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  <p:sldMasterId id="2147483672" r:id="rId2"/>
  </p:sldMasterIdLst>
  <p:notesMasterIdLst>
    <p:notesMasterId r:id="rId32"/>
  </p:notesMasterIdLst>
  <p:sldIdLst>
    <p:sldId id="257" r:id="rId3"/>
    <p:sldId id="258" r:id="rId4"/>
    <p:sldId id="259" r:id="rId5"/>
    <p:sldId id="274" r:id="rId6"/>
    <p:sldId id="260" r:id="rId7"/>
    <p:sldId id="276" r:id="rId8"/>
    <p:sldId id="272" r:id="rId9"/>
    <p:sldId id="281" r:id="rId10"/>
    <p:sldId id="261" r:id="rId11"/>
    <p:sldId id="262" r:id="rId12"/>
    <p:sldId id="275" r:id="rId13"/>
    <p:sldId id="277" r:id="rId14"/>
    <p:sldId id="278" r:id="rId15"/>
    <p:sldId id="279" r:id="rId16"/>
    <p:sldId id="282" r:id="rId17"/>
    <p:sldId id="263" r:id="rId18"/>
    <p:sldId id="264" r:id="rId19"/>
    <p:sldId id="265" r:id="rId20"/>
    <p:sldId id="266" r:id="rId21"/>
    <p:sldId id="267" r:id="rId22"/>
    <p:sldId id="268" r:id="rId23"/>
    <p:sldId id="269" r:id="rId24"/>
    <p:sldId id="270" r:id="rId25"/>
    <p:sldId id="271" r:id="rId26"/>
    <p:sldId id="280" r:id="rId27"/>
    <p:sldId id="284" r:id="rId28"/>
    <p:sldId id="283" r:id="rId29"/>
    <p:sldId id="286" r:id="rId30"/>
    <p:sldId id="287" r:id="rId31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4013" autoAdjust="0"/>
    <p:restoredTop sz="94660"/>
  </p:normalViewPr>
  <p:slideViewPr>
    <p:cSldViewPr snapToGrid="0">
      <p:cViewPr varScale="1">
        <p:scale>
          <a:sx n="74" d="100"/>
          <a:sy n="74" d="100"/>
        </p:scale>
        <p:origin x="5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5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9E397D5-CF1E-41DC-8901-CAD55B0D6B56}" type="datetimeFigureOut">
              <a:rPr lang="ar-SA" smtClean="0"/>
              <a:t>18/01/1438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FADAB4BE-D739-4397-BA42-C1F4DC29F54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859639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AB270C8-6945-4B59-9240-D51ED8A9CA39}" type="slidenum">
              <a:rPr lang="en-US" altLang="en-US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3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ar-SA" altLang="en-US" smtClean="0"/>
          </a:p>
        </p:txBody>
      </p:sp>
    </p:spTree>
    <p:extLst>
      <p:ext uri="{BB962C8B-B14F-4D97-AF65-F5344CB8AC3E}">
        <p14:creationId xmlns:p14="http://schemas.microsoft.com/office/powerpoint/2010/main" val="37074853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r" rtl="1"/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5E042A-679E-496E-BA5A-14FE932637D4}" type="slidenum">
              <a:rPr lang="fr-FR" smtClean="0">
                <a:solidFill>
                  <a:prstClr val="black"/>
                </a:solidFill>
              </a:rPr>
              <a:pPr/>
              <a:t>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ar-BH" smtClean="0">
                <a:solidFill>
                  <a:prstClr val="black"/>
                </a:solidFill>
              </a:rPr>
              <a:t>الاقتصاد الجزئي</a:t>
            </a:r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3724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58107EB-BBB9-47C7-892B-F01BAEFAF18A}" type="slidenum">
              <a:rPr lang="ar-SA" altLang="ar-SA"/>
              <a:pPr eaLnBrk="1" hangingPunct="1"/>
              <a:t>6</a:t>
            </a:fld>
            <a:endParaRPr lang="en-US" altLang="ar-SA"/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ar-SA" smtClean="0"/>
          </a:p>
        </p:txBody>
      </p:sp>
    </p:spTree>
    <p:extLst>
      <p:ext uri="{BB962C8B-B14F-4D97-AF65-F5344CB8AC3E}">
        <p14:creationId xmlns:p14="http://schemas.microsoft.com/office/powerpoint/2010/main" val="896905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r" rtl="1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5E042A-679E-496E-BA5A-14FE932637D4}" type="slidenum">
              <a:rPr lang="fr-FR" smtClean="0">
                <a:solidFill>
                  <a:prstClr val="black"/>
                </a:solidFill>
              </a:rPr>
              <a:pPr/>
              <a:t>9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ar-BH" smtClean="0">
                <a:solidFill>
                  <a:prstClr val="black"/>
                </a:solidFill>
              </a:rPr>
              <a:t>الاقتصاد الجزئي</a:t>
            </a:r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399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5E042A-679E-496E-BA5A-14FE932637D4}" type="slidenum">
              <a:rPr lang="fr-FR" smtClean="0">
                <a:solidFill>
                  <a:prstClr val="black"/>
                </a:solidFill>
              </a:rPr>
              <a:pPr/>
              <a:t>10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ar-BH" smtClean="0">
                <a:solidFill>
                  <a:prstClr val="black"/>
                </a:solidFill>
              </a:rPr>
              <a:t>الاقتصاد الجزئي</a:t>
            </a:r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28605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0A6007D-F8A1-4B68-95CC-ED8E111523C5}" type="slidenum">
              <a:rPr lang="ar-SA" altLang="ar-SA"/>
              <a:pPr eaLnBrk="1" hangingPunct="1"/>
              <a:t>12</a:t>
            </a:fld>
            <a:endParaRPr lang="en-US" altLang="ar-SA"/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ar-SA" smtClean="0"/>
          </a:p>
        </p:txBody>
      </p:sp>
    </p:spTree>
    <p:extLst>
      <p:ext uri="{BB962C8B-B14F-4D97-AF65-F5344CB8AC3E}">
        <p14:creationId xmlns:p14="http://schemas.microsoft.com/office/powerpoint/2010/main" val="166458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733EAF5-0F65-4FE7-9FA5-5D1F21AB0E21}" type="slidenum">
              <a:rPr lang="ar-SA" altLang="ar-SA"/>
              <a:pPr eaLnBrk="1" hangingPunct="1"/>
              <a:t>13</a:t>
            </a:fld>
            <a:endParaRPr lang="en-US" altLang="ar-SA"/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ar-SA" smtClean="0"/>
          </a:p>
        </p:txBody>
      </p:sp>
    </p:spTree>
    <p:extLst>
      <p:ext uri="{BB962C8B-B14F-4D97-AF65-F5344CB8AC3E}">
        <p14:creationId xmlns:p14="http://schemas.microsoft.com/office/powerpoint/2010/main" val="7035381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6780F30-CA1E-445B-951C-8E8E924E3B35}" type="slidenum">
              <a:rPr lang="ar-SA" altLang="ar-SA"/>
              <a:pPr eaLnBrk="1" hangingPunct="1"/>
              <a:t>14</a:t>
            </a:fld>
            <a:endParaRPr lang="en-US" altLang="ar-SA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ar-SA" smtClean="0"/>
          </a:p>
        </p:txBody>
      </p:sp>
    </p:spTree>
    <p:extLst>
      <p:ext uri="{BB962C8B-B14F-4D97-AF65-F5344CB8AC3E}">
        <p14:creationId xmlns:p14="http://schemas.microsoft.com/office/powerpoint/2010/main" val="17592524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27F9C82-36DD-4AFD-932D-BA4B31D7C1A1}" type="slidenum">
              <a:rPr lang="en-US" altLang="en-US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16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ar-SA" altLang="en-US" smtClean="0"/>
          </a:p>
        </p:txBody>
      </p:sp>
    </p:spTree>
    <p:extLst>
      <p:ext uri="{BB962C8B-B14F-4D97-AF65-F5344CB8AC3E}">
        <p14:creationId xmlns:p14="http://schemas.microsoft.com/office/powerpoint/2010/main" val="38543443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9C62539-8591-4FF5-93C3-F7EEB00E32FF}" type="slidenum">
              <a:rPr lang="en-US" altLang="en-US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17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ar-SA" altLang="en-US" smtClean="0"/>
          </a:p>
        </p:txBody>
      </p:sp>
    </p:spTree>
    <p:extLst>
      <p:ext uri="{BB962C8B-B14F-4D97-AF65-F5344CB8AC3E}">
        <p14:creationId xmlns:p14="http://schemas.microsoft.com/office/powerpoint/2010/main" val="20256264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BF1D798-D337-4F2E-9B1F-75483FC6D235}" type="slidenum">
              <a:rPr lang="en-US" altLang="en-US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18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ar-SA" altLang="en-US" smtClean="0"/>
          </a:p>
        </p:txBody>
      </p:sp>
    </p:spTree>
    <p:extLst>
      <p:ext uri="{BB962C8B-B14F-4D97-AF65-F5344CB8AC3E}">
        <p14:creationId xmlns:p14="http://schemas.microsoft.com/office/powerpoint/2010/main" val="37741890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B302DCA-0B8F-4EF0-B031-0DCF0188BC3E}" type="slidenum">
              <a:rPr lang="en-US" altLang="en-US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19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ar-SA" altLang="en-US" smtClean="0"/>
          </a:p>
        </p:txBody>
      </p:sp>
    </p:spTree>
    <p:extLst>
      <p:ext uri="{BB962C8B-B14F-4D97-AF65-F5344CB8AC3E}">
        <p14:creationId xmlns:p14="http://schemas.microsoft.com/office/powerpoint/2010/main" val="21865681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CF0C709-C12C-4C5F-980D-1B27576FA1A7}" type="slidenum">
              <a:rPr lang="en-US" altLang="en-US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20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ar-SA" altLang="en-US" smtClean="0"/>
          </a:p>
        </p:txBody>
      </p:sp>
    </p:spTree>
    <p:extLst>
      <p:ext uri="{BB962C8B-B14F-4D97-AF65-F5344CB8AC3E}">
        <p14:creationId xmlns:p14="http://schemas.microsoft.com/office/powerpoint/2010/main" val="28838393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514364A-A702-49B4-BA49-8C2D968E1196}" type="slidenum">
              <a:rPr lang="en-US" altLang="en-US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21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ar-SA" altLang="en-US" smtClean="0"/>
          </a:p>
        </p:txBody>
      </p:sp>
    </p:spTree>
    <p:extLst>
      <p:ext uri="{BB962C8B-B14F-4D97-AF65-F5344CB8AC3E}">
        <p14:creationId xmlns:p14="http://schemas.microsoft.com/office/powerpoint/2010/main" val="19188555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3CCA3A2-2844-4BA1-ADFC-2B747AA05F93}" type="slidenum">
              <a:rPr lang="en-US" altLang="en-US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22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ar-SA" altLang="en-US" smtClean="0"/>
          </a:p>
        </p:txBody>
      </p:sp>
    </p:spTree>
    <p:extLst>
      <p:ext uri="{BB962C8B-B14F-4D97-AF65-F5344CB8AC3E}">
        <p14:creationId xmlns:p14="http://schemas.microsoft.com/office/powerpoint/2010/main" val="23680867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DDC4788-1970-4ACF-A693-92B648BEC010}" type="slidenum">
              <a:rPr lang="en-US" altLang="en-US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23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ar-SA" altLang="en-US" smtClean="0"/>
          </a:p>
        </p:txBody>
      </p:sp>
    </p:spTree>
    <p:extLst>
      <p:ext uri="{BB962C8B-B14F-4D97-AF65-F5344CB8AC3E}">
        <p14:creationId xmlns:p14="http://schemas.microsoft.com/office/powerpoint/2010/main" val="2410809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6E45FD8-57E9-48CF-984B-CDEBA31765BB}" type="slidenum">
              <a:rPr lang="en-US" altLang="en-US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24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ar-SA" altLang="en-US" smtClean="0"/>
          </a:p>
        </p:txBody>
      </p:sp>
    </p:spTree>
    <p:extLst>
      <p:ext uri="{BB962C8B-B14F-4D97-AF65-F5344CB8AC3E}">
        <p14:creationId xmlns:p14="http://schemas.microsoft.com/office/powerpoint/2010/main" val="35712802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D4ED6-0AC2-4C35-A1BB-A67F270B9C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18/01/1438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1703A-BA3C-494D-A4E4-FDD3244A5C79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6991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D4ED6-0AC2-4C35-A1BB-A67F270B9C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18/01/1438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1703A-BA3C-494D-A4E4-FDD3244A5C79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0576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D4ED6-0AC2-4C35-A1BB-A67F270B9C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18/01/1438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1703A-BA3C-494D-A4E4-FDD3244A5C79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4626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D4ED6-0AC2-4C35-A1BB-A67F270B9C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18/01/1438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1703A-BA3C-494D-A4E4-FDD3244A5C79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97321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D4ED6-0AC2-4C35-A1BB-A67F270B9C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18/01/1438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1703A-BA3C-494D-A4E4-FDD3244A5C79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565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D4ED6-0AC2-4C35-A1BB-A67F270B9C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18/01/1438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1703A-BA3C-494D-A4E4-FDD3244A5C79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8126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D4ED6-0AC2-4C35-A1BB-A67F270B9C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18/01/1438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1703A-BA3C-494D-A4E4-FDD3244A5C79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0144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D4ED6-0AC2-4C35-A1BB-A67F270B9C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18/01/1438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1703A-BA3C-494D-A4E4-FDD3244A5C79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720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D4ED6-0AC2-4C35-A1BB-A67F270B9C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18/01/1438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1703A-BA3C-494D-A4E4-FDD3244A5C79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863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D4ED6-0AC2-4C35-A1BB-A67F270B9C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18/01/1438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1703A-BA3C-494D-A4E4-FDD3244A5C79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1452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D4ED6-0AC2-4C35-A1BB-A67F270B9C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18/01/1438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1703A-BA3C-494D-A4E4-FDD3244A5C79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05415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6002215" y="6367464"/>
            <a:ext cx="6815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ar-SA" sz="1600" smtClean="0">
                <a:solidFill>
                  <a:prstClr val="white"/>
                </a:solidFill>
                <a:latin typeface="Calibri" panose="020F0502020204030204" pitchFamily="34" charset="0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91440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277600" y="2133600"/>
            <a:ext cx="91440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123354" y="6356351"/>
            <a:ext cx="593969" cy="365125"/>
          </a:xfrm>
        </p:spPr>
        <p:txBody>
          <a:bodyPr/>
          <a:lstStyle>
            <a:lvl1pPr algn="ctr"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257C50E-B730-4872-976B-FFBD59358591}" type="slidenum">
              <a:rPr lang="ar-SA" alt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altLang="ar-S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36880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11599985" y="280989"/>
            <a:ext cx="375138" cy="555625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Rectangle 12"/>
          <p:cNvSpPr/>
          <p:nvPr/>
        </p:nvSpPr>
        <p:spPr>
          <a:xfrm>
            <a:off x="11599985" y="1"/>
            <a:ext cx="375138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 userDrawn="1"/>
        </p:nvSpPr>
        <p:spPr bwMode="auto">
          <a:xfrm>
            <a:off x="6002215" y="6367464"/>
            <a:ext cx="6815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ar-SA" sz="1600" smtClean="0">
                <a:solidFill>
                  <a:prstClr val="white"/>
                </a:solidFill>
                <a:latin typeface="Calibri" panose="020F0502020204030204" pitchFamily="34" charset="0"/>
              </a:rPr>
              <a:t>[        ]</a:t>
            </a:r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511908" y="830263"/>
            <a:ext cx="11441723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123354" y="6356351"/>
            <a:ext cx="593969" cy="365125"/>
          </a:xfrm>
        </p:spPr>
        <p:txBody>
          <a:bodyPr/>
          <a:lstStyle>
            <a:lvl1pPr algn="ctr"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49CE7C07-3D20-478F-A4A3-4E02CE760F31}" type="slidenum">
              <a:rPr lang="ar-SA" alt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altLang="ar-S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78495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6002215" y="6367464"/>
            <a:ext cx="6815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ar-SA" sz="1600" smtClean="0">
                <a:solidFill>
                  <a:prstClr val="white"/>
                </a:solidFill>
                <a:latin typeface="Calibri" panose="020F0502020204030204" pitchFamily="34" charset="0"/>
              </a:rPr>
              <a:t>[        ]</a:t>
            </a:r>
          </a:p>
        </p:txBody>
      </p:sp>
      <p:sp>
        <p:nvSpPr>
          <p:cNvPr id="5" name="Rectangle 9"/>
          <p:cNvSpPr/>
          <p:nvPr userDrawn="1"/>
        </p:nvSpPr>
        <p:spPr>
          <a:xfrm>
            <a:off x="11599985" y="280989"/>
            <a:ext cx="375138" cy="555625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12"/>
          <p:cNvSpPr/>
          <p:nvPr userDrawn="1"/>
        </p:nvSpPr>
        <p:spPr>
          <a:xfrm>
            <a:off x="11599985" y="1"/>
            <a:ext cx="375138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511908" y="830263"/>
            <a:ext cx="11441723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123354" y="6356351"/>
            <a:ext cx="593969" cy="365125"/>
          </a:xfrm>
        </p:spPr>
        <p:txBody>
          <a:bodyPr/>
          <a:lstStyle>
            <a:lvl1pPr algn="ctr"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B577D411-00E4-431F-861B-22CEA9C8ADAD}" type="slidenum">
              <a:rPr lang="ar-SA" alt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altLang="ar-S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93181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6002215" y="6367464"/>
            <a:ext cx="6815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ar-SA" sz="1600" smtClean="0">
                <a:solidFill>
                  <a:prstClr val="white"/>
                </a:solidFill>
                <a:latin typeface="Calibri" panose="020F0502020204030204" pitchFamily="34" charset="0"/>
              </a:rPr>
              <a:t>[        ]</a:t>
            </a:r>
          </a:p>
        </p:txBody>
      </p:sp>
      <p:sp>
        <p:nvSpPr>
          <p:cNvPr id="6" name="Rectangle 9"/>
          <p:cNvSpPr/>
          <p:nvPr userDrawn="1"/>
        </p:nvSpPr>
        <p:spPr>
          <a:xfrm>
            <a:off x="11599985" y="280989"/>
            <a:ext cx="375138" cy="555625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11599985" y="1"/>
            <a:ext cx="375138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cxnSp>
        <p:nvCxnSpPr>
          <p:cNvPr id="8" name="Straight Connector 11"/>
          <p:cNvCxnSpPr/>
          <p:nvPr userDrawn="1"/>
        </p:nvCxnSpPr>
        <p:spPr>
          <a:xfrm>
            <a:off x="511908" y="830263"/>
            <a:ext cx="11441723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6184913" y="1600202"/>
            <a:ext cx="5401994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562708" y="1600202"/>
            <a:ext cx="5401994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6123354" y="6356351"/>
            <a:ext cx="593969" cy="365125"/>
          </a:xfrm>
        </p:spPr>
        <p:txBody>
          <a:bodyPr/>
          <a:lstStyle>
            <a:lvl1pPr algn="ctr"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40CE014-9E73-4312-A34B-DDBE291E677C}" type="slidenum">
              <a:rPr lang="ar-SA" alt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altLang="ar-S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4062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6002215" y="6367464"/>
            <a:ext cx="6815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ar-SA" sz="1600" smtClean="0">
                <a:solidFill>
                  <a:prstClr val="white"/>
                </a:solidFill>
                <a:latin typeface="Calibri" panose="020F0502020204030204" pitchFamily="34" charset="0"/>
              </a:rPr>
              <a:t>[        ]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11599985" y="280989"/>
            <a:ext cx="375138" cy="555625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12"/>
          <p:cNvSpPr/>
          <p:nvPr userDrawn="1"/>
        </p:nvSpPr>
        <p:spPr>
          <a:xfrm>
            <a:off x="11599985" y="1"/>
            <a:ext cx="375138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cxnSp>
        <p:nvCxnSpPr>
          <p:cNvPr id="10" name="Straight Connector 11"/>
          <p:cNvCxnSpPr/>
          <p:nvPr userDrawn="1"/>
        </p:nvCxnSpPr>
        <p:spPr>
          <a:xfrm>
            <a:off x="511908" y="830263"/>
            <a:ext cx="11441723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7" y="1535113"/>
            <a:ext cx="538903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2174875"/>
            <a:ext cx="538903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123354" y="6356351"/>
            <a:ext cx="593969" cy="365125"/>
          </a:xfrm>
        </p:spPr>
        <p:txBody>
          <a:bodyPr/>
          <a:lstStyle>
            <a:lvl1pPr algn="ctr"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4B84F9DF-7E68-49BA-B594-28108E1774D6}" type="slidenum">
              <a:rPr lang="ar-SA" alt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altLang="ar-S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35060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 userDrawn="1"/>
        </p:nvSpPr>
        <p:spPr bwMode="auto">
          <a:xfrm>
            <a:off x="6002215" y="6367464"/>
            <a:ext cx="6815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ar-SA" sz="1600" smtClean="0">
                <a:solidFill>
                  <a:prstClr val="white"/>
                </a:solidFill>
                <a:latin typeface="Calibri" panose="020F0502020204030204" pitchFamily="34" charset="0"/>
              </a:rPr>
              <a:t>[        ]</a:t>
            </a:r>
          </a:p>
        </p:txBody>
      </p:sp>
      <p:sp>
        <p:nvSpPr>
          <p:cNvPr id="4" name="Rectangle 9"/>
          <p:cNvSpPr/>
          <p:nvPr userDrawn="1"/>
        </p:nvSpPr>
        <p:spPr>
          <a:xfrm>
            <a:off x="11599985" y="280989"/>
            <a:ext cx="375138" cy="555625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Rectangle 12"/>
          <p:cNvSpPr/>
          <p:nvPr userDrawn="1"/>
        </p:nvSpPr>
        <p:spPr>
          <a:xfrm>
            <a:off x="11599985" y="1"/>
            <a:ext cx="375138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cxnSp>
        <p:nvCxnSpPr>
          <p:cNvPr id="6" name="Straight Connector 11"/>
          <p:cNvCxnSpPr/>
          <p:nvPr userDrawn="1"/>
        </p:nvCxnSpPr>
        <p:spPr>
          <a:xfrm>
            <a:off x="511908" y="830263"/>
            <a:ext cx="11441723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123354" y="6356351"/>
            <a:ext cx="593969" cy="365125"/>
          </a:xfrm>
        </p:spPr>
        <p:txBody>
          <a:bodyPr/>
          <a:lstStyle>
            <a:lvl1pPr algn="ctr"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30782BAD-2F08-4DE1-8EE3-C2E99C49B74B}" type="slidenum">
              <a:rPr lang="ar-SA" alt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altLang="ar-S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9060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 userDrawn="1"/>
        </p:nvSpPr>
        <p:spPr bwMode="auto">
          <a:xfrm>
            <a:off x="6002215" y="6367464"/>
            <a:ext cx="6815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ar-SA" sz="1600" smtClean="0">
                <a:solidFill>
                  <a:prstClr val="white"/>
                </a:solidFill>
                <a:latin typeface="Calibri" panose="020F0502020204030204" pitchFamily="34" charset="0"/>
              </a:rPr>
              <a:t>[        ]</a:t>
            </a:r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123354" y="6356351"/>
            <a:ext cx="593969" cy="365125"/>
          </a:xfrm>
        </p:spPr>
        <p:txBody>
          <a:bodyPr/>
          <a:lstStyle>
            <a:lvl1pPr algn="ctr"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133AFFB-BE8B-4ECA-8C50-1433E49EA28E}" type="slidenum">
              <a:rPr lang="ar-SA" alt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altLang="ar-S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8625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4" y="273052"/>
            <a:ext cx="681566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590800" y="6376989"/>
            <a:ext cx="703385" cy="365125"/>
          </a:xfrm>
        </p:spPr>
        <p:txBody>
          <a:bodyPr/>
          <a:lstStyle>
            <a:lvl1pPr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42D5D341-3245-40E2-9B0B-E8256AEF92B9}" type="slidenum">
              <a:rPr lang="ar-SA" alt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altLang="ar-S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16966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590800" y="6376989"/>
            <a:ext cx="703385" cy="365125"/>
          </a:xfrm>
        </p:spPr>
        <p:txBody>
          <a:bodyPr/>
          <a:lstStyle>
            <a:lvl1pPr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688DE0C-B4F7-45E3-9F88-CD7056CD2980}" type="slidenum">
              <a:rPr lang="ar-SA" alt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altLang="ar-S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16890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590800" y="6376989"/>
            <a:ext cx="703385" cy="365125"/>
          </a:xfrm>
        </p:spPr>
        <p:txBody>
          <a:bodyPr/>
          <a:lstStyle>
            <a:lvl1pPr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63DF9721-5165-4DF0-8DFA-B0ED8E6E748B}" type="slidenum">
              <a:rPr lang="ar-SA" alt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altLang="ar-S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16949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75799" y="274640"/>
            <a:ext cx="2971801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400" y="274640"/>
            <a:ext cx="8712201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590800" y="6376989"/>
            <a:ext cx="703385" cy="365125"/>
          </a:xfrm>
        </p:spPr>
        <p:txBody>
          <a:bodyPr/>
          <a:lstStyle>
            <a:lvl1pPr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5177BF5-D7E8-4F19-8857-959EAD89A87D}" type="slidenum">
              <a:rPr lang="ar-SA" alt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altLang="ar-S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1108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10972800" cy="1371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DB85D4-54C8-4DA7-ADB0-FC447031DD2F}" type="slidenum">
              <a:rPr lang="en-US" alt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altLang="ar-SA">
              <a:solidFill>
                <a:prstClr val="white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09061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10972800" cy="1371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981200"/>
            <a:ext cx="10972800" cy="3886200"/>
          </a:xfrm>
        </p:spPr>
        <p:txBody>
          <a:bodyPr/>
          <a:lstStyle/>
          <a:p>
            <a:pPr lvl="0"/>
            <a:endParaRPr lang="ar-SA" noProof="0" smtClean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A8B51B-5708-4295-85E5-60A1A9A57D68}" type="slidenum">
              <a:rPr lang="en-US" alt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altLang="ar-SA">
              <a:solidFill>
                <a:prstClr val="white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8457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ED4ED6-0AC2-4C35-A1BB-A67F270B9C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18/01/1438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31703A-BA3C-494D-A4E4-FDD3244A5C79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5645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altLang="ar-SA" smtClean="0"/>
              <a:t>المحتوى المستوى الأول</a:t>
            </a:r>
            <a:endParaRPr lang="en-US" altLang="ar-SA" smtClean="0"/>
          </a:p>
          <a:p>
            <a:pPr lvl="1"/>
            <a:r>
              <a:rPr lang="ar-EG" altLang="ar-SA" smtClean="0"/>
              <a:t>المحتوى المستوى الثاني</a:t>
            </a:r>
            <a:endParaRPr lang="en-US" altLang="ar-SA" smtClean="0"/>
          </a:p>
          <a:p>
            <a:pPr lvl="2"/>
            <a:r>
              <a:rPr lang="ar-EG" altLang="ar-SA" smtClean="0"/>
              <a:t>المحتوى المستوى الثالث</a:t>
            </a:r>
            <a:endParaRPr lang="en-US" altLang="ar-SA" smtClean="0"/>
          </a:p>
          <a:p>
            <a:pPr lvl="3"/>
            <a:r>
              <a:rPr lang="ar-EG" altLang="ar-SA" smtClean="0"/>
              <a:t>المحتوى المستوى الرابع</a:t>
            </a:r>
            <a:endParaRPr lang="en-US" altLang="ar-SA" smtClean="0"/>
          </a:p>
          <a:p>
            <a:pPr lvl="4"/>
            <a:r>
              <a:rPr lang="ar-EG" altLang="ar-SA" smtClean="0"/>
              <a:t>المحتوى المستوى الخامس</a:t>
            </a:r>
            <a:endParaRPr lang="en-US" altLang="ar-SA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12192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49108" y="6376989"/>
            <a:ext cx="703385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1" hangingPunct="1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1029" name="Picture 17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169" y="5964239"/>
            <a:ext cx="1031631" cy="71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0" name="Rectangle 18"/>
          <p:cNvSpPr>
            <a:spLocks noChangeArrowheads="1"/>
          </p:cNvSpPr>
          <p:nvPr userDrawn="1"/>
        </p:nvSpPr>
        <p:spPr bwMode="auto">
          <a:xfrm>
            <a:off x="1125416" y="6581776"/>
            <a:ext cx="311604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ar-SA" sz="1200" smtClean="0">
                <a:solidFill>
                  <a:prstClr val="white"/>
                </a:solidFill>
                <a:latin typeface="Calibri" panose="020F0502020204030204" pitchFamily="34" charset="0"/>
              </a:rPr>
              <a:t>Deanship of E-Learning and Distance Education</a:t>
            </a:r>
          </a:p>
        </p:txBody>
      </p:sp>
      <p:sp>
        <p:nvSpPr>
          <p:cNvPr id="1031" name="Rectangle 19"/>
          <p:cNvSpPr>
            <a:spLocks noChangeArrowheads="1"/>
          </p:cNvSpPr>
          <p:nvPr userDrawn="1"/>
        </p:nvSpPr>
        <p:spPr bwMode="auto">
          <a:xfrm>
            <a:off x="1455617" y="6291264"/>
            <a:ext cx="279595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altLang="ar-SA" sz="1600" b="1" smtClean="0">
                <a:solidFill>
                  <a:prstClr val="white"/>
                </a:solidFill>
                <a:latin typeface="Calibri" panose="020F0502020204030204" pitchFamily="34" charset="0"/>
              </a:rPr>
              <a:t>عمادة التعلم الإلكتروني والتعليم عن بعد</a:t>
            </a:r>
            <a:endParaRPr lang="en-US" altLang="ar-SA" sz="1600" b="1" smtClean="0">
              <a:solidFill>
                <a:prstClr val="white"/>
              </a:solidFill>
              <a:latin typeface="Calibri" panose="020F0502020204030204" pitchFamily="34" charset="0"/>
            </a:endParaRPr>
          </a:p>
        </p:txBody>
      </p:sp>
      <p:sp>
        <p:nvSpPr>
          <p:cNvPr id="1032" name="Rectangle 20"/>
          <p:cNvSpPr>
            <a:spLocks noChangeArrowheads="1"/>
          </p:cNvSpPr>
          <p:nvPr userDrawn="1"/>
        </p:nvSpPr>
        <p:spPr bwMode="auto">
          <a:xfrm>
            <a:off x="7344679" y="6365876"/>
            <a:ext cx="2217274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altLang="ar-SA" sz="1100" smtClean="0">
                <a:solidFill>
                  <a:prstClr val="white"/>
                </a:solidFill>
              </a:rPr>
              <a:t>جميع الحقوق محفوظة لجامعة الملك فيصل ©</a:t>
            </a:r>
          </a:p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ar-SA" sz="1100" smtClean="0">
                <a:solidFill>
                  <a:prstClr val="white"/>
                </a:solidFill>
              </a:rPr>
              <a:t>All Rights Reserved for KFU ©</a:t>
            </a:r>
            <a:endParaRPr lang="en-US" altLang="ar-SA" sz="1100" smtClean="0">
              <a:solidFill>
                <a:prstClr val="white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4393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AD9968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AD9968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AD9968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AD9968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6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5.wmf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4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5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6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notesSlide" Target="../notesSlides/notesSlide7.xml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8.bin"/><Relationship Id="rId11" Type="http://schemas.openxmlformats.org/officeDocument/2006/relationships/image" Target="../media/image10.wmf"/><Relationship Id="rId5" Type="http://schemas.openxmlformats.org/officeDocument/2006/relationships/image" Target="../media/image5.wmf"/><Relationship Id="rId10" Type="http://schemas.openxmlformats.org/officeDocument/2006/relationships/oleObject" Target="../embeddings/oleObject11.bin"/><Relationship Id="rId4" Type="http://schemas.openxmlformats.org/officeDocument/2006/relationships/oleObject" Target="../embeddings/oleObject7.bin"/><Relationship Id="rId9" Type="http://schemas.openxmlformats.org/officeDocument/2006/relationships/oleObject" Target="../embeddings/oleObject10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3" Type="http://schemas.openxmlformats.org/officeDocument/2006/relationships/notesSlide" Target="../notesSlides/notesSlide8.xml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5.wmf"/><Relationship Id="rId4" Type="http://schemas.openxmlformats.org/officeDocument/2006/relationships/oleObject" Target="../embeddings/oleObject12.bin"/><Relationship Id="rId9" Type="http://schemas.openxmlformats.org/officeDocument/2006/relationships/image" Target="../media/image11.w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ctrTitle"/>
          </p:nvPr>
        </p:nvSpPr>
        <p:spPr bwMode="auto">
          <a:xfrm>
            <a:off x="1885950" y="2130426"/>
            <a:ext cx="8420100" cy="14700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ar-SA" altLang="ar-SA" smtClean="0">
              <a:solidFill>
                <a:srgbClr val="376092"/>
              </a:solidFill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98D0D8BF-1BC6-4310-B25A-620B9995A616}" type="slidenum">
              <a:rPr lang="ar-SA" altLang="ar-SA" sz="1200">
                <a:solidFill>
                  <a:prstClr val="white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1</a:t>
            </a:fld>
            <a:endParaRPr lang="en-US" altLang="ar-SA" sz="120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4300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4300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343" name="Subtitle 2"/>
          <p:cNvSpPr txBox="1">
            <a:spLocks/>
          </p:cNvSpPr>
          <p:nvPr/>
        </p:nvSpPr>
        <p:spPr bwMode="auto">
          <a:xfrm>
            <a:off x="6858000" y="4800600"/>
            <a:ext cx="408305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rtl="0" fontAlgn="base"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ar-SA" altLang="ar-SA" sz="2400" b="1"/>
              <a:t>جامعة الملك فيصل</a:t>
            </a:r>
          </a:p>
          <a:p>
            <a:pPr algn="ctr" rtl="0" fontAlgn="base"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ar-SA" altLang="ar-SA" sz="2400" b="1"/>
              <a:t>عمادة التعلم الإلكتروني والتعليم عن بعد</a:t>
            </a:r>
            <a:endParaRPr lang="en-US" altLang="ar-SA" sz="2400" b="1"/>
          </a:p>
          <a:p>
            <a:pPr algn="ctr" rtl="0" fontAlgn="base"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ar-SA" altLang="ar-SA" sz="2400"/>
              <a:t>	</a:t>
            </a:r>
            <a:endParaRPr lang="en-US" altLang="ar-SA" sz="2400"/>
          </a:p>
        </p:txBody>
      </p:sp>
      <p:grpSp>
        <p:nvGrpSpPr>
          <p:cNvPr id="14344" name="Group 7"/>
          <p:cNvGrpSpPr>
            <a:grpSpLocks/>
          </p:cNvGrpSpPr>
          <p:nvPr/>
        </p:nvGrpSpPr>
        <p:grpSpPr bwMode="auto">
          <a:xfrm>
            <a:off x="7637464" y="1981201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pic>
          <p:nvPicPr>
            <p:cNvPr id="14351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" name="Freeform 10"/>
          <p:cNvSpPr/>
          <p:nvPr/>
        </p:nvSpPr>
        <p:spPr>
          <a:xfrm>
            <a:off x="114300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346" name="Title 1"/>
          <p:cNvSpPr txBox="1">
            <a:spLocks/>
          </p:cNvSpPr>
          <p:nvPr/>
        </p:nvSpPr>
        <p:spPr bwMode="auto">
          <a:xfrm>
            <a:off x="1524000" y="2971800"/>
            <a:ext cx="509905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ar-SA" altLang="ar-SA" sz="3700" b="1">
                <a:solidFill>
                  <a:srgbClr val="AD9968"/>
                </a:solidFill>
                <a:latin typeface="AYM Wadiy S_U normal."/>
                <a:cs typeface="Times New Roman" panose="02020603050405020304" pitchFamily="18" charset="0"/>
              </a:rPr>
              <a:t>مبادئ الاقتصاد الجزئي</a:t>
            </a:r>
          </a:p>
          <a:p>
            <a:pPr algn="ctr" rt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ar-SA" sz="2400" b="1">
                <a:solidFill>
                  <a:srgbClr val="7F7F7F"/>
                </a:solidFill>
                <a:cs typeface="Times New Roman" panose="02020603050405020304" pitchFamily="18" charset="0"/>
              </a:rPr>
              <a:t>Microeconomics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ar-SA" altLang="ar-SA" sz="3700" b="1">
                <a:solidFill>
                  <a:srgbClr val="AD9968"/>
                </a:solidFill>
                <a:latin typeface="AYM Wadiy S_U normal."/>
                <a:cs typeface="Times New Roman" panose="02020603050405020304" pitchFamily="18" charset="0"/>
              </a:rPr>
              <a:t>استاذ المقرر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ar-SA" altLang="ar-SA" sz="2800" b="1">
                <a:solidFill>
                  <a:srgbClr val="7F7F7F"/>
                </a:solidFill>
                <a:cs typeface="Times New Roman" panose="02020603050405020304" pitchFamily="18" charset="0"/>
              </a:rPr>
              <a:t>د/ يوسف عثمان عبد الكريم</a:t>
            </a:r>
            <a:endParaRPr lang="en-US" altLang="ar-SA" sz="2800" b="1">
              <a:solidFill>
                <a:srgbClr val="7F7F7F"/>
              </a:solidFill>
            </a:endParaRPr>
          </a:p>
        </p:txBody>
      </p:sp>
      <p:sp>
        <p:nvSpPr>
          <p:cNvPr id="14347" name="Slide Number Placeholder 10"/>
          <p:cNvSpPr txBox="1">
            <a:spLocks/>
          </p:cNvSpPr>
          <p:nvPr/>
        </p:nvSpPr>
        <p:spPr bwMode="auto">
          <a:xfrm>
            <a:off x="1524000" y="6405564"/>
            <a:ext cx="2311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rt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83096C78-EA97-45CA-8392-094C64A64825}" type="slidenum">
              <a:rPr lang="ar-SA" altLang="ar-SA" sz="1200">
                <a:solidFill>
                  <a:prstClr val="white"/>
                </a:solidFill>
              </a:rPr>
              <a:pPr rtl="0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1</a:t>
            </a:fld>
            <a:endParaRPr lang="en-US" altLang="ar-SA" sz="1200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079750" y="6329363"/>
            <a:ext cx="2217738" cy="4318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>
              <a:defRPr/>
            </a:pPr>
            <a:r>
              <a:rPr lang="ar-SA" sz="1100" dirty="0">
                <a:solidFill>
                  <a:prstClr val="black"/>
                </a:solidFill>
                <a:latin typeface="Arial" panose="020B0604020202020204" pitchFamily="34" charset="0"/>
              </a:rPr>
              <a:t>جميع الحقوق محفوظة لجامعة الملك فيصل ©</a:t>
            </a:r>
          </a:p>
          <a:p>
            <a:pPr algn="ctr" rtl="0">
              <a:defRPr/>
            </a:pPr>
            <a:r>
              <a:rPr lang="en-US" sz="1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Rights Reserved for KFU ©</a:t>
            </a:r>
            <a:endParaRPr lang="en-US" sz="1100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 bwMode="auto">
          <a:xfrm>
            <a:off x="6896100" y="5892801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u="sng" dirty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إدارة الأعمال</a:t>
            </a:r>
            <a:endParaRPr lang="en-US" sz="2400" b="1" u="sng" dirty="0">
              <a:solidFill>
                <a:srgbClr val="013E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369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1913304" y="1301579"/>
            <a:ext cx="8420100" cy="1470025"/>
          </a:xfrm>
        </p:spPr>
        <p:txBody>
          <a:bodyPr/>
          <a:lstStyle/>
          <a:p>
            <a:pPr eaLnBrk="1" hangingPunct="1">
              <a:defRPr/>
            </a:pPr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السادسة   </a:t>
            </a:r>
            <a:endParaRPr lang="en-US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15364" name="Slide Number Placeholder 2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C087C1DC-0837-447E-A2B1-755700B7A054}" type="slidenum">
              <a:rPr lang="ar-SA" altLang="ar-SA" sz="1200">
                <a:solidFill>
                  <a:prstClr val="white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2</a:t>
            </a:fld>
            <a:endParaRPr lang="en-US" altLang="ar-SA" sz="1200">
              <a:solidFill>
                <a:prstClr val="white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87488" y="276225"/>
            <a:ext cx="8915400" cy="776288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defRPr/>
            </a:pPr>
            <a:r>
              <a:rPr lang="ar-SA" sz="2000" dirty="0" smtClean="0">
                <a:solidFill>
                  <a:srgbClr val="72A376">
                    <a:lumMod val="75000"/>
                  </a:srgbClr>
                </a:solidFill>
              </a:rPr>
              <a:t>مبادئ الاقتصاد الجزئي </a:t>
            </a:r>
            <a:endParaRPr lang="en-US" sz="2000" dirty="0">
              <a:solidFill>
                <a:srgbClr val="72A376">
                  <a:lumMod val="75000"/>
                </a:srgbClr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2063750" y="3141663"/>
            <a:ext cx="8229600" cy="760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SA" sz="5400" kern="0" dirty="0" err="1">
                <a:solidFill>
                  <a:srgbClr val="CEC597">
                    <a:lumMod val="25000"/>
                  </a:srgbClr>
                </a:solidFill>
                <a:cs typeface="+mj-cs"/>
              </a:rPr>
              <a:t>مرونات</a:t>
            </a:r>
            <a:r>
              <a:rPr lang="ar-SA" sz="5400" kern="0" dirty="0">
                <a:solidFill>
                  <a:srgbClr val="CEC597">
                    <a:lumMod val="25000"/>
                  </a:srgbClr>
                </a:solidFill>
                <a:cs typeface="+mj-cs"/>
              </a:rPr>
              <a:t> الطلب والعرض</a:t>
            </a:r>
            <a:endParaRPr lang="en-US" sz="5400" kern="0" dirty="0">
              <a:solidFill>
                <a:srgbClr val="CEC597">
                  <a:lumMod val="25000"/>
                </a:srgbClr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673108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87488" y="493713"/>
            <a:ext cx="8985251" cy="647700"/>
          </a:xfrm>
        </p:spPr>
        <p:txBody>
          <a:bodyPr/>
          <a:lstStyle/>
          <a:p>
            <a:pPr marL="609600" lvl="2" indent="-609600" rtl="1" eaLnBrk="1" hangingPunct="1">
              <a:buSzPct val="75000"/>
              <a:buNone/>
            </a:pPr>
            <a:r>
              <a:rPr lang="ar-SA" altLang="en-US" sz="3200" dirty="0" smtClean="0">
                <a:solidFill>
                  <a:srgbClr val="FF0000"/>
                </a:solidFill>
                <a:latin typeface="Arial Black" panose="020B0A04020102020204" pitchFamily="34" charset="0"/>
                <a:cs typeface="+mj-cs"/>
              </a:rPr>
              <a:t>مرونة </a:t>
            </a:r>
            <a:r>
              <a:rPr lang="ar-SA" altLang="en-US" sz="3200" dirty="0">
                <a:solidFill>
                  <a:srgbClr val="FF0000"/>
                </a:solidFill>
                <a:latin typeface="Arial Black" panose="020B0A04020102020204" pitchFamily="34" charset="0"/>
                <a:cs typeface="+mj-cs"/>
              </a:rPr>
              <a:t>الطلب الدخلية</a:t>
            </a:r>
            <a:endParaRPr lang="en-US" altLang="en-US" sz="3200" b="1" dirty="0">
              <a:solidFill>
                <a:srgbClr val="FF0000"/>
              </a:solidFill>
              <a:latin typeface="Arial Black" panose="020B0A04020102020204" pitchFamily="34" charset="0"/>
              <a:cs typeface="+mj-cs"/>
            </a:endParaRPr>
          </a:p>
        </p:txBody>
      </p:sp>
      <p:sp>
        <p:nvSpPr>
          <p:cNvPr id="148483" name="Rectangle 6"/>
          <p:cNvSpPr>
            <a:spLocks noChangeArrowheads="1"/>
          </p:cNvSpPr>
          <p:nvPr/>
        </p:nvSpPr>
        <p:spPr bwMode="auto">
          <a:xfrm>
            <a:off x="10483270" y="28545"/>
            <a:ext cx="18473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ar-SA" altLang="en-US" sz="2000">
              <a:solidFill>
                <a:srgbClr val="800000"/>
              </a:solidFill>
            </a:endParaRPr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1919288" y="1052513"/>
            <a:ext cx="9078226" cy="165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66700" indent="-2667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30000"/>
              </a:lnSpc>
              <a:spcBef>
                <a:spcPct val="0"/>
              </a:spcBef>
              <a:buClr>
                <a:srgbClr val="EAEBDE"/>
              </a:buClr>
              <a:buFont typeface="Wingdings" panose="05000000000000000000" pitchFamily="2" charset="2"/>
              <a:buChar char="v"/>
            </a:pPr>
            <a:r>
              <a:rPr lang="ar-SA" altLang="en-US" sz="2400" dirty="0">
                <a:solidFill>
                  <a:prstClr val="black"/>
                </a:solidFill>
              </a:rPr>
              <a:t>تقيس المرونة </a:t>
            </a:r>
            <a:r>
              <a:rPr lang="ar-SA" altLang="en-US" sz="2400" dirty="0" err="1">
                <a:solidFill>
                  <a:prstClr val="black"/>
                </a:solidFill>
              </a:rPr>
              <a:t>الدخلية</a:t>
            </a:r>
            <a:r>
              <a:rPr lang="ar-SA" altLang="en-US" sz="2400" dirty="0">
                <a:solidFill>
                  <a:prstClr val="black"/>
                </a:solidFill>
              </a:rPr>
              <a:t> للطلب مدي استجابة الكمية المطلوبة للتغير في الدخل. وكما هو الحال بالنسبة للمرونة السعرية للطلب، يمكن قياس المرونة </a:t>
            </a:r>
            <a:r>
              <a:rPr lang="ar-SA" altLang="en-US" sz="2400" dirty="0" err="1">
                <a:solidFill>
                  <a:prstClr val="black"/>
                </a:solidFill>
              </a:rPr>
              <a:t>الدخلية</a:t>
            </a:r>
            <a:r>
              <a:rPr lang="ar-SA" altLang="en-US" sz="2400" dirty="0">
                <a:solidFill>
                  <a:prstClr val="black"/>
                </a:solidFill>
              </a:rPr>
              <a:t> </a:t>
            </a:r>
            <a:r>
              <a:rPr lang="ar-SA" altLang="en-US" sz="2400" dirty="0" smtClean="0">
                <a:solidFill>
                  <a:prstClr val="black"/>
                </a:solidFill>
              </a:rPr>
              <a:t>للطلب عند النقطة  </a:t>
            </a:r>
            <a:r>
              <a:rPr lang="ar-SA" altLang="en-US" sz="2400" dirty="0">
                <a:solidFill>
                  <a:prstClr val="black"/>
                </a:solidFill>
              </a:rPr>
              <a:t>باستخدام الصيغة الرياضية التالية:</a:t>
            </a: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7414359" y="2892425"/>
            <a:ext cx="235352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ar-SA" altLang="en-US" sz="2000" dirty="0">
                <a:solidFill>
                  <a:srgbClr val="800000"/>
                </a:solidFill>
              </a:rPr>
              <a:t>مرونة الطلب  </a:t>
            </a:r>
            <a:r>
              <a:rPr lang="ar-SA" altLang="en-US" sz="2000" dirty="0" err="1" smtClean="0">
                <a:solidFill>
                  <a:srgbClr val="800000"/>
                </a:solidFill>
              </a:rPr>
              <a:t>الدخلية</a:t>
            </a:r>
            <a:r>
              <a:rPr lang="ar-SA" altLang="en-US" sz="2000" dirty="0" smtClean="0">
                <a:solidFill>
                  <a:srgbClr val="800000"/>
                </a:solidFill>
              </a:rPr>
              <a:t>    =</a:t>
            </a:r>
            <a:endParaRPr lang="ar-SA" altLang="en-US" sz="2000" dirty="0">
              <a:solidFill>
                <a:srgbClr val="800000"/>
              </a:solidFill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4295775" y="2687638"/>
            <a:ext cx="30241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ar-SA" altLang="en-US" sz="2000">
                <a:solidFill>
                  <a:srgbClr val="800000"/>
                </a:solidFill>
              </a:rPr>
              <a:t>التغير في الكمية المطلوبة</a:t>
            </a: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4295775" y="2892425"/>
            <a:ext cx="30241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ar-SA" altLang="en-US" sz="2000">
                <a:solidFill>
                  <a:srgbClr val="800000"/>
                </a:solidFill>
              </a:rPr>
              <a:t>ــــــــــــــــــــــــــــــــــــــــ</a:t>
            </a: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4800600" y="3173413"/>
            <a:ext cx="30241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ar-SA" altLang="en-US" sz="2000">
                <a:solidFill>
                  <a:srgbClr val="800000"/>
                </a:solidFill>
              </a:rPr>
              <a:t>التغير في الدخل</a:t>
            </a: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4392614" y="4889500"/>
            <a:ext cx="4270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rgbClr val="800000"/>
                </a:solidFill>
                <a:latin typeface="Mongolian Baiti" panose="03000500000000000000" pitchFamily="66" charset="0"/>
              </a:rPr>
              <a:t>E</a:t>
            </a:r>
            <a:r>
              <a:rPr lang="en-US" altLang="en-US" sz="2000" baseline="-25000">
                <a:solidFill>
                  <a:srgbClr val="800000"/>
                </a:solidFill>
                <a:latin typeface="Mongolian Baiti" panose="03000500000000000000" pitchFamily="66" charset="0"/>
              </a:rPr>
              <a:t>I</a:t>
            </a:r>
            <a:endParaRPr lang="ar-SA" altLang="en-US" sz="2000" baseline="-25000">
              <a:solidFill>
                <a:srgbClr val="800000"/>
              </a:solidFill>
              <a:latin typeface="Mongolian Baiti" panose="03000500000000000000" pitchFamily="66" charset="0"/>
            </a:endParaRP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2063749" y="3646489"/>
            <a:ext cx="8859623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Low">
              <a:lnSpc>
                <a:spcPct val="130000"/>
              </a:lnSpc>
              <a:spcBef>
                <a:spcPct val="0"/>
              </a:spcBef>
              <a:buClr>
                <a:srgbClr val="EAEBDE"/>
              </a:buClr>
              <a:buFont typeface="Wingdings" panose="05000000000000000000" pitchFamily="2" charset="2"/>
              <a:buChar char="v"/>
            </a:pPr>
            <a:r>
              <a:rPr lang="ar-SA" altLang="en-US" sz="2400" dirty="0">
                <a:solidFill>
                  <a:prstClr val="black"/>
                </a:solidFill>
              </a:rPr>
              <a:t>ويمكن التعبير عنها بالرموز التالية:</a:t>
            </a:r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5337175" y="4948238"/>
            <a:ext cx="17287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ar-SA" altLang="en-US" sz="2000">
                <a:solidFill>
                  <a:srgbClr val="800000"/>
                </a:solidFill>
                <a:latin typeface="Mongolian Baiti" panose="03000500000000000000" pitchFamily="66" charset="0"/>
              </a:rPr>
              <a:t>ــــــــــــــــــــــــــ</a:t>
            </a:r>
          </a:p>
        </p:txBody>
      </p:sp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5521326" y="4318000"/>
            <a:ext cx="4556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rgbClr val="800000"/>
                </a:solidFill>
                <a:latin typeface="Mongolian Baiti" panose="03000500000000000000" pitchFamily="66" charset="0"/>
              </a:rPr>
              <a:t>Q</a:t>
            </a:r>
            <a:r>
              <a:rPr lang="en-US" altLang="en-US" sz="2000" baseline="-25000">
                <a:solidFill>
                  <a:srgbClr val="800000"/>
                </a:solidFill>
                <a:latin typeface="Mongolian Baiti" panose="03000500000000000000" pitchFamily="66" charset="0"/>
              </a:rPr>
              <a:t>1</a:t>
            </a:r>
            <a:endParaRPr lang="ar-SA" altLang="en-US" sz="2000" baseline="-25000">
              <a:solidFill>
                <a:srgbClr val="800000"/>
              </a:solidFill>
              <a:latin typeface="Mongolian Baiti" panose="03000500000000000000" pitchFamily="66" charset="0"/>
            </a:endParaRPr>
          </a:p>
        </p:txBody>
      </p:sp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6026151" y="4325938"/>
            <a:ext cx="4556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rgbClr val="800000"/>
                </a:solidFill>
                <a:latin typeface="Mongolian Baiti" panose="03000500000000000000" pitchFamily="66" charset="0"/>
              </a:rPr>
              <a:t>Q</a:t>
            </a:r>
            <a:r>
              <a:rPr lang="en-US" altLang="en-US" sz="2000" baseline="-25000">
                <a:solidFill>
                  <a:srgbClr val="800000"/>
                </a:solidFill>
                <a:latin typeface="Mongolian Baiti" panose="03000500000000000000" pitchFamily="66" charset="0"/>
              </a:rPr>
              <a:t>2</a:t>
            </a:r>
            <a:endParaRPr lang="ar-SA" altLang="en-US" sz="2000" baseline="-25000">
              <a:solidFill>
                <a:srgbClr val="800000"/>
              </a:solidFill>
              <a:latin typeface="Mongolian Baiti" panose="03000500000000000000" pitchFamily="66" charset="0"/>
            </a:endParaRPr>
          </a:p>
        </p:txBody>
      </p:sp>
      <p:sp>
        <p:nvSpPr>
          <p:cNvPr id="30" name="Rectangle 29"/>
          <p:cNvSpPr>
            <a:spLocks noChangeArrowheads="1"/>
          </p:cNvSpPr>
          <p:nvPr/>
        </p:nvSpPr>
        <p:spPr bwMode="auto">
          <a:xfrm>
            <a:off x="5440363" y="4530726"/>
            <a:ext cx="10795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ar-SA" altLang="en-US" sz="1600">
                <a:solidFill>
                  <a:srgbClr val="800000"/>
                </a:solidFill>
                <a:latin typeface="Mongolian Baiti" panose="03000500000000000000" pitchFamily="66" charset="0"/>
              </a:rPr>
              <a:t>ـــــــــــــــــــــ</a:t>
            </a:r>
            <a:endParaRPr lang="ar-SA" altLang="en-US" sz="1600" baseline="-25000">
              <a:solidFill>
                <a:srgbClr val="800000"/>
              </a:solidFill>
              <a:latin typeface="Mongolian Baiti" panose="03000500000000000000" pitchFamily="66" charset="0"/>
            </a:endParaRPr>
          </a:p>
        </p:txBody>
      </p:sp>
      <p:sp>
        <p:nvSpPr>
          <p:cNvPr id="31" name="Rectangle 30"/>
          <p:cNvSpPr>
            <a:spLocks noChangeArrowheads="1"/>
          </p:cNvSpPr>
          <p:nvPr/>
        </p:nvSpPr>
        <p:spPr bwMode="auto">
          <a:xfrm>
            <a:off x="5853113" y="4746625"/>
            <a:ext cx="4556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rgbClr val="800000"/>
                </a:solidFill>
                <a:latin typeface="Mongolian Baiti" panose="03000500000000000000" pitchFamily="66" charset="0"/>
              </a:rPr>
              <a:t>Q</a:t>
            </a:r>
            <a:r>
              <a:rPr lang="en-US" altLang="en-US" sz="2000" baseline="-25000">
                <a:solidFill>
                  <a:srgbClr val="800000"/>
                </a:solidFill>
                <a:latin typeface="Mongolian Baiti" panose="03000500000000000000" pitchFamily="66" charset="0"/>
              </a:rPr>
              <a:t>1</a:t>
            </a:r>
            <a:endParaRPr lang="ar-SA" altLang="en-US" sz="2000" baseline="-25000">
              <a:solidFill>
                <a:srgbClr val="800000"/>
              </a:solidFill>
              <a:latin typeface="Mongolian Baiti" panose="03000500000000000000" pitchFamily="66" charset="0"/>
            </a:endParaRPr>
          </a:p>
        </p:txBody>
      </p:sp>
      <p:sp>
        <p:nvSpPr>
          <p:cNvPr id="32" name="Rectangle 31"/>
          <p:cNvSpPr>
            <a:spLocks noChangeArrowheads="1"/>
          </p:cNvSpPr>
          <p:nvPr/>
        </p:nvSpPr>
        <p:spPr bwMode="auto">
          <a:xfrm>
            <a:off x="5775326" y="5156200"/>
            <a:ext cx="3540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rgbClr val="800000"/>
                </a:solidFill>
                <a:latin typeface="Mongolian Baiti" panose="03000500000000000000" pitchFamily="66" charset="0"/>
              </a:rPr>
              <a:t>I</a:t>
            </a:r>
            <a:r>
              <a:rPr lang="en-US" altLang="en-US" sz="2000" baseline="-25000">
                <a:solidFill>
                  <a:srgbClr val="800000"/>
                </a:solidFill>
                <a:latin typeface="Mongolian Baiti" panose="03000500000000000000" pitchFamily="66" charset="0"/>
              </a:rPr>
              <a:t>1</a:t>
            </a:r>
            <a:endParaRPr lang="ar-SA" altLang="en-US" sz="2000" baseline="-25000">
              <a:solidFill>
                <a:srgbClr val="800000"/>
              </a:solidFill>
              <a:latin typeface="Mongolian Baiti" panose="03000500000000000000" pitchFamily="66" charset="0"/>
            </a:endParaRPr>
          </a:p>
        </p:txBody>
      </p:sp>
      <p:sp>
        <p:nvSpPr>
          <p:cNvPr id="33" name="Rectangle 32"/>
          <p:cNvSpPr>
            <a:spLocks noChangeArrowheads="1"/>
          </p:cNvSpPr>
          <p:nvPr/>
        </p:nvSpPr>
        <p:spPr bwMode="auto">
          <a:xfrm>
            <a:off x="6280151" y="5156200"/>
            <a:ext cx="3540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rgbClr val="800000"/>
                </a:solidFill>
                <a:latin typeface="Mongolian Baiti" panose="03000500000000000000" pitchFamily="66" charset="0"/>
              </a:rPr>
              <a:t>I</a:t>
            </a:r>
            <a:r>
              <a:rPr lang="en-US" altLang="en-US" sz="2000" baseline="-25000">
                <a:solidFill>
                  <a:srgbClr val="800000"/>
                </a:solidFill>
                <a:latin typeface="Mongolian Baiti" panose="03000500000000000000" pitchFamily="66" charset="0"/>
              </a:rPr>
              <a:t>2</a:t>
            </a:r>
            <a:endParaRPr lang="ar-SA" altLang="en-US" sz="2000" baseline="-25000">
              <a:solidFill>
                <a:srgbClr val="800000"/>
              </a:solidFill>
              <a:latin typeface="Mongolian Baiti" panose="03000500000000000000" pitchFamily="66" charset="0"/>
            </a:endParaRPr>
          </a:p>
        </p:txBody>
      </p:sp>
      <p:sp>
        <p:nvSpPr>
          <p:cNvPr id="34" name="Rectangle 33"/>
          <p:cNvSpPr>
            <a:spLocks noChangeArrowheads="1"/>
          </p:cNvSpPr>
          <p:nvPr/>
        </p:nvSpPr>
        <p:spPr bwMode="auto">
          <a:xfrm>
            <a:off x="5592763" y="5334001"/>
            <a:ext cx="10795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ar-SA" altLang="en-US" sz="1600" dirty="0">
                <a:solidFill>
                  <a:srgbClr val="800000"/>
                </a:solidFill>
                <a:latin typeface="Mongolian Baiti" panose="03000500000000000000" pitchFamily="66" charset="0"/>
              </a:rPr>
              <a:t>ـــــــــــــــــــــ</a:t>
            </a:r>
            <a:endParaRPr lang="ar-SA" altLang="en-US" sz="1600" baseline="-25000" dirty="0">
              <a:solidFill>
                <a:srgbClr val="800000"/>
              </a:solidFill>
              <a:latin typeface="Mongolian Baiti" panose="03000500000000000000" pitchFamily="66" charset="0"/>
            </a:endParaRPr>
          </a:p>
        </p:txBody>
      </p:sp>
      <p:sp>
        <p:nvSpPr>
          <p:cNvPr id="35" name="Rectangle 34"/>
          <p:cNvSpPr>
            <a:spLocks noChangeArrowheads="1"/>
          </p:cNvSpPr>
          <p:nvPr/>
        </p:nvSpPr>
        <p:spPr bwMode="auto">
          <a:xfrm>
            <a:off x="6107113" y="5549900"/>
            <a:ext cx="3540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rgbClr val="800000"/>
                </a:solidFill>
                <a:latin typeface="Mongolian Baiti" panose="03000500000000000000" pitchFamily="66" charset="0"/>
              </a:rPr>
              <a:t>I</a:t>
            </a:r>
            <a:r>
              <a:rPr lang="en-US" altLang="en-US" sz="2000" baseline="-25000">
                <a:solidFill>
                  <a:srgbClr val="800000"/>
                </a:solidFill>
                <a:latin typeface="Mongolian Baiti" panose="03000500000000000000" pitchFamily="66" charset="0"/>
              </a:rPr>
              <a:t>1</a:t>
            </a:r>
            <a:endParaRPr lang="ar-SA" altLang="en-US" sz="2000" baseline="-25000">
              <a:solidFill>
                <a:srgbClr val="800000"/>
              </a:solidFill>
              <a:latin typeface="Mongolian Baiti" panose="03000500000000000000" pitchFamily="66" charset="0"/>
            </a:endParaRPr>
          </a:p>
        </p:txBody>
      </p:sp>
      <p:sp>
        <p:nvSpPr>
          <p:cNvPr id="36" name="Rectangle 35"/>
          <p:cNvSpPr>
            <a:spLocks noChangeArrowheads="1"/>
          </p:cNvSpPr>
          <p:nvPr/>
        </p:nvSpPr>
        <p:spPr bwMode="auto">
          <a:xfrm>
            <a:off x="4791076" y="4973638"/>
            <a:ext cx="3333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rgbClr val="800000"/>
                </a:solidFill>
                <a:latin typeface="Mongolian Baiti" panose="03000500000000000000" pitchFamily="66" charset="0"/>
              </a:rPr>
              <a:t>=</a:t>
            </a:r>
            <a:endParaRPr lang="ar-SA" altLang="en-US" sz="2000">
              <a:solidFill>
                <a:srgbClr val="800000"/>
              </a:solidFill>
              <a:latin typeface="Mongolian Baiti" panose="03000500000000000000" pitchFamily="66" charset="0"/>
            </a:endParaRPr>
          </a:p>
        </p:txBody>
      </p:sp>
      <p:sp>
        <p:nvSpPr>
          <p:cNvPr id="37" name="Rectangle 36"/>
          <p:cNvSpPr>
            <a:spLocks noChangeArrowheads="1"/>
          </p:cNvSpPr>
          <p:nvPr/>
        </p:nvSpPr>
        <p:spPr bwMode="auto">
          <a:xfrm>
            <a:off x="5872164" y="4365625"/>
            <a:ext cx="2698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rgbClr val="800000"/>
                </a:solidFill>
                <a:latin typeface="Mongolian Baiti" panose="03000500000000000000" pitchFamily="66" charset="0"/>
              </a:rPr>
              <a:t>-</a:t>
            </a:r>
            <a:endParaRPr lang="ar-SA" altLang="en-US" sz="2000" baseline="-25000">
              <a:solidFill>
                <a:srgbClr val="800000"/>
              </a:solidFill>
              <a:latin typeface="Mongolian Baiti" panose="03000500000000000000" pitchFamily="66" charset="0"/>
            </a:endParaRPr>
          </a:p>
        </p:txBody>
      </p:sp>
      <p:sp>
        <p:nvSpPr>
          <p:cNvPr id="38" name="Rectangle 37"/>
          <p:cNvSpPr>
            <a:spLocks noChangeArrowheads="1"/>
          </p:cNvSpPr>
          <p:nvPr/>
        </p:nvSpPr>
        <p:spPr bwMode="auto">
          <a:xfrm>
            <a:off x="6015039" y="5157788"/>
            <a:ext cx="2698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rgbClr val="800000"/>
                </a:solidFill>
                <a:latin typeface="Mongolian Baiti" panose="03000500000000000000" pitchFamily="66" charset="0"/>
              </a:rPr>
              <a:t>-</a:t>
            </a:r>
            <a:endParaRPr lang="ar-SA" altLang="en-US" sz="2000" baseline="-25000">
              <a:solidFill>
                <a:srgbClr val="800000"/>
              </a:solidFill>
              <a:latin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64392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/>
      <p:bldP spid="25" grpId="0"/>
      <p:bldP spid="17" grpId="0"/>
      <p:bldP spid="18" grpId="0"/>
      <p:bldP spid="19" grpId="0"/>
      <p:bldP spid="20" grpId="0"/>
      <p:bldP spid="21" grpId="0"/>
      <p:bldP spid="23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مثال </a:t>
            </a:r>
            <a:endParaRPr lang="ar-SA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ar-SA" dirty="0" smtClean="0"/>
                  <a:t> </a:t>
                </a:r>
                <a:r>
                  <a:rPr lang="ar-SA" dirty="0"/>
                  <a:t>أذا كان من المتوقع أن يزيد متوسط دخل الفرد بنسبة </a:t>
                </a:r>
                <a:r>
                  <a:rPr lang="ar-SA" b="1" dirty="0" smtClean="0"/>
                  <a:t>10 </a:t>
                </a:r>
                <a:r>
                  <a:rPr lang="ar-SA" b="1" dirty="0"/>
                  <a:t>%</a:t>
                </a:r>
                <a:r>
                  <a:rPr lang="ar-SA" dirty="0"/>
                  <a:t> في العام المقبل , وعلمت أن المرونة الطلب الدخلية على اللحوم </a:t>
                </a:r>
                <a:r>
                  <a:rPr lang="ar-SA" b="1" dirty="0"/>
                  <a:t>0.75 , </a:t>
                </a:r>
                <a:r>
                  <a:rPr lang="ar-SA" dirty="0"/>
                  <a:t>احسب الزيادة المتوقعة في الطلب على اللحوم في العام المقبل .</a:t>
                </a:r>
                <a:endParaRPr lang="en-US" dirty="0"/>
              </a:p>
              <a:p>
                <a:pPr marL="0" indent="0">
                  <a:buNone/>
                </a:pPr>
                <a:r>
                  <a:rPr lang="ar-SA" dirty="0"/>
                  <a:t>الحل :</a:t>
                </a:r>
                <a:endParaRPr lang="en-US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75</m:t>
                    </m:r>
                    <m:r>
                      <a:rPr lang="en-US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>
                            <a:latin typeface="Cambria Math" panose="02040503050406030204" pitchFamily="18" charset="0"/>
                          </a:rPr>
                          <m:t>%∆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p>
                        </m:sSup>
                      </m:num>
                      <m:den>
                        <m:r>
                          <a:rPr lang="en-US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US" dirty="0"/>
                  <a:t>	</a:t>
                </a:r>
              </a:p>
              <a:p>
                <a:pPr marL="0" indent="0">
                  <a:buNone/>
                </a:pPr>
                <a:r>
                  <a:rPr lang="en-US" dirty="0"/>
                  <a:t>Δ Q = 0.75 × 10 = 7.5 %</a:t>
                </a:r>
              </a:p>
              <a:p>
                <a:pPr marL="0" indent="0">
                  <a:buNone/>
                </a:pPr>
                <a:endParaRPr lang="ar-SA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t="-1752" r="-13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FDB85D4-54C8-4DA7-ADB0-FC447031DD2F}" type="slidenum">
              <a:rPr lang="en-US" altLang="ar-SA" smtClean="0">
                <a:solidFill>
                  <a:prstClr val="white"/>
                </a:solidFill>
              </a:rPr>
              <a:pPr>
                <a:defRPr/>
              </a:pPr>
              <a:t>4</a:t>
            </a:fld>
            <a:endParaRPr lang="en-US" altLang="ar-S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4889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12368" y="1258501"/>
            <a:ext cx="7776864" cy="432048"/>
          </a:xfrm>
        </p:spPr>
        <p:txBody>
          <a:bodyPr>
            <a:noAutofit/>
          </a:bodyPr>
          <a:lstStyle/>
          <a:p>
            <a:pPr algn="just" rtl="1">
              <a:lnSpc>
                <a:spcPct val="150000"/>
              </a:lnSpc>
              <a:buClr>
                <a:schemeClr val="accent1"/>
              </a:buClr>
            </a:pPr>
            <a:r>
              <a:rPr lang="ar-TN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المرونة </a:t>
            </a:r>
            <a:r>
              <a:rPr lang="ar-BH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الدخلية </a:t>
            </a:r>
            <a:r>
              <a:rPr lang="ar-TN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للقوس (أو بين نقطتين):</a:t>
            </a:r>
            <a:endParaRPr lang="fr-FR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5E18E-DF04-42F0-9EA3-A37FB53609CD}" type="slidenum">
              <a:rPr lang="fr-FR" smtClean="0">
                <a:solidFill>
                  <a:prstClr val="black"/>
                </a:solidFill>
              </a:rPr>
              <a:pPr/>
              <a:t>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1981200" y="690432"/>
            <a:ext cx="8229600" cy="50632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pPr algn="just">
              <a:spcBef>
                <a:spcPct val="0"/>
              </a:spcBef>
              <a:defRPr/>
            </a:pPr>
            <a:r>
              <a:rPr lang="ar-SA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مرونة الدخلية</a:t>
            </a:r>
            <a:r>
              <a:rPr lang="ar-TN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ل</a:t>
            </a:r>
            <a:r>
              <a:rPr lang="ar-SA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لطلب </a:t>
            </a:r>
            <a:endParaRPr lang="fr-FR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198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5223673"/>
              </p:ext>
            </p:extLst>
          </p:nvPr>
        </p:nvGraphicFramePr>
        <p:xfrm>
          <a:off x="2346188" y="1998788"/>
          <a:ext cx="8075687" cy="17281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" name="Équation" r:id="rId4" imgW="3187440" imgH="1155600" progId="Equation.3">
                  <p:embed/>
                </p:oleObj>
              </mc:Choice>
              <mc:Fallback>
                <p:oleObj name="Équation" r:id="rId4" imgW="3187440" imgH="1155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46188" y="1998788"/>
                        <a:ext cx="8075687" cy="172819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ZoneTexte 10"/>
          <p:cNvSpPr txBox="1"/>
          <p:nvPr/>
        </p:nvSpPr>
        <p:spPr>
          <a:xfrm>
            <a:off x="1560004" y="3911411"/>
            <a:ext cx="90719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ar-SA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درجات المرونة</a:t>
            </a:r>
            <a:r>
              <a:rPr lang="ar-TN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TN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: يمكن من خلال اشارة معامل مرونة الدخلية للطلب تحديد نوعية السلع بالنسبة للمستهلك.</a:t>
            </a:r>
            <a:endParaRPr lang="fr-FR" sz="2000" dirty="0">
              <a:solidFill>
                <a:prstClr val="black"/>
              </a:solidFill>
            </a:endParaRPr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1874838" y="4723567"/>
            <a:ext cx="8397626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B0CCB0"/>
              </a:buClr>
              <a:buFont typeface="Wingdings" pitchFamily="2" charset="2"/>
              <a:buChar char="§"/>
            </a:pPr>
            <a:r>
              <a:rPr lang="ar-TN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000" b="1" i="1" baseline="-25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b="1" baseline="-25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&gt; 1 </a:t>
            </a:r>
            <a:r>
              <a:rPr lang="ar-SA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ar-TN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سلع كمالية (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Luxurious Goods </a:t>
            </a:r>
            <a:r>
              <a:rPr lang="ar-SA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en-US" sz="2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B0CCB0"/>
              </a:buClr>
              <a:buFont typeface="Wingdings" pitchFamily="2" charset="2"/>
              <a:buChar char="§"/>
            </a:pPr>
            <a:r>
              <a:rPr lang="ar-TN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0 &lt; </a:t>
            </a:r>
            <a:r>
              <a:rPr lang="en-US" sz="20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000" b="1" i="1" baseline="-25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&lt; 1</a:t>
            </a:r>
            <a:r>
              <a:rPr lang="ar-TN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ar-TN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سلع</a:t>
            </a:r>
            <a:r>
              <a:rPr lang="fr-FR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ضرورية (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Necessary Goods</a:t>
            </a:r>
            <a:r>
              <a:rPr lang="ar-SA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fr-FR" sz="2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B0CCB0"/>
              </a:buClr>
              <a:buFont typeface="Wingdings" pitchFamily="2" charset="2"/>
              <a:buChar char="§"/>
            </a:pPr>
            <a:r>
              <a:rPr lang="ar-TN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000" b="1" i="1" baseline="-25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  </a:t>
            </a:r>
            <a:r>
              <a:rPr lang="en-US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&lt; 0</a:t>
            </a:r>
            <a:r>
              <a:rPr lang="ar-TN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TN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ar-TN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سلع رديئة (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Inferior Goods</a:t>
            </a:r>
            <a:r>
              <a:rPr lang="ar-SA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fr-FR" sz="2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BH" smtClean="0">
                <a:solidFill>
                  <a:prstClr val="white"/>
                </a:solidFill>
              </a:rPr>
              <a:t>الاقتصاد الجزئي</a:t>
            </a:r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8105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Text Box 2"/>
          <p:cNvSpPr txBox="1">
            <a:spLocks noChangeArrowheads="1"/>
          </p:cNvSpPr>
          <p:nvPr/>
        </p:nvSpPr>
        <p:spPr bwMode="auto">
          <a:xfrm>
            <a:off x="1774825" y="115889"/>
            <a:ext cx="996409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ar-SA" altLang="ar-SA" sz="2400" b="1" dirty="0">
                <a:solidFill>
                  <a:schemeClr val="accent2"/>
                </a:solidFill>
              </a:rPr>
              <a:t>مثال </a:t>
            </a:r>
            <a:endParaRPr lang="ar-SA" altLang="ar-SA" sz="2400" b="1" dirty="0" smtClean="0">
              <a:solidFill>
                <a:schemeClr val="accent2"/>
              </a:solidFill>
            </a:endParaRPr>
          </a:p>
          <a:p>
            <a:pPr algn="just" eaLnBrk="1" hangingPunct="1"/>
            <a:r>
              <a:rPr lang="ar-SA" altLang="ar-SA" sz="2400" b="1" dirty="0" smtClean="0"/>
              <a:t>أحسب </a:t>
            </a:r>
            <a:r>
              <a:rPr lang="ar-SA" altLang="ar-SA" sz="2400" b="1" dirty="0"/>
              <a:t>مرونة الطلب </a:t>
            </a:r>
            <a:r>
              <a:rPr lang="ar-SA" altLang="ar-SA" sz="2400" b="1" dirty="0" err="1"/>
              <a:t>الدخلية</a:t>
            </a:r>
            <a:r>
              <a:rPr lang="ar-SA" altLang="ar-SA" sz="2400" b="1" dirty="0"/>
              <a:t> </a:t>
            </a:r>
            <a:r>
              <a:rPr lang="ar-SA" altLang="ar-SA" sz="2400" b="1" dirty="0" smtClean="0"/>
              <a:t> عند القوس من </a:t>
            </a:r>
            <a:r>
              <a:rPr lang="ar-SA" altLang="ar-SA" sz="2400" b="1" dirty="0"/>
              <a:t>البيانات التالية موضحاً درجة المرونة ونوع السلعة ؟</a:t>
            </a:r>
          </a:p>
        </p:txBody>
      </p:sp>
      <p:graphicFrame>
        <p:nvGraphicFramePr>
          <p:cNvPr id="44035" name="Object 4"/>
          <p:cNvGraphicFramePr>
            <a:graphicFrameLocks noChangeAspect="1"/>
          </p:cNvGraphicFramePr>
          <p:nvPr/>
        </p:nvGraphicFramePr>
        <p:xfrm>
          <a:off x="6038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0" name="Equation" r:id="rId4" imgW="114120" imgH="215640" progId="Equation.3">
                  <p:embed/>
                </p:oleObj>
              </mc:Choice>
              <mc:Fallback>
                <p:oleObj name="Equation" r:id="rId4" imgW="11412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8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6501" name="Text Box 5"/>
          <p:cNvSpPr txBox="1">
            <a:spLocks noChangeArrowheads="1"/>
          </p:cNvSpPr>
          <p:nvPr/>
        </p:nvSpPr>
        <p:spPr bwMode="auto">
          <a:xfrm>
            <a:off x="1846263" y="3429001"/>
            <a:ext cx="86423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ar-SA" altLang="ar-SA" sz="2800" b="1"/>
              <a:t>الحل :</a:t>
            </a:r>
          </a:p>
        </p:txBody>
      </p:sp>
      <p:graphicFrame>
        <p:nvGraphicFramePr>
          <p:cNvPr id="106521" name="Group 25"/>
          <p:cNvGraphicFramePr>
            <a:graphicFrameLocks noGrp="1"/>
          </p:cNvGraphicFramePr>
          <p:nvPr/>
        </p:nvGraphicFramePr>
        <p:xfrm>
          <a:off x="3048000" y="1397000"/>
          <a:ext cx="6096000" cy="1643064"/>
        </p:xfrm>
        <a:graphic>
          <a:graphicData uri="http://schemas.openxmlformats.org/drawingml/2006/table">
            <a:tbl>
              <a:tblPr rtl="1"/>
              <a:tblGrid>
                <a:gridCol w="3048000"/>
                <a:gridCol w="3048000"/>
              </a:tblGrid>
              <a:tr h="54768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Qd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وحدة)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(دولار)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768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768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110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150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6522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7188250"/>
              </p:ext>
            </p:extLst>
          </p:nvPr>
        </p:nvGraphicFramePr>
        <p:xfrm>
          <a:off x="3000375" y="3986214"/>
          <a:ext cx="4032250" cy="1747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1" name="معادلة" r:id="rId6" imgW="1650960" imgH="812520" progId="Equation.3">
                  <p:embed/>
                </p:oleObj>
              </mc:Choice>
              <mc:Fallback>
                <p:oleObj name="معادلة" r:id="rId6" imgW="1650960" imgH="8125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0375" y="3986214"/>
                        <a:ext cx="4032250" cy="1747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6523" name="Text Box 27"/>
          <p:cNvSpPr txBox="1">
            <a:spLocks noChangeArrowheads="1"/>
          </p:cNvSpPr>
          <p:nvPr/>
        </p:nvSpPr>
        <p:spPr bwMode="auto">
          <a:xfrm>
            <a:off x="1630363" y="5718176"/>
            <a:ext cx="86423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ar-SA" altLang="ar-SA" sz="2800" b="1"/>
              <a:t>إذن الطلب غير مرن والسلعة عادية .</a:t>
            </a:r>
          </a:p>
        </p:txBody>
      </p:sp>
    </p:spTree>
    <p:extLst>
      <p:ext uri="{BB962C8B-B14F-4D97-AF65-F5344CB8AC3E}">
        <p14:creationId xmlns:p14="http://schemas.microsoft.com/office/powerpoint/2010/main" val="2080863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64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64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64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64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65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65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6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65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65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65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65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6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6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6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498" grpId="0" build="p"/>
      <p:bldP spid="106501" grpId="0" build="p"/>
      <p:bldP spid="10652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مرونة </a:t>
            </a:r>
            <a:r>
              <a:rPr lang="ar-SA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الدخلية</a:t>
            </a:r>
            <a:r>
              <a:rPr lang="ar-TN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ل</a:t>
            </a:r>
            <a:r>
              <a:rPr lang="ar-SA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لطلب </a:t>
            </a:r>
            <a:r>
              <a:rPr lang="fr-FR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fr-FR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rtl="1">
              <a:buNone/>
            </a:pPr>
            <a:r>
              <a:rPr lang="ar-SA" dirty="0"/>
              <a:t>والمرونة </a:t>
            </a:r>
            <a:r>
              <a:rPr lang="ar-SA" dirty="0" err="1"/>
              <a:t>الدخلية</a:t>
            </a:r>
            <a:r>
              <a:rPr lang="ar-SA" dirty="0"/>
              <a:t> للطلب تكون موجبة في حالة السلع الاعتيادية نتيجة للعلاقة الموجبة بين الدخل والكمية المطلوبة من هذه السلع , وتكون المرونة </a:t>
            </a:r>
            <a:r>
              <a:rPr lang="ar-SA" dirty="0" err="1"/>
              <a:t>الدخلية</a:t>
            </a:r>
            <a:r>
              <a:rPr lang="ar-SA" dirty="0"/>
              <a:t> سالبة في حالة السلع الدنيا أو الرديئة نتيجة للعلاقة السالبة بين الدخل والكمية المطلوبة من تلك السلع . أما عن قيمة المرونة فهي كما يلي :</a:t>
            </a:r>
            <a:r>
              <a:rPr lang="en-US" dirty="0"/>
              <a:t>	</a:t>
            </a:r>
          </a:p>
          <a:p>
            <a:pPr marL="0" indent="0">
              <a:buNone/>
            </a:pPr>
            <a:r>
              <a:rPr lang="en-US" dirty="0"/>
              <a:t>EI &lt; 0 </a:t>
            </a:r>
            <a:r>
              <a:rPr lang="ar-SA" dirty="0"/>
              <a:t> للسلع الدنيا أو</a:t>
            </a:r>
            <a:r>
              <a:rPr lang="ar-SA" b="1" dirty="0"/>
              <a:t> </a:t>
            </a:r>
            <a:r>
              <a:rPr lang="ar-SA" dirty="0"/>
              <a:t>الرديئة :</a:t>
            </a:r>
            <a:endParaRPr lang="en-US" dirty="0"/>
          </a:p>
          <a:p>
            <a:pPr marL="0" lvl="0" indent="0">
              <a:buNone/>
            </a:pPr>
            <a:r>
              <a:rPr lang="en-US" dirty="0"/>
              <a:t>&lt; EI &lt; 1</a:t>
            </a:r>
            <a:r>
              <a:rPr lang="en-US" b="1" dirty="0"/>
              <a:t>  </a:t>
            </a:r>
            <a:r>
              <a:rPr lang="en-US" dirty="0"/>
              <a:t> </a:t>
            </a:r>
            <a:r>
              <a:rPr lang="ar-SA" dirty="0"/>
              <a:t>للسلع الضرورية :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EI &gt; 1 </a:t>
            </a:r>
            <a:r>
              <a:rPr lang="ar-SA" dirty="0"/>
              <a:t>للسلع الكمالية :</a:t>
            </a:r>
            <a:endParaRPr lang="en-US" dirty="0"/>
          </a:p>
          <a:p>
            <a:pPr marL="0" indent="0">
              <a:buNone/>
            </a:pP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FDB85D4-54C8-4DA7-ADB0-FC447031DD2F}" type="slidenum">
              <a:rPr lang="en-US" altLang="ar-SA" smtClean="0">
                <a:solidFill>
                  <a:prstClr val="white"/>
                </a:solidFill>
              </a:rPr>
              <a:pPr>
                <a:defRPr/>
              </a:pPr>
              <a:t>7</a:t>
            </a:fld>
            <a:endParaRPr lang="en-US" altLang="ar-S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00003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rtl="1">
              <a:buNone/>
            </a:pPr>
            <a:r>
              <a:rPr lang="en-US" dirty="0"/>
              <a:t> </a:t>
            </a:r>
            <a:r>
              <a:rPr lang="ar-SA" dirty="0" smtClean="0"/>
              <a:t>إذا </a:t>
            </a:r>
            <a:r>
              <a:rPr lang="ar-SA" dirty="0"/>
              <a:t>أدت زيادة الدخل من 300 دينار شهريا إلى 500 دينار شهريا إلى زيادة </a:t>
            </a:r>
            <a:r>
              <a:rPr lang="ar-SA" dirty="0" err="1"/>
              <a:t>الإستهلاك</a:t>
            </a:r>
            <a:r>
              <a:rPr lang="ar-SA" dirty="0"/>
              <a:t> الشهري من الأسماك من 10 كلغ إلى 11 كلغ  ، فإن المرونة </a:t>
            </a:r>
            <a:r>
              <a:rPr lang="ar-SA" dirty="0" err="1"/>
              <a:t>الدخلية</a:t>
            </a:r>
            <a:r>
              <a:rPr lang="ar-SA" dirty="0"/>
              <a:t> استخدام طريقة القوس هي لطلب الأسرة على الأسماك تساوي:</a:t>
            </a:r>
            <a:endParaRPr lang="en-US" dirty="0"/>
          </a:p>
          <a:p>
            <a:pPr marL="0" lvl="0" indent="0" rtl="1">
              <a:buNone/>
            </a:pPr>
            <a:r>
              <a:rPr lang="ar-SA" dirty="0" smtClean="0"/>
              <a:t>أ- </a:t>
            </a:r>
            <a:r>
              <a:rPr lang="en-US" dirty="0" smtClean="0"/>
              <a:t>0.19</a:t>
            </a:r>
            <a:endParaRPr lang="en-US" dirty="0"/>
          </a:p>
          <a:p>
            <a:pPr marL="0" lvl="0" indent="0" rtl="1">
              <a:buNone/>
            </a:pPr>
            <a:r>
              <a:rPr lang="ar-SA" dirty="0" smtClean="0"/>
              <a:t>ب- </a:t>
            </a:r>
            <a:r>
              <a:rPr lang="en-US" dirty="0" smtClean="0"/>
              <a:t>-0.19</a:t>
            </a:r>
            <a:endParaRPr lang="en-US" dirty="0"/>
          </a:p>
          <a:p>
            <a:pPr marL="0" lvl="0" indent="0" rtl="1">
              <a:buNone/>
            </a:pPr>
            <a:r>
              <a:rPr lang="ar-SA" dirty="0" smtClean="0"/>
              <a:t>ج- </a:t>
            </a:r>
            <a:r>
              <a:rPr lang="en-US" dirty="0" smtClean="0"/>
              <a:t>1.9</a:t>
            </a:r>
            <a:endParaRPr lang="en-US" dirty="0"/>
          </a:p>
          <a:p>
            <a:pPr marL="0" lvl="0" indent="0" rtl="1">
              <a:buNone/>
            </a:pPr>
            <a:r>
              <a:rPr lang="ar-SA" dirty="0" smtClean="0"/>
              <a:t>د- </a:t>
            </a:r>
            <a:r>
              <a:rPr lang="en-US" dirty="0" smtClean="0"/>
              <a:t>-1.9</a:t>
            </a:r>
            <a:endParaRPr lang="en-US" dirty="0"/>
          </a:p>
          <a:p>
            <a:pPr marL="0" indent="0">
              <a:buNone/>
            </a:pP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FDB85D4-54C8-4DA7-ADB0-FC447031DD2F}" type="slidenum">
              <a:rPr lang="en-US" altLang="ar-SA" smtClean="0">
                <a:solidFill>
                  <a:prstClr val="white"/>
                </a:solidFill>
              </a:rPr>
              <a:pPr>
                <a:defRPr/>
              </a:pPr>
              <a:t>8</a:t>
            </a:fld>
            <a:endParaRPr lang="en-US" altLang="ar-SA">
              <a:solidFill>
                <a:prstClr val="white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797205" y="847123"/>
            <a:ext cx="6078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altLang="ar-SA" sz="2400" b="1" dirty="0">
                <a:solidFill>
                  <a:srgbClr val="C00000"/>
                </a:solidFill>
              </a:rPr>
              <a:t>مثال</a:t>
            </a:r>
            <a:endParaRPr lang="ar-SA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61402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5E18E-DF04-42F0-9EA3-A37FB53609CD}" type="slidenum">
              <a:rPr lang="fr-FR" smtClean="0">
                <a:solidFill>
                  <a:prstClr val="black"/>
                </a:solidFill>
              </a:rPr>
              <a:pPr/>
              <a:t>9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1981200" y="690432"/>
            <a:ext cx="8229600" cy="506320"/>
          </a:xfrm>
        </p:spPr>
        <p:txBody>
          <a:bodyPr>
            <a:noAutofit/>
          </a:bodyPr>
          <a:lstStyle/>
          <a:p>
            <a:pPr algn="just" rtl="1"/>
            <a:r>
              <a:rPr lang="ar-TN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ال</a:t>
            </a:r>
            <a:r>
              <a:rPr lang="ar-SA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مرونة السعرية</a:t>
            </a:r>
            <a:r>
              <a:rPr lang="ar-TN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ال</a:t>
            </a:r>
            <a:r>
              <a:rPr lang="ar-TN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م</a:t>
            </a:r>
            <a:r>
              <a:rPr lang="ar-SA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تقاطع</a:t>
            </a:r>
            <a:r>
              <a:rPr lang="ar-TN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ة</a:t>
            </a:r>
            <a:r>
              <a:rPr lang="ar-SA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TN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ل</a:t>
            </a:r>
            <a:r>
              <a:rPr lang="ar-SA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لطلب </a:t>
            </a:r>
            <a:endParaRPr lang="fr-FR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703512" y="1268761"/>
            <a:ext cx="885698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/>
            <a:r>
              <a:rPr lang="ar-BH" sz="2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تقيس مدى استجابة الكمية المطلوبة </a:t>
            </a:r>
            <a:r>
              <a:rPr lang="ar-TN" sz="2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من احدى السلع (مثلا سلعة</a:t>
            </a:r>
            <a:r>
              <a:rPr lang="fr-FR" sz="22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ar-TN" sz="22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ar-BH" sz="2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TN" sz="2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الى التغير في سعر سلعة أخرى (مثلا سلعة </a:t>
            </a:r>
            <a:r>
              <a:rPr lang="fr-FR" sz="22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r>
              <a:rPr lang="ar-TN" sz="2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fr-MA" sz="22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816080" y="2420889"/>
            <a:ext cx="38186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TN" sz="2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معامل </a:t>
            </a:r>
            <a:r>
              <a:rPr lang="ar-SA" sz="2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مرونة السعرية</a:t>
            </a:r>
            <a:r>
              <a:rPr lang="ar-TN" sz="2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ال</a:t>
            </a:r>
            <a:r>
              <a:rPr lang="ar-TN" sz="2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م</a:t>
            </a:r>
            <a:r>
              <a:rPr lang="ar-SA" sz="2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تقاطع</a:t>
            </a:r>
            <a:r>
              <a:rPr lang="ar-TN" sz="2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ة</a:t>
            </a:r>
            <a:r>
              <a:rPr lang="ar-SA" sz="2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TN" sz="2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ل</a:t>
            </a:r>
            <a:r>
              <a:rPr lang="ar-SA" sz="2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لطلب </a:t>
            </a:r>
            <a:r>
              <a:rPr lang="ar-TN" sz="2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endParaRPr lang="fr-FR" sz="2200" dirty="0">
              <a:solidFill>
                <a:prstClr val="black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1775520" y="2276872"/>
            <a:ext cx="49685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النسبة المئوية للتغير في الكمية المطلوبة</a:t>
            </a:r>
            <a:r>
              <a:rPr lang="ar-TN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من السلعة (</a:t>
            </a:r>
            <a:r>
              <a:rPr lang="fr-FR" sz="20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ar-TN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ar-SA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fr-FR" sz="2000" dirty="0">
              <a:solidFill>
                <a:prstClr val="black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3071664" y="2748991"/>
            <a:ext cx="374441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النسبة المئوية للتغير في </a:t>
            </a:r>
            <a:r>
              <a:rPr lang="ar-TN" sz="2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سعر السلعة (</a:t>
            </a:r>
            <a:r>
              <a:rPr lang="fr-FR" sz="22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r>
              <a:rPr lang="ar-TN" sz="2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fr-FR" sz="2200" dirty="0">
              <a:solidFill>
                <a:prstClr val="black"/>
              </a:solidFill>
            </a:endParaRPr>
          </a:p>
        </p:txBody>
      </p:sp>
      <p:cxnSp>
        <p:nvCxnSpPr>
          <p:cNvPr id="10" name="Connecteur droit 9"/>
          <p:cNvCxnSpPr/>
          <p:nvPr/>
        </p:nvCxnSpPr>
        <p:spPr>
          <a:xfrm>
            <a:off x="2063552" y="2675822"/>
            <a:ext cx="4752528" cy="116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1596008" y="3356992"/>
            <a:ext cx="91085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1200"/>
              </a:spcBef>
              <a:defRPr/>
            </a:pPr>
            <a:r>
              <a:rPr lang="ar-TN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(أي النسبة المئوية للتغيير في الكمية المطلوبة من سلعة </a:t>
            </a:r>
            <a:r>
              <a:rPr lang="fr-FR" sz="20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ar-TN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الناتجة عن تغير سعر السلعة </a:t>
            </a:r>
            <a:r>
              <a:rPr lang="fr-FR" sz="20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r>
              <a:rPr lang="ar-TN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بمقدار </a:t>
            </a:r>
            <a:r>
              <a:rPr lang="ar-TN" sz="2000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واحد في المئة</a:t>
            </a:r>
            <a:r>
              <a:rPr lang="ar-TN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1775520" y="4341004"/>
            <a:ext cx="878497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Clr>
                <a:srgbClr val="72A376"/>
              </a:buClr>
              <a:buFont typeface="+mj-lt"/>
              <a:buAutoNum type="arabicPeriod"/>
            </a:pPr>
            <a:r>
              <a:rPr lang="ar-TN" sz="2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المرونة </a:t>
            </a:r>
            <a:r>
              <a:rPr lang="ar-SA" sz="2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السعرية</a:t>
            </a:r>
            <a:r>
              <a:rPr lang="ar-TN" sz="2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ال</a:t>
            </a:r>
            <a:r>
              <a:rPr lang="ar-TN" sz="2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م</a:t>
            </a:r>
            <a:r>
              <a:rPr lang="ar-SA" sz="2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تقاطع</a:t>
            </a:r>
            <a:r>
              <a:rPr lang="ar-TN" sz="2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ة عند نقطة :</a:t>
            </a:r>
          </a:p>
        </p:txBody>
      </p:sp>
      <p:graphicFrame>
        <p:nvGraphicFramePr>
          <p:cNvPr id="51203" name="Object 3"/>
          <p:cNvGraphicFramePr>
            <a:graphicFrameLocks noChangeAspect="1"/>
          </p:cNvGraphicFramePr>
          <p:nvPr/>
        </p:nvGraphicFramePr>
        <p:xfrm>
          <a:off x="2443164" y="4580408"/>
          <a:ext cx="7450137" cy="1512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4" name="Équation" r:id="rId4" imgW="3429000" imgH="838080" progId="Equation.3">
                  <p:embed/>
                </p:oleObj>
              </mc:Choice>
              <mc:Fallback>
                <p:oleObj name="Équation" r:id="rId4" imgW="3429000" imgH="838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43164" y="4580408"/>
                        <a:ext cx="7450137" cy="1512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ZoneTexte 13"/>
          <p:cNvSpPr txBox="1"/>
          <p:nvPr/>
        </p:nvSpPr>
        <p:spPr>
          <a:xfrm>
            <a:off x="5087888" y="5962054"/>
            <a:ext cx="48245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r-TN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fr-FR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fr-FR" i="1" baseline="-25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r>
              <a:rPr lang="ar-TN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يرمز الى سعر السلعة</a:t>
            </a:r>
            <a:r>
              <a:rPr lang="fr-FR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TN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r>
              <a:rPr lang="ar-TN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fr-FR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ar-TN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fr-FR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lang="fr-FR" i="1" baseline="-25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ar-TN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يرمز الى </a:t>
            </a:r>
            <a:r>
              <a:rPr lang="ar-SA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الكمية المطلوبة</a:t>
            </a:r>
            <a:r>
              <a:rPr lang="ar-TN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من السلعة</a:t>
            </a:r>
            <a:r>
              <a:rPr lang="fr-FR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TN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ar-TN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ar-SA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fr-FR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6456040" y="3861049"/>
            <a:ext cx="40324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2400"/>
              </a:spcAft>
            </a:pPr>
            <a:r>
              <a:rPr lang="ar-TN" sz="2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حساب ال</a:t>
            </a:r>
            <a:r>
              <a:rPr lang="ar-SA" sz="2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مرونة السعرية</a:t>
            </a:r>
            <a:r>
              <a:rPr lang="ar-TN" sz="2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ال</a:t>
            </a:r>
            <a:r>
              <a:rPr lang="ar-TN" sz="2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م</a:t>
            </a:r>
            <a:r>
              <a:rPr lang="ar-SA" sz="2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تقاطع</a:t>
            </a:r>
            <a:r>
              <a:rPr lang="ar-TN" sz="2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ة</a:t>
            </a:r>
            <a:r>
              <a:rPr lang="ar-SA" sz="2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ar-TN" sz="22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BH" smtClean="0">
                <a:solidFill>
                  <a:prstClr val="white"/>
                </a:solidFill>
              </a:rPr>
              <a:t>الاقتصاد الجزئي</a:t>
            </a:r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8461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5E18E-DF04-42F0-9EA3-A37FB53609CD}" type="slidenum">
              <a:rPr lang="fr-FR" smtClean="0">
                <a:solidFill>
                  <a:prstClr val="black"/>
                </a:solidFill>
              </a:rPr>
              <a:pPr/>
              <a:t>10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1981200" y="690432"/>
            <a:ext cx="8229600" cy="506320"/>
          </a:xfrm>
        </p:spPr>
        <p:txBody>
          <a:bodyPr>
            <a:noAutofit/>
          </a:bodyPr>
          <a:lstStyle/>
          <a:p>
            <a:pPr algn="just" rtl="1"/>
            <a:r>
              <a:rPr lang="ar-TN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ال</a:t>
            </a:r>
            <a:r>
              <a:rPr lang="ar-SA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مرونة السعرية</a:t>
            </a:r>
            <a:r>
              <a:rPr lang="ar-TN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ال</a:t>
            </a:r>
            <a:r>
              <a:rPr lang="ar-TN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م</a:t>
            </a:r>
            <a:r>
              <a:rPr lang="ar-SA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تقاطع</a:t>
            </a:r>
            <a:r>
              <a:rPr lang="ar-TN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ة</a:t>
            </a:r>
            <a:r>
              <a:rPr lang="ar-SA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TN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ل</a:t>
            </a:r>
            <a:r>
              <a:rPr lang="ar-SA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لطلب </a:t>
            </a:r>
            <a:endParaRPr lang="fr-FR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2495600" y="1484784"/>
            <a:ext cx="7776864" cy="432048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  <a:buClr>
                <a:srgbClr val="72A376"/>
              </a:buClr>
              <a:buFont typeface="+mj-lt"/>
              <a:buAutoNum type="arabicPeriod" startAt="2"/>
            </a:pPr>
            <a:r>
              <a:rPr lang="ar-TN" sz="2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المرونة </a:t>
            </a:r>
            <a:r>
              <a:rPr lang="ar-SA" sz="2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السعرية</a:t>
            </a:r>
            <a:r>
              <a:rPr lang="ar-TN" sz="2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ال</a:t>
            </a:r>
            <a:r>
              <a:rPr lang="ar-TN" sz="2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م</a:t>
            </a:r>
            <a:r>
              <a:rPr lang="ar-SA" sz="2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تقاطع</a:t>
            </a:r>
            <a:r>
              <a:rPr lang="ar-TN" sz="2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ة</a:t>
            </a:r>
            <a:r>
              <a:rPr lang="ar-BH" sz="2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TN" sz="2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للقوس (أو بين نقطتين):</a:t>
            </a:r>
            <a:endParaRPr lang="fr-FR" sz="22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2226" name="Object 2"/>
          <p:cNvGraphicFramePr>
            <a:graphicFrameLocks noChangeAspect="1"/>
          </p:cNvGraphicFramePr>
          <p:nvPr/>
        </p:nvGraphicFramePr>
        <p:xfrm>
          <a:off x="1971676" y="2132013"/>
          <a:ext cx="8423275" cy="208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" name="Équation" r:id="rId4" imgW="3962160" imgH="1155600" progId="Equation.3">
                  <p:embed/>
                </p:oleObj>
              </mc:Choice>
              <mc:Fallback>
                <p:oleObj name="Équation" r:id="rId4" imgW="3962160" imgH="1155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1676" y="2132013"/>
                        <a:ext cx="8423275" cy="2089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1560512" y="4181018"/>
            <a:ext cx="90719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ar-SA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درجات المرونة</a:t>
            </a:r>
            <a:r>
              <a:rPr lang="ar-TN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TN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: يمكن من خلال اشارة معامل مرونة </a:t>
            </a:r>
            <a:r>
              <a:rPr lang="ar-SA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السعرية</a:t>
            </a:r>
            <a:r>
              <a:rPr lang="ar-TN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ال</a:t>
            </a:r>
            <a:r>
              <a:rPr lang="ar-TN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م</a:t>
            </a:r>
            <a:r>
              <a:rPr lang="ar-SA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تقاطع</a:t>
            </a:r>
            <a:r>
              <a:rPr lang="ar-TN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ة</a:t>
            </a:r>
            <a:r>
              <a:rPr lang="ar-BH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TN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تحديد نوعية السلع بالنسبة للمستهلك.</a:t>
            </a:r>
            <a:endParaRPr lang="fr-FR" sz="2000" dirty="0">
              <a:solidFill>
                <a:prstClr val="black"/>
              </a:solidFill>
            </a:endParaRP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1874838" y="4723567"/>
            <a:ext cx="8397626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B0CCB0"/>
              </a:buClr>
              <a:buFont typeface="Wingdings" pitchFamily="2" charset="2"/>
              <a:buChar char="§"/>
            </a:pPr>
            <a:r>
              <a:rPr lang="en-US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&gt; 0  </a:t>
            </a:r>
            <a:r>
              <a:rPr lang="ar-TN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000" dirty="0">
                <a:solidFill>
                  <a:prstClr val="black"/>
                </a:solidFill>
              </a:rPr>
              <a:t> </a:t>
            </a:r>
            <a:r>
              <a:rPr lang="fr-FR" sz="2000" b="1" i="1" dirty="0">
                <a:solidFill>
                  <a:prstClr val="black"/>
                </a:solidFill>
              </a:rPr>
              <a:t>E</a:t>
            </a:r>
            <a:r>
              <a:rPr lang="fr-FR" sz="2000" b="1" i="1" baseline="-25000" dirty="0">
                <a:solidFill>
                  <a:prstClr val="black"/>
                </a:solidFill>
              </a:rPr>
              <a:t>X,Y</a:t>
            </a:r>
            <a:r>
              <a:rPr lang="ar-SA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ar-TN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السلعتين (</a:t>
            </a:r>
            <a:r>
              <a:rPr lang="fr-FR" sz="20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X, Y</a:t>
            </a:r>
            <a:r>
              <a:rPr lang="ar-TN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 هما بديلتان </a:t>
            </a:r>
            <a:r>
              <a:rPr lang="ar-SA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Substitutes Goods </a:t>
            </a:r>
            <a:r>
              <a:rPr lang="ar-SA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000" b="1" baseline="-25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2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B0CCB0"/>
              </a:buClr>
              <a:buFont typeface="Wingdings" pitchFamily="2" charset="2"/>
              <a:buChar char="§"/>
            </a:pPr>
            <a:r>
              <a:rPr lang="en-US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&lt; 0  </a:t>
            </a:r>
            <a:r>
              <a:rPr lang="ar-TN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000" dirty="0">
                <a:solidFill>
                  <a:prstClr val="black"/>
                </a:solidFill>
              </a:rPr>
              <a:t> </a:t>
            </a:r>
            <a:r>
              <a:rPr lang="fr-FR" sz="2000" b="1" i="1" dirty="0">
                <a:solidFill>
                  <a:prstClr val="black"/>
                </a:solidFill>
              </a:rPr>
              <a:t>E</a:t>
            </a:r>
            <a:r>
              <a:rPr lang="fr-FR" sz="2000" b="1" i="1" baseline="-25000" dirty="0">
                <a:solidFill>
                  <a:prstClr val="black"/>
                </a:solidFill>
              </a:rPr>
              <a:t>X,Y</a:t>
            </a:r>
            <a:r>
              <a:rPr lang="ar-SA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ar-TN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السلعتين (</a:t>
            </a:r>
            <a:r>
              <a:rPr lang="fr-FR" sz="20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X, Y</a:t>
            </a:r>
            <a:r>
              <a:rPr lang="ar-TN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 هما مكملتان </a:t>
            </a:r>
            <a:r>
              <a:rPr lang="ar-SA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Complementary Goods </a:t>
            </a:r>
            <a:r>
              <a:rPr lang="ar-SA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000" b="1" baseline="-25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2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B0CCB0"/>
              </a:buClr>
              <a:buFont typeface="Wingdings" pitchFamily="2" charset="2"/>
              <a:buChar char="§"/>
            </a:pPr>
            <a:r>
              <a:rPr lang="en-US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= 0  </a:t>
            </a:r>
            <a:r>
              <a:rPr lang="ar-TN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000" dirty="0">
                <a:solidFill>
                  <a:prstClr val="black"/>
                </a:solidFill>
              </a:rPr>
              <a:t> </a:t>
            </a:r>
            <a:r>
              <a:rPr lang="fr-FR" sz="2000" b="1" i="1" dirty="0">
                <a:solidFill>
                  <a:prstClr val="black"/>
                </a:solidFill>
              </a:rPr>
              <a:t>E</a:t>
            </a:r>
            <a:r>
              <a:rPr lang="fr-FR" sz="2000" b="1" i="1" baseline="-25000" dirty="0">
                <a:solidFill>
                  <a:prstClr val="black"/>
                </a:solidFill>
              </a:rPr>
              <a:t>X,Y</a:t>
            </a:r>
            <a:r>
              <a:rPr lang="ar-SA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ar-TN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السلعتين (</a:t>
            </a:r>
            <a:r>
              <a:rPr lang="fr-FR" sz="20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X, Y</a:t>
            </a:r>
            <a:r>
              <a:rPr lang="ar-TN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 هما مستقلتان </a:t>
            </a:r>
            <a:r>
              <a:rPr lang="ar-SA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Independently Goods </a:t>
            </a:r>
            <a:r>
              <a:rPr lang="ar-SA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000" b="1" baseline="-25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2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BH" smtClean="0">
                <a:solidFill>
                  <a:prstClr val="white"/>
                </a:solidFill>
              </a:rPr>
              <a:t>الاقتصاد الجزئي</a:t>
            </a:r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9251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مثال </a:t>
            </a:r>
            <a:endParaRPr lang="ar-S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 rtl="1">
                  <a:lnSpc>
                    <a:spcPct val="115000"/>
                  </a:lnSpc>
                  <a:spcAft>
                    <a:spcPts val="1000"/>
                  </a:spcAft>
                  <a:buNone/>
                </a:pPr>
                <a:r>
                  <a:rPr lang="ar-SA" sz="2400" dirty="0" smtClean="0">
                    <a:solidFill>
                      <a:schemeClr val="tx1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,Bold"/>
                  </a:rPr>
                  <a:t>احسب </a:t>
                </a:r>
                <a:r>
                  <a:rPr lang="ar-SA" sz="2400" dirty="0">
                    <a:solidFill>
                      <a:schemeClr val="tx1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,Bold"/>
                  </a:rPr>
                  <a:t>مرونة الطلب </a:t>
                </a:r>
                <a:r>
                  <a:rPr lang="ar-SA" sz="2400" dirty="0" err="1">
                    <a:solidFill>
                      <a:schemeClr val="tx1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,Bold"/>
                  </a:rPr>
                  <a:t>التقاطعية</a:t>
                </a:r>
                <a:r>
                  <a:rPr lang="ar-SA" sz="2400" dirty="0">
                    <a:solidFill>
                      <a:schemeClr val="tx1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,Bold"/>
                  </a:rPr>
                  <a:t> لسلعتي البرتقال والموز إذا علمت أن ارتفاع سعر الموز بنسبة </a:t>
                </a:r>
                <a:r>
                  <a:rPr lang="ar-SA" sz="2400" b="1" dirty="0">
                    <a:solidFill>
                      <a:schemeClr val="tx1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,Bold"/>
                  </a:rPr>
                  <a:t>20%</a:t>
                </a:r>
                <a:r>
                  <a:rPr lang="ar-SA" sz="2400" dirty="0">
                    <a:solidFill>
                      <a:schemeClr val="tx1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,Bold"/>
                  </a:rPr>
                  <a:t> أدى إلى زيادة الكمية المطلوبة من البرتقال بنسبة </a:t>
                </a:r>
                <a:r>
                  <a:rPr lang="ar-SA" sz="2400" b="1" dirty="0">
                    <a:solidFill>
                      <a:schemeClr val="tx1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,Bold"/>
                  </a:rPr>
                  <a:t>10%</a:t>
                </a:r>
                <a:r>
                  <a:rPr lang="ar-SA" sz="2400" dirty="0">
                    <a:solidFill>
                      <a:schemeClr val="tx1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,Bold"/>
                  </a:rPr>
                  <a:t> ؟ و وضح نوع العلاقة بين السلعتين </a:t>
                </a:r>
                <a:r>
                  <a:rPr lang="ar-SA" sz="2400" dirty="0" smtClean="0">
                    <a:solidFill>
                      <a:schemeClr val="tx1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,Bold"/>
                  </a:rPr>
                  <a:t>.</a:t>
                </a:r>
              </a:p>
              <a:p>
                <a:pPr marL="0" indent="0" rtl="1">
                  <a:lnSpc>
                    <a:spcPct val="115000"/>
                  </a:lnSpc>
                  <a:spcAft>
                    <a:spcPts val="1000"/>
                  </a:spcAft>
                  <a:buNone/>
                </a:pPr>
                <a:r>
                  <a:rPr lang="ar-SA" sz="24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Arial,Bold"/>
                  </a:rPr>
                  <a:t>الكمية من السلعة (</a:t>
                </a:r>
                <a:r>
                  <a:rPr lang="en-US" sz="2400" i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Arial,Bold"/>
                  </a:rPr>
                  <a:t>x</a:t>
                </a:r>
                <a:r>
                  <a:rPr lang="ar-SA" sz="24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Arial,Bold"/>
                  </a:rPr>
                  <a:t>) : </a:t>
                </a:r>
                <a:r>
                  <a:rPr lang="en-US" sz="2400" dirty="0" err="1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Arial,Bold"/>
                  </a:rPr>
                  <a:t>qx</a:t>
                </a:r>
                <a:r>
                  <a:rPr lang="en-US" sz="2400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libri" panose="020F0502020204030204" pitchFamily="34" charset="0"/>
                    <a:cs typeface="Arial,Bold"/>
                  </a:rPr>
                  <a:t/>
                </a:r>
                <a:br>
                  <a:rPr lang="en-US" sz="2400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libri" panose="020F0502020204030204" pitchFamily="34" charset="0"/>
                    <a:cs typeface="Arial,Bold"/>
                  </a:rPr>
                </a:br>
                <a:r>
                  <a:rPr lang="ar-SA" sz="24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Arial,Bold"/>
                  </a:rPr>
                  <a:t> سعر السلعة (</a:t>
                </a:r>
                <a:r>
                  <a:rPr lang="en-US" sz="2400" i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Arial,Bold"/>
                  </a:rPr>
                  <a:t>y</a:t>
                </a:r>
                <a:r>
                  <a:rPr lang="ar-SA" sz="24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Arial,Bold"/>
                  </a:rPr>
                  <a:t>) : </a:t>
                </a:r>
                <a:r>
                  <a:rPr lang="en-US" sz="2400" dirty="0" err="1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Arial,Bold"/>
                  </a:rPr>
                  <a:t>py</a:t>
                </a:r>
                <a:endParaRPr lang="en-US" sz="24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indent="0" rtl="1">
                  <a:lnSpc>
                    <a:spcPct val="115000"/>
                  </a:lnSpc>
                  <a:spcAft>
                    <a:spcPts val="1000"/>
                  </a:spcAft>
                  <a:buNone/>
                </a:pPr>
                <a:r>
                  <a:rPr lang="ar-SA" sz="2400" dirty="0" smtClean="0">
                    <a:solidFill>
                      <a:schemeClr val="tx1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,Bold"/>
                  </a:rPr>
                  <a:t>الحل :</a:t>
                </a:r>
                <a:r>
                  <a:rPr lang="en-US" sz="2400" dirty="0" err="1" smtClean="0">
                    <a:solidFill>
                      <a:schemeClr val="tx1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,Bold"/>
                  </a:rPr>
                  <a:t>Eqx,py</a:t>
                </a:r>
                <a:r>
                  <a:rPr lang="en-US" sz="2400" dirty="0" smtClean="0">
                    <a:solidFill>
                      <a:schemeClr val="tx1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,Bold"/>
                  </a:rPr>
                  <a:t> </a:t>
                </a:r>
                <a:r>
                  <a:rPr lang="en-US" sz="2400" dirty="0">
                    <a:solidFill>
                      <a:schemeClr val="tx1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,Bold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,Bold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,Bold"/>
                          </a:rPr>
                          <m:t>%∆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,Bold"/>
                          </a:rPr>
                          <m:t>𝑄𝑥</m:t>
                        </m:r>
                      </m:num>
                      <m:den>
                        <m:r>
                          <a:rPr lang="en-US" sz="24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,Bold"/>
                          </a:rPr>
                          <m:t>%∆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,Bold"/>
                          </a:rPr>
                          <m:t>𝑃𝑦</m:t>
                        </m:r>
                      </m:den>
                    </m:f>
                    <m:r>
                      <a:rPr lang="en-US" sz="24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,Bold"/>
                      </a:rPr>
                      <m:t>+</m:t>
                    </m:r>
                    <m:f>
                      <m:fPr>
                        <m:ctrlPr>
                          <a:rPr lang="en-US" sz="24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,Bold"/>
                          </a:rPr>
                        </m:ctrlPr>
                      </m:fPr>
                      <m:num>
                        <m:r>
                          <a:rPr lang="en-US" sz="240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,Bold"/>
                          </a:rPr>
                          <m:t>+</m:t>
                        </m:r>
                        <m:r>
                          <a:rPr lang="en-US" sz="240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,Bold"/>
                          </a:rPr>
                          <m:t>10</m:t>
                        </m:r>
                      </m:num>
                      <m:den>
                        <m:r>
                          <a:rPr lang="en-US" sz="24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,Bold"/>
                          </a:rPr>
                          <m:t>+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,Bold"/>
                          </a:rPr>
                          <m:t>20</m:t>
                        </m:r>
                      </m:den>
                    </m:f>
                    <m:r>
                      <a:rPr lang="en-US" sz="24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,Bold"/>
                      </a:rPr>
                      <m:t>=</m:t>
                    </m:r>
                    <m:r>
                      <a:rPr lang="en-US" sz="240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,Bold"/>
                      </a:rPr>
                      <m:t>0</m:t>
                    </m:r>
                    <m:r>
                      <a:rPr lang="en-US" sz="24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,Bold"/>
                      </a:rPr>
                      <m:t>.</m:t>
                    </m:r>
                    <m:r>
                      <a:rPr lang="en-US" sz="24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,Bold"/>
                      </a:rPr>
                      <m:t>5</m:t>
                    </m:r>
                    <m:r>
                      <a:rPr lang="en-US" sz="24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,Bold"/>
                      </a:rPr>
                      <m:t>%</m:t>
                    </m:r>
                  </m:oMath>
                </a14:m>
                <a:endParaRPr lang="en-US" sz="2400" dirty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indent="0">
                  <a:buNone/>
                </a:pPr>
                <a:r>
                  <a:rPr lang="ar-SA" sz="2400" dirty="0" smtClean="0">
                    <a:solidFill>
                      <a:schemeClr val="tx1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,Bold"/>
                  </a:rPr>
                  <a:t>وطالما </a:t>
                </a:r>
                <a:r>
                  <a:rPr lang="ar-SA" sz="2400" dirty="0">
                    <a:solidFill>
                      <a:schemeClr val="tx1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,Bold"/>
                  </a:rPr>
                  <a:t>أن إشارة المرونة موجبة فبالتالي فإن السلعتين بديلتين .</a:t>
                </a:r>
                <a:endParaRPr lang="ar-SA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t="-539" r="-833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FDB85D4-54C8-4DA7-ADB0-FC447031DD2F}" type="slidenum">
              <a:rPr lang="en-US" altLang="ar-SA" smtClean="0">
                <a:solidFill>
                  <a:prstClr val="white"/>
                </a:solidFill>
              </a:rPr>
              <a:pPr>
                <a:defRPr/>
              </a:pPr>
              <a:t>11</a:t>
            </a:fld>
            <a:endParaRPr lang="en-US" altLang="ar-S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57460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Text Box 2"/>
          <p:cNvSpPr txBox="1">
            <a:spLocks noChangeArrowheads="1"/>
          </p:cNvSpPr>
          <p:nvPr/>
        </p:nvSpPr>
        <p:spPr bwMode="auto">
          <a:xfrm>
            <a:off x="1774825" y="188914"/>
            <a:ext cx="86423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ar-SA" altLang="ar-SA" sz="2000" b="1" dirty="0">
                <a:solidFill>
                  <a:schemeClr val="accent2"/>
                </a:solidFill>
              </a:rPr>
              <a:t>مثال :</a:t>
            </a:r>
            <a:r>
              <a:rPr lang="ar-SA" altLang="ar-SA" sz="2000" b="1" dirty="0"/>
              <a:t> إذا كان لدينا ثلاث سلع هي </a:t>
            </a:r>
            <a:r>
              <a:rPr lang="en-US" altLang="ar-SA" sz="2000" b="1" dirty="0" smtClean="0"/>
              <a:t>M </a:t>
            </a:r>
            <a:r>
              <a:rPr lang="en-US" altLang="ar-SA" sz="2000" b="1" dirty="0"/>
              <a:t>, N , F</a:t>
            </a:r>
            <a:endParaRPr lang="ar-SA" altLang="ar-SA" sz="2000" b="1" dirty="0"/>
          </a:p>
          <a:p>
            <a:pPr algn="just" eaLnBrk="1" hangingPunct="1"/>
            <a:r>
              <a:rPr lang="ar-SA" altLang="ar-SA" sz="2000" b="1" dirty="0" smtClean="0"/>
              <a:t>وكان سعر هذه </a:t>
            </a:r>
            <a:r>
              <a:rPr lang="ar-SA" altLang="ar-SA" sz="2000" b="1" dirty="0"/>
              <a:t>السلع والكمية المطلوبة من كل منها كالتالي :</a:t>
            </a:r>
            <a:endParaRPr lang="en-US" altLang="ar-SA" sz="3200" b="1" dirty="0">
              <a:cs typeface="Simplified Arabic" panose="02020603050405020304" pitchFamily="18" charset="-78"/>
            </a:endParaRPr>
          </a:p>
        </p:txBody>
      </p:sp>
      <p:graphicFrame>
        <p:nvGraphicFramePr>
          <p:cNvPr id="38915" name="Object 4"/>
          <p:cNvGraphicFramePr>
            <a:graphicFrameLocks noChangeAspect="1"/>
          </p:cNvGraphicFramePr>
          <p:nvPr/>
        </p:nvGraphicFramePr>
        <p:xfrm>
          <a:off x="6038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3" name="Equation" r:id="rId4" imgW="114120" imgH="215640" progId="Equation.3">
                  <p:embed/>
                </p:oleObj>
              </mc:Choice>
              <mc:Fallback>
                <p:oleObj name="Equation" r:id="rId4" imgW="11412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8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317" name="Group 61"/>
          <p:cNvGraphicFramePr>
            <a:graphicFrameLocks noGrp="1"/>
          </p:cNvGraphicFramePr>
          <p:nvPr/>
        </p:nvGraphicFramePr>
        <p:xfrm>
          <a:off x="3000376" y="1052514"/>
          <a:ext cx="5832475" cy="1189201"/>
        </p:xfrm>
        <a:graphic>
          <a:graphicData uri="http://schemas.openxmlformats.org/drawingml/2006/table">
            <a:tbl>
              <a:tblPr rtl="1"/>
              <a:tblGrid>
                <a:gridCol w="1738312"/>
                <a:gridCol w="1177925"/>
                <a:gridCol w="1457325"/>
                <a:gridCol w="1458913"/>
              </a:tblGrid>
              <a:tr h="396134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السلعة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8" marB="457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769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سعر الوحدة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8" marB="457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25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134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الكمية المشتراه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8" marB="457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45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56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95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6290" name="Text Box 34"/>
          <p:cNvSpPr txBox="1">
            <a:spLocks noChangeArrowheads="1"/>
          </p:cNvSpPr>
          <p:nvPr/>
        </p:nvSpPr>
        <p:spPr bwMode="auto">
          <a:xfrm>
            <a:off x="1774825" y="2492376"/>
            <a:ext cx="86423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ar-SA" altLang="ar-SA" sz="2000" b="1"/>
              <a:t>فإذا انخفض سعر السلعة </a:t>
            </a:r>
            <a:r>
              <a:rPr lang="en-US" altLang="ar-SA" sz="2000" b="1"/>
              <a:t>F</a:t>
            </a:r>
            <a:r>
              <a:rPr lang="ar-SA" altLang="ar-SA" sz="2000" b="1"/>
              <a:t> من 9 إلى 7 وبعد هذا التغير أصبحت البيانات كالتالي :</a:t>
            </a:r>
            <a:endParaRPr lang="en-US" altLang="ar-SA" sz="3200" b="1">
              <a:cs typeface="Simplified Arabic" panose="02020603050405020304" pitchFamily="18" charset="-78"/>
            </a:endParaRPr>
          </a:p>
        </p:txBody>
      </p:sp>
      <p:graphicFrame>
        <p:nvGraphicFramePr>
          <p:cNvPr id="96314" name="Group 58"/>
          <p:cNvGraphicFramePr>
            <a:graphicFrameLocks noGrp="1"/>
          </p:cNvGraphicFramePr>
          <p:nvPr/>
        </p:nvGraphicFramePr>
        <p:xfrm>
          <a:off x="3071814" y="2997200"/>
          <a:ext cx="5761037" cy="1189038"/>
        </p:xfrm>
        <a:graphic>
          <a:graphicData uri="http://schemas.openxmlformats.org/drawingml/2006/table">
            <a:tbl>
              <a:tblPr rtl="1"/>
              <a:tblGrid>
                <a:gridCol w="1716087"/>
                <a:gridCol w="1163638"/>
                <a:gridCol w="1441450"/>
                <a:gridCol w="1439862"/>
              </a:tblGrid>
              <a:tr h="396346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السلعة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346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سعر الوحدة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25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346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الكمية المشتراه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62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65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75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6316" name="Text Box 60"/>
          <p:cNvSpPr txBox="1">
            <a:spLocks noChangeArrowheads="1"/>
          </p:cNvSpPr>
          <p:nvPr/>
        </p:nvSpPr>
        <p:spPr bwMode="auto">
          <a:xfrm>
            <a:off x="1847850" y="4327526"/>
            <a:ext cx="8642350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ar-SA" altLang="ar-SA" sz="2000" b="1">
                <a:solidFill>
                  <a:schemeClr val="accent2"/>
                </a:solidFill>
              </a:rPr>
              <a:t>المطلوب</a:t>
            </a:r>
            <a:r>
              <a:rPr lang="ar-SA" altLang="ar-SA" sz="2000" b="1"/>
              <a:t> :</a:t>
            </a:r>
          </a:p>
          <a:p>
            <a:pPr algn="just" eaLnBrk="1" hangingPunct="1">
              <a:buFontTx/>
              <a:buAutoNum type="arabicPeriod"/>
            </a:pPr>
            <a:r>
              <a:rPr lang="ar-SA" altLang="ar-SA" sz="2000" b="1"/>
              <a:t>حساب مرونة التقاطع للسلعة </a:t>
            </a:r>
            <a:r>
              <a:rPr lang="en-US" altLang="ar-SA" sz="2000" b="1"/>
              <a:t>N</a:t>
            </a:r>
            <a:r>
              <a:rPr lang="ar-SA" altLang="ar-SA" sz="2000" b="1"/>
              <a:t> بالنسبة للسلعة </a:t>
            </a:r>
            <a:r>
              <a:rPr lang="en-US" altLang="ar-SA" sz="2000" b="1"/>
              <a:t>F</a:t>
            </a:r>
            <a:r>
              <a:rPr lang="ar-SA" altLang="ar-SA" sz="2000" b="1"/>
              <a:t> ثم بين نوع العلاقة بين السلعتين ودرجة المرونة.</a:t>
            </a:r>
          </a:p>
          <a:p>
            <a:pPr algn="just" eaLnBrk="1" hangingPunct="1">
              <a:buFontTx/>
              <a:buAutoNum type="arabicPeriod"/>
            </a:pPr>
            <a:r>
              <a:rPr lang="ar-SA" altLang="ar-SA" sz="2000" b="1">
                <a:cs typeface="Simplified Arabic" panose="02020603050405020304" pitchFamily="18" charset="-78"/>
              </a:rPr>
              <a:t>حساب مرونة التقاطع للسلعة </a:t>
            </a:r>
            <a:r>
              <a:rPr lang="en-US" altLang="ar-SA" sz="2000" b="1">
                <a:cs typeface="Simplified Arabic" panose="02020603050405020304" pitchFamily="18" charset="-78"/>
              </a:rPr>
              <a:t>m</a:t>
            </a:r>
            <a:r>
              <a:rPr lang="ar-SA" altLang="ar-SA" sz="2000" b="1">
                <a:cs typeface="Simplified Arabic" panose="02020603050405020304" pitchFamily="18" charset="-78"/>
              </a:rPr>
              <a:t> بالنسبة للسلعة </a:t>
            </a:r>
            <a:r>
              <a:rPr lang="en-US" altLang="ar-SA" sz="2000" b="1">
                <a:cs typeface="Simplified Arabic" panose="02020603050405020304" pitchFamily="18" charset="-78"/>
              </a:rPr>
              <a:t>F</a:t>
            </a:r>
            <a:r>
              <a:rPr lang="ar-SA" altLang="ar-SA" sz="2000" b="1">
                <a:cs typeface="Simplified Arabic" panose="02020603050405020304" pitchFamily="18" charset="-78"/>
              </a:rPr>
              <a:t> وبيان نوع العلاقة بين السلعتين ودرجة المرونة .</a:t>
            </a:r>
          </a:p>
          <a:p>
            <a:pPr algn="just" eaLnBrk="1" hangingPunct="1">
              <a:buFontTx/>
              <a:buAutoNum type="arabicPeriod"/>
            </a:pPr>
            <a:r>
              <a:rPr lang="ar-SA" altLang="ar-SA" sz="2000" b="1">
                <a:cs typeface="Simplified Arabic" panose="02020603050405020304" pitchFamily="18" charset="-78"/>
              </a:rPr>
              <a:t>حساب مرونة الطلب السعرية للسلعة </a:t>
            </a:r>
            <a:r>
              <a:rPr lang="en-US" altLang="ar-SA" sz="2000" b="1">
                <a:cs typeface="Simplified Arabic" panose="02020603050405020304" pitchFamily="18" charset="-78"/>
              </a:rPr>
              <a:t>F</a:t>
            </a:r>
            <a:r>
              <a:rPr lang="ar-SA" altLang="ar-SA" sz="2000" b="1">
                <a:cs typeface="Simplified Arabic" panose="02020603050405020304" pitchFamily="18" charset="-78"/>
              </a:rPr>
              <a:t> وبيان نوع السلعة </a:t>
            </a:r>
            <a:r>
              <a:rPr lang="en-US" altLang="ar-SA" sz="2000" b="1">
                <a:cs typeface="Simplified Arabic" panose="02020603050405020304" pitchFamily="18" charset="-78"/>
              </a:rPr>
              <a:t>F</a:t>
            </a:r>
            <a:r>
              <a:rPr lang="ar-SA" altLang="ar-SA" sz="2000" b="1">
                <a:cs typeface="Simplified Arabic" panose="02020603050405020304" pitchFamily="18" charset="-78"/>
              </a:rPr>
              <a:t> ودرجة المرونة عليها .</a:t>
            </a:r>
            <a:endParaRPr lang="en-US" altLang="ar-SA" sz="2000" b="1">
              <a:cs typeface="Simplified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2333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62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62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6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63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63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6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6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6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6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6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6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6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6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6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6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58" grpId="0"/>
      <p:bldP spid="96290" grpId="0"/>
      <p:bldP spid="963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Text Box 2"/>
          <p:cNvSpPr txBox="1">
            <a:spLocks noChangeArrowheads="1"/>
          </p:cNvSpPr>
          <p:nvPr/>
        </p:nvSpPr>
        <p:spPr bwMode="auto">
          <a:xfrm>
            <a:off x="1774825" y="333375"/>
            <a:ext cx="864235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ar-SA" altLang="ar-SA" sz="2800" b="1"/>
              <a:t>الحل :</a:t>
            </a:r>
          </a:p>
          <a:p>
            <a:pPr algn="just" eaLnBrk="1" hangingPunct="1"/>
            <a:r>
              <a:rPr lang="ar-SA" altLang="ar-SA" sz="2800" b="1"/>
              <a:t>(1)</a:t>
            </a:r>
            <a:endParaRPr lang="en-US" altLang="ar-SA" sz="4000" b="1">
              <a:cs typeface="Simplified Arabic" panose="02020603050405020304" pitchFamily="18" charset="-78"/>
            </a:endParaRPr>
          </a:p>
        </p:txBody>
      </p:sp>
      <p:graphicFrame>
        <p:nvGraphicFramePr>
          <p:cNvPr id="39939" name="Object 4"/>
          <p:cNvGraphicFramePr>
            <a:graphicFrameLocks noChangeAspect="1"/>
          </p:cNvGraphicFramePr>
          <p:nvPr/>
        </p:nvGraphicFramePr>
        <p:xfrm>
          <a:off x="6038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1" name="Equation" r:id="rId4" imgW="114120" imgH="215640" progId="Equation.3">
                  <p:embed/>
                </p:oleObj>
              </mc:Choice>
              <mc:Fallback>
                <p:oleObj name="Equation" r:id="rId4" imgW="11412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8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40" name="Object 5"/>
          <p:cNvGraphicFramePr>
            <a:graphicFrameLocks noChangeAspect="1"/>
          </p:cNvGraphicFramePr>
          <p:nvPr/>
        </p:nvGraphicFramePr>
        <p:xfrm>
          <a:off x="6038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2" name="Equation" r:id="rId6" imgW="114120" imgH="215640" progId="Equation.3">
                  <p:embed/>
                </p:oleObj>
              </mc:Choice>
              <mc:Fallback>
                <p:oleObj name="Equation" r:id="rId6" imgW="11412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8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8311" name="Object 7"/>
          <p:cNvGraphicFramePr>
            <a:graphicFrameLocks noChangeAspect="1"/>
          </p:cNvGraphicFramePr>
          <p:nvPr/>
        </p:nvGraphicFramePr>
        <p:xfrm>
          <a:off x="3524250" y="428626"/>
          <a:ext cx="5399088" cy="2849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3" name="Equation" r:id="rId7" imgW="2108160" imgH="1447560" progId="Equation.3">
                  <p:embed/>
                </p:oleObj>
              </mc:Choice>
              <mc:Fallback>
                <p:oleObj name="Equation" r:id="rId7" imgW="2108160" imgH="14475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24250" y="428626"/>
                        <a:ext cx="5399088" cy="2849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8312" name="Text Box 8"/>
          <p:cNvSpPr txBox="1">
            <a:spLocks noChangeArrowheads="1"/>
          </p:cNvSpPr>
          <p:nvPr/>
        </p:nvSpPr>
        <p:spPr bwMode="auto">
          <a:xfrm>
            <a:off x="1847850" y="3429000"/>
            <a:ext cx="864235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ar-SA" altLang="ar-SA" sz="2800" b="1"/>
              <a:t>إذن السلعتين مكملتين والطلب غير مرن .</a:t>
            </a:r>
          </a:p>
          <a:p>
            <a:pPr algn="just" eaLnBrk="1" hangingPunct="1"/>
            <a:r>
              <a:rPr lang="ar-SA" altLang="ar-SA" sz="2800" b="1"/>
              <a:t>(2)</a:t>
            </a:r>
            <a:endParaRPr lang="en-US" altLang="ar-SA" sz="4000" b="1">
              <a:cs typeface="Simplified Arabic" panose="02020603050405020304" pitchFamily="18" charset="-78"/>
            </a:endParaRPr>
          </a:p>
        </p:txBody>
      </p:sp>
      <p:graphicFrame>
        <p:nvGraphicFramePr>
          <p:cNvPr id="39942" name="Object 9"/>
          <p:cNvGraphicFramePr>
            <a:graphicFrameLocks noChangeAspect="1"/>
          </p:cNvGraphicFramePr>
          <p:nvPr/>
        </p:nvGraphicFramePr>
        <p:xfrm>
          <a:off x="6038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4" name="Equation" r:id="rId9" imgW="114120" imgH="215640" progId="Equation.3">
                  <p:embed/>
                </p:oleObj>
              </mc:Choice>
              <mc:Fallback>
                <p:oleObj name="Equation" r:id="rId9" imgW="11412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8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8314" name="Object 10"/>
          <p:cNvGraphicFramePr>
            <a:graphicFrameLocks noChangeAspect="1"/>
          </p:cNvGraphicFramePr>
          <p:nvPr/>
        </p:nvGraphicFramePr>
        <p:xfrm>
          <a:off x="2063750" y="4040188"/>
          <a:ext cx="7056438" cy="1909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5" name="Equation" r:id="rId10" imgW="3288960" imgH="838080" progId="Equation.3">
                  <p:embed/>
                </p:oleObj>
              </mc:Choice>
              <mc:Fallback>
                <p:oleObj name="Equation" r:id="rId10" imgW="3288960" imgH="838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3750" y="4040188"/>
                        <a:ext cx="7056438" cy="1909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8315" name="Text Box 11"/>
          <p:cNvSpPr txBox="1">
            <a:spLocks noChangeArrowheads="1"/>
          </p:cNvSpPr>
          <p:nvPr/>
        </p:nvSpPr>
        <p:spPr bwMode="auto">
          <a:xfrm>
            <a:off x="1919288" y="6140450"/>
            <a:ext cx="8642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ar-SA" altLang="ar-SA" sz="2400" b="1"/>
              <a:t>إذن السلعتان بديلتين ، والطلب غير مرن ولكنه قريب أن يكون متكافئ المرونة.</a:t>
            </a:r>
          </a:p>
        </p:txBody>
      </p:sp>
    </p:spTree>
    <p:extLst>
      <p:ext uri="{BB962C8B-B14F-4D97-AF65-F5344CB8AC3E}">
        <p14:creationId xmlns:p14="http://schemas.microsoft.com/office/powerpoint/2010/main" val="2554631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83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83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83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83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83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83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8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83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83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83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83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8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8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8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8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8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06" grpId="0" build="p"/>
      <p:bldP spid="98312" grpId="0" build="p"/>
      <p:bldP spid="9831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ext Box 2"/>
          <p:cNvSpPr txBox="1">
            <a:spLocks noChangeArrowheads="1"/>
          </p:cNvSpPr>
          <p:nvPr/>
        </p:nvSpPr>
        <p:spPr bwMode="auto">
          <a:xfrm>
            <a:off x="1774825" y="333376"/>
            <a:ext cx="86423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ar-SA" altLang="ar-SA" sz="2800" b="1"/>
              <a:t>(3) :</a:t>
            </a:r>
            <a:endParaRPr lang="en-US" altLang="ar-SA" sz="4000" b="1">
              <a:cs typeface="Simplified Arabic" panose="02020603050405020304" pitchFamily="18" charset="-78"/>
            </a:endParaRPr>
          </a:p>
        </p:txBody>
      </p:sp>
      <p:graphicFrame>
        <p:nvGraphicFramePr>
          <p:cNvPr id="40963" name="Object 4"/>
          <p:cNvGraphicFramePr>
            <a:graphicFrameLocks noChangeAspect="1"/>
          </p:cNvGraphicFramePr>
          <p:nvPr/>
        </p:nvGraphicFramePr>
        <p:xfrm>
          <a:off x="6038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54" name="Equation" r:id="rId4" imgW="114120" imgH="215640" progId="Equation.3">
                  <p:embed/>
                </p:oleObj>
              </mc:Choice>
              <mc:Fallback>
                <p:oleObj name="Equation" r:id="rId4" imgW="11412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8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4" name="Object 5"/>
          <p:cNvGraphicFramePr>
            <a:graphicFrameLocks noChangeAspect="1"/>
          </p:cNvGraphicFramePr>
          <p:nvPr/>
        </p:nvGraphicFramePr>
        <p:xfrm>
          <a:off x="6038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55" name="Equation" r:id="rId6" imgW="114120" imgH="215640" progId="Equation.3">
                  <p:embed/>
                </p:oleObj>
              </mc:Choice>
              <mc:Fallback>
                <p:oleObj name="Equation" r:id="rId6" imgW="11412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8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0359" name="Text Box 7"/>
          <p:cNvSpPr txBox="1">
            <a:spLocks noChangeArrowheads="1"/>
          </p:cNvSpPr>
          <p:nvPr/>
        </p:nvSpPr>
        <p:spPr bwMode="auto">
          <a:xfrm>
            <a:off x="1524000" y="3429000"/>
            <a:ext cx="8642350" cy="113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ar-SA" altLang="ar-SA" sz="2800" b="1" dirty="0"/>
              <a:t>إذن الطلب على السلعة </a:t>
            </a:r>
            <a:r>
              <a:rPr lang="en-US" altLang="ar-SA" sz="2800" b="1" dirty="0"/>
              <a:t>F</a:t>
            </a:r>
            <a:r>
              <a:rPr lang="ar-SA" altLang="ar-SA" sz="2800" b="1" dirty="0"/>
              <a:t> هو طلب مرن و السلعة </a:t>
            </a:r>
            <a:r>
              <a:rPr lang="en-US" altLang="ar-SA" sz="2800" b="1" dirty="0"/>
              <a:t>F</a:t>
            </a:r>
            <a:r>
              <a:rPr lang="ar-SA" altLang="ar-SA" sz="2800" b="1" dirty="0"/>
              <a:t> هي سلعة كمالية .</a:t>
            </a:r>
          </a:p>
          <a:p>
            <a:pPr algn="just" eaLnBrk="1" hangingPunct="1"/>
            <a:endParaRPr lang="en-US" altLang="ar-SA" sz="4000" b="1" dirty="0">
              <a:cs typeface="Simplified Arabic" panose="02020603050405020304" pitchFamily="18" charset="-78"/>
            </a:endParaRPr>
          </a:p>
        </p:txBody>
      </p:sp>
      <p:graphicFrame>
        <p:nvGraphicFramePr>
          <p:cNvPr id="40965" name="Object 8"/>
          <p:cNvGraphicFramePr>
            <a:graphicFrameLocks noChangeAspect="1"/>
          </p:cNvGraphicFramePr>
          <p:nvPr/>
        </p:nvGraphicFramePr>
        <p:xfrm>
          <a:off x="6038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56" name="Equation" r:id="rId7" imgW="114120" imgH="215640" progId="Equation.3">
                  <p:embed/>
                </p:oleObj>
              </mc:Choice>
              <mc:Fallback>
                <p:oleObj name="Equation" r:id="rId7" imgW="11412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8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363" name="Object 11"/>
          <p:cNvGraphicFramePr>
            <a:graphicFrameLocks noChangeAspect="1"/>
          </p:cNvGraphicFramePr>
          <p:nvPr/>
        </p:nvGraphicFramePr>
        <p:xfrm>
          <a:off x="2711450" y="1185863"/>
          <a:ext cx="6534150" cy="1738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57" name="Equation" r:id="rId8" imgW="3149280" imgH="838080" progId="Equation.3">
                  <p:embed/>
                </p:oleObj>
              </mc:Choice>
              <mc:Fallback>
                <p:oleObj name="Equation" r:id="rId8" imgW="3149280" imgH="838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1450" y="1185863"/>
                        <a:ext cx="6534150" cy="1738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85489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03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03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03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03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0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03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03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54" grpId="0" build="p"/>
      <p:bldP spid="100359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rtl="1">
              <a:spcAft>
                <a:spcPts val="0"/>
              </a:spcAft>
            </a:pPr>
            <a:r>
              <a:rPr lang="ar-SA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إذا ادي انخفاض سعر السلعة (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</a:rPr>
              <a:t>A</a:t>
            </a:r>
            <a:r>
              <a:rPr lang="ar-SA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) من 12 ريال إلي 8 ريال إلي زيادة الكمية المطلوبة من السلعة (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</a:rPr>
              <a:t>B</a:t>
            </a:r>
            <a:r>
              <a:rPr lang="ar-SA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) من 900 وحدة إلي 1100 </a:t>
            </a:r>
            <a:r>
              <a:rPr lang="ar-S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وحدة</a:t>
            </a:r>
            <a:r>
              <a:rPr lang="ar-SA" dirty="0">
                <a:latin typeface="Arial" panose="020B0604020202020204" pitchFamily="34" charset="0"/>
                <a:ea typeface="Times New Roman" panose="02020603050405020304" pitchFamily="18" charset="0"/>
              </a:rPr>
              <a:t>،</a:t>
            </a:r>
            <a:r>
              <a:rPr lang="ar-S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ar-SA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دل ذلك علي أن المرونة السعرية المتقاطعة بين السلعتين هي: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rtl="1">
              <a:spcAft>
                <a:spcPts val="0"/>
              </a:spcAft>
              <a:buFont typeface="+mj-cs"/>
              <a:buAutoNum type="arabic2Minus"/>
            </a:pP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</a:rPr>
              <a:t>-5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rtl="1">
              <a:spcAft>
                <a:spcPts val="0"/>
              </a:spcAft>
              <a:buFont typeface="+mj-cs"/>
              <a:buAutoNum type="arabic2Minus"/>
            </a:pP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</a:rPr>
              <a:t>-</a:t>
            </a:r>
            <a:r>
              <a:rPr lang="en-GB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0.5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rtl="1">
              <a:spcAft>
                <a:spcPts val="0"/>
              </a:spcAft>
              <a:buFont typeface="+mj-cs"/>
              <a:buAutoNum type="arabic2Minus"/>
            </a:pPr>
            <a:r>
              <a:rPr lang="en-GB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0.5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rtl="1">
              <a:spcAft>
                <a:spcPts val="0"/>
              </a:spcAft>
              <a:buFont typeface="+mj-cs"/>
              <a:buAutoNum type="arabic2Minus"/>
            </a:pP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</a:rPr>
              <a:t>2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ar-SA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CE7C07-3D20-478F-A4A3-4E02CE760F31}" type="slidenum">
              <a:rPr lang="ar-SA" altLang="ar-SA" smtClean="0">
                <a:solidFill>
                  <a:prstClr val="white"/>
                </a:solidFill>
              </a:rPr>
              <a:pPr>
                <a:defRPr/>
              </a:pPr>
              <a:t>15</a:t>
            </a:fld>
            <a:endParaRPr lang="en-US" altLang="ar-SA">
              <a:solidFill>
                <a:prstClr val="white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024148" y="262237"/>
            <a:ext cx="101021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altLang="ar-SA" sz="3200" b="1" dirty="0" smtClean="0">
                <a:solidFill>
                  <a:srgbClr val="C00000"/>
                </a:solidFill>
              </a:rPr>
              <a:t>سؤال </a:t>
            </a:r>
            <a:endParaRPr lang="ar-SA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94011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87488" y="528638"/>
            <a:ext cx="8985251" cy="647700"/>
          </a:xfrm>
        </p:spPr>
        <p:txBody>
          <a:bodyPr/>
          <a:lstStyle/>
          <a:p>
            <a:pPr marL="609600" lvl="2" indent="-609600" rtl="1" eaLnBrk="1" hangingPunct="1">
              <a:buSzPct val="75000"/>
              <a:buNone/>
            </a:pPr>
            <a:r>
              <a:rPr lang="ar-SA" altLang="en-US" sz="3200" dirty="0" smtClean="0">
                <a:solidFill>
                  <a:srgbClr val="FF0000"/>
                </a:solidFill>
                <a:latin typeface="Arial Black" panose="020B0A04020102020204" pitchFamily="34" charset="0"/>
                <a:cs typeface="+mj-cs"/>
              </a:rPr>
              <a:t>مرونة </a:t>
            </a:r>
            <a:r>
              <a:rPr lang="ar-SA" altLang="en-US" sz="3200" dirty="0">
                <a:solidFill>
                  <a:srgbClr val="FF0000"/>
                </a:solidFill>
                <a:latin typeface="Arial Black" panose="020B0A04020102020204" pitchFamily="34" charset="0"/>
                <a:cs typeface="+mj-cs"/>
              </a:rPr>
              <a:t>العرض السعرية</a:t>
            </a:r>
            <a:endParaRPr lang="en-US" altLang="en-US" sz="3200" b="1" dirty="0">
              <a:solidFill>
                <a:srgbClr val="FF0000"/>
              </a:solidFill>
              <a:latin typeface="Arial Black" panose="020B0A04020102020204" pitchFamily="34" charset="0"/>
              <a:cs typeface="+mj-cs"/>
            </a:endParaRPr>
          </a:p>
        </p:txBody>
      </p:sp>
      <p:sp>
        <p:nvSpPr>
          <p:cNvPr id="150531" name="Rectangle 6"/>
          <p:cNvSpPr>
            <a:spLocks noChangeArrowheads="1"/>
          </p:cNvSpPr>
          <p:nvPr/>
        </p:nvSpPr>
        <p:spPr bwMode="auto">
          <a:xfrm>
            <a:off x="10483270" y="28545"/>
            <a:ext cx="18473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ar-SA" altLang="en-US" sz="2000">
              <a:solidFill>
                <a:srgbClr val="800000"/>
              </a:solidFill>
            </a:endParaRPr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1847850" y="1539875"/>
            <a:ext cx="8280400" cy="151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66700" indent="-2667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30000"/>
              </a:lnSpc>
              <a:spcBef>
                <a:spcPct val="0"/>
              </a:spcBef>
              <a:buClr>
                <a:srgbClr val="EAEBDE"/>
              </a:buClr>
              <a:buFont typeface="Wingdings" panose="05000000000000000000" pitchFamily="2" charset="2"/>
              <a:buChar char="v"/>
            </a:pPr>
            <a:r>
              <a:rPr lang="ar-SA" altLang="en-US" sz="2400">
                <a:solidFill>
                  <a:prstClr val="black"/>
                </a:solidFill>
              </a:rPr>
              <a:t>تقيس مرونة العرض السعرية مدي استجابة الكميات المعروضة من السلع والخدمات للتغير في السعر. وكما هو الحال بالنسبة للمرونة السعرية للطلب، يمكن قياس المرونة الدخلية للطلب باستخدام الصيغة الرياضية التالية:</a:t>
            </a: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1919289" y="1052513"/>
            <a:ext cx="8497887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Low">
              <a:lnSpc>
                <a:spcPct val="130000"/>
              </a:lnSpc>
              <a:spcBef>
                <a:spcPct val="0"/>
              </a:spcBef>
              <a:buClr>
                <a:srgbClr val="EAEBDE"/>
              </a:buClr>
              <a:buFontTx/>
              <a:buNone/>
            </a:pPr>
            <a:r>
              <a:rPr lang="ar-SA" altLang="en-US" sz="2600">
                <a:solidFill>
                  <a:srgbClr val="660066"/>
                </a:solidFill>
              </a:rPr>
              <a:t>(</a:t>
            </a:r>
            <a:r>
              <a:rPr lang="en-US" altLang="en-US" sz="2600">
                <a:solidFill>
                  <a:srgbClr val="660066"/>
                </a:solidFill>
              </a:rPr>
              <a:t>1</a:t>
            </a:r>
            <a:r>
              <a:rPr lang="ar-SA" altLang="en-US" sz="2600">
                <a:solidFill>
                  <a:srgbClr val="660066"/>
                </a:solidFill>
              </a:rPr>
              <a:t>) تعريف مرونة العرض السعرية</a:t>
            </a: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1919289" y="2924176"/>
            <a:ext cx="8497887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Low">
              <a:lnSpc>
                <a:spcPct val="130000"/>
              </a:lnSpc>
              <a:spcBef>
                <a:spcPct val="0"/>
              </a:spcBef>
              <a:buClr>
                <a:srgbClr val="EAEBDE"/>
              </a:buClr>
              <a:buFontTx/>
              <a:buNone/>
            </a:pPr>
            <a:r>
              <a:rPr lang="ar-SA" altLang="en-US" sz="2600">
                <a:solidFill>
                  <a:srgbClr val="660066"/>
                </a:solidFill>
              </a:rPr>
              <a:t>(</a:t>
            </a:r>
            <a:r>
              <a:rPr lang="en-US" altLang="en-US" sz="2600">
                <a:solidFill>
                  <a:srgbClr val="660066"/>
                </a:solidFill>
              </a:rPr>
              <a:t>2</a:t>
            </a:r>
            <a:r>
              <a:rPr lang="ar-SA" altLang="en-US" sz="2600">
                <a:solidFill>
                  <a:srgbClr val="660066"/>
                </a:solidFill>
              </a:rPr>
              <a:t>) قياس مرونة العرض السعرية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919288" y="3357564"/>
            <a:ext cx="822960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Low">
              <a:lnSpc>
                <a:spcPct val="130000"/>
              </a:lnSpc>
              <a:spcBef>
                <a:spcPct val="0"/>
              </a:spcBef>
              <a:buClr>
                <a:srgbClr val="EAEBDE"/>
              </a:buClr>
              <a:buFont typeface="Wingdings" panose="05000000000000000000" pitchFamily="2" charset="2"/>
              <a:buChar char="v"/>
            </a:pPr>
            <a:r>
              <a:rPr lang="ar-SA" altLang="en-US" sz="2400">
                <a:solidFill>
                  <a:prstClr val="black"/>
                </a:solidFill>
              </a:rPr>
              <a:t>رياضيا تقاس مرونة العرض السعرية على النحوالتالي: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6439733" y="4260850"/>
            <a:ext cx="332815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ar-SA" altLang="en-US" sz="2000" dirty="0">
                <a:solidFill>
                  <a:srgbClr val="800000"/>
                </a:solidFill>
              </a:rPr>
              <a:t>مرونة العرض  </a:t>
            </a:r>
            <a:r>
              <a:rPr lang="ar-SA" altLang="en-US" sz="2000" dirty="0" smtClean="0">
                <a:solidFill>
                  <a:srgbClr val="800000"/>
                </a:solidFill>
              </a:rPr>
              <a:t>السعرية عند النقطة  =</a:t>
            </a:r>
            <a:endParaRPr lang="ar-SA" altLang="en-US" sz="2000" dirty="0">
              <a:solidFill>
                <a:srgbClr val="800000"/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3326608" y="4056063"/>
            <a:ext cx="30241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ar-SA" altLang="en-US" sz="2000" dirty="0">
                <a:solidFill>
                  <a:srgbClr val="800000"/>
                </a:solidFill>
              </a:rPr>
              <a:t>التغير في الكمية المعروضة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398044" y="4260850"/>
            <a:ext cx="30241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ar-SA" altLang="en-US" sz="2000" dirty="0">
                <a:solidFill>
                  <a:srgbClr val="800000"/>
                </a:solidFill>
              </a:rPr>
              <a:t>ـــــــــــــــــــــــــــــــــــــــــــــ</a:t>
            </a: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685383" y="4541838"/>
            <a:ext cx="30241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ar-SA" altLang="en-US" sz="2000" dirty="0">
                <a:solidFill>
                  <a:srgbClr val="800000"/>
                </a:solidFill>
              </a:rPr>
              <a:t>التغير في السعر</a:t>
            </a: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919288" y="4870450"/>
            <a:ext cx="8229600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Low">
              <a:lnSpc>
                <a:spcPct val="130000"/>
              </a:lnSpc>
              <a:spcBef>
                <a:spcPct val="0"/>
              </a:spcBef>
              <a:buClr>
                <a:srgbClr val="EAEBDE"/>
              </a:buClr>
              <a:buFont typeface="Wingdings" panose="05000000000000000000" pitchFamily="2" charset="2"/>
              <a:buChar char="v"/>
            </a:pPr>
            <a:r>
              <a:rPr lang="ar-SA" altLang="en-US" sz="2400">
                <a:solidFill>
                  <a:prstClr val="black"/>
                </a:solidFill>
              </a:rPr>
              <a:t>ويمكن التعبير عنها بالرموز التالية:</a:t>
            </a:r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2782889" y="5440363"/>
            <a:ext cx="4270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rgbClr val="800000"/>
                </a:solidFill>
                <a:latin typeface="Mongolian Baiti" panose="03000500000000000000" pitchFamily="66" charset="0"/>
              </a:rPr>
              <a:t>E</a:t>
            </a:r>
            <a:r>
              <a:rPr lang="en-US" altLang="en-US" sz="2000" baseline="-25000">
                <a:solidFill>
                  <a:srgbClr val="800000"/>
                </a:solidFill>
                <a:latin typeface="Mongolian Baiti" panose="03000500000000000000" pitchFamily="66" charset="0"/>
              </a:rPr>
              <a:t>p</a:t>
            </a:r>
            <a:endParaRPr lang="ar-SA" altLang="en-US" sz="2000" baseline="-25000">
              <a:solidFill>
                <a:srgbClr val="800000"/>
              </a:solidFill>
              <a:latin typeface="Mongolian Baiti" panose="03000500000000000000" pitchFamily="66" charset="0"/>
            </a:endParaRPr>
          </a:p>
        </p:txBody>
      </p:sp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3727450" y="5499100"/>
            <a:ext cx="17287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ar-SA" altLang="en-US" sz="2000">
                <a:solidFill>
                  <a:srgbClr val="800000"/>
                </a:solidFill>
                <a:latin typeface="Mongolian Baiti" panose="03000500000000000000" pitchFamily="66" charset="0"/>
              </a:rPr>
              <a:t>ــــــــــــــــــــــــــ</a:t>
            </a:r>
          </a:p>
        </p:txBody>
      </p:sp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3911601" y="4868863"/>
            <a:ext cx="4556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rgbClr val="800000"/>
                </a:solidFill>
                <a:latin typeface="Mongolian Baiti" panose="03000500000000000000" pitchFamily="66" charset="0"/>
              </a:rPr>
              <a:t>Q</a:t>
            </a:r>
            <a:r>
              <a:rPr lang="en-US" altLang="en-US" sz="2000" baseline="-25000">
                <a:solidFill>
                  <a:srgbClr val="800000"/>
                </a:solidFill>
                <a:latin typeface="Mongolian Baiti" panose="03000500000000000000" pitchFamily="66" charset="0"/>
              </a:rPr>
              <a:t>1</a:t>
            </a:r>
            <a:endParaRPr lang="ar-SA" altLang="en-US" sz="2000" baseline="-25000">
              <a:solidFill>
                <a:srgbClr val="800000"/>
              </a:solidFill>
              <a:latin typeface="Mongolian Baiti" panose="03000500000000000000" pitchFamily="66" charset="0"/>
            </a:endParaRPr>
          </a:p>
        </p:txBody>
      </p:sp>
      <p:sp>
        <p:nvSpPr>
          <p:cNvPr id="30" name="Rectangle 29"/>
          <p:cNvSpPr>
            <a:spLocks noChangeArrowheads="1"/>
          </p:cNvSpPr>
          <p:nvPr/>
        </p:nvSpPr>
        <p:spPr bwMode="auto">
          <a:xfrm>
            <a:off x="4416426" y="4876800"/>
            <a:ext cx="4556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rgbClr val="800000"/>
                </a:solidFill>
                <a:latin typeface="Mongolian Baiti" panose="03000500000000000000" pitchFamily="66" charset="0"/>
              </a:rPr>
              <a:t>Q</a:t>
            </a:r>
            <a:r>
              <a:rPr lang="en-US" altLang="en-US" sz="2000" baseline="-25000">
                <a:solidFill>
                  <a:srgbClr val="800000"/>
                </a:solidFill>
                <a:latin typeface="Mongolian Baiti" panose="03000500000000000000" pitchFamily="66" charset="0"/>
              </a:rPr>
              <a:t>2</a:t>
            </a:r>
            <a:endParaRPr lang="ar-SA" altLang="en-US" sz="2000" baseline="-25000">
              <a:solidFill>
                <a:srgbClr val="800000"/>
              </a:solidFill>
              <a:latin typeface="Mongolian Baiti" panose="03000500000000000000" pitchFamily="66" charset="0"/>
            </a:endParaRPr>
          </a:p>
        </p:txBody>
      </p:sp>
      <p:sp>
        <p:nvSpPr>
          <p:cNvPr id="31" name="Rectangle 30"/>
          <p:cNvSpPr>
            <a:spLocks noChangeArrowheads="1"/>
          </p:cNvSpPr>
          <p:nvPr/>
        </p:nvSpPr>
        <p:spPr bwMode="auto">
          <a:xfrm>
            <a:off x="3830638" y="5081589"/>
            <a:ext cx="10795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ar-SA" altLang="en-US" sz="1600">
                <a:solidFill>
                  <a:srgbClr val="800000"/>
                </a:solidFill>
                <a:latin typeface="Mongolian Baiti" panose="03000500000000000000" pitchFamily="66" charset="0"/>
              </a:rPr>
              <a:t>ـــــــــــــــــــــ</a:t>
            </a:r>
            <a:endParaRPr lang="ar-SA" altLang="en-US" sz="1600" baseline="-25000">
              <a:solidFill>
                <a:srgbClr val="800000"/>
              </a:solidFill>
              <a:latin typeface="Mongolian Baiti" panose="03000500000000000000" pitchFamily="66" charset="0"/>
            </a:endParaRPr>
          </a:p>
        </p:txBody>
      </p:sp>
      <p:sp>
        <p:nvSpPr>
          <p:cNvPr id="32" name="Rectangle 31"/>
          <p:cNvSpPr>
            <a:spLocks noChangeArrowheads="1"/>
          </p:cNvSpPr>
          <p:nvPr/>
        </p:nvSpPr>
        <p:spPr bwMode="auto">
          <a:xfrm>
            <a:off x="4243388" y="5297488"/>
            <a:ext cx="4556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rgbClr val="800000"/>
                </a:solidFill>
                <a:latin typeface="Mongolian Baiti" panose="03000500000000000000" pitchFamily="66" charset="0"/>
              </a:rPr>
              <a:t>Q</a:t>
            </a:r>
            <a:r>
              <a:rPr lang="en-US" altLang="en-US" sz="2000" baseline="-25000">
                <a:solidFill>
                  <a:srgbClr val="800000"/>
                </a:solidFill>
                <a:latin typeface="Mongolian Baiti" panose="03000500000000000000" pitchFamily="66" charset="0"/>
              </a:rPr>
              <a:t>1</a:t>
            </a:r>
            <a:endParaRPr lang="ar-SA" altLang="en-US" sz="2000" baseline="-25000">
              <a:solidFill>
                <a:srgbClr val="800000"/>
              </a:solidFill>
              <a:latin typeface="Mongolian Baiti" panose="03000500000000000000" pitchFamily="66" charset="0"/>
            </a:endParaRPr>
          </a:p>
        </p:txBody>
      </p:sp>
      <p:sp>
        <p:nvSpPr>
          <p:cNvPr id="33" name="Rectangle 32"/>
          <p:cNvSpPr>
            <a:spLocks noChangeArrowheads="1"/>
          </p:cNvSpPr>
          <p:nvPr/>
        </p:nvSpPr>
        <p:spPr bwMode="auto">
          <a:xfrm>
            <a:off x="4108451" y="5707063"/>
            <a:ext cx="4111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rgbClr val="800000"/>
                </a:solidFill>
                <a:latin typeface="Mongolian Baiti" panose="03000500000000000000" pitchFamily="66" charset="0"/>
              </a:rPr>
              <a:t>P</a:t>
            </a:r>
            <a:r>
              <a:rPr lang="en-US" altLang="en-US" sz="2000" baseline="-25000">
                <a:solidFill>
                  <a:srgbClr val="800000"/>
                </a:solidFill>
                <a:latin typeface="Mongolian Baiti" panose="03000500000000000000" pitchFamily="66" charset="0"/>
              </a:rPr>
              <a:t>1</a:t>
            </a:r>
            <a:endParaRPr lang="ar-SA" altLang="en-US" sz="2000" baseline="-25000">
              <a:solidFill>
                <a:srgbClr val="800000"/>
              </a:solidFill>
              <a:latin typeface="Mongolian Baiti" panose="03000500000000000000" pitchFamily="66" charset="0"/>
            </a:endParaRPr>
          </a:p>
        </p:txBody>
      </p:sp>
      <p:sp>
        <p:nvSpPr>
          <p:cNvPr id="34" name="Rectangle 33"/>
          <p:cNvSpPr>
            <a:spLocks noChangeArrowheads="1"/>
          </p:cNvSpPr>
          <p:nvPr/>
        </p:nvSpPr>
        <p:spPr bwMode="auto">
          <a:xfrm>
            <a:off x="4613276" y="5707063"/>
            <a:ext cx="4111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rgbClr val="800000"/>
                </a:solidFill>
                <a:latin typeface="Mongolian Baiti" panose="03000500000000000000" pitchFamily="66" charset="0"/>
              </a:rPr>
              <a:t>P</a:t>
            </a:r>
            <a:r>
              <a:rPr lang="en-US" altLang="en-US" sz="2000" baseline="-25000">
                <a:solidFill>
                  <a:srgbClr val="800000"/>
                </a:solidFill>
                <a:latin typeface="Mongolian Baiti" panose="03000500000000000000" pitchFamily="66" charset="0"/>
              </a:rPr>
              <a:t>2</a:t>
            </a:r>
            <a:endParaRPr lang="ar-SA" altLang="en-US" sz="2000" baseline="-25000">
              <a:solidFill>
                <a:srgbClr val="800000"/>
              </a:solidFill>
              <a:latin typeface="Mongolian Baiti" panose="03000500000000000000" pitchFamily="66" charset="0"/>
            </a:endParaRPr>
          </a:p>
        </p:txBody>
      </p:sp>
      <p:sp>
        <p:nvSpPr>
          <p:cNvPr id="35" name="Rectangle 34"/>
          <p:cNvSpPr>
            <a:spLocks noChangeArrowheads="1"/>
          </p:cNvSpPr>
          <p:nvPr/>
        </p:nvSpPr>
        <p:spPr bwMode="auto">
          <a:xfrm>
            <a:off x="3983038" y="5884864"/>
            <a:ext cx="10795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ar-SA" altLang="en-US" sz="1600">
                <a:solidFill>
                  <a:srgbClr val="800000"/>
                </a:solidFill>
                <a:latin typeface="Mongolian Baiti" panose="03000500000000000000" pitchFamily="66" charset="0"/>
              </a:rPr>
              <a:t>ـــــــــــــــــــــ</a:t>
            </a:r>
            <a:endParaRPr lang="ar-SA" altLang="en-US" sz="1600" baseline="-25000">
              <a:solidFill>
                <a:srgbClr val="800000"/>
              </a:solidFill>
              <a:latin typeface="Mongolian Baiti" panose="03000500000000000000" pitchFamily="66" charset="0"/>
            </a:endParaRPr>
          </a:p>
        </p:txBody>
      </p:sp>
      <p:sp>
        <p:nvSpPr>
          <p:cNvPr id="36" name="Rectangle 35"/>
          <p:cNvSpPr>
            <a:spLocks noChangeArrowheads="1"/>
          </p:cNvSpPr>
          <p:nvPr/>
        </p:nvSpPr>
        <p:spPr bwMode="auto">
          <a:xfrm>
            <a:off x="4440238" y="6100763"/>
            <a:ext cx="4111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rgbClr val="800000"/>
                </a:solidFill>
                <a:latin typeface="Mongolian Baiti" panose="03000500000000000000" pitchFamily="66" charset="0"/>
              </a:rPr>
              <a:t>P</a:t>
            </a:r>
            <a:r>
              <a:rPr lang="en-US" altLang="en-US" sz="2000" baseline="-25000">
                <a:solidFill>
                  <a:srgbClr val="800000"/>
                </a:solidFill>
                <a:latin typeface="Mongolian Baiti" panose="03000500000000000000" pitchFamily="66" charset="0"/>
              </a:rPr>
              <a:t>1</a:t>
            </a:r>
            <a:endParaRPr lang="ar-SA" altLang="en-US" sz="2000" baseline="-25000">
              <a:solidFill>
                <a:srgbClr val="800000"/>
              </a:solidFill>
              <a:latin typeface="Mongolian Baiti" panose="03000500000000000000" pitchFamily="66" charset="0"/>
            </a:endParaRPr>
          </a:p>
        </p:txBody>
      </p:sp>
      <p:sp>
        <p:nvSpPr>
          <p:cNvPr id="37" name="Rectangle 36"/>
          <p:cNvSpPr>
            <a:spLocks noChangeArrowheads="1"/>
          </p:cNvSpPr>
          <p:nvPr/>
        </p:nvSpPr>
        <p:spPr bwMode="auto">
          <a:xfrm>
            <a:off x="3181351" y="5524500"/>
            <a:ext cx="3333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rgbClr val="800000"/>
                </a:solidFill>
                <a:latin typeface="Mongolian Baiti" panose="03000500000000000000" pitchFamily="66" charset="0"/>
              </a:rPr>
              <a:t>=</a:t>
            </a:r>
            <a:endParaRPr lang="ar-SA" altLang="en-US" sz="2000">
              <a:solidFill>
                <a:srgbClr val="800000"/>
              </a:solidFill>
              <a:latin typeface="Mongolian Baiti" panose="03000500000000000000" pitchFamily="66" charset="0"/>
            </a:endParaRPr>
          </a:p>
        </p:txBody>
      </p:sp>
      <p:sp>
        <p:nvSpPr>
          <p:cNvPr id="38" name="Rectangle 37"/>
          <p:cNvSpPr>
            <a:spLocks noChangeArrowheads="1"/>
          </p:cNvSpPr>
          <p:nvPr/>
        </p:nvSpPr>
        <p:spPr bwMode="auto">
          <a:xfrm>
            <a:off x="4262439" y="4916488"/>
            <a:ext cx="2698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rgbClr val="800000"/>
                </a:solidFill>
                <a:latin typeface="Mongolian Baiti" panose="03000500000000000000" pitchFamily="66" charset="0"/>
              </a:rPr>
              <a:t>-</a:t>
            </a:r>
            <a:endParaRPr lang="ar-SA" altLang="en-US" sz="2000" baseline="-25000">
              <a:solidFill>
                <a:srgbClr val="800000"/>
              </a:solidFill>
              <a:latin typeface="Mongolian Baiti" panose="03000500000000000000" pitchFamily="66" charset="0"/>
            </a:endParaRPr>
          </a:p>
        </p:txBody>
      </p:sp>
      <p:sp>
        <p:nvSpPr>
          <p:cNvPr id="39" name="Rectangle 38"/>
          <p:cNvSpPr>
            <a:spLocks noChangeArrowheads="1"/>
          </p:cNvSpPr>
          <p:nvPr/>
        </p:nvSpPr>
        <p:spPr bwMode="auto">
          <a:xfrm>
            <a:off x="4405314" y="5708650"/>
            <a:ext cx="2698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rgbClr val="800000"/>
                </a:solidFill>
                <a:latin typeface="Mongolian Baiti" panose="03000500000000000000" pitchFamily="66" charset="0"/>
              </a:rPr>
              <a:t>-</a:t>
            </a:r>
            <a:endParaRPr lang="ar-SA" altLang="en-US" sz="2000" baseline="-25000">
              <a:solidFill>
                <a:srgbClr val="800000"/>
              </a:solidFill>
              <a:latin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92484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/>
      <p:bldP spid="25" grpId="0"/>
      <p:bldP spid="24" grpId="0"/>
      <p:bldP spid="26" grpId="0"/>
      <p:bldP spid="7" grpId="0"/>
      <p:bldP spid="8" grpId="0"/>
      <p:bldP spid="9" grpId="0"/>
      <p:bldP spid="10" grpId="0"/>
      <p:bldP spid="11" grpId="0"/>
      <p:bldP spid="12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87488" y="468313"/>
            <a:ext cx="8985251" cy="647700"/>
          </a:xfrm>
        </p:spPr>
        <p:txBody>
          <a:bodyPr/>
          <a:lstStyle/>
          <a:p>
            <a:pPr marL="609600" lvl="2" indent="-609600" rtl="1" eaLnBrk="1" hangingPunct="1">
              <a:buSzPct val="75000"/>
              <a:buNone/>
            </a:pPr>
            <a:r>
              <a:rPr lang="ar-SA" altLang="en-US" sz="2800" b="1" dirty="0">
                <a:solidFill>
                  <a:srgbClr val="FF0000"/>
                </a:solidFill>
                <a:latin typeface="Arial Black" panose="020B0A04020102020204" pitchFamily="34" charset="0"/>
                <a:cs typeface="PT Bold Heading" panose="02010400000000000000" pitchFamily="2" charset="-78"/>
              </a:rPr>
              <a:t>ثانياً: </a:t>
            </a:r>
            <a:r>
              <a:rPr lang="ar-SA" altLang="en-US" sz="2800" dirty="0">
                <a:solidFill>
                  <a:srgbClr val="FF0000"/>
                </a:solidFill>
                <a:latin typeface="Arial Black" panose="020B0A04020102020204" pitchFamily="34" charset="0"/>
                <a:cs typeface="PT Bold Heading" panose="02010400000000000000" pitchFamily="2" charset="-78"/>
              </a:rPr>
              <a:t>مرونة العرض السعرية</a:t>
            </a:r>
            <a:endParaRPr lang="en-US" altLang="en-US" sz="2800" b="1" dirty="0">
              <a:solidFill>
                <a:srgbClr val="FF0000"/>
              </a:solidFill>
              <a:latin typeface="Arial Black" panose="020B0A04020102020204" pitchFamily="34" charset="0"/>
              <a:cs typeface="PT Bold Heading" panose="02010400000000000000" pitchFamily="2" charset="-78"/>
            </a:endParaRPr>
          </a:p>
        </p:txBody>
      </p:sp>
      <p:sp>
        <p:nvSpPr>
          <p:cNvPr id="152579" name="Rectangle 6"/>
          <p:cNvSpPr>
            <a:spLocks noChangeArrowheads="1"/>
          </p:cNvSpPr>
          <p:nvPr/>
        </p:nvSpPr>
        <p:spPr bwMode="auto">
          <a:xfrm>
            <a:off x="10483270" y="28545"/>
            <a:ext cx="18473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ar-SA" altLang="en-US" sz="2000">
              <a:solidFill>
                <a:srgbClr val="800000"/>
              </a:solidFill>
            </a:endParaRPr>
          </a:p>
        </p:txBody>
      </p:sp>
      <p:sp>
        <p:nvSpPr>
          <p:cNvPr id="81" name="Rectangle 80"/>
          <p:cNvSpPr>
            <a:spLocks noChangeArrowheads="1"/>
          </p:cNvSpPr>
          <p:nvPr/>
        </p:nvSpPr>
        <p:spPr bwMode="auto">
          <a:xfrm>
            <a:off x="1919288" y="908051"/>
            <a:ext cx="844550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Low">
              <a:lnSpc>
                <a:spcPct val="130000"/>
              </a:lnSpc>
              <a:spcBef>
                <a:spcPct val="0"/>
              </a:spcBef>
              <a:buClr>
                <a:srgbClr val="EAEBDE"/>
              </a:buClr>
              <a:buFontTx/>
              <a:buNone/>
            </a:pPr>
            <a:r>
              <a:rPr lang="ar-SA" altLang="en-US" sz="2600">
                <a:solidFill>
                  <a:srgbClr val="660066"/>
                </a:solidFill>
              </a:rPr>
              <a:t>(</a:t>
            </a:r>
            <a:r>
              <a:rPr lang="en-US" altLang="en-US" sz="2600">
                <a:solidFill>
                  <a:srgbClr val="660066"/>
                </a:solidFill>
              </a:rPr>
              <a:t>3</a:t>
            </a:r>
            <a:r>
              <a:rPr lang="ar-SA" altLang="en-US" sz="2600">
                <a:solidFill>
                  <a:srgbClr val="660066"/>
                </a:solidFill>
              </a:rPr>
              <a:t>) أنواع مرونة العرض</a:t>
            </a:r>
          </a:p>
        </p:txBody>
      </p:sp>
      <p:sp>
        <p:nvSpPr>
          <p:cNvPr id="92" name="Rectangle 91"/>
          <p:cNvSpPr>
            <a:spLocks noChangeArrowheads="1"/>
          </p:cNvSpPr>
          <p:nvPr/>
        </p:nvSpPr>
        <p:spPr bwMode="auto">
          <a:xfrm>
            <a:off x="2279576" y="6000874"/>
            <a:ext cx="8064896" cy="71928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marL="355600" indent="-355600" algn="justLow">
              <a:buClr>
                <a:srgbClr val="EAEBDE"/>
              </a:buClr>
              <a:buSzPct val="75000"/>
              <a:buFont typeface="Wingdings" pitchFamily="2" charset="2"/>
              <a:buChar char="v"/>
              <a:defRPr/>
            </a:pPr>
            <a:r>
              <a:rPr lang="ar-SA" altLang="en-US" dirty="0">
                <a:solidFill>
                  <a:prstClr val="black"/>
                </a:solidFill>
              </a:rPr>
              <a:t>وهي حالة (المرونة = صفر) بمعني أنه لا تتغير الكميه الممعروضة مهما تغير السعر، مثال: السلع ذات العرض المحدود.</a:t>
            </a:r>
          </a:p>
        </p:txBody>
      </p:sp>
      <p:sp>
        <p:nvSpPr>
          <p:cNvPr id="93" name="Rectangle 92"/>
          <p:cNvSpPr>
            <a:spLocks noChangeArrowheads="1"/>
          </p:cNvSpPr>
          <p:nvPr/>
        </p:nvSpPr>
        <p:spPr bwMode="auto">
          <a:xfrm>
            <a:off x="1919288" y="1412876"/>
            <a:ext cx="8445500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Low">
              <a:lnSpc>
                <a:spcPct val="130000"/>
              </a:lnSpc>
              <a:spcBef>
                <a:spcPct val="0"/>
              </a:spcBef>
              <a:buClr>
                <a:srgbClr val="EAEBDE"/>
              </a:buClr>
              <a:buFont typeface="Wingdings" panose="05000000000000000000" pitchFamily="2" charset="2"/>
              <a:buChar char="v"/>
            </a:pPr>
            <a:r>
              <a:rPr lang="ar-SA" altLang="en-US" sz="2200">
                <a:solidFill>
                  <a:prstClr val="black"/>
                </a:solidFill>
              </a:rPr>
              <a:t>يمكن الحديث عن الخمسة أنواع (أو درجات) التالية من مرونة العرض السعرية:</a:t>
            </a:r>
          </a:p>
        </p:txBody>
      </p:sp>
      <p:sp>
        <p:nvSpPr>
          <p:cNvPr id="40" name="Rectangle 39"/>
          <p:cNvSpPr>
            <a:spLocks noChangeArrowheads="1"/>
          </p:cNvSpPr>
          <p:nvPr/>
        </p:nvSpPr>
        <p:spPr bwMode="auto">
          <a:xfrm>
            <a:off x="5159376" y="1917700"/>
            <a:ext cx="4824413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Low">
              <a:lnSpc>
                <a:spcPct val="130000"/>
              </a:lnSpc>
              <a:spcBef>
                <a:spcPct val="0"/>
              </a:spcBef>
              <a:buClr>
                <a:srgbClr val="EAEBDE"/>
              </a:buClr>
              <a:buFontTx/>
              <a:buNone/>
            </a:pPr>
            <a:r>
              <a:rPr lang="ar-SA" altLang="en-US" sz="2200">
                <a:solidFill>
                  <a:srgbClr val="C00000"/>
                </a:solidFill>
              </a:rPr>
              <a:t>شكل  رقم (</a:t>
            </a:r>
            <a:r>
              <a:rPr lang="en-US" altLang="en-US" sz="2200">
                <a:solidFill>
                  <a:srgbClr val="C00000"/>
                </a:solidFill>
              </a:rPr>
              <a:t>16</a:t>
            </a:r>
            <a:r>
              <a:rPr lang="ar-SA" altLang="en-US" sz="2200">
                <a:solidFill>
                  <a:srgbClr val="C00000"/>
                </a:solidFill>
              </a:rPr>
              <a:t>): عرض عديم المرونة</a:t>
            </a:r>
          </a:p>
        </p:txBody>
      </p:sp>
      <p:sp>
        <p:nvSpPr>
          <p:cNvPr id="41" name="Line 4"/>
          <p:cNvSpPr>
            <a:spLocks noChangeShapeType="1"/>
          </p:cNvSpPr>
          <p:nvPr/>
        </p:nvSpPr>
        <p:spPr bwMode="auto">
          <a:xfrm>
            <a:off x="3071813" y="2276475"/>
            <a:ext cx="0" cy="3449638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SA">
              <a:solidFill>
                <a:prstClr val="black"/>
              </a:solidFill>
            </a:endParaRPr>
          </a:p>
        </p:txBody>
      </p:sp>
      <p:sp>
        <p:nvSpPr>
          <p:cNvPr id="44" name="Line 5"/>
          <p:cNvSpPr>
            <a:spLocks noChangeShapeType="1"/>
          </p:cNvSpPr>
          <p:nvPr/>
        </p:nvSpPr>
        <p:spPr bwMode="auto">
          <a:xfrm>
            <a:off x="3071814" y="5726113"/>
            <a:ext cx="5832475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SA">
              <a:solidFill>
                <a:prstClr val="black"/>
              </a:solidFill>
            </a:endParaRPr>
          </a:p>
        </p:txBody>
      </p:sp>
      <p:sp>
        <p:nvSpPr>
          <p:cNvPr id="49" name="Line 6"/>
          <p:cNvSpPr>
            <a:spLocks noChangeShapeType="1"/>
          </p:cNvSpPr>
          <p:nvPr/>
        </p:nvSpPr>
        <p:spPr bwMode="auto">
          <a:xfrm>
            <a:off x="3071814" y="4357689"/>
            <a:ext cx="2232025" cy="7937"/>
          </a:xfrm>
          <a:prstGeom prst="line">
            <a:avLst/>
          </a:prstGeom>
          <a:noFill/>
          <a:ln w="9525">
            <a:solidFill>
              <a:schemeClr val="accent1">
                <a:lumMod val="50000"/>
              </a:schemeClr>
            </a:solidFill>
            <a:prstDash val="dash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62" name="Text Box 16"/>
          <p:cNvSpPr txBox="1">
            <a:spLocks noChangeArrowheads="1"/>
          </p:cNvSpPr>
          <p:nvPr/>
        </p:nvSpPr>
        <p:spPr bwMode="auto">
          <a:xfrm>
            <a:off x="2627313" y="1835150"/>
            <a:ext cx="647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000000"/>
                </a:solidFill>
              </a:rPr>
              <a:t>P</a:t>
            </a:r>
          </a:p>
        </p:txBody>
      </p:sp>
      <p:sp>
        <p:nvSpPr>
          <p:cNvPr id="63" name="Text Box 26"/>
          <p:cNvSpPr txBox="1">
            <a:spLocks noChangeArrowheads="1"/>
          </p:cNvSpPr>
          <p:nvPr/>
        </p:nvSpPr>
        <p:spPr bwMode="auto">
          <a:xfrm>
            <a:off x="8761414" y="5516563"/>
            <a:ext cx="7191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rgbClr val="000000"/>
                </a:solidFill>
              </a:rPr>
              <a:t>Q</a:t>
            </a:r>
            <a:r>
              <a:rPr lang="en-US" altLang="en-US" sz="2000" baseline="-25000">
                <a:solidFill>
                  <a:srgbClr val="000000"/>
                </a:solidFill>
              </a:rPr>
              <a:t>s</a:t>
            </a:r>
          </a:p>
        </p:txBody>
      </p:sp>
      <p:sp>
        <p:nvSpPr>
          <p:cNvPr id="66" name="Line 11"/>
          <p:cNvSpPr>
            <a:spLocks noChangeShapeType="1"/>
          </p:cNvSpPr>
          <p:nvPr/>
        </p:nvSpPr>
        <p:spPr bwMode="auto">
          <a:xfrm>
            <a:off x="5303839" y="2276475"/>
            <a:ext cx="71437" cy="3455988"/>
          </a:xfrm>
          <a:prstGeom prst="line">
            <a:avLst/>
          </a:prstGeom>
          <a:noFill/>
          <a:ln w="2857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SA">
              <a:solidFill>
                <a:prstClr val="black"/>
              </a:solidFill>
            </a:endParaRPr>
          </a:p>
        </p:txBody>
      </p:sp>
      <p:sp>
        <p:nvSpPr>
          <p:cNvPr id="67" name="Line 6"/>
          <p:cNvSpPr>
            <a:spLocks noChangeShapeType="1"/>
          </p:cNvSpPr>
          <p:nvPr/>
        </p:nvSpPr>
        <p:spPr bwMode="auto">
          <a:xfrm flipV="1">
            <a:off x="3071813" y="3213100"/>
            <a:ext cx="2303462" cy="0"/>
          </a:xfrm>
          <a:prstGeom prst="line">
            <a:avLst/>
          </a:prstGeom>
          <a:noFill/>
          <a:ln w="9525">
            <a:solidFill>
              <a:schemeClr val="accent1">
                <a:lumMod val="50000"/>
              </a:schemeClr>
            </a:solidFill>
            <a:prstDash val="dash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70" name="Text Box 13"/>
          <p:cNvSpPr txBox="1">
            <a:spLocks noChangeArrowheads="1"/>
          </p:cNvSpPr>
          <p:nvPr/>
        </p:nvSpPr>
        <p:spPr bwMode="auto">
          <a:xfrm>
            <a:off x="4872039" y="1916114"/>
            <a:ext cx="7191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000000"/>
                </a:solidFill>
              </a:rPr>
              <a:t>S</a:t>
            </a:r>
            <a:endParaRPr lang="en-US" altLang="en-US" sz="1800" baseline="-25000">
              <a:solidFill>
                <a:srgbClr val="000000"/>
              </a:solidFill>
            </a:endParaRPr>
          </a:p>
        </p:txBody>
      </p:sp>
      <p:sp>
        <p:nvSpPr>
          <p:cNvPr id="73" name="Text Box 29"/>
          <p:cNvSpPr txBox="1">
            <a:spLocks noChangeArrowheads="1"/>
          </p:cNvSpPr>
          <p:nvPr/>
        </p:nvSpPr>
        <p:spPr bwMode="auto">
          <a:xfrm>
            <a:off x="2900363" y="5661025"/>
            <a:ext cx="7477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75" name="Line 6"/>
          <p:cNvSpPr>
            <a:spLocks noChangeShapeType="1"/>
          </p:cNvSpPr>
          <p:nvPr/>
        </p:nvSpPr>
        <p:spPr bwMode="auto">
          <a:xfrm flipV="1">
            <a:off x="3071814" y="3789363"/>
            <a:ext cx="2232025" cy="0"/>
          </a:xfrm>
          <a:prstGeom prst="line">
            <a:avLst/>
          </a:prstGeom>
          <a:noFill/>
          <a:ln w="9525">
            <a:solidFill>
              <a:schemeClr val="accent1">
                <a:lumMod val="50000"/>
              </a:schemeClr>
            </a:solidFill>
            <a:prstDash val="dash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76" name="Line 6"/>
          <p:cNvSpPr>
            <a:spLocks noChangeShapeType="1"/>
          </p:cNvSpPr>
          <p:nvPr/>
        </p:nvSpPr>
        <p:spPr bwMode="auto">
          <a:xfrm>
            <a:off x="3084513" y="5084763"/>
            <a:ext cx="2290762" cy="0"/>
          </a:xfrm>
          <a:prstGeom prst="line">
            <a:avLst/>
          </a:prstGeom>
          <a:noFill/>
          <a:ln w="9525">
            <a:solidFill>
              <a:schemeClr val="accent1">
                <a:lumMod val="50000"/>
              </a:schemeClr>
            </a:solidFill>
            <a:prstDash val="dash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24" name="Text Box 29"/>
          <p:cNvSpPr txBox="1">
            <a:spLocks noChangeArrowheads="1"/>
          </p:cNvSpPr>
          <p:nvPr/>
        </p:nvSpPr>
        <p:spPr bwMode="auto">
          <a:xfrm>
            <a:off x="5172076" y="5691189"/>
            <a:ext cx="7461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600">
                <a:solidFill>
                  <a:srgbClr val="000000"/>
                </a:solidFill>
              </a:rPr>
              <a:t>Q</a:t>
            </a:r>
            <a:r>
              <a:rPr lang="en-US" altLang="en-US" sz="1800" baseline="-25000">
                <a:solidFill>
                  <a:srgbClr val="000000"/>
                </a:solidFill>
              </a:rPr>
              <a:t>1</a:t>
            </a:r>
            <a:endParaRPr lang="en-US" altLang="en-US" sz="1600" baseline="-25000">
              <a:solidFill>
                <a:srgbClr val="000000"/>
              </a:solidFill>
            </a:endParaRPr>
          </a:p>
        </p:txBody>
      </p:sp>
      <p:sp>
        <p:nvSpPr>
          <p:cNvPr id="25" name="Text Box 29"/>
          <p:cNvSpPr txBox="1">
            <a:spLocks noChangeArrowheads="1"/>
          </p:cNvSpPr>
          <p:nvPr/>
        </p:nvSpPr>
        <p:spPr bwMode="auto">
          <a:xfrm>
            <a:off x="2366899" y="3006530"/>
            <a:ext cx="7461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00"/>
                </a:solidFill>
              </a:rPr>
              <a:t>P</a:t>
            </a:r>
            <a:r>
              <a:rPr lang="en-US" altLang="en-US" sz="1800" baseline="-25000" dirty="0">
                <a:solidFill>
                  <a:srgbClr val="000000"/>
                </a:solidFill>
              </a:rPr>
              <a:t>4</a:t>
            </a:r>
            <a:endParaRPr lang="en-US" altLang="en-US" sz="1600" baseline="-25000" dirty="0">
              <a:solidFill>
                <a:srgbClr val="000000"/>
              </a:solidFill>
            </a:endParaRPr>
          </a:p>
        </p:txBody>
      </p:sp>
      <p:sp>
        <p:nvSpPr>
          <p:cNvPr id="26" name="Text Box 29"/>
          <p:cNvSpPr txBox="1">
            <a:spLocks noChangeArrowheads="1"/>
          </p:cNvSpPr>
          <p:nvPr/>
        </p:nvSpPr>
        <p:spPr bwMode="auto">
          <a:xfrm>
            <a:off x="2325688" y="4864894"/>
            <a:ext cx="7461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00"/>
                </a:solidFill>
              </a:rPr>
              <a:t>P</a:t>
            </a:r>
            <a:r>
              <a:rPr lang="en-US" altLang="en-US" sz="1800" baseline="-25000" dirty="0">
                <a:solidFill>
                  <a:srgbClr val="000000"/>
                </a:solidFill>
              </a:rPr>
              <a:t>1</a:t>
            </a:r>
            <a:endParaRPr lang="en-US" altLang="en-US" sz="1600" baseline="-25000" dirty="0">
              <a:solidFill>
                <a:srgbClr val="000000"/>
              </a:solidFill>
            </a:endParaRPr>
          </a:p>
        </p:txBody>
      </p:sp>
      <p:sp>
        <p:nvSpPr>
          <p:cNvPr id="27" name="Text Box 29"/>
          <p:cNvSpPr txBox="1">
            <a:spLocks noChangeArrowheads="1"/>
          </p:cNvSpPr>
          <p:nvPr/>
        </p:nvSpPr>
        <p:spPr bwMode="auto">
          <a:xfrm>
            <a:off x="2279576" y="4127500"/>
            <a:ext cx="7461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00"/>
                </a:solidFill>
              </a:rPr>
              <a:t>P</a:t>
            </a:r>
            <a:r>
              <a:rPr lang="en-US" altLang="en-US" sz="1800" baseline="-25000" dirty="0">
                <a:solidFill>
                  <a:srgbClr val="000000"/>
                </a:solidFill>
              </a:rPr>
              <a:t>2</a:t>
            </a:r>
            <a:endParaRPr lang="en-US" altLang="en-US" sz="1600" baseline="-25000" dirty="0">
              <a:solidFill>
                <a:srgbClr val="000000"/>
              </a:solidFill>
            </a:endParaRPr>
          </a:p>
        </p:txBody>
      </p:sp>
      <p:sp>
        <p:nvSpPr>
          <p:cNvPr id="28" name="Text Box 29"/>
          <p:cNvSpPr txBox="1">
            <a:spLocks noChangeArrowheads="1"/>
          </p:cNvSpPr>
          <p:nvPr/>
        </p:nvSpPr>
        <p:spPr bwMode="auto">
          <a:xfrm>
            <a:off x="2279575" y="3551366"/>
            <a:ext cx="7461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00"/>
                </a:solidFill>
              </a:rPr>
              <a:t>P</a:t>
            </a:r>
            <a:r>
              <a:rPr lang="en-US" altLang="en-US" sz="1800" baseline="-25000" dirty="0">
                <a:solidFill>
                  <a:srgbClr val="000000"/>
                </a:solidFill>
              </a:rPr>
              <a:t>3</a:t>
            </a:r>
            <a:endParaRPr lang="en-US" altLang="en-US" sz="1600" baseline="-25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32279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/>
      <p:bldP spid="81" grpId="0"/>
      <p:bldP spid="93" grpId="0"/>
      <p:bldP spid="40" grpId="0"/>
      <p:bldP spid="41" grpId="0" animBg="1"/>
      <p:bldP spid="44" grpId="0" animBg="1"/>
      <p:bldP spid="62" grpId="0"/>
      <p:bldP spid="63" grpId="0"/>
      <p:bldP spid="66" grpId="0" animBg="1"/>
      <p:bldP spid="70" grpId="0"/>
      <p:bldP spid="73" grpId="0"/>
      <p:bldP spid="24" grpId="0"/>
      <p:bldP spid="25" grpId="0"/>
      <p:bldP spid="26" grpId="0"/>
      <p:bldP spid="27" grpId="0"/>
      <p:bldP spid="2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87488" y="468313"/>
            <a:ext cx="8985251" cy="647700"/>
          </a:xfrm>
        </p:spPr>
        <p:txBody>
          <a:bodyPr/>
          <a:lstStyle/>
          <a:p>
            <a:pPr marL="609600" lvl="2" indent="-609600" rtl="1" eaLnBrk="1" hangingPunct="1">
              <a:buSzPct val="75000"/>
              <a:buNone/>
            </a:pPr>
            <a:r>
              <a:rPr lang="ar-SA" altLang="en-US" sz="2800" b="1" dirty="0">
                <a:solidFill>
                  <a:srgbClr val="FF0000"/>
                </a:solidFill>
                <a:latin typeface="Arial Black" panose="020B0A04020102020204" pitchFamily="34" charset="0"/>
                <a:cs typeface="PT Bold Heading" panose="02010400000000000000" pitchFamily="2" charset="-78"/>
              </a:rPr>
              <a:t>ثانياً: </a:t>
            </a:r>
            <a:r>
              <a:rPr lang="ar-SA" altLang="en-US" sz="2800" dirty="0">
                <a:solidFill>
                  <a:srgbClr val="FF0000"/>
                </a:solidFill>
                <a:latin typeface="Arial Black" panose="020B0A04020102020204" pitchFamily="34" charset="0"/>
                <a:cs typeface="PT Bold Heading" panose="02010400000000000000" pitchFamily="2" charset="-78"/>
              </a:rPr>
              <a:t>مرونة العرض السعرية</a:t>
            </a:r>
            <a:endParaRPr lang="en-US" altLang="en-US" sz="2800" b="1" dirty="0">
              <a:solidFill>
                <a:srgbClr val="FF0000"/>
              </a:solidFill>
              <a:latin typeface="Arial Black" panose="020B0A04020102020204" pitchFamily="34" charset="0"/>
              <a:cs typeface="PT Bold Heading" panose="02010400000000000000" pitchFamily="2" charset="-78"/>
            </a:endParaRPr>
          </a:p>
        </p:txBody>
      </p:sp>
      <p:sp>
        <p:nvSpPr>
          <p:cNvPr id="154627" name="Rectangle 6"/>
          <p:cNvSpPr>
            <a:spLocks noChangeArrowheads="1"/>
          </p:cNvSpPr>
          <p:nvPr/>
        </p:nvSpPr>
        <p:spPr bwMode="auto">
          <a:xfrm>
            <a:off x="10483270" y="28545"/>
            <a:ext cx="18473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ar-SA" altLang="en-US" sz="2000">
              <a:solidFill>
                <a:srgbClr val="800000"/>
              </a:solidFill>
            </a:endParaRPr>
          </a:p>
        </p:txBody>
      </p:sp>
      <p:sp>
        <p:nvSpPr>
          <p:cNvPr id="81" name="Rectangle 80"/>
          <p:cNvSpPr>
            <a:spLocks noChangeArrowheads="1"/>
          </p:cNvSpPr>
          <p:nvPr/>
        </p:nvSpPr>
        <p:spPr bwMode="auto">
          <a:xfrm>
            <a:off x="1919288" y="1052513"/>
            <a:ext cx="84455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Low">
              <a:lnSpc>
                <a:spcPct val="130000"/>
              </a:lnSpc>
              <a:spcBef>
                <a:spcPct val="0"/>
              </a:spcBef>
              <a:buClr>
                <a:srgbClr val="EAEBDE"/>
              </a:buClr>
              <a:buFontTx/>
              <a:buNone/>
            </a:pPr>
            <a:r>
              <a:rPr lang="ar-SA" altLang="en-US" sz="2600">
                <a:solidFill>
                  <a:srgbClr val="660066"/>
                </a:solidFill>
              </a:rPr>
              <a:t>(</a:t>
            </a:r>
            <a:r>
              <a:rPr lang="en-US" altLang="en-US" sz="2600">
                <a:solidFill>
                  <a:srgbClr val="660066"/>
                </a:solidFill>
              </a:rPr>
              <a:t>3</a:t>
            </a:r>
            <a:r>
              <a:rPr lang="ar-SA" altLang="en-US" sz="2600">
                <a:solidFill>
                  <a:srgbClr val="660066"/>
                </a:solidFill>
              </a:rPr>
              <a:t>) أنواع مرونة العرض</a:t>
            </a:r>
          </a:p>
        </p:txBody>
      </p:sp>
      <p:sp>
        <p:nvSpPr>
          <p:cNvPr id="92" name="Rectangle 91"/>
          <p:cNvSpPr>
            <a:spLocks noChangeArrowheads="1"/>
          </p:cNvSpPr>
          <p:nvPr/>
        </p:nvSpPr>
        <p:spPr bwMode="auto">
          <a:xfrm>
            <a:off x="2279576" y="6021288"/>
            <a:ext cx="8064896" cy="576064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marL="355600" indent="-355600" algn="justLow">
              <a:buClr>
                <a:srgbClr val="EAEBDE"/>
              </a:buClr>
              <a:buSzPct val="75000"/>
              <a:buFont typeface="Wingdings" pitchFamily="2" charset="2"/>
              <a:buChar char="v"/>
              <a:defRPr/>
            </a:pPr>
            <a:r>
              <a:rPr lang="ar-SA" altLang="en-US" dirty="0">
                <a:solidFill>
                  <a:prstClr val="black"/>
                </a:solidFill>
              </a:rPr>
              <a:t>وهي حالة (المرونة = </a:t>
            </a:r>
            <a:r>
              <a:rPr lang="ar-SA" altLang="en-US" sz="2800" dirty="0">
                <a:solidFill>
                  <a:prstClr val="black"/>
                </a:solidFill>
              </a:rPr>
              <a:t>∞</a:t>
            </a:r>
            <a:r>
              <a:rPr lang="ar-SA" altLang="en-US" dirty="0">
                <a:solidFill>
                  <a:prstClr val="black"/>
                </a:solidFill>
              </a:rPr>
              <a:t>) بمعني أنه مهما تغير الكميه المعروضة  فلا يتغير السعر.</a:t>
            </a:r>
          </a:p>
        </p:txBody>
      </p:sp>
      <p:sp>
        <p:nvSpPr>
          <p:cNvPr id="40" name="Rectangle 39"/>
          <p:cNvSpPr>
            <a:spLocks noChangeArrowheads="1"/>
          </p:cNvSpPr>
          <p:nvPr/>
        </p:nvSpPr>
        <p:spPr bwMode="auto">
          <a:xfrm>
            <a:off x="5016501" y="1846264"/>
            <a:ext cx="4824413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Low">
              <a:lnSpc>
                <a:spcPct val="130000"/>
              </a:lnSpc>
              <a:spcBef>
                <a:spcPct val="0"/>
              </a:spcBef>
              <a:buClr>
                <a:srgbClr val="EAEBDE"/>
              </a:buClr>
              <a:buFontTx/>
              <a:buNone/>
            </a:pPr>
            <a:r>
              <a:rPr lang="ar-SA" altLang="en-US" sz="2200">
                <a:solidFill>
                  <a:srgbClr val="C00000"/>
                </a:solidFill>
              </a:rPr>
              <a:t>شكل  رقم (</a:t>
            </a:r>
            <a:r>
              <a:rPr lang="en-US" altLang="en-US" sz="2200">
                <a:solidFill>
                  <a:srgbClr val="C00000"/>
                </a:solidFill>
              </a:rPr>
              <a:t>17</a:t>
            </a:r>
            <a:r>
              <a:rPr lang="ar-SA" altLang="en-US" sz="2200">
                <a:solidFill>
                  <a:srgbClr val="C00000"/>
                </a:solidFill>
              </a:rPr>
              <a:t>): عرض لا نهائي المرونة</a:t>
            </a:r>
          </a:p>
        </p:txBody>
      </p:sp>
      <p:sp>
        <p:nvSpPr>
          <p:cNvPr id="41" name="Line 4"/>
          <p:cNvSpPr>
            <a:spLocks noChangeShapeType="1"/>
          </p:cNvSpPr>
          <p:nvPr/>
        </p:nvSpPr>
        <p:spPr bwMode="auto">
          <a:xfrm>
            <a:off x="3071813" y="2133601"/>
            <a:ext cx="0" cy="330517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SA">
              <a:solidFill>
                <a:prstClr val="black"/>
              </a:solidFill>
            </a:endParaRPr>
          </a:p>
        </p:txBody>
      </p:sp>
      <p:sp>
        <p:nvSpPr>
          <p:cNvPr id="44" name="Line 5"/>
          <p:cNvSpPr>
            <a:spLocks noChangeShapeType="1"/>
          </p:cNvSpPr>
          <p:nvPr/>
        </p:nvSpPr>
        <p:spPr bwMode="auto">
          <a:xfrm>
            <a:off x="3071814" y="5438775"/>
            <a:ext cx="5832475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SA">
              <a:solidFill>
                <a:prstClr val="black"/>
              </a:solidFill>
            </a:endParaRPr>
          </a:p>
        </p:txBody>
      </p:sp>
      <p:sp>
        <p:nvSpPr>
          <p:cNvPr id="62" name="Text Box 16"/>
          <p:cNvSpPr txBox="1">
            <a:spLocks noChangeArrowheads="1"/>
          </p:cNvSpPr>
          <p:nvPr/>
        </p:nvSpPr>
        <p:spPr bwMode="auto">
          <a:xfrm>
            <a:off x="2627313" y="1700214"/>
            <a:ext cx="647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000000"/>
                </a:solidFill>
              </a:rPr>
              <a:t>P</a:t>
            </a:r>
          </a:p>
        </p:txBody>
      </p:sp>
      <p:sp>
        <p:nvSpPr>
          <p:cNvPr id="63" name="Text Box 26"/>
          <p:cNvSpPr txBox="1">
            <a:spLocks noChangeArrowheads="1"/>
          </p:cNvSpPr>
          <p:nvPr/>
        </p:nvSpPr>
        <p:spPr bwMode="auto">
          <a:xfrm>
            <a:off x="8761414" y="5229225"/>
            <a:ext cx="7191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rgbClr val="000000"/>
                </a:solidFill>
              </a:rPr>
              <a:t>Q</a:t>
            </a:r>
            <a:r>
              <a:rPr lang="en-US" altLang="en-US" sz="2000" baseline="-25000">
                <a:solidFill>
                  <a:srgbClr val="000000"/>
                </a:solidFill>
              </a:rPr>
              <a:t>s</a:t>
            </a:r>
          </a:p>
        </p:txBody>
      </p:sp>
      <p:sp>
        <p:nvSpPr>
          <p:cNvPr id="66" name="Line 11"/>
          <p:cNvSpPr>
            <a:spLocks noChangeShapeType="1"/>
          </p:cNvSpPr>
          <p:nvPr/>
        </p:nvSpPr>
        <p:spPr bwMode="auto">
          <a:xfrm>
            <a:off x="3071813" y="3717925"/>
            <a:ext cx="5688012" cy="0"/>
          </a:xfrm>
          <a:prstGeom prst="line">
            <a:avLst/>
          </a:prstGeom>
          <a:ln w="28575">
            <a:solidFill>
              <a:srgbClr val="FF0000"/>
            </a:solidFill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ar-SA">
              <a:ln w="3175">
                <a:solidFill>
                  <a:prstClr val="black"/>
                </a:solidFill>
              </a:ln>
              <a:solidFill>
                <a:prstClr val="black"/>
              </a:solidFill>
            </a:endParaRPr>
          </a:p>
        </p:txBody>
      </p:sp>
      <p:sp>
        <p:nvSpPr>
          <p:cNvPr id="70" name="Text Box 13"/>
          <p:cNvSpPr txBox="1">
            <a:spLocks noChangeArrowheads="1"/>
          </p:cNvSpPr>
          <p:nvPr/>
        </p:nvSpPr>
        <p:spPr bwMode="auto">
          <a:xfrm>
            <a:off x="8688389" y="3502025"/>
            <a:ext cx="7191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000000"/>
                </a:solidFill>
              </a:rPr>
              <a:t>S</a:t>
            </a:r>
            <a:endParaRPr lang="en-US" altLang="en-US" sz="1800" baseline="-25000">
              <a:solidFill>
                <a:srgbClr val="000000"/>
              </a:solidFill>
            </a:endParaRPr>
          </a:p>
        </p:txBody>
      </p:sp>
      <p:sp>
        <p:nvSpPr>
          <p:cNvPr id="73" name="Text Box 29"/>
          <p:cNvSpPr txBox="1">
            <a:spLocks noChangeArrowheads="1"/>
          </p:cNvSpPr>
          <p:nvPr/>
        </p:nvSpPr>
        <p:spPr bwMode="auto">
          <a:xfrm>
            <a:off x="2900363" y="5399089"/>
            <a:ext cx="7477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75" name="Line 6"/>
          <p:cNvSpPr>
            <a:spLocks noChangeShapeType="1"/>
          </p:cNvSpPr>
          <p:nvPr/>
        </p:nvSpPr>
        <p:spPr bwMode="auto">
          <a:xfrm flipH="1" flipV="1">
            <a:off x="4224338" y="3717925"/>
            <a:ext cx="0" cy="1727200"/>
          </a:xfrm>
          <a:prstGeom prst="line">
            <a:avLst/>
          </a:prstGeom>
          <a:noFill/>
          <a:ln w="9525">
            <a:solidFill>
              <a:schemeClr val="accent1">
                <a:lumMod val="50000"/>
              </a:schemeClr>
            </a:solidFill>
            <a:prstDash val="dash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78" name="Text Box 29"/>
          <p:cNvSpPr txBox="1">
            <a:spLocks noChangeArrowheads="1"/>
          </p:cNvSpPr>
          <p:nvPr/>
        </p:nvSpPr>
        <p:spPr bwMode="auto">
          <a:xfrm>
            <a:off x="2325688" y="3510005"/>
            <a:ext cx="7461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00"/>
                </a:solidFill>
              </a:rPr>
              <a:t>P</a:t>
            </a:r>
            <a:r>
              <a:rPr lang="en-US" altLang="en-US" sz="1800" baseline="-25000" dirty="0">
                <a:solidFill>
                  <a:srgbClr val="000000"/>
                </a:solidFill>
              </a:rPr>
              <a:t>1</a:t>
            </a:r>
            <a:endParaRPr lang="en-US" altLang="en-US" sz="1600" baseline="-25000" dirty="0">
              <a:solidFill>
                <a:srgbClr val="000000"/>
              </a:solidFill>
            </a:endParaRPr>
          </a:p>
        </p:txBody>
      </p:sp>
      <p:sp>
        <p:nvSpPr>
          <p:cNvPr id="24" name="Line 6"/>
          <p:cNvSpPr>
            <a:spLocks noChangeShapeType="1"/>
          </p:cNvSpPr>
          <p:nvPr/>
        </p:nvSpPr>
        <p:spPr bwMode="auto">
          <a:xfrm flipH="1" flipV="1">
            <a:off x="5303838" y="3717925"/>
            <a:ext cx="0" cy="1727200"/>
          </a:xfrm>
          <a:prstGeom prst="line">
            <a:avLst/>
          </a:prstGeom>
          <a:noFill/>
          <a:ln w="9525">
            <a:solidFill>
              <a:schemeClr val="accent1">
                <a:lumMod val="50000"/>
              </a:schemeClr>
            </a:solidFill>
            <a:prstDash val="dash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25" name="Line 6"/>
          <p:cNvSpPr>
            <a:spLocks noChangeShapeType="1"/>
          </p:cNvSpPr>
          <p:nvPr/>
        </p:nvSpPr>
        <p:spPr bwMode="auto">
          <a:xfrm flipH="1" flipV="1">
            <a:off x="6456363" y="3717925"/>
            <a:ext cx="0" cy="1727200"/>
          </a:xfrm>
          <a:prstGeom prst="line">
            <a:avLst/>
          </a:prstGeom>
          <a:noFill/>
          <a:ln w="9525">
            <a:solidFill>
              <a:schemeClr val="accent1">
                <a:lumMod val="50000"/>
              </a:schemeClr>
            </a:solidFill>
            <a:prstDash val="dash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27" name="Text Box 29"/>
          <p:cNvSpPr txBox="1">
            <a:spLocks noChangeArrowheads="1"/>
          </p:cNvSpPr>
          <p:nvPr/>
        </p:nvSpPr>
        <p:spPr bwMode="auto">
          <a:xfrm>
            <a:off x="3981451" y="5440364"/>
            <a:ext cx="7461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600">
                <a:solidFill>
                  <a:srgbClr val="000000"/>
                </a:solidFill>
              </a:rPr>
              <a:t>Q</a:t>
            </a:r>
            <a:r>
              <a:rPr lang="en-US" altLang="en-US" sz="1800" baseline="-25000">
                <a:solidFill>
                  <a:srgbClr val="000000"/>
                </a:solidFill>
              </a:rPr>
              <a:t>1</a:t>
            </a:r>
            <a:endParaRPr lang="en-US" altLang="en-US" sz="1600" baseline="-25000">
              <a:solidFill>
                <a:srgbClr val="000000"/>
              </a:solidFill>
            </a:endParaRPr>
          </a:p>
        </p:txBody>
      </p:sp>
      <p:sp>
        <p:nvSpPr>
          <p:cNvPr id="28" name="Text Box 29"/>
          <p:cNvSpPr txBox="1">
            <a:spLocks noChangeArrowheads="1"/>
          </p:cNvSpPr>
          <p:nvPr/>
        </p:nvSpPr>
        <p:spPr bwMode="auto">
          <a:xfrm>
            <a:off x="5133976" y="5440364"/>
            <a:ext cx="7461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600">
                <a:solidFill>
                  <a:srgbClr val="000000"/>
                </a:solidFill>
              </a:rPr>
              <a:t>Q</a:t>
            </a:r>
            <a:r>
              <a:rPr lang="en-US" altLang="en-US" sz="1800" baseline="-25000">
                <a:solidFill>
                  <a:srgbClr val="000000"/>
                </a:solidFill>
              </a:rPr>
              <a:t>2</a:t>
            </a:r>
            <a:endParaRPr lang="en-US" altLang="en-US" sz="1600" baseline="-25000">
              <a:solidFill>
                <a:srgbClr val="000000"/>
              </a:solidFill>
            </a:endParaRPr>
          </a:p>
        </p:txBody>
      </p:sp>
      <p:sp>
        <p:nvSpPr>
          <p:cNvPr id="29" name="Text Box 29"/>
          <p:cNvSpPr txBox="1">
            <a:spLocks noChangeArrowheads="1"/>
          </p:cNvSpPr>
          <p:nvPr/>
        </p:nvSpPr>
        <p:spPr bwMode="auto">
          <a:xfrm>
            <a:off x="6357939" y="5440364"/>
            <a:ext cx="7461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600">
                <a:solidFill>
                  <a:srgbClr val="000000"/>
                </a:solidFill>
              </a:rPr>
              <a:t>Q</a:t>
            </a:r>
            <a:r>
              <a:rPr lang="en-US" altLang="en-US" sz="1800" baseline="-25000">
                <a:solidFill>
                  <a:srgbClr val="000000"/>
                </a:solidFill>
              </a:rPr>
              <a:t>3</a:t>
            </a:r>
            <a:endParaRPr lang="en-US" altLang="en-US" sz="1600" baseline="-250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25442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/>
      <p:bldP spid="81" grpId="0"/>
      <p:bldP spid="40" grpId="0"/>
      <p:bldP spid="41" grpId="0" animBg="1"/>
      <p:bldP spid="44" grpId="0" animBg="1"/>
      <p:bldP spid="62" grpId="0"/>
      <p:bldP spid="63" grpId="0"/>
      <p:bldP spid="70" grpId="0"/>
      <p:bldP spid="73" grpId="0"/>
      <p:bldP spid="78" grpId="0"/>
      <p:bldP spid="27" grpId="0"/>
      <p:bldP spid="28" grpId="0"/>
      <p:bldP spid="2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87488" y="468313"/>
            <a:ext cx="8985251" cy="647700"/>
          </a:xfrm>
        </p:spPr>
        <p:txBody>
          <a:bodyPr/>
          <a:lstStyle/>
          <a:p>
            <a:pPr marL="609600" lvl="2" indent="-609600" rtl="1" eaLnBrk="1" hangingPunct="1">
              <a:buSzPct val="75000"/>
              <a:buNone/>
            </a:pPr>
            <a:r>
              <a:rPr lang="ar-SA" altLang="en-US" sz="2800" b="1" dirty="0">
                <a:solidFill>
                  <a:srgbClr val="FF0000"/>
                </a:solidFill>
                <a:latin typeface="Arial Black" panose="020B0A04020102020204" pitchFamily="34" charset="0"/>
                <a:cs typeface="PT Bold Heading" panose="02010400000000000000" pitchFamily="2" charset="-78"/>
              </a:rPr>
              <a:t>ثانياً: </a:t>
            </a:r>
            <a:r>
              <a:rPr lang="ar-SA" altLang="en-US" sz="2800" dirty="0">
                <a:solidFill>
                  <a:srgbClr val="FF0000"/>
                </a:solidFill>
                <a:latin typeface="Arial Black" panose="020B0A04020102020204" pitchFamily="34" charset="0"/>
                <a:cs typeface="PT Bold Heading" panose="02010400000000000000" pitchFamily="2" charset="-78"/>
              </a:rPr>
              <a:t>مرونة العرض السعرية</a:t>
            </a:r>
            <a:endParaRPr lang="en-US" altLang="en-US" sz="2800" b="1" dirty="0">
              <a:solidFill>
                <a:srgbClr val="FF0000"/>
              </a:solidFill>
              <a:latin typeface="Arial Black" panose="020B0A04020102020204" pitchFamily="34" charset="0"/>
              <a:cs typeface="PT Bold Heading" panose="02010400000000000000" pitchFamily="2" charset="-78"/>
            </a:endParaRPr>
          </a:p>
        </p:txBody>
      </p:sp>
      <p:sp>
        <p:nvSpPr>
          <p:cNvPr id="156675" name="Rectangle 6"/>
          <p:cNvSpPr>
            <a:spLocks noChangeArrowheads="1"/>
          </p:cNvSpPr>
          <p:nvPr/>
        </p:nvSpPr>
        <p:spPr bwMode="auto">
          <a:xfrm>
            <a:off x="10483270" y="28545"/>
            <a:ext cx="18473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ar-SA" altLang="en-US" sz="2000">
              <a:solidFill>
                <a:srgbClr val="800000"/>
              </a:solidFill>
            </a:endParaRPr>
          </a:p>
        </p:txBody>
      </p:sp>
      <p:sp>
        <p:nvSpPr>
          <p:cNvPr id="81" name="Rectangle 80"/>
          <p:cNvSpPr>
            <a:spLocks noChangeArrowheads="1"/>
          </p:cNvSpPr>
          <p:nvPr/>
        </p:nvSpPr>
        <p:spPr bwMode="auto">
          <a:xfrm>
            <a:off x="1919288" y="1052513"/>
            <a:ext cx="84455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Low">
              <a:lnSpc>
                <a:spcPct val="130000"/>
              </a:lnSpc>
              <a:spcBef>
                <a:spcPct val="0"/>
              </a:spcBef>
              <a:buClr>
                <a:srgbClr val="EAEBDE"/>
              </a:buClr>
              <a:buFontTx/>
              <a:buNone/>
            </a:pPr>
            <a:r>
              <a:rPr lang="ar-SA" altLang="en-US" sz="2600">
                <a:solidFill>
                  <a:srgbClr val="660066"/>
                </a:solidFill>
              </a:rPr>
              <a:t>(</a:t>
            </a:r>
            <a:r>
              <a:rPr lang="en-US" altLang="en-US" sz="2600">
                <a:solidFill>
                  <a:srgbClr val="660066"/>
                </a:solidFill>
              </a:rPr>
              <a:t>3</a:t>
            </a:r>
            <a:r>
              <a:rPr lang="ar-SA" altLang="en-US" sz="2600">
                <a:solidFill>
                  <a:srgbClr val="660066"/>
                </a:solidFill>
              </a:rPr>
              <a:t>) أنواع مرونة العرض</a:t>
            </a:r>
          </a:p>
        </p:txBody>
      </p:sp>
      <p:sp>
        <p:nvSpPr>
          <p:cNvPr id="40" name="Rectangle 39"/>
          <p:cNvSpPr>
            <a:spLocks noChangeArrowheads="1"/>
          </p:cNvSpPr>
          <p:nvPr/>
        </p:nvSpPr>
        <p:spPr bwMode="auto">
          <a:xfrm>
            <a:off x="5016501" y="1628775"/>
            <a:ext cx="4824413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Low">
              <a:lnSpc>
                <a:spcPct val="130000"/>
              </a:lnSpc>
              <a:spcBef>
                <a:spcPct val="0"/>
              </a:spcBef>
              <a:buClr>
                <a:srgbClr val="EAEBDE"/>
              </a:buClr>
              <a:buFontTx/>
              <a:buNone/>
            </a:pPr>
            <a:r>
              <a:rPr lang="ar-SA" altLang="en-US" sz="2200">
                <a:solidFill>
                  <a:srgbClr val="C00000"/>
                </a:solidFill>
              </a:rPr>
              <a:t>شكل  رقم (</a:t>
            </a:r>
            <a:r>
              <a:rPr lang="en-US" altLang="en-US" sz="2200">
                <a:solidFill>
                  <a:srgbClr val="C00000"/>
                </a:solidFill>
              </a:rPr>
              <a:t>18</a:t>
            </a:r>
            <a:r>
              <a:rPr lang="ar-SA" altLang="en-US" sz="2200">
                <a:solidFill>
                  <a:srgbClr val="C00000"/>
                </a:solidFill>
              </a:rPr>
              <a:t>): عرض مرن</a:t>
            </a:r>
          </a:p>
        </p:txBody>
      </p:sp>
      <p:sp>
        <p:nvSpPr>
          <p:cNvPr id="41" name="Line 4"/>
          <p:cNvSpPr>
            <a:spLocks noChangeShapeType="1"/>
          </p:cNvSpPr>
          <p:nvPr/>
        </p:nvSpPr>
        <p:spPr bwMode="auto">
          <a:xfrm>
            <a:off x="3071813" y="2133601"/>
            <a:ext cx="0" cy="330517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SA">
              <a:solidFill>
                <a:prstClr val="black"/>
              </a:solidFill>
            </a:endParaRPr>
          </a:p>
        </p:txBody>
      </p:sp>
      <p:sp>
        <p:nvSpPr>
          <p:cNvPr id="44" name="Line 5"/>
          <p:cNvSpPr>
            <a:spLocks noChangeShapeType="1"/>
          </p:cNvSpPr>
          <p:nvPr/>
        </p:nvSpPr>
        <p:spPr bwMode="auto">
          <a:xfrm>
            <a:off x="3071814" y="5438775"/>
            <a:ext cx="5832475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SA">
              <a:solidFill>
                <a:prstClr val="black"/>
              </a:solidFill>
            </a:endParaRPr>
          </a:p>
        </p:txBody>
      </p:sp>
      <p:sp>
        <p:nvSpPr>
          <p:cNvPr id="62" name="Text Box 16"/>
          <p:cNvSpPr txBox="1">
            <a:spLocks noChangeArrowheads="1"/>
          </p:cNvSpPr>
          <p:nvPr/>
        </p:nvSpPr>
        <p:spPr bwMode="auto">
          <a:xfrm>
            <a:off x="2627313" y="1700214"/>
            <a:ext cx="647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000000"/>
                </a:solidFill>
              </a:rPr>
              <a:t>P</a:t>
            </a:r>
          </a:p>
        </p:txBody>
      </p:sp>
      <p:sp>
        <p:nvSpPr>
          <p:cNvPr id="63" name="Text Box 26"/>
          <p:cNvSpPr txBox="1">
            <a:spLocks noChangeArrowheads="1"/>
          </p:cNvSpPr>
          <p:nvPr/>
        </p:nvSpPr>
        <p:spPr bwMode="auto">
          <a:xfrm>
            <a:off x="8761414" y="5229225"/>
            <a:ext cx="7191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rgbClr val="000000"/>
                </a:solidFill>
              </a:rPr>
              <a:t>Q</a:t>
            </a:r>
            <a:r>
              <a:rPr lang="en-US" altLang="en-US" sz="2000" baseline="-25000">
                <a:solidFill>
                  <a:srgbClr val="000000"/>
                </a:solidFill>
              </a:rPr>
              <a:t>s</a:t>
            </a:r>
          </a:p>
        </p:txBody>
      </p:sp>
      <p:sp>
        <p:nvSpPr>
          <p:cNvPr id="66" name="Line 11"/>
          <p:cNvSpPr>
            <a:spLocks noChangeShapeType="1"/>
          </p:cNvSpPr>
          <p:nvPr/>
        </p:nvSpPr>
        <p:spPr bwMode="auto">
          <a:xfrm flipV="1">
            <a:off x="3143251" y="2708275"/>
            <a:ext cx="5040313" cy="2592388"/>
          </a:xfrm>
          <a:prstGeom prst="line">
            <a:avLst/>
          </a:prstGeom>
          <a:ln w="28575">
            <a:solidFill>
              <a:srgbClr val="FF0000"/>
            </a:solidFill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ar-SA">
              <a:ln w="3175">
                <a:solidFill>
                  <a:prstClr val="black"/>
                </a:solidFill>
              </a:ln>
              <a:solidFill>
                <a:prstClr val="black"/>
              </a:solidFill>
            </a:endParaRPr>
          </a:p>
        </p:txBody>
      </p:sp>
      <p:sp>
        <p:nvSpPr>
          <p:cNvPr id="70" name="Text Box 13"/>
          <p:cNvSpPr txBox="1">
            <a:spLocks noChangeArrowheads="1"/>
          </p:cNvSpPr>
          <p:nvPr/>
        </p:nvSpPr>
        <p:spPr bwMode="auto">
          <a:xfrm>
            <a:off x="8112125" y="2349500"/>
            <a:ext cx="7191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000000"/>
                </a:solidFill>
              </a:rPr>
              <a:t>S</a:t>
            </a:r>
            <a:endParaRPr lang="en-US" altLang="en-US" sz="1800" baseline="-25000">
              <a:solidFill>
                <a:srgbClr val="000000"/>
              </a:solidFill>
            </a:endParaRPr>
          </a:p>
        </p:txBody>
      </p:sp>
      <p:sp>
        <p:nvSpPr>
          <p:cNvPr id="73" name="Text Box 29"/>
          <p:cNvSpPr txBox="1">
            <a:spLocks noChangeArrowheads="1"/>
          </p:cNvSpPr>
          <p:nvPr/>
        </p:nvSpPr>
        <p:spPr bwMode="auto">
          <a:xfrm>
            <a:off x="2900363" y="5399089"/>
            <a:ext cx="7477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75" name="Line 6"/>
          <p:cNvSpPr>
            <a:spLocks noChangeShapeType="1"/>
          </p:cNvSpPr>
          <p:nvPr/>
        </p:nvSpPr>
        <p:spPr bwMode="auto">
          <a:xfrm flipH="1" flipV="1">
            <a:off x="3071813" y="4149725"/>
            <a:ext cx="2303462" cy="0"/>
          </a:xfrm>
          <a:prstGeom prst="line">
            <a:avLst/>
          </a:prstGeom>
          <a:noFill/>
          <a:ln w="9525">
            <a:solidFill>
              <a:schemeClr val="accent1">
                <a:lumMod val="50000"/>
              </a:schemeClr>
            </a:solidFill>
            <a:prstDash val="dash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78" name="Text Box 29"/>
          <p:cNvSpPr txBox="1">
            <a:spLocks noChangeArrowheads="1"/>
          </p:cNvSpPr>
          <p:nvPr/>
        </p:nvSpPr>
        <p:spPr bwMode="auto">
          <a:xfrm>
            <a:off x="2613026" y="3954464"/>
            <a:ext cx="7461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600">
                <a:solidFill>
                  <a:srgbClr val="000000"/>
                </a:solidFill>
              </a:rPr>
              <a:t>P</a:t>
            </a:r>
            <a:r>
              <a:rPr lang="en-US" altLang="en-US" sz="1800" baseline="-25000">
                <a:solidFill>
                  <a:srgbClr val="000000"/>
                </a:solidFill>
              </a:rPr>
              <a:t>1</a:t>
            </a:r>
            <a:endParaRPr lang="en-US" altLang="en-US" sz="1600" baseline="-25000">
              <a:solidFill>
                <a:srgbClr val="000000"/>
              </a:solidFill>
            </a:endParaRPr>
          </a:p>
        </p:txBody>
      </p:sp>
      <p:sp>
        <p:nvSpPr>
          <p:cNvPr id="24" name="Line 6"/>
          <p:cNvSpPr>
            <a:spLocks noChangeShapeType="1"/>
          </p:cNvSpPr>
          <p:nvPr/>
        </p:nvSpPr>
        <p:spPr bwMode="auto">
          <a:xfrm flipV="1">
            <a:off x="6743700" y="3462339"/>
            <a:ext cx="0" cy="1982787"/>
          </a:xfrm>
          <a:prstGeom prst="line">
            <a:avLst/>
          </a:prstGeom>
          <a:noFill/>
          <a:ln w="9525">
            <a:solidFill>
              <a:schemeClr val="accent1">
                <a:lumMod val="50000"/>
              </a:schemeClr>
            </a:solidFill>
            <a:prstDash val="dash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27" name="Text Box 29"/>
          <p:cNvSpPr txBox="1">
            <a:spLocks noChangeArrowheads="1"/>
          </p:cNvSpPr>
          <p:nvPr/>
        </p:nvSpPr>
        <p:spPr bwMode="auto">
          <a:xfrm>
            <a:off x="5146676" y="5440364"/>
            <a:ext cx="7461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600">
                <a:solidFill>
                  <a:srgbClr val="000000"/>
                </a:solidFill>
              </a:rPr>
              <a:t>Q</a:t>
            </a:r>
            <a:r>
              <a:rPr lang="en-US" altLang="en-US" sz="1800" baseline="-25000">
                <a:solidFill>
                  <a:srgbClr val="000000"/>
                </a:solidFill>
              </a:rPr>
              <a:t>1</a:t>
            </a:r>
            <a:endParaRPr lang="en-US" altLang="en-US" sz="1600" baseline="-25000">
              <a:solidFill>
                <a:srgbClr val="000000"/>
              </a:solidFill>
            </a:endParaRPr>
          </a:p>
        </p:txBody>
      </p:sp>
      <p:sp>
        <p:nvSpPr>
          <p:cNvPr id="28" name="Text Box 29"/>
          <p:cNvSpPr txBox="1">
            <a:spLocks noChangeArrowheads="1"/>
          </p:cNvSpPr>
          <p:nvPr/>
        </p:nvSpPr>
        <p:spPr bwMode="auto">
          <a:xfrm>
            <a:off x="6573839" y="5440364"/>
            <a:ext cx="7461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600">
                <a:solidFill>
                  <a:srgbClr val="000000"/>
                </a:solidFill>
              </a:rPr>
              <a:t>Q</a:t>
            </a:r>
            <a:r>
              <a:rPr lang="en-US" altLang="en-US" sz="1800" baseline="-25000">
                <a:solidFill>
                  <a:srgbClr val="000000"/>
                </a:solidFill>
              </a:rPr>
              <a:t>2</a:t>
            </a:r>
            <a:endParaRPr lang="en-US" altLang="en-US" sz="1600" baseline="-25000">
              <a:solidFill>
                <a:srgbClr val="000000"/>
              </a:solidFill>
            </a:endParaRPr>
          </a:p>
        </p:txBody>
      </p:sp>
      <p:sp>
        <p:nvSpPr>
          <p:cNvPr id="21" name="Line 6"/>
          <p:cNvSpPr>
            <a:spLocks noChangeShapeType="1"/>
          </p:cNvSpPr>
          <p:nvPr/>
        </p:nvSpPr>
        <p:spPr bwMode="auto">
          <a:xfrm flipH="1">
            <a:off x="3071814" y="3429000"/>
            <a:ext cx="3671887" cy="12700"/>
          </a:xfrm>
          <a:prstGeom prst="line">
            <a:avLst/>
          </a:prstGeom>
          <a:noFill/>
          <a:ln w="9525">
            <a:solidFill>
              <a:schemeClr val="accent1">
                <a:lumMod val="50000"/>
              </a:schemeClr>
            </a:solidFill>
            <a:prstDash val="dash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22" name="Line 6"/>
          <p:cNvSpPr>
            <a:spLocks noChangeShapeType="1"/>
          </p:cNvSpPr>
          <p:nvPr/>
        </p:nvSpPr>
        <p:spPr bwMode="auto">
          <a:xfrm flipV="1">
            <a:off x="5349875" y="4149726"/>
            <a:ext cx="25400" cy="1223963"/>
          </a:xfrm>
          <a:prstGeom prst="line">
            <a:avLst/>
          </a:prstGeom>
          <a:noFill/>
          <a:ln w="9525">
            <a:solidFill>
              <a:schemeClr val="accent1">
                <a:lumMod val="50000"/>
              </a:schemeClr>
            </a:solidFill>
            <a:prstDash val="dash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23" name="Text Box 29"/>
          <p:cNvSpPr txBox="1">
            <a:spLocks noChangeArrowheads="1"/>
          </p:cNvSpPr>
          <p:nvPr/>
        </p:nvSpPr>
        <p:spPr bwMode="auto">
          <a:xfrm>
            <a:off x="2617789" y="3233739"/>
            <a:ext cx="7461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600">
                <a:solidFill>
                  <a:srgbClr val="000000"/>
                </a:solidFill>
              </a:rPr>
              <a:t>P</a:t>
            </a:r>
            <a:r>
              <a:rPr lang="en-US" altLang="en-US" sz="1800" baseline="-25000">
                <a:solidFill>
                  <a:srgbClr val="000000"/>
                </a:solidFill>
              </a:rPr>
              <a:t>2</a:t>
            </a:r>
            <a:endParaRPr lang="en-US" altLang="en-US" sz="1600" baseline="-25000">
              <a:solidFill>
                <a:srgbClr val="000000"/>
              </a:solidFill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2063552" y="6000874"/>
            <a:ext cx="8064896" cy="45246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marL="355600" indent="-355600" algn="justLow">
              <a:buClr>
                <a:srgbClr val="EAEBDE"/>
              </a:buClr>
              <a:buSzPct val="75000"/>
              <a:buFont typeface="Wingdings" pitchFamily="2" charset="2"/>
              <a:buChar char="v"/>
              <a:defRPr/>
            </a:pPr>
            <a:r>
              <a:rPr lang="ar-SA" altLang="en-US" dirty="0">
                <a:solidFill>
                  <a:prstClr val="black"/>
                </a:solidFill>
              </a:rPr>
              <a:t>وهي حالة (المرونة &gt;</a:t>
            </a:r>
            <a:r>
              <a:rPr lang="en-US" altLang="en-US" dirty="0">
                <a:solidFill>
                  <a:prstClr val="black"/>
                </a:solidFill>
                <a:cs typeface="Arial" pitchFamily="34" charset="0"/>
              </a:rPr>
              <a:t>1</a:t>
            </a:r>
            <a:r>
              <a:rPr lang="ar-SA" altLang="en-US" dirty="0">
                <a:solidFill>
                  <a:prstClr val="black"/>
                </a:solidFill>
              </a:rPr>
              <a:t>) بمعني أن التغير في الكميه المعروضة أكبر من التغير في السعر.</a:t>
            </a:r>
          </a:p>
        </p:txBody>
      </p:sp>
    </p:spTree>
    <p:extLst>
      <p:ext uri="{BB962C8B-B14F-4D97-AF65-F5344CB8AC3E}">
        <p14:creationId xmlns:p14="http://schemas.microsoft.com/office/powerpoint/2010/main" val="4194622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/>
      <p:bldP spid="81" grpId="0"/>
      <p:bldP spid="40" grpId="0"/>
      <p:bldP spid="41" grpId="0" animBg="1"/>
      <p:bldP spid="44" grpId="0" animBg="1"/>
      <p:bldP spid="62" grpId="0"/>
      <p:bldP spid="63" grpId="0"/>
      <p:bldP spid="70" grpId="0"/>
      <p:bldP spid="73" grpId="0"/>
      <p:bldP spid="78" grpId="0"/>
      <p:bldP spid="27" grpId="0"/>
      <p:bldP spid="28" grpId="0"/>
      <p:bldP spid="2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87488" y="468313"/>
            <a:ext cx="8985251" cy="647700"/>
          </a:xfrm>
        </p:spPr>
        <p:txBody>
          <a:bodyPr/>
          <a:lstStyle/>
          <a:p>
            <a:pPr marL="609600" lvl="2" indent="-609600" rtl="1" eaLnBrk="1" hangingPunct="1">
              <a:buSzPct val="75000"/>
              <a:buNone/>
            </a:pPr>
            <a:r>
              <a:rPr lang="ar-SA" altLang="en-US" sz="2800" b="1" dirty="0">
                <a:solidFill>
                  <a:srgbClr val="FF0000"/>
                </a:solidFill>
                <a:latin typeface="Arial Black" panose="020B0A04020102020204" pitchFamily="34" charset="0"/>
                <a:cs typeface="PT Bold Heading" panose="02010400000000000000" pitchFamily="2" charset="-78"/>
              </a:rPr>
              <a:t>ثانياً: </a:t>
            </a:r>
            <a:r>
              <a:rPr lang="ar-SA" altLang="en-US" sz="2800" dirty="0">
                <a:solidFill>
                  <a:srgbClr val="FF0000"/>
                </a:solidFill>
                <a:latin typeface="Arial Black" panose="020B0A04020102020204" pitchFamily="34" charset="0"/>
                <a:cs typeface="PT Bold Heading" panose="02010400000000000000" pitchFamily="2" charset="-78"/>
              </a:rPr>
              <a:t>مرونة العرض السعرية</a:t>
            </a:r>
            <a:endParaRPr lang="en-US" altLang="en-US" sz="2800" b="1" dirty="0">
              <a:solidFill>
                <a:srgbClr val="FF0000"/>
              </a:solidFill>
              <a:latin typeface="Arial Black" panose="020B0A04020102020204" pitchFamily="34" charset="0"/>
              <a:cs typeface="PT Bold Heading" panose="02010400000000000000" pitchFamily="2" charset="-78"/>
            </a:endParaRPr>
          </a:p>
        </p:txBody>
      </p:sp>
      <p:sp>
        <p:nvSpPr>
          <p:cNvPr id="158723" name="Rectangle 6"/>
          <p:cNvSpPr>
            <a:spLocks noChangeArrowheads="1"/>
          </p:cNvSpPr>
          <p:nvPr/>
        </p:nvSpPr>
        <p:spPr bwMode="auto">
          <a:xfrm>
            <a:off x="10483270" y="28545"/>
            <a:ext cx="18473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ar-SA" altLang="en-US" sz="2000">
              <a:solidFill>
                <a:srgbClr val="800000"/>
              </a:solidFill>
            </a:endParaRPr>
          </a:p>
        </p:txBody>
      </p:sp>
      <p:sp>
        <p:nvSpPr>
          <p:cNvPr id="81" name="Rectangle 80"/>
          <p:cNvSpPr>
            <a:spLocks noChangeArrowheads="1"/>
          </p:cNvSpPr>
          <p:nvPr/>
        </p:nvSpPr>
        <p:spPr bwMode="auto">
          <a:xfrm>
            <a:off x="1919288" y="1052513"/>
            <a:ext cx="84455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Low">
              <a:lnSpc>
                <a:spcPct val="130000"/>
              </a:lnSpc>
              <a:spcBef>
                <a:spcPct val="0"/>
              </a:spcBef>
              <a:buClr>
                <a:srgbClr val="EAEBDE"/>
              </a:buClr>
              <a:buFontTx/>
              <a:buNone/>
            </a:pPr>
            <a:r>
              <a:rPr lang="ar-SA" altLang="en-US" sz="2600">
                <a:solidFill>
                  <a:srgbClr val="660066"/>
                </a:solidFill>
              </a:rPr>
              <a:t>(</a:t>
            </a:r>
            <a:r>
              <a:rPr lang="en-US" altLang="en-US" sz="2600">
                <a:solidFill>
                  <a:srgbClr val="660066"/>
                </a:solidFill>
              </a:rPr>
              <a:t>3</a:t>
            </a:r>
            <a:r>
              <a:rPr lang="ar-SA" altLang="en-US" sz="2600">
                <a:solidFill>
                  <a:srgbClr val="660066"/>
                </a:solidFill>
              </a:rPr>
              <a:t>) أنواع مرونة العرض</a:t>
            </a:r>
          </a:p>
        </p:txBody>
      </p:sp>
      <p:sp>
        <p:nvSpPr>
          <p:cNvPr id="40" name="Rectangle 39"/>
          <p:cNvSpPr>
            <a:spLocks noChangeArrowheads="1"/>
          </p:cNvSpPr>
          <p:nvPr/>
        </p:nvSpPr>
        <p:spPr bwMode="auto">
          <a:xfrm>
            <a:off x="5016501" y="1628775"/>
            <a:ext cx="4824413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Low">
              <a:lnSpc>
                <a:spcPct val="130000"/>
              </a:lnSpc>
              <a:spcBef>
                <a:spcPct val="0"/>
              </a:spcBef>
              <a:buClr>
                <a:srgbClr val="EAEBDE"/>
              </a:buClr>
              <a:buFontTx/>
              <a:buNone/>
            </a:pPr>
            <a:r>
              <a:rPr lang="ar-SA" altLang="en-US" sz="2200">
                <a:solidFill>
                  <a:srgbClr val="C00000"/>
                </a:solidFill>
              </a:rPr>
              <a:t>شكل  رقم (</a:t>
            </a:r>
            <a:r>
              <a:rPr lang="en-US" altLang="en-US" sz="2200">
                <a:solidFill>
                  <a:srgbClr val="C00000"/>
                </a:solidFill>
              </a:rPr>
              <a:t>19</a:t>
            </a:r>
            <a:r>
              <a:rPr lang="ar-SA" altLang="en-US" sz="2200">
                <a:solidFill>
                  <a:srgbClr val="C00000"/>
                </a:solidFill>
              </a:rPr>
              <a:t>): عرض غير مرن</a:t>
            </a:r>
          </a:p>
        </p:txBody>
      </p:sp>
      <p:sp>
        <p:nvSpPr>
          <p:cNvPr id="41" name="Line 4"/>
          <p:cNvSpPr>
            <a:spLocks noChangeShapeType="1"/>
          </p:cNvSpPr>
          <p:nvPr/>
        </p:nvSpPr>
        <p:spPr bwMode="auto">
          <a:xfrm>
            <a:off x="3071813" y="2133601"/>
            <a:ext cx="0" cy="330517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SA">
              <a:solidFill>
                <a:prstClr val="black"/>
              </a:solidFill>
            </a:endParaRPr>
          </a:p>
        </p:txBody>
      </p:sp>
      <p:sp>
        <p:nvSpPr>
          <p:cNvPr id="44" name="Line 5"/>
          <p:cNvSpPr>
            <a:spLocks noChangeShapeType="1"/>
          </p:cNvSpPr>
          <p:nvPr/>
        </p:nvSpPr>
        <p:spPr bwMode="auto">
          <a:xfrm>
            <a:off x="3071814" y="5438775"/>
            <a:ext cx="5832475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SA">
              <a:solidFill>
                <a:prstClr val="black"/>
              </a:solidFill>
            </a:endParaRPr>
          </a:p>
        </p:txBody>
      </p:sp>
      <p:sp>
        <p:nvSpPr>
          <p:cNvPr id="62" name="Text Box 16"/>
          <p:cNvSpPr txBox="1">
            <a:spLocks noChangeArrowheads="1"/>
          </p:cNvSpPr>
          <p:nvPr/>
        </p:nvSpPr>
        <p:spPr bwMode="auto">
          <a:xfrm>
            <a:off x="2627313" y="1700214"/>
            <a:ext cx="647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000000"/>
                </a:solidFill>
              </a:rPr>
              <a:t>P</a:t>
            </a:r>
          </a:p>
        </p:txBody>
      </p:sp>
      <p:sp>
        <p:nvSpPr>
          <p:cNvPr id="63" name="Text Box 26"/>
          <p:cNvSpPr txBox="1">
            <a:spLocks noChangeArrowheads="1"/>
          </p:cNvSpPr>
          <p:nvPr/>
        </p:nvSpPr>
        <p:spPr bwMode="auto">
          <a:xfrm>
            <a:off x="8761414" y="5229225"/>
            <a:ext cx="7191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rgbClr val="000000"/>
                </a:solidFill>
              </a:rPr>
              <a:t>Q</a:t>
            </a:r>
            <a:r>
              <a:rPr lang="en-US" altLang="en-US" sz="2000" baseline="-25000">
                <a:solidFill>
                  <a:srgbClr val="000000"/>
                </a:solidFill>
              </a:rPr>
              <a:t>s</a:t>
            </a:r>
          </a:p>
        </p:txBody>
      </p:sp>
      <p:sp>
        <p:nvSpPr>
          <p:cNvPr id="66" name="Line 11"/>
          <p:cNvSpPr>
            <a:spLocks noChangeShapeType="1"/>
          </p:cNvSpPr>
          <p:nvPr/>
        </p:nvSpPr>
        <p:spPr bwMode="auto">
          <a:xfrm flipV="1">
            <a:off x="3143250" y="1989139"/>
            <a:ext cx="2808288" cy="3311525"/>
          </a:xfrm>
          <a:prstGeom prst="line">
            <a:avLst/>
          </a:prstGeom>
          <a:ln w="28575">
            <a:solidFill>
              <a:srgbClr val="FF0000"/>
            </a:solidFill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ar-SA">
              <a:ln w="3175">
                <a:solidFill>
                  <a:prstClr val="black"/>
                </a:solidFill>
              </a:ln>
              <a:solidFill>
                <a:prstClr val="black"/>
              </a:solidFill>
            </a:endParaRPr>
          </a:p>
        </p:txBody>
      </p:sp>
      <p:sp>
        <p:nvSpPr>
          <p:cNvPr id="70" name="Text Box 13"/>
          <p:cNvSpPr txBox="1">
            <a:spLocks noChangeArrowheads="1"/>
          </p:cNvSpPr>
          <p:nvPr/>
        </p:nvSpPr>
        <p:spPr bwMode="auto">
          <a:xfrm>
            <a:off x="5664200" y="1557339"/>
            <a:ext cx="7191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000000"/>
                </a:solidFill>
              </a:rPr>
              <a:t>S</a:t>
            </a:r>
            <a:endParaRPr lang="en-US" altLang="en-US" sz="1800" baseline="-25000">
              <a:solidFill>
                <a:srgbClr val="000000"/>
              </a:solidFill>
            </a:endParaRPr>
          </a:p>
        </p:txBody>
      </p:sp>
      <p:sp>
        <p:nvSpPr>
          <p:cNvPr id="73" name="Text Box 29"/>
          <p:cNvSpPr txBox="1">
            <a:spLocks noChangeArrowheads="1"/>
          </p:cNvSpPr>
          <p:nvPr/>
        </p:nvSpPr>
        <p:spPr bwMode="auto">
          <a:xfrm>
            <a:off x="2900363" y="5399089"/>
            <a:ext cx="7477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75" name="Line 6"/>
          <p:cNvSpPr>
            <a:spLocks noChangeShapeType="1"/>
          </p:cNvSpPr>
          <p:nvPr/>
        </p:nvSpPr>
        <p:spPr bwMode="auto">
          <a:xfrm flipH="1" flipV="1">
            <a:off x="3071814" y="3429000"/>
            <a:ext cx="1728787" cy="0"/>
          </a:xfrm>
          <a:prstGeom prst="line">
            <a:avLst/>
          </a:prstGeom>
          <a:noFill/>
          <a:ln w="9525">
            <a:solidFill>
              <a:schemeClr val="accent1">
                <a:lumMod val="50000"/>
              </a:schemeClr>
            </a:solidFill>
            <a:prstDash val="dash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78" name="Text Box 29"/>
          <p:cNvSpPr txBox="1">
            <a:spLocks noChangeArrowheads="1"/>
          </p:cNvSpPr>
          <p:nvPr/>
        </p:nvSpPr>
        <p:spPr bwMode="auto">
          <a:xfrm>
            <a:off x="2360612" y="3191604"/>
            <a:ext cx="7461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00"/>
                </a:solidFill>
              </a:rPr>
              <a:t>P</a:t>
            </a:r>
            <a:r>
              <a:rPr lang="en-US" altLang="en-US" sz="1800" baseline="-25000" dirty="0">
                <a:solidFill>
                  <a:srgbClr val="000000"/>
                </a:solidFill>
              </a:rPr>
              <a:t>1</a:t>
            </a:r>
            <a:endParaRPr lang="en-US" altLang="en-US" sz="1600" baseline="-25000" dirty="0">
              <a:solidFill>
                <a:srgbClr val="000000"/>
              </a:solidFill>
            </a:endParaRPr>
          </a:p>
        </p:txBody>
      </p:sp>
      <p:sp>
        <p:nvSpPr>
          <p:cNvPr id="24" name="Line 6"/>
          <p:cNvSpPr>
            <a:spLocks noChangeShapeType="1"/>
          </p:cNvSpPr>
          <p:nvPr/>
        </p:nvSpPr>
        <p:spPr bwMode="auto">
          <a:xfrm flipV="1">
            <a:off x="4749800" y="3429001"/>
            <a:ext cx="0" cy="2016125"/>
          </a:xfrm>
          <a:prstGeom prst="line">
            <a:avLst/>
          </a:prstGeom>
          <a:noFill/>
          <a:ln w="9525">
            <a:solidFill>
              <a:schemeClr val="accent1">
                <a:lumMod val="50000"/>
              </a:schemeClr>
            </a:solidFill>
            <a:prstDash val="dash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27" name="Text Box 29"/>
          <p:cNvSpPr txBox="1">
            <a:spLocks noChangeArrowheads="1"/>
          </p:cNvSpPr>
          <p:nvPr/>
        </p:nvSpPr>
        <p:spPr bwMode="auto">
          <a:xfrm>
            <a:off x="4208463" y="5447055"/>
            <a:ext cx="7461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00"/>
                </a:solidFill>
              </a:rPr>
              <a:t>Q</a:t>
            </a:r>
            <a:r>
              <a:rPr lang="en-US" altLang="en-US" sz="1800" baseline="-25000" dirty="0">
                <a:solidFill>
                  <a:srgbClr val="000000"/>
                </a:solidFill>
              </a:rPr>
              <a:t>1</a:t>
            </a:r>
            <a:endParaRPr lang="en-US" altLang="en-US" sz="1600" baseline="-25000" dirty="0">
              <a:solidFill>
                <a:srgbClr val="000000"/>
              </a:solidFill>
            </a:endParaRPr>
          </a:p>
        </p:txBody>
      </p:sp>
      <p:sp>
        <p:nvSpPr>
          <p:cNvPr id="28" name="Text Box 29"/>
          <p:cNvSpPr txBox="1">
            <a:spLocks noChangeArrowheads="1"/>
          </p:cNvSpPr>
          <p:nvPr/>
        </p:nvSpPr>
        <p:spPr bwMode="auto">
          <a:xfrm>
            <a:off x="4866076" y="5430839"/>
            <a:ext cx="7461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00"/>
                </a:solidFill>
              </a:rPr>
              <a:t>Q</a:t>
            </a:r>
            <a:r>
              <a:rPr lang="en-US" altLang="en-US" sz="1800" baseline="-25000" dirty="0">
                <a:solidFill>
                  <a:srgbClr val="000000"/>
                </a:solidFill>
              </a:rPr>
              <a:t>2</a:t>
            </a:r>
            <a:endParaRPr lang="en-US" altLang="en-US" sz="1600" baseline="-25000" dirty="0">
              <a:solidFill>
                <a:srgbClr val="000000"/>
              </a:solidFill>
            </a:endParaRPr>
          </a:p>
        </p:txBody>
      </p:sp>
      <p:sp>
        <p:nvSpPr>
          <p:cNvPr id="21" name="Line 6"/>
          <p:cNvSpPr>
            <a:spLocks noChangeShapeType="1"/>
          </p:cNvSpPr>
          <p:nvPr/>
        </p:nvSpPr>
        <p:spPr bwMode="auto">
          <a:xfrm flipH="1">
            <a:off x="3071814" y="2708275"/>
            <a:ext cx="2232025" cy="0"/>
          </a:xfrm>
          <a:prstGeom prst="line">
            <a:avLst/>
          </a:prstGeom>
          <a:noFill/>
          <a:ln w="9525">
            <a:solidFill>
              <a:schemeClr val="accent1">
                <a:lumMod val="50000"/>
              </a:schemeClr>
            </a:solidFill>
            <a:prstDash val="dash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22" name="Line 6"/>
          <p:cNvSpPr>
            <a:spLocks noChangeShapeType="1"/>
          </p:cNvSpPr>
          <p:nvPr/>
        </p:nvSpPr>
        <p:spPr bwMode="auto">
          <a:xfrm flipH="1" flipV="1">
            <a:off x="5303839" y="2708276"/>
            <a:ext cx="46037" cy="2665413"/>
          </a:xfrm>
          <a:prstGeom prst="line">
            <a:avLst/>
          </a:prstGeom>
          <a:noFill/>
          <a:ln w="9525">
            <a:solidFill>
              <a:schemeClr val="accent1">
                <a:lumMod val="50000"/>
              </a:schemeClr>
            </a:solidFill>
            <a:prstDash val="dash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23" name="Text Box 29"/>
          <p:cNvSpPr txBox="1">
            <a:spLocks noChangeArrowheads="1"/>
          </p:cNvSpPr>
          <p:nvPr/>
        </p:nvSpPr>
        <p:spPr bwMode="auto">
          <a:xfrm>
            <a:off x="2322084" y="2518508"/>
            <a:ext cx="7461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00"/>
                </a:solidFill>
              </a:rPr>
              <a:t>P</a:t>
            </a:r>
            <a:r>
              <a:rPr lang="en-US" altLang="en-US" sz="1800" baseline="-25000" dirty="0">
                <a:solidFill>
                  <a:srgbClr val="000000"/>
                </a:solidFill>
              </a:rPr>
              <a:t>2</a:t>
            </a:r>
            <a:endParaRPr lang="en-US" altLang="en-US" sz="1600" baseline="-25000" dirty="0">
              <a:solidFill>
                <a:srgbClr val="000000"/>
              </a:solidFill>
            </a:endParaRPr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2063552" y="6000874"/>
            <a:ext cx="8064896" cy="45246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marL="355600" indent="-355600" algn="justLow">
              <a:buClr>
                <a:srgbClr val="EAEBDE"/>
              </a:buClr>
              <a:buSzPct val="75000"/>
              <a:buFont typeface="Wingdings" pitchFamily="2" charset="2"/>
              <a:buChar char="v"/>
              <a:defRPr/>
            </a:pPr>
            <a:r>
              <a:rPr lang="ar-SA" altLang="en-US" dirty="0">
                <a:solidFill>
                  <a:prstClr val="black"/>
                </a:solidFill>
              </a:rPr>
              <a:t>وهي حالة (المرونة &lt; </a:t>
            </a:r>
            <a:r>
              <a:rPr lang="en-US" altLang="en-US" dirty="0">
                <a:solidFill>
                  <a:prstClr val="black"/>
                </a:solidFill>
                <a:cs typeface="Arial" pitchFamily="34" charset="0"/>
              </a:rPr>
              <a:t>1</a:t>
            </a:r>
            <a:r>
              <a:rPr lang="ar-SA" altLang="en-US" dirty="0">
                <a:solidFill>
                  <a:prstClr val="black"/>
                </a:solidFill>
              </a:rPr>
              <a:t>) بمعني أن التغير في الكميه المعروضة أقل من التغير في السعر.</a:t>
            </a:r>
          </a:p>
        </p:txBody>
      </p:sp>
    </p:spTree>
    <p:extLst>
      <p:ext uri="{BB962C8B-B14F-4D97-AF65-F5344CB8AC3E}">
        <p14:creationId xmlns:p14="http://schemas.microsoft.com/office/powerpoint/2010/main" val="7160068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/>
      <p:bldP spid="81" grpId="0"/>
      <p:bldP spid="40" grpId="0"/>
      <p:bldP spid="41" grpId="0" animBg="1"/>
      <p:bldP spid="44" grpId="0" animBg="1"/>
      <p:bldP spid="62" grpId="0"/>
      <p:bldP spid="63" grpId="0"/>
      <p:bldP spid="70" grpId="0"/>
      <p:bldP spid="73" grpId="0"/>
      <p:bldP spid="78" grpId="0"/>
      <p:bldP spid="27" grpId="0"/>
      <p:bldP spid="28" grpId="0"/>
      <p:bldP spid="2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87488" y="468313"/>
            <a:ext cx="8985251" cy="647700"/>
          </a:xfrm>
        </p:spPr>
        <p:txBody>
          <a:bodyPr/>
          <a:lstStyle/>
          <a:p>
            <a:pPr marL="609600" lvl="2" indent="-609600" rtl="1" eaLnBrk="1" hangingPunct="1">
              <a:buSzPct val="75000"/>
              <a:buNone/>
            </a:pPr>
            <a:r>
              <a:rPr lang="ar-SA" altLang="en-US" sz="2800" b="1" dirty="0">
                <a:solidFill>
                  <a:srgbClr val="FF0000"/>
                </a:solidFill>
                <a:latin typeface="Arial Black" panose="020B0A04020102020204" pitchFamily="34" charset="0"/>
                <a:cs typeface="PT Bold Heading" panose="02010400000000000000" pitchFamily="2" charset="-78"/>
              </a:rPr>
              <a:t>ثانياً: </a:t>
            </a:r>
            <a:r>
              <a:rPr lang="ar-SA" altLang="en-US" sz="2800" dirty="0">
                <a:solidFill>
                  <a:srgbClr val="FF0000"/>
                </a:solidFill>
                <a:latin typeface="Arial Black" panose="020B0A04020102020204" pitchFamily="34" charset="0"/>
                <a:cs typeface="PT Bold Heading" panose="02010400000000000000" pitchFamily="2" charset="-78"/>
              </a:rPr>
              <a:t>مرونة العرض السعرية</a:t>
            </a:r>
            <a:endParaRPr lang="en-US" altLang="en-US" sz="2800" b="1" dirty="0">
              <a:solidFill>
                <a:srgbClr val="FF0000"/>
              </a:solidFill>
              <a:latin typeface="Arial Black" panose="020B0A04020102020204" pitchFamily="34" charset="0"/>
              <a:cs typeface="PT Bold Heading" panose="02010400000000000000" pitchFamily="2" charset="-78"/>
            </a:endParaRPr>
          </a:p>
        </p:txBody>
      </p:sp>
      <p:sp>
        <p:nvSpPr>
          <p:cNvPr id="160771" name="Rectangle 6"/>
          <p:cNvSpPr>
            <a:spLocks noChangeArrowheads="1"/>
          </p:cNvSpPr>
          <p:nvPr/>
        </p:nvSpPr>
        <p:spPr bwMode="auto">
          <a:xfrm>
            <a:off x="10483270" y="28545"/>
            <a:ext cx="18473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ar-SA" altLang="en-US" sz="2000">
              <a:solidFill>
                <a:srgbClr val="800000"/>
              </a:solidFill>
            </a:endParaRPr>
          </a:p>
        </p:txBody>
      </p:sp>
      <p:sp>
        <p:nvSpPr>
          <p:cNvPr id="81" name="Rectangle 80"/>
          <p:cNvSpPr>
            <a:spLocks noChangeArrowheads="1"/>
          </p:cNvSpPr>
          <p:nvPr/>
        </p:nvSpPr>
        <p:spPr bwMode="auto">
          <a:xfrm>
            <a:off x="1919288" y="1052513"/>
            <a:ext cx="84455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Low">
              <a:lnSpc>
                <a:spcPct val="130000"/>
              </a:lnSpc>
              <a:spcBef>
                <a:spcPct val="0"/>
              </a:spcBef>
              <a:buClr>
                <a:srgbClr val="EAEBDE"/>
              </a:buClr>
              <a:buFontTx/>
              <a:buNone/>
            </a:pPr>
            <a:r>
              <a:rPr lang="ar-SA" altLang="en-US" sz="2600">
                <a:solidFill>
                  <a:srgbClr val="660066"/>
                </a:solidFill>
              </a:rPr>
              <a:t>(</a:t>
            </a:r>
            <a:r>
              <a:rPr lang="en-US" altLang="en-US" sz="2600">
                <a:solidFill>
                  <a:srgbClr val="660066"/>
                </a:solidFill>
              </a:rPr>
              <a:t>3</a:t>
            </a:r>
            <a:r>
              <a:rPr lang="ar-SA" altLang="en-US" sz="2600">
                <a:solidFill>
                  <a:srgbClr val="660066"/>
                </a:solidFill>
              </a:rPr>
              <a:t>) أنواع مرونة العرض</a:t>
            </a:r>
          </a:p>
        </p:txBody>
      </p:sp>
      <p:sp>
        <p:nvSpPr>
          <p:cNvPr id="40" name="Rectangle 39"/>
          <p:cNvSpPr>
            <a:spLocks noChangeArrowheads="1"/>
          </p:cNvSpPr>
          <p:nvPr/>
        </p:nvSpPr>
        <p:spPr bwMode="auto">
          <a:xfrm>
            <a:off x="5016501" y="1628775"/>
            <a:ext cx="4824413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Low">
              <a:lnSpc>
                <a:spcPct val="130000"/>
              </a:lnSpc>
              <a:spcBef>
                <a:spcPct val="0"/>
              </a:spcBef>
              <a:buClr>
                <a:srgbClr val="EAEBDE"/>
              </a:buClr>
              <a:buFontTx/>
              <a:buNone/>
            </a:pPr>
            <a:r>
              <a:rPr lang="ar-SA" altLang="en-US" sz="2200">
                <a:solidFill>
                  <a:srgbClr val="C00000"/>
                </a:solidFill>
              </a:rPr>
              <a:t>شكل  رقم (</a:t>
            </a:r>
            <a:r>
              <a:rPr lang="en-US" altLang="en-US" sz="2200">
                <a:solidFill>
                  <a:srgbClr val="C00000"/>
                </a:solidFill>
              </a:rPr>
              <a:t>20</a:t>
            </a:r>
            <a:r>
              <a:rPr lang="ar-SA" altLang="en-US" sz="2200">
                <a:solidFill>
                  <a:srgbClr val="C00000"/>
                </a:solidFill>
              </a:rPr>
              <a:t>): عرض متكافئ المرونة</a:t>
            </a:r>
          </a:p>
        </p:txBody>
      </p:sp>
      <p:sp>
        <p:nvSpPr>
          <p:cNvPr id="41" name="Line 4"/>
          <p:cNvSpPr>
            <a:spLocks noChangeShapeType="1"/>
          </p:cNvSpPr>
          <p:nvPr/>
        </p:nvSpPr>
        <p:spPr bwMode="auto">
          <a:xfrm>
            <a:off x="3071813" y="2133601"/>
            <a:ext cx="0" cy="330517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SA">
              <a:solidFill>
                <a:prstClr val="black"/>
              </a:solidFill>
            </a:endParaRPr>
          </a:p>
        </p:txBody>
      </p:sp>
      <p:sp>
        <p:nvSpPr>
          <p:cNvPr id="44" name="Line 5"/>
          <p:cNvSpPr>
            <a:spLocks noChangeShapeType="1"/>
          </p:cNvSpPr>
          <p:nvPr/>
        </p:nvSpPr>
        <p:spPr bwMode="auto">
          <a:xfrm>
            <a:off x="3071814" y="5438775"/>
            <a:ext cx="5832475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SA">
              <a:solidFill>
                <a:prstClr val="black"/>
              </a:solidFill>
            </a:endParaRPr>
          </a:p>
        </p:txBody>
      </p:sp>
      <p:sp>
        <p:nvSpPr>
          <p:cNvPr id="62" name="Text Box 16"/>
          <p:cNvSpPr txBox="1">
            <a:spLocks noChangeArrowheads="1"/>
          </p:cNvSpPr>
          <p:nvPr/>
        </p:nvSpPr>
        <p:spPr bwMode="auto">
          <a:xfrm>
            <a:off x="2627313" y="1700214"/>
            <a:ext cx="647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000000"/>
                </a:solidFill>
              </a:rPr>
              <a:t>P</a:t>
            </a:r>
          </a:p>
        </p:txBody>
      </p:sp>
      <p:sp>
        <p:nvSpPr>
          <p:cNvPr id="63" name="Text Box 26"/>
          <p:cNvSpPr txBox="1">
            <a:spLocks noChangeArrowheads="1"/>
          </p:cNvSpPr>
          <p:nvPr/>
        </p:nvSpPr>
        <p:spPr bwMode="auto">
          <a:xfrm>
            <a:off x="8761414" y="5229225"/>
            <a:ext cx="7191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rgbClr val="000000"/>
                </a:solidFill>
              </a:rPr>
              <a:t>Q</a:t>
            </a:r>
            <a:r>
              <a:rPr lang="en-US" altLang="en-US" sz="2000" baseline="-25000">
                <a:solidFill>
                  <a:srgbClr val="000000"/>
                </a:solidFill>
              </a:rPr>
              <a:t>s</a:t>
            </a:r>
          </a:p>
        </p:txBody>
      </p:sp>
      <p:sp>
        <p:nvSpPr>
          <p:cNvPr id="66" name="Line 11"/>
          <p:cNvSpPr>
            <a:spLocks noChangeShapeType="1"/>
          </p:cNvSpPr>
          <p:nvPr/>
        </p:nvSpPr>
        <p:spPr bwMode="auto">
          <a:xfrm flipV="1">
            <a:off x="3143250" y="2420938"/>
            <a:ext cx="4032250" cy="2952750"/>
          </a:xfrm>
          <a:prstGeom prst="line">
            <a:avLst/>
          </a:prstGeom>
          <a:ln w="28575">
            <a:solidFill>
              <a:srgbClr val="FF0000"/>
            </a:solidFill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ar-SA">
              <a:ln w="3175">
                <a:solidFill>
                  <a:prstClr val="black"/>
                </a:solidFill>
              </a:ln>
              <a:solidFill>
                <a:prstClr val="black"/>
              </a:solidFill>
            </a:endParaRPr>
          </a:p>
        </p:txBody>
      </p:sp>
      <p:sp>
        <p:nvSpPr>
          <p:cNvPr id="70" name="Text Box 13"/>
          <p:cNvSpPr txBox="1">
            <a:spLocks noChangeArrowheads="1"/>
          </p:cNvSpPr>
          <p:nvPr/>
        </p:nvSpPr>
        <p:spPr bwMode="auto">
          <a:xfrm>
            <a:off x="6889750" y="2051050"/>
            <a:ext cx="7191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000000"/>
                </a:solidFill>
              </a:rPr>
              <a:t>S</a:t>
            </a:r>
            <a:endParaRPr lang="en-US" altLang="en-US" sz="1800" baseline="-25000">
              <a:solidFill>
                <a:srgbClr val="000000"/>
              </a:solidFill>
            </a:endParaRPr>
          </a:p>
        </p:txBody>
      </p:sp>
      <p:sp>
        <p:nvSpPr>
          <p:cNvPr id="73" name="Text Box 29"/>
          <p:cNvSpPr txBox="1">
            <a:spLocks noChangeArrowheads="1"/>
          </p:cNvSpPr>
          <p:nvPr/>
        </p:nvSpPr>
        <p:spPr bwMode="auto">
          <a:xfrm>
            <a:off x="2900363" y="5399089"/>
            <a:ext cx="7477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75" name="Line 6"/>
          <p:cNvSpPr>
            <a:spLocks noChangeShapeType="1"/>
          </p:cNvSpPr>
          <p:nvPr/>
        </p:nvSpPr>
        <p:spPr bwMode="auto">
          <a:xfrm flipH="1" flipV="1">
            <a:off x="3071814" y="3429000"/>
            <a:ext cx="2663825" cy="0"/>
          </a:xfrm>
          <a:prstGeom prst="line">
            <a:avLst/>
          </a:prstGeom>
          <a:noFill/>
          <a:ln w="9525">
            <a:solidFill>
              <a:schemeClr val="accent1">
                <a:lumMod val="50000"/>
              </a:schemeClr>
            </a:solidFill>
            <a:prstDash val="dash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78" name="Text Box 29"/>
          <p:cNvSpPr txBox="1">
            <a:spLocks noChangeArrowheads="1"/>
          </p:cNvSpPr>
          <p:nvPr/>
        </p:nvSpPr>
        <p:spPr bwMode="auto">
          <a:xfrm>
            <a:off x="2336799" y="3168652"/>
            <a:ext cx="7461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600">
                <a:solidFill>
                  <a:srgbClr val="000000"/>
                </a:solidFill>
              </a:rPr>
              <a:t>P</a:t>
            </a:r>
            <a:r>
              <a:rPr lang="en-US" altLang="en-US" sz="1800" baseline="-25000">
                <a:solidFill>
                  <a:srgbClr val="000000"/>
                </a:solidFill>
              </a:rPr>
              <a:t>1</a:t>
            </a:r>
            <a:endParaRPr lang="en-US" altLang="en-US" sz="1600" baseline="-25000">
              <a:solidFill>
                <a:srgbClr val="000000"/>
              </a:solidFill>
            </a:endParaRPr>
          </a:p>
        </p:txBody>
      </p:sp>
      <p:sp>
        <p:nvSpPr>
          <p:cNvPr id="24" name="Line 6"/>
          <p:cNvSpPr>
            <a:spLocks noChangeShapeType="1"/>
          </p:cNvSpPr>
          <p:nvPr/>
        </p:nvSpPr>
        <p:spPr bwMode="auto">
          <a:xfrm flipH="1" flipV="1">
            <a:off x="5773739" y="3416301"/>
            <a:ext cx="20637" cy="2016125"/>
          </a:xfrm>
          <a:prstGeom prst="line">
            <a:avLst/>
          </a:prstGeom>
          <a:noFill/>
          <a:ln w="9525">
            <a:solidFill>
              <a:schemeClr val="accent1">
                <a:lumMod val="50000"/>
              </a:schemeClr>
            </a:solidFill>
            <a:prstDash val="dash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27" name="Text Box 29"/>
          <p:cNvSpPr txBox="1">
            <a:spLocks noChangeArrowheads="1"/>
          </p:cNvSpPr>
          <p:nvPr/>
        </p:nvSpPr>
        <p:spPr bwMode="auto">
          <a:xfrm>
            <a:off x="5565776" y="5440364"/>
            <a:ext cx="7461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600">
                <a:solidFill>
                  <a:srgbClr val="000000"/>
                </a:solidFill>
              </a:rPr>
              <a:t>Q</a:t>
            </a:r>
            <a:r>
              <a:rPr lang="en-US" altLang="en-US" sz="1800" baseline="-25000">
                <a:solidFill>
                  <a:srgbClr val="000000"/>
                </a:solidFill>
              </a:rPr>
              <a:t>1</a:t>
            </a:r>
            <a:endParaRPr lang="en-US" altLang="en-US" sz="1600" baseline="-25000">
              <a:solidFill>
                <a:srgbClr val="000000"/>
              </a:solidFill>
            </a:endParaRPr>
          </a:p>
        </p:txBody>
      </p:sp>
      <p:sp>
        <p:nvSpPr>
          <p:cNvPr id="28" name="Text Box 29"/>
          <p:cNvSpPr txBox="1">
            <a:spLocks noChangeArrowheads="1"/>
          </p:cNvSpPr>
          <p:nvPr/>
        </p:nvSpPr>
        <p:spPr bwMode="auto">
          <a:xfrm>
            <a:off x="6718301" y="5440364"/>
            <a:ext cx="7461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600">
                <a:solidFill>
                  <a:srgbClr val="000000"/>
                </a:solidFill>
              </a:rPr>
              <a:t>Q</a:t>
            </a:r>
            <a:r>
              <a:rPr lang="en-US" altLang="en-US" sz="1800" baseline="-25000">
                <a:solidFill>
                  <a:srgbClr val="000000"/>
                </a:solidFill>
              </a:rPr>
              <a:t>2</a:t>
            </a:r>
            <a:endParaRPr lang="en-US" altLang="en-US" sz="1600" baseline="-25000">
              <a:solidFill>
                <a:srgbClr val="000000"/>
              </a:solidFill>
            </a:endParaRPr>
          </a:p>
        </p:txBody>
      </p:sp>
      <p:sp>
        <p:nvSpPr>
          <p:cNvPr id="21" name="Line 6"/>
          <p:cNvSpPr>
            <a:spLocks noChangeShapeType="1"/>
          </p:cNvSpPr>
          <p:nvPr/>
        </p:nvSpPr>
        <p:spPr bwMode="auto">
          <a:xfrm flipH="1">
            <a:off x="3071813" y="2708275"/>
            <a:ext cx="3744912" cy="0"/>
          </a:xfrm>
          <a:prstGeom prst="line">
            <a:avLst/>
          </a:prstGeom>
          <a:noFill/>
          <a:ln w="9525">
            <a:solidFill>
              <a:schemeClr val="accent1">
                <a:lumMod val="50000"/>
              </a:schemeClr>
            </a:solidFill>
            <a:prstDash val="dash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22" name="Line 6"/>
          <p:cNvSpPr>
            <a:spLocks noChangeShapeType="1"/>
          </p:cNvSpPr>
          <p:nvPr/>
        </p:nvSpPr>
        <p:spPr bwMode="auto">
          <a:xfrm flipH="1" flipV="1">
            <a:off x="6769101" y="2733676"/>
            <a:ext cx="47625" cy="2665413"/>
          </a:xfrm>
          <a:prstGeom prst="line">
            <a:avLst/>
          </a:prstGeom>
          <a:noFill/>
          <a:ln w="9525">
            <a:solidFill>
              <a:schemeClr val="accent1">
                <a:lumMod val="50000"/>
              </a:schemeClr>
            </a:solidFill>
            <a:prstDash val="dash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23" name="Text Box 29"/>
          <p:cNvSpPr txBox="1">
            <a:spLocks noChangeArrowheads="1"/>
          </p:cNvSpPr>
          <p:nvPr/>
        </p:nvSpPr>
        <p:spPr bwMode="auto">
          <a:xfrm>
            <a:off x="2397125" y="2525712"/>
            <a:ext cx="7461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00"/>
                </a:solidFill>
              </a:rPr>
              <a:t>P</a:t>
            </a:r>
            <a:r>
              <a:rPr lang="en-US" altLang="en-US" sz="1800" baseline="-25000" dirty="0">
                <a:solidFill>
                  <a:srgbClr val="000000"/>
                </a:solidFill>
              </a:rPr>
              <a:t>2</a:t>
            </a:r>
            <a:endParaRPr lang="en-US" altLang="en-US" sz="1600" baseline="-25000" dirty="0">
              <a:solidFill>
                <a:srgbClr val="000000"/>
              </a:solidFill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2063552" y="6000874"/>
            <a:ext cx="8064896" cy="45246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marL="355600" indent="-355600" algn="justLow">
              <a:buClr>
                <a:srgbClr val="EAEBDE"/>
              </a:buClr>
              <a:buSzPct val="75000"/>
              <a:buFont typeface="Wingdings" pitchFamily="2" charset="2"/>
              <a:buChar char="v"/>
              <a:defRPr/>
            </a:pPr>
            <a:r>
              <a:rPr lang="ar-SA" altLang="en-US" dirty="0">
                <a:solidFill>
                  <a:prstClr val="black"/>
                </a:solidFill>
              </a:rPr>
              <a:t>وهي حالة (المرونة =</a:t>
            </a:r>
            <a:r>
              <a:rPr lang="en-US" altLang="en-US" dirty="0">
                <a:solidFill>
                  <a:prstClr val="black"/>
                </a:solidFill>
                <a:cs typeface="Arial" pitchFamily="34" charset="0"/>
              </a:rPr>
              <a:t>1</a:t>
            </a:r>
            <a:r>
              <a:rPr lang="ar-SA" altLang="en-US" dirty="0">
                <a:solidFill>
                  <a:prstClr val="black"/>
                </a:solidFill>
              </a:rPr>
              <a:t>) بمعني أن التغير في الكميه المعروضة يساوي التغير في السعر.</a:t>
            </a:r>
          </a:p>
        </p:txBody>
      </p:sp>
    </p:spTree>
    <p:extLst>
      <p:ext uri="{BB962C8B-B14F-4D97-AF65-F5344CB8AC3E}">
        <p14:creationId xmlns:p14="http://schemas.microsoft.com/office/powerpoint/2010/main" val="11603031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/>
      <p:bldP spid="81" grpId="0"/>
      <p:bldP spid="40" grpId="0"/>
      <p:bldP spid="41" grpId="0" animBg="1"/>
      <p:bldP spid="44" grpId="0" animBg="1"/>
      <p:bldP spid="62" grpId="0"/>
      <p:bldP spid="63" grpId="0"/>
      <p:bldP spid="70" grpId="0"/>
      <p:bldP spid="73" grpId="0"/>
      <p:bldP spid="78" grpId="0"/>
      <p:bldP spid="27" grpId="0"/>
      <p:bldP spid="28" grpId="0"/>
      <p:bldP spid="2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87488" y="468313"/>
            <a:ext cx="8985251" cy="647700"/>
          </a:xfrm>
        </p:spPr>
        <p:txBody>
          <a:bodyPr/>
          <a:lstStyle/>
          <a:p>
            <a:pPr marL="609600" lvl="2" indent="-609600" rtl="1" eaLnBrk="1" hangingPunct="1">
              <a:buSzPct val="75000"/>
              <a:buNone/>
            </a:pPr>
            <a:r>
              <a:rPr lang="ar-SA" altLang="en-US" sz="2800" b="1" dirty="0">
                <a:solidFill>
                  <a:srgbClr val="FF0000"/>
                </a:solidFill>
                <a:latin typeface="Arial Black" panose="020B0A04020102020204" pitchFamily="34" charset="0"/>
                <a:cs typeface="PT Bold Heading" panose="02010400000000000000" pitchFamily="2" charset="-78"/>
              </a:rPr>
              <a:t>ثانياً: </a:t>
            </a:r>
            <a:r>
              <a:rPr lang="ar-SA" altLang="en-US" sz="2800" dirty="0">
                <a:solidFill>
                  <a:srgbClr val="FF0000"/>
                </a:solidFill>
                <a:latin typeface="Arial Black" panose="020B0A04020102020204" pitchFamily="34" charset="0"/>
                <a:cs typeface="PT Bold Heading" panose="02010400000000000000" pitchFamily="2" charset="-78"/>
              </a:rPr>
              <a:t>مرونة العرض السعرية</a:t>
            </a:r>
            <a:endParaRPr lang="en-US" altLang="en-US" sz="2800" b="1" dirty="0">
              <a:solidFill>
                <a:srgbClr val="FF0000"/>
              </a:solidFill>
              <a:latin typeface="Arial Black" panose="020B0A04020102020204" pitchFamily="34" charset="0"/>
              <a:cs typeface="PT Bold Heading" panose="02010400000000000000" pitchFamily="2" charset="-78"/>
            </a:endParaRPr>
          </a:p>
        </p:txBody>
      </p:sp>
      <p:sp>
        <p:nvSpPr>
          <p:cNvPr id="162819" name="Rectangle 6"/>
          <p:cNvSpPr>
            <a:spLocks noChangeArrowheads="1"/>
          </p:cNvSpPr>
          <p:nvPr/>
        </p:nvSpPr>
        <p:spPr bwMode="auto">
          <a:xfrm>
            <a:off x="10483270" y="28545"/>
            <a:ext cx="18473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ar-SA" altLang="en-US" sz="2000">
              <a:solidFill>
                <a:srgbClr val="800000"/>
              </a:solidFill>
            </a:endParaRPr>
          </a:p>
        </p:txBody>
      </p:sp>
      <p:sp>
        <p:nvSpPr>
          <p:cNvPr id="81" name="Rectangle 80"/>
          <p:cNvSpPr>
            <a:spLocks noChangeArrowheads="1"/>
          </p:cNvSpPr>
          <p:nvPr/>
        </p:nvSpPr>
        <p:spPr bwMode="auto">
          <a:xfrm>
            <a:off x="1919288" y="1052513"/>
            <a:ext cx="84455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Low">
              <a:lnSpc>
                <a:spcPct val="130000"/>
              </a:lnSpc>
              <a:spcBef>
                <a:spcPct val="0"/>
              </a:spcBef>
              <a:buClr>
                <a:srgbClr val="EAEBDE"/>
              </a:buClr>
              <a:buFontTx/>
              <a:buNone/>
            </a:pPr>
            <a:r>
              <a:rPr lang="ar-SA" altLang="en-US" sz="2600">
                <a:solidFill>
                  <a:srgbClr val="660066"/>
                </a:solidFill>
              </a:rPr>
              <a:t>(</a:t>
            </a:r>
            <a:r>
              <a:rPr lang="en-US" altLang="en-US" sz="2600">
                <a:solidFill>
                  <a:srgbClr val="660066"/>
                </a:solidFill>
              </a:rPr>
              <a:t>4</a:t>
            </a:r>
            <a:r>
              <a:rPr lang="ar-SA" altLang="en-US" sz="2600">
                <a:solidFill>
                  <a:srgbClr val="660066"/>
                </a:solidFill>
              </a:rPr>
              <a:t>) العوامل التي تؤثر على مرونة العرض</a:t>
            </a:r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1774825" y="1579563"/>
            <a:ext cx="8445500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Low">
              <a:lnSpc>
                <a:spcPct val="130000"/>
              </a:lnSpc>
              <a:spcBef>
                <a:spcPct val="0"/>
              </a:spcBef>
              <a:buClr>
                <a:srgbClr val="EAEBDE"/>
              </a:buClr>
              <a:buFont typeface="Wingdings" panose="05000000000000000000" pitchFamily="2" charset="2"/>
              <a:buChar char="v"/>
            </a:pPr>
            <a:r>
              <a:rPr lang="ar-SA" altLang="en-US" sz="2400">
                <a:solidFill>
                  <a:prstClr val="black"/>
                </a:solidFill>
              </a:rPr>
              <a:t>يمكن حصر هذه العوامل في الآتي:</a:t>
            </a:r>
          </a:p>
        </p:txBody>
      </p:sp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1827213" y="2116138"/>
            <a:ext cx="8445500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Low">
              <a:lnSpc>
                <a:spcPct val="130000"/>
              </a:lnSpc>
              <a:spcBef>
                <a:spcPct val="0"/>
              </a:spcBef>
              <a:buClr>
                <a:srgbClr val="EAEBDE"/>
              </a:buClr>
              <a:buFontTx/>
              <a:buNone/>
            </a:pPr>
            <a:r>
              <a:rPr lang="ar-SA" altLang="en-US" sz="2600">
                <a:solidFill>
                  <a:srgbClr val="C00000"/>
                </a:solidFill>
              </a:rPr>
              <a:t>(أ) القابلية للتخزين </a:t>
            </a:r>
            <a:endParaRPr lang="en-US" altLang="en-US" sz="2600">
              <a:solidFill>
                <a:srgbClr val="C00000"/>
              </a:solidFill>
            </a:endParaRPr>
          </a:p>
          <a:p>
            <a:pPr algn="justLow">
              <a:lnSpc>
                <a:spcPct val="130000"/>
              </a:lnSpc>
              <a:spcBef>
                <a:spcPct val="0"/>
              </a:spcBef>
              <a:buClr>
                <a:srgbClr val="EAEBDE"/>
              </a:buClr>
              <a:buFontTx/>
              <a:buNone/>
            </a:pPr>
            <a:endParaRPr lang="ar-SA" altLang="en-US" sz="2600">
              <a:solidFill>
                <a:prstClr val="black"/>
              </a:solidFill>
            </a:endParaRPr>
          </a:p>
        </p:txBody>
      </p:sp>
      <p:sp>
        <p:nvSpPr>
          <p:cNvPr id="30" name="Rectangle 29"/>
          <p:cNvSpPr>
            <a:spLocks noChangeArrowheads="1"/>
          </p:cNvSpPr>
          <p:nvPr/>
        </p:nvSpPr>
        <p:spPr bwMode="auto">
          <a:xfrm>
            <a:off x="1919288" y="2646363"/>
            <a:ext cx="7942262" cy="1503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30000"/>
              </a:lnSpc>
              <a:spcBef>
                <a:spcPct val="0"/>
              </a:spcBef>
              <a:buClr>
                <a:srgbClr val="EAEBDE"/>
              </a:buClr>
              <a:buFontTx/>
              <a:buNone/>
            </a:pPr>
            <a:r>
              <a:rPr lang="ar-SA" altLang="en-US" sz="2400">
                <a:solidFill>
                  <a:prstClr val="black"/>
                </a:solidFill>
              </a:rPr>
              <a:t>فكلما كانت السلعة قابلة للتخزين وبتكلفة معقولة، كان عرضها أكثر مرونة للتغيرات التي تحدث في الأسعار . ولكن إذا كانت السلعة سريعة التلف وغير قابلـة للتخزيـن ( كالخضراوات )  فإن عرضها يكون غير مرن.</a:t>
            </a:r>
          </a:p>
        </p:txBody>
      </p:sp>
      <p:sp>
        <p:nvSpPr>
          <p:cNvPr id="31" name="Rectangle 30"/>
          <p:cNvSpPr>
            <a:spLocks noChangeArrowheads="1"/>
          </p:cNvSpPr>
          <p:nvPr/>
        </p:nvSpPr>
        <p:spPr bwMode="auto">
          <a:xfrm>
            <a:off x="1827213" y="4149726"/>
            <a:ext cx="8445500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Low">
              <a:lnSpc>
                <a:spcPct val="130000"/>
              </a:lnSpc>
              <a:spcBef>
                <a:spcPct val="0"/>
              </a:spcBef>
              <a:buClr>
                <a:srgbClr val="EAEBDE"/>
              </a:buClr>
              <a:buFontTx/>
              <a:buNone/>
            </a:pPr>
            <a:r>
              <a:rPr lang="ar-SA" altLang="en-US" sz="2600">
                <a:solidFill>
                  <a:srgbClr val="C00000"/>
                </a:solidFill>
              </a:rPr>
              <a:t>(ب) قابلية النقل </a:t>
            </a:r>
            <a:endParaRPr lang="en-US" altLang="en-US" sz="2600">
              <a:solidFill>
                <a:srgbClr val="C00000"/>
              </a:solidFill>
            </a:endParaRPr>
          </a:p>
          <a:p>
            <a:pPr algn="justLow">
              <a:lnSpc>
                <a:spcPct val="130000"/>
              </a:lnSpc>
              <a:spcBef>
                <a:spcPct val="0"/>
              </a:spcBef>
              <a:buClr>
                <a:srgbClr val="EAEBDE"/>
              </a:buClr>
              <a:buFontTx/>
              <a:buNone/>
            </a:pPr>
            <a:endParaRPr lang="ar-SA" altLang="en-US" sz="2600">
              <a:solidFill>
                <a:prstClr val="black"/>
              </a:solidFill>
            </a:endParaRPr>
          </a:p>
        </p:txBody>
      </p:sp>
      <p:sp>
        <p:nvSpPr>
          <p:cNvPr id="32" name="Rectangle 31"/>
          <p:cNvSpPr>
            <a:spLocks noChangeArrowheads="1"/>
          </p:cNvSpPr>
          <p:nvPr/>
        </p:nvSpPr>
        <p:spPr bwMode="auto">
          <a:xfrm>
            <a:off x="1919288" y="4679951"/>
            <a:ext cx="7942262" cy="150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30000"/>
              </a:lnSpc>
              <a:spcBef>
                <a:spcPct val="0"/>
              </a:spcBef>
              <a:buClr>
                <a:srgbClr val="EAEBDE"/>
              </a:buClr>
              <a:buFontTx/>
              <a:buNone/>
            </a:pPr>
            <a:r>
              <a:rPr lang="ar-SA" altLang="en-US" sz="2400">
                <a:solidFill>
                  <a:prstClr val="black"/>
                </a:solidFill>
              </a:rPr>
              <a:t>عندما تكون السلعة قابلة للنقل من مكان لآخر وبتكاليف مناسبة، فإن هذا يعني أن مرونتها تكون أكبر . فإذا انخفض سعر السلعة في المنطقة وكانت السلعة قابلة للانتقال تمكن المنتج من نقلها وبيعها في منطقة أخرى لم تنخفض فيها الأسعار.</a:t>
            </a:r>
          </a:p>
        </p:txBody>
      </p:sp>
    </p:spTree>
    <p:extLst>
      <p:ext uri="{BB962C8B-B14F-4D97-AF65-F5344CB8AC3E}">
        <p14:creationId xmlns:p14="http://schemas.microsoft.com/office/powerpoint/2010/main" val="28265272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/>
      <p:bldP spid="81" grpId="0"/>
      <p:bldP spid="25" grpId="0"/>
      <p:bldP spid="29" grpId="0"/>
      <p:bldP spid="30" grpId="0"/>
      <p:bldP spid="31" grpId="0"/>
      <p:bldP spid="3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87488" y="468313"/>
            <a:ext cx="8985251" cy="647700"/>
          </a:xfrm>
        </p:spPr>
        <p:txBody>
          <a:bodyPr/>
          <a:lstStyle/>
          <a:p>
            <a:pPr marL="609600" lvl="2" indent="-609600" rtl="1" eaLnBrk="1" hangingPunct="1">
              <a:buSzPct val="75000"/>
              <a:buNone/>
            </a:pPr>
            <a:r>
              <a:rPr lang="ar-SA" altLang="en-US" sz="2800" b="1" dirty="0">
                <a:solidFill>
                  <a:srgbClr val="FF0000"/>
                </a:solidFill>
                <a:latin typeface="Arial Black" panose="020B0A04020102020204" pitchFamily="34" charset="0"/>
                <a:cs typeface="PT Bold Heading" panose="02010400000000000000" pitchFamily="2" charset="-78"/>
              </a:rPr>
              <a:t>ثانياً: </a:t>
            </a:r>
            <a:r>
              <a:rPr lang="ar-SA" altLang="en-US" sz="2800" dirty="0">
                <a:solidFill>
                  <a:srgbClr val="FF0000"/>
                </a:solidFill>
                <a:latin typeface="Arial Black" panose="020B0A04020102020204" pitchFamily="34" charset="0"/>
                <a:cs typeface="PT Bold Heading" panose="02010400000000000000" pitchFamily="2" charset="-78"/>
              </a:rPr>
              <a:t>مرونة العرض السعرية</a:t>
            </a:r>
            <a:endParaRPr lang="en-US" altLang="en-US" sz="2800" b="1" dirty="0">
              <a:solidFill>
                <a:srgbClr val="FF0000"/>
              </a:solidFill>
              <a:latin typeface="Arial Black" panose="020B0A04020102020204" pitchFamily="34" charset="0"/>
              <a:cs typeface="PT Bold Heading" panose="02010400000000000000" pitchFamily="2" charset="-78"/>
            </a:endParaRPr>
          </a:p>
        </p:txBody>
      </p:sp>
      <p:sp>
        <p:nvSpPr>
          <p:cNvPr id="164867" name="Rectangle 6"/>
          <p:cNvSpPr>
            <a:spLocks noChangeArrowheads="1"/>
          </p:cNvSpPr>
          <p:nvPr/>
        </p:nvSpPr>
        <p:spPr bwMode="auto">
          <a:xfrm>
            <a:off x="10483270" y="28545"/>
            <a:ext cx="18473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ar-SA" altLang="en-US" sz="2000">
              <a:solidFill>
                <a:srgbClr val="800000"/>
              </a:solidFill>
            </a:endParaRPr>
          </a:p>
        </p:txBody>
      </p:sp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1852613" y="1204913"/>
            <a:ext cx="8445500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Low">
              <a:lnSpc>
                <a:spcPct val="130000"/>
              </a:lnSpc>
              <a:spcBef>
                <a:spcPct val="0"/>
              </a:spcBef>
              <a:buClr>
                <a:srgbClr val="EAEBDE"/>
              </a:buClr>
              <a:buFontTx/>
              <a:buNone/>
            </a:pPr>
            <a:r>
              <a:rPr lang="ar-SA" altLang="en-US" sz="2600">
                <a:solidFill>
                  <a:srgbClr val="C00000"/>
                </a:solidFill>
              </a:rPr>
              <a:t>(ج) طبيعة العملية الإنتاجية </a:t>
            </a:r>
            <a:endParaRPr lang="en-US" altLang="en-US" sz="2600">
              <a:solidFill>
                <a:srgbClr val="C00000"/>
              </a:solidFill>
            </a:endParaRPr>
          </a:p>
          <a:p>
            <a:pPr algn="justLow">
              <a:lnSpc>
                <a:spcPct val="130000"/>
              </a:lnSpc>
              <a:spcBef>
                <a:spcPct val="0"/>
              </a:spcBef>
              <a:buClr>
                <a:srgbClr val="EAEBDE"/>
              </a:buClr>
              <a:buFontTx/>
              <a:buNone/>
            </a:pPr>
            <a:endParaRPr lang="ar-SA" altLang="en-US" sz="2600">
              <a:solidFill>
                <a:prstClr val="black"/>
              </a:solidFill>
            </a:endParaRPr>
          </a:p>
        </p:txBody>
      </p:sp>
      <p:sp>
        <p:nvSpPr>
          <p:cNvPr id="30" name="Rectangle 29"/>
          <p:cNvSpPr>
            <a:spLocks noChangeArrowheads="1"/>
          </p:cNvSpPr>
          <p:nvPr/>
        </p:nvSpPr>
        <p:spPr bwMode="auto">
          <a:xfrm>
            <a:off x="1919288" y="1854201"/>
            <a:ext cx="7942262" cy="150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Clr>
                <a:srgbClr val="EAEBDE"/>
              </a:buClr>
              <a:buFontTx/>
              <a:buNone/>
            </a:pPr>
            <a:r>
              <a:rPr lang="ar-SA" altLang="en-US" sz="2400">
                <a:solidFill>
                  <a:prstClr val="black"/>
                </a:solidFill>
              </a:rPr>
              <a:t>كلما كان هناك إمكانية لتغيير حجم الإنتاج بنفقات أقل وبطريقة أسهل ، كلما كان عرض السلعة أكثر مرونة . كما أن سهولة تغيير عوامل الإنتاج المستخدمة وسهولة إحلالها ببعضها البعض وتعدد أوجه استخدامها ، يزيد من مرونة السلعة ، والعكس بالعكس.</a:t>
            </a:r>
          </a:p>
        </p:txBody>
      </p:sp>
      <p:sp>
        <p:nvSpPr>
          <p:cNvPr id="31" name="Rectangle 30"/>
          <p:cNvSpPr>
            <a:spLocks noChangeArrowheads="1"/>
          </p:cNvSpPr>
          <p:nvPr/>
        </p:nvSpPr>
        <p:spPr bwMode="auto">
          <a:xfrm>
            <a:off x="1827213" y="3781426"/>
            <a:ext cx="8445500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Low">
              <a:lnSpc>
                <a:spcPct val="130000"/>
              </a:lnSpc>
              <a:spcBef>
                <a:spcPct val="0"/>
              </a:spcBef>
              <a:buClr>
                <a:srgbClr val="EAEBDE"/>
              </a:buClr>
              <a:buFontTx/>
              <a:buNone/>
            </a:pPr>
            <a:r>
              <a:rPr lang="ar-SA" altLang="en-US" sz="2600">
                <a:solidFill>
                  <a:srgbClr val="C00000"/>
                </a:solidFill>
              </a:rPr>
              <a:t>(د) التوقعات المستقبلية للأسعار </a:t>
            </a:r>
            <a:endParaRPr lang="en-US" altLang="en-US" sz="2600">
              <a:solidFill>
                <a:srgbClr val="C00000"/>
              </a:solidFill>
            </a:endParaRPr>
          </a:p>
          <a:p>
            <a:pPr algn="justLow">
              <a:lnSpc>
                <a:spcPct val="130000"/>
              </a:lnSpc>
              <a:spcBef>
                <a:spcPct val="0"/>
              </a:spcBef>
              <a:buClr>
                <a:srgbClr val="EAEBDE"/>
              </a:buClr>
              <a:buFontTx/>
              <a:buNone/>
            </a:pPr>
            <a:endParaRPr lang="ar-SA" altLang="en-US" sz="2600">
              <a:solidFill>
                <a:prstClr val="black"/>
              </a:solidFill>
            </a:endParaRPr>
          </a:p>
        </p:txBody>
      </p:sp>
      <p:sp>
        <p:nvSpPr>
          <p:cNvPr id="32" name="Rectangle 31"/>
          <p:cNvSpPr>
            <a:spLocks noChangeArrowheads="1"/>
          </p:cNvSpPr>
          <p:nvPr/>
        </p:nvSpPr>
        <p:spPr bwMode="auto">
          <a:xfrm>
            <a:off x="1919288" y="4302126"/>
            <a:ext cx="7942262" cy="150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Clr>
                <a:srgbClr val="EAEBDE"/>
              </a:buClr>
              <a:buFontTx/>
              <a:buNone/>
            </a:pPr>
            <a:r>
              <a:rPr lang="ar-SA" altLang="en-US" sz="2400">
                <a:solidFill>
                  <a:prstClr val="black"/>
                </a:solidFill>
              </a:rPr>
              <a:t>إذا كانت التوقعات توحي بأن الارتفاع الحالي للأسعار سيستمر ، فإن العرض يكون أكثر مرونة مما لو كانت التوقعات تشير إلى أنه ارتفاع مؤقت يتبعه انخفاض في الأسعار.</a:t>
            </a:r>
          </a:p>
        </p:txBody>
      </p:sp>
    </p:spTree>
    <p:extLst>
      <p:ext uri="{BB962C8B-B14F-4D97-AF65-F5344CB8AC3E}">
        <p14:creationId xmlns:p14="http://schemas.microsoft.com/office/powerpoint/2010/main" val="27309839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/>
      <p:bldP spid="29" grpId="0"/>
      <p:bldP spid="30" grpId="0"/>
      <p:bldP spid="31" grpId="0"/>
      <p:bldP spid="3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87488" y="549275"/>
            <a:ext cx="8985251" cy="647700"/>
          </a:xfrm>
        </p:spPr>
        <p:txBody>
          <a:bodyPr/>
          <a:lstStyle/>
          <a:p>
            <a:pPr marL="609600" lvl="2" indent="-609600" rtl="1" eaLnBrk="1" hangingPunct="1">
              <a:buSzPct val="75000"/>
              <a:buNone/>
            </a:pPr>
            <a:r>
              <a:rPr lang="ar-SA" altLang="en-US" sz="2800" b="1" dirty="0">
                <a:solidFill>
                  <a:srgbClr val="FF0000"/>
                </a:solidFill>
                <a:latin typeface="Arial Black" panose="020B0A04020102020204" pitchFamily="34" charset="0"/>
                <a:cs typeface="PT Bold Heading" panose="02010400000000000000" pitchFamily="2" charset="-78"/>
              </a:rPr>
              <a:t>ثانياً: </a:t>
            </a:r>
            <a:r>
              <a:rPr lang="ar-SA" altLang="en-US" sz="2800" dirty="0">
                <a:solidFill>
                  <a:srgbClr val="FF0000"/>
                </a:solidFill>
                <a:latin typeface="Arial Black" panose="020B0A04020102020204" pitchFamily="34" charset="0"/>
                <a:cs typeface="PT Bold Heading" panose="02010400000000000000" pitchFamily="2" charset="-78"/>
              </a:rPr>
              <a:t>مرونة العرض السعرية</a:t>
            </a:r>
            <a:endParaRPr lang="en-US" altLang="en-US" sz="2800" b="1" dirty="0">
              <a:solidFill>
                <a:srgbClr val="FF0000"/>
              </a:solidFill>
              <a:latin typeface="Arial Black" panose="020B0A04020102020204" pitchFamily="34" charset="0"/>
              <a:cs typeface="PT Bold Heading" panose="02010400000000000000" pitchFamily="2" charset="-78"/>
            </a:endParaRPr>
          </a:p>
        </p:txBody>
      </p:sp>
      <p:sp>
        <p:nvSpPr>
          <p:cNvPr id="166915" name="Rectangle 6"/>
          <p:cNvSpPr>
            <a:spLocks noChangeArrowheads="1"/>
          </p:cNvSpPr>
          <p:nvPr/>
        </p:nvSpPr>
        <p:spPr bwMode="auto">
          <a:xfrm>
            <a:off x="10483270" y="28545"/>
            <a:ext cx="18473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ar-SA" altLang="en-US" sz="2000">
              <a:solidFill>
                <a:srgbClr val="800000"/>
              </a:solidFill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055814" y="1090613"/>
            <a:ext cx="8237537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Low">
              <a:lnSpc>
                <a:spcPct val="130000"/>
              </a:lnSpc>
              <a:spcBef>
                <a:spcPct val="0"/>
              </a:spcBef>
              <a:buClr>
                <a:srgbClr val="EAEBDE"/>
              </a:buClr>
              <a:buFontTx/>
              <a:buNone/>
            </a:pPr>
            <a:r>
              <a:rPr lang="ar-SA" altLang="en-US" sz="2600">
                <a:solidFill>
                  <a:srgbClr val="C00000"/>
                </a:solidFill>
              </a:rPr>
              <a:t>(هـ) الفترة الزمنية </a:t>
            </a:r>
            <a:endParaRPr lang="en-US" altLang="en-US" sz="2600">
              <a:solidFill>
                <a:srgbClr val="C00000"/>
              </a:solidFill>
            </a:endParaRPr>
          </a:p>
          <a:p>
            <a:pPr algn="justLow">
              <a:lnSpc>
                <a:spcPct val="130000"/>
              </a:lnSpc>
              <a:spcBef>
                <a:spcPct val="0"/>
              </a:spcBef>
              <a:buClr>
                <a:srgbClr val="EAEBDE"/>
              </a:buClr>
              <a:buFontTx/>
              <a:buNone/>
            </a:pPr>
            <a:endParaRPr lang="ar-SA" altLang="en-US" sz="2600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706820" y="2026295"/>
            <a:ext cx="9175363" cy="287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Clr>
                <a:srgbClr val="EAEBDE"/>
              </a:buClr>
              <a:buFontTx/>
              <a:buNone/>
            </a:pPr>
            <a:r>
              <a:rPr lang="ar-SA" altLang="en-US" sz="2400" dirty="0">
                <a:solidFill>
                  <a:prstClr val="black"/>
                </a:solidFill>
              </a:rPr>
              <a:t>مع مرور الوقت وطول الفترة الزمنية يتمكن المشروع من تغيير حجم إنتاجه بشكل أكثر مرونة عند حدوث تغيير في ثمن السلعة التي ينتجها . فمثلاً لو ارتفعت الإيجارات ، لن تزيد الشقق المعروضة للإيجار بسرعة وفي نفس الفترة ، بل تحتاج لفترة زمنية حتى تزيد . هذا ما يدعونا إلى القول بأن العرض في المدى القصير غير مرن ، وأنه كلما طالت الفترة الزمنية كلما زادت مرونة العرض.</a:t>
            </a:r>
          </a:p>
        </p:txBody>
      </p:sp>
    </p:spTree>
    <p:extLst>
      <p:ext uri="{BB962C8B-B14F-4D97-AF65-F5344CB8AC3E}">
        <p14:creationId xmlns:p14="http://schemas.microsoft.com/office/powerpoint/2010/main" val="3760043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/>
      <p:bldP spid="10" grpId="0"/>
      <p:bldP spid="1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</a:rPr>
              <a:t>مثال</a:t>
            </a:r>
            <a:endParaRPr lang="ar-SA" dirty="0">
              <a:solidFill>
                <a:srgbClr val="FF0000"/>
              </a:solidFill>
            </a:endParaRPr>
          </a:p>
        </p:txBody>
      </p:sp>
      <p:pic>
        <p:nvPicPr>
          <p:cNvPr id="19" name="Content Placeholder 18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15696" y="3928818"/>
            <a:ext cx="5725297" cy="327077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FDB85D4-54C8-4DA7-ADB0-FC447031DD2F}" type="slidenum">
              <a:rPr lang="en-US" altLang="ar-SA" smtClean="0">
                <a:solidFill>
                  <a:prstClr val="white"/>
                </a:solidFill>
              </a:rPr>
              <a:pPr>
                <a:defRPr/>
              </a:pPr>
              <a:t>25</a:t>
            </a:fld>
            <a:endParaRPr lang="en-US" altLang="ar-SA">
              <a:solidFill>
                <a:prstClr val="white"/>
              </a:solidFill>
            </a:endParaRPr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2598742" y="2010087"/>
            <a:ext cx="7786829" cy="1692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51435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51435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51435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51435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51435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51435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51435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51435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51435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143500" algn="r"/>
              </a:tabLst>
            </a:pPr>
            <a:r>
              <a:rPr kumimoji="0" lang="ar-KW" altLang="ar-SA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انخفضت الكمية المعروضة من السلعة (</a:t>
            </a:r>
            <a:r>
              <a:rPr kumimoji="0" lang="en-US" altLang="ar-SA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X</a:t>
            </a:r>
            <a:r>
              <a:rPr kumimoji="0" lang="ar-KW" altLang="ar-SA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بمقدار (35%)، وذلك عند انخفاض سعرها بنسبة (20%</a:t>
            </a:r>
            <a:r>
              <a:rPr kumimoji="0" lang="en-US" altLang="ar-SA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kumimoji="0" lang="ar-KW" altLang="ar-SA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المطلوب إيجاد مرونة العرض للسلعة (</a:t>
            </a:r>
            <a:r>
              <a:rPr kumimoji="0" lang="en-US" altLang="ar-SA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X</a:t>
            </a:r>
            <a:r>
              <a:rPr kumimoji="0" lang="ar-KW" altLang="ar-SA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).</a:t>
            </a:r>
            <a:endParaRPr kumimoji="0" lang="en-US" altLang="ar-SA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143500" algn="r"/>
              </a:tabLst>
            </a:pPr>
            <a:r>
              <a:rPr kumimoji="0" lang="ar-KW" altLang="ar-SA" sz="1600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الحل</a:t>
            </a:r>
            <a:endParaRPr kumimoji="0" lang="en-US" altLang="ar-SA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143500" algn="r"/>
              </a:tabLst>
            </a:pPr>
            <a:r>
              <a:rPr kumimoji="0" lang="ar-KW" altLang="ar-SA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باستخدام قانون مرونة العرض: </a:t>
            </a:r>
            <a:endParaRPr kumimoji="0" lang="en-US" altLang="ar-SA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143500" algn="r"/>
              </a:tabLst>
            </a:pPr>
            <a:r>
              <a:rPr kumimoji="0" lang="en-US" altLang="ar-SA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     </a:t>
            </a:r>
            <a:endParaRPr kumimoji="0" lang="en-US" altLang="ar-SA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143500" algn="r"/>
              </a:tabLst>
            </a:pPr>
            <a:endParaRPr kumimoji="0" lang="en-US" alt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9"/>
          <p:cNvSpPr>
            <a:spLocks noChangeArrowheads="1"/>
          </p:cNvSpPr>
          <p:nvPr/>
        </p:nvSpPr>
        <p:spPr bwMode="auto">
          <a:xfrm>
            <a:off x="2283941" y="4553469"/>
            <a:ext cx="810163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51435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51435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51435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51435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51435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51435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51435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51435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51435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143500" algn="r"/>
              </a:tabLst>
            </a:pPr>
            <a:r>
              <a:rPr kumimoji="0" lang="ar-KW" altLang="ar-SA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+mj-cs"/>
              </a:rPr>
              <a:t>وتجدر الملاحظة أنه لا يتم استخدام القيمة المطلقة لمعامل مرونة العرض. (تذكر وجود علاقة طردية بين سعر السلعة والكمية المعروضة منها).</a:t>
            </a:r>
            <a:endParaRPr kumimoji="0" lang="en-US" altLang="ar-S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+mj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143500" algn="r"/>
              </a:tabLst>
            </a:pPr>
            <a:endParaRPr kumimoji="0" lang="en-US" altLang="ar-S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+mj-cs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7621588" y="3055984"/>
            <a:ext cx="21463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ar-SA" altLang="en-US" sz="2000" dirty="0">
                <a:solidFill>
                  <a:srgbClr val="800000"/>
                </a:solidFill>
              </a:rPr>
              <a:t>مرونة العرض  السعرية</a:t>
            </a: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224339" y="2851197"/>
            <a:ext cx="30241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ar-SA" altLang="en-US" sz="2000">
                <a:solidFill>
                  <a:srgbClr val="800000"/>
                </a:solidFill>
              </a:rPr>
              <a:t>التغير في الكمية المعروضة</a:t>
            </a: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4295775" y="3055984"/>
            <a:ext cx="30241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ar-SA" altLang="en-US" sz="2000" dirty="0">
                <a:solidFill>
                  <a:srgbClr val="800000"/>
                </a:solidFill>
              </a:rPr>
              <a:t>ـــــــــــــــــــــــــــــــــــــــــــــ</a:t>
            </a: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4583114" y="3336972"/>
            <a:ext cx="30241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ar-SA" altLang="en-US" sz="2000" dirty="0">
                <a:solidFill>
                  <a:srgbClr val="800000"/>
                </a:solidFill>
              </a:rPr>
              <a:t>التغير في السعر</a:t>
            </a:r>
          </a:p>
        </p:txBody>
      </p:sp>
    </p:spTree>
    <p:extLst>
      <p:ext uri="{BB962C8B-B14F-4D97-AF65-F5344CB8AC3E}">
        <p14:creationId xmlns:p14="http://schemas.microsoft.com/office/powerpoint/2010/main" val="1791825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>
                <a:solidFill>
                  <a:srgbClr val="FF0000"/>
                </a:solidFill>
              </a:rPr>
              <a:t>مثال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ar-SA" dirty="0" smtClean="0"/>
              <a:t>إذا أدت زيادة سعر وقود السيارات من 0.1 دينار للتر إلي 0.15 دينار للتر إلي زيادة الكمية المعروضة من الوقود بنسبة 5%، احسب المرونة السعرية للعرض للوقود عند النقطة؟ 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FDB85D4-54C8-4DA7-ADB0-FC447031DD2F}" type="slidenum">
              <a:rPr lang="en-US" altLang="ar-SA" smtClean="0">
                <a:solidFill>
                  <a:prstClr val="white"/>
                </a:solidFill>
              </a:rPr>
              <a:pPr>
                <a:defRPr/>
              </a:pPr>
              <a:t>26</a:t>
            </a:fld>
            <a:endParaRPr lang="en-US" altLang="ar-S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67429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سؤال 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FDB85D4-54C8-4DA7-ADB0-FC447031DD2F}" type="slidenum">
              <a:rPr lang="en-US" altLang="ar-SA" smtClean="0">
                <a:solidFill>
                  <a:prstClr val="white"/>
                </a:solidFill>
              </a:rPr>
              <a:pPr>
                <a:defRPr/>
              </a:pPr>
              <a:t>27</a:t>
            </a:fld>
            <a:endParaRPr lang="en-US" altLang="ar-SA">
              <a:solidFill>
                <a:prstClr val="white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lvl="0" indent="0" rtl="1">
                  <a:spcAft>
                    <a:spcPts val="0"/>
                  </a:spcAft>
                  <a:buNone/>
                </a:pPr>
                <a:r>
                  <a:rPr lang="ar-SA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إذا كان منحنى الطلب تمثله المعادلة الخطية </a:t>
                </a:r>
                <a14:m>
                  <m:oMath xmlns:m="http://schemas.openxmlformats.org/officeDocument/2006/math">
                    <m:r>
                      <a:rPr lang="ar-SA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mbria Math" panose="02040503050406030204" pitchFamily="18" charset="0"/>
                      </a:rPr>
                      <m:t> </m:t>
                    </m:r>
                    <m:r>
                      <a:rPr lang="en-GB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𝑄</m:t>
                    </m:r>
                    <m:r>
                      <a:rPr lang="en-GB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GB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10</m:t>
                    </m:r>
                    <m:r>
                      <a:rPr lang="en-GB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−</m:t>
                    </m:r>
                    <m:r>
                      <a:rPr lang="en-GB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4</m:t>
                    </m:r>
                    <m:r>
                      <a:rPr lang="en-GB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𝑃</m:t>
                    </m:r>
                  </m:oMath>
                </a14:m>
                <a:r>
                  <a:rPr lang="ar-SA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و إذا كانت </a:t>
                </a:r>
                <a:r>
                  <a:rPr lang="en-GB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Q=8</a:t>
                </a:r>
                <a:r>
                  <a:rPr lang="ar-SA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و </a:t>
                </a:r>
                <a:r>
                  <a:rPr lang="en-GB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P=2</a:t>
                </a:r>
                <a:r>
                  <a:rPr lang="ar-SA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، فإن المرونة السعرية للطلب تساوي:</a:t>
                </a:r>
                <a:endParaRPr lang="en-US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lvl="0" rtl="1">
                  <a:spcAft>
                    <a:spcPts val="0"/>
                  </a:spcAft>
                  <a:buFont typeface="+mj-cs"/>
                  <a:buAutoNum type="arabic2Minus"/>
                </a:pPr>
                <a:r>
                  <a:rPr lang="en-GB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-</a:t>
                </a:r>
                <a:r>
                  <a:rPr lang="en-GB" dirty="0" smtClean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1</a:t>
                </a:r>
                <a:r>
                  <a:rPr lang="ar-SA" dirty="0" smtClean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endParaRPr lang="en-US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lvl="0" rtl="1">
                  <a:spcAft>
                    <a:spcPts val="0"/>
                  </a:spcAft>
                  <a:buFont typeface="+mj-cs"/>
                  <a:buAutoNum type="arabic2Minus"/>
                </a:pPr>
                <a:r>
                  <a:rPr lang="ar-SA" dirty="0" smtClean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lang="en-US" dirty="0" smtClean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1</a:t>
                </a:r>
                <a:endParaRPr lang="en-US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lvl="0" rtl="1">
                  <a:spcAft>
                    <a:spcPts val="0"/>
                  </a:spcAft>
                  <a:buFont typeface="+mj-cs"/>
                  <a:buAutoNum type="arabic2Minus"/>
                </a:pPr>
                <a:r>
                  <a:rPr lang="ar-SA" dirty="0" smtClean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صفر</a:t>
                </a:r>
                <a:endParaRPr lang="en-US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lvl="0" rtl="1">
                  <a:spcAft>
                    <a:spcPts val="0"/>
                  </a:spcAft>
                  <a:buFont typeface="+mj-cs"/>
                  <a:buAutoNum type="arabic2Minus"/>
                </a:pPr>
                <a:r>
                  <a:rPr lang="ar-SA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لا شيء مما تقدم.</a:t>
                </a:r>
                <a:endParaRPr lang="en-US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0" indent="0" rtl="1">
                  <a:spcAft>
                    <a:spcPts val="0"/>
                  </a:spcAft>
                  <a:buNone/>
                </a:pPr>
                <a:r>
                  <a:rPr lang="en-US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 </a:t>
                </a:r>
                <a:endParaRPr lang="en-US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endParaRPr lang="ar-SA" dirty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t="-1752" r="-1444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375100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9936278"/>
              </p:ext>
            </p:extLst>
          </p:nvPr>
        </p:nvGraphicFramePr>
        <p:xfrm>
          <a:off x="4724057" y="2045357"/>
          <a:ext cx="5004830" cy="2025372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1330888"/>
                <a:gridCol w="1847739"/>
                <a:gridCol w="1826203"/>
              </a:tblGrid>
              <a:tr h="337562">
                <a:tc>
                  <a:txBody>
                    <a:bodyPr/>
                    <a:lstStyle/>
                    <a:p>
                      <a:pPr algn="ctr" rtl="1" fontAlgn="b"/>
                      <a:r>
                        <a:rPr lang="ar-SA" sz="1400" b="1" u="none" strike="noStrike">
                          <a:effectLst/>
                        </a:rPr>
                        <a:t> السعر (P)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ar-SA" sz="1400" b="1" u="none" strike="noStrike">
                          <a:effectLst/>
                        </a:rPr>
                        <a:t>الكمية المطلوبة (Qd)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ar-SA" sz="1400" b="1" u="none" strike="noStrike">
                          <a:effectLst/>
                        </a:rPr>
                        <a:t>الكمية المعروضة (Qs)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37562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u="none" strike="noStrike" dirty="0" smtClean="0">
                          <a:effectLst/>
                        </a:rPr>
                        <a:t>16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60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10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37562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u="none" strike="noStrike" dirty="0" smtClean="0">
                          <a:effectLst/>
                        </a:rPr>
                        <a:t>22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48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24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37562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u="none" strike="noStrike" dirty="0" smtClean="0">
                          <a:effectLst/>
                        </a:rPr>
                        <a:t>28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36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36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37562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u="none" strike="noStrike" dirty="0" smtClean="0">
                          <a:effectLst/>
                        </a:rPr>
                        <a:t>34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20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44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37562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40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12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50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FDB85D4-54C8-4DA7-ADB0-FC447031DD2F}" type="slidenum">
              <a:rPr lang="en-US" altLang="ar-SA" smtClean="0">
                <a:solidFill>
                  <a:prstClr val="white"/>
                </a:solidFill>
              </a:rPr>
              <a:pPr>
                <a:defRPr/>
              </a:pPr>
              <a:t>28</a:t>
            </a:fld>
            <a:endParaRPr lang="en-US" altLang="ar-SA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987113" y="4406106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ar-SA" dirty="0">
                <a:solidFill>
                  <a:prstClr val="black"/>
                </a:solidFill>
              </a:rPr>
              <a:t>المطلوب:</a:t>
            </a:r>
          </a:p>
          <a:p>
            <a:pPr lvl="0"/>
            <a:r>
              <a:rPr lang="ar-SA" dirty="0">
                <a:solidFill>
                  <a:prstClr val="black"/>
                </a:solidFill>
              </a:rPr>
              <a:t>أ- احسب مرونة الطلب السعرية باستخدام طريقة القوس إذا ارتفع السعر من 16 إلى 22؟ وضح نوع المرونة؟ ولماذا؟</a:t>
            </a:r>
          </a:p>
          <a:p>
            <a:pPr lvl="0"/>
            <a:endParaRPr lang="ar-SA" dirty="0">
              <a:solidFill>
                <a:prstClr val="black"/>
              </a:solidFill>
            </a:endParaRPr>
          </a:p>
          <a:p>
            <a:pPr lvl="0"/>
            <a:r>
              <a:rPr lang="ar-SA" dirty="0">
                <a:solidFill>
                  <a:prstClr val="black"/>
                </a:solidFill>
              </a:rPr>
              <a:t>ب- احسب مرونة العرض السعرية باستخدام طريقة النقطة  إذا انخفض السعر من 22 إلى16   ؟ وضح نوع المرونة؟ ولماذا؟</a:t>
            </a:r>
          </a:p>
        </p:txBody>
      </p:sp>
      <p:sp>
        <p:nvSpPr>
          <p:cNvPr id="7" name="Rectangle 6"/>
          <p:cNvSpPr/>
          <p:nvPr/>
        </p:nvSpPr>
        <p:spPr>
          <a:xfrm>
            <a:off x="7641836" y="1323671"/>
            <a:ext cx="31534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>
                <a:solidFill>
                  <a:srgbClr val="FF0000"/>
                </a:solidFill>
              </a:rPr>
              <a:t>إذا توافرت لديك البيانات التالية</a:t>
            </a:r>
          </a:p>
        </p:txBody>
      </p:sp>
    </p:spTree>
    <p:extLst>
      <p:ext uri="{BB962C8B-B14F-4D97-AF65-F5344CB8AC3E}">
        <p14:creationId xmlns:p14="http://schemas.microsoft.com/office/powerpoint/2010/main" val="13410395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14300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7686675" y="2166938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5844" name="Rectangle 8"/>
          <p:cNvSpPr>
            <a:spLocks noChangeArrowheads="1"/>
          </p:cNvSpPr>
          <p:nvPr/>
        </p:nvSpPr>
        <p:spPr bwMode="auto">
          <a:xfrm>
            <a:off x="4572000" y="3352800"/>
            <a:ext cx="28194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13E36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ar-EG" altLang="ar-SA" sz="7200">
                <a:solidFill>
                  <a:prstClr val="white"/>
                </a:solidFill>
              </a:rPr>
              <a:t>بحمد الله</a:t>
            </a:r>
            <a:endParaRPr lang="en-US" altLang="ar-SA" sz="7200">
              <a:solidFill>
                <a:prstClr val="white"/>
              </a:solidFill>
            </a:endParaRPr>
          </a:p>
        </p:txBody>
      </p:sp>
      <p:sp>
        <p:nvSpPr>
          <p:cNvPr id="35845" name="Freeform 6"/>
          <p:cNvSpPr>
            <a:spLocks noEditPoints="1"/>
          </p:cNvSpPr>
          <p:nvPr/>
        </p:nvSpPr>
        <p:spPr bwMode="auto">
          <a:xfrm>
            <a:off x="4572001" y="2209801"/>
            <a:ext cx="2689225" cy="1236663"/>
          </a:xfrm>
          <a:custGeom>
            <a:avLst/>
            <a:gdLst>
              <a:gd name="T0" fmla="*/ 2147483646 w 1687"/>
              <a:gd name="T1" fmla="*/ 2147483646 h 775"/>
              <a:gd name="T2" fmla="*/ 2147483646 w 1687"/>
              <a:gd name="T3" fmla="*/ 2147483646 h 775"/>
              <a:gd name="T4" fmla="*/ 2147483646 w 1687"/>
              <a:gd name="T5" fmla="*/ 2147483646 h 775"/>
              <a:gd name="T6" fmla="*/ 2147483646 w 1687"/>
              <a:gd name="T7" fmla="*/ 2147483646 h 775"/>
              <a:gd name="T8" fmla="*/ 2147483646 w 1687"/>
              <a:gd name="T9" fmla="*/ 2147483646 h 775"/>
              <a:gd name="T10" fmla="*/ 2147483646 w 1687"/>
              <a:gd name="T11" fmla="*/ 2147483646 h 775"/>
              <a:gd name="T12" fmla="*/ 2147483646 w 1687"/>
              <a:gd name="T13" fmla="*/ 2147483646 h 775"/>
              <a:gd name="T14" fmla="*/ 2147483646 w 1687"/>
              <a:gd name="T15" fmla="*/ 2147483646 h 775"/>
              <a:gd name="T16" fmla="*/ 2147483646 w 1687"/>
              <a:gd name="T17" fmla="*/ 2147483646 h 775"/>
              <a:gd name="T18" fmla="*/ 2147483646 w 1687"/>
              <a:gd name="T19" fmla="*/ 2147483646 h 775"/>
              <a:gd name="T20" fmla="*/ 2147483646 w 1687"/>
              <a:gd name="T21" fmla="*/ 2147483646 h 775"/>
              <a:gd name="T22" fmla="*/ 0 w 1687"/>
              <a:gd name="T23" fmla="*/ 2147483646 h 775"/>
              <a:gd name="T24" fmla="*/ 2147483646 w 1687"/>
              <a:gd name="T25" fmla="*/ 2147483646 h 775"/>
              <a:gd name="T26" fmla="*/ 2147483646 w 1687"/>
              <a:gd name="T27" fmla="*/ 2147483646 h 775"/>
              <a:gd name="T28" fmla="*/ 2147483646 w 1687"/>
              <a:gd name="T29" fmla="*/ 2147483646 h 775"/>
              <a:gd name="T30" fmla="*/ 2147483646 w 1687"/>
              <a:gd name="T31" fmla="*/ 2147483646 h 775"/>
              <a:gd name="T32" fmla="*/ 2147483646 w 1687"/>
              <a:gd name="T33" fmla="*/ 2147483646 h 775"/>
              <a:gd name="T34" fmla="*/ 2147483646 w 1687"/>
              <a:gd name="T35" fmla="*/ 2147483646 h 775"/>
              <a:gd name="T36" fmla="*/ 2147483646 w 1687"/>
              <a:gd name="T37" fmla="*/ 2147483646 h 775"/>
              <a:gd name="T38" fmla="*/ 2147483646 w 1687"/>
              <a:gd name="T39" fmla="*/ 2147483646 h 775"/>
              <a:gd name="T40" fmla="*/ 2147483646 w 1687"/>
              <a:gd name="T41" fmla="*/ 2147483646 h 775"/>
              <a:gd name="T42" fmla="*/ 2147483646 w 1687"/>
              <a:gd name="T43" fmla="*/ 2147483646 h 775"/>
              <a:gd name="T44" fmla="*/ 2147483646 w 1687"/>
              <a:gd name="T45" fmla="*/ 2147483646 h 775"/>
              <a:gd name="T46" fmla="*/ 2147483646 w 1687"/>
              <a:gd name="T47" fmla="*/ 2147483646 h 775"/>
              <a:gd name="T48" fmla="*/ 2147483646 w 1687"/>
              <a:gd name="T49" fmla="*/ 2147483646 h 775"/>
              <a:gd name="T50" fmla="*/ 2147483646 w 1687"/>
              <a:gd name="T51" fmla="*/ 2147483646 h 775"/>
              <a:gd name="T52" fmla="*/ 2147483646 w 1687"/>
              <a:gd name="T53" fmla="*/ 2147483646 h 775"/>
              <a:gd name="T54" fmla="*/ 2147483646 w 1687"/>
              <a:gd name="T55" fmla="*/ 2147483646 h 775"/>
              <a:gd name="T56" fmla="*/ 2147483646 w 1687"/>
              <a:gd name="T57" fmla="*/ 2147483646 h 775"/>
              <a:gd name="T58" fmla="*/ 2147483646 w 1687"/>
              <a:gd name="T59" fmla="*/ 2147483646 h 775"/>
              <a:gd name="T60" fmla="*/ 2147483646 w 1687"/>
              <a:gd name="T61" fmla="*/ 2147483646 h 775"/>
              <a:gd name="T62" fmla="*/ 2147483646 w 1687"/>
              <a:gd name="T63" fmla="*/ 2147483646 h 775"/>
              <a:gd name="T64" fmla="*/ 2147483646 w 1687"/>
              <a:gd name="T65" fmla="*/ 2147483646 h 775"/>
              <a:gd name="T66" fmla="*/ 2147483646 w 1687"/>
              <a:gd name="T67" fmla="*/ 2147483646 h 775"/>
              <a:gd name="T68" fmla="*/ 2147483646 w 1687"/>
              <a:gd name="T69" fmla="*/ 2147483646 h 775"/>
              <a:gd name="T70" fmla="*/ 2147483646 w 1687"/>
              <a:gd name="T71" fmla="*/ 2147483646 h 775"/>
              <a:gd name="T72" fmla="*/ 2147483646 w 1687"/>
              <a:gd name="T73" fmla="*/ 2147483646 h 775"/>
              <a:gd name="T74" fmla="*/ 2147483646 w 1687"/>
              <a:gd name="T75" fmla="*/ 2147483646 h 775"/>
              <a:gd name="T76" fmla="*/ 2147483646 w 1687"/>
              <a:gd name="T77" fmla="*/ 2147483646 h 775"/>
              <a:gd name="T78" fmla="*/ 2147483646 w 1687"/>
              <a:gd name="T79" fmla="*/ 2147483646 h 775"/>
              <a:gd name="T80" fmla="*/ 2147483646 w 1687"/>
              <a:gd name="T81" fmla="*/ 2147483646 h 775"/>
              <a:gd name="T82" fmla="*/ 2147483646 w 1687"/>
              <a:gd name="T83" fmla="*/ 2147483646 h 775"/>
              <a:gd name="T84" fmla="*/ 2147483646 w 1687"/>
              <a:gd name="T85" fmla="*/ 2147483646 h 775"/>
              <a:gd name="T86" fmla="*/ 2147483646 w 1687"/>
              <a:gd name="T87" fmla="*/ 2147483646 h 775"/>
              <a:gd name="T88" fmla="*/ 2147483646 w 1687"/>
              <a:gd name="T89" fmla="*/ 2147483646 h 775"/>
              <a:gd name="T90" fmla="*/ 2147483646 w 1687"/>
              <a:gd name="T91" fmla="*/ 2147483646 h 775"/>
              <a:gd name="T92" fmla="*/ 2147483646 w 1687"/>
              <a:gd name="T93" fmla="*/ 2147483646 h 775"/>
              <a:gd name="T94" fmla="*/ 2147483646 w 1687"/>
              <a:gd name="T95" fmla="*/ 2147483646 h 775"/>
              <a:gd name="T96" fmla="*/ 2147483646 w 1687"/>
              <a:gd name="T97" fmla="*/ 2147483646 h 775"/>
              <a:gd name="T98" fmla="*/ 2147483646 w 1687"/>
              <a:gd name="T99" fmla="*/ 2147483646 h 775"/>
              <a:gd name="T100" fmla="*/ 2147483646 w 1687"/>
              <a:gd name="T101" fmla="*/ 2147483646 h 775"/>
              <a:gd name="T102" fmla="*/ 2147483646 w 1687"/>
              <a:gd name="T103" fmla="*/ 2147483646 h 775"/>
              <a:gd name="T104" fmla="*/ 2147483646 w 1687"/>
              <a:gd name="T105" fmla="*/ 2147483646 h 775"/>
              <a:gd name="T106" fmla="*/ 2147483646 w 1687"/>
              <a:gd name="T107" fmla="*/ 2147483646 h 775"/>
              <a:gd name="T108" fmla="*/ 2147483646 w 1687"/>
              <a:gd name="T109" fmla="*/ 2147483646 h 775"/>
              <a:gd name="T110" fmla="*/ 2147483646 w 1687"/>
              <a:gd name="T111" fmla="*/ 2147483646 h 775"/>
              <a:gd name="T112" fmla="*/ 2147483646 w 1687"/>
              <a:gd name="T113" fmla="*/ 2147483646 h 775"/>
              <a:gd name="T114" fmla="*/ 2147483646 w 1687"/>
              <a:gd name="T115" fmla="*/ 2147483646 h 775"/>
              <a:gd name="T116" fmla="*/ 2147483646 w 1687"/>
              <a:gd name="T117" fmla="*/ 2147483646 h 775"/>
              <a:gd name="T118" fmla="*/ 2147483646 w 1687"/>
              <a:gd name="T119" fmla="*/ 2147483646 h 775"/>
              <a:gd name="T120" fmla="*/ 2147483646 w 1687"/>
              <a:gd name="T121" fmla="*/ 2147483646 h 775"/>
              <a:gd name="T122" fmla="*/ 2147483646 w 1687"/>
              <a:gd name="T123" fmla="*/ 2147483646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2001838" y="2216151"/>
            <a:ext cx="2417762" cy="240982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35847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7264" y="2581276"/>
            <a:ext cx="1887537" cy="160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4987925" y="6329363"/>
            <a:ext cx="2216150" cy="4318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>
              <a:defRPr/>
            </a:pPr>
            <a:r>
              <a:rPr lang="ar-SA" sz="1100" dirty="0">
                <a:solidFill>
                  <a:prstClr val="white"/>
                </a:solidFill>
                <a:latin typeface="Arial" panose="020B0604020202020204" pitchFamily="34" charset="0"/>
              </a:rPr>
              <a:t>جميع الحقوق محفوظة لجامعة الملك فيصل ©</a:t>
            </a:r>
          </a:p>
          <a:p>
            <a:pPr algn="ctr" rtl="0">
              <a:defRPr/>
            </a:pPr>
            <a:r>
              <a:rPr lang="en-US" sz="11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Rights Reserved for KFU ©</a:t>
            </a:r>
            <a:endParaRPr lang="en-US" sz="1100" dirty="0">
              <a:solidFill>
                <a:prstClr val="white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8862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-template-final.potx" id="{95F461BE-526E-4CA1-9DA5-0D8BE929E680}" vid="{4B94896F-684C-4F32-8A74-8D9CFF96F35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432</TotalTime>
  <Words>1676</Words>
  <Application>Microsoft Office PowerPoint</Application>
  <PresentationFormat>Widescreen</PresentationFormat>
  <Paragraphs>314</Paragraphs>
  <Slides>29</Slides>
  <Notes>17</Notes>
  <HiddenSlides>0</HiddenSlides>
  <MMClips>0</MMClips>
  <ScaleCrop>false</ScaleCrop>
  <HeadingPairs>
    <vt:vector size="8" baseType="variant">
      <vt:variant>
        <vt:lpstr>Fonts Used</vt:lpstr>
      </vt:variant>
      <vt:variant>
        <vt:i4>13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29</vt:i4>
      </vt:variant>
    </vt:vector>
  </HeadingPairs>
  <TitlesOfParts>
    <vt:vector size="47" baseType="lpstr">
      <vt:lpstr>ae_AlMateen</vt:lpstr>
      <vt:lpstr>Arial</vt:lpstr>
      <vt:lpstr>Arial Black</vt:lpstr>
      <vt:lpstr>Arial,Bold</vt:lpstr>
      <vt:lpstr>AYM Wadiy S_U normal.</vt:lpstr>
      <vt:lpstr>Calibri</vt:lpstr>
      <vt:lpstr>Calibri Light</vt:lpstr>
      <vt:lpstr>Cambria Math</vt:lpstr>
      <vt:lpstr>Mongolian Baiti</vt:lpstr>
      <vt:lpstr>PT Bold Heading</vt:lpstr>
      <vt:lpstr>Simplified Arabic</vt:lpstr>
      <vt:lpstr>Times New Roman</vt:lpstr>
      <vt:lpstr>Wingdings</vt:lpstr>
      <vt:lpstr>1_Office Theme</vt:lpstr>
      <vt:lpstr>2_Office Theme</vt:lpstr>
      <vt:lpstr>Équation</vt:lpstr>
      <vt:lpstr>Equation</vt:lpstr>
      <vt:lpstr>معادلة</vt:lpstr>
      <vt:lpstr>PowerPoint Presentation</vt:lpstr>
      <vt:lpstr>المحاضرة السادسة   </vt:lpstr>
      <vt:lpstr>PowerPoint Presentation</vt:lpstr>
      <vt:lpstr>مثال </vt:lpstr>
      <vt:lpstr>المرونة الدخلية للقوس (أو بين نقطتين):</vt:lpstr>
      <vt:lpstr>PowerPoint Presentation</vt:lpstr>
      <vt:lpstr>مرونة الدخلية للطلب  </vt:lpstr>
      <vt:lpstr>PowerPoint Presentation</vt:lpstr>
      <vt:lpstr>المرونة السعرية المتقاطعة للطلب </vt:lpstr>
      <vt:lpstr>المرونة السعرية المتقاطعة للطلب </vt:lpstr>
      <vt:lpstr>مثال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مثال</vt:lpstr>
      <vt:lpstr>مثال</vt:lpstr>
      <vt:lpstr>سؤال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Yousif Abdalkarim Yoysif</dc:creator>
  <cp:lastModifiedBy>studio 5</cp:lastModifiedBy>
  <cp:revision>20</cp:revision>
  <dcterms:created xsi:type="dcterms:W3CDTF">2016-10-08T08:47:42Z</dcterms:created>
  <dcterms:modified xsi:type="dcterms:W3CDTF">2016-10-19T10:34:07Z</dcterms:modified>
</cp:coreProperties>
</file>