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30"/>
  </p:notesMasterIdLst>
  <p:sldIdLst>
    <p:sldId id="257" r:id="rId3"/>
    <p:sldId id="258" r:id="rId4"/>
    <p:sldId id="260" r:id="rId5"/>
    <p:sldId id="261" r:id="rId6"/>
    <p:sldId id="262" r:id="rId7"/>
    <p:sldId id="263" r:id="rId8"/>
    <p:sldId id="264" r:id="rId9"/>
    <p:sldId id="266" r:id="rId10"/>
    <p:sldId id="279" r:id="rId11"/>
    <p:sldId id="267" r:id="rId12"/>
    <p:sldId id="280" r:id="rId13"/>
    <p:sldId id="281" r:id="rId14"/>
    <p:sldId id="282" r:id="rId15"/>
    <p:sldId id="283" r:id="rId16"/>
    <p:sldId id="284" r:id="rId17"/>
    <p:sldId id="272" r:id="rId18"/>
    <p:sldId id="273" r:id="rId19"/>
    <p:sldId id="274" r:id="rId20"/>
    <p:sldId id="285" r:id="rId21"/>
    <p:sldId id="286" r:id="rId22"/>
    <p:sldId id="287" r:id="rId23"/>
    <p:sldId id="288" r:id="rId24"/>
    <p:sldId id="289" r:id="rId25"/>
    <p:sldId id="291" r:id="rId26"/>
    <p:sldId id="292" r:id="rId27"/>
    <p:sldId id="290" r:id="rId28"/>
    <p:sldId id="293" r:id="rId29"/>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116" d="100"/>
          <a:sy n="116" d="100"/>
        </p:scale>
        <p:origin x="3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893296393147946E-2"/>
          <c:y val="3.3502712069693255E-2"/>
          <c:w val="0.6924118405018197"/>
          <c:h val="0.93733053748716189"/>
        </c:manualLayout>
      </c:layout>
      <c:lineChart>
        <c:grouping val="standard"/>
        <c:varyColors val="0"/>
        <c:ser>
          <c:idx val="1"/>
          <c:order val="0"/>
          <c:tx>
            <c:strRef>
              <c:f>Feuil1!$B$1</c:f>
              <c:strCache>
                <c:ptCount val="1"/>
                <c:pt idx="0">
                  <c:v>المنفعة الكلية</c:v>
                </c:pt>
              </c:strCache>
            </c:strRef>
          </c:tx>
          <c:marker>
            <c:symbol val="none"/>
          </c:marker>
          <c:val>
            <c:numRef>
              <c:f>Feuil1!$B$2:$B$9</c:f>
              <c:numCache>
                <c:formatCode>General</c:formatCode>
                <c:ptCount val="8"/>
                <c:pt idx="0">
                  <c:v>2</c:v>
                </c:pt>
                <c:pt idx="1">
                  <c:v>5</c:v>
                </c:pt>
                <c:pt idx="2">
                  <c:v>9</c:v>
                </c:pt>
                <c:pt idx="3">
                  <c:v>14</c:v>
                </c:pt>
                <c:pt idx="4">
                  <c:v>17</c:v>
                </c:pt>
                <c:pt idx="5">
                  <c:v>18</c:v>
                </c:pt>
                <c:pt idx="6">
                  <c:v>18</c:v>
                </c:pt>
                <c:pt idx="7">
                  <c:v>16</c:v>
                </c:pt>
              </c:numCache>
            </c:numRef>
          </c:val>
          <c:smooth val="0"/>
        </c:ser>
        <c:ser>
          <c:idx val="2"/>
          <c:order val="1"/>
          <c:tx>
            <c:strRef>
              <c:f>Feuil1!$C$1</c:f>
              <c:strCache>
                <c:ptCount val="1"/>
                <c:pt idx="0">
                  <c:v>المنفعة الحدية </c:v>
                </c:pt>
              </c:strCache>
            </c:strRef>
          </c:tx>
          <c:spPr>
            <a:ln>
              <a:solidFill>
                <a:srgbClr val="C00000"/>
              </a:solidFill>
            </a:ln>
          </c:spPr>
          <c:marker>
            <c:symbol val="none"/>
          </c:marker>
          <c:val>
            <c:numRef>
              <c:f>Feuil1!$C$2:$C$9</c:f>
              <c:numCache>
                <c:formatCode>General</c:formatCode>
                <c:ptCount val="8"/>
                <c:pt idx="1">
                  <c:v>3</c:v>
                </c:pt>
                <c:pt idx="2">
                  <c:v>4</c:v>
                </c:pt>
                <c:pt idx="3">
                  <c:v>5</c:v>
                </c:pt>
                <c:pt idx="4">
                  <c:v>3</c:v>
                </c:pt>
                <c:pt idx="5">
                  <c:v>1</c:v>
                </c:pt>
                <c:pt idx="6">
                  <c:v>0</c:v>
                </c:pt>
                <c:pt idx="7">
                  <c:v>-2</c:v>
                </c:pt>
              </c:numCache>
            </c:numRef>
          </c:val>
          <c:smooth val="0"/>
        </c:ser>
        <c:dLbls>
          <c:showLegendKey val="0"/>
          <c:showVal val="0"/>
          <c:showCatName val="0"/>
          <c:showSerName val="0"/>
          <c:showPercent val="0"/>
          <c:showBubbleSize val="0"/>
        </c:dLbls>
        <c:smooth val="0"/>
        <c:axId val="-303770512"/>
        <c:axId val="-303772144"/>
      </c:lineChart>
      <c:catAx>
        <c:axId val="-303770512"/>
        <c:scaling>
          <c:orientation val="minMax"/>
        </c:scaling>
        <c:delete val="0"/>
        <c:axPos val="b"/>
        <c:title>
          <c:tx>
            <c:rich>
              <a:bodyPr/>
              <a:lstStyle/>
              <a:p>
                <a:pPr>
                  <a:defRPr sz="1400">
                    <a:latin typeface="Times New Roman" pitchFamily="18" charset="0"/>
                    <a:cs typeface="Times New Roman" pitchFamily="18" charset="0"/>
                  </a:defRPr>
                </a:pPr>
                <a:r>
                  <a:rPr lang="ar-QA" sz="1400" dirty="0">
                    <a:latin typeface="Times New Roman" pitchFamily="18" charset="0"/>
                    <a:cs typeface="Times New Roman" pitchFamily="18" charset="0"/>
                  </a:rPr>
                  <a:t>عدد حبات التفاح</a:t>
                </a:r>
                <a:endParaRPr lang="fr-FR" sz="1400" dirty="0">
                  <a:latin typeface="Times New Roman" pitchFamily="18" charset="0"/>
                  <a:cs typeface="Times New Roman" pitchFamily="18" charset="0"/>
                </a:endParaRPr>
              </a:p>
            </c:rich>
          </c:tx>
          <c:layout>
            <c:manualLayout>
              <c:xMode val="edge"/>
              <c:yMode val="edge"/>
              <c:x val="0.32787283987670396"/>
              <c:y val="0.89129208033778351"/>
            </c:manualLayout>
          </c:layout>
          <c:overlay val="0"/>
        </c:title>
        <c:majorTickMark val="none"/>
        <c:minorTickMark val="none"/>
        <c:tickLblPos val="nextTo"/>
        <c:txPr>
          <a:bodyPr/>
          <a:lstStyle/>
          <a:p>
            <a:pPr>
              <a:defRPr sz="1400">
                <a:latin typeface="Times New Roman" pitchFamily="18" charset="0"/>
                <a:cs typeface="Times New Roman" pitchFamily="18" charset="0"/>
              </a:defRPr>
            </a:pPr>
            <a:endParaRPr lang="ar-SA"/>
          </a:p>
        </c:txPr>
        <c:crossAx val="-303772144"/>
        <c:crosses val="autoZero"/>
        <c:auto val="1"/>
        <c:lblAlgn val="ctr"/>
        <c:lblOffset val="100"/>
        <c:noMultiLvlLbl val="0"/>
      </c:catAx>
      <c:valAx>
        <c:axId val="-303772144"/>
        <c:scaling>
          <c:orientation val="minMax"/>
        </c:scaling>
        <c:delete val="0"/>
        <c:axPos val="l"/>
        <c:majorGridlines/>
        <c:numFmt formatCode="General" sourceLinked="1"/>
        <c:majorTickMark val="out"/>
        <c:minorTickMark val="none"/>
        <c:tickLblPos val="nextTo"/>
        <c:spPr>
          <a:ln>
            <a:solidFill>
              <a:schemeClr val="tx1"/>
            </a:solidFill>
          </a:ln>
        </c:spPr>
        <c:txPr>
          <a:bodyPr/>
          <a:lstStyle/>
          <a:p>
            <a:pPr>
              <a:defRPr sz="1400">
                <a:latin typeface="Times New Roman" pitchFamily="18" charset="0"/>
                <a:cs typeface="Times New Roman" pitchFamily="18" charset="0"/>
              </a:defRPr>
            </a:pPr>
            <a:endParaRPr lang="ar-SA"/>
          </a:p>
        </c:txPr>
        <c:crossAx val="-303770512"/>
        <c:crosses val="autoZero"/>
        <c:crossBetween val="between"/>
      </c:valAx>
      <c:spPr>
        <a:ln>
          <a:solidFill>
            <a:sysClr val="windowText" lastClr="000000"/>
          </a:solidFill>
        </a:ln>
      </c:spPr>
    </c:plotArea>
    <c:legend>
      <c:legendPos val="r"/>
      <c:layout>
        <c:manualLayout>
          <c:xMode val="edge"/>
          <c:yMode val="edge"/>
          <c:x val="0.7690385239623736"/>
          <c:y val="0.42900074990626214"/>
          <c:w val="0.1944647269858947"/>
          <c:h val="0.20642427049559994"/>
        </c:manualLayout>
      </c:layout>
      <c:overlay val="0"/>
      <c:txPr>
        <a:bodyPr/>
        <a:lstStyle/>
        <a:p>
          <a:pPr>
            <a:defRPr sz="1800"/>
          </a:pPr>
          <a:endParaRPr lang="ar-SA"/>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7DEDB1A-B9F6-47F1-82EC-B1C4BA0CECFC}" type="datetimeFigureOut">
              <a:rPr lang="ar-SA" smtClean="0"/>
              <a:t>25/01/38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D3D0F6C-AE18-49D1-9BAD-B3EDEF5C93AB}" type="slidenum">
              <a:rPr lang="ar-SA" smtClean="0"/>
              <a:t>‹#›</a:t>
            </a:fld>
            <a:endParaRPr lang="ar-SA"/>
          </a:p>
        </p:txBody>
      </p:sp>
    </p:spTree>
    <p:extLst>
      <p:ext uri="{BB962C8B-B14F-4D97-AF65-F5344CB8AC3E}">
        <p14:creationId xmlns:p14="http://schemas.microsoft.com/office/powerpoint/2010/main" val="403253743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5</a:t>
            </a:fld>
            <a:endParaRPr lang="fr-FR"/>
          </a:p>
        </p:txBody>
      </p:sp>
    </p:spTree>
    <p:extLst>
      <p:ext uri="{BB962C8B-B14F-4D97-AF65-F5344CB8AC3E}">
        <p14:creationId xmlns:p14="http://schemas.microsoft.com/office/powerpoint/2010/main" val="1148412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TN" baseline="0" dirty="0" smtClean="0"/>
              <a:t> </a:t>
            </a:r>
          </a:p>
          <a:p>
            <a:pPr algn="r" rtl="1"/>
            <a:endParaRPr lang="ar-TN" baseline="0" dirty="0" smtClean="0"/>
          </a:p>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7</a:t>
            </a:fld>
            <a:endParaRPr lang="fr-FR"/>
          </a:p>
        </p:txBody>
      </p:sp>
    </p:spTree>
    <p:extLst>
      <p:ext uri="{BB962C8B-B14F-4D97-AF65-F5344CB8AC3E}">
        <p14:creationId xmlns:p14="http://schemas.microsoft.com/office/powerpoint/2010/main" val="1237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D504885-AA56-457D-9864-0AFDEDD54D12}" type="slidenum">
              <a:rPr lang="ar-SA" altLang="en-US" smtClean="0">
                <a:solidFill>
                  <a:srgbClr val="000000"/>
                </a:solidFill>
              </a:rPr>
              <a:pPr>
                <a:spcBef>
                  <a:spcPct val="0"/>
                </a:spcBef>
              </a:pPr>
              <a:t>9</a:t>
            </a:fld>
            <a:endParaRPr lang="en-US" altLang="en-US" smtClean="0">
              <a:solidFill>
                <a:srgbClr val="000000"/>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29940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6A30A6D-FBC4-4F81-8397-C5D7756D1EDE}" type="slidenum">
              <a:rPr lang="ar-SA" altLang="en-US" smtClean="0">
                <a:solidFill>
                  <a:srgbClr val="000000"/>
                </a:solidFill>
              </a:rPr>
              <a:pPr>
                <a:spcBef>
                  <a:spcPct val="0"/>
                </a:spcBef>
              </a:pPr>
              <a:t>11</a:t>
            </a:fld>
            <a:endParaRPr lang="en-US" altLang="en-US" smtClean="0">
              <a:solidFill>
                <a:srgbClr val="000000"/>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875778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76FE0B0-851D-4EBB-BE9A-352B3CE31EC5}" type="slidenum">
              <a:rPr lang="ar-SA" altLang="en-US" smtClean="0">
                <a:solidFill>
                  <a:srgbClr val="000000"/>
                </a:solidFill>
              </a:rPr>
              <a:pPr>
                <a:spcBef>
                  <a:spcPct val="0"/>
                </a:spcBef>
              </a:pPr>
              <a:t>12</a:t>
            </a:fld>
            <a:endParaRPr lang="en-US" altLang="en-US" smtClean="0">
              <a:solidFill>
                <a:srgbClr val="000000"/>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809584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B6DB882-4E40-4CC7-BB05-B7D2C77E27A7}" type="slidenum">
              <a:rPr lang="ar-SA" altLang="en-US" smtClean="0">
                <a:solidFill>
                  <a:srgbClr val="000000"/>
                </a:solidFill>
              </a:rPr>
              <a:pPr>
                <a:spcBef>
                  <a:spcPct val="0"/>
                </a:spcBef>
              </a:pPr>
              <a:t>14</a:t>
            </a:fld>
            <a:endParaRPr lang="en-US" altLang="en-US" smtClean="0">
              <a:solidFill>
                <a:srgbClr val="000000"/>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85523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2062715-CD09-4C86-A521-5435B612716C}" type="slidenum">
              <a:rPr lang="ar-SA" altLang="en-US" smtClean="0">
                <a:solidFill>
                  <a:srgbClr val="000000"/>
                </a:solidFill>
              </a:rPr>
              <a:pPr>
                <a:spcBef>
                  <a:spcPct val="0"/>
                </a:spcBef>
              </a:pPr>
              <a:t>15</a:t>
            </a:fld>
            <a:endParaRPr lang="en-US" altLang="en-US" smtClean="0">
              <a:solidFill>
                <a:srgbClr val="000000"/>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973687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16</a:t>
            </a:fld>
            <a:endParaRPr lang="fr-FR"/>
          </a:p>
        </p:txBody>
      </p:sp>
    </p:spTree>
    <p:extLst>
      <p:ext uri="{BB962C8B-B14F-4D97-AF65-F5344CB8AC3E}">
        <p14:creationId xmlns:p14="http://schemas.microsoft.com/office/powerpoint/2010/main" val="2356799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FF91FCA-227C-4785-BCFC-1D77A5D1311C}" type="slidenum">
              <a:rPr lang="ar-SA" altLang="en-US" smtClean="0">
                <a:solidFill>
                  <a:srgbClr val="000000"/>
                </a:solidFill>
              </a:rPr>
              <a:pPr>
                <a:spcBef>
                  <a:spcPct val="0"/>
                </a:spcBef>
              </a:pPr>
              <a:t>19</a:t>
            </a:fld>
            <a:endParaRPr lang="en-US" altLang="en-US" smtClean="0">
              <a:solidFill>
                <a:srgbClr val="000000"/>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698506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1F15D9C-F77E-4694-8B1F-514743071A59}" type="slidenum">
              <a:rPr lang="ar-SA" altLang="en-US" smtClean="0">
                <a:solidFill>
                  <a:srgbClr val="000000"/>
                </a:solidFill>
              </a:rPr>
              <a:pPr>
                <a:spcBef>
                  <a:spcPct val="0"/>
                </a:spcBef>
              </a:pPr>
              <a:t>20</a:t>
            </a:fld>
            <a:endParaRPr lang="en-US" altLang="en-US" smtClean="0">
              <a:solidFill>
                <a:srgbClr val="000000"/>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517835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993F769-E3DC-45BD-957E-FDD868EB6821}" type="slidenum">
              <a:rPr lang="ar-SA" altLang="en-US" smtClean="0">
                <a:solidFill>
                  <a:srgbClr val="000000"/>
                </a:solidFill>
              </a:rPr>
              <a:pPr>
                <a:spcBef>
                  <a:spcPct val="0"/>
                </a:spcBef>
              </a:pPr>
              <a:t>21</a:t>
            </a:fld>
            <a:endParaRPr lang="en-US" altLang="en-US" smtClean="0">
              <a:solidFill>
                <a:srgbClr val="000000"/>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339931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DED8E15-D560-4A6C-A2A5-FBC264CD0035}" type="slidenum">
              <a:rPr lang="en-US" altLang="en-US" smtClean="0">
                <a:solidFill>
                  <a:srgbClr val="000000"/>
                </a:solidFill>
              </a:rPr>
              <a:pPr>
                <a:spcBef>
                  <a:spcPct val="0"/>
                </a:spcBef>
              </a:pPr>
              <a:t>22</a:t>
            </a:fld>
            <a:endParaRPr lang="en-US" altLang="en-US" smtClean="0">
              <a:solidFill>
                <a:srgbClr val="000000"/>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946730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57091A3-7516-4280-BDFE-854FD7B67F0F}" type="slidenum">
              <a:rPr lang="en-US" altLang="en-US" smtClean="0">
                <a:solidFill>
                  <a:srgbClr val="000000"/>
                </a:solidFill>
              </a:rPr>
              <a:pPr>
                <a:spcBef>
                  <a:spcPct val="0"/>
                </a:spcBef>
              </a:pPr>
              <a:t>23</a:t>
            </a:fld>
            <a:endParaRPr lang="en-US" altLang="en-US" smtClean="0">
              <a:solidFill>
                <a:srgbClr val="000000"/>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469592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altLang="ar-SA" smtClean="0"/>
          </a:p>
        </p:txBody>
      </p:sp>
      <p:sp>
        <p:nvSpPr>
          <p:cNvPr id="5734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13A2EDBA-DE86-425C-B646-EC6AA983229E}" type="slidenum">
              <a:rPr lang="en-US" altLang="ar-SA"/>
              <a:pPr algn="r" eaLnBrk="1" hangingPunct="1">
                <a:spcBef>
                  <a:spcPct val="0"/>
                </a:spcBef>
              </a:pPr>
              <a:t>24</a:t>
            </a:fld>
            <a:endParaRPr lang="en-US" altLang="ar-SA"/>
          </a:p>
        </p:txBody>
      </p:sp>
    </p:spTree>
    <p:extLst>
      <p:ext uri="{BB962C8B-B14F-4D97-AF65-F5344CB8AC3E}">
        <p14:creationId xmlns:p14="http://schemas.microsoft.com/office/powerpoint/2010/main" val="547819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altLang="ar-SA" smtClean="0"/>
          </a:p>
        </p:txBody>
      </p:sp>
      <p:sp>
        <p:nvSpPr>
          <p:cNvPr id="5939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6178AF1-2292-4A2D-B7AA-DA6FCF6186DF}" type="slidenum">
              <a:rPr lang="en-US" altLang="ar-SA"/>
              <a:pPr algn="r" eaLnBrk="1" hangingPunct="1">
                <a:spcBef>
                  <a:spcPct val="0"/>
                </a:spcBef>
              </a:pPr>
              <a:t>25</a:t>
            </a:fld>
            <a:endParaRPr lang="en-US" altLang="ar-SA"/>
          </a:p>
        </p:txBody>
      </p:sp>
    </p:spTree>
    <p:extLst>
      <p:ext uri="{BB962C8B-B14F-4D97-AF65-F5344CB8AC3E}">
        <p14:creationId xmlns:p14="http://schemas.microsoft.com/office/powerpoint/2010/main" val="1241081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A36EE42-76AC-4F0A-B689-5DC974A7FAE3}" type="slidenum">
              <a:rPr lang="ar-SA" altLang="en-US" smtClean="0">
                <a:solidFill>
                  <a:srgbClr val="000000"/>
                </a:solidFill>
              </a:rPr>
              <a:pPr>
                <a:spcBef>
                  <a:spcPct val="0"/>
                </a:spcBef>
              </a:pPr>
              <a:t>26</a:t>
            </a:fld>
            <a:endParaRPr lang="en-US" altLang="en-US" smtClean="0">
              <a:solidFill>
                <a:srgbClr val="000000"/>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745726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4130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15673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53518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61931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57026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01483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64189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232245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0689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3832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462572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86127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257077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300938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05382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897908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66934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004086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943620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301973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94773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697190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15065614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7996068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481138"/>
            <a:ext cx="53848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481138"/>
            <a:ext cx="53848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a:xfrm>
            <a:off x="8970433" y="6408739"/>
            <a:ext cx="2559051" cy="365125"/>
          </a:xfrm>
          <a:prstGeom prst="rect">
            <a:avLst/>
          </a:prstGeom>
        </p:spPr>
        <p:txBody>
          <a:bodyPr/>
          <a:lstStyle>
            <a:lvl1pPr>
              <a:defRPr/>
            </a:lvl1pPr>
          </a:lstStyle>
          <a:p>
            <a:pPr>
              <a:defRPr/>
            </a:pPr>
            <a:fld id="{28997E71-2BC3-4BCF-9D75-9E90F38A1D14}" type="datetime1">
              <a:rPr lang="en-US"/>
              <a:pPr>
                <a:defRPr/>
              </a:pPr>
              <a:t>10/26/2016</a:t>
            </a:fld>
            <a:endParaRPr lang="en-US"/>
          </a:p>
        </p:txBody>
      </p:sp>
      <p:sp>
        <p:nvSpPr>
          <p:cNvPr id="6" name="Footer Placeholder 21"/>
          <p:cNvSpPr>
            <a:spLocks noGrp="1"/>
          </p:cNvSpPr>
          <p:nvPr>
            <p:ph type="ftr" sz="quarter" idx="11"/>
          </p:nvPr>
        </p:nvSpPr>
        <p:spPr>
          <a:xfrm>
            <a:off x="5839884" y="6408739"/>
            <a:ext cx="3134783" cy="365125"/>
          </a:xfrm>
          <a:prstGeom prst="rect">
            <a:avLst/>
          </a:prstGeom>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EB08E4D2-EA81-4259-ADFC-0086DFA7ED6F}" type="slidenum">
              <a:rPr lang="en-US" altLang="ar-SA"/>
              <a:pPr>
                <a:defRPr/>
              </a:pPr>
              <a:t>‹#›</a:t>
            </a:fld>
            <a:endParaRPr lang="en-US" altLang="ar-SA"/>
          </a:p>
        </p:txBody>
      </p:sp>
    </p:spTree>
    <p:extLst>
      <p:ext uri="{BB962C8B-B14F-4D97-AF65-F5344CB8AC3E}">
        <p14:creationId xmlns:p14="http://schemas.microsoft.com/office/powerpoint/2010/main" val="3627840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solidFill>
                  <a:prstClr val="black">
                    <a:tint val="75000"/>
                  </a:prstClr>
                </a:solidFill>
              </a:rPr>
              <a:pPr/>
              <a:t>25/01/38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86639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13299740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3.xml"/><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830652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السابعة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6" name="Rectangle 5"/>
          <p:cNvSpPr/>
          <p:nvPr/>
        </p:nvSpPr>
        <p:spPr>
          <a:xfrm>
            <a:off x="2736617" y="3902075"/>
            <a:ext cx="6417141" cy="646331"/>
          </a:xfrm>
          <a:prstGeom prst="rect">
            <a:avLst/>
          </a:prstGeom>
        </p:spPr>
        <p:txBody>
          <a:bodyPr wrap="none">
            <a:spAutoFit/>
          </a:bodyPr>
          <a:lstStyle/>
          <a:p>
            <a:pPr algn="ctr"/>
            <a:r>
              <a:rPr lang="en-US" sz="3600" kern="10" dirty="0">
                <a:ln w="9525">
                  <a:solidFill>
                    <a:srgbClr val="FFC000"/>
                  </a:solidFill>
                  <a:round/>
                  <a:headEnd/>
                  <a:tailEnd/>
                </a:ln>
                <a:solidFill>
                  <a:srgbClr val="FF0000"/>
                </a:solidFill>
                <a:effectLst>
                  <a:outerShdw dist="38100" dir="2700000" algn="tl" rotWithShape="0">
                    <a:srgbClr val="000000"/>
                  </a:outerShdw>
                </a:effectLst>
                <a:latin typeface="Arial"/>
                <a:cs typeface="Arial"/>
              </a:rPr>
              <a:t>Utility and Consumer Behavior</a:t>
            </a:r>
          </a:p>
        </p:txBody>
      </p:sp>
      <p:sp>
        <p:nvSpPr>
          <p:cNvPr id="2" name="Rectangle 1"/>
          <p:cNvSpPr/>
          <p:nvPr/>
        </p:nvSpPr>
        <p:spPr>
          <a:xfrm>
            <a:off x="3199002" y="1301579"/>
            <a:ext cx="6096000" cy="2123658"/>
          </a:xfrm>
          <a:prstGeom prst="rect">
            <a:avLst/>
          </a:prstGeom>
        </p:spPr>
        <p:txBody>
          <a:bodyPr>
            <a:spAutoFit/>
          </a:bodyPr>
          <a:lstStyle/>
          <a:p>
            <a:pPr algn="ctr"/>
            <a:r>
              <a:rPr lang="ar-SA" sz="44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ar-SA" sz="44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ar-SA" sz="44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ar-SA" sz="44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ar-AE" sz="44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ar-TN" sz="44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المنفعة و سلوك المستهلك</a:t>
            </a:r>
            <a:endParaRPr lang="ar-SA" sz="4400" dirty="0"/>
          </a:p>
        </p:txBody>
      </p:sp>
    </p:spTree>
    <p:extLst>
      <p:ext uri="{BB962C8B-B14F-4D97-AF65-F5344CB8AC3E}">
        <p14:creationId xmlns:p14="http://schemas.microsoft.com/office/powerpoint/2010/main" val="1906553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ctr" eaLnBrk="1" hangingPunct="1">
              <a:defRPr/>
            </a:pPr>
            <a:r>
              <a:rPr lang="ar-SA" sz="4800" dirty="0">
                <a:latin typeface="Times New Roman" panose="02020603050405020304" pitchFamily="18" charset="0"/>
                <a:cs typeface="Times New Roman" panose="02020603050405020304" pitchFamily="18" charset="0"/>
              </a:rPr>
              <a:t>عناصر المحاضرة</a:t>
            </a:r>
            <a:endParaRPr lang="en-US" sz="4800" dirty="0">
              <a:latin typeface="Times New Roman" panose="02020603050405020304" pitchFamily="18" charset="0"/>
              <a:cs typeface="Times New Roman" panose="02020603050405020304" pitchFamily="18" charset="0"/>
            </a:endParaRPr>
          </a:p>
        </p:txBody>
      </p:sp>
      <p:sp>
        <p:nvSpPr>
          <p:cNvPr id="7171" name="Text Placeholder 5"/>
          <p:cNvSpPr>
            <a:spLocks noGrp="1"/>
          </p:cNvSpPr>
          <p:nvPr>
            <p:ph idx="1"/>
          </p:nvPr>
        </p:nvSpPr>
        <p:spPr/>
        <p:txBody>
          <a:bodyPr>
            <a:normAutofit lnSpcReduction="10000"/>
          </a:bodyPr>
          <a:lstStyle/>
          <a:p>
            <a:pPr marL="0" indent="0" rtl="1" eaLnBrk="1" hangingPunct="1">
              <a:buNone/>
            </a:pPr>
            <a:r>
              <a:rPr lang="ar-SA" sz="2800" b="1" dirty="0">
                <a:cs typeface="Arial" pitchFamily="34" charset="0"/>
              </a:rPr>
              <a:t>مقدمة</a:t>
            </a:r>
          </a:p>
          <a:p>
            <a:pPr marL="0" indent="0" rtl="1" eaLnBrk="1" hangingPunct="1">
              <a:buNone/>
            </a:pPr>
            <a:r>
              <a:rPr lang="ar-SA" sz="2800" b="1" dirty="0">
                <a:cs typeface="Arial" pitchFamily="34" charset="0"/>
              </a:rPr>
              <a:t>نظرية المنفعة </a:t>
            </a:r>
          </a:p>
          <a:p>
            <a:pPr marL="0" indent="0" rtl="1" eaLnBrk="1" hangingPunct="1">
              <a:buNone/>
            </a:pPr>
            <a:r>
              <a:rPr lang="ar-SA" sz="2800" b="1" dirty="0">
                <a:cs typeface="Arial" pitchFamily="34" charset="0"/>
              </a:rPr>
              <a:t>إمكانيات الاستهلاك و خط الميزانية</a:t>
            </a:r>
          </a:p>
          <a:p>
            <a:pPr marL="0" indent="0" rtl="1" eaLnBrk="1" hangingPunct="1">
              <a:buNone/>
            </a:pPr>
            <a:r>
              <a:rPr lang="ar-SA" sz="2800" b="1" dirty="0" err="1">
                <a:cs typeface="Arial" pitchFamily="34" charset="0"/>
              </a:rPr>
              <a:t>تفضيلات</a:t>
            </a:r>
            <a:r>
              <a:rPr lang="ar-SA" sz="2800" b="1" dirty="0">
                <a:cs typeface="Arial" pitchFamily="34" charset="0"/>
              </a:rPr>
              <a:t> المستهلك</a:t>
            </a:r>
          </a:p>
          <a:p>
            <a:pPr marL="0" indent="0" rtl="1" eaLnBrk="1" hangingPunct="1">
              <a:buNone/>
            </a:pPr>
            <a:r>
              <a:rPr lang="ar-SA" sz="2800" b="1" dirty="0">
                <a:cs typeface="Arial" pitchFamily="34" charset="0"/>
              </a:rPr>
              <a:t>المنفعة الكلية و المنفعة الحدية </a:t>
            </a:r>
          </a:p>
          <a:p>
            <a:pPr marL="0" indent="0" rtl="1" eaLnBrk="1" hangingPunct="1">
              <a:buNone/>
            </a:pPr>
            <a:r>
              <a:rPr lang="ar-SA" sz="2800" b="1" dirty="0">
                <a:cs typeface="Arial" pitchFamily="34" charset="0"/>
              </a:rPr>
              <a:t>تعظيم المنفعة </a:t>
            </a:r>
          </a:p>
          <a:p>
            <a:pPr marL="0" indent="0" rtl="1" eaLnBrk="1" hangingPunct="1">
              <a:buNone/>
            </a:pPr>
            <a:endParaRPr lang="ar-SA" b="1" dirty="0" smtClean="0">
              <a:cs typeface="Arial" pitchFamily="34" charset="0"/>
            </a:endParaRPr>
          </a:p>
          <a:p>
            <a:pPr marL="0" indent="0">
              <a:buNone/>
            </a:pPr>
            <a:r>
              <a:rPr lang="en-US" b="1" dirty="0" smtClean="0">
                <a:cs typeface="Arial" pitchFamily="34" charset="0"/>
              </a:rPr>
              <a:t> </a:t>
            </a:r>
          </a:p>
          <a:p>
            <a:pPr marL="0" indent="0">
              <a:buNone/>
            </a:pP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extLst>
      <p:ext uri="{BB962C8B-B14F-4D97-AF65-F5344CB8AC3E}">
        <p14:creationId xmlns:p14="http://schemas.microsoft.com/office/powerpoint/2010/main" val="172266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24000" y="1524000"/>
            <a:ext cx="9767582" cy="5029200"/>
          </a:xfrm>
        </p:spPr>
        <p:txBody>
          <a:bodyPr>
            <a:normAutofit fontScale="77500" lnSpcReduction="20000"/>
          </a:bodyPr>
          <a:lstStyle/>
          <a:p>
            <a:pPr marL="0" indent="0">
              <a:lnSpc>
                <a:spcPct val="150000"/>
              </a:lnSpc>
              <a:spcBef>
                <a:spcPts val="600"/>
              </a:spcBef>
              <a:buNone/>
            </a:pPr>
            <a:r>
              <a:rPr lang="ar-TN" dirty="0">
                <a:latin typeface="Times New Roman" pitchFamily="18" charset="0"/>
                <a:cs typeface="Times New Roman" pitchFamily="18" charset="0"/>
              </a:rPr>
              <a:t>يتناول هذا الفصل دراسة و تحليل سلوك المستهلك لفهم </a:t>
            </a:r>
            <a:r>
              <a:rPr lang="ar-QA" dirty="0">
                <a:latin typeface="Times New Roman" pitchFamily="18" charset="0"/>
                <a:cs typeface="Times New Roman" pitchFamily="18" charset="0"/>
              </a:rPr>
              <a:t>قرارات</a:t>
            </a:r>
            <a:r>
              <a:rPr lang="ar-TN" dirty="0">
                <a:latin typeface="Times New Roman" pitchFamily="18" charset="0"/>
                <a:cs typeface="Times New Roman" pitchFamily="18" charset="0"/>
              </a:rPr>
              <a:t>ه</a:t>
            </a:r>
            <a:r>
              <a:rPr lang="ar-QA" dirty="0">
                <a:latin typeface="Times New Roman" pitchFamily="18" charset="0"/>
                <a:cs typeface="Times New Roman" pitchFamily="18" charset="0"/>
              </a:rPr>
              <a:t> الشرائية والاستهلاكية و التعرف على الدوافع والأسباب الكامنة خلف هذه القرارات</a:t>
            </a:r>
            <a:r>
              <a:rPr lang="ar-TN" dirty="0">
                <a:latin typeface="Times New Roman" pitchFamily="18" charset="0"/>
                <a:cs typeface="Times New Roman" pitchFamily="18" charset="0"/>
              </a:rPr>
              <a:t>. حيث أن مشكلة المستهلك تتمثل في تحديد ما هي الكميات التي يجب شراؤها من سلع مختلفة حتى يحقق </a:t>
            </a:r>
            <a:r>
              <a:rPr lang="ar-TN" u="sng" dirty="0">
                <a:latin typeface="Times New Roman" pitchFamily="18" charset="0"/>
                <a:cs typeface="Times New Roman" pitchFamily="18" charset="0"/>
              </a:rPr>
              <a:t>أقصى اشباع </a:t>
            </a:r>
            <a:r>
              <a:rPr lang="ar-TN" dirty="0">
                <a:latin typeface="Times New Roman" pitchFamily="18" charset="0"/>
                <a:cs typeface="Times New Roman" pitchFamily="18" charset="0"/>
              </a:rPr>
              <a:t>لحاجاته و رغباته ضمن حدود دخله المحدود و ضمن الأسعار السائدة للسلع السائدة في السوق.</a:t>
            </a:r>
          </a:p>
          <a:p>
            <a:pPr marL="0" indent="0">
              <a:lnSpc>
                <a:spcPct val="150000"/>
              </a:lnSpc>
              <a:spcBef>
                <a:spcPts val="600"/>
              </a:spcBef>
              <a:buNone/>
            </a:pPr>
            <a:r>
              <a:rPr lang="ar-TN" dirty="0">
                <a:latin typeface="Times New Roman" pitchFamily="18" charset="0"/>
                <a:cs typeface="Times New Roman" pitchFamily="18" charset="0"/>
              </a:rPr>
              <a:t> و لدراسة و تحليل سلوك المستهلك ه</a:t>
            </a:r>
            <a:r>
              <a:rPr lang="ar-QA" dirty="0">
                <a:latin typeface="Times New Roman" pitchFamily="18" charset="0"/>
                <a:cs typeface="Times New Roman" pitchFamily="18" charset="0"/>
              </a:rPr>
              <a:t>ناك نظريتين أساسيتين هما</a:t>
            </a:r>
            <a:r>
              <a:rPr lang="ar-TN" dirty="0">
                <a:latin typeface="Times New Roman" pitchFamily="18" charset="0"/>
                <a:cs typeface="Times New Roman" pitchFamily="18" charset="0"/>
              </a:rPr>
              <a:t>:</a:t>
            </a:r>
          </a:p>
          <a:p>
            <a:pPr marL="0" indent="0">
              <a:lnSpc>
                <a:spcPct val="150000"/>
              </a:lnSpc>
              <a:spcBef>
                <a:spcPts val="600"/>
              </a:spcBef>
              <a:buNone/>
            </a:pPr>
            <a:r>
              <a:rPr lang="ar-QA" dirty="0">
                <a:latin typeface="Times New Roman" pitchFamily="18" charset="0"/>
                <a:cs typeface="Times New Roman" pitchFamily="18" charset="0"/>
              </a:rPr>
              <a:t>نظرية</a:t>
            </a:r>
            <a:r>
              <a:rPr lang="ar-TN" dirty="0">
                <a:latin typeface="Times New Roman" pitchFamily="18" charset="0"/>
                <a:cs typeface="Times New Roman" pitchFamily="18" charset="0"/>
              </a:rPr>
              <a:t> </a:t>
            </a:r>
            <a:r>
              <a:rPr lang="ar-SA" dirty="0">
                <a:latin typeface="Times New Roman" pitchFamily="18" charset="0"/>
                <a:cs typeface="Times New Roman" pitchFamily="18" charset="0"/>
              </a:rPr>
              <a:t>المنفعة </a:t>
            </a:r>
            <a:r>
              <a:rPr lang="en-US" dirty="0" smtClean="0">
                <a:latin typeface="Times New Roman" pitchFamily="18" charset="0"/>
                <a:cs typeface="Times New Roman" pitchFamily="18" charset="0"/>
              </a:rPr>
              <a:t>-</a:t>
            </a:r>
            <a:r>
              <a:rPr lang="ar-SA" dirty="0" smtClean="0">
                <a:latin typeface="Times New Roman" pitchFamily="18" charset="0"/>
                <a:cs typeface="Times New Roman" pitchFamily="18" charset="0"/>
              </a:rPr>
              <a:t>1</a:t>
            </a:r>
            <a:endParaRPr lang="ar-TN" dirty="0" smtClean="0">
              <a:latin typeface="Times New Roman" pitchFamily="18" charset="0"/>
              <a:cs typeface="Times New Roman" pitchFamily="18" charset="0"/>
            </a:endParaRPr>
          </a:p>
          <a:p>
            <a:pPr marL="0" indent="0">
              <a:lnSpc>
                <a:spcPct val="150000"/>
              </a:lnSpc>
              <a:spcBef>
                <a:spcPts val="600"/>
              </a:spcBef>
              <a:buNone/>
            </a:pPr>
            <a:r>
              <a:rPr lang="ar-SA" dirty="0" smtClean="0">
                <a:latin typeface="Times New Roman" pitchFamily="18" charset="0"/>
                <a:cs typeface="Times New Roman" pitchFamily="18" charset="0"/>
              </a:rPr>
              <a:t> </a:t>
            </a:r>
            <a:r>
              <a:rPr lang="ar-QA" dirty="0" smtClean="0">
                <a:latin typeface="Times New Roman" pitchFamily="18" charset="0"/>
                <a:cs typeface="Times New Roman" pitchFamily="18" charset="0"/>
              </a:rPr>
              <a:t>نظرية</a:t>
            </a:r>
            <a:r>
              <a:rPr lang="ar-SA" dirty="0" smtClean="0">
                <a:latin typeface="Times New Roman" pitchFamily="18" charset="0"/>
                <a:cs typeface="Times New Roman" pitchFamily="18" charset="0"/>
              </a:rPr>
              <a:t> </a:t>
            </a:r>
            <a:r>
              <a:rPr lang="ar-SA" dirty="0">
                <a:latin typeface="Times New Roman" pitchFamily="18" charset="0"/>
                <a:cs typeface="Times New Roman" pitchFamily="18" charset="0"/>
              </a:rPr>
              <a:t>منحنيات السواء </a:t>
            </a:r>
            <a:r>
              <a:rPr lang="en-US" dirty="0" smtClean="0">
                <a:latin typeface="Times New Roman" pitchFamily="18" charset="0"/>
                <a:cs typeface="Times New Roman" pitchFamily="18" charset="0"/>
              </a:rPr>
              <a:t>-</a:t>
            </a:r>
            <a:r>
              <a:rPr lang="ar-SA" dirty="0" smtClean="0">
                <a:latin typeface="Times New Roman" pitchFamily="18" charset="0"/>
                <a:cs typeface="Times New Roman" pitchFamily="18" charset="0"/>
              </a:rPr>
              <a:t>2</a:t>
            </a:r>
            <a:endParaRPr lang="en-US" dirty="0" smtClean="0">
              <a:latin typeface="Times New Roman" pitchFamily="18" charset="0"/>
              <a:cs typeface="Times New Roman" pitchFamily="18" charset="0"/>
            </a:endParaRPr>
          </a:p>
          <a:p>
            <a:pPr marL="0" indent="0">
              <a:lnSpc>
                <a:spcPct val="150000"/>
              </a:lnSpc>
              <a:spcBef>
                <a:spcPts val="600"/>
              </a:spcBef>
              <a:buNone/>
            </a:pPr>
            <a:r>
              <a:rPr lang="ar-TN" dirty="0" smtClean="0">
                <a:latin typeface="Times New Roman" pitchFamily="18" charset="0"/>
                <a:cs typeface="Times New Roman" pitchFamily="18" charset="0"/>
              </a:rPr>
              <a:t>في </a:t>
            </a:r>
            <a:r>
              <a:rPr lang="ar-TN" dirty="0">
                <a:latin typeface="Times New Roman" pitchFamily="18" charset="0"/>
                <a:cs typeface="Times New Roman" pitchFamily="18" charset="0"/>
              </a:rPr>
              <a:t>هذا الفصل سوف نعتمد </a:t>
            </a:r>
            <a:r>
              <a:rPr lang="ar-QA" dirty="0">
                <a:latin typeface="Times New Roman" pitchFamily="18" charset="0"/>
                <a:cs typeface="Times New Roman" pitchFamily="18" charset="0"/>
              </a:rPr>
              <a:t>فقط</a:t>
            </a:r>
            <a:r>
              <a:rPr lang="ar-TN" dirty="0">
                <a:latin typeface="Times New Roman" pitchFamily="18" charset="0"/>
                <a:cs typeface="Times New Roman" pitchFamily="18" charset="0"/>
              </a:rPr>
              <a:t> على </a:t>
            </a:r>
            <a:r>
              <a:rPr lang="ar-QA" dirty="0">
                <a:latin typeface="Times New Roman" pitchFamily="18" charset="0"/>
                <a:cs typeface="Times New Roman" pitchFamily="18" charset="0"/>
              </a:rPr>
              <a:t>نظرية</a:t>
            </a:r>
            <a:r>
              <a:rPr lang="ar-TN" dirty="0">
                <a:latin typeface="Times New Roman" pitchFamily="18" charset="0"/>
                <a:cs typeface="Times New Roman" pitchFamily="18" charset="0"/>
              </a:rPr>
              <a:t> </a:t>
            </a:r>
            <a:r>
              <a:rPr lang="ar-SA" dirty="0">
                <a:latin typeface="Times New Roman" pitchFamily="18" charset="0"/>
                <a:cs typeface="Times New Roman" pitchFamily="18" charset="0"/>
              </a:rPr>
              <a:t>المنفعة</a:t>
            </a:r>
            <a:r>
              <a:rPr lang="ar-TN" dirty="0">
                <a:latin typeface="Times New Roman" pitchFamily="18" charset="0"/>
                <a:cs typeface="Times New Roman" pitchFamily="18" charset="0"/>
              </a:rPr>
              <a:t>.</a:t>
            </a:r>
            <a:r>
              <a:rPr lang="ar-SA"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4</a:t>
            </a:fld>
            <a:endParaRPr lang="en-US" dirty="0"/>
          </a:p>
        </p:txBody>
      </p:sp>
      <p:sp>
        <p:nvSpPr>
          <p:cNvPr id="5" name="Titre 1"/>
          <p:cNvSpPr>
            <a:spLocks noGrp="1"/>
          </p:cNvSpPr>
          <p:nvPr>
            <p:ph type="title"/>
          </p:nvPr>
        </p:nvSpPr>
        <p:spPr>
          <a:xfrm>
            <a:off x="2133600" y="743712"/>
            <a:ext cx="8229600" cy="627888"/>
          </a:xfrm>
        </p:spPr>
        <p:txBody>
          <a:bodyPr>
            <a:normAutofit/>
          </a:bodyPr>
          <a:lstStyle/>
          <a:p>
            <a:pPr algn="r" rtl="1"/>
            <a:r>
              <a:rPr lang="ar-TN" sz="3200" b="1" dirty="0">
                <a:solidFill>
                  <a:srgbClr val="FF0000"/>
                </a:solidFill>
                <a:latin typeface="Times New Roman" pitchFamily="18" charset="0"/>
                <a:cs typeface="Times New Roman" pitchFamily="18" charset="0"/>
              </a:rPr>
              <a:t>مقدمة </a:t>
            </a:r>
            <a:endParaRPr lang="fr-FR"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98683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5</a:t>
            </a:fld>
            <a:endParaRPr lang="en-US"/>
          </a:p>
        </p:txBody>
      </p:sp>
      <p:sp>
        <p:nvSpPr>
          <p:cNvPr id="5" name="Titre 1"/>
          <p:cNvSpPr>
            <a:spLocks noGrp="1"/>
          </p:cNvSpPr>
          <p:nvPr>
            <p:ph type="title"/>
          </p:nvPr>
        </p:nvSpPr>
        <p:spPr>
          <a:xfrm>
            <a:off x="3163330" y="889883"/>
            <a:ext cx="8229600" cy="627888"/>
          </a:xfrm>
        </p:spPr>
        <p:txBody>
          <a:bodyPr>
            <a:normAutofit/>
          </a:bodyPr>
          <a:lstStyle/>
          <a:p>
            <a:r>
              <a:rPr lang="ar-TN" sz="3200" b="1" dirty="0">
                <a:solidFill>
                  <a:srgbClr val="FF0000"/>
                </a:solidFill>
                <a:latin typeface="Times New Roman" pitchFamily="18" charset="0"/>
                <a:cs typeface="Times New Roman" pitchFamily="18" charset="0"/>
              </a:rPr>
              <a:t>إمكانيات الاستهلاك و خط الميزانية</a:t>
            </a:r>
            <a:endParaRPr lang="fr-FR" sz="3200" b="1" dirty="0">
              <a:solidFill>
                <a:srgbClr val="FF0000"/>
              </a:solidFill>
              <a:latin typeface="Times New Roman" pitchFamily="18" charset="0"/>
              <a:cs typeface="Times New Roman" pitchFamily="18" charset="0"/>
            </a:endParaRPr>
          </a:p>
        </p:txBody>
      </p:sp>
      <p:sp>
        <p:nvSpPr>
          <p:cNvPr id="6" name="Text Box 3"/>
          <p:cNvSpPr txBox="1">
            <a:spLocks noChangeArrowheads="1"/>
          </p:cNvSpPr>
          <p:nvPr/>
        </p:nvSpPr>
        <p:spPr bwMode="auto">
          <a:xfrm>
            <a:off x="1676400" y="1819395"/>
            <a:ext cx="9447402" cy="4124206"/>
          </a:xfrm>
          <a:prstGeom prst="rect">
            <a:avLst/>
          </a:prstGeom>
          <a:noFill/>
          <a:ln w="9525">
            <a:noFill/>
            <a:miter lim="800000"/>
            <a:headEnd/>
            <a:tailEnd/>
          </a:ln>
          <a:effectLst/>
        </p:spPr>
        <p:txBody>
          <a:bodyPr wrap="square">
            <a:spAutoFit/>
          </a:bodyPr>
          <a:lstStyle/>
          <a:p>
            <a:pPr algn="just" rtl="1">
              <a:lnSpc>
                <a:spcPct val="150000"/>
              </a:lnSpc>
            </a:pPr>
            <a:r>
              <a:rPr lang="ar-TN" sz="2400" dirty="0">
                <a:latin typeface="Times New Roman" pitchFamily="18" charset="0"/>
                <a:cs typeface="Times New Roman" pitchFamily="18" charset="0"/>
              </a:rPr>
              <a:t>ت</a:t>
            </a:r>
            <a:r>
              <a:rPr lang="ar-SA" sz="2400" dirty="0">
                <a:latin typeface="Times New Roman" pitchFamily="18" charset="0"/>
                <a:cs typeface="Times New Roman" pitchFamily="18" charset="0"/>
              </a:rPr>
              <a:t>تحقق خيارات المستهلكين في إطار:</a:t>
            </a:r>
            <a:endParaRPr lang="ar-TN" sz="2400" dirty="0">
              <a:latin typeface="Times New Roman" pitchFamily="18" charset="0"/>
              <a:cs typeface="Times New Roman" pitchFamily="18" charset="0"/>
            </a:endParaRPr>
          </a:p>
          <a:p>
            <a:pPr algn="just" rtl="1">
              <a:lnSpc>
                <a:spcPct val="150000"/>
              </a:lnSpc>
              <a:buClr>
                <a:schemeClr val="bg2">
                  <a:lumMod val="50000"/>
                </a:schemeClr>
              </a:buClr>
              <a:buFont typeface="Wingdings" pitchFamily="2" charset="2"/>
              <a:buChar char="§"/>
            </a:pPr>
            <a:r>
              <a:rPr lang="ar-TN" sz="2400" dirty="0">
                <a:latin typeface="Times New Roman" pitchFamily="18" charset="0"/>
                <a:cs typeface="Times New Roman" pitchFamily="18" charset="0"/>
              </a:rPr>
              <a:t> </a:t>
            </a:r>
            <a:r>
              <a:rPr lang="ar-SA" sz="2400" dirty="0">
                <a:latin typeface="Times New Roman" pitchFamily="18" charset="0"/>
                <a:cs typeface="Times New Roman" pitchFamily="18" charset="0"/>
              </a:rPr>
              <a:t>الدخل</a:t>
            </a:r>
            <a:r>
              <a:rPr lang="ar-BH" sz="2400" dirty="0">
                <a:latin typeface="Times New Roman" pitchFamily="18" charset="0"/>
                <a:cs typeface="Times New Roman" pitchFamily="18" charset="0"/>
              </a:rPr>
              <a:t>.</a:t>
            </a:r>
            <a:endParaRPr lang="ar-TN" sz="2400" dirty="0">
              <a:latin typeface="Times New Roman" pitchFamily="18" charset="0"/>
              <a:cs typeface="Times New Roman" pitchFamily="18" charset="0"/>
            </a:endParaRPr>
          </a:p>
          <a:p>
            <a:pPr algn="just" rtl="1">
              <a:lnSpc>
                <a:spcPct val="150000"/>
              </a:lnSpc>
              <a:buClr>
                <a:schemeClr val="bg2">
                  <a:lumMod val="50000"/>
                </a:schemeClr>
              </a:buClr>
              <a:buFont typeface="Wingdings" pitchFamily="2" charset="2"/>
              <a:buChar char="§"/>
            </a:pPr>
            <a:r>
              <a:rPr lang="ar-TN" sz="2400" dirty="0">
                <a:latin typeface="Times New Roman" pitchFamily="18" charset="0"/>
                <a:cs typeface="Times New Roman" pitchFamily="18" charset="0"/>
              </a:rPr>
              <a:t> </a:t>
            </a:r>
            <a:r>
              <a:rPr lang="ar-SA" sz="2400" dirty="0">
                <a:latin typeface="Times New Roman" pitchFamily="18" charset="0"/>
                <a:cs typeface="Times New Roman" pitchFamily="18" charset="0"/>
              </a:rPr>
              <a:t>مستوى الأسعار السائدة للسلع والخدمات</a:t>
            </a:r>
            <a:r>
              <a:rPr lang="ar-TN" sz="2400" dirty="0">
                <a:latin typeface="Times New Roman" pitchFamily="18" charset="0"/>
                <a:cs typeface="Times New Roman" pitchFamily="18" charset="0"/>
              </a:rPr>
              <a:t> التي يرغبون في شرائها.</a:t>
            </a:r>
          </a:p>
          <a:p>
            <a:pPr algn="just">
              <a:lnSpc>
                <a:spcPct val="150000"/>
              </a:lnSpc>
              <a:spcBef>
                <a:spcPts val="1200"/>
              </a:spcBef>
              <a:buClr>
                <a:schemeClr val="bg2">
                  <a:lumMod val="50000"/>
                </a:schemeClr>
              </a:buClr>
            </a:pPr>
            <a:r>
              <a:rPr lang="ar-TN" sz="2400" dirty="0">
                <a:latin typeface="Times New Roman" pitchFamily="18" charset="0"/>
                <a:cs typeface="Times New Roman" pitchFamily="18" charset="0"/>
              </a:rPr>
              <a:t>فالدخل و مستوى الأسعار يمثلان القيد الذي يحكم خيارات المستهلك, و بذلك يكون خط الميزانية (</a:t>
            </a:r>
            <a:r>
              <a:rPr lang="fr-FR" sz="2400" dirty="0">
                <a:latin typeface="Times New Roman" pitchFamily="18" charset="0"/>
                <a:cs typeface="Times New Roman" pitchFamily="18" charset="0"/>
              </a:rPr>
              <a:t>Budget line</a:t>
            </a:r>
            <a:r>
              <a:rPr lang="ar-TN" sz="2400" dirty="0">
                <a:latin typeface="Times New Roman" pitchFamily="18" charset="0"/>
                <a:cs typeface="Times New Roman" pitchFamily="18" charset="0"/>
              </a:rPr>
              <a:t>) لكل مستهلك هو الحدالأقصى لخيارته من السلع و الخدمات المتاحة له ضمن حدود دخله والأسعار السائدة في السوق. </a:t>
            </a:r>
          </a:p>
          <a:p>
            <a:pPr algn="just" rtl="1">
              <a:lnSpc>
                <a:spcPct val="150000"/>
              </a:lnSpc>
              <a:buClr>
                <a:schemeClr val="bg2">
                  <a:lumMod val="50000"/>
                </a:schemeClr>
              </a:buClr>
              <a:buFont typeface="Wingdings" pitchFamily="2" charset="2"/>
              <a:buChar char="§"/>
            </a:pPr>
            <a:endParaRPr lang="fr-MA" sz="2400" dirty="0">
              <a:latin typeface="Times New Roman" pitchFamily="18" charset="0"/>
              <a:cs typeface="Times New Roman" pitchFamily="18" charset="0"/>
            </a:endParaRPr>
          </a:p>
        </p:txBody>
      </p:sp>
    </p:spTree>
    <p:extLst>
      <p:ext uri="{BB962C8B-B14F-4D97-AF65-F5344CB8AC3E}">
        <p14:creationId xmlns:p14="http://schemas.microsoft.com/office/powerpoint/2010/main" val="129898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9753600" y="6400802"/>
            <a:ext cx="762000" cy="365125"/>
          </a:xfrm>
        </p:spPr>
        <p:txBody>
          <a:bodyPr/>
          <a:lstStyle/>
          <a:p>
            <a:fld id="{AB8D8818-8075-44AB-BC43-AB8FC0FC9D1E}" type="slidenum">
              <a:rPr lang="en-US" smtClean="0"/>
              <a:pPr/>
              <a:t>6</a:t>
            </a:fld>
            <a:endParaRPr lang="en-US" dirty="0"/>
          </a:p>
        </p:txBody>
      </p:sp>
      <p:sp>
        <p:nvSpPr>
          <p:cNvPr id="5" name="Titre 1"/>
          <p:cNvSpPr>
            <a:spLocks noGrp="1"/>
          </p:cNvSpPr>
          <p:nvPr>
            <p:ph type="title"/>
          </p:nvPr>
        </p:nvSpPr>
        <p:spPr>
          <a:xfrm>
            <a:off x="2133600" y="609600"/>
            <a:ext cx="8229600" cy="627888"/>
          </a:xfrm>
        </p:spPr>
        <p:txBody>
          <a:bodyPr>
            <a:normAutofit/>
          </a:bodyPr>
          <a:lstStyle/>
          <a:p>
            <a:r>
              <a:rPr lang="ar-TN" sz="3200" b="1" dirty="0">
                <a:solidFill>
                  <a:srgbClr val="FF0000"/>
                </a:solidFill>
                <a:latin typeface="Times New Roman" pitchFamily="18" charset="0"/>
                <a:cs typeface="Times New Roman" pitchFamily="18" charset="0"/>
              </a:rPr>
              <a:t>إمكانيات الاستهلاك و خط الميزانية</a:t>
            </a:r>
            <a:endParaRPr lang="fr-FR" sz="3200" b="1" dirty="0">
              <a:solidFill>
                <a:srgbClr val="FF0000"/>
              </a:solidFill>
              <a:latin typeface="Times New Roman" pitchFamily="18" charset="0"/>
              <a:cs typeface="Times New Roman" pitchFamily="18" charset="0"/>
            </a:endParaRPr>
          </a:p>
        </p:txBody>
      </p:sp>
      <p:sp>
        <p:nvSpPr>
          <p:cNvPr id="6" name="Text Box 4"/>
          <p:cNvSpPr txBox="1">
            <a:spLocks noChangeArrowheads="1"/>
          </p:cNvSpPr>
          <p:nvPr/>
        </p:nvSpPr>
        <p:spPr bwMode="auto">
          <a:xfrm>
            <a:off x="1676402" y="1447800"/>
            <a:ext cx="8839199" cy="1415772"/>
          </a:xfrm>
          <a:prstGeom prst="rect">
            <a:avLst/>
          </a:prstGeom>
          <a:noFill/>
          <a:ln w="9525">
            <a:noFill/>
            <a:miter lim="800000"/>
            <a:headEnd/>
            <a:tailEnd/>
          </a:ln>
          <a:effectLst/>
        </p:spPr>
        <p:txBody>
          <a:bodyPr wrap="square">
            <a:spAutoFit/>
          </a:bodyPr>
          <a:lstStyle/>
          <a:p>
            <a:pPr algn="just">
              <a:spcBef>
                <a:spcPts val="600"/>
              </a:spcBef>
              <a:spcAft>
                <a:spcPts val="600"/>
              </a:spcAft>
            </a:pPr>
            <a:r>
              <a:rPr lang="ar-SA" sz="2200" dirty="0">
                <a:latin typeface="Times New Roman" pitchFamily="18" charset="0"/>
                <a:cs typeface="Times New Roman" pitchFamily="18" charset="0"/>
              </a:rPr>
              <a:t>مثال: ينفق عمار جميع دخله البالغ 30 دينار شهرياً على شراء سلعتين فقط:</a:t>
            </a:r>
            <a:endParaRPr lang="ar-TN" sz="2200" dirty="0">
              <a:latin typeface="Times New Roman" pitchFamily="18" charset="0"/>
              <a:cs typeface="Times New Roman" pitchFamily="18" charset="0"/>
            </a:endParaRPr>
          </a:p>
          <a:p>
            <a:pPr algn="just">
              <a:spcBef>
                <a:spcPts val="600"/>
              </a:spcBef>
              <a:spcAft>
                <a:spcPts val="600"/>
              </a:spcAft>
              <a:buFont typeface="Wingdings" pitchFamily="2" charset="2"/>
              <a:buChar char="§"/>
            </a:pP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وجبات الإفطار (</a:t>
            </a:r>
            <a:r>
              <a:rPr lang="en-US" sz="2200" dirty="0">
                <a:latin typeface="Times New Roman" pitchFamily="18" charset="0"/>
                <a:cs typeface="Times New Roman" pitchFamily="18" charset="0"/>
              </a:rPr>
              <a:t>F</a:t>
            </a:r>
            <a:r>
              <a:rPr lang="ar-SA" sz="2200" dirty="0">
                <a:latin typeface="Times New Roman" pitchFamily="18" charset="0"/>
                <a:cs typeface="Times New Roman" pitchFamily="18" charset="0"/>
              </a:rPr>
              <a:t>) بسعر 3 دينار للوجبة</a:t>
            </a:r>
            <a:r>
              <a:rPr lang="ar-TN" sz="2200" dirty="0">
                <a:latin typeface="Times New Roman" pitchFamily="18" charset="0"/>
                <a:cs typeface="Times New Roman" pitchFamily="18" charset="0"/>
              </a:rPr>
              <a:t> الواحدة</a:t>
            </a:r>
            <a:r>
              <a:rPr lang="ar-SA" sz="2200" dirty="0">
                <a:latin typeface="Times New Roman" pitchFamily="18" charset="0"/>
                <a:cs typeface="Times New Roman" pitchFamily="18" charset="0"/>
              </a:rPr>
              <a:t>.</a:t>
            </a:r>
            <a:endParaRPr lang="ar-TN" sz="2200" dirty="0">
              <a:latin typeface="Times New Roman" pitchFamily="18" charset="0"/>
              <a:cs typeface="Times New Roman" pitchFamily="18" charset="0"/>
            </a:endParaRPr>
          </a:p>
          <a:p>
            <a:pPr algn="just">
              <a:spcBef>
                <a:spcPts val="600"/>
              </a:spcBef>
              <a:spcAft>
                <a:spcPts val="600"/>
              </a:spcAft>
              <a:buFont typeface="Wingdings" pitchFamily="2" charset="2"/>
              <a:buChar char="§"/>
            </a:pP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كتب (</a:t>
            </a:r>
            <a:r>
              <a:rPr lang="en-US" sz="2200" dirty="0">
                <a:latin typeface="Times New Roman" pitchFamily="18" charset="0"/>
                <a:cs typeface="Times New Roman" pitchFamily="18" charset="0"/>
              </a:rPr>
              <a:t>B</a:t>
            </a:r>
            <a:r>
              <a:rPr lang="ar-SA" sz="2200" dirty="0">
                <a:latin typeface="Times New Roman" pitchFamily="18" charset="0"/>
                <a:cs typeface="Times New Roman" pitchFamily="18" charset="0"/>
              </a:rPr>
              <a:t>) بسعر 6 دنانير</a:t>
            </a:r>
            <a:r>
              <a:rPr lang="ar-TN" sz="2200" dirty="0">
                <a:latin typeface="Times New Roman" pitchFamily="18" charset="0"/>
                <a:cs typeface="Times New Roman" pitchFamily="18" charset="0"/>
              </a:rPr>
              <a:t> للكتاب واحد</a:t>
            </a:r>
            <a:r>
              <a:rPr lang="ar-SA" sz="2200" dirty="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graphicFrame>
        <p:nvGraphicFramePr>
          <p:cNvPr id="9" name="Tableau 8"/>
          <p:cNvGraphicFramePr>
            <a:graphicFrameLocks noGrp="1"/>
          </p:cNvGraphicFramePr>
          <p:nvPr/>
        </p:nvGraphicFramePr>
        <p:xfrm>
          <a:off x="2057405" y="3419454"/>
          <a:ext cx="8153397" cy="3209946"/>
        </p:xfrm>
        <a:graphic>
          <a:graphicData uri="http://schemas.openxmlformats.org/drawingml/2006/table">
            <a:tbl>
              <a:tblPr rtl="1"/>
              <a:tblGrid>
                <a:gridCol w="1621711"/>
                <a:gridCol w="1644132"/>
                <a:gridCol w="1644132"/>
                <a:gridCol w="1621711"/>
                <a:gridCol w="1621711"/>
              </a:tblGrid>
              <a:tr h="537787">
                <a:tc rowSpan="2">
                  <a:txBody>
                    <a:bodyPr/>
                    <a:lstStyle/>
                    <a:p>
                      <a:pPr algn="ctr" rtl="1">
                        <a:spcAft>
                          <a:spcPts val="600"/>
                        </a:spcAft>
                      </a:pPr>
                      <a:r>
                        <a:rPr lang="ar-SA" sz="1800" b="1" dirty="0">
                          <a:latin typeface="Times New Roman" pitchFamily="18" charset="0"/>
                          <a:ea typeface="Calibri"/>
                          <a:cs typeface="Times New Roman" pitchFamily="18" charset="0"/>
                        </a:rPr>
                        <a:t>الخيارات الممكنة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gridSpan="2">
                  <a:txBody>
                    <a:bodyPr/>
                    <a:lstStyle/>
                    <a:p>
                      <a:pPr algn="ctr" rtl="1">
                        <a:spcAft>
                          <a:spcPts val="0"/>
                        </a:spcAft>
                      </a:pPr>
                      <a:r>
                        <a:rPr lang="ar-SA" sz="1800" b="1" dirty="0">
                          <a:latin typeface="Times New Roman" pitchFamily="18" charset="0"/>
                          <a:ea typeface="Calibri"/>
                          <a:cs typeface="Times New Roman" pitchFamily="18" charset="0"/>
                        </a:rPr>
                        <a:t>الكتب</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gridSpan="2">
                  <a:txBody>
                    <a:bodyPr/>
                    <a:lstStyle/>
                    <a:p>
                      <a:pPr algn="ctr" rtl="1">
                        <a:spcAft>
                          <a:spcPts val="0"/>
                        </a:spcAft>
                      </a:pPr>
                      <a:r>
                        <a:rPr lang="ar-SA" sz="1800" b="1" dirty="0">
                          <a:latin typeface="Times New Roman" pitchFamily="18" charset="0"/>
                          <a:ea typeface="Calibri"/>
                          <a:cs typeface="Times New Roman" pitchFamily="18" charset="0"/>
                        </a:rPr>
                        <a:t>الوجبات</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r>
              <a:tr h="477599">
                <a:tc vMerge="1">
                  <a:txBody>
                    <a:bodyPr/>
                    <a:lstStyle/>
                    <a:p>
                      <a:endParaRPr lang="fr-FR"/>
                    </a:p>
                  </a:txBody>
                  <a:tcPr/>
                </a:tc>
                <a:tc>
                  <a:txBody>
                    <a:bodyPr/>
                    <a:lstStyle/>
                    <a:p>
                      <a:pPr algn="ctr" rtl="1">
                        <a:spcAft>
                          <a:spcPts val="600"/>
                        </a:spcAft>
                      </a:pPr>
                      <a:r>
                        <a:rPr lang="ar-SA" sz="1800" b="1" dirty="0">
                          <a:latin typeface="Times New Roman" pitchFamily="18" charset="0"/>
                          <a:ea typeface="Calibri"/>
                          <a:cs typeface="Times New Roman" pitchFamily="18" charset="0"/>
                        </a:rPr>
                        <a:t>الكمية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ar-SA" sz="1800" b="1">
                          <a:latin typeface="Times New Roman" pitchFamily="18" charset="0"/>
                          <a:ea typeface="Calibri"/>
                          <a:cs typeface="Times New Roman" pitchFamily="18" charset="0"/>
                        </a:rPr>
                        <a:t>الإنفاق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ar-SA" sz="1800" b="1">
                          <a:latin typeface="Times New Roman" pitchFamily="18" charset="0"/>
                          <a:ea typeface="Calibri"/>
                          <a:cs typeface="Times New Roman" pitchFamily="18" charset="0"/>
                        </a:rPr>
                        <a:t>الكمية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ar-SA" sz="1800" b="1">
                          <a:latin typeface="Times New Roman" pitchFamily="18" charset="0"/>
                          <a:ea typeface="Calibri"/>
                          <a:cs typeface="Times New Roman" pitchFamily="18" charset="0"/>
                        </a:rPr>
                        <a:t>الإنفاق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r h="351469">
                <a:tc>
                  <a:txBody>
                    <a:bodyPr/>
                    <a:lstStyle/>
                    <a:p>
                      <a:pPr algn="ctr" rtl="1">
                        <a:spcAft>
                          <a:spcPts val="600"/>
                        </a:spcAft>
                      </a:pPr>
                      <a:r>
                        <a:rPr lang="ar-SA" sz="1800">
                          <a:latin typeface="Times New Roman" pitchFamily="18" charset="0"/>
                          <a:ea typeface="Calibri"/>
                          <a:cs typeface="Times New Roman" pitchFamily="18" charset="0"/>
                        </a:rPr>
                        <a:t>أ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0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0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10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30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r h="351469">
                <a:tc>
                  <a:txBody>
                    <a:bodyPr/>
                    <a:lstStyle/>
                    <a:p>
                      <a:pPr algn="ctr" rtl="1">
                        <a:spcAft>
                          <a:spcPts val="600"/>
                        </a:spcAft>
                      </a:pPr>
                      <a:r>
                        <a:rPr lang="ar-SA" sz="1800">
                          <a:latin typeface="Times New Roman" pitchFamily="18" charset="0"/>
                          <a:ea typeface="Calibri"/>
                          <a:cs typeface="Times New Roman" pitchFamily="18" charset="0"/>
                        </a:rPr>
                        <a:t>ب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1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6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8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24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r h="351469">
                <a:tc>
                  <a:txBody>
                    <a:bodyPr/>
                    <a:lstStyle/>
                    <a:p>
                      <a:pPr algn="ctr" rtl="1">
                        <a:spcAft>
                          <a:spcPts val="600"/>
                        </a:spcAft>
                      </a:pPr>
                      <a:r>
                        <a:rPr lang="ar-SA" sz="1800">
                          <a:latin typeface="Times New Roman" pitchFamily="18" charset="0"/>
                          <a:ea typeface="Calibri"/>
                          <a:cs typeface="Times New Roman" pitchFamily="18" charset="0"/>
                        </a:rPr>
                        <a:t>ج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2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12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6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18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r h="351469">
                <a:tc>
                  <a:txBody>
                    <a:bodyPr/>
                    <a:lstStyle/>
                    <a:p>
                      <a:pPr algn="ctr" rtl="1">
                        <a:spcAft>
                          <a:spcPts val="600"/>
                        </a:spcAft>
                      </a:pPr>
                      <a:r>
                        <a:rPr lang="ar-SA" sz="1800">
                          <a:latin typeface="Times New Roman" pitchFamily="18" charset="0"/>
                          <a:ea typeface="Calibri"/>
                          <a:cs typeface="Times New Roman" pitchFamily="18" charset="0"/>
                        </a:rPr>
                        <a:t>د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3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18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4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12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r h="351469">
                <a:tc>
                  <a:txBody>
                    <a:bodyPr/>
                    <a:lstStyle/>
                    <a:p>
                      <a:pPr algn="ctr" rtl="1">
                        <a:spcAft>
                          <a:spcPts val="600"/>
                        </a:spcAft>
                      </a:pPr>
                      <a:r>
                        <a:rPr lang="ar-SA" sz="1800">
                          <a:latin typeface="Times New Roman" pitchFamily="18" charset="0"/>
                          <a:ea typeface="Calibri"/>
                          <a:cs typeface="Times New Roman" pitchFamily="18" charset="0"/>
                        </a:rPr>
                        <a:t>هـ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4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24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2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6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r h="351469">
                <a:tc>
                  <a:txBody>
                    <a:bodyPr/>
                    <a:lstStyle/>
                    <a:p>
                      <a:pPr algn="ctr" rtl="1">
                        <a:spcAft>
                          <a:spcPts val="600"/>
                        </a:spcAft>
                      </a:pPr>
                      <a:r>
                        <a:rPr lang="ar-SA" sz="1800">
                          <a:latin typeface="Times New Roman" pitchFamily="18" charset="0"/>
                          <a:ea typeface="Calibri"/>
                          <a:cs typeface="Times New Roman" pitchFamily="18" charset="0"/>
                        </a:rPr>
                        <a:t>و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5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30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a:latin typeface="Times New Roman" pitchFamily="18" charset="0"/>
                          <a:ea typeface="Calibri"/>
                          <a:cs typeface="Times New Roman" pitchFamily="18" charset="0"/>
                        </a:rPr>
                        <a:t>0 </a:t>
                      </a:r>
                      <a:endParaRPr lang="fr-FR" sz="180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600"/>
                        </a:spcAft>
                      </a:pPr>
                      <a:r>
                        <a:rPr lang="en-US" sz="1800" dirty="0">
                          <a:latin typeface="Times New Roman" pitchFamily="18" charset="0"/>
                          <a:ea typeface="Calibri"/>
                          <a:cs typeface="Times New Roman" pitchFamily="18" charset="0"/>
                        </a:rPr>
                        <a:t>0 </a:t>
                      </a:r>
                      <a:endParaRPr lang="fr-FR" sz="1800" dirty="0">
                        <a:latin typeface="Times New Roman" pitchFamily="18" charset="0"/>
                        <a:ea typeface="Calibri"/>
                        <a:cs typeface="Times New Roman" pitchFamily="18" charset="0"/>
                      </a:endParaRPr>
                    </a:p>
                  </a:txBody>
                  <a:tcPr marL="99060" marR="9906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ZoneTexte 6"/>
          <p:cNvSpPr txBox="1"/>
          <p:nvPr/>
        </p:nvSpPr>
        <p:spPr>
          <a:xfrm>
            <a:off x="5203082" y="2863572"/>
            <a:ext cx="4898504" cy="369332"/>
          </a:xfrm>
          <a:prstGeom prst="rect">
            <a:avLst/>
          </a:prstGeom>
          <a:noFill/>
          <a:ln w="9525">
            <a:solidFill>
              <a:schemeClr val="tx1"/>
            </a:solidFill>
          </a:ln>
        </p:spPr>
        <p:txBody>
          <a:bodyPr wrap="square" rtlCol="0">
            <a:spAutoFit/>
          </a:bodyPr>
          <a:lstStyle/>
          <a:p>
            <a:pPr algn="r" rtl="1"/>
            <a:r>
              <a:rPr lang="ar-TN" b="1" dirty="0">
                <a:latin typeface="Times New Roman" pitchFamily="18" charset="0"/>
                <a:cs typeface="Times New Roman" pitchFamily="18" charset="0"/>
              </a:rPr>
              <a:t>جدول (6-1) إمكانيات الاستهلاك </a:t>
            </a:r>
            <a:endParaRPr lang="fr-FR" b="1" dirty="0">
              <a:latin typeface="Times New Roman" pitchFamily="18" charset="0"/>
              <a:cs typeface="Times New Roman" pitchFamily="18" charset="0"/>
            </a:endParaRPr>
          </a:p>
        </p:txBody>
      </p:sp>
    </p:spTree>
    <p:extLst>
      <p:ext uri="{BB962C8B-B14F-4D97-AF65-F5344CB8AC3E}">
        <p14:creationId xmlns:p14="http://schemas.microsoft.com/office/powerpoint/2010/main" val="306817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7</a:t>
            </a:fld>
            <a:endParaRPr lang="en-US"/>
          </a:p>
        </p:txBody>
      </p:sp>
      <p:sp>
        <p:nvSpPr>
          <p:cNvPr id="32" name="Text Box 3"/>
          <p:cNvSpPr txBox="1">
            <a:spLocks noChangeArrowheads="1"/>
          </p:cNvSpPr>
          <p:nvPr/>
        </p:nvSpPr>
        <p:spPr bwMode="auto">
          <a:xfrm>
            <a:off x="4343400" y="4808538"/>
            <a:ext cx="2895600" cy="533400"/>
          </a:xfrm>
          <a:prstGeom prst="rect">
            <a:avLst/>
          </a:prstGeom>
          <a:noFill/>
          <a:ln w="9525">
            <a:noFill/>
            <a:miter lim="800000"/>
            <a:headEnd/>
            <a:tailEnd/>
          </a:ln>
        </p:spPr>
        <p:txBody>
          <a:bodyPr lIns="89611" tIns="44806" rIns="89611" bIns="44806"/>
          <a:lstStyle/>
          <a:p>
            <a:r>
              <a:rPr lang="ar-TN" altLang="zh-CN" dirty="0">
                <a:latin typeface="Times New Roman" pitchFamily="18" charset="0"/>
                <a:ea typeface="SimSun" pitchFamily="2" charset="-122"/>
                <a:cs typeface="Times New Roman" pitchFamily="18" charset="0"/>
              </a:rPr>
              <a:t>0</a:t>
            </a:r>
            <a:r>
              <a:rPr lang="en-US" altLang="zh-CN" dirty="0">
                <a:latin typeface="Times New Roman" pitchFamily="18" charset="0"/>
                <a:ea typeface="SimSun" pitchFamily="2" charset="-122"/>
                <a:cs typeface="Times New Roman" pitchFamily="18" charset="0"/>
              </a:rPr>
              <a:t>     </a:t>
            </a:r>
            <a:r>
              <a:rPr lang="ar-TN" altLang="zh-CN" dirty="0">
                <a:latin typeface="Times New Roman" pitchFamily="18" charset="0"/>
                <a:ea typeface="SimSun" pitchFamily="2" charset="-122"/>
                <a:cs typeface="Times New Roman" pitchFamily="18" charset="0"/>
              </a:rPr>
              <a:t> </a:t>
            </a:r>
            <a:r>
              <a:rPr lang="en-US" altLang="zh-CN" dirty="0">
                <a:latin typeface="Times New Roman" pitchFamily="18" charset="0"/>
                <a:ea typeface="SimSun" pitchFamily="2" charset="-122"/>
                <a:cs typeface="Times New Roman" pitchFamily="18" charset="0"/>
              </a:rPr>
              <a:t>1     </a:t>
            </a:r>
            <a:r>
              <a:rPr lang="ar-TN" altLang="zh-CN" dirty="0">
                <a:latin typeface="Times New Roman" pitchFamily="18" charset="0"/>
                <a:ea typeface="SimSun" pitchFamily="2" charset="-122"/>
                <a:cs typeface="Times New Roman" pitchFamily="18" charset="0"/>
              </a:rPr>
              <a:t>  </a:t>
            </a:r>
            <a:r>
              <a:rPr lang="en-US" altLang="zh-CN" dirty="0">
                <a:latin typeface="Times New Roman" pitchFamily="18" charset="0"/>
                <a:ea typeface="SimSun" pitchFamily="2" charset="-122"/>
                <a:cs typeface="Times New Roman" pitchFamily="18" charset="0"/>
              </a:rPr>
              <a:t>2    </a:t>
            </a:r>
            <a:r>
              <a:rPr lang="ar-TN" altLang="zh-CN" dirty="0">
                <a:latin typeface="Times New Roman" pitchFamily="18" charset="0"/>
                <a:ea typeface="SimSun" pitchFamily="2" charset="-122"/>
                <a:cs typeface="Times New Roman" pitchFamily="18" charset="0"/>
              </a:rPr>
              <a:t>   </a:t>
            </a:r>
            <a:r>
              <a:rPr lang="en-US" altLang="zh-CN" dirty="0">
                <a:latin typeface="Times New Roman" pitchFamily="18" charset="0"/>
                <a:ea typeface="SimSun" pitchFamily="2" charset="-122"/>
                <a:cs typeface="Times New Roman" pitchFamily="18" charset="0"/>
              </a:rPr>
              <a:t>3    </a:t>
            </a:r>
            <a:r>
              <a:rPr lang="ar-TN" altLang="zh-CN" dirty="0">
                <a:latin typeface="Times New Roman" pitchFamily="18" charset="0"/>
                <a:ea typeface="SimSun" pitchFamily="2" charset="-122"/>
                <a:cs typeface="Times New Roman" pitchFamily="18" charset="0"/>
              </a:rPr>
              <a:t>   </a:t>
            </a:r>
            <a:r>
              <a:rPr lang="en-US" altLang="zh-CN" dirty="0">
                <a:latin typeface="Times New Roman" pitchFamily="18" charset="0"/>
                <a:ea typeface="SimSun" pitchFamily="2" charset="-122"/>
                <a:cs typeface="Times New Roman" pitchFamily="18" charset="0"/>
              </a:rPr>
              <a:t>4    </a:t>
            </a:r>
            <a:r>
              <a:rPr lang="ar-TN" altLang="zh-CN" dirty="0">
                <a:latin typeface="Times New Roman" pitchFamily="18" charset="0"/>
                <a:ea typeface="SimSun" pitchFamily="2" charset="-122"/>
                <a:cs typeface="Times New Roman" pitchFamily="18" charset="0"/>
              </a:rPr>
              <a:t>   </a:t>
            </a:r>
            <a:r>
              <a:rPr lang="en-US" altLang="zh-CN" dirty="0">
                <a:latin typeface="Times New Roman" pitchFamily="18" charset="0"/>
                <a:ea typeface="SimSun" pitchFamily="2" charset="-122"/>
                <a:cs typeface="Times New Roman" pitchFamily="18" charset="0"/>
              </a:rPr>
              <a:t>5</a:t>
            </a:r>
            <a:endParaRPr lang="en-US" dirty="0">
              <a:latin typeface="Times New Roman" pitchFamily="18" charset="0"/>
              <a:cs typeface="Times New Roman" pitchFamily="18" charset="0"/>
            </a:endParaRPr>
          </a:p>
        </p:txBody>
      </p:sp>
      <p:sp>
        <p:nvSpPr>
          <p:cNvPr id="34" name="Line 5"/>
          <p:cNvSpPr>
            <a:spLocks noChangeShapeType="1"/>
          </p:cNvSpPr>
          <p:nvPr/>
        </p:nvSpPr>
        <p:spPr bwMode="auto">
          <a:xfrm>
            <a:off x="4953000" y="2751138"/>
            <a:ext cx="1720" cy="2000250"/>
          </a:xfrm>
          <a:prstGeom prst="line">
            <a:avLst/>
          </a:prstGeom>
          <a:noFill/>
          <a:ln w="9525">
            <a:solidFill>
              <a:srgbClr val="000000"/>
            </a:solidFill>
            <a:prstDash val="dashDot"/>
            <a:round/>
            <a:headEnd/>
            <a:tailEnd/>
          </a:ln>
        </p:spPr>
        <p:txBody>
          <a:bodyPr/>
          <a:lstStyle/>
          <a:p>
            <a:endParaRPr lang="ar-SA"/>
          </a:p>
        </p:txBody>
      </p:sp>
      <p:sp>
        <p:nvSpPr>
          <p:cNvPr id="35" name="Line 6"/>
          <p:cNvSpPr>
            <a:spLocks noChangeShapeType="1"/>
          </p:cNvSpPr>
          <p:nvPr/>
        </p:nvSpPr>
        <p:spPr bwMode="auto">
          <a:xfrm>
            <a:off x="5486400" y="3284538"/>
            <a:ext cx="0" cy="1524000"/>
          </a:xfrm>
          <a:prstGeom prst="line">
            <a:avLst/>
          </a:prstGeom>
          <a:noFill/>
          <a:ln w="9525">
            <a:solidFill>
              <a:srgbClr val="000000"/>
            </a:solidFill>
            <a:prstDash val="dashDot"/>
            <a:round/>
            <a:headEnd/>
            <a:tailEnd/>
          </a:ln>
        </p:spPr>
        <p:txBody>
          <a:bodyPr/>
          <a:lstStyle/>
          <a:p>
            <a:endParaRPr lang="ar-SA"/>
          </a:p>
        </p:txBody>
      </p:sp>
      <p:sp>
        <p:nvSpPr>
          <p:cNvPr id="36" name="Line 7"/>
          <p:cNvSpPr>
            <a:spLocks noChangeShapeType="1"/>
          </p:cNvSpPr>
          <p:nvPr/>
        </p:nvSpPr>
        <p:spPr bwMode="auto">
          <a:xfrm>
            <a:off x="6019800" y="3741738"/>
            <a:ext cx="0" cy="1066800"/>
          </a:xfrm>
          <a:prstGeom prst="line">
            <a:avLst/>
          </a:prstGeom>
          <a:noFill/>
          <a:ln w="9525">
            <a:solidFill>
              <a:srgbClr val="000000"/>
            </a:solidFill>
            <a:prstDash val="dashDot"/>
            <a:round/>
            <a:headEnd/>
            <a:tailEnd/>
          </a:ln>
        </p:spPr>
        <p:txBody>
          <a:bodyPr/>
          <a:lstStyle/>
          <a:p>
            <a:endParaRPr lang="ar-SA"/>
          </a:p>
        </p:txBody>
      </p:sp>
      <p:sp>
        <p:nvSpPr>
          <p:cNvPr id="37" name="Line 8"/>
          <p:cNvSpPr>
            <a:spLocks noChangeShapeType="1"/>
          </p:cNvSpPr>
          <p:nvPr/>
        </p:nvSpPr>
        <p:spPr bwMode="auto">
          <a:xfrm flipH="1">
            <a:off x="4419600" y="1989138"/>
            <a:ext cx="0" cy="2819400"/>
          </a:xfrm>
          <a:prstGeom prst="line">
            <a:avLst/>
          </a:prstGeom>
          <a:noFill/>
          <a:ln w="19050">
            <a:solidFill>
              <a:srgbClr val="000000"/>
            </a:solidFill>
            <a:round/>
            <a:headEnd type="arrow" w="med" len="med"/>
            <a:tailEnd type="none" w="med" len="med"/>
          </a:ln>
        </p:spPr>
        <p:txBody>
          <a:bodyPr/>
          <a:lstStyle/>
          <a:p>
            <a:endParaRPr lang="ar-SA"/>
          </a:p>
        </p:txBody>
      </p:sp>
      <p:sp>
        <p:nvSpPr>
          <p:cNvPr id="38" name="Text Box 9"/>
          <p:cNvSpPr txBox="1">
            <a:spLocks noChangeArrowheads="1"/>
          </p:cNvSpPr>
          <p:nvPr/>
        </p:nvSpPr>
        <p:spPr bwMode="auto">
          <a:xfrm>
            <a:off x="4191000" y="1982788"/>
            <a:ext cx="921808" cy="615950"/>
          </a:xfrm>
          <a:prstGeom prst="rect">
            <a:avLst/>
          </a:prstGeom>
          <a:noFill/>
          <a:ln w="9525">
            <a:noFill/>
            <a:miter lim="800000"/>
            <a:headEnd/>
            <a:tailEnd/>
          </a:ln>
        </p:spPr>
        <p:txBody>
          <a:bodyPr lIns="89611" tIns="44806" rIns="89611" bIns="44806"/>
          <a:lstStyle/>
          <a:p>
            <a:pPr algn="ctr" rtl="1"/>
            <a:r>
              <a:rPr lang="ar-SA" altLang="zh-CN" sz="2100" dirty="0">
                <a:latin typeface="Times New Roman" pitchFamily="18" charset="0"/>
                <a:ea typeface="SimSun" pitchFamily="2" charset="-122"/>
                <a:cs typeface="Times New Roman" pitchFamily="18" charset="0"/>
              </a:rPr>
              <a:t>أ</a:t>
            </a:r>
            <a:endParaRPr lang="en-US" sz="3200" dirty="0">
              <a:ea typeface="SimSun" pitchFamily="2" charset="-122"/>
              <a:cs typeface="Times New Roman" pitchFamily="18" charset="0"/>
            </a:endParaRPr>
          </a:p>
        </p:txBody>
      </p:sp>
      <p:sp>
        <p:nvSpPr>
          <p:cNvPr id="39" name="Text Box 10"/>
          <p:cNvSpPr txBox="1">
            <a:spLocks noChangeArrowheads="1"/>
          </p:cNvSpPr>
          <p:nvPr/>
        </p:nvSpPr>
        <p:spPr bwMode="auto">
          <a:xfrm>
            <a:off x="6705600" y="4421188"/>
            <a:ext cx="923528" cy="615950"/>
          </a:xfrm>
          <a:prstGeom prst="rect">
            <a:avLst/>
          </a:prstGeom>
          <a:noFill/>
          <a:ln w="9525">
            <a:noFill/>
            <a:miter lim="800000"/>
            <a:headEnd/>
            <a:tailEnd/>
          </a:ln>
        </p:spPr>
        <p:txBody>
          <a:bodyPr lIns="89611" tIns="44806" rIns="89611" bIns="44806"/>
          <a:lstStyle/>
          <a:p>
            <a:pPr algn="ctr" rtl="1"/>
            <a:r>
              <a:rPr lang="ar-SA" altLang="zh-CN" dirty="0">
                <a:latin typeface="Times New Roman" pitchFamily="18" charset="0"/>
                <a:ea typeface="SimSun" pitchFamily="2" charset="-122"/>
                <a:cs typeface="Times New Roman" pitchFamily="18" charset="0"/>
              </a:rPr>
              <a:t>و</a:t>
            </a:r>
            <a:endParaRPr lang="en-US" dirty="0">
              <a:ea typeface="SimSun" pitchFamily="2" charset="-122"/>
              <a:cs typeface="Times New Roman" pitchFamily="18" charset="0"/>
            </a:endParaRPr>
          </a:p>
        </p:txBody>
      </p:sp>
      <p:sp>
        <p:nvSpPr>
          <p:cNvPr id="40" name="Text Box 11"/>
          <p:cNvSpPr txBox="1">
            <a:spLocks noChangeArrowheads="1"/>
          </p:cNvSpPr>
          <p:nvPr/>
        </p:nvSpPr>
        <p:spPr bwMode="auto">
          <a:xfrm>
            <a:off x="6172200" y="3970338"/>
            <a:ext cx="921808" cy="615950"/>
          </a:xfrm>
          <a:prstGeom prst="rect">
            <a:avLst/>
          </a:prstGeom>
          <a:noFill/>
          <a:ln w="9525">
            <a:noFill/>
            <a:miter lim="800000"/>
            <a:headEnd/>
            <a:tailEnd/>
          </a:ln>
        </p:spPr>
        <p:txBody>
          <a:bodyPr lIns="89611" tIns="44806" rIns="89611" bIns="44806"/>
          <a:lstStyle/>
          <a:p>
            <a:pPr algn="ctr" rtl="1"/>
            <a:r>
              <a:rPr lang="ar-SA" altLang="zh-CN" dirty="0">
                <a:latin typeface="Times New Roman" pitchFamily="18" charset="0"/>
                <a:ea typeface="SimSun" pitchFamily="2" charset="-122"/>
                <a:cs typeface="Times New Roman" pitchFamily="18" charset="0"/>
              </a:rPr>
              <a:t>هـ</a:t>
            </a:r>
            <a:endParaRPr lang="en-US" dirty="0">
              <a:ea typeface="SimSun" pitchFamily="2" charset="-122"/>
              <a:cs typeface="Times New Roman" pitchFamily="18" charset="0"/>
            </a:endParaRPr>
          </a:p>
        </p:txBody>
      </p:sp>
      <p:sp>
        <p:nvSpPr>
          <p:cNvPr id="41" name="Text Box 12"/>
          <p:cNvSpPr txBox="1">
            <a:spLocks noChangeArrowheads="1"/>
          </p:cNvSpPr>
          <p:nvPr/>
        </p:nvSpPr>
        <p:spPr bwMode="auto">
          <a:xfrm>
            <a:off x="5715000" y="3506788"/>
            <a:ext cx="921808" cy="615950"/>
          </a:xfrm>
          <a:prstGeom prst="rect">
            <a:avLst/>
          </a:prstGeom>
          <a:noFill/>
          <a:ln w="9525">
            <a:noFill/>
            <a:miter lim="800000"/>
            <a:headEnd/>
            <a:tailEnd/>
          </a:ln>
        </p:spPr>
        <p:txBody>
          <a:bodyPr lIns="89611" tIns="44806" rIns="89611" bIns="44806"/>
          <a:lstStyle/>
          <a:p>
            <a:pPr algn="ctr" rtl="1"/>
            <a:r>
              <a:rPr lang="ar-SA" altLang="zh-CN" dirty="0">
                <a:latin typeface="Times New Roman" pitchFamily="18" charset="0"/>
                <a:ea typeface="SimSun" pitchFamily="2" charset="-122"/>
                <a:cs typeface="Times New Roman" pitchFamily="18" charset="0"/>
              </a:rPr>
              <a:t>د</a:t>
            </a:r>
            <a:endParaRPr lang="en-US" dirty="0">
              <a:ea typeface="SimSun" pitchFamily="2" charset="-122"/>
              <a:cs typeface="Times New Roman" pitchFamily="18" charset="0"/>
            </a:endParaRPr>
          </a:p>
        </p:txBody>
      </p:sp>
      <p:sp>
        <p:nvSpPr>
          <p:cNvPr id="42" name="Text Box 13"/>
          <p:cNvSpPr txBox="1">
            <a:spLocks noChangeArrowheads="1"/>
          </p:cNvSpPr>
          <p:nvPr/>
        </p:nvSpPr>
        <p:spPr bwMode="auto">
          <a:xfrm>
            <a:off x="5257800" y="3049588"/>
            <a:ext cx="923528" cy="615950"/>
          </a:xfrm>
          <a:prstGeom prst="rect">
            <a:avLst/>
          </a:prstGeom>
          <a:noFill/>
          <a:ln w="9525">
            <a:noFill/>
            <a:miter lim="800000"/>
            <a:headEnd/>
            <a:tailEnd/>
          </a:ln>
        </p:spPr>
        <p:txBody>
          <a:bodyPr lIns="89611" tIns="44806" rIns="89611" bIns="44806"/>
          <a:lstStyle/>
          <a:p>
            <a:pPr algn="ctr" rtl="1"/>
            <a:r>
              <a:rPr lang="ar-SA" altLang="zh-CN" dirty="0">
                <a:latin typeface="Times New Roman" pitchFamily="18" charset="0"/>
                <a:ea typeface="SimSun" pitchFamily="2" charset="-122"/>
                <a:cs typeface="Times New Roman" pitchFamily="18" charset="0"/>
              </a:rPr>
              <a:t>ج</a:t>
            </a:r>
            <a:endParaRPr lang="en-US" dirty="0">
              <a:ea typeface="SimSun" pitchFamily="2" charset="-122"/>
              <a:cs typeface="Times New Roman" pitchFamily="18" charset="0"/>
            </a:endParaRPr>
          </a:p>
        </p:txBody>
      </p:sp>
      <p:sp>
        <p:nvSpPr>
          <p:cNvPr id="43" name="Text Box 14"/>
          <p:cNvSpPr txBox="1">
            <a:spLocks noChangeArrowheads="1"/>
          </p:cNvSpPr>
          <p:nvPr/>
        </p:nvSpPr>
        <p:spPr bwMode="auto">
          <a:xfrm>
            <a:off x="4724400" y="2514600"/>
            <a:ext cx="921808" cy="617538"/>
          </a:xfrm>
          <a:prstGeom prst="rect">
            <a:avLst/>
          </a:prstGeom>
          <a:noFill/>
          <a:ln w="9525">
            <a:noFill/>
            <a:miter lim="800000"/>
            <a:headEnd/>
            <a:tailEnd/>
          </a:ln>
        </p:spPr>
        <p:txBody>
          <a:bodyPr lIns="89611" tIns="44806" rIns="89611" bIns="44806"/>
          <a:lstStyle/>
          <a:p>
            <a:pPr algn="ctr" rtl="1"/>
            <a:r>
              <a:rPr lang="ar-SA" altLang="zh-CN" dirty="0">
                <a:latin typeface="Times New Roman" pitchFamily="18" charset="0"/>
                <a:ea typeface="SimSun" pitchFamily="2" charset="-122"/>
                <a:cs typeface="Times New Roman" pitchFamily="18" charset="0"/>
              </a:rPr>
              <a:t>ب</a:t>
            </a:r>
            <a:endParaRPr lang="en-US" dirty="0">
              <a:ea typeface="SimSun" pitchFamily="2" charset="-122"/>
              <a:cs typeface="Times New Roman" pitchFamily="18" charset="0"/>
            </a:endParaRPr>
          </a:p>
        </p:txBody>
      </p:sp>
      <p:sp>
        <p:nvSpPr>
          <p:cNvPr id="45" name="Line 16"/>
          <p:cNvSpPr>
            <a:spLocks noChangeShapeType="1"/>
          </p:cNvSpPr>
          <p:nvPr/>
        </p:nvSpPr>
        <p:spPr bwMode="auto">
          <a:xfrm flipH="1">
            <a:off x="4419600" y="3284538"/>
            <a:ext cx="1066800" cy="0"/>
          </a:xfrm>
          <a:prstGeom prst="line">
            <a:avLst/>
          </a:prstGeom>
          <a:noFill/>
          <a:ln w="9525">
            <a:solidFill>
              <a:srgbClr val="000000"/>
            </a:solidFill>
            <a:prstDash val="dashDot"/>
            <a:round/>
            <a:headEnd/>
            <a:tailEnd/>
          </a:ln>
        </p:spPr>
        <p:txBody>
          <a:bodyPr/>
          <a:lstStyle/>
          <a:p>
            <a:endParaRPr lang="ar-SA"/>
          </a:p>
        </p:txBody>
      </p:sp>
      <p:sp>
        <p:nvSpPr>
          <p:cNvPr id="46" name="Line 17"/>
          <p:cNvSpPr>
            <a:spLocks noChangeShapeType="1"/>
          </p:cNvSpPr>
          <p:nvPr/>
        </p:nvSpPr>
        <p:spPr bwMode="auto">
          <a:xfrm flipH="1" flipV="1">
            <a:off x="4419600" y="3741738"/>
            <a:ext cx="1600200" cy="0"/>
          </a:xfrm>
          <a:prstGeom prst="line">
            <a:avLst/>
          </a:prstGeom>
          <a:noFill/>
          <a:ln w="9525">
            <a:solidFill>
              <a:srgbClr val="000000"/>
            </a:solidFill>
            <a:prstDash val="dashDot"/>
            <a:round/>
            <a:headEnd/>
            <a:tailEnd/>
          </a:ln>
        </p:spPr>
        <p:txBody>
          <a:bodyPr/>
          <a:lstStyle/>
          <a:p>
            <a:endParaRPr lang="ar-SA"/>
          </a:p>
        </p:txBody>
      </p:sp>
      <p:sp>
        <p:nvSpPr>
          <p:cNvPr id="47" name="Line 18"/>
          <p:cNvSpPr>
            <a:spLocks noChangeShapeType="1"/>
          </p:cNvSpPr>
          <p:nvPr/>
        </p:nvSpPr>
        <p:spPr bwMode="auto">
          <a:xfrm>
            <a:off x="4419600" y="2217738"/>
            <a:ext cx="2667000" cy="2590800"/>
          </a:xfrm>
          <a:prstGeom prst="line">
            <a:avLst/>
          </a:prstGeom>
          <a:noFill/>
          <a:ln w="28575">
            <a:solidFill>
              <a:srgbClr val="FF0000"/>
            </a:solidFill>
            <a:round/>
            <a:headEnd/>
            <a:tailEnd/>
          </a:ln>
        </p:spPr>
        <p:txBody>
          <a:bodyPr/>
          <a:lstStyle/>
          <a:p>
            <a:endParaRPr lang="ar-SA"/>
          </a:p>
        </p:txBody>
      </p:sp>
      <p:sp>
        <p:nvSpPr>
          <p:cNvPr id="49" name="Line 20"/>
          <p:cNvSpPr>
            <a:spLocks noChangeShapeType="1"/>
          </p:cNvSpPr>
          <p:nvPr/>
        </p:nvSpPr>
        <p:spPr bwMode="auto">
          <a:xfrm flipH="1">
            <a:off x="4419600" y="4275140"/>
            <a:ext cx="2133600" cy="22225"/>
          </a:xfrm>
          <a:prstGeom prst="line">
            <a:avLst/>
          </a:prstGeom>
          <a:noFill/>
          <a:ln w="9525">
            <a:solidFill>
              <a:srgbClr val="000000"/>
            </a:solidFill>
            <a:prstDash val="dashDot"/>
            <a:round/>
            <a:headEnd/>
            <a:tailEnd/>
          </a:ln>
        </p:spPr>
        <p:txBody>
          <a:bodyPr/>
          <a:lstStyle/>
          <a:p>
            <a:endParaRPr lang="ar-SA"/>
          </a:p>
        </p:txBody>
      </p:sp>
      <p:sp>
        <p:nvSpPr>
          <p:cNvPr id="50" name="Line 21"/>
          <p:cNvSpPr>
            <a:spLocks noChangeShapeType="1"/>
          </p:cNvSpPr>
          <p:nvPr/>
        </p:nvSpPr>
        <p:spPr bwMode="auto">
          <a:xfrm flipH="1" flipV="1">
            <a:off x="4413250" y="4802188"/>
            <a:ext cx="3054350" cy="6350"/>
          </a:xfrm>
          <a:prstGeom prst="line">
            <a:avLst/>
          </a:prstGeom>
          <a:noFill/>
          <a:ln w="19050">
            <a:solidFill>
              <a:srgbClr val="000000"/>
            </a:solidFill>
            <a:round/>
            <a:headEnd type="arrow" w="med" len="med"/>
            <a:tailEnd type="none" w="med" len="med"/>
          </a:ln>
        </p:spPr>
        <p:txBody>
          <a:bodyPr/>
          <a:lstStyle/>
          <a:p>
            <a:endParaRPr lang="ar-SA"/>
          </a:p>
        </p:txBody>
      </p:sp>
      <p:sp>
        <p:nvSpPr>
          <p:cNvPr id="51" name="Text Box 22"/>
          <p:cNvSpPr txBox="1">
            <a:spLocks noChangeArrowheads="1"/>
          </p:cNvSpPr>
          <p:nvPr/>
        </p:nvSpPr>
        <p:spPr bwMode="auto">
          <a:xfrm>
            <a:off x="3954992" y="1600200"/>
            <a:ext cx="921808" cy="617538"/>
          </a:xfrm>
          <a:prstGeom prst="rect">
            <a:avLst/>
          </a:prstGeom>
          <a:noFill/>
          <a:ln w="9525">
            <a:noFill/>
            <a:miter lim="800000"/>
            <a:headEnd/>
            <a:tailEnd/>
          </a:ln>
        </p:spPr>
        <p:txBody>
          <a:bodyPr lIns="89611" tIns="44806" rIns="89611" bIns="44806"/>
          <a:lstStyle/>
          <a:p>
            <a:pPr algn="ctr" rtl="1"/>
            <a:r>
              <a:rPr lang="ar-SA" dirty="0">
                <a:latin typeface="Times New Roman" pitchFamily="18" charset="0"/>
                <a:ea typeface="Calibri"/>
                <a:cs typeface="Times New Roman" pitchFamily="18" charset="0"/>
              </a:rPr>
              <a:t>الوجبات</a:t>
            </a:r>
            <a:endParaRPr lang="fr-FR" dirty="0">
              <a:latin typeface="Times New Roman" pitchFamily="18" charset="0"/>
              <a:ea typeface="Calibri"/>
              <a:cs typeface="Times New Roman" pitchFamily="18" charset="0"/>
            </a:endParaRPr>
          </a:p>
        </p:txBody>
      </p:sp>
      <p:sp>
        <p:nvSpPr>
          <p:cNvPr id="52" name="Text Box 23"/>
          <p:cNvSpPr txBox="1">
            <a:spLocks noChangeArrowheads="1"/>
          </p:cNvSpPr>
          <p:nvPr/>
        </p:nvSpPr>
        <p:spPr bwMode="auto">
          <a:xfrm>
            <a:off x="3726392" y="2065340"/>
            <a:ext cx="921808" cy="360363"/>
          </a:xfrm>
          <a:prstGeom prst="rect">
            <a:avLst/>
          </a:prstGeom>
          <a:noFill/>
          <a:ln w="9525">
            <a:noFill/>
            <a:miter lim="800000"/>
            <a:headEnd/>
            <a:tailEnd/>
          </a:ln>
        </p:spPr>
        <p:txBody>
          <a:bodyPr lIns="89611" tIns="44806" rIns="89611" bIns="44806"/>
          <a:lstStyle/>
          <a:p>
            <a:pPr algn="ctr" rtl="1"/>
            <a:r>
              <a:rPr lang="en-US" sz="2000" dirty="0"/>
              <a:t>10</a:t>
            </a:r>
          </a:p>
        </p:txBody>
      </p:sp>
      <p:sp>
        <p:nvSpPr>
          <p:cNvPr id="53" name="Text Box 24"/>
          <p:cNvSpPr txBox="1">
            <a:spLocks noChangeArrowheads="1"/>
          </p:cNvSpPr>
          <p:nvPr/>
        </p:nvSpPr>
        <p:spPr bwMode="auto">
          <a:xfrm>
            <a:off x="3726392" y="2598740"/>
            <a:ext cx="921808" cy="360363"/>
          </a:xfrm>
          <a:prstGeom prst="rect">
            <a:avLst/>
          </a:prstGeom>
          <a:noFill/>
          <a:ln w="9525">
            <a:noFill/>
            <a:miter lim="800000"/>
            <a:headEnd/>
            <a:tailEnd/>
          </a:ln>
        </p:spPr>
        <p:txBody>
          <a:bodyPr lIns="89611" tIns="44806" rIns="89611" bIns="44806"/>
          <a:lstStyle/>
          <a:p>
            <a:pPr algn="ctr" rtl="1"/>
            <a:r>
              <a:rPr lang="en-US" dirty="0">
                <a:latin typeface="Times New Roman" pitchFamily="18" charset="0"/>
                <a:cs typeface="Times New Roman" pitchFamily="18" charset="0"/>
              </a:rPr>
              <a:t>8</a:t>
            </a:r>
          </a:p>
        </p:txBody>
      </p:sp>
      <p:sp>
        <p:nvSpPr>
          <p:cNvPr id="54" name="Text Box 25"/>
          <p:cNvSpPr txBox="1">
            <a:spLocks noChangeArrowheads="1"/>
          </p:cNvSpPr>
          <p:nvPr/>
        </p:nvSpPr>
        <p:spPr bwMode="auto">
          <a:xfrm>
            <a:off x="3726392" y="3076577"/>
            <a:ext cx="921808" cy="360363"/>
          </a:xfrm>
          <a:prstGeom prst="rect">
            <a:avLst/>
          </a:prstGeom>
          <a:noFill/>
          <a:ln w="9525">
            <a:noFill/>
            <a:miter lim="800000"/>
            <a:headEnd/>
            <a:tailEnd/>
          </a:ln>
        </p:spPr>
        <p:txBody>
          <a:bodyPr lIns="89611" tIns="44806" rIns="89611" bIns="44806"/>
          <a:lstStyle/>
          <a:p>
            <a:pPr algn="ctr" rtl="1"/>
            <a:r>
              <a:rPr lang="en-US" dirty="0">
                <a:latin typeface="Times New Roman" pitchFamily="18" charset="0"/>
                <a:cs typeface="Times New Roman" pitchFamily="18" charset="0"/>
              </a:rPr>
              <a:t>6</a:t>
            </a:r>
          </a:p>
        </p:txBody>
      </p:sp>
      <p:sp>
        <p:nvSpPr>
          <p:cNvPr id="55" name="Text Box 26"/>
          <p:cNvSpPr txBox="1">
            <a:spLocks noChangeArrowheads="1"/>
          </p:cNvSpPr>
          <p:nvPr/>
        </p:nvSpPr>
        <p:spPr bwMode="auto">
          <a:xfrm>
            <a:off x="3726392" y="3513140"/>
            <a:ext cx="921808" cy="360363"/>
          </a:xfrm>
          <a:prstGeom prst="rect">
            <a:avLst/>
          </a:prstGeom>
          <a:noFill/>
          <a:ln w="9525">
            <a:noFill/>
            <a:miter lim="800000"/>
            <a:headEnd/>
            <a:tailEnd/>
          </a:ln>
        </p:spPr>
        <p:txBody>
          <a:bodyPr lIns="89611" tIns="44806" rIns="89611" bIns="44806"/>
          <a:lstStyle/>
          <a:p>
            <a:pPr algn="ctr" rtl="1"/>
            <a:r>
              <a:rPr lang="en-US" sz="2000" dirty="0">
                <a:latin typeface="Times New Roman" pitchFamily="18" charset="0"/>
                <a:cs typeface="Times New Roman" pitchFamily="18" charset="0"/>
              </a:rPr>
              <a:t>4</a:t>
            </a:r>
          </a:p>
        </p:txBody>
      </p:sp>
      <p:sp>
        <p:nvSpPr>
          <p:cNvPr id="56" name="Text Box 27"/>
          <p:cNvSpPr txBox="1">
            <a:spLocks noChangeArrowheads="1"/>
          </p:cNvSpPr>
          <p:nvPr/>
        </p:nvSpPr>
        <p:spPr bwMode="auto">
          <a:xfrm>
            <a:off x="3726392" y="4067177"/>
            <a:ext cx="921808" cy="360363"/>
          </a:xfrm>
          <a:prstGeom prst="rect">
            <a:avLst/>
          </a:prstGeom>
          <a:noFill/>
          <a:ln w="9525">
            <a:noFill/>
            <a:miter lim="800000"/>
            <a:headEnd/>
            <a:tailEnd/>
          </a:ln>
        </p:spPr>
        <p:txBody>
          <a:bodyPr lIns="89611" tIns="44806" rIns="89611" bIns="44806"/>
          <a:lstStyle/>
          <a:p>
            <a:pPr algn="ctr" rtl="1"/>
            <a:r>
              <a:rPr lang="en-US" dirty="0">
                <a:latin typeface="Times New Roman" pitchFamily="18" charset="0"/>
                <a:cs typeface="Times New Roman" pitchFamily="18" charset="0"/>
              </a:rPr>
              <a:t>2</a:t>
            </a:r>
          </a:p>
        </p:txBody>
      </p:sp>
      <p:sp>
        <p:nvSpPr>
          <p:cNvPr id="57" name="Text Box 28"/>
          <p:cNvSpPr txBox="1">
            <a:spLocks noChangeArrowheads="1"/>
          </p:cNvSpPr>
          <p:nvPr/>
        </p:nvSpPr>
        <p:spPr bwMode="auto">
          <a:xfrm>
            <a:off x="6108700" y="2362201"/>
            <a:ext cx="1816100" cy="369332"/>
          </a:xfrm>
          <a:prstGeom prst="rect">
            <a:avLst/>
          </a:prstGeom>
          <a:noFill/>
          <a:ln w="9525">
            <a:noFill/>
            <a:miter lim="800000"/>
            <a:headEnd/>
            <a:tailEnd/>
          </a:ln>
          <a:effectLst/>
        </p:spPr>
        <p:txBody>
          <a:bodyPr>
            <a:spAutoFit/>
          </a:bodyPr>
          <a:lstStyle/>
          <a:p>
            <a:pPr algn="r">
              <a:spcBef>
                <a:spcPct val="50000"/>
              </a:spcBef>
            </a:pPr>
            <a:r>
              <a:rPr lang="ar-BH" b="1" u="sng" dirty="0">
                <a:latin typeface="Times New Roman" pitchFamily="18" charset="0"/>
                <a:cs typeface="Times New Roman" pitchFamily="18" charset="0"/>
              </a:rPr>
              <a:t>خط الميزانية</a:t>
            </a:r>
            <a:endParaRPr lang="en-US" b="1" u="sng" dirty="0">
              <a:latin typeface="Times New Roman" pitchFamily="18" charset="0"/>
              <a:cs typeface="Times New Roman" pitchFamily="18" charset="0"/>
            </a:endParaRPr>
          </a:p>
        </p:txBody>
      </p:sp>
      <p:sp>
        <p:nvSpPr>
          <p:cNvPr id="58" name="Line 29"/>
          <p:cNvSpPr>
            <a:spLocks noChangeShapeType="1"/>
          </p:cNvSpPr>
          <p:nvPr/>
        </p:nvSpPr>
        <p:spPr bwMode="auto">
          <a:xfrm flipH="1">
            <a:off x="6642100" y="1836738"/>
            <a:ext cx="1073150" cy="990600"/>
          </a:xfrm>
          <a:prstGeom prst="line">
            <a:avLst/>
          </a:prstGeom>
          <a:noFill/>
          <a:ln w="9525">
            <a:solidFill>
              <a:schemeClr val="bg1"/>
            </a:solidFill>
            <a:round/>
            <a:headEnd/>
            <a:tailEnd type="triangle" w="med" len="med"/>
          </a:ln>
          <a:effectLst/>
        </p:spPr>
        <p:txBody>
          <a:bodyPr/>
          <a:lstStyle/>
          <a:p>
            <a:endParaRPr lang="ar-SA"/>
          </a:p>
        </p:txBody>
      </p:sp>
      <p:sp>
        <p:nvSpPr>
          <p:cNvPr id="59" name="Line 7"/>
          <p:cNvSpPr>
            <a:spLocks noChangeShapeType="1"/>
          </p:cNvSpPr>
          <p:nvPr/>
        </p:nvSpPr>
        <p:spPr bwMode="auto">
          <a:xfrm>
            <a:off x="6553200" y="4275138"/>
            <a:ext cx="0" cy="533400"/>
          </a:xfrm>
          <a:prstGeom prst="line">
            <a:avLst/>
          </a:prstGeom>
          <a:noFill/>
          <a:ln w="9525">
            <a:solidFill>
              <a:srgbClr val="000000"/>
            </a:solidFill>
            <a:prstDash val="dashDot"/>
            <a:round/>
            <a:headEnd/>
            <a:tailEnd/>
          </a:ln>
        </p:spPr>
        <p:txBody>
          <a:bodyPr/>
          <a:lstStyle/>
          <a:p>
            <a:endParaRPr lang="ar-SA"/>
          </a:p>
        </p:txBody>
      </p:sp>
      <p:sp>
        <p:nvSpPr>
          <p:cNvPr id="60" name="Line 16"/>
          <p:cNvSpPr>
            <a:spLocks noChangeShapeType="1"/>
          </p:cNvSpPr>
          <p:nvPr/>
        </p:nvSpPr>
        <p:spPr bwMode="auto">
          <a:xfrm flipH="1">
            <a:off x="4419600" y="2751138"/>
            <a:ext cx="533400" cy="0"/>
          </a:xfrm>
          <a:prstGeom prst="line">
            <a:avLst/>
          </a:prstGeom>
          <a:noFill/>
          <a:ln w="9525">
            <a:solidFill>
              <a:srgbClr val="000000"/>
            </a:solidFill>
            <a:prstDash val="dashDot"/>
            <a:round/>
            <a:headEnd/>
            <a:tailEnd/>
          </a:ln>
        </p:spPr>
        <p:txBody>
          <a:bodyPr/>
          <a:lstStyle/>
          <a:p>
            <a:endParaRPr lang="ar-SA" dirty="0"/>
          </a:p>
        </p:txBody>
      </p:sp>
      <p:sp>
        <p:nvSpPr>
          <p:cNvPr id="62" name="Ellipse 61"/>
          <p:cNvSpPr/>
          <p:nvPr/>
        </p:nvSpPr>
        <p:spPr>
          <a:xfrm>
            <a:off x="4419600" y="2217738"/>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p:nvPr/>
        </p:nvSpPr>
        <p:spPr>
          <a:xfrm>
            <a:off x="4876800" y="2674938"/>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p:nvPr/>
        </p:nvSpPr>
        <p:spPr>
          <a:xfrm>
            <a:off x="5486400" y="3284538"/>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p:nvPr/>
        </p:nvSpPr>
        <p:spPr>
          <a:xfrm>
            <a:off x="5486400" y="4267200"/>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p:nvPr/>
        </p:nvSpPr>
        <p:spPr>
          <a:xfrm>
            <a:off x="6553200" y="4267200"/>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p:nvPr/>
        </p:nvSpPr>
        <p:spPr>
          <a:xfrm>
            <a:off x="7010400" y="4732338"/>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p:cNvSpPr/>
          <p:nvPr/>
        </p:nvSpPr>
        <p:spPr>
          <a:xfrm>
            <a:off x="7647996" y="4656139"/>
            <a:ext cx="497252" cy="369332"/>
          </a:xfrm>
          <a:prstGeom prst="rect">
            <a:avLst/>
          </a:prstGeom>
        </p:spPr>
        <p:txBody>
          <a:bodyPr wrap="none">
            <a:spAutoFit/>
          </a:bodyPr>
          <a:lstStyle/>
          <a:p>
            <a:r>
              <a:rPr lang="ar-SA" dirty="0">
                <a:latin typeface="Times New Roman" pitchFamily="18" charset="0"/>
                <a:cs typeface="Times New Roman" pitchFamily="18" charset="0"/>
              </a:rPr>
              <a:t>كتب</a:t>
            </a:r>
            <a:endParaRPr lang="fr-FR" dirty="0"/>
          </a:p>
        </p:txBody>
      </p:sp>
      <p:sp>
        <p:nvSpPr>
          <p:cNvPr id="81" name="Text Box 10"/>
          <p:cNvSpPr txBox="1">
            <a:spLocks noChangeArrowheads="1"/>
          </p:cNvSpPr>
          <p:nvPr/>
        </p:nvSpPr>
        <p:spPr bwMode="auto">
          <a:xfrm>
            <a:off x="1761728" y="5427941"/>
            <a:ext cx="8839200" cy="685800"/>
          </a:xfrm>
          <a:prstGeom prst="rect">
            <a:avLst/>
          </a:prstGeom>
          <a:solidFill>
            <a:schemeClr val="bg1"/>
          </a:solidFill>
          <a:ln w="38100">
            <a:solidFill>
              <a:srgbClr val="000000"/>
            </a:solidFill>
            <a:miter lim="800000"/>
            <a:headEnd/>
            <a:tailEnd/>
          </a:ln>
        </p:spPr>
        <p:txBody>
          <a:bodyPr/>
          <a:lstStyle/>
          <a:p>
            <a:pPr algn="just" rtl="1"/>
            <a:r>
              <a:rPr lang="ar-SA" altLang="zh-CN" sz="2000" b="1" dirty="0">
                <a:solidFill>
                  <a:srgbClr val="000000"/>
                </a:solidFill>
                <a:latin typeface="Times New Roman" pitchFamily="18" charset="0"/>
                <a:ea typeface="SimSun" pitchFamily="2" charset="-122"/>
                <a:cs typeface="Times New Roman" pitchFamily="18" charset="0"/>
              </a:rPr>
              <a:t>الشكل (</a:t>
            </a:r>
            <a:r>
              <a:rPr lang="ar-TN" altLang="zh-CN" sz="2000" b="1" dirty="0">
                <a:solidFill>
                  <a:srgbClr val="000000"/>
                </a:solidFill>
                <a:latin typeface="Times New Roman" pitchFamily="18" charset="0"/>
                <a:ea typeface="SimSun" pitchFamily="2" charset="-122"/>
                <a:cs typeface="Times New Roman" pitchFamily="18" charset="0"/>
              </a:rPr>
              <a:t>6</a:t>
            </a:r>
            <a:r>
              <a:rPr lang="ar-SA" altLang="zh-CN" sz="2000" b="1" dirty="0">
                <a:solidFill>
                  <a:srgbClr val="000000"/>
                </a:solidFill>
                <a:latin typeface="Times New Roman" pitchFamily="18" charset="0"/>
                <a:ea typeface="SimSun" pitchFamily="2" charset="-122"/>
                <a:cs typeface="Times New Roman" pitchFamily="18" charset="0"/>
              </a:rPr>
              <a:t>-</a:t>
            </a:r>
            <a:r>
              <a:rPr lang="ar-TN" altLang="zh-CN" sz="2000" b="1" dirty="0">
                <a:solidFill>
                  <a:srgbClr val="000000"/>
                </a:solidFill>
                <a:latin typeface="Times New Roman" pitchFamily="18" charset="0"/>
                <a:ea typeface="SimSun" pitchFamily="2" charset="-122"/>
                <a:cs typeface="Times New Roman" pitchFamily="18" charset="0"/>
              </a:rPr>
              <a:t>1</a:t>
            </a:r>
            <a:r>
              <a:rPr lang="ar-SA" altLang="zh-CN" sz="2000" b="1" dirty="0">
                <a:solidFill>
                  <a:srgbClr val="000000"/>
                </a:solidFill>
                <a:latin typeface="Times New Roman" pitchFamily="18" charset="0"/>
                <a:ea typeface="SimSun" pitchFamily="2" charset="-122"/>
                <a:cs typeface="Times New Roman" pitchFamily="18" charset="0"/>
              </a:rPr>
              <a:t>):</a:t>
            </a:r>
            <a:r>
              <a:rPr lang="ar-SA" altLang="zh-CN" sz="2000" dirty="0">
                <a:solidFill>
                  <a:srgbClr val="000000"/>
                </a:solidFill>
                <a:latin typeface="Times New Roman" pitchFamily="18" charset="0"/>
                <a:ea typeface="SimSun" pitchFamily="2" charset="-122"/>
                <a:cs typeface="Times New Roman" pitchFamily="18" charset="0"/>
              </a:rPr>
              <a:t> يوضح </a:t>
            </a:r>
            <a:r>
              <a:rPr lang="ar-TN" altLang="zh-CN" sz="2000" dirty="0">
                <a:solidFill>
                  <a:srgbClr val="000000"/>
                </a:solidFill>
                <a:latin typeface="Times New Roman" pitchFamily="18" charset="0"/>
                <a:ea typeface="SimSun" pitchFamily="2" charset="-122"/>
                <a:cs typeface="Times New Roman" pitchFamily="18" charset="0"/>
              </a:rPr>
              <a:t>خط الميزانية الخاصة بالمستهلك عمار و التوليفات الممكنة من السلعتين عندما يكون دخله الشهري 30 دينار و سعر الوجبة 3 دينار و سعر الكتاب 6 دنانير.</a:t>
            </a:r>
            <a:endParaRPr lang="en-US" sz="3200" dirty="0">
              <a:solidFill>
                <a:srgbClr val="000000"/>
              </a:solidFill>
              <a:ea typeface="SimSun" pitchFamily="2" charset="-122"/>
              <a:cs typeface="Times New Roman" pitchFamily="18" charset="0"/>
            </a:endParaRPr>
          </a:p>
        </p:txBody>
      </p:sp>
      <p:sp>
        <p:nvSpPr>
          <p:cNvPr id="82" name="Titre 1"/>
          <p:cNvSpPr>
            <a:spLocks noGrp="1"/>
          </p:cNvSpPr>
          <p:nvPr>
            <p:ph type="title"/>
          </p:nvPr>
        </p:nvSpPr>
        <p:spPr>
          <a:xfrm>
            <a:off x="2133600" y="609600"/>
            <a:ext cx="8229600" cy="627888"/>
          </a:xfrm>
        </p:spPr>
        <p:txBody>
          <a:bodyPr>
            <a:normAutofit/>
          </a:bodyPr>
          <a:lstStyle/>
          <a:p>
            <a:pPr marL="514350" indent="-514350">
              <a:buFont typeface="+mj-lt"/>
              <a:buAutoNum type="arabicPeriod"/>
            </a:pPr>
            <a:r>
              <a:rPr lang="ar-TN" sz="3200" b="1" dirty="0">
                <a:latin typeface="Times New Roman" pitchFamily="18" charset="0"/>
                <a:cs typeface="Times New Roman" pitchFamily="18" charset="0"/>
              </a:rPr>
              <a:t>إمكانيات الاستهلاك و خط الميزانية</a:t>
            </a:r>
            <a:endParaRPr lang="fr-FR" sz="3200" b="1" dirty="0">
              <a:latin typeface="Times New Roman" pitchFamily="18" charset="0"/>
              <a:cs typeface="Times New Roman" pitchFamily="18" charset="0"/>
            </a:endParaRPr>
          </a:p>
        </p:txBody>
      </p:sp>
      <p:sp>
        <p:nvSpPr>
          <p:cNvPr id="44" name="Text Box 13"/>
          <p:cNvSpPr txBox="1">
            <a:spLocks noChangeArrowheads="1"/>
          </p:cNvSpPr>
          <p:nvPr/>
        </p:nvSpPr>
        <p:spPr bwMode="auto">
          <a:xfrm>
            <a:off x="4876800" y="3956050"/>
            <a:ext cx="923528" cy="615950"/>
          </a:xfrm>
          <a:prstGeom prst="rect">
            <a:avLst/>
          </a:prstGeom>
          <a:noFill/>
          <a:ln w="9525">
            <a:noFill/>
            <a:miter lim="800000"/>
            <a:headEnd/>
            <a:tailEnd/>
          </a:ln>
        </p:spPr>
        <p:txBody>
          <a:bodyPr lIns="89611" tIns="44806" rIns="89611" bIns="44806"/>
          <a:lstStyle/>
          <a:p>
            <a:pPr algn="ctr" rtl="1"/>
            <a:r>
              <a:rPr lang="ar-TN" altLang="zh-CN" dirty="0">
                <a:latin typeface="Times New Roman" pitchFamily="18" charset="0"/>
                <a:ea typeface="SimSun" pitchFamily="2" charset="-122"/>
                <a:cs typeface="Times New Roman" pitchFamily="18" charset="0"/>
              </a:rPr>
              <a:t>ق</a:t>
            </a:r>
            <a:endParaRPr lang="en-US" dirty="0">
              <a:ea typeface="SimSun" pitchFamily="2" charset="-122"/>
              <a:cs typeface="Times New Roman" pitchFamily="18" charset="0"/>
            </a:endParaRPr>
          </a:p>
        </p:txBody>
      </p:sp>
      <p:sp>
        <p:nvSpPr>
          <p:cNvPr id="48" name="Text Box 14"/>
          <p:cNvSpPr txBox="1">
            <a:spLocks noChangeArrowheads="1"/>
          </p:cNvSpPr>
          <p:nvPr/>
        </p:nvSpPr>
        <p:spPr bwMode="auto">
          <a:xfrm>
            <a:off x="6248400" y="2895600"/>
            <a:ext cx="921808" cy="617538"/>
          </a:xfrm>
          <a:prstGeom prst="rect">
            <a:avLst/>
          </a:prstGeom>
          <a:noFill/>
          <a:ln w="9525">
            <a:noFill/>
            <a:miter lim="800000"/>
            <a:headEnd/>
            <a:tailEnd/>
          </a:ln>
        </p:spPr>
        <p:txBody>
          <a:bodyPr lIns="89611" tIns="44806" rIns="89611" bIns="44806"/>
          <a:lstStyle/>
          <a:p>
            <a:pPr algn="ctr" rtl="1"/>
            <a:r>
              <a:rPr lang="ar-TN" altLang="zh-CN" dirty="0">
                <a:latin typeface="Times New Roman" pitchFamily="18" charset="0"/>
                <a:ea typeface="SimSun" pitchFamily="2" charset="-122"/>
                <a:cs typeface="Times New Roman" pitchFamily="18" charset="0"/>
              </a:rPr>
              <a:t>ر</a:t>
            </a:r>
            <a:endParaRPr lang="en-US" dirty="0">
              <a:ea typeface="SimSun" pitchFamily="2" charset="-122"/>
              <a:cs typeface="Times New Roman" pitchFamily="18" charset="0"/>
            </a:endParaRPr>
          </a:p>
        </p:txBody>
      </p:sp>
      <p:sp>
        <p:nvSpPr>
          <p:cNvPr id="61" name="Ellipse 60"/>
          <p:cNvSpPr/>
          <p:nvPr/>
        </p:nvSpPr>
        <p:spPr>
          <a:xfrm>
            <a:off x="6629400" y="3276600"/>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p:nvPr/>
        </p:nvSpPr>
        <p:spPr>
          <a:xfrm>
            <a:off x="5943600" y="3733800"/>
            <a:ext cx="762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2187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8</a:t>
            </a:fld>
            <a:endParaRPr lang="en-US"/>
          </a:p>
        </p:txBody>
      </p:sp>
      <p:sp>
        <p:nvSpPr>
          <p:cNvPr id="5" name="ZoneTexte 4"/>
          <p:cNvSpPr txBox="1"/>
          <p:nvPr/>
        </p:nvSpPr>
        <p:spPr>
          <a:xfrm>
            <a:off x="3810000" y="939227"/>
            <a:ext cx="6705600" cy="584775"/>
          </a:xfrm>
          <a:prstGeom prst="rect">
            <a:avLst/>
          </a:prstGeom>
          <a:noFill/>
        </p:spPr>
        <p:txBody>
          <a:bodyPr wrap="square" rtlCol="0">
            <a:spAutoFit/>
          </a:bodyPr>
          <a:lstStyle/>
          <a:p>
            <a:pPr marL="514350" indent="-514350">
              <a:buFont typeface="+mj-lt"/>
              <a:buAutoNum type="arabicPeriod" startAt="2"/>
            </a:pPr>
            <a:r>
              <a:rPr lang="ar-TN" sz="3200" b="1" dirty="0">
                <a:solidFill>
                  <a:schemeClr val="tx2"/>
                </a:solidFill>
                <a:latin typeface="Times New Roman" pitchFamily="18" charset="0"/>
                <a:ea typeface="+mj-ea"/>
                <a:cs typeface="Times New Roman" pitchFamily="18" charset="0"/>
              </a:rPr>
              <a:t>تفضيلات المستهلك</a:t>
            </a:r>
            <a:endParaRPr lang="fr-FR" sz="3200" b="1" dirty="0">
              <a:solidFill>
                <a:schemeClr val="tx2"/>
              </a:solidFill>
              <a:latin typeface="Times New Roman" pitchFamily="18" charset="0"/>
              <a:ea typeface="+mj-ea"/>
              <a:cs typeface="Times New Roman" pitchFamily="18" charset="0"/>
            </a:endParaRPr>
          </a:p>
        </p:txBody>
      </p:sp>
      <p:sp>
        <p:nvSpPr>
          <p:cNvPr id="6" name="ZoneTexte 5"/>
          <p:cNvSpPr txBox="1"/>
          <p:nvPr/>
        </p:nvSpPr>
        <p:spPr>
          <a:xfrm>
            <a:off x="1600200" y="1892113"/>
            <a:ext cx="8991600" cy="3000821"/>
          </a:xfrm>
          <a:prstGeom prst="rect">
            <a:avLst/>
          </a:prstGeom>
          <a:noFill/>
        </p:spPr>
        <p:txBody>
          <a:bodyPr wrap="square" rtlCol="0">
            <a:spAutoFit/>
          </a:bodyPr>
          <a:lstStyle/>
          <a:p>
            <a:pPr algn="just" rtl="1">
              <a:lnSpc>
                <a:spcPct val="150000"/>
              </a:lnSpc>
            </a:pPr>
            <a:r>
              <a:rPr lang="ar-TN" sz="2200" dirty="0">
                <a:latin typeface="Times New Roman" pitchFamily="18" charset="0"/>
                <a:cs typeface="Times New Roman" pitchFamily="18" charset="0"/>
              </a:rPr>
              <a:t>استعرضنا في الشريحة السابقة الى التوليفات المتاحة للمستهلك, و لكن كيف يقرر المستهلك أي هذه التوليفات يختار؟</a:t>
            </a:r>
          </a:p>
          <a:p>
            <a:pPr algn="just" rtl="1">
              <a:lnSpc>
                <a:spcPct val="150000"/>
              </a:lnSpc>
            </a:pPr>
            <a:r>
              <a:rPr lang="ar-TN" sz="2200" dirty="0">
                <a:latin typeface="Times New Roman" pitchFamily="18" charset="0"/>
                <a:cs typeface="Times New Roman" pitchFamily="18" charset="0"/>
              </a:rPr>
              <a:t>الاجابة على هذا </a:t>
            </a:r>
            <a:r>
              <a:rPr lang="ar-TN" sz="2200">
                <a:latin typeface="Times New Roman" pitchFamily="18" charset="0"/>
                <a:cs typeface="Times New Roman" pitchFamily="18" charset="0"/>
              </a:rPr>
              <a:t>السؤال تعتمد </a:t>
            </a:r>
            <a:r>
              <a:rPr lang="ar-TN" sz="2200" dirty="0">
                <a:latin typeface="Times New Roman" pitchFamily="18" charset="0"/>
                <a:cs typeface="Times New Roman" pitchFamily="18" charset="0"/>
              </a:rPr>
              <a:t>على تفضيلات المستهلك </a:t>
            </a:r>
            <a:r>
              <a:rPr lang="en-US" sz="2200" dirty="0">
                <a:latin typeface="Times New Roman" pitchFamily="18" charset="0"/>
                <a:cs typeface="Times New Roman" pitchFamily="18" charset="0"/>
              </a:rPr>
              <a:t>(Consumer Preferences)</a:t>
            </a:r>
            <a:r>
              <a:rPr lang="ar-TN" sz="2200" dirty="0">
                <a:latin typeface="Times New Roman" pitchFamily="18" charset="0"/>
                <a:cs typeface="Times New Roman" pitchFamily="18" charset="0"/>
              </a:rPr>
              <a:t> أي ماذا يحب المستهلك و ماذا لايحب؟. لوصف و بيان تفضيلات المستهلك (أي دراسة سلوك المستهلك) يعتمد بعض الاقتصاديون على </a:t>
            </a:r>
            <a:r>
              <a:rPr lang="ar-QA" sz="2200" dirty="0">
                <a:latin typeface="Times New Roman" pitchFamily="18" charset="0"/>
                <a:cs typeface="Times New Roman" pitchFamily="18" charset="0"/>
              </a:rPr>
              <a:t>نظرية</a:t>
            </a: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المنفعة </a:t>
            </a:r>
            <a:r>
              <a:rPr lang="ar-TN" sz="2200" dirty="0">
                <a:latin typeface="Times New Roman" pitchFamily="18" charset="0"/>
                <a:cs typeface="Times New Roman" pitchFamily="18" charset="0"/>
              </a:rPr>
              <a:t>(</a:t>
            </a:r>
            <a:r>
              <a:rPr lang="en-US" sz="2200" dirty="0">
                <a:latin typeface="Times New Roman" pitchFamily="18" charset="0"/>
                <a:cs typeface="Times New Roman" pitchFamily="18" charset="0"/>
              </a:rPr>
              <a:t>Utility</a:t>
            </a:r>
            <a:r>
              <a:rPr lang="fr-FR" sz="2200" dirty="0">
                <a:latin typeface="Times New Roman" pitchFamily="18" charset="0"/>
                <a:cs typeface="Times New Roman" pitchFamily="18" charset="0"/>
              </a:rPr>
              <a:t> Theory</a:t>
            </a:r>
            <a:r>
              <a:rPr lang="ar-TN" sz="2200" dirty="0">
                <a:latin typeface="Times New Roman" pitchFamily="18" charset="0"/>
                <a:cs typeface="Times New Roman" pitchFamily="18" charset="0"/>
              </a:rPr>
              <a:t>).</a:t>
            </a:r>
          </a:p>
          <a:p>
            <a:pPr algn="just" rtl="1"/>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409742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172807" y="608807"/>
            <a:ext cx="8280400" cy="576263"/>
          </a:xfrm>
          <a:prstGeom prst="rect">
            <a:avLst/>
          </a:prstGeom>
          <a:noFill/>
          <a:ln w="9525">
            <a:noFill/>
            <a:miter lim="800000"/>
            <a:headEnd/>
            <a:tailEnd/>
          </a:ln>
        </p:spPr>
        <p:txBody>
          <a:bodyPr/>
          <a:lstStyle/>
          <a:p>
            <a:pPr marL="266700" indent="-266700" algn="justLow" fontAlgn="base">
              <a:lnSpc>
                <a:spcPct val="120000"/>
              </a:lnSpc>
              <a:spcBef>
                <a:spcPct val="0"/>
              </a:spcBef>
              <a:spcAft>
                <a:spcPct val="0"/>
              </a:spcAft>
              <a:buClr>
                <a:srgbClr val="00007D"/>
              </a:buClr>
              <a:buSzPct val="75000"/>
              <a:defRPr/>
            </a:pPr>
            <a:r>
              <a:rPr lang="ar-SA" altLang="en-US" sz="2800" b="1" dirty="0" smtClean="0">
                <a:solidFill>
                  <a:srgbClr val="C00000"/>
                </a:solidFill>
                <a:cs typeface="Arial" panose="020B0604020202020204" pitchFamily="34" charset="0"/>
              </a:rPr>
              <a:t>تعريف </a:t>
            </a:r>
            <a:r>
              <a:rPr lang="ar-SA" altLang="en-US" sz="2800" b="1" dirty="0">
                <a:solidFill>
                  <a:srgbClr val="C00000"/>
                </a:solidFill>
                <a:cs typeface="Arial" panose="020B0604020202020204" pitchFamily="34" charset="0"/>
              </a:rPr>
              <a:t>المنفعة  </a:t>
            </a:r>
            <a:r>
              <a:rPr lang="en-US" altLang="en-US" sz="2800" b="1" dirty="0">
                <a:solidFill>
                  <a:srgbClr val="C00000"/>
                </a:solidFill>
                <a:cs typeface="Arial" panose="020B0604020202020204" pitchFamily="34" charset="0"/>
              </a:rPr>
              <a:t> </a:t>
            </a:r>
            <a:r>
              <a:rPr lang="en-US" altLang="en-US" sz="2600" b="1" dirty="0">
                <a:solidFill>
                  <a:srgbClr val="C00000"/>
                </a:solidFill>
                <a:cs typeface="Arial" panose="020B0604020202020204" pitchFamily="34" charset="0"/>
              </a:rPr>
              <a:t>Definition of Utility</a:t>
            </a:r>
            <a:r>
              <a:rPr lang="ar-SA" altLang="en-US" sz="2600" b="1" dirty="0">
                <a:solidFill>
                  <a:srgbClr val="C00000"/>
                </a:solidFill>
                <a:cs typeface="Arial" panose="020B0604020202020204" pitchFamily="34" charset="0"/>
              </a:rPr>
              <a:t> </a:t>
            </a:r>
          </a:p>
          <a:p>
            <a:pPr algn="justLow" fontAlgn="base">
              <a:lnSpc>
                <a:spcPct val="120000"/>
              </a:lnSpc>
              <a:spcBef>
                <a:spcPct val="0"/>
              </a:spcBef>
              <a:spcAft>
                <a:spcPct val="0"/>
              </a:spcAft>
              <a:buClr>
                <a:srgbClr val="00007D"/>
              </a:buClr>
              <a:buSzPct val="75000"/>
              <a:defRPr/>
            </a:pPr>
            <a:r>
              <a:rPr lang="ar-SA" altLang="en-US" sz="2800" b="1" dirty="0">
                <a:solidFill>
                  <a:srgbClr val="C00000"/>
                </a:solidFill>
                <a:cs typeface="Arial" panose="020B0604020202020204" pitchFamily="34" charset="0"/>
              </a:rPr>
              <a:t> </a:t>
            </a:r>
          </a:p>
        </p:txBody>
      </p:sp>
      <p:sp>
        <p:nvSpPr>
          <p:cNvPr id="8" name="Rectangle 7"/>
          <p:cNvSpPr>
            <a:spLocks noChangeArrowheads="1"/>
          </p:cNvSpPr>
          <p:nvPr/>
        </p:nvSpPr>
        <p:spPr bwMode="auto">
          <a:xfrm>
            <a:off x="1847850" y="1484313"/>
            <a:ext cx="9057838"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ويقصد بها المتعة التي يستمدها الفرد من استهلاكه لكمية معينة من سلعة أو خدمة. بمعني آخر، مقدار الإشباع الشخصي الحاصل لمستهلك السلعة أو الخدمة (كالقضاء على الجوع أو الارتواء من الظمأ مثلا). ولذلك ينظر إلي المنفعة بأنها المحرك أو المحفز </a:t>
            </a:r>
            <a:r>
              <a:rPr lang="ar-SA" altLang="en-US" sz="2400" dirty="0" err="1">
                <a:solidFill>
                  <a:srgbClr val="000000"/>
                </a:solidFill>
              </a:rPr>
              <a:t>للافراد</a:t>
            </a:r>
            <a:r>
              <a:rPr lang="ar-SA" altLang="en-US" sz="2400" dirty="0">
                <a:solidFill>
                  <a:srgbClr val="000000"/>
                </a:solidFill>
              </a:rPr>
              <a:t> للقيام بعملية الاستهلاك (تولد ليهم الرغبة). </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9" name="Rectangle 8"/>
          <p:cNvSpPr>
            <a:spLocks noChangeArrowheads="1"/>
          </p:cNvSpPr>
          <p:nvPr/>
        </p:nvSpPr>
        <p:spPr bwMode="auto">
          <a:xfrm>
            <a:off x="1847850" y="3332164"/>
            <a:ext cx="905783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ينبني تفسير سلوك المستهلك من خلال مفهوم المنفعة على الافتراضات التالية:</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10" name="Rectangle 9"/>
          <p:cNvSpPr>
            <a:spLocks noChangeArrowheads="1"/>
          </p:cNvSpPr>
          <p:nvPr/>
        </p:nvSpPr>
        <p:spPr bwMode="auto">
          <a:xfrm>
            <a:off x="1847849" y="3857625"/>
            <a:ext cx="8976669"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 الاشباع مسألة قابلة للقياس الكمي لكن ليس لها وحدة قياس موحدة.</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11" name="Rectangle 10"/>
          <p:cNvSpPr>
            <a:spLocks noChangeArrowheads="1"/>
          </p:cNvSpPr>
          <p:nvPr/>
        </p:nvSpPr>
        <p:spPr bwMode="auto">
          <a:xfrm>
            <a:off x="1847850" y="4327525"/>
            <a:ext cx="897666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 دخل المستهلك محدود وثابت وانه سينفق جميع دخله (قيد).</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12" name="Rectangle 11"/>
          <p:cNvSpPr>
            <a:spLocks noChangeArrowheads="1"/>
          </p:cNvSpPr>
          <p:nvPr/>
        </p:nvSpPr>
        <p:spPr bwMode="auto">
          <a:xfrm>
            <a:off x="1847850" y="4814889"/>
            <a:ext cx="897666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 لا يستطيع المستهلك أن يؤثر في الأسعار والكميات الموجودة في السوق (قيد).</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13" name="Rectangle 12"/>
          <p:cNvSpPr>
            <a:spLocks noChangeArrowheads="1"/>
          </p:cNvSpPr>
          <p:nvPr/>
        </p:nvSpPr>
        <p:spPr bwMode="auto">
          <a:xfrm>
            <a:off x="1847850" y="5272089"/>
            <a:ext cx="897666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 أذواق المستهلك وتفضيلاته ثابتة (قيد).</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14" name="Rectangle 13"/>
          <p:cNvSpPr>
            <a:spLocks noChangeArrowheads="1"/>
          </p:cNvSpPr>
          <p:nvPr/>
        </p:nvSpPr>
        <p:spPr bwMode="auto">
          <a:xfrm>
            <a:off x="626076" y="5732464"/>
            <a:ext cx="10198441" cy="504825"/>
          </a:xfrm>
          <a:prstGeom prst="rect">
            <a:avLst/>
          </a:prstGeom>
          <a:noFill/>
          <a:ln w="9525">
            <a:noFill/>
            <a:miter lim="800000"/>
            <a:headEnd/>
            <a:tailEnd/>
          </a:ln>
        </p:spPr>
        <p:txBody>
          <a:bodyPr/>
          <a:lstStyle/>
          <a:p>
            <a:pPr marL="177800" indent="-177800" algn="justLow" fontAlgn="base">
              <a:lnSpc>
                <a:spcPct val="120000"/>
              </a:lnSpc>
              <a:spcBef>
                <a:spcPct val="0"/>
              </a:spcBef>
              <a:spcAft>
                <a:spcPct val="0"/>
              </a:spcAft>
              <a:buClr>
                <a:srgbClr val="00007D"/>
              </a:buClr>
              <a:buSzPct val="75000"/>
              <a:defRPr/>
            </a:pPr>
            <a:r>
              <a:rPr lang="ar-SA" altLang="en-US" sz="2400" dirty="0">
                <a:solidFill>
                  <a:srgbClr val="000000"/>
                </a:solidFill>
                <a:cs typeface="Arial" panose="020B0604020202020204" pitchFamily="34" charset="0"/>
              </a:rPr>
              <a:t>- المستهلك عاقل ورشيد يحاول في ظل القيود السابقة الوصول إلى أكبر قدر ممكن من المنفعة والاشباع.</a:t>
            </a:r>
          </a:p>
          <a:p>
            <a:pPr algn="justLow" fontAlgn="base">
              <a:lnSpc>
                <a:spcPct val="120000"/>
              </a:lnSpc>
              <a:spcBef>
                <a:spcPct val="0"/>
              </a:spcBef>
              <a:spcAft>
                <a:spcPct val="0"/>
              </a:spcAft>
              <a:buClr>
                <a:srgbClr val="00007D"/>
              </a:buClr>
              <a:buSzPct val="75000"/>
              <a:defRPr/>
            </a:pPr>
            <a:r>
              <a:rPr lang="ar-SA" altLang="en-US" sz="2400" dirty="0">
                <a:solidFill>
                  <a:srgbClr val="000000"/>
                </a:solidFill>
                <a:cs typeface="Arial" panose="020B0604020202020204" pitchFamily="34" charset="0"/>
              </a:rPr>
              <a:t> </a:t>
            </a:r>
          </a:p>
        </p:txBody>
      </p:sp>
    </p:spTree>
    <p:extLst>
      <p:ext uri="{BB962C8B-B14F-4D97-AF65-F5344CB8AC3E}">
        <p14:creationId xmlns:p14="http://schemas.microsoft.com/office/powerpoint/2010/main" val="8597636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lide(fromBottom)">
                                      <p:cBhvr>
                                        <p:cTn id="32" dur="500"/>
                                        <p:tgtEl>
                                          <p:spTgt spid="1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Bottom)">
                                      <p:cBhvr>
                                        <p:cTn id="37" dur="500"/>
                                        <p:tgtEl>
                                          <p:spTgt spid="1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slide(fromBottom)">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p:bldP spid="9"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10</a:t>
            </a:fld>
            <a:endParaRPr lang="en-US"/>
          </a:p>
        </p:txBody>
      </p:sp>
      <p:sp>
        <p:nvSpPr>
          <p:cNvPr id="5" name="Rectangle 4"/>
          <p:cNvSpPr/>
          <p:nvPr/>
        </p:nvSpPr>
        <p:spPr>
          <a:xfrm>
            <a:off x="7146325" y="508801"/>
            <a:ext cx="3429000" cy="492443"/>
          </a:xfrm>
          <a:prstGeom prst="rect">
            <a:avLst/>
          </a:prstGeom>
        </p:spPr>
        <p:txBody>
          <a:bodyPr wrap="square">
            <a:spAutoFit/>
          </a:bodyPr>
          <a:lstStyle/>
          <a:p>
            <a:pPr algn="r" rtl="1"/>
            <a:r>
              <a:rPr lang="ar-SA" sz="2600" b="1" dirty="0">
                <a:latin typeface="Arial Black" pitchFamily="34" charset="0"/>
                <a:cs typeface="PT Bold Heading" pitchFamily="2" charset="-78"/>
              </a:rPr>
              <a:t>نظرية المنفعة</a:t>
            </a:r>
            <a:endParaRPr lang="fr-FR" sz="2600" b="1" dirty="0">
              <a:latin typeface="Arial Black" pitchFamily="34" charset="0"/>
              <a:cs typeface="PT Bold Heading" pitchFamily="2" charset="-78"/>
            </a:endParaRPr>
          </a:p>
        </p:txBody>
      </p:sp>
      <p:sp>
        <p:nvSpPr>
          <p:cNvPr id="7" name="Rectangle 3"/>
          <p:cNvSpPr txBox="1">
            <a:spLocks noChangeArrowheads="1"/>
          </p:cNvSpPr>
          <p:nvPr/>
        </p:nvSpPr>
        <p:spPr>
          <a:xfrm>
            <a:off x="1764959" y="1189597"/>
            <a:ext cx="8991599" cy="4867275"/>
          </a:xfrm>
          <a:prstGeom prst="rect">
            <a:avLst/>
          </a:prstGeom>
        </p:spPr>
        <p:txBody>
          <a:bodyPr vert="horz">
            <a:noAutofit/>
          </a:bodyPr>
          <a:lstStyle/>
          <a:p>
            <a:pPr algn="just">
              <a:lnSpc>
                <a:spcPct val="150000"/>
              </a:lnSpc>
              <a:buClr>
                <a:schemeClr val="accent3"/>
              </a:buClr>
              <a:buSzPct val="95000"/>
            </a:pPr>
            <a:r>
              <a:rPr lang="ar-SA" sz="2400" dirty="0">
                <a:solidFill>
                  <a:srgbClr val="C00000"/>
                </a:solidFill>
                <a:latin typeface="Times New Roman" pitchFamily="18" charset="0"/>
                <a:cs typeface="+mj-cs"/>
              </a:rPr>
              <a:t>مفهوم المنفعة</a:t>
            </a:r>
            <a:r>
              <a:rPr lang="fr-FR" sz="2400" dirty="0">
                <a:solidFill>
                  <a:srgbClr val="C00000"/>
                </a:solidFill>
                <a:latin typeface="Times New Roman" pitchFamily="18" charset="0"/>
                <a:cs typeface="+mj-cs"/>
              </a:rPr>
              <a:t> (Utility) </a:t>
            </a:r>
            <a:r>
              <a:rPr lang="ar-TN" dirty="0">
                <a:solidFill>
                  <a:schemeClr val="accent1"/>
                </a:solidFill>
                <a:latin typeface="Times New Roman" pitchFamily="18" charset="0"/>
                <a:cs typeface="+mj-cs"/>
              </a:rPr>
              <a:t>:</a:t>
            </a:r>
            <a:r>
              <a:rPr lang="ar-SA" dirty="0">
                <a:solidFill>
                  <a:schemeClr val="accent1"/>
                </a:solidFill>
                <a:latin typeface="Times New Roman" pitchFamily="18" charset="0"/>
                <a:cs typeface="+mj-cs"/>
              </a:rPr>
              <a:t> </a:t>
            </a:r>
            <a:r>
              <a:rPr lang="ar-SA" sz="2400" dirty="0">
                <a:solidFill>
                  <a:srgbClr val="000000"/>
                </a:solidFill>
                <a:latin typeface="Arial" panose="020B0604020202020204" pitchFamily="34" charset="0"/>
                <a:cs typeface="+mj-cs"/>
              </a:rPr>
              <a:t>مقدار الإشباع الشخصي المتحقق نتيجة لاستهلاك كمية محددة من سلعة</a:t>
            </a:r>
            <a:r>
              <a:rPr lang="ar-TN" sz="2400" dirty="0">
                <a:solidFill>
                  <a:srgbClr val="000000"/>
                </a:solidFill>
                <a:latin typeface="Arial" panose="020B0604020202020204" pitchFamily="34" charset="0"/>
                <a:cs typeface="+mj-cs"/>
              </a:rPr>
              <a:t> ما. </a:t>
            </a:r>
            <a:r>
              <a:rPr lang="ar-SA" sz="2400" dirty="0">
                <a:solidFill>
                  <a:srgbClr val="000000"/>
                </a:solidFill>
                <a:latin typeface="Arial" panose="020B0604020202020204" pitchFamily="34" charset="0"/>
                <a:cs typeface="+mj-cs"/>
              </a:rPr>
              <a:t>ويختلف المفهوم الاقتصادي للمنفعة عن المفهوم الشائع بين الناس</a:t>
            </a:r>
            <a:r>
              <a:rPr lang="ar-TN" sz="2400" dirty="0">
                <a:solidFill>
                  <a:srgbClr val="000000"/>
                </a:solidFill>
                <a:latin typeface="Arial" panose="020B0604020202020204" pitchFamily="34" charset="0"/>
                <a:cs typeface="+mj-cs"/>
              </a:rPr>
              <a:t>,</a:t>
            </a:r>
            <a:r>
              <a:rPr lang="ar-SA" sz="2400" dirty="0">
                <a:solidFill>
                  <a:srgbClr val="000000"/>
                </a:solidFill>
                <a:latin typeface="Arial" panose="020B0604020202020204" pitchFamily="34" charset="0"/>
                <a:cs typeface="+mj-cs"/>
              </a:rPr>
              <a:t> حيث</a:t>
            </a:r>
            <a:r>
              <a:rPr lang="ar-TN" sz="2400" dirty="0">
                <a:solidFill>
                  <a:srgbClr val="000000"/>
                </a:solidFill>
                <a:latin typeface="Arial" panose="020B0604020202020204" pitchFamily="34" charset="0"/>
                <a:cs typeface="+mj-cs"/>
              </a:rPr>
              <a:t> يعتبرأي شيء نافعا ما دام صفة السلعة تتحقق فيه حتى ولو كان ضارا من الناحية الصحية و الأخلاقية.</a:t>
            </a:r>
          </a:p>
          <a:p>
            <a:pPr algn="just">
              <a:lnSpc>
                <a:spcPct val="150000"/>
              </a:lnSpc>
              <a:spcBef>
                <a:spcPts val="600"/>
              </a:spcBef>
              <a:spcAft>
                <a:spcPts val="600"/>
              </a:spcAft>
              <a:buClr>
                <a:schemeClr val="accent3"/>
              </a:buClr>
              <a:buSzPct val="95000"/>
              <a:defRPr/>
            </a:pPr>
            <a:r>
              <a:rPr lang="ar-SA" sz="2000" u="sng" dirty="0">
                <a:latin typeface="Times New Roman" pitchFamily="18" charset="0"/>
                <a:cs typeface="+mj-cs"/>
              </a:rPr>
              <a:t>مثال:</a:t>
            </a:r>
            <a:r>
              <a:rPr lang="ar-SA" sz="2000" dirty="0">
                <a:latin typeface="Times New Roman" pitchFamily="18" charset="0"/>
                <a:cs typeface="+mj-cs"/>
              </a:rPr>
              <a:t> </a:t>
            </a:r>
            <a:r>
              <a:rPr lang="ar-SA" sz="2400" dirty="0">
                <a:solidFill>
                  <a:srgbClr val="000000"/>
                </a:solidFill>
                <a:latin typeface="Arial" panose="020B0604020202020204" pitchFamily="34" charset="0"/>
                <a:cs typeface="+mj-cs"/>
              </a:rPr>
              <a:t>التدخين تصرف لا نفع فيه لأنه يضر بالصحة ولكن الاقتصاديون ينظرون إلى المنفعة نظرة أخرى يقصد بها الاشباع النفسي الحاصل من استهلاك </a:t>
            </a:r>
            <a:r>
              <a:rPr lang="ar-TN" sz="2400" dirty="0">
                <a:solidFill>
                  <a:srgbClr val="000000"/>
                </a:solidFill>
                <a:latin typeface="Arial" panose="020B0604020202020204" pitchFamily="34" charset="0"/>
                <a:cs typeface="+mj-cs"/>
              </a:rPr>
              <a:t>السجائر</a:t>
            </a:r>
            <a:r>
              <a:rPr lang="ar-SA" sz="2400" dirty="0">
                <a:solidFill>
                  <a:srgbClr val="000000"/>
                </a:solidFill>
                <a:latin typeface="Arial" panose="020B0604020202020204" pitchFamily="34" charset="0"/>
                <a:cs typeface="+mj-cs"/>
              </a:rPr>
              <a:t>.</a:t>
            </a:r>
            <a:endParaRPr lang="ar-TN" sz="2400" dirty="0">
              <a:solidFill>
                <a:srgbClr val="000000"/>
              </a:solidFill>
              <a:latin typeface="Arial" panose="020B0604020202020204" pitchFamily="34" charset="0"/>
              <a:cs typeface="+mj-cs"/>
            </a:endParaRPr>
          </a:p>
          <a:p>
            <a:pPr algn="just">
              <a:lnSpc>
                <a:spcPct val="150000"/>
              </a:lnSpc>
              <a:spcBef>
                <a:spcPts val="600"/>
              </a:spcBef>
              <a:buClr>
                <a:schemeClr val="accent3"/>
              </a:buClr>
              <a:buSzPct val="95000"/>
            </a:pPr>
            <a:r>
              <a:rPr lang="ar-SA" sz="2800" dirty="0">
                <a:solidFill>
                  <a:srgbClr val="C00000"/>
                </a:solidFill>
                <a:latin typeface="Times New Roman" pitchFamily="18" charset="0"/>
                <a:cs typeface="+mj-cs"/>
              </a:rPr>
              <a:t>الفرضية الأساسية لنظرية المنفعة:</a:t>
            </a:r>
            <a:r>
              <a:rPr lang="ar-SA" sz="2800" dirty="0">
                <a:solidFill>
                  <a:srgbClr val="C00000"/>
                </a:solidFill>
                <a:cs typeface="+mj-cs"/>
              </a:rPr>
              <a:t> </a:t>
            </a:r>
            <a:r>
              <a:rPr lang="ar-SA" sz="2400" dirty="0">
                <a:solidFill>
                  <a:srgbClr val="000000"/>
                </a:solidFill>
                <a:latin typeface="Arial" panose="020B0604020202020204" pitchFamily="34" charset="0"/>
                <a:cs typeface="+mj-cs"/>
              </a:rPr>
              <a:t>إن المستهلك يحاول في حدود دخله الوصول إلى أقصى إشباع ممكن</a:t>
            </a:r>
            <a:r>
              <a:rPr lang="ar-TN" sz="2400" dirty="0">
                <a:solidFill>
                  <a:srgbClr val="000000"/>
                </a:solidFill>
                <a:latin typeface="Arial" panose="020B0604020202020204" pitchFamily="34" charset="0"/>
                <a:cs typeface="+mj-cs"/>
              </a:rPr>
              <a:t>,</a:t>
            </a:r>
            <a:r>
              <a:rPr lang="ar-SA" sz="2400" dirty="0">
                <a:solidFill>
                  <a:srgbClr val="000000"/>
                </a:solidFill>
                <a:latin typeface="Arial" panose="020B0604020202020204" pitchFamily="34" charset="0"/>
                <a:cs typeface="+mj-cs"/>
              </a:rPr>
              <a:t> أي أقصى منفعة</a:t>
            </a:r>
            <a:r>
              <a:rPr lang="ar-TN" sz="2400" dirty="0">
                <a:solidFill>
                  <a:srgbClr val="000000"/>
                </a:solidFill>
                <a:latin typeface="Arial" panose="020B0604020202020204" pitchFamily="34" charset="0"/>
                <a:cs typeface="+mj-cs"/>
              </a:rPr>
              <a:t> </a:t>
            </a:r>
            <a:r>
              <a:rPr lang="ar-SA" sz="2400" dirty="0">
                <a:solidFill>
                  <a:srgbClr val="000000"/>
                </a:solidFill>
                <a:latin typeface="Arial" panose="020B0604020202020204" pitchFamily="34" charset="0"/>
                <a:cs typeface="+mj-cs"/>
              </a:rPr>
              <a:t>كلية</a:t>
            </a:r>
            <a:r>
              <a:rPr lang="ar-TN" sz="2400" dirty="0">
                <a:solidFill>
                  <a:srgbClr val="000000"/>
                </a:solidFill>
                <a:latin typeface="Arial" panose="020B0604020202020204" pitchFamily="34" charset="0"/>
                <a:cs typeface="+mj-cs"/>
              </a:rPr>
              <a:t> </a:t>
            </a:r>
            <a:r>
              <a:rPr lang="ar-SA" sz="2400" dirty="0">
                <a:solidFill>
                  <a:srgbClr val="000000"/>
                </a:solidFill>
                <a:latin typeface="Arial" panose="020B0604020202020204" pitchFamily="34" charset="0"/>
                <a:cs typeface="+mj-cs"/>
              </a:rPr>
              <a:t>أو تعظ</a:t>
            </a:r>
            <a:r>
              <a:rPr lang="ar-BH" sz="2400" dirty="0">
                <a:solidFill>
                  <a:srgbClr val="000000"/>
                </a:solidFill>
                <a:latin typeface="Arial" panose="020B0604020202020204" pitchFamily="34" charset="0"/>
                <a:cs typeface="+mj-cs"/>
              </a:rPr>
              <a:t>ي</a:t>
            </a:r>
            <a:r>
              <a:rPr lang="ar-SA" sz="2400" dirty="0">
                <a:solidFill>
                  <a:srgbClr val="000000"/>
                </a:solidFill>
                <a:latin typeface="Arial" panose="020B0604020202020204" pitchFamily="34" charset="0"/>
                <a:cs typeface="+mj-cs"/>
              </a:rPr>
              <a:t>م المنفعة الكلية.</a:t>
            </a:r>
          </a:p>
          <a:p>
            <a:pPr algn="just">
              <a:buClr>
                <a:schemeClr val="accent3"/>
              </a:buClr>
              <a:buSzPct val="95000"/>
              <a:defRPr/>
            </a:pPr>
            <a:endParaRPr lang="en-US" sz="2400" dirty="0">
              <a:latin typeface="Times New Roman" pitchFamily="18" charset="0"/>
              <a:cs typeface="+mj-cs"/>
            </a:endParaRPr>
          </a:p>
        </p:txBody>
      </p:sp>
    </p:spTree>
    <p:extLst>
      <p:ext uri="{BB962C8B-B14F-4D97-AF65-F5344CB8AC3E}">
        <p14:creationId xmlns:p14="http://schemas.microsoft.com/office/powerpoint/2010/main" val="371292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436563"/>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54" name="Rectangle 53"/>
          <p:cNvSpPr>
            <a:spLocks noChangeArrowheads="1"/>
          </p:cNvSpPr>
          <p:nvPr/>
        </p:nvSpPr>
        <p:spPr bwMode="auto">
          <a:xfrm>
            <a:off x="2063750" y="98107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800" b="1">
                <a:solidFill>
                  <a:srgbClr val="C00000"/>
                </a:solidFill>
              </a:rPr>
              <a:t>(</a:t>
            </a:r>
            <a:r>
              <a:rPr lang="en-US" altLang="en-US" sz="2800" b="1">
                <a:solidFill>
                  <a:srgbClr val="C00000"/>
                </a:solidFill>
              </a:rPr>
              <a:t>2</a:t>
            </a:r>
            <a:r>
              <a:rPr lang="ar-SA" altLang="en-US" sz="2800" b="1">
                <a:solidFill>
                  <a:srgbClr val="C00000"/>
                </a:solidFill>
              </a:rPr>
              <a:t>) المنفعة الكلية </a:t>
            </a:r>
            <a:r>
              <a:rPr lang="en-US" altLang="en-US" sz="2600" b="1">
                <a:solidFill>
                  <a:srgbClr val="C00000"/>
                </a:solidFill>
              </a:rPr>
              <a:t>Total Utility</a:t>
            </a:r>
            <a:endParaRPr lang="ar-SA" altLang="en-US" sz="2600" b="1">
              <a:solidFill>
                <a:srgbClr val="C00000"/>
              </a:solidFill>
            </a:endParaRPr>
          </a:p>
          <a:p>
            <a:pPr algn="justLow" fontAlgn="base">
              <a:lnSpc>
                <a:spcPct val="120000"/>
              </a:lnSpc>
              <a:spcBef>
                <a:spcPct val="0"/>
              </a:spcBef>
              <a:spcAft>
                <a:spcPct val="0"/>
              </a:spcAft>
              <a:buClr>
                <a:srgbClr val="00007D"/>
              </a:buClr>
              <a:buFontTx/>
              <a:buNone/>
            </a:pPr>
            <a:r>
              <a:rPr lang="ar-SA" altLang="en-US" sz="2800" b="1">
                <a:solidFill>
                  <a:srgbClr val="C00000"/>
                </a:solidFill>
              </a:rPr>
              <a:t> </a:t>
            </a:r>
          </a:p>
        </p:txBody>
      </p:sp>
      <p:sp>
        <p:nvSpPr>
          <p:cNvPr id="8" name="Rectangle 7"/>
          <p:cNvSpPr>
            <a:spLocks noChangeArrowheads="1"/>
          </p:cNvSpPr>
          <p:nvPr/>
        </p:nvSpPr>
        <p:spPr bwMode="auto">
          <a:xfrm>
            <a:off x="1847850" y="1509714"/>
            <a:ext cx="80645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dirty="0">
                <a:solidFill>
                  <a:srgbClr val="000000"/>
                </a:solidFill>
              </a:rPr>
              <a:t>ويقصد بها المتعة الكلية (اجمالي وحدات المنفعة) التي يستمدها الفرد من استهلاكه لكمية معينة من سلعة أو خدمة. وتعتمد المنفعة الكلية على الكمية المستهلكة من السلعة، فالعلاقة بينهما طردية أو موجبة، حيث تزيد المنفعة الكلية وتنقص بزيادة ونقصان الكمية المستهلكة من السلعة . </a:t>
            </a:r>
          </a:p>
          <a:p>
            <a:pPr algn="justLow" fontAlgn="base">
              <a:lnSpc>
                <a:spcPct val="120000"/>
              </a:lnSpc>
              <a:spcBef>
                <a:spcPct val="0"/>
              </a:spcBef>
              <a:spcAft>
                <a:spcPct val="0"/>
              </a:spcAft>
              <a:buClr>
                <a:srgbClr val="00007D"/>
              </a:buClr>
              <a:buFontTx/>
              <a:buNone/>
            </a:pPr>
            <a:r>
              <a:rPr lang="ar-SA" altLang="en-US" sz="2400" dirty="0">
                <a:solidFill>
                  <a:srgbClr val="000000"/>
                </a:solidFill>
              </a:rPr>
              <a:t> </a:t>
            </a:r>
          </a:p>
        </p:txBody>
      </p:sp>
      <p:sp>
        <p:nvSpPr>
          <p:cNvPr id="15" name="Rectangle 53"/>
          <p:cNvSpPr>
            <a:spLocks noChangeArrowheads="1"/>
          </p:cNvSpPr>
          <p:nvPr/>
        </p:nvSpPr>
        <p:spPr bwMode="auto">
          <a:xfrm>
            <a:off x="2063750" y="3335338"/>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800" b="1">
                <a:solidFill>
                  <a:srgbClr val="C00000"/>
                </a:solidFill>
              </a:rPr>
              <a:t>(</a:t>
            </a:r>
            <a:r>
              <a:rPr lang="en-US" altLang="en-US" sz="2800" b="1">
                <a:solidFill>
                  <a:srgbClr val="C00000"/>
                </a:solidFill>
              </a:rPr>
              <a:t>3</a:t>
            </a:r>
            <a:r>
              <a:rPr lang="ar-SA" altLang="en-US" sz="2800" b="1">
                <a:solidFill>
                  <a:srgbClr val="C00000"/>
                </a:solidFill>
              </a:rPr>
              <a:t>) المنفعة الحدية </a:t>
            </a:r>
            <a:r>
              <a:rPr lang="en-US" altLang="en-US" sz="2600" b="1">
                <a:solidFill>
                  <a:srgbClr val="C00000"/>
                </a:solidFill>
              </a:rPr>
              <a:t>Marginal Utility</a:t>
            </a:r>
            <a:endParaRPr lang="ar-SA" altLang="en-US" sz="2600" b="1">
              <a:solidFill>
                <a:srgbClr val="C00000"/>
              </a:solidFill>
            </a:endParaRPr>
          </a:p>
          <a:p>
            <a:pPr algn="justLow" fontAlgn="base">
              <a:lnSpc>
                <a:spcPct val="120000"/>
              </a:lnSpc>
              <a:spcBef>
                <a:spcPct val="0"/>
              </a:spcBef>
              <a:spcAft>
                <a:spcPct val="0"/>
              </a:spcAft>
              <a:buClr>
                <a:srgbClr val="00007D"/>
              </a:buClr>
              <a:buFontTx/>
              <a:buNone/>
            </a:pPr>
            <a:r>
              <a:rPr lang="ar-SA" altLang="en-US" sz="2800" b="1">
                <a:solidFill>
                  <a:srgbClr val="C00000"/>
                </a:solidFill>
              </a:rPr>
              <a:t> </a:t>
            </a:r>
          </a:p>
        </p:txBody>
      </p:sp>
      <p:sp>
        <p:nvSpPr>
          <p:cNvPr id="16" name="Rectangle 7"/>
          <p:cNvSpPr>
            <a:spLocks noChangeArrowheads="1"/>
          </p:cNvSpPr>
          <p:nvPr/>
        </p:nvSpPr>
        <p:spPr bwMode="auto">
          <a:xfrm>
            <a:off x="1847850" y="3865563"/>
            <a:ext cx="80645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a:solidFill>
                  <a:srgbClr val="000000"/>
                </a:solidFill>
              </a:rPr>
              <a:t>ويقصد بها مقدار المنفعة الإضافية التي يتحصل عليها المستهلك من استهلاكه وحدة إضافية من السلعة. أو بتعبير آخر مقدار التغير بالزيادة أو النقصان في المنفعة الكلّية الناتج عن تغيّر الاستهلاك بوحدة واحدة من السلعة (منفعة الوحدة الأخيرة). وبالتالي يمكن التعبير عن المنفعة الحدية بالصيغة الرياضية التالية:</a:t>
            </a:r>
          </a:p>
          <a:p>
            <a:pPr algn="justLow" fontAlgn="base">
              <a:lnSpc>
                <a:spcPct val="120000"/>
              </a:lnSpc>
              <a:spcBef>
                <a:spcPct val="0"/>
              </a:spcBef>
              <a:spcAft>
                <a:spcPct val="0"/>
              </a:spcAft>
              <a:buClr>
                <a:srgbClr val="00007D"/>
              </a:buClr>
              <a:buFontTx/>
              <a:buNone/>
            </a:pPr>
            <a:endParaRPr lang="ar-SA" altLang="en-US" sz="2400">
              <a:solidFill>
                <a:srgbClr val="000000"/>
              </a:solidFill>
            </a:endParaRPr>
          </a:p>
          <a:p>
            <a:pPr algn="justLow" fontAlgn="base">
              <a:lnSpc>
                <a:spcPct val="120000"/>
              </a:lnSpc>
              <a:spcBef>
                <a:spcPct val="0"/>
              </a:spcBef>
              <a:spcAft>
                <a:spcPct val="0"/>
              </a:spcAft>
              <a:buClr>
                <a:srgbClr val="00007D"/>
              </a:buClr>
              <a:buFontTx/>
              <a:buNone/>
            </a:pPr>
            <a:r>
              <a:rPr lang="ar-SA" altLang="en-US" sz="2400">
                <a:solidFill>
                  <a:srgbClr val="000000"/>
                </a:solidFill>
              </a:rPr>
              <a:t>  </a:t>
            </a:r>
          </a:p>
        </p:txBody>
      </p:sp>
      <p:graphicFrame>
        <p:nvGraphicFramePr>
          <p:cNvPr id="179207" name="Object 4"/>
          <p:cNvGraphicFramePr>
            <a:graphicFrameLocks noChangeAspect="1"/>
          </p:cNvGraphicFramePr>
          <p:nvPr>
            <p:extLst>
              <p:ext uri="{D42A27DB-BD31-4B8C-83A1-F6EECF244321}">
                <p14:modId xmlns:p14="http://schemas.microsoft.com/office/powerpoint/2010/main" val="763521007"/>
              </p:ext>
            </p:extLst>
          </p:nvPr>
        </p:nvGraphicFramePr>
        <p:xfrm>
          <a:off x="4610893" y="5643862"/>
          <a:ext cx="3678238" cy="762000"/>
        </p:xfrm>
        <a:graphic>
          <a:graphicData uri="http://schemas.openxmlformats.org/presentationml/2006/ole">
            <mc:AlternateContent xmlns:mc="http://schemas.openxmlformats.org/markup-compatibility/2006">
              <mc:Choice xmlns:v="urn:schemas-microsoft-com:vml" Requires="v">
                <p:oleObj spid="_x0000_s3092" name="Equation" r:id="rId4" imgW="1651000" imgH="419100" progId="Equation.3">
                  <p:embed/>
                </p:oleObj>
              </mc:Choice>
              <mc:Fallback>
                <p:oleObj name="Equation" r:id="rId4" imgW="16510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0893" y="5643862"/>
                        <a:ext cx="36782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894497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Bottom)">
                                      <p:cBhvr>
                                        <p:cTn id="24" dur="500"/>
                                        <p:tgtEl>
                                          <p:spTgt spid="1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lide(fromBottom)">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8"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436563"/>
            <a:ext cx="8713788" cy="615950"/>
          </a:xfrm>
        </p:spPr>
        <p:txBody>
          <a:bodyPr/>
          <a:lstStyle/>
          <a:p>
            <a:pPr algn="r" rtl="1" eaLnBrk="1" hangingPunct="1">
              <a:defRPr/>
            </a:pPr>
            <a:r>
              <a:rPr lang="ar-SA" altLang="en-US" sz="2600" b="1" dirty="0" smtClean="0">
                <a:solidFill>
                  <a:srgbClr val="FF0000"/>
                </a:solidFill>
                <a:latin typeface="Arial Black" pitchFamily="34" charset="0"/>
                <a:ea typeface="+mn-ea"/>
                <a:cs typeface="PT Bold Heading" pitchFamily="2" charset="-78"/>
              </a:rPr>
              <a:t>تحليل </a:t>
            </a:r>
            <a:r>
              <a:rPr lang="ar-SA" sz="2600" dirty="0">
                <a:solidFill>
                  <a:srgbClr val="FF0000"/>
                </a:solidFill>
                <a:latin typeface="Arial Black" pitchFamily="34" charset="0"/>
                <a:cs typeface="PT Bold Heading" pitchFamily="2" charset="-78"/>
              </a:rPr>
              <a:t>المنفعة وسلوك المستهلك</a:t>
            </a:r>
            <a:endParaRPr lang="en-US" altLang="en-US" sz="2800" b="1" dirty="0">
              <a:solidFill>
                <a:srgbClr val="FF0000"/>
              </a:solidFill>
              <a:latin typeface="Arial Black" pitchFamily="34" charset="0"/>
              <a:ea typeface="+mn-ea"/>
              <a:cs typeface="PT Bold Heading" pitchFamily="2" charset="-78"/>
            </a:endParaRPr>
          </a:p>
        </p:txBody>
      </p:sp>
      <p:sp>
        <p:nvSpPr>
          <p:cNvPr id="17" name="Rectangle 53"/>
          <p:cNvSpPr>
            <a:spLocks noChangeArrowheads="1"/>
          </p:cNvSpPr>
          <p:nvPr/>
        </p:nvSpPr>
        <p:spPr bwMode="auto">
          <a:xfrm>
            <a:off x="2063750" y="98107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800" b="1">
                <a:solidFill>
                  <a:srgbClr val="C00000"/>
                </a:solidFill>
              </a:rPr>
              <a:t>(</a:t>
            </a:r>
            <a:r>
              <a:rPr lang="en-US" altLang="en-US" sz="2800" b="1">
                <a:solidFill>
                  <a:srgbClr val="C00000"/>
                </a:solidFill>
              </a:rPr>
              <a:t>4</a:t>
            </a:r>
            <a:r>
              <a:rPr lang="ar-SA" altLang="en-US" sz="2800" b="1">
                <a:solidFill>
                  <a:srgbClr val="C00000"/>
                </a:solidFill>
              </a:rPr>
              <a:t>) نقطة الإشباع </a:t>
            </a:r>
            <a:r>
              <a:rPr lang="en-US" altLang="en-US" sz="2600" b="1">
                <a:solidFill>
                  <a:srgbClr val="C00000"/>
                </a:solidFill>
              </a:rPr>
              <a:t>Satisfaction Point</a:t>
            </a:r>
            <a:endParaRPr lang="ar-SA" altLang="en-US" sz="2600" b="1">
              <a:solidFill>
                <a:srgbClr val="C00000"/>
              </a:solidFill>
            </a:endParaRPr>
          </a:p>
          <a:p>
            <a:pPr algn="justLow" fontAlgn="base">
              <a:lnSpc>
                <a:spcPct val="120000"/>
              </a:lnSpc>
              <a:spcBef>
                <a:spcPct val="0"/>
              </a:spcBef>
              <a:spcAft>
                <a:spcPct val="0"/>
              </a:spcAft>
              <a:buClr>
                <a:srgbClr val="00007D"/>
              </a:buClr>
              <a:buFontTx/>
              <a:buNone/>
            </a:pPr>
            <a:r>
              <a:rPr lang="ar-SA" altLang="en-US" sz="2800" b="1">
                <a:solidFill>
                  <a:srgbClr val="C00000"/>
                </a:solidFill>
              </a:rPr>
              <a:t> </a:t>
            </a:r>
          </a:p>
        </p:txBody>
      </p:sp>
      <p:sp>
        <p:nvSpPr>
          <p:cNvPr id="18" name="Rectangle 7"/>
          <p:cNvSpPr>
            <a:spLocks noChangeArrowheads="1"/>
          </p:cNvSpPr>
          <p:nvPr/>
        </p:nvSpPr>
        <p:spPr bwMode="auto">
          <a:xfrm>
            <a:off x="2208214" y="1468439"/>
            <a:ext cx="7704137"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500" b="1">
                <a:solidFill>
                  <a:srgbClr val="000000"/>
                </a:solidFill>
              </a:rPr>
              <a:t>تسمي أيضا حد الاشباع ويقصد بها مستوى الاستهلاك الذي لا يتحصل بعده المستهلك على أيّ منفعة من استهلاكه وحدة إضافية من السلعة  (عند هذا المستوي تساوي قيمة المنفعة الحدية الصفر) فالاستمرار في استهلاك وحدات اضافية بعده يحقق قيم سالبة.</a:t>
            </a:r>
          </a:p>
          <a:p>
            <a:pPr algn="justLow" fontAlgn="base">
              <a:lnSpc>
                <a:spcPct val="120000"/>
              </a:lnSpc>
              <a:spcBef>
                <a:spcPct val="0"/>
              </a:spcBef>
              <a:spcAft>
                <a:spcPct val="0"/>
              </a:spcAft>
              <a:buClr>
                <a:srgbClr val="00007D"/>
              </a:buClr>
              <a:buFontTx/>
              <a:buNone/>
            </a:pPr>
            <a:endParaRPr lang="ar-SA" altLang="en-US" sz="2500" b="1">
              <a:solidFill>
                <a:srgbClr val="000000"/>
              </a:solidFill>
            </a:endParaRPr>
          </a:p>
          <a:p>
            <a:pPr algn="justLow" fontAlgn="base">
              <a:lnSpc>
                <a:spcPct val="120000"/>
              </a:lnSpc>
              <a:spcBef>
                <a:spcPct val="0"/>
              </a:spcBef>
              <a:spcAft>
                <a:spcPct val="0"/>
              </a:spcAft>
              <a:buClr>
                <a:srgbClr val="00007D"/>
              </a:buClr>
              <a:buFontTx/>
              <a:buNone/>
            </a:pPr>
            <a:r>
              <a:rPr lang="ar-SA" altLang="en-US" sz="2500" b="1">
                <a:solidFill>
                  <a:srgbClr val="000000"/>
                </a:solidFill>
              </a:rPr>
              <a:t> </a:t>
            </a:r>
          </a:p>
        </p:txBody>
      </p:sp>
      <p:sp>
        <p:nvSpPr>
          <p:cNvPr id="9" name="Rectangle 53"/>
          <p:cNvSpPr>
            <a:spLocks noChangeArrowheads="1"/>
          </p:cNvSpPr>
          <p:nvPr/>
        </p:nvSpPr>
        <p:spPr bwMode="auto">
          <a:xfrm>
            <a:off x="2063750" y="3357563"/>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b="1">
                <a:solidFill>
                  <a:srgbClr val="C00000"/>
                </a:solidFill>
              </a:rPr>
              <a:t>(</a:t>
            </a:r>
            <a:r>
              <a:rPr lang="en-US" altLang="en-US" b="1">
                <a:solidFill>
                  <a:srgbClr val="C00000"/>
                </a:solidFill>
              </a:rPr>
              <a:t>5</a:t>
            </a:r>
            <a:r>
              <a:rPr lang="ar-SA" altLang="en-US" b="1">
                <a:solidFill>
                  <a:srgbClr val="C00000"/>
                </a:solidFill>
              </a:rPr>
              <a:t>) قوانين المنفعة</a:t>
            </a:r>
            <a:endParaRPr lang="ar-SA" altLang="en-US" sz="2800" b="1">
              <a:solidFill>
                <a:srgbClr val="C00000"/>
              </a:solidFill>
            </a:endParaRPr>
          </a:p>
          <a:p>
            <a:pPr algn="justLow" fontAlgn="base">
              <a:lnSpc>
                <a:spcPct val="120000"/>
              </a:lnSpc>
              <a:spcBef>
                <a:spcPct val="0"/>
              </a:spcBef>
              <a:spcAft>
                <a:spcPct val="0"/>
              </a:spcAft>
              <a:buClr>
                <a:srgbClr val="00007D"/>
              </a:buClr>
              <a:buFontTx/>
              <a:buNone/>
            </a:pPr>
            <a:r>
              <a:rPr lang="ar-SA" altLang="en-US" b="1">
                <a:solidFill>
                  <a:srgbClr val="C00000"/>
                </a:solidFill>
              </a:rPr>
              <a:t>  </a:t>
            </a:r>
          </a:p>
        </p:txBody>
      </p:sp>
      <p:sp>
        <p:nvSpPr>
          <p:cNvPr id="10" name="Rectangle 7"/>
          <p:cNvSpPr>
            <a:spLocks noChangeArrowheads="1"/>
          </p:cNvSpPr>
          <p:nvPr/>
        </p:nvSpPr>
        <p:spPr bwMode="auto">
          <a:xfrm>
            <a:off x="2135189" y="3987800"/>
            <a:ext cx="770572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500" b="1">
                <a:solidFill>
                  <a:srgbClr val="000000"/>
                </a:solidFill>
              </a:rPr>
              <a:t>لمعرفة كل من قانون المنفعة الكلية وقانون المنفعة الحدية سوف تتم الاستعانة بالجدول التالي والذي يوضح الكميات المستهلكة من السلعة (</a:t>
            </a:r>
            <a:r>
              <a:rPr lang="en-US" altLang="en-US" sz="2500" b="1">
                <a:solidFill>
                  <a:srgbClr val="000000"/>
                </a:solidFill>
              </a:rPr>
              <a:t>X</a:t>
            </a:r>
            <a:r>
              <a:rPr lang="ar-SA" altLang="en-US" sz="2500" b="1">
                <a:solidFill>
                  <a:srgbClr val="000000"/>
                </a:solidFill>
              </a:rPr>
              <a:t>) وقيم المنافع الكلية والحدية التي يتحصل عليها المستهلك الفرد نظير استهلاكه وحدات اضافية من هذه السلعة. </a:t>
            </a:r>
          </a:p>
          <a:p>
            <a:pPr algn="justLow" fontAlgn="base">
              <a:lnSpc>
                <a:spcPct val="120000"/>
              </a:lnSpc>
              <a:spcBef>
                <a:spcPct val="0"/>
              </a:spcBef>
              <a:spcAft>
                <a:spcPct val="0"/>
              </a:spcAft>
              <a:buClr>
                <a:srgbClr val="00007D"/>
              </a:buClr>
              <a:buFontTx/>
              <a:buNone/>
            </a:pPr>
            <a:endParaRPr lang="ar-SA" altLang="en-US" sz="2500" b="1">
              <a:solidFill>
                <a:srgbClr val="000000"/>
              </a:solidFill>
            </a:endParaRPr>
          </a:p>
          <a:p>
            <a:pPr algn="justLow" fontAlgn="base">
              <a:lnSpc>
                <a:spcPct val="120000"/>
              </a:lnSpc>
              <a:spcBef>
                <a:spcPct val="0"/>
              </a:spcBef>
              <a:spcAft>
                <a:spcPct val="0"/>
              </a:spcAft>
              <a:buClr>
                <a:srgbClr val="00007D"/>
              </a:buClr>
              <a:buFontTx/>
              <a:buNone/>
            </a:pPr>
            <a:r>
              <a:rPr lang="ar-SA" altLang="en-US" sz="2500" b="1">
                <a:solidFill>
                  <a:srgbClr val="000000"/>
                </a:solidFill>
              </a:rPr>
              <a:t> </a:t>
            </a:r>
          </a:p>
        </p:txBody>
      </p:sp>
    </p:spTree>
    <p:extLst>
      <p:ext uri="{BB962C8B-B14F-4D97-AF65-F5344CB8AC3E}">
        <p14:creationId xmlns:p14="http://schemas.microsoft.com/office/powerpoint/2010/main" val="19110352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slide(fromBottom)">
                                      <p:cBhvr>
                                        <p:cTn id="14" dur="500"/>
                                        <p:tgtEl>
                                          <p:spTgt spid="1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slide(fromBottom)">
                                      <p:cBhvr>
                                        <p:cTn id="19" dur="500"/>
                                        <p:tgtEl>
                                          <p:spTgt spid="1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lide(fromBottom)">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slide(fromBottom)">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7" grpId="0"/>
      <p:bldP spid="1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descr="Blue tissue paper"/>
          <p:cNvSpPr>
            <a:spLocks noGrp="1" noChangeArrowheads="1"/>
          </p:cNvSpPr>
          <p:nvPr>
            <p:ph type="title"/>
          </p:nvPr>
        </p:nvSpPr>
        <p:spPr>
          <a:xfrm>
            <a:off x="4230688" y="1125538"/>
            <a:ext cx="5105400" cy="647700"/>
          </a:xfrm>
          <a:blipFill dpi="0" rotWithShape="0">
            <a:blip r:embed="rId2"/>
            <a:srcRect/>
            <a:tile tx="0" ty="0" sx="100000" sy="100000" flip="none" algn="tl"/>
          </a:blipFill>
          <a:ln>
            <a:solidFill>
              <a:schemeClr val="tx1"/>
            </a:solidFill>
            <a:miter lim="800000"/>
            <a:headEnd/>
            <a:tailEnd/>
          </a:ln>
          <a:effectLst>
            <a:outerShdw dist="181836" dir="9313492" algn="ctr" rotWithShape="0">
              <a:srgbClr val="88AFE2"/>
            </a:outerShdw>
          </a:effectLst>
        </p:spPr>
        <p:txBody>
          <a:bodyPr/>
          <a:lstStyle/>
          <a:p>
            <a:pPr algn="r" rtl="1"/>
            <a:r>
              <a:rPr lang="ar-SA" altLang="en-US" sz="2600" b="1"/>
              <a:t>جد</a:t>
            </a:r>
            <a:r>
              <a:rPr lang="ar-JO" altLang="en-US" sz="2600" b="1">
                <a:cs typeface="Times New Roman" panose="02020603050405020304" pitchFamily="18" charset="0"/>
              </a:rPr>
              <a:t>ا</a:t>
            </a:r>
            <a:r>
              <a:rPr lang="ar-SA" altLang="en-US" sz="2600" b="1"/>
              <a:t>ول </a:t>
            </a:r>
            <a:r>
              <a:rPr lang="ar-JO" altLang="en-US" sz="2600" b="1">
                <a:cs typeface="Times New Roman" panose="02020603050405020304" pitchFamily="18" charset="0"/>
              </a:rPr>
              <a:t>المنفعة من السلعة (</a:t>
            </a:r>
            <a:r>
              <a:rPr lang="en-US" altLang="en-US" sz="2600" b="1">
                <a:cs typeface="Times New Roman" panose="02020603050405020304" pitchFamily="18" charset="0"/>
              </a:rPr>
              <a:t>X</a:t>
            </a:r>
            <a:r>
              <a:rPr lang="ar-JO" altLang="en-US" sz="2600" b="1">
                <a:cs typeface="Times New Roman" panose="02020603050405020304" pitchFamily="18" charset="0"/>
              </a:rPr>
              <a:t>)</a:t>
            </a:r>
            <a:r>
              <a:rPr lang="ar-SA" altLang="en-US" sz="2600" b="1">
                <a:cs typeface="Times New Roman" panose="02020603050405020304" pitchFamily="18" charset="0"/>
              </a:rPr>
              <a:t> ل</a:t>
            </a:r>
            <a:r>
              <a:rPr lang="ar-JO" altLang="en-US" sz="2600" b="1">
                <a:cs typeface="Times New Roman" panose="02020603050405020304" pitchFamily="18" charset="0"/>
              </a:rPr>
              <a:t>لمستهلك </a:t>
            </a:r>
            <a:r>
              <a:rPr lang="ar-SA" altLang="en-US" sz="2600" b="1">
                <a:cs typeface="Times New Roman" panose="02020603050405020304" pitchFamily="18" charset="0"/>
              </a:rPr>
              <a:t>الفرد</a:t>
            </a:r>
            <a:endParaRPr lang="en-US" altLang="en-US" sz="2600">
              <a:cs typeface="Times New Roman" panose="02020603050405020304" pitchFamily="18" charset="0"/>
            </a:endParaRPr>
          </a:p>
        </p:txBody>
      </p:sp>
      <p:sp>
        <p:nvSpPr>
          <p:cNvPr id="146435" name="Rectangle 3"/>
          <p:cNvSpPr>
            <a:spLocks noChangeArrowheads="1"/>
          </p:cNvSpPr>
          <p:nvPr/>
        </p:nvSpPr>
        <p:spPr bwMode="auto">
          <a:xfrm>
            <a:off x="8639175" y="1984375"/>
            <a:ext cx="1219200" cy="762000"/>
          </a:xfrm>
          <a:prstGeom prst="rect">
            <a:avLst/>
          </a:prstGeom>
          <a:solidFill>
            <a:srgbClr val="D5D4D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ar-JO" altLang="en-US" sz="2400" b="1">
                <a:solidFill>
                  <a:srgbClr val="800000"/>
                </a:solidFill>
                <a:cs typeface="Times New Roman" panose="02020603050405020304" pitchFamily="18" charset="0"/>
              </a:rPr>
              <a:t>الكمية</a:t>
            </a:r>
          </a:p>
          <a:p>
            <a:pPr algn="ctr" fontAlgn="base">
              <a:spcBef>
                <a:spcPct val="0"/>
              </a:spcBef>
              <a:spcAft>
                <a:spcPct val="0"/>
              </a:spcAft>
              <a:buClrTx/>
              <a:buSzTx/>
              <a:buFontTx/>
              <a:buNone/>
            </a:pPr>
            <a:r>
              <a:rPr lang="ar-JO" altLang="en-US" sz="2400" b="1">
                <a:solidFill>
                  <a:srgbClr val="800000"/>
                </a:solidFill>
                <a:cs typeface="Times New Roman" panose="02020603050405020304" pitchFamily="18" charset="0"/>
              </a:rPr>
              <a:t>المستهلكة</a:t>
            </a:r>
            <a:endParaRPr lang="en-US" altLang="en-US" sz="2400" b="1">
              <a:solidFill>
                <a:srgbClr val="800000"/>
              </a:solidFill>
              <a:cs typeface="Times New Roman" panose="02020603050405020304" pitchFamily="18" charset="0"/>
            </a:endParaRPr>
          </a:p>
        </p:txBody>
      </p:sp>
      <p:sp>
        <p:nvSpPr>
          <p:cNvPr id="146436" name="Rectangle 4"/>
          <p:cNvSpPr>
            <a:spLocks noChangeArrowheads="1"/>
          </p:cNvSpPr>
          <p:nvPr/>
        </p:nvSpPr>
        <p:spPr bwMode="auto">
          <a:xfrm>
            <a:off x="8632825" y="27463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0</a:t>
            </a:r>
          </a:p>
        </p:txBody>
      </p:sp>
      <p:sp>
        <p:nvSpPr>
          <p:cNvPr id="146437" name="Rectangle 5"/>
          <p:cNvSpPr>
            <a:spLocks noChangeArrowheads="1"/>
          </p:cNvSpPr>
          <p:nvPr/>
        </p:nvSpPr>
        <p:spPr bwMode="auto">
          <a:xfrm>
            <a:off x="8639175" y="32035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1</a:t>
            </a:r>
          </a:p>
        </p:txBody>
      </p:sp>
      <p:sp>
        <p:nvSpPr>
          <p:cNvPr id="146438" name="Rectangle 6"/>
          <p:cNvSpPr>
            <a:spLocks noChangeArrowheads="1"/>
          </p:cNvSpPr>
          <p:nvPr/>
        </p:nvSpPr>
        <p:spPr bwMode="auto">
          <a:xfrm>
            <a:off x="8639175" y="3660775"/>
            <a:ext cx="1219200" cy="457200"/>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2</a:t>
            </a:r>
          </a:p>
        </p:txBody>
      </p:sp>
      <p:sp>
        <p:nvSpPr>
          <p:cNvPr id="146439" name="Rectangle 7"/>
          <p:cNvSpPr>
            <a:spLocks noChangeArrowheads="1"/>
          </p:cNvSpPr>
          <p:nvPr/>
        </p:nvSpPr>
        <p:spPr bwMode="auto">
          <a:xfrm>
            <a:off x="8639175" y="41179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3</a:t>
            </a:r>
          </a:p>
        </p:txBody>
      </p:sp>
      <p:sp>
        <p:nvSpPr>
          <p:cNvPr id="146440" name="Rectangle 8"/>
          <p:cNvSpPr>
            <a:spLocks noChangeArrowheads="1"/>
          </p:cNvSpPr>
          <p:nvPr/>
        </p:nvSpPr>
        <p:spPr bwMode="auto">
          <a:xfrm>
            <a:off x="8639175" y="45751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4</a:t>
            </a:r>
          </a:p>
        </p:txBody>
      </p:sp>
      <p:sp>
        <p:nvSpPr>
          <p:cNvPr id="146441" name="Rectangle 9"/>
          <p:cNvSpPr>
            <a:spLocks noChangeArrowheads="1"/>
          </p:cNvSpPr>
          <p:nvPr/>
        </p:nvSpPr>
        <p:spPr bwMode="auto">
          <a:xfrm>
            <a:off x="8639175" y="50323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5</a:t>
            </a:r>
          </a:p>
        </p:txBody>
      </p:sp>
      <p:sp>
        <p:nvSpPr>
          <p:cNvPr id="146442" name="Rectangle 10"/>
          <p:cNvSpPr>
            <a:spLocks noChangeArrowheads="1"/>
          </p:cNvSpPr>
          <p:nvPr/>
        </p:nvSpPr>
        <p:spPr bwMode="auto">
          <a:xfrm>
            <a:off x="8639175" y="54895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dirty="0" smtClean="0">
                <a:solidFill>
                  <a:srgbClr val="800000"/>
                </a:solidFill>
                <a:cs typeface="Times New Roman" panose="02020603050405020304" pitchFamily="18" charset="0"/>
              </a:rPr>
              <a:t>6</a:t>
            </a:r>
            <a:endParaRPr lang="en-US" altLang="en-US" sz="2400" b="1" dirty="0">
              <a:solidFill>
                <a:srgbClr val="800000"/>
              </a:solidFill>
              <a:cs typeface="Times New Roman" panose="02020603050405020304" pitchFamily="18" charset="0"/>
            </a:endParaRPr>
          </a:p>
        </p:txBody>
      </p:sp>
      <p:sp>
        <p:nvSpPr>
          <p:cNvPr id="146443" name="Rectangle 11"/>
          <p:cNvSpPr>
            <a:spLocks noChangeArrowheads="1"/>
          </p:cNvSpPr>
          <p:nvPr/>
        </p:nvSpPr>
        <p:spPr bwMode="auto">
          <a:xfrm>
            <a:off x="7191375" y="1984375"/>
            <a:ext cx="1447800" cy="762000"/>
          </a:xfrm>
          <a:prstGeom prst="rect">
            <a:avLst/>
          </a:prstGeom>
          <a:solidFill>
            <a:srgbClr val="D5D4D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ar-JO" altLang="en-US" sz="2400" b="1">
                <a:solidFill>
                  <a:srgbClr val="800000"/>
                </a:solidFill>
                <a:cs typeface="Times New Roman" panose="02020603050405020304" pitchFamily="18" charset="0"/>
              </a:rPr>
              <a:t>المنفعة </a:t>
            </a:r>
          </a:p>
          <a:p>
            <a:pPr algn="ctr" fontAlgn="base">
              <a:spcBef>
                <a:spcPct val="0"/>
              </a:spcBef>
              <a:spcAft>
                <a:spcPct val="0"/>
              </a:spcAft>
              <a:buClrTx/>
              <a:buSzTx/>
              <a:buFontTx/>
              <a:buNone/>
            </a:pPr>
            <a:r>
              <a:rPr lang="ar-JO" altLang="en-US" sz="2400" b="1">
                <a:solidFill>
                  <a:srgbClr val="800000"/>
                </a:solidFill>
                <a:cs typeface="Times New Roman" panose="02020603050405020304" pitchFamily="18" charset="0"/>
              </a:rPr>
              <a:t>الكلية</a:t>
            </a:r>
            <a:endParaRPr lang="en-US" altLang="en-US" sz="2400" b="1">
              <a:solidFill>
                <a:srgbClr val="800000"/>
              </a:solidFill>
              <a:cs typeface="Times New Roman" panose="02020603050405020304" pitchFamily="18" charset="0"/>
            </a:endParaRPr>
          </a:p>
        </p:txBody>
      </p:sp>
      <p:sp>
        <p:nvSpPr>
          <p:cNvPr id="146444" name="Rectangle 12"/>
          <p:cNvSpPr>
            <a:spLocks noChangeArrowheads="1"/>
          </p:cNvSpPr>
          <p:nvPr/>
        </p:nvSpPr>
        <p:spPr bwMode="auto">
          <a:xfrm>
            <a:off x="7175501" y="2746375"/>
            <a:ext cx="1520825"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0</a:t>
            </a:r>
          </a:p>
        </p:txBody>
      </p:sp>
      <p:sp>
        <p:nvSpPr>
          <p:cNvPr id="146445" name="Rectangle 13"/>
          <p:cNvSpPr>
            <a:spLocks noChangeArrowheads="1"/>
          </p:cNvSpPr>
          <p:nvPr/>
        </p:nvSpPr>
        <p:spPr bwMode="auto">
          <a:xfrm>
            <a:off x="7104063" y="3203575"/>
            <a:ext cx="1592262"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10</a:t>
            </a:r>
          </a:p>
        </p:txBody>
      </p:sp>
      <p:sp>
        <p:nvSpPr>
          <p:cNvPr id="146446" name="Rectangle 14"/>
          <p:cNvSpPr>
            <a:spLocks noChangeArrowheads="1"/>
          </p:cNvSpPr>
          <p:nvPr/>
        </p:nvSpPr>
        <p:spPr bwMode="auto">
          <a:xfrm>
            <a:off x="7191375" y="3660775"/>
            <a:ext cx="1447800" cy="457200"/>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18</a:t>
            </a:r>
          </a:p>
        </p:txBody>
      </p:sp>
      <p:sp>
        <p:nvSpPr>
          <p:cNvPr id="146447" name="Rectangle 15"/>
          <p:cNvSpPr>
            <a:spLocks noChangeArrowheads="1"/>
          </p:cNvSpPr>
          <p:nvPr/>
        </p:nvSpPr>
        <p:spPr bwMode="auto">
          <a:xfrm>
            <a:off x="7191375" y="4117975"/>
            <a:ext cx="1447800"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25</a:t>
            </a:r>
          </a:p>
        </p:txBody>
      </p:sp>
      <p:sp>
        <p:nvSpPr>
          <p:cNvPr id="146448" name="Rectangle 16"/>
          <p:cNvSpPr>
            <a:spLocks noChangeArrowheads="1"/>
          </p:cNvSpPr>
          <p:nvPr/>
        </p:nvSpPr>
        <p:spPr bwMode="auto">
          <a:xfrm>
            <a:off x="7191375" y="4575175"/>
            <a:ext cx="1447800"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30</a:t>
            </a:r>
          </a:p>
        </p:txBody>
      </p:sp>
      <p:sp>
        <p:nvSpPr>
          <p:cNvPr id="146449" name="Rectangle 17"/>
          <p:cNvSpPr>
            <a:spLocks noChangeArrowheads="1"/>
          </p:cNvSpPr>
          <p:nvPr/>
        </p:nvSpPr>
        <p:spPr bwMode="auto">
          <a:xfrm>
            <a:off x="7191375" y="5032375"/>
            <a:ext cx="1447800"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32</a:t>
            </a:r>
          </a:p>
        </p:txBody>
      </p:sp>
      <p:sp>
        <p:nvSpPr>
          <p:cNvPr id="146450" name="Rectangle 18"/>
          <p:cNvSpPr>
            <a:spLocks noChangeArrowheads="1"/>
          </p:cNvSpPr>
          <p:nvPr/>
        </p:nvSpPr>
        <p:spPr bwMode="auto">
          <a:xfrm>
            <a:off x="7191375" y="5489575"/>
            <a:ext cx="1447800"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dirty="0" smtClean="0">
                <a:solidFill>
                  <a:srgbClr val="800000"/>
                </a:solidFill>
                <a:cs typeface="Times New Roman" panose="02020603050405020304" pitchFamily="18" charset="0"/>
              </a:rPr>
              <a:t>32</a:t>
            </a:r>
            <a:endParaRPr lang="en-US" altLang="en-US" sz="2400" dirty="0">
              <a:solidFill>
                <a:srgbClr val="800000"/>
              </a:solidFill>
              <a:cs typeface="Times New Roman" panose="02020603050405020304" pitchFamily="18" charset="0"/>
            </a:endParaRPr>
          </a:p>
        </p:txBody>
      </p:sp>
      <p:sp>
        <p:nvSpPr>
          <p:cNvPr id="146451" name="Rectangle 19"/>
          <p:cNvSpPr>
            <a:spLocks noChangeArrowheads="1"/>
          </p:cNvSpPr>
          <p:nvPr/>
        </p:nvSpPr>
        <p:spPr bwMode="auto">
          <a:xfrm>
            <a:off x="5743575" y="1984375"/>
            <a:ext cx="1447800" cy="762000"/>
          </a:xfrm>
          <a:prstGeom prst="rect">
            <a:avLst/>
          </a:prstGeom>
          <a:solidFill>
            <a:srgbClr val="D5D4D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ar-JO" altLang="en-US" sz="2400" b="1">
                <a:solidFill>
                  <a:srgbClr val="800000"/>
                </a:solidFill>
                <a:cs typeface="Times New Roman" panose="02020603050405020304" pitchFamily="18" charset="0"/>
              </a:rPr>
              <a:t>المنفعة </a:t>
            </a:r>
          </a:p>
          <a:p>
            <a:pPr algn="ctr" fontAlgn="base">
              <a:spcBef>
                <a:spcPct val="0"/>
              </a:spcBef>
              <a:spcAft>
                <a:spcPct val="0"/>
              </a:spcAft>
              <a:buClrTx/>
              <a:buSzTx/>
              <a:buFontTx/>
              <a:buNone/>
            </a:pPr>
            <a:r>
              <a:rPr lang="ar-JO" altLang="en-US" sz="2400" b="1">
                <a:solidFill>
                  <a:srgbClr val="800000"/>
                </a:solidFill>
                <a:cs typeface="Times New Roman" panose="02020603050405020304" pitchFamily="18" charset="0"/>
              </a:rPr>
              <a:t>الحدّية</a:t>
            </a:r>
            <a:endParaRPr lang="en-US" altLang="en-US" sz="2400" b="1">
              <a:solidFill>
                <a:srgbClr val="800000"/>
              </a:solidFill>
              <a:cs typeface="Times New Roman" panose="02020603050405020304" pitchFamily="18" charset="0"/>
            </a:endParaRPr>
          </a:p>
        </p:txBody>
      </p:sp>
      <p:sp>
        <p:nvSpPr>
          <p:cNvPr id="146453" name="Rectangle 21"/>
          <p:cNvSpPr>
            <a:spLocks noChangeArrowheads="1"/>
          </p:cNvSpPr>
          <p:nvPr/>
        </p:nvSpPr>
        <p:spPr bwMode="auto">
          <a:xfrm>
            <a:off x="5735638" y="2746375"/>
            <a:ext cx="1439862"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0</a:t>
            </a:r>
          </a:p>
        </p:txBody>
      </p:sp>
      <p:sp>
        <p:nvSpPr>
          <p:cNvPr id="146455" name="Rectangle 23"/>
          <p:cNvSpPr>
            <a:spLocks noChangeArrowheads="1"/>
          </p:cNvSpPr>
          <p:nvPr/>
        </p:nvSpPr>
        <p:spPr bwMode="auto">
          <a:xfrm>
            <a:off x="5735638" y="3203575"/>
            <a:ext cx="1439862"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10</a:t>
            </a:r>
          </a:p>
        </p:txBody>
      </p:sp>
      <p:sp>
        <p:nvSpPr>
          <p:cNvPr id="146456" name="Rectangle 24"/>
          <p:cNvSpPr>
            <a:spLocks noChangeArrowheads="1"/>
          </p:cNvSpPr>
          <p:nvPr/>
        </p:nvSpPr>
        <p:spPr bwMode="auto">
          <a:xfrm>
            <a:off x="5743575" y="3660775"/>
            <a:ext cx="1447800" cy="457200"/>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8</a:t>
            </a:r>
          </a:p>
        </p:txBody>
      </p:sp>
      <p:sp>
        <p:nvSpPr>
          <p:cNvPr id="146457" name="Rectangle 25"/>
          <p:cNvSpPr>
            <a:spLocks noChangeArrowheads="1"/>
          </p:cNvSpPr>
          <p:nvPr/>
        </p:nvSpPr>
        <p:spPr bwMode="auto">
          <a:xfrm>
            <a:off x="5743575" y="4117975"/>
            <a:ext cx="1447800"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7</a:t>
            </a:r>
          </a:p>
        </p:txBody>
      </p:sp>
      <p:sp>
        <p:nvSpPr>
          <p:cNvPr id="146458" name="Rectangle 26"/>
          <p:cNvSpPr>
            <a:spLocks noChangeArrowheads="1"/>
          </p:cNvSpPr>
          <p:nvPr/>
        </p:nvSpPr>
        <p:spPr bwMode="auto">
          <a:xfrm>
            <a:off x="5743575" y="4575175"/>
            <a:ext cx="1447800"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5</a:t>
            </a:r>
          </a:p>
        </p:txBody>
      </p:sp>
      <p:sp>
        <p:nvSpPr>
          <p:cNvPr id="146459" name="Rectangle 27"/>
          <p:cNvSpPr>
            <a:spLocks noChangeArrowheads="1"/>
          </p:cNvSpPr>
          <p:nvPr/>
        </p:nvSpPr>
        <p:spPr bwMode="auto">
          <a:xfrm>
            <a:off x="5743575" y="5032375"/>
            <a:ext cx="1447800"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2</a:t>
            </a:r>
          </a:p>
        </p:txBody>
      </p:sp>
      <p:sp>
        <p:nvSpPr>
          <p:cNvPr id="146460" name="Rectangle 28"/>
          <p:cNvSpPr>
            <a:spLocks noChangeArrowheads="1"/>
          </p:cNvSpPr>
          <p:nvPr/>
        </p:nvSpPr>
        <p:spPr bwMode="auto">
          <a:xfrm>
            <a:off x="5743575" y="5489575"/>
            <a:ext cx="1447800"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dirty="0">
                <a:solidFill>
                  <a:srgbClr val="800000"/>
                </a:solidFill>
                <a:cs typeface="Times New Roman" panose="02020603050405020304" pitchFamily="18" charset="0"/>
              </a:rPr>
              <a:t>0</a:t>
            </a:r>
            <a:endParaRPr lang="en-US" altLang="en-US" sz="2400" dirty="0">
              <a:solidFill>
                <a:srgbClr val="800000"/>
              </a:solidFill>
              <a:cs typeface="Times New Roman" panose="02020603050405020304" pitchFamily="18" charset="0"/>
            </a:endParaRPr>
          </a:p>
        </p:txBody>
      </p:sp>
      <p:sp>
        <p:nvSpPr>
          <p:cNvPr id="146478" name="Rectangle 46"/>
          <p:cNvSpPr>
            <a:spLocks noChangeArrowheads="1"/>
          </p:cNvSpPr>
          <p:nvPr/>
        </p:nvSpPr>
        <p:spPr bwMode="auto">
          <a:xfrm>
            <a:off x="8639175" y="5946775"/>
            <a:ext cx="1219200" cy="457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7</a:t>
            </a:r>
          </a:p>
        </p:txBody>
      </p:sp>
      <p:sp>
        <p:nvSpPr>
          <p:cNvPr id="146479" name="Rectangle 47"/>
          <p:cNvSpPr>
            <a:spLocks noChangeArrowheads="1"/>
          </p:cNvSpPr>
          <p:nvPr/>
        </p:nvSpPr>
        <p:spPr bwMode="auto">
          <a:xfrm>
            <a:off x="7191375" y="5946775"/>
            <a:ext cx="1447800" cy="457200"/>
          </a:xfrm>
          <a:prstGeom prst="rect">
            <a:avLst/>
          </a:prstGeom>
          <a:solidFill>
            <a:srgbClr val="C4FADC"/>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30</a:t>
            </a:r>
          </a:p>
        </p:txBody>
      </p:sp>
      <p:sp>
        <p:nvSpPr>
          <p:cNvPr id="146480" name="Rectangle 48"/>
          <p:cNvSpPr>
            <a:spLocks noChangeArrowheads="1"/>
          </p:cNvSpPr>
          <p:nvPr/>
        </p:nvSpPr>
        <p:spPr bwMode="auto">
          <a:xfrm>
            <a:off x="5743575" y="5946775"/>
            <a:ext cx="1447800" cy="457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en-US" altLang="en-US" sz="2400" b="1">
                <a:solidFill>
                  <a:srgbClr val="800000"/>
                </a:solidFill>
                <a:cs typeface="Times New Roman" panose="02020603050405020304" pitchFamily="18" charset="0"/>
              </a:rPr>
              <a:t>- 2</a:t>
            </a:r>
          </a:p>
        </p:txBody>
      </p:sp>
      <p:sp>
        <p:nvSpPr>
          <p:cNvPr id="146483" name="AutoShape 51"/>
          <p:cNvSpPr>
            <a:spLocks/>
          </p:cNvSpPr>
          <p:nvPr/>
        </p:nvSpPr>
        <p:spPr bwMode="auto">
          <a:xfrm>
            <a:off x="5057775" y="3660775"/>
            <a:ext cx="685800" cy="2743200"/>
          </a:xfrm>
          <a:prstGeom prst="leftBrace">
            <a:avLst>
              <a:gd name="adj1" fmla="val 33333"/>
              <a:gd name="adj2" fmla="val 50000"/>
            </a:avLst>
          </a:prstGeom>
          <a:noFill/>
          <a:ln w="38100" cap="sq">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endParaRPr lang="en-US" altLang="en-US" sz="2000" b="1">
              <a:solidFill>
                <a:srgbClr val="9999CC"/>
              </a:solidFill>
            </a:endParaRPr>
          </a:p>
        </p:txBody>
      </p:sp>
      <p:sp>
        <p:nvSpPr>
          <p:cNvPr id="146484" name="AutoShape 52"/>
          <p:cNvSpPr>
            <a:spLocks/>
          </p:cNvSpPr>
          <p:nvPr/>
        </p:nvSpPr>
        <p:spPr bwMode="auto">
          <a:xfrm>
            <a:off x="4905375" y="2746375"/>
            <a:ext cx="838200" cy="914400"/>
          </a:xfrm>
          <a:prstGeom prst="leftBrace">
            <a:avLst>
              <a:gd name="adj1" fmla="val 9091"/>
              <a:gd name="adj2" fmla="val 50000"/>
            </a:avLst>
          </a:prstGeom>
          <a:noFill/>
          <a:ln w="38100" cap="sq">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146485" name="Rectangle 53"/>
          <p:cNvSpPr>
            <a:spLocks noChangeArrowheads="1"/>
          </p:cNvSpPr>
          <p:nvPr/>
        </p:nvSpPr>
        <p:spPr bwMode="auto">
          <a:xfrm>
            <a:off x="3076575" y="2670175"/>
            <a:ext cx="1828800" cy="990600"/>
          </a:xfrm>
          <a:prstGeom prst="rect">
            <a:avLst/>
          </a:prstGeom>
          <a:solidFill>
            <a:srgbClr val="EEF686"/>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ar-JO" altLang="en-US" sz="2000" b="1">
                <a:solidFill>
                  <a:srgbClr val="800000"/>
                </a:solidFill>
              </a:rPr>
              <a:t>تزايد</a:t>
            </a:r>
          </a:p>
          <a:p>
            <a:pPr algn="ctr" fontAlgn="base">
              <a:spcBef>
                <a:spcPct val="0"/>
              </a:spcBef>
              <a:spcAft>
                <a:spcPct val="0"/>
              </a:spcAft>
              <a:buClrTx/>
              <a:buSzTx/>
              <a:buFontTx/>
              <a:buNone/>
            </a:pPr>
            <a:r>
              <a:rPr lang="ar-JO" altLang="en-US" sz="2000" b="1">
                <a:solidFill>
                  <a:srgbClr val="800000"/>
                </a:solidFill>
              </a:rPr>
              <a:t>المنفعة الحدّية</a:t>
            </a:r>
            <a:endParaRPr lang="en-US" altLang="en-US" sz="2000" b="1">
              <a:solidFill>
                <a:srgbClr val="800000"/>
              </a:solidFill>
            </a:endParaRPr>
          </a:p>
        </p:txBody>
      </p:sp>
      <p:sp>
        <p:nvSpPr>
          <p:cNvPr id="146486" name="Rectangle 54"/>
          <p:cNvSpPr>
            <a:spLocks noChangeArrowheads="1"/>
          </p:cNvSpPr>
          <p:nvPr/>
        </p:nvSpPr>
        <p:spPr bwMode="auto">
          <a:xfrm>
            <a:off x="3000375" y="4498975"/>
            <a:ext cx="1905000" cy="1066800"/>
          </a:xfrm>
          <a:prstGeom prst="rect">
            <a:avLst/>
          </a:prstGeom>
          <a:solidFill>
            <a:srgbClr val="B9C4F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ar-JO" altLang="en-US" sz="2000" b="1">
                <a:solidFill>
                  <a:srgbClr val="800000"/>
                </a:solidFill>
              </a:rPr>
              <a:t>تناقص</a:t>
            </a:r>
          </a:p>
          <a:p>
            <a:pPr algn="ctr" fontAlgn="base">
              <a:spcBef>
                <a:spcPct val="0"/>
              </a:spcBef>
              <a:spcAft>
                <a:spcPct val="0"/>
              </a:spcAft>
              <a:buClrTx/>
              <a:buSzTx/>
              <a:buFontTx/>
              <a:buNone/>
            </a:pPr>
            <a:r>
              <a:rPr lang="ar-JO" altLang="en-US" sz="2000" b="1">
                <a:solidFill>
                  <a:srgbClr val="800000"/>
                </a:solidFill>
              </a:rPr>
              <a:t>المنفعة الحدّية</a:t>
            </a:r>
            <a:endParaRPr lang="en-US" altLang="en-US" sz="2000" b="1">
              <a:solidFill>
                <a:srgbClr val="800000"/>
              </a:solidFill>
            </a:endParaRPr>
          </a:p>
        </p:txBody>
      </p:sp>
      <p:sp>
        <p:nvSpPr>
          <p:cNvPr id="146487" name="Rectangle 55"/>
          <p:cNvSpPr>
            <a:spLocks noChangeArrowheads="1"/>
          </p:cNvSpPr>
          <p:nvPr/>
        </p:nvSpPr>
        <p:spPr bwMode="auto">
          <a:xfrm>
            <a:off x="5743575" y="5492750"/>
            <a:ext cx="4114800" cy="457200"/>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r>
              <a:rPr lang="ar-SA" altLang="en-US" sz="2000" b="1" dirty="0">
                <a:solidFill>
                  <a:srgbClr val="800000"/>
                </a:solidFill>
              </a:rPr>
              <a:t>      </a:t>
            </a:r>
            <a:r>
              <a:rPr lang="en-US" altLang="en-US" sz="2400" b="1" dirty="0">
                <a:solidFill>
                  <a:srgbClr val="800000"/>
                </a:solidFill>
              </a:rPr>
              <a:t>6</a:t>
            </a:r>
            <a:r>
              <a:rPr lang="ar-SA" altLang="en-US" sz="2800" b="1" dirty="0">
                <a:solidFill>
                  <a:srgbClr val="800000"/>
                </a:solidFill>
              </a:rPr>
              <a:t> </a:t>
            </a:r>
            <a:r>
              <a:rPr lang="ar-SA" altLang="en-US" sz="2000" b="1" dirty="0">
                <a:solidFill>
                  <a:srgbClr val="800000"/>
                </a:solidFill>
              </a:rPr>
              <a:t>        </a:t>
            </a:r>
            <a:r>
              <a:rPr lang="en-US" altLang="en-US" sz="2400" b="1" dirty="0">
                <a:solidFill>
                  <a:srgbClr val="800000"/>
                </a:solidFill>
              </a:rPr>
              <a:t>32</a:t>
            </a:r>
            <a:r>
              <a:rPr lang="en-US" altLang="en-US" sz="2000" b="1" dirty="0">
                <a:solidFill>
                  <a:srgbClr val="800000"/>
                </a:solidFill>
              </a:rPr>
              <a:t>      </a:t>
            </a:r>
            <a:r>
              <a:rPr lang="ar-SA" altLang="en-US" sz="2000" b="1" dirty="0">
                <a:solidFill>
                  <a:srgbClr val="800000"/>
                </a:solidFill>
              </a:rPr>
              <a:t>            </a:t>
            </a:r>
            <a:r>
              <a:rPr lang="ar-SA" altLang="en-US" sz="2400" b="1" dirty="0">
                <a:solidFill>
                  <a:srgbClr val="800000"/>
                </a:solidFill>
              </a:rPr>
              <a:t>* صفر</a:t>
            </a:r>
            <a:endParaRPr lang="en-US" altLang="en-US" sz="2000" b="1" dirty="0">
              <a:solidFill>
                <a:srgbClr val="800000"/>
              </a:solidFill>
            </a:endParaRPr>
          </a:p>
        </p:txBody>
      </p:sp>
      <p:sp>
        <p:nvSpPr>
          <p:cNvPr id="35" name="Rectangle 2"/>
          <p:cNvSpPr txBox="1">
            <a:spLocks noChangeArrowheads="1"/>
          </p:cNvSpPr>
          <p:nvPr/>
        </p:nvSpPr>
        <p:spPr bwMode="auto">
          <a:xfrm>
            <a:off x="1774825" y="407988"/>
            <a:ext cx="8713788" cy="615950"/>
          </a:xfrm>
          <a:prstGeom prst="rect">
            <a:avLst/>
          </a:prstGeom>
          <a:noFill/>
          <a:ln w="9525">
            <a:noFill/>
            <a:miter lim="800000"/>
            <a:headEnd/>
            <a:tailEnd/>
          </a:ln>
        </p:spPr>
        <p:txBody>
          <a:bodyPr anchor="ctr"/>
          <a:lstStyle/>
          <a:p>
            <a:pPr fontAlgn="base">
              <a:spcBef>
                <a:spcPct val="0"/>
              </a:spcBef>
              <a:spcAft>
                <a:spcPct val="0"/>
              </a:spcAft>
              <a:defRPr/>
            </a:pPr>
            <a:r>
              <a:rPr lang="ar-SA" altLang="en-US" sz="2600" b="1" kern="0" dirty="0" smtClean="0">
                <a:solidFill>
                  <a:srgbClr val="00007D"/>
                </a:solidFill>
                <a:latin typeface="Arial Black" pitchFamily="34" charset="0"/>
                <a:cs typeface="PT Bold Heading" pitchFamily="2" charset="-78"/>
              </a:rPr>
              <a:t>تحليل </a:t>
            </a:r>
            <a:r>
              <a:rPr lang="ar-SA" sz="2600" kern="0" dirty="0">
                <a:solidFill>
                  <a:srgbClr val="00007D"/>
                </a:solidFill>
                <a:latin typeface="Arial Black" pitchFamily="34" charset="0"/>
                <a:cs typeface="PT Bold Heading" pitchFamily="2" charset="-78"/>
              </a:rPr>
              <a:t>المنفعة وسلوك المستهلك</a:t>
            </a:r>
            <a:endParaRPr lang="en-US" altLang="en-US" sz="2800" b="1" kern="0" dirty="0">
              <a:solidFill>
                <a:srgbClr val="00007D"/>
              </a:solidFill>
              <a:latin typeface="Arial Black" pitchFamily="34" charset="0"/>
              <a:cs typeface="PT Bold Heading" pitchFamily="2" charset="-78"/>
            </a:endParaRPr>
          </a:p>
        </p:txBody>
      </p:sp>
      <p:sp>
        <p:nvSpPr>
          <p:cNvPr id="36" name="Text Box 4"/>
          <p:cNvSpPr txBox="1">
            <a:spLocks noChangeArrowheads="1"/>
          </p:cNvSpPr>
          <p:nvPr/>
        </p:nvSpPr>
        <p:spPr bwMode="auto">
          <a:xfrm>
            <a:off x="1703389" y="6376988"/>
            <a:ext cx="8213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r>
              <a:rPr lang="ar-SA" altLang="en-US" sz="2300" b="1">
                <a:solidFill>
                  <a:srgbClr val="C00000"/>
                </a:solidFill>
              </a:rPr>
              <a:t>* صفر = نقطة أو حد الاشباع</a:t>
            </a:r>
          </a:p>
        </p:txBody>
      </p:sp>
    </p:spTree>
    <p:extLst>
      <p:ext uri="{BB962C8B-B14F-4D97-AF65-F5344CB8AC3E}">
        <p14:creationId xmlns:p14="http://schemas.microsoft.com/office/powerpoint/2010/main" val="9348142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146434"/>
                                        </p:tgtEl>
                                        <p:attrNameLst>
                                          <p:attrName>style.visibility</p:attrName>
                                        </p:attrNameLst>
                                      </p:cBhvr>
                                      <p:to>
                                        <p:strVal val="visible"/>
                                      </p:to>
                                    </p:set>
                                    <p:animEffect transition="in" filter="wipe(right)">
                                      <p:cBhvr>
                                        <p:cTn id="14" dur="500"/>
                                        <p:tgtEl>
                                          <p:spTgt spid="14643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6435"/>
                                        </p:tgtEl>
                                        <p:attrNameLst>
                                          <p:attrName>style.visibility</p:attrName>
                                        </p:attrNameLst>
                                      </p:cBhvr>
                                      <p:to>
                                        <p:strVal val="visible"/>
                                      </p:to>
                                    </p:set>
                                    <p:anim calcmode="lin" valueType="num">
                                      <p:cBhvr additive="base">
                                        <p:cTn id="19" dur="500" fill="hold"/>
                                        <p:tgtEl>
                                          <p:spTgt spid="146435"/>
                                        </p:tgtEl>
                                        <p:attrNameLst>
                                          <p:attrName>ppt_x</p:attrName>
                                        </p:attrNameLst>
                                      </p:cBhvr>
                                      <p:tavLst>
                                        <p:tav tm="0">
                                          <p:val>
                                            <p:strVal val="1+#ppt_w/2"/>
                                          </p:val>
                                        </p:tav>
                                        <p:tav tm="100000">
                                          <p:val>
                                            <p:strVal val="#ppt_x"/>
                                          </p:val>
                                        </p:tav>
                                      </p:tavLst>
                                    </p:anim>
                                    <p:anim calcmode="lin" valueType="num">
                                      <p:cBhvr additive="base">
                                        <p:cTn id="20" dur="500" fill="hold"/>
                                        <p:tgtEl>
                                          <p:spTgt spid="146435"/>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46443"/>
                                        </p:tgtEl>
                                        <p:attrNameLst>
                                          <p:attrName>style.visibility</p:attrName>
                                        </p:attrNameLst>
                                      </p:cBhvr>
                                      <p:to>
                                        <p:strVal val="visible"/>
                                      </p:to>
                                    </p:set>
                                    <p:anim calcmode="lin" valueType="num">
                                      <p:cBhvr additive="base">
                                        <p:cTn id="24" dur="500" fill="hold"/>
                                        <p:tgtEl>
                                          <p:spTgt spid="146443"/>
                                        </p:tgtEl>
                                        <p:attrNameLst>
                                          <p:attrName>ppt_x</p:attrName>
                                        </p:attrNameLst>
                                      </p:cBhvr>
                                      <p:tavLst>
                                        <p:tav tm="0">
                                          <p:val>
                                            <p:strVal val="#ppt_x"/>
                                          </p:val>
                                        </p:tav>
                                        <p:tav tm="100000">
                                          <p:val>
                                            <p:strVal val="#ppt_x"/>
                                          </p:val>
                                        </p:tav>
                                      </p:tavLst>
                                    </p:anim>
                                    <p:anim calcmode="lin" valueType="num">
                                      <p:cBhvr additive="base">
                                        <p:cTn id="25" dur="500" fill="hold"/>
                                        <p:tgtEl>
                                          <p:spTgt spid="146443"/>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146451"/>
                                        </p:tgtEl>
                                        <p:attrNameLst>
                                          <p:attrName>style.visibility</p:attrName>
                                        </p:attrNameLst>
                                      </p:cBhvr>
                                      <p:to>
                                        <p:strVal val="visible"/>
                                      </p:to>
                                    </p:set>
                                    <p:anim calcmode="lin" valueType="num">
                                      <p:cBhvr additive="base">
                                        <p:cTn id="29" dur="500" fill="hold"/>
                                        <p:tgtEl>
                                          <p:spTgt spid="146451"/>
                                        </p:tgtEl>
                                        <p:attrNameLst>
                                          <p:attrName>ppt_x</p:attrName>
                                        </p:attrNameLst>
                                      </p:cBhvr>
                                      <p:tavLst>
                                        <p:tav tm="0">
                                          <p:val>
                                            <p:strVal val="#ppt_x"/>
                                          </p:val>
                                        </p:tav>
                                        <p:tav tm="100000">
                                          <p:val>
                                            <p:strVal val="#ppt_x"/>
                                          </p:val>
                                        </p:tav>
                                      </p:tavLst>
                                    </p:anim>
                                    <p:anim calcmode="lin" valueType="num">
                                      <p:cBhvr additive="base">
                                        <p:cTn id="30" dur="500" fill="hold"/>
                                        <p:tgtEl>
                                          <p:spTgt spid="146451"/>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46436"/>
                                        </p:tgtEl>
                                        <p:attrNameLst>
                                          <p:attrName>style.visibility</p:attrName>
                                        </p:attrNameLst>
                                      </p:cBhvr>
                                      <p:to>
                                        <p:strVal val="visible"/>
                                      </p:to>
                                    </p:set>
                                    <p:anim calcmode="lin" valueType="num">
                                      <p:cBhvr additive="base">
                                        <p:cTn id="35" dur="500" fill="hold"/>
                                        <p:tgtEl>
                                          <p:spTgt spid="146436"/>
                                        </p:tgtEl>
                                        <p:attrNameLst>
                                          <p:attrName>ppt_x</p:attrName>
                                        </p:attrNameLst>
                                      </p:cBhvr>
                                      <p:tavLst>
                                        <p:tav tm="0">
                                          <p:val>
                                            <p:strVal val="1+#ppt_w/2"/>
                                          </p:val>
                                        </p:tav>
                                        <p:tav tm="100000">
                                          <p:val>
                                            <p:strVal val="#ppt_x"/>
                                          </p:val>
                                        </p:tav>
                                      </p:tavLst>
                                    </p:anim>
                                    <p:anim calcmode="lin" valueType="num">
                                      <p:cBhvr additive="base">
                                        <p:cTn id="36" dur="500" fill="hold"/>
                                        <p:tgtEl>
                                          <p:spTgt spid="146436"/>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146444"/>
                                        </p:tgtEl>
                                        <p:attrNameLst>
                                          <p:attrName>style.visibility</p:attrName>
                                        </p:attrNameLst>
                                      </p:cBhvr>
                                      <p:to>
                                        <p:strVal val="visible"/>
                                      </p:to>
                                    </p:set>
                                    <p:animEffect transition="in" filter="box(in)">
                                      <p:cBhvr>
                                        <p:cTn id="41" dur="500"/>
                                        <p:tgtEl>
                                          <p:spTgt spid="14644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46437"/>
                                        </p:tgtEl>
                                        <p:attrNameLst>
                                          <p:attrName>style.visibility</p:attrName>
                                        </p:attrNameLst>
                                      </p:cBhvr>
                                      <p:to>
                                        <p:strVal val="visible"/>
                                      </p:to>
                                    </p:set>
                                    <p:anim calcmode="lin" valueType="num">
                                      <p:cBhvr additive="base">
                                        <p:cTn id="46" dur="500" fill="hold"/>
                                        <p:tgtEl>
                                          <p:spTgt spid="146437"/>
                                        </p:tgtEl>
                                        <p:attrNameLst>
                                          <p:attrName>ppt_x</p:attrName>
                                        </p:attrNameLst>
                                      </p:cBhvr>
                                      <p:tavLst>
                                        <p:tav tm="0">
                                          <p:val>
                                            <p:strVal val="1+#ppt_w/2"/>
                                          </p:val>
                                        </p:tav>
                                        <p:tav tm="100000">
                                          <p:val>
                                            <p:strVal val="#ppt_x"/>
                                          </p:val>
                                        </p:tav>
                                      </p:tavLst>
                                    </p:anim>
                                    <p:anim calcmode="lin" valueType="num">
                                      <p:cBhvr additive="base">
                                        <p:cTn id="47" dur="500" fill="hold"/>
                                        <p:tgtEl>
                                          <p:spTgt spid="146437"/>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146445"/>
                                        </p:tgtEl>
                                        <p:attrNameLst>
                                          <p:attrName>style.visibility</p:attrName>
                                        </p:attrNameLst>
                                      </p:cBhvr>
                                      <p:to>
                                        <p:strVal val="visible"/>
                                      </p:to>
                                    </p:set>
                                    <p:animEffect transition="in" filter="box(out)">
                                      <p:cBhvr>
                                        <p:cTn id="52" dur="500"/>
                                        <p:tgtEl>
                                          <p:spTgt spid="14644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46438"/>
                                        </p:tgtEl>
                                        <p:attrNameLst>
                                          <p:attrName>style.visibility</p:attrName>
                                        </p:attrNameLst>
                                      </p:cBhvr>
                                      <p:to>
                                        <p:strVal val="visible"/>
                                      </p:to>
                                    </p:set>
                                    <p:anim calcmode="lin" valueType="num">
                                      <p:cBhvr additive="base">
                                        <p:cTn id="57" dur="500" fill="hold"/>
                                        <p:tgtEl>
                                          <p:spTgt spid="146438"/>
                                        </p:tgtEl>
                                        <p:attrNameLst>
                                          <p:attrName>ppt_x</p:attrName>
                                        </p:attrNameLst>
                                      </p:cBhvr>
                                      <p:tavLst>
                                        <p:tav tm="0">
                                          <p:val>
                                            <p:strVal val="#ppt_x"/>
                                          </p:val>
                                        </p:tav>
                                        <p:tav tm="100000">
                                          <p:val>
                                            <p:strVal val="#ppt_x"/>
                                          </p:val>
                                        </p:tav>
                                      </p:tavLst>
                                    </p:anim>
                                    <p:anim calcmode="lin" valueType="num">
                                      <p:cBhvr additive="base">
                                        <p:cTn id="58" dur="500" fill="hold"/>
                                        <p:tgtEl>
                                          <p:spTgt spid="146438"/>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 presetClass="entr" presetSubtype="16" fill="hold" grpId="0" nodeType="clickEffect">
                                  <p:stCondLst>
                                    <p:cond delay="0"/>
                                  </p:stCondLst>
                                  <p:childTnLst>
                                    <p:set>
                                      <p:cBhvr>
                                        <p:cTn id="62" dur="1" fill="hold">
                                          <p:stCondLst>
                                            <p:cond delay="0"/>
                                          </p:stCondLst>
                                        </p:cTn>
                                        <p:tgtEl>
                                          <p:spTgt spid="146446"/>
                                        </p:tgtEl>
                                        <p:attrNameLst>
                                          <p:attrName>style.visibility</p:attrName>
                                        </p:attrNameLst>
                                      </p:cBhvr>
                                      <p:to>
                                        <p:strVal val="visible"/>
                                      </p:to>
                                    </p:set>
                                    <p:animEffect transition="in" filter="box(in)">
                                      <p:cBhvr>
                                        <p:cTn id="63" dur="500"/>
                                        <p:tgtEl>
                                          <p:spTgt spid="146446"/>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46439"/>
                                        </p:tgtEl>
                                        <p:attrNameLst>
                                          <p:attrName>style.visibility</p:attrName>
                                        </p:attrNameLst>
                                      </p:cBhvr>
                                      <p:to>
                                        <p:strVal val="visible"/>
                                      </p:to>
                                    </p:set>
                                    <p:anim calcmode="lin" valueType="num">
                                      <p:cBhvr additive="base">
                                        <p:cTn id="68" dur="500" fill="hold"/>
                                        <p:tgtEl>
                                          <p:spTgt spid="146439"/>
                                        </p:tgtEl>
                                        <p:attrNameLst>
                                          <p:attrName>ppt_x</p:attrName>
                                        </p:attrNameLst>
                                      </p:cBhvr>
                                      <p:tavLst>
                                        <p:tav tm="0">
                                          <p:val>
                                            <p:strVal val="#ppt_x"/>
                                          </p:val>
                                        </p:tav>
                                        <p:tav tm="100000">
                                          <p:val>
                                            <p:strVal val="#ppt_x"/>
                                          </p:val>
                                        </p:tav>
                                      </p:tavLst>
                                    </p:anim>
                                    <p:anim calcmode="lin" valueType="num">
                                      <p:cBhvr additive="base">
                                        <p:cTn id="69" dur="500" fill="hold"/>
                                        <p:tgtEl>
                                          <p:spTgt spid="146439"/>
                                        </p:tgtEl>
                                        <p:attrNameLst>
                                          <p:attrName>ppt_y</p:attrName>
                                        </p:attrNameLst>
                                      </p:cBhvr>
                                      <p:tavLst>
                                        <p:tav tm="0">
                                          <p:val>
                                            <p:strVal val="1+#ppt_h/2"/>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4" presetClass="entr" presetSubtype="32" fill="hold" grpId="0" nodeType="clickEffect">
                                  <p:stCondLst>
                                    <p:cond delay="0"/>
                                  </p:stCondLst>
                                  <p:childTnLst>
                                    <p:set>
                                      <p:cBhvr>
                                        <p:cTn id="73" dur="1" fill="hold">
                                          <p:stCondLst>
                                            <p:cond delay="0"/>
                                          </p:stCondLst>
                                        </p:cTn>
                                        <p:tgtEl>
                                          <p:spTgt spid="146447"/>
                                        </p:tgtEl>
                                        <p:attrNameLst>
                                          <p:attrName>style.visibility</p:attrName>
                                        </p:attrNameLst>
                                      </p:cBhvr>
                                      <p:to>
                                        <p:strVal val="visible"/>
                                      </p:to>
                                    </p:set>
                                    <p:animEffect transition="in" filter="box(out)">
                                      <p:cBhvr>
                                        <p:cTn id="74" dur="500"/>
                                        <p:tgtEl>
                                          <p:spTgt spid="146447"/>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146440"/>
                                        </p:tgtEl>
                                        <p:attrNameLst>
                                          <p:attrName>style.visibility</p:attrName>
                                        </p:attrNameLst>
                                      </p:cBhvr>
                                      <p:to>
                                        <p:strVal val="visible"/>
                                      </p:to>
                                    </p:set>
                                    <p:anim calcmode="lin" valueType="num">
                                      <p:cBhvr additive="base">
                                        <p:cTn id="79" dur="500" fill="hold"/>
                                        <p:tgtEl>
                                          <p:spTgt spid="146440"/>
                                        </p:tgtEl>
                                        <p:attrNameLst>
                                          <p:attrName>ppt_x</p:attrName>
                                        </p:attrNameLst>
                                      </p:cBhvr>
                                      <p:tavLst>
                                        <p:tav tm="0">
                                          <p:val>
                                            <p:strVal val="1+#ppt_w/2"/>
                                          </p:val>
                                        </p:tav>
                                        <p:tav tm="100000">
                                          <p:val>
                                            <p:strVal val="#ppt_x"/>
                                          </p:val>
                                        </p:tav>
                                      </p:tavLst>
                                    </p:anim>
                                    <p:anim calcmode="lin" valueType="num">
                                      <p:cBhvr additive="base">
                                        <p:cTn id="80" dur="500" fill="hold"/>
                                        <p:tgtEl>
                                          <p:spTgt spid="146440"/>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4" presetClass="entr" presetSubtype="16" fill="hold" grpId="0" nodeType="clickEffect">
                                  <p:stCondLst>
                                    <p:cond delay="0"/>
                                  </p:stCondLst>
                                  <p:childTnLst>
                                    <p:set>
                                      <p:cBhvr>
                                        <p:cTn id="84" dur="1" fill="hold">
                                          <p:stCondLst>
                                            <p:cond delay="0"/>
                                          </p:stCondLst>
                                        </p:cTn>
                                        <p:tgtEl>
                                          <p:spTgt spid="146448"/>
                                        </p:tgtEl>
                                        <p:attrNameLst>
                                          <p:attrName>style.visibility</p:attrName>
                                        </p:attrNameLst>
                                      </p:cBhvr>
                                      <p:to>
                                        <p:strVal val="visible"/>
                                      </p:to>
                                    </p:set>
                                    <p:animEffect transition="in" filter="box(in)">
                                      <p:cBhvr>
                                        <p:cTn id="85" dur="500"/>
                                        <p:tgtEl>
                                          <p:spTgt spid="146448"/>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ntr" presetSubtype="2" fill="hold" grpId="0" nodeType="clickEffect">
                                  <p:stCondLst>
                                    <p:cond delay="0"/>
                                  </p:stCondLst>
                                  <p:childTnLst>
                                    <p:set>
                                      <p:cBhvr>
                                        <p:cTn id="89" dur="1" fill="hold">
                                          <p:stCondLst>
                                            <p:cond delay="0"/>
                                          </p:stCondLst>
                                        </p:cTn>
                                        <p:tgtEl>
                                          <p:spTgt spid="146441"/>
                                        </p:tgtEl>
                                        <p:attrNameLst>
                                          <p:attrName>style.visibility</p:attrName>
                                        </p:attrNameLst>
                                      </p:cBhvr>
                                      <p:to>
                                        <p:strVal val="visible"/>
                                      </p:to>
                                    </p:set>
                                    <p:anim calcmode="lin" valueType="num">
                                      <p:cBhvr additive="base">
                                        <p:cTn id="90" dur="500" fill="hold"/>
                                        <p:tgtEl>
                                          <p:spTgt spid="146441"/>
                                        </p:tgtEl>
                                        <p:attrNameLst>
                                          <p:attrName>ppt_x</p:attrName>
                                        </p:attrNameLst>
                                      </p:cBhvr>
                                      <p:tavLst>
                                        <p:tav tm="0">
                                          <p:val>
                                            <p:strVal val="1+#ppt_w/2"/>
                                          </p:val>
                                        </p:tav>
                                        <p:tav tm="100000">
                                          <p:val>
                                            <p:strVal val="#ppt_x"/>
                                          </p:val>
                                        </p:tav>
                                      </p:tavLst>
                                    </p:anim>
                                    <p:anim calcmode="lin" valueType="num">
                                      <p:cBhvr additive="base">
                                        <p:cTn id="91" dur="500" fill="hold"/>
                                        <p:tgtEl>
                                          <p:spTgt spid="146441"/>
                                        </p:tgtEl>
                                        <p:attrNameLst>
                                          <p:attrName>ppt_y</p:attrName>
                                        </p:attrNameLst>
                                      </p:cBhvr>
                                      <p:tavLst>
                                        <p:tav tm="0">
                                          <p:val>
                                            <p:strVal val="#ppt_y"/>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4" presetClass="entr" presetSubtype="32" fill="hold" grpId="0" nodeType="clickEffect">
                                  <p:stCondLst>
                                    <p:cond delay="0"/>
                                  </p:stCondLst>
                                  <p:childTnLst>
                                    <p:set>
                                      <p:cBhvr>
                                        <p:cTn id="95" dur="1" fill="hold">
                                          <p:stCondLst>
                                            <p:cond delay="0"/>
                                          </p:stCondLst>
                                        </p:cTn>
                                        <p:tgtEl>
                                          <p:spTgt spid="146449"/>
                                        </p:tgtEl>
                                        <p:attrNameLst>
                                          <p:attrName>style.visibility</p:attrName>
                                        </p:attrNameLst>
                                      </p:cBhvr>
                                      <p:to>
                                        <p:strVal val="visible"/>
                                      </p:to>
                                    </p:set>
                                    <p:animEffect transition="in" filter="box(out)">
                                      <p:cBhvr>
                                        <p:cTn id="96" dur="500"/>
                                        <p:tgtEl>
                                          <p:spTgt spid="146449"/>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46442"/>
                                        </p:tgtEl>
                                        <p:attrNameLst>
                                          <p:attrName>style.visibility</p:attrName>
                                        </p:attrNameLst>
                                      </p:cBhvr>
                                      <p:to>
                                        <p:strVal val="visible"/>
                                      </p:to>
                                    </p:set>
                                    <p:anim calcmode="lin" valueType="num">
                                      <p:cBhvr additive="base">
                                        <p:cTn id="101" dur="500" fill="hold"/>
                                        <p:tgtEl>
                                          <p:spTgt spid="146442"/>
                                        </p:tgtEl>
                                        <p:attrNameLst>
                                          <p:attrName>ppt_x</p:attrName>
                                        </p:attrNameLst>
                                      </p:cBhvr>
                                      <p:tavLst>
                                        <p:tav tm="0">
                                          <p:val>
                                            <p:strVal val="#ppt_x"/>
                                          </p:val>
                                        </p:tav>
                                        <p:tav tm="100000">
                                          <p:val>
                                            <p:strVal val="#ppt_x"/>
                                          </p:val>
                                        </p:tav>
                                      </p:tavLst>
                                    </p:anim>
                                    <p:anim calcmode="lin" valueType="num">
                                      <p:cBhvr additive="base">
                                        <p:cTn id="102" dur="500" fill="hold"/>
                                        <p:tgtEl>
                                          <p:spTgt spid="146442"/>
                                        </p:tgtEl>
                                        <p:attrNameLst>
                                          <p:attrName>ppt_y</p:attrName>
                                        </p:attrNameLst>
                                      </p:cBhvr>
                                      <p:tavLst>
                                        <p:tav tm="0">
                                          <p:val>
                                            <p:strVal val="1+#ppt_h/2"/>
                                          </p:val>
                                        </p:tav>
                                        <p:tav tm="100000">
                                          <p:val>
                                            <p:strVal val="#ppt_y"/>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4" presetClass="entr" presetSubtype="16" fill="hold" grpId="0" nodeType="clickEffect">
                                  <p:stCondLst>
                                    <p:cond delay="0"/>
                                  </p:stCondLst>
                                  <p:childTnLst>
                                    <p:set>
                                      <p:cBhvr>
                                        <p:cTn id="106" dur="1" fill="hold">
                                          <p:stCondLst>
                                            <p:cond delay="0"/>
                                          </p:stCondLst>
                                        </p:cTn>
                                        <p:tgtEl>
                                          <p:spTgt spid="146450"/>
                                        </p:tgtEl>
                                        <p:attrNameLst>
                                          <p:attrName>style.visibility</p:attrName>
                                        </p:attrNameLst>
                                      </p:cBhvr>
                                      <p:to>
                                        <p:strVal val="visible"/>
                                      </p:to>
                                    </p:set>
                                    <p:animEffect transition="in" filter="box(in)">
                                      <p:cBhvr>
                                        <p:cTn id="107" dur="500"/>
                                        <p:tgtEl>
                                          <p:spTgt spid="146450"/>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146478"/>
                                        </p:tgtEl>
                                        <p:attrNameLst>
                                          <p:attrName>style.visibility</p:attrName>
                                        </p:attrNameLst>
                                      </p:cBhvr>
                                      <p:to>
                                        <p:strVal val="visible"/>
                                      </p:to>
                                    </p:set>
                                    <p:anim calcmode="lin" valueType="num">
                                      <p:cBhvr additive="base">
                                        <p:cTn id="112" dur="500" fill="hold"/>
                                        <p:tgtEl>
                                          <p:spTgt spid="146478"/>
                                        </p:tgtEl>
                                        <p:attrNameLst>
                                          <p:attrName>ppt_x</p:attrName>
                                        </p:attrNameLst>
                                      </p:cBhvr>
                                      <p:tavLst>
                                        <p:tav tm="0">
                                          <p:val>
                                            <p:strVal val="#ppt_x"/>
                                          </p:val>
                                        </p:tav>
                                        <p:tav tm="100000">
                                          <p:val>
                                            <p:strVal val="#ppt_x"/>
                                          </p:val>
                                        </p:tav>
                                      </p:tavLst>
                                    </p:anim>
                                    <p:anim calcmode="lin" valueType="num">
                                      <p:cBhvr additive="base">
                                        <p:cTn id="113" dur="500" fill="hold"/>
                                        <p:tgtEl>
                                          <p:spTgt spid="146478"/>
                                        </p:tgtEl>
                                        <p:attrNameLst>
                                          <p:attrName>ppt_y</p:attrName>
                                        </p:attrNameLst>
                                      </p:cBhvr>
                                      <p:tavLst>
                                        <p:tav tm="0">
                                          <p:val>
                                            <p:strVal val="1+#ppt_h/2"/>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0"/>
                            </p:stCondLst>
                            <p:childTnLst>
                              <p:par>
                                <p:cTn id="116" presetID="4" presetClass="entr" presetSubtype="16" fill="hold" grpId="0" nodeType="clickEffect">
                                  <p:stCondLst>
                                    <p:cond delay="0"/>
                                  </p:stCondLst>
                                  <p:childTnLst>
                                    <p:set>
                                      <p:cBhvr>
                                        <p:cTn id="117" dur="1" fill="hold">
                                          <p:stCondLst>
                                            <p:cond delay="0"/>
                                          </p:stCondLst>
                                        </p:cTn>
                                        <p:tgtEl>
                                          <p:spTgt spid="146479"/>
                                        </p:tgtEl>
                                        <p:attrNameLst>
                                          <p:attrName>style.visibility</p:attrName>
                                        </p:attrNameLst>
                                      </p:cBhvr>
                                      <p:to>
                                        <p:strVal val="visible"/>
                                      </p:to>
                                    </p:set>
                                    <p:animEffect transition="in" filter="box(in)">
                                      <p:cBhvr>
                                        <p:cTn id="118" dur="500"/>
                                        <p:tgtEl>
                                          <p:spTgt spid="146479"/>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4" presetClass="entr" presetSubtype="16" fill="hold" grpId="0" nodeType="clickEffect">
                                  <p:stCondLst>
                                    <p:cond delay="0"/>
                                  </p:stCondLst>
                                  <p:childTnLst>
                                    <p:set>
                                      <p:cBhvr>
                                        <p:cTn id="122" dur="1" fill="hold">
                                          <p:stCondLst>
                                            <p:cond delay="0"/>
                                          </p:stCondLst>
                                        </p:cTn>
                                        <p:tgtEl>
                                          <p:spTgt spid="146453"/>
                                        </p:tgtEl>
                                        <p:attrNameLst>
                                          <p:attrName>style.visibility</p:attrName>
                                        </p:attrNameLst>
                                      </p:cBhvr>
                                      <p:to>
                                        <p:strVal val="visible"/>
                                      </p:to>
                                    </p:set>
                                    <p:animEffect transition="in" filter="box(in)">
                                      <p:cBhvr>
                                        <p:cTn id="123" dur="500"/>
                                        <p:tgtEl>
                                          <p:spTgt spid="146453"/>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4" presetClass="entr" presetSubtype="16" fill="hold" grpId="0" nodeType="clickEffect">
                                  <p:stCondLst>
                                    <p:cond delay="0"/>
                                  </p:stCondLst>
                                  <p:childTnLst>
                                    <p:set>
                                      <p:cBhvr>
                                        <p:cTn id="127" dur="1" fill="hold">
                                          <p:stCondLst>
                                            <p:cond delay="0"/>
                                          </p:stCondLst>
                                        </p:cTn>
                                        <p:tgtEl>
                                          <p:spTgt spid="146455"/>
                                        </p:tgtEl>
                                        <p:attrNameLst>
                                          <p:attrName>style.visibility</p:attrName>
                                        </p:attrNameLst>
                                      </p:cBhvr>
                                      <p:to>
                                        <p:strVal val="visible"/>
                                      </p:to>
                                    </p:set>
                                    <p:animEffect transition="in" filter="box(in)">
                                      <p:cBhvr>
                                        <p:cTn id="128" dur="500"/>
                                        <p:tgtEl>
                                          <p:spTgt spid="146455"/>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4" presetClass="entr" presetSubtype="16" fill="hold" grpId="0" nodeType="clickEffect">
                                  <p:stCondLst>
                                    <p:cond delay="0"/>
                                  </p:stCondLst>
                                  <p:childTnLst>
                                    <p:set>
                                      <p:cBhvr>
                                        <p:cTn id="132" dur="1" fill="hold">
                                          <p:stCondLst>
                                            <p:cond delay="0"/>
                                          </p:stCondLst>
                                        </p:cTn>
                                        <p:tgtEl>
                                          <p:spTgt spid="146456"/>
                                        </p:tgtEl>
                                        <p:attrNameLst>
                                          <p:attrName>style.visibility</p:attrName>
                                        </p:attrNameLst>
                                      </p:cBhvr>
                                      <p:to>
                                        <p:strVal val="visible"/>
                                      </p:to>
                                    </p:set>
                                    <p:animEffect transition="in" filter="box(in)">
                                      <p:cBhvr>
                                        <p:cTn id="133" dur="500"/>
                                        <p:tgtEl>
                                          <p:spTgt spid="146456"/>
                                        </p:tgtEl>
                                      </p:cBhvr>
                                    </p:animEffect>
                                  </p:childTnLst>
                                </p:cTn>
                              </p:par>
                            </p:childTnLst>
                          </p:cTn>
                        </p:par>
                        <p:par>
                          <p:cTn id="134" fill="hold" nodeType="afterGroup">
                            <p:stCondLst>
                              <p:cond delay="500"/>
                            </p:stCondLst>
                            <p:childTnLst>
                              <p:par>
                                <p:cTn id="135" presetID="4" presetClass="entr" presetSubtype="16" fill="hold" grpId="0" nodeType="afterEffect">
                                  <p:stCondLst>
                                    <p:cond delay="0"/>
                                  </p:stCondLst>
                                  <p:childTnLst>
                                    <p:set>
                                      <p:cBhvr>
                                        <p:cTn id="136" dur="1" fill="hold">
                                          <p:stCondLst>
                                            <p:cond delay="0"/>
                                          </p:stCondLst>
                                        </p:cTn>
                                        <p:tgtEl>
                                          <p:spTgt spid="146457"/>
                                        </p:tgtEl>
                                        <p:attrNameLst>
                                          <p:attrName>style.visibility</p:attrName>
                                        </p:attrNameLst>
                                      </p:cBhvr>
                                      <p:to>
                                        <p:strVal val="visible"/>
                                      </p:to>
                                    </p:set>
                                    <p:animEffect transition="in" filter="box(in)">
                                      <p:cBhvr>
                                        <p:cTn id="137" dur="500"/>
                                        <p:tgtEl>
                                          <p:spTgt spid="146457"/>
                                        </p:tgtEl>
                                      </p:cBhvr>
                                    </p:animEffect>
                                  </p:childTnLst>
                                </p:cTn>
                              </p:par>
                            </p:childTnLst>
                          </p:cTn>
                        </p:par>
                        <p:par>
                          <p:cTn id="138" fill="hold" nodeType="afterGroup">
                            <p:stCondLst>
                              <p:cond delay="1000"/>
                            </p:stCondLst>
                            <p:childTnLst>
                              <p:par>
                                <p:cTn id="139" presetID="4" presetClass="entr" presetSubtype="16" fill="hold" grpId="0" nodeType="afterEffect">
                                  <p:stCondLst>
                                    <p:cond delay="0"/>
                                  </p:stCondLst>
                                  <p:childTnLst>
                                    <p:set>
                                      <p:cBhvr>
                                        <p:cTn id="140" dur="1" fill="hold">
                                          <p:stCondLst>
                                            <p:cond delay="0"/>
                                          </p:stCondLst>
                                        </p:cTn>
                                        <p:tgtEl>
                                          <p:spTgt spid="146458"/>
                                        </p:tgtEl>
                                        <p:attrNameLst>
                                          <p:attrName>style.visibility</p:attrName>
                                        </p:attrNameLst>
                                      </p:cBhvr>
                                      <p:to>
                                        <p:strVal val="visible"/>
                                      </p:to>
                                    </p:set>
                                    <p:animEffect transition="in" filter="box(in)">
                                      <p:cBhvr>
                                        <p:cTn id="141" dur="500"/>
                                        <p:tgtEl>
                                          <p:spTgt spid="146458"/>
                                        </p:tgtEl>
                                      </p:cBhvr>
                                    </p:animEffect>
                                  </p:childTnLst>
                                </p:cTn>
                              </p:par>
                            </p:childTnLst>
                          </p:cTn>
                        </p:par>
                        <p:par>
                          <p:cTn id="142" fill="hold" nodeType="afterGroup">
                            <p:stCondLst>
                              <p:cond delay="1500"/>
                            </p:stCondLst>
                            <p:childTnLst>
                              <p:par>
                                <p:cTn id="143" presetID="4" presetClass="entr" presetSubtype="16" fill="hold" grpId="0" nodeType="afterEffect">
                                  <p:stCondLst>
                                    <p:cond delay="0"/>
                                  </p:stCondLst>
                                  <p:childTnLst>
                                    <p:set>
                                      <p:cBhvr>
                                        <p:cTn id="144" dur="1" fill="hold">
                                          <p:stCondLst>
                                            <p:cond delay="0"/>
                                          </p:stCondLst>
                                        </p:cTn>
                                        <p:tgtEl>
                                          <p:spTgt spid="146459"/>
                                        </p:tgtEl>
                                        <p:attrNameLst>
                                          <p:attrName>style.visibility</p:attrName>
                                        </p:attrNameLst>
                                      </p:cBhvr>
                                      <p:to>
                                        <p:strVal val="visible"/>
                                      </p:to>
                                    </p:set>
                                    <p:animEffect transition="in" filter="box(in)">
                                      <p:cBhvr>
                                        <p:cTn id="145" dur="500"/>
                                        <p:tgtEl>
                                          <p:spTgt spid="146459"/>
                                        </p:tgtEl>
                                      </p:cBhvr>
                                    </p:animEffect>
                                  </p:childTnLst>
                                </p:cTn>
                              </p:par>
                            </p:childTnLst>
                          </p:cTn>
                        </p:par>
                        <p:par>
                          <p:cTn id="146" fill="hold" nodeType="afterGroup">
                            <p:stCondLst>
                              <p:cond delay="2000"/>
                            </p:stCondLst>
                            <p:childTnLst>
                              <p:par>
                                <p:cTn id="147" presetID="4" presetClass="entr" presetSubtype="16" fill="hold" grpId="0" nodeType="afterEffect">
                                  <p:stCondLst>
                                    <p:cond delay="0"/>
                                  </p:stCondLst>
                                  <p:childTnLst>
                                    <p:set>
                                      <p:cBhvr>
                                        <p:cTn id="148" dur="1" fill="hold">
                                          <p:stCondLst>
                                            <p:cond delay="0"/>
                                          </p:stCondLst>
                                        </p:cTn>
                                        <p:tgtEl>
                                          <p:spTgt spid="146460"/>
                                        </p:tgtEl>
                                        <p:attrNameLst>
                                          <p:attrName>style.visibility</p:attrName>
                                        </p:attrNameLst>
                                      </p:cBhvr>
                                      <p:to>
                                        <p:strVal val="visible"/>
                                      </p:to>
                                    </p:set>
                                    <p:animEffect transition="in" filter="box(in)">
                                      <p:cBhvr>
                                        <p:cTn id="149" dur="500"/>
                                        <p:tgtEl>
                                          <p:spTgt spid="146460"/>
                                        </p:tgtEl>
                                      </p:cBhvr>
                                    </p:animEffect>
                                  </p:childTnLst>
                                </p:cTn>
                              </p:par>
                            </p:childTnLst>
                          </p:cTn>
                        </p:par>
                        <p:par>
                          <p:cTn id="150" fill="hold" nodeType="afterGroup">
                            <p:stCondLst>
                              <p:cond delay="2500"/>
                            </p:stCondLst>
                            <p:childTnLst>
                              <p:par>
                                <p:cTn id="151" presetID="4" presetClass="entr" presetSubtype="16" fill="hold" grpId="0" nodeType="afterEffect">
                                  <p:stCondLst>
                                    <p:cond delay="0"/>
                                  </p:stCondLst>
                                  <p:childTnLst>
                                    <p:set>
                                      <p:cBhvr>
                                        <p:cTn id="152" dur="1" fill="hold">
                                          <p:stCondLst>
                                            <p:cond delay="0"/>
                                          </p:stCondLst>
                                        </p:cTn>
                                        <p:tgtEl>
                                          <p:spTgt spid="146480"/>
                                        </p:tgtEl>
                                        <p:attrNameLst>
                                          <p:attrName>style.visibility</p:attrName>
                                        </p:attrNameLst>
                                      </p:cBhvr>
                                      <p:to>
                                        <p:strVal val="visible"/>
                                      </p:to>
                                    </p:set>
                                    <p:animEffect transition="in" filter="box(in)">
                                      <p:cBhvr>
                                        <p:cTn id="153" dur="500"/>
                                        <p:tgtEl>
                                          <p:spTgt spid="146480"/>
                                        </p:tgtEl>
                                      </p:cBhvr>
                                    </p:animEffec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8" presetClass="entr" presetSubtype="16" fill="hold" grpId="0" nodeType="clickEffect">
                                  <p:stCondLst>
                                    <p:cond delay="0"/>
                                  </p:stCondLst>
                                  <p:childTnLst>
                                    <p:set>
                                      <p:cBhvr>
                                        <p:cTn id="157" dur="1" fill="hold">
                                          <p:stCondLst>
                                            <p:cond delay="0"/>
                                          </p:stCondLst>
                                        </p:cTn>
                                        <p:tgtEl>
                                          <p:spTgt spid="146484"/>
                                        </p:tgtEl>
                                        <p:attrNameLst>
                                          <p:attrName>style.visibility</p:attrName>
                                        </p:attrNameLst>
                                      </p:cBhvr>
                                      <p:to>
                                        <p:strVal val="visible"/>
                                      </p:to>
                                    </p:set>
                                    <p:animEffect transition="in" filter="diamond(in)">
                                      <p:cBhvr>
                                        <p:cTn id="158" dur="2000"/>
                                        <p:tgtEl>
                                          <p:spTgt spid="146484"/>
                                        </p:tgtEl>
                                      </p:cBhvr>
                                    </p:animEffec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4" presetClass="entr" presetSubtype="16" fill="hold" grpId="0" nodeType="clickEffect">
                                  <p:stCondLst>
                                    <p:cond delay="0"/>
                                  </p:stCondLst>
                                  <p:childTnLst>
                                    <p:set>
                                      <p:cBhvr>
                                        <p:cTn id="162" dur="1" fill="hold">
                                          <p:stCondLst>
                                            <p:cond delay="0"/>
                                          </p:stCondLst>
                                        </p:cTn>
                                        <p:tgtEl>
                                          <p:spTgt spid="146485"/>
                                        </p:tgtEl>
                                        <p:attrNameLst>
                                          <p:attrName>style.visibility</p:attrName>
                                        </p:attrNameLst>
                                      </p:cBhvr>
                                      <p:to>
                                        <p:strVal val="visible"/>
                                      </p:to>
                                    </p:set>
                                    <p:animEffect transition="in" filter="box(in)">
                                      <p:cBhvr>
                                        <p:cTn id="163" dur="500"/>
                                        <p:tgtEl>
                                          <p:spTgt spid="146485"/>
                                        </p:tgtEl>
                                      </p:cBhvr>
                                    </p:animEffect>
                                  </p:childTnLst>
                                </p:cTn>
                              </p:par>
                            </p:childTnLst>
                          </p:cTn>
                        </p:par>
                      </p:childTnLst>
                    </p:cTn>
                  </p:par>
                  <p:par>
                    <p:cTn id="164" fill="hold" nodeType="clickPar">
                      <p:stCondLst>
                        <p:cond delay="indefinite"/>
                      </p:stCondLst>
                      <p:childTnLst>
                        <p:par>
                          <p:cTn id="165" fill="hold" nodeType="withGroup">
                            <p:stCondLst>
                              <p:cond delay="0"/>
                            </p:stCondLst>
                            <p:childTnLst>
                              <p:par>
                                <p:cTn id="166" presetID="8" presetClass="entr" presetSubtype="32" fill="hold" grpId="0" nodeType="clickEffect">
                                  <p:stCondLst>
                                    <p:cond delay="0"/>
                                  </p:stCondLst>
                                  <p:childTnLst>
                                    <p:set>
                                      <p:cBhvr>
                                        <p:cTn id="167" dur="1" fill="hold">
                                          <p:stCondLst>
                                            <p:cond delay="0"/>
                                          </p:stCondLst>
                                        </p:cTn>
                                        <p:tgtEl>
                                          <p:spTgt spid="146483"/>
                                        </p:tgtEl>
                                        <p:attrNameLst>
                                          <p:attrName>style.visibility</p:attrName>
                                        </p:attrNameLst>
                                      </p:cBhvr>
                                      <p:to>
                                        <p:strVal val="visible"/>
                                      </p:to>
                                    </p:set>
                                    <p:animEffect transition="in" filter="diamond(out)">
                                      <p:cBhvr>
                                        <p:cTn id="168" dur="2000"/>
                                        <p:tgtEl>
                                          <p:spTgt spid="146483"/>
                                        </p:tgtEl>
                                      </p:cBhvr>
                                    </p:animEffect>
                                  </p:childTnLst>
                                </p:cTn>
                              </p:par>
                            </p:childTnLst>
                          </p:cTn>
                        </p:par>
                      </p:childTnLst>
                    </p:cTn>
                  </p:par>
                  <p:par>
                    <p:cTn id="169" fill="hold" nodeType="clickPar">
                      <p:stCondLst>
                        <p:cond delay="indefinite"/>
                      </p:stCondLst>
                      <p:childTnLst>
                        <p:par>
                          <p:cTn id="170" fill="hold" nodeType="withGroup">
                            <p:stCondLst>
                              <p:cond delay="0"/>
                            </p:stCondLst>
                            <p:childTnLst>
                              <p:par>
                                <p:cTn id="171" presetID="4" presetClass="entr" presetSubtype="32" fill="hold" grpId="0" nodeType="clickEffect">
                                  <p:stCondLst>
                                    <p:cond delay="0"/>
                                  </p:stCondLst>
                                  <p:childTnLst>
                                    <p:set>
                                      <p:cBhvr>
                                        <p:cTn id="172" dur="1" fill="hold">
                                          <p:stCondLst>
                                            <p:cond delay="0"/>
                                          </p:stCondLst>
                                        </p:cTn>
                                        <p:tgtEl>
                                          <p:spTgt spid="146486"/>
                                        </p:tgtEl>
                                        <p:attrNameLst>
                                          <p:attrName>style.visibility</p:attrName>
                                        </p:attrNameLst>
                                      </p:cBhvr>
                                      <p:to>
                                        <p:strVal val="visible"/>
                                      </p:to>
                                    </p:set>
                                    <p:animEffect transition="in" filter="box(out)">
                                      <p:cBhvr>
                                        <p:cTn id="173" dur="500"/>
                                        <p:tgtEl>
                                          <p:spTgt spid="146486"/>
                                        </p:tgtEl>
                                      </p:cBhvr>
                                    </p:animEffec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4" presetClass="entr" presetSubtype="16" fill="hold" grpId="0" nodeType="clickEffect">
                                  <p:stCondLst>
                                    <p:cond delay="0"/>
                                  </p:stCondLst>
                                  <p:childTnLst>
                                    <p:set>
                                      <p:cBhvr>
                                        <p:cTn id="177" dur="1" fill="hold">
                                          <p:stCondLst>
                                            <p:cond delay="0"/>
                                          </p:stCondLst>
                                        </p:cTn>
                                        <p:tgtEl>
                                          <p:spTgt spid="146487"/>
                                        </p:tgtEl>
                                        <p:attrNameLst>
                                          <p:attrName>style.visibility</p:attrName>
                                        </p:attrNameLst>
                                      </p:cBhvr>
                                      <p:to>
                                        <p:strVal val="visible"/>
                                      </p:to>
                                    </p:set>
                                    <p:animEffect transition="in" filter="box(in)">
                                      <p:cBhvr>
                                        <p:cTn id="178" dur="500"/>
                                        <p:tgtEl>
                                          <p:spTgt spid="146487"/>
                                        </p:tgtEl>
                                      </p:cBhvr>
                                    </p:animEffec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2" presetClass="entr" presetSubtype="2" fill="hold" grpId="0" nodeType="clickEffect">
                                  <p:stCondLst>
                                    <p:cond delay="0"/>
                                  </p:stCondLst>
                                  <p:iterate type="wd">
                                    <p:tmPct val="100000"/>
                                  </p:iterate>
                                  <p:childTnLst>
                                    <p:set>
                                      <p:cBhvr>
                                        <p:cTn id="182" dur="1" fill="hold">
                                          <p:stCondLst>
                                            <p:cond delay="0"/>
                                          </p:stCondLst>
                                        </p:cTn>
                                        <p:tgtEl>
                                          <p:spTgt spid="36"/>
                                        </p:tgtEl>
                                        <p:attrNameLst>
                                          <p:attrName>style.visibility</p:attrName>
                                        </p:attrNameLst>
                                      </p:cBhvr>
                                      <p:to>
                                        <p:strVal val="visible"/>
                                      </p:to>
                                    </p:set>
                                    <p:anim calcmode="lin" valueType="num">
                                      <p:cBhvr additive="base">
                                        <p:cTn id="183" dur="300" fill="hold"/>
                                        <p:tgtEl>
                                          <p:spTgt spid="36"/>
                                        </p:tgtEl>
                                        <p:attrNameLst>
                                          <p:attrName>ppt_x</p:attrName>
                                        </p:attrNameLst>
                                      </p:cBhvr>
                                      <p:tavLst>
                                        <p:tav tm="0">
                                          <p:val>
                                            <p:strVal val="1+#ppt_w/2"/>
                                          </p:val>
                                        </p:tav>
                                        <p:tav tm="100000">
                                          <p:val>
                                            <p:strVal val="#ppt_x"/>
                                          </p:val>
                                        </p:tav>
                                      </p:tavLst>
                                    </p:anim>
                                    <p:anim calcmode="lin" valueType="num">
                                      <p:cBhvr additive="base">
                                        <p:cTn id="184"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animBg="1"/>
      <p:bldP spid="146435" grpId="0" animBg="1"/>
      <p:bldP spid="146436" grpId="0" animBg="1"/>
      <p:bldP spid="146437" grpId="0" animBg="1"/>
      <p:bldP spid="146438" grpId="0" animBg="1"/>
      <p:bldP spid="146439" grpId="0" animBg="1"/>
      <p:bldP spid="146440" grpId="0" animBg="1"/>
      <p:bldP spid="146441" grpId="0" animBg="1"/>
      <p:bldP spid="146442" grpId="0" animBg="1"/>
      <p:bldP spid="146443" grpId="0" animBg="1"/>
      <p:bldP spid="146444" grpId="0" animBg="1"/>
      <p:bldP spid="146445" grpId="0" animBg="1"/>
      <p:bldP spid="146446" grpId="0" animBg="1"/>
      <p:bldP spid="146447" grpId="0" animBg="1"/>
      <p:bldP spid="146448" grpId="0" animBg="1"/>
      <p:bldP spid="146449" grpId="0" animBg="1"/>
      <p:bldP spid="146450" grpId="0" animBg="1"/>
      <p:bldP spid="146451" grpId="0" animBg="1"/>
      <p:bldP spid="146453" grpId="0" animBg="1"/>
      <p:bldP spid="146455" grpId="0" animBg="1"/>
      <p:bldP spid="146456" grpId="0" animBg="1"/>
      <p:bldP spid="146457" grpId="0" animBg="1"/>
      <p:bldP spid="146458" grpId="0" animBg="1"/>
      <p:bldP spid="146459" grpId="0" animBg="1"/>
      <p:bldP spid="146460" grpId="0" animBg="1"/>
      <p:bldP spid="146478" grpId="0" animBg="1"/>
      <p:bldP spid="146479" grpId="0" animBg="1"/>
      <p:bldP spid="146480" grpId="0" animBg="1"/>
      <p:bldP spid="146483" grpId="0" animBg="1"/>
      <p:bldP spid="146484" grpId="0" animBg="1"/>
      <p:bldP spid="146485" grpId="0" animBg="1"/>
      <p:bldP spid="146486" grpId="0" animBg="1"/>
      <p:bldP spid="146487" grpId="0" animBg="1"/>
      <p:bldP spid="35" grpId="0"/>
      <p:bldP spid="3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436563"/>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7" name="Text Box 4"/>
          <p:cNvSpPr txBox="1">
            <a:spLocks noChangeArrowheads="1"/>
          </p:cNvSpPr>
          <p:nvPr/>
        </p:nvSpPr>
        <p:spPr bwMode="auto">
          <a:xfrm>
            <a:off x="2063750" y="1052513"/>
            <a:ext cx="8135938"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fontAlgn="base">
              <a:lnSpc>
                <a:spcPct val="130000"/>
              </a:lnSpc>
              <a:spcBef>
                <a:spcPct val="0"/>
              </a:spcBef>
              <a:spcAft>
                <a:spcPct val="0"/>
              </a:spcAft>
              <a:buClrTx/>
              <a:buSzTx/>
              <a:buFontTx/>
              <a:buNone/>
            </a:pPr>
            <a:r>
              <a:rPr lang="ar-SA" altLang="en-US" b="1">
                <a:solidFill>
                  <a:srgbClr val="660066"/>
                </a:solidFill>
              </a:rPr>
              <a:t>أ- قانون المنفعة الكلية: </a:t>
            </a:r>
          </a:p>
        </p:txBody>
      </p:sp>
      <p:sp>
        <p:nvSpPr>
          <p:cNvPr id="8" name="Text Box 4"/>
          <p:cNvSpPr txBox="1">
            <a:spLocks noChangeArrowheads="1"/>
          </p:cNvSpPr>
          <p:nvPr/>
        </p:nvSpPr>
        <p:spPr bwMode="auto">
          <a:xfrm>
            <a:off x="2058989" y="3500439"/>
            <a:ext cx="82137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r>
              <a:rPr lang="ar-SA" altLang="en-US" b="1">
                <a:solidFill>
                  <a:srgbClr val="660066"/>
                </a:solidFill>
              </a:rPr>
              <a:t>ب- قانون المنفعة الحدية: </a:t>
            </a:r>
          </a:p>
        </p:txBody>
      </p:sp>
      <p:sp>
        <p:nvSpPr>
          <p:cNvPr id="11" name="Text Box 4"/>
          <p:cNvSpPr txBox="1">
            <a:spLocks noChangeArrowheads="1"/>
          </p:cNvSpPr>
          <p:nvPr/>
        </p:nvSpPr>
        <p:spPr bwMode="auto">
          <a:xfrm>
            <a:off x="2063751" y="4076701"/>
            <a:ext cx="8213725" cy="161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fontAlgn="base">
              <a:lnSpc>
                <a:spcPct val="130000"/>
              </a:lnSpc>
              <a:spcBef>
                <a:spcPct val="0"/>
              </a:spcBef>
              <a:spcAft>
                <a:spcPct val="0"/>
              </a:spcAft>
              <a:buClrTx/>
              <a:buSzTx/>
              <a:buFontTx/>
              <a:buNone/>
            </a:pPr>
            <a:r>
              <a:rPr lang="ar-JO" altLang="en-US" sz="2400" b="1" dirty="0">
                <a:solidFill>
                  <a:srgbClr val="000000"/>
                </a:solidFill>
              </a:rPr>
              <a:t>إذا زاد المستهلك استهلاكه من السلعة بوحدات متماثلة، فإن</a:t>
            </a:r>
            <a:r>
              <a:rPr lang="ar-SA" altLang="en-US" sz="2400" b="1" dirty="0">
                <a:solidFill>
                  <a:srgbClr val="000000"/>
                </a:solidFill>
              </a:rPr>
              <a:t>ه – بعد حد معين- تبدا المنفعة الحدية بالتناقص حتي يصل المستهلك إلي حد الاشباع (قانون تناقص المنفعة </a:t>
            </a:r>
            <a:r>
              <a:rPr lang="ar-SA" altLang="en-US" sz="2400" b="1" dirty="0" smtClean="0">
                <a:solidFill>
                  <a:srgbClr val="000000"/>
                </a:solidFill>
              </a:rPr>
              <a:t>الحدية </a:t>
            </a:r>
            <a:r>
              <a:rPr lang="ar-SA" altLang="en-US" sz="2800" b="1" dirty="0" smtClean="0">
                <a:solidFill>
                  <a:srgbClr val="000000"/>
                </a:solidFill>
              </a:rPr>
              <a:t>.</a:t>
            </a:r>
            <a:endParaRPr lang="ar-SA" altLang="en-US" sz="2800" b="1" dirty="0">
              <a:solidFill>
                <a:srgbClr val="660066"/>
              </a:solidFill>
            </a:endParaRPr>
          </a:p>
        </p:txBody>
      </p:sp>
      <p:sp>
        <p:nvSpPr>
          <p:cNvPr id="12" name="Text Box 4"/>
          <p:cNvSpPr txBox="1">
            <a:spLocks noChangeArrowheads="1"/>
          </p:cNvSpPr>
          <p:nvPr/>
        </p:nvSpPr>
        <p:spPr bwMode="auto">
          <a:xfrm>
            <a:off x="2063750" y="1700214"/>
            <a:ext cx="813593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fontAlgn="base">
              <a:lnSpc>
                <a:spcPct val="130000"/>
              </a:lnSpc>
              <a:spcBef>
                <a:spcPct val="0"/>
              </a:spcBef>
              <a:spcAft>
                <a:spcPct val="0"/>
              </a:spcAft>
              <a:buClrTx/>
              <a:buSzTx/>
              <a:buFontTx/>
              <a:buNone/>
            </a:pPr>
            <a:r>
              <a:rPr lang="ar-JO" altLang="en-US" sz="2400" b="1">
                <a:solidFill>
                  <a:srgbClr val="000000"/>
                </a:solidFill>
              </a:rPr>
              <a:t>إذا زاد المستهلك استهلاكه من السلعة بوحدات متماثلة، فإن المنفعة ال</a:t>
            </a:r>
            <a:r>
              <a:rPr lang="ar-SA" altLang="en-US" sz="2400" b="1">
                <a:solidFill>
                  <a:srgbClr val="000000"/>
                </a:solidFill>
              </a:rPr>
              <a:t>كلية</a:t>
            </a:r>
            <a:r>
              <a:rPr lang="ar-JO" altLang="en-US" sz="2400" b="1">
                <a:solidFill>
                  <a:srgbClr val="000000"/>
                </a:solidFill>
              </a:rPr>
              <a:t> </a:t>
            </a:r>
            <a:r>
              <a:rPr lang="ar-SA" altLang="en-US" sz="2400" b="1">
                <a:solidFill>
                  <a:srgbClr val="000000"/>
                </a:solidFill>
              </a:rPr>
              <a:t>تتزايد بمعدل متناقص (قانون تزايد المنفعة الكلية </a:t>
            </a:r>
            <a:r>
              <a:rPr lang="en-US" altLang="en-US" sz="2400" b="1">
                <a:solidFill>
                  <a:srgbClr val="000000"/>
                </a:solidFill>
              </a:rPr>
              <a:t>Law of Increasing Total Utility</a:t>
            </a:r>
            <a:r>
              <a:rPr lang="ar-SA" altLang="en-US" sz="2400" b="1">
                <a:solidFill>
                  <a:srgbClr val="000000"/>
                </a:solidFill>
              </a:rPr>
              <a:t>)</a:t>
            </a:r>
            <a:r>
              <a:rPr lang="ar-JO" altLang="en-US" sz="2400" b="1">
                <a:solidFill>
                  <a:srgbClr val="000000"/>
                </a:solidFill>
              </a:rPr>
              <a:t>.</a:t>
            </a:r>
            <a:r>
              <a:rPr lang="ar-SA" altLang="en-US" sz="2400" b="1">
                <a:solidFill>
                  <a:srgbClr val="000000"/>
                </a:solidFill>
              </a:rPr>
              <a:t> </a:t>
            </a:r>
          </a:p>
        </p:txBody>
      </p:sp>
    </p:spTree>
    <p:extLst>
      <p:ext uri="{BB962C8B-B14F-4D97-AF65-F5344CB8AC3E}">
        <p14:creationId xmlns:p14="http://schemas.microsoft.com/office/powerpoint/2010/main" val="3895778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slide(fromBottom)">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Bottom)">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lide(fromBottom)">
                                      <p:cBhvr>
                                        <p:cTn id="24" dur="5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slide(fromBottom)">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7" grpId="0" autoUpdateAnimBg="0"/>
      <p:bldP spid="8" grpId="0" autoUpdateAnimBg="0"/>
      <p:bldP spid="11" grpId="0" autoUpdateAnimBg="0"/>
      <p:bldP spid="1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436563"/>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9" name="Rectangle 8"/>
          <p:cNvSpPr>
            <a:spLocks noChangeArrowheads="1"/>
          </p:cNvSpPr>
          <p:nvPr/>
        </p:nvSpPr>
        <p:spPr bwMode="auto">
          <a:xfrm>
            <a:off x="1416050" y="917575"/>
            <a:ext cx="640873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30000"/>
              </a:lnSpc>
              <a:spcBef>
                <a:spcPct val="0"/>
              </a:spcBef>
              <a:spcAft>
                <a:spcPct val="0"/>
              </a:spcAft>
              <a:buClr>
                <a:srgbClr val="00007D"/>
              </a:buClr>
              <a:buFontTx/>
              <a:buNone/>
            </a:pPr>
            <a:r>
              <a:rPr lang="ar-SA" altLang="en-US" sz="2000" b="1">
                <a:solidFill>
                  <a:srgbClr val="C00000"/>
                </a:solidFill>
              </a:rPr>
              <a:t>شكل  رقم (</a:t>
            </a:r>
            <a:r>
              <a:rPr lang="en-US" altLang="en-US" sz="2000" b="1">
                <a:solidFill>
                  <a:srgbClr val="C00000"/>
                </a:solidFill>
              </a:rPr>
              <a:t>21</a:t>
            </a:r>
            <a:r>
              <a:rPr lang="ar-SA" altLang="en-US" sz="2000" b="1">
                <a:solidFill>
                  <a:srgbClr val="C00000"/>
                </a:solidFill>
              </a:rPr>
              <a:t>): منحنيات المنفعة الكلية (</a:t>
            </a:r>
            <a:r>
              <a:rPr lang="en-US" altLang="en-US" sz="1800" b="1">
                <a:solidFill>
                  <a:srgbClr val="C00000"/>
                </a:solidFill>
              </a:rPr>
              <a:t>TU</a:t>
            </a:r>
            <a:r>
              <a:rPr lang="ar-SA" altLang="en-US" sz="2000" b="1">
                <a:solidFill>
                  <a:srgbClr val="C00000"/>
                </a:solidFill>
              </a:rPr>
              <a:t>) والمنفعة الحدية (</a:t>
            </a:r>
            <a:r>
              <a:rPr lang="en-US" altLang="en-US" sz="1800" b="1">
                <a:solidFill>
                  <a:srgbClr val="C00000"/>
                </a:solidFill>
              </a:rPr>
              <a:t>MU</a:t>
            </a:r>
            <a:r>
              <a:rPr lang="ar-SA" altLang="en-US" sz="2000" b="1">
                <a:solidFill>
                  <a:srgbClr val="C00000"/>
                </a:solidFill>
              </a:rPr>
              <a:t>)</a:t>
            </a:r>
          </a:p>
        </p:txBody>
      </p:sp>
      <p:pic>
        <p:nvPicPr>
          <p:cNvPr id="10"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200" y="1458914"/>
            <a:ext cx="60960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850" y="4149725"/>
            <a:ext cx="609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4" name="Line 6"/>
          <p:cNvSpPr>
            <a:spLocks noChangeShapeType="1"/>
          </p:cNvSpPr>
          <p:nvPr/>
        </p:nvSpPr>
        <p:spPr bwMode="auto">
          <a:xfrm flipV="1">
            <a:off x="5900738" y="1484313"/>
            <a:ext cx="25400" cy="5040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algn="l" rtl="0" eaLnBrk="0" fontAlgn="base" hangingPunct="0">
              <a:spcBef>
                <a:spcPct val="0"/>
              </a:spcBef>
              <a:spcAft>
                <a:spcPct val="0"/>
              </a:spcAft>
            </a:pPr>
            <a:endParaRPr lang="ar-SA" sz="2000" b="1">
              <a:solidFill>
                <a:srgbClr val="800000"/>
              </a:solidFill>
              <a:cs typeface="Arial" panose="020B0604020202020204" pitchFamily="34" charset="0"/>
            </a:endParaRPr>
          </a:p>
        </p:txBody>
      </p:sp>
      <p:sp>
        <p:nvSpPr>
          <p:cNvPr id="15" name="Rectangle 14"/>
          <p:cNvSpPr>
            <a:spLocks noChangeArrowheads="1"/>
          </p:cNvSpPr>
          <p:nvPr/>
        </p:nvSpPr>
        <p:spPr bwMode="auto">
          <a:xfrm>
            <a:off x="8112125" y="2797175"/>
            <a:ext cx="2376488" cy="1855788"/>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justLow" fontAlgn="base">
              <a:spcBef>
                <a:spcPct val="0"/>
              </a:spcBef>
              <a:spcAft>
                <a:spcPct val="0"/>
              </a:spcAft>
              <a:buClr>
                <a:srgbClr val="00007D"/>
              </a:buClr>
              <a:buSzPct val="75000"/>
              <a:defRPr/>
            </a:pPr>
            <a:r>
              <a:rPr lang="ar-SA" altLang="en-US" sz="1600" b="1">
                <a:solidFill>
                  <a:srgbClr val="660066"/>
                </a:solidFill>
                <a:cs typeface="Arial" pitchFamily="34" charset="0"/>
              </a:rPr>
              <a:t>يوضح هذا الشكل أن المنفعة الكلية (</a:t>
            </a:r>
            <a:r>
              <a:rPr lang="en-US" altLang="en-US" sz="1600" b="1">
                <a:solidFill>
                  <a:srgbClr val="660066"/>
                </a:solidFill>
                <a:cs typeface="Arial" pitchFamily="34" charset="0"/>
              </a:rPr>
              <a:t>TU</a:t>
            </a:r>
            <a:r>
              <a:rPr lang="ar-SA" altLang="en-US" sz="1600" b="1">
                <a:solidFill>
                  <a:srgbClr val="660066"/>
                </a:solidFill>
                <a:cs typeface="Arial" pitchFamily="34" charset="0"/>
              </a:rPr>
              <a:t>)  تكون في أقصي مستوي لها عندما تبلغ المنفعة الحدية (</a:t>
            </a:r>
            <a:r>
              <a:rPr lang="en-US" altLang="en-US" sz="1600" b="1">
                <a:solidFill>
                  <a:srgbClr val="660066"/>
                </a:solidFill>
                <a:cs typeface="Arial" pitchFamily="34" charset="0"/>
              </a:rPr>
              <a:t>MU</a:t>
            </a:r>
            <a:r>
              <a:rPr lang="ar-SA" altLang="en-US" sz="1600" b="1">
                <a:solidFill>
                  <a:srgbClr val="660066"/>
                </a:solidFill>
                <a:cs typeface="Arial" pitchFamily="34" charset="0"/>
              </a:rPr>
              <a:t>) نقطة الصفر. والسبب في ذلك هو أن المنفعة الكلية ماهي الا مجموع المنافع الحدية.</a:t>
            </a:r>
          </a:p>
        </p:txBody>
      </p:sp>
    </p:spTree>
    <p:extLst>
      <p:ext uri="{BB962C8B-B14F-4D97-AF65-F5344CB8AC3E}">
        <p14:creationId xmlns:p14="http://schemas.microsoft.com/office/powerpoint/2010/main" val="34100462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Bottom)">
                                      <p:cBhvr>
                                        <p:cTn id="14" dur="500"/>
                                        <p:tgtEl>
                                          <p:spTgt spid="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edge">
                                      <p:cBhvr>
                                        <p:cTn id="19" dur="2000"/>
                                        <p:tgtEl>
                                          <p:spTgt spid="10"/>
                                        </p:tgtEl>
                                      </p:cBhvr>
                                    </p:animEffect>
                                  </p:childTnLst>
                                </p:cTn>
                              </p:par>
                              <p:par>
                                <p:cTn id="20" presetID="2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edge">
                                      <p:cBhvr>
                                        <p:cTn id="22" dur="20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slide(fromBottom)">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9"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6400" y="1249474"/>
            <a:ext cx="9312876" cy="1200329"/>
          </a:xfrm>
          <a:prstGeom prst="rect">
            <a:avLst/>
          </a:prstGeom>
        </p:spPr>
        <p:txBody>
          <a:bodyPr wrap="square">
            <a:spAutoFit/>
          </a:bodyPr>
          <a:lstStyle/>
          <a:p>
            <a:pPr algn="just" rtl="1">
              <a:lnSpc>
                <a:spcPct val="150000"/>
              </a:lnSpc>
              <a:buFont typeface="Wingdings" pitchFamily="2" charset="2"/>
              <a:buChar char="q"/>
            </a:pPr>
            <a:r>
              <a:rPr lang="ar-TN" sz="2400" b="1" dirty="0">
                <a:solidFill>
                  <a:schemeClr val="bg2">
                    <a:lumMod val="50000"/>
                  </a:schemeClr>
                </a:solidFill>
                <a:latin typeface="Times New Roman" pitchFamily="18" charset="0"/>
                <a:cs typeface="Times New Roman" pitchFamily="18" charset="0"/>
              </a:rPr>
              <a:t>العلاقة بين المنفعة الكلية و</a:t>
            </a:r>
            <a:r>
              <a:rPr lang="ar-SA" sz="2400" b="1" dirty="0">
                <a:solidFill>
                  <a:schemeClr val="bg2">
                    <a:lumMod val="50000"/>
                  </a:schemeClr>
                </a:solidFill>
                <a:latin typeface="Times New Roman" pitchFamily="18" charset="0"/>
                <a:cs typeface="Times New Roman" pitchFamily="18" charset="0"/>
              </a:rPr>
              <a:t>المنفعة الحدية :</a:t>
            </a:r>
            <a:r>
              <a:rPr lang="ar-KW" sz="2400" dirty="0">
                <a:latin typeface="Times New Roman" pitchFamily="18" charset="0"/>
                <a:cs typeface="Times New Roman" pitchFamily="18" charset="0"/>
              </a:rPr>
              <a:t>ترتبط المنفعة الحدية مع المنفعة الكلية ارتباطاً وثيقاً، حيث تعتبر المنفعة الحدية مقياس لمقدار التغير في المنفعة الكلية. </a:t>
            </a:r>
          </a:p>
        </p:txBody>
      </p:sp>
      <p:sp>
        <p:nvSpPr>
          <p:cNvPr id="7" name="Rectangle 6"/>
          <p:cNvSpPr/>
          <p:nvPr/>
        </p:nvSpPr>
        <p:spPr>
          <a:xfrm>
            <a:off x="1295400" y="2496743"/>
            <a:ext cx="9693876" cy="1938992"/>
          </a:xfrm>
          <a:prstGeom prst="rect">
            <a:avLst/>
          </a:prstGeom>
          <a:ln w="28575">
            <a:noFill/>
          </a:ln>
        </p:spPr>
        <p:txBody>
          <a:bodyPr wrap="square">
            <a:spAutoFit/>
          </a:bodyPr>
          <a:lstStyle/>
          <a:p>
            <a:pPr algn="just" rtl="1">
              <a:lnSpc>
                <a:spcPct val="150000"/>
              </a:lnSpc>
            </a:pPr>
            <a:r>
              <a:rPr lang="ar-KW" sz="2000" dirty="0">
                <a:latin typeface="Times New Roman" pitchFamily="18" charset="0"/>
                <a:cs typeface="Times New Roman" pitchFamily="18" charset="0"/>
              </a:rPr>
              <a:t>عندما تكون المنفعة الحدية متزايدة، فإن هذا يعني أن المنفعة الكلية </a:t>
            </a:r>
            <a:r>
              <a:rPr lang="ar-KW" sz="2000" dirty="0">
                <a:solidFill>
                  <a:srgbClr val="FF0000"/>
                </a:solidFill>
                <a:latin typeface="Times New Roman" pitchFamily="18" charset="0"/>
                <a:cs typeface="Times New Roman" pitchFamily="18" charset="0"/>
              </a:rPr>
              <a:t>تتزايد بمعدل متزايد</a:t>
            </a:r>
            <a:endParaRPr lang="ar-TN" sz="2000" dirty="0">
              <a:solidFill>
                <a:srgbClr val="FF0000"/>
              </a:solidFill>
              <a:latin typeface="Times New Roman" pitchFamily="18" charset="0"/>
              <a:cs typeface="Times New Roman" pitchFamily="18" charset="0"/>
            </a:endParaRPr>
          </a:p>
          <a:p>
            <a:pPr algn="just" rtl="1">
              <a:lnSpc>
                <a:spcPct val="150000"/>
              </a:lnSpc>
            </a:pPr>
            <a:r>
              <a:rPr lang="ar-KW" sz="2000" dirty="0">
                <a:latin typeface="Times New Roman" pitchFamily="18" charset="0"/>
                <a:cs typeface="Times New Roman" pitchFamily="18" charset="0"/>
              </a:rPr>
              <a:t>عندما </a:t>
            </a:r>
            <a:r>
              <a:rPr lang="ar-TN" sz="2000" dirty="0">
                <a:latin typeface="Times New Roman" pitchFamily="18" charset="0"/>
                <a:cs typeface="Times New Roman" pitchFamily="18" charset="0"/>
              </a:rPr>
              <a:t>تبدأ</a:t>
            </a:r>
            <a:r>
              <a:rPr lang="ar-KW" sz="2000" dirty="0">
                <a:latin typeface="Times New Roman" pitchFamily="18" charset="0"/>
                <a:cs typeface="Times New Roman" pitchFamily="18" charset="0"/>
              </a:rPr>
              <a:t> المنفعة </a:t>
            </a:r>
            <a:r>
              <a:rPr lang="ar-TN" sz="2000" dirty="0">
                <a:latin typeface="Times New Roman" pitchFamily="18" charset="0"/>
                <a:cs typeface="Times New Roman" pitchFamily="18" charset="0"/>
              </a:rPr>
              <a:t>الحدية بالانخفاض</a:t>
            </a:r>
            <a:r>
              <a:rPr lang="ar-KW" sz="2000" dirty="0">
                <a:latin typeface="Times New Roman" pitchFamily="18" charset="0"/>
                <a:cs typeface="Times New Roman" pitchFamily="18" charset="0"/>
              </a:rPr>
              <a:t>، فإن هذا يعني أن المنفعة الكلية</a:t>
            </a:r>
            <a:r>
              <a:rPr lang="ar-TN" sz="2000" dirty="0">
                <a:latin typeface="Times New Roman" pitchFamily="18" charset="0"/>
                <a:cs typeface="Times New Roman" pitchFamily="18" charset="0"/>
              </a:rPr>
              <a:t> دائما</a:t>
            </a:r>
            <a:r>
              <a:rPr lang="ar-KW" sz="2000" dirty="0">
                <a:latin typeface="Times New Roman" pitchFamily="18" charset="0"/>
                <a:cs typeface="Times New Roman" pitchFamily="18" charset="0"/>
              </a:rPr>
              <a:t> </a:t>
            </a:r>
            <a:r>
              <a:rPr lang="ar-KW" sz="2000" dirty="0">
                <a:solidFill>
                  <a:srgbClr val="C00000"/>
                </a:solidFill>
                <a:latin typeface="Times New Roman" pitchFamily="18" charset="0"/>
                <a:cs typeface="Times New Roman" pitchFamily="18" charset="0"/>
              </a:rPr>
              <a:t>تتزايد</a:t>
            </a:r>
            <a:r>
              <a:rPr lang="ar-TN" sz="2000" dirty="0">
                <a:solidFill>
                  <a:srgbClr val="C00000"/>
                </a:solidFill>
                <a:latin typeface="Times New Roman" pitchFamily="18" charset="0"/>
                <a:cs typeface="Times New Roman" pitchFamily="18" charset="0"/>
              </a:rPr>
              <a:t> ولكن</a:t>
            </a:r>
            <a:r>
              <a:rPr lang="ar-KW" sz="2000" dirty="0">
                <a:solidFill>
                  <a:srgbClr val="C00000"/>
                </a:solidFill>
                <a:latin typeface="Times New Roman" pitchFamily="18" charset="0"/>
                <a:cs typeface="Times New Roman" pitchFamily="18" charset="0"/>
              </a:rPr>
              <a:t> بمعدل متناقص</a:t>
            </a:r>
            <a:endParaRPr lang="ar-TN" sz="2000" dirty="0">
              <a:solidFill>
                <a:srgbClr val="C00000"/>
              </a:solidFill>
              <a:latin typeface="Times New Roman" pitchFamily="18" charset="0"/>
              <a:cs typeface="Times New Roman" pitchFamily="18" charset="0"/>
            </a:endParaRPr>
          </a:p>
          <a:p>
            <a:pPr algn="just" rtl="1">
              <a:lnSpc>
                <a:spcPct val="150000"/>
              </a:lnSpc>
            </a:pPr>
            <a:r>
              <a:rPr lang="ar-TN" sz="2000" dirty="0">
                <a:latin typeface="Times New Roman" pitchFamily="18" charset="0"/>
                <a:cs typeface="Times New Roman" pitchFamily="18" charset="0"/>
              </a:rPr>
              <a:t>عندما تصبح </a:t>
            </a:r>
            <a:r>
              <a:rPr lang="ar-KW" sz="2000" dirty="0">
                <a:latin typeface="Times New Roman" pitchFamily="18" charset="0"/>
                <a:cs typeface="Times New Roman" pitchFamily="18" charset="0"/>
              </a:rPr>
              <a:t>المنفعة الحدية مساوية للصفر</a:t>
            </a:r>
            <a:r>
              <a:rPr lang="ar-TN" sz="2000" dirty="0">
                <a:latin typeface="Times New Roman" pitchFamily="18" charset="0"/>
                <a:cs typeface="Times New Roman" pitchFamily="18" charset="0"/>
              </a:rPr>
              <a:t>, </a:t>
            </a:r>
            <a:r>
              <a:rPr lang="ar-KW" sz="2000" dirty="0">
                <a:latin typeface="Times New Roman" pitchFamily="18" charset="0"/>
                <a:cs typeface="Times New Roman" pitchFamily="18" charset="0"/>
              </a:rPr>
              <a:t>فإن هذا يعني أن المنفعة الكلية</a:t>
            </a:r>
            <a:r>
              <a:rPr lang="ar-TN" sz="2000" dirty="0">
                <a:latin typeface="Times New Roman" pitchFamily="18" charset="0"/>
                <a:cs typeface="Times New Roman" pitchFamily="18" charset="0"/>
              </a:rPr>
              <a:t> وصلت الى </a:t>
            </a:r>
            <a:r>
              <a:rPr lang="ar-TN" sz="2000" b="1" dirty="0">
                <a:solidFill>
                  <a:srgbClr val="00B050"/>
                </a:solidFill>
                <a:latin typeface="Times New Roman" pitchFamily="18" charset="0"/>
                <a:cs typeface="Times New Roman" pitchFamily="18" charset="0"/>
              </a:rPr>
              <a:t>الحد الأقصى (أي حد الأشباع)</a:t>
            </a:r>
          </a:p>
          <a:p>
            <a:pPr algn="just" rtl="1">
              <a:lnSpc>
                <a:spcPct val="150000"/>
              </a:lnSpc>
            </a:pPr>
            <a:r>
              <a:rPr lang="ar-TN" sz="2000" dirty="0">
                <a:latin typeface="Times New Roman" pitchFamily="18" charset="0"/>
                <a:cs typeface="Times New Roman" pitchFamily="18" charset="0"/>
              </a:rPr>
              <a:t>عندما تصبح </a:t>
            </a:r>
            <a:r>
              <a:rPr lang="ar-KW" sz="2000" dirty="0">
                <a:latin typeface="Times New Roman" pitchFamily="18" charset="0"/>
                <a:cs typeface="Times New Roman" pitchFamily="18" charset="0"/>
              </a:rPr>
              <a:t>المنفعة الحدية سالبة</a:t>
            </a:r>
            <a:r>
              <a:rPr lang="ar-TN" sz="2000" dirty="0">
                <a:latin typeface="Times New Roman" pitchFamily="18" charset="0"/>
                <a:cs typeface="Times New Roman" pitchFamily="18" charset="0"/>
              </a:rPr>
              <a:t>, </a:t>
            </a:r>
            <a:r>
              <a:rPr lang="ar-KW" sz="2000" dirty="0">
                <a:latin typeface="Times New Roman" pitchFamily="18" charset="0"/>
                <a:cs typeface="Times New Roman" pitchFamily="18" charset="0"/>
              </a:rPr>
              <a:t>فإن هذا يعني أن المنفعة الكلية </a:t>
            </a:r>
            <a:r>
              <a:rPr lang="ar-TN" sz="2000" dirty="0">
                <a:solidFill>
                  <a:srgbClr val="FF0000"/>
                </a:solidFill>
                <a:latin typeface="Times New Roman" pitchFamily="18" charset="0"/>
                <a:cs typeface="Times New Roman" pitchFamily="18" charset="0"/>
              </a:rPr>
              <a:t>بدأت بالانخفاض</a:t>
            </a:r>
          </a:p>
        </p:txBody>
      </p:sp>
    </p:spTree>
    <p:extLst>
      <p:ext uri="{BB962C8B-B14F-4D97-AF65-F5344CB8AC3E}">
        <p14:creationId xmlns:p14="http://schemas.microsoft.com/office/powerpoint/2010/main" val="49686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17</a:t>
            </a:fld>
            <a:endParaRPr lang="en-US"/>
          </a:p>
        </p:txBody>
      </p:sp>
      <p:graphicFrame>
        <p:nvGraphicFramePr>
          <p:cNvPr id="5" name="Graphique 4"/>
          <p:cNvGraphicFramePr/>
          <p:nvPr/>
        </p:nvGraphicFramePr>
        <p:xfrm>
          <a:off x="2055629" y="1752600"/>
          <a:ext cx="8078973"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6" name="Connecteur droit 5"/>
          <p:cNvSpPr/>
          <p:nvPr/>
        </p:nvSpPr>
        <p:spPr>
          <a:xfrm>
            <a:off x="7010400" y="2209800"/>
            <a:ext cx="0" cy="27432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fr-FR"/>
          </a:p>
        </p:txBody>
      </p:sp>
      <p:sp>
        <p:nvSpPr>
          <p:cNvPr id="7" name="Rectangle 6"/>
          <p:cNvSpPr/>
          <p:nvPr/>
        </p:nvSpPr>
        <p:spPr>
          <a:xfrm>
            <a:off x="1676400" y="914400"/>
            <a:ext cx="8915400" cy="553998"/>
          </a:xfrm>
          <a:prstGeom prst="rect">
            <a:avLst/>
          </a:prstGeom>
        </p:spPr>
        <p:txBody>
          <a:bodyPr wrap="square">
            <a:spAutoFit/>
          </a:bodyPr>
          <a:lstStyle/>
          <a:p>
            <a:pPr algn="just" rtl="1">
              <a:lnSpc>
                <a:spcPct val="150000"/>
              </a:lnSpc>
              <a:buClr>
                <a:schemeClr val="tx2"/>
              </a:buClr>
              <a:buFont typeface="Wingdings" pitchFamily="2" charset="2"/>
              <a:buChar char="q"/>
            </a:pPr>
            <a:r>
              <a:rPr lang="ar-TN" sz="2000" b="1" dirty="0">
                <a:solidFill>
                  <a:schemeClr val="bg2">
                    <a:lumMod val="50000"/>
                  </a:schemeClr>
                </a:solidFill>
                <a:latin typeface="Times New Roman" pitchFamily="18" charset="0"/>
                <a:cs typeface="Times New Roman" pitchFamily="18" charset="0"/>
              </a:rPr>
              <a:t>العلاقة بين المنفعة الكلية و</a:t>
            </a:r>
            <a:r>
              <a:rPr lang="ar-SA" sz="2000" b="1" dirty="0">
                <a:solidFill>
                  <a:schemeClr val="bg2">
                    <a:lumMod val="50000"/>
                  </a:schemeClr>
                </a:solidFill>
                <a:latin typeface="Times New Roman" pitchFamily="18" charset="0"/>
                <a:cs typeface="Times New Roman" pitchFamily="18" charset="0"/>
              </a:rPr>
              <a:t>المنفعة الحدية :</a:t>
            </a:r>
            <a:r>
              <a:rPr lang="ar-KW" sz="2000" dirty="0">
                <a:latin typeface="Times New Roman" pitchFamily="18" charset="0"/>
                <a:cs typeface="Times New Roman" pitchFamily="18" charset="0"/>
              </a:rPr>
              <a:t>. </a:t>
            </a:r>
          </a:p>
        </p:txBody>
      </p:sp>
      <p:sp>
        <p:nvSpPr>
          <p:cNvPr id="8" name="Text Box 10"/>
          <p:cNvSpPr txBox="1">
            <a:spLocks noChangeArrowheads="1"/>
          </p:cNvSpPr>
          <p:nvPr/>
        </p:nvSpPr>
        <p:spPr bwMode="auto">
          <a:xfrm>
            <a:off x="1857640" y="6019800"/>
            <a:ext cx="8581760" cy="457200"/>
          </a:xfrm>
          <a:prstGeom prst="rect">
            <a:avLst/>
          </a:prstGeom>
          <a:solidFill>
            <a:schemeClr val="bg1"/>
          </a:solidFill>
          <a:ln w="38100">
            <a:solidFill>
              <a:srgbClr val="000000"/>
            </a:solidFill>
            <a:miter lim="800000"/>
            <a:headEnd/>
            <a:tailEnd/>
          </a:ln>
        </p:spPr>
        <p:txBody>
          <a:bodyPr/>
          <a:lstStyle/>
          <a:p>
            <a:pPr lvl="0" algn="just" rtl="1"/>
            <a:r>
              <a:rPr lang="ar-SA" altLang="zh-CN" sz="2000" b="1" dirty="0">
                <a:solidFill>
                  <a:srgbClr val="000000"/>
                </a:solidFill>
                <a:latin typeface="Times New Roman" pitchFamily="18" charset="0"/>
                <a:ea typeface="SimSun" pitchFamily="2" charset="-122"/>
                <a:cs typeface="Times New Roman" pitchFamily="18" charset="0"/>
              </a:rPr>
              <a:t>الشكل (</a:t>
            </a:r>
            <a:r>
              <a:rPr lang="ar-TN" altLang="zh-CN" sz="2000" b="1" dirty="0">
                <a:solidFill>
                  <a:srgbClr val="000000"/>
                </a:solidFill>
                <a:latin typeface="Times New Roman" pitchFamily="18" charset="0"/>
                <a:ea typeface="SimSun" pitchFamily="2" charset="-122"/>
                <a:cs typeface="Times New Roman" pitchFamily="18" charset="0"/>
              </a:rPr>
              <a:t>6</a:t>
            </a:r>
            <a:r>
              <a:rPr lang="ar-SA" altLang="zh-CN" sz="2000" b="1" dirty="0">
                <a:solidFill>
                  <a:srgbClr val="000000"/>
                </a:solidFill>
                <a:latin typeface="Times New Roman" pitchFamily="18" charset="0"/>
                <a:ea typeface="SimSun" pitchFamily="2" charset="-122"/>
                <a:cs typeface="Times New Roman" pitchFamily="18" charset="0"/>
              </a:rPr>
              <a:t>-</a:t>
            </a:r>
            <a:r>
              <a:rPr lang="ar-TN" altLang="zh-CN" sz="2000" b="1" dirty="0">
                <a:solidFill>
                  <a:srgbClr val="000000"/>
                </a:solidFill>
                <a:latin typeface="Times New Roman" pitchFamily="18" charset="0"/>
                <a:ea typeface="SimSun" pitchFamily="2" charset="-122"/>
                <a:cs typeface="Times New Roman" pitchFamily="18" charset="0"/>
              </a:rPr>
              <a:t>3</a:t>
            </a:r>
            <a:r>
              <a:rPr lang="ar-SA" altLang="zh-CN" sz="2000" b="1" dirty="0">
                <a:solidFill>
                  <a:srgbClr val="000000"/>
                </a:solidFill>
                <a:latin typeface="Times New Roman" pitchFamily="18" charset="0"/>
                <a:ea typeface="SimSun" pitchFamily="2" charset="-122"/>
                <a:cs typeface="Times New Roman" pitchFamily="18" charset="0"/>
              </a:rPr>
              <a:t>):</a:t>
            </a:r>
            <a:r>
              <a:rPr lang="ar-SA" altLang="zh-CN" sz="2000" dirty="0">
                <a:solidFill>
                  <a:srgbClr val="000000"/>
                </a:solidFill>
                <a:latin typeface="Times New Roman" pitchFamily="18" charset="0"/>
                <a:ea typeface="SimSun" pitchFamily="2" charset="-122"/>
                <a:cs typeface="Times New Roman" pitchFamily="18" charset="0"/>
              </a:rPr>
              <a:t> </a:t>
            </a:r>
            <a:r>
              <a:rPr lang="ar-SA" altLang="zh-CN" sz="2000" b="1" dirty="0">
                <a:solidFill>
                  <a:srgbClr val="000000"/>
                </a:solidFill>
                <a:latin typeface="Times New Roman" pitchFamily="18" charset="0"/>
                <a:ea typeface="SimSun" pitchFamily="2" charset="-122"/>
                <a:cs typeface="Times New Roman" pitchFamily="18" charset="0"/>
              </a:rPr>
              <a:t>يوضح </a:t>
            </a:r>
            <a:r>
              <a:rPr lang="ar-TN" altLang="zh-CN" sz="2000" b="1" dirty="0">
                <a:solidFill>
                  <a:srgbClr val="000000"/>
                </a:solidFill>
                <a:latin typeface="Times New Roman" pitchFamily="18" charset="0"/>
                <a:ea typeface="SimSun" pitchFamily="2" charset="-122"/>
                <a:cs typeface="Times New Roman" pitchFamily="18" charset="0"/>
              </a:rPr>
              <a:t>العلاقة بين المنفعة الكلية و</a:t>
            </a:r>
            <a:r>
              <a:rPr lang="ar-SA" altLang="zh-CN" sz="2000" b="1" dirty="0">
                <a:solidFill>
                  <a:srgbClr val="000000"/>
                </a:solidFill>
                <a:latin typeface="Times New Roman" pitchFamily="18" charset="0"/>
                <a:ea typeface="SimSun" pitchFamily="2" charset="-122"/>
                <a:cs typeface="Times New Roman" pitchFamily="18" charset="0"/>
              </a:rPr>
              <a:t>المنفعة الحدية</a:t>
            </a:r>
            <a:endParaRPr lang="en-US" altLang="zh-CN" sz="2000" b="1" dirty="0">
              <a:solidFill>
                <a:srgbClr val="000000"/>
              </a:solidFill>
              <a:latin typeface="Times New Roman" pitchFamily="18" charset="0"/>
              <a:ea typeface="SimSun" pitchFamily="2" charset="-122"/>
              <a:cs typeface="Times New Roman" pitchFamily="18" charset="0"/>
            </a:endParaRPr>
          </a:p>
        </p:txBody>
      </p:sp>
    </p:spTree>
    <p:extLst>
      <p:ext uri="{BB962C8B-B14F-4D97-AF65-F5344CB8AC3E}">
        <p14:creationId xmlns:p14="http://schemas.microsoft.com/office/powerpoint/2010/main" val="121085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18</a:t>
            </a:fld>
            <a:endParaRPr lang="en-US"/>
          </a:p>
        </p:txBody>
      </p:sp>
      <p:sp>
        <p:nvSpPr>
          <p:cNvPr id="5" name="Rectangle 4"/>
          <p:cNvSpPr/>
          <p:nvPr/>
        </p:nvSpPr>
        <p:spPr>
          <a:xfrm>
            <a:off x="1580807" y="1120914"/>
            <a:ext cx="9010995" cy="707886"/>
          </a:xfrm>
          <a:prstGeom prst="rect">
            <a:avLst/>
          </a:prstGeom>
        </p:spPr>
        <p:txBody>
          <a:bodyPr wrap="square">
            <a:spAutoFit/>
          </a:bodyPr>
          <a:lstStyle/>
          <a:p>
            <a:pPr algn="just" rtl="1">
              <a:buClr>
                <a:schemeClr val="tx2"/>
              </a:buClr>
              <a:buFont typeface="Wingdings" pitchFamily="2" charset="2"/>
              <a:buChar char="q"/>
            </a:pPr>
            <a:r>
              <a:rPr lang="ar-TN" sz="2000" b="1" dirty="0">
                <a:solidFill>
                  <a:schemeClr val="bg2">
                    <a:lumMod val="50000"/>
                  </a:schemeClr>
                </a:solidFill>
                <a:latin typeface="Times New Roman" pitchFamily="18" charset="0"/>
                <a:cs typeface="Times New Roman" pitchFamily="18" charset="0"/>
              </a:rPr>
              <a:t> </a:t>
            </a:r>
            <a:r>
              <a:rPr lang="ar-SA" sz="2000" b="1" dirty="0">
                <a:solidFill>
                  <a:schemeClr val="bg2">
                    <a:lumMod val="50000"/>
                  </a:schemeClr>
                </a:solidFill>
                <a:latin typeface="Times New Roman" pitchFamily="18" charset="0"/>
                <a:cs typeface="Times New Roman" pitchFamily="18" charset="0"/>
              </a:rPr>
              <a:t>قانون تناقص المنفعة الحدية</a:t>
            </a:r>
            <a:r>
              <a:rPr lang="ar-TN" sz="2000" b="1" dirty="0">
                <a:solidFill>
                  <a:schemeClr val="bg2">
                    <a:lumMod val="50000"/>
                  </a:schemeClr>
                </a:solidFill>
                <a:latin typeface="Times New Roman" pitchFamily="18" charset="0"/>
                <a:cs typeface="Times New Roman" pitchFamily="18" charset="0"/>
              </a:rPr>
              <a:t>:</a:t>
            </a:r>
            <a:r>
              <a:rPr lang="ar-SA" sz="2000" dirty="0">
                <a:latin typeface="Times New Roman" pitchFamily="18" charset="0"/>
                <a:cs typeface="Times New Roman" pitchFamily="18" charset="0"/>
              </a:rPr>
              <a:t> </a:t>
            </a:r>
            <a:r>
              <a:rPr lang="ar-SA" sz="2000" b="1" dirty="0">
                <a:latin typeface="Times New Roman" pitchFamily="18" charset="0"/>
                <a:cs typeface="Times New Roman" pitchFamily="18" charset="0"/>
              </a:rPr>
              <a:t>تبدأ المنفعة الحدية بالزيادة التدريجية وبعد حد معين تبدأ بالتناقص التدريجي ثم تصبح صفراً ثم سالبة.</a:t>
            </a:r>
            <a:endParaRPr lang="fr-FR" sz="2000" b="1" dirty="0">
              <a:solidFill>
                <a:schemeClr val="bg2">
                  <a:lumMod val="50000"/>
                </a:schemeClr>
              </a:solidFill>
              <a:latin typeface="Times New Roman" pitchFamily="18" charset="0"/>
              <a:cs typeface="Times New Roman" pitchFamily="18" charset="0"/>
            </a:endParaRPr>
          </a:p>
        </p:txBody>
      </p:sp>
      <p:sp>
        <p:nvSpPr>
          <p:cNvPr id="7" name="Rectangle 6"/>
          <p:cNvSpPr/>
          <p:nvPr/>
        </p:nvSpPr>
        <p:spPr>
          <a:xfrm>
            <a:off x="8557901" y="2096768"/>
            <a:ext cx="1843773" cy="341632"/>
          </a:xfrm>
          <a:prstGeom prst="rect">
            <a:avLst/>
          </a:prstGeom>
        </p:spPr>
        <p:txBody>
          <a:bodyPr wrap="none">
            <a:spAutoFit/>
          </a:bodyPr>
          <a:lstStyle/>
          <a:p>
            <a:pPr algn="ctr" rtl="1">
              <a:lnSpc>
                <a:spcPct val="90000"/>
              </a:lnSpc>
              <a:buFont typeface="Wingdings" pitchFamily="2" charset="2"/>
              <a:buNone/>
            </a:pPr>
            <a:r>
              <a:rPr lang="ar-SA" b="1" u="sng" dirty="0"/>
              <a:t>تفسير تناقص المنفعة</a:t>
            </a:r>
            <a:r>
              <a:rPr lang="ar-TN" b="1" u="sng" dirty="0"/>
              <a:t>:</a:t>
            </a:r>
            <a:endParaRPr lang="ar-SA" b="1" u="sng" dirty="0"/>
          </a:p>
        </p:txBody>
      </p:sp>
      <p:sp>
        <p:nvSpPr>
          <p:cNvPr id="8" name="Rectangle 7"/>
          <p:cNvSpPr/>
          <p:nvPr/>
        </p:nvSpPr>
        <p:spPr>
          <a:xfrm>
            <a:off x="1981200" y="2596279"/>
            <a:ext cx="8382000" cy="2585323"/>
          </a:xfrm>
          <a:prstGeom prst="rect">
            <a:avLst/>
          </a:prstGeom>
        </p:spPr>
        <p:txBody>
          <a:bodyPr wrap="square">
            <a:spAutoFit/>
          </a:bodyPr>
          <a:lstStyle/>
          <a:p>
            <a:pPr algn="just" rtl="1">
              <a:lnSpc>
                <a:spcPct val="150000"/>
              </a:lnSpc>
            </a:pPr>
            <a:r>
              <a:rPr lang="ar-KW" dirty="0">
                <a:latin typeface="Times New Roman" pitchFamily="18" charset="0"/>
                <a:cs typeface="Times New Roman" pitchFamily="18" charset="0"/>
              </a:rPr>
              <a:t>لاحظنا من المثال السابق أن المنفعة الحدية تتزايد في البداية لكن تتناقص مع زيادة عدد الوحدات المستهلكة من السلعة حيث تقوم الوحدات الأولى المستهلكة من السلعة بإعطاء المستهلك درجة أعلى من الإشباع، أما الوحدات التالية المستهلكة فتعطي المستهلك درجة أقل من الإشباع (إلى أن تصل المنفعة الكلية لأقصى مستوى لها، وتكون المنفعة الحدية مساوية للصفر) ثم تبدأ بالانخفاض بعد ذلك. و عند استهلاك وحدات إضافية أكثر فإن ذلك سيؤدي إلى انخفاض المنفعة الكلية المحققة (و تكون المنفعة الحدية سالبة في هذه المرحلة). </a:t>
            </a:r>
            <a:endParaRPr lang="ar-TN" dirty="0">
              <a:latin typeface="Times New Roman" pitchFamily="18" charset="0"/>
              <a:cs typeface="Times New Roman" pitchFamily="18" charset="0"/>
            </a:endParaRPr>
          </a:p>
          <a:p>
            <a:pPr algn="just" rtl="1">
              <a:lnSpc>
                <a:spcPct val="150000"/>
              </a:lnSpc>
            </a:pPr>
            <a:r>
              <a:rPr lang="ar-KW" u="sng" dirty="0">
                <a:latin typeface="Times New Roman" pitchFamily="18" charset="0"/>
                <a:cs typeface="Times New Roman" pitchFamily="18" charset="0"/>
              </a:rPr>
              <a:t>إذن فاستهلاك الوحدات الأولى من السلعة يعطي مقدار إشباع أكبر من استهلاك الوحدات الأخيرة من السلعة. </a:t>
            </a:r>
            <a:endParaRPr lang="fr-FR" u="sng" dirty="0">
              <a:latin typeface="Times New Roman" pitchFamily="18" charset="0"/>
              <a:cs typeface="Times New Roman" pitchFamily="18" charset="0"/>
            </a:endParaRPr>
          </a:p>
        </p:txBody>
      </p:sp>
    </p:spTree>
    <p:extLst>
      <p:ext uri="{BB962C8B-B14F-4D97-AF65-F5344CB8AC3E}">
        <p14:creationId xmlns:p14="http://schemas.microsoft.com/office/powerpoint/2010/main" val="122233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384175"/>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9" name="Rectangle 53"/>
          <p:cNvSpPr>
            <a:spLocks noChangeArrowheads="1"/>
          </p:cNvSpPr>
          <p:nvPr/>
        </p:nvSpPr>
        <p:spPr bwMode="auto">
          <a:xfrm>
            <a:off x="2063750" y="89217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800" b="1">
                <a:solidFill>
                  <a:srgbClr val="C00000"/>
                </a:solidFill>
              </a:rPr>
              <a:t>(</a:t>
            </a:r>
            <a:r>
              <a:rPr lang="en-US" altLang="en-US" sz="2800" b="1">
                <a:solidFill>
                  <a:srgbClr val="C00000"/>
                </a:solidFill>
              </a:rPr>
              <a:t>6</a:t>
            </a:r>
            <a:r>
              <a:rPr lang="ar-SA" altLang="en-US" sz="2800" b="1">
                <a:solidFill>
                  <a:srgbClr val="C00000"/>
                </a:solidFill>
              </a:rPr>
              <a:t>) توازن المستهلك</a:t>
            </a:r>
            <a:endParaRPr lang="ar-SA" altLang="en-US" sz="2400" b="1">
              <a:solidFill>
                <a:srgbClr val="C00000"/>
              </a:solidFill>
            </a:endParaRPr>
          </a:p>
          <a:p>
            <a:pPr algn="justLow" fontAlgn="base">
              <a:lnSpc>
                <a:spcPct val="120000"/>
              </a:lnSpc>
              <a:spcBef>
                <a:spcPct val="0"/>
              </a:spcBef>
              <a:spcAft>
                <a:spcPct val="0"/>
              </a:spcAft>
              <a:buClr>
                <a:srgbClr val="00007D"/>
              </a:buClr>
              <a:buFontTx/>
              <a:buNone/>
            </a:pPr>
            <a:r>
              <a:rPr lang="ar-SA" altLang="en-US" sz="2800" b="1">
                <a:solidFill>
                  <a:srgbClr val="C00000"/>
                </a:solidFill>
              </a:rPr>
              <a:t>  </a:t>
            </a:r>
          </a:p>
        </p:txBody>
      </p:sp>
      <p:sp>
        <p:nvSpPr>
          <p:cNvPr id="10" name="Rectangle 7"/>
          <p:cNvSpPr>
            <a:spLocks noChangeArrowheads="1"/>
          </p:cNvSpPr>
          <p:nvPr/>
        </p:nvSpPr>
        <p:spPr bwMode="auto">
          <a:xfrm>
            <a:off x="1919289" y="1435100"/>
            <a:ext cx="9144127"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dirty="0">
                <a:solidFill>
                  <a:srgbClr val="000000"/>
                </a:solidFill>
              </a:rPr>
              <a:t> يكون المستهلك في حالة توازن إذا أنفق دخله المتاح على شراء كمية من السلع والخدمات تحقق له أكبر منفعة كلية ممكنة، وذلك في حدود هذا الدخل وفي ضوء أسعار السلع والخدمات في السوق. ونوضح ذلك في حالتين:</a:t>
            </a:r>
          </a:p>
          <a:p>
            <a:pPr algn="justLow" fontAlgn="base">
              <a:lnSpc>
                <a:spcPct val="120000"/>
              </a:lnSpc>
              <a:spcBef>
                <a:spcPct val="0"/>
              </a:spcBef>
              <a:spcAft>
                <a:spcPct val="0"/>
              </a:spcAft>
              <a:buClr>
                <a:srgbClr val="00007D"/>
              </a:buClr>
              <a:buFontTx/>
              <a:buNone/>
            </a:pPr>
            <a:endParaRPr lang="ar-SA" altLang="en-US" sz="2300" b="1" dirty="0">
              <a:solidFill>
                <a:srgbClr val="000000"/>
              </a:solidFill>
            </a:endParaRPr>
          </a:p>
          <a:p>
            <a:pPr algn="justLow" fontAlgn="base">
              <a:lnSpc>
                <a:spcPct val="120000"/>
              </a:lnSpc>
              <a:spcBef>
                <a:spcPct val="0"/>
              </a:spcBef>
              <a:spcAft>
                <a:spcPct val="0"/>
              </a:spcAft>
              <a:buClr>
                <a:srgbClr val="00007D"/>
              </a:buClr>
              <a:buFontTx/>
              <a:buNone/>
            </a:pPr>
            <a:r>
              <a:rPr lang="ar-SA" altLang="en-US" sz="2300" b="1" dirty="0">
                <a:solidFill>
                  <a:srgbClr val="000000"/>
                </a:solidFill>
              </a:rPr>
              <a:t> </a:t>
            </a:r>
          </a:p>
        </p:txBody>
      </p:sp>
      <p:sp>
        <p:nvSpPr>
          <p:cNvPr id="7" name="Rectangle 53"/>
          <p:cNvSpPr>
            <a:spLocks noChangeArrowheads="1"/>
          </p:cNvSpPr>
          <p:nvPr/>
        </p:nvSpPr>
        <p:spPr bwMode="auto">
          <a:xfrm>
            <a:off x="2063750" y="2743201"/>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b="1">
                <a:solidFill>
                  <a:srgbClr val="660066"/>
                </a:solidFill>
              </a:rPr>
              <a:t>أ- توازن المستهلك في حالة انفاق الدخل على سلعة واحدة</a:t>
            </a:r>
            <a:endParaRPr lang="ar-SA" altLang="en-US" sz="2000" b="1">
              <a:solidFill>
                <a:srgbClr val="660066"/>
              </a:solidFill>
            </a:endParaRPr>
          </a:p>
          <a:p>
            <a:pPr algn="justLow" fontAlgn="base">
              <a:lnSpc>
                <a:spcPct val="120000"/>
              </a:lnSpc>
              <a:spcBef>
                <a:spcPct val="0"/>
              </a:spcBef>
              <a:spcAft>
                <a:spcPct val="0"/>
              </a:spcAft>
              <a:buClr>
                <a:srgbClr val="00007D"/>
              </a:buClr>
              <a:buFontTx/>
              <a:buNone/>
            </a:pPr>
            <a:r>
              <a:rPr lang="ar-SA" altLang="en-US" sz="2400" b="1">
                <a:solidFill>
                  <a:srgbClr val="660066"/>
                </a:solidFill>
              </a:rPr>
              <a:t>  </a:t>
            </a:r>
          </a:p>
        </p:txBody>
      </p:sp>
      <p:sp>
        <p:nvSpPr>
          <p:cNvPr id="8" name="Rectangle 7"/>
          <p:cNvSpPr>
            <a:spLocks noChangeArrowheads="1"/>
          </p:cNvSpPr>
          <p:nvPr/>
        </p:nvSpPr>
        <p:spPr bwMode="auto">
          <a:xfrm>
            <a:off x="1919289" y="3259139"/>
            <a:ext cx="9144127"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dirty="0">
                <a:solidFill>
                  <a:srgbClr val="000000"/>
                </a:solidFill>
              </a:rPr>
              <a:t>بفرض أن المستهلك سوف ينفق دخله المخصص للإنفاق خلال مدة معينة على شراء سلعة واحدة، فإنه يكون في حالة توازن إذا اشترى كمية من تلك السلعة بحيث تكون المنفعة الحدية للسلعة مساوية منفعة المبلغ المنفق على الوحدة من تلك السلعة. ويمكن التعبير رياضيا عن وضعية التوازن هذه كما يلي:</a:t>
            </a:r>
          </a:p>
          <a:p>
            <a:pPr algn="justLow" fontAlgn="base">
              <a:lnSpc>
                <a:spcPct val="120000"/>
              </a:lnSpc>
              <a:spcBef>
                <a:spcPct val="0"/>
              </a:spcBef>
              <a:spcAft>
                <a:spcPct val="0"/>
              </a:spcAft>
              <a:buClr>
                <a:srgbClr val="00007D"/>
              </a:buClr>
              <a:buFontTx/>
              <a:buNone/>
            </a:pPr>
            <a:r>
              <a:rPr lang="ar-SA" altLang="en-US" sz="2300" b="1" dirty="0">
                <a:solidFill>
                  <a:srgbClr val="000000"/>
                </a:solidFill>
              </a:rPr>
              <a:t> </a:t>
            </a:r>
          </a:p>
        </p:txBody>
      </p:sp>
      <p:sp>
        <p:nvSpPr>
          <p:cNvPr id="13" name="Rectangle 8"/>
          <p:cNvSpPr>
            <a:spLocks noChangeArrowheads="1"/>
          </p:cNvSpPr>
          <p:nvPr/>
        </p:nvSpPr>
        <p:spPr bwMode="auto">
          <a:xfrm>
            <a:off x="1485772" y="4776381"/>
            <a:ext cx="838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ClrTx/>
              <a:buSzTx/>
              <a:buFontTx/>
              <a:buNone/>
            </a:pPr>
            <a:r>
              <a:rPr lang="ar-SA" altLang="en-US" sz="2300" b="1" dirty="0">
                <a:solidFill>
                  <a:srgbClr val="C00000"/>
                </a:solidFill>
              </a:rPr>
              <a:t>المنفعة الحدية المكتسبة = المنفعة الحدية المضحى بها</a:t>
            </a:r>
          </a:p>
        </p:txBody>
      </p:sp>
      <p:sp>
        <p:nvSpPr>
          <p:cNvPr id="15" name="Rectangle 8"/>
          <p:cNvSpPr>
            <a:spLocks noChangeArrowheads="1"/>
          </p:cNvSpPr>
          <p:nvPr/>
        </p:nvSpPr>
        <p:spPr bwMode="auto">
          <a:xfrm>
            <a:off x="1774825" y="5376951"/>
            <a:ext cx="9028326"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fontAlgn="base">
              <a:spcBef>
                <a:spcPct val="0"/>
              </a:spcBef>
              <a:spcAft>
                <a:spcPct val="0"/>
              </a:spcAft>
              <a:buClr>
                <a:srgbClr val="C00000"/>
              </a:buClr>
              <a:buSzTx/>
              <a:buFont typeface="Wingdings" panose="05000000000000000000" pitchFamily="2" charset="2"/>
              <a:buChar char="v"/>
            </a:pPr>
            <a:r>
              <a:rPr lang="ar-SA" altLang="en-US" sz="2300" b="1" dirty="0">
                <a:solidFill>
                  <a:srgbClr val="000000"/>
                </a:solidFill>
              </a:rPr>
              <a:t> المنفعة الحدية المكتسبة = التغير في المنفعة الكلية</a:t>
            </a:r>
          </a:p>
          <a:p>
            <a:pPr algn="just" fontAlgn="base">
              <a:spcBef>
                <a:spcPct val="0"/>
              </a:spcBef>
              <a:spcAft>
                <a:spcPct val="0"/>
              </a:spcAft>
              <a:buClr>
                <a:srgbClr val="C00000"/>
              </a:buClr>
              <a:buSzTx/>
              <a:buFont typeface="Wingdings" panose="05000000000000000000" pitchFamily="2" charset="2"/>
              <a:buChar char="v"/>
            </a:pPr>
            <a:r>
              <a:rPr lang="ar-SA" altLang="en-US" sz="2300" b="1" dirty="0">
                <a:solidFill>
                  <a:srgbClr val="000000"/>
                </a:solidFill>
              </a:rPr>
              <a:t> المنفعة الحدية المضحى بها = ثمن </a:t>
            </a:r>
            <a:r>
              <a:rPr lang="ar-SA" altLang="en-US" sz="2300" b="1" dirty="0" err="1">
                <a:solidFill>
                  <a:srgbClr val="000000"/>
                </a:solidFill>
              </a:rPr>
              <a:t>الوحده</a:t>
            </a:r>
            <a:r>
              <a:rPr lang="ar-SA" altLang="en-US" sz="2300" b="1" dirty="0">
                <a:solidFill>
                  <a:srgbClr val="000000"/>
                </a:solidFill>
              </a:rPr>
              <a:t> (السلعة) × منفعة النقود (الريال)</a:t>
            </a:r>
          </a:p>
        </p:txBody>
      </p:sp>
    </p:spTree>
    <p:extLst>
      <p:ext uri="{BB962C8B-B14F-4D97-AF65-F5344CB8AC3E}">
        <p14:creationId xmlns:p14="http://schemas.microsoft.com/office/powerpoint/2010/main" val="24085109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Bottom)">
                                      <p:cBhvr>
                                        <p:cTn id="14" dur="500"/>
                                        <p:tgtEl>
                                          <p:spTgt spid="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Bottom)">
                                      <p:cBhvr>
                                        <p:cTn id="19" dur="500"/>
                                        <p:tgtEl>
                                          <p:spTgt spid="1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lide(fromBottom)">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9" grpId="0"/>
      <p:bldP spid="10" grpId="0"/>
      <p:bldP spid="7" grpId="0"/>
      <p:bldP spid="8" grpId="0"/>
      <p:bldP spid="13" grpId="0" autoUpdateAnimBg="0"/>
      <p:bldP spid="1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384175"/>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9" name="Rectangle 53"/>
          <p:cNvSpPr>
            <a:spLocks noChangeArrowheads="1"/>
          </p:cNvSpPr>
          <p:nvPr/>
        </p:nvSpPr>
        <p:spPr bwMode="auto">
          <a:xfrm>
            <a:off x="1558925" y="900113"/>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b="1">
                <a:solidFill>
                  <a:srgbClr val="C00000"/>
                </a:solidFill>
              </a:rPr>
              <a:t>مثال: توازن المستهلك في حالة الانفاق على سلعة واحدة</a:t>
            </a:r>
            <a:endParaRPr lang="ar-SA" altLang="en-US" sz="2000" b="1">
              <a:solidFill>
                <a:srgbClr val="C00000"/>
              </a:solidFill>
            </a:endParaRPr>
          </a:p>
          <a:p>
            <a:pPr algn="justLow" fontAlgn="base">
              <a:lnSpc>
                <a:spcPct val="120000"/>
              </a:lnSpc>
              <a:spcBef>
                <a:spcPct val="0"/>
              </a:spcBef>
              <a:spcAft>
                <a:spcPct val="0"/>
              </a:spcAft>
              <a:buClr>
                <a:srgbClr val="00007D"/>
              </a:buClr>
              <a:buFontTx/>
              <a:buNone/>
            </a:pPr>
            <a:r>
              <a:rPr lang="ar-SA" altLang="en-US" sz="2400" b="1">
                <a:solidFill>
                  <a:srgbClr val="C00000"/>
                </a:solidFill>
              </a:rPr>
              <a:t>  </a:t>
            </a:r>
          </a:p>
        </p:txBody>
      </p:sp>
      <p:sp>
        <p:nvSpPr>
          <p:cNvPr id="10" name="Rectangle 7"/>
          <p:cNvSpPr>
            <a:spLocks noChangeArrowheads="1"/>
          </p:cNvSpPr>
          <p:nvPr/>
        </p:nvSpPr>
        <p:spPr bwMode="auto">
          <a:xfrm>
            <a:off x="807309" y="3976731"/>
            <a:ext cx="10371438" cy="2592388"/>
          </a:xfrm>
          <a:prstGeom prst="rect">
            <a:avLst/>
          </a:prstGeom>
          <a:noFill/>
          <a:ln w="9525">
            <a:noFill/>
            <a:miter lim="800000"/>
            <a:headEnd/>
            <a:tailEnd/>
          </a:ln>
        </p:spPr>
        <p:txBody>
          <a:bodyPr/>
          <a:lstStyle/>
          <a:p>
            <a:pPr algn="just" fontAlgn="base">
              <a:lnSpc>
                <a:spcPct val="120000"/>
              </a:lnSpc>
              <a:spcBef>
                <a:spcPct val="0"/>
              </a:spcBef>
              <a:spcAft>
                <a:spcPct val="0"/>
              </a:spcAft>
              <a:buClr>
                <a:srgbClr val="00007D"/>
              </a:buClr>
              <a:buSzPct val="75000"/>
              <a:buFont typeface="Wingdings" pitchFamily="2" charset="2"/>
              <a:buChar char="v"/>
              <a:defRPr/>
            </a:pPr>
            <a:r>
              <a:rPr lang="ar-SA" altLang="en-US" sz="2000" b="1" dirty="0">
                <a:solidFill>
                  <a:srgbClr val="000000"/>
                </a:solidFill>
                <a:cs typeface="Arial" panose="020B0604020202020204" pitchFamily="34" charset="0"/>
              </a:rPr>
              <a:t> </a:t>
            </a:r>
            <a:r>
              <a:rPr lang="ar-SA" altLang="en-US" sz="2200" b="1" dirty="0">
                <a:solidFill>
                  <a:srgbClr val="C00000"/>
                </a:solidFill>
                <a:cs typeface="Arial" panose="020B0604020202020204" pitchFamily="34" charset="0"/>
              </a:rPr>
              <a:t>من الجدول أعلاه:</a:t>
            </a:r>
          </a:p>
          <a:p>
            <a:pPr marL="355600" indent="-177800" algn="just" fontAlgn="base">
              <a:lnSpc>
                <a:spcPct val="120000"/>
              </a:lnSpc>
              <a:spcBef>
                <a:spcPct val="0"/>
              </a:spcBef>
              <a:spcAft>
                <a:spcPct val="0"/>
              </a:spcAft>
              <a:buClr>
                <a:srgbClr val="00007D"/>
              </a:buClr>
              <a:buSzPct val="75000"/>
              <a:defRPr/>
            </a:pPr>
            <a:r>
              <a:rPr lang="ar-SA" altLang="en-US" sz="2000" b="1" dirty="0">
                <a:solidFill>
                  <a:srgbClr val="000000"/>
                </a:solidFill>
                <a:cs typeface="Arial" panose="020B0604020202020204" pitchFamily="34" charset="0"/>
              </a:rPr>
              <a:t>- عند حصول المستهلك على الوحدة الاولى من السلعة </a:t>
            </a:r>
            <a:r>
              <a:rPr lang="en-US" altLang="en-US" sz="2000" b="1" dirty="0">
                <a:solidFill>
                  <a:srgbClr val="000000"/>
                </a:solidFill>
                <a:cs typeface="Arial" panose="020B0604020202020204" pitchFamily="34" charset="0"/>
              </a:rPr>
              <a:t>(X)</a:t>
            </a:r>
            <a:r>
              <a:rPr lang="ar-SA" altLang="en-US" sz="2000" b="1" dirty="0">
                <a:solidFill>
                  <a:srgbClr val="000000"/>
                </a:solidFill>
                <a:cs typeface="Arial" panose="020B0604020202020204" pitchFamily="34" charset="0"/>
              </a:rPr>
              <a:t> يحقق (</a:t>
            </a:r>
            <a:r>
              <a:rPr lang="en-US" altLang="en-US" sz="2000" b="1" dirty="0">
                <a:solidFill>
                  <a:srgbClr val="000000"/>
                </a:solidFill>
                <a:cs typeface="Arial" panose="020B0604020202020204" pitchFamily="34" charset="0"/>
              </a:rPr>
              <a:t>20</a:t>
            </a:r>
            <a:r>
              <a:rPr lang="ar-SA" altLang="en-US" sz="2000" b="1" dirty="0">
                <a:solidFill>
                  <a:srgbClr val="000000"/>
                </a:solidFill>
                <a:cs typeface="Arial" panose="020B0604020202020204" pitchFamily="34" charset="0"/>
              </a:rPr>
              <a:t>)  وحدة منفعة و هي حالة لا تحقق التوازن للمستهلك (المنفعة الحدية المكتسبة أكبر من المنفعة الحدية المضحى).</a:t>
            </a:r>
          </a:p>
          <a:p>
            <a:pPr marL="355600" indent="-177800" algn="just" fontAlgn="base">
              <a:lnSpc>
                <a:spcPct val="120000"/>
              </a:lnSpc>
              <a:spcBef>
                <a:spcPct val="0"/>
              </a:spcBef>
              <a:spcAft>
                <a:spcPct val="0"/>
              </a:spcAft>
              <a:buClr>
                <a:srgbClr val="00007D"/>
              </a:buClr>
              <a:buSzPct val="75000"/>
              <a:defRPr/>
            </a:pPr>
            <a:r>
              <a:rPr lang="ar-SA" altLang="en-US" sz="2000" b="1" dirty="0">
                <a:solidFill>
                  <a:srgbClr val="000000"/>
                </a:solidFill>
                <a:cs typeface="Arial" panose="020B0604020202020204" pitchFamily="34" charset="0"/>
              </a:rPr>
              <a:t>- يستمر المستهلك في زيادة استهلاك السلعة (</a:t>
            </a:r>
            <a:r>
              <a:rPr lang="en-US" altLang="en-US" sz="2000" b="1" dirty="0">
                <a:solidFill>
                  <a:srgbClr val="000000"/>
                </a:solidFill>
                <a:cs typeface="Arial" panose="020B0604020202020204" pitchFamily="34" charset="0"/>
              </a:rPr>
              <a:t>X</a:t>
            </a:r>
            <a:r>
              <a:rPr lang="ar-SA" altLang="en-US" sz="2000" b="1" dirty="0">
                <a:solidFill>
                  <a:srgbClr val="000000"/>
                </a:solidFill>
                <a:cs typeface="Arial" panose="020B0604020202020204" pitchFamily="34" charset="0"/>
              </a:rPr>
              <a:t>) حتى يصل الى (</a:t>
            </a:r>
            <a:r>
              <a:rPr lang="en-US" altLang="en-US" sz="2000" b="1" dirty="0">
                <a:solidFill>
                  <a:srgbClr val="000000"/>
                </a:solidFill>
                <a:cs typeface="Arial" panose="020B0604020202020204" pitchFamily="34" charset="0"/>
              </a:rPr>
              <a:t>4</a:t>
            </a:r>
            <a:r>
              <a:rPr lang="ar-SA" altLang="en-US" sz="2000" b="1" dirty="0">
                <a:solidFill>
                  <a:srgbClr val="000000"/>
                </a:solidFill>
                <a:cs typeface="Arial" panose="020B0604020202020204" pitchFamily="34" charset="0"/>
              </a:rPr>
              <a:t>) وحدات من هذه السلعة و هي حالة التوازن (المنفعة الحدية المكتسبة تساوي المنفعة الحدية المضحى).</a:t>
            </a:r>
          </a:p>
          <a:p>
            <a:pPr marL="355600" indent="-177800" algn="just" fontAlgn="base">
              <a:lnSpc>
                <a:spcPct val="120000"/>
              </a:lnSpc>
              <a:spcBef>
                <a:spcPct val="0"/>
              </a:spcBef>
              <a:spcAft>
                <a:spcPct val="0"/>
              </a:spcAft>
              <a:buClr>
                <a:srgbClr val="00007D"/>
              </a:buClr>
              <a:buSzPct val="75000"/>
              <a:defRPr/>
            </a:pPr>
            <a:r>
              <a:rPr lang="ar-SA" altLang="en-US" sz="2000" b="1" dirty="0">
                <a:solidFill>
                  <a:srgbClr val="000000"/>
                </a:solidFill>
                <a:cs typeface="Arial" panose="020B0604020202020204" pitchFamily="34" charset="0"/>
              </a:rPr>
              <a:t>- إذا قرر المستهلك الحصول على الوحدة الخامسة يختل وضعه التوازني (المنفعة الحدية المكتسبة أقل من المنفعة الحدية المضحى).</a:t>
            </a:r>
          </a:p>
          <a:p>
            <a:pPr algn="just" fontAlgn="base">
              <a:lnSpc>
                <a:spcPct val="120000"/>
              </a:lnSpc>
              <a:spcBef>
                <a:spcPct val="0"/>
              </a:spcBef>
              <a:spcAft>
                <a:spcPct val="0"/>
              </a:spcAft>
              <a:buClr>
                <a:srgbClr val="00007D"/>
              </a:buClr>
              <a:buSzPct val="75000"/>
              <a:defRPr/>
            </a:pPr>
            <a:r>
              <a:rPr lang="ar-SA" altLang="en-US" sz="2000" b="1" dirty="0">
                <a:solidFill>
                  <a:srgbClr val="000000"/>
                </a:solidFill>
                <a:cs typeface="Arial" panose="020B0604020202020204" pitchFamily="34" charset="0"/>
              </a:rPr>
              <a:t> </a:t>
            </a: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0" y="1481139"/>
            <a:ext cx="755015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465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Bottom)">
                                      <p:cBhvr>
                                        <p:cTn id="14" dur="500"/>
                                        <p:tgtEl>
                                          <p:spTgt spid="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Bottom)">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384175"/>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7" name="Rectangle 53"/>
          <p:cNvSpPr>
            <a:spLocks noChangeArrowheads="1"/>
          </p:cNvSpPr>
          <p:nvPr/>
        </p:nvSpPr>
        <p:spPr bwMode="auto">
          <a:xfrm>
            <a:off x="2063750" y="908051"/>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b="1">
                <a:solidFill>
                  <a:srgbClr val="660066"/>
                </a:solidFill>
              </a:rPr>
              <a:t>ب- توازن المستهلك في حالة انفاق الدخل على أكثر من سلعة واحدة</a:t>
            </a:r>
            <a:endParaRPr lang="ar-SA" altLang="en-US" sz="2000" b="1">
              <a:solidFill>
                <a:srgbClr val="660066"/>
              </a:solidFill>
            </a:endParaRPr>
          </a:p>
          <a:p>
            <a:pPr algn="justLow" fontAlgn="base">
              <a:lnSpc>
                <a:spcPct val="120000"/>
              </a:lnSpc>
              <a:spcBef>
                <a:spcPct val="0"/>
              </a:spcBef>
              <a:spcAft>
                <a:spcPct val="0"/>
              </a:spcAft>
              <a:buClr>
                <a:srgbClr val="00007D"/>
              </a:buClr>
              <a:buFontTx/>
              <a:buNone/>
            </a:pPr>
            <a:r>
              <a:rPr lang="ar-SA" altLang="en-US" sz="2400" b="1">
                <a:solidFill>
                  <a:srgbClr val="660066"/>
                </a:solidFill>
              </a:rPr>
              <a:t>  </a:t>
            </a:r>
          </a:p>
        </p:txBody>
      </p:sp>
      <p:sp>
        <p:nvSpPr>
          <p:cNvPr id="8" name="Rectangle 7"/>
          <p:cNvSpPr>
            <a:spLocks noChangeArrowheads="1"/>
          </p:cNvSpPr>
          <p:nvPr/>
        </p:nvSpPr>
        <p:spPr bwMode="auto">
          <a:xfrm>
            <a:off x="1919289" y="1347788"/>
            <a:ext cx="7921625"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200" b="1">
                <a:solidFill>
                  <a:srgbClr val="000000"/>
                </a:solidFill>
              </a:rPr>
              <a:t> بافتراض أن المستهلك يخصص دخله للانفاق بالكامل على شراء سلعتين هما </a:t>
            </a:r>
            <a:r>
              <a:rPr lang="en-US" altLang="en-US" sz="2200" b="1">
                <a:solidFill>
                  <a:srgbClr val="000000"/>
                </a:solidFill>
              </a:rPr>
              <a:t> (X) </a:t>
            </a:r>
            <a:r>
              <a:rPr lang="ar-SA" altLang="en-US" sz="2200" b="1">
                <a:solidFill>
                  <a:srgbClr val="000000"/>
                </a:solidFill>
              </a:rPr>
              <a:t>وثمن الوحدة منها </a:t>
            </a:r>
            <a:r>
              <a:rPr lang="en-US" altLang="en-US" sz="2200" b="1">
                <a:solidFill>
                  <a:srgbClr val="000000"/>
                </a:solidFill>
              </a:rPr>
              <a:t> (Px) </a:t>
            </a:r>
            <a:r>
              <a:rPr lang="ar-SA" altLang="en-US" sz="2200" b="1">
                <a:solidFill>
                  <a:srgbClr val="000000"/>
                </a:solidFill>
              </a:rPr>
              <a:t>والسلعة </a:t>
            </a:r>
            <a:r>
              <a:rPr lang="en-US" altLang="en-US" sz="2200" b="1">
                <a:solidFill>
                  <a:srgbClr val="000000"/>
                </a:solidFill>
              </a:rPr>
              <a:t> (Y) </a:t>
            </a:r>
            <a:r>
              <a:rPr lang="ar-SA" altLang="en-US" sz="2200" b="1">
                <a:solidFill>
                  <a:srgbClr val="000000"/>
                </a:solidFill>
              </a:rPr>
              <a:t>وثمن الوحدة منها </a:t>
            </a:r>
            <a:r>
              <a:rPr lang="en-US" altLang="en-US" sz="2200" b="1">
                <a:solidFill>
                  <a:srgbClr val="000000"/>
                </a:solidFill>
              </a:rPr>
              <a:t>(Py) </a:t>
            </a:r>
            <a:r>
              <a:rPr lang="ar-SA" altLang="en-US" sz="2200" b="1">
                <a:solidFill>
                  <a:srgbClr val="000000"/>
                </a:solidFill>
              </a:rPr>
              <a:t>، وفي ضوء ذلك فإن مشتريات المستهلك من السلعتين لا تتجاوز القيمة النقدية لدخله والذي نرمز له بالرمز </a:t>
            </a:r>
            <a:r>
              <a:rPr lang="en-US" altLang="en-US" sz="2200" b="1">
                <a:solidFill>
                  <a:srgbClr val="000000"/>
                </a:solidFill>
              </a:rPr>
              <a:t>(I) </a:t>
            </a:r>
            <a:r>
              <a:rPr lang="ar-SA" altLang="en-US" sz="2200" b="1">
                <a:solidFill>
                  <a:srgbClr val="000000"/>
                </a:solidFill>
              </a:rPr>
              <a:t>. ولكي يحقق المستهلك هدفه في الوصول إلى أقصى إشباع أي أن يكون في حالة توازن لا بد أن يتحقق شرطان:</a:t>
            </a:r>
          </a:p>
        </p:txBody>
      </p:sp>
      <p:sp>
        <p:nvSpPr>
          <p:cNvPr id="11" name="Rectangle 3"/>
          <p:cNvSpPr txBox="1">
            <a:spLocks noChangeArrowheads="1"/>
          </p:cNvSpPr>
          <p:nvPr/>
        </p:nvSpPr>
        <p:spPr bwMode="auto">
          <a:xfrm>
            <a:off x="2043113" y="3429001"/>
            <a:ext cx="8229600" cy="5048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sz="2400" b="1" u="sng" kern="0" dirty="0">
                <a:solidFill>
                  <a:srgbClr val="9999FF">
                    <a:lumMod val="25000"/>
                  </a:srgbClr>
                </a:solidFill>
                <a:cs typeface="Arial" panose="020B0604020202020204" pitchFamily="34" charset="0"/>
              </a:rPr>
              <a:t>الشرط الأول:</a:t>
            </a:r>
            <a:endParaRPr lang="en-US" altLang="en-US" sz="2400" b="1" u="sng" kern="0" dirty="0">
              <a:solidFill>
                <a:srgbClr val="9999FF">
                  <a:lumMod val="25000"/>
                </a:srgbClr>
              </a:solidFill>
              <a:cs typeface="Arial" panose="020B0604020202020204" pitchFamily="34" charset="0"/>
            </a:endParaRPr>
          </a:p>
        </p:txBody>
      </p:sp>
      <p:sp>
        <p:nvSpPr>
          <p:cNvPr id="12" name="Rectangle 3"/>
          <p:cNvSpPr txBox="1">
            <a:spLocks noChangeArrowheads="1"/>
          </p:cNvSpPr>
          <p:nvPr/>
        </p:nvSpPr>
        <p:spPr bwMode="auto">
          <a:xfrm>
            <a:off x="2424113" y="4581525"/>
            <a:ext cx="5853112" cy="1360488"/>
          </a:xfrm>
          <a:prstGeom prst="rect">
            <a:avLst/>
          </a:prstGeom>
          <a:noFill/>
          <a:ln w="9525">
            <a:noFill/>
            <a:miter lim="800000"/>
            <a:headEnd/>
            <a:tailEnd/>
          </a:ln>
        </p:spPr>
        <p:txBody>
          <a:bodyPr/>
          <a:lstStyle/>
          <a:p>
            <a:pPr marL="342900" indent="-342900" fontAlgn="base">
              <a:spcAft>
                <a:spcPct val="0"/>
              </a:spcAft>
              <a:buClr>
                <a:srgbClr val="00007D"/>
              </a:buClr>
              <a:buSzPct val="75000"/>
              <a:defRPr/>
            </a:pPr>
            <a:r>
              <a:rPr lang="ar-SA" altLang="en-US" b="1" kern="0" dirty="0">
                <a:solidFill>
                  <a:srgbClr val="C00000"/>
                </a:solidFill>
                <a:cs typeface="Arial" panose="020B0604020202020204" pitchFamily="34" charset="0"/>
              </a:rPr>
              <a:t> </a:t>
            </a:r>
            <a:endParaRPr lang="en-US" altLang="en-US" b="1" kern="0" dirty="0">
              <a:solidFill>
                <a:srgbClr val="C00000"/>
              </a:solidFill>
              <a:cs typeface="Arial" panose="020B0604020202020204" pitchFamily="34" charset="0"/>
            </a:endParaRPr>
          </a:p>
          <a:p>
            <a:pPr marL="342900" indent="-342900" fontAlgn="base">
              <a:lnSpc>
                <a:spcPct val="80000"/>
              </a:lnSpc>
              <a:spcAft>
                <a:spcPct val="0"/>
              </a:spcAft>
              <a:buClr>
                <a:srgbClr val="00007D"/>
              </a:buClr>
              <a:buSzPct val="75000"/>
              <a:defRPr/>
            </a:pPr>
            <a:r>
              <a:rPr lang="ar-SA" altLang="en-US" b="1" kern="0">
                <a:solidFill>
                  <a:srgbClr val="C00000"/>
                </a:solidFill>
                <a:cs typeface="Arial" panose="020B0604020202020204" pitchFamily="34" charset="0"/>
              </a:rPr>
              <a:t>المنفعة </a:t>
            </a:r>
            <a:r>
              <a:rPr lang="ar-SA" altLang="en-US" b="1" kern="0" dirty="0">
                <a:solidFill>
                  <a:srgbClr val="C00000"/>
                </a:solidFill>
                <a:cs typeface="Arial" panose="020B0604020202020204" pitchFamily="34" charset="0"/>
              </a:rPr>
              <a:t>الحدية للسلعة </a:t>
            </a:r>
            <a:r>
              <a:rPr lang="en-US" altLang="en-US" b="1" kern="0" dirty="0">
                <a:solidFill>
                  <a:srgbClr val="C00000"/>
                </a:solidFill>
                <a:cs typeface="Arial" panose="020B0604020202020204" pitchFamily="34" charset="0"/>
              </a:rPr>
              <a:t>x</a:t>
            </a:r>
            <a:r>
              <a:rPr lang="ar-SA" altLang="en-US" b="1" kern="0" dirty="0">
                <a:solidFill>
                  <a:srgbClr val="C00000"/>
                </a:solidFill>
                <a:cs typeface="Arial" panose="020B0604020202020204" pitchFamily="34" charset="0"/>
              </a:rPr>
              <a:t>             المنفعة الحدية للسلعة </a:t>
            </a:r>
            <a:r>
              <a:rPr lang="en-US" altLang="en-US" b="1" kern="0" dirty="0">
                <a:solidFill>
                  <a:srgbClr val="C00000"/>
                </a:solidFill>
                <a:cs typeface="Arial" panose="020B0604020202020204" pitchFamily="34" charset="0"/>
              </a:rPr>
              <a:t> y</a:t>
            </a:r>
            <a:r>
              <a:rPr lang="ar-SA" altLang="en-US" b="1" kern="0" dirty="0">
                <a:solidFill>
                  <a:srgbClr val="C00000"/>
                </a:solidFill>
                <a:cs typeface="Arial" panose="020B0604020202020204" pitchFamily="34" charset="0"/>
              </a:rPr>
              <a:t> </a:t>
            </a:r>
          </a:p>
          <a:p>
            <a:pPr marL="342900" indent="-342900" fontAlgn="base">
              <a:lnSpc>
                <a:spcPct val="80000"/>
              </a:lnSpc>
              <a:spcAft>
                <a:spcPct val="0"/>
              </a:spcAft>
              <a:buClr>
                <a:srgbClr val="00007D"/>
              </a:buClr>
              <a:buSzPct val="75000"/>
              <a:defRPr/>
            </a:pPr>
            <a:r>
              <a:rPr lang="en-US" altLang="en-US" b="1" kern="0" dirty="0">
                <a:solidFill>
                  <a:srgbClr val="C00000"/>
                </a:solidFill>
                <a:cs typeface="Arial" panose="020B0604020202020204" pitchFamily="34" charset="0"/>
              </a:rPr>
              <a:t> </a:t>
            </a:r>
            <a:r>
              <a:rPr lang="ar-SA" altLang="en-US" b="1" kern="0" dirty="0">
                <a:solidFill>
                  <a:srgbClr val="C00000"/>
                </a:solidFill>
                <a:cs typeface="Arial" panose="020B0604020202020204" pitchFamily="34" charset="0"/>
              </a:rPr>
              <a:t>ــــــــــــــــــــــــــــــــــــــ     =  </a:t>
            </a:r>
            <a:r>
              <a:rPr lang="en-US" altLang="en-US" b="1" kern="0" dirty="0">
                <a:solidFill>
                  <a:srgbClr val="C00000"/>
                </a:solidFill>
                <a:cs typeface="Arial" panose="020B0604020202020204" pitchFamily="34" charset="0"/>
              </a:rPr>
              <a:t>  </a:t>
            </a:r>
            <a:r>
              <a:rPr lang="ar-SA" altLang="en-US" b="1" kern="0" dirty="0">
                <a:solidFill>
                  <a:srgbClr val="C00000"/>
                </a:solidFill>
                <a:cs typeface="Arial" panose="020B0604020202020204" pitchFamily="34" charset="0"/>
              </a:rPr>
              <a:t>  ــــــــــــــــــــــــــــــــــــــــ</a:t>
            </a:r>
          </a:p>
          <a:p>
            <a:pPr marL="342900" indent="-342900" fontAlgn="base">
              <a:lnSpc>
                <a:spcPct val="80000"/>
              </a:lnSpc>
              <a:spcAft>
                <a:spcPct val="0"/>
              </a:spcAft>
              <a:buClr>
                <a:srgbClr val="00007D"/>
              </a:buClr>
              <a:buSzPct val="75000"/>
              <a:defRPr/>
            </a:pPr>
            <a:r>
              <a:rPr lang="ar-SA" altLang="en-US" b="1" kern="0" dirty="0">
                <a:solidFill>
                  <a:srgbClr val="C00000"/>
                </a:solidFill>
                <a:cs typeface="Arial" panose="020B0604020202020204" pitchFamily="34" charset="0"/>
              </a:rPr>
              <a:t>       سعر السلعة</a:t>
            </a:r>
            <a:r>
              <a:rPr lang="en-US" altLang="en-US" b="1" kern="0" dirty="0">
                <a:solidFill>
                  <a:srgbClr val="C00000"/>
                </a:solidFill>
                <a:cs typeface="Arial" panose="020B0604020202020204" pitchFamily="34" charset="0"/>
              </a:rPr>
              <a:t>x </a:t>
            </a:r>
            <a:r>
              <a:rPr lang="ar-SA" altLang="en-US" b="1" kern="0" dirty="0">
                <a:solidFill>
                  <a:srgbClr val="C00000"/>
                </a:solidFill>
                <a:cs typeface="Arial" panose="020B0604020202020204" pitchFamily="34" charset="0"/>
              </a:rPr>
              <a:t>                   </a:t>
            </a:r>
            <a:r>
              <a:rPr lang="en-US" altLang="en-US" b="1" kern="0" dirty="0">
                <a:solidFill>
                  <a:srgbClr val="C00000"/>
                </a:solidFill>
                <a:cs typeface="Arial" panose="020B0604020202020204" pitchFamily="34" charset="0"/>
              </a:rPr>
              <a:t>  </a:t>
            </a:r>
            <a:r>
              <a:rPr lang="ar-SA" altLang="en-US" b="1" kern="0" dirty="0">
                <a:solidFill>
                  <a:srgbClr val="C00000"/>
                </a:solidFill>
                <a:cs typeface="Arial" panose="020B0604020202020204" pitchFamily="34" charset="0"/>
              </a:rPr>
              <a:t>   سعر السلعة </a:t>
            </a:r>
            <a:r>
              <a:rPr lang="en-US" altLang="en-US" b="1" kern="0" dirty="0">
                <a:solidFill>
                  <a:srgbClr val="C00000"/>
                </a:solidFill>
                <a:cs typeface="Arial" panose="020B0604020202020204" pitchFamily="34" charset="0"/>
              </a:rPr>
              <a:t>y</a:t>
            </a:r>
            <a:endParaRPr lang="ar-SA" altLang="en-US" b="1" kern="0" dirty="0">
              <a:solidFill>
                <a:srgbClr val="C00000"/>
              </a:solidFill>
              <a:cs typeface="Arial" panose="020B0604020202020204" pitchFamily="34" charset="0"/>
            </a:endParaRPr>
          </a:p>
        </p:txBody>
      </p:sp>
      <p:sp>
        <p:nvSpPr>
          <p:cNvPr id="16" name="Rectangle 3"/>
          <p:cNvSpPr txBox="1">
            <a:spLocks noChangeArrowheads="1"/>
          </p:cNvSpPr>
          <p:nvPr/>
        </p:nvSpPr>
        <p:spPr bwMode="auto">
          <a:xfrm>
            <a:off x="1765301" y="5942013"/>
            <a:ext cx="8229600" cy="360363"/>
          </a:xfrm>
          <a:prstGeom prst="rect">
            <a:avLst/>
          </a:prstGeom>
          <a:noFill/>
          <a:ln w="9525">
            <a:noFill/>
            <a:miter lim="800000"/>
            <a:headEnd/>
            <a:tailEnd/>
          </a:ln>
        </p:spPr>
        <p:txBody>
          <a:bodyPr/>
          <a:lstStyle/>
          <a:p>
            <a:pPr marL="342900" indent="-342900" algn="ctr" fontAlgn="base">
              <a:lnSpc>
                <a:spcPct val="80000"/>
              </a:lnSpc>
              <a:spcAft>
                <a:spcPct val="0"/>
              </a:spcAft>
              <a:buClr>
                <a:srgbClr val="00007D"/>
              </a:buClr>
              <a:buSzPct val="75000"/>
              <a:defRPr/>
            </a:pPr>
            <a:r>
              <a:rPr lang="en-US" altLang="en-US" sz="2400" b="1" kern="0" dirty="0">
                <a:solidFill>
                  <a:srgbClr val="C00000"/>
                </a:solidFill>
                <a:cs typeface="Arial" panose="020B0604020202020204" pitchFamily="34" charset="0"/>
              </a:rPr>
              <a:t>I = </a:t>
            </a:r>
            <a:r>
              <a:rPr lang="en-US" altLang="en-US" sz="2400" b="1" kern="0" dirty="0" err="1">
                <a:solidFill>
                  <a:srgbClr val="C00000"/>
                </a:solidFill>
                <a:cs typeface="Arial" panose="020B0604020202020204" pitchFamily="34" charset="0"/>
              </a:rPr>
              <a:t>Qx</a:t>
            </a:r>
            <a:r>
              <a:rPr lang="en-US" altLang="en-US" sz="2400" b="1" kern="0" dirty="0">
                <a:solidFill>
                  <a:srgbClr val="C00000"/>
                </a:solidFill>
                <a:cs typeface="Arial" panose="020B0604020202020204" pitchFamily="34" charset="0"/>
              </a:rPr>
              <a:t> * </a:t>
            </a:r>
            <a:r>
              <a:rPr lang="en-US" altLang="en-US" sz="2400" b="1" kern="0" dirty="0" err="1">
                <a:solidFill>
                  <a:srgbClr val="C00000"/>
                </a:solidFill>
                <a:cs typeface="Arial" panose="020B0604020202020204" pitchFamily="34" charset="0"/>
              </a:rPr>
              <a:t>px</a:t>
            </a:r>
            <a:r>
              <a:rPr lang="en-US" altLang="en-US" sz="2400" b="1" kern="0" dirty="0">
                <a:solidFill>
                  <a:srgbClr val="C00000"/>
                </a:solidFill>
                <a:cs typeface="Arial" panose="020B0604020202020204" pitchFamily="34" charset="0"/>
              </a:rPr>
              <a:t>  + </a:t>
            </a:r>
            <a:r>
              <a:rPr lang="en-US" altLang="en-US" sz="2400" b="1" kern="0" dirty="0" err="1">
                <a:solidFill>
                  <a:srgbClr val="C00000"/>
                </a:solidFill>
                <a:cs typeface="Arial" panose="020B0604020202020204" pitchFamily="34" charset="0"/>
              </a:rPr>
              <a:t>Qy</a:t>
            </a:r>
            <a:r>
              <a:rPr lang="en-US" altLang="en-US" sz="2400" b="1" kern="0" dirty="0">
                <a:solidFill>
                  <a:srgbClr val="C00000"/>
                </a:solidFill>
                <a:cs typeface="Arial" panose="020B0604020202020204" pitchFamily="34" charset="0"/>
              </a:rPr>
              <a:t> * </a:t>
            </a:r>
            <a:r>
              <a:rPr lang="en-US" altLang="en-US" sz="2400" b="1" kern="0" dirty="0" err="1">
                <a:solidFill>
                  <a:srgbClr val="C00000"/>
                </a:solidFill>
                <a:cs typeface="Arial" panose="020B0604020202020204" pitchFamily="34" charset="0"/>
              </a:rPr>
              <a:t>Py</a:t>
            </a:r>
            <a:endParaRPr lang="en-US" altLang="en-US" sz="2400" b="1" kern="0" dirty="0">
              <a:solidFill>
                <a:srgbClr val="C00000"/>
              </a:solidFill>
              <a:cs typeface="Arial" panose="020B0604020202020204" pitchFamily="34" charset="0"/>
            </a:endParaRPr>
          </a:p>
        </p:txBody>
      </p:sp>
      <p:sp>
        <p:nvSpPr>
          <p:cNvPr id="17" name="Rectangle 3"/>
          <p:cNvSpPr txBox="1">
            <a:spLocks noChangeArrowheads="1"/>
          </p:cNvSpPr>
          <p:nvPr/>
        </p:nvSpPr>
        <p:spPr bwMode="auto">
          <a:xfrm>
            <a:off x="1631950" y="3860801"/>
            <a:ext cx="8229600" cy="9366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sz="2200" b="1" kern="0" dirty="0">
                <a:solidFill>
                  <a:srgbClr val="000000"/>
                </a:solidFill>
                <a:cs typeface="Arial" panose="020B0604020202020204" pitchFamily="34" charset="0"/>
              </a:rPr>
              <a:t>أن تكون المنفعة الحدية للريال الأخير المنفق على السلعة </a:t>
            </a:r>
            <a:r>
              <a:rPr lang="en-US" altLang="en-US" sz="2200" b="1" kern="0" dirty="0">
                <a:solidFill>
                  <a:srgbClr val="000000"/>
                </a:solidFill>
                <a:cs typeface="Arial" panose="020B0604020202020204" pitchFamily="34" charset="0"/>
              </a:rPr>
              <a:t>x</a:t>
            </a:r>
            <a:r>
              <a:rPr lang="ar-SA" altLang="en-US" sz="2200" b="1" kern="0" dirty="0">
                <a:solidFill>
                  <a:srgbClr val="000000"/>
                </a:solidFill>
                <a:cs typeface="Arial" panose="020B0604020202020204" pitchFamily="34" charset="0"/>
              </a:rPr>
              <a:t> يساوي المنفعة الحدية للريال الأخير المنفق على السلعة </a:t>
            </a:r>
            <a:r>
              <a:rPr lang="en-US" altLang="en-US" sz="2200" b="1" kern="0" dirty="0">
                <a:solidFill>
                  <a:srgbClr val="000000"/>
                </a:solidFill>
                <a:cs typeface="Arial" panose="020B0604020202020204" pitchFamily="34" charset="0"/>
              </a:rPr>
              <a:t>y</a:t>
            </a:r>
            <a:r>
              <a:rPr lang="ar-SA" altLang="en-US" sz="2200" b="1" kern="0" dirty="0">
                <a:solidFill>
                  <a:srgbClr val="000000"/>
                </a:solidFill>
                <a:cs typeface="Arial" panose="020B0604020202020204" pitchFamily="34" charset="0"/>
              </a:rPr>
              <a:t>.</a:t>
            </a:r>
            <a:endParaRPr lang="en-US" altLang="en-US" sz="2200" b="1" kern="0" dirty="0">
              <a:solidFill>
                <a:srgbClr val="000000"/>
              </a:solidFill>
              <a:cs typeface="Arial" panose="020B0604020202020204" pitchFamily="34" charset="0"/>
            </a:endParaRPr>
          </a:p>
        </p:txBody>
      </p:sp>
      <p:sp>
        <p:nvSpPr>
          <p:cNvPr id="18" name="Rectangle 3"/>
          <p:cNvSpPr txBox="1">
            <a:spLocks noChangeArrowheads="1"/>
          </p:cNvSpPr>
          <p:nvPr/>
        </p:nvSpPr>
        <p:spPr bwMode="auto">
          <a:xfrm>
            <a:off x="2016919" y="5476791"/>
            <a:ext cx="8229600" cy="503237"/>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sz="2400" b="1" u="sng" kern="0" dirty="0">
                <a:solidFill>
                  <a:srgbClr val="CACAFF">
                    <a:lumMod val="25000"/>
                  </a:srgbClr>
                </a:solidFill>
                <a:cs typeface="Arial" panose="020B0604020202020204" pitchFamily="34" charset="0"/>
              </a:rPr>
              <a:t>الشرط الثاني:</a:t>
            </a:r>
            <a:endParaRPr lang="en-US" altLang="en-US" sz="2400" b="1" u="sng" kern="0" dirty="0">
              <a:solidFill>
                <a:srgbClr val="CACAFF">
                  <a:lumMod val="25000"/>
                </a:srgbClr>
              </a:solidFill>
              <a:cs typeface="Arial" panose="020B0604020202020204" pitchFamily="34" charset="0"/>
            </a:endParaRPr>
          </a:p>
        </p:txBody>
      </p:sp>
    </p:spTree>
    <p:extLst>
      <p:ext uri="{BB962C8B-B14F-4D97-AF65-F5344CB8AC3E}">
        <p14:creationId xmlns:p14="http://schemas.microsoft.com/office/powerpoint/2010/main" val="33646341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slide(fromBottom)">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Bottom)">
                                      <p:cBhvr>
                                        <p:cTn id="24" dur="500"/>
                                        <p:tgtEl>
                                          <p:spTgt spid="1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slide(fromBottom)">
                                      <p:cBhvr>
                                        <p:cTn id="29" dur="500"/>
                                        <p:tgtEl>
                                          <p:spTgt spid="1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linds(horizontal)">
                                      <p:cBhvr>
                                        <p:cTn id="34" dur="500"/>
                                        <p:tgtEl>
                                          <p:spTgt spid="1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slide(fromBottom)">
                                      <p:cBhvr>
                                        <p:cTn id="39" dur="500"/>
                                        <p:tgtEl>
                                          <p:spTgt spid="1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horizontal)">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7" grpId="0"/>
      <p:bldP spid="8" grpId="0"/>
      <p:bldP spid="11" grpId="0"/>
      <p:bldP spid="12"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981200" y="1600201"/>
            <a:ext cx="4038600" cy="4530725"/>
          </a:xfrm>
          <a:prstGeom prst="rect">
            <a:avLst/>
          </a:prstGeom>
          <a:noFill/>
          <a:ln w="9525">
            <a:noFill/>
            <a:miter lim="800000"/>
            <a:headEnd/>
            <a:tailEnd/>
          </a:ln>
        </p:spPr>
        <p:txBody>
          <a:bodyPr/>
          <a:lstStyle/>
          <a:p>
            <a:pPr marL="342900" indent="-342900" fontAlgn="base">
              <a:spcBef>
                <a:spcPct val="20000"/>
              </a:spcBef>
              <a:spcAft>
                <a:spcPct val="0"/>
              </a:spcAft>
              <a:buClr>
                <a:srgbClr val="00007D"/>
              </a:buClr>
              <a:buSzPct val="75000"/>
              <a:defRPr/>
            </a:pPr>
            <a:r>
              <a:rPr lang="ar-SA" altLang="en-US" sz="1400" kern="0">
                <a:solidFill>
                  <a:srgbClr val="000000"/>
                </a:solidFill>
                <a:cs typeface="Arial" panose="020B0604020202020204" pitchFamily="34" charset="0"/>
              </a:rPr>
              <a:t>    </a:t>
            </a:r>
            <a:endParaRPr lang="en-US" altLang="en-US" sz="1400" kern="0">
              <a:solidFill>
                <a:srgbClr val="000000"/>
              </a:solidFill>
              <a:cs typeface="Arial" panose="020B0604020202020204" pitchFamily="34" charset="0"/>
            </a:endParaRPr>
          </a:p>
        </p:txBody>
      </p:sp>
      <p:sp>
        <p:nvSpPr>
          <p:cNvPr id="194563" name="Rectangle 118"/>
          <p:cNvSpPr>
            <a:spLocks noChangeArrowheads="1"/>
          </p:cNvSpPr>
          <p:nvPr/>
        </p:nvSpPr>
        <p:spPr bwMode="auto">
          <a:xfrm>
            <a:off x="10483270" y="74292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194564" name="Rectangle 119"/>
          <p:cNvSpPr>
            <a:spLocks noChangeArrowheads="1"/>
          </p:cNvSpPr>
          <p:nvPr/>
        </p:nvSpPr>
        <p:spPr bwMode="auto">
          <a:xfrm>
            <a:off x="10483270" y="1171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12" name="Rectangle 53"/>
          <p:cNvSpPr>
            <a:spLocks noChangeArrowheads="1"/>
          </p:cNvSpPr>
          <p:nvPr/>
        </p:nvSpPr>
        <p:spPr bwMode="auto">
          <a:xfrm>
            <a:off x="4945063" y="1052513"/>
            <a:ext cx="55435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200" b="1">
                <a:solidFill>
                  <a:srgbClr val="C00000"/>
                </a:solidFill>
              </a:rPr>
              <a:t>مثال: توازن المستهلك في حالة الانفاق على سلعتين</a:t>
            </a:r>
          </a:p>
          <a:p>
            <a:pPr algn="justLow" fontAlgn="base">
              <a:lnSpc>
                <a:spcPct val="120000"/>
              </a:lnSpc>
              <a:spcBef>
                <a:spcPct val="0"/>
              </a:spcBef>
              <a:spcAft>
                <a:spcPct val="0"/>
              </a:spcAft>
              <a:buClr>
                <a:srgbClr val="00007D"/>
              </a:buClr>
              <a:buFontTx/>
              <a:buNone/>
            </a:pPr>
            <a:r>
              <a:rPr lang="ar-SA" altLang="en-US" sz="2200" b="1">
                <a:solidFill>
                  <a:srgbClr val="C00000"/>
                </a:solidFill>
              </a:rPr>
              <a:t>  </a:t>
            </a:r>
          </a:p>
        </p:txBody>
      </p:sp>
      <p:sp>
        <p:nvSpPr>
          <p:cNvPr id="13" name="Rectangle 2"/>
          <p:cNvSpPr>
            <a:spLocks noGrp="1" noChangeArrowheads="1"/>
          </p:cNvSpPr>
          <p:nvPr>
            <p:ph type="title"/>
          </p:nvPr>
        </p:nvSpPr>
        <p:spPr>
          <a:xfrm>
            <a:off x="1774825" y="449263"/>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16" name="Rectangle 3"/>
          <p:cNvSpPr txBox="1">
            <a:spLocks noChangeArrowheads="1"/>
          </p:cNvSpPr>
          <p:nvPr/>
        </p:nvSpPr>
        <p:spPr bwMode="auto">
          <a:xfrm>
            <a:off x="1992314" y="1557338"/>
            <a:ext cx="9425329" cy="1439862"/>
          </a:xfrm>
          <a:prstGeom prst="rect">
            <a:avLst/>
          </a:prstGeom>
          <a:noFill/>
          <a:ln w="9525">
            <a:noFill/>
            <a:miter lim="800000"/>
            <a:headEnd/>
            <a:tailEnd/>
          </a:ln>
        </p:spPr>
        <p:txBody>
          <a:bodyPr/>
          <a:lstStyle/>
          <a:p>
            <a:pPr algn="just" fontAlgn="base">
              <a:lnSpc>
                <a:spcPct val="120000"/>
              </a:lnSpc>
              <a:spcAft>
                <a:spcPct val="0"/>
              </a:spcAft>
              <a:buClr>
                <a:srgbClr val="00007D"/>
              </a:buClr>
              <a:buSzPct val="75000"/>
              <a:tabLst>
                <a:tab pos="0" algn="l"/>
              </a:tabLst>
              <a:defRPr/>
            </a:pPr>
            <a:r>
              <a:rPr lang="ar-SA" altLang="en-US" sz="2000" b="1" kern="0" dirty="0">
                <a:solidFill>
                  <a:srgbClr val="000000"/>
                </a:solidFill>
                <a:cs typeface="Arial" panose="020B0604020202020204" pitchFamily="34" charset="0"/>
              </a:rPr>
              <a:t>نفترض أن دخل أحد المستهلكين يبلغ </a:t>
            </a:r>
            <a:r>
              <a:rPr lang="en-US" altLang="en-US" sz="2000" b="1" kern="0" dirty="0">
                <a:solidFill>
                  <a:srgbClr val="000000"/>
                </a:solidFill>
                <a:cs typeface="Arial" panose="020B0604020202020204" pitchFamily="34" charset="0"/>
              </a:rPr>
              <a:t>15</a:t>
            </a:r>
            <a:r>
              <a:rPr lang="ar-SA" altLang="en-US" sz="2000" b="1" kern="0" dirty="0">
                <a:solidFill>
                  <a:srgbClr val="000000"/>
                </a:solidFill>
                <a:cs typeface="Arial" panose="020B0604020202020204" pitchFamily="34" charset="0"/>
              </a:rPr>
              <a:t> </a:t>
            </a:r>
            <a:r>
              <a:rPr lang="ar-SA" altLang="en-US" sz="2000" b="1" kern="0" dirty="0" smtClean="0">
                <a:solidFill>
                  <a:srgbClr val="000000"/>
                </a:solidFill>
                <a:cs typeface="Arial" panose="020B0604020202020204" pitchFamily="34" charset="0"/>
              </a:rPr>
              <a:t>ريال ويريد </a:t>
            </a:r>
            <a:r>
              <a:rPr lang="ar-SA" altLang="en-US" sz="2000" b="1" kern="0" dirty="0">
                <a:solidFill>
                  <a:srgbClr val="000000"/>
                </a:solidFill>
                <a:cs typeface="Arial" panose="020B0604020202020204" pitchFamily="34" charset="0"/>
              </a:rPr>
              <a:t>أن ينفقه على شراء سلعتين هما </a:t>
            </a:r>
            <a:r>
              <a:rPr lang="en-US" altLang="en-US" sz="2000" b="1" kern="0" dirty="0">
                <a:solidFill>
                  <a:srgbClr val="000000"/>
                </a:solidFill>
                <a:cs typeface="Arial" panose="020B0604020202020204" pitchFamily="34" charset="0"/>
              </a:rPr>
              <a:t>x) </a:t>
            </a:r>
            <a:r>
              <a:rPr lang="ar-SA" altLang="en-US" sz="2000" b="1" kern="0" dirty="0">
                <a:solidFill>
                  <a:srgbClr val="000000"/>
                </a:solidFill>
                <a:cs typeface="Arial" panose="020B0604020202020204" pitchFamily="34" charset="0"/>
              </a:rPr>
              <a:t>) و </a:t>
            </a:r>
            <a:r>
              <a:rPr lang="en-US" altLang="en-US" sz="2000" b="1" kern="0" dirty="0">
                <a:solidFill>
                  <a:srgbClr val="000000"/>
                </a:solidFill>
                <a:cs typeface="Arial" panose="020B0604020202020204" pitchFamily="34" charset="0"/>
              </a:rPr>
              <a:t>y) </a:t>
            </a:r>
            <a:r>
              <a:rPr lang="ar-SA" altLang="en-US" sz="2000" b="1" kern="0" dirty="0">
                <a:solidFill>
                  <a:srgbClr val="000000"/>
                </a:solidFill>
                <a:cs typeface="Arial" panose="020B0604020202020204" pitchFamily="34" charset="0"/>
              </a:rPr>
              <a:t>)، فإذا كان سعر الوحدة من السلعة </a:t>
            </a:r>
            <a:r>
              <a:rPr lang="en-US" altLang="en-US" sz="2000" b="1" kern="0" dirty="0">
                <a:solidFill>
                  <a:srgbClr val="000000"/>
                </a:solidFill>
                <a:cs typeface="Arial" panose="020B0604020202020204" pitchFamily="34" charset="0"/>
              </a:rPr>
              <a:t>(x)</a:t>
            </a:r>
            <a:r>
              <a:rPr lang="ar-SA" altLang="en-US" sz="2000" b="1" kern="0" dirty="0">
                <a:solidFill>
                  <a:srgbClr val="000000"/>
                </a:solidFill>
                <a:cs typeface="Arial" panose="020B0604020202020204" pitchFamily="34" charset="0"/>
              </a:rPr>
              <a:t>هو ريالان وسعرالوحدة من</a:t>
            </a:r>
            <a:r>
              <a:rPr lang="en-US" altLang="en-US" sz="2000" b="1" kern="0" dirty="0">
                <a:solidFill>
                  <a:srgbClr val="000000"/>
                </a:solidFill>
                <a:cs typeface="Arial" panose="020B0604020202020204" pitchFamily="34" charset="0"/>
              </a:rPr>
              <a:t>y) </a:t>
            </a:r>
            <a:r>
              <a:rPr lang="ar-SA" altLang="en-US" sz="2000" b="1" kern="0" dirty="0">
                <a:solidFill>
                  <a:srgbClr val="000000"/>
                </a:solidFill>
                <a:cs typeface="Arial" panose="020B0604020202020204" pitchFamily="34" charset="0"/>
              </a:rPr>
              <a:t>) هو ريال واحد. فما هي الكميات التي يجب أن يشتريها هذا المستهلك من السلعتين بحيث يحقق أقصى إشباع ممكن في حدود دخله إذا كانت المنافع كما في الجدول التالي:</a:t>
            </a:r>
            <a:endParaRPr lang="en-US" altLang="en-US" sz="2000" b="1" kern="0" dirty="0">
              <a:solidFill>
                <a:srgbClr val="000000"/>
              </a:solidFill>
              <a:cs typeface="Arial" panose="020B0604020202020204" pitchFamily="34" charset="0"/>
            </a:endParaRPr>
          </a:p>
        </p:txBody>
      </p:sp>
      <p:sp>
        <p:nvSpPr>
          <p:cNvPr id="194568" name="Rectangle 8"/>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44" name="TextBox 43"/>
          <p:cNvSpPr txBox="1">
            <a:spLocks noChangeArrowheads="1"/>
          </p:cNvSpPr>
          <p:nvPr/>
        </p:nvSpPr>
        <p:spPr bwMode="auto">
          <a:xfrm>
            <a:off x="1981200" y="1600201"/>
            <a:ext cx="4038600" cy="4530725"/>
          </a:xfrm>
          <a:prstGeom prst="rect">
            <a:avLst/>
          </a:prstGeom>
          <a:noFill/>
          <a:ln w="9525">
            <a:noFill/>
            <a:miter lim="800000"/>
            <a:headEnd/>
            <a:tailEnd/>
          </a:ln>
        </p:spPr>
        <p:txBody>
          <a:bodyPr/>
          <a:lstStyle>
            <a:defPPr>
              <a:defRPr lang="en-US"/>
            </a:defPPr>
            <a:lvl1pPr algn="r" rtl="1" fontAlgn="base">
              <a:spcBef>
                <a:spcPct val="0"/>
              </a:spcBef>
              <a:spcAft>
                <a:spcPct val="0"/>
              </a:spcAft>
              <a:defRPr sz="2000" b="1" kern="1200">
                <a:solidFill>
                  <a:srgbClr val="800000"/>
                </a:solidFill>
                <a:latin typeface="Arial" pitchFamily="34" charset="0"/>
                <a:ea typeface="+mn-ea"/>
                <a:cs typeface="Arial" pitchFamily="34" charset="0"/>
              </a:defRPr>
            </a:lvl1pPr>
            <a:lvl2pPr marL="457200" algn="r" rtl="1" fontAlgn="base">
              <a:spcBef>
                <a:spcPct val="0"/>
              </a:spcBef>
              <a:spcAft>
                <a:spcPct val="0"/>
              </a:spcAft>
              <a:defRPr sz="2000" b="1" kern="1200">
                <a:solidFill>
                  <a:srgbClr val="800000"/>
                </a:solidFill>
                <a:latin typeface="Arial" pitchFamily="34" charset="0"/>
                <a:ea typeface="+mn-ea"/>
                <a:cs typeface="Arial" pitchFamily="34" charset="0"/>
              </a:defRPr>
            </a:lvl2pPr>
            <a:lvl3pPr marL="914400" algn="r" rtl="1" fontAlgn="base">
              <a:spcBef>
                <a:spcPct val="0"/>
              </a:spcBef>
              <a:spcAft>
                <a:spcPct val="0"/>
              </a:spcAft>
              <a:defRPr sz="2000" b="1" kern="1200">
                <a:solidFill>
                  <a:srgbClr val="800000"/>
                </a:solidFill>
                <a:latin typeface="Arial" pitchFamily="34" charset="0"/>
                <a:ea typeface="+mn-ea"/>
                <a:cs typeface="Arial" pitchFamily="34" charset="0"/>
              </a:defRPr>
            </a:lvl3pPr>
            <a:lvl4pPr marL="1371600" algn="r" rtl="1" fontAlgn="base">
              <a:spcBef>
                <a:spcPct val="0"/>
              </a:spcBef>
              <a:spcAft>
                <a:spcPct val="0"/>
              </a:spcAft>
              <a:defRPr sz="2000" b="1" kern="1200">
                <a:solidFill>
                  <a:srgbClr val="800000"/>
                </a:solidFill>
                <a:latin typeface="Arial" pitchFamily="34" charset="0"/>
                <a:ea typeface="+mn-ea"/>
                <a:cs typeface="Arial" pitchFamily="34" charset="0"/>
              </a:defRPr>
            </a:lvl4pPr>
            <a:lvl5pPr marL="1828800" algn="r" rtl="1" fontAlgn="base">
              <a:spcBef>
                <a:spcPct val="0"/>
              </a:spcBef>
              <a:spcAft>
                <a:spcPct val="0"/>
              </a:spcAft>
              <a:defRPr sz="2000" b="1" kern="1200">
                <a:solidFill>
                  <a:srgbClr val="800000"/>
                </a:solidFill>
                <a:latin typeface="Arial" pitchFamily="34" charset="0"/>
                <a:ea typeface="+mn-ea"/>
                <a:cs typeface="Arial" pitchFamily="34" charset="0"/>
              </a:defRPr>
            </a:lvl5pPr>
            <a:lvl6pPr marL="2286000" algn="r" defTabSz="914400" rtl="1" eaLnBrk="1" latinLnBrk="0" hangingPunct="1">
              <a:defRPr sz="2000" b="1" kern="1200">
                <a:solidFill>
                  <a:srgbClr val="800000"/>
                </a:solidFill>
                <a:latin typeface="Arial" pitchFamily="34" charset="0"/>
                <a:ea typeface="+mn-ea"/>
                <a:cs typeface="Arial" pitchFamily="34" charset="0"/>
              </a:defRPr>
            </a:lvl6pPr>
            <a:lvl7pPr marL="2743200" algn="r" defTabSz="914400" rtl="1" eaLnBrk="1" latinLnBrk="0" hangingPunct="1">
              <a:defRPr sz="2000" b="1" kern="1200">
                <a:solidFill>
                  <a:srgbClr val="800000"/>
                </a:solidFill>
                <a:latin typeface="Arial" pitchFamily="34" charset="0"/>
                <a:ea typeface="+mn-ea"/>
                <a:cs typeface="Arial" pitchFamily="34" charset="0"/>
              </a:defRPr>
            </a:lvl7pPr>
            <a:lvl8pPr marL="3200400" algn="r" defTabSz="914400" rtl="1" eaLnBrk="1" latinLnBrk="0" hangingPunct="1">
              <a:defRPr sz="2000" b="1" kern="1200">
                <a:solidFill>
                  <a:srgbClr val="800000"/>
                </a:solidFill>
                <a:latin typeface="Arial" pitchFamily="34" charset="0"/>
                <a:ea typeface="+mn-ea"/>
                <a:cs typeface="Arial" pitchFamily="34" charset="0"/>
              </a:defRPr>
            </a:lvl8pPr>
            <a:lvl9pPr marL="3657600" algn="r" defTabSz="914400" rtl="1" eaLnBrk="1" latinLnBrk="0" hangingPunct="1">
              <a:defRPr sz="2000" b="1" kern="1200">
                <a:solidFill>
                  <a:srgbClr val="800000"/>
                </a:solidFill>
                <a:latin typeface="Arial" pitchFamily="34" charset="0"/>
                <a:ea typeface="+mn-ea"/>
                <a:cs typeface="Arial" pitchFamily="34" charset="0"/>
              </a:defRPr>
            </a:lvl9pPr>
          </a:lstStyle>
          <a:p>
            <a:pPr marL="342900" indent="-342900">
              <a:spcBef>
                <a:spcPct val="20000"/>
              </a:spcBef>
              <a:buClr>
                <a:srgbClr val="00007D"/>
              </a:buClr>
              <a:buSzPct val="75000"/>
              <a:defRPr/>
            </a:pPr>
            <a:r>
              <a:rPr lang="ar-SA" altLang="en-US" sz="1400" b="0" kern="0">
                <a:solidFill>
                  <a:srgbClr val="000000"/>
                </a:solidFill>
                <a:latin typeface="Arial"/>
              </a:rPr>
              <a:t>    </a:t>
            </a:r>
            <a:endParaRPr lang="en-US" altLang="en-US" sz="1400" b="0" kern="0">
              <a:solidFill>
                <a:srgbClr val="000000"/>
              </a:solidFill>
              <a:latin typeface="Arial"/>
            </a:endParaRPr>
          </a:p>
        </p:txBody>
      </p:sp>
      <p:sp>
        <p:nvSpPr>
          <p:cNvPr id="45" name="TextBox 44"/>
          <p:cNvSpPr txBox="1">
            <a:spLocks noChangeArrowheads="1"/>
          </p:cNvSpPr>
          <p:nvPr/>
        </p:nvSpPr>
        <p:spPr bwMode="auto">
          <a:xfrm>
            <a:off x="1981200" y="1600201"/>
            <a:ext cx="4038600" cy="4530725"/>
          </a:xfrm>
          <a:prstGeom prst="rect">
            <a:avLst/>
          </a:prstGeom>
          <a:noFill/>
          <a:ln w="9525">
            <a:noFill/>
            <a:miter lim="800000"/>
            <a:headEnd/>
            <a:tailEnd/>
          </a:ln>
        </p:spPr>
        <p:txBody>
          <a:bodyPr/>
          <a:lstStyle>
            <a:defPPr>
              <a:defRPr lang="en-US"/>
            </a:defPPr>
            <a:lvl1pPr algn="r" rtl="1" fontAlgn="base">
              <a:spcBef>
                <a:spcPct val="0"/>
              </a:spcBef>
              <a:spcAft>
                <a:spcPct val="0"/>
              </a:spcAft>
              <a:defRPr sz="2000" b="1" kern="1200">
                <a:solidFill>
                  <a:srgbClr val="800000"/>
                </a:solidFill>
                <a:latin typeface="Arial" pitchFamily="34" charset="0"/>
                <a:ea typeface="+mn-ea"/>
                <a:cs typeface="Arial" pitchFamily="34" charset="0"/>
              </a:defRPr>
            </a:lvl1pPr>
            <a:lvl2pPr marL="457200" algn="r" rtl="1" fontAlgn="base">
              <a:spcBef>
                <a:spcPct val="0"/>
              </a:spcBef>
              <a:spcAft>
                <a:spcPct val="0"/>
              </a:spcAft>
              <a:defRPr sz="2000" b="1" kern="1200">
                <a:solidFill>
                  <a:srgbClr val="800000"/>
                </a:solidFill>
                <a:latin typeface="Arial" pitchFamily="34" charset="0"/>
                <a:ea typeface="+mn-ea"/>
                <a:cs typeface="Arial" pitchFamily="34" charset="0"/>
              </a:defRPr>
            </a:lvl2pPr>
            <a:lvl3pPr marL="914400" algn="r" rtl="1" fontAlgn="base">
              <a:spcBef>
                <a:spcPct val="0"/>
              </a:spcBef>
              <a:spcAft>
                <a:spcPct val="0"/>
              </a:spcAft>
              <a:defRPr sz="2000" b="1" kern="1200">
                <a:solidFill>
                  <a:srgbClr val="800000"/>
                </a:solidFill>
                <a:latin typeface="Arial" pitchFamily="34" charset="0"/>
                <a:ea typeface="+mn-ea"/>
                <a:cs typeface="Arial" pitchFamily="34" charset="0"/>
              </a:defRPr>
            </a:lvl3pPr>
            <a:lvl4pPr marL="1371600" algn="r" rtl="1" fontAlgn="base">
              <a:spcBef>
                <a:spcPct val="0"/>
              </a:spcBef>
              <a:spcAft>
                <a:spcPct val="0"/>
              </a:spcAft>
              <a:defRPr sz="2000" b="1" kern="1200">
                <a:solidFill>
                  <a:srgbClr val="800000"/>
                </a:solidFill>
                <a:latin typeface="Arial" pitchFamily="34" charset="0"/>
                <a:ea typeface="+mn-ea"/>
                <a:cs typeface="Arial" pitchFamily="34" charset="0"/>
              </a:defRPr>
            </a:lvl4pPr>
            <a:lvl5pPr marL="1828800" algn="r" rtl="1" fontAlgn="base">
              <a:spcBef>
                <a:spcPct val="0"/>
              </a:spcBef>
              <a:spcAft>
                <a:spcPct val="0"/>
              </a:spcAft>
              <a:defRPr sz="2000" b="1" kern="1200">
                <a:solidFill>
                  <a:srgbClr val="800000"/>
                </a:solidFill>
                <a:latin typeface="Arial" pitchFamily="34" charset="0"/>
                <a:ea typeface="+mn-ea"/>
                <a:cs typeface="Arial" pitchFamily="34" charset="0"/>
              </a:defRPr>
            </a:lvl5pPr>
            <a:lvl6pPr marL="2286000" algn="r" defTabSz="914400" rtl="1" eaLnBrk="1" latinLnBrk="0" hangingPunct="1">
              <a:defRPr sz="2000" b="1" kern="1200">
                <a:solidFill>
                  <a:srgbClr val="800000"/>
                </a:solidFill>
                <a:latin typeface="Arial" pitchFamily="34" charset="0"/>
                <a:ea typeface="+mn-ea"/>
                <a:cs typeface="Arial" pitchFamily="34" charset="0"/>
              </a:defRPr>
            </a:lvl6pPr>
            <a:lvl7pPr marL="2743200" algn="r" defTabSz="914400" rtl="1" eaLnBrk="1" latinLnBrk="0" hangingPunct="1">
              <a:defRPr sz="2000" b="1" kern="1200">
                <a:solidFill>
                  <a:srgbClr val="800000"/>
                </a:solidFill>
                <a:latin typeface="Arial" pitchFamily="34" charset="0"/>
                <a:ea typeface="+mn-ea"/>
                <a:cs typeface="Arial" pitchFamily="34" charset="0"/>
              </a:defRPr>
            </a:lvl7pPr>
            <a:lvl8pPr marL="3200400" algn="r" defTabSz="914400" rtl="1" eaLnBrk="1" latinLnBrk="0" hangingPunct="1">
              <a:defRPr sz="2000" b="1" kern="1200">
                <a:solidFill>
                  <a:srgbClr val="800000"/>
                </a:solidFill>
                <a:latin typeface="Arial" pitchFamily="34" charset="0"/>
                <a:ea typeface="+mn-ea"/>
                <a:cs typeface="Arial" pitchFamily="34" charset="0"/>
              </a:defRPr>
            </a:lvl8pPr>
            <a:lvl9pPr marL="3657600" algn="r" defTabSz="914400" rtl="1" eaLnBrk="1" latinLnBrk="0" hangingPunct="1">
              <a:defRPr sz="2000" b="1" kern="1200">
                <a:solidFill>
                  <a:srgbClr val="800000"/>
                </a:solidFill>
                <a:latin typeface="Arial" pitchFamily="34" charset="0"/>
                <a:ea typeface="+mn-ea"/>
                <a:cs typeface="Arial" pitchFamily="34" charset="0"/>
              </a:defRPr>
            </a:lvl9pPr>
          </a:lstStyle>
          <a:p>
            <a:pPr marL="342900" indent="-342900">
              <a:spcBef>
                <a:spcPct val="20000"/>
              </a:spcBef>
              <a:buClr>
                <a:srgbClr val="00007D"/>
              </a:buClr>
              <a:buSzPct val="75000"/>
              <a:defRPr/>
            </a:pPr>
            <a:r>
              <a:rPr lang="ar-SA" altLang="en-US" b="0" kern="0">
                <a:solidFill>
                  <a:srgbClr val="000000"/>
                </a:solidFill>
                <a:latin typeface="Arial"/>
              </a:rPr>
              <a:t>    </a:t>
            </a:r>
            <a:endParaRPr lang="en-US" altLang="en-US" b="0" kern="0">
              <a:solidFill>
                <a:srgbClr val="000000"/>
              </a:solidFill>
              <a:latin typeface="Arial"/>
            </a:endParaRPr>
          </a:p>
        </p:txBody>
      </p:sp>
      <p:pic>
        <p:nvPicPr>
          <p:cNvPr id="46" name="tabl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8367" y="2744787"/>
            <a:ext cx="6149416"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tabl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8367" y="3270873"/>
            <a:ext cx="6149416"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tabl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8366" y="3693148"/>
            <a:ext cx="6149417"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74" name="Rectangle 9"/>
          <p:cNvSpPr>
            <a:spLocks noChangeArrowheads="1"/>
          </p:cNvSpPr>
          <p:nvPr/>
        </p:nvSpPr>
        <p:spPr bwMode="auto">
          <a:xfrm>
            <a:off x="10483270" y="260982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ClrTx/>
              <a:buSzTx/>
              <a:buFontTx/>
              <a:buNone/>
            </a:pPr>
            <a:endParaRPr lang="ar-SA" altLang="en-US" sz="2000" b="1">
              <a:solidFill>
                <a:srgbClr val="800000"/>
              </a:solidFill>
            </a:endParaRPr>
          </a:p>
        </p:txBody>
      </p:sp>
    </p:spTree>
    <p:extLst>
      <p:ext uri="{BB962C8B-B14F-4D97-AF65-F5344CB8AC3E}">
        <p14:creationId xmlns:p14="http://schemas.microsoft.com/office/powerpoint/2010/main" val="34004427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slide(fromBottom)">
                                      <p:cBhvr>
                                        <p:cTn id="14" dur="500"/>
                                        <p:tgtEl>
                                          <p:spTgt spid="1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slide(fromBottom)">
                                      <p:cBhvr>
                                        <p:cTn id="19" dur="500"/>
                                        <p:tgtEl>
                                          <p:spTgt spid="1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0" presetClass="entr" presetSubtype="0" fill="hold"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edge">
                                      <p:cBhvr>
                                        <p:cTn id="24" dur="2000"/>
                                        <p:tgtEl>
                                          <p:spTgt spid="46"/>
                                        </p:tgtEl>
                                      </p:cBhvr>
                                    </p:animEffect>
                                  </p:childTnLst>
                                </p:cTn>
                              </p:par>
                              <p:par>
                                <p:cTn id="25" presetID="20"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edge">
                                      <p:cBhvr>
                                        <p:cTn id="27" dur="2000"/>
                                        <p:tgtEl>
                                          <p:spTgt spid="47"/>
                                        </p:tgtEl>
                                      </p:cBhvr>
                                    </p:animEffect>
                                  </p:childTnLst>
                                </p:cTn>
                              </p:par>
                              <p:par>
                                <p:cTn id="28" presetID="20"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edge">
                                      <p:cBhvr>
                                        <p:cTn id="30"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981200" y="1600201"/>
            <a:ext cx="4038600" cy="4530725"/>
          </a:xfrm>
          <a:prstGeom prst="rect">
            <a:avLst/>
          </a:prstGeom>
          <a:noFill/>
          <a:ln w="9525">
            <a:noFill/>
            <a:miter lim="800000"/>
            <a:headEnd/>
            <a:tailEnd/>
          </a:ln>
        </p:spPr>
        <p:txBody>
          <a:bodyPr/>
          <a:lstStyle/>
          <a:p>
            <a:pPr marL="342900" indent="-342900" fontAlgn="base">
              <a:spcBef>
                <a:spcPct val="20000"/>
              </a:spcBef>
              <a:spcAft>
                <a:spcPct val="0"/>
              </a:spcAft>
              <a:buClr>
                <a:srgbClr val="00007D"/>
              </a:buClr>
              <a:buSzPct val="75000"/>
              <a:defRPr/>
            </a:pPr>
            <a:r>
              <a:rPr lang="ar-SA" altLang="en-US" sz="1400" kern="0">
                <a:solidFill>
                  <a:srgbClr val="000000"/>
                </a:solidFill>
                <a:cs typeface="Arial" panose="020B0604020202020204" pitchFamily="34" charset="0"/>
              </a:rPr>
              <a:t>    </a:t>
            </a:r>
            <a:endParaRPr lang="en-US" altLang="en-US" sz="1400" kern="0">
              <a:solidFill>
                <a:srgbClr val="000000"/>
              </a:solidFill>
              <a:cs typeface="Arial" panose="020B0604020202020204" pitchFamily="34" charset="0"/>
            </a:endParaRPr>
          </a:p>
        </p:txBody>
      </p:sp>
      <p:sp>
        <p:nvSpPr>
          <p:cNvPr id="196611" name="Rectangle 118"/>
          <p:cNvSpPr>
            <a:spLocks noChangeArrowheads="1"/>
          </p:cNvSpPr>
          <p:nvPr/>
        </p:nvSpPr>
        <p:spPr bwMode="auto">
          <a:xfrm>
            <a:off x="10483270" y="74292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196612" name="Rectangle 119"/>
          <p:cNvSpPr>
            <a:spLocks noChangeArrowheads="1"/>
          </p:cNvSpPr>
          <p:nvPr/>
        </p:nvSpPr>
        <p:spPr bwMode="auto">
          <a:xfrm>
            <a:off x="10483270" y="1171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12" name="Rectangle 53"/>
          <p:cNvSpPr>
            <a:spLocks noChangeArrowheads="1"/>
          </p:cNvSpPr>
          <p:nvPr/>
        </p:nvSpPr>
        <p:spPr bwMode="auto">
          <a:xfrm>
            <a:off x="5016500" y="1196976"/>
            <a:ext cx="55435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400" b="1">
                <a:solidFill>
                  <a:srgbClr val="C00000"/>
                </a:solidFill>
              </a:rPr>
              <a:t>الحل: توازن المستهلك في حالة الانفاق على سلعتين</a:t>
            </a:r>
            <a:endParaRPr lang="ar-SA" altLang="en-US" sz="2000" b="1">
              <a:solidFill>
                <a:srgbClr val="C00000"/>
              </a:solidFill>
            </a:endParaRPr>
          </a:p>
          <a:p>
            <a:pPr algn="justLow" fontAlgn="base">
              <a:lnSpc>
                <a:spcPct val="120000"/>
              </a:lnSpc>
              <a:spcBef>
                <a:spcPct val="0"/>
              </a:spcBef>
              <a:spcAft>
                <a:spcPct val="0"/>
              </a:spcAft>
              <a:buClr>
                <a:srgbClr val="00007D"/>
              </a:buClr>
              <a:buFontTx/>
              <a:buNone/>
            </a:pPr>
            <a:r>
              <a:rPr lang="ar-SA" altLang="en-US" sz="2400" b="1">
                <a:solidFill>
                  <a:srgbClr val="C00000"/>
                </a:solidFill>
              </a:rPr>
              <a:t>  </a:t>
            </a:r>
          </a:p>
        </p:txBody>
      </p:sp>
      <p:sp>
        <p:nvSpPr>
          <p:cNvPr id="13" name="Rectangle 2"/>
          <p:cNvSpPr>
            <a:spLocks noGrp="1" noChangeArrowheads="1"/>
          </p:cNvSpPr>
          <p:nvPr>
            <p:ph type="title"/>
          </p:nvPr>
        </p:nvSpPr>
        <p:spPr>
          <a:xfrm>
            <a:off x="1774825" y="474663"/>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14" name="Rectangle 3"/>
          <p:cNvSpPr txBox="1">
            <a:spLocks noChangeArrowheads="1"/>
          </p:cNvSpPr>
          <p:nvPr/>
        </p:nvSpPr>
        <p:spPr bwMode="auto">
          <a:xfrm>
            <a:off x="8564564" y="1773239"/>
            <a:ext cx="1944687" cy="5048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sz="2200" b="1" u="sng" kern="0" dirty="0">
                <a:solidFill>
                  <a:srgbClr val="9999FF">
                    <a:lumMod val="25000"/>
                  </a:srgbClr>
                </a:solidFill>
                <a:cs typeface="Arial" panose="020B0604020202020204" pitchFamily="34" charset="0"/>
              </a:rPr>
              <a:t>الشرط الأول:</a:t>
            </a:r>
            <a:endParaRPr lang="en-US" altLang="en-US" sz="2200" b="1" u="sng" kern="0" dirty="0">
              <a:solidFill>
                <a:srgbClr val="9999FF">
                  <a:lumMod val="25000"/>
                </a:srgbClr>
              </a:solidFill>
              <a:cs typeface="Arial" panose="020B0604020202020204" pitchFamily="34" charset="0"/>
            </a:endParaRPr>
          </a:p>
        </p:txBody>
      </p:sp>
      <p:sp>
        <p:nvSpPr>
          <p:cNvPr id="15" name="Rectangle 3"/>
          <p:cNvSpPr txBox="1">
            <a:spLocks noChangeArrowheads="1"/>
          </p:cNvSpPr>
          <p:nvPr/>
        </p:nvSpPr>
        <p:spPr bwMode="auto">
          <a:xfrm>
            <a:off x="4814888" y="2492376"/>
            <a:ext cx="5853112" cy="936625"/>
          </a:xfrm>
          <a:prstGeom prst="rect">
            <a:avLst/>
          </a:prstGeom>
          <a:noFill/>
          <a:ln w="9525">
            <a:noFill/>
            <a:miter lim="800000"/>
            <a:headEnd/>
            <a:tailEnd/>
          </a:ln>
        </p:spPr>
        <p:txBody>
          <a:bodyPr/>
          <a:lstStyle/>
          <a:p>
            <a:pPr marL="342900" indent="-342900" fontAlgn="base">
              <a:spcAft>
                <a:spcPct val="0"/>
              </a:spcAft>
              <a:buClr>
                <a:srgbClr val="00007D"/>
              </a:buClr>
              <a:buSzPct val="75000"/>
              <a:defRPr/>
            </a:pPr>
            <a:r>
              <a:rPr lang="ar-SA" altLang="en-US" sz="1600" b="1" kern="0" dirty="0">
                <a:solidFill>
                  <a:srgbClr val="C00000"/>
                </a:solidFill>
                <a:cs typeface="Arial" panose="020B0604020202020204" pitchFamily="34" charset="0"/>
              </a:rPr>
              <a:t> </a:t>
            </a:r>
            <a:endParaRPr lang="en-US" altLang="en-US" sz="1600" b="1" kern="0" dirty="0">
              <a:solidFill>
                <a:srgbClr val="C00000"/>
              </a:solidFill>
              <a:cs typeface="Arial" panose="020B0604020202020204" pitchFamily="34" charset="0"/>
            </a:endParaRPr>
          </a:p>
          <a:p>
            <a:pPr marL="342900" indent="-342900" fontAlgn="base">
              <a:lnSpc>
                <a:spcPct val="80000"/>
              </a:lnSpc>
              <a:spcAft>
                <a:spcPct val="0"/>
              </a:spcAft>
              <a:buClr>
                <a:srgbClr val="00007D"/>
              </a:buClr>
              <a:buSzPct val="75000"/>
              <a:defRPr/>
            </a:pPr>
            <a:r>
              <a:rPr lang="ar-SA" altLang="en-US" sz="1600" b="1" kern="0" dirty="0">
                <a:solidFill>
                  <a:srgbClr val="C00000"/>
                </a:solidFill>
                <a:cs typeface="Arial" panose="020B0604020202020204" pitchFamily="34" charset="0"/>
              </a:rPr>
              <a:t> </a:t>
            </a:r>
            <a:r>
              <a:rPr lang="en-US" altLang="en-US" sz="1600" b="1" kern="0" dirty="0">
                <a:solidFill>
                  <a:srgbClr val="C00000"/>
                </a:solidFill>
                <a:cs typeface="Arial" panose="020B0604020202020204" pitchFamily="34" charset="0"/>
              </a:rPr>
              <a:t> </a:t>
            </a:r>
            <a:r>
              <a:rPr lang="ar-SA" altLang="en-US" sz="1600" b="1" kern="0" dirty="0">
                <a:solidFill>
                  <a:srgbClr val="C00000"/>
                </a:solidFill>
                <a:cs typeface="Arial" panose="020B0604020202020204" pitchFamily="34" charset="0"/>
              </a:rPr>
              <a:t>المنفعة الحدية للسلعة </a:t>
            </a:r>
            <a:r>
              <a:rPr lang="en-US" altLang="en-US" sz="1600" b="1" kern="0" dirty="0">
                <a:solidFill>
                  <a:srgbClr val="C00000"/>
                </a:solidFill>
                <a:cs typeface="Arial" panose="020B0604020202020204" pitchFamily="34" charset="0"/>
              </a:rPr>
              <a:t>x</a:t>
            </a:r>
            <a:r>
              <a:rPr lang="ar-SA" altLang="en-US" sz="1600" b="1" kern="0" dirty="0">
                <a:solidFill>
                  <a:srgbClr val="C00000"/>
                </a:solidFill>
                <a:cs typeface="Arial" panose="020B0604020202020204" pitchFamily="34" charset="0"/>
              </a:rPr>
              <a:t>           المنفعة الحدية للسلعة </a:t>
            </a:r>
            <a:r>
              <a:rPr lang="en-US" altLang="en-US" sz="1600" b="1" kern="0" dirty="0">
                <a:solidFill>
                  <a:srgbClr val="C00000"/>
                </a:solidFill>
                <a:cs typeface="Arial" panose="020B0604020202020204" pitchFamily="34" charset="0"/>
              </a:rPr>
              <a:t> y</a:t>
            </a:r>
            <a:r>
              <a:rPr lang="ar-SA" altLang="en-US" sz="1600" b="1" kern="0" dirty="0">
                <a:solidFill>
                  <a:srgbClr val="C00000"/>
                </a:solidFill>
                <a:cs typeface="Arial" panose="020B0604020202020204" pitchFamily="34" charset="0"/>
              </a:rPr>
              <a:t> </a:t>
            </a:r>
          </a:p>
          <a:p>
            <a:pPr marL="342900" indent="-342900" fontAlgn="base">
              <a:lnSpc>
                <a:spcPct val="80000"/>
              </a:lnSpc>
              <a:spcAft>
                <a:spcPct val="0"/>
              </a:spcAft>
              <a:buClr>
                <a:srgbClr val="00007D"/>
              </a:buClr>
              <a:buSzPct val="75000"/>
              <a:defRPr/>
            </a:pPr>
            <a:r>
              <a:rPr lang="en-US" altLang="en-US" sz="1600" b="1" kern="0" dirty="0">
                <a:solidFill>
                  <a:srgbClr val="C00000"/>
                </a:solidFill>
                <a:cs typeface="Arial" panose="020B0604020202020204" pitchFamily="34" charset="0"/>
              </a:rPr>
              <a:t> </a:t>
            </a:r>
            <a:r>
              <a:rPr lang="ar-SA" altLang="en-US" sz="1600" b="1" kern="0" dirty="0">
                <a:solidFill>
                  <a:srgbClr val="C00000"/>
                </a:solidFill>
                <a:cs typeface="Arial" panose="020B0604020202020204" pitchFamily="34" charset="0"/>
              </a:rPr>
              <a:t>ــــــــــــــــــــــــــــــــــــــ     =  </a:t>
            </a:r>
            <a:r>
              <a:rPr lang="en-US" altLang="en-US" sz="1600" b="1" kern="0" dirty="0">
                <a:solidFill>
                  <a:srgbClr val="C00000"/>
                </a:solidFill>
                <a:cs typeface="Arial" panose="020B0604020202020204" pitchFamily="34" charset="0"/>
              </a:rPr>
              <a:t>  </a:t>
            </a:r>
            <a:r>
              <a:rPr lang="ar-SA" altLang="en-US" sz="1600" b="1" kern="0" dirty="0">
                <a:solidFill>
                  <a:srgbClr val="C00000"/>
                </a:solidFill>
                <a:cs typeface="Arial" panose="020B0604020202020204" pitchFamily="34" charset="0"/>
              </a:rPr>
              <a:t>  ــــــــــــــــــــــــــــــــــــــــ</a:t>
            </a:r>
          </a:p>
          <a:p>
            <a:pPr marL="342900" indent="-342900" fontAlgn="base">
              <a:lnSpc>
                <a:spcPct val="80000"/>
              </a:lnSpc>
              <a:spcAft>
                <a:spcPct val="0"/>
              </a:spcAft>
              <a:buClr>
                <a:srgbClr val="00007D"/>
              </a:buClr>
              <a:buSzPct val="75000"/>
              <a:defRPr/>
            </a:pPr>
            <a:r>
              <a:rPr lang="ar-SA" altLang="en-US" sz="1600" b="1" kern="0" dirty="0">
                <a:solidFill>
                  <a:srgbClr val="C00000"/>
                </a:solidFill>
                <a:cs typeface="Arial" panose="020B0604020202020204" pitchFamily="34" charset="0"/>
              </a:rPr>
              <a:t>      سعر السلعة</a:t>
            </a:r>
            <a:r>
              <a:rPr lang="en-US" altLang="en-US" sz="1600" b="1" kern="0" dirty="0">
                <a:solidFill>
                  <a:srgbClr val="C00000"/>
                </a:solidFill>
                <a:cs typeface="Arial" panose="020B0604020202020204" pitchFamily="34" charset="0"/>
              </a:rPr>
              <a:t>x </a:t>
            </a:r>
            <a:r>
              <a:rPr lang="ar-SA" altLang="en-US" sz="1600" b="1" kern="0" dirty="0">
                <a:solidFill>
                  <a:srgbClr val="C00000"/>
                </a:solidFill>
                <a:cs typeface="Arial" panose="020B0604020202020204" pitchFamily="34" charset="0"/>
              </a:rPr>
              <a:t>                      سعر السلعة </a:t>
            </a:r>
            <a:r>
              <a:rPr lang="en-US" altLang="en-US" sz="1600" b="1" kern="0" dirty="0">
                <a:solidFill>
                  <a:srgbClr val="C00000"/>
                </a:solidFill>
                <a:cs typeface="Arial" panose="020B0604020202020204" pitchFamily="34" charset="0"/>
              </a:rPr>
              <a:t>y</a:t>
            </a:r>
            <a:endParaRPr lang="ar-SA" altLang="en-US" sz="1600" b="1" kern="0" dirty="0">
              <a:solidFill>
                <a:srgbClr val="C00000"/>
              </a:solidFill>
              <a:cs typeface="Arial" panose="020B0604020202020204" pitchFamily="34" charset="0"/>
            </a:endParaRPr>
          </a:p>
        </p:txBody>
      </p:sp>
      <p:sp>
        <p:nvSpPr>
          <p:cNvPr id="16" name="Rectangle 3"/>
          <p:cNvSpPr txBox="1">
            <a:spLocks noChangeArrowheads="1"/>
          </p:cNvSpPr>
          <p:nvPr/>
        </p:nvSpPr>
        <p:spPr bwMode="auto">
          <a:xfrm>
            <a:off x="7319963" y="2203451"/>
            <a:ext cx="3168650" cy="5048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b="1" kern="0" dirty="0">
                <a:solidFill>
                  <a:srgbClr val="000000"/>
                </a:solidFill>
                <a:cs typeface="Arial" panose="020B0604020202020204" pitchFamily="34" charset="0"/>
              </a:rPr>
              <a:t>يتحقق هذا الشرط عند:</a:t>
            </a:r>
            <a:endParaRPr lang="en-US" altLang="en-US" b="1" kern="0" dirty="0">
              <a:solidFill>
                <a:srgbClr val="000000"/>
              </a:solidFill>
              <a:cs typeface="Arial" panose="020B0604020202020204" pitchFamily="34" charset="0"/>
            </a:endParaRPr>
          </a:p>
        </p:txBody>
      </p:sp>
      <p:sp>
        <p:nvSpPr>
          <p:cNvPr id="17" name="Rectangle 3"/>
          <p:cNvSpPr txBox="1">
            <a:spLocks noChangeArrowheads="1"/>
          </p:cNvSpPr>
          <p:nvPr/>
        </p:nvSpPr>
        <p:spPr bwMode="auto">
          <a:xfrm>
            <a:off x="4800601" y="3429001"/>
            <a:ext cx="5853113" cy="720725"/>
          </a:xfrm>
          <a:prstGeom prst="rect">
            <a:avLst/>
          </a:prstGeom>
          <a:noFill/>
          <a:ln w="9525">
            <a:noFill/>
            <a:miter lim="800000"/>
            <a:headEnd/>
            <a:tailEnd/>
          </a:ln>
        </p:spPr>
        <p:txBody>
          <a:bodyPr/>
          <a:lstStyle/>
          <a:p>
            <a:pPr marL="342900" indent="-342900" fontAlgn="base">
              <a:spcAft>
                <a:spcPct val="0"/>
              </a:spcAft>
              <a:buClr>
                <a:srgbClr val="00007D"/>
              </a:buClr>
              <a:buSzPct val="75000"/>
              <a:defRPr/>
            </a:pP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44</a:t>
            </a: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22</a:t>
            </a:r>
            <a:r>
              <a:rPr lang="ar-SA" altLang="en-US" sz="1600" b="1" kern="0" dirty="0">
                <a:solidFill>
                  <a:srgbClr val="000000"/>
                </a:solidFill>
                <a:cs typeface="Arial" panose="020B0604020202020204" pitchFamily="34" charset="0"/>
              </a:rPr>
              <a:t> </a:t>
            </a:r>
          </a:p>
          <a:p>
            <a:pPr marL="342900" indent="-342900" fontAlgn="base">
              <a:lnSpc>
                <a:spcPct val="80000"/>
              </a:lnSpc>
              <a:spcAft>
                <a:spcPct val="0"/>
              </a:spcAft>
              <a:buClr>
                <a:srgbClr val="00007D"/>
              </a:buClr>
              <a:buSzPct val="75000"/>
              <a:defRPr/>
            </a:pPr>
            <a:r>
              <a:rPr lang="ar-SA" altLang="en-US" sz="1600" b="1" kern="0" dirty="0">
                <a:solidFill>
                  <a:srgbClr val="000000"/>
                </a:solidFill>
                <a:cs typeface="Arial" panose="020B0604020202020204" pitchFamily="34" charset="0"/>
              </a:rPr>
              <a:t>           ـــــــــــــــــ    =  </a:t>
            </a:r>
            <a:r>
              <a:rPr lang="en-US" altLang="en-US" sz="1600" b="1" kern="0" dirty="0">
                <a:solidFill>
                  <a:srgbClr val="000000"/>
                </a:solidFill>
                <a:cs typeface="Arial" panose="020B0604020202020204" pitchFamily="34" charset="0"/>
              </a:rPr>
              <a:t>  </a:t>
            </a:r>
            <a:r>
              <a:rPr lang="ar-SA" altLang="en-US" sz="1600" b="1" kern="0" dirty="0">
                <a:solidFill>
                  <a:srgbClr val="000000"/>
                </a:solidFill>
                <a:cs typeface="Arial" panose="020B0604020202020204" pitchFamily="34" charset="0"/>
              </a:rPr>
              <a:t> ـــــــــــــــ</a:t>
            </a:r>
          </a:p>
          <a:p>
            <a:pPr marL="342900" indent="-342900" fontAlgn="base">
              <a:lnSpc>
                <a:spcPct val="80000"/>
              </a:lnSpc>
              <a:spcAft>
                <a:spcPct val="0"/>
              </a:spcAft>
              <a:buClr>
                <a:srgbClr val="00007D"/>
              </a:buClr>
              <a:buSzPct val="75000"/>
              <a:defRPr/>
            </a:pP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2</a:t>
            </a: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1</a:t>
            </a:r>
            <a:endParaRPr lang="ar-SA" altLang="en-US" sz="1600" b="1" kern="0" dirty="0">
              <a:solidFill>
                <a:srgbClr val="000000"/>
              </a:solidFill>
              <a:cs typeface="Arial" panose="020B0604020202020204" pitchFamily="34" charset="0"/>
            </a:endParaRPr>
          </a:p>
        </p:txBody>
      </p:sp>
      <p:sp>
        <p:nvSpPr>
          <p:cNvPr id="18" name="Rectangle 3"/>
          <p:cNvSpPr txBox="1">
            <a:spLocks noChangeArrowheads="1"/>
          </p:cNvSpPr>
          <p:nvPr/>
        </p:nvSpPr>
        <p:spPr bwMode="auto">
          <a:xfrm>
            <a:off x="7319963" y="4149726"/>
            <a:ext cx="3168650" cy="5048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sz="2000" b="1" kern="0" dirty="0">
                <a:solidFill>
                  <a:srgbClr val="000000"/>
                </a:solidFill>
                <a:cs typeface="Arial" panose="020B0604020202020204" pitchFamily="34" charset="0"/>
              </a:rPr>
              <a:t>أو يتحقق عند:</a:t>
            </a:r>
            <a:endParaRPr lang="en-US" altLang="en-US" sz="2000" b="1" kern="0" dirty="0">
              <a:solidFill>
                <a:srgbClr val="000000"/>
              </a:solidFill>
              <a:cs typeface="Arial" panose="020B0604020202020204" pitchFamily="34" charset="0"/>
            </a:endParaRPr>
          </a:p>
        </p:txBody>
      </p:sp>
      <p:sp>
        <p:nvSpPr>
          <p:cNvPr id="19" name="Rectangle 3"/>
          <p:cNvSpPr txBox="1">
            <a:spLocks noChangeArrowheads="1"/>
          </p:cNvSpPr>
          <p:nvPr/>
        </p:nvSpPr>
        <p:spPr bwMode="auto">
          <a:xfrm>
            <a:off x="4800601" y="4581525"/>
            <a:ext cx="5853113" cy="719138"/>
          </a:xfrm>
          <a:prstGeom prst="rect">
            <a:avLst/>
          </a:prstGeom>
          <a:noFill/>
          <a:ln w="9525">
            <a:noFill/>
            <a:miter lim="800000"/>
            <a:headEnd/>
            <a:tailEnd/>
          </a:ln>
        </p:spPr>
        <p:txBody>
          <a:bodyPr/>
          <a:lstStyle/>
          <a:p>
            <a:pPr marL="342900" indent="-342900" fontAlgn="base">
              <a:spcAft>
                <a:spcPct val="0"/>
              </a:spcAft>
              <a:buClr>
                <a:srgbClr val="00007D"/>
              </a:buClr>
              <a:buSzPct val="75000"/>
              <a:defRPr/>
            </a:pP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32</a:t>
            </a: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16</a:t>
            </a:r>
            <a:r>
              <a:rPr lang="ar-SA" altLang="en-US" sz="1600" b="1" kern="0" dirty="0">
                <a:solidFill>
                  <a:srgbClr val="000000"/>
                </a:solidFill>
                <a:cs typeface="Arial" panose="020B0604020202020204" pitchFamily="34" charset="0"/>
              </a:rPr>
              <a:t> </a:t>
            </a:r>
          </a:p>
          <a:p>
            <a:pPr marL="342900" indent="-342900" fontAlgn="base">
              <a:lnSpc>
                <a:spcPct val="80000"/>
              </a:lnSpc>
              <a:spcAft>
                <a:spcPct val="0"/>
              </a:spcAft>
              <a:buClr>
                <a:srgbClr val="00007D"/>
              </a:buClr>
              <a:buSzPct val="75000"/>
              <a:defRPr/>
            </a:pPr>
            <a:r>
              <a:rPr lang="ar-SA" altLang="en-US" sz="1600" b="1" kern="0" dirty="0">
                <a:solidFill>
                  <a:srgbClr val="000000"/>
                </a:solidFill>
                <a:cs typeface="Arial" panose="020B0604020202020204" pitchFamily="34" charset="0"/>
              </a:rPr>
              <a:t>           ـــــــــــــــــ    =  </a:t>
            </a:r>
            <a:r>
              <a:rPr lang="en-US" altLang="en-US" sz="1600" b="1" kern="0" dirty="0">
                <a:solidFill>
                  <a:srgbClr val="000000"/>
                </a:solidFill>
                <a:cs typeface="Arial" panose="020B0604020202020204" pitchFamily="34" charset="0"/>
              </a:rPr>
              <a:t>  </a:t>
            </a:r>
            <a:r>
              <a:rPr lang="ar-SA" altLang="en-US" sz="1600" b="1" kern="0" dirty="0">
                <a:solidFill>
                  <a:srgbClr val="000000"/>
                </a:solidFill>
                <a:cs typeface="Arial" panose="020B0604020202020204" pitchFamily="34" charset="0"/>
              </a:rPr>
              <a:t> ـــــــــــــــ</a:t>
            </a:r>
          </a:p>
          <a:p>
            <a:pPr marL="342900" indent="-342900" fontAlgn="base">
              <a:lnSpc>
                <a:spcPct val="80000"/>
              </a:lnSpc>
              <a:spcAft>
                <a:spcPct val="0"/>
              </a:spcAft>
              <a:buClr>
                <a:srgbClr val="00007D"/>
              </a:buClr>
              <a:buSzPct val="75000"/>
              <a:defRPr/>
            </a:pP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2</a:t>
            </a:r>
            <a:r>
              <a:rPr lang="ar-SA" altLang="en-US" sz="1600" b="1" kern="0" dirty="0">
                <a:solidFill>
                  <a:srgbClr val="000000"/>
                </a:solidFill>
                <a:cs typeface="Arial" panose="020B0604020202020204" pitchFamily="34" charset="0"/>
              </a:rPr>
              <a:t>                     </a:t>
            </a:r>
            <a:r>
              <a:rPr lang="en-US" altLang="en-US" sz="1600" b="1" kern="0" dirty="0">
                <a:solidFill>
                  <a:srgbClr val="000000"/>
                </a:solidFill>
                <a:cs typeface="Arial" panose="020B0604020202020204" pitchFamily="34" charset="0"/>
              </a:rPr>
              <a:t>1</a:t>
            </a:r>
            <a:endParaRPr lang="ar-SA" altLang="en-US" sz="1600" b="1" kern="0" dirty="0">
              <a:solidFill>
                <a:srgbClr val="000000"/>
              </a:solidFill>
              <a:cs typeface="Arial" panose="020B0604020202020204" pitchFamily="34" charset="0"/>
            </a:endParaRPr>
          </a:p>
        </p:txBody>
      </p:sp>
      <p:sp>
        <p:nvSpPr>
          <p:cNvPr id="20" name="Rectangle 3"/>
          <p:cNvSpPr txBox="1">
            <a:spLocks noChangeArrowheads="1"/>
          </p:cNvSpPr>
          <p:nvPr/>
        </p:nvSpPr>
        <p:spPr bwMode="auto">
          <a:xfrm>
            <a:off x="8636000" y="5229226"/>
            <a:ext cx="1944688" cy="5048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sz="2000" b="1" u="sng" kern="0" dirty="0">
                <a:solidFill>
                  <a:srgbClr val="9999FF">
                    <a:lumMod val="25000"/>
                  </a:srgbClr>
                </a:solidFill>
                <a:cs typeface="Arial" panose="020B0604020202020204" pitchFamily="34" charset="0"/>
              </a:rPr>
              <a:t>الشرط الثاني:</a:t>
            </a:r>
            <a:endParaRPr lang="en-US" altLang="en-US" sz="2000" b="1" u="sng" kern="0" dirty="0">
              <a:solidFill>
                <a:srgbClr val="9999FF">
                  <a:lumMod val="25000"/>
                </a:srgbClr>
              </a:solidFill>
              <a:cs typeface="Arial" panose="020B0604020202020204" pitchFamily="34" charset="0"/>
            </a:endParaRPr>
          </a:p>
        </p:txBody>
      </p:sp>
      <p:sp>
        <p:nvSpPr>
          <p:cNvPr id="21" name="Rectangle 3"/>
          <p:cNvSpPr txBox="1">
            <a:spLocks noChangeArrowheads="1"/>
          </p:cNvSpPr>
          <p:nvPr/>
        </p:nvSpPr>
        <p:spPr bwMode="auto">
          <a:xfrm>
            <a:off x="7391400" y="5661026"/>
            <a:ext cx="3168650" cy="504825"/>
          </a:xfrm>
          <a:prstGeom prst="rect">
            <a:avLst/>
          </a:prstGeom>
          <a:noFill/>
          <a:ln w="9525">
            <a:noFill/>
            <a:miter lim="800000"/>
            <a:headEnd/>
            <a:tailEnd/>
          </a:ln>
        </p:spPr>
        <p:txBody>
          <a:bodyPr/>
          <a:lstStyle/>
          <a:p>
            <a:pPr fontAlgn="base">
              <a:lnSpc>
                <a:spcPct val="120000"/>
              </a:lnSpc>
              <a:spcAft>
                <a:spcPct val="0"/>
              </a:spcAft>
              <a:buClr>
                <a:srgbClr val="00007D"/>
              </a:buClr>
              <a:buSzPct val="75000"/>
              <a:tabLst>
                <a:tab pos="0" algn="l"/>
              </a:tabLst>
              <a:defRPr/>
            </a:pPr>
            <a:r>
              <a:rPr lang="ar-SA" altLang="en-US" b="1" kern="0" dirty="0">
                <a:solidFill>
                  <a:srgbClr val="000000"/>
                </a:solidFill>
                <a:cs typeface="Arial" panose="020B0604020202020204" pitchFamily="34" charset="0"/>
              </a:rPr>
              <a:t>يتحقق هذا الشرط عند:</a:t>
            </a:r>
            <a:endParaRPr lang="en-US" altLang="en-US" b="1" kern="0" dirty="0">
              <a:solidFill>
                <a:srgbClr val="000000"/>
              </a:solidFill>
              <a:cs typeface="Arial" panose="020B0604020202020204" pitchFamily="34" charset="0"/>
            </a:endParaRPr>
          </a:p>
        </p:txBody>
      </p:sp>
      <p:sp>
        <p:nvSpPr>
          <p:cNvPr id="22" name="Rectangle 3"/>
          <p:cNvSpPr txBox="1">
            <a:spLocks noChangeArrowheads="1"/>
          </p:cNvSpPr>
          <p:nvPr/>
        </p:nvSpPr>
        <p:spPr bwMode="auto">
          <a:xfrm>
            <a:off x="1703388" y="5661026"/>
            <a:ext cx="8229600" cy="360363"/>
          </a:xfrm>
          <a:prstGeom prst="rect">
            <a:avLst/>
          </a:prstGeom>
          <a:noFill/>
          <a:ln w="9525">
            <a:noFill/>
            <a:miter lim="800000"/>
            <a:headEnd/>
            <a:tailEnd/>
          </a:ln>
        </p:spPr>
        <p:txBody>
          <a:bodyPr/>
          <a:lstStyle/>
          <a:p>
            <a:pPr marL="342900" indent="-342900" algn="ctr" fontAlgn="base">
              <a:lnSpc>
                <a:spcPct val="80000"/>
              </a:lnSpc>
              <a:spcAft>
                <a:spcPct val="0"/>
              </a:spcAft>
              <a:buClr>
                <a:srgbClr val="00007D"/>
              </a:buClr>
              <a:buSzPct val="75000"/>
              <a:defRPr/>
            </a:pPr>
            <a:r>
              <a:rPr lang="en-US" altLang="en-US" sz="2000" b="1" kern="0" dirty="0">
                <a:solidFill>
                  <a:srgbClr val="C00000"/>
                </a:solidFill>
                <a:cs typeface="Arial" panose="020B0604020202020204" pitchFamily="34" charset="0"/>
              </a:rPr>
              <a:t>I = </a:t>
            </a:r>
            <a:r>
              <a:rPr lang="en-US" altLang="en-US" sz="2000" b="1" kern="0" dirty="0" err="1">
                <a:solidFill>
                  <a:srgbClr val="C00000"/>
                </a:solidFill>
                <a:cs typeface="Arial" panose="020B0604020202020204" pitchFamily="34" charset="0"/>
              </a:rPr>
              <a:t>Qx</a:t>
            </a:r>
            <a:r>
              <a:rPr lang="en-US" altLang="en-US" sz="2000" b="1" kern="0" dirty="0">
                <a:solidFill>
                  <a:srgbClr val="C00000"/>
                </a:solidFill>
                <a:cs typeface="Arial" panose="020B0604020202020204" pitchFamily="34" charset="0"/>
              </a:rPr>
              <a:t> * </a:t>
            </a:r>
            <a:r>
              <a:rPr lang="en-US" altLang="en-US" sz="2000" b="1" kern="0" dirty="0" err="1">
                <a:solidFill>
                  <a:srgbClr val="C00000"/>
                </a:solidFill>
                <a:cs typeface="Arial" panose="020B0604020202020204" pitchFamily="34" charset="0"/>
              </a:rPr>
              <a:t>px</a:t>
            </a:r>
            <a:r>
              <a:rPr lang="en-US" altLang="en-US" sz="2000" b="1" kern="0" dirty="0">
                <a:solidFill>
                  <a:srgbClr val="C00000"/>
                </a:solidFill>
                <a:cs typeface="Arial" panose="020B0604020202020204" pitchFamily="34" charset="0"/>
              </a:rPr>
              <a:t>  + </a:t>
            </a:r>
            <a:r>
              <a:rPr lang="en-US" altLang="en-US" sz="2000" b="1" kern="0" dirty="0" err="1">
                <a:solidFill>
                  <a:srgbClr val="C00000"/>
                </a:solidFill>
                <a:cs typeface="Arial" panose="020B0604020202020204" pitchFamily="34" charset="0"/>
              </a:rPr>
              <a:t>Qy</a:t>
            </a:r>
            <a:r>
              <a:rPr lang="en-US" altLang="en-US" sz="2000" b="1" kern="0" dirty="0">
                <a:solidFill>
                  <a:srgbClr val="C00000"/>
                </a:solidFill>
                <a:cs typeface="Arial" panose="020B0604020202020204" pitchFamily="34" charset="0"/>
              </a:rPr>
              <a:t> * </a:t>
            </a:r>
            <a:r>
              <a:rPr lang="en-US" altLang="en-US" sz="2000" b="1" kern="0" dirty="0" err="1">
                <a:solidFill>
                  <a:srgbClr val="C00000"/>
                </a:solidFill>
                <a:cs typeface="Arial" panose="020B0604020202020204" pitchFamily="34" charset="0"/>
              </a:rPr>
              <a:t>Py</a:t>
            </a:r>
            <a:endParaRPr lang="en-US" altLang="en-US" sz="2000" b="1" kern="0" dirty="0">
              <a:solidFill>
                <a:srgbClr val="C00000"/>
              </a:solidFill>
              <a:cs typeface="Arial" panose="020B0604020202020204" pitchFamily="34" charset="0"/>
            </a:endParaRPr>
          </a:p>
        </p:txBody>
      </p:sp>
      <p:sp>
        <p:nvSpPr>
          <p:cNvPr id="196624" name="Rectangle 8"/>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endParaRPr lang="ar-SA" altLang="en-US" sz="2000" b="1">
              <a:solidFill>
                <a:srgbClr val="800000"/>
              </a:solidFill>
            </a:endParaRPr>
          </a:p>
        </p:txBody>
      </p:sp>
      <p:sp>
        <p:nvSpPr>
          <p:cNvPr id="44" name="TextBox 43"/>
          <p:cNvSpPr txBox="1">
            <a:spLocks noChangeArrowheads="1"/>
          </p:cNvSpPr>
          <p:nvPr/>
        </p:nvSpPr>
        <p:spPr bwMode="auto">
          <a:xfrm>
            <a:off x="1981200" y="1600201"/>
            <a:ext cx="4038600" cy="4530725"/>
          </a:xfrm>
          <a:prstGeom prst="rect">
            <a:avLst/>
          </a:prstGeom>
          <a:noFill/>
          <a:ln w="9525">
            <a:noFill/>
            <a:miter lim="800000"/>
            <a:headEnd/>
            <a:tailEnd/>
          </a:ln>
        </p:spPr>
        <p:txBody>
          <a:bodyPr/>
          <a:lstStyle>
            <a:defPPr>
              <a:defRPr lang="en-US"/>
            </a:defPPr>
            <a:lvl1pPr algn="r" rtl="1" fontAlgn="base">
              <a:spcBef>
                <a:spcPct val="0"/>
              </a:spcBef>
              <a:spcAft>
                <a:spcPct val="0"/>
              </a:spcAft>
              <a:defRPr sz="2000" b="1" kern="1200">
                <a:solidFill>
                  <a:srgbClr val="800000"/>
                </a:solidFill>
                <a:latin typeface="Arial" pitchFamily="34" charset="0"/>
                <a:ea typeface="+mn-ea"/>
                <a:cs typeface="Arial" pitchFamily="34" charset="0"/>
              </a:defRPr>
            </a:lvl1pPr>
            <a:lvl2pPr marL="457200" algn="r" rtl="1" fontAlgn="base">
              <a:spcBef>
                <a:spcPct val="0"/>
              </a:spcBef>
              <a:spcAft>
                <a:spcPct val="0"/>
              </a:spcAft>
              <a:defRPr sz="2000" b="1" kern="1200">
                <a:solidFill>
                  <a:srgbClr val="800000"/>
                </a:solidFill>
                <a:latin typeface="Arial" pitchFamily="34" charset="0"/>
                <a:ea typeface="+mn-ea"/>
                <a:cs typeface="Arial" pitchFamily="34" charset="0"/>
              </a:defRPr>
            </a:lvl2pPr>
            <a:lvl3pPr marL="914400" algn="r" rtl="1" fontAlgn="base">
              <a:spcBef>
                <a:spcPct val="0"/>
              </a:spcBef>
              <a:spcAft>
                <a:spcPct val="0"/>
              </a:spcAft>
              <a:defRPr sz="2000" b="1" kern="1200">
                <a:solidFill>
                  <a:srgbClr val="800000"/>
                </a:solidFill>
                <a:latin typeface="Arial" pitchFamily="34" charset="0"/>
                <a:ea typeface="+mn-ea"/>
                <a:cs typeface="Arial" pitchFamily="34" charset="0"/>
              </a:defRPr>
            </a:lvl3pPr>
            <a:lvl4pPr marL="1371600" algn="r" rtl="1" fontAlgn="base">
              <a:spcBef>
                <a:spcPct val="0"/>
              </a:spcBef>
              <a:spcAft>
                <a:spcPct val="0"/>
              </a:spcAft>
              <a:defRPr sz="2000" b="1" kern="1200">
                <a:solidFill>
                  <a:srgbClr val="800000"/>
                </a:solidFill>
                <a:latin typeface="Arial" pitchFamily="34" charset="0"/>
                <a:ea typeface="+mn-ea"/>
                <a:cs typeface="Arial" pitchFamily="34" charset="0"/>
              </a:defRPr>
            </a:lvl4pPr>
            <a:lvl5pPr marL="1828800" algn="r" rtl="1" fontAlgn="base">
              <a:spcBef>
                <a:spcPct val="0"/>
              </a:spcBef>
              <a:spcAft>
                <a:spcPct val="0"/>
              </a:spcAft>
              <a:defRPr sz="2000" b="1" kern="1200">
                <a:solidFill>
                  <a:srgbClr val="800000"/>
                </a:solidFill>
                <a:latin typeface="Arial" pitchFamily="34" charset="0"/>
                <a:ea typeface="+mn-ea"/>
                <a:cs typeface="Arial" pitchFamily="34" charset="0"/>
              </a:defRPr>
            </a:lvl5pPr>
            <a:lvl6pPr marL="2286000" algn="r" defTabSz="914400" rtl="1" eaLnBrk="1" latinLnBrk="0" hangingPunct="1">
              <a:defRPr sz="2000" b="1" kern="1200">
                <a:solidFill>
                  <a:srgbClr val="800000"/>
                </a:solidFill>
                <a:latin typeface="Arial" pitchFamily="34" charset="0"/>
                <a:ea typeface="+mn-ea"/>
                <a:cs typeface="Arial" pitchFamily="34" charset="0"/>
              </a:defRPr>
            </a:lvl6pPr>
            <a:lvl7pPr marL="2743200" algn="r" defTabSz="914400" rtl="1" eaLnBrk="1" latinLnBrk="0" hangingPunct="1">
              <a:defRPr sz="2000" b="1" kern="1200">
                <a:solidFill>
                  <a:srgbClr val="800000"/>
                </a:solidFill>
                <a:latin typeface="Arial" pitchFamily="34" charset="0"/>
                <a:ea typeface="+mn-ea"/>
                <a:cs typeface="Arial" pitchFamily="34" charset="0"/>
              </a:defRPr>
            </a:lvl7pPr>
            <a:lvl8pPr marL="3200400" algn="r" defTabSz="914400" rtl="1" eaLnBrk="1" latinLnBrk="0" hangingPunct="1">
              <a:defRPr sz="2000" b="1" kern="1200">
                <a:solidFill>
                  <a:srgbClr val="800000"/>
                </a:solidFill>
                <a:latin typeface="Arial" pitchFamily="34" charset="0"/>
                <a:ea typeface="+mn-ea"/>
                <a:cs typeface="Arial" pitchFamily="34" charset="0"/>
              </a:defRPr>
            </a:lvl8pPr>
            <a:lvl9pPr marL="3657600" algn="r" defTabSz="914400" rtl="1" eaLnBrk="1" latinLnBrk="0" hangingPunct="1">
              <a:defRPr sz="2000" b="1" kern="1200">
                <a:solidFill>
                  <a:srgbClr val="800000"/>
                </a:solidFill>
                <a:latin typeface="Arial" pitchFamily="34" charset="0"/>
                <a:ea typeface="+mn-ea"/>
                <a:cs typeface="Arial" pitchFamily="34" charset="0"/>
              </a:defRPr>
            </a:lvl9pPr>
          </a:lstStyle>
          <a:p>
            <a:pPr marL="342900" indent="-342900">
              <a:spcBef>
                <a:spcPct val="20000"/>
              </a:spcBef>
              <a:buClr>
                <a:srgbClr val="00007D"/>
              </a:buClr>
              <a:buSzPct val="75000"/>
              <a:defRPr/>
            </a:pPr>
            <a:r>
              <a:rPr lang="ar-SA" altLang="en-US" sz="1400" b="0" kern="0">
                <a:solidFill>
                  <a:srgbClr val="000000"/>
                </a:solidFill>
                <a:latin typeface="Arial"/>
              </a:rPr>
              <a:t>    </a:t>
            </a:r>
            <a:endParaRPr lang="en-US" altLang="en-US" sz="1400" b="0" kern="0">
              <a:solidFill>
                <a:srgbClr val="000000"/>
              </a:solidFill>
              <a:latin typeface="Arial"/>
            </a:endParaRPr>
          </a:p>
        </p:txBody>
      </p:sp>
      <p:sp>
        <p:nvSpPr>
          <p:cNvPr id="45" name="TextBox 44"/>
          <p:cNvSpPr txBox="1">
            <a:spLocks noChangeArrowheads="1"/>
          </p:cNvSpPr>
          <p:nvPr/>
        </p:nvSpPr>
        <p:spPr bwMode="auto">
          <a:xfrm>
            <a:off x="1981200" y="1600201"/>
            <a:ext cx="4038600" cy="4530725"/>
          </a:xfrm>
          <a:prstGeom prst="rect">
            <a:avLst/>
          </a:prstGeom>
          <a:noFill/>
          <a:ln w="9525">
            <a:noFill/>
            <a:miter lim="800000"/>
            <a:headEnd/>
            <a:tailEnd/>
          </a:ln>
        </p:spPr>
        <p:txBody>
          <a:bodyPr/>
          <a:lstStyle>
            <a:defPPr>
              <a:defRPr lang="en-US"/>
            </a:defPPr>
            <a:lvl1pPr algn="r" rtl="1" fontAlgn="base">
              <a:spcBef>
                <a:spcPct val="0"/>
              </a:spcBef>
              <a:spcAft>
                <a:spcPct val="0"/>
              </a:spcAft>
              <a:defRPr sz="2000" b="1" kern="1200">
                <a:solidFill>
                  <a:srgbClr val="800000"/>
                </a:solidFill>
                <a:latin typeface="Arial" pitchFamily="34" charset="0"/>
                <a:ea typeface="+mn-ea"/>
                <a:cs typeface="Arial" pitchFamily="34" charset="0"/>
              </a:defRPr>
            </a:lvl1pPr>
            <a:lvl2pPr marL="457200" algn="r" rtl="1" fontAlgn="base">
              <a:spcBef>
                <a:spcPct val="0"/>
              </a:spcBef>
              <a:spcAft>
                <a:spcPct val="0"/>
              </a:spcAft>
              <a:defRPr sz="2000" b="1" kern="1200">
                <a:solidFill>
                  <a:srgbClr val="800000"/>
                </a:solidFill>
                <a:latin typeface="Arial" pitchFamily="34" charset="0"/>
                <a:ea typeface="+mn-ea"/>
                <a:cs typeface="Arial" pitchFamily="34" charset="0"/>
              </a:defRPr>
            </a:lvl2pPr>
            <a:lvl3pPr marL="914400" algn="r" rtl="1" fontAlgn="base">
              <a:spcBef>
                <a:spcPct val="0"/>
              </a:spcBef>
              <a:spcAft>
                <a:spcPct val="0"/>
              </a:spcAft>
              <a:defRPr sz="2000" b="1" kern="1200">
                <a:solidFill>
                  <a:srgbClr val="800000"/>
                </a:solidFill>
                <a:latin typeface="Arial" pitchFamily="34" charset="0"/>
                <a:ea typeface="+mn-ea"/>
                <a:cs typeface="Arial" pitchFamily="34" charset="0"/>
              </a:defRPr>
            </a:lvl3pPr>
            <a:lvl4pPr marL="1371600" algn="r" rtl="1" fontAlgn="base">
              <a:spcBef>
                <a:spcPct val="0"/>
              </a:spcBef>
              <a:spcAft>
                <a:spcPct val="0"/>
              </a:spcAft>
              <a:defRPr sz="2000" b="1" kern="1200">
                <a:solidFill>
                  <a:srgbClr val="800000"/>
                </a:solidFill>
                <a:latin typeface="Arial" pitchFamily="34" charset="0"/>
                <a:ea typeface="+mn-ea"/>
                <a:cs typeface="Arial" pitchFamily="34" charset="0"/>
              </a:defRPr>
            </a:lvl4pPr>
            <a:lvl5pPr marL="1828800" algn="r" rtl="1" fontAlgn="base">
              <a:spcBef>
                <a:spcPct val="0"/>
              </a:spcBef>
              <a:spcAft>
                <a:spcPct val="0"/>
              </a:spcAft>
              <a:defRPr sz="2000" b="1" kern="1200">
                <a:solidFill>
                  <a:srgbClr val="800000"/>
                </a:solidFill>
                <a:latin typeface="Arial" pitchFamily="34" charset="0"/>
                <a:ea typeface="+mn-ea"/>
                <a:cs typeface="Arial" pitchFamily="34" charset="0"/>
              </a:defRPr>
            </a:lvl5pPr>
            <a:lvl6pPr marL="2286000" algn="r" defTabSz="914400" rtl="1" eaLnBrk="1" latinLnBrk="0" hangingPunct="1">
              <a:defRPr sz="2000" b="1" kern="1200">
                <a:solidFill>
                  <a:srgbClr val="800000"/>
                </a:solidFill>
                <a:latin typeface="Arial" pitchFamily="34" charset="0"/>
                <a:ea typeface="+mn-ea"/>
                <a:cs typeface="Arial" pitchFamily="34" charset="0"/>
              </a:defRPr>
            </a:lvl6pPr>
            <a:lvl7pPr marL="2743200" algn="r" defTabSz="914400" rtl="1" eaLnBrk="1" latinLnBrk="0" hangingPunct="1">
              <a:defRPr sz="2000" b="1" kern="1200">
                <a:solidFill>
                  <a:srgbClr val="800000"/>
                </a:solidFill>
                <a:latin typeface="Arial" pitchFamily="34" charset="0"/>
                <a:ea typeface="+mn-ea"/>
                <a:cs typeface="Arial" pitchFamily="34" charset="0"/>
              </a:defRPr>
            </a:lvl7pPr>
            <a:lvl8pPr marL="3200400" algn="r" defTabSz="914400" rtl="1" eaLnBrk="1" latinLnBrk="0" hangingPunct="1">
              <a:defRPr sz="2000" b="1" kern="1200">
                <a:solidFill>
                  <a:srgbClr val="800000"/>
                </a:solidFill>
                <a:latin typeface="Arial" pitchFamily="34" charset="0"/>
                <a:ea typeface="+mn-ea"/>
                <a:cs typeface="Arial" pitchFamily="34" charset="0"/>
              </a:defRPr>
            </a:lvl8pPr>
            <a:lvl9pPr marL="3657600" algn="r" defTabSz="914400" rtl="1" eaLnBrk="1" latinLnBrk="0" hangingPunct="1">
              <a:defRPr sz="2000" b="1" kern="1200">
                <a:solidFill>
                  <a:srgbClr val="800000"/>
                </a:solidFill>
                <a:latin typeface="Arial" pitchFamily="34" charset="0"/>
                <a:ea typeface="+mn-ea"/>
                <a:cs typeface="Arial" pitchFamily="34" charset="0"/>
              </a:defRPr>
            </a:lvl9pPr>
          </a:lstStyle>
          <a:p>
            <a:pPr marL="342900" indent="-342900">
              <a:spcBef>
                <a:spcPct val="20000"/>
              </a:spcBef>
              <a:buClr>
                <a:srgbClr val="00007D"/>
              </a:buClr>
              <a:buSzPct val="75000"/>
              <a:defRPr/>
            </a:pPr>
            <a:r>
              <a:rPr lang="ar-SA" altLang="en-US" b="0" kern="0">
                <a:solidFill>
                  <a:srgbClr val="000000"/>
                </a:solidFill>
                <a:latin typeface="Arial"/>
              </a:rPr>
              <a:t>    </a:t>
            </a:r>
            <a:endParaRPr lang="en-US" altLang="en-US" b="0" kern="0">
              <a:solidFill>
                <a:srgbClr val="000000"/>
              </a:solidFill>
              <a:latin typeface="Arial"/>
            </a:endParaRPr>
          </a:p>
        </p:txBody>
      </p:sp>
      <p:pic>
        <p:nvPicPr>
          <p:cNvPr id="46" name="tabl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771651"/>
            <a:ext cx="48244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tabl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2247900"/>
            <a:ext cx="4824412"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tabl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03388" y="2636839"/>
            <a:ext cx="4824412"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30" name="Rectangle 9"/>
          <p:cNvSpPr>
            <a:spLocks noChangeArrowheads="1"/>
          </p:cNvSpPr>
          <p:nvPr/>
        </p:nvSpPr>
        <p:spPr bwMode="auto">
          <a:xfrm>
            <a:off x="10483270" y="260982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ClrTx/>
              <a:buSzTx/>
              <a:buFontTx/>
              <a:buNone/>
            </a:pPr>
            <a:endParaRPr lang="ar-SA" altLang="en-US" sz="2000" b="1">
              <a:solidFill>
                <a:srgbClr val="800000"/>
              </a:solidFill>
            </a:endParaRPr>
          </a:p>
        </p:txBody>
      </p:sp>
      <p:sp>
        <p:nvSpPr>
          <p:cNvPr id="50" name="Rectangle 3"/>
          <p:cNvSpPr txBox="1">
            <a:spLocks noChangeArrowheads="1"/>
          </p:cNvSpPr>
          <p:nvPr/>
        </p:nvSpPr>
        <p:spPr bwMode="auto">
          <a:xfrm>
            <a:off x="1703388" y="6092826"/>
            <a:ext cx="8229600" cy="360363"/>
          </a:xfrm>
          <a:prstGeom prst="rect">
            <a:avLst/>
          </a:prstGeom>
          <a:noFill/>
          <a:ln w="9525">
            <a:noFill/>
            <a:miter lim="800000"/>
            <a:headEnd/>
            <a:tailEnd/>
          </a:ln>
        </p:spPr>
        <p:txBody>
          <a:bodyPr/>
          <a:lstStyle/>
          <a:p>
            <a:pPr marL="342900" indent="-342900" algn="ctr" fontAlgn="base">
              <a:lnSpc>
                <a:spcPct val="80000"/>
              </a:lnSpc>
              <a:spcAft>
                <a:spcPct val="0"/>
              </a:spcAft>
              <a:buClr>
                <a:srgbClr val="00007D"/>
              </a:buClr>
              <a:buSzPct val="75000"/>
              <a:defRPr/>
            </a:pPr>
            <a:r>
              <a:rPr lang="en-US" altLang="en-US" sz="2400" b="1" kern="0" dirty="0">
                <a:solidFill>
                  <a:srgbClr val="000000"/>
                </a:solidFill>
                <a:cs typeface="Arial" panose="020B0604020202020204" pitchFamily="34" charset="0"/>
              </a:rPr>
              <a:t>15 = 4 * 2  + 7 * 1</a:t>
            </a:r>
          </a:p>
        </p:txBody>
      </p:sp>
    </p:spTree>
    <p:extLst>
      <p:ext uri="{BB962C8B-B14F-4D97-AF65-F5344CB8AC3E}">
        <p14:creationId xmlns:p14="http://schemas.microsoft.com/office/powerpoint/2010/main" val="7627074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edge">
                                      <p:cBhvr>
                                        <p:cTn id="19" dur="2000"/>
                                        <p:tgtEl>
                                          <p:spTgt spid="46"/>
                                        </p:tgtEl>
                                      </p:cBhvr>
                                    </p:animEffect>
                                  </p:childTnLst>
                                </p:cTn>
                              </p:par>
                              <p:par>
                                <p:cTn id="20" presetID="20"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edge">
                                      <p:cBhvr>
                                        <p:cTn id="22" dur="2000"/>
                                        <p:tgtEl>
                                          <p:spTgt spid="47"/>
                                        </p:tgtEl>
                                      </p:cBhvr>
                                    </p:animEffect>
                                  </p:childTnLst>
                                </p:cTn>
                              </p:par>
                              <p:par>
                                <p:cTn id="23" presetID="20"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edge">
                                      <p:cBhvr>
                                        <p:cTn id="25" dur="2000"/>
                                        <p:tgtEl>
                                          <p:spTgt spid="4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slide(fromBottom)">
                                      <p:cBhvr>
                                        <p:cTn id="30" dur="500"/>
                                        <p:tgtEl>
                                          <p:spTgt spid="1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lide(fromBottom)">
                                      <p:cBhvr>
                                        <p:cTn id="35" dur="500"/>
                                        <p:tgtEl>
                                          <p:spTgt spid="1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linds(horizontal)">
                                      <p:cBhvr>
                                        <p:cTn id="40" dur="500"/>
                                        <p:tgtEl>
                                          <p:spTgt spid="1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linds(horizontal)">
                                      <p:cBhvr>
                                        <p:cTn id="45" dur="500"/>
                                        <p:tgtEl>
                                          <p:spTgt spid="1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slide(fromBottom)">
                                      <p:cBhvr>
                                        <p:cTn id="50" dur="500"/>
                                        <p:tgtEl>
                                          <p:spTgt spid="1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blinds(horizontal)">
                                      <p:cBhvr>
                                        <p:cTn id="55" dur="500"/>
                                        <p:tgtEl>
                                          <p:spTgt spid="1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4"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2" presetClass="entr" presetSubtype="4"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slide(fromBottom)">
                                      <p:cBhvr>
                                        <p:cTn id="65" dur="500"/>
                                        <p:tgtEl>
                                          <p:spTgt spid="21"/>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blinds(horizontal)">
                                      <p:cBhvr>
                                        <p:cTn id="70" dur="500"/>
                                        <p:tgtEl>
                                          <p:spTgt spid="22"/>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blinds(horizontal)">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P spid="22" grpId="0"/>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CD415E29-D8C6-4DA8-BA74-1057389DFD8E}" type="slidenum">
              <a:rPr lang="en-US" altLang="ar-SA" sz="1000"/>
              <a:pPr>
                <a:spcBef>
                  <a:spcPct val="0"/>
                </a:spcBef>
                <a:buClrTx/>
                <a:buSzTx/>
                <a:buFontTx/>
                <a:buNone/>
              </a:pPr>
              <a:t>24</a:t>
            </a:fld>
            <a:endParaRPr lang="en-US" altLang="ar-SA" sz="1000"/>
          </a:p>
        </p:txBody>
      </p:sp>
      <p:sp>
        <p:nvSpPr>
          <p:cNvPr id="56324" name="Rectangle 3"/>
          <p:cNvSpPr>
            <a:spLocks noGrp="1"/>
          </p:cNvSpPr>
          <p:nvPr>
            <p:ph type="body" sz="half" idx="1"/>
          </p:nvPr>
        </p:nvSpPr>
        <p:spPr>
          <a:xfrm>
            <a:off x="2286000" y="1371600"/>
            <a:ext cx="8077200" cy="990600"/>
          </a:xfrm>
        </p:spPr>
        <p:txBody>
          <a:bodyPr/>
          <a:lstStyle/>
          <a:p>
            <a:pPr marL="547688" indent="-438150" rtl="1">
              <a:lnSpc>
                <a:spcPct val="80000"/>
              </a:lnSpc>
              <a:buNone/>
            </a:pPr>
            <a:r>
              <a:rPr lang="ar-KW" altLang="ar-SA" sz="2400" u="sng"/>
              <a:t>مثــــال</a:t>
            </a:r>
            <a:r>
              <a:rPr lang="ar-SA" altLang="ar-SA" sz="2400" u="sng"/>
              <a:t>: </a:t>
            </a:r>
            <a:r>
              <a:rPr lang="ar-SA" altLang="ar-SA" sz="2400"/>
              <a:t>افترض ان</a:t>
            </a:r>
            <a:endParaRPr lang="ar-KW" altLang="ar-SA" sz="2400"/>
          </a:p>
          <a:p>
            <a:pPr marL="547688" indent="-438150" rtl="1">
              <a:lnSpc>
                <a:spcPct val="80000"/>
              </a:lnSpc>
              <a:buNone/>
            </a:pPr>
            <a:r>
              <a:rPr lang="ar-KW" altLang="ar-SA" sz="2400"/>
              <a:t>الدخل = 10 </a:t>
            </a:r>
            <a:r>
              <a:rPr lang="ar-SA" altLang="ar-SA" sz="2400"/>
              <a:t>ريال</a:t>
            </a:r>
            <a:r>
              <a:rPr lang="ar-KW" altLang="ar-SA" sz="2400"/>
              <a:t> ، سعر السلعة</a:t>
            </a:r>
            <a:r>
              <a:rPr lang="en-US" altLang="ar-SA" sz="2400"/>
              <a:t> </a:t>
            </a:r>
            <a:r>
              <a:rPr lang="en-US" altLang="ar-SA" sz="2400" b="1"/>
              <a:t>(X) </a:t>
            </a:r>
            <a:r>
              <a:rPr lang="ar-KW" altLang="ar-SA" sz="2400"/>
              <a:t> = </a:t>
            </a:r>
            <a:r>
              <a:rPr lang="en-US" altLang="ar-SA" sz="2400"/>
              <a:t>2</a:t>
            </a:r>
            <a:r>
              <a:rPr lang="ar-KW" altLang="ar-SA" sz="2400"/>
              <a:t> </a:t>
            </a:r>
            <a:r>
              <a:rPr lang="ar-SA" altLang="ar-SA" sz="2400"/>
              <a:t>ريال</a:t>
            </a:r>
            <a:r>
              <a:rPr lang="ar-KW" altLang="ar-SA" sz="2400"/>
              <a:t> ، سعر السلعة </a:t>
            </a:r>
            <a:r>
              <a:rPr lang="en-US" altLang="ar-SA" sz="2400" b="1"/>
              <a:t>(Y)</a:t>
            </a:r>
            <a:r>
              <a:rPr lang="ar-KW" altLang="ar-SA" sz="2400"/>
              <a:t> =</a:t>
            </a:r>
            <a:r>
              <a:rPr lang="en-US" altLang="ar-SA" sz="2400"/>
              <a:t> 1 </a:t>
            </a:r>
            <a:r>
              <a:rPr lang="ar-SA" altLang="ar-SA" sz="2400"/>
              <a:t>ريال</a:t>
            </a:r>
          </a:p>
          <a:p>
            <a:pPr marL="547688" indent="-438150" rtl="1">
              <a:lnSpc>
                <a:spcPct val="80000"/>
              </a:lnSpc>
              <a:buNone/>
            </a:pPr>
            <a:endParaRPr lang="ar-SA" altLang="ar-SA" sz="2400"/>
          </a:p>
          <a:p>
            <a:pPr marL="547688" indent="-438150" rtl="1">
              <a:lnSpc>
                <a:spcPct val="80000"/>
              </a:lnSpc>
              <a:buNone/>
            </a:pPr>
            <a:r>
              <a:rPr lang="ar-SA" altLang="ar-SA" sz="2400"/>
              <a:t>الجدول التالي يوضح تفضيلات المستهلك الافتراضية من استهلاكه للسلعتين: </a:t>
            </a:r>
            <a:r>
              <a:rPr lang="ar-KW" altLang="ar-SA" sz="2400" u="sng"/>
              <a:t> </a:t>
            </a:r>
          </a:p>
          <a:p>
            <a:pPr marL="547688" indent="-438150" rtl="1">
              <a:lnSpc>
                <a:spcPct val="80000"/>
              </a:lnSpc>
              <a:buNone/>
            </a:pPr>
            <a:endParaRPr lang="en-US" altLang="ar-SA" sz="2400" b="1"/>
          </a:p>
        </p:txBody>
      </p:sp>
      <p:graphicFrame>
        <p:nvGraphicFramePr>
          <p:cNvPr id="542835" name="Group 115"/>
          <p:cNvGraphicFramePr>
            <a:graphicFrameLocks noGrp="1"/>
          </p:cNvGraphicFramePr>
          <p:nvPr>
            <p:ph sz="half" idx="2"/>
          </p:nvPr>
        </p:nvGraphicFramePr>
        <p:xfrm>
          <a:off x="1905000" y="2819401"/>
          <a:ext cx="8534400" cy="3140075"/>
        </p:xfrm>
        <a:graphic>
          <a:graphicData uri="http://schemas.openxmlformats.org/drawingml/2006/table">
            <a:tbl>
              <a:tblPr/>
              <a:tblGrid>
                <a:gridCol w="1065213"/>
                <a:gridCol w="1066800"/>
                <a:gridCol w="1066800"/>
                <a:gridCol w="1065212"/>
                <a:gridCol w="1068388"/>
                <a:gridCol w="1066800"/>
                <a:gridCol w="1066800"/>
                <a:gridCol w="1068387"/>
              </a:tblGrid>
              <a:tr h="5792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MU</a:t>
                      </a:r>
                      <a:r>
                        <a:rPr kumimoji="0" lang="en-US" sz="1400" b="0" i="0" u="none" strike="noStrike" cap="none" normalizeH="0" baseline="-30000" smtClean="0">
                          <a:ln>
                            <a:noFill/>
                          </a:ln>
                          <a:solidFill>
                            <a:schemeClr val="tx1"/>
                          </a:solidFill>
                          <a:effectLst/>
                          <a:latin typeface="Times New Roman" pitchFamily="18" charset="0"/>
                          <a:cs typeface="Times New Roman" pitchFamily="18" charset="0"/>
                        </a:rPr>
                        <a:t>X</a:t>
                      </a: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 / P</a:t>
                      </a:r>
                      <a:r>
                        <a:rPr kumimoji="0" lang="en-US" sz="1400" b="0" i="0" u="none" strike="noStrike" cap="none" normalizeH="0" baseline="-30000" smtClean="0">
                          <a:ln>
                            <a:noFill/>
                          </a:ln>
                          <a:solidFill>
                            <a:schemeClr val="tx1"/>
                          </a:solidFill>
                          <a:effectLst/>
                          <a:latin typeface="Times New Roman" pitchFamily="18" charset="0"/>
                          <a:cs typeface="Times New Roman" pitchFamily="18" charset="0"/>
                        </a:rPr>
                        <a:t>X</a:t>
                      </a:r>
                      <a:endParaRPr kumimoji="0" lang="en-US" sz="1800" b="0" i="0" u="none" strike="noStrike" cap="none" normalizeH="0" baseline="0" smtClean="0">
                        <a:ln>
                          <a:noFill/>
                        </a:ln>
                        <a:solidFill>
                          <a:schemeClr val="tx1"/>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MU</a:t>
                      </a:r>
                      <a:r>
                        <a:rPr kumimoji="0" lang="en-US" sz="1400" b="0" i="0" u="none" strike="noStrike" cap="none" normalizeH="0" baseline="-30000" smtClean="0">
                          <a:ln>
                            <a:noFill/>
                          </a:ln>
                          <a:solidFill>
                            <a:schemeClr val="tx1"/>
                          </a:solidFill>
                          <a:effectLst/>
                          <a:latin typeface="Times New Roman" pitchFamily="18" charset="0"/>
                          <a:cs typeface="Times New Roman" pitchFamily="18" charset="0"/>
                        </a:rPr>
                        <a:t>X</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U(X)</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MU</a:t>
                      </a:r>
                      <a:r>
                        <a:rPr kumimoji="0" lang="en-US" sz="1400" b="0" i="0" u="none" strike="noStrike" cap="none" normalizeH="0" baseline="-30000" smtClean="0">
                          <a:ln>
                            <a:noFill/>
                          </a:ln>
                          <a:solidFill>
                            <a:schemeClr val="tx1"/>
                          </a:solidFill>
                          <a:effectLst/>
                          <a:latin typeface="Times New Roman" pitchFamily="18" charset="0"/>
                          <a:cs typeface="Times New Roman" pitchFamily="18" charset="0"/>
                        </a:rPr>
                        <a:t>Y</a:t>
                      </a: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 / P</a:t>
                      </a:r>
                      <a:r>
                        <a:rPr kumimoji="0" lang="en-US" sz="1400" b="0" i="0" u="none" strike="noStrike" cap="none" normalizeH="0" baseline="-30000" smtClean="0">
                          <a:ln>
                            <a:noFill/>
                          </a:ln>
                          <a:solidFill>
                            <a:schemeClr val="tx1"/>
                          </a:solidFill>
                          <a:effectLst/>
                          <a:latin typeface="Times New Roman" pitchFamily="18" charset="0"/>
                          <a:cs typeface="Times New Roman" pitchFamily="18" charset="0"/>
                        </a:rPr>
                        <a:t>Y</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MU</a:t>
                      </a:r>
                      <a:r>
                        <a:rPr kumimoji="0" lang="en-US" sz="1400" b="0" i="0" u="none" strike="noStrike" cap="none" normalizeH="0" baseline="-30000" smtClean="0">
                          <a:ln>
                            <a:noFill/>
                          </a:ln>
                          <a:solidFill>
                            <a:schemeClr val="tx1"/>
                          </a:solidFill>
                          <a:effectLst/>
                          <a:latin typeface="Times New Roman" pitchFamily="18" charset="0"/>
                          <a:cs typeface="Times New Roman" pitchFamily="18" charset="0"/>
                        </a:rPr>
                        <a:t>Y</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U(Y)</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Y</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12</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24</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24</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15</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15</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15</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20</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44</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28</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1"/>
                          </a:solidFill>
                          <a:effectLst/>
                          <a:latin typeface="Arial" charset="0"/>
                          <a:cs typeface="Arial" charset="0"/>
                        </a:rPr>
                        <a:t>8</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16</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60</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39</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2"/>
                          </a:solidFill>
                          <a:effectLst/>
                          <a:latin typeface="Arial" charset="0"/>
                          <a:cs typeface="Arial"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66</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1"/>
                          </a:solidFill>
                          <a:effectLst/>
                          <a:latin typeface="Arial" charset="0"/>
                          <a:cs typeface="Arial" charset="0"/>
                        </a:rPr>
                        <a:t>8</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8</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47</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70</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2"/>
                          </a:solidFill>
                          <a:effectLst/>
                          <a:latin typeface="Arial" charset="0"/>
                          <a:cs typeface="Arial"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50</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-2</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68</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51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62</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48</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en-US" sz="1800" b="0" i="0" u="none" strike="noStrike" cap="none" normalizeH="0" baseline="0" smtClean="0">
                        <a:ln>
                          <a:noFill/>
                        </a:ln>
                        <a:solidFill>
                          <a:schemeClr val="tx1"/>
                        </a:solidFill>
                        <a:effectLst/>
                        <a:latin typeface="Arial" charset="0"/>
                        <a:cs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6408" name="Oval 116"/>
          <p:cNvSpPr>
            <a:spLocks noChangeArrowheads="1"/>
          </p:cNvSpPr>
          <p:nvPr/>
        </p:nvSpPr>
        <p:spPr bwMode="auto">
          <a:xfrm>
            <a:off x="5486400" y="4114800"/>
            <a:ext cx="457200" cy="381000"/>
          </a:xfrm>
          <a:prstGeom prst="ellipse">
            <a:avLst/>
          </a:prstGeom>
          <a:solidFill>
            <a:schemeClr val="bg1"/>
          </a:solidFill>
          <a:ln w="9525">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ctr" eaLnBrk="1" hangingPunct="1">
              <a:spcBef>
                <a:spcPct val="0"/>
              </a:spcBef>
              <a:buClrTx/>
              <a:buSzTx/>
              <a:buFontTx/>
              <a:buNone/>
            </a:pPr>
            <a:r>
              <a:rPr lang="ar-SA" altLang="ar-SA" sz="1800">
                <a:latin typeface="Arial" panose="020B0604020202020204" pitchFamily="34" charset="0"/>
              </a:rPr>
              <a:t>3</a:t>
            </a:r>
            <a:endParaRPr lang="en-US" altLang="ar-SA" sz="1800">
              <a:latin typeface="Arial" panose="020B0604020202020204" pitchFamily="34" charset="0"/>
            </a:endParaRPr>
          </a:p>
        </p:txBody>
      </p:sp>
      <p:sp>
        <p:nvSpPr>
          <p:cNvPr id="56409" name="Oval 118"/>
          <p:cNvSpPr>
            <a:spLocks noChangeArrowheads="1"/>
          </p:cNvSpPr>
          <p:nvPr/>
        </p:nvSpPr>
        <p:spPr bwMode="auto">
          <a:xfrm>
            <a:off x="9753600" y="4495800"/>
            <a:ext cx="304800" cy="304800"/>
          </a:xfrm>
          <a:prstGeom prst="ellipse">
            <a:avLst/>
          </a:prstGeom>
          <a:solidFill>
            <a:schemeClr val="bg1"/>
          </a:solidFill>
          <a:ln w="9525">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ctr" eaLnBrk="1" hangingPunct="1">
              <a:spcBef>
                <a:spcPct val="0"/>
              </a:spcBef>
              <a:buClrTx/>
              <a:buSzTx/>
              <a:buFontTx/>
              <a:buNone/>
            </a:pPr>
            <a:r>
              <a:rPr lang="ar-SA" altLang="ar-SA" sz="1800">
                <a:latin typeface="Arial" panose="020B0604020202020204" pitchFamily="34" charset="0"/>
              </a:rPr>
              <a:t>4</a:t>
            </a:r>
            <a:endParaRPr lang="en-US" altLang="ar-SA" sz="1800">
              <a:latin typeface="Arial" panose="020B0604020202020204" pitchFamily="34" charset="0"/>
            </a:endParaRPr>
          </a:p>
        </p:txBody>
      </p:sp>
      <p:sp>
        <p:nvSpPr>
          <p:cNvPr id="9" name="Rectangle 2"/>
          <p:cNvSpPr txBox="1">
            <a:spLocks noChangeArrowheads="1"/>
          </p:cNvSpPr>
          <p:nvPr/>
        </p:nvSpPr>
        <p:spPr>
          <a:xfrm>
            <a:off x="1774825" y="474663"/>
            <a:ext cx="8713788" cy="615950"/>
          </a:xfrm>
          <a:prstGeom prst="rect">
            <a:avLst/>
          </a:prstGeom>
        </p:spPr>
        <p:txBody>
          <a:bodyPr/>
          <a:lst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eaLnBrk="1" hangingPunct="1">
              <a:defRPr/>
            </a:pPr>
            <a:r>
              <a:rPr lang="ar-SA" altLang="en-US" sz="2600" b="1" smtClean="0">
                <a:solidFill>
                  <a:schemeClr val="tx1"/>
                </a:solidFill>
                <a:latin typeface="Arial Black" pitchFamily="34" charset="0"/>
                <a:ea typeface="+mn-ea"/>
                <a:cs typeface="PT Bold Heading" pitchFamily="2" charset="-78"/>
              </a:rPr>
              <a:t>تحليل </a:t>
            </a:r>
            <a:r>
              <a:rPr lang="ar-SA" sz="2600" smtClean="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Tree>
    <p:extLst>
      <p:ext uri="{BB962C8B-B14F-4D97-AF65-F5344CB8AC3E}">
        <p14:creationId xmlns:p14="http://schemas.microsoft.com/office/powerpoint/2010/main" val="315170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1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91127BCD-6EB8-4FAA-A3F7-AF58C0C4799F}" type="slidenum">
              <a:rPr lang="en-US" altLang="ar-SA" sz="1000"/>
              <a:pPr>
                <a:spcBef>
                  <a:spcPct val="0"/>
                </a:spcBef>
                <a:buClrTx/>
                <a:buSzTx/>
                <a:buFontTx/>
                <a:buNone/>
              </a:pPr>
              <a:t>25</a:t>
            </a:fld>
            <a:endParaRPr lang="en-US" altLang="ar-SA" sz="1000"/>
          </a:p>
        </p:txBody>
      </p:sp>
      <p:sp>
        <p:nvSpPr>
          <p:cNvPr id="58372" name="Rectangle 3"/>
          <p:cNvSpPr>
            <a:spLocks noGrp="1"/>
          </p:cNvSpPr>
          <p:nvPr>
            <p:ph type="body" idx="1"/>
          </p:nvPr>
        </p:nvSpPr>
        <p:spPr/>
        <p:txBody>
          <a:bodyPr/>
          <a:lstStyle/>
          <a:p>
            <a:pPr marL="547688" indent="-438150" rtl="1">
              <a:buNone/>
            </a:pPr>
            <a:r>
              <a:rPr lang="ar-SA" altLang="ar-SA" sz="2800" dirty="0"/>
              <a:t>السؤال هو كيف يقوم المستهلك بتوزيع ذلك الدخل علي شراء السلعتين ويحقق منها اقصي منفعة ممكنة؟.</a:t>
            </a:r>
            <a:endParaRPr lang="en-US" altLang="ar-SA" sz="2800" dirty="0"/>
          </a:p>
        </p:txBody>
      </p:sp>
      <p:sp>
        <p:nvSpPr>
          <p:cNvPr id="58373" name="Rectangle 4"/>
          <p:cNvSpPr>
            <a:spLocks noChangeArrowheads="1"/>
          </p:cNvSpPr>
          <p:nvPr/>
        </p:nvSpPr>
        <p:spPr bwMode="auto">
          <a:xfrm>
            <a:off x="2438400" y="2341037"/>
            <a:ext cx="7467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algn="l" rtl="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r" rtl="1" eaLnBrk="1" hangingPunct="1">
              <a:spcBef>
                <a:spcPct val="0"/>
              </a:spcBef>
              <a:buClrTx/>
              <a:buSzTx/>
              <a:buFontTx/>
              <a:buChar char="•"/>
            </a:pPr>
            <a:r>
              <a:rPr lang="ar-SA" altLang="ar-SA" sz="2400" dirty="0">
                <a:latin typeface="Arial" panose="020B0604020202020204" pitchFamily="34" charset="0"/>
              </a:rPr>
              <a:t> </a:t>
            </a:r>
            <a:r>
              <a:rPr lang="ar-KW" altLang="ar-SA" sz="2400" dirty="0">
                <a:latin typeface="Arial" panose="020B0604020202020204" pitchFamily="34" charset="0"/>
              </a:rPr>
              <a:t>يكون المستهلك في وضع توازن</a:t>
            </a:r>
            <a:r>
              <a:rPr lang="ar-SA" altLang="ar-SA" sz="2400" dirty="0">
                <a:latin typeface="Arial" panose="020B0604020202020204" pitchFamily="34" charset="0"/>
              </a:rPr>
              <a:t> او تحقيق اقصي منفعة ممكنة في حدود دخله</a:t>
            </a:r>
            <a:r>
              <a:rPr lang="ar-KW" altLang="ar-SA" sz="2400" dirty="0">
                <a:latin typeface="Arial" panose="020B0604020202020204" pitchFamily="34" charset="0"/>
              </a:rPr>
              <a:t> عند استهلاك:</a:t>
            </a:r>
            <a:endParaRPr lang="en-US" altLang="ar-SA" sz="2400" dirty="0">
              <a:latin typeface="Arial" panose="020B0604020202020204" pitchFamily="34" charset="0"/>
            </a:endParaRPr>
          </a:p>
          <a:p>
            <a:pPr algn="r" rtl="1" eaLnBrk="1" hangingPunct="1">
              <a:spcBef>
                <a:spcPct val="0"/>
              </a:spcBef>
              <a:buClrTx/>
              <a:buSzTx/>
              <a:buFontTx/>
              <a:buNone/>
            </a:pPr>
            <a:r>
              <a:rPr lang="ar-KW" altLang="ar-SA" sz="2400" dirty="0">
                <a:latin typeface="Arial" panose="020B0604020202020204" pitchFamily="34" charset="0"/>
              </a:rPr>
              <a:t>عدد </a:t>
            </a:r>
            <a:r>
              <a:rPr lang="ar-SA" altLang="ar-SA" sz="2400" b="1" dirty="0">
                <a:solidFill>
                  <a:srgbClr val="FF0000"/>
                </a:solidFill>
                <a:latin typeface="Arial" panose="020B0604020202020204" pitchFamily="34" charset="0"/>
              </a:rPr>
              <a:t>3</a:t>
            </a:r>
            <a:r>
              <a:rPr lang="ar-SA" altLang="ar-SA" sz="2400" b="1" dirty="0">
                <a:latin typeface="Arial" panose="020B0604020202020204" pitchFamily="34" charset="0"/>
              </a:rPr>
              <a:t> </a:t>
            </a:r>
            <a:r>
              <a:rPr lang="ar-KW" altLang="ar-SA" sz="2400" dirty="0">
                <a:latin typeface="Arial" panose="020B0604020202020204" pitchFamily="34" charset="0"/>
              </a:rPr>
              <a:t>وحدات من السلعة </a:t>
            </a:r>
            <a:r>
              <a:rPr lang="en-US" altLang="ar-SA" sz="2400" b="1" dirty="0">
                <a:latin typeface="Arial" panose="020B0604020202020204" pitchFamily="34" charset="0"/>
              </a:rPr>
              <a:t>(X)</a:t>
            </a:r>
            <a:r>
              <a:rPr lang="ar-KW" altLang="ar-SA" sz="2400" dirty="0">
                <a:latin typeface="Arial" panose="020B0604020202020204" pitchFamily="34" charset="0"/>
              </a:rPr>
              <a:t>   و عدد </a:t>
            </a:r>
            <a:r>
              <a:rPr lang="ar-SA" altLang="ar-SA" sz="2400" dirty="0">
                <a:latin typeface="Arial" panose="020B0604020202020204" pitchFamily="34" charset="0"/>
              </a:rPr>
              <a:t> </a:t>
            </a:r>
            <a:r>
              <a:rPr lang="en-US" altLang="ar-SA" sz="2400" b="1" dirty="0">
                <a:solidFill>
                  <a:srgbClr val="FF0000"/>
                </a:solidFill>
                <a:latin typeface="Arial" panose="020B0604020202020204" pitchFamily="34" charset="0"/>
              </a:rPr>
              <a:t>4</a:t>
            </a:r>
            <a:r>
              <a:rPr lang="ar-KW" altLang="ar-SA" sz="2400" dirty="0">
                <a:latin typeface="Arial" panose="020B0604020202020204" pitchFamily="34" charset="0"/>
              </a:rPr>
              <a:t> وحدات من السلعة </a:t>
            </a:r>
            <a:r>
              <a:rPr lang="en-US" altLang="ar-SA" sz="2400" b="1" dirty="0">
                <a:latin typeface="Arial" panose="020B0604020202020204" pitchFamily="34" charset="0"/>
              </a:rPr>
              <a:t>(Y)</a:t>
            </a:r>
            <a:endParaRPr lang="ar-SA" altLang="ar-SA" sz="2400" b="1" dirty="0">
              <a:latin typeface="Arial" panose="020B0604020202020204" pitchFamily="34" charset="0"/>
            </a:endParaRPr>
          </a:p>
          <a:p>
            <a:pPr algn="r" rtl="1" eaLnBrk="1" hangingPunct="1">
              <a:spcBef>
                <a:spcPct val="0"/>
              </a:spcBef>
              <a:buClrTx/>
              <a:buSzTx/>
              <a:buFontTx/>
              <a:buChar char="•"/>
            </a:pPr>
            <a:r>
              <a:rPr lang="ar-SA" altLang="ar-SA" sz="2400" b="1" dirty="0">
                <a:latin typeface="Arial" panose="020B0604020202020204" pitchFamily="34" charset="0"/>
              </a:rPr>
              <a:t> </a:t>
            </a:r>
            <a:r>
              <a:rPr lang="ar-SA" altLang="ar-SA" sz="2400" dirty="0">
                <a:latin typeface="Arial" panose="020B0604020202020204" pitchFamily="34" charset="0"/>
              </a:rPr>
              <a:t>عند هذا الاستهلاك يتحقق شرط تساوي المنفعة الحدية للريال المنفق علي السعلتين (يساوي 8)</a:t>
            </a:r>
          </a:p>
          <a:p>
            <a:pPr algn="r" rtl="1" eaLnBrk="1" hangingPunct="1">
              <a:spcBef>
                <a:spcPct val="0"/>
              </a:spcBef>
              <a:buClrTx/>
              <a:buSzTx/>
              <a:buFontTx/>
              <a:buChar char="•"/>
            </a:pPr>
            <a:r>
              <a:rPr lang="ar-SA" altLang="ar-SA" sz="2400" dirty="0">
                <a:latin typeface="Arial" panose="020B0604020202020204" pitchFamily="34" charset="0"/>
              </a:rPr>
              <a:t>ويتحقق ايضا الشرط الثاني وهو الاستهلاك في حدود الدخل المتاح حيث ان (3 وحدات من </a:t>
            </a:r>
            <a:r>
              <a:rPr lang="en-US" altLang="ar-SA" sz="2400" dirty="0">
                <a:latin typeface="Arial" panose="020B0604020202020204" pitchFamily="34" charset="0"/>
              </a:rPr>
              <a:t>X</a:t>
            </a:r>
            <a:r>
              <a:rPr lang="ar-SA" altLang="ar-SA" sz="2400" dirty="0">
                <a:latin typeface="Arial" panose="020B0604020202020204" pitchFamily="34" charset="0"/>
              </a:rPr>
              <a:t> سعرها يساوي 6 ريال (3×2) و 4 وحدات من </a:t>
            </a:r>
            <a:r>
              <a:rPr lang="en-US" altLang="ar-SA" sz="2400" dirty="0">
                <a:latin typeface="Arial" panose="020B0604020202020204" pitchFamily="34" charset="0"/>
              </a:rPr>
              <a:t>Y</a:t>
            </a:r>
            <a:r>
              <a:rPr lang="ar-SA" altLang="ar-SA" sz="2400" dirty="0">
                <a:latin typeface="Arial" panose="020B0604020202020204" pitchFamily="34" charset="0"/>
              </a:rPr>
              <a:t> سعرها يساوي 4 ريال (4×1) ومجموع الانفاق = 10  ريال.</a:t>
            </a:r>
          </a:p>
          <a:p>
            <a:pPr algn="r" rtl="1" eaLnBrk="1" hangingPunct="1">
              <a:spcBef>
                <a:spcPct val="0"/>
              </a:spcBef>
              <a:buClrTx/>
              <a:buSzTx/>
              <a:buFontTx/>
              <a:buChar char="•"/>
            </a:pPr>
            <a:endParaRPr lang="ar-SA" altLang="ar-SA" sz="2400" dirty="0">
              <a:latin typeface="Arial" panose="020B0604020202020204" pitchFamily="34" charset="0"/>
            </a:endParaRPr>
          </a:p>
          <a:p>
            <a:pPr algn="r" rtl="1" eaLnBrk="1" hangingPunct="1">
              <a:spcBef>
                <a:spcPct val="0"/>
              </a:spcBef>
              <a:buClrTx/>
              <a:buSzTx/>
              <a:buFontTx/>
              <a:buChar char="•"/>
            </a:pPr>
            <a:endParaRPr lang="en-US" altLang="ar-SA" sz="2400" dirty="0">
              <a:latin typeface="Arial" panose="020B0604020202020204" pitchFamily="34" charset="0"/>
            </a:endParaRPr>
          </a:p>
        </p:txBody>
      </p:sp>
      <p:sp>
        <p:nvSpPr>
          <p:cNvPr id="7" name="Rectangle 2"/>
          <p:cNvSpPr>
            <a:spLocks noGrp="1" noChangeArrowheads="1"/>
          </p:cNvSpPr>
          <p:nvPr>
            <p:ph type="title"/>
          </p:nvPr>
        </p:nvSpPr>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Tree>
    <p:extLst>
      <p:ext uri="{BB962C8B-B14F-4D97-AF65-F5344CB8AC3E}">
        <p14:creationId xmlns:p14="http://schemas.microsoft.com/office/powerpoint/2010/main" val="162138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384175"/>
            <a:ext cx="8713788"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تحليل </a:t>
            </a:r>
            <a:r>
              <a:rPr lang="ar-SA" sz="2600" dirty="0">
                <a:solidFill>
                  <a:schemeClr val="tx1"/>
                </a:solidFill>
                <a:latin typeface="Arial Black" pitchFamily="34" charset="0"/>
                <a:cs typeface="PT Bold Heading" pitchFamily="2" charset="-78"/>
              </a:rPr>
              <a:t>المنفعة وسلوك المستهلك</a:t>
            </a:r>
            <a:endParaRPr lang="en-US" altLang="en-US" sz="2800" b="1" dirty="0">
              <a:solidFill>
                <a:schemeClr val="tx1"/>
              </a:solidFill>
              <a:latin typeface="Arial Black" pitchFamily="34" charset="0"/>
              <a:ea typeface="+mn-ea"/>
              <a:cs typeface="PT Bold Heading" pitchFamily="2" charset="-78"/>
            </a:endParaRPr>
          </a:p>
        </p:txBody>
      </p:sp>
      <p:sp>
        <p:nvSpPr>
          <p:cNvPr id="9" name="Rectangle 53"/>
          <p:cNvSpPr>
            <a:spLocks noChangeArrowheads="1"/>
          </p:cNvSpPr>
          <p:nvPr/>
        </p:nvSpPr>
        <p:spPr bwMode="auto">
          <a:xfrm>
            <a:off x="2063750" y="89217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800" b="1">
                <a:solidFill>
                  <a:srgbClr val="C00000"/>
                </a:solidFill>
              </a:rPr>
              <a:t>(</a:t>
            </a:r>
            <a:r>
              <a:rPr lang="en-US" altLang="en-US" sz="2800" b="1">
                <a:solidFill>
                  <a:srgbClr val="C00000"/>
                </a:solidFill>
              </a:rPr>
              <a:t>7</a:t>
            </a:r>
            <a:r>
              <a:rPr lang="ar-SA" altLang="en-US" sz="2800" b="1">
                <a:solidFill>
                  <a:srgbClr val="C00000"/>
                </a:solidFill>
              </a:rPr>
              <a:t>) الانتقادات الموجهة لنظرية المنفعة الحدية</a:t>
            </a:r>
            <a:endParaRPr lang="ar-SA" altLang="en-US" sz="2400" b="1">
              <a:solidFill>
                <a:srgbClr val="C00000"/>
              </a:solidFill>
            </a:endParaRPr>
          </a:p>
          <a:p>
            <a:pPr algn="justLow" fontAlgn="base">
              <a:lnSpc>
                <a:spcPct val="120000"/>
              </a:lnSpc>
              <a:spcBef>
                <a:spcPct val="0"/>
              </a:spcBef>
              <a:spcAft>
                <a:spcPct val="0"/>
              </a:spcAft>
              <a:buClr>
                <a:srgbClr val="00007D"/>
              </a:buClr>
              <a:buFontTx/>
              <a:buNone/>
            </a:pPr>
            <a:r>
              <a:rPr lang="ar-SA" altLang="en-US" sz="2800" b="1">
                <a:solidFill>
                  <a:srgbClr val="C00000"/>
                </a:solidFill>
              </a:rPr>
              <a:t>  </a:t>
            </a:r>
          </a:p>
        </p:txBody>
      </p:sp>
      <p:sp>
        <p:nvSpPr>
          <p:cNvPr id="10" name="Rectangle 7"/>
          <p:cNvSpPr>
            <a:spLocks noChangeArrowheads="1"/>
          </p:cNvSpPr>
          <p:nvPr/>
        </p:nvSpPr>
        <p:spPr bwMode="auto">
          <a:xfrm>
            <a:off x="1990726" y="1435100"/>
            <a:ext cx="7921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a:solidFill>
                  <a:srgbClr val="000000"/>
                </a:solidFill>
              </a:rPr>
              <a:t> وجه الاقتصاديون انتقادات لنظرية المنفعة يمكن حصرها في النقاط التالية:</a:t>
            </a:r>
          </a:p>
          <a:p>
            <a:pPr algn="justLow" fontAlgn="base">
              <a:lnSpc>
                <a:spcPct val="120000"/>
              </a:lnSpc>
              <a:spcBef>
                <a:spcPct val="0"/>
              </a:spcBef>
              <a:spcAft>
                <a:spcPct val="0"/>
              </a:spcAft>
              <a:buClr>
                <a:srgbClr val="00007D"/>
              </a:buClr>
              <a:buFontTx/>
              <a:buNone/>
            </a:pPr>
            <a:endParaRPr lang="ar-SA" altLang="en-US" sz="2300" b="1">
              <a:solidFill>
                <a:srgbClr val="000000"/>
              </a:solidFill>
            </a:endParaRPr>
          </a:p>
          <a:p>
            <a:pPr algn="justLow" fontAlgn="base">
              <a:lnSpc>
                <a:spcPct val="120000"/>
              </a:lnSpc>
              <a:spcBef>
                <a:spcPct val="0"/>
              </a:spcBef>
              <a:spcAft>
                <a:spcPct val="0"/>
              </a:spcAft>
              <a:buClr>
                <a:srgbClr val="00007D"/>
              </a:buClr>
              <a:buFontTx/>
              <a:buNone/>
            </a:pPr>
            <a:r>
              <a:rPr lang="ar-SA" altLang="en-US" sz="2300" b="1">
                <a:solidFill>
                  <a:srgbClr val="000000"/>
                </a:solidFill>
              </a:rPr>
              <a:t> </a:t>
            </a:r>
          </a:p>
        </p:txBody>
      </p:sp>
      <p:sp>
        <p:nvSpPr>
          <p:cNvPr id="11" name="Rectangle 7"/>
          <p:cNvSpPr>
            <a:spLocks noChangeArrowheads="1"/>
          </p:cNvSpPr>
          <p:nvPr/>
        </p:nvSpPr>
        <p:spPr bwMode="auto">
          <a:xfrm>
            <a:off x="2278064" y="1939925"/>
            <a:ext cx="79216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a:solidFill>
                  <a:srgbClr val="660066"/>
                </a:solidFill>
              </a:rPr>
              <a:t> أ-  صعوبة قياس المنفعة عدديا</a:t>
            </a:r>
          </a:p>
          <a:p>
            <a:pPr algn="justLow" fontAlgn="base">
              <a:lnSpc>
                <a:spcPct val="120000"/>
              </a:lnSpc>
              <a:spcBef>
                <a:spcPct val="0"/>
              </a:spcBef>
              <a:spcAft>
                <a:spcPct val="0"/>
              </a:spcAft>
              <a:buClr>
                <a:srgbClr val="00007D"/>
              </a:buClr>
              <a:buFontTx/>
              <a:buNone/>
            </a:pPr>
            <a:endParaRPr lang="ar-SA" altLang="en-US" sz="2300" b="1">
              <a:solidFill>
                <a:srgbClr val="000000"/>
              </a:solidFill>
            </a:endParaRPr>
          </a:p>
          <a:p>
            <a:pPr algn="justLow" fontAlgn="base">
              <a:lnSpc>
                <a:spcPct val="120000"/>
              </a:lnSpc>
              <a:spcBef>
                <a:spcPct val="0"/>
              </a:spcBef>
              <a:spcAft>
                <a:spcPct val="0"/>
              </a:spcAft>
              <a:buClr>
                <a:srgbClr val="00007D"/>
              </a:buClr>
              <a:buFontTx/>
              <a:buNone/>
            </a:pPr>
            <a:r>
              <a:rPr lang="ar-SA" altLang="en-US" sz="2300" b="1">
                <a:solidFill>
                  <a:srgbClr val="000000"/>
                </a:solidFill>
              </a:rPr>
              <a:t> </a:t>
            </a:r>
          </a:p>
        </p:txBody>
      </p:sp>
      <p:sp>
        <p:nvSpPr>
          <p:cNvPr id="12" name="Rectangle 7"/>
          <p:cNvSpPr>
            <a:spLocks noChangeArrowheads="1"/>
          </p:cNvSpPr>
          <p:nvPr/>
        </p:nvSpPr>
        <p:spPr bwMode="auto">
          <a:xfrm>
            <a:off x="1919289" y="2420938"/>
            <a:ext cx="7921625"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dirty="0">
                <a:solidFill>
                  <a:srgbClr val="000000"/>
                </a:solidFill>
              </a:rPr>
              <a:t>فالمنفعة لا يمكن قياسها كمياً بمقياس متفق عليه كما يقاس الوزن بالكيلوجرام والمسافة بالأمتار، وذلك لأن المنفعة تمثل تقييم شخصي لمدى شعور المستهلك وهذا التقييم يختلف من شخص لآخر ولا يمكن اجراء تجارب في معامل علم النفس لقياسها.</a:t>
            </a:r>
          </a:p>
          <a:p>
            <a:pPr algn="justLow" fontAlgn="base">
              <a:lnSpc>
                <a:spcPct val="120000"/>
              </a:lnSpc>
              <a:spcBef>
                <a:spcPct val="0"/>
              </a:spcBef>
              <a:spcAft>
                <a:spcPct val="0"/>
              </a:spcAft>
              <a:buClr>
                <a:srgbClr val="00007D"/>
              </a:buClr>
              <a:buFontTx/>
              <a:buNone/>
            </a:pPr>
            <a:endParaRPr lang="ar-SA" altLang="en-US" sz="2300" b="1" dirty="0">
              <a:solidFill>
                <a:srgbClr val="000000"/>
              </a:solidFill>
            </a:endParaRPr>
          </a:p>
          <a:p>
            <a:pPr algn="justLow" fontAlgn="base">
              <a:lnSpc>
                <a:spcPct val="120000"/>
              </a:lnSpc>
              <a:spcBef>
                <a:spcPct val="0"/>
              </a:spcBef>
              <a:spcAft>
                <a:spcPct val="0"/>
              </a:spcAft>
              <a:buClr>
                <a:srgbClr val="00007D"/>
              </a:buClr>
              <a:buFontTx/>
              <a:buNone/>
            </a:pPr>
            <a:r>
              <a:rPr lang="ar-SA" altLang="en-US" sz="2300" b="1" dirty="0">
                <a:solidFill>
                  <a:srgbClr val="000000"/>
                </a:solidFill>
              </a:rPr>
              <a:t> </a:t>
            </a:r>
          </a:p>
        </p:txBody>
      </p:sp>
      <p:sp>
        <p:nvSpPr>
          <p:cNvPr id="16" name="Rectangle 7"/>
          <p:cNvSpPr>
            <a:spLocks noChangeArrowheads="1"/>
          </p:cNvSpPr>
          <p:nvPr/>
        </p:nvSpPr>
        <p:spPr bwMode="auto">
          <a:xfrm>
            <a:off x="2278064" y="4171950"/>
            <a:ext cx="79216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a:solidFill>
                  <a:srgbClr val="660066"/>
                </a:solidFill>
              </a:rPr>
              <a:t> ب- عدم قابلية السلع للتجزئة</a:t>
            </a:r>
          </a:p>
          <a:p>
            <a:pPr algn="justLow" fontAlgn="base">
              <a:lnSpc>
                <a:spcPct val="120000"/>
              </a:lnSpc>
              <a:spcBef>
                <a:spcPct val="0"/>
              </a:spcBef>
              <a:spcAft>
                <a:spcPct val="0"/>
              </a:spcAft>
              <a:buClr>
                <a:srgbClr val="00007D"/>
              </a:buClr>
              <a:buFontTx/>
              <a:buNone/>
            </a:pPr>
            <a:endParaRPr lang="ar-SA" altLang="en-US" sz="2300" b="1">
              <a:solidFill>
                <a:srgbClr val="000000"/>
              </a:solidFill>
            </a:endParaRPr>
          </a:p>
          <a:p>
            <a:pPr algn="justLow" fontAlgn="base">
              <a:lnSpc>
                <a:spcPct val="120000"/>
              </a:lnSpc>
              <a:spcBef>
                <a:spcPct val="0"/>
              </a:spcBef>
              <a:spcAft>
                <a:spcPct val="0"/>
              </a:spcAft>
              <a:buClr>
                <a:srgbClr val="00007D"/>
              </a:buClr>
              <a:buFontTx/>
              <a:buNone/>
            </a:pPr>
            <a:r>
              <a:rPr lang="ar-SA" altLang="en-US" sz="2300" b="1">
                <a:solidFill>
                  <a:srgbClr val="000000"/>
                </a:solidFill>
              </a:rPr>
              <a:t> </a:t>
            </a:r>
          </a:p>
        </p:txBody>
      </p:sp>
      <p:sp>
        <p:nvSpPr>
          <p:cNvPr id="17" name="Rectangle 7"/>
          <p:cNvSpPr>
            <a:spLocks noChangeArrowheads="1"/>
          </p:cNvSpPr>
          <p:nvPr/>
        </p:nvSpPr>
        <p:spPr bwMode="auto">
          <a:xfrm>
            <a:off x="1919289" y="4724400"/>
            <a:ext cx="79216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fontAlgn="base">
              <a:lnSpc>
                <a:spcPct val="120000"/>
              </a:lnSpc>
              <a:spcBef>
                <a:spcPct val="0"/>
              </a:spcBef>
              <a:spcAft>
                <a:spcPct val="0"/>
              </a:spcAft>
              <a:buClr>
                <a:srgbClr val="00007D"/>
              </a:buClr>
              <a:buFontTx/>
              <a:buNone/>
            </a:pPr>
            <a:r>
              <a:rPr lang="ar-SA" altLang="en-US" sz="2300" b="1">
                <a:solidFill>
                  <a:srgbClr val="000000"/>
                </a:solidFill>
              </a:rPr>
              <a:t>أنها تفترض تجزئة السلعة إلى وحدات صغيرة جداً، وذلك من أجل معرفة المنفعة الحدية لهذه السلعة، مع العلم أن هناك كثير من السلع غير قابلة للتجزئة كالسيارات والثلاجات وأجهزة التلفزيون.</a:t>
            </a:r>
          </a:p>
          <a:p>
            <a:pPr algn="justLow" fontAlgn="base">
              <a:lnSpc>
                <a:spcPct val="120000"/>
              </a:lnSpc>
              <a:spcBef>
                <a:spcPct val="0"/>
              </a:spcBef>
              <a:spcAft>
                <a:spcPct val="0"/>
              </a:spcAft>
              <a:buClr>
                <a:srgbClr val="00007D"/>
              </a:buClr>
              <a:buFontTx/>
              <a:buNone/>
            </a:pPr>
            <a:endParaRPr lang="ar-SA" altLang="en-US" sz="2300" b="1">
              <a:solidFill>
                <a:srgbClr val="000000"/>
              </a:solidFill>
            </a:endParaRPr>
          </a:p>
          <a:p>
            <a:pPr algn="justLow" fontAlgn="base">
              <a:lnSpc>
                <a:spcPct val="120000"/>
              </a:lnSpc>
              <a:spcBef>
                <a:spcPct val="0"/>
              </a:spcBef>
              <a:spcAft>
                <a:spcPct val="0"/>
              </a:spcAft>
              <a:buClr>
                <a:srgbClr val="00007D"/>
              </a:buClr>
              <a:buFontTx/>
              <a:buNone/>
            </a:pPr>
            <a:r>
              <a:rPr lang="ar-SA" altLang="en-US" sz="2300" b="1">
                <a:solidFill>
                  <a:srgbClr val="000000"/>
                </a:solidFill>
              </a:rPr>
              <a:t> </a:t>
            </a:r>
          </a:p>
        </p:txBody>
      </p:sp>
    </p:spTree>
    <p:extLst>
      <p:ext uri="{BB962C8B-B14F-4D97-AF65-F5344CB8AC3E}">
        <p14:creationId xmlns:p14="http://schemas.microsoft.com/office/powerpoint/2010/main" val="31168099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Bottom)">
                                      <p:cBhvr>
                                        <p:cTn id="14" dur="500"/>
                                        <p:tgtEl>
                                          <p:spTgt spid="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Bottom)">
                                      <p:cBhvr>
                                        <p:cTn id="19" dur="500"/>
                                        <p:tgtEl>
                                          <p:spTgt spid="1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Bottom)">
                                      <p:cBhvr>
                                        <p:cTn id="24" dur="500"/>
                                        <p:tgtEl>
                                          <p:spTgt spid="1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lide(fromBottom)">
                                      <p:cBhvr>
                                        <p:cTn id="29" dur="500"/>
                                        <p:tgtEl>
                                          <p:spTgt spid="1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slide(fromBottom)">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lide(fromBottom)">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9" grpId="0"/>
      <p:bldP spid="10" grpId="0"/>
      <p:bldP spid="11" grpId="0"/>
      <p:bldP spid="12"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317320754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TotalTime>
  <Words>2336</Words>
  <Application>Microsoft Office PowerPoint</Application>
  <PresentationFormat>Widescreen</PresentationFormat>
  <Paragraphs>391</Paragraphs>
  <Slides>27</Slides>
  <Notes>16</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41" baseType="lpstr">
      <vt:lpstr>SimSun</vt:lpstr>
      <vt:lpstr>ae_AlMateen</vt:lpstr>
      <vt:lpstr>Arial</vt:lpstr>
      <vt:lpstr>Arial Black</vt:lpstr>
      <vt:lpstr>AYM Wadiy S_U normal.</vt:lpstr>
      <vt:lpstr>Calibri</vt:lpstr>
      <vt:lpstr>Calibri Light</vt:lpstr>
      <vt:lpstr>Lucida Sans Unicode</vt:lpstr>
      <vt:lpstr>PT Bold Heading</vt:lpstr>
      <vt:lpstr>Times New Roman</vt:lpstr>
      <vt:lpstr>Wingdings</vt:lpstr>
      <vt:lpstr>1_Office Theme</vt:lpstr>
      <vt:lpstr>2_Office Theme</vt:lpstr>
      <vt:lpstr>Equation</vt:lpstr>
      <vt:lpstr>PowerPoint Presentation</vt:lpstr>
      <vt:lpstr>المحاضرة السابعة    </vt:lpstr>
      <vt:lpstr>عناصر المحاضرة</vt:lpstr>
      <vt:lpstr>مقدمة </vt:lpstr>
      <vt:lpstr>إمكانيات الاستهلاك و خط الميزانية</vt:lpstr>
      <vt:lpstr>إمكانيات الاستهلاك و خط الميزانية</vt:lpstr>
      <vt:lpstr>إمكانيات الاستهلاك و خط الميزانية</vt:lpstr>
      <vt:lpstr>PowerPoint Presentation</vt:lpstr>
      <vt:lpstr>PowerPoint Presentation</vt:lpstr>
      <vt:lpstr>PowerPoint Presentation</vt:lpstr>
      <vt:lpstr>تحليل المنفعة وسلوك المستهلك</vt:lpstr>
      <vt:lpstr>تحليل المنفعة وسلوك المستهلك</vt:lpstr>
      <vt:lpstr>جداول المنفعة من السلعة (X) للمستهلك الفرد</vt:lpstr>
      <vt:lpstr>تحليل المنفعة وسلوك المستهلك</vt:lpstr>
      <vt:lpstr>تحليل المنفعة وسلوك المستهلك</vt:lpstr>
      <vt:lpstr>PowerPoint Presentation</vt:lpstr>
      <vt:lpstr>PowerPoint Presentation</vt:lpstr>
      <vt:lpstr>PowerPoint Presentation</vt:lpstr>
      <vt:lpstr>تحليل المنفعة وسلوك المستهلك</vt:lpstr>
      <vt:lpstr>تحليل المنفعة وسلوك المستهلك</vt:lpstr>
      <vt:lpstr>تحليل المنفعة وسلوك المستهلك</vt:lpstr>
      <vt:lpstr>تحليل المنفعة وسلوك المستهلك</vt:lpstr>
      <vt:lpstr>تحليل المنفعة وسلوك المستهلك</vt:lpstr>
      <vt:lpstr>PowerPoint Presentation</vt:lpstr>
      <vt:lpstr>تحليل المنفعة وسلوك المستهلك</vt:lpstr>
      <vt:lpstr>تحليل المنفعة وسلوك المستهلك</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Yousif Abdalkarim Yoysif</cp:lastModifiedBy>
  <cp:revision>16</cp:revision>
  <dcterms:created xsi:type="dcterms:W3CDTF">2016-10-14T11:22:18Z</dcterms:created>
  <dcterms:modified xsi:type="dcterms:W3CDTF">2016-10-26T07:03:21Z</dcterms:modified>
</cp:coreProperties>
</file>