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6"/>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1" r:id="rId23"/>
    <p:sldId id="280" r:id="rId24"/>
    <p:sldId id="276" r:id="rId25"/>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914981E-ACF3-441A-8CB8-99FDF25683B1}" type="datetimeFigureOut">
              <a:rPr lang="ar-SA" smtClean="0"/>
              <a:t>03/02/38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80CA96A-3D4D-4A29-900B-5EF27EEDA547}" type="slidenum">
              <a:rPr lang="ar-SA" smtClean="0"/>
              <a:t>‹#›</a:t>
            </a:fld>
            <a:endParaRPr lang="ar-SA"/>
          </a:p>
        </p:txBody>
      </p:sp>
    </p:spTree>
    <p:extLst>
      <p:ext uri="{BB962C8B-B14F-4D97-AF65-F5344CB8AC3E}">
        <p14:creationId xmlns:p14="http://schemas.microsoft.com/office/powerpoint/2010/main" val="242853286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lnSpc>
                <a:spcPct val="150000"/>
              </a:lnSpc>
              <a:spcBef>
                <a:spcPts val="600"/>
              </a:spcBef>
              <a:spcAft>
                <a:spcPts val="600"/>
              </a:spcAft>
            </a:pP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4</a:t>
            </a:fld>
            <a:endParaRPr lang="fr-FR"/>
          </a:p>
        </p:txBody>
      </p:sp>
    </p:spTree>
    <p:extLst>
      <p:ext uri="{BB962C8B-B14F-4D97-AF65-F5344CB8AC3E}">
        <p14:creationId xmlns:p14="http://schemas.microsoft.com/office/powerpoint/2010/main" val="364211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u="sng" dirty="0">
              <a:cs typeface="+mj-cs"/>
            </a:endParaRPr>
          </a:p>
        </p:txBody>
      </p:sp>
      <p:sp>
        <p:nvSpPr>
          <p:cNvPr id="4" name="Slide Number Placeholder 3"/>
          <p:cNvSpPr>
            <a:spLocks noGrp="1"/>
          </p:cNvSpPr>
          <p:nvPr>
            <p:ph type="sldNum" sz="quarter" idx="10"/>
          </p:nvPr>
        </p:nvSpPr>
        <p:spPr/>
        <p:txBody>
          <a:bodyPr/>
          <a:lstStyle/>
          <a:p>
            <a:fld id="{B7AB96FD-DC97-417E-8747-49EA80B591FC}" type="slidenum">
              <a:rPr lang="fr-FR" smtClean="0"/>
              <a:pPr/>
              <a:t>6</a:t>
            </a:fld>
            <a:endParaRPr lang="fr-FR"/>
          </a:p>
        </p:txBody>
      </p:sp>
    </p:spTree>
    <p:extLst>
      <p:ext uri="{BB962C8B-B14F-4D97-AF65-F5344CB8AC3E}">
        <p14:creationId xmlns:p14="http://schemas.microsoft.com/office/powerpoint/2010/main" val="643894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7</a:t>
            </a:fld>
            <a:endParaRPr lang="fr-FR"/>
          </a:p>
        </p:txBody>
      </p:sp>
    </p:spTree>
    <p:extLst>
      <p:ext uri="{BB962C8B-B14F-4D97-AF65-F5344CB8AC3E}">
        <p14:creationId xmlns:p14="http://schemas.microsoft.com/office/powerpoint/2010/main" val="969087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8</a:t>
            </a:fld>
            <a:endParaRPr lang="fr-FR"/>
          </a:p>
        </p:txBody>
      </p:sp>
    </p:spTree>
    <p:extLst>
      <p:ext uri="{BB962C8B-B14F-4D97-AF65-F5344CB8AC3E}">
        <p14:creationId xmlns:p14="http://schemas.microsoft.com/office/powerpoint/2010/main" val="263080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9</a:t>
            </a:fld>
            <a:endParaRPr lang="fr-FR"/>
          </a:p>
        </p:txBody>
      </p:sp>
    </p:spTree>
    <p:extLst>
      <p:ext uri="{BB962C8B-B14F-4D97-AF65-F5344CB8AC3E}">
        <p14:creationId xmlns:p14="http://schemas.microsoft.com/office/powerpoint/2010/main" val="974812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10</a:t>
            </a:fld>
            <a:endParaRPr lang="fr-FR"/>
          </a:p>
        </p:txBody>
      </p:sp>
    </p:spTree>
    <p:extLst>
      <p:ext uri="{BB962C8B-B14F-4D97-AF65-F5344CB8AC3E}">
        <p14:creationId xmlns:p14="http://schemas.microsoft.com/office/powerpoint/2010/main" val="416537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11</a:t>
            </a:fld>
            <a:endParaRPr lang="fr-FR"/>
          </a:p>
        </p:txBody>
      </p:sp>
    </p:spTree>
    <p:extLst>
      <p:ext uri="{BB962C8B-B14F-4D97-AF65-F5344CB8AC3E}">
        <p14:creationId xmlns:p14="http://schemas.microsoft.com/office/powerpoint/2010/main" val="3658575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12</a:t>
            </a:fld>
            <a:endParaRPr lang="fr-FR"/>
          </a:p>
        </p:txBody>
      </p:sp>
    </p:spTree>
    <p:extLst>
      <p:ext uri="{BB962C8B-B14F-4D97-AF65-F5344CB8AC3E}">
        <p14:creationId xmlns:p14="http://schemas.microsoft.com/office/powerpoint/2010/main" val="1086815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13</a:t>
            </a:fld>
            <a:endParaRPr lang="fr-FR"/>
          </a:p>
        </p:txBody>
      </p:sp>
    </p:spTree>
    <p:extLst>
      <p:ext uri="{BB962C8B-B14F-4D97-AF65-F5344CB8AC3E}">
        <p14:creationId xmlns:p14="http://schemas.microsoft.com/office/powerpoint/2010/main" val="2520625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15</a:t>
            </a:fld>
            <a:endParaRPr lang="fr-FR"/>
          </a:p>
        </p:txBody>
      </p:sp>
    </p:spTree>
    <p:extLst>
      <p:ext uri="{BB962C8B-B14F-4D97-AF65-F5344CB8AC3E}">
        <p14:creationId xmlns:p14="http://schemas.microsoft.com/office/powerpoint/2010/main" val="3401063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7AB96FD-DC97-417E-8747-49EA80B591FC}" type="slidenum">
              <a:rPr lang="fr-FR" smtClean="0"/>
              <a:pPr/>
              <a:t>18</a:t>
            </a:fld>
            <a:endParaRPr lang="fr-FR"/>
          </a:p>
        </p:txBody>
      </p:sp>
    </p:spTree>
    <p:extLst>
      <p:ext uri="{BB962C8B-B14F-4D97-AF65-F5344CB8AC3E}">
        <p14:creationId xmlns:p14="http://schemas.microsoft.com/office/powerpoint/2010/main" val="918373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E7E3FB6-327A-46BB-BDFE-1F6718D0B825}" type="slidenum">
              <a:rPr lang="en-US"/>
              <a:pPr/>
              <a:t>20</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332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FE47E12-99B6-4366-9C9F-F095743F1A7B}" type="slidenum">
              <a:rPr lang="en-US"/>
              <a:pPr/>
              <a:t>21</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97989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C4E868C-E00A-4C84-A801-582A50C1BAEA}" type="slidenum">
              <a:rPr lang="en-US"/>
              <a:pPr/>
              <a:t>23</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6636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8908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2413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944643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83570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3638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05248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44127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6321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36936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830977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61674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4212689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345441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481138"/>
            <a:ext cx="53848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481138"/>
            <a:ext cx="53848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a:xfrm>
            <a:off x="8970433" y="6408739"/>
            <a:ext cx="2559051" cy="365125"/>
          </a:xfrm>
          <a:prstGeom prst="rect">
            <a:avLst/>
          </a:prstGeom>
        </p:spPr>
        <p:txBody>
          <a:bodyPr/>
          <a:lstStyle>
            <a:lvl1pPr>
              <a:defRPr/>
            </a:lvl1pPr>
          </a:lstStyle>
          <a:p>
            <a:pPr>
              <a:defRPr/>
            </a:pPr>
            <a:fld id="{28997E71-2BC3-4BCF-9D75-9E90F38A1D14}" type="datetime1">
              <a:rPr lang="en-US">
                <a:solidFill>
                  <a:prstClr val="black"/>
                </a:solidFill>
              </a:rPr>
              <a:pPr>
                <a:defRPr/>
              </a:pPr>
              <a:t>11/3/2016</a:t>
            </a:fld>
            <a:endParaRPr lang="en-US">
              <a:solidFill>
                <a:prstClr val="black"/>
              </a:solidFill>
            </a:endParaRPr>
          </a:p>
        </p:txBody>
      </p:sp>
      <p:sp>
        <p:nvSpPr>
          <p:cNvPr id="6" name="Footer Placeholder 21"/>
          <p:cNvSpPr>
            <a:spLocks noGrp="1"/>
          </p:cNvSpPr>
          <p:nvPr>
            <p:ph type="ftr" sz="quarter" idx="11"/>
          </p:nvPr>
        </p:nvSpPr>
        <p:spPr>
          <a:xfrm>
            <a:off x="5839884" y="6408739"/>
            <a:ext cx="3134783" cy="365125"/>
          </a:xfrm>
          <a:prstGeom prst="rect">
            <a:avLst/>
          </a:prstGeom>
        </p:spPr>
        <p:txBody>
          <a:bodyPr/>
          <a:lstStyle>
            <a:lvl1pPr>
              <a:defRPr/>
            </a:lvl1pPr>
          </a:lstStyle>
          <a:p>
            <a:pPr>
              <a:defRPr/>
            </a:pPr>
            <a:endParaRPr lang="en-US">
              <a:solidFill>
                <a:prstClr val="black"/>
              </a:solidFill>
            </a:endParaRPr>
          </a:p>
        </p:txBody>
      </p:sp>
      <p:sp>
        <p:nvSpPr>
          <p:cNvPr id="7" name="Slide Number Placeholder 17"/>
          <p:cNvSpPr>
            <a:spLocks noGrp="1"/>
          </p:cNvSpPr>
          <p:nvPr>
            <p:ph type="sldNum" sz="quarter" idx="12"/>
          </p:nvPr>
        </p:nvSpPr>
        <p:spPr/>
        <p:txBody>
          <a:bodyPr/>
          <a:lstStyle>
            <a:lvl1pPr>
              <a:defRPr/>
            </a:lvl1pPr>
          </a:lstStyle>
          <a:p>
            <a:pPr>
              <a:defRPr/>
            </a:pPr>
            <a:fld id="{EB08E4D2-EA81-4259-ADFC-0086DFA7ED6F}" type="slidenum">
              <a:rPr lang="en-US"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31526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49422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الثامنة    </a:t>
            </a:r>
            <a:endParaRPr lang="en-US" spc="-150" dirty="0">
              <a:solidFill>
                <a:srgbClr val="FF0000"/>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Title 1"/>
          <p:cNvSpPr txBox="1">
            <a:spLocks/>
          </p:cNvSpPr>
          <p:nvPr/>
        </p:nvSpPr>
        <p:spPr>
          <a:xfrm>
            <a:off x="1913304" y="2327058"/>
            <a:ext cx="8534400" cy="1066800"/>
          </a:xfrm>
          <a:prstGeom prst="rect">
            <a:avLst/>
          </a:prstGeom>
        </p:spPr>
        <p:txBody>
          <a:bodyPr>
            <a:normAutofit/>
          </a:bodyPr>
          <a:lstStyle>
            <a:lvl1pPr algn="ct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AE" sz="5000" dirty="0" smtClean="0">
                <a:solidFill>
                  <a:srgbClr val="FF0000"/>
                </a:solidFill>
                <a:effectLst>
                  <a:outerShdw blurRad="38100" dist="38100" dir="2700000" algn="tl">
                    <a:srgbClr val="000000">
                      <a:alpha val="43137"/>
                    </a:srgbClr>
                  </a:outerShdw>
                </a:effectLst>
              </a:rPr>
              <a:t>السياسات الحكومية</a:t>
            </a:r>
            <a:endParaRPr lang="en-US" sz="50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25519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2</a:t>
            </a:fld>
            <a:endParaRPr lang="en-US"/>
          </a:p>
        </p:txBody>
      </p:sp>
      <p:sp>
        <p:nvSpPr>
          <p:cNvPr id="5" name="Title 6"/>
          <p:cNvSpPr>
            <a:spLocks noGrp="1"/>
          </p:cNvSpPr>
          <p:nvPr>
            <p:ph type="title"/>
          </p:nvPr>
        </p:nvSpPr>
        <p:spPr>
          <a:xfrm>
            <a:off x="1981200" y="801656"/>
            <a:ext cx="8229600" cy="722344"/>
          </a:xfrm>
        </p:spPr>
        <p:txBody>
          <a:bodyPr>
            <a:normAutofit/>
          </a:bodyPr>
          <a:lstStyle/>
          <a:p>
            <a:pPr algn="r" rtl="1" eaLnBrk="1" hangingPunct="1">
              <a:defRPr/>
            </a:pPr>
            <a:r>
              <a:rPr lang="ar-SA" sz="3600" b="1" dirty="0">
                <a:solidFill>
                  <a:srgbClr val="FF0000"/>
                </a:solidFill>
                <a:latin typeface="Times New Roman" pitchFamily="18" charset="0"/>
                <a:cs typeface="Times New Roman" pitchFamily="18" charset="0"/>
              </a:rPr>
              <a:t>عناصر المحاضرة</a:t>
            </a:r>
            <a:endParaRPr lang="en-US" sz="3600" b="1" dirty="0">
              <a:solidFill>
                <a:srgbClr val="FF0000"/>
              </a:solidFill>
              <a:latin typeface="Times New Roman" pitchFamily="18" charset="0"/>
              <a:cs typeface="Times New Roman" pitchFamily="18" charset="0"/>
            </a:endParaRPr>
          </a:p>
        </p:txBody>
      </p:sp>
      <p:sp>
        <p:nvSpPr>
          <p:cNvPr id="6" name="Text Placeholder 5"/>
          <p:cNvSpPr>
            <a:spLocks noGrp="1"/>
          </p:cNvSpPr>
          <p:nvPr>
            <p:ph idx="1"/>
          </p:nvPr>
        </p:nvSpPr>
        <p:spPr>
          <a:xfrm>
            <a:off x="1709205" y="1538808"/>
            <a:ext cx="8892480" cy="4691608"/>
          </a:xfrm>
        </p:spPr>
        <p:txBody>
          <a:bodyPr>
            <a:normAutofit/>
          </a:bodyPr>
          <a:lstStyle/>
          <a:p>
            <a:pPr marL="0" indent="0" rtl="1">
              <a:lnSpc>
                <a:spcPct val="160000"/>
              </a:lnSpc>
              <a:spcBef>
                <a:spcPts val="0"/>
              </a:spcBef>
              <a:buNone/>
            </a:pPr>
            <a:r>
              <a:rPr lang="ar-TN" sz="2200" b="1" dirty="0">
                <a:latin typeface="Times New Roman" pitchFamily="18" charset="0"/>
                <a:cs typeface="Times New Roman" pitchFamily="18" charset="0"/>
              </a:rPr>
              <a:t>مقدمة </a:t>
            </a:r>
          </a:p>
          <a:p>
            <a:pPr marL="0" indent="0" rtl="1">
              <a:lnSpc>
                <a:spcPct val="160000"/>
              </a:lnSpc>
              <a:spcBef>
                <a:spcPts val="0"/>
              </a:spcBef>
              <a:buNone/>
            </a:pPr>
            <a:r>
              <a:rPr lang="ar-TN" sz="2200" b="1" dirty="0">
                <a:latin typeface="Times New Roman" pitchFamily="18" charset="0"/>
                <a:cs typeface="Times New Roman" pitchFamily="18" charset="0"/>
              </a:rPr>
              <a:t>سياسات تحديد الأسعار</a:t>
            </a:r>
          </a:p>
          <a:p>
            <a:pPr marL="0" indent="0" rtl="1">
              <a:lnSpc>
                <a:spcPct val="160000"/>
              </a:lnSpc>
              <a:spcBef>
                <a:spcPts val="0"/>
              </a:spcBef>
              <a:buNone/>
            </a:pPr>
            <a:r>
              <a:rPr lang="ar-TN" sz="2200" b="1" dirty="0">
                <a:latin typeface="Times New Roman" pitchFamily="18" charset="0"/>
                <a:cs typeface="Times New Roman" pitchFamily="18" charset="0"/>
              </a:rPr>
              <a:t>السقف السعري </a:t>
            </a:r>
          </a:p>
          <a:p>
            <a:pPr marL="0" indent="0" rtl="1">
              <a:lnSpc>
                <a:spcPct val="160000"/>
              </a:lnSpc>
              <a:spcBef>
                <a:spcPts val="0"/>
              </a:spcBef>
              <a:buNone/>
            </a:pPr>
            <a:r>
              <a:rPr lang="ar-TN" sz="2200" b="1" dirty="0">
                <a:latin typeface="Times New Roman" pitchFamily="18" charset="0"/>
                <a:cs typeface="Times New Roman" pitchFamily="18" charset="0"/>
              </a:rPr>
              <a:t>نتائج تحديد السقف سعري </a:t>
            </a:r>
          </a:p>
          <a:p>
            <a:pPr marL="0" indent="0" rtl="1">
              <a:lnSpc>
                <a:spcPct val="160000"/>
              </a:lnSpc>
              <a:spcBef>
                <a:spcPts val="0"/>
              </a:spcBef>
              <a:buNone/>
            </a:pPr>
            <a:r>
              <a:rPr lang="ar-TN" sz="2200" b="1" dirty="0">
                <a:latin typeface="Times New Roman" pitchFamily="18" charset="0"/>
                <a:cs typeface="Times New Roman" pitchFamily="18" charset="0"/>
              </a:rPr>
              <a:t>الأ</a:t>
            </a:r>
            <a:r>
              <a:rPr lang="ar-SA" sz="2200" b="1" dirty="0">
                <a:latin typeface="Times New Roman" pitchFamily="18" charset="0"/>
                <a:cs typeface="Times New Roman" pitchFamily="18" charset="0"/>
              </a:rPr>
              <a:t>رضية </a:t>
            </a:r>
            <a:r>
              <a:rPr lang="ar-TN" sz="2200" b="1" dirty="0">
                <a:latin typeface="Times New Roman" pitchFamily="18" charset="0"/>
                <a:cs typeface="Times New Roman" pitchFamily="18" charset="0"/>
              </a:rPr>
              <a:t>ال</a:t>
            </a:r>
            <a:r>
              <a:rPr lang="ar-SA" sz="2200" b="1" dirty="0">
                <a:latin typeface="Times New Roman" pitchFamily="18" charset="0"/>
                <a:cs typeface="Times New Roman" pitchFamily="18" charset="0"/>
              </a:rPr>
              <a:t>سعرية</a:t>
            </a:r>
            <a:r>
              <a:rPr lang="ar-TN" sz="2200" b="1" dirty="0">
                <a:latin typeface="Times New Roman" pitchFamily="18" charset="0"/>
                <a:cs typeface="Times New Roman" pitchFamily="18" charset="0"/>
              </a:rPr>
              <a:t> </a:t>
            </a:r>
          </a:p>
          <a:p>
            <a:pPr marL="0" indent="0" rtl="1">
              <a:lnSpc>
                <a:spcPct val="160000"/>
              </a:lnSpc>
              <a:spcBef>
                <a:spcPts val="0"/>
              </a:spcBef>
              <a:buNone/>
            </a:pPr>
            <a:r>
              <a:rPr lang="ar-TN" sz="2200" b="1" dirty="0">
                <a:latin typeface="Times New Roman" pitchFamily="18" charset="0"/>
                <a:cs typeface="Times New Roman" pitchFamily="18" charset="0"/>
              </a:rPr>
              <a:t>نتائج تحديد الأرضية السعرية </a:t>
            </a:r>
          </a:p>
          <a:p>
            <a:pPr marL="0" indent="0" rtl="1">
              <a:lnSpc>
                <a:spcPct val="160000"/>
              </a:lnSpc>
              <a:spcBef>
                <a:spcPts val="0"/>
              </a:spcBef>
              <a:buNone/>
            </a:pPr>
            <a:r>
              <a:rPr lang="ar-BH" sz="2200" b="1" dirty="0">
                <a:latin typeface="Times New Roman" pitchFamily="18" charset="0"/>
                <a:cs typeface="Times New Roman" pitchFamily="18" charset="0"/>
              </a:rPr>
              <a:t>السياسات الضريبية</a:t>
            </a:r>
            <a:endParaRPr lang="en-US" sz="2200" b="1" dirty="0">
              <a:latin typeface="Times New Roman" pitchFamily="18" charset="0"/>
              <a:cs typeface="Times New Roman" pitchFamily="18" charset="0"/>
            </a:endParaRPr>
          </a:p>
          <a:p>
            <a:pPr marL="0" indent="0" rtl="1">
              <a:lnSpc>
                <a:spcPct val="160000"/>
              </a:lnSpc>
              <a:spcBef>
                <a:spcPts val="0"/>
              </a:spcBef>
              <a:buNone/>
            </a:pPr>
            <a:r>
              <a:rPr lang="ar-TN" sz="2200" b="1" dirty="0">
                <a:latin typeface="Times New Roman" pitchFamily="18" charset="0"/>
                <a:cs typeface="Times New Roman" pitchFamily="18" charset="0"/>
              </a:rPr>
              <a:t>العلاقة بين توزيع العبء الضريبي و مرونات الطلب و العرض</a:t>
            </a:r>
            <a:endParaRPr lang="ar-TN" sz="1800" b="1" dirty="0">
              <a:latin typeface="Times New Roman" pitchFamily="18" charset="0"/>
              <a:cs typeface="Times New Roman" pitchFamily="18" charset="0"/>
            </a:endParaRPr>
          </a:p>
          <a:p>
            <a:pPr marL="0" indent="0" rtl="1">
              <a:buNone/>
            </a:pPr>
            <a:endParaRPr lang="ar-EG" sz="1800" b="1" dirty="0">
              <a:latin typeface="Times New Roman" pitchFamily="18" charset="0"/>
              <a:cs typeface="Times New Roman" pitchFamily="18" charset="0"/>
            </a:endParaRPr>
          </a:p>
        </p:txBody>
      </p:sp>
    </p:spTree>
    <p:extLst>
      <p:ext uri="{BB962C8B-B14F-4D97-AF65-F5344CB8AC3E}">
        <p14:creationId xmlns:p14="http://schemas.microsoft.com/office/powerpoint/2010/main" val="3892805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33600" y="896112"/>
            <a:ext cx="8229600" cy="627888"/>
          </a:xfrm>
        </p:spPr>
        <p:txBody>
          <a:bodyPr>
            <a:normAutofit fontScale="90000"/>
          </a:bodyPr>
          <a:lstStyle/>
          <a:p>
            <a:pPr algn="r" rtl="1"/>
            <a:r>
              <a:rPr lang="ar-TN" sz="3600" b="1" dirty="0">
                <a:solidFill>
                  <a:srgbClr val="FF0000"/>
                </a:solidFill>
                <a:latin typeface="Times New Roman" pitchFamily="18" charset="0"/>
                <a:cs typeface="Times New Roman" pitchFamily="18" charset="0"/>
              </a:rPr>
              <a:t>مقدمة </a:t>
            </a:r>
            <a:endParaRPr lang="fr-FR" sz="3600" b="1" dirty="0">
              <a:solidFill>
                <a:srgbClr val="FF0000"/>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3</a:t>
            </a:fld>
            <a:endParaRPr lang="en-US"/>
          </a:p>
        </p:txBody>
      </p:sp>
      <p:sp>
        <p:nvSpPr>
          <p:cNvPr id="5" name="ZoneTexte 4"/>
          <p:cNvSpPr txBox="1"/>
          <p:nvPr/>
        </p:nvSpPr>
        <p:spPr>
          <a:xfrm>
            <a:off x="1752600" y="1981200"/>
            <a:ext cx="8839200" cy="3093154"/>
          </a:xfrm>
          <a:prstGeom prst="rect">
            <a:avLst/>
          </a:prstGeom>
          <a:noFill/>
        </p:spPr>
        <p:txBody>
          <a:bodyPr wrap="square" rtlCol="0">
            <a:spAutoFit/>
          </a:bodyPr>
          <a:lstStyle/>
          <a:p>
            <a:pPr algn="just" rtl="1">
              <a:lnSpc>
                <a:spcPct val="150000"/>
              </a:lnSpc>
            </a:pPr>
            <a:r>
              <a:rPr lang="ar-TN" sz="2600" dirty="0">
                <a:latin typeface="Times New Roman" pitchFamily="18" charset="0"/>
                <a:cs typeface="Times New Roman" pitchFamily="18" charset="0"/>
              </a:rPr>
              <a:t>تقوم بعض الحكومات بالتدخل بصورة مباشرة أو غير مباشرة في نظام آلية السوق لتنفيذ سياسات اقتصادية أو اجتماعية معينة. و يأخذ هذا التدخل أشكالا متنوعة مثل فرض الضرائب على الانتاج أو تحفيز المزارعين بالدعم المالي لانتاج بعض السلع التموينية لتحقيق الأمن الغذائي للدولة. وقد تتدخل الحكومة مباشرة في تحديد الأسعار و مراقبتها عن طريق وضع تشريعات و قوانين للتأثير في الطلب و العرض.</a:t>
            </a:r>
            <a:endParaRPr lang="fr-FR" sz="2600" dirty="0">
              <a:latin typeface="Times New Roman" pitchFamily="18" charset="0"/>
              <a:cs typeface="Times New Roman" pitchFamily="18" charset="0"/>
            </a:endParaRPr>
          </a:p>
        </p:txBody>
      </p:sp>
    </p:spTree>
    <p:extLst>
      <p:ext uri="{BB962C8B-B14F-4D97-AF65-F5344CB8AC3E}">
        <p14:creationId xmlns:p14="http://schemas.microsoft.com/office/powerpoint/2010/main" val="2740947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19912"/>
            <a:ext cx="8229600" cy="704088"/>
          </a:xfrm>
        </p:spPr>
        <p:txBody>
          <a:bodyPr>
            <a:normAutofit/>
          </a:bodyPr>
          <a:lstStyle/>
          <a:p>
            <a:pPr rtl="1"/>
            <a:r>
              <a:rPr lang="ar-TN" sz="3600" b="1" dirty="0">
                <a:solidFill>
                  <a:srgbClr val="FF0000"/>
                </a:solidFill>
                <a:latin typeface="Times New Roman" pitchFamily="18" charset="0"/>
                <a:cs typeface="Times New Roman" pitchFamily="18" charset="0"/>
              </a:rPr>
              <a:t>سياسات تحديد الأسعار</a:t>
            </a:r>
            <a:endParaRPr lang="en-US"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1674341" y="1524000"/>
            <a:ext cx="8991600" cy="3093720"/>
          </a:xfrm>
        </p:spPr>
        <p:txBody>
          <a:bodyPr/>
          <a:lstStyle/>
          <a:p>
            <a:pPr marL="0" algn="just" rtl="1">
              <a:lnSpc>
                <a:spcPct val="150000"/>
              </a:lnSpc>
              <a:spcBef>
                <a:spcPts val="0"/>
              </a:spcBef>
              <a:buNone/>
            </a:pPr>
            <a:r>
              <a:rPr lang="ar-TN" dirty="0" smtClean="0">
                <a:latin typeface="Times New Roman" pitchFamily="18" charset="0"/>
                <a:cs typeface="Times New Roman" pitchFamily="18" charset="0"/>
              </a:rPr>
              <a:t>تدخل الحكومات أحيانا بصورة مباشرة في تحديد الأسعارو مراقبتها للتأثير في ظروف الطلب و العرض في أسواق السلع أو أسواق الموارد. </a:t>
            </a:r>
          </a:p>
          <a:p>
            <a:pPr marL="0" algn="just" rtl="1">
              <a:lnSpc>
                <a:spcPct val="150000"/>
              </a:lnSpc>
              <a:spcBef>
                <a:spcPts val="0"/>
              </a:spcBef>
              <a:buNone/>
            </a:pPr>
            <a:r>
              <a:rPr lang="ar-SA" dirty="0" smtClean="0">
                <a:latin typeface="Times New Roman" pitchFamily="18" charset="0"/>
                <a:cs typeface="Times New Roman" pitchFamily="18" charset="0"/>
              </a:rPr>
              <a:t>ويتخذ </a:t>
            </a:r>
            <a:r>
              <a:rPr lang="ar-TN" dirty="0" smtClean="0">
                <a:latin typeface="Times New Roman" pitchFamily="18" charset="0"/>
                <a:cs typeface="Times New Roman" pitchFamily="18" charset="0"/>
              </a:rPr>
              <a:t>التدخل</a:t>
            </a:r>
            <a:r>
              <a:rPr lang="ar-SA"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الحكومي </a:t>
            </a:r>
            <a:r>
              <a:rPr lang="ar-SA" dirty="0" smtClean="0">
                <a:latin typeface="Times New Roman" pitchFamily="18" charset="0"/>
                <a:cs typeface="Times New Roman" pitchFamily="18" charset="0"/>
              </a:rPr>
              <a:t>في التحكم و مراقبة ال</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سعارأحد </a:t>
            </a:r>
            <a:r>
              <a:rPr lang="ar-TN" dirty="0" smtClean="0">
                <a:latin typeface="Times New Roman" pitchFamily="18" charset="0"/>
                <a:cs typeface="Times New Roman" pitchFamily="18" charset="0"/>
              </a:rPr>
              <a:t>ال</a:t>
            </a:r>
            <a:r>
              <a:rPr lang="ar-SA" dirty="0" smtClean="0">
                <a:latin typeface="Times New Roman" pitchFamily="18" charset="0"/>
                <a:cs typeface="Times New Roman" pitchFamily="18" charset="0"/>
              </a:rPr>
              <a:t>شكلين ، هما </a:t>
            </a:r>
            <a:r>
              <a:rPr lang="ar-TN" dirty="0" smtClean="0">
                <a:latin typeface="Times New Roman" pitchFamily="18" charset="0"/>
                <a:cs typeface="Times New Roman" pitchFamily="18" charset="0"/>
              </a:rPr>
              <a:t>تحديد </a:t>
            </a:r>
            <a:r>
              <a:rPr lang="ar-TN" u="sng" dirty="0" smtClean="0">
                <a:latin typeface="Times New Roman" pitchFamily="18" charset="0"/>
                <a:cs typeface="Times New Roman" pitchFamily="18" charset="0"/>
              </a:rPr>
              <a:t>سقف سعري </a:t>
            </a:r>
            <a:r>
              <a:rPr lang="ar-SA"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Price Ceiling</a:t>
            </a:r>
            <a:r>
              <a:rPr lang="ar-SA"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و</a:t>
            </a:r>
            <a:r>
              <a:rPr lang="ar-TN" dirty="0" smtClean="0">
                <a:latin typeface="Times New Roman" pitchFamily="18" charset="0"/>
                <a:cs typeface="Times New Roman" pitchFamily="18" charset="0"/>
              </a:rPr>
              <a:t> تحديد </a:t>
            </a:r>
            <a:r>
              <a:rPr lang="ar-TN" u="sng" dirty="0" smtClean="0">
                <a:latin typeface="Times New Roman" pitchFamily="18" charset="0"/>
                <a:cs typeface="Times New Roman" pitchFamily="18" charset="0"/>
              </a:rPr>
              <a:t>أ</a:t>
            </a:r>
            <a:r>
              <a:rPr lang="ar-SA" u="sng" dirty="0" smtClean="0">
                <a:latin typeface="Times New Roman" pitchFamily="18" charset="0"/>
                <a:cs typeface="Times New Roman" pitchFamily="18" charset="0"/>
              </a:rPr>
              <a:t>رضية سعرية </a:t>
            </a:r>
            <a:r>
              <a:rPr lang="ar-SA"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Price Floor</a:t>
            </a:r>
            <a:r>
              <a:rPr lang="ar-SA" dirty="0" smtClean="0">
                <a:latin typeface="Times New Roman" pitchFamily="18" charset="0"/>
                <a:cs typeface="Times New Roman" pitchFamily="18" charset="0"/>
              </a:rPr>
              <a:t>). </a:t>
            </a:r>
            <a:endParaRPr lang="fr-FR" dirty="0" smtClean="0">
              <a:latin typeface="Times New Roman" pitchFamily="18" charset="0"/>
              <a:cs typeface="Times New Roman" pitchFamily="18" charset="0"/>
            </a:endParaRPr>
          </a:p>
          <a:p>
            <a:pPr algn="r" rtl="1"/>
            <a:endParaRPr lang="en-US" dirty="0"/>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4</a:t>
            </a:fld>
            <a:endParaRPr lang="en-US"/>
          </a:p>
        </p:txBody>
      </p:sp>
    </p:spTree>
    <p:extLst>
      <p:ext uri="{BB962C8B-B14F-4D97-AF65-F5344CB8AC3E}">
        <p14:creationId xmlns:p14="http://schemas.microsoft.com/office/powerpoint/2010/main" val="2607119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05000" y="2209800"/>
            <a:ext cx="8534400" cy="3048000"/>
          </a:xfrm>
        </p:spPr>
        <p:txBody>
          <a:bodyPr>
            <a:normAutofit fontScale="85000" lnSpcReduction="10000"/>
          </a:bodyPr>
          <a:lstStyle/>
          <a:p>
            <a:pPr marL="0" algn="just" rtl="1">
              <a:lnSpc>
                <a:spcPct val="150000"/>
              </a:lnSpc>
              <a:spcBef>
                <a:spcPts val="600"/>
              </a:spcBef>
              <a:spcAft>
                <a:spcPts val="600"/>
              </a:spcAft>
              <a:buNone/>
            </a:pPr>
            <a:r>
              <a:rPr lang="ar-TN" dirty="0" smtClean="0">
                <a:latin typeface="Times New Roman" pitchFamily="18" charset="0"/>
                <a:cs typeface="Times New Roman" pitchFamily="18" charset="0"/>
              </a:rPr>
              <a:t>تقوم الحكومة بسن قوانين وتشريعات ل</a:t>
            </a:r>
            <a:r>
              <a:rPr lang="ar-SA" dirty="0" smtClean="0">
                <a:latin typeface="Times New Roman" pitchFamily="18" charset="0"/>
                <a:cs typeface="Times New Roman" pitchFamily="18" charset="0"/>
              </a:rPr>
              <a:t>وضع </a:t>
            </a:r>
            <a:r>
              <a:rPr lang="ar-SA" u="sng" dirty="0" smtClean="0">
                <a:latin typeface="Times New Roman" pitchFamily="18" charset="0"/>
                <a:cs typeface="Times New Roman" pitchFamily="18" charset="0"/>
              </a:rPr>
              <a:t>حد أقصى </a:t>
            </a:r>
            <a:r>
              <a:rPr lang="ar-TN" dirty="0" smtClean="0">
                <a:latin typeface="Times New Roman" pitchFamily="18" charset="0"/>
                <a:cs typeface="Times New Roman" pitchFamily="18" charset="0"/>
              </a:rPr>
              <a:t>لأسعار </a:t>
            </a:r>
            <a:r>
              <a:rPr lang="ar-SA" dirty="0" smtClean="0">
                <a:latin typeface="Times New Roman" pitchFamily="18" charset="0"/>
                <a:cs typeface="Times New Roman" pitchFamily="18" charset="0"/>
              </a:rPr>
              <a:t>بعض السلع خاصة الضرورية والاستهلاكية منها ، </a:t>
            </a:r>
            <a:r>
              <a:rPr lang="ar-TN" dirty="0" smtClean="0">
                <a:latin typeface="Times New Roman" pitchFamily="18" charset="0"/>
                <a:cs typeface="Times New Roman" pitchFamily="18" charset="0"/>
              </a:rPr>
              <a:t>بحيث </a:t>
            </a:r>
            <a:r>
              <a:rPr lang="ar-SA" dirty="0" smtClean="0">
                <a:latin typeface="Times New Roman" pitchFamily="18" charset="0"/>
                <a:cs typeface="Times New Roman" pitchFamily="18" charset="0"/>
              </a:rPr>
              <a:t>لا يجوز البيع بأكثر منه ، </a:t>
            </a:r>
            <a:r>
              <a:rPr lang="ar-TN" dirty="0" smtClean="0">
                <a:latin typeface="Times New Roman" pitchFamily="18" charset="0"/>
                <a:cs typeface="Times New Roman" pitchFamily="18" charset="0"/>
              </a:rPr>
              <a:t>لكن يسمح لبائع السلعة أن يبيعها عند ذلك السعر المحدد أو أقل منه. عادة ما </a:t>
            </a:r>
            <a:r>
              <a:rPr lang="ar-SA" dirty="0" smtClean="0">
                <a:latin typeface="Times New Roman" pitchFamily="18" charset="0"/>
                <a:cs typeface="Times New Roman" pitchFamily="18" charset="0"/>
              </a:rPr>
              <a:t>تقوم الحكومة بتحديد سقف سعري </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قل من سعر التوازن (تخفيض السعر) </a:t>
            </a:r>
            <a:r>
              <a:rPr lang="ar-TN" dirty="0" smtClean="0">
                <a:latin typeface="Times New Roman" pitchFamily="18" charset="0"/>
                <a:cs typeface="Times New Roman" pitchFamily="18" charset="0"/>
              </a:rPr>
              <a:t>ل</a:t>
            </a:r>
            <a:r>
              <a:rPr lang="ar-SA" dirty="0" smtClean="0">
                <a:latin typeface="Times New Roman" pitchFamily="18" charset="0"/>
                <a:cs typeface="Times New Roman" pitchFamily="18" charset="0"/>
              </a:rPr>
              <a:t>مساعدة المستهلكين ال</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قل دخلا</a:t>
            </a:r>
            <a:r>
              <a:rPr lang="ar-TN" dirty="0" smtClean="0">
                <a:latin typeface="Times New Roman" pitchFamily="18" charset="0"/>
                <a:cs typeface="Times New Roman" pitchFamily="18" charset="0"/>
              </a:rPr>
              <a:t>. </a:t>
            </a:r>
            <a:r>
              <a:rPr lang="ar-TN" u="sng" dirty="0" smtClean="0">
                <a:latin typeface="Times New Roman" pitchFamily="18" charset="0"/>
                <a:cs typeface="Times New Roman" pitchFamily="18" charset="0"/>
              </a:rPr>
              <a:t>(الشكل 5-1)</a:t>
            </a:r>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5</a:t>
            </a:fld>
            <a:endParaRPr lang="en-US"/>
          </a:p>
        </p:txBody>
      </p:sp>
      <p:sp>
        <p:nvSpPr>
          <p:cNvPr id="5" name="ZoneTexte 4"/>
          <p:cNvSpPr txBox="1"/>
          <p:nvPr/>
        </p:nvSpPr>
        <p:spPr>
          <a:xfrm>
            <a:off x="4572000" y="1031558"/>
            <a:ext cx="5638800" cy="523220"/>
          </a:xfrm>
          <a:prstGeom prst="rect">
            <a:avLst/>
          </a:prstGeom>
          <a:noFill/>
        </p:spPr>
        <p:txBody>
          <a:bodyPr wrap="square" rtlCol="0">
            <a:spAutoFit/>
          </a:bodyPr>
          <a:lstStyle/>
          <a:p>
            <a:pPr algn="r" rtl="1"/>
            <a:r>
              <a:rPr lang="ar-TN" sz="2800" b="1" dirty="0" smtClean="0">
                <a:solidFill>
                  <a:srgbClr val="FF0000"/>
                </a:solidFill>
                <a:latin typeface="Times New Roman" pitchFamily="18" charset="0"/>
                <a:cs typeface="Times New Roman" pitchFamily="18" charset="0"/>
              </a:rPr>
              <a:t>السقف </a:t>
            </a:r>
            <a:r>
              <a:rPr lang="ar-TN" sz="2800" b="1" dirty="0">
                <a:solidFill>
                  <a:srgbClr val="FF0000"/>
                </a:solidFill>
                <a:latin typeface="Times New Roman" pitchFamily="18" charset="0"/>
                <a:cs typeface="Times New Roman" pitchFamily="18" charset="0"/>
              </a:rPr>
              <a:t>السعري (حد أعلى للأسعار)</a:t>
            </a:r>
          </a:p>
        </p:txBody>
      </p:sp>
    </p:spTree>
    <p:extLst>
      <p:ext uri="{BB962C8B-B14F-4D97-AF65-F5344CB8AC3E}">
        <p14:creationId xmlns:p14="http://schemas.microsoft.com/office/powerpoint/2010/main" val="154537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1828800" y="838200"/>
            <a:ext cx="8610600" cy="5791200"/>
          </a:xfrm>
        </p:spPr>
        <p:txBody>
          <a:bodyPr/>
          <a:lstStyle/>
          <a:p>
            <a:pPr marL="0" algn="just" rtl="1">
              <a:spcBef>
                <a:spcPts val="600"/>
              </a:spcBef>
              <a:spcAft>
                <a:spcPts val="1800"/>
              </a:spcAft>
              <a:buNone/>
            </a:pPr>
            <a:r>
              <a:rPr lang="ar-TN" b="1" dirty="0" smtClean="0">
                <a:solidFill>
                  <a:schemeClr val="accent1"/>
                </a:solidFill>
                <a:latin typeface="Times New Roman" pitchFamily="18" charset="0"/>
                <a:cs typeface="Times New Roman" pitchFamily="18" charset="0"/>
              </a:rPr>
              <a:t>السقف السعري</a:t>
            </a:r>
          </a:p>
          <a:p>
            <a:pPr marL="0" algn="just" rtl="1">
              <a:lnSpc>
                <a:spcPct val="150000"/>
              </a:lnSpc>
              <a:spcBef>
                <a:spcPts val="0"/>
              </a:spcBef>
              <a:buNone/>
            </a:pPr>
            <a:endParaRPr lang="fr-FR" b="1" dirty="0">
              <a:latin typeface="Times New Roman" pitchFamily="18" charset="0"/>
              <a:cs typeface="Times New Roman" pitchFamily="18" charset="0"/>
            </a:endParaRPr>
          </a:p>
        </p:txBody>
      </p:sp>
      <p:sp>
        <p:nvSpPr>
          <p:cNvPr id="5" name="Espace réservé du numéro de diapositive 4"/>
          <p:cNvSpPr>
            <a:spLocks noGrp="1"/>
          </p:cNvSpPr>
          <p:nvPr>
            <p:ph type="sldNum" sz="quarter" idx="12"/>
          </p:nvPr>
        </p:nvSpPr>
        <p:spPr/>
        <p:txBody>
          <a:bodyPr/>
          <a:lstStyle/>
          <a:p>
            <a:fld id="{AB8D8818-8075-44AB-BC43-AB8FC0FC9D1E}" type="slidenum">
              <a:rPr lang="en-US" smtClean="0"/>
              <a:pPr/>
              <a:t>6</a:t>
            </a:fld>
            <a:endParaRPr lang="en-US"/>
          </a:p>
        </p:txBody>
      </p:sp>
      <p:sp>
        <p:nvSpPr>
          <p:cNvPr id="6" name="Text Box 3"/>
          <p:cNvSpPr txBox="1">
            <a:spLocks noChangeArrowheads="1"/>
          </p:cNvSpPr>
          <p:nvPr/>
        </p:nvSpPr>
        <p:spPr bwMode="auto">
          <a:xfrm>
            <a:off x="7680177" y="4579120"/>
            <a:ext cx="734351" cy="411609"/>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D</a:t>
            </a:r>
            <a:endParaRPr lang="en-US" sz="1600" dirty="0">
              <a:latin typeface="Times New Roman" pitchFamily="18" charset="0"/>
              <a:cs typeface="Times New Roman" pitchFamily="18" charset="0"/>
            </a:endParaRPr>
          </a:p>
        </p:txBody>
      </p:sp>
      <p:sp>
        <p:nvSpPr>
          <p:cNvPr id="7" name="Text Box 4"/>
          <p:cNvSpPr txBox="1">
            <a:spLocks noChangeArrowheads="1"/>
          </p:cNvSpPr>
          <p:nvPr/>
        </p:nvSpPr>
        <p:spPr bwMode="auto">
          <a:xfrm>
            <a:off x="7608169" y="2130848"/>
            <a:ext cx="732631" cy="55562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S</a:t>
            </a:r>
            <a:endParaRPr lang="en-US" sz="1600" dirty="0">
              <a:latin typeface="Times New Roman" pitchFamily="18" charset="0"/>
              <a:cs typeface="Times New Roman" pitchFamily="18" charset="0"/>
            </a:endParaRPr>
          </a:p>
        </p:txBody>
      </p:sp>
      <p:sp>
        <p:nvSpPr>
          <p:cNvPr id="8" name="Text Box 5"/>
          <p:cNvSpPr txBox="1">
            <a:spLocks noChangeArrowheads="1"/>
          </p:cNvSpPr>
          <p:nvPr/>
        </p:nvSpPr>
        <p:spPr bwMode="auto">
          <a:xfrm>
            <a:off x="6023993" y="3046512"/>
            <a:ext cx="446319" cy="360040"/>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E</a:t>
            </a:r>
            <a:endParaRPr lang="en-US" sz="1600" dirty="0">
              <a:latin typeface="Times New Roman" pitchFamily="18" charset="0"/>
              <a:cs typeface="Times New Roman" pitchFamily="18" charset="0"/>
            </a:endParaRPr>
          </a:p>
        </p:txBody>
      </p:sp>
      <p:sp>
        <p:nvSpPr>
          <p:cNvPr id="9" name="Line 7"/>
          <p:cNvSpPr>
            <a:spLocks noChangeShapeType="1"/>
          </p:cNvSpPr>
          <p:nvPr/>
        </p:nvSpPr>
        <p:spPr bwMode="auto">
          <a:xfrm>
            <a:off x="4223792" y="2254425"/>
            <a:ext cx="29518" cy="2864123"/>
          </a:xfrm>
          <a:prstGeom prst="line">
            <a:avLst/>
          </a:prstGeom>
          <a:noFill/>
          <a:ln w="28575">
            <a:solidFill>
              <a:srgbClr val="000000"/>
            </a:solidFill>
            <a:round/>
            <a:headEnd/>
            <a:tailEnd/>
          </a:ln>
          <a:effectLst/>
        </p:spPr>
        <p:txBody>
          <a:bodyPr/>
          <a:lstStyle/>
          <a:p>
            <a:endParaRPr lang="ar-SA" sz="1600">
              <a:latin typeface="Times New Roman" pitchFamily="18" charset="0"/>
              <a:cs typeface="Times New Roman" pitchFamily="18" charset="0"/>
            </a:endParaRPr>
          </a:p>
        </p:txBody>
      </p:sp>
      <p:sp>
        <p:nvSpPr>
          <p:cNvPr id="10" name="Line 8"/>
          <p:cNvSpPr>
            <a:spLocks noChangeShapeType="1"/>
          </p:cNvSpPr>
          <p:nvPr/>
        </p:nvSpPr>
        <p:spPr bwMode="auto">
          <a:xfrm>
            <a:off x="4253311" y="5134744"/>
            <a:ext cx="4583244" cy="0"/>
          </a:xfrm>
          <a:prstGeom prst="line">
            <a:avLst/>
          </a:prstGeom>
          <a:noFill/>
          <a:ln w="28575">
            <a:solidFill>
              <a:srgbClr val="000000"/>
            </a:solidFill>
            <a:round/>
            <a:headEnd/>
            <a:tailEnd/>
          </a:ln>
          <a:effectLst/>
        </p:spPr>
        <p:txBody>
          <a:bodyPr/>
          <a:lstStyle/>
          <a:p>
            <a:endParaRPr lang="ar-SA" sz="1600">
              <a:latin typeface="Times New Roman" pitchFamily="18" charset="0"/>
              <a:cs typeface="Times New Roman" pitchFamily="18" charset="0"/>
            </a:endParaRPr>
          </a:p>
        </p:txBody>
      </p:sp>
      <p:sp>
        <p:nvSpPr>
          <p:cNvPr id="11" name="Text Box 9"/>
          <p:cNvSpPr txBox="1">
            <a:spLocks noChangeArrowheads="1"/>
          </p:cNvSpPr>
          <p:nvPr/>
        </p:nvSpPr>
        <p:spPr bwMode="auto">
          <a:xfrm>
            <a:off x="8692093" y="4990729"/>
            <a:ext cx="732631" cy="465459"/>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12" name="Line 10"/>
          <p:cNvSpPr>
            <a:spLocks noChangeShapeType="1"/>
          </p:cNvSpPr>
          <p:nvPr/>
        </p:nvSpPr>
        <p:spPr bwMode="auto">
          <a:xfrm rot="6361919">
            <a:off x="4452109" y="2391388"/>
            <a:ext cx="3175345" cy="2459051"/>
          </a:xfrm>
          <a:prstGeom prst="line">
            <a:avLst/>
          </a:prstGeom>
          <a:noFill/>
          <a:ln w="28575">
            <a:solidFill>
              <a:srgbClr val="000000"/>
            </a:solidFill>
            <a:round/>
            <a:headEnd/>
            <a:tailEnd/>
          </a:ln>
        </p:spPr>
        <p:txBody>
          <a:bodyPr/>
          <a:lstStyle/>
          <a:p>
            <a:endParaRPr lang="ar-SA" sz="1600">
              <a:latin typeface="Times New Roman" pitchFamily="18" charset="0"/>
              <a:cs typeface="Times New Roman" pitchFamily="18" charset="0"/>
            </a:endParaRPr>
          </a:p>
        </p:txBody>
      </p:sp>
      <p:sp>
        <p:nvSpPr>
          <p:cNvPr id="13" name="Line 11"/>
          <p:cNvSpPr>
            <a:spLocks noChangeShapeType="1"/>
          </p:cNvSpPr>
          <p:nvPr/>
        </p:nvSpPr>
        <p:spPr bwMode="auto">
          <a:xfrm>
            <a:off x="4943873" y="2470448"/>
            <a:ext cx="2880321" cy="2304256"/>
          </a:xfrm>
          <a:prstGeom prst="line">
            <a:avLst/>
          </a:prstGeom>
          <a:noFill/>
          <a:ln w="28575">
            <a:solidFill>
              <a:srgbClr val="000000"/>
            </a:solidFill>
            <a:round/>
            <a:headEnd/>
            <a:tailEnd/>
          </a:ln>
        </p:spPr>
        <p:txBody>
          <a:bodyPr/>
          <a:lstStyle/>
          <a:p>
            <a:endParaRPr lang="ar-SA" sz="1600">
              <a:latin typeface="Times New Roman" pitchFamily="18" charset="0"/>
              <a:cs typeface="Times New Roman" pitchFamily="18" charset="0"/>
            </a:endParaRPr>
          </a:p>
        </p:txBody>
      </p:sp>
      <p:sp>
        <p:nvSpPr>
          <p:cNvPr id="14" name="Line 12"/>
          <p:cNvSpPr>
            <a:spLocks noChangeShapeType="1"/>
          </p:cNvSpPr>
          <p:nvPr/>
        </p:nvSpPr>
        <p:spPr bwMode="auto">
          <a:xfrm flipH="1">
            <a:off x="4295800" y="3478560"/>
            <a:ext cx="1872208" cy="0"/>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15" name="Line 13"/>
          <p:cNvSpPr>
            <a:spLocks noChangeShapeType="1"/>
          </p:cNvSpPr>
          <p:nvPr/>
        </p:nvSpPr>
        <p:spPr bwMode="auto">
          <a:xfrm>
            <a:off x="6240016" y="3550568"/>
            <a:ext cx="8384" cy="1631032"/>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16" name="Text Box 14"/>
          <p:cNvSpPr txBox="1">
            <a:spLocks noChangeArrowheads="1"/>
          </p:cNvSpPr>
          <p:nvPr/>
        </p:nvSpPr>
        <p:spPr bwMode="auto">
          <a:xfrm>
            <a:off x="3610770" y="2006726"/>
            <a:ext cx="732631" cy="43167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sp>
        <p:nvSpPr>
          <p:cNvPr id="18" name="Text Box 26"/>
          <p:cNvSpPr txBox="1">
            <a:spLocks noChangeArrowheads="1"/>
          </p:cNvSpPr>
          <p:nvPr/>
        </p:nvSpPr>
        <p:spPr bwMode="auto">
          <a:xfrm>
            <a:off x="5801073" y="5161382"/>
            <a:ext cx="856554" cy="418729"/>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Q</a:t>
            </a:r>
            <a:r>
              <a:rPr lang="en-US" sz="1600" b="1" baseline="-25000" dirty="0">
                <a:latin typeface="Times New Roman" pitchFamily="18" charset="0"/>
                <a:cs typeface="Times New Roman" pitchFamily="18" charset="0"/>
              </a:rPr>
              <a:t>1</a:t>
            </a:r>
          </a:p>
        </p:txBody>
      </p:sp>
      <p:sp>
        <p:nvSpPr>
          <p:cNvPr id="19" name="Oval 41"/>
          <p:cNvSpPr>
            <a:spLocks noChangeArrowheads="1"/>
          </p:cNvSpPr>
          <p:nvPr/>
        </p:nvSpPr>
        <p:spPr bwMode="auto">
          <a:xfrm>
            <a:off x="6168009" y="3458494"/>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27" name="Oval 41"/>
          <p:cNvSpPr>
            <a:spLocks noChangeArrowheads="1"/>
          </p:cNvSpPr>
          <p:nvPr/>
        </p:nvSpPr>
        <p:spPr bwMode="auto">
          <a:xfrm>
            <a:off x="5265688" y="4116977"/>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28" name="Oval 41"/>
          <p:cNvSpPr>
            <a:spLocks noChangeArrowheads="1"/>
          </p:cNvSpPr>
          <p:nvPr/>
        </p:nvSpPr>
        <p:spPr bwMode="auto">
          <a:xfrm>
            <a:off x="5290795" y="2748836"/>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38" name="Text Box 22"/>
          <p:cNvSpPr txBox="1">
            <a:spLocks noChangeArrowheads="1"/>
          </p:cNvSpPr>
          <p:nvPr/>
        </p:nvSpPr>
        <p:spPr bwMode="auto">
          <a:xfrm>
            <a:off x="3677063" y="3306468"/>
            <a:ext cx="685030" cy="359891"/>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R1</a:t>
            </a:r>
            <a:endParaRPr lang="en-US" sz="1600" b="1" dirty="0">
              <a:latin typeface="Times New Roman" pitchFamily="18" charset="0"/>
              <a:cs typeface="Times New Roman" pitchFamily="18" charset="0"/>
            </a:endParaRPr>
          </a:p>
        </p:txBody>
      </p:sp>
      <p:sp>
        <p:nvSpPr>
          <p:cNvPr id="37" name="Line 12"/>
          <p:cNvSpPr>
            <a:spLocks noChangeShapeType="1"/>
          </p:cNvSpPr>
          <p:nvPr/>
        </p:nvSpPr>
        <p:spPr bwMode="auto">
          <a:xfrm flipH="1">
            <a:off x="4223792" y="2786336"/>
            <a:ext cx="1114327" cy="0"/>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39" name="Text Box 5"/>
          <p:cNvSpPr txBox="1">
            <a:spLocks noChangeArrowheads="1"/>
          </p:cNvSpPr>
          <p:nvPr/>
        </p:nvSpPr>
        <p:spPr bwMode="auto">
          <a:xfrm>
            <a:off x="5196709" y="2506453"/>
            <a:ext cx="446319" cy="360040"/>
          </a:xfrm>
          <a:prstGeom prst="rect">
            <a:avLst/>
          </a:prstGeom>
          <a:noFill/>
          <a:ln w="9525">
            <a:noFill/>
            <a:miter lim="800000"/>
            <a:headEnd/>
            <a:tailEnd/>
          </a:ln>
        </p:spPr>
        <p:txBody>
          <a:bodyPr/>
          <a:lstStyle/>
          <a:p>
            <a:pPr algn="ctr" rtl="1"/>
            <a:r>
              <a:rPr lang="en-US" sz="1600" b="1" dirty="0">
                <a:latin typeface="Times New Roman" pitchFamily="18" charset="0"/>
                <a:ea typeface="SimSun" pitchFamily="2" charset="-122"/>
                <a:cs typeface="Times New Roman" pitchFamily="18" charset="0"/>
              </a:rPr>
              <a:t>A</a:t>
            </a:r>
            <a:endParaRPr lang="en-US" sz="1600" dirty="0">
              <a:latin typeface="Times New Roman" pitchFamily="18" charset="0"/>
              <a:cs typeface="Times New Roman" pitchFamily="18" charset="0"/>
            </a:endParaRPr>
          </a:p>
        </p:txBody>
      </p:sp>
      <p:sp>
        <p:nvSpPr>
          <p:cNvPr id="40" name="Line 13"/>
          <p:cNvSpPr>
            <a:spLocks noChangeShapeType="1"/>
          </p:cNvSpPr>
          <p:nvPr/>
        </p:nvSpPr>
        <p:spPr bwMode="auto">
          <a:xfrm flipH="1">
            <a:off x="5286050" y="2796544"/>
            <a:ext cx="26217" cy="2322004"/>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43" name="Text Box 26"/>
          <p:cNvSpPr txBox="1">
            <a:spLocks noChangeArrowheads="1"/>
          </p:cNvSpPr>
          <p:nvPr/>
        </p:nvSpPr>
        <p:spPr bwMode="auto">
          <a:xfrm>
            <a:off x="4914108" y="5122639"/>
            <a:ext cx="856554" cy="418729"/>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Q</a:t>
            </a:r>
            <a:r>
              <a:rPr lang="en-US" sz="1600" b="1" baseline="-25000" dirty="0" smtClean="0">
                <a:latin typeface="Times New Roman" pitchFamily="18" charset="0"/>
                <a:cs typeface="Times New Roman" pitchFamily="18" charset="0"/>
              </a:rPr>
              <a:t>3</a:t>
            </a:r>
            <a:endParaRPr lang="en-US" sz="1600" b="1" baseline="-25000" dirty="0">
              <a:latin typeface="Times New Roman" pitchFamily="18" charset="0"/>
              <a:cs typeface="Times New Roman" pitchFamily="18" charset="0"/>
            </a:endParaRPr>
          </a:p>
        </p:txBody>
      </p:sp>
      <p:sp>
        <p:nvSpPr>
          <p:cNvPr id="44" name="Line 12"/>
          <p:cNvSpPr>
            <a:spLocks noChangeShapeType="1"/>
          </p:cNvSpPr>
          <p:nvPr/>
        </p:nvSpPr>
        <p:spPr bwMode="auto">
          <a:xfrm flipH="1">
            <a:off x="4222625" y="4090340"/>
            <a:ext cx="2787806" cy="67596"/>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45" name="Text Box 5"/>
          <p:cNvSpPr txBox="1">
            <a:spLocks noChangeArrowheads="1"/>
          </p:cNvSpPr>
          <p:nvPr/>
        </p:nvSpPr>
        <p:spPr bwMode="auto">
          <a:xfrm>
            <a:off x="5257003" y="3992240"/>
            <a:ext cx="446319" cy="360040"/>
          </a:xfrm>
          <a:prstGeom prst="rect">
            <a:avLst/>
          </a:prstGeom>
          <a:noFill/>
          <a:ln w="9525">
            <a:noFill/>
            <a:miter lim="800000"/>
            <a:headEnd/>
            <a:tailEnd/>
          </a:ln>
        </p:spPr>
        <p:txBody>
          <a:bodyPr/>
          <a:lstStyle/>
          <a:p>
            <a:pPr algn="ctr" rtl="1"/>
            <a:r>
              <a:rPr lang="en-US" sz="1600" b="1" dirty="0">
                <a:latin typeface="Times New Roman" pitchFamily="18" charset="0"/>
                <a:ea typeface="SimSun" pitchFamily="2" charset="-122"/>
                <a:cs typeface="Times New Roman" pitchFamily="18" charset="0"/>
              </a:rPr>
              <a:t>B</a:t>
            </a:r>
            <a:endParaRPr lang="en-US" sz="1600" dirty="0">
              <a:latin typeface="Times New Roman" pitchFamily="18" charset="0"/>
              <a:cs typeface="Times New Roman" pitchFamily="18" charset="0"/>
            </a:endParaRPr>
          </a:p>
        </p:txBody>
      </p:sp>
      <p:sp>
        <p:nvSpPr>
          <p:cNvPr id="46" name="Text Box 22"/>
          <p:cNvSpPr txBox="1">
            <a:spLocks noChangeArrowheads="1"/>
          </p:cNvSpPr>
          <p:nvPr/>
        </p:nvSpPr>
        <p:spPr bwMode="auto">
          <a:xfrm>
            <a:off x="3681613" y="2638119"/>
            <a:ext cx="685030" cy="359891"/>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R3</a:t>
            </a:r>
            <a:endParaRPr lang="en-US" sz="1600" b="1" dirty="0">
              <a:latin typeface="Times New Roman" pitchFamily="18" charset="0"/>
              <a:cs typeface="Times New Roman" pitchFamily="18" charset="0"/>
            </a:endParaRPr>
          </a:p>
        </p:txBody>
      </p:sp>
      <p:sp>
        <p:nvSpPr>
          <p:cNvPr id="47" name="Text Box 22"/>
          <p:cNvSpPr txBox="1">
            <a:spLocks noChangeArrowheads="1"/>
          </p:cNvSpPr>
          <p:nvPr/>
        </p:nvSpPr>
        <p:spPr bwMode="auto">
          <a:xfrm>
            <a:off x="3741907" y="3958218"/>
            <a:ext cx="685030" cy="359891"/>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R2</a:t>
            </a:r>
            <a:endParaRPr lang="en-US" sz="1600" b="1" dirty="0">
              <a:latin typeface="Times New Roman" pitchFamily="18" charset="0"/>
              <a:cs typeface="Times New Roman" pitchFamily="18" charset="0"/>
            </a:endParaRPr>
          </a:p>
        </p:txBody>
      </p:sp>
      <p:sp>
        <p:nvSpPr>
          <p:cNvPr id="48" name="Line 13"/>
          <p:cNvSpPr>
            <a:spLocks noChangeShapeType="1"/>
          </p:cNvSpPr>
          <p:nvPr/>
        </p:nvSpPr>
        <p:spPr bwMode="auto">
          <a:xfrm flipH="1">
            <a:off x="6973234" y="4157936"/>
            <a:ext cx="0" cy="1017719"/>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49" name="Text Box 26"/>
          <p:cNvSpPr txBox="1">
            <a:spLocks noChangeArrowheads="1"/>
          </p:cNvSpPr>
          <p:nvPr/>
        </p:nvSpPr>
        <p:spPr bwMode="auto">
          <a:xfrm>
            <a:off x="6544933" y="5122639"/>
            <a:ext cx="856554" cy="418729"/>
          </a:xfrm>
          <a:prstGeom prst="rect">
            <a:avLst/>
          </a:prstGeom>
          <a:noFill/>
          <a:ln w="9525">
            <a:noFill/>
            <a:miter lim="800000"/>
            <a:headEnd/>
            <a:tailEnd/>
          </a:ln>
        </p:spPr>
        <p:txBody>
          <a:bodyPr/>
          <a:lstStyle/>
          <a:p>
            <a:pPr algn="ctr"/>
            <a:r>
              <a:rPr lang="en-US" sz="1600" b="1" dirty="0" smtClean="0">
                <a:latin typeface="Times New Roman" pitchFamily="18" charset="0"/>
                <a:cs typeface="Times New Roman" pitchFamily="18" charset="0"/>
              </a:rPr>
              <a:t>Q</a:t>
            </a:r>
            <a:r>
              <a:rPr lang="en-US" sz="1600" b="1" baseline="-25000" dirty="0" smtClean="0">
                <a:latin typeface="Times New Roman" pitchFamily="18" charset="0"/>
                <a:cs typeface="Times New Roman" pitchFamily="18" charset="0"/>
              </a:rPr>
              <a:t>2</a:t>
            </a:r>
            <a:endParaRPr lang="en-US" sz="1600" b="1" baseline="-25000" dirty="0">
              <a:latin typeface="Times New Roman" pitchFamily="18" charset="0"/>
              <a:cs typeface="Times New Roman" pitchFamily="18" charset="0"/>
            </a:endParaRPr>
          </a:p>
        </p:txBody>
      </p:sp>
      <p:sp>
        <p:nvSpPr>
          <p:cNvPr id="50" name="Text Box 5"/>
          <p:cNvSpPr txBox="1">
            <a:spLocks noChangeArrowheads="1"/>
          </p:cNvSpPr>
          <p:nvPr/>
        </p:nvSpPr>
        <p:spPr bwMode="auto">
          <a:xfrm>
            <a:off x="6865715" y="3804776"/>
            <a:ext cx="446319" cy="360040"/>
          </a:xfrm>
          <a:prstGeom prst="rect">
            <a:avLst/>
          </a:prstGeom>
          <a:noFill/>
          <a:ln w="9525">
            <a:noFill/>
            <a:miter lim="800000"/>
            <a:headEnd/>
            <a:tailEnd/>
          </a:ln>
        </p:spPr>
        <p:txBody>
          <a:bodyPr/>
          <a:lstStyle/>
          <a:p>
            <a:pPr algn="ctr" rtl="1"/>
            <a:r>
              <a:rPr lang="en-US" sz="1600" b="1" dirty="0">
                <a:latin typeface="Times New Roman" pitchFamily="18" charset="0"/>
                <a:ea typeface="SimSun" pitchFamily="2" charset="-122"/>
                <a:cs typeface="Times New Roman" pitchFamily="18" charset="0"/>
              </a:rPr>
              <a:t>C</a:t>
            </a:r>
            <a:endParaRPr lang="en-US" sz="1600" dirty="0">
              <a:latin typeface="Times New Roman" pitchFamily="18" charset="0"/>
              <a:cs typeface="Times New Roman" pitchFamily="18" charset="0"/>
            </a:endParaRPr>
          </a:p>
        </p:txBody>
      </p:sp>
      <p:sp>
        <p:nvSpPr>
          <p:cNvPr id="51" name="Text Box 21"/>
          <p:cNvSpPr txBox="1">
            <a:spLocks noChangeArrowheads="1"/>
          </p:cNvSpPr>
          <p:nvPr/>
        </p:nvSpPr>
        <p:spPr bwMode="auto">
          <a:xfrm>
            <a:off x="3124201" y="5349007"/>
            <a:ext cx="7315199" cy="914400"/>
          </a:xfrm>
          <a:prstGeom prst="rect">
            <a:avLst/>
          </a:prstGeom>
          <a:noFill/>
          <a:ln w="28575">
            <a:solidFill>
              <a:sysClr val="windowText" lastClr="000000"/>
            </a:solidFill>
            <a:miter lim="800000"/>
            <a:headEnd/>
            <a:tailEnd/>
          </a:ln>
        </p:spPr>
        <p:txBody>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ar-SA" altLang="zh-CN" sz="2000" b="1"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الشكل (</a:t>
            </a:r>
            <a:r>
              <a:rPr kumimoji="0" lang="ar-BH" altLang="zh-CN" sz="2000" b="1"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6</a:t>
            </a:r>
            <a:r>
              <a:rPr kumimoji="0" lang="ar-SA" altLang="zh-CN" sz="2000" b="1"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-1):</a:t>
            </a:r>
            <a:r>
              <a:rPr kumimoji="0" lang="ar-SA"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 وضع حد أعلى للإيجار عند </a:t>
            </a:r>
            <a:r>
              <a:rPr kumimoji="0" lang="en-US"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R</a:t>
            </a:r>
            <a:r>
              <a:rPr kumimoji="0" lang="en-US" altLang="zh-CN" sz="2000" b="0" i="0" u="none" strike="noStrike" kern="0" cap="none" spc="0" normalizeH="0" baseline="-25000" noProof="0" dirty="0" smtClean="0">
                <a:ln>
                  <a:noFill/>
                </a:ln>
                <a:solidFill>
                  <a:prstClr val="black"/>
                </a:solidFill>
                <a:effectLst/>
                <a:uLnTx/>
                <a:uFillTx/>
                <a:latin typeface="Times New Roman" pitchFamily="18" charset="0"/>
                <a:cs typeface="Times New Roman" pitchFamily="18" charset="0"/>
              </a:rPr>
              <a:t>2</a:t>
            </a:r>
            <a:r>
              <a:rPr kumimoji="0" lang="ar-SA"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 يتسبب في عجز قدره </a:t>
            </a:r>
            <a:r>
              <a:rPr kumimoji="0" lang="ar-SA" altLang="zh-CN" sz="2000" b="0" i="0" u="none" strike="noStrike" kern="0" cap="none" spc="0" normalizeH="0" baseline="0" noProof="0" dirty="0" smtClean="0">
                <a:ln>
                  <a:noFill/>
                </a:ln>
                <a:solidFill>
                  <a:prstClr val="black"/>
                </a:solidFill>
                <a:effectLst/>
                <a:uLnTx/>
                <a:uFillTx/>
                <a:latin typeface="Times New Roman" pitchFamily="18" charset="0"/>
              </a:rPr>
              <a:t>(</a:t>
            </a:r>
            <a:r>
              <a:rPr kumimoji="0" lang="en-US" altLang="zh-CN" sz="2000" b="0" i="0" u="none" strike="noStrike" kern="0" cap="none" spc="0" normalizeH="0" baseline="0" noProof="0" dirty="0" smtClean="0">
                <a:ln>
                  <a:noFill/>
                </a:ln>
                <a:solidFill>
                  <a:prstClr val="black"/>
                </a:solidFill>
                <a:effectLst/>
                <a:uLnTx/>
                <a:uFillTx/>
                <a:latin typeface="Times New Roman" pitchFamily="18" charset="0"/>
                <a:cs typeface="Arial" charset="0"/>
              </a:rPr>
              <a:t>Q</a:t>
            </a:r>
            <a:r>
              <a:rPr kumimoji="0" lang="en-US" altLang="zh-CN" sz="2000" b="0" i="0" u="none" strike="noStrike" kern="0" cap="none" spc="0" normalizeH="0" baseline="-25000" noProof="0" dirty="0" smtClean="0">
                <a:ln>
                  <a:noFill/>
                </a:ln>
                <a:solidFill>
                  <a:prstClr val="black"/>
                </a:solidFill>
                <a:effectLst/>
                <a:uLnTx/>
                <a:uFillTx/>
                <a:latin typeface="Times New Roman" pitchFamily="18" charset="0"/>
                <a:cs typeface="Arial" charset="0"/>
              </a:rPr>
              <a:t>2</a:t>
            </a:r>
            <a:r>
              <a:rPr kumimoji="0" lang="en-US" altLang="zh-CN" sz="2000" b="0" i="0" u="none" strike="noStrike" kern="0" cap="none" spc="0" normalizeH="0" baseline="0" noProof="0" dirty="0" smtClean="0">
                <a:ln>
                  <a:noFill/>
                </a:ln>
                <a:solidFill>
                  <a:prstClr val="black"/>
                </a:solidFill>
                <a:effectLst/>
                <a:uLnTx/>
                <a:uFillTx/>
                <a:latin typeface="Times New Roman" pitchFamily="18" charset="0"/>
                <a:cs typeface="Arial" charset="0"/>
              </a:rPr>
              <a:t>-Q</a:t>
            </a:r>
            <a:r>
              <a:rPr kumimoji="0" lang="en-US" altLang="zh-CN" sz="2000" b="0" i="0" u="none" strike="noStrike" kern="0" cap="none" spc="0" normalizeH="0" baseline="-25000" noProof="0" dirty="0" smtClean="0">
                <a:ln>
                  <a:noFill/>
                </a:ln>
                <a:solidFill>
                  <a:prstClr val="black"/>
                </a:solidFill>
                <a:effectLst/>
                <a:uLnTx/>
                <a:uFillTx/>
                <a:latin typeface="Times New Roman" pitchFamily="18" charset="0"/>
                <a:cs typeface="Arial" charset="0"/>
              </a:rPr>
              <a:t>3</a:t>
            </a:r>
            <a:r>
              <a:rPr kumimoji="0" lang="ar-BH"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 </a:t>
            </a:r>
            <a:r>
              <a:rPr kumimoji="0" lang="ar-SA"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وارتفاع في إيجارات السوق السوداء قد تفوق إيجار التوازن قبل تدخل الحكومة وقد يصل الإيجار في السوق السوداء  إلى </a:t>
            </a:r>
            <a:r>
              <a:rPr kumimoji="0" lang="en-US" altLang="zh-CN" sz="2000" b="0" i="0" u="none" strike="noStrike" kern="0" cap="none" spc="0" normalizeH="0" baseline="0" noProof="0" dirty="0" smtClean="0">
                <a:ln>
                  <a:noFill/>
                </a:ln>
                <a:solidFill>
                  <a:prstClr val="black"/>
                </a:solidFill>
                <a:effectLst/>
                <a:uLnTx/>
                <a:uFillTx/>
                <a:latin typeface="Times New Roman" pitchFamily="18" charset="0"/>
                <a:cs typeface="Arial" charset="0"/>
              </a:rPr>
              <a:t>R</a:t>
            </a:r>
            <a:r>
              <a:rPr kumimoji="0" lang="en-US" altLang="zh-CN" sz="2000" b="0" i="0" u="none" strike="noStrike" kern="0" cap="none" spc="0" normalizeH="0" baseline="-25000" noProof="0" dirty="0" smtClean="0">
                <a:ln>
                  <a:noFill/>
                </a:ln>
                <a:solidFill>
                  <a:prstClr val="black"/>
                </a:solidFill>
                <a:effectLst/>
                <a:uLnTx/>
                <a:uFillTx/>
                <a:latin typeface="Times New Roman" pitchFamily="18" charset="0"/>
                <a:cs typeface="Arial" charset="0"/>
              </a:rPr>
              <a:t>3</a:t>
            </a:r>
            <a:r>
              <a:rPr kumimoji="0" lang="ar-SA" altLang="zh-CN" sz="2000" b="0" i="0" u="none" strike="noStrike" kern="0" cap="none" spc="0" normalizeH="0" baseline="0" noProof="0" dirty="0" smtClean="0">
                <a:ln>
                  <a:noFill/>
                </a:ln>
                <a:solidFill>
                  <a:prstClr val="black"/>
                </a:solidFill>
                <a:effectLst/>
                <a:uLnTx/>
                <a:uFillTx/>
                <a:latin typeface="Times New Roman" pitchFamily="18" charset="0"/>
                <a:cs typeface="Times New Roman" pitchFamily="18" charset="0"/>
              </a:rPr>
              <a:t> كحد أقصى.  </a:t>
            </a:r>
            <a:endParaRPr kumimoji="0" lang="en-US" sz="3200" b="0" i="0" u="none" strike="noStrike" kern="0" cap="none" spc="0" normalizeH="0" baseline="0" noProof="0" dirty="0" smtClean="0">
              <a:ln>
                <a:noFill/>
              </a:ln>
              <a:solidFill>
                <a:prstClr val="black"/>
              </a:solidFill>
              <a:effectLst/>
              <a:uLnTx/>
              <a:uFillTx/>
              <a:latin typeface="Arial" charset="0"/>
              <a:cs typeface="Arial" charset="0"/>
            </a:endParaRPr>
          </a:p>
        </p:txBody>
      </p:sp>
    </p:spTree>
    <p:extLst>
      <p:ext uri="{BB962C8B-B14F-4D97-AF65-F5344CB8AC3E}">
        <p14:creationId xmlns:p14="http://schemas.microsoft.com/office/powerpoint/2010/main" val="4224811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7</a:t>
            </a:fld>
            <a:endParaRPr lang="en-US"/>
          </a:p>
        </p:txBody>
      </p:sp>
      <p:sp>
        <p:nvSpPr>
          <p:cNvPr id="6" name="ZoneTexte 5"/>
          <p:cNvSpPr txBox="1"/>
          <p:nvPr/>
        </p:nvSpPr>
        <p:spPr>
          <a:xfrm>
            <a:off x="3429000" y="986136"/>
            <a:ext cx="6858000" cy="523220"/>
          </a:xfrm>
          <a:prstGeom prst="rect">
            <a:avLst/>
          </a:prstGeom>
          <a:noFill/>
        </p:spPr>
        <p:txBody>
          <a:bodyPr wrap="square" rtlCol="0">
            <a:spAutoFit/>
          </a:bodyPr>
          <a:lstStyle/>
          <a:p>
            <a:pPr algn="r" rtl="1"/>
            <a:r>
              <a:rPr lang="ar-TN" sz="2800" b="1" dirty="0" smtClean="0">
                <a:solidFill>
                  <a:srgbClr val="FF0000"/>
                </a:solidFill>
                <a:latin typeface="Times New Roman" pitchFamily="18" charset="0"/>
                <a:cs typeface="Times New Roman" pitchFamily="18" charset="0"/>
              </a:rPr>
              <a:t>نتائج </a:t>
            </a:r>
            <a:r>
              <a:rPr lang="ar-TN" sz="2800" b="1" dirty="0">
                <a:solidFill>
                  <a:srgbClr val="FF0000"/>
                </a:solidFill>
                <a:latin typeface="Times New Roman" pitchFamily="18" charset="0"/>
                <a:cs typeface="Times New Roman" pitchFamily="18" charset="0"/>
              </a:rPr>
              <a:t>تحديد السقف سعري</a:t>
            </a:r>
          </a:p>
        </p:txBody>
      </p:sp>
      <p:sp>
        <p:nvSpPr>
          <p:cNvPr id="7" name="ZoneTexte 6"/>
          <p:cNvSpPr txBox="1"/>
          <p:nvPr/>
        </p:nvSpPr>
        <p:spPr>
          <a:xfrm>
            <a:off x="1676400" y="2362200"/>
            <a:ext cx="8839200" cy="3785652"/>
          </a:xfrm>
          <a:prstGeom prst="rect">
            <a:avLst/>
          </a:prstGeom>
          <a:noFill/>
        </p:spPr>
        <p:txBody>
          <a:bodyPr wrap="square" rtlCol="0">
            <a:spAutoFit/>
          </a:bodyPr>
          <a:lstStyle/>
          <a:p>
            <a:pPr algn="just">
              <a:lnSpc>
                <a:spcPct val="150000"/>
              </a:lnSpc>
              <a:spcBef>
                <a:spcPts val="600"/>
              </a:spcBef>
              <a:spcAft>
                <a:spcPts val="600"/>
              </a:spcAft>
              <a:buClr>
                <a:schemeClr val="accent1"/>
              </a:buClr>
              <a:buFont typeface="Wingdings" pitchFamily="2" charset="2"/>
              <a:buChar char="§"/>
            </a:pPr>
            <a:r>
              <a:rPr lang="ar-TN" sz="2200" dirty="0">
                <a:latin typeface="Times New Roman" pitchFamily="18" charset="0"/>
                <a:cs typeface="Times New Roman" pitchFamily="18" charset="0"/>
              </a:rPr>
              <a:t> ظهور فائض في الطلب (أو نقصان في توفر السلعة) لأن عند هذا السعر (أي السقف السعري) الجديد أصبحت الكمية المطلوبة من السلعة أكبر من الكمية المعروضة منها.</a:t>
            </a:r>
          </a:p>
          <a:p>
            <a:pPr algn="just">
              <a:lnSpc>
                <a:spcPct val="150000"/>
              </a:lnSpc>
              <a:spcBef>
                <a:spcPts val="600"/>
              </a:spcBef>
              <a:spcAft>
                <a:spcPts val="600"/>
              </a:spcAft>
              <a:buClr>
                <a:schemeClr val="accent1"/>
              </a:buClr>
              <a:buFont typeface="Wingdings" pitchFamily="2" charset="2"/>
              <a:buChar char="§"/>
            </a:pPr>
            <a:r>
              <a:rPr lang="ar-TN" sz="2200" dirty="0">
                <a:latin typeface="Times New Roman" pitchFamily="18" charset="0"/>
                <a:cs typeface="Times New Roman" pitchFamily="18" charset="0"/>
              </a:rPr>
              <a:t> ديمومة هذا الفائض في الطلب ينتج عنه </a:t>
            </a:r>
            <a:r>
              <a:rPr lang="ar-SA" sz="2200" dirty="0">
                <a:latin typeface="Times New Roman" pitchFamily="18" charset="0"/>
                <a:cs typeface="Times New Roman" pitchFamily="18" charset="0"/>
              </a:rPr>
              <a:t>نشوء سوق سوداء للسلعة</a:t>
            </a:r>
            <a:r>
              <a:rPr lang="ar-TN" sz="2200" dirty="0">
                <a:latin typeface="Times New Roman" pitchFamily="18" charset="0"/>
                <a:cs typeface="Times New Roman" pitchFamily="18" charset="0"/>
              </a:rPr>
              <a:t> </a:t>
            </a:r>
            <a:r>
              <a:rPr lang="fr-FR" sz="2200" dirty="0">
                <a:latin typeface="Times New Roman" pitchFamily="18" charset="0"/>
                <a:cs typeface="Times New Roman" pitchFamily="18" charset="0"/>
              </a:rPr>
              <a:t>«Black Market »</a:t>
            </a:r>
            <a:r>
              <a:rPr lang="ar-TN" sz="2200" dirty="0">
                <a:latin typeface="Times New Roman" pitchFamily="18" charset="0"/>
                <a:cs typeface="Times New Roman" pitchFamily="18" charset="0"/>
              </a:rPr>
              <a:t> أي بيع السلعة بسعر أعلى من </a:t>
            </a:r>
            <a:r>
              <a:rPr lang="ar-BH" sz="2200" dirty="0">
                <a:latin typeface="Times New Roman" pitchFamily="18" charset="0"/>
                <a:cs typeface="Times New Roman" pitchFamily="18" charset="0"/>
              </a:rPr>
              <a:t>سعر التوازن الأصلي</a:t>
            </a:r>
            <a:r>
              <a:rPr lang="ar-TN" sz="2200" dirty="0">
                <a:latin typeface="Times New Roman" pitchFamily="18" charset="0"/>
                <a:cs typeface="Times New Roman" pitchFamily="18" charset="0"/>
              </a:rPr>
              <a:t>.</a:t>
            </a:r>
          </a:p>
          <a:p>
            <a:pPr algn="just">
              <a:lnSpc>
                <a:spcPct val="150000"/>
              </a:lnSpc>
              <a:spcBef>
                <a:spcPts val="600"/>
              </a:spcBef>
              <a:spcAft>
                <a:spcPts val="600"/>
              </a:spcAft>
              <a:buClr>
                <a:schemeClr val="accent1"/>
              </a:buClr>
              <a:buFont typeface="Wingdings" pitchFamily="2" charset="2"/>
              <a:buChar char="§"/>
            </a:pPr>
            <a:r>
              <a:rPr lang="ar-TN" sz="2200" dirty="0">
                <a:latin typeface="Times New Roman" pitchFamily="18" charset="0"/>
                <a:cs typeface="Times New Roman" pitchFamily="18" charset="0"/>
              </a:rPr>
              <a:t> </a:t>
            </a:r>
            <a:r>
              <a:rPr lang="ar-BH" sz="2200" dirty="0">
                <a:latin typeface="Times New Roman" pitchFamily="18" charset="0"/>
                <a:cs typeface="Times New Roman" pitchFamily="18" charset="0"/>
              </a:rPr>
              <a:t>هدر الموارد في البحث</a:t>
            </a:r>
            <a:r>
              <a:rPr lang="ar-TN" sz="2200" dirty="0">
                <a:latin typeface="Times New Roman" pitchFamily="18" charset="0"/>
                <a:cs typeface="Times New Roman" pitchFamily="18" charset="0"/>
              </a:rPr>
              <a:t> على السلعة</a:t>
            </a:r>
            <a:r>
              <a:rPr lang="ar-BH" sz="2200" dirty="0">
                <a:latin typeface="Times New Roman" pitchFamily="18" charset="0"/>
                <a:cs typeface="Times New Roman" pitchFamily="18" charset="0"/>
              </a:rPr>
              <a:t> دون جدوى.</a:t>
            </a:r>
            <a:endParaRPr lang="en-US" sz="2200" dirty="0">
              <a:latin typeface="Times New Roman" pitchFamily="18" charset="0"/>
              <a:cs typeface="Times New Roman" pitchFamily="18" charset="0"/>
            </a:endParaRPr>
          </a:p>
          <a:p>
            <a:pPr algn="just" rtl="1">
              <a:lnSpc>
                <a:spcPct val="150000"/>
              </a:lnSpc>
              <a:buClr>
                <a:schemeClr val="accent1"/>
              </a:buClr>
              <a:buFont typeface="Wingdings" pitchFamily="2" charset="2"/>
              <a:buChar char="§"/>
            </a:pPr>
            <a:endParaRPr lang="fr-FR" sz="2000" b="1" dirty="0">
              <a:latin typeface="Times New Roman" pitchFamily="18" charset="0"/>
              <a:cs typeface="Times New Roman" pitchFamily="18" charset="0"/>
            </a:endParaRPr>
          </a:p>
          <a:p>
            <a:pPr algn="just" rtl="1">
              <a:buClr>
                <a:schemeClr val="accent1"/>
              </a:buClr>
              <a:buFont typeface="Wingdings" pitchFamily="2" charset="2"/>
              <a:buChar char="§"/>
            </a:pPr>
            <a:endParaRPr lang="fr-FR" sz="2000" dirty="0">
              <a:latin typeface="Times New Roman" pitchFamily="18" charset="0"/>
              <a:cs typeface="Times New Roman" pitchFamily="18" charset="0"/>
            </a:endParaRPr>
          </a:p>
        </p:txBody>
      </p:sp>
    </p:spTree>
    <p:extLst>
      <p:ext uri="{BB962C8B-B14F-4D97-AF65-F5344CB8AC3E}">
        <p14:creationId xmlns:p14="http://schemas.microsoft.com/office/powerpoint/2010/main" val="1183098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52600" y="1066800"/>
            <a:ext cx="8763000" cy="5257800"/>
          </a:xfrm>
        </p:spPr>
        <p:txBody>
          <a:bodyPr>
            <a:normAutofit/>
          </a:bodyPr>
          <a:lstStyle/>
          <a:p>
            <a:pPr rtl="1">
              <a:spcBef>
                <a:spcPts val="0"/>
              </a:spcBef>
              <a:spcAft>
                <a:spcPts val="1200"/>
              </a:spcAft>
              <a:buNone/>
            </a:pPr>
            <a:r>
              <a:rPr lang="ar-TN" b="1" dirty="0" err="1" smtClean="0">
                <a:solidFill>
                  <a:srgbClr val="FF0000"/>
                </a:solidFill>
                <a:latin typeface="Times New Roman" pitchFamily="18" charset="0"/>
                <a:cs typeface="Times New Roman" pitchFamily="18" charset="0"/>
              </a:rPr>
              <a:t>الأ</a:t>
            </a:r>
            <a:r>
              <a:rPr lang="ar-SA" b="1" dirty="0" smtClean="0">
                <a:solidFill>
                  <a:srgbClr val="FF0000"/>
                </a:solidFill>
                <a:latin typeface="Times New Roman" pitchFamily="18" charset="0"/>
                <a:cs typeface="Times New Roman" pitchFamily="18" charset="0"/>
              </a:rPr>
              <a:t>رضية </a:t>
            </a:r>
            <a:r>
              <a:rPr lang="ar-TN" b="1" dirty="0" smtClean="0">
                <a:solidFill>
                  <a:srgbClr val="FF0000"/>
                </a:solidFill>
                <a:latin typeface="Times New Roman" pitchFamily="18" charset="0"/>
                <a:cs typeface="Times New Roman" pitchFamily="18" charset="0"/>
              </a:rPr>
              <a:t>ال</a:t>
            </a:r>
            <a:r>
              <a:rPr lang="ar-SA" b="1" dirty="0" smtClean="0">
                <a:solidFill>
                  <a:srgbClr val="FF0000"/>
                </a:solidFill>
                <a:latin typeface="Times New Roman" pitchFamily="18" charset="0"/>
                <a:cs typeface="Times New Roman" pitchFamily="18" charset="0"/>
              </a:rPr>
              <a:t>سعرية</a:t>
            </a:r>
            <a:r>
              <a:rPr lang="ar-TN" b="1" dirty="0" smtClean="0">
                <a:solidFill>
                  <a:srgbClr val="FF0000"/>
                </a:solidFill>
                <a:latin typeface="Times New Roman" pitchFamily="18" charset="0"/>
                <a:cs typeface="Times New Roman" pitchFamily="18" charset="0"/>
              </a:rPr>
              <a:t> (أو حد أدنى للأسعار)</a:t>
            </a:r>
          </a:p>
          <a:p>
            <a:pPr rtl="1">
              <a:spcBef>
                <a:spcPts val="0"/>
              </a:spcBef>
              <a:spcAft>
                <a:spcPts val="1200"/>
              </a:spcAft>
              <a:buNone/>
            </a:pPr>
            <a:endParaRPr lang="ar-TN" b="1" dirty="0" smtClean="0">
              <a:solidFill>
                <a:schemeClr val="accent1"/>
              </a:solidFill>
              <a:latin typeface="Times New Roman" pitchFamily="18" charset="0"/>
              <a:cs typeface="Times New Roman" pitchFamily="18" charset="0"/>
            </a:endParaRPr>
          </a:p>
          <a:p>
            <a:pPr marL="0" algn="just" rtl="1">
              <a:lnSpc>
                <a:spcPct val="150000"/>
              </a:lnSpc>
              <a:spcBef>
                <a:spcPts val="0"/>
              </a:spcBef>
              <a:buNone/>
            </a:pPr>
            <a:r>
              <a:rPr lang="ar-SA" dirty="0" smtClean="0">
                <a:latin typeface="Times New Roman" pitchFamily="18" charset="0"/>
                <a:cs typeface="Times New Roman" pitchFamily="18" charset="0"/>
              </a:rPr>
              <a:t>قد </a:t>
            </a:r>
            <a:r>
              <a:rPr lang="ar-TN" dirty="0" smtClean="0">
                <a:latin typeface="Times New Roman" pitchFamily="18" charset="0"/>
                <a:cs typeface="Times New Roman" pitchFamily="18" charset="0"/>
              </a:rPr>
              <a:t>تقوم</a:t>
            </a:r>
            <a:r>
              <a:rPr lang="ar-SA"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الحكومة  أيضا بسن بعص القوانين والتشريعات</a:t>
            </a:r>
            <a:r>
              <a:rPr lang="ar-SA"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ل</a:t>
            </a:r>
            <a:r>
              <a:rPr lang="ar-SA" dirty="0" smtClean="0">
                <a:latin typeface="Times New Roman" pitchFamily="18" charset="0"/>
                <a:cs typeface="Times New Roman" pitchFamily="18" charset="0"/>
              </a:rPr>
              <a:t>وضع </a:t>
            </a:r>
            <a:r>
              <a:rPr lang="ar-SA" u="sng" dirty="0" smtClean="0">
                <a:latin typeface="Times New Roman" pitchFamily="18" charset="0"/>
                <a:cs typeface="Times New Roman" pitchFamily="18" charset="0"/>
              </a:rPr>
              <a:t>حد أدنى لسعر </a:t>
            </a:r>
            <a:r>
              <a:rPr lang="ar-SA" dirty="0" smtClean="0">
                <a:latin typeface="Times New Roman" pitchFamily="18" charset="0"/>
                <a:cs typeface="Times New Roman" pitchFamily="18" charset="0"/>
              </a:rPr>
              <a:t>بعض السلع والخدمات</a:t>
            </a:r>
            <a:r>
              <a:rPr lang="ar-TN" dirty="0" smtClean="0">
                <a:latin typeface="Times New Roman" pitchFamily="18" charset="0"/>
                <a:cs typeface="Times New Roman" pitchFamily="18" charset="0"/>
              </a:rPr>
              <a:t>,  بحيث </a:t>
            </a:r>
            <a:r>
              <a:rPr lang="ar-SA" dirty="0" smtClean="0">
                <a:latin typeface="Times New Roman" pitchFamily="18" charset="0"/>
                <a:cs typeface="Times New Roman" pitchFamily="18" charset="0"/>
              </a:rPr>
              <a:t>لا يجوز</a:t>
            </a:r>
            <a:r>
              <a:rPr lang="ar-TN" dirty="0" smtClean="0">
                <a:latin typeface="Times New Roman" pitchFamily="18" charset="0"/>
                <a:cs typeface="Times New Roman" pitchFamily="18" charset="0"/>
              </a:rPr>
              <a:t> للبائع </a:t>
            </a:r>
            <a:r>
              <a:rPr lang="ar-SA" dirty="0" smtClean="0">
                <a:latin typeface="Times New Roman" pitchFamily="18" charset="0"/>
                <a:cs typeface="Times New Roman" pitchFamily="18" charset="0"/>
              </a:rPr>
              <a:t>البيع بثمن أقل منه</a:t>
            </a:r>
            <a:r>
              <a:rPr lang="ar-TN" dirty="0" smtClean="0">
                <a:latin typeface="Times New Roman" pitchFamily="18" charset="0"/>
                <a:cs typeface="Times New Roman" pitchFamily="18" charset="0"/>
              </a:rPr>
              <a:t>, </a:t>
            </a:r>
            <a:r>
              <a:rPr lang="ar-SA" dirty="0" smtClean="0">
                <a:latin typeface="Times New Roman" pitchFamily="18" charset="0"/>
                <a:cs typeface="Times New Roman" pitchFamily="18" charset="0"/>
              </a:rPr>
              <a:t>لكن يستطيع </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ن يبيع السلعة بسعر أعلى منه</a:t>
            </a:r>
            <a:r>
              <a:rPr lang="ar-TN" dirty="0" smtClean="0">
                <a:latin typeface="Times New Roman" pitchFamily="18" charset="0"/>
                <a:cs typeface="Times New Roman" pitchFamily="18" charset="0"/>
              </a:rPr>
              <a:t>. عادة ما </a:t>
            </a:r>
            <a:r>
              <a:rPr lang="ar-SA" dirty="0" smtClean="0">
                <a:latin typeface="Times New Roman" pitchFamily="18" charset="0"/>
                <a:cs typeface="Times New Roman" pitchFamily="18" charset="0"/>
              </a:rPr>
              <a:t>تكون الارضية السعرية </a:t>
            </a:r>
            <a:r>
              <a:rPr lang="ar-TN" dirty="0" smtClean="0">
                <a:latin typeface="Times New Roman" pitchFamily="18" charset="0"/>
                <a:cs typeface="Times New Roman" pitchFamily="18" charset="0"/>
              </a:rPr>
              <a:t>أ</a:t>
            </a:r>
            <a:r>
              <a:rPr lang="ar-SA" dirty="0" smtClean="0">
                <a:latin typeface="Times New Roman" pitchFamily="18" charset="0"/>
                <a:cs typeface="Times New Roman" pitchFamily="18" charset="0"/>
              </a:rPr>
              <a:t>على من السعر التوازني ويكون الهدف منه مساعدة </a:t>
            </a:r>
            <a:r>
              <a:rPr lang="ar-TN" dirty="0" smtClean="0">
                <a:latin typeface="Times New Roman" pitchFamily="18" charset="0"/>
                <a:cs typeface="Times New Roman" pitchFamily="18" charset="0"/>
              </a:rPr>
              <a:t>صغار</a:t>
            </a:r>
            <a:r>
              <a:rPr lang="ar-SA" dirty="0" smtClean="0">
                <a:latin typeface="Times New Roman" pitchFamily="18" charset="0"/>
                <a:cs typeface="Times New Roman" pitchFamily="18" charset="0"/>
              </a:rPr>
              <a:t>المنتجين</a:t>
            </a:r>
            <a:r>
              <a:rPr lang="ar-TN" dirty="0" smtClean="0">
                <a:latin typeface="Times New Roman" pitchFamily="18" charset="0"/>
                <a:cs typeface="Times New Roman" pitchFamily="18" charset="0"/>
              </a:rPr>
              <a:t> (صناعيين و فلاحين).</a:t>
            </a:r>
            <a:r>
              <a:rPr lang="ar-TN" sz="2800" dirty="0">
                <a:latin typeface="Times New Roman" pitchFamily="18" charset="0"/>
                <a:cs typeface="Times New Roman" pitchFamily="18" charset="0"/>
              </a:rPr>
              <a:t> </a:t>
            </a:r>
            <a:r>
              <a:rPr lang="ar-TN" dirty="0" smtClean="0">
                <a:latin typeface="Times New Roman" pitchFamily="18" charset="0"/>
                <a:cs typeface="Times New Roman" pitchFamily="18" charset="0"/>
              </a:rPr>
              <a:t>(الشكل رقم 5-2)</a:t>
            </a:r>
            <a:r>
              <a:rPr lang="ar-TN" sz="2800" b="1" dirty="0">
                <a:latin typeface="Times New Roman" pitchFamily="18" charset="0"/>
                <a:cs typeface="Times New Roman" pitchFamily="18" charset="0"/>
              </a:rPr>
              <a:t>.</a:t>
            </a:r>
            <a:endParaRPr lang="fr-FR" dirty="0" smtClean="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8</a:t>
            </a:fld>
            <a:endParaRPr lang="en-US"/>
          </a:p>
        </p:txBody>
      </p:sp>
    </p:spTree>
    <p:extLst>
      <p:ext uri="{BB962C8B-B14F-4D97-AF65-F5344CB8AC3E}">
        <p14:creationId xmlns:p14="http://schemas.microsoft.com/office/powerpoint/2010/main" val="3417629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9</a:t>
            </a:fld>
            <a:endParaRPr lang="en-US"/>
          </a:p>
        </p:txBody>
      </p:sp>
      <p:sp>
        <p:nvSpPr>
          <p:cNvPr id="18" name="Rectangle 17"/>
          <p:cNvSpPr/>
          <p:nvPr/>
        </p:nvSpPr>
        <p:spPr>
          <a:xfrm>
            <a:off x="8320968" y="833736"/>
            <a:ext cx="2053767" cy="492443"/>
          </a:xfrm>
          <a:prstGeom prst="rect">
            <a:avLst/>
          </a:prstGeom>
        </p:spPr>
        <p:txBody>
          <a:bodyPr wrap="none">
            <a:spAutoFit/>
          </a:bodyPr>
          <a:lstStyle/>
          <a:p>
            <a:r>
              <a:rPr lang="ar-TN" sz="2600" b="1" dirty="0">
                <a:solidFill>
                  <a:srgbClr val="0F6FC6"/>
                </a:solidFill>
                <a:latin typeface="Times New Roman" pitchFamily="18" charset="0"/>
                <a:cs typeface="Times New Roman" pitchFamily="18" charset="0"/>
              </a:rPr>
              <a:t>الأ</a:t>
            </a:r>
            <a:r>
              <a:rPr lang="ar-SA" sz="2600" b="1" dirty="0">
                <a:solidFill>
                  <a:srgbClr val="0F6FC6"/>
                </a:solidFill>
                <a:latin typeface="Times New Roman" pitchFamily="18" charset="0"/>
                <a:cs typeface="Times New Roman" pitchFamily="18" charset="0"/>
              </a:rPr>
              <a:t>رضية </a:t>
            </a:r>
            <a:r>
              <a:rPr lang="ar-TN" sz="2600" b="1" dirty="0">
                <a:solidFill>
                  <a:srgbClr val="0F6FC6"/>
                </a:solidFill>
                <a:latin typeface="Times New Roman" pitchFamily="18" charset="0"/>
                <a:cs typeface="Times New Roman" pitchFamily="18" charset="0"/>
              </a:rPr>
              <a:t>ال</a:t>
            </a:r>
            <a:r>
              <a:rPr lang="ar-SA" sz="2600" b="1" dirty="0">
                <a:solidFill>
                  <a:srgbClr val="0F6FC6"/>
                </a:solidFill>
                <a:latin typeface="Times New Roman" pitchFamily="18" charset="0"/>
                <a:cs typeface="Times New Roman" pitchFamily="18" charset="0"/>
              </a:rPr>
              <a:t>سعرية</a:t>
            </a:r>
            <a:r>
              <a:rPr lang="ar-TN" sz="2400" b="1" dirty="0">
                <a:solidFill>
                  <a:srgbClr val="0F6FC6"/>
                </a:solidFill>
                <a:latin typeface="Times New Roman" pitchFamily="18" charset="0"/>
                <a:cs typeface="Times New Roman" pitchFamily="18" charset="0"/>
              </a:rPr>
              <a:t> </a:t>
            </a:r>
            <a:endParaRPr lang="fr-FR" dirty="0"/>
          </a:p>
        </p:txBody>
      </p:sp>
      <p:sp>
        <p:nvSpPr>
          <p:cNvPr id="20" name="Text Box 3"/>
          <p:cNvSpPr txBox="1">
            <a:spLocks noChangeArrowheads="1"/>
          </p:cNvSpPr>
          <p:nvPr/>
        </p:nvSpPr>
        <p:spPr bwMode="auto">
          <a:xfrm>
            <a:off x="7905445" y="4608866"/>
            <a:ext cx="734351" cy="411609"/>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D</a:t>
            </a:r>
            <a:endParaRPr lang="en-US" sz="1600" dirty="0">
              <a:latin typeface="Times New Roman" pitchFamily="18" charset="0"/>
              <a:cs typeface="Times New Roman" pitchFamily="18" charset="0"/>
            </a:endParaRPr>
          </a:p>
        </p:txBody>
      </p:sp>
      <p:sp>
        <p:nvSpPr>
          <p:cNvPr id="21" name="Text Box 4"/>
          <p:cNvSpPr txBox="1">
            <a:spLocks noChangeArrowheads="1"/>
          </p:cNvSpPr>
          <p:nvPr/>
        </p:nvSpPr>
        <p:spPr bwMode="auto">
          <a:xfrm>
            <a:off x="8030370" y="2209801"/>
            <a:ext cx="732631" cy="55562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S</a:t>
            </a:r>
            <a:endParaRPr lang="en-US" sz="1600" dirty="0">
              <a:latin typeface="Times New Roman" pitchFamily="18" charset="0"/>
              <a:cs typeface="Times New Roman" pitchFamily="18" charset="0"/>
            </a:endParaRPr>
          </a:p>
        </p:txBody>
      </p:sp>
      <p:sp>
        <p:nvSpPr>
          <p:cNvPr id="22" name="Text Box 5"/>
          <p:cNvSpPr txBox="1">
            <a:spLocks noChangeArrowheads="1"/>
          </p:cNvSpPr>
          <p:nvPr/>
        </p:nvSpPr>
        <p:spPr bwMode="auto">
          <a:xfrm>
            <a:off x="6249261" y="3076258"/>
            <a:ext cx="446319" cy="360040"/>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E</a:t>
            </a:r>
            <a:endParaRPr lang="en-US" sz="1600" dirty="0">
              <a:latin typeface="Times New Roman" pitchFamily="18" charset="0"/>
              <a:cs typeface="Times New Roman" pitchFamily="18" charset="0"/>
            </a:endParaRPr>
          </a:p>
        </p:txBody>
      </p:sp>
      <p:sp>
        <p:nvSpPr>
          <p:cNvPr id="24" name="Line 7"/>
          <p:cNvSpPr>
            <a:spLocks noChangeShapeType="1"/>
          </p:cNvSpPr>
          <p:nvPr/>
        </p:nvSpPr>
        <p:spPr bwMode="auto">
          <a:xfrm>
            <a:off x="4449060" y="2284171"/>
            <a:ext cx="29518" cy="2864123"/>
          </a:xfrm>
          <a:prstGeom prst="line">
            <a:avLst/>
          </a:prstGeom>
          <a:noFill/>
          <a:ln w="28575">
            <a:solidFill>
              <a:srgbClr val="000000"/>
            </a:solidFill>
            <a:round/>
            <a:headEnd/>
            <a:tailEnd/>
          </a:ln>
          <a:effectLst/>
        </p:spPr>
        <p:txBody>
          <a:bodyPr/>
          <a:lstStyle/>
          <a:p>
            <a:endParaRPr lang="ar-SA" sz="1600">
              <a:latin typeface="Times New Roman" pitchFamily="18" charset="0"/>
              <a:cs typeface="Times New Roman" pitchFamily="18" charset="0"/>
            </a:endParaRPr>
          </a:p>
        </p:txBody>
      </p:sp>
      <p:sp>
        <p:nvSpPr>
          <p:cNvPr id="25" name="Line 8"/>
          <p:cNvSpPr>
            <a:spLocks noChangeShapeType="1"/>
          </p:cNvSpPr>
          <p:nvPr/>
        </p:nvSpPr>
        <p:spPr bwMode="auto">
          <a:xfrm>
            <a:off x="4478579" y="5164490"/>
            <a:ext cx="4583244" cy="0"/>
          </a:xfrm>
          <a:prstGeom prst="line">
            <a:avLst/>
          </a:prstGeom>
          <a:noFill/>
          <a:ln w="28575">
            <a:solidFill>
              <a:srgbClr val="000000"/>
            </a:solidFill>
            <a:round/>
            <a:headEnd/>
            <a:tailEnd/>
          </a:ln>
          <a:effectLst/>
        </p:spPr>
        <p:txBody>
          <a:bodyPr/>
          <a:lstStyle/>
          <a:p>
            <a:endParaRPr lang="ar-SA" sz="1600">
              <a:latin typeface="Times New Roman" pitchFamily="18" charset="0"/>
              <a:cs typeface="Times New Roman" pitchFamily="18" charset="0"/>
            </a:endParaRPr>
          </a:p>
        </p:txBody>
      </p:sp>
      <p:sp>
        <p:nvSpPr>
          <p:cNvPr id="26" name="Text Box 9"/>
          <p:cNvSpPr txBox="1">
            <a:spLocks noChangeArrowheads="1"/>
          </p:cNvSpPr>
          <p:nvPr/>
        </p:nvSpPr>
        <p:spPr bwMode="auto">
          <a:xfrm>
            <a:off x="8917361" y="5020475"/>
            <a:ext cx="732631" cy="465459"/>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27" name="Line 10"/>
          <p:cNvSpPr>
            <a:spLocks noChangeShapeType="1"/>
          </p:cNvSpPr>
          <p:nvPr/>
        </p:nvSpPr>
        <p:spPr bwMode="auto">
          <a:xfrm rot="6361919">
            <a:off x="5021748" y="2159963"/>
            <a:ext cx="3175345" cy="2459051"/>
          </a:xfrm>
          <a:prstGeom prst="line">
            <a:avLst/>
          </a:prstGeom>
          <a:noFill/>
          <a:ln w="28575">
            <a:solidFill>
              <a:srgbClr val="000000"/>
            </a:solidFill>
            <a:round/>
            <a:headEnd/>
            <a:tailEnd/>
          </a:ln>
        </p:spPr>
        <p:txBody>
          <a:bodyPr/>
          <a:lstStyle/>
          <a:p>
            <a:endParaRPr lang="ar-SA" sz="1600">
              <a:latin typeface="Times New Roman" pitchFamily="18" charset="0"/>
              <a:cs typeface="Times New Roman" pitchFamily="18" charset="0"/>
            </a:endParaRPr>
          </a:p>
        </p:txBody>
      </p:sp>
      <p:sp>
        <p:nvSpPr>
          <p:cNvPr id="28" name="Line 11"/>
          <p:cNvSpPr>
            <a:spLocks noChangeShapeType="1"/>
          </p:cNvSpPr>
          <p:nvPr/>
        </p:nvSpPr>
        <p:spPr bwMode="auto">
          <a:xfrm>
            <a:off x="5169141" y="2500194"/>
            <a:ext cx="2880321" cy="2304256"/>
          </a:xfrm>
          <a:prstGeom prst="line">
            <a:avLst/>
          </a:prstGeom>
          <a:noFill/>
          <a:ln w="28575">
            <a:solidFill>
              <a:srgbClr val="000000"/>
            </a:solidFill>
            <a:round/>
            <a:headEnd/>
            <a:tailEnd/>
          </a:ln>
        </p:spPr>
        <p:txBody>
          <a:bodyPr/>
          <a:lstStyle/>
          <a:p>
            <a:endParaRPr lang="ar-SA" sz="1600">
              <a:latin typeface="Times New Roman" pitchFamily="18" charset="0"/>
              <a:cs typeface="Times New Roman" pitchFamily="18" charset="0"/>
            </a:endParaRPr>
          </a:p>
        </p:txBody>
      </p:sp>
      <p:sp>
        <p:nvSpPr>
          <p:cNvPr id="29" name="Line 12"/>
          <p:cNvSpPr>
            <a:spLocks noChangeShapeType="1"/>
          </p:cNvSpPr>
          <p:nvPr/>
        </p:nvSpPr>
        <p:spPr bwMode="auto">
          <a:xfrm flipH="1">
            <a:off x="4521068" y="3508306"/>
            <a:ext cx="1872208" cy="0"/>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30" name="Line 13"/>
          <p:cNvSpPr>
            <a:spLocks noChangeShapeType="1"/>
          </p:cNvSpPr>
          <p:nvPr/>
        </p:nvSpPr>
        <p:spPr bwMode="auto">
          <a:xfrm flipH="1">
            <a:off x="6465284" y="3580314"/>
            <a:ext cx="0" cy="1584176"/>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31" name="Text Box 14"/>
          <p:cNvSpPr txBox="1">
            <a:spLocks noChangeArrowheads="1"/>
          </p:cNvSpPr>
          <p:nvPr/>
        </p:nvSpPr>
        <p:spPr bwMode="auto">
          <a:xfrm>
            <a:off x="3810001" y="1852123"/>
            <a:ext cx="732631" cy="43167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sp>
        <p:nvSpPr>
          <p:cNvPr id="32" name="Text Box 22"/>
          <p:cNvSpPr txBox="1">
            <a:spLocks noChangeArrowheads="1"/>
          </p:cNvSpPr>
          <p:nvPr/>
        </p:nvSpPr>
        <p:spPr bwMode="auto">
          <a:xfrm>
            <a:off x="3429000" y="3364440"/>
            <a:ext cx="1092068" cy="359891"/>
          </a:xfrm>
          <a:prstGeom prst="rect">
            <a:avLst/>
          </a:prstGeom>
          <a:noFill/>
          <a:ln w="9525">
            <a:noFill/>
            <a:miter lim="800000"/>
            <a:headEnd/>
            <a:tailEnd/>
          </a:ln>
        </p:spPr>
        <p:txBody>
          <a:bodyPr/>
          <a:lstStyle/>
          <a:p>
            <a:pPr algn="ctr"/>
            <a:r>
              <a:rPr lang="en-US" sz="1600" b="1" dirty="0">
                <a:solidFill>
                  <a:schemeClr val="accent4"/>
                </a:solidFill>
                <a:latin typeface="Times New Roman" pitchFamily="18" charset="0"/>
                <a:cs typeface="Times New Roman" pitchFamily="18" charset="0"/>
              </a:rPr>
              <a:t>P</a:t>
            </a:r>
            <a:r>
              <a:rPr lang="en-US" sz="1600" b="1" baseline="-25000" dirty="0">
                <a:solidFill>
                  <a:schemeClr val="accent4"/>
                </a:solidFill>
                <a:latin typeface="Times New Roman" pitchFamily="18" charset="0"/>
                <a:cs typeface="Times New Roman" pitchFamily="18" charset="0"/>
              </a:rPr>
              <a:t>e</a:t>
            </a:r>
            <a:r>
              <a:rPr lang="en-US" sz="1600" b="1" dirty="0">
                <a:solidFill>
                  <a:schemeClr val="accent4"/>
                </a:solidFill>
                <a:latin typeface="Times New Roman" pitchFamily="18" charset="0"/>
                <a:cs typeface="Times New Roman" pitchFamily="18" charset="0"/>
              </a:rPr>
              <a:t> = 6</a:t>
            </a:r>
          </a:p>
        </p:txBody>
      </p:sp>
      <p:sp>
        <p:nvSpPr>
          <p:cNvPr id="34" name="Oval 41"/>
          <p:cNvSpPr>
            <a:spLocks noChangeArrowheads="1"/>
          </p:cNvSpPr>
          <p:nvPr/>
        </p:nvSpPr>
        <p:spPr bwMode="auto">
          <a:xfrm>
            <a:off x="6393277" y="3488240"/>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36" name="Line 12"/>
          <p:cNvSpPr>
            <a:spLocks noChangeShapeType="1"/>
          </p:cNvSpPr>
          <p:nvPr/>
        </p:nvSpPr>
        <p:spPr bwMode="auto">
          <a:xfrm flipH="1">
            <a:off x="4392190" y="2932242"/>
            <a:ext cx="2865180" cy="39558"/>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39" name="Line 13"/>
          <p:cNvSpPr>
            <a:spLocks noChangeShapeType="1"/>
          </p:cNvSpPr>
          <p:nvPr/>
        </p:nvSpPr>
        <p:spPr bwMode="auto">
          <a:xfrm flipH="1">
            <a:off x="7257372" y="2932242"/>
            <a:ext cx="0" cy="2160240"/>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40" name="Line 13"/>
          <p:cNvSpPr>
            <a:spLocks noChangeShapeType="1"/>
          </p:cNvSpPr>
          <p:nvPr/>
        </p:nvSpPr>
        <p:spPr bwMode="auto">
          <a:xfrm flipH="1">
            <a:off x="5745204" y="3004250"/>
            <a:ext cx="0" cy="2160240"/>
          </a:xfrm>
          <a:prstGeom prst="line">
            <a:avLst/>
          </a:prstGeom>
          <a:noFill/>
          <a:ln w="19050">
            <a:solidFill>
              <a:srgbClr val="000000"/>
            </a:solidFill>
            <a:prstDash val="dashDot"/>
            <a:round/>
            <a:headEnd/>
            <a:tailEnd/>
          </a:ln>
        </p:spPr>
        <p:txBody>
          <a:bodyPr/>
          <a:lstStyle/>
          <a:p>
            <a:endParaRPr lang="ar-SA" sz="1600">
              <a:latin typeface="Times New Roman" pitchFamily="18" charset="0"/>
              <a:cs typeface="Times New Roman" pitchFamily="18" charset="0"/>
            </a:endParaRPr>
          </a:p>
        </p:txBody>
      </p:sp>
      <p:sp>
        <p:nvSpPr>
          <p:cNvPr id="43" name="Oval 41"/>
          <p:cNvSpPr>
            <a:spLocks noChangeArrowheads="1"/>
          </p:cNvSpPr>
          <p:nvPr/>
        </p:nvSpPr>
        <p:spPr bwMode="auto">
          <a:xfrm>
            <a:off x="5673197" y="2932243"/>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44" name="Oval 41"/>
          <p:cNvSpPr>
            <a:spLocks noChangeArrowheads="1"/>
          </p:cNvSpPr>
          <p:nvPr/>
        </p:nvSpPr>
        <p:spPr bwMode="auto">
          <a:xfrm>
            <a:off x="7237306" y="2912176"/>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45" name="Text Box 6"/>
          <p:cNvSpPr txBox="1">
            <a:spLocks noChangeArrowheads="1"/>
          </p:cNvSpPr>
          <p:nvPr/>
        </p:nvSpPr>
        <p:spPr bwMode="auto">
          <a:xfrm>
            <a:off x="3934991" y="2639616"/>
            <a:ext cx="513606" cy="332184"/>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8</a:t>
            </a:r>
          </a:p>
        </p:txBody>
      </p:sp>
      <p:sp>
        <p:nvSpPr>
          <p:cNvPr id="46" name="Text Box 23"/>
          <p:cNvSpPr txBox="1">
            <a:spLocks noChangeArrowheads="1"/>
          </p:cNvSpPr>
          <p:nvPr/>
        </p:nvSpPr>
        <p:spPr bwMode="auto">
          <a:xfrm>
            <a:off x="4017012" y="4373048"/>
            <a:ext cx="513606" cy="287387"/>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2</a:t>
            </a:r>
          </a:p>
        </p:txBody>
      </p:sp>
      <p:sp>
        <p:nvSpPr>
          <p:cNvPr id="47" name="Text Box 24"/>
          <p:cNvSpPr txBox="1">
            <a:spLocks noChangeArrowheads="1"/>
          </p:cNvSpPr>
          <p:nvPr/>
        </p:nvSpPr>
        <p:spPr bwMode="auto">
          <a:xfrm>
            <a:off x="4728776" y="5236498"/>
            <a:ext cx="584381" cy="288230"/>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2</a:t>
            </a:r>
          </a:p>
        </p:txBody>
      </p:sp>
      <p:sp>
        <p:nvSpPr>
          <p:cNvPr id="48" name="Text Box 28"/>
          <p:cNvSpPr txBox="1">
            <a:spLocks noChangeArrowheads="1"/>
          </p:cNvSpPr>
          <p:nvPr/>
        </p:nvSpPr>
        <p:spPr bwMode="auto">
          <a:xfrm>
            <a:off x="7545405" y="5236498"/>
            <a:ext cx="500317" cy="288230"/>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18</a:t>
            </a:r>
          </a:p>
        </p:txBody>
      </p:sp>
      <p:sp>
        <p:nvSpPr>
          <p:cNvPr id="49" name="Text Box 25"/>
          <p:cNvSpPr txBox="1">
            <a:spLocks noChangeArrowheads="1"/>
          </p:cNvSpPr>
          <p:nvPr/>
        </p:nvSpPr>
        <p:spPr bwMode="auto">
          <a:xfrm>
            <a:off x="5385164" y="5236498"/>
            <a:ext cx="648072" cy="360040"/>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6</a:t>
            </a:r>
          </a:p>
        </p:txBody>
      </p:sp>
      <p:sp>
        <p:nvSpPr>
          <p:cNvPr id="50" name="Text Box 27"/>
          <p:cNvSpPr txBox="1">
            <a:spLocks noChangeArrowheads="1"/>
          </p:cNvSpPr>
          <p:nvPr/>
        </p:nvSpPr>
        <p:spPr bwMode="auto">
          <a:xfrm>
            <a:off x="6890874" y="5236498"/>
            <a:ext cx="654530" cy="432048"/>
          </a:xfrm>
          <a:prstGeom prst="rect">
            <a:avLst/>
          </a:prstGeom>
          <a:noFill/>
          <a:ln w="9525">
            <a:noFill/>
            <a:miter lim="800000"/>
            <a:headEnd/>
            <a:tailEnd/>
          </a:ln>
        </p:spPr>
        <p:txBody>
          <a:bodyPr/>
          <a:lstStyle/>
          <a:p>
            <a:pPr algn="ctr"/>
            <a:r>
              <a:rPr lang="en-US" sz="1600" b="1" dirty="0">
                <a:latin typeface="Times New Roman" pitchFamily="18" charset="0"/>
                <a:cs typeface="Times New Roman" pitchFamily="18" charset="0"/>
              </a:rPr>
              <a:t>14</a:t>
            </a:r>
          </a:p>
        </p:txBody>
      </p:sp>
      <p:sp>
        <p:nvSpPr>
          <p:cNvPr id="53" name="Accolade fermante 52"/>
          <p:cNvSpPr/>
          <p:nvPr/>
        </p:nvSpPr>
        <p:spPr>
          <a:xfrm rot="16200000">
            <a:off x="6362700" y="1790700"/>
            <a:ext cx="304800" cy="1600200"/>
          </a:xfrm>
          <a:prstGeom prst="rightBrace">
            <a:avLst>
              <a:gd name="adj1" fmla="val 8333"/>
              <a:gd name="adj2" fmla="val 50742"/>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b="1" dirty="0"/>
          </a:p>
        </p:txBody>
      </p:sp>
      <p:sp>
        <p:nvSpPr>
          <p:cNvPr id="54" name="Rectangle 53"/>
          <p:cNvSpPr/>
          <p:nvPr/>
        </p:nvSpPr>
        <p:spPr>
          <a:xfrm>
            <a:off x="5611391" y="2069068"/>
            <a:ext cx="1748682" cy="369332"/>
          </a:xfrm>
          <a:prstGeom prst="rect">
            <a:avLst/>
          </a:prstGeom>
        </p:spPr>
        <p:txBody>
          <a:bodyPr wrap="square">
            <a:spAutoFit/>
          </a:bodyPr>
          <a:lstStyle/>
          <a:p>
            <a:pPr algn="ctr" rtl="1"/>
            <a:r>
              <a:rPr lang="ar-TN" b="1" dirty="0">
                <a:latin typeface="Times New Roman" pitchFamily="18" charset="0"/>
                <a:cs typeface="Times New Roman" pitchFamily="18" charset="0"/>
              </a:rPr>
              <a:t>فائض في العرض</a:t>
            </a:r>
            <a:endParaRPr lang="fr-FR" b="1" dirty="0"/>
          </a:p>
        </p:txBody>
      </p:sp>
      <p:sp>
        <p:nvSpPr>
          <p:cNvPr id="55" name="Rectangle 54"/>
          <p:cNvSpPr/>
          <p:nvPr/>
        </p:nvSpPr>
        <p:spPr>
          <a:xfrm>
            <a:off x="5838546" y="5867400"/>
            <a:ext cx="1476686" cy="369332"/>
          </a:xfrm>
          <a:prstGeom prst="rect">
            <a:avLst/>
          </a:prstGeom>
        </p:spPr>
        <p:txBody>
          <a:bodyPr wrap="none">
            <a:spAutoFit/>
          </a:bodyPr>
          <a:lstStyle/>
          <a:p>
            <a:r>
              <a:rPr lang="ar-TN" b="1" u="sng" dirty="0">
                <a:latin typeface="Times New Roman" pitchFamily="18" charset="0"/>
                <a:cs typeface="Times New Roman" pitchFamily="18" charset="0"/>
              </a:rPr>
              <a:t>(الشكل رقم 5-2)</a:t>
            </a:r>
            <a:endParaRPr lang="fr-FR" b="1" dirty="0"/>
          </a:p>
        </p:txBody>
      </p:sp>
      <p:sp>
        <p:nvSpPr>
          <p:cNvPr id="35" name="Text Box 22"/>
          <p:cNvSpPr txBox="1">
            <a:spLocks noChangeArrowheads="1"/>
          </p:cNvSpPr>
          <p:nvPr/>
        </p:nvSpPr>
        <p:spPr bwMode="auto">
          <a:xfrm>
            <a:off x="5994532" y="5257801"/>
            <a:ext cx="1092068" cy="359891"/>
          </a:xfrm>
          <a:prstGeom prst="rect">
            <a:avLst/>
          </a:prstGeom>
          <a:noFill/>
          <a:ln w="9525">
            <a:noFill/>
            <a:miter lim="800000"/>
            <a:headEnd/>
            <a:tailEnd/>
          </a:ln>
        </p:spPr>
        <p:txBody>
          <a:bodyPr/>
          <a:lstStyle/>
          <a:p>
            <a:r>
              <a:rPr lang="fr-FR" sz="1600" b="1" dirty="0">
                <a:solidFill>
                  <a:schemeClr val="accent4"/>
                </a:solidFill>
                <a:latin typeface="Times New Roman" pitchFamily="18" charset="0"/>
                <a:cs typeface="Times New Roman" pitchFamily="18" charset="0"/>
              </a:rPr>
              <a:t>Q</a:t>
            </a:r>
            <a:r>
              <a:rPr lang="fr-FR" sz="1600" b="1" baseline="-25000" dirty="0">
                <a:solidFill>
                  <a:schemeClr val="accent4"/>
                </a:solidFill>
                <a:latin typeface="Times New Roman" pitchFamily="18" charset="0"/>
                <a:cs typeface="Times New Roman" pitchFamily="18" charset="0"/>
              </a:rPr>
              <a:t>e</a:t>
            </a:r>
            <a:r>
              <a:rPr lang="fr-FR" sz="1600" b="1" dirty="0">
                <a:solidFill>
                  <a:schemeClr val="accent4"/>
                </a:solidFill>
                <a:latin typeface="Times New Roman" pitchFamily="18" charset="0"/>
                <a:cs typeface="Times New Roman" pitchFamily="18" charset="0"/>
              </a:rPr>
              <a:t> = 10</a:t>
            </a:r>
          </a:p>
        </p:txBody>
      </p:sp>
    </p:spTree>
    <p:extLst>
      <p:ext uri="{BB962C8B-B14F-4D97-AF65-F5344CB8AC3E}">
        <p14:creationId xmlns:p14="http://schemas.microsoft.com/office/powerpoint/2010/main" val="2098239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762000"/>
            <a:ext cx="8534400" cy="914400"/>
          </a:xfrm>
        </p:spPr>
        <p:txBody>
          <a:bodyPr>
            <a:noAutofit/>
          </a:bodyPr>
          <a:lstStyle/>
          <a:p>
            <a:pPr algn="r" rtl="1">
              <a:lnSpc>
                <a:spcPct val="150000"/>
              </a:lnSpc>
            </a:pPr>
            <a:r>
              <a:rPr lang="fr-FR" sz="3200" b="1" dirty="0">
                <a:solidFill>
                  <a:srgbClr val="0F6FC6"/>
                </a:solidFill>
                <a:latin typeface="Times New Roman" pitchFamily="18" charset="0"/>
                <a:cs typeface="Times New Roman" pitchFamily="18" charset="0"/>
              </a:rPr>
              <a:t/>
            </a:r>
            <a:br>
              <a:rPr lang="fr-FR" sz="3200" b="1" dirty="0">
                <a:solidFill>
                  <a:srgbClr val="0F6FC6"/>
                </a:solidFill>
                <a:latin typeface="Times New Roman" pitchFamily="18" charset="0"/>
                <a:cs typeface="Times New Roman" pitchFamily="18" charset="0"/>
              </a:rPr>
            </a:br>
            <a:r>
              <a:rPr lang="ar-TN" sz="3200" b="1" dirty="0">
                <a:solidFill>
                  <a:srgbClr val="0F6FC6"/>
                </a:solidFill>
                <a:latin typeface="Times New Roman" pitchFamily="18" charset="0"/>
                <a:cs typeface="Times New Roman" pitchFamily="18" charset="0"/>
              </a:rPr>
              <a:t> </a:t>
            </a:r>
            <a:r>
              <a:rPr lang="ar-TN" sz="2600" b="1" dirty="0">
                <a:solidFill>
                  <a:srgbClr val="0F6FC6"/>
                </a:solidFill>
                <a:latin typeface="Times New Roman" pitchFamily="18" charset="0"/>
                <a:cs typeface="Times New Roman" pitchFamily="18" charset="0"/>
              </a:rPr>
              <a:t>الأ</a:t>
            </a:r>
            <a:r>
              <a:rPr lang="ar-SA" sz="2600" b="1" dirty="0">
                <a:solidFill>
                  <a:srgbClr val="0F6FC6"/>
                </a:solidFill>
                <a:latin typeface="Times New Roman" pitchFamily="18" charset="0"/>
                <a:cs typeface="Times New Roman" pitchFamily="18" charset="0"/>
              </a:rPr>
              <a:t>رضية </a:t>
            </a:r>
            <a:r>
              <a:rPr lang="ar-TN" sz="2600" b="1" dirty="0">
                <a:solidFill>
                  <a:srgbClr val="0F6FC6"/>
                </a:solidFill>
                <a:latin typeface="Times New Roman" pitchFamily="18" charset="0"/>
                <a:cs typeface="Times New Roman" pitchFamily="18" charset="0"/>
              </a:rPr>
              <a:t>ال</a:t>
            </a:r>
            <a:r>
              <a:rPr lang="ar-SA" sz="2600" b="1" dirty="0">
                <a:solidFill>
                  <a:srgbClr val="0F6FC6"/>
                </a:solidFill>
                <a:latin typeface="Times New Roman" pitchFamily="18" charset="0"/>
                <a:cs typeface="Times New Roman" pitchFamily="18" charset="0"/>
              </a:rPr>
              <a:t>سعرية</a:t>
            </a:r>
            <a:r>
              <a:rPr lang="ar-TN" sz="3200" b="1" dirty="0">
                <a:solidFill>
                  <a:srgbClr val="0F6FC6"/>
                </a:solidFill>
                <a:latin typeface="Times New Roman" pitchFamily="18" charset="0"/>
                <a:cs typeface="Times New Roman" pitchFamily="18" charset="0"/>
              </a:rPr>
              <a:t/>
            </a:r>
            <a:br>
              <a:rPr lang="ar-TN" sz="3200" b="1" dirty="0">
                <a:solidFill>
                  <a:srgbClr val="0F6FC6"/>
                </a:solidFill>
                <a:latin typeface="Times New Roman" pitchFamily="18" charset="0"/>
                <a:cs typeface="Times New Roman" pitchFamily="18" charset="0"/>
              </a:rPr>
            </a:br>
            <a:r>
              <a:rPr lang="ar-SA" sz="2200" b="1" dirty="0">
                <a:solidFill>
                  <a:srgbClr val="0F6FC6"/>
                </a:solidFill>
                <a:latin typeface="Times New Roman" pitchFamily="18" charset="0"/>
                <a:cs typeface="Times New Roman" pitchFamily="18" charset="0"/>
              </a:rPr>
              <a:t> </a:t>
            </a:r>
            <a:r>
              <a:rPr lang="ar-TN" sz="2200" b="1" dirty="0">
                <a:solidFill>
                  <a:srgbClr val="0F6FC6"/>
                </a:solidFill>
                <a:latin typeface="Times New Roman" pitchFamily="18" charset="0"/>
                <a:cs typeface="Times New Roman" pitchFamily="18" charset="0"/>
              </a:rPr>
              <a:t>(</a:t>
            </a:r>
            <a:r>
              <a:rPr lang="ar-SA" sz="2200" b="1" dirty="0">
                <a:solidFill>
                  <a:srgbClr val="0F6FC6"/>
                </a:solidFill>
                <a:latin typeface="Times New Roman" pitchFamily="18" charset="0"/>
                <a:cs typeface="Times New Roman" pitchFamily="18" charset="0"/>
              </a:rPr>
              <a:t>قوانين الحد الادنى لل</a:t>
            </a:r>
            <a:r>
              <a:rPr lang="ar-TN" sz="2200" b="1" dirty="0">
                <a:solidFill>
                  <a:srgbClr val="0F6FC6"/>
                </a:solidFill>
                <a:latin typeface="Times New Roman" pitchFamily="18" charset="0"/>
                <a:cs typeface="Times New Roman" pitchFamily="18" charset="0"/>
              </a:rPr>
              <a:t>أ</a:t>
            </a:r>
            <a:r>
              <a:rPr lang="ar-SA" sz="2200" b="1" dirty="0">
                <a:solidFill>
                  <a:srgbClr val="0F6FC6"/>
                </a:solidFill>
                <a:latin typeface="Times New Roman" pitchFamily="18" charset="0"/>
                <a:cs typeface="Times New Roman" pitchFamily="18" charset="0"/>
              </a:rPr>
              <a:t>جور</a:t>
            </a:r>
            <a:r>
              <a:rPr lang="ar-TN" sz="2200" b="1" dirty="0">
                <a:solidFill>
                  <a:srgbClr val="0F6FC6"/>
                </a:solidFill>
                <a:latin typeface="Times New Roman" pitchFamily="18" charset="0"/>
                <a:cs typeface="Times New Roman" pitchFamily="18" charset="0"/>
              </a:rPr>
              <a:t>)</a:t>
            </a:r>
            <a:endParaRPr lang="fr-FR" sz="2200" b="1" dirty="0">
              <a:solidFill>
                <a:srgbClr val="0F6FC6"/>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a:xfrm>
            <a:off x="9448800" y="6356351"/>
            <a:ext cx="472844" cy="262890"/>
          </a:xfrm>
        </p:spPr>
        <p:txBody>
          <a:bodyPr/>
          <a:lstStyle/>
          <a:p>
            <a:fld id="{AB8D8818-8075-44AB-BC43-AB8FC0FC9D1E}" type="slidenum">
              <a:rPr lang="en-US" smtClean="0"/>
              <a:pPr/>
              <a:t>10</a:t>
            </a:fld>
            <a:endParaRPr lang="en-US"/>
          </a:p>
        </p:txBody>
      </p:sp>
      <p:sp>
        <p:nvSpPr>
          <p:cNvPr id="39" name="ZoneTexte 38"/>
          <p:cNvSpPr txBox="1"/>
          <p:nvPr/>
        </p:nvSpPr>
        <p:spPr>
          <a:xfrm>
            <a:off x="2095500" y="611228"/>
            <a:ext cx="8915400" cy="1107996"/>
          </a:xfrm>
          <a:prstGeom prst="rect">
            <a:avLst/>
          </a:prstGeom>
          <a:noFill/>
        </p:spPr>
        <p:txBody>
          <a:bodyPr wrap="square" rtlCol="0">
            <a:spAutoFit/>
          </a:bodyPr>
          <a:lstStyle/>
          <a:p>
            <a:pPr algn="just" rtl="1">
              <a:lnSpc>
                <a:spcPct val="150000"/>
              </a:lnSpc>
            </a:pPr>
            <a:r>
              <a:rPr lang="ar-TN" sz="2200" dirty="0">
                <a:latin typeface="Times New Roman" pitchFamily="18" charset="0"/>
                <a:cs typeface="Times New Roman" pitchFamily="18" charset="0"/>
              </a:rPr>
              <a:t>من الأمثلة الأخرى على تحديد أرضية سعرية تدخل الحكومة في سوق العمل لدعم بعض فئات العمال لتأمين مستوى عيش كريم لهم. و يتم ذلك من خلال تحديد حدنى للأجور </a:t>
            </a:r>
            <a:r>
              <a:rPr lang="fr-FR" sz="2200" dirty="0">
                <a:latin typeface="Times New Roman" pitchFamily="18" charset="0"/>
                <a:cs typeface="Times New Roman" pitchFamily="18" charset="0"/>
              </a:rPr>
              <a:t>.« Minimu Wages »</a:t>
            </a:r>
          </a:p>
        </p:txBody>
      </p:sp>
      <p:sp>
        <p:nvSpPr>
          <p:cNvPr id="60" name="Espace réservé du numéro de diapositive 3"/>
          <p:cNvSpPr txBox="1">
            <a:spLocks/>
          </p:cNvSpPr>
          <p:nvPr/>
        </p:nvSpPr>
        <p:spPr>
          <a:xfrm>
            <a:off x="9448800" y="6356351"/>
            <a:ext cx="472844" cy="262890"/>
          </a:xfrm>
          <a:prstGeom prst="rect">
            <a:avLst/>
          </a:prstGeom>
        </p:spPr>
        <p:txBody>
          <a:bodyPr vert="horz" lIns="0" tIns="0" rIns="0" bIns="0" anchor="b"/>
          <a:lstStyle/>
          <a:p>
            <a:pPr rtl="0">
              <a:defRPr/>
            </a:pPr>
            <a:fld id="{AB8D8818-8075-44AB-BC43-AB8FC0FC9D1E}" type="slidenum">
              <a:rPr lang="en-US" sz="1200">
                <a:solidFill>
                  <a:schemeClr val="tx2">
                    <a:shade val="90000"/>
                  </a:schemeClr>
                </a:solidFill>
              </a:rPr>
              <a:pPr rtl="0">
                <a:defRPr/>
              </a:pPr>
              <a:t>10</a:t>
            </a:fld>
            <a:endParaRPr lang="en-US" sz="1200">
              <a:solidFill>
                <a:schemeClr val="tx2">
                  <a:shade val="90000"/>
                </a:schemeClr>
              </a:solidFill>
            </a:endParaRPr>
          </a:p>
        </p:txBody>
      </p:sp>
      <p:sp>
        <p:nvSpPr>
          <p:cNvPr id="87" name="Text Box 3"/>
          <p:cNvSpPr txBox="1">
            <a:spLocks noChangeArrowheads="1"/>
          </p:cNvSpPr>
          <p:nvPr/>
        </p:nvSpPr>
        <p:spPr bwMode="auto">
          <a:xfrm>
            <a:off x="6934200" y="3048001"/>
            <a:ext cx="700088" cy="454021"/>
          </a:xfrm>
          <a:prstGeom prst="rect">
            <a:avLst/>
          </a:prstGeom>
          <a:noFill/>
          <a:ln w="9525">
            <a:noFill/>
            <a:miter lim="800000"/>
            <a:headEnd/>
            <a:tailEnd/>
          </a:ln>
        </p:spPr>
        <p:txBody>
          <a:bodyPr/>
          <a:lstStyle/>
          <a:p>
            <a:pPr algn="ctr" rtl="1"/>
            <a:r>
              <a:rPr lang="en-US" altLang="zh-CN" b="1" dirty="0">
                <a:latin typeface="Times New Roman" pitchFamily="18" charset="0"/>
                <a:ea typeface="SimSun" pitchFamily="2" charset="-122"/>
                <a:cs typeface="Times New Roman" pitchFamily="18" charset="0"/>
              </a:rPr>
              <a:t>S</a:t>
            </a:r>
            <a:endParaRPr lang="en-US" dirty="0">
              <a:latin typeface="Times New Roman" pitchFamily="18" charset="0"/>
              <a:cs typeface="Times New Roman" pitchFamily="18" charset="0"/>
            </a:endParaRPr>
          </a:p>
        </p:txBody>
      </p:sp>
      <p:sp>
        <p:nvSpPr>
          <p:cNvPr id="88" name="Text Box 4"/>
          <p:cNvSpPr txBox="1">
            <a:spLocks noChangeArrowheads="1"/>
          </p:cNvSpPr>
          <p:nvPr/>
        </p:nvSpPr>
        <p:spPr bwMode="auto">
          <a:xfrm>
            <a:off x="5395914" y="3970338"/>
            <a:ext cx="700087" cy="449263"/>
          </a:xfrm>
          <a:prstGeom prst="rect">
            <a:avLst/>
          </a:prstGeom>
          <a:noFill/>
          <a:ln w="9525">
            <a:noFill/>
            <a:miter lim="800000"/>
            <a:headEnd/>
            <a:tailEnd/>
          </a:ln>
        </p:spPr>
        <p:txBody>
          <a:bodyPr/>
          <a:lstStyle/>
          <a:p>
            <a:pPr algn="ctr" rtl="1"/>
            <a:r>
              <a:rPr lang="en-US" altLang="zh-CN" b="1" dirty="0">
                <a:latin typeface="Times New Roman" pitchFamily="18" charset="0"/>
                <a:ea typeface="SimSun" pitchFamily="2" charset="-122"/>
                <a:cs typeface="Times New Roman" pitchFamily="18" charset="0"/>
              </a:rPr>
              <a:t>E</a:t>
            </a:r>
            <a:endParaRPr lang="en-US" dirty="0">
              <a:latin typeface="Times New Roman" pitchFamily="18" charset="0"/>
              <a:cs typeface="Times New Roman" pitchFamily="18" charset="0"/>
            </a:endParaRPr>
          </a:p>
        </p:txBody>
      </p:sp>
      <p:sp>
        <p:nvSpPr>
          <p:cNvPr id="89" name="Line 5"/>
          <p:cNvSpPr>
            <a:spLocks noChangeShapeType="1"/>
          </p:cNvSpPr>
          <p:nvPr/>
        </p:nvSpPr>
        <p:spPr bwMode="auto">
          <a:xfrm flipH="1">
            <a:off x="4033838" y="2971801"/>
            <a:ext cx="4762" cy="2733679"/>
          </a:xfrm>
          <a:prstGeom prst="line">
            <a:avLst/>
          </a:prstGeom>
          <a:noFill/>
          <a:ln w="38100">
            <a:solidFill>
              <a:schemeClr val="tx1"/>
            </a:solidFill>
            <a:round/>
            <a:headEnd type="arrow" w="med" len="med"/>
            <a:tailEnd type="none" w="med" len="med"/>
          </a:ln>
        </p:spPr>
        <p:txBody>
          <a:bodyPr/>
          <a:lstStyle/>
          <a:p>
            <a:endParaRPr lang="en-US">
              <a:latin typeface="Times New Roman" pitchFamily="18" charset="0"/>
              <a:cs typeface="Times New Roman" pitchFamily="18" charset="0"/>
            </a:endParaRPr>
          </a:p>
        </p:txBody>
      </p:sp>
      <p:sp>
        <p:nvSpPr>
          <p:cNvPr id="90" name="Line 6"/>
          <p:cNvSpPr>
            <a:spLocks noChangeShapeType="1"/>
          </p:cNvSpPr>
          <p:nvPr/>
        </p:nvSpPr>
        <p:spPr bwMode="auto">
          <a:xfrm>
            <a:off x="4033841" y="5708650"/>
            <a:ext cx="3890959" cy="6350"/>
          </a:xfrm>
          <a:prstGeom prst="line">
            <a:avLst/>
          </a:prstGeom>
          <a:noFill/>
          <a:ln w="38100">
            <a:solidFill>
              <a:schemeClr val="tx1"/>
            </a:solidFill>
            <a:round/>
            <a:headEnd type="none" w="med" len="med"/>
            <a:tailEnd type="arrow" w="med" len="med"/>
          </a:ln>
        </p:spPr>
        <p:txBody>
          <a:bodyPr/>
          <a:lstStyle/>
          <a:p>
            <a:endParaRPr lang="en-US">
              <a:latin typeface="Times New Roman" pitchFamily="18" charset="0"/>
              <a:cs typeface="Times New Roman" pitchFamily="18" charset="0"/>
            </a:endParaRPr>
          </a:p>
        </p:txBody>
      </p:sp>
      <p:sp>
        <p:nvSpPr>
          <p:cNvPr id="91" name="Text Box 7"/>
          <p:cNvSpPr txBox="1">
            <a:spLocks noChangeArrowheads="1"/>
          </p:cNvSpPr>
          <p:nvPr/>
        </p:nvSpPr>
        <p:spPr bwMode="auto">
          <a:xfrm>
            <a:off x="7543800" y="5791200"/>
            <a:ext cx="685800" cy="304800"/>
          </a:xfrm>
          <a:prstGeom prst="rect">
            <a:avLst/>
          </a:prstGeom>
          <a:noFill/>
          <a:ln w="9525">
            <a:noFill/>
            <a:miter lim="800000"/>
            <a:headEnd/>
            <a:tailEnd/>
          </a:ln>
        </p:spPr>
        <p:txBody>
          <a:bodyPr/>
          <a:lstStyle/>
          <a:p>
            <a:pPr algn="ctr" rtl="1"/>
            <a:r>
              <a:rPr lang="en-US" altLang="zh-CN" b="1" dirty="0">
                <a:latin typeface="Times New Roman" pitchFamily="18" charset="0"/>
                <a:ea typeface="SimSun" pitchFamily="2" charset="-122"/>
                <a:cs typeface="Times New Roman" pitchFamily="18" charset="0"/>
              </a:rPr>
              <a:t>Q</a:t>
            </a:r>
            <a:endParaRPr lang="en-US" dirty="0">
              <a:latin typeface="Times New Roman" pitchFamily="18" charset="0"/>
              <a:cs typeface="Times New Roman" pitchFamily="18" charset="0"/>
            </a:endParaRPr>
          </a:p>
        </p:txBody>
      </p:sp>
      <p:sp>
        <p:nvSpPr>
          <p:cNvPr id="92" name="Line 8"/>
          <p:cNvSpPr>
            <a:spLocks noChangeShapeType="1"/>
          </p:cNvSpPr>
          <p:nvPr/>
        </p:nvSpPr>
        <p:spPr bwMode="auto">
          <a:xfrm rot="6361919">
            <a:off x="4382328" y="3357339"/>
            <a:ext cx="2817747" cy="2044529"/>
          </a:xfrm>
          <a:prstGeom prst="line">
            <a:avLst/>
          </a:prstGeom>
          <a:noFill/>
          <a:ln w="28575">
            <a:solidFill>
              <a:srgbClr val="FF0000"/>
            </a:solidFill>
            <a:round/>
            <a:headEnd/>
            <a:tailEnd/>
          </a:ln>
        </p:spPr>
        <p:txBody>
          <a:bodyPr/>
          <a:lstStyle/>
          <a:p>
            <a:endParaRPr lang="en-US">
              <a:latin typeface="Times New Roman" pitchFamily="18" charset="0"/>
              <a:cs typeface="Times New Roman" pitchFamily="18" charset="0"/>
            </a:endParaRPr>
          </a:p>
        </p:txBody>
      </p:sp>
      <p:sp>
        <p:nvSpPr>
          <p:cNvPr id="93" name="Line 9"/>
          <p:cNvSpPr>
            <a:spLocks noChangeShapeType="1"/>
          </p:cNvSpPr>
          <p:nvPr/>
        </p:nvSpPr>
        <p:spPr bwMode="auto">
          <a:xfrm>
            <a:off x="4267200" y="3276600"/>
            <a:ext cx="2895600" cy="2209800"/>
          </a:xfrm>
          <a:prstGeom prst="line">
            <a:avLst/>
          </a:prstGeom>
          <a:noFill/>
          <a:ln w="28575">
            <a:solidFill>
              <a:schemeClr val="tx1"/>
            </a:solidFill>
            <a:round/>
            <a:headEnd/>
            <a:tailEnd/>
          </a:ln>
        </p:spPr>
        <p:txBody>
          <a:bodyPr/>
          <a:lstStyle/>
          <a:p>
            <a:endParaRPr lang="en-US">
              <a:latin typeface="Times New Roman" pitchFamily="18" charset="0"/>
              <a:cs typeface="Times New Roman" pitchFamily="18" charset="0"/>
            </a:endParaRPr>
          </a:p>
        </p:txBody>
      </p:sp>
      <p:sp>
        <p:nvSpPr>
          <p:cNvPr id="94" name="Line 10"/>
          <p:cNvSpPr>
            <a:spLocks noChangeShapeType="1"/>
          </p:cNvSpPr>
          <p:nvPr/>
        </p:nvSpPr>
        <p:spPr bwMode="auto">
          <a:xfrm flipH="1">
            <a:off x="4038600" y="4419600"/>
            <a:ext cx="1752600" cy="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95" name="Line 11"/>
          <p:cNvSpPr>
            <a:spLocks noChangeShapeType="1"/>
          </p:cNvSpPr>
          <p:nvPr/>
        </p:nvSpPr>
        <p:spPr bwMode="auto">
          <a:xfrm>
            <a:off x="4876800" y="3733800"/>
            <a:ext cx="0" cy="198120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97" name="Line 13"/>
          <p:cNvSpPr>
            <a:spLocks noChangeShapeType="1"/>
          </p:cNvSpPr>
          <p:nvPr/>
        </p:nvSpPr>
        <p:spPr bwMode="auto">
          <a:xfrm>
            <a:off x="4038600" y="3733800"/>
            <a:ext cx="2590800" cy="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98" name="Line 14"/>
          <p:cNvSpPr>
            <a:spLocks noChangeShapeType="1"/>
          </p:cNvSpPr>
          <p:nvPr/>
        </p:nvSpPr>
        <p:spPr bwMode="auto">
          <a:xfrm>
            <a:off x="5791200" y="4495800"/>
            <a:ext cx="0" cy="121920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99" name="Text Box 15"/>
          <p:cNvSpPr txBox="1">
            <a:spLocks noChangeArrowheads="1"/>
          </p:cNvSpPr>
          <p:nvPr/>
        </p:nvSpPr>
        <p:spPr bwMode="auto">
          <a:xfrm>
            <a:off x="7086601" y="5181601"/>
            <a:ext cx="701675" cy="525463"/>
          </a:xfrm>
          <a:prstGeom prst="rect">
            <a:avLst/>
          </a:prstGeom>
          <a:noFill/>
          <a:ln w="9525">
            <a:noFill/>
            <a:miter lim="800000"/>
            <a:headEnd/>
            <a:tailEnd/>
          </a:ln>
        </p:spPr>
        <p:txBody>
          <a:bodyPr/>
          <a:lstStyle/>
          <a:p>
            <a:pPr algn="ctr" rtl="1"/>
            <a:r>
              <a:rPr lang="en-US" altLang="zh-CN" b="1" dirty="0">
                <a:latin typeface="Times New Roman" pitchFamily="18" charset="0"/>
                <a:ea typeface="SimSun" pitchFamily="2" charset="-122"/>
                <a:cs typeface="Times New Roman" pitchFamily="18" charset="0"/>
              </a:rPr>
              <a:t>D</a:t>
            </a:r>
            <a:endParaRPr lang="en-US" dirty="0">
              <a:latin typeface="Times New Roman" pitchFamily="18" charset="0"/>
              <a:cs typeface="Times New Roman" pitchFamily="18" charset="0"/>
            </a:endParaRPr>
          </a:p>
        </p:txBody>
      </p:sp>
      <p:sp>
        <p:nvSpPr>
          <p:cNvPr id="100" name="Line 16"/>
          <p:cNvSpPr>
            <a:spLocks noChangeShapeType="1"/>
          </p:cNvSpPr>
          <p:nvPr/>
        </p:nvSpPr>
        <p:spPr bwMode="auto">
          <a:xfrm>
            <a:off x="6629400" y="3733800"/>
            <a:ext cx="0" cy="1982788"/>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102" name="Text Box 19"/>
          <p:cNvSpPr txBox="1">
            <a:spLocks noChangeArrowheads="1"/>
          </p:cNvSpPr>
          <p:nvPr/>
        </p:nvSpPr>
        <p:spPr bwMode="auto">
          <a:xfrm>
            <a:off x="3429000" y="4191001"/>
            <a:ext cx="609600" cy="525463"/>
          </a:xfrm>
          <a:prstGeom prst="rect">
            <a:avLst/>
          </a:prstGeom>
          <a:noFill/>
          <a:ln w="9525">
            <a:noFill/>
            <a:miter lim="800000"/>
            <a:headEnd/>
            <a:tailEnd/>
          </a:ln>
        </p:spPr>
        <p:txBody>
          <a:bodyPr/>
          <a:lstStyle/>
          <a:p>
            <a:pPr algn="ctr" rtl="1"/>
            <a:r>
              <a:rPr lang="fr-FR" b="1" dirty="0">
                <a:latin typeface="Times New Roman" pitchFamily="18" charset="0"/>
                <a:cs typeface="Times New Roman" pitchFamily="18" charset="0"/>
              </a:rPr>
              <a:t>W</a:t>
            </a:r>
            <a:r>
              <a:rPr lang="fr-FR" b="1" baseline="-25000" dirty="0">
                <a:latin typeface="Times New Roman" pitchFamily="18" charset="0"/>
                <a:cs typeface="Times New Roman" pitchFamily="18" charset="0"/>
              </a:rPr>
              <a:t>e</a:t>
            </a:r>
            <a:endParaRPr lang="en-US" b="1" baseline="-25000" dirty="0">
              <a:latin typeface="Times New Roman" pitchFamily="18" charset="0"/>
              <a:cs typeface="Times New Roman" pitchFamily="18" charset="0"/>
            </a:endParaRPr>
          </a:p>
        </p:txBody>
      </p:sp>
      <p:sp>
        <p:nvSpPr>
          <p:cNvPr id="103" name="Text Box 20"/>
          <p:cNvSpPr txBox="1">
            <a:spLocks noChangeArrowheads="1"/>
          </p:cNvSpPr>
          <p:nvPr/>
        </p:nvSpPr>
        <p:spPr bwMode="auto">
          <a:xfrm>
            <a:off x="3505200" y="3505201"/>
            <a:ext cx="533400" cy="525463"/>
          </a:xfrm>
          <a:prstGeom prst="rect">
            <a:avLst/>
          </a:prstGeom>
          <a:noFill/>
          <a:ln w="9525">
            <a:noFill/>
            <a:miter lim="800000"/>
            <a:headEnd/>
            <a:tailEnd/>
          </a:ln>
        </p:spPr>
        <p:txBody>
          <a:bodyPr/>
          <a:lstStyle/>
          <a:p>
            <a:r>
              <a:rPr lang="fr-FR" b="1" dirty="0">
                <a:latin typeface="Times New Roman" pitchFamily="18" charset="0"/>
                <a:cs typeface="Times New Roman" pitchFamily="18" charset="0"/>
              </a:rPr>
              <a:t>W</a:t>
            </a:r>
            <a:r>
              <a:rPr lang="fr-FR" b="1" baseline="-25000" dirty="0">
                <a:latin typeface="Times New Roman" pitchFamily="18" charset="0"/>
                <a:cs typeface="Times New Roman" pitchFamily="18" charset="0"/>
              </a:rPr>
              <a:t>1</a:t>
            </a:r>
            <a:endParaRPr lang="fr-FR" b="1" dirty="0">
              <a:latin typeface="Times New Roman" pitchFamily="18" charset="0"/>
              <a:cs typeface="Times New Roman" pitchFamily="18" charset="0"/>
            </a:endParaRPr>
          </a:p>
        </p:txBody>
      </p:sp>
      <p:sp>
        <p:nvSpPr>
          <p:cNvPr id="107" name="Text Box 20"/>
          <p:cNvSpPr txBox="1">
            <a:spLocks noChangeArrowheads="1"/>
          </p:cNvSpPr>
          <p:nvPr/>
        </p:nvSpPr>
        <p:spPr bwMode="auto">
          <a:xfrm>
            <a:off x="3352800" y="2895601"/>
            <a:ext cx="700088" cy="525463"/>
          </a:xfrm>
          <a:prstGeom prst="rect">
            <a:avLst/>
          </a:prstGeom>
          <a:noFill/>
          <a:ln w="9525">
            <a:noFill/>
            <a:miter lim="800000"/>
            <a:headEnd/>
            <a:tailEnd/>
          </a:ln>
        </p:spPr>
        <p:txBody>
          <a:bodyPr/>
          <a:lstStyle/>
          <a:p>
            <a:pPr algn="ctr" rtl="1"/>
            <a:r>
              <a:rPr lang="en-US" altLang="zh-CN" b="1" dirty="0">
                <a:latin typeface="Times New Roman" pitchFamily="18" charset="0"/>
                <a:ea typeface="SimSun" pitchFamily="2" charset="-122"/>
                <a:cs typeface="Times New Roman" pitchFamily="18" charset="0"/>
              </a:rPr>
              <a:t>W</a:t>
            </a:r>
            <a:endParaRPr lang="en-US" baseline="-25000" dirty="0">
              <a:latin typeface="Times New Roman" pitchFamily="18" charset="0"/>
              <a:cs typeface="Times New Roman" pitchFamily="18" charset="0"/>
            </a:endParaRPr>
          </a:p>
        </p:txBody>
      </p:sp>
      <p:sp>
        <p:nvSpPr>
          <p:cNvPr id="109" name="ZoneTexte 108"/>
          <p:cNvSpPr txBox="1"/>
          <p:nvPr/>
        </p:nvSpPr>
        <p:spPr>
          <a:xfrm>
            <a:off x="5181600" y="5791201"/>
            <a:ext cx="1143000" cy="430887"/>
          </a:xfrm>
          <a:prstGeom prst="rect">
            <a:avLst/>
          </a:prstGeom>
          <a:noFill/>
        </p:spPr>
        <p:txBody>
          <a:bodyPr wrap="square" rtlCol="0">
            <a:spAutoFit/>
          </a:bodyPr>
          <a:lstStyle/>
          <a:p>
            <a:r>
              <a:rPr lang="fr-FR" dirty="0">
                <a:latin typeface="Times New Roman" pitchFamily="18" charset="0"/>
                <a:cs typeface="Times New Roman" pitchFamily="18" charset="0"/>
              </a:rPr>
              <a:t>        </a:t>
            </a:r>
            <a:r>
              <a:rPr lang="fr-FR" sz="2200" b="1" dirty="0">
                <a:latin typeface="Times New Roman" pitchFamily="18" charset="0"/>
                <a:cs typeface="Times New Roman" pitchFamily="18" charset="0"/>
              </a:rPr>
              <a:t>L</a:t>
            </a:r>
            <a:r>
              <a:rPr lang="fr-FR" sz="2200" b="1" baseline="-25000" dirty="0">
                <a:latin typeface="Times New Roman" pitchFamily="18" charset="0"/>
                <a:cs typeface="Times New Roman" pitchFamily="18" charset="0"/>
              </a:rPr>
              <a:t>e</a:t>
            </a:r>
            <a:endParaRPr lang="fr-FR" sz="2200" b="1" dirty="0">
              <a:latin typeface="Times New Roman" pitchFamily="18" charset="0"/>
              <a:cs typeface="Times New Roman" pitchFamily="18" charset="0"/>
            </a:endParaRPr>
          </a:p>
        </p:txBody>
      </p:sp>
      <p:sp>
        <p:nvSpPr>
          <p:cNvPr id="5123" name="Rectangle 3"/>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512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53201" y="5867400"/>
            <a:ext cx="302683" cy="381000"/>
          </a:xfrm>
          <a:prstGeom prst="rect">
            <a:avLst/>
          </a:prstGeom>
          <a:noFill/>
        </p:spPr>
      </p:pic>
      <p:sp>
        <p:nvSpPr>
          <p:cNvPr id="5125" name="Rectangle 5"/>
          <p:cNvSpPr>
            <a:spLocks noChangeArrowheads="1"/>
          </p:cNvSpPr>
          <p:nvPr/>
        </p:nvSpPr>
        <p:spPr bwMode="auto">
          <a:xfrm>
            <a:off x="1048327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512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724402" y="5867400"/>
            <a:ext cx="304799" cy="335280"/>
          </a:xfrm>
          <a:prstGeom prst="rect">
            <a:avLst/>
          </a:prstGeom>
          <a:noFill/>
        </p:spPr>
      </p:pic>
      <p:sp>
        <p:nvSpPr>
          <p:cNvPr id="110" name="Rectangle 109"/>
          <p:cNvSpPr/>
          <p:nvPr/>
        </p:nvSpPr>
        <p:spPr>
          <a:xfrm>
            <a:off x="5076546" y="6336268"/>
            <a:ext cx="1372492" cy="369332"/>
          </a:xfrm>
          <a:prstGeom prst="rect">
            <a:avLst/>
          </a:prstGeom>
        </p:spPr>
        <p:txBody>
          <a:bodyPr wrap="none">
            <a:spAutoFit/>
          </a:bodyPr>
          <a:lstStyle/>
          <a:p>
            <a:r>
              <a:rPr lang="ar-TN" b="1" u="sng" dirty="0">
                <a:latin typeface="Times New Roman" pitchFamily="18" charset="0"/>
                <a:cs typeface="Times New Roman" pitchFamily="18" charset="0"/>
              </a:rPr>
              <a:t>(شكل رقم 5-3)</a:t>
            </a:r>
            <a:endParaRPr lang="fr-FR" b="1" dirty="0"/>
          </a:p>
        </p:txBody>
      </p:sp>
      <p:sp>
        <p:nvSpPr>
          <p:cNvPr id="28" name="Ellipse 27"/>
          <p:cNvSpPr/>
          <p:nvPr/>
        </p:nvSpPr>
        <p:spPr>
          <a:xfrm>
            <a:off x="4800600" y="3657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6553200" y="3657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p:cNvSpPr/>
          <p:nvPr/>
        </p:nvSpPr>
        <p:spPr>
          <a:xfrm>
            <a:off x="5715000" y="43434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75344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11</a:t>
            </a:fld>
            <a:endParaRPr lang="en-US"/>
          </a:p>
        </p:txBody>
      </p:sp>
      <p:sp>
        <p:nvSpPr>
          <p:cNvPr id="5" name="Rectangle 4"/>
          <p:cNvSpPr/>
          <p:nvPr/>
        </p:nvSpPr>
        <p:spPr>
          <a:xfrm>
            <a:off x="1828800" y="1828801"/>
            <a:ext cx="8686800" cy="2616101"/>
          </a:xfrm>
          <a:prstGeom prst="rect">
            <a:avLst/>
          </a:prstGeom>
        </p:spPr>
        <p:txBody>
          <a:bodyPr wrap="square">
            <a:spAutoFit/>
          </a:bodyPr>
          <a:lstStyle/>
          <a:p>
            <a:pPr algn="just">
              <a:lnSpc>
                <a:spcPct val="150000"/>
              </a:lnSpc>
              <a:spcBef>
                <a:spcPts val="600"/>
              </a:spcBef>
              <a:spcAft>
                <a:spcPts val="600"/>
              </a:spcAft>
              <a:buClr>
                <a:schemeClr val="accent1"/>
              </a:buClr>
              <a:buFont typeface="Wingdings" pitchFamily="2" charset="2"/>
              <a:buChar char="§"/>
            </a:pPr>
            <a:r>
              <a:rPr lang="ar-TN" sz="2400" dirty="0">
                <a:latin typeface="Times New Roman" pitchFamily="18" charset="0"/>
                <a:cs typeface="Times New Roman" pitchFamily="18" charset="0"/>
              </a:rPr>
              <a:t> التسبب في </a:t>
            </a:r>
            <a:r>
              <a:rPr lang="ar-SA" sz="2400" dirty="0">
                <a:latin typeface="Times New Roman" pitchFamily="18" charset="0"/>
                <a:cs typeface="Times New Roman" pitchFamily="18" charset="0"/>
              </a:rPr>
              <a:t>وجود فائض في الانتاج في السوق</a:t>
            </a:r>
            <a:r>
              <a:rPr lang="ar-TN" sz="2400" dirty="0">
                <a:latin typeface="Times New Roman" pitchFamily="18" charset="0"/>
                <a:cs typeface="Times New Roman" pitchFamily="18" charset="0"/>
              </a:rPr>
              <a:t> قد ينتج عنه </a:t>
            </a:r>
            <a:r>
              <a:rPr lang="ar-SA" sz="2400" dirty="0">
                <a:latin typeface="Times New Roman" pitchFamily="18" charset="0"/>
                <a:cs typeface="Times New Roman" pitchFamily="18" charset="0"/>
              </a:rPr>
              <a:t>خسائر كبيرة للمنتجين بالرغم من ان الارضية السعرية فرضت من اجل تلبية مطالبهم. </a:t>
            </a:r>
            <a:endParaRPr lang="ar-TN" sz="2400" dirty="0">
              <a:latin typeface="Times New Roman" pitchFamily="18" charset="0"/>
              <a:cs typeface="Times New Roman" pitchFamily="18" charset="0"/>
            </a:endParaRPr>
          </a:p>
          <a:p>
            <a:pPr algn="just">
              <a:lnSpc>
                <a:spcPct val="150000"/>
              </a:lnSpc>
              <a:spcBef>
                <a:spcPts val="600"/>
              </a:spcBef>
              <a:spcAft>
                <a:spcPts val="600"/>
              </a:spcAft>
              <a:buClr>
                <a:schemeClr val="accent1"/>
              </a:buClr>
              <a:buFont typeface="Wingdings" pitchFamily="2" charset="2"/>
              <a:buChar char="§"/>
            </a:pPr>
            <a:r>
              <a:rPr lang="ar-TN" sz="2400" dirty="0"/>
              <a:t> </a:t>
            </a:r>
            <a:r>
              <a:rPr lang="ar-SA" sz="2400" dirty="0"/>
              <a:t>قوانين الحد الادنى لل</a:t>
            </a:r>
            <a:r>
              <a:rPr lang="ar-TN" sz="2400" dirty="0"/>
              <a:t>أ</a:t>
            </a:r>
            <a:r>
              <a:rPr lang="ar-SA" sz="2400" dirty="0"/>
              <a:t>جور قد تؤدي الى خلق </a:t>
            </a:r>
            <a:r>
              <a:rPr lang="ar-TN" sz="2400" dirty="0"/>
              <a:t>ال</a:t>
            </a:r>
            <a:r>
              <a:rPr lang="ar-SA" sz="2400" dirty="0"/>
              <a:t>بطالة</a:t>
            </a:r>
            <a:r>
              <a:rPr lang="ar-TN" sz="2400" dirty="0"/>
              <a:t> بين العمال.</a:t>
            </a:r>
          </a:p>
          <a:p>
            <a:pPr algn="just">
              <a:lnSpc>
                <a:spcPct val="150000"/>
              </a:lnSpc>
              <a:spcBef>
                <a:spcPts val="600"/>
              </a:spcBef>
              <a:spcAft>
                <a:spcPts val="600"/>
              </a:spcAft>
              <a:buClr>
                <a:schemeClr val="accent1"/>
              </a:buClr>
              <a:buFont typeface="Wingdings" pitchFamily="2" charset="2"/>
              <a:buChar char="§"/>
            </a:pPr>
            <a:r>
              <a:rPr lang="ar-TN" sz="2400" dirty="0"/>
              <a:t> </a:t>
            </a:r>
            <a:r>
              <a:rPr lang="ar-BH" sz="2400" dirty="0"/>
              <a:t>هدر الموارد في البحث عن العمل دون جدوى.</a:t>
            </a:r>
            <a:endParaRPr lang="ar-TN" sz="2400" b="1" u="sng" dirty="0"/>
          </a:p>
        </p:txBody>
      </p:sp>
      <p:sp>
        <p:nvSpPr>
          <p:cNvPr id="6" name="ZoneTexte 5"/>
          <p:cNvSpPr txBox="1"/>
          <p:nvPr/>
        </p:nvSpPr>
        <p:spPr>
          <a:xfrm>
            <a:off x="3429000" y="986136"/>
            <a:ext cx="6858000" cy="461665"/>
          </a:xfrm>
          <a:prstGeom prst="rect">
            <a:avLst/>
          </a:prstGeom>
          <a:noFill/>
        </p:spPr>
        <p:txBody>
          <a:bodyPr wrap="square" rtlCol="0">
            <a:spAutoFit/>
          </a:bodyPr>
          <a:lstStyle/>
          <a:p>
            <a:pPr algn="r" rtl="1"/>
            <a:r>
              <a:rPr lang="ar-TN" sz="2400" b="1" dirty="0" smtClean="0">
                <a:solidFill>
                  <a:srgbClr val="FF0000"/>
                </a:solidFill>
                <a:latin typeface="Times New Roman" pitchFamily="18" charset="0"/>
                <a:cs typeface="Times New Roman" pitchFamily="18" charset="0"/>
              </a:rPr>
              <a:t>نتائج </a:t>
            </a:r>
            <a:r>
              <a:rPr lang="ar-TN" sz="2400" b="1" dirty="0">
                <a:solidFill>
                  <a:srgbClr val="FF0000"/>
                </a:solidFill>
                <a:latin typeface="Times New Roman" pitchFamily="18" charset="0"/>
                <a:cs typeface="Times New Roman" pitchFamily="18" charset="0"/>
              </a:rPr>
              <a:t>تحديد الأرضية السعرية</a:t>
            </a:r>
          </a:p>
        </p:txBody>
      </p:sp>
    </p:spTree>
    <p:extLst>
      <p:ext uri="{BB962C8B-B14F-4D97-AF65-F5344CB8AC3E}">
        <p14:creationId xmlns:p14="http://schemas.microsoft.com/office/powerpoint/2010/main" val="4191972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12</a:t>
            </a:fld>
            <a:endParaRPr lang="en-US"/>
          </a:p>
        </p:txBody>
      </p:sp>
      <p:sp>
        <p:nvSpPr>
          <p:cNvPr id="7" name="ZoneTexte 6"/>
          <p:cNvSpPr txBox="1"/>
          <p:nvPr/>
        </p:nvSpPr>
        <p:spPr>
          <a:xfrm>
            <a:off x="6400800" y="801470"/>
            <a:ext cx="4114800" cy="646331"/>
          </a:xfrm>
          <a:prstGeom prst="rect">
            <a:avLst/>
          </a:prstGeom>
          <a:noFill/>
        </p:spPr>
        <p:txBody>
          <a:bodyPr wrap="square" rtlCol="0">
            <a:spAutoFit/>
          </a:bodyPr>
          <a:lstStyle/>
          <a:p>
            <a:pPr>
              <a:spcBef>
                <a:spcPct val="0"/>
              </a:spcBef>
            </a:pPr>
            <a:r>
              <a:rPr lang="ar-BH" sz="3600" b="1" dirty="0">
                <a:solidFill>
                  <a:schemeClr val="tx2"/>
                </a:solidFill>
                <a:latin typeface="Times New Roman" pitchFamily="18" charset="0"/>
                <a:ea typeface="+mj-ea"/>
                <a:cs typeface="Times New Roman" pitchFamily="18" charset="0"/>
              </a:rPr>
              <a:t>السياسات الضريبية</a:t>
            </a:r>
            <a:endParaRPr lang="en-US" sz="3600" b="1" dirty="0">
              <a:solidFill>
                <a:schemeClr val="tx2"/>
              </a:solidFill>
              <a:latin typeface="Times New Roman" pitchFamily="18" charset="0"/>
              <a:ea typeface="+mj-ea"/>
              <a:cs typeface="Times New Roman" pitchFamily="18" charset="0"/>
            </a:endParaRPr>
          </a:p>
        </p:txBody>
      </p:sp>
      <p:sp>
        <p:nvSpPr>
          <p:cNvPr id="5" name="ZoneTexte 4"/>
          <p:cNvSpPr txBox="1"/>
          <p:nvPr/>
        </p:nvSpPr>
        <p:spPr>
          <a:xfrm>
            <a:off x="1676400" y="1903274"/>
            <a:ext cx="8763000" cy="1754326"/>
          </a:xfrm>
          <a:prstGeom prst="rect">
            <a:avLst/>
          </a:prstGeom>
          <a:noFill/>
        </p:spPr>
        <p:txBody>
          <a:bodyPr wrap="square" rtlCol="0">
            <a:spAutoFit/>
          </a:bodyPr>
          <a:lstStyle/>
          <a:p>
            <a:pPr algn="just" rtl="1">
              <a:lnSpc>
                <a:spcPct val="150000"/>
              </a:lnSpc>
            </a:pPr>
            <a:r>
              <a:rPr lang="ar-SA" sz="2400" dirty="0">
                <a:latin typeface="Times New Roman" pitchFamily="18" charset="0"/>
                <a:cs typeface="Times New Roman" pitchFamily="18" charset="0"/>
              </a:rPr>
              <a:t>معظم </a:t>
            </a:r>
            <a:r>
              <a:rPr lang="ar-TN" sz="2400" dirty="0">
                <a:latin typeface="Times New Roman" pitchFamily="18" charset="0"/>
                <a:cs typeface="Times New Roman" pitchFamily="18" charset="0"/>
              </a:rPr>
              <a:t>ال</a:t>
            </a:r>
            <a:r>
              <a:rPr lang="ar-SA" sz="2400" dirty="0">
                <a:latin typeface="Times New Roman" pitchFamily="18" charset="0"/>
                <a:cs typeface="Times New Roman" pitchFamily="18" charset="0"/>
              </a:rPr>
              <a:t>حكومات تستخدم الضرائب لزيادة الايرادات العامة للدولة التي تنفق بدورها على مشاريع البنية التحتية كتعبيد الطرق</a:t>
            </a:r>
            <a:r>
              <a:rPr lang="ar-TN" sz="2400" dirty="0">
                <a:latin typeface="Times New Roman" pitchFamily="18" charset="0"/>
                <a:cs typeface="Times New Roman" pitchFamily="18" charset="0"/>
              </a:rPr>
              <a:t>ات</a:t>
            </a:r>
            <a:r>
              <a:rPr lang="ar-SA" sz="2400" dirty="0">
                <a:latin typeface="Times New Roman" pitchFamily="18" charset="0"/>
                <a:cs typeface="Times New Roman" pitchFamily="18" charset="0"/>
              </a:rPr>
              <a:t> وانشاء السكك الحديدية والمطارات وبناء المدارس وال</a:t>
            </a:r>
            <a:r>
              <a:rPr lang="ar-TN" sz="2400" dirty="0">
                <a:latin typeface="Times New Roman" pitchFamily="18" charset="0"/>
                <a:cs typeface="Times New Roman" pitchFamily="18" charset="0"/>
              </a:rPr>
              <a:t>إ</a:t>
            </a:r>
            <a:r>
              <a:rPr lang="ar-SA" sz="2400" dirty="0">
                <a:latin typeface="Times New Roman" pitchFamily="18" charset="0"/>
                <a:cs typeface="Times New Roman" pitchFamily="18" charset="0"/>
              </a:rPr>
              <a:t>نفاق</a:t>
            </a:r>
            <a:r>
              <a:rPr lang="ar-TN" sz="2400" dirty="0">
                <a:latin typeface="Times New Roman" pitchFamily="18" charset="0"/>
                <a:cs typeface="Times New Roman" pitchFamily="18" charset="0"/>
              </a:rPr>
              <a:t> على</a:t>
            </a:r>
            <a:r>
              <a:rPr lang="ar-SA" sz="2400" dirty="0">
                <a:latin typeface="Times New Roman" pitchFamily="18" charset="0"/>
                <a:cs typeface="Times New Roman" pitchFamily="18" charset="0"/>
              </a:rPr>
              <a:t> الصحة</a:t>
            </a:r>
            <a:r>
              <a:rPr lang="ar-TN" sz="2400" dirty="0">
                <a:latin typeface="Times New Roman" pitchFamily="18" charset="0"/>
                <a:cs typeface="Times New Roman" pitchFamily="18" charset="0"/>
              </a:rPr>
              <a:t>.</a:t>
            </a:r>
          </a:p>
        </p:txBody>
      </p:sp>
      <p:sp>
        <p:nvSpPr>
          <p:cNvPr id="8" name="ZoneTexte 7"/>
          <p:cNvSpPr txBox="1"/>
          <p:nvPr/>
        </p:nvSpPr>
        <p:spPr>
          <a:xfrm>
            <a:off x="1752600" y="3946773"/>
            <a:ext cx="8686800" cy="2123658"/>
          </a:xfrm>
          <a:prstGeom prst="rect">
            <a:avLst/>
          </a:prstGeom>
          <a:noFill/>
        </p:spPr>
        <p:txBody>
          <a:bodyPr wrap="square" rtlCol="0">
            <a:spAutoFit/>
          </a:bodyPr>
          <a:lstStyle/>
          <a:p>
            <a:pPr algn="just" rtl="1">
              <a:lnSpc>
                <a:spcPct val="150000"/>
              </a:lnSpc>
              <a:buFont typeface="Wingdings" pitchFamily="2" charset="2"/>
              <a:buChar char="§"/>
            </a:pP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ما هو اثر</a:t>
            </a:r>
            <a:r>
              <a:rPr lang="ar-TN" sz="2200" dirty="0">
                <a:latin typeface="Times New Roman" pitchFamily="18" charset="0"/>
                <a:cs typeface="Times New Roman" pitchFamily="18" charset="0"/>
              </a:rPr>
              <a:t> هذه</a:t>
            </a:r>
            <a:r>
              <a:rPr lang="ar-SA" sz="2200" dirty="0">
                <a:latin typeface="Times New Roman" pitchFamily="18" charset="0"/>
                <a:cs typeface="Times New Roman" pitchFamily="18" charset="0"/>
              </a:rPr>
              <a:t> الضرائب على المستهلك والمنتج والاسواق؟ </a:t>
            </a:r>
            <a:endParaRPr lang="ar-TN" sz="2200" dirty="0">
              <a:latin typeface="Times New Roman" pitchFamily="18" charset="0"/>
              <a:cs typeface="Times New Roman" pitchFamily="18" charset="0"/>
            </a:endParaRPr>
          </a:p>
          <a:p>
            <a:pPr algn="just" rtl="1">
              <a:lnSpc>
                <a:spcPct val="150000"/>
              </a:lnSpc>
              <a:buFont typeface="Wingdings" pitchFamily="2" charset="2"/>
              <a:buChar char="§"/>
            </a:pP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اذا فرضت الحكومة ضريبة على سلعة معينة</a:t>
            </a:r>
            <a:r>
              <a:rPr lang="ar-TN" sz="2200" dirty="0">
                <a:latin typeface="Times New Roman" pitchFamily="18" charset="0"/>
                <a:cs typeface="Times New Roman" pitchFamily="18" charset="0"/>
              </a:rPr>
              <a:t>,</a:t>
            </a:r>
            <a:r>
              <a:rPr lang="ar-SA" sz="2200" dirty="0">
                <a:latin typeface="Times New Roman" pitchFamily="18" charset="0"/>
                <a:cs typeface="Times New Roman" pitchFamily="18" charset="0"/>
              </a:rPr>
              <a:t> من يتحمل عبء هذه الضريبة المستهلك </a:t>
            </a:r>
            <a:r>
              <a:rPr lang="ar-TN" sz="2200" dirty="0">
                <a:latin typeface="Times New Roman" pitchFamily="18" charset="0"/>
                <a:cs typeface="Times New Roman" pitchFamily="18" charset="0"/>
              </a:rPr>
              <a:t>أ</a:t>
            </a:r>
            <a:r>
              <a:rPr lang="ar-SA" sz="2200" dirty="0">
                <a:latin typeface="Times New Roman" pitchFamily="18" charset="0"/>
                <a:cs typeface="Times New Roman" pitchFamily="18" charset="0"/>
              </a:rPr>
              <a:t>م المنتج</a:t>
            </a:r>
            <a:r>
              <a:rPr lang="ar-TN" sz="2200" dirty="0">
                <a:latin typeface="Times New Roman" pitchFamily="18" charset="0"/>
                <a:cs typeface="Times New Roman" pitchFamily="18" charset="0"/>
              </a:rPr>
              <a:t>؟</a:t>
            </a:r>
          </a:p>
          <a:p>
            <a:pPr algn="just" rtl="1">
              <a:lnSpc>
                <a:spcPct val="150000"/>
              </a:lnSpc>
              <a:buFont typeface="Wingdings" pitchFamily="2" charset="2"/>
              <a:buChar char="§"/>
            </a:pP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اذا تحمل المستهلك والمنتج الضريبة من يتحمل العبء الاكبر؟</a:t>
            </a:r>
            <a:endParaRPr lang="ar-TN" sz="2200" dirty="0">
              <a:latin typeface="Times New Roman" pitchFamily="18" charset="0"/>
              <a:cs typeface="Times New Roman" pitchFamily="18" charset="0"/>
            </a:endParaRPr>
          </a:p>
        </p:txBody>
      </p:sp>
    </p:spTree>
    <p:extLst>
      <p:ext uri="{BB962C8B-B14F-4D97-AF65-F5344CB8AC3E}">
        <p14:creationId xmlns:p14="http://schemas.microsoft.com/office/powerpoint/2010/main" val="2187954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13</a:t>
            </a:fld>
            <a:endParaRPr lang="en-US"/>
          </a:p>
        </p:txBody>
      </p:sp>
      <p:sp>
        <p:nvSpPr>
          <p:cNvPr id="67" name="Line 3"/>
          <p:cNvSpPr>
            <a:spLocks noChangeShapeType="1"/>
          </p:cNvSpPr>
          <p:nvPr/>
        </p:nvSpPr>
        <p:spPr bwMode="auto">
          <a:xfrm flipH="1" flipV="1">
            <a:off x="2590800" y="919162"/>
            <a:ext cx="0" cy="3962400"/>
          </a:xfrm>
          <a:prstGeom prst="line">
            <a:avLst/>
          </a:prstGeom>
          <a:noFill/>
          <a:ln w="28575">
            <a:solidFill>
              <a:schemeClr val="tx1"/>
            </a:solidFill>
            <a:round/>
            <a:headEnd type="none" w="med" len="med"/>
            <a:tailEnd type="arrow" w="med" len="med"/>
          </a:ln>
        </p:spPr>
        <p:txBody>
          <a:bodyPr/>
          <a:lstStyle/>
          <a:p>
            <a:endParaRPr lang="en-US">
              <a:latin typeface="Times New Roman" pitchFamily="18" charset="0"/>
              <a:cs typeface="Times New Roman" pitchFamily="18" charset="0"/>
            </a:endParaRPr>
          </a:p>
        </p:txBody>
      </p:sp>
      <p:sp>
        <p:nvSpPr>
          <p:cNvPr id="68" name="Line 4"/>
          <p:cNvSpPr>
            <a:spLocks noChangeShapeType="1"/>
          </p:cNvSpPr>
          <p:nvPr/>
        </p:nvSpPr>
        <p:spPr bwMode="auto">
          <a:xfrm flipV="1">
            <a:off x="2571753" y="4876800"/>
            <a:ext cx="4895847" cy="7937"/>
          </a:xfrm>
          <a:prstGeom prst="line">
            <a:avLst/>
          </a:prstGeom>
          <a:noFill/>
          <a:ln w="28575">
            <a:solidFill>
              <a:schemeClr val="tx1"/>
            </a:solidFill>
            <a:round/>
            <a:headEnd type="none" w="med" len="med"/>
            <a:tailEnd type="arrow" w="med" len="med"/>
          </a:ln>
        </p:spPr>
        <p:txBody>
          <a:bodyPr/>
          <a:lstStyle/>
          <a:p>
            <a:endParaRPr lang="en-US">
              <a:latin typeface="Times New Roman" pitchFamily="18" charset="0"/>
              <a:cs typeface="Times New Roman" pitchFamily="18" charset="0"/>
            </a:endParaRPr>
          </a:p>
        </p:txBody>
      </p:sp>
      <p:sp>
        <p:nvSpPr>
          <p:cNvPr id="69" name="Line 5"/>
          <p:cNvSpPr>
            <a:spLocks noChangeShapeType="1"/>
          </p:cNvSpPr>
          <p:nvPr/>
        </p:nvSpPr>
        <p:spPr bwMode="auto">
          <a:xfrm>
            <a:off x="3352800" y="1452562"/>
            <a:ext cx="2057400" cy="2590800"/>
          </a:xfrm>
          <a:prstGeom prst="line">
            <a:avLst/>
          </a:prstGeom>
          <a:noFill/>
          <a:ln w="28575">
            <a:solidFill>
              <a:schemeClr val="tx1"/>
            </a:solidFill>
            <a:round/>
            <a:headEnd/>
            <a:tailEnd/>
          </a:ln>
        </p:spPr>
        <p:txBody>
          <a:bodyPr/>
          <a:lstStyle/>
          <a:p>
            <a:endParaRPr lang="en-US">
              <a:latin typeface="Times New Roman" pitchFamily="18" charset="0"/>
              <a:cs typeface="Times New Roman" pitchFamily="18" charset="0"/>
            </a:endParaRPr>
          </a:p>
        </p:txBody>
      </p:sp>
      <p:sp>
        <p:nvSpPr>
          <p:cNvPr id="70" name="Line 6"/>
          <p:cNvSpPr>
            <a:spLocks noChangeShapeType="1"/>
          </p:cNvSpPr>
          <p:nvPr/>
        </p:nvSpPr>
        <p:spPr bwMode="auto">
          <a:xfrm flipV="1">
            <a:off x="2971801" y="1905000"/>
            <a:ext cx="3124201" cy="1752600"/>
          </a:xfrm>
          <a:prstGeom prst="line">
            <a:avLst/>
          </a:prstGeom>
          <a:noFill/>
          <a:ln w="28575">
            <a:solidFill>
              <a:srgbClr val="FF0000"/>
            </a:solidFill>
            <a:round/>
            <a:headEnd/>
            <a:tailEnd/>
          </a:ln>
        </p:spPr>
        <p:txBody>
          <a:bodyPr/>
          <a:lstStyle/>
          <a:p>
            <a:endParaRPr lang="en-US">
              <a:latin typeface="Times New Roman" pitchFamily="18" charset="0"/>
              <a:cs typeface="Times New Roman" pitchFamily="18" charset="0"/>
            </a:endParaRPr>
          </a:p>
        </p:txBody>
      </p:sp>
      <p:sp>
        <p:nvSpPr>
          <p:cNvPr id="71" name="Line 7"/>
          <p:cNvSpPr>
            <a:spLocks noChangeShapeType="1"/>
          </p:cNvSpPr>
          <p:nvPr/>
        </p:nvSpPr>
        <p:spPr bwMode="auto">
          <a:xfrm flipV="1">
            <a:off x="2819402" y="1082672"/>
            <a:ext cx="2743199" cy="1512890"/>
          </a:xfrm>
          <a:prstGeom prst="line">
            <a:avLst/>
          </a:prstGeom>
          <a:noFill/>
          <a:ln w="28575">
            <a:solidFill>
              <a:srgbClr val="00B0F0"/>
            </a:solidFill>
            <a:round/>
            <a:headEnd/>
            <a:tailEnd/>
          </a:ln>
        </p:spPr>
        <p:txBody>
          <a:bodyPr/>
          <a:lstStyle/>
          <a:p>
            <a:endParaRPr lang="en-US">
              <a:latin typeface="Times New Roman" pitchFamily="18" charset="0"/>
              <a:cs typeface="Times New Roman" pitchFamily="18" charset="0"/>
            </a:endParaRPr>
          </a:p>
        </p:txBody>
      </p:sp>
      <p:sp>
        <p:nvSpPr>
          <p:cNvPr id="72" name="Line 8"/>
          <p:cNvSpPr>
            <a:spLocks noChangeShapeType="1"/>
          </p:cNvSpPr>
          <p:nvPr/>
        </p:nvSpPr>
        <p:spPr bwMode="auto">
          <a:xfrm>
            <a:off x="3825875" y="2020887"/>
            <a:ext cx="0" cy="286385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73" name="Line 9"/>
          <p:cNvSpPr>
            <a:spLocks noChangeShapeType="1"/>
          </p:cNvSpPr>
          <p:nvPr/>
        </p:nvSpPr>
        <p:spPr bwMode="auto">
          <a:xfrm flipH="1">
            <a:off x="2590800" y="2824163"/>
            <a:ext cx="1905000" cy="9525"/>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74" name="Line 10"/>
          <p:cNvSpPr>
            <a:spLocks noChangeShapeType="1"/>
          </p:cNvSpPr>
          <p:nvPr/>
        </p:nvSpPr>
        <p:spPr bwMode="auto">
          <a:xfrm flipH="1">
            <a:off x="2571753" y="2020892"/>
            <a:ext cx="1254125" cy="9525"/>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75" name="Line 11"/>
          <p:cNvSpPr>
            <a:spLocks noChangeShapeType="1"/>
          </p:cNvSpPr>
          <p:nvPr/>
        </p:nvSpPr>
        <p:spPr bwMode="auto">
          <a:xfrm flipH="1">
            <a:off x="2590799" y="3205162"/>
            <a:ext cx="1177924" cy="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76" name="Text Box 12"/>
          <p:cNvSpPr txBox="1">
            <a:spLocks noChangeArrowheads="1"/>
          </p:cNvSpPr>
          <p:nvPr/>
        </p:nvSpPr>
        <p:spPr bwMode="auto">
          <a:xfrm>
            <a:off x="1828801" y="839788"/>
            <a:ext cx="536575" cy="536575"/>
          </a:xfrm>
          <a:prstGeom prst="rect">
            <a:avLst/>
          </a:prstGeom>
          <a:noFill/>
          <a:ln w="9525">
            <a:noFill/>
            <a:miter lim="800000"/>
            <a:headEnd/>
            <a:tailEnd/>
          </a:ln>
        </p:spPr>
        <p:txBody>
          <a:bodyPr/>
          <a:lstStyle/>
          <a:p>
            <a:pPr algn="r" rtl="1"/>
            <a:r>
              <a:rPr lang="en-US" altLang="zh-CN" b="1" dirty="0">
                <a:solidFill>
                  <a:srgbClr val="000000"/>
                </a:solidFill>
                <a:latin typeface="Times New Roman" pitchFamily="18" charset="0"/>
                <a:ea typeface="SimSun" pitchFamily="2" charset="-122"/>
                <a:cs typeface="Times New Roman" pitchFamily="18" charset="0"/>
              </a:rPr>
              <a:t>P</a:t>
            </a:r>
            <a:endParaRPr lang="en-US" dirty="0">
              <a:latin typeface="Times New Roman" pitchFamily="18" charset="0"/>
              <a:cs typeface="Times New Roman" pitchFamily="18" charset="0"/>
            </a:endParaRPr>
          </a:p>
        </p:txBody>
      </p:sp>
      <p:sp>
        <p:nvSpPr>
          <p:cNvPr id="77" name="Text Box 14"/>
          <p:cNvSpPr txBox="1">
            <a:spLocks noChangeArrowheads="1"/>
          </p:cNvSpPr>
          <p:nvPr/>
        </p:nvSpPr>
        <p:spPr bwMode="auto">
          <a:xfrm>
            <a:off x="6019801" y="1673226"/>
            <a:ext cx="536575" cy="536575"/>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S</a:t>
            </a:r>
            <a:r>
              <a:rPr lang="en-US" altLang="zh-CN" b="1" baseline="-25000" dirty="0">
                <a:latin typeface="Times New Roman" pitchFamily="18" charset="0"/>
                <a:ea typeface="SimSun" pitchFamily="2" charset="-122"/>
                <a:cs typeface="Times New Roman" pitchFamily="18" charset="0"/>
              </a:rPr>
              <a:t>1</a:t>
            </a:r>
            <a:endParaRPr lang="en-US" dirty="0">
              <a:latin typeface="Times New Roman" pitchFamily="18" charset="0"/>
              <a:cs typeface="Times New Roman" pitchFamily="18" charset="0"/>
            </a:endParaRPr>
          </a:p>
        </p:txBody>
      </p:sp>
      <p:sp>
        <p:nvSpPr>
          <p:cNvPr id="78" name="Text Box 15"/>
          <p:cNvSpPr txBox="1">
            <a:spLocks noChangeArrowheads="1"/>
          </p:cNvSpPr>
          <p:nvPr/>
        </p:nvSpPr>
        <p:spPr bwMode="auto">
          <a:xfrm>
            <a:off x="7159626" y="4878388"/>
            <a:ext cx="536575" cy="536575"/>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Q</a:t>
            </a:r>
            <a:endParaRPr lang="en-US" dirty="0">
              <a:latin typeface="Times New Roman" pitchFamily="18" charset="0"/>
              <a:cs typeface="Times New Roman" pitchFamily="18" charset="0"/>
            </a:endParaRPr>
          </a:p>
        </p:txBody>
      </p:sp>
      <p:sp>
        <p:nvSpPr>
          <p:cNvPr id="79" name="Text Box 16"/>
          <p:cNvSpPr txBox="1">
            <a:spLocks noChangeArrowheads="1"/>
          </p:cNvSpPr>
          <p:nvPr/>
        </p:nvSpPr>
        <p:spPr bwMode="auto">
          <a:xfrm>
            <a:off x="5178426" y="3967163"/>
            <a:ext cx="536575" cy="409571"/>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cs typeface="Times New Roman" pitchFamily="18" charset="0"/>
              </a:rPr>
              <a:t>D</a:t>
            </a:r>
            <a:endParaRPr lang="en-US" dirty="0">
              <a:latin typeface="Times New Roman" pitchFamily="18" charset="0"/>
              <a:cs typeface="Times New Roman" pitchFamily="18" charset="0"/>
            </a:endParaRPr>
          </a:p>
        </p:txBody>
      </p:sp>
      <p:sp>
        <p:nvSpPr>
          <p:cNvPr id="80" name="Line 17"/>
          <p:cNvSpPr>
            <a:spLocks noChangeShapeType="1"/>
          </p:cNvSpPr>
          <p:nvPr/>
        </p:nvSpPr>
        <p:spPr bwMode="auto">
          <a:xfrm>
            <a:off x="4495800" y="2900362"/>
            <a:ext cx="0" cy="1968500"/>
          </a:xfrm>
          <a:prstGeom prst="line">
            <a:avLst/>
          </a:prstGeom>
          <a:noFill/>
          <a:ln w="2857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81" name="Text Box 19"/>
          <p:cNvSpPr txBox="1">
            <a:spLocks noChangeArrowheads="1"/>
          </p:cNvSpPr>
          <p:nvPr/>
        </p:nvSpPr>
        <p:spPr bwMode="auto">
          <a:xfrm>
            <a:off x="1774826" y="1768480"/>
            <a:ext cx="968375" cy="53657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107</a:t>
            </a:r>
            <a:endParaRPr lang="en-US" sz="1600" dirty="0">
              <a:latin typeface="Times New Roman" pitchFamily="18" charset="0"/>
              <a:cs typeface="Times New Roman" pitchFamily="18" charset="0"/>
            </a:endParaRPr>
          </a:p>
        </p:txBody>
      </p:sp>
      <p:sp>
        <p:nvSpPr>
          <p:cNvPr id="82" name="Text Box 21"/>
          <p:cNvSpPr txBox="1">
            <a:spLocks noChangeArrowheads="1"/>
          </p:cNvSpPr>
          <p:nvPr/>
        </p:nvSpPr>
        <p:spPr bwMode="auto">
          <a:xfrm>
            <a:off x="1828801" y="3027365"/>
            <a:ext cx="968375" cy="536575"/>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97</a:t>
            </a:r>
            <a:endParaRPr lang="en-US" sz="1600" dirty="0">
              <a:latin typeface="Times New Roman" pitchFamily="18" charset="0"/>
              <a:cs typeface="Times New Roman" pitchFamily="18" charset="0"/>
            </a:endParaRPr>
          </a:p>
        </p:txBody>
      </p:sp>
      <p:sp>
        <p:nvSpPr>
          <p:cNvPr id="83" name="Text Box 22"/>
          <p:cNvSpPr txBox="1">
            <a:spLocks noChangeArrowheads="1"/>
          </p:cNvSpPr>
          <p:nvPr/>
        </p:nvSpPr>
        <p:spPr bwMode="auto">
          <a:xfrm>
            <a:off x="3335341" y="4860930"/>
            <a:ext cx="968375" cy="536575"/>
          </a:xfrm>
          <a:prstGeom prst="rect">
            <a:avLst/>
          </a:prstGeom>
          <a:noFill/>
          <a:ln w="9525">
            <a:noFill/>
            <a:miter lim="800000"/>
            <a:headEnd/>
            <a:tailEnd/>
          </a:ln>
        </p:spPr>
        <p:txBody>
          <a:bodyPr/>
          <a:lstStyle/>
          <a:p>
            <a:pPr algn="ctr" rtl="1"/>
            <a:r>
              <a:rPr lang="en-US" altLang="zh-CN" sz="1600" b="1" dirty="0" smtClean="0">
                <a:latin typeface="Times New Roman" pitchFamily="18" charset="0"/>
                <a:ea typeface="SimSun" pitchFamily="2" charset="-122"/>
                <a:cs typeface="Times New Roman" pitchFamily="18" charset="0"/>
              </a:rPr>
              <a:t>35</a:t>
            </a:r>
            <a:endParaRPr lang="en-US" sz="1600" dirty="0">
              <a:latin typeface="Times New Roman" pitchFamily="18" charset="0"/>
              <a:cs typeface="Times New Roman" pitchFamily="18" charset="0"/>
            </a:endParaRPr>
          </a:p>
        </p:txBody>
      </p:sp>
      <p:sp>
        <p:nvSpPr>
          <p:cNvPr id="86" name="Text Box 13"/>
          <p:cNvSpPr txBox="1">
            <a:spLocks noChangeArrowheads="1"/>
          </p:cNvSpPr>
          <p:nvPr/>
        </p:nvSpPr>
        <p:spPr bwMode="auto">
          <a:xfrm>
            <a:off x="5334001" y="685800"/>
            <a:ext cx="536575" cy="538162"/>
          </a:xfrm>
          <a:prstGeom prst="rect">
            <a:avLst/>
          </a:prstGeom>
          <a:noFill/>
          <a:ln w="9525">
            <a:noFill/>
            <a:miter lim="800000"/>
            <a:headEnd/>
            <a:tailEnd/>
          </a:ln>
        </p:spPr>
        <p:txBody>
          <a:bodyPr/>
          <a:lstStyle/>
          <a:p>
            <a:pPr algn="r" rtl="1"/>
            <a:r>
              <a:rPr lang="en-US" altLang="zh-CN" b="1" dirty="0">
                <a:latin typeface="Times New Roman" pitchFamily="18" charset="0"/>
                <a:ea typeface="SimSun" pitchFamily="2" charset="-122"/>
              </a:rPr>
              <a:t>S</a:t>
            </a:r>
            <a:r>
              <a:rPr lang="en-US" altLang="zh-CN" b="1" baseline="-25000" dirty="0">
                <a:latin typeface="Times New Roman" pitchFamily="18" charset="0"/>
                <a:ea typeface="SimSun" pitchFamily="2" charset="-122"/>
              </a:rPr>
              <a:t>2</a:t>
            </a:r>
            <a:endParaRPr lang="en-US" dirty="0"/>
          </a:p>
        </p:txBody>
      </p:sp>
      <p:cxnSp>
        <p:nvCxnSpPr>
          <p:cNvPr id="87" name="Straight Arrow Connector 663"/>
          <p:cNvCxnSpPr>
            <a:cxnSpLocks noChangeShapeType="1"/>
          </p:cNvCxnSpPr>
          <p:nvPr/>
        </p:nvCxnSpPr>
        <p:spPr bwMode="auto">
          <a:xfrm flipH="1" flipV="1">
            <a:off x="5029200" y="1452562"/>
            <a:ext cx="457200" cy="533400"/>
          </a:xfrm>
          <a:prstGeom prst="straightConnector1">
            <a:avLst/>
          </a:prstGeom>
          <a:noFill/>
          <a:ln w="19050">
            <a:solidFill>
              <a:schemeClr val="tx1"/>
            </a:solidFill>
            <a:prstDash val="sysDot"/>
            <a:round/>
            <a:headEnd/>
            <a:tailEnd type="arrow" w="med" len="med"/>
          </a:ln>
        </p:spPr>
      </p:cxnSp>
      <p:cxnSp>
        <p:nvCxnSpPr>
          <p:cNvPr id="90" name="Straight Arrow Connector 663"/>
          <p:cNvCxnSpPr>
            <a:cxnSpLocks noChangeShapeType="1"/>
          </p:cNvCxnSpPr>
          <p:nvPr/>
        </p:nvCxnSpPr>
        <p:spPr bwMode="auto">
          <a:xfrm flipH="1" flipV="1">
            <a:off x="4800600" y="1604962"/>
            <a:ext cx="457200" cy="533400"/>
          </a:xfrm>
          <a:prstGeom prst="straightConnector1">
            <a:avLst/>
          </a:prstGeom>
          <a:noFill/>
          <a:ln w="19050">
            <a:solidFill>
              <a:schemeClr val="tx1"/>
            </a:solidFill>
            <a:prstDash val="sysDot"/>
            <a:round/>
            <a:headEnd/>
            <a:tailEnd type="arrow" w="med" len="med"/>
          </a:ln>
        </p:spPr>
      </p:cxnSp>
      <p:sp>
        <p:nvSpPr>
          <p:cNvPr id="91" name="Text Box 22"/>
          <p:cNvSpPr txBox="1">
            <a:spLocks noChangeArrowheads="1"/>
          </p:cNvSpPr>
          <p:nvPr/>
        </p:nvSpPr>
        <p:spPr bwMode="auto">
          <a:xfrm>
            <a:off x="1524000" y="2671763"/>
            <a:ext cx="1092068" cy="359891"/>
          </a:xfrm>
          <a:prstGeom prst="rect">
            <a:avLst/>
          </a:prstGeom>
          <a:noFill/>
          <a:ln w="9525">
            <a:noFill/>
            <a:miter lim="800000"/>
            <a:headEnd/>
            <a:tailEnd/>
          </a:ln>
        </p:spPr>
        <p:txBody>
          <a:bodyPr/>
          <a:lstStyle/>
          <a:p>
            <a:pPr algn="ctr"/>
            <a:r>
              <a:rPr lang="en-US" sz="1600" b="1" dirty="0" err="1">
                <a:latin typeface="Times New Roman" pitchFamily="18" charset="0"/>
                <a:cs typeface="Times New Roman" pitchFamily="18" charset="0"/>
              </a:rPr>
              <a:t>P</a:t>
            </a:r>
            <a:r>
              <a:rPr lang="en-US" sz="1600" b="1" baseline="-25000" dirty="0" err="1">
                <a:latin typeface="Times New Roman" pitchFamily="18" charset="0"/>
                <a:cs typeface="Times New Roman" pitchFamily="18" charset="0"/>
              </a:rPr>
              <a:t>e</a:t>
            </a:r>
            <a:r>
              <a:rPr lang="en-US" sz="1600" b="1" dirty="0">
                <a:latin typeface="Times New Roman" pitchFamily="18" charset="0"/>
                <a:cs typeface="Times New Roman" pitchFamily="18" charset="0"/>
              </a:rPr>
              <a:t> </a:t>
            </a:r>
            <a:r>
              <a:rPr lang="en-US" sz="1600" b="1" dirty="0" smtClean="0">
                <a:latin typeface="Times New Roman" pitchFamily="18" charset="0"/>
                <a:cs typeface="Times New Roman" pitchFamily="18" charset="0"/>
              </a:rPr>
              <a:t>= 100</a:t>
            </a:r>
            <a:endParaRPr lang="en-US" sz="1600" b="1" dirty="0">
              <a:latin typeface="Times New Roman" pitchFamily="18" charset="0"/>
              <a:cs typeface="Times New Roman" pitchFamily="18" charset="0"/>
            </a:endParaRPr>
          </a:p>
        </p:txBody>
      </p:sp>
      <p:sp>
        <p:nvSpPr>
          <p:cNvPr id="92" name="Rectangle 91"/>
          <p:cNvSpPr/>
          <p:nvPr/>
        </p:nvSpPr>
        <p:spPr>
          <a:xfrm>
            <a:off x="4038602" y="4881562"/>
            <a:ext cx="830676" cy="338554"/>
          </a:xfrm>
          <a:prstGeom prst="rect">
            <a:avLst/>
          </a:prstGeom>
        </p:spPr>
        <p:txBody>
          <a:bodyPr wrap="none">
            <a:spAutoFit/>
          </a:bodyPr>
          <a:lstStyle/>
          <a:p>
            <a:r>
              <a:rPr lang="fr-FR" sz="1600" b="1" dirty="0">
                <a:latin typeface="Times New Roman" pitchFamily="18" charset="0"/>
                <a:cs typeface="Times New Roman" pitchFamily="18" charset="0"/>
              </a:rPr>
              <a:t>Q</a:t>
            </a:r>
            <a:r>
              <a:rPr lang="fr-FR" sz="1600" b="1" baseline="-25000" dirty="0">
                <a:latin typeface="Times New Roman" pitchFamily="18" charset="0"/>
                <a:cs typeface="Times New Roman" pitchFamily="18" charset="0"/>
              </a:rPr>
              <a:t>e</a:t>
            </a:r>
            <a:r>
              <a:rPr lang="fr-FR" sz="1600" b="1" dirty="0">
                <a:latin typeface="Times New Roman" pitchFamily="18" charset="0"/>
                <a:cs typeface="Times New Roman" pitchFamily="18" charset="0"/>
              </a:rPr>
              <a:t> = </a:t>
            </a:r>
            <a:r>
              <a:rPr lang="fr-FR" sz="1600" b="1" dirty="0" smtClean="0">
                <a:latin typeface="Times New Roman" pitchFamily="18" charset="0"/>
                <a:cs typeface="Times New Roman" pitchFamily="18" charset="0"/>
              </a:rPr>
              <a:t>5</a:t>
            </a:r>
            <a:r>
              <a:rPr lang="en-US" sz="1600" b="1" dirty="0" smtClean="0">
                <a:latin typeface="Times New Roman" pitchFamily="18" charset="0"/>
                <a:cs typeface="Times New Roman" pitchFamily="18" charset="0"/>
              </a:rPr>
              <a:t>0</a:t>
            </a:r>
            <a:endParaRPr lang="fr-FR" sz="1600" b="1" dirty="0">
              <a:latin typeface="Times New Roman" pitchFamily="18" charset="0"/>
              <a:cs typeface="Times New Roman" pitchFamily="18" charset="0"/>
            </a:endParaRPr>
          </a:p>
        </p:txBody>
      </p:sp>
      <p:sp>
        <p:nvSpPr>
          <p:cNvPr id="95" name="Oval 41"/>
          <p:cNvSpPr>
            <a:spLocks noChangeArrowheads="1"/>
          </p:cNvSpPr>
          <p:nvPr/>
        </p:nvSpPr>
        <p:spPr bwMode="auto">
          <a:xfrm>
            <a:off x="3794126" y="1985963"/>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96" name="Oval 41"/>
          <p:cNvSpPr>
            <a:spLocks noChangeArrowheads="1"/>
          </p:cNvSpPr>
          <p:nvPr/>
        </p:nvSpPr>
        <p:spPr bwMode="auto">
          <a:xfrm>
            <a:off x="4419601" y="2808288"/>
            <a:ext cx="92075" cy="92075"/>
          </a:xfrm>
          <a:prstGeom prst="ellipse">
            <a:avLst/>
          </a:prstGeom>
          <a:solidFill>
            <a:schemeClr val="tx1"/>
          </a:solidFill>
          <a:ln>
            <a:solidFill>
              <a:schemeClr val="tx1"/>
            </a:solid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solidFill>
                <a:schemeClr val="tx1"/>
              </a:solidFill>
              <a:ea typeface="ＭＳ Ｐゴシック" pitchFamily="17" charset="-128"/>
            </a:endParaRPr>
          </a:p>
        </p:txBody>
      </p:sp>
      <p:sp>
        <p:nvSpPr>
          <p:cNvPr id="99" name="Text Box 18"/>
          <p:cNvSpPr txBox="1">
            <a:spLocks noChangeArrowheads="1"/>
          </p:cNvSpPr>
          <p:nvPr/>
        </p:nvSpPr>
        <p:spPr bwMode="auto">
          <a:xfrm>
            <a:off x="1774826" y="5395910"/>
            <a:ext cx="8915400" cy="942975"/>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a:t>
            </a:r>
            <a:r>
              <a:rPr lang="ar-SA" altLang="zh-CN" b="1" dirty="0">
                <a:latin typeface="Times New Roman" pitchFamily="18" charset="0"/>
                <a:ea typeface="SimSun" pitchFamily="2" charset="-122"/>
                <a:cs typeface="Times New Roman" pitchFamily="18" charset="0"/>
              </a:rPr>
              <a:t>لشكل (</a:t>
            </a:r>
            <a:r>
              <a:rPr lang="ar-TN" altLang="zh-CN" b="1" dirty="0">
                <a:latin typeface="Times New Roman" pitchFamily="18" charset="0"/>
                <a:ea typeface="SimSun" pitchFamily="2" charset="-122"/>
                <a:cs typeface="Times New Roman" pitchFamily="18" charset="0"/>
              </a:rPr>
              <a:t>5</a:t>
            </a:r>
            <a:r>
              <a:rPr lang="ar-SA" altLang="zh-CN" b="1" dirty="0">
                <a:latin typeface="Times New Roman" pitchFamily="18" charset="0"/>
                <a:ea typeface="SimSun" pitchFamily="2" charset="-122"/>
                <a:cs typeface="Times New Roman" pitchFamily="18" charset="0"/>
              </a:rPr>
              <a:t>-</a:t>
            </a:r>
            <a:r>
              <a:rPr lang="ar-TN" altLang="zh-CN" b="1" dirty="0">
                <a:latin typeface="Times New Roman" pitchFamily="18" charset="0"/>
                <a:ea typeface="SimSun" pitchFamily="2" charset="-122"/>
                <a:cs typeface="Times New Roman" pitchFamily="18" charset="0"/>
              </a:rPr>
              <a:t>4</a:t>
            </a:r>
            <a:r>
              <a:rPr lang="ar-SA" altLang="zh-CN" b="1" dirty="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فرض الضريبة ينقل منحنى العرض من </a:t>
            </a:r>
            <a:r>
              <a:rPr lang="en-US" altLang="zh-CN" dirty="0">
                <a:latin typeface="Times New Roman" pitchFamily="18" charset="0"/>
                <a:ea typeface="SimSun" pitchFamily="2" charset="-122"/>
                <a:cs typeface="Times New Roman" pitchFamily="18" charset="0"/>
              </a:rPr>
              <a:t>S</a:t>
            </a:r>
            <a:r>
              <a:rPr lang="en-US" altLang="zh-CN" baseline="-25000" dirty="0">
                <a:latin typeface="Times New Roman" pitchFamily="18" charset="0"/>
                <a:ea typeface="SimSun" pitchFamily="2" charset="-122"/>
                <a:cs typeface="Times New Roman" pitchFamily="18" charset="0"/>
              </a:rPr>
              <a:t>1</a:t>
            </a:r>
            <a:r>
              <a:rPr lang="ar-SA" altLang="zh-CN" baseline="-25000" dirty="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إلى </a:t>
            </a:r>
            <a:r>
              <a:rPr lang="en-US" altLang="zh-CN" dirty="0">
                <a:latin typeface="Times New Roman" pitchFamily="18" charset="0"/>
                <a:ea typeface="SimSun" pitchFamily="2" charset="-122"/>
              </a:rPr>
              <a:t>S</a:t>
            </a:r>
            <a:r>
              <a:rPr lang="en-US" altLang="zh-CN" baseline="-25000" dirty="0">
                <a:latin typeface="Times New Roman" pitchFamily="18" charset="0"/>
                <a:ea typeface="SimSun" pitchFamily="2" charset="-122"/>
              </a:rPr>
              <a:t>2</a:t>
            </a:r>
            <a:r>
              <a:rPr lang="ar-BH" altLang="zh-CN" dirty="0">
                <a:latin typeface="Times New Roman" pitchFamily="18" charset="0"/>
                <a:cs typeface="Times New Roman" pitchFamily="18" charset="0"/>
              </a:rPr>
              <a:t> </a:t>
            </a:r>
            <a:r>
              <a:rPr lang="ar-TN" altLang="zh-CN" dirty="0">
                <a:latin typeface="Times New Roman" pitchFamily="18" charset="0"/>
                <a:cs typeface="Times New Roman" pitchFamily="18" charset="0"/>
              </a:rPr>
              <a:t>. </a:t>
            </a:r>
            <a:r>
              <a:rPr lang="ar-SA" altLang="zh-CN" dirty="0">
                <a:latin typeface="Times New Roman" pitchFamily="18" charset="0"/>
                <a:cs typeface="Times New Roman" pitchFamily="18" charset="0"/>
              </a:rPr>
              <a:t>يرتفع سعر المشتري</a:t>
            </a:r>
            <a:r>
              <a:rPr lang="ar-TN" altLang="zh-CN" dirty="0">
                <a:latin typeface="Times New Roman" pitchFamily="18" charset="0"/>
                <a:cs typeface="Times New Roman" pitchFamily="18" charset="0"/>
              </a:rPr>
              <a:t> </a:t>
            </a:r>
            <a:r>
              <a:rPr lang="ar-SA" altLang="zh-CN" dirty="0">
                <a:latin typeface="Times New Roman" pitchFamily="18" charset="0"/>
                <a:cs typeface="Times New Roman" pitchFamily="18" charset="0"/>
              </a:rPr>
              <a:t> </a:t>
            </a:r>
            <a:r>
              <a:rPr lang="ar-TN" altLang="zh-CN" dirty="0">
                <a:latin typeface="Times New Roman" pitchFamily="18" charset="0"/>
                <a:cs typeface="Times New Roman" pitchFamily="18" charset="0"/>
              </a:rPr>
              <a:t>من</a:t>
            </a:r>
            <a:r>
              <a:rPr lang="ar-SA" altLang="zh-CN" dirty="0">
                <a:latin typeface="Times New Roman" pitchFamily="18" charset="0"/>
                <a:cs typeface="Times New Roman" pitchFamily="18" charset="0"/>
              </a:rPr>
              <a:t> 10</a:t>
            </a:r>
            <a:r>
              <a:rPr lang="ar-TN" altLang="zh-CN" dirty="0">
                <a:latin typeface="Times New Roman" pitchFamily="18" charset="0"/>
                <a:cs typeface="Times New Roman" pitchFamily="18" charset="0"/>
              </a:rPr>
              <a:t>0</a:t>
            </a:r>
            <a:r>
              <a:rPr lang="ar-SA" altLang="zh-CN" dirty="0">
                <a:latin typeface="Times New Roman" pitchFamily="18" charset="0"/>
                <a:cs typeface="Times New Roman" pitchFamily="18" charset="0"/>
              </a:rPr>
              <a:t> دينار إلى</a:t>
            </a:r>
            <a:r>
              <a:rPr lang="ar-TN" altLang="zh-CN" dirty="0">
                <a:latin typeface="Times New Roman" pitchFamily="18" charset="0"/>
                <a:cs typeface="Times New Roman" pitchFamily="18" charset="0"/>
              </a:rPr>
              <a:t> </a:t>
            </a:r>
            <a:r>
              <a:rPr lang="ar-SA" altLang="zh-CN" dirty="0">
                <a:latin typeface="Times New Roman" pitchFamily="18" charset="0"/>
                <a:cs typeface="Times New Roman" pitchFamily="18" charset="0"/>
              </a:rPr>
              <a:t>1</a:t>
            </a:r>
            <a:r>
              <a:rPr lang="ar-BH" altLang="zh-CN" dirty="0">
                <a:latin typeface="Times New Roman" pitchFamily="18" charset="0"/>
                <a:cs typeface="Times New Roman" pitchFamily="18" charset="0"/>
              </a:rPr>
              <a:t>0</a:t>
            </a:r>
            <a:r>
              <a:rPr lang="ar-TN" altLang="zh-CN" dirty="0">
                <a:latin typeface="Times New Roman" pitchFamily="18" charset="0"/>
                <a:cs typeface="Times New Roman" pitchFamily="18" charset="0"/>
              </a:rPr>
              <a:t>7</a:t>
            </a:r>
            <a:r>
              <a:rPr lang="ar-SA" altLang="zh-CN" dirty="0">
                <a:latin typeface="Times New Roman" pitchFamily="18" charset="0"/>
                <a:cs typeface="Times New Roman" pitchFamily="18" charset="0"/>
              </a:rPr>
              <a:t> دينار ويسهم في سداد الضريبة بمقدار 7 دنانير، بينما ينخفض سعر البائع </a:t>
            </a:r>
            <a:r>
              <a:rPr lang="ar-TN" altLang="zh-CN" dirty="0">
                <a:latin typeface="Times New Roman" pitchFamily="18" charset="0"/>
                <a:cs typeface="Times New Roman" pitchFamily="18" charset="0"/>
              </a:rPr>
              <a:t>من</a:t>
            </a:r>
            <a:r>
              <a:rPr lang="ar-SA" altLang="zh-CN" dirty="0">
                <a:latin typeface="Times New Roman" pitchFamily="18" charset="0"/>
                <a:cs typeface="Times New Roman" pitchFamily="18" charset="0"/>
              </a:rPr>
              <a:t> 10</a:t>
            </a:r>
            <a:r>
              <a:rPr lang="ar-TN" altLang="zh-CN" dirty="0">
                <a:latin typeface="Times New Roman" pitchFamily="18" charset="0"/>
                <a:cs typeface="Times New Roman" pitchFamily="18" charset="0"/>
              </a:rPr>
              <a:t>0</a:t>
            </a:r>
            <a:r>
              <a:rPr lang="ar-SA" altLang="zh-CN" dirty="0">
                <a:latin typeface="Times New Roman" pitchFamily="18" charset="0"/>
                <a:cs typeface="Times New Roman" pitchFamily="18" charset="0"/>
              </a:rPr>
              <a:t> دينار إلى 97 دينار ويسهم بمقدار 3 دنانير في سداد الضريبة. وتحصل الحكومة على إيراد كلي قدره 3</a:t>
            </a:r>
            <a:r>
              <a:rPr lang="ar-TN" altLang="zh-CN" dirty="0">
                <a:latin typeface="Times New Roman" pitchFamily="18" charset="0"/>
                <a:cs typeface="Times New Roman" pitchFamily="18" charset="0"/>
              </a:rPr>
              <a:t>5</a:t>
            </a:r>
            <a:r>
              <a:rPr lang="ar-SA" altLang="zh-CN" dirty="0">
                <a:latin typeface="Times New Roman" pitchFamily="18" charset="0"/>
                <a:cs typeface="Times New Roman" pitchFamily="18" charset="0"/>
              </a:rPr>
              <a:t>0 دينار. </a:t>
            </a:r>
            <a:endParaRPr lang="en-US" dirty="0"/>
          </a:p>
        </p:txBody>
      </p:sp>
      <p:sp>
        <p:nvSpPr>
          <p:cNvPr id="100" name="Rectangle 99"/>
          <p:cNvSpPr/>
          <p:nvPr/>
        </p:nvSpPr>
        <p:spPr>
          <a:xfrm>
            <a:off x="3544418" y="5257800"/>
            <a:ext cx="1228221" cy="338554"/>
          </a:xfrm>
          <a:prstGeom prst="rect">
            <a:avLst/>
          </a:prstGeom>
        </p:spPr>
        <p:txBody>
          <a:bodyPr wrap="none">
            <a:spAutoFit/>
          </a:bodyPr>
          <a:lstStyle/>
          <a:p>
            <a:pPr algn="r" rtl="1"/>
            <a:r>
              <a:rPr lang="ar-TN" sz="1600" b="1" u="sng" dirty="0">
                <a:latin typeface="Times New Roman" pitchFamily="18" charset="0"/>
                <a:cs typeface="Times New Roman" pitchFamily="18" charset="0"/>
              </a:rPr>
              <a:t>(شكل رقم 5-</a:t>
            </a:r>
            <a:r>
              <a:rPr lang="fr-FR" sz="1600" b="1" u="sng" dirty="0">
                <a:latin typeface="Times New Roman" pitchFamily="18" charset="0"/>
                <a:cs typeface="Times New Roman" pitchFamily="18" charset="0"/>
              </a:rPr>
              <a:t>4</a:t>
            </a:r>
            <a:r>
              <a:rPr lang="ar-TN" sz="1600" b="1" u="sng" dirty="0">
                <a:latin typeface="Times New Roman" pitchFamily="18" charset="0"/>
                <a:cs typeface="Times New Roman" pitchFamily="18" charset="0"/>
              </a:rPr>
              <a:t>)</a:t>
            </a:r>
            <a:endParaRPr lang="fr-FR" sz="1600" b="1" dirty="0"/>
          </a:p>
        </p:txBody>
      </p:sp>
      <p:sp>
        <p:nvSpPr>
          <p:cNvPr id="101" name="Rectangle 100"/>
          <p:cNvSpPr/>
          <p:nvPr/>
        </p:nvSpPr>
        <p:spPr>
          <a:xfrm>
            <a:off x="7162800" y="912674"/>
            <a:ext cx="3200400" cy="1754326"/>
          </a:xfrm>
          <a:prstGeom prst="rect">
            <a:avLst/>
          </a:prstGeom>
          <a:ln w="12700">
            <a:solidFill>
              <a:schemeClr val="tx1"/>
            </a:solidFill>
          </a:ln>
        </p:spPr>
        <p:txBody>
          <a:bodyPr wrap="square">
            <a:spAutoFit/>
          </a:bodyPr>
          <a:lstStyle/>
          <a:p>
            <a:pPr algn="just" rtl="1">
              <a:lnSpc>
                <a:spcPct val="150000"/>
              </a:lnSpc>
            </a:pPr>
            <a:r>
              <a:rPr lang="ar-BH" b="1" u="sng" dirty="0">
                <a:latin typeface="Times New Roman" pitchFamily="18" charset="0"/>
                <a:cs typeface="Times New Roman" pitchFamily="18" charset="0"/>
              </a:rPr>
              <a:t>ضريبة الإنتاج</a:t>
            </a:r>
            <a:r>
              <a:rPr lang="ar-TN" dirty="0">
                <a:latin typeface="Times New Roman" pitchFamily="18" charset="0"/>
                <a:cs typeface="Times New Roman" pitchFamily="18" charset="0"/>
              </a:rPr>
              <a:t>:</a:t>
            </a:r>
            <a:r>
              <a:rPr lang="ar-BH" dirty="0">
                <a:latin typeface="Times New Roman" pitchFamily="18" charset="0"/>
                <a:cs typeface="Times New Roman" pitchFamily="18" charset="0"/>
              </a:rPr>
              <a:t> هي قدر من المال تأخذه الحكومة من المنتج أو البائع مقابل كل وحدة مباعة من السلعة أو الخدمة. وفي</a:t>
            </a:r>
            <a:r>
              <a:rPr lang="ar-TN" dirty="0">
                <a:latin typeface="Times New Roman" pitchFamily="18" charset="0"/>
                <a:cs typeface="Times New Roman" pitchFamily="18" charset="0"/>
              </a:rPr>
              <a:t> الشكل رقم 5-</a:t>
            </a:r>
            <a:r>
              <a:rPr lang="fr-FR" dirty="0">
                <a:latin typeface="Times New Roman" pitchFamily="18" charset="0"/>
                <a:cs typeface="Times New Roman" pitchFamily="18" charset="0"/>
              </a:rPr>
              <a:t>4</a:t>
            </a:r>
            <a:r>
              <a:rPr lang="ar-TN" dirty="0">
                <a:latin typeface="Times New Roman" pitchFamily="18" charset="0"/>
                <a:cs typeface="Times New Roman" pitchFamily="18" charset="0"/>
              </a:rPr>
              <a:t> تساوي 10دنانير.</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20771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14</a:t>
            </a:fld>
            <a:endParaRPr lang="en-US"/>
          </a:p>
        </p:txBody>
      </p:sp>
      <p:sp>
        <p:nvSpPr>
          <p:cNvPr id="113" name="Text Box 4"/>
          <p:cNvSpPr txBox="1">
            <a:spLocks noChangeArrowheads="1"/>
          </p:cNvSpPr>
          <p:nvPr/>
        </p:nvSpPr>
        <p:spPr bwMode="auto">
          <a:xfrm>
            <a:off x="5480052" y="4495800"/>
            <a:ext cx="756442" cy="407988"/>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lnSpc>
                <a:spcPct val="96000"/>
              </a:lnSpc>
            </a:pPr>
            <a:r>
              <a:rPr lang="en-US" sz="1600" b="1" dirty="0">
                <a:latin typeface="Times New Roman" pitchFamily="18" charset="0"/>
                <a:ea typeface="SimSun" pitchFamily="2" charset="-122"/>
                <a:cs typeface="Times New Roman" pitchFamily="18" charset="0"/>
              </a:rPr>
              <a:t>     Q</a:t>
            </a:r>
            <a:r>
              <a:rPr lang="en-US"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14" name="Line 5"/>
          <p:cNvSpPr>
            <a:spLocks noChangeShapeType="1"/>
          </p:cNvSpPr>
          <p:nvPr/>
        </p:nvSpPr>
        <p:spPr bwMode="auto">
          <a:xfrm flipH="1">
            <a:off x="4751388" y="1676400"/>
            <a:ext cx="37306" cy="2805112"/>
          </a:xfrm>
          <a:prstGeom prst="line">
            <a:avLst/>
          </a:prstGeom>
          <a:noFill/>
          <a:ln w="28575">
            <a:solidFill>
              <a:schemeClr val="tx1"/>
            </a:solidFill>
            <a:round/>
            <a:headEnd type="arrow" w="med" len="med"/>
            <a:tailEnd type="none" w="med" len="me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15" name="Line 6"/>
          <p:cNvSpPr>
            <a:spLocks noChangeShapeType="1"/>
          </p:cNvSpPr>
          <p:nvPr/>
        </p:nvSpPr>
        <p:spPr bwMode="auto">
          <a:xfrm flipH="1">
            <a:off x="5931694" y="1981201"/>
            <a:ext cx="0" cy="2514601"/>
          </a:xfrm>
          <a:prstGeom prst="line">
            <a:avLst/>
          </a:prstGeom>
          <a:noFill/>
          <a:ln w="28575">
            <a:solidFill>
              <a:schemeClr val="tx1"/>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16" name="Line 7"/>
          <p:cNvSpPr>
            <a:spLocks noChangeShapeType="1"/>
          </p:cNvSpPr>
          <p:nvPr/>
        </p:nvSpPr>
        <p:spPr bwMode="auto">
          <a:xfrm flipV="1">
            <a:off x="5245894" y="2514600"/>
            <a:ext cx="2089942" cy="1524000"/>
          </a:xfrm>
          <a:prstGeom prst="line">
            <a:avLst/>
          </a:prstGeom>
          <a:noFill/>
          <a:ln w="28575">
            <a:solidFill>
              <a:srgbClr val="FF0000"/>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17" name="Line 8"/>
          <p:cNvSpPr>
            <a:spLocks noChangeShapeType="1"/>
          </p:cNvSpPr>
          <p:nvPr/>
        </p:nvSpPr>
        <p:spPr bwMode="auto">
          <a:xfrm flipV="1">
            <a:off x="4864895" y="1905000"/>
            <a:ext cx="1908967" cy="1371600"/>
          </a:xfrm>
          <a:prstGeom prst="line">
            <a:avLst/>
          </a:prstGeom>
          <a:noFill/>
          <a:ln w="28575">
            <a:solidFill>
              <a:srgbClr val="00A249"/>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18" name="Line 9"/>
          <p:cNvSpPr>
            <a:spLocks noChangeShapeType="1"/>
          </p:cNvSpPr>
          <p:nvPr/>
        </p:nvSpPr>
        <p:spPr bwMode="auto">
          <a:xfrm flipH="1">
            <a:off x="4751388" y="2514601"/>
            <a:ext cx="1180306" cy="20637"/>
          </a:xfrm>
          <a:prstGeom prst="line">
            <a:avLst/>
          </a:prstGeom>
          <a:noFill/>
          <a:ln w="28575">
            <a:solidFill>
              <a:schemeClr val="tx1"/>
            </a:solidFill>
            <a:prstDash val="dashDot"/>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19" name="Line 10"/>
          <p:cNvSpPr>
            <a:spLocks noChangeShapeType="1"/>
          </p:cNvSpPr>
          <p:nvPr/>
        </p:nvSpPr>
        <p:spPr bwMode="auto">
          <a:xfrm flipH="1">
            <a:off x="4751388" y="3581401"/>
            <a:ext cx="1180306" cy="34925"/>
          </a:xfrm>
          <a:prstGeom prst="line">
            <a:avLst/>
          </a:prstGeom>
          <a:noFill/>
          <a:ln w="28575">
            <a:solidFill>
              <a:schemeClr val="tx1"/>
            </a:solidFill>
            <a:prstDash val="dashDot"/>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20" name="Text Box 11"/>
          <p:cNvSpPr txBox="1">
            <a:spLocks noChangeArrowheads="1"/>
          </p:cNvSpPr>
          <p:nvPr/>
        </p:nvSpPr>
        <p:spPr bwMode="auto">
          <a:xfrm>
            <a:off x="4179095" y="1295400"/>
            <a:ext cx="642937" cy="64135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sp>
        <p:nvSpPr>
          <p:cNvPr id="121" name="Text Box 12"/>
          <p:cNvSpPr txBox="1">
            <a:spLocks noChangeArrowheads="1"/>
          </p:cNvSpPr>
          <p:nvPr/>
        </p:nvSpPr>
        <p:spPr bwMode="auto">
          <a:xfrm>
            <a:off x="6388894" y="1600200"/>
            <a:ext cx="641350" cy="64135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2</a:t>
            </a:r>
            <a:endParaRPr lang="en-US" sz="1600" dirty="0">
              <a:latin typeface="Times New Roman" pitchFamily="18" charset="0"/>
              <a:cs typeface="Times New Roman" pitchFamily="18" charset="0"/>
            </a:endParaRPr>
          </a:p>
        </p:txBody>
      </p:sp>
      <p:sp>
        <p:nvSpPr>
          <p:cNvPr id="122" name="Text Box 13"/>
          <p:cNvSpPr txBox="1">
            <a:spLocks noChangeArrowheads="1"/>
          </p:cNvSpPr>
          <p:nvPr/>
        </p:nvSpPr>
        <p:spPr bwMode="auto">
          <a:xfrm>
            <a:off x="6998495" y="2209801"/>
            <a:ext cx="642937" cy="64293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23" name="Text Box 14"/>
          <p:cNvSpPr txBox="1">
            <a:spLocks noChangeArrowheads="1"/>
          </p:cNvSpPr>
          <p:nvPr/>
        </p:nvSpPr>
        <p:spPr bwMode="auto">
          <a:xfrm>
            <a:off x="5474494" y="1524000"/>
            <a:ext cx="642938" cy="642938"/>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D</a:t>
            </a:r>
            <a:endParaRPr lang="en-US" sz="1600" dirty="0">
              <a:latin typeface="Times New Roman" pitchFamily="18" charset="0"/>
              <a:cs typeface="Times New Roman" pitchFamily="18" charset="0"/>
            </a:endParaRPr>
          </a:p>
        </p:txBody>
      </p:sp>
      <p:sp>
        <p:nvSpPr>
          <p:cNvPr id="124" name="Line 15"/>
          <p:cNvSpPr>
            <a:spLocks noChangeShapeType="1"/>
          </p:cNvSpPr>
          <p:nvPr/>
        </p:nvSpPr>
        <p:spPr bwMode="auto">
          <a:xfrm>
            <a:off x="4751391" y="4473575"/>
            <a:ext cx="3313904" cy="22225"/>
          </a:xfrm>
          <a:prstGeom prst="line">
            <a:avLst/>
          </a:prstGeom>
          <a:noFill/>
          <a:ln w="28575">
            <a:solidFill>
              <a:schemeClr val="tx1"/>
            </a:solidFill>
            <a:round/>
            <a:headEnd type="none" w="med" len="med"/>
            <a:tailEnd type="arrow" w="med" len="me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600">
              <a:latin typeface="Times New Roman" pitchFamily="18" charset="0"/>
              <a:cs typeface="Times New Roman" pitchFamily="18" charset="0"/>
            </a:endParaRPr>
          </a:p>
        </p:txBody>
      </p:sp>
      <p:sp>
        <p:nvSpPr>
          <p:cNvPr id="125" name="Text Box 16"/>
          <p:cNvSpPr txBox="1">
            <a:spLocks noChangeArrowheads="1"/>
          </p:cNvSpPr>
          <p:nvPr/>
        </p:nvSpPr>
        <p:spPr bwMode="auto">
          <a:xfrm>
            <a:off x="7912894" y="4419601"/>
            <a:ext cx="641350" cy="64293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126" name="Text Box 18"/>
          <p:cNvSpPr txBox="1">
            <a:spLocks noChangeArrowheads="1"/>
          </p:cNvSpPr>
          <p:nvPr/>
        </p:nvSpPr>
        <p:spPr bwMode="auto">
          <a:xfrm>
            <a:off x="4038600" y="3429000"/>
            <a:ext cx="642938" cy="64135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P</a:t>
            </a:r>
            <a:r>
              <a:rPr lang="en-US" altLang="zh-CN" sz="1600" b="1" baseline="-25000" dirty="0">
                <a:latin typeface="Times New Roman" pitchFamily="18" charset="0"/>
                <a:ea typeface="SimSun" pitchFamily="2" charset="-122"/>
                <a:cs typeface="Times New Roman" pitchFamily="18" charset="0"/>
              </a:rPr>
              <a:t>1</a:t>
            </a:r>
            <a:endParaRPr lang="en-US" sz="1600" baseline="-25000" dirty="0">
              <a:latin typeface="Times New Roman" pitchFamily="18" charset="0"/>
              <a:cs typeface="Times New Roman" pitchFamily="18" charset="0"/>
            </a:endParaRPr>
          </a:p>
        </p:txBody>
      </p:sp>
      <p:sp>
        <p:nvSpPr>
          <p:cNvPr id="127" name="Text Box 19"/>
          <p:cNvSpPr txBox="1">
            <a:spLocks noChangeArrowheads="1"/>
          </p:cNvSpPr>
          <p:nvPr/>
        </p:nvSpPr>
        <p:spPr bwMode="auto">
          <a:xfrm>
            <a:off x="4038600" y="2330450"/>
            <a:ext cx="642938" cy="64135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rtl="1"/>
            <a:r>
              <a:rPr lang="en-US" altLang="zh-CN" sz="1600" b="1" dirty="0">
                <a:latin typeface="Times New Roman" pitchFamily="18" charset="0"/>
                <a:ea typeface="SimSun" pitchFamily="2" charset="-122"/>
                <a:cs typeface="Times New Roman" pitchFamily="18" charset="0"/>
              </a:rPr>
              <a:t>P</a:t>
            </a:r>
            <a:r>
              <a:rPr lang="en-US" altLang="zh-CN" sz="1600" b="1" baseline="-25000" dirty="0">
                <a:latin typeface="Times New Roman" pitchFamily="18" charset="0"/>
                <a:ea typeface="SimSun" pitchFamily="2" charset="-122"/>
                <a:cs typeface="Times New Roman" pitchFamily="18" charset="0"/>
              </a:rPr>
              <a:t>2</a:t>
            </a:r>
            <a:endParaRPr lang="en-US" sz="1600" baseline="-25000" dirty="0">
              <a:latin typeface="Times New Roman" pitchFamily="18" charset="0"/>
              <a:cs typeface="Times New Roman" pitchFamily="18" charset="0"/>
            </a:endParaRPr>
          </a:p>
        </p:txBody>
      </p:sp>
      <p:sp>
        <p:nvSpPr>
          <p:cNvPr id="128" name="Text Box 17"/>
          <p:cNvSpPr txBox="1">
            <a:spLocks noChangeArrowheads="1"/>
          </p:cNvSpPr>
          <p:nvPr/>
        </p:nvSpPr>
        <p:spPr bwMode="auto">
          <a:xfrm>
            <a:off x="1697832" y="5393651"/>
            <a:ext cx="8839200" cy="685800"/>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الشكل (</a:t>
            </a:r>
            <a:r>
              <a:rPr lang="ar-TN" altLang="zh-CN" sz="2000" b="1" dirty="0">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a:t>
            </a:r>
            <a:r>
              <a:rPr lang="ar-TN" altLang="zh-CN" sz="2000" b="1" dirty="0">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في حالة الطلب عديم المرونة</a:t>
            </a:r>
            <a:r>
              <a:rPr lang="fr-FR" altLang="zh-CN" sz="2000" dirty="0">
                <a:latin typeface="Times New Roman" pitchFamily="18" charset="0"/>
                <a:ea typeface="SimSun" pitchFamily="2" charset="-122"/>
                <a:cs typeface="Times New Roman" pitchFamily="18" charset="0"/>
              </a:rPr>
              <a:t> </a:t>
            </a:r>
            <a:r>
              <a:rPr lang="ar-TN" sz="2000" dirty="0">
                <a:latin typeface="Times New Roman" pitchFamily="18" charset="0"/>
                <a:cs typeface="Times New Roman" pitchFamily="18" charset="0"/>
              </a:rPr>
              <a:t>تماما</a:t>
            </a:r>
            <a:r>
              <a:rPr lang="ar-SA" altLang="zh-CN" sz="2000" dirty="0">
                <a:latin typeface="Times New Roman" pitchFamily="18" charset="0"/>
                <a:ea typeface="SimSun" pitchFamily="2" charset="-122"/>
                <a:cs typeface="Times New Roman" pitchFamily="18" charset="0"/>
              </a:rPr>
              <a:t> يتحمل المشتري الضريبة كاملة ويرتفع سعر المشتري بمقدار الضريبة ولا يسهم البائع في تحمل الضريبة،  كما في حالة الأدوية عديمة البدائل</a:t>
            </a:r>
            <a:r>
              <a:rPr lang="fr-FR" altLang="zh-CN" sz="2000" dirty="0">
                <a:latin typeface="Times New Roman" pitchFamily="18" charset="0"/>
                <a:ea typeface="SimSun" pitchFamily="2" charset="-122"/>
                <a:cs typeface="Times New Roman" pitchFamily="18" charset="0"/>
              </a:rPr>
              <a:t> </a:t>
            </a:r>
            <a:r>
              <a:rPr lang="ar-TN" altLang="zh-CN" sz="2000" dirty="0">
                <a:latin typeface="Times New Roman" pitchFamily="18" charset="0"/>
                <a:ea typeface="SimSun" pitchFamily="2" charset="-122"/>
                <a:cs typeface="Times New Roman" pitchFamily="18" charset="0"/>
              </a:rPr>
              <a:t>(مثل الأنسولين)</a:t>
            </a:r>
            <a:r>
              <a:rPr lang="ar-SA" altLang="zh-CN" sz="2000" dirty="0">
                <a:latin typeface="Times New Roman" pitchFamily="18" charset="0"/>
                <a:ea typeface="SimSun" pitchFamily="2" charset="-122"/>
                <a:cs typeface="Times New Roman" pitchFamily="18" charset="0"/>
              </a:rPr>
              <a:t>.</a:t>
            </a:r>
            <a:endParaRPr lang="ar-TN" altLang="zh-CN" sz="2000" dirty="0">
              <a:latin typeface="Times New Roman" pitchFamily="18" charset="0"/>
              <a:ea typeface="SimSun" pitchFamily="2" charset="-122"/>
              <a:cs typeface="Times New Roman" pitchFamily="18" charset="0"/>
            </a:endParaRPr>
          </a:p>
        </p:txBody>
      </p:sp>
      <p:sp>
        <p:nvSpPr>
          <p:cNvPr id="130" name="ZoneTexte 129"/>
          <p:cNvSpPr txBox="1"/>
          <p:nvPr/>
        </p:nvSpPr>
        <p:spPr>
          <a:xfrm>
            <a:off x="7696200" y="762001"/>
            <a:ext cx="2743200" cy="430887"/>
          </a:xfrm>
          <a:prstGeom prst="rect">
            <a:avLst/>
          </a:prstGeom>
          <a:noFill/>
        </p:spPr>
        <p:txBody>
          <a:bodyPr wrap="square" rtlCol="0">
            <a:spAutoFit/>
          </a:bodyPr>
          <a:lstStyle/>
          <a:p>
            <a:pPr algn="r" rtl="1"/>
            <a:r>
              <a:rPr lang="ar-SA" altLang="zh-CN" sz="2200" b="1" dirty="0">
                <a:latin typeface="Times New Roman" pitchFamily="18" charset="0"/>
                <a:ea typeface="SimSun" pitchFamily="2" charset="-122"/>
                <a:cs typeface="Times New Roman" pitchFamily="18" charset="0"/>
              </a:rPr>
              <a:t>الطلب عديم المرونة</a:t>
            </a:r>
            <a:r>
              <a:rPr lang="ar-TN" altLang="zh-CN" sz="2200" b="1" dirty="0">
                <a:latin typeface="Times New Roman" pitchFamily="18" charset="0"/>
                <a:ea typeface="SimSun" pitchFamily="2" charset="-122"/>
                <a:cs typeface="Times New Roman" pitchFamily="18" charset="0"/>
              </a:rPr>
              <a:t> </a:t>
            </a:r>
            <a:r>
              <a:rPr lang="ar-TN" sz="2200" b="1" dirty="0">
                <a:latin typeface="Times New Roman" pitchFamily="18" charset="0"/>
                <a:cs typeface="Times New Roman" pitchFamily="18" charset="0"/>
              </a:rPr>
              <a:t>تماما</a:t>
            </a:r>
            <a:endParaRPr lang="fr-FR" sz="2200" b="1" dirty="0">
              <a:latin typeface="Times New Roman" pitchFamily="18" charset="0"/>
              <a:cs typeface="Times New Roman" pitchFamily="18" charset="0"/>
            </a:endParaRPr>
          </a:p>
        </p:txBody>
      </p:sp>
      <p:sp>
        <p:nvSpPr>
          <p:cNvPr id="132" name="Rectangle 131"/>
          <p:cNvSpPr/>
          <p:nvPr/>
        </p:nvSpPr>
        <p:spPr>
          <a:xfrm>
            <a:off x="5232152" y="4986337"/>
            <a:ext cx="1241045" cy="338554"/>
          </a:xfrm>
          <a:prstGeom prst="rect">
            <a:avLst/>
          </a:prstGeom>
        </p:spPr>
        <p:txBody>
          <a:bodyPr wrap="none">
            <a:spAutoFit/>
          </a:bodyPr>
          <a:lstStyle/>
          <a:p>
            <a:pPr algn="r" rtl="1"/>
            <a:r>
              <a:rPr lang="ar-TN" sz="1600" b="1" u="sng" dirty="0">
                <a:latin typeface="Times New Roman" pitchFamily="18" charset="0"/>
                <a:cs typeface="Times New Roman" pitchFamily="18" charset="0"/>
              </a:rPr>
              <a:t>(شكل رقم 5-5)</a:t>
            </a:r>
            <a:endParaRPr lang="fr-FR" sz="1600" b="1" dirty="0"/>
          </a:p>
        </p:txBody>
      </p:sp>
      <p:cxnSp>
        <p:nvCxnSpPr>
          <p:cNvPr id="21" name="Straight Arrow Connector 663"/>
          <p:cNvCxnSpPr>
            <a:cxnSpLocks noChangeShapeType="1"/>
          </p:cNvCxnSpPr>
          <p:nvPr/>
        </p:nvCxnSpPr>
        <p:spPr bwMode="auto">
          <a:xfrm flipH="1" flipV="1">
            <a:off x="6477000" y="2362200"/>
            <a:ext cx="381000" cy="381000"/>
          </a:xfrm>
          <a:prstGeom prst="straightConnector1">
            <a:avLst/>
          </a:prstGeom>
          <a:noFill/>
          <a:ln w="19050">
            <a:solidFill>
              <a:schemeClr val="tx1"/>
            </a:solidFill>
            <a:prstDash val="sysDot"/>
            <a:round/>
            <a:headEnd/>
            <a:tailEnd type="arrow" w="med" len="med"/>
          </a:ln>
        </p:spPr>
      </p:cxnSp>
      <p:cxnSp>
        <p:nvCxnSpPr>
          <p:cNvPr id="22" name="Straight Arrow Connector 663"/>
          <p:cNvCxnSpPr>
            <a:cxnSpLocks noChangeShapeType="1"/>
          </p:cNvCxnSpPr>
          <p:nvPr/>
        </p:nvCxnSpPr>
        <p:spPr bwMode="auto">
          <a:xfrm flipH="1" flipV="1">
            <a:off x="6248400" y="2514600"/>
            <a:ext cx="381000" cy="381000"/>
          </a:xfrm>
          <a:prstGeom prst="straightConnector1">
            <a:avLst/>
          </a:prstGeom>
          <a:noFill/>
          <a:ln w="19050">
            <a:solidFill>
              <a:schemeClr val="tx1"/>
            </a:solidFill>
            <a:prstDash val="sysDot"/>
            <a:round/>
            <a:headEnd/>
            <a:tailEnd type="arrow" w="med" len="med"/>
          </a:ln>
        </p:spPr>
      </p:cxnSp>
    </p:spTree>
    <p:extLst>
      <p:ext uri="{BB962C8B-B14F-4D97-AF65-F5344CB8AC3E}">
        <p14:creationId xmlns:p14="http://schemas.microsoft.com/office/powerpoint/2010/main" val="3827004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15</a:t>
            </a:fld>
            <a:endParaRPr lang="en-US"/>
          </a:p>
        </p:txBody>
      </p:sp>
      <p:sp>
        <p:nvSpPr>
          <p:cNvPr id="5" name="ZoneTexte 4"/>
          <p:cNvSpPr txBox="1"/>
          <p:nvPr/>
        </p:nvSpPr>
        <p:spPr>
          <a:xfrm>
            <a:off x="8153400" y="762001"/>
            <a:ext cx="2362200" cy="430887"/>
          </a:xfrm>
          <a:prstGeom prst="rect">
            <a:avLst/>
          </a:prstGeom>
          <a:noFill/>
        </p:spPr>
        <p:txBody>
          <a:bodyPr wrap="square" rtlCol="0">
            <a:spAutoFit/>
          </a:bodyPr>
          <a:lstStyle/>
          <a:p>
            <a:pPr algn="r" rtl="1"/>
            <a:r>
              <a:rPr lang="ar-SA" altLang="zh-CN" sz="2200" b="1" dirty="0">
                <a:latin typeface="Times New Roman" pitchFamily="18" charset="0"/>
                <a:ea typeface="SimSun" pitchFamily="2" charset="-122"/>
                <a:cs typeface="Times New Roman" pitchFamily="18" charset="0"/>
              </a:rPr>
              <a:t>الطلب </a:t>
            </a:r>
            <a:r>
              <a:rPr lang="ar-TN" altLang="zh-CN" sz="2200" b="1" dirty="0">
                <a:latin typeface="Times New Roman" pitchFamily="18" charset="0"/>
                <a:ea typeface="SimSun" pitchFamily="2" charset="-122"/>
                <a:cs typeface="Times New Roman" pitchFamily="18" charset="0"/>
              </a:rPr>
              <a:t>مرن تماما</a:t>
            </a:r>
            <a:endParaRPr lang="fr-FR" sz="2200" b="1" dirty="0"/>
          </a:p>
        </p:txBody>
      </p:sp>
      <p:sp>
        <p:nvSpPr>
          <p:cNvPr id="6" name="Line 3"/>
          <p:cNvSpPr>
            <a:spLocks noChangeShapeType="1"/>
          </p:cNvSpPr>
          <p:nvPr/>
        </p:nvSpPr>
        <p:spPr bwMode="auto">
          <a:xfrm>
            <a:off x="3962401" y="1516062"/>
            <a:ext cx="23813" cy="2862258"/>
          </a:xfrm>
          <a:prstGeom prst="line">
            <a:avLst/>
          </a:prstGeom>
          <a:noFill/>
          <a:ln w="19050">
            <a:solidFill>
              <a:schemeClr val="tx1"/>
            </a:solidFill>
            <a:round/>
            <a:headEnd type="arrow" w="med" len="med"/>
            <a:tailEnd type="none" w="med" len="med"/>
          </a:ln>
        </p:spPr>
        <p:txBody>
          <a:bodyPr/>
          <a:lstStyle/>
          <a:p>
            <a:endParaRPr lang="en-US" sz="1600">
              <a:latin typeface="Times New Roman" pitchFamily="18" charset="0"/>
              <a:cs typeface="Times New Roman" pitchFamily="18" charset="0"/>
            </a:endParaRPr>
          </a:p>
        </p:txBody>
      </p:sp>
      <p:sp>
        <p:nvSpPr>
          <p:cNvPr id="7" name="Line 4"/>
          <p:cNvSpPr>
            <a:spLocks noChangeShapeType="1"/>
          </p:cNvSpPr>
          <p:nvPr/>
        </p:nvSpPr>
        <p:spPr bwMode="auto">
          <a:xfrm flipH="1" flipV="1">
            <a:off x="3986211" y="2573332"/>
            <a:ext cx="4243389" cy="17468"/>
          </a:xfrm>
          <a:prstGeom prst="line">
            <a:avLst/>
          </a:prstGeom>
          <a:noFill/>
          <a:ln w="19050">
            <a:solidFill>
              <a:schemeClr val="tx1"/>
            </a:solidFill>
            <a:round/>
            <a:headEnd/>
            <a:tailEnd/>
          </a:ln>
        </p:spPr>
        <p:txBody>
          <a:bodyPr/>
          <a:lstStyle/>
          <a:p>
            <a:endParaRPr lang="en-US" sz="1600">
              <a:latin typeface="Times New Roman" pitchFamily="18" charset="0"/>
              <a:cs typeface="Times New Roman" pitchFamily="18" charset="0"/>
            </a:endParaRPr>
          </a:p>
        </p:txBody>
      </p:sp>
      <p:sp>
        <p:nvSpPr>
          <p:cNvPr id="8" name="Line 5"/>
          <p:cNvSpPr>
            <a:spLocks noChangeShapeType="1"/>
          </p:cNvSpPr>
          <p:nvPr/>
        </p:nvSpPr>
        <p:spPr bwMode="auto">
          <a:xfrm flipV="1">
            <a:off x="4953000" y="2125662"/>
            <a:ext cx="2438400" cy="1927220"/>
          </a:xfrm>
          <a:prstGeom prst="line">
            <a:avLst/>
          </a:prstGeom>
          <a:noFill/>
          <a:ln w="28575">
            <a:solidFill>
              <a:srgbClr val="FF0000"/>
            </a:solidFill>
            <a:round/>
            <a:headEnd/>
            <a:tailEnd/>
          </a:ln>
        </p:spPr>
        <p:txBody>
          <a:bodyPr/>
          <a:lstStyle/>
          <a:p>
            <a:endParaRPr lang="en-US" sz="1600">
              <a:latin typeface="Times New Roman" pitchFamily="18" charset="0"/>
              <a:cs typeface="Times New Roman" pitchFamily="18" charset="0"/>
            </a:endParaRPr>
          </a:p>
        </p:txBody>
      </p:sp>
      <p:sp>
        <p:nvSpPr>
          <p:cNvPr id="9" name="Line 6"/>
          <p:cNvSpPr>
            <a:spLocks noChangeShapeType="1"/>
          </p:cNvSpPr>
          <p:nvPr/>
        </p:nvSpPr>
        <p:spPr bwMode="auto">
          <a:xfrm flipV="1">
            <a:off x="4724401" y="1676400"/>
            <a:ext cx="1981199" cy="1614486"/>
          </a:xfrm>
          <a:prstGeom prst="line">
            <a:avLst/>
          </a:prstGeom>
          <a:noFill/>
          <a:ln w="28575">
            <a:solidFill>
              <a:srgbClr val="00A249"/>
            </a:solidFill>
            <a:round/>
            <a:headEnd/>
            <a:tailEnd/>
          </a:ln>
        </p:spPr>
        <p:txBody>
          <a:bodyPr/>
          <a:lstStyle/>
          <a:p>
            <a:endParaRPr lang="en-US" sz="1600">
              <a:latin typeface="Times New Roman" pitchFamily="18" charset="0"/>
              <a:cs typeface="Times New Roman" pitchFamily="18" charset="0"/>
            </a:endParaRPr>
          </a:p>
        </p:txBody>
      </p:sp>
      <p:sp>
        <p:nvSpPr>
          <p:cNvPr id="10" name="Text Box 7"/>
          <p:cNvSpPr txBox="1">
            <a:spLocks noChangeArrowheads="1"/>
          </p:cNvSpPr>
          <p:nvPr/>
        </p:nvSpPr>
        <p:spPr bwMode="auto">
          <a:xfrm>
            <a:off x="3505201" y="1143000"/>
            <a:ext cx="601663" cy="601662"/>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sp>
        <p:nvSpPr>
          <p:cNvPr id="11" name="Text Box 8"/>
          <p:cNvSpPr txBox="1">
            <a:spLocks noChangeArrowheads="1"/>
          </p:cNvSpPr>
          <p:nvPr/>
        </p:nvSpPr>
        <p:spPr bwMode="auto">
          <a:xfrm>
            <a:off x="6400801" y="1371601"/>
            <a:ext cx="601663" cy="601663"/>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2</a:t>
            </a:r>
            <a:endParaRPr lang="en-US" sz="1600" dirty="0">
              <a:latin typeface="Times New Roman" pitchFamily="18" charset="0"/>
              <a:cs typeface="Times New Roman" pitchFamily="18" charset="0"/>
            </a:endParaRPr>
          </a:p>
        </p:txBody>
      </p:sp>
      <p:sp>
        <p:nvSpPr>
          <p:cNvPr id="12" name="Text Box 9"/>
          <p:cNvSpPr txBox="1">
            <a:spLocks noChangeArrowheads="1"/>
          </p:cNvSpPr>
          <p:nvPr/>
        </p:nvSpPr>
        <p:spPr bwMode="auto">
          <a:xfrm>
            <a:off x="7162800" y="1744663"/>
            <a:ext cx="601662" cy="601663"/>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3" name="Text Box 10"/>
          <p:cNvSpPr txBox="1">
            <a:spLocks noChangeArrowheads="1"/>
          </p:cNvSpPr>
          <p:nvPr/>
        </p:nvSpPr>
        <p:spPr bwMode="auto">
          <a:xfrm>
            <a:off x="7924800" y="2362200"/>
            <a:ext cx="601662" cy="601663"/>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D</a:t>
            </a:r>
            <a:endParaRPr lang="en-US" sz="1600" dirty="0">
              <a:latin typeface="Times New Roman" pitchFamily="18" charset="0"/>
              <a:cs typeface="Times New Roman" pitchFamily="18" charset="0"/>
            </a:endParaRPr>
          </a:p>
        </p:txBody>
      </p:sp>
      <p:sp>
        <p:nvSpPr>
          <p:cNvPr id="14" name="Line 11"/>
          <p:cNvSpPr>
            <a:spLocks noChangeShapeType="1"/>
          </p:cNvSpPr>
          <p:nvPr/>
        </p:nvSpPr>
        <p:spPr bwMode="auto">
          <a:xfrm flipV="1">
            <a:off x="3986216" y="4335462"/>
            <a:ext cx="4243385" cy="31746"/>
          </a:xfrm>
          <a:prstGeom prst="line">
            <a:avLst/>
          </a:prstGeom>
          <a:noFill/>
          <a:ln w="19050">
            <a:solidFill>
              <a:schemeClr val="tx1"/>
            </a:solidFill>
            <a:round/>
            <a:headEnd type="none" w="med" len="med"/>
            <a:tailEnd type="arrow" w="med" len="med"/>
          </a:ln>
        </p:spPr>
        <p:txBody>
          <a:bodyPr/>
          <a:lstStyle/>
          <a:p>
            <a:endParaRPr lang="en-US" sz="1600">
              <a:latin typeface="Times New Roman" pitchFamily="18" charset="0"/>
              <a:cs typeface="Times New Roman" pitchFamily="18" charset="0"/>
            </a:endParaRPr>
          </a:p>
        </p:txBody>
      </p:sp>
      <p:sp>
        <p:nvSpPr>
          <p:cNvPr id="15" name="Text Box 12"/>
          <p:cNvSpPr txBox="1">
            <a:spLocks noChangeArrowheads="1"/>
          </p:cNvSpPr>
          <p:nvPr/>
        </p:nvSpPr>
        <p:spPr bwMode="auto">
          <a:xfrm>
            <a:off x="8001001" y="4191000"/>
            <a:ext cx="601663" cy="601663"/>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16" name="Line 14"/>
          <p:cNvSpPr>
            <a:spLocks noChangeShapeType="1"/>
          </p:cNvSpPr>
          <p:nvPr/>
        </p:nvSpPr>
        <p:spPr bwMode="auto">
          <a:xfrm>
            <a:off x="5638800" y="2582863"/>
            <a:ext cx="0" cy="1804987"/>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7" name="Line 15"/>
          <p:cNvSpPr>
            <a:spLocks noChangeShapeType="1"/>
          </p:cNvSpPr>
          <p:nvPr/>
        </p:nvSpPr>
        <p:spPr bwMode="auto">
          <a:xfrm>
            <a:off x="6781800" y="2582863"/>
            <a:ext cx="0" cy="1804987"/>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8" name="Line 16"/>
          <p:cNvSpPr>
            <a:spLocks noChangeShapeType="1"/>
          </p:cNvSpPr>
          <p:nvPr/>
        </p:nvSpPr>
        <p:spPr bwMode="auto">
          <a:xfrm flipH="1">
            <a:off x="4038600" y="3581400"/>
            <a:ext cx="1600200" cy="0"/>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9" name="Text Box 17"/>
          <p:cNvSpPr txBox="1">
            <a:spLocks noChangeArrowheads="1"/>
          </p:cNvSpPr>
          <p:nvPr/>
        </p:nvSpPr>
        <p:spPr bwMode="auto">
          <a:xfrm>
            <a:off x="3359153" y="2255833"/>
            <a:ext cx="601663" cy="601662"/>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P</a:t>
            </a:r>
            <a:r>
              <a:rPr lang="en-US" altLang="zh-CN" sz="1600" b="1" baseline="-25000" dirty="0">
                <a:latin typeface="Times New Roman" pitchFamily="18" charset="0"/>
                <a:ea typeface="SimSun" pitchFamily="2" charset="-122"/>
                <a:cs typeface="Times New Roman" pitchFamily="18" charset="0"/>
              </a:rPr>
              <a:t>1</a:t>
            </a:r>
            <a:endParaRPr lang="en-US" sz="1600" baseline="-25000" dirty="0">
              <a:latin typeface="Times New Roman" pitchFamily="18" charset="0"/>
              <a:cs typeface="Times New Roman" pitchFamily="18" charset="0"/>
            </a:endParaRPr>
          </a:p>
        </p:txBody>
      </p:sp>
      <p:sp>
        <p:nvSpPr>
          <p:cNvPr id="20" name="Text Box 18"/>
          <p:cNvSpPr txBox="1">
            <a:spLocks noChangeArrowheads="1"/>
          </p:cNvSpPr>
          <p:nvPr/>
        </p:nvSpPr>
        <p:spPr bwMode="auto">
          <a:xfrm>
            <a:off x="3359153" y="3263898"/>
            <a:ext cx="601663" cy="601663"/>
          </a:xfrm>
          <a:prstGeom prst="rect">
            <a:avLst/>
          </a:prstGeom>
          <a:noFill/>
          <a:ln w="9525">
            <a:noFill/>
            <a:miter lim="800000"/>
            <a:headEnd/>
            <a:tailEnd/>
          </a:ln>
        </p:spPr>
        <p:txBody>
          <a:bodyPr/>
          <a:lstStyle/>
          <a:p>
            <a:pPr algn="r" rtl="1"/>
            <a:r>
              <a:rPr lang="en-US" altLang="zh-CN" sz="1600" b="1">
                <a:latin typeface="Times New Roman" pitchFamily="18" charset="0"/>
                <a:ea typeface="SimSun" pitchFamily="2" charset="-122"/>
                <a:cs typeface="Times New Roman" pitchFamily="18" charset="0"/>
              </a:rPr>
              <a:t>P</a:t>
            </a:r>
            <a:r>
              <a:rPr lang="en-US" altLang="zh-CN" sz="1600" b="1" baseline="-25000">
                <a:latin typeface="Times New Roman" pitchFamily="18" charset="0"/>
                <a:ea typeface="SimSun" pitchFamily="2" charset="-122"/>
                <a:cs typeface="Times New Roman" pitchFamily="18" charset="0"/>
              </a:rPr>
              <a:t>2</a:t>
            </a:r>
            <a:endParaRPr lang="en-US" sz="1600" baseline="-25000">
              <a:latin typeface="Times New Roman" pitchFamily="18" charset="0"/>
              <a:cs typeface="Times New Roman" pitchFamily="18" charset="0"/>
            </a:endParaRPr>
          </a:p>
        </p:txBody>
      </p:sp>
      <p:sp>
        <p:nvSpPr>
          <p:cNvPr id="21" name="Text Box 19"/>
          <p:cNvSpPr txBox="1">
            <a:spLocks noChangeArrowheads="1"/>
          </p:cNvSpPr>
          <p:nvPr/>
        </p:nvSpPr>
        <p:spPr bwMode="auto">
          <a:xfrm>
            <a:off x="5284790" y="4343400"/>
            <a:ext cx="601662" cy="601663"/>
          </a:xfrm>
          <a:prstGeom prst="rect">
            <a:avLst/>
          </a:prstGeom>
          <a:noFill/>
          <a:ln w="9525">
            <a:noFill/>
            <a:miter lim="800000"/>
            <a:headEnd/>
            <a:tailEnd/>
          </a:ln>
        </p:spPr>
        <p:txBody>
          <a:bodyPr/>
          <a:lstStyle/>
          <a:p>
            <a:pPr algn="r" rtl="1"/>
            <a:r>
              <a:rPr lang="en-US" altLang="zh-CN" sz="1600" b="1">
                <a:latin typeface="Times New Roman" pitchFamily="18" charset="0"/>
                <a:ea typeface="SimSun" pitchFamily="2" charset="-122"/>
                <a:cs typeface="Times New Roman" pitchFamily="18" charset="0"/>
              </a:rPr>
              <a:t>Q</a:t>
            </a:r>
            <a:r>
              <a:rPr lang="en-US" altLang="zh-CN" sz="1600" b="1" baseline="-25000">
                <a:latin typeface="Times New Roman" pitchFamily="18" charset="0"/>
                <a:ea typeface="SimSun" pitchFamily="2" charset="-122"/>
                <a:cs typeface="Times New Roman" pitchFamily="18" charset="0"/>
              </a:rPr>
              <a:t>2</a:t>
            </a:r>
            <a:endParaRPr lang="en-US" sz="1600" baseline="-25000">
              <a:latin typeface="Times New Roman" pitchFamily="18" charset="0"/>
              <a:cs typeface="Times New Roman" pitchFamily="18" charset="0"/>
            </a:endParaRPr>
          </a:p>
        </p:txBody>
      </p:sp>
      <p:sp>
        <p:nvSpPr>
          <p:cNvPr id="22" name="Text Box 20"/>
          <p:cNvSpPr txBox="1">
            <a:spLocks noChangeArrowheads="1"/>
          </p:cNvSpPr>
          <p:nvPr/>
        </p:nvSpPr>
        <p:spPr bwMode="auto">
          <a:xfrm>
            <a:off x="6484938" y="4343400"/>
            <a:ext cx="601662" cy="601663"/>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Q</a:t>
            </a:r>
            <a:r>
              <a:rPr lang="en-US" altLang="zh-CN" sz="1600" b="1" baseline="-25000" dirty="0">
                <a:latin typeface="Times New Roman" pitchFamily="18" charset="0"/>
                <a:ea typeface="SimSun" pitchFamily="2" charset="-122"/>
                <a:cs typeface="Times New Roman" pitchFamily="18" charset="0"/>
              </a:rPr>
              <a:t>1</a:t>
            </a:r>
            <a:endParaRPr lang="en-US" sz="1600" baseline="-25000" dirty="0">
              <a:latin typeface="Times New Roman" pitchFamily="18" charset="0"/>
              <a:cs typeface="Times New Roman" pitchFamily="18" charset="0"/>
            </a:endParaRPr>
          </a:p>
        </p:txBody>
      </p:sp>
      <p:sp>
        <p:nvSpPr>
          <p:cNvPr id="23" name="Text Box 13"/>
          <p:cNvSpPr txBox="1">
            <a:spLocks noChangeArrowheads="1"/>
          </p:cNvSpPr>
          <p:nvPr/>
        </p:nvSpPr>
        <p:spPr bwMode="auto">
          <a:xfrm>
            <a:off x="1600200" y="5410200"/>
            <a:ext cx="8991600" cy="1066800"/>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الشكل (</a:t>
            </a:r>
            <a:r>
              <a:rPr lang="ar-TN" altLang="zh-CN" sz="2000" b="1" dirty="0">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a:t>
            </a:r>
            <a:r>
              <a:rPr lang="ar-TN" altLang="zh-CN" sz="2000" b="1" dirty="0">
                <a:latin typeface="Times New Roman" pitchFamily="18" charset="0"/>
                <a:ea typeface="SimSun" pitchFamily="2" charset="-122"/>
                <a:cs typeface="Times New Roman" pitchFamily="18" charset="0"/>
              </a:rPr>
              <a:t>6</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في حالة الطلب المرن تماماً يتحمل البائع الضريبة كاملة وينخفض سعره بمقدار الضريبة، ولا يسهم المشتري في تحمل الضريبة، كما في حالة السلعة ذات البدائل العديدة، حيث يتمكن المشتري من استهلاك البدائل غير الخاضعة للضريبة  فيتفادى بذلك تحمل عبء الضريبة.</a:t>
            </a:r>
            <a:endParaRPr lang="en-US" sz="2000" dirty="0">
              <a:ea typeface="SimSun" pitchFamily="2" charset="-122"/>
              <a:cs typeface="Times New Roman" pitchFamily="18" charset="0"/>
            </a:endParaRPr>
          </a:p>
        </p:txBody>
      </p:sp>
      <p:sp>
        <p:nvSpPr>
          <p:cNvPr id="24" name="Rectangle 23"/>
          <p:cNvSpPr/>
          <p:nvPr/>
        </p:nvSpPr>
        <p:spPr>
          <a:xfrm>
            <a:off x="5395327" y="4876800"/>
            <a:ext cx="1372492" cy="369332"/>
          </a:xfrm>
          <a:prstGeom prst="rect">
            <a:avLst/>
          </a:prstGeom>
        </p:spPr>
        <p:txBody>
          <a:bodyPr wrap="none">
            <a:spAutoFit/>
          </a:bodyPr>
          <a:lstStyle/>
          <a:p>
            <a:pPr algn="r" rtl="1"/>
            <a:r>
              <a:rPr lang="ar-TN" b="1" u="sng" dirty="0">
                <a:latin typeface="Times New Roman" pitchFamily="18" charset="0"/>
                <a:cs typeface="Times New Roman" pitchFamily="18" charset="0"/>
              </a:rPr>
              <a:t>(شكل رقم 5-6)</a:t>
            </a:r>
            <a:endParaRPr lang="fr-FR" b="1" dirty="0"/>
          </a:p>
        </p:txBody>
      </p:sp>
    </p:spTree>
    <p:extLst>
      <p:ext uri="{BB962C8B-B14F-4D97-AF65-F5344CB8AC3E}">
        <p14:creationId xmlns:p14="http://schemas.microsoft.com/office/powerpoint/2010/main" val="710770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B8D8818-8075-44AB-BC43-AB8FC0FC9D1E}" type="slidenum">
              <a:rPr lang="en-US" smtClean="0"/>
              <a:pPr/>
              <a:t>16</a:t>
            </a:fld>
            <a:endParaRPr lang="en-US"/>
          </a:p>
        </p:txBody>
      </p:sp>
      <p:sp>
        <p:nvSpPr>
          <p:cNvPr id="5" name="ZoneTexte 4"/>
          <p:cNvSpPr txBox="1"/>
          <p:nvPr/>
        </p:nvSpPr>
        <p:spPr>
          <a:xfrm>
            <a:off x="7620000" y="788314"/>
            <a:ext cx="2743200" cy="430887"/>
          </a:xfrm>
          <a:prstGeom prst="rect">
            <a:avLst/>
          </a:prstGeom>
          <a:noFill/>
        </p:spPr>
        <p:txBody>
          <a:bodyPr wrap="square" rtlCol="0">
            <a:spAutoFit/>
          </a:bodyPr>
          <a:lstStyle/>
          <a:p>
            <a:pPr algn="r" rtl="1"/>
            <a:r>
              <a:rPr lang="ar-TN" altLang="zh-CN" sz="2200" b="1" dirty="0">
                <a:latin typeface="Times New Roman" pitchFamily="18" charset="0"/>
                <a:ea typeface="SimSun" pitchFamily="2" charset="-122"/>
                <a:cs typeface="Times New Roman" pitchFamily="18" charset="0"/>
              </a:rPr>
              <a:t>العرض</a:t>
            </a:r>
            <a:r>
              <a:rPr lang="ar-SA" altLang="zh-CN" sz="2200" b="1" dirty="0">
                <a:latin typeface="Times New Roman" pitchFamily="18" charset="0"/>
                <a:ea typeface="SimSun" pitchFamily="2" charset="-122"/>
                <a:cs typeface="Times New Roman" pitchFamily="18" charset="0"/>
              </a:rPr>
              <a:t> عديم المرونة</a:t>
            </a:r>
            <a:r>
              <a:rPr lang="ar-TN" altLang="zh-CN" sz="2200" b="1" dirty="0">
                <a:latin typeface="Times New Roman" pitchFamily="18" charset="0"/>
                <a:ea typeface="SimSun" pitchFamily="2" charset="-122"/>
                <a:cs typeface="Times New Roman" pitchFamily="18" charset="0"/>
              </a:rPr>
              <a:t> </a:t>
            </a:r>
            <a:r>
              <a:rPr lang="ar-TN" sz="2200" b="1" dirty="0">
                <a:latin typeface="Times New Roman" pitchFamily="18" charset="0"/>
                <a:cs typeface="Times New Roman" pitchFamily="18" charset="0"/>
              </a:rPr>
              <a:t>تماما</a:t>
            </a:r>
            <a:endParaRPr lang="fr-FR" sz="2200" b="1" dirty="0">
              <a:latin typeface="Times New Roman" pitchFamily="18" charset="0"/>
              <a:cs typeface="Times New Roman" pitchFamily="18" charset="0"/>
            </a:endParaRPr>
          </a:p>
        </p:txBody>
      </p:sp>
      <p:sp>
        <p:nvSpPr>
          <p:cNvPr id="6" name="Text Box 3"/>
          <p:cNvSpPr txBox="1">
            <a:spLocks noChangeArrowheads="1"/>
          </p:cNvSpPr>
          <p:nvPr/>
        </p:nvSpPr>
        <p:spPr bwMode="auto">
          <a:xfrm>
            <a:off x="5341939" y="4648201"/>
            <a:ext cx="1128712" cy="676275"/>
          </a:xfrm>
          <a:prstGeom prst="rect">
            <a:avLst/>
          </a:prstGeom>
          <a:noFill/>
          <a:ln w="9525">
            <a:noFill/>
            <a:miter lim="800000"/>
            <a:headEnd/>
            <a:tailEnd/>
          </a:ln>
        </p:spPr>
        <p:txBody>
          <a:bodyPr/>
          <a:lstStyle/>
          <a:p>
            <a:pPr algn="ctr">
              <a:lnSpc>
                <a:spcPct val="96000"/>
              </a:lnSpc>
            </a:pPr>
            <a:r>
              <a:rPr lang="en-US" sz="1600" b="1" dirty="0">
                <a:latin typeface="Times New Roman" pitchFamily="18" charset="0"/>
                <a:ea typeface="SimSun" pitchFamily="2" charset="-122"/>
                <a:cs typeface="Times New Roman" pitchFamily="18" charset="0"/>
              </a:rPr>
              <a:t>     Q</a:t>
            </a:r>
            <a:r>
              <a:rPr lang="en-US"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7" name="Line 4"/>
          <p:cNvSpPr>
            <a:spLocks noChangeShapeType="1"/>
          </p:cNvSpPr>
          <p:nvPr/>
        </p:nvSpPr>
        <p:spPr bwMode="auto">
          <a:xfrm flipH="1">
            <a:off x="4105275" y="1219200"/>
            <a:ext cx="19050" cy="3481388"/>
          </a:xfrm>
          <a:prstGeom prst="line">
            <a:avLst/>
          </a:prstGeom>
          <a:noFill/>
          <a:ln w="19050">
            <a:solidFill>
              <a:schemeClr val="tx1"/>
            </a:solidFill>
            <a:round/>
            <a:headEnd type="arrow" w="med" len="med"/>
            <a:tailEnd type="none" w="med" len="med"/>
          </a:ln>
        </p:spPr>
        <p:txBody>
          <a:bodyPr/>
          <a:lstStyle/>
          <a:p>
            <a:endParaRPr lang="en-US" sz="1600">
              <a:latin typeface="Times New Roman" pitchFamily="18" charset="0"/>
              <a:cs typeface="Times New Roman" pitchFamily="18" charset="0"/>
            </a:endParaRPr>
          </a:p>
        </p:txBody>
      </p:sp>
      <p:sp>
        <p:nvSpPr>
          <p:cNvPr id="8" name="Line 5"/>
          <p:cNvSpPr>
            <a:spLocks noChangeShapeType="1"/>
          </p:cNvSpPr>
          <p:nvPr/>
        </p:nvSpPr>
        <p:spPr bwMode="auto">
          <a:xfrm>
            <a:off x="5876925" y="1676400"/>
            <a:ext cx="0" cy="3005138"/>
          </a:xfrm>
          <a:prstGeom prst="line">
            <a:avLst/>
          </a:prstGeom>
          <a:noFill/>
          <a:ln w="28575">
            <a:solidFill>
              <a:srgbClr val="FF0000"/>
            </a:solidFill>
            <a:round/>
            <a:headEnd/>
            <a:tailEnd/>
          </a:ln>
        </p:spPr>
        <p:txBody>
          <a:bodyPr/>
          <a:lstStyle/>
          <a:p>
            <a:endParaRPr lang="en-US" sz="1600">
              <a:latin typeface="Times New Roman" pitchFamily="18" charset="0"/>
              <a:cs typeface="Times New Roman" pitchFamily="18" charset="0"/>
            </a:endParaRPr>
          </a:p>
        </p:txBody>
      </p:sp>
      <p:sp>
        <p:nvSpPr>
          <p:cNvPr id="9" name="Line 6"/>
          <p:cNvSpPr>
            <a:spLocks noChangeShapeType="1"/>
          </p:cNvSpPr>
          <p:nvPr/>
        </p:nvSpPr>
        <p:spPr bwMode="auto">
          <a:xfrm>
            <a:off x="4886326" y="1981201"/>
            <a:ext cx="2981327" cy="1965329"/>
          </a:xfrm>
          <a:prstGeom prst="line">
            <a:avLst/>
          </a:prstGeom>
          <a:noFill/>
          <a:ln w="28575">
            <a:solidFill>
              <a:schemeClr val="tx1"/>
            </a:solidFill>
            <a:round/>
            <a:headEnd/>
            <a:tailEnd/>
          </a:ln>
        </p:spPr>
        <p:txBody>
          <a:bodyPr/>
          <a:lstStyle/>
          <a:p>
            <a:endParaRPr lang="en-US" sz="1600">
              <a:latin typeface="Times New Roman" pitchFamily="18" charset="0"/>
              <a:cs typeface="Times New Roman" pitchFamily="18" charset="0"/>
            </a:endParaRPr>
          </a:p>
        </p:txBody>
      </p:sp>
      <p:sp>
        <p:nvSpPr>
          <p:cNvPr id="10" name="Line 7"/>
          <p:cNvSpPr>
            <a:spLocks noChangeShapeType="1"/>
          </p:cNvSpPr>
          <p:nvPr/>
        </p:nvSpPr>
        <p:spPr bwMode="auto">
          <a:xfrm flipH="1">
            <a:off x="4105278" y="2646363"/>
            <a:ext cx="1806575" cy="0"/>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1" name="Line 8"/>
          <p:cNvSpPr>
            <a:spLocks noChangeShapeType="1"/>
          </p:cNvSpPr>
          <p:nvPr/>
        </p:nvSpPr>
        <p:spPr bwMode="auto">
          <a:xfrm flipH="1" flipV="1">
            <a:off x="4105275" y="3784600"/>
            <a:ext cx="1762125" cy="25400"/>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2" name="Text Box 10"/>
          <p:cNvSpPr txBox="1">
            <a:spLocks noChangeArrowheads="1"/>
          </p:cNvSpPr>
          <p:nvPr/>
        </p:nvSpPr>
        <p:spPr bwMode="auto">
          <a:xfrm>
            <a:off x="5483228" y="1219201"/>
            <a:ext cx="676275" cy="676275"/>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3" name="Text Box 11"/>
          <p:cNvSpPr txBox="1">
            <a:spLocks noChangeArrowheads="1"/>
          </p:cNvSpPr>
          <p:nvPr/>
        </p:nvSpPr>
        <p:spPr bwMode="auto">
          <a:xfrm>
            <a:off x="7700964" y="3879855"/>
            <a:ext cx="677862" cy="677863"/>
          </a:xfrm>
          <a:prstGeom prst="rect">
            <a:avLst/>
          </a:prstGeom>
          <a:noFill/>
          <a:ln w="9525">
            <a:noFill/>
            <a:miter lim="800000"/>
            <a:headEnd/>
            <a:tailEnd/>
          </a:ln>
        </p:spPr>
        <p:txBody>
          <a:bodyPr/>
          <a:lstStyle/>
          <a:p>
            <a:pPr algn="r" rtl="1"/>
            <a:r>
              <a:rPr lang="en-US" altLang="zh-CN" sz="1600" b="1">
                <a:latin typeface="Times New Roman" pitchFamily="18" charset="0"/>
                <a:ea typeface="SimSun" pitchFamily="2" charset="-122"/>
                <a:cs typeface="Times New Roman" pitchFamily="18" charset="0"/>
              </a:rPr>
              <a:t>D</a:t>
            </a:r>
            <a:endParaRPr lang="en-US" sz="1600">
              <a:latin typeface="Times New Roman" pitchFamily="18" charset="0"/>
              <a:cs typeface="Times New Roman" pitchFamily="18" charset="0"/>
            </a:endParaRPr>
          </a:p>
        </p:txBody>
      </p:sp>
      <p:sp>
        <p:nvSpPr>
          <p:cNvPr id="15" name="Text Box 13"/>
          <p:cNvSpPr txBox="1">
            <a:spLocks noChangeArrowheads="1"/>
          </p:cNvSpPr>
          <p:nvPr/>
        </p:nvSpPr>
        <p:spPr bwMode="auto">
          <a:xfrm>
            <a:off x="8086726" y="4648200"/>
            <a:ext cx="676275" cy="677862"/>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16" name="Text Box 15"/>
          <p:cNvSpPr txBox="1">
            <a:spLocks noChangeArrowheads="1"/>
          </p:cNvSpPr>
          <p:nvPr/>
        </p:nvSpPr>
        <p:spPr bwMode="auto">
          <a:xfrm>
            <a:off x="3148013" y="2438401"/>
            <a:ext cx="1128712" cy="676275"/>
          </a:xfrm>
          <a:prstGeom prst="rect">
            <a:avLst/>
          </a:prstGeom>
          <a:noFill/>
          <a:ln w="9525">
            <a:noFill/>
            <a:miter lim="800000"/>
            <a:headEnd/>
            <a:tailEnd/>
          </a:ln>
        </p:spPr>
        <p:txBody>
          <a:bodyPr/>
          <a:lstStyle/>
          <a:p>
            <a:pPr algn="ctr">
              <a:lnSpc>
                <a:spcPct val="96000"/>
              </a:lnSpc>
            </a:pPr>
            <a:r>
              <a:rPr lang="en-US" sz="1600" b="1" dirty="0">
                <a:latin typeface="Times New Roman" pitchFamily="18" charset="0"/>
                <a:ea typeface="SimSun" pitchFamily="2" charset="-122"/>
                <a:cs typeface="Times New Roman" pitchFamily="18" charset="0"/>
              </a:rPr>
              <a:t>     P</a:t>
            </a:r>
            <a:r>
              <a:rPr lang="en-US"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7" name="Text Box 16"/>
          <p:cNvSpPr txBox="1">
            <a:spLocks noChangeArrowheads="1"/>
          </p:cNvSpPr>
          <p:nvPr/>
        </p:nvSpPr>
        <p:spPr bwMode="auto">
          <a:xfrm>
            <a:off x="3148013" y="3590926"/>
            <a:ext cx="1128712" cy="676275"/>
          </a:xfrm>
          <a:prstGeom prst="rect">
            <a:avLst/>
          </a:prstGeom>
          <a:noFill/>
          <a:ln w="9525">
            <a:noFill/>
            <a:miter lim="800000"/>
            <a:headEnd/>
            <a:tailEnd/>
          </a:ln>
        </p:spPr>
        <p:txBody>
          <a:bodyPr/>
          <a:lstStyle/>
          <a:p>
            <a:pPr algn="ctr">
              <a:lnSpc>
                <a:spcPct val="96000"/>
              </a:lnSpc>
            </a:pPr>
            <a:r>
              <a:rPr lang="en-US" sz="1600" b="1" dirty="0">
                <a:latin typeface="Times New Roman" pitchFamily="18" charset="0"/>
                <a:ea typeface="SimSun" pitchFamily="2" charset="-122"/>
                <a:cs typeface="Times New Roman" pitchFamily="18" charset="0"/>
              </a:rPr>
              <a:t>     P</a:t>
            </a:r>
            <a:r>
              <a:rPr lang="en-US" sz="1600" b="1" baseline="-25000" dirty="0">
                <a:latin typeface="Times New Roman" pitchFamily="18" charset="0"/>
                <a:ea typeface="SimSun" pitchFamily="2" charset="-122"/>
                <a:cs typeface="Times New Roman" pitchFamily="18" charset="0"/>
              </a:rPr>
              <a:t>2</a:t>
            </a:r>
            <a:endParaRPr lang="en-US" sz="1600" dirty="0">
              <a:latin typeface="Times New Roman" pitchFamily="18" charset="0"/>
              <a:cs typeface="Times New Roman" pitchFamily="18" charset="0"/>
            </a:endParaRPr>
          </a:p>
        </p:txBody>
      </p:sp>
      <p:sp>
        <p:nvSpPr>
          <p:cNvPr id="18" name="Text Box 7"/>
          <p:cNvSpPr txBox="1">
            <a:spLocks noChangeArrowheads="1"/>
          </p:cNvSpPr>
          <p:nvPr/>
        </p:nvSpPr>
        <p:spPr bwMode="auto">
          <a:xfrm>
            <a:off x="3370263" y="1295400"/>
            <a:ext cx="601663" cy="601662"/>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cxnSp>
        <p:nvCxnSpPr>
          <p:cNvPr id="23" name="Connecteur droit avec flèche 22"/>
          <p:cNvCxnSpPr>
            <a:stCxn id="7" idx="1"/>
          </p:cNvCxnSpPr>
          <p:nvPr/>
        </p:nvCxnSpPr>
        <p:spPr>
          <a:xfrm flipV="1">
            <a:off x="4105275" y="4648200"/>
            <a:ext cx="4286250" cy="523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 Box 14"/>
          <p:cNvSpPr txBox="1">
            <a:spLocks noChangeArrowheads="1"/>
          </p:cNvSpPr>
          <p:nvPr/>
        </p:nvSpPr>
        <p:spPr bwMode="auto">
          <a:xfrm>
            <a:off x="1752600" y="5778500"/>
            <a:ext cx="8763000" cy="774700"/>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الشكل(</a:t>
            </a:r>
            <a:r>
              <a:rPr lang="ar-TN" altLang="zh-CN" sz="2000" b="1" dirty="0">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a:t>
            </a:r>
            <a:r>
              <a:rPr lang="ar-TN" altLang="zh-CN" sz="2000" b="1" dirty="0">
                <a:latin typeface="Times New Roman" pitchFamily="18" charset="0"/>
                <a:ea typeface="SimSun" pitchFamily="2" charset="-122"/>
                <a:cs typeface="Times New Roman" pitchFamily="18" charset="0"/>
              </a:rPr>
              <a:t>7</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في حالة العرض عديم المرونة</a:t>
            </a:r>
            <a:r>
              <a:rPr lang="ar-TN" altLang="zh-CN" sz="2000" dirty="0">
                <a:latin typeface="Times New Roman" pitchFamily="18" charset="0"/>
                <a:ea typeface="SimSun" pitchFamily="2" charset="-122"/>
                <a:cs typeface="Times New Roman" pitchFamily="18" charset="0"/>
              </a:rPr>
              <a:t> تماما</a:t>
            </a:r>
            <a:r>
              <a:rPr lang="ar-SA" altLang="zh-CN" sz="2000" dirty="0">
                <a:latin typeface="Times New Roman" pitchFamily="18" charset="0"/>
                <a:ea typeface="SimSun" pitchFamily="2" charset="-122"/>
                <a:cs typeface="Times New Roman" pitchFamily="18" charset="0"/>
              </a:rPr>
              <a:t> يتحمل البائع الضريبة كاملة وينخفض سعر البائع بمقدار الضريبة  </a:t>
            </a:r>
            <a:r>
              <a:rPr lang="ar-BH" altLang="zh-CN" sz="2000" dirty="0">
                <a:latin typeface="Times New Roman" pitchFamily="18" charset="0"/>
                <a:ea typeface="SimSun" pitchFamily="2" charset="-122"/>
                <a:cs typeface="Times New Roman" pitchFamily="18" charset="0"/>
              </a:rPr>
              <a:t>لع</a:t>
            </a:r>
            <a:r>
              <a:rPr lang="ar-SA" altLang="zh-CN" sz="2000" dirty="0">
                <a:latin typeface="Times New Roman" pitchFamily="18" charset="0"/>
                <a:ea typeface="SimSun" pitchFamily="2" charset="-122"/>
                <a:cs typeface="Times New Roman" pitchFamily="18" charset="0"/>
              </a:rPr>
              <a:t>جز</a:t>
            </a:r>
            <a:r>
              <a:rPr lang="ar-BH" altLang="zh-CN" sz="2000" dirty="0">
                <a:latin typeface="Times New Roman" pitchFamily="18" charset="0"/>
                <a:ea typeface="SimSun" pitchFamily="2" charset="-122"/>
                <a:cs typeface="Times New Roman" pitchFamily="18" charset="0"/>
              </a:rPr>
              <a:t>ه</a:t>
            </a:r>
            <a:r>
              <a:rPr lang="ar-SA" altLang="zh-CN" sz="2000" dirty="0">
                <a:latin typeface="Times New Roman" pitchFamily="18" charset="0"/>
                <a:ea typeface="SimSun" pitchFamily="2" charset="-122"/>
                <a:cs typeface="Times New Roman" pitchFamily="18" charset="0"/>
              </a:rPr>
              <a:t> </a:t>
            </a:r>
            <a:r>
              <a:rPr lang="ar-BH" altLang="zh-CN" sz="2000" dirty="0">
                <a:latin typeface="Times New Roman" pitchFamily="18" charset="0"/>
                <a:ea typeface="SimSun" pitchFamily="2" charset="-122"/>
                <a:cs typeface="Times New Roman" pitchFamily="18" charset="0"/>
              </a:rPr>
              <a:t>ع</a:t>
            </a:r>
            <a:r>
              <a:rPr lang="ar-SA" altLang="zh-CN" sz="2000" dirty="0">
                <a:latin typeface="Times New Roman" pitchFamily="18" charset="0"/>
                <a:ea typeface="SimSun" pitchFamily="2" charset="-122"/>
                <a:cs typeface="Times New Roman" pitchFamily="18" charset="0"/>
              </a:rPr>
              <a:t>ن تفادي الضريبة بالتحول إلى السلع البديلة في الإنتاج</a:t>
            </a:r>
            <a:r>
              <a:rPr lang="ar-BH" altLang="zh-CN" sz="2000" dirty="0">
                <a:latin typeface="Times New Roman" pitchFamily="18" charset="0"/>
                <a:ea typeface="SimSun" pitchFamily="2" charset="-122"/>
                <a:cs typeface="Times New Roman" pitchFamily="18" charset="0"/>
              </a:rPr>
              <a:t>، غير الخاضعة للضريبة</a:t>
            </a:r>
            <a:r>
              <a:rPr lang="ar-SA" altLang="zh-CN" sz="2000" dirty="0">
                <a:latin typeface="Times New Roman" pitchFamily="18" charset="0"/>
                <a:ea typeface="SimSun" pitchFamily="2" charset="-122"/>
                <a:cs typeface="Times New Roman" pitchFamily="18" charset="0"/>
              </a:rPr>
              <a:t>.</a:t>
            </a:r>
            <a:endParaRPr lang="en-US" sz="2000" dirty="0">
              <a:ea typeface="SimSun" pitchFamily="2" charset="-122"/>
              <a:cs typeface="Times New Roman" pitchFamily="18" charset="0"/>
            </a:endParaRPr>
          </a:p>
        </p:txBody>
      </p:sp>
      <p:sp>
        <p:nvSpPr>
          <p:cNvPr id="27" name="Rectangle 26"/>
          <p:cNvSpPr/>
          <p:nvPr/>
        </p:nvSpPr>
        <p:spPr>
          <a:xfrm>
            <a:off x="5305145" y="5105400"/>
            <a:ext cx="1372492" cy="369332"/>
          </a:xfrm>
          <a:prstGeom prst="rect">
            <a:avLst/>
          </a:prstGeom>
        </p:spPr>
        <p:txBody>
          <a:bodyPr wrap="none">
            <a:spAutoFit/>
          </a:bodyPr>
          <a:lstStyle/>
          <a:p>
            <a:pPr algn="r" rtl="1"/>
            <a:r>
              <a:rPr lang="ar-TN" b="1" u="sng" dirty="0">
                <a:latin typeface="Times New Roman" pitchFamily="18" charset="0"/>
                <a:cs typeface="Times New Roman" pitchFamily="18" charset="0"/>
              </a:rPr>
              <a:t>(شكل رقم 5-7)</a:t>
            </a:r>
            <a:endParaRPr lang="fr-FR" b="1" dirty="0"/>
          </a:p>
        </p:txBody>
      </p:sp>
    </p:spTree>
    <p:extLst>
      <p:ext uri="{BB962C8B-B14F-4D97-AF65-F5344CB8AC3E}">
        <p14:creationId xmlns:p14="http://schemas.microsoft.com/office/powerpoint/2010/main" val="246018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9829800" y="6477001"/>
            <a:ext cx="762000" cy="365125"/>
          </a:xfrm>
        </p:spPr>
        <p:txBody>
          <a:bodyPr/>
          <a:lstStyle/>
          <a:p>
            <a:fld id="{AB8D8818-8075-44AB-BC43-AB8FC0FC9D1E}" type="slidenum">
              <a:rPr lang="en-US" smtClean="0"/>
              <a:pPr/>
              <a:t>17</a:t>
            </a:fld>
            <a:endParaRPr lang="en-US" dirty="0"/>
          </a:p>
        </p:txBody>
      </p:sp>
      <p:sp>
        <p:nvSpPr>
          <p:cNvPr id="5" name="ZoneTexte 4"/>
          <p:cNvSpPr txBox="1"/>
          <p:nvPr/>
        </p:nvSpPr>
        <p:spPr>
          <a:xfrm>
            <a:off x="8153400" y="762001"/>
            <a:ext cx="2362200" cy="430887"/>
          </a:xfrm>
          <a:prstGeom prst="rect">
            <a:avLst/>
          </a:prstGeom>
          <a:noFill/>
        </p:spPr>
        <p:txBody>
          <a:bodyPr wrap="square" rtlCol="0">
            <a:spAutoFit/>
          </a:bodyPr>
          <a:lstStyle/>
          <a:p>
            <a:pPr algn="r" rtl="1"/>
            <a:r>
              <a:rPr lang="ar-SA" altLang="zh-CN" sz="2200" b="1" dirty="0">
                <a:latin typeface="Times New Roman" pitchFamily="18" charset="0"/>
                <a:ea typeface="SimSun" pitchFamily="2" charset="-122"/>
                <a:cs typeface="Times New Roman" pitchFamily="18" charset="0"/>
              </a:rPr>
              <a:t>ال</a:t>
            </a:r>
            <a:r>
              <a:rPr lang="ar-TN" altLang="zh-CN" sz="2200" b="1" dirty="0">
                <a:latin typeface="Times New Roman" pitchFamily="18" charset="0"/>
                <a:ea typeface="SimSun" pitchFamily="2" charset="-122"/>
                <a:cs typeface="Times New Roman" pitchFamily="18" charset="0"/>
              </a:rPr>
              <a:t>عرض</a:t>
            </a:r>
            <a:r>
              <a:rPr lang="ar-SA" altLang="zh-CN" sz="2200" b="1" dirty="0">
                <a:latin typeface="Times New Roman" pitchFamily="18" charset="0"/>
                <a:ea typeface="SimSun" pitchFamily="2" charset="-122"/>
                <a:cs typeface="Times New Roman" pitchFamily="18" charset="0"/>
              </a:rPr>
              <a:t> </a:t>
            </a:r>
            <a:r>
              <a:rPr lang="ar-TN" altLang="zh-CN" sz="2200" b="1" dirty="0">
                <a:latin typeface="Times New Roman" pitchFamily="18" charset="0"/>
                <a:ea typeface="SimSun" pitchFamily="2" charset="-122"/>
                <a:cs typeface="Times New Roman" pitchFamily="18" charset="0"/>
              </a:rPr>
              <a:t>مرن تماما</a:t>
            </a:r>
            <a:endParaRPr lang="fr-FR" sz="2200" b="1" dirty="0"/>
          </a:p>
        </p:txBody>
      </p:sp>
      <p:sp>
        <p:nvSpPr>
          <p:cNvPr id="6" name="Text Box 3"/>
          <p:cNvSpPr txBox="1">
            <a:spLocks noChangeArrowheads="1"/>
          </p:cNvSpPr>
          <p:nvPr/>
        </p:nvSpPr>
        <p:spPr bwMode="auto">
          <a:xfrm>
            <a:off x="7162800" y="3935416"/>
            <a:ext cx="636588" cy="635000"/>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D</a:t>
            </a:r>
            <a:endParaRPr lang="en-US" sz="1600" dirty="0">
              <a:latin typeface="Times New Roman" pitchFamily="18" charset="0"/>
              <a:cs typeface="Times New Roman" pitchFamily="18" charset="0"/>
            </a:endParaRPr>
          </a:p>
        </p:txBody>
      </p:sp>
      <p:sp>
        <p:nvSpPr>
          <p:cNvPr id="7" name="Line 4"/>
          <p:cNvSpPr>
            <a:spLocks noChangeShapeType="1"/>
          </p:cNvSpPr>
          <p:nvPr/>
        </p:nvSpPr>
        <p:spPr bwMode="auto">
          <a:xfrm>
            <a:off x="3551238" y="896943"/>
            <a:ext cx="0" cy="3825875"/>
          </a:xfrm>
          <a:prstGeom prst="line">
            <a:avLst/>
          </a:prstGeom>
          <a:noFill/>
          <a:ln w="19050">
            <a:solidFill>
              <a:schemeClr val="tx1"/>
            </a:solidFill>
            <a:round/>
            <a:headEnd type="arrow" w="med" len="med"/>
            <a:tailEnd type="none" w="med" len="med"/>
          </a:ln>
        </p:spPr>
        <p:txBody>
          <a:bodyPr/>
          <a:lstStyle/>
          <a:p>
            <a:endParaRPr lang="en-US" sz="1600">
              <a:latin typeface="Times New Roman" pitchFamily="18" charset="0"/>
              <a:cs typeface="Times New Roman" pitchFamily="18" charset="0"/>
            </a:endParaRPr>
          </a:p>
        </p:txBody>
      </p:sp>
      <p:sp>
        <p:nvSpPr>
          <p:cNvPr id="8" name="Line 5"/>
          <p:cNvSpPr>
            <a:spLocks noChangeShapeType="1"/>
          </p:cNvSpPr>
          <p:nvPr/>
        </p:nvSpPr>
        <p:spPr bwMode="auto">
          <a:xfrm flipH="1" flipV="1">
            <a:off x="3810000" y="1598616"/>
            <a:ext cx="3452813" cy="2506662"/>
          </a:xfrm>
          <a:prstGeom prst="line">
            <a:avLst/>
          </a:prstGeom>
          <a:noFill/>
          <a:ln w="28575">
            <a:solidFill>
              <a:schemeClr val="tx1"/>
            </a:solidFill>
            <a:round/>
            <a:headEnd/>
            <a:tailEnd/>
          </a:ln>
        </p:spPr>
        <p:txBody>
          <a:bodyPr/>
          <a:lstStyle/>
          <a:p>
            <a:endParaRPr lang="en-US" sz="1600">
              <a:latin typeface="Times New Roman" pitchFamily="18" charset="0"/>
              <a:cs typeface="Times New Roman" pitchFamily="18" charset="0"/>
            </a:endParaRPr>
          </a:p>
        </p:txBody>
      </p:sp>
      <p:sp>
        <p:nvSpPr>
          <p:cNvPr id="9" name="Line 6"/>
          <p:cNvSpPr>
            <a:spLocks noChangeShapeType="1"/>
          </p:cNvSpPr>
          <p:nvPr/>
        </p:nvSpPr>
        <p:spPr bwMode="auto">
          <a:xfrm>
            <a:off x="3551240" y="2949575"/>
            <a:ext cx="3763960" cy="20641"/>
          </a:xfrm>
          <a:prstGeom prst="line">
            <a:avLst/>
          </a:prstGeom>
          <a:noFill/>
          <a:ln w="28575">
            <a:solidFill>
              <a:srgbClr val="FF0000"/>
            </a:solidFill>
            <a:round/>
            <a:headEnd/>
            <a:tailEnd/>
          </a:ln>
        </p:spPr>
        <p:txBody>
          <a:bodyPr/>
          <a:lstStyle/>
          <a:p>
            <a:endParaRPr lang="en-US" sz="1600">
              <a:latin typeface="Times New Roman" pitchFamily="18" charset="0"/>
              <a:cs typeface="Times New Roman" pitchFamily="18" charset="0"/>
            </a:endParaRPr>
          </a:p>
        </p:txBody>
      </p:sp>
      <p:sp>
        <p:nvSpPr>
          <p:cNvPr id="10" name="Text Box 7"/>
          <p:cNvSpPr txBox="1">
            <a:spLocks noChangeArrowheads="1"/>
          </p:cNvSpPr>
          <p:nvPr/>
        </p:nvSpPr>
        <p:spPr bwMode="auto">
          <a:xfrm>
            <a:off x="3048000" y="582612"/>
            <a:ext cx="636588" cy="636588"/>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P</a:t>
            </a:r>
            <a:endParaRPr lang="en-US" sz="1600" dirty="0">
              <a:latin typeface="Times New Roman" pitchFamily="18" charset="0"/>
              <a:cs typeface="Times New Roman" pitchFamily="18" charset="0"/>
            </a:endParaRPr>
          </a:p>
        </p:txBody>
      </p:sp>
      <p:sp>
        <p:nvSpPr>
          <p:cNvPr id="11" name="Text Box 8"/>
          <p:cNvSpPr txBox="1">
            <a:spLocks noChangeArrowheads="1"/>
          </p:cNvSpPr>
          <p:nvPr/>
        </p:nvSpPr>
        <p:spPr bwMode="auto">
          <a:xfrm>
            <a:off x="7086601" y="1857375"/>
            <a:ext cx="636587" cy="635000"/>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2</a:t>
            </a:r>
            <a:endParaRPr lang="en-US" sz="1600" dirty="0">
              <a:latin typeface="Times New Roman" pitchFamily="18" charset="0"/>
              <a:cs typeface="Times New Roman" pitchFamily="18" charset="0"/>
            </a:endParaRPr>
          </a:p>
        </p:txBody>
      </p:sp>
      <p:sp>
        <p:nvSpPr>
          <p:cNvPr id="12" name="Text Box 9"/>
          <p:cNvSpPr txBox="1">
            <a:spLocks noChangeArrowheads="1"/>
          </p:cNvSpPr>
          <p:nvPr/>
        </p:nvSpPr>
        <p:spPr bwMode="auto">
          <a:xfrm>
            <a:off x="7086600" y="2703518"/>
            <a:ext cx="636588" cy="636587"/>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S</a:t>
            </a:r>
            <a:r>
              <a:rPr lang="en-US" altLang="zh-CN" sz="1600" b="1" baseline="-25000" dirty="0">
                <a:latin typeface="Times New Roman" pitchFamily="18" charset="0"/>
                <a:ea typeface="SimSun" pitchFamily="2" charset="-122"/>
                <a:cs typeface="Times New Roman" pitchFamily="18" charset="0"/>
              </a:rPr>
              <a:t>1</a:t>
            </a:r>
            <a:endParaRPr lang="en-US" sz="1600" dirty="0">
              <a:latin typeface="Times New Roman" pitchFamily="18" charset="0"/>
              <a:cs typeface="Times New Roman" pitchFamily="18" charset="0"/>
            </a:endParaRPr>
          </a:p>
        </p:txBody>
      </p:sp>
      <p:sp>
        <p:nvSpPr>
          <p:cNvPr id="13" name="Line 10"/>
          <p:cNvSpPr>
            <a:spLocks noChangeShapeType="1"/>
          </p:cNvSpPr>
          <p:nvPr/>
        </p:nvSpPr>
        <p:spPr bwMode="auto">
          <a:xfrm>
            <a:off x="3551238" y="4714875"/>
            <a:ext cx="4754562" cy="7941"/>
          </a:xfrm>
          <a:prstGeom prst="line">
            <a:avLst/>
          </a:prstGeom>
          <a:noFill/>
          <a:ln w="19050">
            <a:solidFill>
              <a:schemeClr val="tx1"/>
            </a:solidFill>
            <a:round/>
            <a:headEnd type="none" w="med" len="med"/>
            <a:tailEnd type="arrow" w="med" len="med"/>
          </a:ln>
        </p:spPr>
        <p:txBody>
          <a:bodyPr/>
          <a:lstStyle/>
          <a:p>
            <a:endParaRPr lang="en-US" sz="1600">
              <a:latin typeface="Times New Roman" pitchFamily="18" charset="0"/>
              <a:cs typeface="Times New Roman" pitchFamily="18" charset="0"/>
            </a:endParaRPr>
          </a:p>
        </p:txBody>
      </p:sp>
      <p:sp>
        <p:nvSpPr>
          <p:cNvPr id="14" name="Text Box 11"/>
          <p:cNvSpPr txBox="1">
            <a:spLocks noChangeArrowheads="1"/>
          </p:cNvSpPr>
          <p:nvPr/>
        </p:nvSpPr>
        <p:spPr bwMode="auto">
          <a:xfrm>
            <a:off x="8128000" y="4543428"/>
            <a:ext cx="635000" cy="636588"/>
          </a:xfrm>
          <a:prstGeom prst="rect">
            <a:avLst/>
          </a:prstGeom>
          <a:noFill/>
          <a:ln w="9525">
            <a:noFill/>
            <a:miter lim="800000"/>
            <a:headEnd/>
            <a:tailEnd/>
          </a:ln>
        </p:spPr>
        <p:txBody>
          <a:bodyPr/>
          <a:lstStyle/>
          <a:p>
            <a:pPr algn="r" rtl="1"/>
            <a:r>
              <a:rPr lang="en-US" altLang="zh-CN" sz="1600" b="1" dirty="0">
                <a:latin typeface="Times New Roman" pitchFamily="18" charset="0"/>
                <a:ea typeface="SimSun" pitchFamily="2" charset="-122"/>
                <a:cs typeface="Times New Roman" pitchFamily="18" charset="0"/>
              </a:rPr>
              <a:t>Q</a:t>
            </a:r>
            <a:endParaRPr lang="en-US" sz="1600" dirty="0">
              <a:latin typeface="Times New Roman" pitchFamily="18" charset="0"/>
              <a:cs typeface="Times New Roman" pitchFamily="18" charset="0"/>
            </a:endParaRPr>
          </a:p>
        </p:txBody>
      </p:sp>
      <p:sp>
        <p:nvSpPr>
          <p:cNvPr id="15" name="Line 13"/>
          <p:cNvSpPr>
            <a:spLocks noChangeShapeType="1"/>
          </p:cNvSpPr>
          <p:nvPr/>
        </p:nvSpPr>
        <p:spPr bwMode="auto">
          <a:xfrm>
            <a:off x="4495800" y="2132017"/>
            <a:ext cx="0" cy="2620963"/>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6" name="Line 14"/>
          <p:cNvSpPr>
            <a:spLocks noChangeShapeType="1"/>
          </p:cNvSpPr>
          <p:nvPr/>
        </p:nvSpPr>
        <p:spPr bwMode="auto">
          <a:xfrm>
            <a:off x="5715000" y="2970216"/>
            <a:ext cx="0" cy="1752600"/>
          </a:xfrm>
          <a:prstGeom prst="line">
            <a:avLst/>
          </a:prstGeom>
          <a:noFill/>
          <a:ln w="28575">
            <a:solidFill>
              <a:schemeClr val="tx1"/>
            </a:solidFill>
            <a:prstDash val="dashDot"/>
            <a:round/>
            <a:headEnd/>
            <a:tailEnd/>
          </a:ln>
        </p:spPr>
        <p:txBody>
          <a:bodyPr/>
          <a:lstStyle/>
          <a:p>
            <a:endParaRPr lang="en-US" sz="1600">
              <a:latin typeface="Times New Roman" pitchFamily="18" charset="0"/>
              <a:cs typeface="Times New Roman" pitchFamily="18" charset="0"/>
            </a:endParaRPr>
          </a:p>
        </p:txBody>
      </p:sp>
      <p:sp>
        <p:nvSpPr>
          <p:cNvPr id="17" name="Line 15"/>
          <p:cNvSpPr>
            <a:spLocks noChangeShapeType="1"/>
          </p:cNvSpPr>
          <p:nvPr/>
        </p:nvSpPr>
        <p:spPr bwMode="auto">
          <a:xfrm>
            <a:off x="3575053" y="2106613"/>
            <a:ext cx="3740148" cy="25403"/>
          </a:xfrm>
          <a:prstGeom prst="line">
            <a:avLst/>
          </a:prstGeom>
          <a:noFill/>
          <a:ln w="28575">
            <a:solidFill>
              <a:srgbClr val="00A249"/>
            </a:solidFill>
            <a:round/>
            <a:headEnd/>
            <a:tailEnd/>
          </a:ln>
        </p:spPr>
        <p:txBody>
          <a:bodyPr/>
          <a:lstStyle/>
          <a:p>
            <a:endParaRPr lang="en-US" sz="1600">
              <a:latin typeface="Times New Roman" pitchFamily="18" charset="0"/>
              <a:cs typeface="Times New Roman" pitchFamily="18" charset="0"/>
            </a:endParaRPr>
          </a:p>
        </p:txBody>
      </p:sp>
      <p:sp>
        <p:nvSpPr>
          <p:cNvPr id="18" name="Text Box 16"/>
          <p:cNvSpPr txBox="1">
            <a:spLocks noChangeArrowheads="1"/>
          </p:cNvSpPr>
          <p:nvPr/>
        </p:nvSpPr>
        <p:spPr bwMode="auto">
          <a:xfrm>
            <a:off x="4191000" y="4772028"/>
            <a:ext cx="635000" cy="636588"/>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Q</a:t>
            </a:r>
            <a:r>
              <a:rPr lang="en-US" altLang="zh-CN" sz="1600" b="1" baseline="-25000" dirty="0">
                <a:latin typeface="Times New Roman" pitchFamily="18" charset="0"/>
                <a:ea typeface="SimSun" pitchFamily="2" charset="-122"/>
                <a:cs typeface="Times New Roman" pitchFamily="18" charset="0"/>
              </a:rPr>
              <a:t>2</a:t>
            </a:r>
            <a:endParaRPr lang="en-US" sz="1600" baseline="-25000" dirty="0">
              <a:latin typeface="Times New Roman" pitchFamily="18" charset="0"/>
              <a:cs typeface="Times New Roman" pitchFamily="18" charset="0"/>
            </a:endParaRPr>
          </a:p>
        </p:txBody>
      </p:sp>
      <p:sp>
        <p:nvSpPr>
          <p:cNvPr id="19" name="Text Box 17"/>
          <p:cNvSpPr txBox="1">
            <a:spLocks noChangeArrowheads="1"/>
          </p:cNvSpPr>
          <p:nvPr/>
        </p:nvSpPr>
        <p:spPr bwMode="auto">
          <a:xfrm>
            <a:off x="5486400" y="4772030"/>
            <a:ext cx="635000" cy="636587"/>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Q</a:t>
            </a:r>
            <a:r>
              <a:rPr lang="en-US" altLang="zh-CN" sz="1600" b="1" baseline="-25000" dirty="0">
                <a:latin typeface="Times New Roman" pitchFamily="18" charset="0"/>
                <a:ea typeface="SimSun" pitchFamily="2" charset="-122"/>
                <a:cs typeface="Times New Roman" pitchFamily="18" charset="0"/>
              </a:rPr>
              <a:t>1</a:t>
            </a:r>
            <a:endParaRPr lang="en-US" sz="1600" baseline="-25000" dirty="0">
              <a:latin typeface="Times New Roman" pitchFamily="18" charset="0"/>
              <a:cs typeface="Times New Roman" pitchFamily="18" charset="0"/>
            </a:endParaRPr>
          </a:p>
        </p:txBody>
      </p:sp>
      <p:sp>
        <p:nvSpPr>
          <p:cNvPr id="20" name="Text Box 18"/>
          <p:cNvSpPr txBox="1">
            <a:spLocks noChangeArrowheads="1"/>
          </p:cNvSpPr>
          <p:nvPr/>
        </p:nvSpPr>
        <p:spPr bwMode="auto">
          <a:xfrm>
            <a:off x="2946400" y="1952628"/>
            <a:ext cx="635000" cy="636588"/>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P</a:t>
            </a:r>
            <a:r>
              <a:rPr lang="en-US" altLang="zh-CN" sz="1600" b="1" baseline="-25000" dirty="0">
                <a:latin typeface="Times New Roman" pitchFamily="18" charset="0"/>
                <a:ea typeface="SimSun" pitchFamily="2" charset="-122"/>
                <a:cs typeface="Times New Roman" pitchFamily="18" charset="0"/>
              </a:rPr>
              <a:t>2</a:t>
            </a:r>
            <a:endParaRPr lang="en-US" sz="1600" baseline="-25000" dirty="0">
              <a:latin typeface="Times New Roman" pitchFamily="18" charset="0"/>
              <a:cs typeface="Times New Roman" pitchFamily="18" charset="0"/>
            </a:endParaRPr>
          </a:p>
        </p:txBody>
      </p:sp>
      <p:sp>
        <p:nvSpPr>
          <p:cNvPr id="21" name="Text Box 19"/>
          <p:cNvSpPr txBox="1">
            <a:spLocks noChangeArrowheads="1"/>
          </p:cNvSpPr>
          <p:nvPr/>
        </p:nvSpPr>
        <p:spPr bwMode="auto">
          <a:xfrm>
            <a:off x="2946400" y="2714628"/>
            <a:ext cx="635000" cy="636588"/>
          </a:xfrm>
          <a:prstGeom prst="rect">
            <a:avLst/>
          </a:prstGeom>
          <a:noFill/>
          <a:ln w="9525">
            <a:noFill/>
            <a:miter lim="800000"/>
            <a:headEnd/>
            <a:tailEnd/>
          </a:ln>
        </p:spPr>
        <p:txBody>
          <a:bodyPr/>
          <a:lstStyle/>
          <a:p>
            <a:pPr algn="ctr" rtl="1"/>
            <a:r>
              <a:rPr lang="en-US" altLang="zh-CN" sz="1600" b="1" dirty="0">
                <a:latin typeface="Times New Roman" pitchFamily="18" charset="0"/>
                <a:ea typeface="SimSun" pitchFamily="2" charset="-122"/>
                <a:cs typeface="Times New Roman" pitchFamily="18" charset="0"/>
              </a:rPr>
              <a:t>P</a:t>
            </a:r>
            <a:r>
              <a:rPr lang="en-US" altLang="zh-CN" sz="1600" b="1" baseline="-25000" dirty="0">
                <a:latin typeface="Times New Roman" pitchFamily="18" charset="0"/>
                <a:ea typeface="SimSun" pitchFamily="2" charset="-122"/>
                <a:cs typeface="Times New Roman" pitchFamily="18" charset="0"/>
              </a:rPr>
              <a:t>1</a:t>
            </a:r>
            <a:endParaRPr lang="en-US" sz="1600" baseline="-25000" dirty="0">
              <a:latin typeface="Times New Roman" pitchFamily="18" charset="0"/>
              <a:cs typeface="Times New Roman" pitchFamily="18" charset="0"/>
            </a:endParaRPr>
          </a:p>
        </p:txBody>
      </p:sp>
      <p:sp>
        <p:nvSpPr>
          <p:cNvPr id="22" name="Text Box 12"/>
          <p:cNvSpPr txBox="1">
            <a:spLocks noChangeArrowheads="1"/>
          </p:cNvSpPr>
          <p:nvPr/>
        </p:nvSpPr>
        <p:spPr bwMode="auto">
          <a:xfrm>
            <a:off x="1600200" y="5456246"/>
            <a:ext cx="9792730" cy="990600"/>
          </a:xfrm>
          <a:prstGeom prst="rect">
            <a:avLst/>
          </a:prstGeom>
          <a:noFill/>
          <a:ln w="28575">
            <a:solidFill>
              <a:schemeClr val="tx1"/>
            </a:solidFill>
            <a:miter lim="800000"/>
            <a:headEnd/>
            <a:tailEnd/>
          </a:ln>
        </p:spPr>
        <p:txBody>
          <a:bodyPr/>
          <a:lstStyle/>
          <a:p>
            <a:pPr algn="just" rtl="1"/>
            <a:r>
              <a:rPr lang="ar-SA" altLang="zh-CN" sz="2000" b="1" dirty="0">
                <a:latin typeface="Times New Roman" pitchFamily="18" charset="0"/>
                <a:ea typeface="SimSun" pitchFamily="2" charset="-122"/>
                <a:cs typeface="Times New Roman" pitchFamily="18" charset="0"/>
              </a:rPr>
              <a:t>الشكل (</a:t>
            </a:r>
            <a:r>
              <a:rPr lang="ar-TN" altLang="zh-CN" sz="2000" b="1" dirty="0">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a:t>
            </a:r>
            <a:r>
              <a:rPr lang="ar-TN" altLang="zh-CN" sz="2000" b="1" dirty="0">
                <a:latin typeface="Times New Roman" pitchFamily="18" charset="0"/>
                <a:ea typeface="SimSun" pitchFamily="2" charset="-122"/>
                <a:cs typeface="Times New Roman" pitchFamily="18" charset="0"/>
              </a:rPr>
              <a:t>8</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في حالة العرض المرن تماماً يتحمل المشتري الضريبة كاملة ويرتفع سعر المشتري بمقدار الضريبة، ولا يسهم البائع في تحمل الضريبة، حيث يتمكن البائع من التحول إلى إنتاج أو بيع البدائل غير الخاضعة للضريبة لتفادى تحمل عبء الضريبة.</a:t>
            </a:r>
            <a:endParaRPr lang="en-US" sz="2000" dirty="0">
              <a:ea typeface="SimSun" pitchFamily="2" charset="-122"/>
              <a:cs typeface="Times New Roman" pitchFamily="18" charset="0"/>
            </a:endParaRPr>
          </a:p>
        </p:txBody>
      </p:sp>
      <p:sp>
        <p:nvSpPr>
          <p:cNvPr id="23" name="Rectangle 22"/>
          <p:cNvSpPr/>
          <p:nvPr/>
        </p:nvSpPr>
        <p:spPr>
          <a:xfrm>
            <a:off x="5305145" y="5105400"/>
            <a:ext cx="1372492" cy="369332"/>
          </a:xfrm>
          <a:prstGeom prst="rect">
            <a:avLst/>
          </a:prstGeom>
        </p:spPr>
        <p:txBody>
          <a:bodyPr wrap="none">
            <a:spAutoFit/>
          </a:bodyPr>
          <a:lstStyle/>
          <a:p>
            <a:pPr algn="r" rtl="1"/>
            <a:r>
              <a:rPr lang="ar-TN" b="1" u="sng" dirty="0">
                <a:latin typeface="Times New Roman" pitchFamily="18" charset="0"/>
                <a:cs typeface="Times New Roman" pitchFamily="18" charset="0"/>
              </a:rPr>
              <a:t>(شكل رقم 5-8)</a:t>
            </a:r>
            <a:endParaRPr lang="fr-FR" b="1" dirty="0"/>
          </a:p>
        </p:txBody>
      </p:sp>
      <p:cxnSp>
        <p:nvCxnSpPr>
          <p:cNvPr id="24" name="Straight Arrow Connector 663"/>
          <p:cNvCxnSpPr>
            <a:cxnSpLocks noChangeShapeType="1"/>
          </p:cNvCxnSpPr>
          <p:nvPr/>
        </p:nvCxnSpPr>
        <p:spPr bwMode="auto">
          <a:xfrm flipH="1" flipV="1">
            <a:off x="6248400" y="2286000"/>
            <a:ext cx="304800" cy="533400"/>
          </a:xfrm>
          <a:prstGeom prst="straightConnector1">
            <a:avLst/>
          </a:prstGeom>
          <a:noFill/>
          <a:ln w="19050">
            <a:solidFill>
              <a:schemeClr val="tx1"/>
            </a:solidFill>
            <a:prstDash val="sysDot"/>
            <a:round/>
            <a:headEnd/>
            <a:tailEnd type="arrow" w="med" len="med"/>
          </a:ln>
        </p:spPr>
      </p:cxnSp>
      <p:cxnSp>
        <p:nvCxnSpPr>
          <p:cNvPr id="25" name="Straight Arrow Connector 663"/>
          <p:cNvCxnSpPr>
            <a:cxnSpLocks noChangeShapeType="1"/>
          </p:cNvCxnSpPr>
          <p:nvPr/>
        </p:nvCxnSpPr>
        <p:spPr bwMode="auto">
          <a:xfrm flipH="1" flipV="1">
            <a:off x="6019800" y="2362200"/>
            <a:ext cx="228600" cy="457200"/>
          </a:xfrm>
          <a:prstGeom prst="straightConnector1">
            <a:avLst/>
          </a:prstGeom>
          <a:noFill/>
          <a:ln w="19050">
            <a:solidFill>
              <a:schemeClr val="tx1"/>
            </a:solidFill>
            <a:prstDash val="sysDot"/>
            <a:round/>
            <a:headEnd/>
            <a:tailEnd type="arrow" w="med" len="med"/>
          </a:ln>
        </p:spPr>
      </p:cxnSp>
    </p:spTree>
    <p:extLst>
      <p:ext uri="{BB962C8B-B14F-4D97-AF65-F5344CB8AC3E}">
        <p14:creationId xmlns:p14="http://schemas.microsoft.com/office/powerpoint/2010/main" val="1997413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685800"/>
            <a:ext cx="8382000" cy="533400"/>
          </a:xfrm>
        </p:spPr>
        <p:txBody>
          <a:bodyPr>
            <a:normAutofit/>
          </a:bodyPr>
          <a:lstStyle/>
          <a:p>
            <a:pPr algn="r" rtl="1"/>
            <a:r>
              <a:rPr lang="ar-TN" sz="2600" b="1" dirty="0">
                <a:solidFill>
                  <a:srgbClr val="FF0000"/>
                </a:solidFill>
                <a:latin typeface="Times New Roman" pitchFamily="18" charset="0"/>
                <a:cs typeface="Times New Roman" pitchFamily="18" charset="0"/>
              </a:rPr>
              <a:t>العلاقة بين توزيع العبء الضريبي و مرونات الطلب و العرض</a:t>
            </a:r>
            <a:endParaRPr lang="fr-FR" sz="26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700217" y="1219200"/>
            <a:ext cx="10503242" cy="5105400"/>
          </a:xfrm>
        </p:spPr>
        <p:txBody>
          <a:bodyPr>
            <a:normAutofit lnSpcReduction="10000"/>
          </a:bodyPr>
          <a:lstStyle/>
          <a:p>
            <a:pPr marL="0" indent="0" algn="just" rtl="1">
              <a:lnSpc>
                <a:spcPct val="150000"/>
              </a:lnSpc>
              <a:spcBef>
                <a:spcPts val="0"/>
              </a:spcBef>
              <a:spcAft>
                <a:spcPts val="1200"/>
              </a:spcAft>
              <a:buNone/>
            </a:pPr>
            <a:r>
              <a:rPr lang="ar-TN" sz="2400" dirty="0">
                <a:latin typeface="Times New Roman" pitchFamily="18" charset="0"/>
                <a:cs typeface="Times New Roman" pitchFamily="18" charset="0"/>
              </a:rPr>
              <a:t>بعد دراسة العلاقة بين توزيع العبء الضريبي و مرونات الطلب و العرض من خلال الأشكال الباينية السابقة </a:t>
            </a:r>
            <a:r>
              <a:rPr lang="ar-TN" sz="1900" dirty="0">
                <a:latin typeface="Times New Roman" pitchFamily="18" charset="0"/>
                <a:cs typeface="Times New Roman" pitchFamily="18" charset="0"/>
              </a:rPr>
              <a:t>(ابتداء من الشكل رقم 5-</a:t>
            </a:r>
            <a:r>
              <a:rPr lang="fr-FR" sz="1900" dirty="0">
                <a:latin typeface="Times New Roman" pitchFamily="18" charset="0"/>
                <a:cs typeface="Times New Roman" pitchFamily="18" charset="0"/>
              </a:rPr>
              <a:t>4</a:t>
            </a:r>
            <a:r>
              <a:rPr lang="ar-TN" sz="1900" dirty="0">
                <a:latin typeface="Times New Roman" pitchFamily="18" charset="0"/>
                <a:cs typeface="Times New Roman" pitchFamily="18" charset="0"/>
              </a:rPr>
              <a:t> حتى الى الشكل رقم 5-8)</a:t>
            </a:r>
            <a:r>
              <a:rPr lang="ar-TN" sz="2400" dirty="0">
                <a:latin typeface="Times New Roman" pitchFamily="18" charset="0"/>
                <a:cs typeface="Times New Roman" pitchFamily="18" charset="0"/>
              </a:rPr>
              <a:t> يمكن لنا أن نحوصل هذه العلاقة كالآتي:</a:t>
            </a:r>
          </a:p>
          <a:p>
            <a:pPr rtl="1">
              <a:lnSpc>
                <a:spcPct val="150000"/>
              </a:lnSpc>
              <a:spcBef>
                <a:spcPts val="0"/>
              </a:spcBef>
              <a:buFont typeface="Wingdings" pitchFamily="2" charset="2"/>
              <a:buChar char="§"/>
            </a:pPr>
            <a:r>
              <a:rPr lang="ar-TN" sz="2200" dirty="0">
                <a:latin typeface="Times New Roman" pitchFamily="18" charset="0"/>
                <a:cs typeface="Times New Roman" pitchFamily="18" charset="0"/>
              </a:rPr>
              <a:t>اذا كان الطلب عديم المرون تماما فإن المستهلك هو الذي يتحمل </a:t>
            </a:r>
            <a:r>
              <a:rPr lang="ar-TN" sz="2200" u="sng" dirty="0">
                <a:latin typeface="Times New Roman" pitchFamily="18" charset="0"/>
                <a:cs typeface="Times New Roman" pitchFamily="18" charset="0"/>
              </a:rPr>
              <a:t>وحده</a:t>
            </a:r>
            <a:r>
              <a:rPr lang="ar-SA" altLang="zh-CN" sz="2200" dirty="0">
                <a:latin typeface="Times New Roman" pitchFamily="18" charset="0"/>
                <a:ea typeface="SimSun" pitchFamily="2" charset="-122"/>
                <a:cs typeface="Times New Roman" pitchFamily="18" charset="0"/>
              </a:rPr>
              <a:t> الضريبة كاملة</a:t>
            </a:r>
            <a:r>
              <a:rPr lang="ar-TN" altLang="zh-CN" sz="2200" dirty="0">
                <a:latin typeface="Times New Roman" pitchFamily="18" charset="0"/>
                <a:ea typeface="SimSun" pitchFamily="2" charset="-122"/>
                <a:cs typeface="Times New Roman" pitchFamily="18" charset="0"/>
              </a:rPr>
              <a:t>.</a:t>
            </a:r>
            <a:endParaRPr lang="fr-FR" sz="2200" dirty="0">
              <a:latin typeface="Times New Roman" pitchFamily="18" charset="0"/>
              <a:cs typeface="Times New Roman" pitchFamily="18" charset="0"/>
            </a:endParaRPr>
          </a:p>
          <a:p>
            <a:pPr rtl="1">
              <a:lnSpc>
                <a:spcPct val="150000"/>
              </a:lnSpc>
              <a:spcBef>
                <a:spcPts val="0"/>
              </a:spcBef>
              <a:buFont typeface="Wingdings" pitchFamily="2" charset="2"/>
              <a:buChar char="§"/>
            </a:pPr>
            <a:r>
              <a:rPr lang="ar-TN" sz="2200" dirty="0">
                <a:latin typeface="Times New Roman" pitchFamily="18" charset="0"/>
                <a:cs typeface="Times New Roman" pitchFamily="18" charset="0"/>
              </a:rPr>
              <a:t>اذا كان العرض مرن تماما فإن المستهلك هو الذي يتحمل </a:t>
            </a:r>
            <a:r>
              <a:rPr lang="ar-TN" sz="2200" u="sng" dirty="0">
                <a:latin typeface="Times New Roman" pitchFamily="18" charset="0"/>
                <a:cs typeface="Times New Roman" pitchFamily="18" charset="0"/>
              </a:rPr>
              <a:t>وحده</a:t>
            </a:r>
            <a:r>
              <a:rPr lang="ar-SA" altLang="zh-CN" sz="2200" dirty="0">
                <a:latin typeface="Times New Roman" pitchFamily="18" charset="0"/>
                <a:ea typeface="SimSun" pitchFamily="2" charset="-122"/>
                <a:cs typeface="Times New Roman" pitchFamily="18" charset="0"/>
              </a:rPr>
              <a:t> الضريبة كاملة</a:t>
            </a:r>
            <a:r>
              <a:rPr lang="ar-TN" altLang="zh-CN" sz="2200" dirty="0">
                <a:latin typeface="Times New Roman" pitchFamily="18" charset="0"/>
                <a:ea typeface="SimSun" pitchFamily="2" charset="-122"/>
                <a:cs typeface="Times New Roman" pitchFamily="18" charset="0"/>
              </a:rPr>
              <a:t>.</a:t>
            </a:r>
          </a:p>
          <a:p>
            <a:pPr rtl="1">
              <a:lnSpc>
                <a:spcPct val="150000"/>
              </a:lnSpc>
              <a:spcBef>
                <a:spcPts val="0"/>
              </a:spcBef>
              <a:buFont typeface="Wingdings" pitchFamily="2" charset="2"/>
              <a:buChar char="§"/>
            </a:pPr>
            <a:r>
              <a:rPr lang="ar-TN" sz="2200" dirty="0">
                <a:latin typeface="Times New Roman" pitchFamily="18" charset="0"/>
                <a:cs typeface="Times New Roman" pitchFamily="18" charset="0"/>
              </a:rPr>
              <a:t>اذا كان العرض عديم المرون تماما فإن </a:t>
            </a:r>
            <a:r>
              <a:rPr lang="ar-SA" altLang="zh-CN" sz="2200" dirty="0">
                <a:latin typeface="Times New Roman" pitchFamily="18" charset="0"/>
                <a:ea typeface="SimSun" pitchFamily="2" charset="-122"/>
                <a:cs typeface="Times New Roman" pitchFamily="18" charset="0"/>
              </a:rPr>
              <a:t>البائع</a:t>
            </a:r>
            <a:r>
              <a:rPr lang="ar-TN" sz="2200" dirty="0">
                <a:latin typeface="Times New Roman" pitchFamily="18" charset="0"/>
                <a:cs typeface="Times New Roman" pitchFamily="18" charset="0"/>
              </a:rPr>
              <a:t> هو الذي يتحمل </a:t>
            </a:r>
            <a:r>
              <a:rPr lang="ar-TN" sz="2200" u="sng" dirty="0">
                <a:latin typeface="Times New Roman" pitchFamily="18" charset="0"/>
                <a:cs typeface="Times New Roman" pitchFamily="18" charset="0"/>
              </a:rPr>
              <a:t>وحده</a:t>
            </a:r>
            <a:r>
              <a:rPr lang="ar-SA" altLang="zh-CN" sz="2200" dirty="0">
                <a:latin typeface="Times New Roman" pitchFamily="18" charset="0"/>
                <a:ea typeface="SimSun" pitchFamily="2" charset="-122"/>
                <a:cs typeface="Times New Roman" pitchFamily="18" charset="0"/>
              </a:rPr>
              <a:t> الضريبة كاملة</a:t>
            </a:r>
            <a:r>
              <a:rPr lang="ar-TN" altLang="zh-CN" sz="2200" dirty="0">
                <a:latin typeface="Times New Roman" pitchFamily="18" charset="0"/>
                <a:ea typeface="SimSun" pitchFamily="2" charset="-122"/>
                <a:cs typeface="Times New Roman" pitchFamily="18" charset="0"/>
              </a:rPr>
              <a:t>.</a:t>
            </a:r>
          </a:p>
          <a:p>
            <a:pPr rtl="1">
              <a:lnSpc>
                <a:spcPct val="150000"/>
              </a:lnSpc>
              <a:spcBef>
                <a:spcPts val="0"/>
              </a:spcBef>
              <a:buFont typeface="Wingdings" pitchFamily="2" charset="2"/>
              <a:buChar char="§"/>
            </a:pPr>
            <a:r>
              <a:rPr lang="ar-TN" sz="2200" dirty="0">
                <a:latin typeface="Times New Roman" pitchFamily="18" charset="0"/>
                <a:cs typeface="Times New Roman" pitchFamily="18" charset="0"/>
              </a:rPr>
              <a:t>اذا كان الطلب مرن تماما فإن </a:t>
            </a:r>
            <a:r>
              <a:rPr lang="ar-SA" altLang="zh-CN" sz="2200" dirty="0">
                <a:latin typeface="Times New Roman" pitchFamily="18" charset="0"/>
                <a:ea typeface="SimSun" pitchFamily="2" charset="-122"/>
                <a:cs typeface="Times New Roman" pitchFamily="18" charset="0"/>
              </a:rPr>
              <a:t>البائع</a:t>
            </a:r>
            <a:r>
              <a:rPr lang="ar-TN" sz="2200" dirty="0">
                <a:latin typeface="Times New Roman" pitchFamily="18" charset="0"/>
                <a:cs typeface="Times New Roman" pitchFamily="18" charset="0"/>
              </a:rPr>
              <a:t> هو الذي يتحمل </a:t>
            </a:r>
            <a:r>
              <a:rPr lang="ar-TN" sz="2200" u="sng" dirty="0">
                <a:latin typeface="Times New Roman" pitchFamily="18" charset="0"/>
                <a:cs typeface="Times New Roman" pitchFamily="18" charset="0"/>
              </a:rPr>
              <a:t>وحده</a:t>
            </a:r>
            <a:r>
              <a:rPr lang="ar-SA" altLang="zh-CN" sz="2200" u="sng" dirty="0">
                <a:latin typeface="Times New Roman" pitchFamily="18" charset="0"/>
                <a:ea typeface="SimSun" pitchFamily="2" charset="-122"/>
                <a:cs typeface="Times New Roman" pitchFamily="18" charset="0"/>
              </a:rPr>
              <a:t> </a:t>
            </a:r>
            <a:r>
              <a:rPr lang="ar-SA" altLang="zh-CN" sz="2200" dirty="0">
                <a:latin typeface="Times New Roman" pitchFamily="18" charset="0"/>
                <a:ea typeface="SimSun" pitchFamily="2" charset="-122"/>
                <a:cs typeface="Times New Roman" pitchFamily="18" charset="0"/>
              </a:rPr>
              <a:t>الضريبة كاملة</a:t>
            </a:r>
            <a:r>
              <a:rPr lang="ar-TN" altLang="zh-CN" sz="2200" dirty="0">
                <a:latin typeface="Times New Roman" pitchFamily="18" charset="0"/>
                <a:ea typeface="SimSun" pitchFamily="2" charset="-122"/>
                <a:cs typeface="Times New Roman" pitchFamily="18" charset="0"/>
              </a:rPr>
              <a:t>.</a:t>
            </a:r>
          </a:p>
          <a:p>
            <a:pPr rtl="1">
              <a:lnSpc>
                <a:spcPct val="150000"/>
              </a:lnSpc>
              <a:spcBef>
                <a:spcPts val="0"/>
              </a:spcBef>
              <a:buFont typeface="Wingdings" pitchFamily="2" charset="2"/>
              <a:buChar char="§"/>
            </a:pPr>
            <a:r>
              <a:rPr lang="ar-SA" sz="2200" dirty="0">
                <a:latin typeface="Times New Roman" pitchFamily="18" charset="0"/>
                <a:cs typeface="Times New Roman" pitchFamily="18" charset="0"/>
              </a:rPr>
              <a:t>اذا كان الطلب </a:t>
            </a:r>
            <a:r>
              <a:rPr lang="ar-TN" sz="2200" dirty="0">
                <a:latin typeface="Times New Roman" pitchFamily="18" charset="0"/>
                <a:cs typeface="Times New Roman" pitchFamily="18" charset="0"/>
              </a:rPr>
              <a:t>أ</a:t>
            </a:r>
            <a:r>
              <a:rPr lang="ar-SA" sz="2200" dirty="0">
                <a:latin typeface="Times New Roman" pitchFamily="18" charset="0"/>
                <a:cs typeface="Times New Roman" pitchFamily="18" charset="0"/>
              </a:rPr>
              <a:t>قل مر</a:t>
            </a:r>
            <a:r>
              <a:rPr lang="ar-TN" sz="2200" dirty="0">
                <a:latin typeface="Times New Roman" pitchFamily="18" charset="0"/>
                <a:cs typeface="Times New Roman" pitchFamily="18" charset="0"/>
              </a:rPr>
              <a:t>و</a:t>
            </a:r>
            <a:r>
              <a:rPr lang="ar-SA" sz="2200" dirty="0">
                <a:latin typeface="Times New Roman" pitchFamily="18" charset="0"/>
                <a:cs typeface="Times New Roman" pitchFamily="18" charset="0"/>
              </a:rPr>
              <a:t>ن</a:t>
            </a:r>
            <a:r>
              <a:rPr lang="ar-TN" sz="2200" dirty="0">
                <a:latin typeface="Times New Roman" pitchFamily="18" charset="0"/>
                <a:cs typeface="Times New Roman" pitchFamily="18" charset="0"/>
              </a:rPr>
              <a:t>ة</a:t>
            </a:r>
            <a:r>
              <a:rPr lang="ar-SA" sz="2200" dirty="0">
                <a:latin typeface="Times New Roman" pitchFamily="18" charset="0"/>
                <a:cs typeface="Times New Roman" pitchFamily="18" charset="0"/>
              </a:rPr>
              <a:t> مقارنة مع العرض يتحمل</a:t>
            </a: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المستهلك </a:t>
            </a:r>
            <a:r>
              <a:rPr lang="ar-TN" sz="2200" dirty="0">
                <a:latin typeface="Times New Roman" pitchFamily="18" charset="0"/>
                <a:cs typeface="Times New Roman" pitchFamily="18" charset="0"/>
              </a:rPr>
              <a:t>و </a:t>
            </a:r>
            <a:r>
              <a:rPr lang="ar-SA" altLang="zh-CN" sz="2200" dirty="0">
                <a:latin typeface="Times New Roman" pitchFamily="18" charset="0"/>
                <a:ea typeface="SimSun" pitchFamily="2" charset="-122"/>
                <a:cs typeface="Times New Roman" pitchFamily="18" charset="0"/>
              </a:rPr>
              <a:t>البائع </a:t>
            </a:r>
            <a:r>
              <a:rPr lang="ar-TN" sz="2200" dirty="0">
                <a:latin typeface="Times New Roman" pitchFamily="18" charset="0"/>
                <a:cs typeface="Times New Roman" pitchFamily="18" charset="0"/>
              </a:rPr>
              <a:t>العبء الضريبي ولكن </a:t>
            </a:r>
            <a:r>
              <a:rPr lang="ar-SA" sz="2200" dirty="0">
                <a:latin typeface="Times New Roman" pitchFamily="18" charset="0"/>
                <a:cs typeface="Times New Roman" pitchFamily="18" charset="0"/>
              </a:rPr>
              <a:t>المستهلك</a:t>
            </a: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يتحمل العبء الاكبر من</a:t>
            </a:r>
            <a:r>
              <a:rPr lang="ar-TN" sz="2200" dirty="0">
                <a:latin typeface="Times New Roman" pitchFamily="18" charset="0"/>
                <a:cs typeface="Times New Roman" pitchFamily="18" charset="0"/>
              </a:rPr>
              <a:t> هذه </a:t>
            </a:r>
            <a:r>
              <a:rPr lang="ar-SA" sz="2200" dirty="0">
                <a:latin typeface="Times New Roman" pitchFamily="18" charset="0"/>
                <a:cs typeface="Times New Roman" pitchFamily="18" charset="0"/>
              </a:rPr>
              <a:t> الضريبة</a:t>
            </a:r>
            <a:r>
              <a:rPr lang="ar-TN" sz="2200" dirty="0">
                <a:latin typeface="Times New Roman" pitchFamily="18" charset="0"/>
                <a:cs typeface="Times New Roman" pitchFamily="18" charset="0"/>
              </a:rPr>
              <a:t>.</a:t>
            </a:r>
          </a:p>
          <a:p>
            <a:pPr rtl="1">
              <a:lnSpc>
                <a:spcPct val="150000"/>
              </a:lnSpc>
              <a:spcBef>
                <a:spcPts val="0"/>
              </a:spcBef>
              <a:buFont typeface="Wingdings" pitchFamily="2" charset="2"/>
              <a:buChar char="§"/>
            </a:pPr>
            <a:r>
              <a:rPr lang="ar-SA" sz="2200" dirty="0">
                <a:latin typeface="Times New Roman" pitchFamily="18" charset="0"/>
                <a:cs typeface="Times New Roman" pitchFamily="18" charset="0"/>
              </a:rPr>
              <a:t>اذا كان العرض </a:t>
            </a:r>
            <a:r>
              <a:rPr lang="ar-TN" sz="2200" dirty="0">
                <a:latin typeface="Times New Roman" pitchFamily="18" charset="0"/>
                <a:cs typeface="Times New Roman" pitchFamily="18" charset="0"/>
              </a:rPr>
              <a:t>أ</a:t>
            </a:r>
            <a:r>
              <a:rPr lang="ar-SA" sz="2200" dirty="0">
                <a:latin typeface="Times New Roman" pitchFamily="18" charset="0"/>
                <a:cs typeface="Times New Roman" pitchFamily="18" charset="0"/>
              </a:rPr>
              <a:t>قل مر</a:t>
            </a:r>
            <a:r>
              <a:rPr lang="ar-TN" sz="2200" dirty="0">
                <a:latin typeface="Times New Roman" pitchFamily="18" charset="0"/>
                <a:cs typeface="Times New Roman" pitchFamily="18" charset="0"/>
              </a:rPr>
              <a:t>و</a:t>
            </a:r>
            <a:r>
              <a:rPr lang="ar-SA" sz="2200" dirty="0">
                <a:latin typeface="Times New Roman" pitchFamily="18" charset="0"/>
                <a:cs typeface="Times New Roman" pitchFamily="18" charset="0"/>
              </a:rPr>
              <a:t>ن</a:t>
            </a:r>
            <a:r>
              <a:rPr lang="ar-TN" sz="2200" dirty="0">
                <a:latin typeface="Times New Roman" pitchFamily="18" charset="0"/>
                <a:cs typeface="Times New Roman" pitchFamily="18" charset="0"/>
              </a:rPr>
              <a:t>ة</a:t>
            </a:r>
            <a:r>
              <a:rPr lang="ar-SA" sz="2200" dirty="0">
                <a:latin typeface="Times New Roman" pitchFamily="18" charset="0"/>
                <a:cs typeface="Times New Roman" pitchFamily="18" charset="0"/>
              </a:rPr>
              <a:t> مقارنة مع الطلب يتحمل</a:t>
            </a: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المستهلك </a:t>
            </a:r>
            <a:r>
              <a:rPr lang="ar-TN" sz="2200" dirty="0">
                <a:latin typeface="Times New Roman" pitchFamily="18" charset="0"/>
                <a:cs typeface="Times New Roman" pitchFamily="18" charset="0"/>
              </a:rPr>
              <a:t>و </a:t>
            </a:r>
            <a:r>
              <a:rPr lang="ar-SA" altLang="zh-CN" sz="2200" dirty="0">
                <a:latin typeface="Times New Roman" pitchFamily="18" charset="0"/>
                <a:ea typeface="SimSun" pitchFamily="2" charset="-122"/>
                <a:cs typeface="Times New Roman" pitchFamily="18" charset="0"/>
              </a:rPr>
              <a:t>البائع </a:t>
            </a:r>
            <a:r>
              <a:rPr lang="ar-TN" sz="2200" dirty="0">
                <a:latin typeface="Times New Roman" pitchFamily="18" charset="0"/>
                <a:cs typeface="Times New Roman" pitchFamily="18" charset="0"/>
              </a:rPr>
              <a:t>العبء الضريبي ولكن </a:t>
            </a:r>
            <a:r>
              <a:rPr lang="ar-SA" altLang="zh-CN" sz="2200" dirty="0">
                <a:latin typeface="Times New Roman" pitchFamily="18" charset="0"/>
                <a:ea typeface="SimSun" pitchFamily="2" charset="-122"/>
                <a:cs typeface="Times New Roman" pitchFamily="18" charset="0"/>
              </a:rPr>
              <a:t>البائع</a:t>
            </a:r>
            <a:r>
              <a:rPr lang="ar-TN" sz="2200" dirty="0">
                <a:latin typeface="Times New Roman" pitchFamily="18" charset="0"/>
                <a:cs typeface="Times New Roman" pitchFamily="18" charset="0"/>
              </a:rPr>
              <a:t> </a:t>
            </a:r>
            <a:r>
              <a:rPr lang="ar-SA" sz="2200" dirty="0">
                <a:latin typeface="Times New Roman" pitchFamily="18" charset="0"/>
                <a:cs typeface="Times New Roman" pitchFamily="18" charset="0"/>
              </a:rPr>
              <a:t>يتحمل العبء الاكبر من</a:t>
            </a:r>
            <a:r>
              <a:rPr lang="ar-TN" sz="2200" dirty="0">
                <a:latin typeface="Times New Roman" pitchFamily="18" charset="0"/>
                <a:cs typeface="Times New Roman" pitchFamily="18" charset="0"/>
              </a:rPr>
              <a:t> هذه </a:t>
            </a:r>
            <a:r>
              <a:rPr lang="ar-SA" sz="2200" dirty="0">
                <a:latin typeface="Times New Roman" pitchFamily="18" charset="0"/>
                <a:cs typeface="Times New Roman" pitchFamily="18" charset="0"/>
              </a:rPr>
              <a:t> الضريبة</a:t>
            </a:r>
            <a:r>
              <a:rPr lang="ar-TN" sz="2200" dirty="0">
                <a:latin typeface="Times New Roman" pitchFamily="18" charset="0"/>
                <a:cs typeface="Times New Roman" pitchFamily="18" charset="0"/>
              </a:rPr>
              <a:t>.</a:t>
            </a:r>
            <a:endParaRPr lang="ar-TN" altLang="zh-CN" sz="2000" dirty="0">
              <a:latin typeface="Times New Roman" pitchFamily="18" charset="0"/>
              <a:ea typeface="SimSun" pitchFamily="2" charset="-122"/>
              <a:cs typeface="Times New Roman" pitchFamily="18" charset="0"/>
            </a:endParaRPr>
          </a:p>
          <a:p>
            <a:pPr algn="r" rtl="1">
              <a:buFont typeface="Wingdings" pitchFamily="2" charset="2"/>
              <a:buChar char="§"/>
            </a:pPr>
            <a:endParaRPr lang="ar-TN" altLang="zh-CN" sz="2000" dirty="0">
              <a:latin typeface="Times New Roman" pitchFamily="18" charset="0"/>
              <a:ea typeface="SimSun" pitchFamily="2" charset="-122"/>
              <a:cs typeface="Times New Roman" pitchFamily="18" charset="0"/>
            </a:endParaRPr>
          </a:p>
          <a:p>
            <a:pPr algn="r" rtl="1">
              <a:buFont typeface="Wingdings" pitchFamily="2" charset="2"/>
              <a:buChar char="§"/>
            </a:pPr>
            <a:endParaRPr lang="ar-TN" altLang="zh-CN" sz="2000" dirty="0">
              <a:latin typeface="Times New Roman" pitchFamily="18" charset="0"/>
              <a:ea typeface="SimSun" pitchFamily="2" charset="-122"/>
              <a:cs typeface="Times New Roman" pitchFamily="18" charset="0"/>
            </a:endParaRPr>
          </a:p>
          <a:p>
            <a:pPr algn="r" rtl="1">
              <a:buNone/>
            </a:pPr>
            <a:endParaRPr lang="ar-SA" sz="2000" dirty="0"/>
          </a:p>
        </p:txBody>
      </p:sp>
      <p:sp>
        <p:nvSpPr>
          <p:cNvPr id="4" name="Espace réservé du numéro de diapositive 3"/>
          <p:cNvSpPr>
            <a:spLocks noGrp="1"/>
          </p:cNvSpPr>
          <p:nvPr>
            <p:ph type="sldNum" sz="quarter" idx="12"/>
          </p:nvPr>
        </p:nvSpPr>
        <p:spPr/>
        <p:txBody>
          <a:bodyPr/>
          <a:lstStyle/>
          <a:p>
            <a:fld id="{AB8D8818-8075-44AB-BC43-AB8FC0FC9D1E}" type="slidenum">
              <a:rPr lang="en-US" smtClean="0"/>
              <a:pPr/>
              <a:t>18</a:t>
            </a:fld>
            <a:endParaRPr lang="en-US"/>
          </a:p>
        </p:txBody>
      </p:sp>
    </p:spTree>
    <p:extLst>
      <p:ext uri="{BB962C8B-B14F-4D97-AF65-F5344CB8AC3E}">
        <p14:creationId xmlns:p14="http://schemas.microsoft.com/office/powerpoint/2010/main" val="4124004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rPr>
              <a:t>سؤال</a:t>
            </a:r>
            <a:endParaRPr lang="ar-SA" dirty="0">
              <a:solidFill>
                <a:srgbClr val="FF0000"/>
              </a:solidFill>
            </a:endParaRPr>
          </a:p>
        </p:txBody>
      </p:sp>
      <p:sp>
        <p:nvSpPr>
          <p:cNvPr id="3" name="Content Placeholder 2"/>
          <p:cNvSpPr>
            <a:spLocks noGrp="1"/>
          </p:cNvSpPr>
          <p:nvPr>
            <p:ph idx="1"/>
          </p:nvPr>
        </p:nvSpPr>
        <p:spPr/>
        <p:txBody>
          <a:bodyPr/>
          <a:lstStyle/>
          <a:p>
            <a:pPr marL="0" indent="0" rtl="1">
              <a:buNone/>
            </a:pPr>
            <a:r>
              <a:rPr lang="ar-TN" dirty="0">
                <a:latin typeface="Times New Roman" pitchFamily="18" charset="0"/>
                <a:cs typeface="Times New Roman" pitchFamily="18" charset="0"/>
              </a:rPr>
              <a:t>اذا كان الطلب عديم </a:t>
            </a:r>
            <a:r>
              <a:rPr lang="ar-TN" dirty="0" err="1">
                <a:latin typeface="Times New Roman" pitchFamily="18" charset="0"/>
                <a:cs typeface="Times New Roman" pitchFamily="18" charset="0"/>
              </a:rPr>
              <a:t>المرون</a:t>
            </a:r>
            <a:r>
              <a:rPr lang="ar-TN" dirty="0">
                <a:latin typeface="Times New Roman" pitchFamily="18" charset="0"/>
                <a:cs typeface="Times New Roman" pitchFamily="18" charset="0"/>
              </a:rPr>
              <a:t> تماما </a:t>
            </a:r>
            <a:r>
              <a:rPr lang="ar-TN" dirty="0" smtClean="0">
                <a:latin typeface="Times New Roman" pitchFamily="18" charset="0"/>
                <a:cs typeface="Times New Roman" pitchFamily="18" charset="0"/>
              </a:rPr>
              <a:t>فإن</a:t>
            </a:r>
            <a:endParaRPr lang="ar-SA" dirty="0" smtClean="0">
              <a:latin typeface="Times New Roman" pitchFamily="18" charset="0"/>
              <a:cs typeface="Times New Roman" pitchFamily="18" charset="0"/>
            </a:endParaRPr>
          </a:p>
          <a:p>
            <a:pPr marL="0" indent="0" rtl="1">
              <a:buNone/>
            </a:pPr>
            <a:r>
              <a:rPr lang="ar-SA" dirty="0" smtClean="0">
                <a:solidFill>
                  <a:schemeClr val="tx1"/>
                </a:solidFill>
              </a:rPr>
              <a:t>(</a:t>
            </a:r>
            <a:r>
              <a:rPr lang="en-US" dirty="0">
                <a:solidFill>
                  <a:schemeClr val="tx1"/>
                </a:solidFill>
              </a:rPr>
              <a:t>a</a:t>
            </a:r>
            <a:r>
              <a:rPr lang="ar-SA" dirty="0">
                <a:solidFill>
                  <a:schemeClr val="tx1"/>
                </a:solidFill>
              </a:rPr>
              <a:t>) </a:t>
            </a:r>
            <a:r>
              <a:rPr lang="ar-TN" dirty="0">
                <a:latin typeface="Times New Roman" pitchFamily="18" charset="0"/>
                <a:cs typeface="Times New Roman" pitchFamily="18" charset="0"/>
              </a:rPr>
              <a:t>فإن </a:t>
            </a:r>
            <a:r>
              <a:rPr lang="ar-SA" altLang="zh-CN" dirty="0">
                <a:latin typeface="Times New Roman" pitchFamily="18" charset="0"/>
                <a:ea typeface="SimSun" pitchFamily="2" charset="-122"/>
                <a:cs typeface="Times New Roman" pitchFamily="18" charset="0"/>
              </a:rPr>
              <a:t>البائع</a:t>
            </a:r>
            <a:r>
              <a:rPr lang="ar-TN" dirty="0">
                <a:latin typeface="Times New Roman" pitchFamily="18" charset="0"/>
                <a:cs typeface="Times New Roman" pitchFamily="18" charset="0"/>
              </a:rPr>
              <a:t> هو الذي يتحمل </a:t>
            </a:r>
            <a:r>
              <a:rPr lang="ar-TN" u="sng" dirty="0">
                <a:latin typeface="Times New Roman" pitchFamily="18" charset="0"/>
                <a:cs typeface="Times New Roman" pitchFamily="18" charset="0"/>
              </a:rPr>
              <a:t>وحده</a:t>
            </a:r>
            <a:r>
              <a:rPr lang="ar-SA" altLang="zh-CN" dirty="0">
                <a:latin typeface="Times New Roman" pitchFamily="18" charset="0"/>
                <a:ea typeface="SimSun" pitchFamily="2" charset="-122"/>
                <a:cs typeface="Times New Roman" pitchFamily="18" charset="0"/>
              </a:rPr>
              <a:t> الضريبة كاملة</a:t>
            </a:r>
            <a:endParaRPr lang="en-US" dirty="0">
              <a:solidFill>
                <a:schemeClr val="tx1"/>
              </a:solidFill>
            </a:endParaRPr>
          </a:p>
          <a:p>
            <a:pPr marL="0" indent="0" rtl="1">
              <a:buNone/>
            </a:pPr>
            <a:r>
              <a:rPr lang="ar-SA" dirty="0">
                <a:solidFill>
                  <a:schemeClr val="tx1"/>
                </a:solidFill>
              </a:rPr>
              <a:t>(</a:t>
            </a:r>
            <a:r>
              <a:rPr lang="en-US" dirty="0">
                <a:solidFill>
                  <a:schemeClr val="tx1"/>
                </a:solidFill>
              </a:rPr>
              <a:t>b</a:t>
            </a:r>
            <a:r>
              <a:rPr lang="ar-SA" dirty="0">
                <a:solidFill>
                  <a:schemeClr val="tx1"/>
                </a:solidFill>
              </a:rPr>
              <a:t>) </a:t>
            </a:r>
            <a:r>
              <a:rPr lang="ar-TN" dirty="0">
                <a:latin typeface="Times New Roman" pitchFamily="18" charset="0"/>
                <a:cs typeface="Times New Roman" pitchFamily="18" charset="0"/>
              </a:rPr>
              <a:t>فإن المستهلك هو الذي يتحمل </a:t>
            </a:r>
            <a:r>
              <a:rPr lang="ar-TN" u="sng" dirty="0">
                <a:latin typeface="Times New Roman" pitchFamily="18" charset="0"/>
                <a:cs typeface="Times New Roman" pitchFamily="18" charset="0"/>
              </a:rPr>
              <a:t>وحده</a:t>
            </a:r>
            <a:r>
              <a:rPr lang="ar-SA" altLang="zh-CN" dirty="0">
                <a:latin typeface="Times New Roman" pitchFamily="18" charset="0"/>
                <a:ea typeface="SimSun" pitchFamily="2" charset="-122"/>
                <a:cs typeface="Times New Roman" pitchFamily="18" charset="0"/>
              </a:rPr>
              <a:t> الضريبة كاملة</a:t>
            </a:r>
            <a:endParaRPr lang="en-US" dirty="0">
              <a:solidFill>
                <a:schemeClr val="tx1"/>
              </a:solidFill>
            </a:endParaRPr>
          </a:p>
          <a:p>
            <a:pPr marL="0" indent="0" rtl="1">
              <a:buNone/>
            </a:pPr>
            <a:r>
              <a:rPr lang="ar-SA" dirty="0">
                <a:solidFill>
                  <a:schemeClr val="tx1"/>
                </a:solidFill>
              </a:rPr>
              <a:t>(</a:t>
            </a:r>
            <a:r>
              <a:rPr lang="en-US" dirty="0">
                <a:solidFill>
                  <a:schemeClr val="tx1"/>
                </a:solidFill>
              </a:rPr>
              <a:t>c</a:t>
            </a:r>
            <a:r>
              <a:rPr lang="ar-SA" dirty="0">
                <a:solidFill>
                  <a:schemeClr val="tx1"/>
                </a:solidFill>
              </a:rPr>
              <a:t>) </a:t>
            </a:r>
            <a:r>
              <a:rPr lang="ar-SA" dirty="0">
                <a:latin typeface="Times New Roman" pitchFamily="18" charset="0"/>
                <a:cs typeface="Times New Roman" pitchFamily="18" charset="0"/>
              </a:rPr>
              <a:t>يتحمل</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المستهلك </a:t>
            </a:r>
            <a:r>
              <a:rPr lang="ar-TN" dirty="0">
                <a:latin typeface="Times New Roman" pitchFamily="18" charset="0"/>
                <a:cs typeface="Times New Roman" pitchFamily="18" charset="0"/>
              </a:rPr>
              <a:t>و </a:t>
            </a:r>
            <a:r>
              <a:rPr lang="ar-SA" altLang="zh-CN" dirty="0">
                <a:latin typeface="Times New Roman" pitchFamily="18" charset="0"/>
                <a:ea typeface="SimSun" pitchFamily="2" charset="-122"/>
                <a:cs typeface="Times New Roman" pitchFamily="18" charset="0"/>
              </a:rPr>
              <a:t>البائع </a:t>
            </a:r>
            <a:r>
              <a:rPr lang="ar-TN" dirty="0">
                <a:latin typeface="Times New Roman" pitchFamily="18" charset="0"/>
                <a:cs typeface="Times New Roman" pitchFamily="18" charset="0"/>
              </a:rPr>
              <a:t>العبء الضريبي ولكن </a:t>
            </a:r>
            <a:r>
              <a:rPr lang="ar-SA" dirty="0">
                <a:latin typeface="Times New Roman" pitchFamily="18" charset="0"/>
                <a:cs typeface="Times New Roman" pitchFamily="18" charset="0"/>
              </a:rPr>
              <a:t>المستهلك</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يتحمل العبء الاكبر من</a:t>
            </a:r>
            <a:r>
              <a:rPr lang="ar-TN" dirty="0">
                <a:latin typeface="Times New Roman" pitchFamily="18" charset="0"/>
                <a:cs typeface="Times New Roman" pitchFamily="18" charset="0"/>
              </a:rPr>
              <a:t> هذه </a:t>
            </a:r>
            <a:r>
              <a:rPr lang="ar-SA" dirty="0">
                <a:latin typeface="Times New Roman" pitchFamily="18" charset="0"/>
                <a:cs typeface="Times New Roman" pitchFamily="18" charset="0"/>
              </a:rPr>
              <a:t> الضريبة</a:t>
            </a:r>
            <a:r>
              <a:rPr lang="ar-TN" dirty="0">
                <a:latin typeface="Times New Roman" pitchFamily="18" charset="0"/>
                <a:cs typeface="Times New Roman" pitchFamily="18" charset="0"/>
              </a:rPr>
              <a:t>.</a:t>
            </a:r>
            <a:endParaRPr lang="en-US" dirty="0">
              <a:solidFill>
                <a:schemeClr val="tx1"/>
              </a:solidFill>
            </a:endParaRPr>
          </a:p>
          <a:p>
            <a:pPr marL="0" indent="0" rtl="1">
              <a:buNone/>
            </a:pPr>
            <a:r>
              <a:rPr lang="ar-SA" dirty="0">
                <a:solidFill>
                  <a:schemeClr val="tx1"/>
                </a:solidFill>
              </a:rPr>
              <a:t>(</a:t>
            </a:r>
            <a:r>
              <a:rPr lang="en-US" dirty="0">
                <a:solidFill>
                  <a:schemeClr val="tx1"/>
                </a:solidFill>
              </a:rPr>
              <a:t>d</a:t>
            </a:r>
            <a:r>
              <a:rPr lang="ar-SA" dirty="0">
                <a:solidFill>
                  <a:schemeClr val="tx1"/>
                </a:solidFill>
              </a:rPr>
              <a:t>) </a:t>
            </a:r>
            <a:r>
              <a:rPr lang="ar-SA" dirty="0">
                <a:latin typeface="Times New Roman" pitchFamily="18" charset="0"/>
                <a:cs typeface="Times New Roman" pitchFamily="18" charset="0"/>
              </a:rPr>
              <a:t>يتحمل</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المستهلك </a:t>
            </a:r>
            <a:r>
              <a:rPr lang="ar-TN" dirty="0">
                <a:latin typeface="Times New Roman" pitchFamily="18" charset="0"/>
                <a:cs typeface="Times New Roman" pitchFamily="18" charset="0"/>
              </a:rPr>
              <a:t>و </a:t>
            </a:r>
            <a:r>
              <a:rPr lang="ar-SA" altLang="zh-CN" dirty="0">
                <a:latin typeface="Times New Roman" pitchFamily="18" charset="0"/>
                <a:ea typeface="SimSun" pitchFamily="2" charset="-122"/>
                <a:cs typeface="Times New Roman" pitchFamily="18" charset="0"/>
              </a:rPr>
              <a:t>البائع </a:t>
            </a:r>
            <a:r>
              <a:rPr lang="ar-TN" dirty="0">
                <a:latin typeface="Times New Roman" pitchFamily="18" charset="0"/>
                <a:cs typeface="Times New Roman" pitchFamily="18" charset="0"/>
              </a:rPr>
              <a:t>العبء الضريبي ولكن </a:t>
            </a:r>
            <a:r>
              <a:rPr lang="ar-SA" altLang="zh-CN" dirty="0">
                <a:latin typeface="Times New Roman" pitchFamily="18" charset="0"/>
                <a:ea typeface="SimSun" pitchFamily="2" charset="-122"/>
                <a:cs typeface="Times New Roman" pitchFamily="18" charset="0"/>
              </a:rPr>
              <a:t>البائع</a:t>
            </a:r>
            <a:r>
              <a:rPr lang="ar-TN" dirty="0">
                <a:latin typeface="Times New Roman" pitchFamily="18" charset="0"/>
                <a:cs typeface="Times New Roman" pitchFamily="18" charset="0"/>
              </a:rPr>
              <a:t> </a:t>
            </a:r>
            <a:r>
              <a:rPr lang="ar-SA" dirty="0">
                <a:latin typeface="Times New Roman" pitchFamily="18" charset="0"/>
                <a:cs typeface="Times New Roman" pitchFamily="18" charset="0"/>
              </a:rPr>
              <a:t>يتحمل العبء الاكبر من</a:t>
            </a:r>
            <a:r>
              <a:rPr lang="ar-TN" dirty="0">
                <a:latin typeface="Times New Roman" pitchFamily="18" charset="0"/>
                <a:cs typeface="Times New Roman" pitchFamily="18" charset="0"/>
              </a:rPr>
              <a:t> هذه </a:t>
            </a:r>
            <a:r>
              <a:rPr lang="ar-SA" dirty="0">
                <a:latin typeface="Times New Roman" pitchFamily="18" charset="0"/>
                <a:cs typeface="Times New Roman" pitchFamily="18" charset="0"/>
              </a:rPr>
              <a:t> الضريبة</a:t>
            </a:r>
            <a:r>
              <a:rPr lang="ar-TN" dirty="0">
                <a:latin typeface="Times New Roman" pitchFamily="18" charset="0"/>
                <a:cs typeface="Times New Roman" pitchFamily="18" charset="0"/>
              </a:rPr>
              <a:t>.</a:t>
            </a:r>
            <a:endParaRPr lang="en-US" dirty="0">
              <a:solidFill>
                <a:schemeClr val="tx1"/>
              </a:solidFill>
            </a:endParaRPr>
          </a:p>
          <a:p>
            <a:pPr marL="0" indent="0">
              <a:buNone/>
            </a:pPr>
            <a:endParaRPr lang="ar-SA" dirty="0">
              <a:solidFill>
                <a:schemeClr val="tx1"/>
              </a:solidFill>
            </a:endParaRPr>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19</a:t>
            </a:fld>
            <a:endParaRPr lang="en-US" altLang="ar-SA">
              <a:solidFill>
                <a:prstClr val="white"/>
              </a:solidFill>
            </a:endParaRPr>
          </a:p>
        </p:txBody>
      </p:sp>
    </p:spTree>
    <p:extLst>
      <p:ext uri="{BB962C8B-B14F-4D97-AF65-F5344CB8AC3E}">
        <p14:creationId xmlns:p14="http://schemas.microsoft.com/office/powerpoint/2010/main" val="3132223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4648200" y="152401"/>
            <a:ext cx="5792788" cy="649287"/>
          </a:xfrm>
          <a:prstGeom prst="rect">
            <a:avLst/>
          </a:prstGeom>
        </p:spPr>
        <p:txBody>
          <a:bodyPr wrap="none" fromWordArt="1">
            <a:prstTxWarp prst="textPlain">
              <a:avLst>
                <a:gd name="adj" fmla="val 50000"/>
              </a:avLst>
            </a:prstTxWarp>
          </a:bodyPr>
          <a:lstStyle/>
          <a:p>
            <a:pPr algn="ctr" rtl="1"/>
            <a:r>
              <a:rPr lang="ar-BH" sz="1600" dirty="0">
                <a:latin typeface="Times New Roman" pitchFamily="18" charset="0"/>
                <a:ea typeface="+mj-ea"/>
                <a:cs typeface="Times New Roman" pitchFamily="18" charset="0"/>
              </a:rPr>
              <a:t>ساسيات إستقرار دخول المزارعين</a:t>
            </a:r>
            <a:endParaRPr lang="en-US" sz="1600" dirty="0">
              <a:latin typeface="Times New Roman" pitchFamily="18" charset="0"/>
              <a:ea typeface="+mj-ea"/>
              <a:cs typeface="Times New Roman" pitchFamily="18" charset="0"/>
            </a:endParaRPr>
          </a:p>
        </p:txBody>
      </p:sp>
      <p:sp>
        <p:nvSpPr>
          <p:cNvPr id="16387" name="Text Box 3"/>
          <p:cNvSpPr txBox="1">
            <a:spLocks noChangeArrowheads="1"/>
          </p:cNvSpPr>
          <p:nvPr/>
        </p:nvSpPr>
        <p:spPr bwMode="auto">
          <a:xfrm>
            <a:off x="1847851" y="1166813"/>
            <a:ext cx="8424863" cy="1569660"/>
          </a:xfrm>
          <a:prstGeom prst="rect">
            <a:avLst/>
          </a:prstGeom>
          <a:noFill/>
          <a:ln w="9525">
            <a:noFill/>
            <a:miter lim="800000"/>
            <a:headEnd/>
            <a:tailEnd/>
          </a:ln>
        </p:spPr>
        <p:txBody>
          <a:bodyPr>
            <a:spAutoFit/>
          </a:bodyPr>
          <a:lstStyle/>
          <a:p>
            <a:pPr algn="just" rtl="1">
              <a:spcBef>
                <a:spcPct val="50000"/>
              </a:spcBef>
            </a:pPr>
            <a:r>
              <a:rPr lang="ar-BH" sz="2400"/>
              <a:t>تتقلب أسعار المنتجات الزراعية بدرجة كبيرة في الأمد القصير. ولما كان لتقلبات الأسعار أثر مباشر على تقلبات دخول المزارعين، لذلك فقد لجأت بعض الدول إلى إتباع سياسات اقتصادية تستهدف المحافظة على استقرار أسعار المنتجات الزراعية، وبالتالي دخول المزارعين.</a:t>
            </a:r>
            <a:endParaRPr lang="en-US" sz="2400"/>
          </a:p>
        </p:txBody>
      </p:sp>
      <p:sp>
        <p:nvSpPr>
          <p:cNvPr id="16388" name="Text Box 4"/>
          <p:cNvSpPr txBox="1">
            <a:spLocks noChangeArrowheads="1"/>
          </p:cNvSpPr>
          <p:nvPr/>
        </p:nvSpPr>
        <p:spPr bwMode="auto">
          <a:xfrm>
            <a:off x="1847851" y="2895601"/>
            <a:ext cx="8424863" cy="830263"/>
          </a:xfrm>
          <a:prstGeom prst="rect">
            <a:avLst/>
          </a:prstGeom>
          <a:noFill/>
          <a:ln w="9525">
            <a:noFill/>
            <a:miter lim="800000"/>
            <a:headEnd/>
            <a:tailEnd/>
          </a:ln>
        </p:spPr>
        <p:txBody>
          <a:bodyPr>
            <a:spAutoFit/>
          </a:bodyPr>
          <a:lstStyle/>
          <a:p>
            <a:pPr algn="just" rtl="1">
              <a:spcBef>
                <a:spcPct val="50000"/>
              </a:spcBef>
            </a:pPr>
            <a:r>
              <a:rPr lang="ar-BH" sz="2400" dirty="0"/>
              <a:t>ويوضح </a:t>
            </a:r>
            <a:r>
              <a:rPr lang="ar-BH" sz="2400" dirty="0">
                <a:solidFill>
                  <a:srgbClr val="FD0903"/>
                </a:solidFill>
                <a:hlinkClick r:id="rId3" action="ppaction://hlinksldjump"/>
              </a:rPr>
              <a:t>الشكل (5-8)</a:t>
            </a:r>
            <a:r>
              <a:rPr lang="ar-BH" sz="2400" dirty="0"/>
              <a:t> وضع التوازن المتوقع في سوق إحدى المنتجات الزراعية وليكن القمح في إحدى الدول. </a:t>
            </a:r>
            <a:endParaRPr lang="en-US" sz="2400" dirty="0"/>
          </a:p>
        </p:txBody>
      </p:sp>
    </p:spTree>
    <p:extLst>
      <p:ext uri="{BB962C8B-B14F-4D97-AF65-F5344CB8AC3E}">
        <p14:creationId xmlns:p14="http://schemas.microsoft.com/office/powerpoint/2010/main" val="193937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5802314" y="390525"/>
            <a:ext cx="554037" cy="554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17411" name="Text Box 4"/>
          <p:cNvSpPr txBox="1">
            <a:spLocks noChangeArrowheads="1"/>
          </p:cNvSpPr>
          <p:nvPr/>
        </p:nvSpPr>
        <p:spPr bwMode="auto">
          <a:xfrm>
            <a:off x="6005513" y="2803525"/>
            <a:ext cx="863600" cy="5540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cs typeface="Times New Roman" pitchFamily="18" charset="0"/>
              </a:rPr>
              <a:t>E</a:t>
            </a:r>
            <a:endParaRPr lang="en-US" sz="3600">
              <a:ea typeface="SimSun" pitchFamily="2" charset="-122"/>
              <a:cs typeface="Times New Roman" pitchFamily="18" charset="0"/>
            </a:endParaRPr>
          </a:p>
        </p:txBody>
      </p:sp>
      <p:sp>
        <p:nvSpPr>
          <p:cNvPr id="17412" name="Line 5"/>
          <p:cNvSpPr>
            <a:spLocks noChangeShapeType="1"/>
          </p:cNvSpPr>
          <p:nvPr/>
        </p:nvSpPr>
        <p:spPr bwMode="auto">
          <a:xfrm>
            <a:off x="4110038" y="574676"/>
            <a:ext cx="0" cy="4437063"/>
          </a:xfrm>
          <a:prstGeom prst="line">
            <a:avLst/>
          </a:prstGeom>
          <a:noFill/>
          <a:ln w="28575">
            <a:solidFill>
              <a:schemeClr val="tx1"/>
            </a:solidFill>
            <a:round/>
            <a:headEnd/>
            <a:tailEnd/>
          </a:ln>
        </p:spPr>
        <p:txBody>
          <a:bodyPr/>
          <a:lstStyle/>
          <a:p>
            <a:endParaRPr lang="en-US"/>
          </a:p>
        </p:txBody>
      </p:sp>
      <p:sp>
        <p:nvSpPr>
          <p:cNvPr id="17413" name="Line 6"/>
          <p:cNvSpPr>
            <a:spLocks noChangeShapeType="1"/>
          </p:cNvSpPr>
          <p:nvPr/>
        </p:nvSpPr>
        <p:spPr bwMode="auto">
          <a:xfrm>
            <a:off x="4110038" y="5040313"/>
            <a:ext cx="4991100" cy="0"/>
          </a:xfrm>
          <a:prstGeom prst="line">
            <a:avLst/>
          </a:prstGeom>
          <a:noFill/>
          <a:ln w="28575">
            <a:solidFill>
              <a:schemeClr val="tx1"/>
            </a:solidFill>
            <a:round/>
            <a:headEnd/>
            <a:tailEnd/>
          </a:ln>
        </p:spPr>
        <p:txBody>
          <a:bodyPr/>
          <a:lstStyle/>
          <a:p>
            <a:endParaRPr lang="en-US"/>
          </a:p>
        </p:txBody>
      </p:sp>
      <p:sp>
        <p:nvSpPr>
          <p:cNvPr id="30728" name="Line 8"/>
          <p:cNvSpPr>
            <a:spLocks noChangeShapeType="1"/>
          </p:cNvSpPr>
          <p:nvPr/>
        </p:nvSpPr>
        <p:spPr bwMode="auto">
          <a:xfrm flipV="1">
            <a:off x="4664075" y="1498601"/>
            <a:ext cx="3513138" cy="2549525"/>
          </a:xfrm>
          <a:prstGeom prst="line">
            <a:avLst/>
          </a:prstGeom>
          <a:noFill/>
          <a:ln w="28575">
            <a:solidFill>
              <a:srgbClr val="0070C0"/>
            </a:solidFill>
            <a:round/>
            <a:headEnd/>
            <a:tailEnd/>
          </a:ln>
        </p:spPr>
        <p:txBody>
          <a:bodyPr/>
          <a:lstStyle/>
          <a:p>
            <a:pPr>
              <a:defRPr/>
            </a:pPr>
            <a:endParaRPr lang="en-US"/>
          </a:p>
        </p:txBody>
      </p:sp>
      <p:sp>
        <p:nvSpPr>
          <p:cNvPr id="17416" name="Line 9"/>
          <p:cNvSpPr>
            <a:spLocks noChangeShapeType="1"/>
          </p:cNvSpPr>
          <p:nvPr/>
        </p:nvSpPr>
        <p:spPr bwMode="auto">
          <a:xfrm flipH="1">
            <a:off x="4110039" y="2979738"/>
            <a:ext cx="2033587" cy="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17" name="Text Box 10"/>
          <p:cNvSpPr txBox="1">
            <a:spLocks noChangeArrowheads="1"/>
          </p:cNvSpPr>
          <p:nvPr/>
        </p:nvSpPr>
        <p:spPr bwMode="auto">
          <a:xfrm>
            <a:off x="3589338" y="160339"/>
            <a:ext cx="1104900"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7418" name="Text Box 11"/>
          <p:cNvSpPr txBox="1">
            <a:spLocks noChangeArrowheads="1"/>
          </p:cNvSpPr>
          <p:nvPr/>
        </p:nvSpPr>
        <p:spPr bwMode="auto">
          <a:xfrm>
            <a:off x="8012114" y="1128714"/>
            <a:ext cx="554037"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17419" name="Text Box 12"/>
          <p:cNvSpPr txBox="1">
            <a:spLocks noChangeArrowheads="1"/>
          </p:cNvSpPr>
          <p:nvPr/>
        </p:nvSpPr>
        <p:spPr bwMode="auto">
          <a:xfrm>
            <a:off x="8986839" y="4789489"/>
            <a:ext cx="55562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a:p>
        </p:txBody>
      </p:sp>
      <p:sp>
        <p:nvSpPr>
          <p:cNvPr id="17420" name="Text Box 13"/>
          <p:cNvSpPr txBox="1">
            <a:spLocks noChangeArrowheads="1"/>
          </p:cNvSpPr>
          <p:nvPr/>
        </p:nvSpPr>
        <p:spPr bwMode="auto">
          <a:xfrm>
            <a:off x="6816726" y="4459289"/>
            <a:ext cx="73977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17421" name="Line 14"/>
          <p:cNvSpPr>
            <a:spLocks noChangeShapeType="1"/>
          </p:cNvSpPr>
          <p:nvPr/>
        </p:nvSpPr>
        <p:spPr bwMode="auto">
          <a:xfrm>
            <a:off x="6143625" y="2979739"/>
            <a:ext cx="0" cy="2033587"/>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22" name="Text Box 15"/>
          <p:cNvSpPr txBox="1">
            <a:spLocks noChangeArrowheads="1"/>
          </p:cNvSpPr>
          <p:nvPr/>
        </p:nvSpPr>
        <p:spPr bwMode="auto">
          <a:xfrm>
            <a:off x="2286000" y="5334001"/>
            <a:ext cx="7086600" cy="1119187"/>
          </a:xfrm>
          <a:prstGeom prst="rect">
            <a:avLst/>
          </a:prstGeom>
          <a:noFill/>
          <a:ln w="28575">
            <a:solidFill>
              <a:schemeClr val="tx1"/>
            </a:solidFill>
            <a:miter lim="800000"/>
            <a:headEnd/>
            <a:tailEnd/>
          </a:ln>
        </p:spPr>
        <p:txBody>
          <a:bodyPr/>
          <a:lstStyle/>
          <a:p>
            <a:pPr algn="just" rtl="1"/>
            <a:r>
              <a:rPr lang="ar-SA" altLang="zh-CN" sz="2100" b="1" dirty="0">
                <a:latin typeface="Times New Roman" pitchFamily="18" charset="0"/>
                <a:ea typeface="SimSun" pitchFamily="2" charset="-122"/>
                <a:cs typeface="Times New Roman" pitchFamily="18" charset="0"/>
              </a:rPr>
              <a:t>الشكل (</a:t>
            </a:r>
            <a:r>
              <a:rPr lang="en-US" altLang="zh-CN" sz="2100" b="1" dirty="0">
                <a:latin typeface="Times New Roman" pitchFamily="18" charset="0"/>
                <a:ea typeface="SimSun" pitchFamily="2" charset="-122"/>
                <a:cs typeface="Times New Roman" pitchFamily="18" charset="0"/>
              </a:rPr>
              <a:t>6</a:t>
            </a:r>
            <a:r>
              <a:rPr lang="ar-SA" altLang="zh-CN" sz="2100" b="1" dirty="0">
                <a:latin typeface="Times New Roman" pitchFamily="18" charset="0"/>
                <a:ea typeface="SimSun" pitchFamily="2" charset="-122"/>
                <a:cs typeface="Times New Roman" pitchFamily="18" charset="0"/>
              </a:rPr>
              <a:t>-8): </a:t>
            </a:r>
            <a:r>
              <a:rPr lang="ar-SA" altLang="zh-CN" sz="2100" dirty="0">
                <a:latin typeface="Times New Roman" pitchFamily="18" charset="0"/>
                <a:ea typeface="SimSun" pitchFamily="2" charset="-122"/>
                <a:cs typeface="Times New Roman" pitchFamily="18" charset="0"/>
              </a:rPr>
              <a:t>تؤدي تقلبات الإنتاج الزراعي إلى تقلبات في أسعار المنتجات الزراعية ولكن في الاتجاه المعاكس. وكلما انخفضت مرونة الطلب على السلع الزراعية كان أثر تقلبات الإنتاج على الأسعار أكبر. </a:t>
            </a:r>
            <a:endParaRPr lang="en-US" sz="3600" dirty="0">
              <a:ea typeface="SimSun" pitchFamily="2" charset="-122"/>
              <a:cs typeface="Times New Roman" pitchFamily="18" charset="0"/>
            </a:endParaRPr>
          </a:p>
        </p:txBody>
      </p:sp>
      <p:sp>
        <p:nvSpPr>
          <p:cNvPr id="17423" name="Line 16"/>
          <p:cNvSpPr>
            <a:spLocks noChangeShapeType="1"/>
          </p:cNvSpPr>
          <p:nvPr/>
        </p:nvSpPr>
        <p:spPr bwMode="auto">
          <a:xfrm>
            <a:off x="5219700" y="1460500"/>
            <a:ext cx="0" cy="3513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24" name="Line 17"/>
          <p:cNvSpPr>
            <a:spLocks noChangeShapeType="1"/>
          </p:cNvSpPr>
          <p:nvPr/>
        </p:nvSpPr>
        <p:spPr bwMode="auto">
          <a:xfrm flipH="1">
            <a:off x="4110038" y="1460500"/>
            <a:ext cx="1109662" cy="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25" name="Text Box 18"/>
          <p:cNvSpPr txBox="1">
            <a:spLocks noChangeArrowheads="1"/>
          </p:cNvSpPr>
          <p:nvPr/>
        </p:nvSpPr>
        <p:spPr bwMode="auto">
          <a:xfrm>
            <a:off x="8185151" y="3954464"/>
            <a:ext cx="73977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17426" name="Line 19"/>
          <p:cNvSpPr>
            <a:spLocks noChangeShapeType="1"/>
          </p:cNvSpPr>
          <p:nvPr/>
        </p:nvSpPr>
        <p:spPr bwMode="auto">
          <a:xfrm flipH="1">
            <a:off x="4110038" y="4300538"/>
            <a:ext cx="2773362" cy="0"/>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27" name="Line 20"/>
          <p:cNvSpPr>
            <a:spLocks noChangeShapeType="1"/>
          </p:cNvSpPr>
          <p:nvPr/>
        </p:nvSpPr>
        <p:spPr bwMode="auto">
          <a:xfrm flipV="1">
            <a:off x="5957888" y="2773364"/>
            <a:ext cx="2959100" cy="2217737"/>
          </a:xfrm>
          <a:prstGeom prst="line">
            <a:avLst/>
          </a:prstGeom>
          <a:noFill/>
          <a:ln w="28575">
            <a:solidFill>
              <a:srgbClr val="FF0000"/>
            </a:solidFill>
            <a:round/>
            <a:headEnd/>
            <a:tailEnd/>
          </a:ln>
        </p:spPr>
        <p:txBody>
          <a:bodyPr/>
          <a:lstStyle/>
          <a:p>
            <a:endParaRPr lang="en-US"/>
          </a:p>
        </p:txBody>
      </p:sp>
      <p:sp>
        <p:nvSpPr>
          <p:cNvPr id="17428" name="Line 21"/>
          <p:cNvSpPr>
            <a:spLocks noChangeShapeType="1"/>
          </p:cNvSpPr>
          <p:nvPr/>
        </p:nvSpPr>
        <p:spPr bwMode="auto">
          <a:xfrm flipV="1">
            <a:off x="4237038" y="838200"/>
            <a:ext cx="1725612" cy="1447800"/>
          </a:xfrm>
          <a:prstGeom prst="line">
            <a:avLst/>
          </a:prstGeom>
          <a:noFill/>
          <a:ln w="28575">
            <a:solidFill>
              <a:srgbClr val="00A249"/>
            </a:solidFill>
            <a:round/>
            <a:headEnd/>
            <a:tailEnd/>
          </a:ln>
        </p:spPr>
        <p:txBody>
          <a:bodyPr/>
          <a:lstStyle/>
          <a:p>
            <a:endParaRPr lang="en-US"/>
          </a:p>
        </p:txBody>
      </p:sp>
      <p:sp>
        <p:nvSpPr>
          <p:cNvPr id="17429" name="Text Box 22"/>
          <p:cNvSpPr txBox="1">
            <a:spLocks noChangeArrowheads="1"/>
          </p:cNvSpPr>
          <p:nvPr/>
        </p:nvSpPr>
        <p:spPr bwMode="auto">
          <a:xfrm>
            <a:off x="8769351" y="2374900"/>
            <a:ext cx="555625" cy="5540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3</a:t>
            </a:r>
            <a:endParaRPr lang="en-US" sz="3600"/>
          </a:p>
        </p:txBody>
      </p:sp>
      <p:sp>
        <p:nvSpPr>
          <p:cNvPr id="17430" name="Line 23"/>
          <p:cNvSpPr>
            <a:spLocks noChangeShapeType="1"/>
          </p:cNvSpPr>
          <p:nvPr/>
        </p:nvSpPr>
        <p:spPr bwMode="auto">
          <a:xfrm>
            <a:off x="6864350" y="4289426"/>
            <a:ext cx="0" cy="739775"/>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17431" name="Text Box 24"/>
          <p:cNvSpPr txBox="1">
            <a:spLocks noChangeArrowheads="1"/>
          </p:cNvSpPr>
          <p:nvPr/>
        </p:nvSpPr>
        <p:spPr bwMode="auto">
          <a:xfrm>
            <a:off x="3432176" y="1177926"/>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17432" name="Text Box 25"/>
          <p:cNvSpPr txBox="1">
            <a:spLocks noChangeArrowheads="1"/>
          </p:cNvSpPr>
          <p:nvPr/>
        </p:nvSpPr>
        <p:spPr bwMode="auto">
          <a:xfrm>
            <a:off x="3432176" y="2708276"/>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17433" name="Text Box 26"/>
          <p:cNvSpPr txBox="1">
            <a:spLocks noChangeArrowheads="1"/>
          </p:cNvSpPr>
          <p:nvPr/>
        </p:nvSpPr>
        <p:spPr bwMode="auto">
          <a:xfrm>
            <a:off x="3432176" y="4014789"/>
            <a:ext cx="72072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3</a:t>
            </a:r>
            <a:endParaRPr lang="en-US" sz="3600" baseline="-25000"/>
          </a:p>
        </p:txBody>
      </p:sp>
      <p:sp>
        <p:nvSpPr>
          <p:cNvPr id="17434" name="Text Box 27"/>
          <p:cNvSpPr txBox="1">
            <a:spLocks noChangeArrowheads="1"/>
          </p:cNvSpPr>
          <p:nvPr/>
        </p:nvSpPr>
        <p:spPr bwMode="auto">
          <a:xfrm>
            <a:off x="4852989" y="4930776"/>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2</a:t>
            </a:r>
            <a:endParaRPr lang="en-US" sz="3600" baseline="-25000" dirty="0"/>
          </a:p>
        </p:txBody>
      </p:sp>
      <p:sp>
        <p:nvSpPr>
          <p:cNvPr id="17435" name="Text Box 28"/>
          <p:cNvSpPr txBox="1">
            <a:spLocks noChangeArrowheads="1"/>
          </p:cNvSpPr>
          <p:nvPr/>
        </p:nvSpPr>
        <p:spPr bwMode="auto">
          <a:xfrm>
            <a:off x="5789614" y="4930776"/>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1</a:t>
            </a:r>
            <a:endParaRPr lang="en-US" sz="3600" baseline="-25000" dirty="0"/>
          </a:p>
        </p:txBody>
      </p:sp>
      <p:sp>
        <p:nvSpPr>
          <p:cNvPr id="17436" name="Text Box 29"/>
          <p:cNvSpPr txBox="1">
            <a:spLocks noChangeArrowheads="1"/>
          </p:cNvSpPr>
          <p:nvPr/>
        </p:nvSpPr>
        <p:spPr bwMode="auto">
          <a:xfrm>
            <a:off x="6499226" y="4930776"/>
            <a:ext cx="720725" cy="555625"/>
          </a:xfrm>
          <a:prstGeom prst="rect">
            <a:avLst/>
          </a:prstGeom>
          <a:noFill/>
          <a:ln w="9525">
            <a:noFill/>
            <a:miter lim="800000"/>
            <a:headEnd/>
            <a:tailEnd/>
          </a:ln>
        </p:spPr>
        <p:txBody>
          <a:bodyPr/>
          <a:lstStyle/>
          <a:p>
            <a:pPr algn="ctr" rtl="1"/>
            <a:r>
              <a:rPr lang="en-US" altLang="zh-CN" sz="2400" b="1" dirty="0">
                <a:latin typeface="Times New Roman" pitchFamily="18" charset="0"/>
                <a:ea typeface="SimSun" pitchFamily="2" charset="-122"/>
              </a:rPr>
              <a:t>Q</a:t>
            </a:r>
            <a:r>
              <a:rPr lang="en-US" altLang="zh-CN" sz="2400" b="1" baseline="-25000" dirty="0">
                <a:latin typeface="Times New Roman" pitchFamily="18" charset="0"/>
                <a:ea typeface="SimSun" pitchFamily="2" charset="-122"/>
              </a:rPr>
              <a:t>3</a:t>
            </a:r>
            <a:endParaRPr lang="en-US" sz="3600" baseline="-25000" dirty="0"/>
          </a:p>
        </p:txBody>
      </p:sp>
      <p:sp>
        <p:nvSpPr>
          <p:cNvPr id="17414" name="Line 7"/>
          <p:cNvSpPr>
            <a:spLocks noChangeShapeType="1"/>
          </p:cNvSpPr>
          <p:nvPr/>
        </p:nvSpPr>
        <p:spPr bwMode="auto">
          <a:xfrm>
            <a:off x="5029201" y="1143000"/>
            <a:ext cx="2081214" cy="3498850"/>
          </a:xfrm>
          <a:prstGeom prst="line">
            <a:avLst/>
          </a:prstGeom>
          <a:noFill/>
          <a:ln w="28575">
            <a:solidFill>
              <a:schemeClr val="tx1"/>
            </a:solidFill>
            <a:round/>
            <a:headEnd/>
            <a:tailEnd/>
          </a:ln>
        </p:spPr>
        <p:txBody>
          <a:bodyPr/>
          <a:lstStyle/>
          <a:p>
            <a:endParaRPr lang="en-US"/>
          </a:p>
        </p:txBody>
      </p:sp>
      <p:cxnSp>
        <p:nvCxnSpPr>
          <p:cNvPr id="3" name="Straight Arrow Connector 2"/>
          <p:cNvCxnSpPr>
            <a:stCxn id="17418" idx="1"/>
          </p:cNvCxnSpPr>
          <p:nvPr/>
        </p:nvCxnSpPr>
        <p:spPr>
          <a:xfrm flipH="1" flipV="1">
            <a:off x="5802314" y="1378530"/>
            <a:ext cx="2209800" cy="279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a:off x="6713838" y="2773363"/>
            <a:ext cx="205551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951467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133AFFB-BE8B-4ECA-8C50-1433E49EA28E}" type="slidenum">
              <a:rPr lang="ar-SA" altLang="ar-SA" smtClean="0">
                <a:solidFill>
                  <a:prstClr val="white"/>
                </a:solidFill>
              </a:rPr>
              <a:pPr>
                <a:defRPr/>
              </a:pPr>
              <a:t>22</a:t>
            </a:fld>
            <a:endParaRPr lang="en-US" altLang="ar-SA">
              <a:solidFill>
                <a:prstClr val="white"/>
              </a:solidFill>
            </a:endParaRPr>
          </a:p>
        </p:txBody>
      </p:sp>
      <p:sp>
        <p:nvSpPr>
          <p:cNvPr id="3" name="WordArt 5"/>
          <p:cNvSpPr>
            <a:spLocks noChangeArrowheads="1" noChangeShapeType="1" noTextEdit="1"/>
          </p:cNvSpPr>
          <p:nvPr/>
        </p:nvSpPr>
        <p:spPr bwMode="auto">
          <a:xfrm>
            <a:off x="5436973" y="370703"/>
            <a:ext cx="5868988" cy="6731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mj-cs"/>
              </a:rPr>
              <a:t>أثر تقلبات الإنتاج على دخول</a:t>
            </a:r>
            <a:r>
              <a:rPr lang="ar-BH" sz="3600" kern="10" dirty="0">
                <a:ln w="9525">
                  <a:solidFill>
                    <a:srgbClr val="FF6600"/>
                  </a:solidFill>
                  <a:round/>
                  <a:headEnd/>
                  <a:tailEnd/>
                </a:ln>
                <a:cs typeface="+mj-cs"/>
              </a:rPr>
              <a:t> </a:t>
            </a:r>
            <a:r>
              <a:rPr lang="ar-BH" sz="3600" kern="10" dirty="0">
                <a:ln w="9525">
                  <a:solidFill>
                    <a:schemeClr val="tx1"/>
                  </a:solidFill>
                  <a:round/>
                  <a:headEnd/>
                  <a:tailEnd/>
                </a:ln>
                <a:cs typeface="+mj-cs"/>
              </a:rPr>
              <a:t>المزارعين</a:t>
            </a:r>
            <a:endParaRPr lang="en-US" sz="3600" kern="10" dirty="0">
              <a:ln w="9525">
                <a:solidFill>
                  <a:schemeClr val="tx1"/>
                </a:solidFill>
                <a:round/>
                <a:headEnd/>
                <a:tailEnd/>
              </a:ln>
              <a:cs typeface="+mj-cs"/>
            </a:endParaRPr>
          </a:p>
        </p:txBody>
      </p:sp>
      <p:sp>
        <p:nvSpPr>
          <p:cNvPr id="4" name="Text Box 6"/>
          <p:cNvSpPr txBox="1">
            <a:spLocks noChangeArrowheads="1"/>
          </p:cNvSpPr>
          <p:nvPr/>
        </p:nvSpPr>
        <p:spPr bwMode="auto">
          <a:xfrm>
            <a:off x="1128585" y="2187833"/>
            <a:ext cx="10700950" cy="2462213"/>
          </a:xfrm>
          <a:prstGeom prst="rect">
            <a:avLst/>
          </a:prstGeom>
          <a:noFill/>
          <a:ln w="9525">
            <a:noFill/>
            <a:miter lim="800000"/>
            <a:headEnd/>
            <a:tailEnd/>
          </a:ln>
        </p:spPr>
        <p:txBody>
          <a:bodyPr wrap="square">
            <a:spAutoFit/>
          </a:bodyPr>
          <a:lstStyle/>
          <a:p>
            <a:pPr algn="just" rtl="1">
              <a:spcBef>
                <a:spcPct val="50000"/>
              </a:spcBef>
            </a:pPr>
            <a:r>
              <a:rPr lang="ar-SA" sz="2800" dirty="0" smtClean="0">
                <a:cs typeface="+mj-cs"/>
              </a:rPr>
              <a:t>كلما كان الطلب علي السلع الزراعية غير مرن، كلما كان الزيادة غير المخططة في الإنتاج اثر حاد علي انخفاض الأسعار الزراعية وتدني دخول المزارعين، وبالمثل يكون للنقص غير المخطط في الإنتاج اثر حاد علي ارتفاع الأسعار الزراعية وعلي زيادة دخول المزارعين.</a:t>
            </a:r>
          </a:p>
          <a:p>
            <a:pPr algn="just" rtl="1">
              <a:spcBef>
                <a:spcPct val="50000"/>
              </a:spcBef>
            </a:pPr>
            <a:r>
              <a:rPr lang="ar-BH" sz="2800" dirty="0" smtClean="0">
                <a:cs typeface="+mj-cs"/>
              </a:rPr>
              <a:t>تؤدي </a:t>
            </a:r>
            <a:r>
              <a:rPr lang="ar-BH" sz="2800" dirty="0">
                <a:cs typeface="+mj-cs"/>
              </a:rPr>
              <a:t>المواسم الزراعية الجيدة إلى انخفاض دخول المزارعين، في حين تؤدي المواسم الزراعية السيئة إلى زيادة دخولهم.</a:t>
            </a:r>
            <a:endParaRPr lang="en-US" sz="2800" dirty="0">
              <a:cs typeface="+mj-cs"/>
            </a:endParaRPr>
          </a:p>
        </p:txBody>
      </p:sp>
    </p:spTree>
    <p:extLst>
      <p:ext uri="{BB962C8B-B14F-4D97-AF65-F5344CB8AC3E}">
        <p14:creationId xmlns:p14="http://schemas.microsoft.com/office/powerpoint/2010/main" val="1676476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4876800" y="228600"/>
            <a:ext cx="5570538" cy="863600"/>
          </a:xfrm>
          <a:prstGeom prst="rect">
            <a:avLst/>
          </a:prstGeom>
        </p:spPr>
        <p:txBody>
          <a:bodyPr wrap="none" fromWordArt="1">
            <a:prstTxWarp prst="textPlain">
              <a:avLst>
                <a:gd name="adj" fmla="val 50000"/>
              </a:avLst>
            </a:prstTxWarp>
          </a:bodyPr>
          <a:lstStyle/>
          <a:p>
            <a:pPr algn="ctr" rtl="1"/>
            <a:r>
              <a:rPr lang="ar-BH" sz="3600" kern="10" dirty="0">
                <a:ln w="9525">
                  <a:solidFill>
                    <a:schemeClr val="tx1"/>
                  </a:solidFill>
                  <a:round/>
                  <a:headEnd/>
                  <a:tailEnd/>
                </a:ln>
                <a:cs typeface="+mj-cs"/>
              </a:rPr>
              <a:t>سياسات إستقرار أسعار المنتجات الزراعية</a:t>
            </a:r>
            <a:endParaRPr lang="en-US" sz="3600" kern="10" dirty="0">
              <a:ln w="9525">
                <a:solidFill>
                  <a:schemeClr val="tx1"/>
                </a:solidFill>
                <a:round/>
                <a:headEnd/>
                <a:tailEnd/>
              </a:ln>
              <a:cs typeface="+mj-cs"/>
            </a:endParaRPr>
          </a:p>
        </p:txBody>
      </p:sp>
      <p:sp>
        <p:nvSpPr>
          <p:cNvPr id="18435" name="Text Box 3"/>
          <p:cNvSpPr txBox="1">
            <a:spLocks noChangeArrowheads="1"/>
          </p:cNvSpPr>
          <p:nvPr/>
        </p:nvSpPr>
        <p:spPr bwMode="auto">
          <a:xfrm>
            <a:off x="1920876" y="1311275"/>
            <a:ext cx="8424863" cy="457200"/>
          </a:xfrm>
          <a:prstGeom prst="rect">
            <a:avLst/>
          </a:prstGeom>
          <a:noFill/>
          <a:ln w="9525">
            <a:noFill/>
            <a:miter lim="800000"/>
            <a:headEnd/>
            <a:tailEnd/>
          </a:ln>
        </p:spPr>
        <p:txBody>
          <a:bodyPr>
            <a:spAutoFit/>
          </a:bodyPr>
          <a:lstStyle/>
          <a:p>
            <a:pPr algn="just" rtl="1">
              <a:spcBef>
                <a:spcPct val="50000"/>
              </a:spcBef>
            </a:pPr>
            <a:r>
              <a:rPr lang="ar-BH" sz="2400"/>
              <a:t>تتمثل أهم سياسات دعم استقرار الأسعار الزراعية فيما يلي :</a:t>
            </a:r>
            <a:endParaRPr lang="en-US" sz="2400"/>
          </a:p>
        </p:txBody>
      </p:sp>
      <p:sp>
        <p:nvSpPr>
          <p:cNvPr id="18436" name="Text Box 4"/>
          <p:cNvSpPr txBox="1">
            <a:spLocks noChangeArrowheads="1"/>
          </p:cNvSpPr>
          <p:nvPr/>
        </p:nvSpPr>
        <p:spPr bwMode="auto">
          <a:xfrm>
            <a:off x="1919288" y="2101851"/>
            <a:ext cx="8424862" cy="830263"/>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التعويضات:</a:t>
            </a:r>
            <a:r>
              <a:rPr lang="ar-BH" sz="2400"/>
              <a:t> تعمل الحكومة على الحيلولة دون انخفاض أسعار المحاصيل الزراعية عن طريق خفض الإنتاج، بتعويض المزارعين عن المساحات غير المزروعة.</a:t>
            </a:r>
            <a:endParaRPr lang="en-US" sz="2400"/>
          </a:p>
        </p:txBody>
      </p:sp>
      <p:sp>
        <p:nvSpPr>
          <p:cNvPr id="18437" name="Text Box 5"/>
          <p:cNvSpPr txBox="1">
            <a:spLocks noChangeArrowheads="1"/>
          </p:cNvSpPr>
          <p:nvPr/>
        </p:nvSpPr>
        <p:spPr bwMode="auto">
          <a:xfrm>
            <a:off x="1919288" y="3109914"/>
            <a:ext cx="8424862"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حصص الإنتاج:</a:t>
            </a:r>
            <a:r>
              <a:rPr lang="ar-BH" sz="2400"/>
              <a:t> وهو نظام لتقييد الإنتاج والحد من زيادة العرض إلى مستويات تهدد بانخفاض السعر عن مستواه المستهدف لاستقرار دخول المزارعين.</a:t>
            </a:r>
            <a:endParaRPr lang="en-US" sz="2400"/>
          </a:p>
        </p:txBody>
      </p:sp>
      <p:sp>
        <p:nvSpPr>
          <p:cNvPr id="18438" name="Text Box 6"/>
          <p:cNvSpPr txBox="1">
            <a:spLocks noChangeArrowheads="1"/>
          </p:cNvSpPr>
          <p:nvPr/>
        </p:nvSpPr>
        <p:spPr bwMode="auto">
          <a:xfrm>
            <a:off x="1919288" y="4119564"/>
            <a:ext cx="8424862"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تحديد الحد الأدنى للسعر:</a:t>
            </a:r>
            <a:r>
              <a:rPr lang="ar-BH" sz="2400"/>
              <a:t> تحديد حد أدنى لأسعار المنتجات الزراعية من أجل حماية دخول المنتجين الزراعيين.</a:t>
            </a:r>
            <a:endParaRPr lang="en-US" sz="2400"/>
          </a:p>
        </p:txBody>
      </p:sp>
      <p:sp>
        <p:nvSpPr>
          <p:cNvPr id="18439" name="Text Box 7"/>
          <p:cNvSpPr txBox="1">
            <a:spLocks noChangeArrowheads="1"/>
          </p:cNvSpPr>
          <p:nvPr/>
        </p:nvSpPr>
        <p:spPr bwMode="auto">
          <a:xfrm>
            <a:off x="1919288" y="5127625"/>
            <a:ext cx="8424862" cy="12001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b="1">
                <a:solidFill>
                  <a:srgbClr val="FD0903"/>
                </a:solidFill>
              </a:rPr>
              <a:t> </a:t>
            </a:r>
            <a:r>
              <a:rPr lang="ar-BH" sz="2400" b="1"/>
              <a:t>مخزون موازنة الأسعار:</a:t>
            </a:r>
            <a:r>
              <a:rPr lang="ar-BH" sz="2400"/>
              <a:t> بناء مخزوم من السلع المراد الحد من تقلبات أسعارها بشراء الفائض في سنوات وفرة المحصول، ثم بيع كميات من هذا المخزون في سنوات انخفاض الإنتاج.</a:t>
            </a:r>
            <a:endParaRPr lang="en-US" sz="2400"/>
          </a:p>
        </p:txBody>
      </p:sp>
    </p:spTree>
    <p:extLst>
      <p:ext uri="{BB962C8B-B14F-4D97-AF65-F5344CB8AC3E}">
        <p14:creationId xmlns:p14="http://schemas.microsoft.com/office/powerpoint/2010/main" val="8642866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249305165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725</TotalTime>
  <Words>1579</Words>
  <Application>Microsoft Office PowerPoint</Application>
  <PresentationFormat>Widescreen</PresentationFormat>
  <Paragraphs>216</Paragraphs>
  <Slides>24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ＭＳ Ｐゴシック</vt:lpstr>
      <vt:lpstr>SimSun</vt:lpstr>
      <vt:lpstr>SimSun</vt:lpstr>
      <vt:lpstr>ae_AlMateen</vt:lpstr>
      <vt:lpstr>Arial</vt:lpstr>
      <vt:lpstr>Calibri</vt:lpstr>
      <vt:lpstr>Times New Roman</vt:lpstr>
      <vt:lpstr>Wingdings</vt:lpstr>
      <vt:lpstr>2_Office Theme</vt:lpstr>
      <vt:lpstr>المحاضرة الثامنة    </vt:lpstr>
      <vt:lpstr>عناصر المحاضرة</vt:lpstr>
      <vt:lpstr>مقدمة </vt:lpstr>
      <vt:lpstr>سياسات تحديد الأسعار</vt:lpstr>
      <vt:lpstr>PowerPoint Presentation</vt:lpstr>
      <vt:lpstr>PowerPoint Presentation</vt:lpstr>
      <vt:lpstr>PowerPoint Presentation</vt:lpstr>
      <vt:lpstr>PowerPoint Presentation</vt:lpstr>
      <vt:lpstr>PowerPoint Presentation</vt:lpstr>
      <vt:lpstr>  الأرضية السعرية  (قوانين الحد الادنى للأجور)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العلاقة بين توزيع العبء الضريبي و مرونات الطلب و العرض</vt:lpstr>
      <vt:lpstr>سؤال</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dc:title>
  <dc:creator>Yousif Abdalkarim Yoysif</dc:creator>
  <cp:lastModifiedBy>Yousif Abdalkarim Yoysif</cp:lastModifiedBy>
  <cp:revision>15</cp:revision>
  <dcterms:created xsi:type="dcterms:W3CDTF">2016-10-22T10:00:53Z</dcterms:created>
  <dcterms:modified xsi:type="dcterms:W3CDTF">2016-11-03T05:46:49Z</dcterms:modified>
</cp:coreProperties>
</file>