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Lst>
  <p:notesMasterIdLst>
    <p:notesMasterId r:id="rId24"/>
  </p:notesMasterIdLst>
  <p:sldIdLst>
    <p:sldId id="257" r:id="rId3"/>
    <p:sldId id="258" r:id="rId4"/>
    <p:sldId id="260" r:id="rId5"/>
    <p:sldId id="277"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80" r:id="rId23"/>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013" autoAdjust="0"/>
    <p:restoredTop sz="94660"/>
  </p:normalViewPr>
  <p:slideViewPr>
    <p:cSldViewPr snapToGrid="0">
      <p:cViewPr varScale="1">
        <p:scale>
          <a:sx n="116" d="100"/>
          <a:sy n="116" d="100"/>
        </p:scale>
        <p:origin x="33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437CAE1D-CBBE-4016-8DF3-313D55EC1988}" type="datetimeFigureOut">
              <a:rPr lang="ar-SA" smtClean="0"/>
              <a:t>09/02/38</a:t>
            </a:fld>
            <a:endParaRPr lang="ar-S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7148A538-1C16-43D0-8EFE-4A151E130E71}" type="slidenum">
              <a:rPr lang="ar-SA" smtClean="0"/>
              <a:t>‹#›</a:t>
            </a:fld>
            <a:endParaRPr lang="ar-SA"/>
          </a:p>
        </p:txBody>
      </p:sp>
    </p:spTree>
    <p:extLst>
      <p:ext uri="{BB962C8B-B14F-4D97-AF65-F5344CB8AC3E}">
        <p14:creationId xmlns:p14="http://schemas.microsoft.com/office/powerpoint/2010/main" val="312863288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A6425C1-C2C8-4C84-AEA2-CF672CBAA844}" type="slidenum">
              <a:rPr lang="en-US" altLang="en-US" smtClean="0"/>
              <a:pPr>
                <a:spcBef>
                  <a:spcPct val="0"/>
                </a:spcBef>
              </a:pPr>
              <a:t>3</a:t>
            </a:fld>
            <a:endParaRPr lang="en-US" altLang="en-US" smtClean="0"/>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575818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r" rtl="1"/>
            <a:endParaRPr lang="fr-FR" dirty="0"/>
          </a:p>
        </p:txBody>
      </p:sp>
      <p:sp>
        <p:nvSpPr>
          <p:cNvPr id="4" name="Espace réservé du numéro de diapositive 3"/>
          <p:cNvSpPr>
            <a:spLocks noGrp="1"/>
          </p:cNvSpPr>
          <p:nvPr>
            <p:ph type="sldNum" sz="quarter" idx="10"/>
          </p:nvPr>
        </p:nvSpPr>
        <p:spPr/>
        <p:txBody>
          <a:bodyPr/>
          <a:lstStyle/>
          <a:p>
            <a:fld id="{B7AB96FD-DC97-417E-8747-49EA80B591FC}" type="slidenum">
              <a:rPr lang="fr-FR" smtClean="0"/>
              <a:pPr/>
              <a:t>4</a:t>
            </a:fld>
            <a:endParaRPr lang="fr-FR"/>
          </a:p>
        </p:txBody>
      </p:sp>
    </p:spTree>
    <p:extLst>
      <p:ext uri="{BB962C8B-B14F-4D97-AF65-F5344CB8AC3E}">
        <p14:creationId xmlns:p14="http://schemas.microsoft.com/office/powerpoint/2010/main" val="1001157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AC6AEE5A-AA4E-4AB5-9943-ECAC68A80BF6}" type="slidenum">
              <a:rPr lang="ar-SA" altLang="en-US" smtClean="0"/>
              <a:pPr>
                <a:spcBef>
                  <a:spcPct val="0"/>
                </a:spcBef>
              </a:pPr>
              <a:t>5</a:t>
            </a:fld>
            <a:endParaRPr lang="en-US" altLang="en-US" smtClean="0"/>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1415220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5BB2C227-84A8-4B7D-887F-09479CA83BB8}" type="slidenum">
              <a:rPr lang="ar-SA" altLang="en-US" smtClean="0"/>
              <a:pPr>
                <a:spcBef>
                  <a:spcPct val="0"/>
                </a:spcBef>
              </a:pPr>
              <a:t>6</a:t>
            </a:fld>
            <a:endParaRPr lang="en-US" altLang="en-US" smtClean="0"/>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4086479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B5132111-6D79-41D2-8C77-DB659A8E000A}" type="slidenum">
              <a:rPr lang="ar-SA" altLang="en-US" smtClean="0"/>
              <a:pPr>
                <a:spcBef>
                  <a:spcPct val="0"/>
                </a:spcBef>
              </a:pPr>
              <a:t>7</a:t>
            </a:fld>
            <a:endParaRPr lang="en-US" altLang="en-US" smtClean="0"/>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2807321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3DF9361-DAEF-433B-9255-6AE117B3F811}" type="slidenum">
              <a:rPr lang="ar-SA" altLang="en-US" smtClean="0"/>
              <a:pPr>
                <a:spcBef>
                  <a:spcPct val="0"/>
                </a:spcBef>
              </a:pPr>
              <a:t>8</a:t>
            </a:fld>
            <a:endParaRPr lang="en-US" altLang="en-US" smtClean="0"/>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491781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A0E250E6-32B4-4EC8-B2E9-78367E0204D8}" type="slidenum">
              <a:rPr lang="ar-SA" altLang="en-US" smtClean="0"/>
              <a:pPr>
                <a:spcBef>
                  <a:spcPct val="0"/>
                </a:spcBef>
              </a:pPr>
              <a:t>9</a:t>
            </a:fld>
            <a:endParaRPr lang="en-US" altLang="en-US" smtClean="0"/>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1856543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0417E36-924C-4BB1-A8BF-A9FF100845FB}" type="slidenum">
              <a:rPr lang="ar-SA" altLang="en-US" smtClean="0"/>
              <a:pPr>
                <a:spcBef>
                  <a:spcPct val="0"/>
                </a:spcBef>
              </a:pPr>
              <a:t>10</a:t>
            </a:fld>
            <a:endParaRPr lang="en-US" altLang="en-US" smtClean="0"/>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21717621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81EC6444-85EB-4E79-983A-28DFD89C622A}" type="slidenum">
              <a:rPr lang="ar-SA" altLang="en-US" smtClean="0"/>
              <a:pPr>
                <a:spcBef>
                  <a:spcPct val="0"/>
                </a:spcBef>
              </a:pPr>
              <a:t>11</a:t>
            </a:fld>
            <a:endParaRPr lang="en-US" altLang="en-US" smtClean="0"/>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7245860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011CFFFF-FA11-404C-830E-A8CDBC1BCD67}" type="slidenum">
              <a:rPr lang="ar-SA" altLang="en-US" smtClean="0"/>
              <a:pPr>
                <a:spcBef>
                  <a:spcPct val="0"/>
                </a:spcBef>
              </a:pPr>
              <a:t>12</a:t>
            </a:fld>
            <a:endParaRPr lang="en-US" altLang="en-US" smtClean="0"/>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1565025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C42C63A1-0D78-4179-AB2C-AD5538CE7E1F}" type="slidenum">
              <a:rPr lang="ar-SA" altLang="en-US" smtClean="0"/>
              <a:pPr>
                <a:spcBef>
                  <a:spcPct val="0"/>
                </a:spcBef>
              </a:pPr>
              <a:t>13</a:t>
            </a:fld>
            <a:endParaRPr lang="en-US" altLang="en-US" smtClean="0"/>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22454213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0545A12-3C50-4311-AB10-7C687EC232AF}" type="slidenum">
              <a:rPr lang="ar-SA" altLang="en-US" smtClean="0"/>
              <a:pPr>
                <a:spcBef>
                  <a:spcPct val="0"/>
                </a:spcBef>
              </a:pPr>
              <a:t>14</a:t>
            </a:fld>
            <a:endParaRPr lang="en-US" altLang="en-US" smtClean="0"/>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29242174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B8D1FD6-AE11-41F8-847E-785DA76AA29C}" type="slidenum">
              <a:rPr lang="ar-SA" altLang="en-US" smtClean="0"/>
              <a:pPr>
                <a:spcBef>
                  <a:spcPct val="0"/>
                </a:spcBef>
              </a:pPr>
              <a:t>15</a:t>
            </a:fld>
            <a:endParaRPr lang="en-US" altLang="en-US" smtClean="0"/>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11141762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432AEFC9-9F7A-48D4-B49A-8365B095D183}" type="slidenum">
              <a:rPr lang="ar-SA" altLang="en-US" smtClean="0"/>
              <a:pPr>
                <a:spcBef>
                  <a:spcPct val="0"/>
                </a:spcBef>
              </a:pPr>
              <a:t>16</a:t>
            </a:fld>
            <a:endParaRPr lang="en-US" altLang="en-US" smtClean="0"/>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24122038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r" rtl="1"/>
            <a:endParaRPr lang="fr-FR" dirty="0"/>
          </a:p>
        </p:txBody>
      </p:sp>
      <p:sp>
        <p:nvSpPr>
          <p:cNvPr id="4" name="Espace réservé du numéro de diapositive 3"/>
          <p:cNvSpPr>
            <a:spLocks noGrp="1"/>
          </p:cNvSpPr>
          <p:nvPr>
            <p:ph type="sldNum" sz="quarter" idx="10"/>
          </p:nvPr>
        </p:nvSpPr>
        <p:spPr/>
        <p:txBody>
          <a:bodyPr/>
          <a:lstStyle/>
          <a:p>
            <a:fld id="{B7AB96FD-DC97-417E-8747-49EA80B591FC}" type="slidenum">
              <a:rPr lang="fr-FR" smtClean="0"/>
              <a:pPr/>
              <a:t>17</a:t>
            </a:fld>
            <a:endParaRPr lang="fr-FR"/>
          </a:p>
        </p:txBody>
      </p:sp>
    </p:spTree>
    <p:extLst>
      <p:ext uri="{BB962C8B-B14F-4D97-AF65-F5344CB8AC3E}">
        <p14:creationId xmlns:p14="http://schemas.microsoft.com/office/powerpoint/2010/main" val="42825606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24CF9F-4330-454E-8399-806906A9E825}" type="slidenum">
              <a:rPr lang="en-US"/>
              <a:pPr/>
              <a:t>20</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406180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ar-S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09/02/38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388663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09/02/38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186752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ar-S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09/02/38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82247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78ED4ED6-0AC2-4C35-A1BB-A67F270B9C82}" type="datetimeFigureOut">
              <a:rPr lang="ar-SA" smtClean="0">
                <a:solidFill>
                  <a:prstClr val="black">
                    <a:tint val="75000"/>
                  </a:prstClr>
                </a:solidFill>
              </a:rPr>
              <a:pPr/>
              <a:t>09/02/38</a:t>
            </a:fld>
            <a:endParaRPr lang="ar-SA">
              <a:solidFill>
                <a:prstClr val="black">
                  <a:tint val="75000"/>
                </a:prstClr>
              </a:solidFill>
            </a:endParaRPr>
          </a:p>
        </p:txBody>
      </p:sp>
      <p:sp>
        <p:nvSpPr>
          <p:cNvPr id="6" name="Footer Placeholder 5"/>
          <p:cNvSpPr>
            <a:spLocks noGrp="1"/>
          </p:cNvSpPr>
          <p:nvPr>
            <p:ph type="ftr" sz="quarter" idx="11"/>
          </p:nvPr>
        </p:nvSpPr>
        <p:spPr/>
        <p:txBody>
          <a:bodyPr/>
          <a:lstStyle/>
          <a:p>
            <a:endParaRPr lang="ar-SA">
              <a:solidFill>
                <a:prstClr val="black">
                  <a:tint val="75000"/>
                </a:prstClr>
              </a:solidFill>
            </a:endParaRPr>
          </a:p>
        </p:txBody>
      </p:sp>
      <p:sp>
        <p:nvSpPr>
          <p:cNvPr id="7" name="Slide Number Placeholder 6"/>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974345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ar-S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78ED4ED6-0AC2-4C35-A1BB-A67F270B9C82}" type="datetimeFigureOut">
              <a:rPr lang="ar-SA" smtClean="0">
                <a:solidFill>
                  <a:prstClr val="black">
                    <a:tint val="75000"/>
                  </a:prstClr>
                </a:solidFill>
              </a:rPr>
              <a:pPr/>
              <a:t>09/02/38</a:t>
            </a:fld>
            <a:endParaRPr lang="ar-SA">
              <a:solidFill>
                <a:prstClr val="black">
                  <a:tint val="75000"/>
                </a:prstClr>
              </a:solidFill>
            </a:endParaRPr>
          </a:p>
        </p:txBody>
      </p:sp>
      <p:sp>
        <p:nvSpPr>
          <p:cNvPr id="8" name="Footer Placeholder 7"/>
          <p:cNvSpPr>
            <a:spLocks noGrp="1"/>
          </p:cNvSpPr>
          <p:nvPr>
            <p:ph type="ftr" sz="quarter" idx="11"/>
          </p:nvPr>
        </p:nvSpPr>
        <p:spPr/>
        <p:txBody>
          <a:bodyPr/>
          <a:lstStyle/>
          <a:p>
            <a:endParaRPr lang="ar-SA">
              <a:solidFill>
                <a:prstClr val="black">
                  <a:tint val="75000"/>
                </a:prstClr>
              </a:solidFill>
            </a:endParaRPr>
          </a:p>
        </p:txBody>
      </p:sp>
      <p:sp>
        <p:nvSpPr>
          <p:cNvPr id="9" name="Slide Number Placeholder 8"/>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80268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78ED4ED6-0AC2-4C35-A1BB-A67F270B9C82}" type="datetimeFigureOut">
              <a:rPr lang="ar-SA" smtClean="0">
                <a:solidFill>
                  <a:prstClr val="black">
                    <a:tint val="75000"/>
                  </a:prstClr>
                </a:solidFill>
              </a:rPr>
              <a:pPr/>
              <a:t>09/02/38</a:t>
            </a:fld>
            <a:endParaRPr lang="ar-SA">
              <a:solidFill>
                <a:prstClr val="black">
                  <a:tint val="75000"/>
                </a:prstClr>
              </a:solidFill>
            </a:endParaRPr>
          </a:p>
        </p:txBody>
      </p:sp>
      <p:sp>
        <p:nvSpPr>
          <p:cNvPr id="4" name="Footer Placeholder 3"/>
          <p:cNvSpPr>
            <a:spLocks noGrp="1"/>
          </p:cNvSpPr>
          <p:nvPr>
            <p:ph type="ftr" sz="quarter" idx="11"/>
          </p:nvPr>
        </p:nvSpPr>
        <p:spPr/>
        <p:txBody>
          <a:bodyPr/>
          <a:lstStyle/>
          <a:p>
            <a:endParaRPr lang="ar-SA">
              <a:solidFill>
                <a:prstClr val="black">
                  <a:tint val="75000"/>
                </a:prstClr>
              </a:solidFill>
            </a:endParaRPr>
          </a:p>
        </p:txBody>
      </p:sp>
      <p:sp>
        <p:nvSpPr>
          <p:cNvPr id="5" name="Slide Number Placeholder 4"/>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878747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ED4ED6-0AC2-4C35-A1BB-A67F270B9C82}" type="datetimeFigureOut">
              <a:rPr lang="ar-SA" smtClean="0">
                <a:solidFill>
                  <a:prstClr val="black">
                    <a:tint val="75000"/>
                  </a:prstClr>
                </a:solidFill>
              </a:rPr>
              <a:pPr/>
              <a:t>09/02/38</a:t>
            </a:fld>
            <a:endParaRPr lang="ar-SA">
              <a:solidFill>
                <a:prstClr val="black">
                  <a:tint val="75000"/>
                </a:prstClr>
              </a:solidFill>
            </a:endParaRPr>
          </a:p>
        </p:txBody>
      </p:sp>
      <p:sp>
        <p:nvSpPr>
          <p:cNvPr id="3" name="Footer Placeholder 2"/>
          <p:cNvSpPr>
            <a:spLocks noGrp="1"/>
          </p:cNvSpPr>
          <p:nvPr>
            <p:ph type="ftr" sz="quarter" idx="11"/>
          </p:nvPr>
        </p:nvSpPr>
        <p:spPr/>
        <p:txBody>
          <a:bodyPr/>
          <a:lstStyle/>
          <a:p>
            <a:endParaRPr lang="ar-SA">
              <a:solidFill>
                <a:prstClr val="black">
                  <a:tint val="75000"/>
                </a:prstClr>
              </a:solidFill>
            </a:endParaRPr>
          </a:p>
        </p:txBody>
      </p:sp>
      <p:sp>
        <p:nvSpPr>
          <p:cNvPr id="4" name="Slide Number Placeholder 3"/>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573771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S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ED4ED6-0AC2-4C35-A1BB-A67F270B9C82}" type="datetimeFigureOut">
              <a:rPr lang="ar-SA" smtClean="0">
                <a:solidFill>
                  <a:prstClr val="black">
                    <a:tint val="75000"/>
                  </a:prstClr>
                </a:solidFill>
              </a:rPr>
              <a:pPr/>
              <a:t>09/02/38</a:t>
            </a:fld>
            <a:endParaRPr lang="ar-SA">
              <a:solidFill>
                <a:prstClr val="black">
                  <a:tint val="75000"/>
                </a:prstClr>
              </a:solidFill>
            </a:endParaRPr>
          </a:p>
        </p:txBody>
      </p:sp>
      <p:sp>
        <p:nvSpPr>
          <p:cNvPr id="6" name="Footer Placeholder 5"/>
          <p:cNvSpPr>
            <a:spLocks noGrp="1"/>
          </p:cNvSpPr>
          <p:nvPr>
            <p:ph type="ftr" sz="quarter" idx="11"/>
          </p:nvPr>
        </p:nvSpPr>
        <p:spPr/>
        <p:txBody>
          <a:bodyPr/>
          <a:lstStyle/>
          <a:p>
            <a:endParaRPr lang="ar-SA">
              <a:solidFill>
                <a:prstClr val="black">
                  <a:tint val="75000"/>
                </a:prstClr>
              </a:solidFill>
            </a:endParaRPr>
          </a:p>
        </p:txBody>
      </p:sp>
      <p:sp>
        <p:nvSpPr>
          <p:cNvPr id="7" name="Slide Number Placeholder 6"/>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578019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S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ED4ED6-0AC2-4C35-A1BB-A67F270B9C82}" type="datetimeFigureOut">
              <a:rPr lang="ar-SA" smtClean="0">
                <a:solidFill>
                  <a:prstClr val="black">
                    <a:tint val="75000"/>
                  </a:prstClr>
                </a:solidFill>
              </a:rPr>
              <a:pPr/>
              <a:t>09/02/38</a:t>
            </a:fld>
            <a:endParaRPr lang="ar-SA">
              <a:solidFill>
                <a:prstClr val="black">
                  <a:tint val="75000"/>
                </a:prstClr>
              </a:solidFill>
            </a:endParaRPr>
          </a:p>
        </p:txBody>
      </p:sp>
      <p:sp>
        <p:nvSpPr>
          <p:cNvPr id="6" name="Footer Placeholder 5"/>
          <p:cNvSpPr>
            <a:spLocks noGrp="1"/>
          </p:cNvSpPr>
          <p:nvPr>
            <p:ph type="ftr" sz="quarter" idx="11"/>
          </p:nvPr>
        </p:nvSpPr>
        <p:spPr/>
        <p:txBody>
          <a:bodyPr/>
          <a:lstStyle/>
          <a:p>
            <a:endParaRPr lang="ar-SA">
              <a:solidFill>
                <a:prstClr val="black">
                  <a:tint val="75000"/>
                </a:prstClr>
              </a:solidFill>
            </a:endParaRPr>
          </a:p>
        </p:txBody>
      </p:sp>
      <p:sp>
        <p:nvSpPr>
          <p:cNvPr id="7" name="Slide Number Placeholder 6"/>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347609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09/02/38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95227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09/02/38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7879136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p:nvSpPr>
        <p:spPr>
          <a:xfrm>
            <a:off x="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5"/>
          <p:cNvSpPr/>
          <p:nvPr/>
        </p:nvSpPr>
        <p:spPr>
          <a:xfrm>
            <a:off x="1127760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ctrTitle"/>
          </p:nvPr>
        </p:nvSpPr>
        <p:spPr>
          <a:xfrm>
            <a:off x="914400" y="2130427"/>
            <a:ext cx="103632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5257C50E-B730-4872-976B-FFBD5935859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7895689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5" name="Rectangle 12"/>
          <p:cNvSpPr/>
          <p:nvPr/>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5"/>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9CE7C07-3D20-478F-A4A3-4E02CE760F3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2727793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63084" y="4406902"/>
            <a:ext cx="103632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B577D411-00E4-431F-861B-22CEA9C8ADA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2255720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6"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7" name="Rectangle 6"/>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8"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6184913"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562708"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Slide Number Placeholder 5"/>
          <p:cNvSpPr>
            <a:spLocks noGrp="1"/>
          </p:cNvSpPr>
          <p:nvPr>
            <p:ph type="sldNum" sz="quarter" idx="14"/>
          </p:nvPr>
        </p:nvSpPr>
        <p:spPr>
          <a:xfrm>
            <a:off x="6123354" y="6356351"/>
            <a:ext cx="593969" cy="365125"/>
          </a:xfrm>
        </p:spPr>
        <p:txBody>
          <a:bodyPr/>
          <a:lstStyle>
            <a:lvl1pPr algn="ctr">
              <a:defRPr>
                <a:cs typeface="Arial" panose="020B0604020202020204" pitchFamily="34" charset="0"/>
              </a:defRPr>
            </a:lvl1pPr>
          </a:lstStyle>
          <a:p>
            <a:pPr>
              <a:defRPr/>
            </a:pPr>
            <a:fld id="{A40CE014-9E73-4312-A34B-DDBE291E677C}"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1670775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8" name="Rectangle 7"/>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9"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10"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B84F9DF-7E68-49BA-B594-28108E1774D6}"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9480944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4"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5"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6"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30782BAD-2F08-4DE1-8EE3-C2E99C49B74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5157171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3"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C133AFFB-BE8B-4ECA-8C50-1433E49EA28E}"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5297572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084"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4" y="273052"/>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42D5D341-3245-40E2-9B0B-E8256AEF92B9}"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959974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2688DE0C-B4F7-45E3-9F88-CD7056CD2980}"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1212108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63DF9721-5165-4DF0-8DFA-B0ED8E6E748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5353818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75799" y="274640"/>
            <a:ext cx="2971801"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60400" y="274640"/>
            <a:ext cx="8712201"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85177BF5-D7E8-4F19-8857-959EAD89A87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3568630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a:prstGeom prst="rect">
            <a:avLst/>
          </a:prstGeom>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2"/>
          <p:cNvSpPr>
            <a:spLocks noGrp="1" noChangeArrowheads="1"/>
          </p:cNvSpPr>
          <p:nvPr>
            <p:ph type="ftr" sz="quarter" idx="10"/>
          </p:nvPr>
        </p:nvSpPr>
        <p:spPr>
          <a:xfrm>
            <a:off x="4165600" y="6248400"/>
            <a:ext cx="3860800" cy="457200"/>
          </a:xfrm>
          <a:prstGeom prst="rect">
            <a:avLst/>
          </a:prstGeom>
          <a:ln/>
        </p:spPr>
        <p:txBody>
          <a:bodyPr/>
          <a:lstStyle>
            <a:lvl1pPr>
              <a:defRPr/>
            </a:lvl1pPr>
          </a:lstStyle>
          <a:p>
            <a:pPr>
              <a:defRPr/>
            </a:pPr>
            <a:endParaRPr lang="en-US">
              <a:solidFill>
                <a:prstClr val="black"/>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AFDB85D4-54C8-4DA7-ADB0-FC447031DD2F}" type="slidenum">
              <a:rPr lang="en-US" altLang="ar-SA">
                <a:solidFill>
                  <a:prstClr val="white"/>
                </a:solidFill>
              </a:rPr>
              <a:pPr>
                <a:defRPr/>
              </a:pPr>
              <a:t>‹#›</a:t>
            </a:fld>
            <a:endParaRPr lang="en-US" altLang="ar-SA">
              <a:solidFill>
                <a:prstClr val="white"/>
              </a:solidFill>
            </a:endParaRPr>
          </a:p>
        </p:txBody>
      </p:sp>
      <p:sp>
        <p:nvSpPr>
          <p:cNvPr id="6" name="Rectangle 16"/>
          <p:cNvSpPr>
            <a:spLocks noGrp="1" noChangeArrowheads="1"/>
          </p:cNvSpPr>
          <p:nvPr>
            <p:ph type="dt" sz="half" idx="12"/>
          </p:nvPr>
        </p:nvSpPr>
        <p:spPr>
          <a:xfrm>
            <a:off x="609600" y="6245225"/>
            <a:ext cx="2844800" cy="476250"/>
          </a:xfrm>
          <a:prstGeom prst="rect">
            <a:avLst/>
          </a:prstGeom>
          <a:ln/>
        </p:spPr>
        <p:txBody>
          <a:bodyPr/>
          <a:lstStyle>
            <a:lvl1pPr>
              <a:defRPr/>
            </a:lvl1pPr>
          </a:lstStyle>
          <a:p>
            <a:pPr>
              <a:defRPr/>
            </a:pPr>
            <a:endParaRPr lang="en-US">
              <a:solidFill>
                <a:prstClr val="black"/>
              </a:solidFill>
            </a:endParaRPr>
          </a:p>
        </p:txBody>
      </p:sp>
    </p:spTree>
    <p:extLst>
      <p:ext uri="{BB962C8B-B14F-4D97-AF65-F5344CB8AC3E}">
        <p14:creationId xmlns:p14="http://schemas.microsoft.com/office/powerpoint/2010/main" val="31185725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a:prstGeom prst="rect">
            <a:avLst/>
          </a:prstGeom>
        </p:spPr>
        <p:txBody>
          <a:bodyPr/>
          <a:lstStyle/>
          <a:p>
            <a:r>
              <a:rPr lang="en-US" smtClean="0"/>
              <a:t>Click to edit Master title style</a:t>
            </a:r>
            <a:endParaRPr lang="ar-SA"/>
          </a:p>
        </p:txBody>
      </p:sp>
      <p:sp>
        <p:nvSpPr>
          <p:cNvPr id="3" name="Table Placeholder 2"/>
          <p:cNvSpPr>
            <a:spLocks noGrp="1"/>
          </p:cNvSpPr>
          <p:nvPr>
            <p:ph type="tbl" idx="1"/>
          </p:nvPr>
        </p:nvSpPr>
        <p:spPr>
          <a:xfrm>
            <a:off x="609600" y="1981200"/>
            <a:ext cx="10972800" cy="3886200"/>
          </a:xfrm>
        </p:spPr>
        <p:txBody>
          <a:bodyPr/>
          <a:lstStyle/>
          <a:p>
            <a:pPr lvl="0"/>
            <a:endParaRPr lang="ar-SA" noProof="0" smtClean="0"/>
          </a:p>
        </p:txBody>
      </p:sp>
      <p:sp>
        <p:nvSpPr>
          <p:cNvPr id="4" name="Rectangle 2"/>
          <p:cNvSpPr>
            <a:spLocks noGrp="1" noChangeArrowheads="1"/>
          </p:cNvSpPr>
          <p:nvPr>
            <p:ph type="ftr" sz="quarter" idx="10"/>
          </p:nvPr>
        </p:nvSpPr>
        <p:spPr>
          <a:xfrm>
            <a:off x="4165600" y="6248400"/>
            <a:ext cx="3860800" cy="457200"/>
          </a:xfrm>
          <a:prstGeom prst="rect">
            <a:avLst/>
          </a:prstGeom>
          <a:ln/>
        </p:spPr>
        <p:txBody>
          <a:bodyPr/>
          <a:lstStyle>
            <a:lvl1pPr>
              <a:defRPr/>
            </a:lvl1pPr>
          </a:lstStyle>
          <a:p>
            <a:pPr>
              <a:defRPr/>
            </a:pPr>
            <a:endParaRPr lang="en-US">
              <a:solidFill>
                <a:prstClr val="black"/>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09A8B51B-5708-4295-85E5-60A1A9A57D68}" type="slidenum">
              <a:rPr lang="en-US" altLang="ar-SA">
                <a:solidFill>
                  <a:prstClr val="white"/>
                </a:solidFill>
              </a:rPr>
              <a:pPr>
                <a:defRPr/>
              </a:pPr>
              <a:t>‹#›</a:t>
            </a:fld>
            <a:endParaRPr lang="en-US" altLang="ar-SA">
              <a:solidFill>
                <a:prstClr val="white"/>
              </a:solidFill>
            </a:endParaRPr>
          </a:p>
        </p:txBody>
      </p:sp>
      <p:sp>
        <p:nvSpPr>
          <p:cNvPr id="6" name="Rectangle 16"/>
          <p:cNvSpPr>
            <a:spLocks noGrp="1" noChangeArrowheads="1"/>
          </p:cNvSpPr>
          <p:nvPr>
            <p:ph type="dt" sz="half" idx="12"/>
          </p:nvPr>
        </p:nvSpPr>
        <p:spPr>
          <a:xfrm>
            <a:off x="609600" y="6245225"/>
            <a:ext cx="2844800" cy="476250"/>
          </a:xfrm>
          <a:prstGeom prst="rect">
            <a:avLst/>
          </a:prstGeom>
          <a:ln/>
        </p:spPr>
        <p:txBody>
          <a:bodyPr/>
          <a:lstStyle>
            <a:lvl1pPr>
              <a:defRPr/>
            </a:lvl1pPr>
          </a:lstStyle>
          <a:p>
            <a:pPr>
              <a:defRPr/>
            </a:pPr>
            <a:endParaRPr lang="en-US">
              <a:solidFill>
                <a:prstClr val="black"/>
              </a:solidFill>
            </a:endParaRPr>
          </a:p>
        </p:txBody>
      </p:sp>
    </p:spTree>
    <p:extLst>
      <p:ext uri="{BB962C8B-B14F-4D97-AF65-F5344CB8AC3E}">
        <p14:creationId xmlns:p14="http://schemas.microsoft.com/office/powerpoint/2010/main" val="3414859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8ED4ED6-0AC2-4C35-A1BB-A67F270B9C82}" type="datetimeFigureOut">
              <a:rPr lang="ar-SA" smtClean="0">
                <a:solidFill>
                  <a:prstClr val="black">
                    <a:tint val="75000"/>
                  </a:prstClr>
                </a:solidFill>
              </a:rPr>
              <a:pPr/>
              <a:t>09/02/38</a:t>
            </a:fld>
            <a:endParaRPr lang="ar-SA">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Slide Number Placeholder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6663721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EG" altLang="ar-SA" smtClean="0"/>
              <a:t>المحتوى المستوى الأول</a:t>
            </a:r>
            <a:endParaRPr lang="en-US" altLang="ar-SA" smtClean="0"/>
          </a:p>
          <a:p>
            <a:pPr lvl="1"/>
            <a:r>
              <a:rPr lang="ar-EG" altLang="ar-SA" smtClean="0"/>
              <a:t>المحتوى المستوى الثاني</a:t>
            </a:r>
            <a:endParaRPr lang="en-US" altLang="ar-SA" smtClean="0"/>
          </a:p>
          <a:p>
            <a:pPr lvl="2"/>
            <a:r>
              <a:rPr lang="ar-EG" altLang="ar-SA" smtClean="0"/>
              <a:t>المحتوى المستوى الثالث</a:t>
            </a:r>
            <a:endParaRPr lang="en-US" altLang="ar-SA" smtClean="0"/>
          </a:p>
          <a:p>
            <a:pPr lvl="3"/>
            <a:r>
              <a:rPr lang="ar-EG" altLang="ar-SA" smtClean="0"/>
              <a:t>المحتوى المستوى الرابع</a:t>
            </a:r>
            <a:endParaRPr lang="en-US" altLang="ar-SA" smtClean="0"/>
          </a:p>
          <a:p>
            <a:pPr lvl="4"/>
            <a:r>
              <a:rPr lang="ar-EG" altLang="ar-SA" smtClean="0"/>
              <a:t>المحتوى المستوى الخامس</a:t>
            </a:r>
            <a:endParaRPr lang="en-US" altLang="ar-SA" smtClean="0"/>
          </a:p>
        </p:txBody>
      </p:sp>
      <p:sp>
        <p:nvSpPr>
          <p:cNvPr id="10" name="Rectangle 9"/>
          <p:cNvSpPr/>
          <p:nvPr userDrawn="1"/>
        </p:nvSpPr>
        <p:spPr>
          <a:xfrm>
            <a:off x="0" y="6324600"/>
            <a:ext cx="12192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15" name="Slide Number Placeholder 5"/>
          <p:cNvSpPr>
            <a:spLocks noGrp="1"/>
          </p:cNvSpPr>
          <p:nvPr>
            <p:ph type="sldNum" sz="quarter" idx="4"/>
          </p:nvPr>
        </p:nvSpPr>
        <p:spPr>
          <a:xfrm>
            <a:off x="6049108" y="6376989"/>
            <a:ext cx="703385" cy="365125"/>
          </a:xfrm>
          <a:prstGeom prst="rect">
            <a:avLst/>
          </a:prstGeom>
        </p:spPr>
        <p:txBody>
          <a:bodyPr vert="horz" wrap="square" lIns="91440" tIns="45720" rIns="91440" bIns="45720" numCol="1" anchor="ctr" anchorCtr="0" compatLnSpc="1">
            <a:prstTxWarp prst="textNoShape">
              <a:avLst/>
            </a:prstTxWarp>
          </a:bodyPr>
          <a:lstStyle>
            <a:lvl1pPr algn="r" rtl="0" eaLnBrk="1" hangingPunct="1">
              <a:defRPr sz="1200">
                <a:solidFill>
                  <a:schemeClr val="bg1"/>
                </a:solidFill>
                <a:latin typeface="Calibri" pitchFamily="34" charset="0"/>
                <a:cs typeface="Arial" charset="0"/>
              </a:defRPr>
            </a:lvl1pPr>
          </a:lstStyle>
          <a:p>
            <a:pPr fontAlgn="base">
              <a:spcBef>
                <a:spcPct val="0"/>
              </a:spcBef>
              <a:spcAft>
                <a:spcPct val="0"/>
              </a:spcAft>
              <a:defRPr/>
            </a:pPr>
            <a:endParaRPr lang="en-US">
              <a:solidFill>
                <a:prstClr val="white"/>
              </a:solidFill>
            </a:endParaRPr>
          </a:p>
        </p:txBody>
      </p:sp>
      <p:pic>
        <p:nvPicPr>
          <p:cNvPr id="1029" name="Picture 17"/>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289169" y="5964239"/>
            <a:ext cx="1031631"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18"/>
          <p:cNvSpPr>
            <a:spLocks noChangeArrowheads="1"/>
          </p:cNvSpPr>
          <p:nvPr userDrawn="1"/>
        </p:nvSpPr>
        <p:spPr bwMode="auto">
          <a:xfrm>
            <a:off x="1125416" y="6581776"/>
            <a:ext cx="3116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200" smtClean="0">
                <a:solidFill>
                  <a:prstClr val="white"/>
                </a:solidFill>
                <a:latin typeface="Calibri" panose="020F0502020204030204" pitchFamily="34" charset="0"/>
              </a:rPr>
              <a:t>Deanship of E-Learning and Distance Education</a:t>
            </a:r>
          </a:p>
        </p:txBody>
      </p:sp>
      <p:sp>
        <p:nvSpPr>
          <p:cNvPr id="1031" name="Rectangle 19"/>
          <p:cNvSpPr>
            <a:spLocks noChangeArrowheads="1"/>
          </p:cNvSpPr>
          <p:nvPr userDrawn="1"/>
        </p:nvSpPr>
        <p:spPr bwMode="auto">
          <a:xfrm>
            <a:off x="1455617" y="6291264"/>
            <a:ext cx="2795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ar-SA" altLang="ar-SA" sz="1600" b="1" smtClean="0">
                <a:solidFill>
                  <a:prstClr val="white"/>
                </a:solidFill>
                <a:latin typeface="Calibri" panose="020F0502020204030204" pitchFamily="34" charset="0"/>
              </a:rPr>
              <a:t>عمادة التعلم الإلكتروني والتعليم عن بعد</a:t>
            </a:r>
            <a:endParaRPr lang="en-US" altLang="ar-SA" sz="1600" b="1" smtClean="0">
              <a:solidFill>
                <a:prstClr val="white"/>
              </a:solidFill>
              <a:latin typeface="Calibri" panose="020F0502020204030204" pitchFamily="34" charset="0"/>
            </a:endParaRPr>
          </a:p>
        </p:txBody>
      </p:sp>
      <p:sp>
        <p:nvSpPr>
          <p:cNvPr id="1032" name="Rectangle 20"/>
          <p:cNvSpPr>
            <a:spLocks noChangeArrowheads="1"/>
          </p:cNvSpPr>
          <p:nvPr userDrawn="1"/>
        </p:nvSpPr>
        <p:spPr bwMode="auto">
          <a:xfrm>
            <a:off x="7344679" y="6365876"/>
            <a:ext cx="22172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0" fontAlgn="base">
              <a:spcBef>
                <a:spcPct val="0"/>
              </a:spcBef>
              <a:spcAft>
                <a:spcPct val="0"/>
              </a:spcAft>
              <a:defRPr/>
            </a:pPr>
            <a:r>
              <a:rPr lang="ar-SA" altLang="ar-SA" sz="1100" smtClean="0">
                <a:solidFill>
                  <a:prstClr val="white"/>
                </a:solidFill>
              </a:rPr>
              <a:t>جميع الحقوق محفوظة لجامعة الملك فيصل ©</a:t>
            </a:r>
          </a:p>
          <a:p>
            <a:pPr algn="ctr" rtl="0" fontAlgn="base">
              <a:spcBef>
                <a:spcPct val="0"/>
              </a:spcBef>
              <a:spcAft>
                <a:spcPct val="0"/>
              </a:spcAft>
              <a:defRPr/>
            </a:pPr>
            <a:r>
              <a:rPr lang="en-US" altLang="ar-SA" sz="1100" smtClean="0">
                <a:solidFill>
                  <a:prstClr val="white"/>
                </a:solidFill>
              </a:rPr>
              <a:t>All Rights Reserved for KFU ©</a:t>
            </a:r>
            <a:endParaRPr lang="en-US" altLang="ar-SA" sz="1100" smtClean="0">
              <a:solidFill>
                <a:prstClr val="white"/>
              </a:solidFill>
              <a:latin typeface="Calibri" panose="020F0502020204030204" pitchFamily="34" charset="0"/>
            </a:endParaRPr>
          </a:p>
        </p:txBody>
      </p:sp>
    </p:spTree>
    <p:extLst>
      <p:ext uri="{BB962C8B-B14F-4D97-AF65-F5344CB8AC3E}">
        <p14:creationId xmlns:p14="http://schemas.microsoft.com/office/powerpoint/2010/main" val="14643912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hf hdr="0" ftr="0" dt="0"/>
  <p:txStyles>
    <p:titleStyle>
      <a:lvl1pPr algn="r" rtl="0" eaLnBrk="0" fontAlgn="base" hangingPunct="0">
        <a:spcBef>
          <a:spcPct val="0"/>
        </a:spcBef>
        <a:spcAft>
          <a:spcPct val="0"/>
        </a:spcAft>
        <a:defRPr sz="4400" kern="1200">
          <a:solidFill>
            <a:srgbClr val="AD9968"/>
          </a:solidFill>
          <a:latin typeface="+mj-lt"/>
          <a:ea typeface="+mj-ea"/>
          <a:cs typeface="Arial" charset="0"/>
        </a:defRPr>
      </a:lvl1pPr>
      <a:lvl2pPr algn="r" rtl="0" eaLnBrk="0" fontAlgn="base" hangingPunct="0">
        <a:spcBef>
          <a:spcPct val="0"/>
        </a:spcBef>
        <a:spcAft>
          <a:spcPct val="0"/>
        </a:spcAft>
        <a:defRPr sz="4400">
          <a:solidFill>
            <a:srgbClr val="AD9968"/>
          </a:solidFill>
          <a:latin typeface="Calibri" pitchFamily="34" charset="0"/>
          <a:cs typeface="Arial" charset="0"/>
        </a:defRPr>
      </a:lvl2pPr>
      <a:lvl3pPr algn="r" rtl="0" eaLnBrk="0" fontAlgn="base" hangingPunct="0">
        <a:spcBef>
          <a:spcPct val="0"/>
        </a:spcBef>
        <a:spcAft>
          <a:spcPct val="0"/>
        </a:spcAft>
        <a:defRPr sz="4400">
          <a:solidFill>
            <a:srgbClr val="AD9968"/>
          </a:solidFill>
          <a:latin typeface="Calibri" pitchFamily="34" charset="0"/>
          <a:cs typeface="Arial" charset="0"/>
        </a:defRPr>
      </a:lvl3pPr>
      <a:lvl4pPr algn="r" rtl="0" eaLnBrk="0" fontAlgn="base" hangingPunct="0">
        <a:spcBef>
          <a:spcPct val="0"/>
        </a:spcBef>
        <a:spcAft>
          <a:spcPct val="0"/>
        </a:spcAft>
        <a:defRPr sz="4400">
          <a:solidFill>
            <a:srgbClr val="AD9968"/>
          </a:solidFill>
          <a:latin typeface="Calibri" pitchFamily="34" charset="0"/>
          <a:cs typeface="Arial" charset="0"/>
        </a:defRPr>
      </a:lvl4pPr>
      <a:lvl5pPr algn="r" rtl="0" eaLnBrk="0" fontAlgn="base" hangingPunct="0">
        <a:spcBef>
          <a:spcPct val="0"/>
        </a:spcBef>
        <a:spcAft>
          <a:spcPct val="0"/>
        </a:spcAft>
        <a:defRPr sz="4400">
          <a:solidFill>
            <a:srgbClr val="AD9968"/>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anose="020B0604020202020204" pitchFamily="34" charset="0"/>
        <a:buChar char="•"/>
        <a:defRPr sz="3200" kern="1200">
          <a:solidFill>
            <a:srgbClr val="013E36"/>
          </a:solidFill>
          <a:latin typeface="+mn-lt"/>
          <a:ea typeface="+mn-ea"/>
          <a:cs typeface="Arial" charset="0"/>
        </a:defRPr>
      </a:lvl1pPr>
      <a:lvl2pPr marL="742950" indent="-285750" algn="r" rtl="0" eaLnBrk="0" fontAlgn="base" hangingPunct="0">
        <a:spcBef>
          <a:spcPct val="20000"/>
        </a:spcBef>
        <a:spcAft>
          <a:spcPct val="0"/>
        </a:spcAft>
        <a:buFont typeface="Arial" panose="020B0604020202020204" pitchFamily="34" charset="0"/>
        <a:buChar char="–"/>
        <a:defRPr sz="2800" kern="1200">
          <a:solidFill>
            <a:srgbClr val="013E36"/>
          </a:solidFill>
          <a:latin typeface="+mn-lt"/>
          <a:ea typeface="+mn-ea"/>
          <a:cs typeface="Arial" charset="0"/>
        </a:defRPr>
      </a:lvl2pPr>
      <a:lvl3pPr marL="1143000" indent="-228600" algn="r" rtl="0" eaLnBrk="0" fontAlgn="base" hangingPunct="0">
        <a:spcBef>
          <a:spcPct val="20000"/>
        </a:spcBef>
        <a:spcAft>
          <a:spcPct val="0"/>
        </a:spcAft>
        <a:buFont typeface="Arial" panose="020B0604020202020204" pitchFamily="34" charset="0"/>
        <a:buChar char="•"/>
        <a:defRPr sz="2400" kern="1200">
          <a:solidFill>
            <a:srgbClr val="013E36"/>
          </a:solidFill>
          <a:latin typeface="+mn-lt"/>
          <a:ea typeface="+mn-ea"/>
          <a:cs typeface="Arial" charset="0"/>
        </a:defRPr>
      </a:lvl3pPr>
      <a:lvl4pPr marL="16002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4pPr>
      <a:lvl5pPr marL="20574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3.xml"/><Relationship Id="rId1" Type="http://schemas.openxmlformats.org/officeDocument/2006/relationships/vmlDrawing" Target="../drawings/vmlDrawing1.vml"/><Relationship Id="rId5" Type="http://schemas.openxmlformats.org/officeDocument/2006/relationships/image" Target="../media/image4.emf"/><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3.xml"/><Relationship Id="rId1" Type="http://schemas.openxmlformats.org/officeDocument/2006/relationships/vmlDrawing" Target="../drawings/vmlDrawing2.vml"/><Relationship Id="rId4" Type="http://schemas.openxmlformats.org/officeDocument/2006/relationships/image" Target="../media/image6.w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bwMode="auto">
          <a:xfrm>
            <a:off x="1885950" y="2130426"/>
            <a:ext cx="8420100" cy="1470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endParaRPr lang="ar-SA" altLang="ar-SA" smtClean="0">
              <a:solidFill>
                <a:srgbClr val="376092"/>
              </a:solidFill>
              <a:cs typeface="Arial" panose="020B0604020202020204"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434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a:spcBef>
                <a:spcPct val="0"/>
              </a:spcBef>
              <a:buFontTx/>
              <a:buNone/>
            </a:pPr>
            <a:fld id="{98D0D8BF-1BC6-4310-B25A-620B9995A616}" type="slidenum">
              <a:rPr lang="ar-SA" altLang="ar-SA" sz="1200">
                <a:solidFill>
                  <a:prstClr val="white"/>
                </a:solidFill>
              </a:rPr>
              <a:pPr algn="ctr">
                <a:spcBef>
                  <a:spcPct val="0"/>
                </a:spcBef>
                <a:buFontTx/>
                <a:buNone/>
              </a:pPr>
              <a:t>1</a:t>
            </a:fld>
            <a:endParaRPr lang="en-US" altLang="ar-SA" sz="1200">
              <a:solidFill>
                <a:prstClr val="white"/>
              </a:solidFill>
            </a:endParaRPr>
          </a:p>
        </p:txBody>
      </p:sp>
      <p:sp>
        <p:nvSpPr>
          <p:cNvPr id="5" name="Rectangle 4"/>
          <p:cNvSpPr/>
          <p:nvPr/>
        </p:nvSpPr>
        <p:spPr>
          <a:xfrm>
            <a:off x="11430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6" name="Rectangle 5"/>
          <p:cNvSpPr/>
          <p:nvPr/>
        </p:nvSpPr>
        <p:spPr>
          <a:xfrm>
            <a:off x="114300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14343" name="Subtitle 2"/>
          <p:cNvSpPr txBox="1">
            <a:spLocks/>
          </p:cNvSpPr>
          <p:nvPr/>
        </p:nvSpPr>
        <p:spPr bwMode="auto">
          <a:xfrm>
            <a:off x="6858000" y="4800600"/>
            <a:ext cx="40830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rtl="0" fontAlgn="base">
              <a:spcAft>
                <a:spcPct val="0"/>
              </a:spcAft>
              <a:buFont typeface="Arial" panose="020B0604020202020204" pitchFamily="34" charset="0"/>
              <a:buNone/>
            </a:pPr>
            <a:r>
              <a:rPr lang="ar-SA" altLang="ar-SA" sz="2400" b="1"/>
              <a:t>جامعة الملك فيصل</a:t>
            </a:r>
          </a:p>
          <a:p>
            <a:pPr algn="ctr" rtl="0" fontAlgn="base">
              <a:spcAft>
                <a:spcPct val="0"/>
              </a:spcAft>
              <a:buFont typeface="Arial" panose="020B0604020202020204" pitchFamily="34" charset="0"/>
              <a:buNone/>
            </a:pPr>
            <a:r>
              <a:rPr lang="ar-SA" altLang="ar-SA" sz="2400" b="1"/>
              <a:t>عمادة التعلم الإلكتروني والتعليم عن بعد</a:t>
            </a:r>
            <a:endParaRPr lang="en-US" altLang="ar-SA" sz="2400" b="1"/>
          </a:p>
          <a:p>
            <a:pPr algn="ctr" rtl="0" fontAlgn="base">
              <a:spcAft>
                <a:spcPct val="0"/>
              </a:spcAft>
              <a:buFont typeface="Arial" panose="020B0604020202020204" pitchFamily="34" charset="0"/>
              <a:buNone/>
            </a:pPr>
            <a:r>
              <a:rPr lang="ar-SA" altLang="ar-SA" sz="2400"/>
              <a:t>	</a:t>
            </a:r>
            <a:endParaRPr lang="en-US" altLang="ar-SA" sz="2400"/>
          </a:p>
        </p:txBody>
      </p:sp>
      <p:grpSp>
        <p:nvGrpSpPr>
          <p:cNvPr id="14344" name="Group 7"/>
          <p:cNvGrpSpPr>
            <a:grpSpLocks/>
          </p:cNvGrpSpPr>
          <p:nvPr/>
        </p:nvGrpSpPr>
        <p:grpSpPr bwMode="auto">
          <a:xfrm>
            <a:off x="7637464" y="1981201"/>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pic>
          <p:nvPicPr>
            <p:cNvPr id="14351"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Freeform 10"/>
          <p:cNvSpPr/>
          <p:nvPr/>
        </p:nvSpPr>
        <p:spPr>
          <a:xfrm>
            <a:off x="114300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14346" name="Title 1"/>
          <p:cNvSpPr txBox="1">
            <a:spLocks/>
          </p:cNvSpPr>
          <p:nvPr/>
        </p:nvSpPr>
        <p:spPr bwMode="auto">
          <a:xfrm>
            <a:off x="1524000" y="2971800"/>
            <a:ext cx="50990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fontAlgn="base">
              <a:spcBef>
                <a:spcPct val="0"/>
              </a:spcBef>
              <a:spcAft>
                <a:spcPct val="0"/>
              </a:spcAft>
              <a:buFontTx/>
              <a:buNone/>
            </a:pPr>
            <a:r>
              <a:rPr lang="ar-SA" altLang="ar-SA" sz="3700" b="1">
                <a:solidFill>
                  <a:srgbClr val="AD9968"/>
                </a:solidFill>
                <a:latin typeface="AYM Wadiy S_U normal."/>
                <a:cs typeface="Times New Roman" panose="02020603050405020304" pitchFamily="18" charset="0"/>
              </a:rPr>
              <a:t>مبادئ الاقتصاد الجزئي</a:t>
            </a:r>
          </a:p>
          <a:p>
            <a:pPr algn="ctr" rtl="0" fontAlgn="base">
              <a:spcBef>
                <a:spcPct val="0"/>
              </a:spcBef>
              <a:spcAft>
                <a:spcPct val="0"/>
              </a:spcAft>
              <a:buFontTx/>
              <a:buNone/>
            </a:pPr>
            <a:r>
              <a:rPr lang="en-US" altLang="ar-SA" sz="2400" b="1">
                <a:solidFill>
                  <a:srgbClr val="7F7F7F"/>
                </a:solidFill>
                <a:cs typeface="Times New Roman" panose="02020603050405020304" pitchFamily="18" charset="0"/>
              </a:rPr>
              <a:t>Microeconomics</a:t>
            </a:r>
          </a:p>
          <a:p>
            <a:pPr algn="ctr" fontAlgn="base">
              <a:spcBef>
                <a:spcPct val="0"/>
              </a:spcBef>
              <a:spcAft>
                <a:spcPct val="0"/>
              </a:spcAft>
              <a:buFontTx/>
              <a:buNone/>
            </a:pPr>
            <a:r>
              <a:rPr lang="ar-SA" altLang="ar-SA" sz="3700" b="1">
                <a:solidFill>
                  <a:srgbClr val="AD9968"/>
                </a:solidFill>
                <a:latin typeface="AYM Wadiy S_U normal."/>
                <a:cs typeface="Times New Roman" panose="02020603050405020304" pitchFamily="18" charset="0"/>
              </a:rPr>
              <a:t>استاذ المقرر</a:t>
            </a:r>
          </a:p>
          <a:p>
            <a:pPr algn="ctr" fontAlgn="base">
              <a:spcBef>
                <a:spcPct val="0"/>
              </a:spcBef>
              <a:spcAft>
                <a:spcPct val="0"/>
              </a:spcAft>
              <a:buFontTx/>
              <a:buNone/>
            </a:pPr>
            <a:r>
              <a:rPr lang="ar-SA" altLang="ar-SA" sz="2800" b="1">
                <a:solidFill>
                  <a:srgbClr val="7F7F7F"/>
                </a:solidFill>
                <a:cs typeface="Times New Roman" panose="02020603050405020304" pitchFamily="18" charset="0"/>
              </a:rPr>
              <a:t>د/ يوسف عثمان عبد الكريم</a:t>
            </a:r>
            <a:endParaRPr lang="en-US" altLang="ar-SA" sz="2800" b="1">
              <a:solidFill>
                <a:srgbClr val="7F7F7F"/>
              </a:solidFill>
            </a:endParaRPr>
          </a:p>
        </p:txBody>
      </p:sp>
      <p:sp>
        <p:nvSpPr>
          <p:cNvPr id="14347" name="Slide Number Placeholder 10"/>
          <p:cNvSpPr txBox="1">
            <a:spLocks/>
          </p:cNvSpPr>
          <p:nvPr/>
        </p:nvSpPr>
        <p:spPr bwMode="auto">
          <a:xfrm>
            <a:off x="1524000" y="6405564"/>
            <a:ext cx="2311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rtl="0" fontAlgn="base">
              <a:spcBef>
                <a:spcPct val="0"/>
              </a:spcBef>
              <a:spcAft>
                <a:spcPct val="0"/>
              </a:spcAft>
              <a:buFontTx/>
              <a:buNone/>
            </a:pPr>
            <a:fld id="{83096C78-EA97-45CA-8392-094C64A64825}" type="slidenum">
              <a:rPr lang="ar-SA" altLang="ar-SA" sz="1200">
                <a:solidFill>
                  <a:prstClr val="white"/>
                </a:solidFill>
              </a:rPr>
              <a:pPr rtl="0" fontAlgn="base">
                <a:spcBef>
                  <a:spcPct val="0"/>
                </a:spcBef>
                <a:spcAft>
                  <a:spcPct val="0"/>
                </a:spcAft>
                <a:buFontTx/>
                <a:buNone/>
              </a:pPr>
              <a:t>1</a:t>
            </a:fld>
            <a:endParaRPr lang="en-US" altLang="ar-SA" sz="1200">
              <a:solidFill>
                <a:prstClr val="white"/>
              </a:solidFill>
            </a:endParaRPr>
          </a:p>
        </p:txBody>
      </p:sp>
      <p:sp>
        <p:nvSpPr>
          <p:cNvPr id="14" name="Rectangle 13"/>
          <p:cNvSpPr/>
          <p:nvPr/>
        </p:nvSpPr>
        <p:spPr>
          <a:xfrm>
            <a:off x="3079750" y="6329363"/>
            <a:ext cx="2217738" cy="431800"/>
          </a:xfrm>
          <a:prstGeom prst="rect">
            <a:avLst/>
          </a:prstGeom>
        </p:spPr>
        <p:txBody>
          <a:bodyPr wrap="none">
            <a:spAutoFit/>
          </a:bodyPr>
          <a:lstStyle/>
          <a:p>
            <a:pPr algn="ctr" rtl="0">
              <a:defRPr/>
            </a:pPr>
            <a:r>
              <a:rPr lang="ar-SA" sz="1100" dirty="0">
                <a:solidFill>
                  <a:prstClr val="black"/>
                </a:solidFill>
                <a:latin typeface="Arial" panose="020B0604020202020204" pitchFamily="34" charset="0"/>
              </a:rPr>
              <a:t>جميع الحقوق محفوظة لجامعة الملك فيصل ©</a:t>
            </a:r>
          </a:p>
          <a:p>
            <a:pPr algn="ctr" rtl="0">
              <a:defRPr/>
            </a:pPr>
            <a:r>
              <a:rPr lang="en-US" sz="1100" dirty="0">
                <a:solidFill>
                  <a:prstClr val="black"/>
                </a:solidFill>
                <a:latin typeface="Arial" panose="020B0604020202020204" pitchFamily="34" charset="0"/>
                <a:cs typeface="Arial" panose="020B0604020202020204" pitchFamily="34" charset="0"/>
              </a:rPr>
              <a:t>All Rights Reserved for KFU ©</a:t>
            </a:r>
            <a:endParaRPr lang="en-US" sz="1100" dirty="0">
              <a:solidFill>
                <a:prstClr val="black"/>
              </a:solidFill>
              <a:cs typeface="Arial" panose="020B0604020202020204" pitchFamily="34" charset="0"/>
            </a:endParaRPr>
          </a:p>
        </p:txBody>
      </p:sp>
      <p:sp>
        <p:nvSpPr>
          <p:cNvPr id="15" name="Subtitle 2"/>
          <p:cNvSpPr txBox="1">
            <a:spLocks/>
          </p:cNvSpPr>
          <p:nvPr/>
        </p:nvSpPr>
        <p:spPr bwMode="auto">
          <a:xfrm>
            <a:off x="6896100" y="5892801"/>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defRPr/>
            </a:pPr>
            <a:r>
              <a:rPr lang="ar-SA" sz="2400" b="1" u="sng" dirty="0">
                <a:solidFill>
                  <a:srgbClr val="013E36"/>
                </a:solidFill>
                <a:effectLst>
                  <a:outerShdw blurRad="38100" dist="38100" dir="2700000" algn="tl">
                    <a:srgbClr val="000000">
                      <a:alpha val="43137"/>
                    </a:srgbClr>
                  </a:outerShdw>
                </a:effectLst>
                <a:latin typeface="Calibri" pitchFamily="34" charset="0"/>
              </a:rPr>
              <a:t>كلية 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defRPr/>
            </a:pPr>
            <a:r>
              <a:rPr lang="ar-SA" sz="2400" dirty="0">
                <a:solidFill>
                  <a:srgbClr val="013E36"/>
                </a:solidFill>
                <a:latin typeface="Calibri" pitchFamily="34" charset="0"/>
              </a:rPr>
              <a:t>	</a:t>
            </a:r>
            <a:endParaRPr lang="en-US" sz="2400" dirty="0">
              <a:solidFill>
                <a:srgbClr val="013E36"/>
              </a:solidFill>
              <a:latin typeface="Calibri" pitchFamily="34" charset="0"/>
            </a:endParaRPr>
          </a:p>
        </p:txBody>
      </p:sp>
    </p:spTree>
    <p:extLst>
      <p:ext uri="{BB962C8B-B14F-4D97-AF65-F5344CB8AC3E}">
        <p14:creationId xmlns:p14="http://schemas.microsoft.com/office/powerpoint/2010/main" val="9947063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913304" y="1301579"/>
            <a:ext cx="8420100" cy="1470025"/>
          </a:xfrm>
        </p:spPr>
        <p:txBody>
          <a:bodyPr/>
          <a:lstStyle/>
          <a:p>
            <a:pPr eaLnBrk="1" hangingPunct="1">
              <a:defRPr/>
            </a:pPr>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التاسعة    </a:t>
            </a:r>
            <a:endParaRPr lang="en-US" spc="-150" dirty="0">
              <a:effectLst>
                <a:outerShdw blurRad="38100" dist="38100" dir="2700000" algn="tl">
                  <a:srgbClr val="000000">
                    <a:alpha val="43137"/>
                  </a:srgbClr>
                </a:outerShdw>
              </a:effectLst>
              <a:latin typeface="ae_AlMateen" pitchFamily="2" charset="-78"/>
              <a:cs typeface="ae_AlMateen" pitchFamily="2" charset="-78"/>
            </a:endParaRPr>
          </a:p>
        </p:txBody>
      </p:sp>
      <p:sp>
        <p:nvSpPr>
          <p:cNvPr id="15364"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a:spcBef>
                <a:spcPct val="0"/>
              </a:spcBef>
              <a:buFontTx/>
              <a:buNone/>
            </a:pPr>
            <a:fld id="{C087C1DC-0837-447E-A2B1-755700B7A054}" type="slidenum">
              <a:rPr lang="ar-SA" altLang="ar-SA" sz="1200">
                <a:solidFill>
                  <a:prstClr val="white"/>
                </a:solidFill>
              </a:rPr>
              <a:pPr algn="ctr">
                <a:spcBef>
                  <a:spcPct val="0"/>
                </a:spcBef>
                <a:buFontTx/>
                <a:buNone/>
              </a:pPr>
              <a:t>2</a:t>
            </a:fld>
            <a:endParaRPr lang="en-US" altLang="ar-SA" sz="1200">
              <a:solidFill>
                <a:prstClr val="white"/>
              </a:solidFill>
            </a:endParaRPr>
          </a:p>
        </p:txBody>
      </p:sp>
      <p:sp>
        <p:nvSpPr>
          <p:cNvPr id="5" name="Title 1"/>
          <p:cNvSpPr txBox="1">
            <a:spLocks/>
          </p:cNvSpPr>
          <p:nvPr/>
        </p:nvSpPr>
        <p:spPr>
          <a:xfrm>
            <a:off x="1487488" y="276225"/>
            <a:ext cx="8915400" cy="776288"/>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a:defRPr/>
            </a:pPr>
            <a:r>
              <a:rPr lang="ar-SA" sz="2000" dirty="0" smtClean="0">
                <a:solidFill>
                  <a:srgbClr val="72A376">
                    <a:lumMod val="75000"/>
                  </a:srgbClr>
                </a:solidFill>
              </a:rPr>
              <a:t>مبادئ الاقتصاد الجزئي </a:t>
            </a:r>
            <a:endParaRPr lang="en-US" sz="2000" dirty="0">
              <a:solidFill>
                <a:srgbClr val="72A376">
                  <a:lumMod val="75000"/>
                </a:srgbClr>
              </a:solidFill>
            </a:endParaRPr>
          </a:p>
        </p:txBody>
      </p:sp>
      <p:sp>
        <p:nvSpPr>
          <p:cNvPr id="7" name="Rectangle 2"/>
          <p:cNvSpPr txBox="1">
            <a:spLocks noChangeArrowheads="1"/>
          </p:cNvSpPr>
          <p:nvPr/>
        </p:nvSpPr>
        <p:spPr bwMode="auto">
          <a:xfrm>
            <a:off x="2063750" y="3141663"/>
            <a:ext cx="8229600" cy="760412"/>
          </a:xfrm>
          <a:prstGeom prst="rect">
            <a:avLst/>
          </a:prstGeom>
          <a:noFill/>
          <a:ln w="9525">
            <a:noFill/>
            <a:miter lim="800000"/>
            <a:headEnd/>
            <a:tailEnd/>
          </a:ln>
        </p:spPr>
        <p:txBody>
          <a:bodyPr anchor="ctr"/>
          <a:lstStyle/>
          <a:p>
            <a:pPr algn="ctr">
              <a:defRPr/>
            </a:pPr>
            <a:r>
              <a:rPr lang="ar-SA" sz="5400" kern="0" dirty="0" smtClean="0">
                <a:solidFill>
                  <a:srgbClr val="CEC597">
                    <a:lumMod val="25000"/>
                  </a:srgbClr>
                </a:solidFill>
                <a:cs typeface="PT Bold Heading" pitchFamily="2" charset="-78"/>
              </a:rPr>
              <a:t>نظرية الانتاج</a:t>
            </a:r>
            <a:endParaRPr lang="en-US" sz="5400" kern="0" dirty="0">
              <a:solidFill>
                <a:srgbClr val="CEC597">
                  <a:lumMod val="25000"/>
                </a:srgbClr>
              </a:solidFill>
              <a:cs typeface="PT Bold Heading" pitchFamily="2" charset="-78"/>
            </a:endParaRPr>
          </a:p>
        </p:txBody>
      </p:sp>
    </p:spTree>
    <p:extLst>
      <p:ext uri="{BB962C8B-B14F-4D97-AF65-F5344CB8AC3E}">
        <p14:creationId xmlns:p14="http://schemas.microsoft.com/office/powerpoint/2010/main" val="2816969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decel="100000"/>
                                        <p:tgtEl>
                                          <p:spTgt spid="7"/>
                                        </p:tgtEl>
                                      </p:cBhvr>
                                    </p:animEffect>
                                    <p:anim calcmode="lin" valueType="num">
                                      <p:cBhvr>
                                        <p:cTn id="8" dur="800" decel="100000" fill="hold"/>
                                        <p:tgtEl>
                                          <p:spTgt spid="7"/>
                                        </p:tgtEl>
                                        <p:attrNameLst>
                                          <p:attrName>style.rotation</p:attrName>
                                        </p:attrNameLst>
                                      </p:cBhvr>
                                      <p:tavLst>
                                        <p:tav tm="0">
                                          <p:val>
                                            <p:fltVal val="-90"/>
                                          </p:val>
                                        </p:tav>
                                        <p:tav tm="100000">
                                          <p:val>
                                            <p:fltVal val="0"/>
                                          </p:val>
                                        </p:tav>
                                      </p:tavLst>
                                    </p:anim>
                                    <p:anim calcmode="lin" valueType="num">
                                      <p:cBhvr>
                                        <p:cTn id="9" dur="800" decel="100000" fill="hold"/>
                                        <p:tgtEl>
                                          <p:spTgt spid="7"/>
                                        </p:tgtEl>
                                        <p:attrNameLst>
                                          <p:attrName>ppt_x</p:attrName>
                                        </p:attrNameLst>
                                      </p:cBhvr>
                                      <p:tavLst>
                                        <p:tav tm="0">
                                          <p:val>
                                            <p:strVal val="#ppt_x+0.4"/>
                                          </p:val>
                                        </p:tav>
                                        <p:tav tm="100000">
                                          <p:val>
                                            <p:strVal val="#ppt_x-0.05"/>
                                          </p:val>
                                        </p:tav>
                                      </p:tavLst>
                                    </p:anim>
                                    <p:anim calcmode="lin" valueType="num">
                                      <p:cBhvr>
                                        <p:cTn id="10" dur="800" decel="100000" fill="hold"/>
                                        <p:tgtEl>
                                          <p:spTgt spid="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2135188" y="981075"/>
            <a:ext cx="8229600" cy="647700"/>
          </a:xfrm>
        </p:spPr>
        <p:txBody>
          <a:bodyPr/>
          <a:lstStyle/>
          <a:p>
            <a:pPr marL="609600" indent="-609600" rtl="1" eaLnBrk="1" hangingPunct="1">
              <a:buNone/>
            </a:pPr>
            <a:r>
              <a:rPr lang="ar-SA" altLang="en-US" sz="3600" b="1">
                <a:solidFill>
                  <a:srgbClr val="C00000"/>
                </a:solidFill>
                <a:latin typeface="Arial Black" panose="020B0A04020102020204" pitchFamily="34" charset="0"/>
                <a:cs typeface="PT Bold Heading" panose="02010400000000000000" pitchFamily="2" charset="-78"/>
              </a:rPr>
              <a:t>موضوعات المحاضرة</a:t>
            </a:r>
            <a:endParaRPr lang="en-US" altLang="en-US" sz="4000" b="1">
              <a:solidFill>
                <a:srgbClr val="C00000"/>
              </a:solidFill>
              <a:latin typeface="Arial Black" panose="020B0A04020102020204" pitchFamily="34" charset="0"/>
              <a:cs typeface="PT Bold Heading" panose="02010400000000000000" pitchFamily="2" charset="-78"/>
            </a:endParaRPr>
          </a:p>
        </p:txBody>
      </p:sp>
      <p:sp>
        <p:nvSpPr>
          <p:cNvPr id="3" name="Rectangle 2"/>
          <p:cNvSpPr/>
          <p:nvPr/>
        </p:nvSpPr>
        <p:spPr>
          <a:xfrm>
            <a:off x="9030303" y="1926280"/>
            <a:ext cx="851515" cy="461665"/>
          </a:xfrm>
          <a:prstGeom prst="rect">
            <a:avLst/>
          </a:prstGeom>
        </p:spPr>
        <p:txBody>
          <a:bodyPr wrap="none">
            <a:spAutoFit/>
          </a:bodyPr>
          <a:lstStyle/>
          <a:p>
            <a:r>
              <a:rPr lang="ar-TN" sz="2400" b="1" dirty="0">
                <a:latin typeface="Times New Roman" pitchFamily="18" charset="0"/>
                <a:cs typeface="+mj-cs"/>
              </a:rPr>
              <a:t>مقدمة </a:t>
            </a:r>
            <a:endParaRPr lang="ar-SA" sz="2400" dirty="0">
              <a:cs typeface="+mj-cs"/>
            </a:endParaRPr>
          </a:p>
        </p:txBody>
      </p:sp>
      <p:sp>
        <p:nvSpPr>
          <p:cNvPr id="4" name="Rectangle 3"/>
          <p:cNvSpPr/>
          <p:nvPr/>
        </p:nvSpPr>
        <p:spPr>
          <a:xfrm>
            <a:off x="8427575" y="2495582"/>
            <a:ext cx="1628971" cy="496867"/>
          </a:xfrm>
          <a:prstGeom prst="rect">
            <a:avLst/>
          </a:prstGeom>
        </p:spPr>
        <p:txBody>
          <a:bodyPr wrap="none">
            <a:spAutoFit/>
          </a:bodyPr>
          <a:lstStyle/>
          <a:p>
            <a:pPr marL="266700" indent="-266700">
              <a:lnSpc>
                <a:spcPct val="120000"/>
              </a:lnSpc>
              <a:buClr>
                <a:schemeClr val="bg2"/>
              </a:buClr>
              <a:buSzPct val="75000"/>
              <a:defRPr/>
            </a:pPr>
            <a:r>
              <a:rPr lang="ar-SA" altLang="en-US" sz="2400" b="1" dirty="0">
                <a:cs typeface="+mj-cs"/>
              </a:rPr>
              <a:t>تعريف الإنتاج </a:t>
            </a:r>
          </a:p>
        </p:txBody>
      </p:sp>
      <p:sp>
        <p:nvSpPr>
          <p:cNvPr id="5" name="Rectangle 4"/>
          <p:cNvSpPr/>
          <p:nvPr/>
        </p:nvSpPr>
        <p:spPr>
          <a:xfrm>
            <a:off x="5922721" y="3052778"/>
            <a:ext cx="4121641" cy="496867"/>
          </a:xfrm>
          <a:prstGeom prst="rect">
            <a:avLst/>
          </a:prstGeom>
        </p:spPr>
        <p:txBody>
          <a:bodyPr wrap="none">
            <a:spAutoFit/>
          </a:bodyPr>
          <a:lstStyle/>
          <a:p>
            <a:pPr marL="266700" indent="-266700">
              <a:lnSpc>
                <a:spcPct val="120000"/>
              </a:lnSpc>
              <a:buClr>
                <a:schemeClr val="bg2"/>
              </a:buClr>
              <a:buSzPct val="75000"/>
              <a:defRPr/>
            </a:pPr>
            <a:r>
              <a:rPr lang="ar-SA" altLang="en-US" sz="2400" b="1" dirty="0" smtClean="0">
                <a:cs typeface="+mj-cs"/>
              </a:rPr>
              <a:t>دالة </a:t>
            </a:r>
            <a:r>
              <a:rPr lang="ar-SA" altLang="en-US" sz="2400" b="1" dirty="0">
                <a:cs typeface="+mj-cs"/>
              </a:rPr>
              <a:t>الإنتاج في الأجلين القصير و الطويل</a:t>
            </a:r>
          </a:p>
        </p:txBody>
      </p:sp>
      <p:sp>
        <p:nvSpPr>
          <p:cNvPr id="6" name="Rectangle 5"/>
          <p:cNvSpPr/>
          <p:nvPr/>
        </p:nvSpPr>
        <p:spPr>
          <a:xfrm>
            <a:off x="7876140" y="3729939"/>
            <a:ext cx="2005678" cy="461665"/>
          </a:xfrm>
          <a:prstGeom prst="rect">
            <a:avLst/>
          </a:prstGeom>
        </p:spPr>
        <p:txBody>
          <a:bodyPr wrap="none">
            <a:spAutoFit/>
          </a:bodyPr>
          <a:lstStyle/>
          <a:p>
            <a:r>
              <a:rPr lang="ar-SA" sz="2400" b="1" dirty="0">
                <a:cs typeface="+mj-cs"/>
              </a:rPr>
              <a:t>قانون تناقص الغلة</a:t>
            </a:r>
            <a:endParaRPr lang="ar-SA" sz="2400" dirty="0">
              <a:cs typeface="+mj-cs"/>
            </a:endParaRPr>
          </a:p>
        </p:txBody>
      </p:sp>
      <p:sp>
        <p:nvSpPr>
          <p:cNvPr id="7" name="Rectangle 6"/>
          <p:cNvSpPr/>
          <p:nvPr/>
        </p:nvSpPr>
        <p:spPr>
          <a:xfrm>
            <a:off x="7983542" y="4371898"/>
            <a:ext cx="1832553" cy="461665"/>
          </a:xfrm>
          <a:prstGeom prst="rect">
            <a:avLst/>
          </a:prstGeom>
        </p:spPr>
        <p:txBody>
          <a:bodyPr wrap="none">
            <a:spAutoFit/>
          </a:bodyPr>
          <a:lstStyle/>
          <a:p>
            <a:r>
              <a:rPr lang="ar-TN" sz="2400" b="1" dirty="0">
                <a:cs typeface="+mj-cs"/>
              </a:rPr>
              <a:t>العائد على الحجم</a:t>
            </a:r>
            <a:endParaRPr lang="fr-FR" sz="2400" b="1" dirty="0">
              <a:cs typeface="+mj-cs"/>
            </a:endParaRPr>
          </a:p>
        </p:txBody>
      </p:sp>
    </p:spTree>
    <p:extLst>
      <p:ext uri="{BB962C8B-B14F-4D97-AF65-F5344CB8AC3E}">
        <p14:creationId xmlns:p14="http://schemas.microsoft.com/office/powerpoint/2010/main" val="365239381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wipe(down)">
                                      <p:cBhvr>
                                        <p:cTn id="7" dur="500"/>
                                        <p:tgtEl>
                                          <p:spTgt spid="51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AB8D8818-8075-44AB-BC43-AB8FC0FC9D1E}" type="slidenum">
              <a:rPr lang="en-US" smtClean="0"/>
              <a:pPr/>
              <a:t>4</a:t>
            </a:fld>
            <a:endParaRPr lang="en-US"/>
          </a:p>
        </p:txBody>
      </p:sp>
      <p:sp>
        <p:nvSpPr>
          <p:cNvPr id="5" name="Titre 1"/>
          <p:cNvSpPr>
            <a:spLocks noGrp="1"/>
          </p:cNvSpPr>
          <p:nvPr>
            <p:ph type="title"/>
          </p:nvPr>
        </p:nvSpPr>
        <p:spPr>
          <a:xfrm>
            <a:off x="2133600" y="819912"/>
            <a:ext cx="8229600" cy="627888"/>
          </a:xfrm>
        </p:spPr>
        <p:txBody>
          <a:bodyPr>
            <a:normAutofit/>
          </a:bodyPr>
          <a:lstStyle/>
          <a:p>
            <a:pPr algn="r" rtl="1"/>
            <a:r>
              <a:rPr lang="ar-TN" sz="3200" b="1" dirty="0">
                <a:latin typeface="Times New Roman" pitchFamily="18" charset="0"/>
                <a:cs typeface="Times New Roman" pitchFamily="18" charset="0"/>
              </a:rPr>
              <a:t>مقدمة </a:t>
            </a:r>
            <a:endParaRPr lang="fr-FR" sz="3200" b="1" dirty="0">
              <a:latin typeface="Times New Roman" pitchFamily="18" charset="0"/>
              <a:cs typeface="Times New Roman" pitchFamily="18" charset="0"/>
            </a:endParaRPr>
          </a:p>
        </p:txBody>
      </p:sp>
      <p:sp>
        <p:nvSpPr>
          <p:cNvPr id="6" name="ZoneTexte 5"/>
          <p:cNvSpPr txBox="1"/>
          <p:nvPr/>
        </p:nvSpPr>
        <p:spPr>
          <a:xfrm>
            <a:off x="1600200" y="1834784"/>
            <a:ext cx="8915400" cy="4108817"/>
          </a:xfrm>
          <a:prstGeom prst="rect">
            <a:avLst/>
          </a:prstGeom>
          <a:noFill/>
        </p:spPr>
        <p:txBody>
          <a:bodyPr wrap="square" rtlCol="0">
            <a:spAutoFit/>
          </a:bodyPr>
          <a:lstStyle/>
          <a:p>
            <a:pPr algn="just" rtl="1">
              <a:lnSpc>
                <a:spcPct val="150000"/>
              </a:lnSpc>
            </a:pPr>
            <a:r>
              <a:rPr lang="ar-TN" sz="2400" dirty="0">
                <a:latin typeface="Times New Roman" pitchFamily="18" charset="0"/>
                <a:cs typeface="Times New Roman" pitchFamily="18" charset="0"/>
              </a:rPr>
              <a:t>مثلما تهدف نظرية الاستهلاك الى تحليل سلوك المستهلك و هو بصدد اتخاذ قرارته المتعلقة بنشاطه الاستهلاكي لتحقيق أعلى درجة من المنفعة فإن نظرية الانتاج تهدف بدورها الى تحليل سلوك الوحدة الإنتاجية الأساسية أو المنتج وهو بصدد اتخاذ قرارته المتعلقة بنشاطه الانتاجي لتحقيق أعلى قدر ممكن من الأرباح.</a:t>
            </a:r>
          </a:p>
          <a:p>
            <a:pPr algn="just">
              <a:lnSpc>
                <a:spcPct val="150000"/>
              </a:lnSpc>
              <a:spcBef>
                <a:spcPts val="600"/>
              </a:spcBef>
              <a:spcAft>
                <a:spcPts val="600"/>
              </a:spcAft>
            </a:pPr>
            <a:r>
              <a:rPr lang="ar-TN" sz="2400" dirty="0">
                <a:latin typeface="Times New Roman" pitchFamily="18" charset="0"/>
                <a:cs typeface="Times New Roman" pitchFamily="18" charset="0"/>
              </a:rPr>
              <a:t>وقبل أن نخوض في نظرية الانتاج لابد لنا من تقديم بعض المفاهيم الهامة:</a:t>
            </a:r>
          </a:p>
          <a:p>
            <a:pPr marL="457200" indent="-457200" algn="just">
              <a:lnSpc>
                <a:spcPct val="150000"/>
              </a:lnSpc>
              <a:spcBef>
                <a:spcPts val="600"/>
              </a:spcBef>
              <a:buClr>
                <a:schemeClr val="bg2">
                  <a:lumMod val="50000"/>
                </a:schemeClr>
              </a:buClr>
              <a:buFont typeface="+mj-lt"/>
              <a:buAutoNum type="arabicPeriod"/>
            </a:pPr>
            <a:r>
              <a:rPr lang="ar-TN" sz="2200" b="1" dirty="0">
                <a:solidFill>
                  <a:schemeClr val="accent1">
                    <a:lumMod val="75000"/>
                  </a:schemeClr>
                </a:solidFill>
                <a:latin typeface="Times New Roman" pitchFamily="18" charset="0"/>
                <a:cs typeface="Times New Roman" pitchFamily="18" charset="0"/>
              </a:rPr>
              <a:t>مفهوم الانتاج: </a:t>
            </a:r>
            <a:r>
              <a:rPr lang="ar-TN" sz="2200" dirty="0">
                <a:latin typeface="Times New Roman" pitchFamily="18" charset="0"/>
                <a:cs typeface="Times New Roman" pitchFamily="18" charset="0"/>
              </a:rPr>
              <a:t>عملية تحويل مختلف مدخلات الانتاج أو عناصر الانتاج (العمل, الارض</a:t>
            </a:r>
            <a:r>
              <a:rPr lang="en-US" sz="2200" dirty="0">
                <a:latin typeface="Times New Roman" pitchFamily="18" charset="0"/>
                <a:cs typeface="Times New Roman" pitchFamily="18" charset="0"/>
              </a:rPr>
              <a:t>,</a:t>
            </a:r>
            <a:r>
              <a:rPr lang="ar-TN" sz="2200" dirty="0">
                <a:latin typeface="Times New Roman" pitchFamily="18" charset="0"/>
                <a:cs typeface="Times New Roman" pitchFamily="18" charset="0"/>
              </a:rPr>
              <a:t> رأس المال و التنظيم) الى سلع و خدمات لاشباع حاجات المجتمع و الأفراد خلال فترة زمنية معينة.</a:t>
            </a:r>
          </a:p>
        </p:txBody>
      </p:sp>
    </p:spTree>
    <p:extLst>
      <p:ext uri="{BB962C8B-B14F-4D97-AF65-F5344CB8AC3E}">
        <p14:creationId xmlns:p14="http://schemas.microsoft.com/office/powerpoint/2010/main" val="40470484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a:spLocks noChangeArrowheads="1"/>
          </p:cNvSpPr>
          <p:nvPr/>
        </p:nvSpPr>
        <p:spPr bwMode="auto">
          <a:xfrm>
            <a:off x="2063750" y="1196976"/>
            <a:ext cx="8280400" cy="576263"/>
          </a:xfrm>
          <a:prstGeom prst="rect">
            <a:avLst/>
          </a:prstGeom>
          <a:noFill/>
          <a:ln w="9525">
            <a:noFill/>
            <a:miter lim="800000"/>
            <a:headEnd/>
            <a:tailEnd/>
          </a:ln>
        </p:spPr>
        <p:txBody>
          <a:bodyPr/>
          <a:lstStyle/>
          <a:p>
            <a:pPr marL="266700" indent="-266700" algn="justLow">
              <a:lnSpc>
                <a:spcPct val="120000"/>
              </a:lnSpc>
              <a:buClr>
                <a:schemeClr val="bg2"/>
              </a:buClr>
              <a:buSzPct val="75000"/>
              <a:defRPr/>
            </a:pPr>
            <a:r>
              <a:rPr lang="ar-SA" altLang="en-US" sz="2800" dirty="0" smtClean="0">
                <a:solidFill>
                  <a:srgbClr val="C00000"/>
                </a:solidFill>
              </a:rPr>
              <a:t>تعريف </a:t>
            </a:r>
            <a:r>
              <a:rPr lang="ar-SA" altLang="en-US" sz="2800" dirty="0">
                <a:solidFill>
                  <a:srgbClr val="C00000"/>
                </a:solidFill>
              </a:rPr>
              <a:t>الإنتاج </a:t>
            </a:r>
            <a:endParaRPr lang="ar-SA" altLang="en-US" sz="2600" dirty="0">
              <a:solidFill>
                <a:srgbClr val="C00000"/>
              </a:solidFill>
            </a:endParaRPr>
          </a:p>
          <a:p>
            <a:pPr algn="justLow" rtl="1" eaLnBrk="1" hangingPunct="1">
              <a:lnSpc>
                <a:spcPct val="120000"/>
              </a:lnSpc>
              <a:buClr>
                <a:schemeClr val="bg2"/>
              </a:buClr>
              <a:buSzPct val="75000"/>
              <a:defRPr/>
            </a:pPr>
            <a:r>
              <a:rPr lang="ar-SA" altLang="en-US" sz="2800" dirty="0">
                <a:solidFill>
                  <a:srgbClr val="C00000"/>
                </a:solidFill>
              </a:rPr>
              <a:t> </a:t>
            </a:r>
          </a:p>
        </p:txBody>
      </p:sp>
      <p:sp>
        <p:nvSpPr>
          <p:cNvPr id="8" name="Rectangle 7"/>
          <p:cNvSpPr>
            <a:spLocks noChangeArrowheads="1"/>
          </p:cNvSpPr>
          <p:nvPr/>
        </p:nvSpPr>
        <p:spPr bwMode="auto">
          <a:xfrm>
            <a:off x="2063750" y="1700214"/>
            <a:ext cx="7848600"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500"/>
              <a:t>هو عملية توليد شيء جديد أو إضافة شيء لما هو موجود (سلعة أو خدمة)، بحيث تؤدى هذا العملية إلي تحقيق منفعة زمانية أو مكانية أو شكلية بهدف إشباع حاجات إنسانية. </a:t>
            </a:r>
          </a:p>
          <a:p>
            <a:pPr algn="justLow" rtl="1" eaLnBrk="1" hangingPunct="1">
              <a:lnSpc>
                <a:spcPct val="120000"/>
              </a:lnSpc>
              <a:spcBef>
                <a:spcPct val="0"/>
              </a:spcBef>
              <a:buFontTx/>
              <a:buNone/>
            </a:pPr>
            <a:r>
              <a:rPr lang="ar-SA" altLang="en-US" sz="2500"/>
              <a:t> </a:t>
            </a:r>
          </a:p>
        </p:txBody>
      </p:sp>
      <p:sp>
        <p:nvSpPr>
          <p:cNvPr id="15" name="Rectangle 53"/>
          <p:cNvSpPr>
            <a:spLocks noChangeArrowheads="1"/>
          </p:cNvSpPr>
          <p:nvPr/>
        </p:nvSpPr>
        <p:spPr bwMode="auto">
          <a:xfrm>
            <a:off x="2063750" y="3213101"/>
            <a:ext cx="8280400" cy="576263"/>
          </a:xfrm>
          <a:prstGeom prst="rect">
            <a:avLst/>
          </a:prstGeom>
          <a:noFill/>
          <a:ln w="9525">
            <a:noFill/>
            <a:miter lim="800000"/>
            <a:headEnd/>
            <a:tailEnd/>
          </a:ln>
        </p:spPr>
        <p:txBody>
          <a:bodyPr/>
          <a:lstStyle/>
          <a:p>
            <a:pPr marL="266700" indent="-266700" algn="justLow">
              <a:lnSpc>
                <a:spcPct val="120000"/>
              </a:lnSpc>
              <a:buClr>
                <a:schemeClr val="bg2"/>
              </a:buClr>
              <a:buSzPct val="75000"/>
              <a:defRPr/>
            </a:pPr>
            <a:r>
              <a:rPr lang="ar-SA" altLang="en-US" sz="2800" dirty="0" smtClean="0">
                <a:solidFill>
                  <a:srgbClr val="C00000"/>
                </a:solidFill>
              </a:rPr>
              <a:t>تعريف </a:t>
            </a:r>
            <a:r>
              <a:rPr lang="ar-SA" altLang="en-US" sz="2800" dirty="0">
                <a:solidFill>
                  <a:srgbClr val="C00000"/>
                </a:solidFill>
              </a:rPr>
              <a:t>المنتج</a:t>
            </a:r>
            <a:endParaRPr lang="ar-SA" altLang="en-US" sz="2600" dirty="0">
              <a:solidFill>
                <a:srgbClr val="C00000"/>
              </a:solidFill>
            </a:endParaRPr>
          </a:p>
          <a:p>
            <a:pPr algn="justLow" rtl="1" eaLnBrk="1" hangingPunct="1">
              <a:lnSpc>
                <a:spcPct val="120000"/>
              </a:lnSpc>
              <a:buClr>
                <a:schemeClr val="bg2"/>
              </a:buClr>
              <a:buSzPct val="75000"/>
              <a:defRPr/>
            </a:pPr>
            <a:r>
              <a:rPr lang="ar-SA" altLang="en-US" sz="2800" dirty="0">
                <a:solidFill>
                  <a:srgbClr val="C00000"/>
                </a:solidFill>
              </a:rPr>
              <a:t> </a:t>
            </a:r>
          </a:p>
        </p:txBody>
      </p:sp>
      <p:sp>
        <p:nvSpPr>
          <p:cNvPr id="16" name="Rectangle 7"/>
          <p:cNvSpPr>
            <a:spLocks noChangeArrowheads="1"/>
          </p:cNvSpPr>
          <p:nvPr/>
        </p:nvSpPr>
        <p:spPr bwMode="auto">
          <a:xfrm>
            <a:off x="1992314" y="3716339"/>
            <a:ext cx="7920037"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 rtl="1" eaLnBrk="1" hangingPunct="1">
              <a:lnSpc>
                <a:spcPct val="120000"/>
              </a:lnSpc>
              <a:spcBef>
                <a:spcPct val="0"/>
              </a:spcBef>
              <a:buFontTx/>
              <a:buNone/>
            </a:pPr>
            <a:r>
              <a:rPr lang="ar-SA" altLang="en-US" sz="2500"/>
              <a:t>هو الشخص أو الجهة التي تقوم بعملية جمع أو مزج أو توليف مجموعة  </a:t>
            </a:r>
            <a:r>
              <a:rPr lang="ar-SA" altLang="en-US" sz="2500" u="sng"/>
              <a:t>عناصر الإنتاج</a:t>
            </a:r>
            <a:r>
              <a:rPr lang="ar-SA" altLang="en-US" sz="2500"/>
              <a:t> </a:t>
            </a:r>
            <a:r>
              <a:rPr lang="en-US" altLang="en-US" sz="2500"/>
              <a:t>(Production Factors)</a:t>
            </a:r>
            <a:r>
              <a:rPr lang="ar-SA" altLang="en-US" sz="2500"/>
              <a:t> لغرض إنتاج السلع والخدمات وعرضها للبيع بطريقة مباشرة أو غير مباشرة بهدف تحقيق </a:t>
            </a:r>
            <a:r>
              <a:rPr lang="ar-SA" altLang="en-US" sz="2500" u="sng"/>
              <a:t>أقصي ربح</a:t>
            </a:r>
            <a:r>
              <a:rPr lang="ar-SA" altLang="en-US" sz="2500"/>
              <a:t>  (</a:t>
            </a:r>
            <a:r>
              <a:rPr lang="en-US" altLang="en-US" sz="2500"/>
              <a:t>Maximum Profit</a:t>
            </a:r>
            <a:r>
              <a:rPr lang="ar-SA" altLang="en-US" sz="2500"/>
              <a:t>) ممكن. </a:t>
            </a:r>
          </a:p>
          <a:p>
            <a:pPr algn="just" rtl="1" eaLnBrk="1" hangingPunct="1">
              <a:lnSpc>
                <a:spcPct val="120000"/>
              </a:lnSpc>
              <a:spcBef>
                <a:spcPct val="0"/>
              </a:spcBef>
              <a:buFontTx/>
              <a:buNone/>
            </a:pPr>
            <a:r>
              <a:rPr lang="ar-SA" altLang="en-US" sz="2500"/>
              <a:t> </a:t>
            </a:r>
          </a:p>
        </p:txBody>
      </p:sp>
    </p:spTree>
    <p:extLst>
      <p:ext uri="{BB962C8B-B14F-4D97-AF65-F5344CB8AC3E}">
        <p14:creationId xmlns:p14="http://schemas.microsoft.com/office/powerpoint/2010/main" val="59034348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slide(fromBottom)">
                                      <p:cBhvr>
                                        <p:cTn id="7" dur="500"/>
                                        <p:tgtEl>
                                          <p:spTgt spid="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lide(fromBottom)">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slide(fromBottom)">
                                      <p:cBhvr>
                                        <p:cTn id="17" dur="500"/>
                                        <p:tgtEl>
                                          <p:spTgt spid="1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slide(fromBottom)">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8" grpId="0"/>
      <p:bldP spid="15"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a:spLocks noChangeArrowheads="1"/>
          </p:cNvSpPr>
          <p:nvPr/>
        </p:nvSpPr>
        <p:spPr bwMode="auto">
          <a:xfrm>
            <a:off x="2063750" y="866776"/>
            <a:ext cx="8280400" cy="576263"/>
          </a:xfrm>
          <a:prstGeom prst="rect">
            <a:avLst/>
          </a:prstGeom>
          <a:noFill/>
          <a:ln w="9525">
            <a:noFill/>
            <a:miter lim="800000"/>
            <a:headEnd/>
            <a:tailEnd/>
          </a:ln>
        </p:spPr>
        <p:txBody>
          <a:bodyPr/>
          <a:lstStyle/>
          <a:p>
            <a:pPr marL="266700" indent="-266700" algn="justLow">
              <a:lnSpc>
                <a:spcPct val="120000"/>
              </a:lnSpc>
              <a:buClr>
                <a:schemeClr val="bg2"/>
              </a:buClr>
              <a:buSzPct val="75000"/>
              <a:defRPr/>
            </a:pPr>
            <a:r>
              <a:rPr lang="ar-SA" altLang="en-US" sz="2600" dirty="0">
                <a:solidFill>
                  <a:srgbClr val="C00000"/>
                </a:solidFill>
              </a:rPr>
              <a:t>(</a:t>
            </a:r>
            <a:r>
              <a:rPr lang="en-US" altLang="en-US" sz="2600" dirty="0">
                <a:solidFill>
                  <a:srgbClr val="C00000"/>
                </a:solidFill>
              </a:rPr>
              <a:t>3</a:t>
            </a:r>
            <a:r>
              <a:rPr lang="ar-SA" altLang="en-US" sz="2600" dirty="0">
                <a:solidFill>
                  <a:srgbClr val="C00000"/>
                </a:solidFill>
              </a:rPr>
              <a:t>) تعريف عناصر الانتاج</a:t>
            </a:r>
          </a:p>
          <a:p>
            <a:pPr algn="justLow" rtl="1" eaLnBrk="1" hangingPunct="1">
              <a:lnSpc>
                <a:spcPct val="120000"/>
              </a:lnSpc>
              <a:buClr>
                <a:schemeClr val="bg2"/>
              </a:buClr>
              <a:buSzPct val="75000"/>
              <a:defRPr/>
            </a:pPr>
            <a:r>
              <a:rPr lang="ar-SA" altLang="en-US" sz="2600" dirty="0">
                <a:solidFill>
                  <a:srgbClr val="C00000"/>
                </a:solidFill>
              </a:rPr>
              <a:t> </a:t>
            </a:r>
          </a:p>
        </p:txBody>
      </p:sp>
      <p:sp>
        <p:nvSpPr>
          <p:cNvPr id="8" name="Rectangle 7"/>
          <p:cNvSpPr>
            <a:spLocks noChangeArrowheads="1"/>
          </p:cNvSpPr>
          <p:nvPr/>
        </p:nvSpPr>
        <p:spPr bwMode="auto">
          <a:xfrm>
            <a:off x="1847850" y="1331914"/>
            <a:ext cx="8064500"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300"/>
              <a:t>تحتاج أي عملية إنتاج مهما كانت درجة بساطتها أو تعقيدها إلي مساهمة بعض أو جميع عناصر الإنتاج، ممثلة في الأرض والعمل والتنظيم ورأس المال. وبصفة عامة تتسم عناصر الإنتاج هذه بالخصائص التالية:</a:t>
            </a:r>
          </a:p>
          <a:p>
            <a:pPr algn="justLow" rtl="1" eaLnBrk="1" hangingPunct="1">
              <a:lnSpc>
                <a:spcPct val="120000"/>
              </a:lnSpc>
              <a:spcBef>
                <a:spcPct val="0"/>
              </a:spcBef>
              <a:buFontTx/>
              <a:buNone/>
            </a:pPr>
            <a:r>
              <a:rPr lang="ar-SA" altLang="en-US" sz="2300"/>
              <a:t> </a:t>
            </a:r>
          </a:p>
        </p:txBody>
      </p:sp>
      <p:sp>
        <p:nvSpPr>
          <p:cNvPr id="15" name="Rectangle 53"/>
          <p:cNvSpPr>
            <a:spLocks noChangeArrowheads="1"/>
          </p:cNvSpPr>
          <p:nvPr/>
        </p:nvSpPr>
        <p:spPr bwMode="auto">
          <a:xfrm>
            <a:off x="1992313" y="2573338"/>
            <a:ext cx="8280400" cy="576262"/>
          </a:xfrm>
          <a:prstGeom prst="rect">
            <a:avLst/>
          </a:prstGeom>
          <a:noFill/>
          <a:ln w="9525">
            <a:noFill/>
            <a:miter lim="800000"/>
            <a:headEnd/>
            <a:tailEnd/>
          </a:ln>
        </p:spPr>
        <p:txBody>
          <a:bodyPr/>
          <a:lstStyle/>
          <a:p>
            <a:pPr marL="266700" indent="-266700" algn="justLow">
              <a:lnSpc>
                <a:spcPct val="120000"/>
              </a:lnSpc>
              <a:buClr>
                <a:schemeClr val="bg2"/>
              </a:buClr>
              <a:buSzPct val="75000"/>
              <a:defRPr/>
            </a:pPr>
            <a:r>
              <a:rPr lang="ar-SA" altLang="en-US" sz="2500" dirty="0">
                <a:solidFill>
                  <a:srgbClr val="660066"/>
                </a:solidFill>
              </a:rPr>
              <a:t>أ- التكاملية </a:t>
            </a:r>
            <a:r>
              <a:rPr lang="en-US" altLang="en-US" sz="2500" dirty="0">
                <a:solidFill>
                  <a:srgbClr val="660066"/>
                </a:solidFill>
              </a:rPr>
              <a:t>Complementarily</a:t>
            </a:r>
            <a:endParaRPr lang="ar-SA" altLang="en-US" sz="2500" dirty="0">
              <a:solidFill>
                <a:srgbClr val="660066"/>
              </a:solidFill>
            </a:endParaRPr>
          </a:p>
          <a:p>
            <a:pPr algn="justLow" rtl="1" eaLnBrk="1" hangingPunct="1">
              <a:lnSpc>
                <a:spcPct val="120000"/>
              </a:lnSpc>
              <a:buClr>
                <a:schemeClr val="bg2"/>
              </a:buClr>
              <a:buSzPct val="75000"/>
              <a:defRPr/>
            </a:pPr>
            <a:r>
              <a:rPr lang="ar-SA" altLang="en-US" sz="2500" dirty="0">
                <a:solidFill>
                  <a:srgbClr val="660066"/>
                </a:solidFill>
              </a:rPr>
              <a:t> </a:t>
            </a:r>
          </a:p>
        </p:txBody>
      </p:sp>
      <p:sp>
        <p:nvSpPr>
          <p:cNvPr id="16" name="Rectangle 7"/>
          <p:cNvSpPr>
            <a:spLocks noChangeArrowheads="1"/>
          </p:cNvSpPr>
          <p:nvPr/>
        </p:nvSpPr>
        <p:spPr bwMode="auto">
          <a:xfrm>
            <a:off x="1847850" y="3014663"/>
            <a:ext cx="8064500"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300"/>
              <a:t>يعني ذلك ضرورة زيادة الكمية المستخدمة من عامل معين عندما تزداد الكمية المستخدمة من عامل آخر فزيادة رقعة المساحة المزروعة (عنصر الأرض) مثلا يتطلب زيادة عدد العمال الزراعيين (عنصر العمل). </a:t>
            </a:r>
          </a:p>
          <a:p>
            <a:pPr algn="justLow" rtl="1" eaLnBrk="1" hangingPunct="1">
              <a:lnSpc>
                <a:spcPct val="120000"/>
              </a:lnSpc>
              <a:spcBef>
                <a:spcPct val="0"/>
              </a:spcBef>
              <a:buFontTx/>
              <a:buNone/>
            </a:pPr>
            <a:r>
              <a:rPr lang="ar-SA" altLang="en-US" sz="2300"/>
              <a:t> </a:t>
            </a:r>
          </a:p>
        </p:txBody>
      </p:sp>
      <p:sp>
        <p:nvSpPr>
          <p:cNvPr id="7" name="Rectangle 53"/>
          <p:cNvSpPr>
            <a:spLocks noChangeArrowheads="1"/>
          </p:cNvSpPr>
          <p:nvPr/>
        </p:nvSpPr>
        <p:spPr bwMode="auto">
          <a:xfrm>
            <a:off x="1992313" y="4254501"/>
            <a:ext cx="82804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6700" indent="-2667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300" dirty="0">
                <a:solidFill>
                  <a:srgbClr val="660066"/>
                </a:solidFill>
              </a:rPr>
              <a:t>ب- الاحلال والاستبدال </a:t>
            </a:r>
            <a:r>
              <a:rPr lang="en-US" altLang="en-US" sz="2300" dirty="0">
                <a:solidFill>
                  <a:srgbClr val="660066"/>
                </a:solidFill>
              </a:rPr>
              <a:t>Substitution</a:t>
            </a:r>
            <a:r>
              <a:rPr lang="ar-SA" altLang="en-US" sz="2300" dirty="0">
                <a:solidFill>
                  <a:srgbClr val="660066"/>
                </a:solidFill>
              </a:rPr>
              <a:t> </a:t>
            </a:r>
          </a:p>
        </p:txBody>
      </p:sp>
      <p:sp>
        <p:nvSpPr>
          <p:cNvPr id="9" name="Rectangle 7"/>
          <p:cNvSpPr>
            <a:spLocks noChangeArrowheads="1"/>
          </p:cNvSpPr>
          <p:nvPr/>
        </p:nvSpPr>
        <p:spPr bwMode="auto">
          <a:xfrm>
            <a:off x="1847850" y="4695825"/>
            <a:ext cx="80645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 typeface="Wingdings" panose="05000000000000000000" pitchFamily="2" charset="2"/>
              <a:buNone/>
            </a:pPr>
            <a:r>
              <a:rPr lang="ar-SA" altLang="en-US" sz="2300" dirty="0"/>
              <a:t>يعني ذلك</a:t>
            </a:r>
            <a:r>
              <a:rPr lang="ar-EG" altLang="en-US" sz="2300" dirty="0"/>
              <a:t> إمكانية إحلال كمية معينة من عوامل الإنتاج مكان كمية </a:t>
            </a:r>
            <a:r>
              <a:rPr lang="ar-SA" altLang="en-US" sz="2300" dirty="0"/>
              <a:t>أخري</a:t>
            </a:r>
            <a:r>
              <a:rPr lang="ar-EG" altLang="en-US" sz="2300" dirty="0"/>
              <a:t> (وليس </a:t>
            </a:r>
            <a:r>
              <a:rPr lang="ar-SA" altLang="en-US" sz="2300" dirty="0"/>
              <a:t>ب</a:t>
            </a:r>
            <a:r>
              <a:rPr lang="ar-EG" altLang="en-US" sz="2300" dirty="0"/>
              <a:t>الضروري أن تكون </a:t>
            </a:r>
            <a:r>
              <a:rPr lang="ar-SA" altLang="en-US" sz="2300" dirty="0"/>
              <a:t>بكميات متساوية</a:t>
            </a:r>
            <a:r>
              <a:rPr lang="ar-EG" altLang="en-US" sz="2300" dirty="0"/>
              <a:t>) من اجل إنتاج نفس الحجم من الإنتاج، ومثل ذلك استبدال العمل بالآلة، غير أن عملية الاستبدال بين عامل وآخر لا يمكن أن تكون كاملة، وإلا لأمكن الإنتاج بعامل واحد وهو ما يستحيل إلا في حالات محدودة</a:t>
            </a:r>
            <a:r>
              <a:rPr lang="ar-SA" altLang="en-US" sz="2300" dirty="0"/>
              <a:t> جدا. </a:t>
            </a:r>
          </a:p>
          <a:p>
            <a:pPr algn="justLow" rtl="1" eaLnBrk="1" hangingPunct="1">
              <a:lnSpc>
                <a:spcPct val="120000"/>
              </a:lnSpc>
              <a:spcBef>
                <a:spcPct val="0"/>
              </a:spcBef>
              <a:buFontTx/>
              <a:buNone/>
            </a:pPr>
            <a:r>
              <a:rPr lang="ar-SA" altLang="en-US" sz="2300" dirty="0"/>
              <a:t> </a:t>
            </a:r>
          </a:p>
        </p:txBody>
      </p:sp>
    </p:spTree>
    <p:extLst>
      <p:ext uri="{BB962C8B-B14F-4D97-AF65-F5344CB8AC3E}">
        <p14:creationId xmlns:p14="http://schemas.microsoft.com/office/powerpoint/2010/main" val="35505865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slide(fromBottom)">
                                      <p:cBhvr>
                                        <p:cTn id="7" dur="500"/>
                                        <p:tgtEl>
                                          <p:spTgt spid="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lide(fromBottom)">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slide(fromBottom)">
                                      <p:cBhvr>
                                        <p:cTn id="17" dur="500"/>
                                        <p:tgtEl>
                                          <p:spTgt spid="1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slide(fromBottom)">
                                      <p:cBhvr>
                                        <p:cTn id="22" dur="500"/>
                                        <p:tgtEl>
                                          <p:spTgt spid="1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slide(fromBottom)">
                                      <p:cBhvr>
                                        <p:cTn id="27" dur="500"/>
                                        <p:tgtEl>
                                          <p:spTgt spid="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slide(fromBottom)">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8" grpId="0"/>
      <p:bldP spid="15" grpId="0"/>
      <p:bldP spid="16" grpId="0"/>
      <p:bldP spid="7"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a:spLocks noChangeArrowheads="1"/>
          </p:cNvSpPr>
          <p:nvPr/>
        </p:nvSpPr>
        <p:spPr bwMode="auto">
          <a:xfrm>
            <a:off x="2063750" y="892176"/>
            <a:ext cx="8280400" cy="576263"/>
          </a:xfrm>
          <a:prstGeom prst="rect">
            <a:avLst/>
          </a:prstGeom>
          <a:noFill/>
          <a:ln w="9525">
            <a:noFill/>
            <a:miter lim="800000"/>
            <a:headEnd/>
            <a:tailEnd/>
          </a:ln>
        </p:spPr>
        <p:txBody>
          <a:bodyPr/>
          <a:lstStyle/>
          <a:p>
            <a:pPr marL="266700" indent="-266700" algn="justLow">
              <a:lnSpc>
                <a:spcPct val="120000"/>
              </a:lnSpc>
              <a:buClr>
                <a:schemeClr val="bg2"/>
              </a:buClr>
              <a:buSzPct val="75000"/>
              <a:defRPr/>
            </a:pPr>
            <a:r>
              <a:rPr lang="ar-SA" altLang="en-US" sz="2800" dirty="0">
                <a:solidFill>
                  <a:srgbClr val="C00000"/>
                </a:solidFill>
              </a:rPr>
              <a:t>(</a:t>
            </a:r>
            <a:r>
              <a:rPr lang="en-US" altLang="en-US" sz="2800" dirty="0">
                <a:solidFill>
                  <a:srgbClr val="C00000"/>
                </a:solidFill>
              </a:rPr>
              <a:t>4</a:t>
            </a:r>
            <a:r>
              <a:rPr lang="ar-SA" altLang="en-US" sz="2800" dirty="0">
                <a:solidFill>
                  <a:srgbClr val="C00000"/>
                </a:solidFill>
              </a:rPr>
              <a:t>) تعريف أقصي ربح</a:t>
            </a:r>
            <a:endParaRPr lang="ar-SA" altLang="en-US" sz="2600" dirty="0">
              <a:solidFill>
                <a:srgbClr val="C00000"/>
              </a:solidFill>
            </a:endParaRPr>
          </a:p>
          <a:p>
            <a:pPr algn="justLow" rtl="1" eaLnBrk="1" hangingPunct="1">
              <a:lnSpc>
                <a:spcPct val="120000"/>
              </a:lnSpc>
              <a:buClr>
                <a:schemeClr val="bg2"/>
              </a:buClr>
              <a:buSzPct val="75000"/>
              <a:defRPr/>
            </a:pPr>
            <a:r>
              <a:rPr lang="ar-SA" altLang="en-US" sz="2800" dirty="0">
                <a:solidFill>
                  <a:srgbClr val="C00000"/>
                </a:solidFill>
              </a:rPr>
              <a:t> </a:t>
            </a:r>
          </a:p>
        </p:txBody>
      </p:sp>
      <p:sp>
        <p:nvSpPr>
          <p:cNvPr id="8" name="Rectangle 7"/>
          <p:cNvSpPr>
            <a:spLocks noChangeArrowheads="1"/>
          </p:cNvSpPr>
          <p:nvPr/>
        </p:nvSpPr>
        <p:spPr bwMode="auto">
          <a:xfrm>
            <a:off x="2063750" y="1430338"/>
            <a:ext cx="7848600"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300"/>
              <a:t>بقدر ما تكون نسبة </a:t>
            </a:r>
            <a:r>
              <a:rPr lang="ar-SA" altLang="en-US" sz="2300" u="sng"/>
              <a:t>المزج ملائمة </a:t>
            </a:r>
            <a:r>
              <a:rPr lang="ar-SA" altLang="en-US" sz="2300"/>
              <a:t>(نسبة المزج المثلي) بقدر ما يؤدي ذلك إلى تحقيق جدوى إنتاجية أكبر وبقدر ما تعتبر الوحدة الإنتاجية ناجحة أو ذات كفاءة من الناحية الفنية والاقتصادية:</a:t>
            </a:r>
          </a:p>
          <a:p>
            <a:pPr algn="justLow" rtl="1" eaLnBrk="1" hangingPunct="1">
              <a:lnSpc>
                <a:spcPct val="120000"/>
              </a:lnSpc>
              <a:spcBef>
                <a:spcPct val="0"/>
              </a:spcBef>
              <a:buFontTx/>
              <a:buNone/>
            </a:pPr>
            <a:r>
              <a:rPr lang="ar-SA" altLang="en-US" sz="2300"/>
              <a:t> </a:t>
            </a:r>
          </a:p>
        </p:txBody>
      </p:sp>
      <p:sp>
        <p:nvSpPr>
          <p:cNvPr id="16" name="Rectangle 7"/>
          <p:cNvSpPr>
            <a:spLocks noChangeArrowheads="1"/>
          </p:cNvSpPr>
          <p:nvPr/>
        </p:nvSpPr>
        <p:spPr bwMode="auto">
          <a:xfrm>
            <a:off x="1992314" y="2708275"/>
            <a:ext cx="770413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300"/>
              <a:t>- تتحقق الكفاءة الفنية (</a:t>
            </a:r>
            <a:r>
              <a:rPr lang="en-US" altLang="en-US" sz="2300"/>
              <a:t>Technical Efficiency</a:t>
            </a:r>
            <a:r>
              <a:rPr lang="ar-SA" altLang="en-US" sz="2300"/>
              <a:t>) عندما يتم الحصول على أكبر حجم من الإنتاج (المخرجات) باستخدام أقل قدر من عناصر الإنتاج (المدخلات). </a:t>
            </a:r>
          </a:p>
          <a:p>
            <a:pPr algn="justLow" rtl="1" eaLnBrk="1" hangingPunct="1">
              <a:lnSpc>
                <a:spcPct val="120000"/>
              </a:lnSpc>
              <a:spcBef>
                <a:spcPct val="0"/>
              </a:spcBef>
              <a:buFontTx/>
              <a:buNone/>
            </a:pPr>
            <a:r>
              <a:rPr lang="ar-SA" altLang="en-US" sz="2300"/>
              <a:t> </a:t>
            </a:r>
          </a:p>
        </p:txBody>
      </p:sp>
      <p:sp>
        <p:nvSpPr>
          <p:cNvPr id="7" name="Rectangle 7"/>
          <p:cNvSpPr>
            <a:spLocks noChangeArrowheads="1"/>
          </p:cNvSpPr>
          <p:nvPr/>
        </p:nvSpPr>
        <p:spPr bwMode="auto">
          <a:xfrm>
            <a:off x="1992314" y="4084639"/>
            <a:ext cx="7704137"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300"/>
              <a:t>- تتحقق الكفاءة الاقتصادية  (</a:t>
            </a:r>
            <a:r>
              <a:rPr lang="en-US" altLang="en-US" sz="2300"/>
              <a:t>Economical Efficiency</a:t>
            </a:r>
            <a:r>
              <a:rPr lang="ar-SA" altLang="en-US" sz="2300"/>
              <a:t>) عندما يتم الحصول على أكبر حجم من العائد </a:t>
            </a:r>
            <a:r>
              <a:rPr lang="en-US" altLang="en-US" sz="2300"/>
              <a:t> </a:t>
            </a:r>
            <a:r>
              <a:rPr lang="ar-SA" altLang="en-US" sz="2300"/>
              <a:t>(الايرادات) بأقل قدر من التكاليف (النفقات). </a:t>
            </a:r>
          </a:p>
          <a:p>
            <a:pPr algn="justLow" rtl="1" eaLnBrk="1" hangingPunct="1">
              <a:lnSpc>
                <a:spcPct val="120000"/>
              </a:lnSpc>
              <a:spcBef>
                <a:spcPct val="0"/>
              </a:spcBef>
              <a:buFontTx/>
              <a:buNone/>
            </a:pPr>
            <a:r>
              <a:rPr lang="ar-SA" altLang="en-US" sz="2300"/>
              <a:t> </a:t>
            </a:r>
          </a:p>
        </p:txBody>
      </p:sp>
      <p:sp>
        <p:nvSpPr>
          <p:cNvPr id="9" name="Rectangle 7"/>
          <p:cNvSpPr>
            <a:spLocks noChangeArrowheads="1"/>
          </p:cNvSpPr>
          <p:nvPr/>
        </p:nvSpPr>
        <p:spPr bwMode="auto">
          <a:xfrm>
            <a:off x="2063750" y="5084764"/>
            <a:ext cx="7848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300"/>
              <a:t>وتحقق الكفاءة الفنية والاقتصادية هو الشرط الضروري للوصول إلي مستوي أقصي ربح ممكن في ضل الظروف الاقتصادية العادية (سيادة المنافسة).</a:t>
            </a:r>
          </a:p>
          <a:p>
            <a:pPr algn="justLow" rtl="1" eaLnBrk="1" hangingPunct="1">
              <a:lnSpc>
                <a:spcPct val="120000"/>
              </a:lnSpc>
              <a:spcBef>
                <a:spcPct val="0"/>
              </a:spcBef>
              <a:buFontTx/>
              <a:buNone/>
            </a:pPr>
            <a:r>
              <a:rPr lang="ar-SA" altLang="en-US" sz="2300"/>
              <a:t> </a:t>
            </a:r>
          </a:p>
        </p:txBody>
      </p:sp>
    </p:spTree>
    <p:extLst>
      <p:ext uri="{BB962C8B-B14F-4D97-AF65-F5344CB8AC3E}">
        <p14:creationId xmlns:p14="http://schemas.microsoft.com/office/powerpoint/2010/main" val="36358251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slide(fromBottom)">
                                      <p:cBhvr>
                                        <p:cTn id="7" dur="500"/>
                                        <p:tgtEl>
                                          <p:spTgt spid="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lide(fromBottom)">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slide(fromBottom)">
                                      <p:cBhvr>
                                        <p:cTn id="17" dur="500"/>
                                        <p:tgtEl>
                                          <p:spTgt spid="1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slide(fromBottom)">
                                      <p:cBhvr>
                                        <p:cTn id="22" dur="500"/>
                                        <p:tgtEl>
                                          <p:spTgt spid="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slide(fromBottom)">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8" grpId="0"/>
      <p:bldP spid="16" grpId="0"/>
      <p:bldP spid="7"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 name="Rectangle 53"/>
          <p:cNvSpPr>
            <a:spLocks noChangeArrowheads="1"/>
          </p:cNvSpPr>
          <p:nvPr/>
        </p:nvSpPr>
        <p:spPr bwMode="auto">
          <a:xfrm>
            <a:off x="2063750" y="981076"/>
            <a:ext cx="8280400" cy="576263"/>
          </a:xfrm>
          <a:prstGeom prst="rect">
            <a:avLst/>
          </a:prstGeom>
          <a:noFill/>
          <a:ln w="9525">
            <a:noFill/>
            <a:miter lim="800000"/>
            <a:headEnd/>
            <a:tailEnd/>
          </a:ln>
        </p:spPr>
        <p:txBody>
          <a:bodyPr/>
          <a:lstStyle/>
          <a:p>
            <a:pPr marL="266700" indent="-266700" algn="justLow">
              <a:lnSpc>
                <a:spcPct val="120000"/>
              </a:lnSpc>
              <a:buClr>
                <a:schemeClr val="bg2"/>
              </a:buClr>
              <a:buSzPct val="75000"/>
              <a:defRPr/>
            </a:pPr>
            <a:r>
              <a:rPr lang="ar-SA" altLang="en-US" sz="2800" dirty="0">
                <a:solidFill>
                  <a:srgbClr val="C00000"/>
                </a:solidFill>
              </a:rPr>
              <a:t>(</a:t>
            </a:r>
            <a:r>
              <a:rPr lang="en-US" altLang="en-US" sz="2800" dirty="0">
                <a:solidFill>
                  <a:srgbClr val="C00000"/>
                </a:solidFill>
              </a:rPr>
              <a:t>5</a:t>
            </a:r>
            <a:r>
              <a:rPr lang="ar-SA" altLang="en-US" sz="2800" dirty="0">
                <a:solidFill>
                  <a:srgbClr val="C00000"/>
                </a:solidFill>
              </a:rPr>
              <a:t>) تعريف دالة الإنتاج</a:t>
            </a:r>
            <a:endParaRPr lang="ar-SA" altLang="en-US" sz="2600" dirty="0">
              <a:solidFill>
                <a:srgbClr val="C00000"/>
              </a:solidFill>
            </a:endParaRPr>
          </a:p>
          <a:p>
            <a:pPr algn="justLow" rtl="1" eaLnBrk="1" hangingPunct="1">
              <a:lnSpc>
                <a:spcPct val="120000"/>
              </a:lnSpc>
              <a:buClr>
                <a:schemeClr val="bg2"/>
              </a:buClr>
              <a:buSzPct val="75000"/>
              <a:defRPr/>
            </a:pPr>
            <a:r>
              <a:rPr lang="ar-SA" altLang="en-US" sz="2800" dirty="0">
                <a:solidFill>
                  <a:srgbClr val="C00000"/>
                </a:solidFill>
              </a:rPr>
              <a:t> </a:t>
            </a:r>
          </a:p>
        </p:txBody>
      </p:sp>
      <p:sp>
        <p:nvSpPr>
          <p:cNvPr id="8" name="Rectangle 7"/>
          <p:cNvSpPr>
            <a:spLocks noChangeArrowheads="1"/>
          </p:cNvSpPr>
          <p:nvPr/>
        </p:nvSpPr>
        <p:spPr bwMode="auto">
          <a:xfrm>
            <a:off x="2063750" y="1524000"/>
            <a:ext cx="7848600"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400"/>
              <a:t>جرت العادة في أدبيات الاقتصاد الجزئي على اختصار عناصر الإنتاج وتمثيلها بعنصري العمل (</a:t>
            </a:r>
            <a:r>
              <a:rPr lang="en-US" altLang="en-US" sz="2400"/>
              <a:t>L</a:t>
            </a:r>
            <a:r>
              <a:rPr lang="ar-SA" altLang="en-US" sz="2400"/>
              <a:t>) و رأس المال (</a:t>
            </a:r>
            <a:r>
              <a:rPr lang="en-US" altLang="en-US" sz="2400"/>
              <a:t>K</a:t>
            </a:r>
            <a:r>
              <a:rPr lang="ar-SA" altLang="en-US" sz="2400"/>
              <a:t>). وفي الغالب تسمح الأوضاع الفنية بتعدد الخيارات أو النسب التي يتم على أساسها المزج أو التوليف  بين عناصر الإنتاج  (المدخلات) لاعطاء نفس الكمية من الإنتاج، وذلك على النحو الذي يوضحه المثال التالي: </a:t>
            </a:r>
          </a:p>
        </p:txBody>
      </p:sp>
      <p:graphicFrame>
        <p:nvGraphicFramePr>
          <p:cNvPr id="20" name="Table 19"/>
          <p:cNvGraphicFramePr>
            <a:graphicFrameLocks noGrp="1"/>
          </p:cNvGraphicFramePr>
          <p:nvPr/>
        </p:nvGraphicFramePr>
        <p:xfrm>
          <a:off x="2136775" y="4005264"/>
          <a:ext cx="7488238" cy="1944688"/>
        </p:xfrm>
        <a:graphic>
          <a:graphicData uri="http://schemas.openxmlformats.org/drawingml/2006/table">
            <a:tbl>
              <a:tblPr rtl="1"/>
              <a:tblGrid>
                <a:gridCol w="1871621"/>
                <a:gridCol w="1871621"/>
                <a:gridCol w="1872498"/>
                <a:gridCol w="1872498"/>
              </a:tblGrid>
              <a:tr h="849625">
                <a:tc>
                  <a:txBody>
                    <a:bodyPr/>
                    <a:lstStyle/>
                    <a:p>
                      <a:pPr algn="ctr" rtl="1">
                        <a:lnSpc>
                          <a:spcPct val="115000"/>
                        </a:lnSpc>
                        <a:spcAft>
                          <a:spcPts val="0"/>
                        </a:spcAft>
                      </a:pPr>
                      <a:r>
                        <a:rPr lang="ar-SA" sz="1800" b="1" dirty="0">
                          <a:latin typeface="+mn-lt"/>
                          <a:ea typeface="Calibri"/>
                          <a:cs typeface="Arial"/>
                        </a:rPr>
                        <a:t>عدد العمال (</a:t>
                      </a:r>
                      <a:r>
                        <a:rPr lang="en-US" sz="1800" b="1" dirty="0">
                          <a:latin typeface="+mn-lt"/>
                          <a:ea typeface="Calibri"/>
                          <a:cs typeface="Arial"/>
                        </a:rPr>
                        <a:t>L</a:t>
                      </a:r>
                      <a:r>
                        <a:rPr lang="ar-SA" sz="1800" b="1" dirty="0">
                          <a:latin typeface="+mn-lt"/>
                          <a:ea typeface="Calibri"/>
                          <a:cs typeface="Arial"/>
                        </a:rPr>
                        <a:t>)</a:t>
                      </a:r>
                      <a:endParaRPr lang="en-US" sz="1600" dirty="0">
                        <a:latin typeface="+mn-lt"/>
                        <a:ea typeface="Calibri"/>
                        <a:cs typeface="Arial"/>
                      </a:endParaRPr>
                    </a:p>
                  </a:txBody>
                  <a:tcPr marL="68575" marR="68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rtl="1">
                        <a:lnSpc>
                          <a:spcPct val="115000"/>
                        </a:lnSpc>
                        <a:spcAft>
                          <a:spcPts val="0"/>
                        </a:spcAft>
                      </a:pPr>
                      <a:r>
                        <a:rPr lang="ar-SA" sz="1800" b="1" dirty="0">
                          <a:latin typeface="+mn-lt"/>
                          <a:ea typeface="Calibri"/>
                          <a:cs typeface="Arial"/>
                        </a:rPr>
                        <a:t>رأس المال (</a:t>
                      </a:r>
                      <a:r>
                        <a:rPr lang="en-US" sz="1800" b="1" dirty="0">
                          <a:latin typeface="+mn-lt"/>
                          <a:ea typeface="Calibri"/>
                          <a:cs typeface="Arial"/>
                        </a:rPr>
                        <a:t>K</a:t>
                      </a:r>
                      <a:r>
                        <a:rPr lang="ar-SA" sz="1800" b="1" dirty="0">
                          <a:latin typeface="+mn-lt"/>
                          <a:ea typeface="Calibri"/>
                          <a:cs typeface="Arial"/>
                        </a:rPr>
                        <a:t>)</a:t>
                      </a:r>
                      <a:endParaRPr lang="en-US" sz="1600" dirty="0">
                        <a:latin typeface="+mn-lt"/>
                        <a:ea typeface="Calibri"/>
                        <a:cs typeface="Arial"/>
                      </a:endParaRPr>
                    </a:p>
                    <a:p>
                      <a:pPr algn="ctr" rtl="1">
                        <a:lnSpc>
                          <a:spcPct val="115000"/>
                        </a:lnSpc>
                        <a:spcAft>
                          <a:spcPts val="0"/>
                        </a:spcAft>
                      </a:pPr>
                      <a:r>
                        <a:rPr lang="ar-SA" sz="1800" b="1" dirty="0">
                          <a:latin typeface="+mn-lt"/>
                          <a:ea typeface="Calibri"/>
                          <a:cs typeface="Arial"/>
                        </a:rPr>
                        <a:t>(عدد الآلات)</a:t>
                      </a:r>
                      <a:endParaRPr lang="en-US" sz="1600" dirty="0">
                        <a:latin typeface="+mn-lt"/>
                        <a:ea typeface="Calibri"/>
                        <a:cs typeface="Arial"/>
                      </a:endParaRPr>
                    </a:p>
                  </a:txBody>
                  <a:tcPr marL="68575" marR="68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1">
                        <a:lnSpc>
                          <a:spcPct val="115000"/>
                        </a:lnSpc>
                        <a:spcBef>
                          <a:spcPts val="600"/>
                        </a:spcBef>
                        <a:spcAft>
                          <a:spcPts val="0"/>
                        </a:spcAft>
                      </a:pPr>
                      <a:r>
                        <a:rPr lang="ar-SA" sz="1800" b="1" dirty="0">
                          <a:latin typeface="+mn-lt"/>
                          <a:ea typeface="Calibri"/>
                          <a:cs typeface="Arial"/>
                        </a:rPr>
                        <a:t>الكمية المنتجة (</a:t>
                      </a:r>
                      <a:r>
                        <a:rPr lang="en-US" sz="1800" b="1" dirty="0">
                          <a:latin typeface="+mn-lt"/>
                          <a:ea typeface="Calibri"/>
                          <a:cs typeface="Arial"/>
                        </a:rPr>
                        <a:t>Q</a:t>
                      </a:r>
                      <a:r>
                        <a:rPr lang="ar-SA" sz="1800" b="1" dirty="0">
                          <a:latin typeface="+mn-lt"/>
                          <a:ea typeface="Calibri"/>
                          <a:cs typeface="Arial"/>
                        </a:rPr>
                        <a:t>)</a:t>
                      </a:r>
                      <a:endParaRPr lang="en-US" sz="1600" dirty="0">
                        <a:latin typeface="+mn-lt"/>
                        <a:ea typeface="Calibri"/>
                        <a:cs typeface="Arial"/>
                      </a:endParaRPr>
                    </a:p>
                  </a:txBody>
                  <a:tcPr marL="68575" marR="68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1">
                        <a:lnSpc>
                          <a:spcPct val="115000"/>
                        </a:lnSpc>
                        <a:spcAft>
                          <a:spcPts val="0"/>
                        </a:spcAft>
                      </a:pPr>
                      <a:r>
                        <a:rPr lang="ar-SA" sz="1800" b="1" dirty="0">
                          <a:latin typeface="+mn-lt"/>
                          <a:ea typeface="Calibri"/>
                          <a:cs typeface="Arial"/>
                        </a:rPr>
                        <a:t>الفن الانتاجي</a:t>
                      </a:r>
                      <a:endParaRPr lang="en-US" sz="1600" dirty="0">
                        <a:latin typeface="+mn-lt"/>
                        <a:ea typeface="Calibri"/>
                        <a:cs typeface="Arial"/>
                      </a:endParaRPr>
                    </a:p>
                  </a:txBody>
                  <a:tcPr marL="68575" marR="68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r>
              <a:tr h="630240">
                <a:tc>
                  <a:txBody>
                    <a:bodyPr/>
                    <a:lstStyle/>
                    <a:p>
                      <a:pPr algn="ctr" rtl="1">
                        <a:lnSpc>
                          <a:spcPct val="115000"/>
                        </a:lnSpc>
                        <a:spcBef>
                          <a:spcPts val="600"/>
                        </a:spcBef>
                        <a:spcAft>
                          <a:spcPts val="600"/>
                        </a:spcAft>
                      </a:pPr>
                      <a:r>
                        <a:rPr lang="en-US" sz="2000" b="1" dirty="0" smtClean="0">
                          <a:latin typeface="+mn-lt"/>
                          <a:ea typeface="Calibri"/>
                          <a:cs typeface="Arial"/>
                        </a:rPr>
                        <a:t>20</a:t>
                      </a:r>
                      <a:endParaRPr lang="en-US" sz="1800" dirty="0">
                        <a:latin typeface="+mn-lt"/>
                        <a:ea typeface="Calibri"/>
                        <a:cs typeface="Arial"/>
                      </a:endParaRPr>
                    </a:p>
                  </a:txBody>
                  <a:tcPr marL="68575" marR="68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rtl="1">
                        <a:lnSpc>
                          <a:spcPct val="115000"/>
                        </a:lnSpc>
                        <a:spcBef>
                          <a:spcPts val="600"/>
                        </a:spcBef>
                        <a:spcAft>
                          <a:spcPts val="600"/>
                        </a:spcAft>
                      </a:pPr>
                      <a:r>
                        <a:rPr lang="en-US" sz="2000" b="1" dirty="0" smtClean="0">
                          <a:latin typeface="+mn-lt"/>
                          <a:ea typeface="Calibri"/>
                          <a:cs typeface="Arial"/>
                        </a:rPr>
                        <a:t>2</a:t>
                      </a:r>
                      <a:endParaRPr lang="en-US" sz="1800" dirty="0">
                        <a:latin typeface="+mn-lt"/>
                        <a:ea typeface="Calibri"/>
                        <a:cs typeface="Arial"/>
                      </a:endParaRPr>
                    </a:p>
                  </a:txBody>
                  <a:tcPr marL="68575" marR="68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1">
                        <a:lnSpc>
                          <a:spcPct val="115000"/>
                        </a:lnSpc>
                        <a:spcBef>
                          <a:spcPts val="600"/>
                        </a:spcBef>
                        <a:spcAft>
                          <a:spcPts val="600"/>
                        </a:spcAft>
                      </a:pPr>
                      <a:r>
                        <a:rPr lang="en-US" sz="2000" b="1" dirty="0" smtClean="0">
                          <a:latin typeface="+mn-lt"/>
                          <a:ea typeface="Calibri"/>
                          <a:cs typeface="Arial"/>
                        </a:rPr>
                        <a:t>100</a:t>
                      </a:r>
                      <a:endParaRPr lang="en-US" sz="1800" dirty="0">
                        <a:latin typeface="+mn-lt"/>
                        <a:ea typeface="Calibri"/>
                        <a:cs typeface="Arial"/>
                      </a:endParaRPr>
                    </a:p>
                  </a:txBody>
                  <a:tcPr marL="68575" marR="68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1">
                        <a:lnSpc>
                          <a:spcPct val="115000"/>
                        </a:lnSpc>
                        <a:spcBef>
                          <a:spcPts val="600"/>
                        </a:spcBef>
                        <a:spcAft>
                          <a:spcPts val="600"/>
                        </a:spcAft>
                      </a:pPr>
                      <a:r>
                        <a:rPr lang="ar-SA" sz="1800" b="1" dirty="0">
                          <a:latin typeface="+mn-lt"/>
                          <a:ea typeface="Calibri"/>
                          <a:cs typeface="Arial"/>
                        </a:rPr>
                        <a:t>كثيف العمل</a:t>
                      </a:r>
                      <a:endParaRPr lang="en-US" sz="1600" dirty="0">
                        <a:latin typeface="+mn-lt"/>
                        <a:ea typeface="Calibri"/>
                        <a:cs typeface="Arial"/>
                      </a:endParaRPr>
                    </a:p>
                  </a:txBody>
                  <a:tcPr marL="68575" marR="68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r>
              <a:tr h="464823">
                <a:tc>
                  <a:txBody>
                    <a:bodyPr/>
                    <a:lstStyle/>
                    <a:p>
                      <a:pPr algn="ctr" rtl="1">
                        <a:lnSpc>
                          <a:spcPct val="115000"/>
                        </a:lnSpc>
                        <a:spcBef>
                          <a:spcPts val="600"/>
                        </a:spcBef>
                        <a:spcAft>
                          <a:spcPts val="600"/>
                        </a:spcAft>
                      </a:pPr>
                      <a:r>
                        <a:rPr lang="en-US" sz="1800" b="1" smtClean="0">
                          <a:latin typeface="+mn-lt"/>
                          <a:ea typeface="Calibri"/>
                          <a:cs typeface="Arial"/>
                        </a:rPr>
                        <a:t>10</a:t>
                      </a:r>
                      <a:endParaRPr lang="en-US" sz="2000" b="1" kern="1200" dirty="0" smtClean="0">
                        <a:solidFill>
                          <a:schemeClr val="tx1"/>
                        </a:solidFill>
                        <a:latin typeface="+mn-lt"/>
                        <a:ea typeface="Calibri"/>
                        <a:cs typeface="Arial"/>
                      </a:endParaRPr>
                    </a:p>
                  </a:txBody>
                  <a:tcPr marL="68575" marR="68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rtl="1">
                        <a:lnSpc>
                          <a:spcPct val="115000"/>
                        </a:lnSpc>
                        <a:spcBef>
                          <a:spcPts val="600"/>
                        </a:spcBef>
                        <a:spcAft>
                          <a:spcPts val="600"/>
                        </a:spcAft>
                      </a:pPr>
                      <a:r>
                        <a:rPr lang="en-US" sz="2000" b="1" dirty="0" smtClean="0">
                          <a:latin typeface="+mn-lt"/>
                          <a:ea typeface="Calibri"/>
                          <a:cs typeface="Arial"/>
                        </a:rPr>
                        <a:t>4</a:t>
                      </a:r>
                      <a:endParaRPr lang="en-US" sz="1800" dirty="0">
                        <a:latin typeface="+mn-lt"/>
                        <a:ea typeface="Calibri"/>
                        <a:cs typeface="Arial"/>
                      </a:endParaRPr>
                    </a:p>
                  </a:txBody>
                  <a:tcPr marL="68575" marR="68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1">
                        <a:lnSpc>
                          <a:spcPct val="115000"/>
                        </a:lnSpc>
                        <a:spcBef>
                          <a:spcPts val="600"/>
                        </a:spcBef>
                        <a:spcAft>
                          <a:spcPts val="600"/>
                        </a:spcAft>
                      </a:pPr>
                      <a:r>
                        <a:rPr lang="en-US" sz="2000" b="1" dirty="0" smtClean="0">
                          <a:latin typeface="+mn-lt"/>
                          <a:ea typeface="Calibri"/>
                          <a:cs typeface="Arial"/>
                        </a:rPr>
                        <a:t>100</a:t>
                      </a:r>
                      <a:endParaRPr lang="en-US" sz="1800" dirty="0">
                        <a:latin typeface="+mn-lt"/>
                        <a:ea typeface="Calibri"/>
                        <a:cs typeface="Arial"/>
                      </a:endParaRPr>
                    </a:p>
                  </a:txBody>
                  <a:tcPr marL="68575" marR="68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1">
                        <a:lnSpc>
                          <a:spcPct val="115000"/>
                        </a:lnSpc>
                        <a:spcBef>
                          <a:spcPts val="600"/>
                        </a:spcBef>
                        <a:spcAft>
                          <a:spcPts val="600"/>
                        </a:spcAft>
                      </a:pPr>
                      <a:r>
                        <a:rPr lang="ar-SA" sz="1800" b="1" dirty="0">
                          <a:latin typeface="+mn-lt"/>
                          <a:ea typeface="Calibri"/>
                          <a:cs typeface="Arial"/>
                        </a:rPr>
                        <a:t>كثيف رأس المال</a:t>
                      </a:r>
                      <a:endParaRPr lang="en-US" sz="1600" dirty="0">
                        <a:latin typeface="+mn-lt"/>
                        <a:ea typeface="Calibri"/>
                        <a:cs typeface="Arial"/>
                      </a:endParaRPr>
                    </a:p>
                  </a:txBody>
                  <a:tcPr marL="68575" marR="68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r>
            </a:tbl>
          </a:graphicData>
        </a:graphic>
      </p:graphicFrame>
    </p:spTree>
    <p:extLst>
      <p:ext uri="{BB962C8B-B14F-4D97-AF65-F5344CB8AC3E}">
        <p14:creationId xmlns:p14="http://schemas.microsoft.com/office/powerpoint/2010/main" val="308253826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slide(fromBottom)">
                                      <p:cBhvr>
                                        <p:cTn id="7" dur="500"/>
                                        <p:tgtEl>
                                          <p:spTgt spid="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lide(fromBottom)">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blinds(horizontal)">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utoUpdateAnimBg="0"/>
      <p:bldP spid="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a:spLocks noChangeArrowheads="1"/>
          </p:cNvSpPr>
          <p:nvPr/>
        </p:nvSpPr>
        <p:spPr bwMode="auto">
          <a:xfrm>
            <a:off x="2063750" y="1052513"/>
            <a:ext cx="8280400" cy="576262"/>
          </a:xfrm>
          <a:prstGeom prst="rect">
            <a:avLst/>
          </a:prstGeom>
          <a:noFill/>
          <a:ln w="9525">
            <a:noFill/>
            <a:miter lim="800000"/>
            <a:headEnd/>
            <a:tailEnd/>
          </a:ln>
        </p:spPr>
        <p:txBody>
          <a:bodyPr/>
          <a:lstStyle/>
          <a:p>
            <a:pPr marL="266700" indent="-266700" algn="justLow">
              <a:lnSpc>
                <a:spcPct val="120000"/>
              </a:lnSpc>
              <a:buClr>
                <a:schemeClr val="bg2"/>
              </a:buClr>
              <a:buSzPct val="75000"/>
              <a:defRPr/>
            </a:pPr>
            <a:r>
              <a:rPr lang="ar-SA" altLang="en-US" sz="2800" dirty="0">
                <a:solidFill>
                  <a:srgbClr val="C00000"/>
                </a:solidFill>
              </a:rPr>
              <a:t>(</a:t>
            </a:r>
            <a:r>
              <a:rPr lang="en-US" altLang="en-US" sz="2800" dirty="0">
                <a:solidFill>
                  <a:srgbClr val="C00000"/>
                </a:solidFill>
              </a:rPr>
              <a:t>5</a:t>
            </a:r>
            <a:r>
              <a:rPr lang="ar-SA" altLang="en-US" sz="2800" dirty="0">
                <a:solidFill>
                  <a:srgbClr val="C00000"/>
                </a:solidFill>
              </a:rPr>
              <a:t>) تعريف دالة الإنتاج</a:t>
            </a:r>
            <a:endParaRPr lang="ar-SA" altLang="en-US" sz="2600" dirty="0">
              <a:solidFill>
                <a:srgbClr val="C00000"/>
              </a:solidFill>
            </a:endParaRPr>
          </a:p>
          <a:p>
            <a:pPr algn="justLow" rtl="1" eaLnBrk="1" hangingPunct="1">
              <a:lnSpc>
                <a:spcPct val="120000"/>
              </a:lnSpc>
              <a:buClr>
                <a:schemeClr val="bg2"/>
              </a:buClr>
              <a:buSzPct val="75000"/>
              <a:defRPr/>
            </a:pPr>
            <a:r>
              <a:rPr lang="ar-SA" altLang="en-US" sz="2800" dirty="0">
                <a:solidFill>
                  <a:srgbClr val="C00000"/>
                </a:solidFill>
              </a:rPr>
              <a:t> </a:t>
            </a:r>
          </a:p>
        </p:txBody>
      </p:sp>
      <p:sp>
        <p:nvSpPr>
          <p:cNvPr id="7" name="Rectangle 3"/>
          <p:cNvSpPr txBox="1">
            <a:spLocks noChangeArrowheads="1"/>
          </p:cNvSpPr>
          <p:nvPr/>
        </p:nvSpPr>
        <p:spPr bwMode="auto">
          <a:xfrm>
            <a:off x="2063751" y="3644901"/>
            <a:ext cx="7777163" cy="360363"/>
          </a:xfrm>
          <a:prstGeom prst="rect">
            <a:avLst/>
          </a:prstGeom>
          <a:noFill/>
          <a:ln w="9525">
            <a:noFill/>
            <a:miter lim="800000"/>
            <a:headEnd/>
            <a:tailEnd/>
          </a:ln>
        </p:spPr>
        <p:txBody>
          <a:bodyPr/>
          <a:lstStyle/>
          <a:p>
            <a:pPr marL="342900" indent="-342900" algn="ctr">
              <a:lnSpc>
                <a:spcPct val="90000"/>
              </a:lnSpc>
              <a:spcBef>
                <a:spcPct val="20000"/>
              </a:spcBef>
              <a:buClr>
                <a:schemeClr val="bg2"/>
              </a:buClr>
              <a:buSzPct val="75000"/>
              <a:defRPr/>
            </a:pPr>
            <a:r>
              <a:rPr lang="en-US" sz="2600" kern="0" dirty="0">
                <a:solidFill>
                  <a:srgbClr val="C00000"/>
                </a:solidFill>
              </a:rPr>
              <a:t>Q = f (L, K)</a:t>
            </a:r>
            <a:endParaRPr lang="ar-SA" sz="2600" kern="0" dirty="0">
              <a:solidFill>
                <a:srgbClr val="C00000"/>
              </a:solidFill>
            </a:endParaRPr>
          </a:p>
        </p:txBody>
      </p:sp>
      <p:sp>
        <p:nvSpPr>
          <p:cNvPr id="9" name="Rectangle 3"/>
          <p:cNvSpPr txBox="1">
            <a:spLocks noChangeArrowheads="1"/>
          </p:cNvSpPr>
          <p:nvPr/>
        </p:nvSpPr>
        <p:spPr bwMode="auto">
          <a:xfrm>
            <a:off x="2063751" y="4221163"/>
            <a:ext cx="7777163" cy="165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 rtl="1" eaLnBrk="1" hangingPunct="1">
              <a:lnSpc>
                <a:spcPct val="120000"/>
              </a:lnSpc>
              <a:buFont typeface="Wingdings" panose="05000000000000000000" pitchFamily="2" charset="2"/>
              <a:buNone/>
            </a:pPr>
            <a:r>
              <a:rPr lang="ar-SA" altLang="en-US" sz="2400"/>
              <a:t>حيث تشير </a:t>
            </a:r>
            <a:r>
              <a:rPr lang="en-US" altLang="en-US" sz="2400"/>
              <a:t>Q</a:t>
            </a:r>
            <a:r>
              <a:rPr lang="ar-SA" altLang="en-US" sz="2400"/>
              <a:t> إلي كمية الإنتاج، وتشير </a:t>
            </a:r>
            <a:r>
              <a:rPr lang="en-US" altLang="en-US" sz="2400"/>
              <a:t>L</a:t>
            </a:r>
            <a:r>
              <a:rPr lang="ar-SA" altLang="en-US" sz="2400"/>
              <a:t> إلي عنصر العمل, وتشير </a:t>
            </a:r>
            <a:r>
              <a:rPr lang="en-US" altLang="en-US" sz="2400"/>
              <a:t>K</a:t>
            </a:r>
            <a:r>
              <a:rPr lang="ar-SA" altLang="en-US" sz="2400"/>
              <a:t> إلي عنصر رأس المال, بينما تشير</a:t>
            </a:r>
            <a:r>
              <a:rPr lang="en-GB" altLang="en-US" sz="2400"/>
              <a:t>f </a:t>
            </a:r>
            <a:r>
              <a:rPr lang="ar-SA" altLang="en-US" sz="2400"/>
              <a:t> إلي معني دالة أو تتوقف على، أى أن كمية الانتاج تتوقف على المستخدم من عنصري العمل ورأس المال.</a:t>
            </a:r>
            <a:endParaRPr lang="en-US" altLang="en-US" sz="2400"/>
          </a:p>
        </p:txBody>
      </p:sp>
      <p:sp>
        <p:nvSpPr>
          <p:cNvPr id="10" name="Rectangle 9"/>
          <p:cNvSpPr>
            <a:spLocks noChangeArrowheads="1"/>
          </p:cNvSpPr>
          <p:nvPr/>
        </p:nvSpPr>
        <p:spPr bwMode="auto">
          <a:xfrm>
            <a:off x="1992314" y="1557339"/>
            <a:ext cx="7920037"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400"/>
              <a:t>مما سبق يمكن تعريف  دالة لإنتاج بأنها تمثل العلاقة الفنية بين عناصر الإنتاج المستخدمة فـي العملية الإنتاجية (المدخلات) وكمية الإنتاج (المخرجات) من سلعة أو خدمة معينة فـي خلال  فترة زمنية محددة. ويمكن التعبير عن دالة الإنتاج بالمعادلة الرياضية التالية:</a:t>
            </a:r>
          </a:p>
        </p:txBody>
      </p:sp>
    </p:spTree>
    <p:extLst>
      <p:ext uri="{BB962C8B-B14F-4D97-AF65-F5344CB8AC3E}">
        <p14:creationId xmlns:p14="http://schemas.microsoft.com/office/powerpoint/2010/main" val="38705393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slide(fromBottom)">
                                      <p:cBhvr>
                                        <p:cTn id="7" dur="500"/>
                                        <p:tgtEl>
                                          <p:spTgt spid="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slide(fromBottom)">
                                      <p:cBhvr>
                                        <p:cTn id="12" dur="500"/>
                                        <p:tgtEl>
                                          <p:spTgt spid="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 calcmode="lin" valueType="num">
                                      <p:cBhvr additive="base">
                                        <p:cTn id="22"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7" grpId="0"/>
      <p:bldP spid="9" grpId="0" build="p"/>
      <p:bldP spid="10"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a:spLocks noChangeArrowheads="1"/>
          </p:cNvSpPr>
          <p:nvPr/>
        </p:nvSpPr>
        <p:spPr bwMode="auto">
          <a:xfrm>
            <a:off x="2195556" y="293688"/>
            <a:ext cx="8280400" cy="576262"/>
          </a:xfrm>
          <a:prstGeom prst="rect">
            <a:avLst/>
          </a:prstGeom>
          <a:noFill/>
          <a:ln w="9525">
            <a:noFill/>
            <a:miter lim="800000"/>
            <a:headEnd/>
            <a:tailEnd/>
          </a:ln>
        </p:spPr>
        <p:txBody>
          <a:bodyPr/>
          <a:lstStyle/>
          <a:p>
            <a:pPr marL="266700" indent="-266700" algn="justLow">
              <a:lnSpc>
                <a:spcPct val="120000"/>
              </a:lnSpc>
              <a:buClr>
                <a:schemeClr val="bg2"/>
              </a:buClr>
              <a:buSzPct val="75000"/>
              <a:defRPr/>
            </a:pPr>
            <a:r>
              <a:rPr lang="ar-SA" altLang="en-US" sz="2800" dirty="0">
                <a:solidFill>
                  <a:srgbClr val="C00000"/>
                </a:solidFill>
              </a:rPr>
              <a:t>(</a:t>
            </a:r>
            <a:r>
              <a:rPr lang="en-US" altLang="en-US" sz="2800" dirty="0">
                <a:solidFill>
                  <a:srgbClr val="C00000"/>
                </a:solidFill>
              </a:rPr>
              <a:t>6</a:t>
            </a:r>
            <a:r>
              <a:rPr lang="ar-SA" altLang="en-US" sz="2800" dirty="0">
                <a:solidFill>
                  <a:srgbClr val="C00000"/>
                </a:solidFill>
              </a:rPr>
              <a:t>) المعاملات الفنية مرتبطة بدالة الإنتاج</a:t>
            </a:r>
            <a:endParaRPr lang="ar-SA" altLang="en-US" sz="2600" dirty="0">
              <a:solidFill>
                <a:srgbClr val="C00000"/>
              </a:solidFill>
            </a:endParaRPr>
          </a:p>
          <a:p>
            <a:pPr algn="justLow" rtl="1" eaLnBrk="1" hangingPunct="1">
              <a:lnSpc>
                <a:spcPct val="120000"/>
              </a:lnSpc>
              <a:buClr>
                <a:schemeClr val="bg2"/>
              </a:buClr>
              <a:buSzPct val="75000"/>
              <a:defRPr/>
            </a:pPr>
            <a:r>
              <a:rPr lang="ar-SA" altLang="en-US" sz="2800" dirty="0">
                <a:solidFill>
                  <a:srgbClr val="C00000"/>
                </a:solidFill>
              </a:rPr>
              <a:t> </a:t>
            </a:r>
          </a:p>
        </p:txBody>
      </p:sp>
      <p:sp>
        <p:nvSpPr>
          <p:cNvPr id="8" name="Rectangle 3"/>
          <p:cNvSpPr>
            <a:spLocks noChangeArrowheads="1"/>
          </p:cNvSpPr>
          <p:nvPr/>
        </p:nvSpPr>
        <p:spPr bwMode="auto">
          <a:xfrm>
            <a:off x="2279650" y="2469356"/>
            <a:ext cx="5949950" cy="838200"/>
          </a:xfrm>
          <a:prstGeom prst="rect">
            <a:avLst/>
          </a:prstGeom>
          <a:solidFill>
            <a:srgbClr val="92D050"/>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 rtl="1" eaLnBrk="1" hangingPunct="1">
              <a:spcBef>
                <a:spcPct val="0"/>
              </a:spcBef>
              <a:buClrTx/>
              <a:buSzTx/>
              <a:buFontTx/>
              <a:buNone/>
            </a:pPr>
            <a:r>
              <a:rPr lang="ar-JO" altLang="en-US" sz="2000" dirty="0">
                <a:solidFill>
                  <a:srgbClr val="C00000"/>
                </a:solidFill>
              </a:rPr>
              <a:t>الكمية المنتجة من وحدة واحدة من عوامل الإنتاج </a:t>
            </a:r>
            <a:r>
              <a:rPr lang="ar-JO" altLang="en-US" sz="2000" dirty="0" err="1">
                <a:solidFill>
                  <a:srgbClr val="C00000"/>
                </a:solidFill>
              </a:rPr>
              <a:t>المستخ</a:t>
            </a:r>
            <a:r>
              <a:rPr lang="ar-SA" altLang="en-US" sz="2000" dirty="0">
                <a:solidFill>
                  <a:srgbClr val="C00000"/>
                </a:solidFill>
              </a:rPr>
              <a:t>د</a:t>
            </a:r>
            <a:r>
              <a:rPr lang="ar-JO" altLang="en-US" sz="2000" dirty="0" err="1">
                <a:solidFill>
                  <a:srgbClr val="C00000"/>
                </a:solidFill>
              </a:rPr>
              <a:t>مة</a:t>
            </a:r>
            <a:r>
              <a:rPr lang="ar-JO" altLang="en-US" sz="2000" dirty="0">
                <a:solidFill>
                  <a:srgbClr val="C00000"/>
                </a:solidFill>
              </a:rPr>
              <a:t> في </a:t>
            </a:r>
            <a:r>
              <a:rPr lang="ar-JO" altLang="en-US" sz="2000" dirty="0" err="1">
                <a:solidFill>
                  <a:srgbClr val="C00000"/>
                </a:solidFill>
              </a:rPr>
              <a:t>الإنتا</a:t>
            </a:r>
            <a:r>
              <a:rPr lang="ar-SA" altLang="en-US" sz="2000" dirty="0">
                <a:solidFill>
                  <a:srgbClr val="C00000"/>
                </a:solidFill>
              </a:rPr>
              <a:t>ج</a:t>
            </a:r>
          </a:p>
          <a:p>
            <a:pPr algn="just" rtl="1" eaLnBrk="1" hangingPunct="1">
              <a:spcBef>
                <a:spcPct val="0"/>
              </a:spcBef>
              <a:buClrTx/>
              <a:buSzTx/>
              <a:buFontTx/>
              <a:buNone/>
            </a:pPr>
            <a:r>
              <a:rPr lang="ar-SA" altLang="en-US" sz="2000" dirty="0">
                <a:solidFill>
                  <a:srgbClr val="C00000"/>
                </a:solidFill>
                <a:latin typeface="Times New Roman" panose="02020603050405020304" pitchFamily="18" charset="0"/>
                <a:cs typeface="Times New Roman" panose="02020603050405020304" pitchFamily="18" charset="0"/>
              </a:rPr>
              <a:t> أو ما ينتجه أحد عوامل الانتاج في المتوسط</a:t>
            </a:r>
            <a:r>
              <a:rPr lang="ar-JO" altLang="en-US" sz="2000" dirty="0">
                <a:solidFill>
                  <a:srgbClr val="C00000"/>
                </a:solidFill>
              </a:rPr>
              <a:t>.</a:t>
            </a:r>
            <a:r>
              <a:rPr lang="ar-SA" altLang="en-US" sz="2000" dirty="0">
                <a:solidFill>
                  <a:srgbClr val="C00000"/>
                </a:solidFill>
              </a:rPr>
              <a:t> </a:t>
            </a:r>
          </a:p>
        </p:txBody>
      </p:sp>
      <p:sp>
        <p:nvSpPr>
          <p:cNvPr id="11" name="Rectangle 4"/>
          <p:cNvSpPr>
            <a:spLocks noChangeArrowheads="1"/>
          </p:cNvSpPr>
          <p:nvPr/>
        </p:nvSpPr>
        <p:spPr bwMode="auto">
          <a:xfrm>
            <a:off x="2154281" y="1622426"/>
            <a:ext cx="5949950" cy="838200"/>
          </a:xfrm>
          <a:prstGeom prst="rect">
            <a:avLst/>
          </a:prstGeom>
          <a:solidFill>
            <a:srgbClr val="CAF0EF"/>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ClrTx/>
              <a:buSzTx/>
              <a:buFontTx/>
              <a:buNone/>
            </a:pPr>
            <a:r>
              <a:rPr lang="ar-JO" altLang="en-US" sz="2000" dirty="0">
                <a:solidFill>
                  <a:srgbClr val="800000"/>
                </a:solidFill>
              </a:rPr>
              <a:t>الكمية المنتجة من السلعة التي يحصل عليها المنتج من استخدام </a:t>
            </a:r>
          </a:p>
          <a:p>
            <a:pPr algn="r" eaLnBrk="1" hangingPunct="1">
              <a:spcBef>
                <a:spcPct val="0"/>
              </a:spcBef>
              <a:buClrTx/>
              <a:buSzTx/>
              <a:buFontTx/>
              <a:buNone/>
            </a:pPr>
            <a:r>
              <a:rPr lang="ar-JO" altLang="en-US" sz="2000" dirty="0">
                <a:solidFill>
                  <a:srgbClr val="800000"/>
                </a:solidFill>
              </a:rPr>
              <a:t>كميات معينة من عوامل الإنتاج.</a:t>
            </a:r>
            <a:endParaRPr lang="ar-SA" altLang="en-US" sz="2000" dirty="0">
              <a:solidFill>
                <a:srgbClr val="800000"/>
              </a:solidFill>
            </a:endParaRPr>
          </a:p>
        </p:txBody>
      </p:sp>
      <p:sp>
        <p:nvSpPr>
          <p:cNvPr id="12" name="Rectangle 5" descr="Recycled paper"/>
          <p:cNvSpPr>
            <a:spLocks noChangeArrowheads="1"/>
          </p:cNvSpPr>
          <p:nvPr/>
        </p:nvSpPr>
        <p:spPr bwMode="auto">
          <a:xfrm>
            <a:off x="8104231" y="1622426"/>
            <a:ext cx="2371725" cy="838200"/>
          </a:xfrm>
          <a:prstGeom prst="rect">
            <a:avLst/>
          </a:prstGeom>
          <a:blipFill dpi="0" rotWithShape="1">
            <a:blip r:embed="rId3"/>
            <a:srcRect/>
            <a:tile tx="0" ty="0" sx="100000" sy="100000" flip="none" algn="tl"/>
          </a:blip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ar-JO" altLang="en-US" sz="2000">
                <a:solidFill>
                  <a:srgbClr val="800000"/>
                </a:solidFill>
              </a:rPr>
              <a:t>الناتج</a:t>
            </a:r>
            <a:r>
              <a:rPr lang="en-US" altLang="en-US" sz="2000">
                <a:solidFill>
                  <a:srgbClr val="800000"/>
                </a:solidFill>
              </a:rPr>
              <a:t> </a:t>
            </a:r>
            <a:r>
              <a:rPr lang="ar-JO" altLang="en-US" sz="2000">
                <a:solidFill>
                  <a:srgbClr val="800000"/>
                </a:solidFill>
              </a:rPr>
              <a:t>الكلّي</a:t>
            </a:r>
            <a:r>
              <a:rPr lang="en-US" altLang="en-US" sz="2000">
                <a:solidFill>
                  <a:srgbClr val="800000"/>
                </a:solidFill>
              </a:rPr>
              <a:t>          (TP) </a:t>
            </a:r>
            <a:r>
              <a:rPr lang="ar-SA" altLang="en-US" sz="2000">
                <a:solidFill>
                  <a:srgbClr val="800000"/>
                </a:solidFill>
              </a:rPr>
              <a:t> </a:t>
            </a:r>
          </a:p>
        </p:txBody>
      </p:sp>
      <p:sp>
        <p:nvSpPr>
          <p:cNvPr id="13" name="Rectangle 6"/>
          <p:cNvSpPr>
            <a:spLocks noChangeArrowheads="1"/>
          </p:cNvSpPr>
          <p:nvPr/>
        </p:nvSpPr>
        <p:spPr bwMode="auto">
          <a:xfrm>
            <a:off x="8104230" y="2472704"/>
            <a:ext cx="2371725" cy="838200"/>
          </a:xfrm>
          <a:prstGeom prst="rect">
            <a:avLst/>
          </a:prstGeom>
          <a:solidFill>
            <a:srgbClr val="F2C8F2"/>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ar-JO" altLang="en-US" sz="2000" dirty="0">
                <a:solidFill>
                  <a:srgbClr val="800000"/>
                </a:solidFill>
              </a:rPr>
              <a:t>الناتج</a:t>
            </a:r>
            <a:r>
              <a:rPr lang="ar-SA" altLang="en-US" sz="2000" dirty="0">
                <a:solidFill>
                  <a:srgbClr val="800000"/>
                </a:solidFill>
              </a:rPr>
              <a:t> </a:t>
            </a:r>
            <a:r>
              <a:rPr lang="ar-JO" altLang="en-US" sz="2000" dirty="0">
                <a:solidFill>
                  <a:srgbClr val="800000"/>
                </a:solidFill>
              </a:rPr>
              <a:t>المتوسط</a:t>
            </a:r>
            <a:r>
              <a:rPr lang="ar-SA" altLang="en-US" sz="2000" dirty="0">
                <a:solidFill>
                  <a:srgbClr val="800000"/>
                </a:solidFill>
              </a:rPr>
              <a:t> (</a:t>
            </a:r>
            <a:r>
              <a:rPr lang="en-US" altLang="en-US" sz="2000" dirty="0">
                <a:solidFill>
                  <a:srgbClr val="800000"/>
                </a:solidFill>
              </a:rPr>
              <a:t>AP</a:t>
            </a:r>
            <a:r>
              <a:rPr lang="en-US" altLang="en-US" sz="2000" baseline="-25000" dirty="0">
                <a:solidFill>
                  <a:srgbClr val="800000"/>
                </a:solidFill>
              </a:rPr>
              <a:t>L,K</a:t>
            </a:r>
            <a:r>
              <a:rPr lang="ar-SA" altLang="en-US" sz="2000" dirty="0">
                <a:solidFill>
                  <a:srgbClr val="800000"/>
                </a:solidFill>
              </a:rPr>
              <a:t>)</a:t>
            </a:r>
          </a:p>
        </p:txBody>
      </p:sp>
      <p:sp>
        <p:nvSpPr>
          <p:cNvPr id="14" name="Rectangle 7"/>
          <p:cNvSpPr>
            <a:spLocks noChangeArrowheads="1"/>
          </p:cNvSpPr>
          <p:nvPr/>
        </p:nvSpPr>
        <p:spPr bwMode="auto">
          <a:xfrm>
            <a:off x="8104229" y="3307556"/>
            <a:ext cx="2371725" cy="838200"/>
          </a:xfrm>
          <a:prstGeom prst="rect">
            <a:avLst/>
          </a:prstGeom>
          <a:solidFill>
            <a:srgbClr val="81E794"/>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ar-JO" altLang="en-US" sz="2000" dirty="0">
                <a:solidFill>
                  <a:srgbClr val="800000"/>
                </a:solidFill>
              </a:rPr>
              <a:t>الناتج</a:t>
            </a:r>
            <a:r>
              <a:rPr lang="ar-SA" altLang="en-US" sz="2000" dirty="0">
                <a:solidFill>
                  <a:srgbClr val="800000"/>
                </a:solidFill>
              </a:rPr>
              <a:t> </a:t>
            </a:r>
            <a:r>
              <a:rPr lang="ar-JO" altLang="en-US" sz="2000" dirty="0">
                <a:solidFill>
                  <a:srgbClr val="800000"/>
                </a:solidFill>
              </a:rPr>
              <a:t>الحدّي</a:t>
            </a:r>
            <a:r>
              <a:rPr lang="ar-SA" altLang="en-US" sz="2000" dirty="0">
                <a:solidFill>
                  <a:srgbClr val="800000"/>
                </a:solidFill>
              </a:rPr>
              <a:t> (</a:t>
            </a:r>
            <a:r>
              <a:rPr lang="en-US" altLang="en-US" sz="2000" dirty="0">
                <a:solidFill>
                  <a:srgbClr val="800000"/>
                </a:solidFill>
              </a:rPr>
              <a:t>MP</a:t>
            </a:r>
            <a:r>
              <a:rPr lang="en-US" altLang="en-US" sz="2000" baseline="-25000" dirty="0">
                <a:solidFill>
                  <a:srgbClr val="800000"/>
                </a:solidFill>
              </a:rPr>
              <a:t>L,K</a:t>
            </a:r>
            <a:r>
              <a:rPr lang="ar-SA" altLang="en-US" sz="2000" dirty="0">
                <a:solidFill>
                  <a:srgbClr val="800000"/>
                </a:solidFill>
              </a:rPr>
              <a:t>)</a:t>
            </a:r>
          </a:p>
        </p:txBody>
      </p:sp>
      <p:sp>
        <p:nvSpPr>
          <p:cNvPr id="15" name="Rectangle 8"/>
          <p:cNvSpPr>
            <a:spLocks noChangeArrowheads="1"/>
          </p:cNvSpPr>
          <p:nvPr/>
        </p:nvSpPr>
        <p:spPr bwMode="auto">
          <a:xfrm>
            <a:off x="2154281" y="3314252"/>
            <a:ext cx="5949950" cy="838200"/>
          </a:xfrm>
          <a:prstGeom prst="rect">
            <a:avLst/>
          </a:prstGeom>
          <a:solidFill>
            <a:srgbClr val="FFE6E1"/>
          </a:solidFill>
          <a:ln w="12700" cap="sq">
            <a:solidFill>
              <a:schemeClr val="tx1"/>
            </a:solidFill>
            <a:miter lim="800000"/>
            <a:headEnd type="none" w="sm" len="sm"/>
            <a:tailEnd type="none" w="sm" len="sm"/>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ar-JO" altLang="en-US" sz="2000" dirty="0">
                <a:solidFill>
                  <a:srgbClr val="1A1D9C"/>
                </a:solidFill>
              </a:rPr>
              <a:t>الزيادة في الناتج الكلّي الناتجة عن استخدام وحدة واحدة إضافية</a:t>
            </a:r>
            <a:endParaRPr lang="en-US" altLang="en-US" sz="2000" dirty="0">
              <a:solidFill>
                <a:srgbClr val="1A1D9C"/>
              </a:solidFill>
            </a:endParaRPr>
          </a:p>
          <a:p>
            <a:pPr algn="r" rtl="1" eaLnBrk="1" hangingPunct="1">
              <a:spcBef>
                <a:spcPct val="0"/>
              </a:spcBef>
              <a:buClrTx/>
              <a:buSzTx/>
              <a:buFontTx/>
              <a:buNone/>
            </a:pPr>
            <a:r>
              <a:rPr lang="ar-JO" altLang="en-US" sz="2000" dirty="0">
                <a:solidFill>
                  <a:srgbClr val="1A1D9C"/>
                </a:solidFill>
              </a:rPr>
              <a:t> من أحد عوامل الإنتاج .</a:t>
            </a:r>
            <a:endParaRPr lang="ar-SA" altLang="en-US" sz="2000" dirty="0">
              <a:solidFill>
                <a:srgbClr val="1A1D9C"/>
              </a:solidFill>
            </a:endParaRPr>
          </a:p>
        </p:txBody>
      </p:sp>
      <p:sp>
        <p:nvSpPr>
          <p:cNvPr id="16" name="Rectangle 15"/>
          <p:cNvSpPr>
            <a:spLocks noChangeArrowheads="1"/>
          </p:cNvSpPr>
          <p:nvPr/>
        </p:nvSpPr>
        <p:spPr bwMode="auto">
          <a:xfrm>
            <a:off x="2351089" y="949326"/>
            <a:ext cx="784860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400" dirty="0"/>
              <a:t>تتمثل هذه المعاملات الفنية في العناصر المذكورة في الجدول التالي:</a:t>
            </a:r>
          </a:p>
        </p:txBody>
      </p:sp>
      <p:sp>
        <p:nvSpPr>
          <p:cNvPr id="17" name="Rectangle 16"/>
          <p:cNvSpPr>
            <a:spLocks noChangeArrowheads="1"/>
          </p:cNvSpPr>
          <p:nvPr/>
        </p:nvSpPr>
        <p:spPr bwMode="auto">
          <a:xfrm>
            <a:off x="2518547" y="4202113"/>
            <a:ext cx="78486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000" dirty="0"/>
              <a:t>مثال:</a:t>
            </a:r>
          </a:p>
        </p:txBody>
      </p:sp>
      <p:sp>
        <p:nvSpPr>
          <p:cNvPr id="18" name="Rectangle 17"/>
          <p:cNvSpPr>
            <a:spLocks noChangeArrowheads="1"/>
          </p:cNvSpPr>
          <p:nvPr/>
        </p:nvSpPr>
        <p:spPr bwMode="auto">
          <a:xfrm>
            <a:off x="2195556" y="4628357"/>
            <a:ext cx="7848600"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lnSpc>
                <a:spcPct val="60000"/>
              </a:lnSpc>
              <a:spcBef>
                <a:spcPct val="0"/>
              </a:spcBef>
              <a:buClrTx/>
              <a:buSzTx/>
              <a:buFontTx/>
              <a:buNone/>
            </a:pPr>
            <a:r>
              <a:rPr lang="ar-SA" altLang="en-US" sz="1800" dirty="0"/>
              <a:t>                                                الناتج الكلي                  </a:t>
            </a:r>
            <a:r>
              <a:rPr lang="en-US" altLang="en-US" sz="1800" dirty="0"/>
              <a:t>TP</a:t>
            </a:r>
            <a:endParaRPr lang="ar-SA" altLang="en-US" sz="1800" dirty="0"/>
          </a:p>
          <a:p>
            <a:pPr algn="r" rtl="1" eaLnBrk="1" hangingPunct="1">
              <a:lnSpc>
                <a:spcPct val="60000"/>
              </a:lnSpc>
              <a:spcBef>
                <a:spcPct val="0"/>
              </a:spcBef>
              <a:buClrTx/>
              <a:buSzTx/>
              <a:buFont typeface="Wingdings" panose="05000000000000000000" pitchFamily="2" charset="2"/>
              <a:buChar char="v"/>
            </a:pPr>
            <a:r>
              <a:rPr lang="ar-SA" altLang="en-US" sz="1800" dirty="0"/>
              <a:t> الناتج المتوسط  لعنصر العمل =    ـــــــــــــــــــــــــــ</a:t>
            </a:r>
            <a:r>
              <a:rPr lang="en-US" altLang="en-US" sz="1800" dirty="0"/>
              <a:t>   </a:t>
            </a:r>
            <a:r>
              <a:rPr lang="ar-SA" altLang="en-US" sz="2400" dirty="0"/>
              <a:t>,</a:t>
            </a:r>
            <a:r>
              <a:rPr lang="en-US" altLang="en-US" sz="2400" dirty="0"/>
              <a:t>   </a:t>
            </a:r>
            <a:r>
              <a:rPr lang="ar-SA" altLang="en-US" sz="1800" dirty="0"/>
              <a:t> ــــــــــــــــ </a:t>
            </a:r>
            <a:r>
              <a:rPr lang="en-GB" altLang="en-US" sz="1800" dirty="0"/>
              <a:t>=</a:t>
            </a:r>
            <a:r>
              <a:rPr lang="ar-SA" altLang="en-US" sz="1800" dirty="0"/>
              <a:t> </a:t>
            </a:r>
            <a:r>
              <a:rPr lang="en-GB" altLang="en-US" sz="1800" dirty="0"/>
              <a:t>APL</a:t>
            </a:r>
            <a:endParaRPr lang="ar-SA" altLang="en-US" sz="1800" dirty="0"/>
          </a:p>
          <a:p>
            <a:pPr algn="r" rtl="1" eaLnBrk="1" hangingPunct="1">
              <a:lnSpc>
                <a:spcPct val="60000"/>
              </a:lnSpc>
              <a:spcBef>
                <a:spcPct val="0"/>
              </a:spcBef>
              <a:buClrTx/>
              <a:buSzTx/>
              <a:buFontTx/>
              <a:buNone/>
            </a:pPr>
            <a:r>
              <a:rPr lang="ar-SA" altLang="en-US" sz="1800" dirty="0"/>
              <a:t>                                                 عدد العمال                  </a:t>
            </a:r>
            <a:r>
              <a:rPr lang="en-US" altLang="en-US" sz="1800" dirty="0"/>
              <a:t>L</a:t>
            </a:r>
            <a:endParaRPr lang="ar-SA" altLang="en-US" sz="1800" dirty="0"/>
          </a:p>
        </p:txBody>
      </p:sp>
      <p:sp>
        <p:nvSpPr>
          <p:cNvPr id="19" name="Rectangle 18"/>
          <p:cNvSpPr>
            <a:spLocks noChangeArrowheads="1"/>
          </p:cNvSpPr>
          <p:nvPr/>
        </p:nvSpPr>
        <p:spPr bwMode="auto">
          <a:xfrm>
            <a:off x="2195556" y="5340351"/>
            <a:ext cx="78486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lnSpc>
                <a:spcPct val="60000"/>
              </a:lnSpc>
              <a:spcBef>
                <a:spcPct val="0"/>
              </a:spcBef>
              <a:buClrTx/>
              <a:buSzTx/>
              <a:buFontTx/>
              <a:buNone/>
            </a:pPr>
            <a:r>
              <a:rPr lang="ar-SA" altLang="en-US" sz="1800" dirty="0"/>
              <a:t>                                           التغير في الناتج الكلي          </a:t>
            </a:r>
            <a:r>
              <a:rPr lang="en-US" altLang="en-US" sz="1800" dirty="0"/>
              <a:t>TP</a:t>
            </a:r>
            <a:r>
              <a:rPr lang="ar-SA" altLang="en-US" sz="1800" dirty="0">
                <a:solidFill>
                  <a:srgbClr val="800000"/>
                </a:solidFill>
              </a:rPr>
              <a:t> </a:t>
            </a:r>
            <a:r>
              <a:rPr lang="ar-SA" altLang="en-US" sz="2000" dirty="0"/>
              <a:t>∆</a:t>
            </a:r>
            <a:r>
              <a:rPr lang="en-US" altLang="en-US" sz="1800" dirty="0">
                <a:solidFill>
                  <a:srgbClr val="800000"/>
                </a:solidFill>
              </a:rPr>
              <a:t>         </a:t>
            </a:r>
            <a:endParaRPr lang="ar-SA" altLang="en-US" sz="1800" dirty="0"/>
          </a:p>
          <a:p>
            <a:pPr algn="r" rtl="1" eaLnBrk="1" hangingPunct="1">
              <a:lnSpc>
                <a:spcPct val="60000"/>
              </a:lnSpc>
              <a:spcBef>
                <a:spcPct val="0"/>
              </a:spcBef>
              <a:buClrTx/>
              <a:buSzTx/>
              <a:buFont typeface="Wingdings" panose="05000000000000000000" pitchFamily="2" charset="2"/>
              <a:buChar char="v"/>
            </a:pPr>
            <a:r>
              <a:rPr lang="ar-SA" altLang="en-US" sz="1800" dirty="0"/>
              <a:t> الناتج الحدي  لعنصر العمل =    ــــــــــــــــــــــــــــــــــ   </a:t>
            </a:r>
            <a:r>
              <a:rPr lang="ar-SA" altLang="en-US" sz="2400" dirty="0"/>
              <a:t>,</a:t>
            </a:r>
            <a:r>
              <a:rPr lang="en-US" altLang="en-US" sz="2400" dirty="0"/>
              <a:t>  </a:t>
            </a:r>
            <a:r>
              <a:rPr lang="ar-SA" altLang="en-US" sz="1800" dirty="0"/>
              <a:t>ــــــــــــــــ </a:t>
            </a:r>
            <a:r>
              <a:rPr lang="en-GB" altLang="en-US" sz="1800" dirty="0"/>
              <a:t>=</a:t>
            </a:r>
            <a:r>
              <a:rPr lang="ar-SA" altLang="en-US" sz="1800" dirty="0"/>
              <a:t> </a:t>
            </a:r>
            <a:r>
              <a:rPr lang="en-GB" altLang="en-US" sz="1800" dirty="0"/>
              <a:t>MPL</a:t>
            </a:r>
            <a:endParaRPr lang="ar-SA" altLang="en-US" sz="1800" dirty="0"/>
          </a:p>
          <a:p>
            <a:pPr algn="r" rtl="1" eaLnBrk="1" hangingPunct="1">
              <a:lnSpc>
                <a:spcPct val="60000"/>
              </a:lnSpc>
              <a:spcBef>
                <a:spcPct val="0"/>
              </a:spcBef>
              <a:buClrTx/>
              <a:buSzTx/>
              <a:buFontTx/>
              <a:buNone/>
            </a:pPr>
            <a:r>
              <a:rPr lang="ar-SA" altLang="en-US" sz="1800" dirty="0"/>
              <a:t>                                           التغير في عدد العمال           </a:t>
            </a:r>
            <a:r>
              <a:rPr lang="en-US" altLang="en-US" sz="1800" dirty="0"/>
              <a:t>L</a:t>
            </a:r>
            <a:r>
              <a:rPr lang="ar-SA" altLang="en-US" sz="1800" dirty="0">
                <a:solidFill>
                  <a:srgbClr val="800000"/>
                </a:solidFill>
              </a:rPr>
              <a:t> </a:t>
            </a:r>
            <a:r>
              <a:rPr lang="ar-SA" altLang="en-US" sz="2000" dirty="0"/>
              <a:t>∆</a:t>
            </a:r>
            <a:endParaRPr lang="ar-SA" altLang="en-US" sz="1800" dirty="0"/>
          </a:p>
        </p:txBody>
      </p:sp>
    </p:spTree>
    <p:extLst>
      <p:ext uri="{BB962C8B-B14F-4D97-AF65-F5344CB8AC3E}">
        <p14:creationId xmlns:p14="http://schemas.microsoft.com/office/powerpoint/2010/main" val="301845775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slide(fromBottom)">
                                      <p:cBhvr>
                                        <p:cTn id="7" dur="500"/>
                                        <p:tgtEl>
                                          <p:spTgt spid="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slide(fromBottom)">
                                      <p:cBhvr>
                                        <p:cTn id="12" dur="500"/>
                                        <p:tgtEl>
                                          <p:spTgt spid="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1+#ppt_w/2"/>
                                          </p:val>
                                        </p:tav>
                                        <p:tav tm="100000">
                                          <p:val>
                                            <p:strVal val="#ppt_x"/>
                                          </p:val>
                                        </p:tav>
                                      </p:tavLst>
                                    </p:anim>
                                    <p:anim calcmode="lin" valueType="num">
                                      <p:cBhvr additive="base">
                                        <p:cTn id="1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1+#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1+#ppt_w/2"/>
                                          </p:val>
                                        </p:tav>
                                        <p:tav tm="100000">
                                          <p:val>
                                            <p:strVal val="#ppt_x"/>
                                          </p:val>
                                        </p:tav>
                                      </p:tavLst>
                                    </p:anim>
                                    <p:anim calcmode="lin" valueType="num">
                                      <p:cBhvr additive="base">
                                        <p:cTn id="4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12"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0-#ppt_w/2"/>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12" presetClass="entr" presetSubtype="4"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slide(fromBottom)">
                                      <p:cBhvr>
                                        <p:cTn id="53" dur="500"/>
                                        <p:tgtEl>
                                          <p:spTgt spid="17"/>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2" presetClass="entr" presetSubtype="4" fill="hold" grpId="0"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slide(fromBottom)">
                                      <p:cBhvr>
                                        <p:cTn id="58" dur="500"/>
                                        <p:tgtEl>
                                          <p:spTgt spid="18"/>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12" presetClass="entr" presetSubtype="4" fill="hold" grpId="0" nodeType="click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slide(fromBottom)">
                                      <p:cBhvr>
                                        <p:cTn id="6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8" grpId="0" animBg="1" autoUpdateAnimBg="0"/>
      <p:bldP spid="11" grpId="0" animBg="1" autoUpdateAnimBg="0"/>
      <p:bldP spid="12" grpId="0" animBg="1" autoUpdateAnimBg="0"/>
      <p:bldP spid="13" grpId="0" animBg="1" autoUpdateAnimBg="0"/>
      <p:bldP spid="14" grpId="0" animBg="1" autoUpdateAnimBg="0"/>
      <p:bldP spid="15" grpId="0" animBg="1" autoUpdateAnimBg="0"/>
      <p:bldP spid="16" grpId="0"/>
      <p:bldP spid="17" grpId="0"/>
      <p:bldP spid="18"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a:spLocks noChangeArrowheads="1"/>
          </p:cNvSpPr>
          <p:nvPr/>
        </p:nvSpPr>
        <p:spPr bwMode="auto">
          <a:xfrm>
            <a:off x="2063750" y="968376"/>
            <a:ext cx="8280400" cy="576263"/>
          </a:xfrm>
          <a:prstGeom prst="rect">
            <a:avLst/>
          </a:prstGeom>
          <a:noFill/>
          <a:ln w="9525">
            <a:noFill/>
            <a:miter lim="800000"/>
            <a:headEnd/>
            <a:tailEnd/>
          </a:ln>
        </p:spPr>
        <p:txBody>
          <a:bodyPr/>
          <a:lstStyle/>
          <a:p>
            <a:pPr marL="266700" indent="-266700" algn="justLow">
              <a:lnSpc>
                <a:spcPct val="120000"/>
              </a:lnSpc>
              <a:buClr>
                <a:schemeClr val="bg2"/>
              </a:buClr>
              <a:buSzPct val="75000"/>
              <a:defRPr/>
            </a:pPr>
            <a:r>
              <a:rPr lang="ar-SA" altLang="en-US" sz="2800" dirty="0">
                <a:solidFill>
                  <a:srgbClr val="C00000"/>
                </a:solidFill>
              </a:rPr>
              <a:t>(</a:t>
            </a:r>
            <a:r>
              <a:rPr lang="en-US" altLang="en-US" sz="2800" dirty="0">
                <a:solidFill>
                  <a:srgbClr val="C00000"/>
                </a:solidFill>
              </a:rPr>
              <a:t>7</a:t>
            </a:r>
            <a:r>
              <a:rPr lang="ar-SA" altLang="en-US" sz="2800" dirty="0">
                <a:solidFill>
                  <a:srgbClr val="C00000"/>
                </a:solidFill>
              </a:rPr>
              <a:t>) دالة الإنتاج في الأجلين القصير </a:t>
            </a:r>
            <a:r>
              <a:rPr lang="ar-SA" altLang="en-US" sz="2800" dirty="0" smtClean="0">
                <a:solidFill>
                  <a:srgbClr val="C00000"/>
                </a:solidFill>
              </a:rPr>
              <a:t>و الطويل</a:t>
            </a:r>
            <a:endParaRPr lang="ar-SA" altLang="en-US" sz="2600" dirty="0">
              <a:solidFill>
                <a:srgbClr val="C00000"/>
              </a:solidFill>
            </a:endParaRPr>
          </a:p>
          <a:p>
            <a:pPr algn="justLow" rtl="1" eaLnBrk="1" hangingPunct="1">
              <a:lnSpc>
                <a:spcPct val="120000"/>
              </a:lnSpc>
              <a:buClr>
                <a:schemeClr val="bg2"/>
              </a:buClr>
              <a:buSzPct val="75000"/>
              <a:defRPr/>
            </a:pPr>
            <a:r>
              <a:rPr lang="ar-SA" altLang="en-US" sz="2800" dirty="0">
                <a:solidFill>
                  <a:srgbClr val="C00000"/>
                </a:solidFill>
              </a:rPr>
              <a:t> </a:t>
            </a:r>
          </a:p>
        </p:txBody>
      </p:sp>
      <p:sp>
        <p:nvSpPr>
          <p:cNvPr id="8" name="Rectangle 7"/>
          <p:cNvSpPr>
            <a:spLocks noChangeArrowheads="1"/>
          </p:cNvSpPr>
          <p:nvPr/>
        </p:nvSpPr>
        <p:spPr bwMode="auto">
          <a:xfrm>
            <a:off x="2063750" y="1524001"/>
            <a:ext cx="7848600"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400"/>
              <a:t>تمر دالة الإنتاج عبر الزمن بمرحلتين يختلف فيهما سلوك المنتج تجاه الكيفية التي يستخدم فيها عناصر الإنتاج (نسب المزج أو التوليف). وفيما يلي نتناول كل مرحلة من هذه المراحل بشيئ من التفصيل:</a:t>
            </a:r>
          </a:p>
        </p:txBody>
      </p:sp>
      <p:sp>
        <p:nvSpPr>
          <p:cNvPr id="10" name="Rectangle 53"/>
          <p:cNvSpPr>
            <a:spLocks noChangeArrowheads="1"/>
          </p:cNvSpPr>
          <p:nvPr/>
        </p:nvSpPr>
        <p:spPr bwMode="auto">
          <a:xfrm>
            <a:off x="2063750" y="2924176"/>
            <a:ext cx="8135938" cy="576263"/>
          </a:xfrm>
          <a:prstGeom prst="rect">
            <a:avLst/>
          </a:prstGeom>
          <a:noFill/>
          <a:ln w="9525">
            <a:noFill/>
            <a:miter lim="800000"/>
            <a:headEnd/>
            <a:tailEnd/>
          </a:ln>
        </p:spPr>
        <p:txBody>
          <a:bodyPr/>
          <a:lstStyle/>
          <a:p>
            <a:pPr marL="266700" indent="-266700" algn="justLow">
              <a:lnSpc>
                <a:spcPct val="120000"/>
              </a:lnSpc>
              <a:buClr>
                <a:schemeClr val="bg2"/>
              </a:buClr>
              <a:buSzPct val="75000"/>
              <a:defRPr/>
            </a:pPr>
            <a:r>
              <a:rPr lang="ar-SA" altLang="en-US" sz="2800" dirty="0">
                <a:solidFill>
                  <a:srgbClr val="C00000"/>
                </a:solidFill>
              </a:rPr>
              <a:t>أ- دالة الإنتاج في الأجل القصير</a:t>
            </a:r>
          </a:p>
          <a:p>
            <a:pPr algn="justLow" rtl="1" eaLnBrk="1" hangingPunct="1">
              <a:lnSpc>
                <a:spcPct val="120000"/>
              </a:lnSpc>
              <a:buClr>
                <a:schemeClr val="bg2"/>
              </a:buClr>
              <a:buSzPct val="75000"/>
              <a:defRPr/>
            </a:pPr>
            <a:r>
              <a:rPr lang="ar-SA" altLang="en-US" sz="2500" dirty="0">
                <a:solidFill>
                  <a:srgbClr val="660066"/>
                </a:solidFill>
              </a:rPr>
              <a:t> </a:t>
            </a:r>
          </a:p>
        </p:txBody>
      </p:sp>
      <p:sp>
        <p:nvSpPr>
          <p:cNvPr id="11" name="Rectangle 10"/>
          <p:cNvSpPr>
            <a:spLocks noChangeArrowheads="1"/>
          </p:cNvSpPr>
          <p:nvPr/>
        </p:nvSpPr>
        <p:spPr bwMode="auto">
          <a:xfrm>
            <a:off x="2063750" y="3500438"/>
            <a:ext cx="7848600" cy="208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400"/>
              <a:t>الأجل القصير (</a:t>
            </a:r>
            <a:r>
              <a:rPr lang="en-US" altLang="en-US" sz="2400"/>
              <a:t>Short-Run</a:t>
            </a:r>
            <a:r>
              <a:rPr lang="ar-SA" altLang="en-US" sz="2400"/>
              <a:t>) هو تلك الفترة الزمنية التي لا تسمح بتغير الإنتاج إلا من خلال تغير عوامل الإنتاج المتغيرة فقط. وفي الغالب يعتبر عنصر العمل (</a:t>
            </a:r>
            <a:r>
              <a:rPr lang="en-US" altLang="en-US" sz="2400"/>
              <a:t>(L</a:t>
            </a:r>
            <a:r>
              <a:rPr lang="ar-SA" altLang="en-US" sz="2400"/>
              <a:t> هو العنصر الإنتاجي المتغير، بينما يعتبر رأس المال </a:t>
            </a:r>
            <a:r>
              <a:rPr lang="en-US" altLang="en-US" sz="2400"/>
              <a:t>(K) </a:t>
            </a:r>
            <a:r>
              <a:rPr lang="ar-SA" altLang="en-US" sz="2400"/>
              <a:t> هو العنصر الإنتاجي الثابت. وبالتالي إذا أراد المنتج زيادة الإنتاج، عليه استخدام المزيد من عنصر العمل</a:t>
            </a:r>
            <a:r>
              <a:rPr lang="en-US" altLang="en-US" sz="2400"/>
              <a:t>، </a:t>
            </a:r>
            <a:r>
              <a:rPr lang="ar-SA" altLang="en-US" sz="2400"/>
              <a:t>مع استخدام حجم ثابت من رأس المال. ويمكن التعبير عن ذلك بالمعادلة التالية:</a:t>
            </a:r>
          </a:p>
        </p:txBody>
      </p:sp>
      <p:sp>
        <p:nvSpPr>
          <p:cNvPr id="12" name="Rectangle 3"/>
          <p:cNvSpPr txBox="1">
            <a:spLocks noChangeArrowheads="1"/>
          </p:cNvSpPr>
          <p:nvPr/>
        </p:nvSpPr>
        <p:spPr bwMode="auto">
          <a:xfrm>
            <a:off x="2099469" y="5716589"/>
            <a:ext cx="7777162" cy="649287"/>
          </a:xfrm>
          <a:prstGeom prst="rect">
            <a:avLst/>
          </a:prstGeom>
          <a:noFill/>
          <a:ln w="9525">
            <a:noFill/>
            <a:miter lim="800000"/>
            <a:headEnd/>
            <a:tailEnd/>
          </a:ln>
        </p:spPr>
        <p:txBody>
          <a:bodyPr/>
          <a:lstStyle/>
          <a:p>
            <a:pPr marL="342900" indent="-342900">
              <a:lnSpc>
                <a:spcPct val="60000"/>
              </a:lnSpc>
              <a:buClr>
                <a:schemeClr val="bg2"/>
              </a:buClr>
              <a:buSzPct val="75000"/>
              <a:defRPr/>
            </a:pPr>
            <a:r>
              <a:rPr lang="ar-SA" sz="2500" kern="0" dirty="0">
                <a:solidFill>
                  <a:srgbClr val="C00000"/>
                </a:solidFill>
              </a:rPr>
              <a:t>                               ــــ     </a:t>
            </a:r>
          </a:p>
          <a:p>
            <a:pPr marL="342900" indent="-342900" algn="ctr">
              <a:lnSpc>
                <a:spcPct val="60000"/>
              </a:lnSpc>
              <a:buClr>
                <a:schemeClr val="bg2"/>
              </a:buClr>
              <a:buSzPct val="75000"/>
              <a:defRPr/>
            </a:pPr>
            <a:r>
              <a:rPr lang="en-US" sz="2500" kern="0" dirty="0">
                <a:solidFill>
                  <a:srgbClr val="C00000"/>
                </a:solidFill>
              </a:rPr>
              <a:t> </a:t>
            </a:r>
            <a:r>
              <a:rPr lang="el-GR" sz="2500" kern="0" dirty="0">
                <a:solidFill>
                  <a:srgbClr val="C00000"/>
                </a:solidFill>
              </a:rPr>
              <a:t>Δ</a:t>
            </a:r>
            <a:r>
              <a:rPr lang="en-US" sz="2500" kern="0" dirty="0">
                <a:solidFill>
                  <a:srgbClr val="C00000"/>
                </a:solidFill>
              </a:rPr>
              <a:t>Q = f (</a:t>
            </a:r>
            <a:r>
              <a:rPr lang="el-GR" sz="2500" kern="0" dirty="0">
                <a:solidFill>
                  <a:srgbClr val="C00000"/>
                </a:solidFill>
              </a:rPr>
              <a:t>Δ </a:t>
            </a:r>
            <a:r>
              <a:rPr lang="en-US" sz="2500" kern="0" dirty="0">
                <a:solidFill>
                  <a:srgbClr val="C00000"/>
                </a:solidFill>
              </a:rPr>
              <a:t>L, K)</a:t>
            </a:r>
            <a:endParaRPr lang="ar-SA" sz="2500" kern="0" dirty="0">
              <a:solidFill>
                <a:srgbClr val="C00000"/>
              </a:solidFill>
            </a:endParaRPr>
          </a:p>
        </p:txBody>
      </p:sp>
    </p:spTree>
    <p:extLst>
      <p:ext uri="{BB962C8B-B14F-4D97-AF65-F5344CB8AC3E}">
        <p14:creationId xmlns:p14="http://schemas.microsoft.com/office/powerpoint/2010/main" val="34153988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slide(fromBottom)">
                                      <p:cBhvr>
                                        <p:cTn id="7" dur="500"/>
                                        <p:tgtEl>
                                          <p:spTgt spid="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lide(fromBottom)">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lide(fromBottom)">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slide(fromBottom)">
                                      <p:cBhvr>
                                        <p:cTn id="22" dur="500"/>
                                        <p:tgtEl>
                                          <p:spTgt spid="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linds(horizontal)">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8" grpId="0"/>
      <p:bldP spid="10"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a:spLocks noChangeArrowheads="1"/>
          </p:cNvSpPr>
          <p:nvPr/>
        </p:nvSpPr>
        <p:spPr bwMode="auto">
          <a:xfrm>
            <a:off x="2279650" y="399599"/>
            <a:ext cx="8280400" cy="576263"/>
          </a:xfrm>
          <a:prstGeom prst="rect">
            <a:avLst/>
          </a:prstGeom>
          <a:noFill/>
          <a:ln w="9525">
            <a:noFill/>
            <a:miter lim="800000"/>
            <a:headEnd/>
            <a:tailEnd/>
          </a:ln>
        </p:spPr>
        <p:txBody>
          <a:bodyPr/>
          <a:lstStyle/>
          <a:p>
            <a:pPr marL="266700" indent="-266700" algn="justLow">
              <a:lnSpc>
                <a:spcPct val="120000"/>
              </a:lnSpc>
              <a:buClr>
                <a:srgbClr val="C00000"/>
              </a:buClr>
              <a:buSzPct val="75000"/>
              <a:buFont typeface="Wingdings" pitchFamily="2" charset="2"/>
              <a:buChar char="v"/>
              <a:defRPr/>
            </a:pPr>
            <a:r>
              <a:rPr lang="ar-SA" altLang="en-US" sz="2400" dirty="0">
                <a:solidFill>
                  <a:srgbClr val="C00000"/>
                </a:solidFill>
              </a:rPr>
              <a:t>جداول المعاملات الفنية المرتبطة بدالة الإنتاج</a:t>
            </a:r>
          </a:p>
          <a:p>
            <a:pPr algn="justLow" rtl="1" eaLnBrk="1" hangingPunct="1">
              <a:lnSpc>
                <a:spcPct val="120000"/>
              </a:lnSpc>
              <a:buClr>
                <a:srgbClr val="660066"/>
              </a:buClr>
              <a:buSzPct val="75000"/>
              <a:defRPr/>
            </a:pPr>
            <a:r>
              <a:rPr lang="ar-SA" altLang="en-US" sz="2400" dirty="0">
                <a:solidFill>
                  <a:srgbClr val="C00000"/>
                </a:solidFill>
              </a:rPr>
              <a:t> </a:t>
            </a:r>
          </a:p>
        </p:txBody>
      </p:sp>
      <p:sp>
        <p:nvSpPr>
          <p:cNvPr id="9" name="Rectangle 8"/>
          <p:cNvSpPr>
            <a:spLocks noChangeArrowheads="1"/>
          </p:cNvSpPr>
          <p:nvPr/>
        </p:nvSpPr>
        <p:spPr bwMode="auto">
          <a:xfrm>
            <a:off x="2642115" y="975862"/>
            <a:ext cx="7848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lnSpc>
                <a:spcPct val="120000"/>
              </a:lnSpc>
              <a:spcBef>
                <a:spcPct val="0"/>
              </a:spcBef>
              <a:buFontTx/>
              <a:buNone/>
            </a:pPr>
            <a:r>
              <a:rPr lang="ar-SA" altLang="en-US" sz="2400" dirty="0">
                <a:solidFill>
                  <a:schemeClr val="tx2"/>
                </a:solidFill>
              </a:rPr>
              <a:t>جدول الناتج الكلي والناتج المتوسط والناتج الحدي</a:t>
            </a:r>
          </a:p>
        </p:txBody>
      </p:sp>
      <p:graphicFrame>
        <p:nvGraphicFramePr>
          <p:cNvPr id="15" name="Table 14"/>
          <p:cNvGraphicFramePr>
            <a:graphicFrameLocks noGrp="1"/>
          </p:cNvGraphicFramePr>
          <p:nvPr>
            <p:extLst>
              <p:ext uri="{D42A27DB-BD31-4B8C-83A1-F6EECF244321}">
                <p14:modId xmlns:p14="http://schemas.microsoft.com/office/powerpoint/2010/main" val="2891894239"/>
              </p:ext>
            </p:extLst>
          </p:nvPr>
        </p:nvGraphicFramePr>
        <p:xfrm>
          <a:off x="3232151" y="1552124"/>
          <a:ext cx="6121399" cy="4370414"/>
        </p:xfrm>
        <a:graphic>
          <a:graphicData uri="http://schemas.openxmlformats.org/drawingml/2006/table">
            <a:tbl>
              <a:tblPr rtl="1"/>
              <a:tblGrid>
                <a:gridCol w="1223342"/>
                <a:gridCol w="1394423"/>
                <a:gridCol w="1056949"/>
                <a:gridCol w="1190532"/>
                <a:gridCol w="1256153"/>
              </a:tblGrid>
              <a:tr h="652230">
                <a:tc>
                  <a:txBody>
                    <a:bodyPr/>
                    <a:lstStyle/>
                    <a:p>
                      <a:pPr algn="ctr" rtl="1">
                        <a:lnSpc>
                          <a:spcPct val="115000"/>
                        </a:lnSpc>
                        <a:spcAft>
                          <a:spcPts val="0"/>
                        </a:spcAft>
                      </a:pPr>
                      <a:r>
                        <a:rPr lang="ar-SA" sz="1600" b="1" dirty="0">
                          <a:solidFill>
                            <a:srgbClr val="000000"/>
                          </a:solidFill>
                          <a:latin typeface="+mn-lt"/>
                          <a:ea typeface="Calibri"/>
                          <a:cs typeface="Arial"/>
                        </a:rPr>
                        <a:t>عنصر رأس المال  </a:t>
                      </a:r>
                      <a:r>
                        <a:rPr lang="en-US" sz="1600" b="1" dirty="0">
                          <a:solidFill>
                            <a:srgbClr val="000000"/>
                          </a:solidFill>
                          <a:latin typeface="+mn-lt"/>
                          <a:ea typeface="Calibri"/>
                          <a:cs typeface="Arial"/>
                        </a:rPr>
                        <a:t>K</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rtl="1">
                        <a:lnSpc>
                          <a:spcPct val="115000"/>
                        </a:lnSpc>
                        <a:spcAft>
                          <a:spcPts val="0"/>
                        </a:spcAft>
                      </a:pPr>
                      <a:r>
                        <a:rPr lang="ar-SA" sz="1600" b="1" dirty="0">
                          <a:solidFill>
                            <a:srgbClr val="000000"/>
                          </a:solidFill>
                          <a:latin typeface="+mn-lt"/>
                          <a:ea typeface="Calibri"/>
                          <a:cs typeface="Arial"/>
                        </a:rPr>
                        <a:t>عنصر العمل</a:t>
                      </a:r>
                      <a:endParaRPr lang="en-US" sz="1400" dirty="0">
                        <a:latin typeface="+mn-lt"/>
                        <a:ea typeface="Calibri"/>
                        <a:cs typeface="Arial"/>
                      </a:endParaRPr>
                    </a:p>
                    <a:p>
                      <a:pPr algn="ctr" rtl="1">
                        <a:lnSpc>
                          <a:spcPct val="115000"/>
                        </a:lnSpc>
                        <a:spcAft>
                          <a:spcPts val="0"/>
                        </a:spcAft>
                      </a:pPr>
                      <a:r>
                        <a:rPr lang="ar-SA" sz="1600" b="1" dirty="0">
                          <a:solidFill>
                            <a:srgbClr val="000000"/>
                          </a:solidFill>
                          <a:latin typeface="+mn-lt"/>
                          <a:ea typeface="Calibri"/>
                          <a:cs typeface="Arial"/>
                        </a:rPr>
                        <a:t> </a:t>
                      </a:r>
                      <a:r>
                        <a:rPr lang="en-US" sz="1600" b="1" dirty="0">
                          <a:solidFill>
                            <a:srgbClr val="000000"/>
                          </a:solidFill>
                          <a:latin typeface="+mn-lt"/>
                          <a:ea typeface="Calibri"/>
                          <a:cs typeface="Arial"/>
                        </a:rPr>
                        <a:t>L</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rtl="1">
                        <a:lnSpc>
                          <a:spcPct val="115000"/>
                        </a:lnSpc>
                        <a:spcAft>
                          <a:spcPts val="0"/>
                        </a:spcAft>
                      </a:pPr>
                      <a:r>
                        <a:rPr lang="ar-SA" sz="1600" b="1" dirty="0">
                          <a:solidFill>
                            <a:srgbClr val="000000"/>
                          </a:solidFill>
                          <a:latin typeface="+mn-lt"/>
                          <a:ea typeface="Calibri"/>
                          <a:cs typeface="Arial"/>
                        </a:rPr>
                        <a:t>الناتج الكلي</a:t>
                      </a:r>
                      <a:endParaRPr lang="en-US" sz="1400" dirty="0">
                        <a:latin typeface="+mn-lt"/>
                        <a:ea typeface="Calibri"/>
                        <a:cs typeface="Arial"/>
                      </a:endParaRPr>
                    </a:p>
                    <a:p>
                      <a:pPr algn="ctr" rtl="1">
                        <a:lnSpc>
                          <a:spcPct val="115000"/>
                        </a:lnSpc>
                        <a:spcAft>
                          <a:spcPts val="0"/>
                        </a:spcAft>
                      </a:pPr>
                      <a:r>
                        <a:rPr lang="en-US" sz="1600" b="1" dirty="0">
                          <a:solidFill>
                            <a:srgbClr val="000000"/>
                          </a:solidFill>
                          <a:latin typeface="+mn-lt"/>
                          <a:ea typeface="Calibri"/>
                          <a:cs typeface="Arial"/>
                        </a:rPr>
                        <a:t>Q = TP</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rtl="1">
                        <a:lnSpc>
                          <a:spcPct val="115000"/>
                        </a:lnSpc>
                        <a:spcAft>
                          <a:spcPts val="0"/>
                        </a:spcAft>
                      </a:pPr>
                      <a:r>
                        <a:rPr lang="ar-SA" sz="1600" b="1" dirty="0">
                          <a:solidFill>
                            <a:srgbClr val="000000"/>
                          </a:solidFill>
                          <a:latin typeface="+mn-lt"/>
                          <a:ea typeface="Calibri"/>
                          <a:cs typeface="Arial"/>
                        </a:rPr>
                        <a:t>الناتج المتوسط</a:t>
                      </a:r>
                      <a:endParaRPr lang="en-US" sz="1400" dirty="0">
                        <a:latin typeface="+mn-lt"/>
                        <a:ea typeface="Calibri"/>
                        <a:cs typeface="Arial"/>
                      </a:endParaRPr>
                    </a:p>
                    <a:p>
                      <a:pPr algn="ctr" rtl="1">
                        <a:lnSpc>
                          <a:spcPct val="115000"/>
                        </a:lnSpc>
                        <a:spcAft>
                          <a:spcPts val="0"/>
                        </a:spcAft>
                      </a:pPr>
                      <a:r>
                        <a:rPr lang="en-US" sz="1600" b="1" dirty="0">
                          <a:solidFill>
                            <a:srgbClr val="000000"/>
                          </a:solidFill>
                          <a:latin typeface="+mn-lt"/>
                          <a:ea typeface="Calibri"/>
                          <a:cs typeface="Arial"/>
                        </a:rPr>
                        <a:t>APL</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rtl="1">
                        <a:lnSpc>
                          <a:spcPct val="115000"/>
                        </a:lnSpc>
                        <a:spcAft>
                          <a:spcPts val="0"/>
                        </a:spcAft>
                      </a:pPr>
                      <a:r>
                        <a:rPr lang="ar-SA" sz="1600" b="1" dirty="0">
                          <a:solidFill>
                            <a:srgbClr val="000000"/>
                          </a:solidFill>
                          <a:latin typeface="+mn-lt"/>
                          <a:ea typeface="Calibri"/>
                          <a:cs typeface="Arial"/>
                        </a:rPr>
                        <a:t>الناتج الحدي</a:t>
                      </a:r>
                      <a:endParaRPr lang="en-US" sz="1400" dirty="0">
                        <a:latin typeface="+mn-lt"/>
                        <a:ea typeface="Calibri"/>
                        <a:cs typeface="Arial"/>
                      </a:endParaRPr>
                    </a:p>
                    <a:p>
                      <a:pPr algn="ctr" rtl="1">
                        <a:lnSpc>
                          <a:spcPct val="115000"/>
                        </a:lnSpc>
                        <a:spcAft>
                          <a:spcPts val="0"/>
                        </a:spcAft>
                      </a:pPr>
                      <a:r>
                        <a:rPr lang="en-US" sz="1600" b="1" dirty="0">
                          <a:solidFill>
                            <a:srgbClr val="000000"/>
                          </a:solidFill>
                          <a:latin typeface="+mn-lt"/>
                          <a:ea typeface="Calibri"/>
                          <a:cs typeface="Arial"/>
                        </a:rPr>
                        <a:t>MPL</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r>
              <a:tr h="371816">
                <a:tc>
                  <a:txBody>
                    <a:bodyPr/>
                    <a:lstStyle/>
                    <a:p>
                      <a:pPr algn="ctr" rtl="1">
                        <a:lnSpc>
                          <a:spcPct val="115000"/>
                        </a:lnSpc>
                        <a:spcAft>
                          <a:spcPts val="0"/>
                        </a:spcAft>
                      </a:pPr>
                      <a:r>
                        <a:rPr lang="en-US" sz="1600" b="1" dirty="0" smtClean="0">
                          <a:solidFill>
                            <a:srgbClr val="000000"/>
                          </a:solidFill>
                          <a:latin typeface="+mn-lt"/>
                          <a:ea typeface="Calibri"/>
                          <a:cs typeface="Arial"/>
                        </a:rPr>
                        <a:t>15</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rtl="0">
                        <a:lnSpc>
                          <a:spcPct val="115000"/>
                        </a:lnSpc>
                        <a:spcAft>
                          <a:spcPts val="0"/>
                        </a:spcAft>
                      </a:pPr>
                      <a:r>
                        <a:rPr lang="en-US" sz="1600" b="1" dirty="0" smtClean="0">
                          <a:solidFill>
                            <a:srgbClr val="000000"/>
                          </a:solidFill>
                          <a:latin typeface="+mn-lt"/>
                          <a:ea typeface="Calibri"/>
                          <a:cs typeface="Arial"/>
                        </a:rPr>
                        <a:t>0</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rtl="0">
                        <a:lnSpc>
                          <a:spcPct val="115000"/>
                        </a:lnSpc>
                        <a:spcAft>
                          <a:spcPts val="0"/>
                        </a:spcAft>
                      </a:pPr>
                      <a:r>
                        <a:rPr lang="en-US" sz="1600" b="1" dirty="0" smtClean="0">
                          <a:solidFill>
                            <a:srgbClr val="000000"/>
                          </a:solidFill>
                          <a:latin typeface="+mn-lt"/>
                          <a:ea typeface="Calibri"/>
                          <a:cs typeface="Arial"/>
                        </a:rPr>
                        <a:t>0</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1600" b="1" dirty="0" smtClean="0">
                          <a:solidFill>
                            <a:srgbClr val="000000"/>
                          </a:solidFill>
                          <a:latin typeface="+mn-lt"/>
                          <a:ea typeface="Calibri"/>
                          <a:cs typeface="Arial"/>
                        </a:rPr>
                        <a:t>0</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rtl="0">
                        <a:lnSpc>
                          <a:spcPct val="115000"/>
                        </a:lnSpc>
                        <a:spcAft>
                          <a:spcPts val="0"/>
                        </a:spcAft>
                      </a:pPr>
                      <a:r>
                        <a:rPr lang="en-US" sz="1600" b="1" dirty="0" smtClean="0">
                          <a:solidFill>
                            <a:srgbClr val="000000"/>
                          </a:solidFill>
                          <a:latin typeface="+mn-lt"/>
                          <a:ea typeface="Calibri"/>
                          <a:cs typeface="Arial"/>
                        </a:rPr>
                        <a:t>0</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371816">
                <a:tc>
                  <a:txBody>
                    <a:bodyPr/>
                    <a:lstStyle/>
                    <a:p>
                      <a:pPr algn="ctr" rtl="1">
                        <a:lnSpc>
                          <a:spcPct val="115000"/>
                        </a:lnSpc>
                        <a:spcAft>
                          <a:spcPts val="0"/>
                        </a:spcAft>
                      </a:pPr>
                      <a:r>
                        <a:rPr lang="en-US" sz="1600" b="1" dirty="0" smtClean="0">
                          <a:solidFill>
                            <a:srgbClr val="000000"/>
                          </a:solidFill>
                          <a:latin typeface="+mn-lt"/>
                          <a:ea typeface="Calibri"/>
                          <a:cs typeface="Arial"/>
                        </a:rPr>
                        <a:t>15</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rtl="1">
                        <a:lnSpc>
                          <a:spcPct val="115000"/>
                        </a:lnSpc>
                        <a:spcAft>
                          <a:spcPts val="0"/>
                        </a:spcAft>
                      </a:pPr>
                      <a:r>
                        <a:rPr lang="en-US" sz="1600" b="1" kern="1200" dirty="0" smtClean="0">
                          <a:solidFill>
                            <a:srgbClr val="000000"/>
                          </a:solidFill>
                          <a:latin typeface="+mn-lt"/>
                          <a:ea typeface="Calibri"/>
                          <a:cs typeface="Arial"/>
                        </a:rPr>
                        <a:t>1</a:t>
                      </a: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rtl="1">
                        <a:lnSpc>
                          <a:spcPct val="115000"/>
                        </a:lnSpc>
                        <a:spcAft>
                          <a:spcPts val="0"/>
                        </a:spcAft>
                      </a:pPr>
                      <a:r>
                        <a:rPr lang="en-US" sz="1600" b="1" dirty="0" smtClean="0">
                          <a:solidFill>
                            <a:srgbClr val="000000"/>
                          </a:solidFill>
                          <a:latin typeface="+mn-lt"/>
                          <a:ea typeface="Calibri"/>
                          <a:cs typeface="Arial"/>
                        </a:rPr>
                        <a:t>5</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1">
                        <a:lnSpc>
                          <a:spcPct val="115000"/>
                        </a:lnSpc>
                        <a:spcAft>
                          <a:spcPts val="0"/>
                        </a:spcAft>
                      </a:pPr>
                      <a:r>
                        <a:rPr lang="en-US" sz="1600" b="1" dirty="0">
                          <a:solidFill>
                            <a:srgbClr val="000000"/>
                          </a:solidFill>
                          <a:latin typeface="+mn-lt"/>
                          <a:ea typeface="Calibri"/>
                          <a:cs typeface="Arial"/>
                        </a:rPr>
                        <a:t>5</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rtl="1">
                        <a:lnSpc>
                          <a:spcPct val="115000"/>
                        </a:lnSpc>
                        <a:spcAft>
                          <a:spcPts val="0"/>
                        </a:spcAft>
                      </a:pPr>
                      <a:r>
                        <a:rPr lang="en-US" sz="1600" b="1" dirty="0">
                          <a:solidFill>
                            <a:srgbClr val="000000"/>
                          </a:solidFill>
                          <a:latin typeface="+mn-lt"/>
                          <a:ea typeface="Calibri"/>
                          <a:cs typeface="Arial"/>
                        </a:rPr>
                        <a:t>5</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371816">
                <a:tc>
                  <a:txBody>
                    <a:bodyPr/>
                    <a:lstStyle/>
                    <a:p>
                      <a:pPr algn="ctr" rtl="1">
                        <a:lnSpc>
                          <a:spcPct val="115000"/>
                        </a:lnSpc>
                        <a:spcAft>
                          <a:spcPts val="0"/>
                        </a:spcAft>
                      </a:pPr>
                      <a:r>
                        <a:rPr lang="en-US" sz="1600" b="1" dirty="0" smtClean="0">
                          <a:solidFill>
                            <a:srgbClr val="000000"/>
                          </a:solidFill>
                          <a:latin typeface="+mn-lt"/>
                          <a:ea typeface="Calibri"/>
                          <a:cs typeface="Arial"/>
                        </a:rPr>
                        <a:t>15</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rtl="1">
                        <a:lnSpc>
                          <a:spcPct val="115000"/>
                        </a:lnSpc>
                        <a:spcAft>
                          <a:spcPts val="0"/>
                        </a:spcAft>
                      </a:pPr>
                      <a:r>
                        <a:rPr lang="en-US" sz="1600" b="1" kern="1200" dirty="0" smtClean="0">
                          <a:solidFill>
                            <a:srgbClr val="000000"/>
                          </a:solidFill>
                          <a:latin typeface="+mn-lt"/>
                          <a:ea typeface="Calibri"/>
                          <a:cs typeface="Arial"/>
                        </a:rPr>
                        <a:t>2</a:t>
                      </a: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rtl="1">
                        <a:lnSpc>
                          <a:spcPct val="115000"/>
                        </a:lnSpc>
                        <a:spcAft>
                          <a:spcPts val="0"/>
                        </a:spcAft>
                      </a:pPr>
                      <a:r>
                        <a:rPr lang="en-US" sz="1600" b="1" dirty="0" smtClean="0">
                          <a:solidFill>
                            <a:srgbClr val="000000"/>
                          </a:solidFill>
                          <a:latin typeface="+mn-lt"/>
                          <a:ea typeface="Calibri"/>
                          <a:cs typeface="Arial"/>
                        </a:rPr>
                        <a:t>12</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1">
                        <a:lnSpc>
                          <a:spcPct val="115000"/>
                        </a:lnSpc>
                        <a:spcAft>
                          <a:spcPts val="0"/>
                        </a:spcAft>
                      </a:pPr>
                      <a:r>
                        <a:rPr lang="en-US" sz="1600" b="1" dirty="0">
                          <a:solidFill>
                            <a:srgbClr val="000000"/>
                          </a:solidFill>
                          <a:latin typeface="+mn-lt"/>
                          <a:ea typeface="Calibri"/>
                          <a:cs typeface="Arial"/>
                        </a:rPr>
                        <a:t>6</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rtl="1">
                        <a:lnSpc>
                          <a:spcPct val="115000"/>
                        </a:lnSpc>
                        <a:spcAft>
                          <a:spcPts val="0"/>
                        </a:spcAft>
                      </a:pPr>
                      <a:r>
                        <a:rPr lang="en-US" sz="1600" b="1" dirty="0">
                          <a:solidFill>
                            <a:srgbClr val="000000"/>
                          </a:solidFill>
                          <a:latin typeface="+mn-lt"/>
                          <a:ea typeface="Calibri"/>
                          <a:cs typeface="Arial"/>
                        </a:rPr>
                        <a:t>7</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371816">
                <a:tc>
                  <a:txBody>
                    <a:bodyPr/>
                    <a:lstStyle/>
                    <a:p>
                      <a:pPr algn="ctr" rtl="1">
                        <a:lnSpc>
                          <a:spcPct val="115000"/>
                        </a:lnSpc>
                        <a:spcAft>
                          <a:spcPts val="0"/>
                        </a:spcAft>
                      </a:pPr>
                      <a:r>
                        <a:rPr lang="en-US" sz="1600" b="1" dirty="0" smtClean="0">
                          <a:solidFill>
                            <a:srgbClr val="000000"/>
                          </a:solidFill>
                          <a:latin typeface="+mn-lt"/>
                          <a:ea typeface="Calibri"/>
                          <a:cs typeface="Arial"/>
                        </a:rPr>
                        <a:t>15</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rtl="1">
                        <a:lnSpc>
                          <a:spcPct val="115000"/>
                        </a:lnSpc>
                        <a:spcAft>
                          <a:spcPts val="0"/>
                        </a:spcAft>
                      </a:pPr>
                      <a:r>
                        <a:rPr lang="en-US" sz="1600" b="1" kern="1200" dirty="0" smtClean="0">
                          <a:solidFill>
                            <a:srgbClr val="000000"/>
                          </a:solidFill>
                          <a:latin typeface="+mn-lt"/>
                          <a:ea typeface="Calibri"/>
                          <a:cs typeface="Arial"/>
                        </a:rPr>
                        <a:t>3</a:t>
                      </a: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rtl="1">
                        <a:lnSpc>
                          <a:spcPct val="115000"/>
                        </a:lnSpc>
                        <a:spcAft>
                          <a:spcPts val="0"/>
                        </a:spcAft>
                      </a:pPr>
                      <a:r>
                        <a:rPr lang="en-US" sz="1600" b="1" dirty="0" smtClean="0">
                          <a:solidFill>
                            <a:srgbClr val="000000"/>
                          </a:solidFill>
                          <a:latin typeface="+mn-lt"/>
                          <a:ea typeface="Calibri"/>
                          <a:cs typeface="Arial"/>
                        </a:rPr>
                        <a:t>21</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1">
                        <a:lnSpc>
                          <a:spcPct val="115000"/>
                        </a:lnSpc>
                        <a:spcAft>
                          <a:spcPts val="0"/>
                        </a:spcAft>
                      </a:pPr>
                      <a:r>
                        <a:rPr lang="en-US" sz="1600" b="1" dirty="0">
                          <a:solidFill>
                            <a:srgbClr val="000000"/>
                          </a:solidFill>
                          <a:latin typeface="+mn-lt"/>
                          <a:ea typeface="Calibri"/>
                          <a:cs typeface="Arial"/>
                        </a:rPr>
                        <a:t>7</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rtl="1">
                        <a:lnSpc>
                          <a:spcPct val="115000"/>
                        </a:lnSpc>
                        <a:spcAft>
                          <a:spcPts val="0"/>
                        </a:spcAft>
                      </a:pPr>
                      <a:r>
                        <a:rPr lang="en-US" sz="1600" b="1" dirty="0">
                          <a:solidFill>
                            <a:srgbClr val="000000"/>
                          </a:solidFill>
                          <a:latin typeface="+mn-lt"/>
                          <a:ea typeface="Calibri"/>
                          <a:cs typeface="Arial"/>
                        </a:rPr>
                        <a:t>9</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371816">
                <a:tc>
                  <a:txBody>
                    <a:bodyPr/>
                    <a:lstStyle/>
                    <a:p>
                      <a:pPr algn="ctr" rtl="1">
                        <a:lnSpc>
                          <a:spcPct val="115000"/>
                        </a:lnSpc>
                        <a:spcAft>
                          <a:spcPts val="0"/>
                        </a:spcAft>
                      </a:pPr>
                      <a:r>
                        <a:rPr lang="en-US" sz="1600" b="1" dirty="0" smtClean="0">
                          <a:solidFill>
                            <a:srgbClr val="000000"/>
                          </a:solidFill>
                          <a:latin typeface="+mn-lt"/>
                          <a:ea typeface="Calibri"/>
                          <a:cs typeface="Arial"/>
                        </a:rPr>
                        <a:t>15</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rtl="1">
                        <a:lnSpc>
                          <a:spcPct val="115000"/>
                        </a:lnSpc>
                        <a:spcAft>
                          <a:spcPts val="0"/>
                        </a:spcAft>
                      </a:pPr>
                      <a:r>
                        <a:rPr lang="en-US" sz="1600" b="1" kern="1200" dirty="0" smtClean="0">
                          <a:solidFill>
                            <a:srgbClr val="000000"/>
                          </a:solidFill>
                          <a:latin typeface="+mn-lt"/>
                          <a:ea typeface="Calibri"/>
                          <a:cs typeface="Arial"/>
                        </a:rPr>
                        <a:t>4</a:t>
                      </a: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rtl="1">
                        <a:lnSpc>
                          <a:spcPct val="115000"/>
                        </a:lnSpc>
                        <a:spcAft>
                          <a:spcPts val="0"/>
                        </a:spcAft>
                      </a:pPr>
                      <a:r>
                        <a:rPr lang="en-US" sz="1600" b="1" dirty="0" smtClean="0">
                          <a:solidFill>
                            <a:srgbClr val="000000"/>
                          </a:solidFill>
                          <a:latin typeface="+mn-lt"/>
                          <a:ea typeface="Calibri"/>
                          <a:cs typeface="Arial"/>
                        </a:rPr>
                        <a:t>32</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1">
                        <a:lnSpc>
                          <a:spcPct val="115000"/>
                        </a:lnSpc>
                        <a:spcAft>
                          <a:spcPts val="0"/>
                        </a:spcAft>
                      </a:pPr>
                      <a:r>
                        <a:rPr lang="en-US" sz="1600" b="1" dirty="0">
                          <a:solidFill>
                            <a:srgbClr val="000000"/>
                          </a:solidFill>
                          <a:latin typeface="+mn-lt"/>
                          <a:ea typeface="Calibri"/>
                          <a:cs typeface="Arial"/>
                        </a:rPr>
                        <a:t>8</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rtl="1">
                        <a:lnSpc>
                          <a:spcPct val="115000"/>
                        </a:lnSpc>
                        <a:spcAft>
                          <a:spcPts val="0"/>
                        </a:spcAft>
                      </a:pPr>
                      <a:r>
                        <a:rPr lang="en-US" sz="1600" b="1" dirty="0">
                          <a:solidFill>
                            <a:srgbClr val="000000"/>
                          </a:solidFill>
                          <a:latin typeface="+mn-lt"/>
                          <a:ea typeface="Calibri"/>
                          <a:cs typeface="Arial"/>
                        </a:rPr>
                        <a:t>11</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371816">
                <a:tc>
                  <a:txBody>
                    <a:bodyPr/>
                    <a:lstStyle/>
                    <a:p>
                      <a:pPr algn="ctr" rtl="1">
                        <a:lnSpc>
                          <a:spcPct val="115000"/>
                        </a:lnSpc>
                        <a:spcAft>
                          <a:spcPts val="0"/>
                        </a:spcAft>
                      </a:pPr>
                      <a:r>
                        <a:rPr lang="en-US" sz="1600" b="1" dirty="0" smtClean="0">
                          <a:solidFill>
                            <a:srgbClr val="000000"/>
                          </a:solidFill>
                          <a:latin typeface="+mn-lt"/>
                          <a:ea typeface="Calibri"/>
                          <a:cs typeface="Arial"/>
                        </a:rPr>
                        <a:t>15</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rtl="1">
                        <a:lnSpc>
                          <a:spcPct val="115000"/>
                        </a:lnSpc>
                        <a:spcAft>
                          <a:spcPts val="0"/>
                        </a:spcAft>
                      </a:pPr>
                      <a:r>
                        <a:rPr lang="en-US" sz="1600" b="1" kern="1200" dirty="0" smtClean="0">
                          <a:solidFill>
                            <a:srgbClr val="000000"/>
                          </a:solidFill>
                          <a:latin typeface="+mn-lt"/>
                          <a:ea typeface="Calibri"/>
                          <a:cs typeface="Arial"/>
                        </a:rPr>
                        <a:t>5</a:t>
                      </a: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rtl="1">
                        <a:lnSpc>
                          <a:spcPct val="115000"/>
                        </a:lnSpc>
                        <a:spcAft>
                          <a:spcPts val="0"/>
                        </a:spcAft>
                      </a:pPr>
                      <a:r>
                        <a:rPr lang="en-US" sz="1600" b="1" dirty="0" smtClean="0">
                          <a:solidFill>
                            <a:srgbClr val="000000"/>
                          </a:solidFill>
                          <a:latin typeface="+mn-lt"/>
                          <a:ea typeface="Calibri"/>
                          <a:cs typeface="Arial"/>
                        </a:rPr>
                        <a:t>45</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1">
                        <a:lnSpc>
                          <a:spcPct val="115000"/>
                        </a:lnSpc>
                        <a:spcAft>
                          <a:spcPts val="0"/>
                        </a:spcAft>
                      </a:pPr>
                      <a:r>
                        <a:rPr lang="en-US" sz="1600" b="1" dirty="0">
                          <a:solidFill>
                            <a:srgbClr val="000000"/>
                          </a:solidFill>
                          <a:latin typeface="+mn-lt"/>
                          <a:ea typeface="Calibri"/>
                          <a:cs typeface="Arial"/>
                        </a:rPr>
                        <a:t>9</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rtl="1">
                        <a:lnSpc>
                          <a:spcPct val="115000"/>
                        </a:lnSpc>
                        <a:spcAft>
                          <a:spcPts val="0"/>
                        </a:spcAft>
                      </a:pPr>
                      <a:r>
                        <a:rPr lang="en-US" sz="1600" b="1" dirty="0">
                          <a:solidFill>
                            <a:srgbClr val="000000"/>
                          </a:solidFill>
                          <a:latin typeface="+mn-lt"/>
                          <a:ea typeface="Calibri"/>
                          <a:cs typeface="Arial"/>
                        </a:rPr>
                        <a:t>13</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371816">
                <a:tc>
                  <a:txBody>
                    <a:bodyPr/>
                    <a:lstStyle/>
                    <a:p>
                      <a:pPr algn="ctr" rtl="1">
                        <a:lnSpc>
                          <a:spcPct val="115000"/>
                        </a:lnSpc>
                        <a:spcAft>
                          <a:spcPts val="0"/>
                        </a:spcAft>
                      </a:pPr>
                      <a:r>
                        <a:rPr lang="en-US" sz="1600" b="1" dirty="0" smtClean="0">
                          <a:solidFill>
                            <a:srgbClr val="000000"/>
                          </a:solidFill>
                          <a:latin typeface="+mn-lt"/>
                          <a:ea typeface="Calibri"/>
                          <a:cs typeface="Arial"/>
                        </a:rPr>
                        <a:t>15</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rtl="1">
                        <a:lnSpc>
                          <a:spcPct val="115000"/>
                        </a:lnSpc>
                        <a:spcAft>
                          <a:spcPts val="0"/>
                        </a:spcAft>
                      </a:pPr>
                      <a:r>
                        <a:rPr lang="en-US" sz="1600" b="1" kern="1200" dirty="0" smtClean="0">
                          <a:solidFill>
                            <a:srgbClr val="000000"/>
                          </a:solidFill>
                          <a:latin typeface="+mn-lt"/>
                          <a:ea typeface="Calibri"/>
                          <a:cs typeface="Arial"/>
                        </a:rPr>
                        <a:t>6</a:t>
                      </a: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rtl="1">
                        <a:lnSpc>
                          <a:spcPct val="115000"/>
                        </a:lnSpc>
                        <a:spcAft>
                          <a:spcPts val="0"/>
                        </a:spcAft>
                      </a:pPr>
                      <a:r>
                        <a:rPr lang="en-US" sz="1600" b="1" dirty="0" smtClean="0">
                          <a:solidFill>
                            <a:srgbClr val="000000"/>
                          </a:solidFill>
                          <a:latin typeface="+mn-lt"/>
                          <a:ea typeface="Calibri"/>
                          <a:cs typeface="Arial"/>
                        </a:rPr>
                        <a:t>54</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1">
                        <a:lnSpc>
                          <a:spcPct val="115000"/>
                        </a:lnSpc>
                        <a:spcAft>
                          <a:spcPts val="0"/>
                        </a:spcAft>
                      </a:pPr>
                      <a:r>
                        <a:rPr lang="en-US" sz="1600" b="1" dirty="0" smtClean="0">
                          <a:solidFill>
                            <a:srgbClr val="000000"/>
                          </a:solidFill>
                          <a:latin typeface="+mn-lt"/>
                          <a:ea typeface="Calibri"/>
                          <a:cs typeface="Arial"/>
                        </a:rPr>
                        <a:t>9</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rtl="1">
                        <a:lnSpc>
                          <a:spcPct val="115000"/>
                        </a:lnSpc>
                        <a:spcAft>
                          <a:spcPts val="0"/>
                        </a:spcAft>
                      </a:pPr>
                      <a:r>
                        <a:rPr lang="en-US" sz="1600" b="1" dirty="0" smtClean="0">
                          <a:solidFill>
                            <a:srgbClr val="000000"/>
                          </a:solidFill>
                          <a:latin typeface="+mn-lt"/>
                          <a:ea typeface="Calibri"/>
                          <a:cs typeface="Arial"/>
                        </a:rPr>
                        <a:t>9</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371816">
                <a:tc>
                  <a:txBody>
                    <a:bodyPr/>
                    <a:lstStyle/>
                    <a:p>
                      <a:pPr algn="ctr" rtl="1">
                        <a:lnSpc>
                          <a:spcPct val="115000"/>
                        </a:lnSpc>
                        <a:spcAft>
                          <a:spcPts val="0"/>
                        </a:spcAft>
                      </a:pPr>
                      <a:r>
                        <a:rPr lang="en-US" sz="1600" b="1" dirty="0" smtClean="0">
                          <a:solidFill>
                            <a:srgbClr val="000000"/>
                          </a:solidFill>
                          <a:latin typeface="+mn-lt"/>
                          <a:ea typeface="Calibri"/>
                          <a:cs typeface="Arial"/>
                        </a:rPr>
                        <a:t>15</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rtl="1">
                        <a:lnSpc>
                          <a:spcPct val="115000"/>
                        </a:lnSpc>
                        <a:spcAft>
                          <a:spcPts val="0"/>
                        </a:spcAft>
                      </a:pPr>
                      <a:r>
                        <a:rPr lang="en-US" sz="1600" b="1" kern="1200" dirty="0" smtClean="0">
                          <a:solidFill>
                            <a:srgbClr val="000000"/>
                          </a:solidFill>
                          <a:latin typeface="+mn-lt"/>
                          <a:ea typeface="Calibri"/>
                          <a:cs typeface="Arial"/>
                        </a:rPr>
                        <a:t>7</a:t>
                      </a: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rtl="1">
                        <a:lnSpc>
                          <a:spcPct val="115000"/>
                        </a:lnSpc>
                        <a:spcAft>
                          <a:spcPts val="0"/>
                        </a:spcAft>
                      </a:pPr>
                      <a:r>
                        <a:rPr lang="en-US" sz="1600" b="1" dirty="0" smtClean="0">
                          <a:solidFill>
                            <a:srgbClr val="000000"/>
                          </a:solidFill>
                          <a:latin typeface="+mn-lt"/>
                          <a:ea typeface="Calibri"/>
                          <a:cs typeface="Arial"/>
                        </a:rPr>
                        <a:t>56</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1">
                        <a:lnSpc>
                          <a:spcPct val="115000"/>
                        </a:lnSpc>
                        <a:spcAft>
                          <a:spcPts val="0"/>
                        </a:spcAft>
                      </a:pPr>
                      <a:r>
                        <a:rPr lang="en-US" sz="1600" b="1" dirty="0" smtClean="0">
                          <a:solidFill>
                            <a:srgbClr val="000000"/>
                          </a:solidFill>
                          <a:latin typeface="+mn-lt"/>
                          <a:ea typeface="Calibri"/>
                          <a:cs typeface="Arial"/>
                        </a:rPr>
                        <a:t>8</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rtl="1">
                        <a:lnSpc>
                          <a:spcPct val="115000"/>
                        </a:lnSpc>
                        <a:spcAft>
                          <a:spcPts val="0"/>
                        </a:spcAft>
                      </a:pPr>
                      <a:r>
                        <a:rPr lang="en-US" sz="1600" b="1" dirty="0" smtClean="0">
                          <a:solidFill>
                            <a:srgbClr val="000000"/>
                          </a:solidFill>
                          <a:latin typeface="+mn-lt"/>
                          <a:ea typeface="Calibri"/>
                          <a:cs typeface="Arial"/>
                        </a:rPr>
                        <a:t>2</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371816">
                <a:tc>
                  <a:txBody>
                    <a:bodyPr/>
                    <a:lstStyle/>
                    <a:p>
                      <a:pPr algn="ctr" rtl="1">
                        <a:lnSpc>
                          <a:spcPct val="115000"/>
                        </a:lnSpc>
                        <a:spcAft>
                          <a:spcPts val="0"/>
                        </a:spcAft>
                      </a:pPr>
                      <a:r>
                        <a:rPr lang="en-US" sz="1600" b="1" dirty="0" smtClean="0">
                          <a:solidFill>
                            <a:srgbClr val="000000"/>
                          </a:solidFill>
                          <a:latin typeface="+mn-lt"/>
                          <a:ea typeface="Calibri"/>
                          <a:cs typeface="Arial"/>
                        </a:rPr>
                        <a:t>15</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rtl="1">
                        <a:lnSpc>
                          <a:spcPct val="115000"/>
                        </a:lnSpc>
                        <a:spcAft>
                          <a:spcPts val="0"/>
                        </a:spcAft>
                      </a:pPr>
                      <a:r>
                        <a:rPr lang="en-US" sz="1600" b="1" kern="1200" dirty="0" smtClean="0">
                          <a:solidFill>
                            <a:srgbClr val="000000"/>
                          </a:solidFill>
                          <a:latin typeface="+mn-lt"/>
                          <a:ea typeface="Calibri"/>
                          <a:cs typeface="Arial"/>
                        </a:rPr>
                        <a:t>8</a:t>
                      </a: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rtl="1">
                        <a:lnSpc>
                          <a:spcPct val="115000"/>
                        </a:lnSpc>
                        <a:spcAft>
                          <a:spcPts val="0"/>
                        </a:spcAft>
                      </a:pPr>
                      <a:r>
                        <a:rPr lang="en-US" sz="1600" b="1" dirty="0" smtClean="0">
                          <a:solidFill>
                            <a:srgbClr val="000000"/>
                          </a:solidFill>
                          <a:latin typeface="+mn-lt"/>
                          <a:ea typeface="Calibri"/>
                          <a:cs typeface="Arial"/>
                        </a:rPr>
                        <a:t>56</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1">
                        <a:lnSpc>
                          <a:spcPct val="115000"/>
                        </a:lnSpc>
                        <a:spcAft>
                          <a:spcPts val="0"/>
                        </a:spcAft>
                      </a:pPr>
                      <a:r>
                        <a:rPr lang="en-US" sz="1600" b="1" dirty="0" smtClean="0">
                          <a:solidFill>
                            <a:srgbClr val="000000"/>
                          </a:solidFill>
                          <a:latin typeface="+mn-lt"/>
                          <a:ea typeface="Calibri"/>
                          <a:cs typeface="Arial"/>
                        </a:rPr>
                        <a:t>7</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rtl="1">
                        <a:lnSpc>
                          <a:spcPct val="115000"/>
                        </a:lnSpc>
                        <a:spcAft>
                          <a:spcPts val="0"/>
                        </a:spcAft>
                      </a:pPr>
                      <a:r>
                        <a:rPr lang="en-US" sz="1600" b="1" dirty="0">
                          <a:solidFill>
                            <a:srgbClr val="000000"/>
                          </a:solidFill>
                          <a:latin typeface="+mn-lt"/>
                          <a:ea typeface="Calibri"/>
                          <a:cs typeface="Arial"/>
                        </a:rPr>
                        <a:t>0</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371816">
                <a:tc>
                  <a:txBody>
                    <a:bodyPr/>
                    <a:lstStyle/>
                    <a:p>
                      <a:pPr algn="ctr" rtl="1">
                        <a:lnSpc>
                          <a:spcPct val="115000"/>
                        </a:lnSpc>
                        <a:spcAft>
                          <a:spcPts val="0"/>
                        </a:spcAft>
                      </a:pPr>
                      <a:r>
                        <a:rPr lang="en-US" sz="1600" b="1" dirty="0" smtClean="0">
                          <a:solidFill>
                            <a:srgbClr val="000000"/>
                          </a:solidFill>
                          <a:latin typeface="+mn-lt"/>
                          <a:ea typeface="Calibri"/>
                          <a:cs typeface="Arial"/>
                        </a:rPr>
                        <a:t>15</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rtl="1">
                        <a:lnSpc>
                          <a:spcPct val="115000"/>
                        </a:lnSpc>
                        <a:spcAft>
                          <a:spcPts val="0"/>
                        </a:spcAft>
                      </a:pPr>
                      <a:r>
                        <a:rPr lang="en-US" sz="1600" b="1" kern="1200" dirty="0" smtClean="0">
                          <a:solidFill>
                            <a:srgbClr val="000000"/>
                          </a:solidFill>
                          <a:latin typeface="+mn-lt"/>
                          <a:ea typeface="Calibri"/>
                          <a:cs typeface="Arial"/>
                        </a:rPr>
                        <a:t>9</a:t>
                      </a: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rtl="1">
                        <a:lnSpc>
                          <a:spcPct val="115000"/>
                        </a:lnSpc>
                        <a:spcAft>
                          <a:spcPts val="0"/>
                        </a:spcAft>
                      </a:pPr>
                      <a:r>
                        <a:rPr lang="en-US" sz="1600" b="1" dirty="0" smtClean="0">
                          <a:solidFill>
                            <a:srgbClr val="000000"/>
                          </a:solidFill>
                          <a:latin typeface="+mn-lt"/>
                          <a:ea typeface="Calibri"/>
                          <a:cs typeface="Arial"/>
                        </a:rPr>
                        <a:t>52</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1">
                        <a:lnSpc>
                          <a:spcPct val="115000"/>
                        </a:lnSpc>
                        <a:spcAft>
                          <a:spcPts val="0"/>
                        </a:spcAft>
                      </a:pPr>
                      <a:r>
                        <a:rPr lang="en-US" sz="1600" b="1" dirty="0">
                          <a:solidFill>
                            <a:srgbClr val="000000"/>
                          </a:solidFill>
                          <a:latin typeface="+mn-lt"/>
                          <a:ea typeface="Calibri"/>
                          <a:cs typeface="Arial"/>
                        </a:rPr>
                        <a:t>5.8</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rtl="1">
                        <a:lnSpc>
                          <a:spcPct val="115000"/>
                        </a:lnSpc>
                        <a:spcAft>
                          <a:spcPts val="0"/>
                        </a:spcAft>
                      </a:pPr>
                      <a:r>
                        <a:rPr lang="en-US" sz="1600" b="1" dirty="0" smtClean="0">
                          <a:solidFill>
                            <a:srgbClr val="000000"/>
                          </a:solidFill>
                          <a:latin typeface="+mn-lt"/>
                          <a:ea typeface="Calibri"/>
                          <a:cs typeface="Arial"/>
                        </a:rPr>
                        <a:t>4</a:t>
                      </a:r>
                      <a:r>
                        <a:rPr lang="ar-SA" sz="1600" b="1" dirty="0" smtClean="0">
                          <a:solidFill>
                            <a:srgbClr val="000000"/>
                          </a:solidFill>
                          <a:latin typeface="+mn-lt"/>
                          <a:ea typeface="Calibri"/>
                          <a:cs typeface="Arial"/>
                        </a:rPr>
                        <a:t>-</a:t>
                      </a:r>
                      <a:endParaRPr lang="en-US" sz="1400" dirty="0">
                        <a:latin typeface="+mn-lt"/>
                        <a:ea typeface="Calibri"/>
                        <a:cs typeface="Arial"/>
                      </a:endParaRPr>
                    </a:p>
                  </a:txBody>
                  <a:tcPr marL="91451" marR="91451" marT="45701" marB="4570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bl>
          </a:graphicData>
        </a:graphic>
      </p:graphicFrame>
    </p:spTree>
    <p:extLst>
      <p:ext uri="{BB962C8B-B14F-4D97-AF65-F5344CB8AC3E}">
        <p14:creationId xmlns:p14="http://schemas.microsoft.com/office/powerpoint/2010/main" val="119205396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slide(fromBottom)">
                                      <p:cBhvr>
                                        <p:cTn id="7" dur="500"/>
                                        <p:tgtEl>
                                          <p:spTgt spid="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slide(fromBottom)">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ChangeArrowheads="1"/>
          </p:cNvSpPr>
          <p:nvPr/>
        </p:nvSpPr>
        <p:spPr bwMode="auto">
          <a:xfrm>
            <a:off x="2279650" y="1052513"/>
            <a:ext cx="7848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400"/>
              <a:t>من الجدول السابق يمكن ابداء الملاحضات التالية:</a:t>
            </a:r>
          </a:p>
        </p:txBody>
      </p:sp>
      <p:sp>
        <p:nvSpPr>
          <p:cNvPr id="10" name="Rectangle 53"/>
          <p:cNvSpPr>
            <a:spLocks noChangeArrowheads="1"/>
          </p:cNvSpPr>
          <p:nvPr/>
        </p:nvSpPr>
        <p:spPr bwMode="auto">
          <a:xfrm>
            <a:off x="2063750" y="1557338"/>
            <a:ext cx="8135938" cy="576262"/>
          </a:xfrm>
          <a:prstGeom prst="rect">
            <a:avLst/>
          </a:prstGeom>
          <a:noFill/>
          <a:ln w="9525">
            <a:noFill/>
            <a:miter lim="800000"/>
            <a:headEnd/>
            <a:tailEnd/>
          </a:ln>
        </p:spPr>
        <p:txBody>
          <a:bodyPr/>
          <a:lstStyle/>
          <a:p>
            <a:pPr marL="266700" indent="-266700" algn="justLow">
              <a:lnSpc>
                <a:spcPct val="120000"/>
              </a:lnSpc>
              <a:buClr>
                <a:schemeClr val="accent1">
                  <a:lumMod val="50000"/>
                </a:schemeClr>
              </a:buClr>
              <a:buSzPct val="75000"/>
              <a:buFont typeface="Wingdings" pitchFamily="2" charset="2"/>
              <a:buChar char="v"/>
              <a:defRPr/>
            </a:pPr>
            <a:r>
              <a:rPr lang="ar-SA" altLang="en-US" sz="2800" dirty="0">
                <a:solidFill>
                  <a:schemeClr val="accent1">
                    <a:lumMod val="50000"/>
                  </a:schemeClr>
                </a:solidFill>
              </a:rPr>
              <a:t>الناتج الكلي:</a:t>
            </a:r>
            <a:r>
              <a:rPr lang="ar-SA" altLang="en-US" sz="2500" dirty="0">
                <a:solidFill>
                  <a:schemeClr val="accent1">
                    <a:lumMod val="50000"/>
                  </a:schemeClr>
                </a:solidFill>
              </a:rPr>
              <a:t> </a:t>
            </a:r>
          </a:p>
        </p:txBody>
      </p:sp>
      <p:sp>
        <p:nvSpPr>
          <p:cNvPr id="11" name="Rectangle 10"/>
          <p:cNvSpPr>
            <a:spLocks noChangeArrowheads="1"/>
          </p:cNvSpPr>
          <p:nvPr/>
        </p:nvSpPr>
        <p:spPr bwMode="auto">
          <a:xfrm>
            <a:off x="2063750" y="2133601"/>
            <a:ext cx="784860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400"/>
              <a:t>يتزايد كلما أضفنا وحده إضافية من عنصر العمل إلى أن وصل إلى أقصى مستوى له عند الوحدة الثامنة. وعند هذا المستوى يصبح الناتج الحدي مساوياً للصفر، ثم يبدأ الناتج الكلي فـي التناقص عندما يصبح الناتج الحدي سالباً.</a:t>
            </a:r>
          </a:p>
        </p:txBody>
      </p:sp>
      <p:sp>
        <p:nvSpPr>
          <p:cNvPr id="9" name="Rectangle 53"/>
          <p:cNvSpPr>
            <a:spLocks noChangeArrowheads="1"/>
          </p:cNvSpPr>
          <p:nvPr/>
        </p:nvSpPr>
        <p:spPr bwMode="auto">
          <a:xfrm>
            <a:off x="2063750" y="3429001"/>
            <a:ext cx="8135938" cy="576263"/>
          </a:xfrm>
          <a:prstGeom prst="rect">
            <a:avLst/>
          </a:prstGeom>
          <a:noFill/>
          <a:ln w="9525">
            <a:noFill/>
            <a:miter lim="800000"/>
            <a:headEnd/>
            <a:tailEnd/>
          </a:ln>
        </p:spPr>
        <p:txBody>
          <a:bodyPr/>
          <a:lstStyle/>
          <a:p>
            <a:pPr marL="266700" indent="-266700" algn="justLow">
              <a:lnSpc>
                <a:spcPct val="120000"/>
              </a:lnSpc>
              <a:buClr>
                <a:schemeClr val="accent1">
                  <a:lumMod val="50000"/>
                </a:schemeClr>
              </a:buClr>
              <a:buSzPct val="75000"/>
              <a:buFont typeface="Wingdings" pitchFamily="2" charset="2"/>
              <a:buChar char="v"/>
              <a:defRPr/>
            </a:pPr>
            <a:r>
              <a:rPr lang="ar-SA" altLang="en-US" sz="2800" dirty="0">
                <a:solidFill>
                  <a:schemeClr val="accent1">
                    <a:lumMod val="50000"/>
                  </a:schemeClr>
                </a:solidFill>
              </a:rPr>
              <a:t>الناتج المتوسط:</a:t>
            </a:r>
            <a:r>
              <a:rPr lang="ar-SA" altLang="en-US" sz="2500" dirty="0">
                <a:solidFill>
                  <a:schemeClr val="accent1">
                    <a:lumMod val="50000"/>
                  </a:schemeClr>
                </a:solidFill>
              </a:rPr>
              <a:t> </a:t>
            </a:r>
          </a:p>
        </p:txBody>
      </p:sp>
      <p:sp>
        <p:nvSpPr>
          <p:cNvPr id="13" name="Rectangle 12"/>
          <p:cNvSpPr>
            <a:spLocks noChangeArrowheads="1"/>
          </p:cNvSpPr>
          <p:nvPr/>
        </p:nvSpPr>
        <p:spPr bwMode="auto">
          <a:xfrm>
            <a:off x="2063750" y="4005263"/>
            <a:ext cx="78486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400"/>
              <a:t>يتزايد إلى أن يصل إلى أعلى مستوى عند الوحدة السادسة </a:t>
            </a:r>
            <a:r>
              <a:rPr lang="en-US" altLang="en-US" sz="2400"/>
              <a:t>(APL=MPL)، </a:t>
            </a:r>
            <a:r>
              <a:rPr lang="ar-SA" altLang="en-US" sz="2400"/>
              <a:t>ثم يبدأ فـي الانخفاض إلا أنه لا يصل إلى الصفر ولا يأخذ قيمة سالبة.</a:t>
            </a:r>
          </a:p>
        </p:txBody>
      </p:sp>
      <p:sp>
        <p:nvSpPr>
          <p:cNvPr id="14" name="Rectangle 53"/>
          <p:cNvSpPr>
            <a:spLocks noChangeArrowheads="1"/>
          </p:cNvSpPr>
          <p:nvPr/>
        </p:nvSpPr>
        <p:spPr bwMode="auto">
          <a:xfrm>
            <a:off x="2063750" y="4941888"/>
            <a:ext cx="8135938" cy="576262"/>
          </a:xfrm>
          <a:prstGeom prst="rect">
            <a:avLst/>
          </a:prstGeom>
          <a:noFill/>
          <a:ln w="9525">
            <a:noFill/>
            <a:miter lim="800000"/>
            <a:headEnd/>
            <a:tailEnd/>
          </a:ln>
        </p:spPr>
        <p:txBody>
          <a:bodyPr/>
          <a:lstStyle/>
          <a:p>
            <a:pPr marL="266700" indent="-266700" algn="justLow">
              <a:lnSpc>
                <a:spcPct val="120000"/>
              </a:lnSpc>
              <a:buClr>
                <a:schemeClr val="accent1">
                  <a:lumMod val="50000"/>
                </a:schemeClr>
              </a:buClr>
              <a:buSzPct val="75000"/>
              <a:buFont typeface="Wingdings" pitchFamily="2" charset="2"/>
              <a:buChar char="v"/>
              <a:defRPr/>
            </a:pPr>
            <a:r>
              <a:rPr lang="ar-SA" altLang="en-US" sz="2800" dirty="0">
                <a:solidFill>
                  <a:schemeClr val="accent1">
                    <a:lumMod val="50000"/>
                  </a:schemeClr>
                </a:solidFill>
              </a:rPr>
              <a:t>الناتج الحدي:</a:t>
            </a:r>
            <a:r>
              <a:rPr lang="ar-SA" altLang="en-US" sz="2500" dirty="0">
                <a:solidFill>
                  <a:schemeClr val="accent1">
                    <a:lumMod val="50000"/>
                  </a:schemeClr>
                </a:solidFill>
              </a:rPr>
              <a:t> </a:t>
            </a:r>
          </a:p>
        </p:txBody>
      </p:sp>
      <p:sp>
        <p:nvSpPr>
          <p:cNvPr id="15" name="Rectangle 14"/>
          <p:cNvSpPr>
            <a:spLocks noChangeArrowheads="1"/>
          </p:cNvSpPr>
          <p:nvPr/>
        </p:nvSpPr>
        <p:spPr bwMode="auto">
          <a:xfrm>
            <a:off x="2063750" y="5516563"/>
            <a:ext cx="78486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400"/>
              <a:t>يتزايد إلى أن يصل إلى أعلى مستوى له عند الوحدة الخامسة، ثم يتناقص إلى أن يصل إلى الصفر، ثم يأخذ بعد ذلك يأخذ قيماً سالبة.</a:t>
            </a:r>
          </a:p>
        </p:txBody>
      </p:sp>
    </p:spTree>
    <p:extLst>
      <p:ext uri="{BB962C8B-B14F-4D97-AF65-F5344CB8AC3E}">
        <p14:creationId xmlns:p14="http://schemas.microsoft.com/office/powerpoint/2010/main" val="29354200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lide(fromBottom)">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slide(fromBottom)">
                                      <p:cBhvr>
                                        <p:cTn id="12" dur="500"/>
                                        <p:tgtEl>
                                          <p:spTgt spid="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slide(fromBottom)">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slide(fromBottom)">
                                      <p:cBhvr>
                                        <p:cTn id="27" dur="500"/>
                                        <p:tgtEl>
                                          <p:spTgt spid="1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slide(fromBottom)">
                                      <p:cBhvr>
                                        <p:cTn id="32" dur="500"/>
                                        <p:tgtEl>
                                          <p:spTgt spid="1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slide(fromBottom)">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9" grpId="0"/>
      <p:bldP spid="13" grpId="0"/>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846264" y="471488"/>
            <a:ext cx="8715375" cy="615950"/>
          </a:xfrm>
        </p:spPr>
        <p:txBody>
          <a:bodyPr/>
          <a:lstStyle/>
          <a:p>
            <a:pPr algn="r" rtl="1" eaLnBrk="1" hangingPunct="1">
              <a:defRPr/>
            </a:pPr>
            <a:r>
              <a:rPr lang="ar-SA" altLang="en-US" sz="2600" b="1" dirty="0" smtClean="0">
                <a:solidFill>
                  <a:schemeClr val="bg2"/>
                </a:solidFill>
                <a:latin typeface="Arial Black" pitchFamily="34" charset="0"/>
                <a:ea typeface="+mn-ea"/>
                <a:cs typeface="PT Bold Heading" pitchFamily="2" charset="-78"/>
              </a:rPr>
              <a:t> </a:t>
            </a:r>
            <a:r>
              <a:rPr lang="ar-SA" altLang="en-US" sz="2600" b="1" dirty="0">
                <a:solidFill>
                  <a:schemeClr val="bg2"/>
                </a:solidFill>
                <a:latin typeface="Arial Black" pitchFamily="34" charset="0"/>
                <a:ea typeface="+mn-ea"/>
                <a:cs typeface="PT Bold Heading" pitchFamily="2" charset="-78"/>
              </a:rPr>
              <a:t>دالة الإنتاج </a:t>
            </a:r>
            <a:r>
              <a:rPr lang="en-US" altLang="en-US" sz="2600" b="1" dirty="0">
                <a:solidFill>
                  <a:schemeClr val="bg2"/>
                </a:solidFill>
                <a:latin typeface="Arial Black" pitchFamily="34" charset="0"/>
                <a:ea typeface="+mn-ea"/>
                <a:cs typeface="+mj-cs"/>
              </a:rPr>
              <a:t>Production Function</a:t>
            </a:r>
            <a:endParaRPr lang="en-US" altLang="en-US" sz="2800" b="1" dirty="0">
              <a:solidFill>
                <a:schemeClr val="bg2"/>
              </a:solidFill>
              <a:latin typeface="Arial Black" pitchFamily="34" charset="0"/>
              <a:ea typeface="+mn-ea"/>
              <a:cs typeface="+mj-cs"/>
            </a:endParaRPr>
          </a:p>
        </p:txBody>
      </p:sp>
      <p:sp>
        <p:nvSpPr>
          <p:cNvPr id="54" name="Rectangle 53"/>
          <p:cNvSpPr>
            <a:spLocks noChangeArrowheads="1"/>
          </p:cNvSpPr>
          <p:nvPr/>
        </p:nvSpPr>
        <p:spPr bwMode="auto">
          <a:xfrm>
            <a:off x="2063750" y="968376"/>
            <a:ext cx="8280400" cy="576263"/>
          </a:xfrm>
          <a:prstGeom prst="rect">
            <a:avLst/>
          </a:prstGeom>
          <a:noFill/>
          <a:ln w="9525">
            <a:noFill/>
            <a:miter lim="800000"/>
            <a:headEnd/>
            <a:tailEnd/>
          </a:ln>
        </p:spPr>
        <p:txBody>
          <a:bodyPr/>
          <a:lstStyle/>
          <a:p>
            <a:pPr marL="266700" indent="-266700" algn="justLow">
              <a:lnSpc>
                <a:spcPct val="120000"/>
              </a:lnSpc>
              <a:buClr>
                <a:srgbClr val="C00000"/>
              </a:buClr>
              <a:buSzPct val="75000"/>
              <a:buFont typeface="Wingdings" pitchFamily="2" charset="2"/>
              <a:buChar char="v"/>
              <a:defRPr/>
            </a:pPr>
            <a:r>
              <a:rPr lang="ar-SA" altLang="en-US" sz="2400" dirty="0">
                <a:solidFill>
                  <a:srgbClr val="C00000"/>
                </a:solidFill>
              </a:rPr>
              <a:t>الوصف الهندسي لدالة الإنتاج</a:t>
            </a:r>
          </a:p>
          <a:p>
            <a:pPr algn="justLow" rtl="1" eaLnBrk="1" hangingPunct="1">
              <a:lnSpc>
                <a:spcPct val="120000"/>
              </a:lnSpc>
              <a:buClr>
                <a:srgbClr val="660066"/>
              </a:buClr>
              <a:buSzPct val="75000"/>
              <a:defRPr/>
            </a:pPr>
            <a:r>
              <a:rPr lang="ar-SA" altLang="en-US" sz="2400" dirty="0">
                <a:solidFill>
                  <a:srgbClr val="C00000"/>
                </a:solidFill>
              </a:rPr>
              <a:t> </a:t>
            </a:r>
          </a:p>
        </p:txBody>
      </p:sp>
      <p:graphicFrame>
        <p:nvGraphicFramePr>
          <p:cNvPr id="78850" name="Object 33"/>
          <p:cNvGraphicFramePr>
            <a:graphicFrameLocks noChangeAspect="1"/>
          </p:cNvGraphicFramePr>
          <p:nvPr/>
        </p:nvGraphicFramePr>
        <p:xfrm>
          <a:off x="2351089" y="1557339"/>
          <a:ext cx="7058025" cy="3311525"/>
        </p:xfrm>
        <a:graphic>
          <a:graphicData uri="http://schemas.openxmlformats.org/presentationml/2006/ole">
            <mc:AlternateContent xmlns:mc="http://schemas.openxmlformats.org/markup-compatibility/2006">
              <mc:Choice xmlns:v="urn:schemas-microsoft-com:vml" Requires="v">
                <p:oleObj spid="_x0000_s1038" name="Chart" r:id="rId4" imgW="6058013" imgH="3829008" progId="Excel.Chart.8">
                  <p:embed/>
                </p:oleObj>
              </mc:Choice>
              <mc:Fallback>
                <p:oleObj name="Chart" r:id="rId4" imgW="6058013" imgH="3829008" progId="Excel.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51089" y="1557339"/>
                        <a:ext cx="7058025" cy="331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Rectangle 6"/>
          <p:cNvSpPr>
            <a:spLocks noChangeArrowheads="1"/>
          </p:cNvSpPr>
          <p:nvPr/>
        </p:nvSpPr>
        <p:spPr bwMode="auto">
          <a:xfrm>
            <a:off x="2279650" y="4932363"/>
            <a:ext cx="7848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200"/>
              <a:t>من الشكل السابق يمكن ابداء الملاحضات التالية:</a:t>
            </a:r>
          </a:p>
        </p:txBody>
      </p:sp>
      <p:sp>
        <p:nvSpPr>
          <p:cNvPr id="8" name="Rectangle 7"/>
          <p:cNvSpPr>
            <a:spLocks noChangeArrowheads="1"/>
          </p:cNvSpPr>
          <p:nvPr/>
        </p:nvSpPr>
        <p:spPr bwMode="auto">
          <a:xfrm>
            <a:off x="2279650" y="5373688"/>
            <a:ext cx="7848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200"/>
              <a:t> - منحنى الناتج الكلي يصل إلى أقصاه عندما يكون الناتج الحدي مساوياً للصفر.</a:t>
            </a:r>
          </a:p>
        </p:txBody>
      </p:sp>
      <p:sp>
        <p:nvSpPr>
          <p:cNvPr id="10" name="Rectangle 9"/>
          <p:cNvSpPr>
            <a:spLocks noChangeArrowheads="1"/>
          </p:cNvSpPr>
          <p:nvPr/>
        </p:nvSpPr>
        <p:spPr bwMode="auto">
          <a:xfrm>
            <a:off x="2063750" y="5876926"/>
            <a:ext cx="80645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200"/>
              <a:t> - منحنى الناتج الحدي يقطع منحنى الناتج المتوسط عند أعلى نقطة للناتج المتوسط.</a:t>
            </a:r>
          </a:p>
        </p:txBody>
      </p:sp>
    </p:spTree>
    <p:extLst>
      <p:ext uri="{BB962C8B-B14F-4D97-AF65-F5344CB8AC3E}">
        <p14:creationId xmlns:p14="http://schemas.microsoft.com/office/powerpoint/2010/main" val="275187681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500" fill="hold"/>
                                        <p:tgtEl>
                                          <p:spTgt spid="13314"/>
                                        </p:tgtEl>
                                        <p:attrNameLst>
                                          <p:attrName>ppt_w</p:attrName>
                                        </p:attrNameLst>
                                      </p:cBhvr>
                                      <p:tavLst>
                                        <p:tav tm="0">
                                          <p:val>
                                            <p:fltVal val="0"/>
                                          </p:val>
                                        </p:tav>
                                        <p:tav tm="100000">
                                          <p:val>
                                            <p:strVal val="#ppt_w"/>
                                          </p:val>
                                        </p:tav>
                                      </p:tavLst>
                                    </p:anim>
                                    <p:anim calcmode="lin" valueType="num">
                                      <p:cBhvr>
                                        <p:cTn id="8" dur="500" fill="hold"/>
                                        <p:tgtEl>
                                          <p:spTgt spid="13314"/>
                                        </p:tgtEl>
                                        <p:attrNameLst>
                                          <p:attrName>ppt_h</p:attrName>
                                        </p:attrNameLst>
                                      </p:cBhvr>
                                      <p:tavLst>
                                        <p:tav tm="0">
                                          <p:val>
                                            <p:fltVal val="0"/>
                                          </p:val>
                                        </p:tav>
                                        <p:tav tm="100000">
                                          <p:val>
                                            <p:strVal val="#ppt_h"/>
                                          </p:val>
                                        </p:tav>
                                      </p:tavLst>
                                    </p:anim>
                                    <p:animEffect transition="in" filter="fade">
                                      <p:cBhvr>
                                        <p:cTn id="9" dur="500"/>
                                        <p:tgtEl>
                                          <p:spTgt spid="133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slide(fromBottom)">
                                      <p:cBhvr>
                                        <p:cTn id="14" dur="500"/>
                                        <p:tgtEl>
                                          <p:spTgt spid="54"/>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78850"/>
                                        </p:tgtEl>
                                        <p:attrNameLst>
                                          <p:attrName>style.visibility</p:attrName>
                                        </p:attrNameLst>
                                      </p:cBhvr>
                                      <p:to>
                                        <p:strVal val="visible"/>
                                      </p:to>
                                    </p:set>
                                    <p:animEffect transition="in" filter="wipe(down)">
                                      <p:cBhvr>
                                        <p:cTn id="19" dur="500"/>
                                        <p:tgtEl>
                                          <p:spTgt spid="78850"/>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slide(fromBottom)">
                                      <p:cBhvr>
                                        <p:cTn id="24" dur="500"/>
                                        <p:tgtEl>
                                          <p:spTgt spid="7"/>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slide(fromBottom)">
                                      <p:cBhvr>
                                        <p:cTn id="29" dur="500"/>
                                        <p:tgtEl>
                                          <p:spTgt spid="8"/>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2" presetClass="entr" presetSubtype="4"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slide(fromBottom)">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54" grpId="0"/>
      <p:bldOleChart spid="78850" grpId="0"/>
      <p:bldP spid="7" grpId="0"/>
      <p:bldP spid="8"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53"/>
          <p:cNvSpPr>
            <a:spLocks noChangeArrowheads="1"/>
          </p:cNvSpPr>
          <p:nvPr/>
        </p:nvSpPr>
        <p:spPr bwMode="auto">
          <a:xfrm>
            <a:off x="2063750" y="1865313"/>
            <a:ext cx="8135938" cy="576262"/>
          </a:xfrm>
          <a:prstGeom prst="rect">
            <a:avLst/>
          </a:prstGeom>
          <a:noFill/>
          <a:ln w="9525">
            <a:noFill/>
            <a:miter lim="800000"/>
            <a:headEnd/>
            <a:tailEnd/>
          </a:ln>
        </p:spPr>
        <p:txBody>
          <a:bodyPr/>
          <a:lstStyle/>
          <a:p>
            <a:pPr marL="266700" indent="-266700" algn="justLow">
              <a:lnSpc>
                <a:spcPct val="120000"/>
              </a:lnSpc>
              <a:buClr>
                <a:schemeClr val="accent1">
                  <a:lumMod val="50000"/>
                </a:schemeClr>
              </a:buClr>
              <a:buSzPct val="75000"/>
              <a:defRPr/>
            </a:pPr>
            <a:r>
              <a:rPr lang="ar-SA" altLang="en-US" sz="2400" dirty="0">
                <a:solidFill>
                  <a:schemeClr val="accent1">
                    <a:lumMod val="50000"/>
                  </a:schemeClr>
                </a:solidFill>
              </a:rPr>
              <a:t>- المرحلة الاولى: مرحلة تزايد الغلة (الإنتاجية): </a:t>
            </a:r>
          </a:p>
        </p:txBody>
      </p:sp>
      <p:sp>
        <p:nvSpPr>
          <p:cNvPr id="11" name="Rectangle 10"/>
          <p:cNvSpPr>
            <a:spLocks noChangeArrowheads="1"/>
          </p:cNvSpPr>
          <p:nvPr/>
        </p:nvSpPr>
        <p:spPr bwMode="auto">
          <a:xfrm>
            <a:off x="1919288" y="2339976"/>
            <a:ext cx="7993062"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200"/>
              <a:t>وفيها يتزايد الناتج الكلي بمعدلات متزايدة، كما أن الناتج الحدي يتزايد، والناتج المتوسط يتزايد (تنتهي عند العامل رقم </a:t>
            </a:r>
            <a:r>
              <a:rPr lang="en-US" altLang="en-US" sz="2200"/>
              <a:t>6</a:t>
            </a:r>
            <a:r>
              <a:rPr lang="ar-SA" altLang="en-US" sz="2200"/>
              <a:t>).</a:t>
            </a:r>
          </a:p>
        </p:txBody>
      </p:sp>
      <p:sp>
        <p:nvSpPr>
          <p:cNvPr id="9" name="Rectangle 53"/>
          <p:cNvSpPr>
            <a:spLocks noChangeArrowheads="1"/>
          </p:cNvSpPr>
          <p:nvPr/>
        </p:nvSpPr>
        <p:spPr bwMode="auto">
          <a:xfrm>
            <a:off x="2063750" y="3179763"/>
            <a:ext cx="8135938" cy="576262"/>
          </a:xfrm>
          <a:prstGeom prst="rect">
            <a:avLst/>
          </a:prstGeom>
          <a:noFill/>
          <a:ln w="9525">
            <a:noFill/>
            <a:miter lim="800000"/>
            <a:headEnd/>
            <a:tailEnd/>
          </a:ln>
        </p:spPr>
        <p:txBody>
          <a:bodyPr/>
          <a:lstStyle/>
          <a:p>
            <a:pPr marL="266700" indent="-266700" algn="justLow">
              <a:lnSpc>
                <a:spcPct val="120000"/>
              </a:lnSpc>
              <a:buClr>
                <a:schemeClr val="accent1">
                  <a:lumMod val="50000"/>
                </a:schemeClr>
              </a:buClr>
              <a:buSzPct val="75000"/>
              <a:defRPr/>
            </a:pPr>
            <a:r>
              <a:rPr lang="ar-SA" altLang="en-US" sz="2400" dirty="0">
                <a:solidFill>
                  <a:schemeClr val="accent1">
                    <a:lumMod val="50000"/>
                  </a:schemeClr>
                </a:solidFill>
              </a:rPr>
              <a:t>- المرحلة الثانية: مرحلة تناقص الغلة (الإنتاجية): </a:t>
            </a:r>
          </a:p>
        </p:txBody>
      </p:sp>
      <p:sp>
        <p:nvSpPr>
          <p:cNvPr id="13" name="Rectangle 12"/>
          <p:cNvSpPr>
            <a:spLocks noChangeArrowheads="1"/>
          </p:cNvSpPr>
          <p:nvPr/>
        </p:nvSpPr>
        <p:spPr bwMode="auto">
          <a:xfrm>
            <a:off x="1919288" y="3614739"/>
            <a:ext cx="7993062"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200"/>
              <a:t>وفيها يتزايد الناتج الكلي بمعدلات متناقصة حتى يصل الى أعلى كمية له، بينما يكون الناتج الحدي متناقص حتى يصل الى مستوي الصفر، أما الناتج المتوسط قيتزايد فى البداية ثم يتجه للتناقص. وتنهى هذه المرحلة عند وصول الناتج الكلى إلي أقصي مستوي له (الناتج الحدى = صفر).</a:t>
            </a:r>
          </a:p>
        </p:txBody>
      </p:sp>
      <p:sp>
        <p:nvSpPr>
          <p:cNvPr id="14" name="Rectangle 53"/>
          <p:cNvSpPr>
            <a:spLocks noChangeArrowheads="1"/>
          </p:cNvSpPr>
          <p:nvPr/>
        </p:nvSpPr>
        <p:spPr bwMode="auto">
          <a:xfrm>
            <a:off x="2063750" y="5208588"/>
            <a:ext cx="8135938" cy="576262"/>
          </a:xfrm>
          <a:prstGeom prst="rect">
            <a:avLst/>
          </a:prstGeom>
          <a:noFill/>
          <a:ln w="9525">
            <a:noFill/>
            <a:miter lim="800000"/>
            <a:headEnd/>
            <a:tailEnd/>
          </a:ln>
        </p:spPr>
        <p:txBody>
          <a:bodyPr/>
          <a:lstStyle/>
          <a:p>
            <a:pPr marL="266700" indent="-266700" algn="justLow">
              <a:lnSpc>
                <a:spcPct val="120000"/>
              </a:lnSpc>
              <a:buClr>
                <a:schemeClr val="accent1">
                  <a:lumMod val="50000"/>
                </a:schemeClr>
              </a:buClr>
              <a:buSzPct val="75000"/>
              <a:defRPr/>
            </a:pPr>
            <a:r>
              <a:rPr lang="ar-SA" altLang="en-US" sz="2400" dirty="0">
                <a:solidFill>
                  <a:schemeClr val="accent1">
                    <a:lumMod val="50000"/>
                  </a:schemeClr>
                </a:solidFill>
              </a:rPr>
              <a:t>- المرحلة الثالثة:مرحلة الغلة السالبة (الإنتاجية): </a:t>
            </a:r>
          </a:p>
        </p:txBody>
      </p:sp>
      <p:sp>
        <p:nvSpPr>
          <p:cNvPr id="15" name="Rectangle 14"/>
          <p:cNvSpPr>
            <a:spLocks noChangeArrowheads="1"/>
          </p:cNvSpPr>
          <p:nvPr/>
        </p:nvSpPr>
        <p:spPr bwMode="auto">
          <a:xfrm>
            <a:off x="1992314" y="5695951"/>
            <a:ext cx="7920037"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200"/>
              <a:t>وفيها يبدأ الناتج الكلي في التناقص، في حين يكون الناتج الحدي في هذه المرحلة سالب، والناتج المتوسط يتناقص لكنه لم يصل إلى الصفر ولا يأخذ قيم سالبة.</a:t>
            </a:r>
          </a:p>
        </p:txBody>
      </p:sp>
      <p:sp>
        <p:nvSpPr>
          <p:cNvPr id="12" name="Rectangle 11"/>
          <p:cNvSpPr>
            <a:spLocks noChangeArrowheads="1"/>
          </p:cNvSpPr>
          <p:nvPr/>
        </p:nvSpPr>
        <p:spPr bwMode="auto">
          <a:xfrm>
            <a:off x="2063750" y="968376"/>
            <a:ext cx="8280400" cy="576263"/>
          </a:xfrm>
          <a:prstGeom prst="rect">
            <a:avLst/>
          </a:prstGeom>
          <a:noFill/>
          <a:ln w="9525">
            <a:noFill/>
            <a:miter lim="800000"/>
            <a:headEnd/>
            <a:tailEnd/>
          </a:ln>
        </p:spPr>
        <p:txBody>
          <a:bodyPr/>
          <a:lstStyle/>
          <a:p>
            <a:pPr marL="266700" indent="-266700" algn="justLow">
              <a:lnSpc>
                <a:spcPct val="120000"/>
              </a:lnSpc>
              <a:buClr>
                <a:srgbClr val="C00000"/>
              </a:buClr>
              <a:buSzPct val="75000"/>
              <a:buFont typeface="Wingdings" pitchFamily="2" charset="2"/>
              <a:buChar char="v"/>
              <a:defRPr/>
            </a:pPr>
            <a:r>
              <a:rPr lang="ar-SA" altLang="en-US" sz="2600" dirty="0">
                <a:solidFill>
                  <a:srgbClr val="C00000"/>
                </a:solidFill>
              </a:rPr>
              <a:t>مراجل الإنتاج</a:t>
            </a:r>
          </a:p>
          <a:p>
            <a:pPr algn="justLow" rtl="1" eaLnBrk="1" hangingPunct="1">
              <a:lnSpc>
                <a:spcPct val="120000"/>
              </a:lnSpc>
              <a:buClr>
                <a:srgbClr val="660066"/>
              </a:buClr>
              <a:buSzPct val="75000"/>
              <a:defRPr/>
            </a:pPr>
            <a:r>
              <a:rPr lang="ar-SA" altLang="en-US" sz="2600" dirty="0">
                <a:solidFill>
                  <a:srgbClr val="C00000"/>
                </a:solidFill>
              </a:rPr>
              <a:t> </a:t>
            </a:r>
          </a:p>
        </p:txBody>
      </p:sp>
      <p:sp>
        <p:nvSpPr>
          <p:cNvPr id="16" name="Rectangle 15"/>
          <p:cNvSpPr>
            <a:spLocks noChangeArrowheads="1"/>
          </p:cNvSpPr>
          <p:nvPr/>
        </p:nvSpPr>
        <p:spPr bwMode="auto">
          <a:xfrm>
            <a:off x="1774826" y="1484314"/>
            <a:ext cx="82089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 rtl="1" eaLnBrk="1" hangingPunct="1">
              <a:lnSpc>
                <a:spcPct val="90000"/>
              </a:lnSpc>
              <a:spcBef>
                <a:spcPct val="0"/>
              </a:spcBef>
              <a:buClrTx/>
              <a:buSzTx/>
              <a:buFontTx/>
              <a:buNone/>
            </a:pPr>
            <a:r>
              <a:rPr lang="ar-SA" altLang="en-US" sz="2200"/>
              <a:t>من الجدول السابق والرسم الهندسي يمكن وصف ثلاث مراحل تمر بها العملية الانتاجية:</a:t>
            </a:r>
          </a:p>
        </p:txBody>
      </p:sp>
    </p:spTree>
    <p:extLst>
      <p:ext uri="{BB962C8B-B14F-4D97-AF65-F5344CB8AC3E}">
        <p14:creationId xmlns:p14="http://schemas.microsoft.com/office/powerpoint/2010/main" val="420882276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Bottom)">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slide(fromBottom)">
                                      <p:cBhvr>
                                        <p:cTn id="12" dur="500"/>
                                        <p:tgtEl>
                                          <p:spTgt spid="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lide(fromBottom)">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slide(fromBottom)">
                                      <p:cBhvr>
                                        <p:cTn id="22" dur="500"/>
                                        <p:tgtEl>
                                          <p:spTgt spid="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slide(fromBottom)">
                                      <p:cBhvr>
                                        <p:cTn id="27" dur="500"/>
                                        <p:tgtEl>
                                          <p:spTgt spid="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slide(fromBottom)">
                                      <p:cBhvr>
                                        <p:cTn id="32" dur="500"/>
                                        <p:tgtEl>
                                          <p:spTgt spid="1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slide(fromBottom)">
                                      <p:cBhvr>
                                        <p:cTn id="37" dur="500"/>
                                        <p:tgtEl>
                                          <p:spTgt spid="1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slide(fromBottom)">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9" grpId="0"/>
      <p:bldP spid="13" grpId="0"/>
      <p:bldP spid="14" grpId="0"/>
      <p:bldP spid="15" grpId="0"/>
      <p:bldP spid="12"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846264" y="471488"/>
            <a:ext cx="8715375" cy="615950"/>
          </a:xfrm>
        </p:spPr>
        <p:txBody>
          <a:bodyPr/>
          <a:lstStyle/>
          <a:p>
            <a:pPr algn="r" rtl="1" eaLnBrk="1" hangingPunct="1">
              <a:defRPr/>
            </a:pPr>
            <a:r>
              <a:rPr lang="ar-SA" altLang="en-US" sz="2600" b="1" dirty="0" smtClean="0">
                <a:solidFill>
                  <a:srgbClr val="C00000"/>
                </a:solidFill>
                <a:latin typeface="Arial Black" pitchFamily="34" charset="0"/>
                <a:ea typeface="+mn-ea"/>
                <a:cs typeface="PT Bold Heading" pitchFamily="2" charset="-78"/>
              </a:rPr>
              <a:t>دالة </a:t>
            </a:r>
            <a:r>
              <a:rPr lang="ar-SA" altLang="en-US" sz="2600" b="1" dirty="0">
                <a:solidFill>
                  <a:srgbClr val="C00000"/>
                </a:solidFill>
                <a:latin typeface="Arial Black" pitchFamily="34" charset="0"/>
                <a:ea typeface="+mn-ea"/>
                <a:cs typeface="PT Bold Heading" pitchFamily="2" charset="-78"/>
              </a:rPr>
              <a:t>الإنتاج </a:t>
            </a:r>
            <a:r>
              <a:rPr lang="en-US" altLang="en-US" sz="2600" b="1" dirty="0">
                <a:solidFill>
                  <a:srgbClr val="C00000"/>
                </a:solidFill>
                <a:latin typeface="Arial Black" pitchFamily="34" charset="0"/>
                <a:ea typeface="+mn-ea"/>
                <a:cs typeface="+mj-cs"/>
              </a:rPr>
              <a:t>Production Function</a:t>
            </a:r>
            <a:endParaRPr lang="en-US" altLang="en-US" sz="2800" b="1" dirty="0">
              <a:solidFill>
                <a:srgbClr val="C00000"/>
              </a:solidFill>
              <a:latin typeface="Arial Black" pitchFamily="34" charset="0"/>
              <a:ea typeface="+mn-ea"/>
              <a:cs typeface="+mj-cs"/>
            </a:endParaRPr>
          </a:p>
        </p:txBody>
      </p:sp>
      <p:sp>
        <p:nvSpPr>
          <p:cNvPr id="7" name="Rectangle 6"/>
          <p:cNvSpPr>
            <a:spLocks noChangeArrowheads="1"/>
          </p:cNvSpPr>
          <p:nvPr/>
        </p:nvSpPr>
        <p:spPr bwMode="auto">
          <a:xfrm>
            <a:off x="2279650" y="5084763"/>
            <a:ext cx="7848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400">
                <a:solidFill>
                  <a:srgbClr val="C00000"/>
                </a:solidFill>
              </a:rPr>
              <a:t>قانون تناقص الغلة:</a:t>
            </a:r>
          </a:p>
        </p:txBody>
      </p:sp>
      <p:sp>
        <p:nvSpPr>
          <p:cNvPr id="8" name="Rectangle 7"/>
          <p:cNvSpPr>
            <a:spLocks noChangeArrowheads="1"/>
          </p:cNvSpPr>
          <p:nvPr/>
        </p:nvSpPr>
        <p:spPr bwMode="auto">
          <a:xfrm>
            <a:off x="1992314" y="5526088"/>
            <a:ext cx="8135937"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6700" indent="-2667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200"/>
              <a:t> - عند استخدام وحدات متتالية من عنصر العمل، مع ثبات كمية  رأس المال، فإن الناتج الحدي للعمل يتناقص بعد مستوى إنتاجي معين (الناتج الكلى يتزايد بمعدلات متناقصة).</a:t>
            </a:r>
          </a:p>
        </p:txBody>
      </p:sp>
      <p:pic>
        <p:nvPicPr>
          <p:cNvPr id="6" name="Picture 4" descr="رسمة الدالة"/>
          <p:cNvPicPr>
            <a:picLocks noChangeAspect="1" noChangeArrowheads="1"/>
          </p:cNvPicPr>
          <p:nvPr/>
        </p:nvPicPr>
        <p:blipFill>
          <a:blip r:embed="rId3" cstate="print">
            <a:duotone>
              <a:prstClr val="black"/>
              <a:schemeClr val="accent6">
                <a:tint val="45000"/>
                <a:satMod val="400000"/>
              </a:schemeClr>
            </a:duotone>
          </a:blip>
          <a:srcRect/>
          <a:stretch>
            <a:fillRect/>
          </a:stretch>
        </p:blipFill>
        <p:spPr bwMode="auto">
          <a:xfrm>
            <a:off x="2567608" y="1268760"/>
            <a:ext cx="7414592" cy="3600400"/>
          </a:xfrm>
          <a:prstGeom prst="rect">
            <a:avLst/>
          </a:prstGeom>
          <a:solidFill>
            <a:schemeClr val="bg1"/>
          </a:solidFill>
          <a:ln w="9525">
            <a:solidFill>
              <a:schemeClr val="accent5">
                <a:lumMod val="10000"/>
              </a:schemeClr>
            </a:solidFill>
            <a:miter lim="800000"/>
            <a:headEnd/>
            <a:tailEnd/>
          </a:ln>
        </p:spPr>
      </p:pic>
      <p:sp>
        <p:nvSpPr>
          <p:cNvPr id="9" name="TextBox 8"/>
          <p:cNvSpPr txBox="1"/>
          <p:nvPr/>
        </p:nvSpPr>
        <p:spPr>
          <a:xfrm>
            <a:off x="2811483" y="1340768"/>
            <a:ext cx="1292662" cy="2376264"/>
          </a:xfrm>
          <a:prstGeom prst="rect">
            <a:avLst/>
          </a:prstGeom>
          <a:solidFill>
            <a:schemeClr val="bg2">
              <a:lumMod val="20000"/>
              <a:lumOff val="80000"/>
            </a:schemeClr>
          </a:solidFill>
        </p:spPr>
        <p:txBody>
          <a:bodyPr vert="vert270" rtlCol="1">
            <a:spAutoFit/>
          </a:bodyPr>
          <a:lstStyle/>
          <a:p>
            <a:pPr algn="r" rtl="1" eaLnBrk="1" hangingPunct="1">
              <a:defRPr/>
            </a:pPr>
            <a:endParaRPr lang="ar-SA" sz="1200" dirty="0"/>
          </a:p>
          <a:p>
            <a:pPr algn="r" rtl="1" eaLnBrk="1" hangingPunct="1">
              <a:defRPr/>
            </a:pPr>
            <a:endParaRPr lang="ar-SA" sz="1200" dirty="0"/>
          </a:p>
          <a:p>
            <a:pPr algn="r" rtl="1" eaLnBrk="1" hangingPunct="1">
              <a:defRPr/>
            </a:pPr>
            <a:endParaRPr lang="ar-SA" sz="1200" dirty="0"/>
          </a:p>
          <a:p>
            <a:pPr algn="r" rtl="1" eaLnBrk="1" hangingPunct="1">
              <a:defRPr/>
            </a:pPr>
            <a:endParaRPr lang="ar-SA" sz="1200" dirty="0"/>
          </a:p>
          <a:p>
            <a:pPr algn="r" rtl="1" eaLnBrk="1" hangingPunct="1">
              <a:defRPr/>
            </a:pPr>
            <a:endParaRPr lang="ar-SA" sz="1200" dirty="0"/>
          </a:p>
          <a:p>
            <a:pPr algn="r" rtl="1" eaLnBrk="1" hangingPunct="1">
              <a:defRPr/>
            </a:pPr>
            <a:r>
              <a:rPr lang="ar-SA" sz="1200" dirty="0"/>
              <a:t>الناتج الكلي والناج الحدي والناتج المتوسط</a:t>
            </a:r>
          </a:p>
        </p:txBody>
      </p:sp>
      <p:sp>
        <p:nvSpPr>
          <p:cNvPr id="10" name="TextBox 9"/>
          <p:cNvSpPr txBox="1"/>
          <p:nvPr/>
        </p:nvSpPr>
        <p:spPr>
          <a:xfrm>
            <a:off x="8315326" y="4325939"/>
            <a:ext cx="1622425" cy="276225"/>
          </a:xfrm>
          <a:prstGeom prst="rect">
            <a:avLst/>
          </a:prstGeom>
          <a:solidFill>
            <a:schemeClr val="bg2">
              <a:lumMod val="20000"/>
              <a:lumOff val="80000"/>
            </a:schemeClr>
          </a:solidFill>
        </p:spPr>
        <p:txBody>
          <a:bodyPr rtlCol="1">
            <a:spAutoFit/>
          </a:bodyPr>
          <a:lstStyle/>
          <a:p>
            <a:pPr algn="r" rtl="1" eaLnBrk="1" hangingPunct="1">
              <a:defRPr/>
            </a:pPr>
            <a:r>
              <a:rPr lang="ar-SA" sz="1200" dirty="0"/>
              <a:t>كمية العمل </a:t>
            </a:r>
            <a:r>
              <a:rPr lang="en-US" sz="1200" dirty="0"/>
              <a:t>L</a:t>
            </a:r>
            <a:endParaRPr lang="ar-SA" sz="1200" dirty="0"/>
          </a:p>
        </p:txBody>
      </p:sp>
    </p:spTree>
    <p:extLst>
      <p:ext uri="{BB962C8B-B14F-4D97-AF65-F5344CB8AC3E}">
        <p14:creationId xmlns:p14="http://schemas.microsoft.com/office/powerpoint/2010/main" val="117095695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500" fill="hold"/>
                                        <p:tgtEl>
                                          <p:spTgt spid="13314"/>
                                        </p:tgtEl>
                                        <p:attrNameLst>
                                          <p:attrName>ppt_w</p:attrName>
                                        </p:attrNameLst>
                                      </p:cBhvr>
                                      <p:tavLst>
                                        <p:tav tm="0">
                                          <p:val>
                                            <p:fltVal val="0"/>
                                          </p:val>
                                        </p:tav>
                                        <p:tav tm="100000">
                                          <p:val>
                                            <p:strVal val="#ppt_w"/>
                                          </p:val>
                                        </p:tav>
                                      </p:tavLst>
                                    </p:anim>
                                    <p:anim calcmode="lin" valueType="num">
                                      <p:cBhvr>
                                        <p:cTn id="8" dur="500" fill="hold"/>
                                        <p:tgtEl>
                                          <p:spTgt spid="13314"/>
                                        </p:tgtEl>
                                        <p:attrNameLst>
                                          <p:attrName>ppt_h</p:attrName>
                                        </p:attrNameLst>
                                      </p:cBhvr>
                                      <p:tavLst>
                                        <p:tav tm="0">
                                          <p:val>
                                            <p:fltVal val="0"/>
                                          </p:val>
                                        </p:tav>
                                        <p:tav tm="100000">
                                          <p:val>
                                            <p:strVal val="#ppt_h"/>
                                          </p:val>
                                        </p:tav>
                                      </p:tavLst>
                                    </p:anim>
                                    <p:animEffect transition="in" filter="fade">
                                      <p:cBhvr>
                                        <p:cTn id="9" dur="500"/>
                                        <p:tgtEl>
                                          <p:spTgt spid="133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slide(fromBottom)">
                                      <p:cBhvr>
                                        <p:cTn id="14" dur="500"/>
                                        <p:tgtEl>
                                          <p:spTgt spid="7"/>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slide(fromBottom)">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AB8D8818-8075-44AB-BC43-AB8FC0FC9D1E}" type="slidenum">
              <a:rPr lang="en-US" smtClean="0"/>
              <a:pPr/>
              <a:t>17</a:t>
            </a:fld>
            <a:endParaRPr lang="en-US"/>
          </a:p>
        </p:txBody>
      </p:sp>
      <p:sp>
        <p:nvSpPr>
          <p:cNvPr id="5" name="Rectangle 2"/>
          <p:cNvSpPr>
            <a:spLocks noGrp="1" noChangeArrowheads="1"/>
          </p:cNvSpPr>
          <p:nvPr>
            <p:ph type="title"/>
          </p:nvPr>
        </p:nvSpPr>
        <p:spPr>
          <a:xfrm>
            <a:off x="1981200" y="715962"/>
            <a:ext cx="8229600" cy="579438"/>
          </a:xfrm>
        </p:spPr>
        <p:txBody>
          <a:bodyPr>
            <a:normAutofit/>
          </a:bodyPr>
          <a:lstStyle/>
          <a:p>
            <a:pPr algn="ctr" eaLnBrk="1" hangingPunct="1">
              <a:defRPr/>
            </a:pPr>
            <a:r>
              <a:rPr lang="ar-SA" sz="3200" b="1" dirty="0">
                <a:solidFill>
                  <a:srgbClr val="C00000"/>
                </a:solidFill>
                <a:latin typeface="+mn-lt"/>
                <a:ea typeface="+mn-ea"/>
                <a:cs typeface="+mn-cs"/>
              </a:rPr>
              <a:t>قانون تناقص الغلة</a:t>
            </a:r>
            <a:endParaRPr lang="en-US" sz="3200" b="1" dirty="0">
              <a:solidFill>
                <a:srgbClr val="C00000"/>
              </a:solidFill>
              <a:latin typeface="+mn-lt"/>
              <a:ea typeface="+mn-ea"/>
              <a:cs typeface="+mn-cs"/>
            </a:endParaRPr>
          </a:p>
        </p:txBody>
      </p:sp>
      <p:sp>
        <p:nvSpPr>
          <p:cNvPr id="6" name="Rectangle 3"/>
          <p:cNvSpPr txBox="1">
            <a:spLocks noChangeArrowheads="1"/>
          </p:cNvSpPr>
          <p:nvPr/>
        </p:nvSpPr>
        <p:spPr>
          <a:xfrm>
            <a:off x="1676400" y="1600201"/>
            <a:ext cx="8839200" cy="4530725"/>
          </a:xfrm>
          <a:prstGeom prst="rect">
            <a:avLst/>
          </a:prstGeom>
        </p:spPr>
        <p:txBody>
          <a:bodyPr vert="horz">
            <a:normAutofit/>
          </a:bodyPr>
          <a:lstStyle/>
          <a:p>
            <a:pPr algn="just">
              <a:lnSpc>
                <a:spcPct val="150000"/>
              </a:lnSpc>
              <a:spcBef>
                <a:spcPts val="600"/>
              </a:spcBef>
              <a:spcAft>
                <a:spcPts val="600"/>
              </a:spcAft>
              <a:buClr>
                <a:schemeClr val="accent3"/>
              </a:buClr>
              <a:buSzPct val="95000"/>
              <a:defRPr/>
            </a:pPr>
            <a:r>
              <a:rPr lang="ar-TN" sz="2200" b="1" dirty="0">
                <a:latin typeface="Times New Roman" pitchFamily="18" charset="0"/>
                <a:cs typeface="Times New Roman" pitchFamily="18" charset="0"/>
              </a:rPr>
              <a:t>ينص هذا القانون على أنه </a:t>
            </a:r>
            <a:r>
              <a:rPr lang="ar-SA" sz="2200" b="1" dirty="0">
                <a:latin typeface="Times New Roman" pitchFamily="18" charset="0"/>
                <a:cs typeface="Times New Roman" pitchFamily="18" charset="0"/>
              </a:rPr>
              <a:t>عند استخدام وحدات متتالية من عنصر العمل، مع ثبات كمية رأس المال، فإن </a:t>
            </a:r>
            <a:r>
              <a:rPr lang="ar-TN" sz="2200" b="1" dirty="0">
                <a:latin typeface="Times New Roman" pitchFamily="18" charset="0"/>
                <a:cs typeface="Times New Roman" pitchFamily="18" charset="0"/>
              </a:rPr>
              <a:t>الانتاجية</a:t>
            </a:r>
            <a:r>
              <a:rPr lang="ar-SA" sz="2200" b="1" dirty="0">
                <a:latin typeface="Times New Roman" pitchFamily="18" charset="0"/>
                <a:cs typeface="Times New Roman" pitchFamily="18" charset="0"/>
              </a:rPr>
              <a:t> الحدي</a:t>
            </a:r>
            <a:r>
              <a:rPr lang="ar-TN" sz="2200" b="1" dirty="0">
                <a:latin typeface="Times New Roman" pitchFamily="18" charset="0"/>
                <a:cs typeface="Times New Roman" pitchFamily="18" charset="0"/>
              </a:rPr>
              <a:t>ة (أي الإضافية)</a:t>
            </a:r>
            <a:r>
              <a:rPr lang="ar-SA" sz="2200" b="1" dirty="0">
                <a:latin typeface="Times New Roman" pitchFamily="18" charset="0"/>
                <a:cs typeface="Times New Roman" pitchFamily="18" charset="0"/>
              </a:rPr>
              <a:t> للعمل</a:t>
            </a:r>
            <a:r>
              <a:rPr lang="ar-TN" sz="2200" b="1" dirty="0">
                <a:latin typeface="Times New Roman" pitchFamily="18" charset="0"/>
                <a:cs typeface="Times New Roman" pitchFamily="18" charset="0"/>
              </a:rPr>
              <a:t> تتزايد أولا ثم تبدأ بالتناقص </a:t>
            </a:r>
            <a:r>
              <a:rPr lang="ar-SA" sz="2200" b="1" dirty="0">
                <a:latin typeface="Times New Roman" pitchFamily="18" charset="0"/>
                <a:cs typeface="Times New Roman" pitchFamily="18" charset="0"/>
              </a:rPr>
              <a:t>بعد مستوى إنتاجي معين.</a:t>
            </a:r>
            <a:endParaRPr lang="ar-TN" sz="2200" b="1" dirty="0">
              <a:latin typeface="Times New Roman" pitchFamily="18" charset="0"/>
              <a:cs typeface="Times New Roman" pitchFamily="18" charset="0"/>
            </a:endParaRPr>
          </a:p>
          <a:p>
            <a:pPr algn="just">
              <a:lnSpc>
                <a:spcPct val="150000"/>
              </a:lnSpc>
              <a:spcBef>
                <a:spcPts val="600"/>
              </a:spcBef>
              <a:spcAft>
                <a:spcPts val="600"/>
              </a:spcAft>
              <a:buClr>
                <a:schemeClr val="accent3"/>
              </a:buClr>
              <a:buSzPct val="95000"/>
              <a:defRPr/>
            </a:pPr>
            <a:r>
              <a:rPr lang="ar-TN" sz="2000" i="1" u="sng" dirty="0">
                <a:latin typeface="Times New Roman" pitchFamily="18" charset="0"/>
                <a:cs typeface="Times New Roman" pitchFamily="18" charset="0"/>
              </a:rPr>
              <a:t>تفسير</a:t>
            </a:r>
            <a:r>
              <a:rPr lang="ar-SA" sz="2000" i="1" u="sng" dirty="0">
                <a:latin typeface="Times New Roman" pitchFamily="18" charset="0"/>
                <a:cs typeface="Times New Roman" pitchFamily="18" charset="0"/>
              </a:rPr>
              <a:t>قانون تناقص الغلة</a:t>
            </a:r>
            <a:r>
              <a:rPr lang="ar-TN" sz="2000" i="1" u="sng" dirty="0">
                <a:latin typeface="Times New Roman" pitchFamily="18" charset="0"/>
                <a:cs typeface="Times New Roman" pitchFamily="18" charset="0"/>
              </a:rPr>
              <a:t>: </a:t>
            </a:r>
            <a:r>
              <a:rPr lang="ar-TN" sz="2000" dirty="0">
                <a:latin typeface="Times New Roman" pitchFamily="18" charset="0"/>
                <a:cs typeface="Times New Roman" pitchFamily="18" charset="0"/>
              </a:rPr>
              <a:t>يرجع تنقاص الناتج الحدي الى سببان اثنان هما:</a:t>
            </a:r>
          </a:p>
          <a:p>
            <a:pPr marL="457200" indent="-457200" algn="just">
              <a:lnSpc>
                <a:spcPct val="150000"/>
              </a:lnSpc>
              <a:spcBef>
                <a:spcPts val="600"/>
              </a:spcBef>
              <a:spcAft>
                <a:spcPts val="600"/>
              </a:spcAft>
              <a:buClr>
                <a:schemeClr val="accent3"/>
              </a:buClr>
              <a:buSzPct val="95000"/>
              <a:buFont typeface="+mj-lt"/>
              <a:buAutoNum type="arabicPeriod"/>
              <a:defRPr/>
            </a:pPr>
            <a:r>
              <a:rPr lang="ar-TN" sz="2000" dirty="0">
                <a:latin typeface="Times New Roman" pitchFamily="18" charset="0"/>
                <a:cs typeface="Times New Roman" pitchFamily="18" charset="0"/>
              </a:rPr>
              <a:t>إن زيادة العمال لايرافقها زيادة في الآلات (عنصر ثابت) فكل عامل يضاف تصبح لديه عدد أقل من الآلات فتقل انتاجيته.</a:t>
            </a:r>
          </a:p>
          <a:p>
            <a:pPr marL="457200" indent="-457200" algn="just">
              <a:lnSpc>
                <a:spcPct val="150000"/>
              </a:lnSpc>
              <a:spcBef>
                <a:spcPts val="600"/>
              </a:spcBef>
              <a:spcAft>
                <a:spcPts val="600"/>
              </a:spcAft>
              <a:buClr>
                <a:schemeClr val="accent3"/>
              </a:buClr>
              <a:buSzPct val="95000"/>
              <a:buFont typeface="+mj-lt"/>
              <a:buAutoNum type="arabicPeriod"/>
              <a:defRPr/>
            </a:pPr>
            <a:r>
              <a:rPr lang="ar-TN" sz="2000" dirty="0">
                <a:latin typeface="Times New Roman" pitchFamily="18" charset="0"/>
                <a:cs typeface="Times New Roman" pitchFamily="18" charset="0"/>
              </a:rPr>
              <a:t>إن زيادة تشغيل أعداد اضافية من العمال يؤدي الى استنفاذ مزايا التخصص, و بالتالي ارتفاع الوقت المخصص في عملية الانتاج.</a:t>
            </a:r>
          </a:p>
          <a:p>
            <a:pPr marL="457200" indent="-457200" algn="just">
              <a:lnSpc>
                <a:spcPct val="150000"/>
              </a:lnSpc>
              <a:buClr>
                <a:schemeClr val="accent3"/>
              </a:buClr>
              <a:buSzPct val="95000"/>
              <a:buFont typeface="+mj-lt"/>
              <a:buAutoNum type="arabicPeriod"/>
              <a:defRPr/>
            </a:pPr>
            <a:endParaRPr lang="ar-TN" sz="2000" dirty="0">
              <a:latin typeface="Times New Roman" pitchFamily="18" charset="0"/>
              <a:cs typeface="Times New Roman" pitchFamily="18" charset="0"/>
            </a:endParaRPr>
          </a:p>
        </p:txBody>
      </p:sp>
    </p:spTree>
    <p:extLst>
      <p:ext uri="{BB962C8B-B14F-4D97-AF65-F5344CB8AC3E}">
        <p14:creationId xmlns:p14="http://schemas.microsoft.com/office/powerpoint/2010/main" val="4922116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AB8D8818-8075-44AB-BC43-AB8FC0FC9D1E}" type="slidenum">
              <a:rPr lang="en-US" smtClean="0"/>
              <a:pPr/>
              <a:t>18</a:t>
            </a:fld>
            <a:endParaRPr lang="en-US"/>
          </a:p>
        </p:txBody>
      </p:sp>
      <p:sp>
        <p:nvSpPr>
          <p:cNvPr id="5" name="Rectangle 2"/>
          <p:cNvSpPr>
            <a:spLocks noGrp="1" noChangeArrowheads="1"/>
          </p:cNvSpPr>
          <p:nvPr>
            <p:ph type="title"/>
          </p:nvPr>
        </p:nvSpPr>
        <p:spPr>
          <a:xfrm>
            <a:off x="1981200" y="563562"/>
            <a:ext cx="8229600" cy="579438"/>
          </a:xfrm>
        </p:spPr>
        <p:txBody>
          <a:bodyPr>
            <a:normAutofit/>
          </a:bodyPr>
          <a:lstStyle/>
          <a:p>
            <a:pPr algn="ctr" eaLnBrk="1" hangingPunct="1">
              <a:defRPr/>
            </a:pPr>
            <a:r>
              <a:rPr lang="ar-TN" sz="3200" b="1" dirty="0">
                <a:solidFill>
                  <a:srgbClr val="C00000"/>
                </a:solidFill>
                <a:latin typeface="+mn-lt"/>
                <a:ea typeface="+mn-ea"/>
                <a:cs typeface="+mn-cs"/>
              </a:rPr>
              <a:t>الانتاج في المدى الطويل و منحنيات سواء الناتج</a:t>
            </a:r>
            <a:endParaRPr lang="en-US" sz="3200" b="1" dirty="0">
              <a:solidFill>
                <a:srgbClr val="C00000"/>
              </a:solidFill>
              <a:latin typeface="+mn-lt"/>
              <a:ea typeface="+mn-ea"/>
              <a:cs typeface="+mn-cs"/>
            </a:endParaRPr>
          </a:p>
        </p:txBody>
      </p:sp>
      <p:sp>
        <p:nvSpPr>
          <p:cNvPr id="7" name="ZoneTexte 6"/>
          <p:cNvSpPr txBox="1"/>
          <p:nvPr/>
        </p:nvSpPr>
        <p:spPr>
          <a:xfrm>
            <a:off x="1905000" y="1334869"/>
            <a:ext cx="8763000" cy="923330"/>
          </a:xfrm>
          <a:prstGeom prst="rect">
            <a:avLst/>
          </a:prstGeom>
          <a:noFill/>
        </p:spPr>
        <p:txBody>
          <a:bodyPr wrap="square" rtlCol="0">
            <a:spAutoFit/>
          </a:bodyPr>
          <a:lstStyle/>
          <a:p>
            <a:pPr algn="just" rtl="1">
              <a:lnSpc>
                <a:spcPct val="150000"/>
              </a:lnSpc>
            </a:pPr>
            <a:r>
              <a:rPr lang="ar-TN" dirty="0">
                <a:latin typeface="Times New Roman" pitchFamily="18" charset="0"/>
                <a:cs typeface="Times New Roman" pitchFamily="18" charset="0"/>
              </a:rPr>
              <a:t>لدراسة العلاقة بين الانتاج و</a:t>
            </a:r>
            <a:r>
              <a:rPr lang="fr-FR" dirty="0">
                <a:latin typeface="Times New Roman" pitchFamily="18" charset="0"/>
                <a:cs typeface="Times New Roman" pitchFamily="18" charset="0"/>
              </a:rPr>
              <a:t> </a:t>
            </a:r>
            <a:r>
              <a:rPr lang="ar-TN" dirty="0">
                <a:latin typeface="Times New Roman" pitchFamily="18" charset="0"/>
                <a:cs typeface="Times New Roman" pitchFamily="18" charset="0"/>
              </a:rPr>
              <a:t>مدخلات الانتاج في المدى الطويل , فإننا نستعين بما يسمى بمنحنيات السواء </a:t>
            </a:r>
            <a:r>
              <a:rPr lang="ar-TN" dirty="0" err="1">
                <a:latin typeface="Times New Roman" pitchFamily="18" charset="0"/>
                <a:cs typeface="Times New Roman" pitchFamily="18" charset="0"/>
              </a:rPr>
              <a:t>للانتاج</a:t>
            </a:r>
            <a:r>
              <a:rPr lang="ar-TN" dirty="0">
                <a:latin typeface="Times New Roman" pitchFamily="18" charset="0"/>
                <a:cs typeface="Times New Roman" pitchFamily="18" charset="0"/>
              </a:rPr>
              <a:t> </a:t>
            </a:r>
            <a:r>
              <a:rPr lang="ar-TN" dirty="0" smtClean="0">
                <a:latin typeface="Times New Roman" pitchFamily="18" charset="0"/>
                <a:cs typeface="Times New Roman" pitchFamily="18" charset="0"/>
              </a:rPr>
              <a:t>كما </a:t>
            </a:r>
            <a:r>
              <a:rPr lang="ar-TN" dirty="0">
                <a:latin typeface="Times New Roman" pitchFamily="18" charset="0"/>
                <a:cs typeface="Times New Roman" pitchFamily="18" charset="0"/>
              </a:rPr>
              <a:t>هو مبين في الشكل البياني التالي:</a:t>
            </a:r>
            <a:endParaRPr lang="fr-FR" dirty="0">
              <a:latin typeface="Times New Roman" pitchFamily="18" charset="0"/>
              <a:cs typeface="Times New Roman" pitchFamily="18" charset="0"/>
            </a:endParaRPr>
          </a:p>
        </p:txBody>
      </p:sp>
      <p:sp>
        <p:nvSpPr>
          <p:cNvPr id="8" name="Text Box 3"/>
          <p:cNvSpPr txBox="1">
            <a:spLocks noChangeArrowheads="1"/>
          </p:cNvSpPr>
          <p:nvPr/>
        </p:nvSpPr>
        <p:spPr bwMode="auto">
          <a:xfrm>
            <a:off x="7809045" y="4545014"/>
            <a:ext cx="656960" cy="598487"/>
          </a:xfrm>
          <a:prstGeom prst="rect">
            <a:avLst/>
          </a:prstGeom>
          <a:noFill/>
          <a:ln w="9525">
            <a:noFill/>
            <a:miter lim="800000"/>
            <a:headEnd/>
            <a:tailEnd/>
          </a:ln>
        </p:spPr>
        <p:txBody>
          <a:bodyPr lIns="85954" tIns="42977" rIns="85954" bIns="42977"/>
          <a:lstStyle/>
          <a:p>
            <a:pPr algn="r" rtl="1"/>
            <a:r>
              <a:rPr lang="en-US" b="1">
                <a:latin typeface="Times New Roman" pitchFamily="18" charset="0"/>
                <a:ea typeface="SimSun" pitchFamily="2" charset="-122"/>
                <a:cs typeface="Times New Roman" pitchFamily="18" charset="0"/>
              </a:rPr>
              <a:t>Q</a:t>
            </a:r>
            <a:r>
              <a:rPr lang="en-US" b="1" baseline="-25000">
                <a:latin typeface="Times New Roman" pitchFamily="18" charset="0"/>
                <a:ea typeface="SimSun" pitchFamily="2" charset="-122"/>
                <a:cs typeface="Times New Roman" pitchFamily="18" charset="0"/>
              </a:rPr>
              <a:t>2</a:t>
            </a:r>
            <a:endParaRPr lang="en-US" baseline="-25000">
              <a:latin typeface="Times New Roman" pitchFamily="18" charset="0"/>
              <a:ea typeface="SimSun" pitchFamily="2" charset="-122"/>
              <a:cs typeface="Times New Roman" pitchFamily="18" charset="0"/>
            </a:endParaRPr>
          </a:p>
        </p:txBody>
      </p:sp>
      <p:sp>
        <p:nvSpPr>
          <p:cNvPr id="9" name="Text Box 4"/>
          <p:cNvSpPr txBox="1">
            <a:spLocks noChangeArrowheads="1"/>
          </p:cNvSpPr>
          <p:nvPr/>
        </p:nvSpPr>
        <p:spPr bwMode="auto">
          <a:xfrm>
            <a:off x="3781292" y="2138362"/>
            <a:ext cx="693076" cy="558800"/>
          </a:xfrm>
          <a:prstGeom prst="rect">
            <a:avLst/>
          </a:prstGeom>
          <a:noFill/>
          <a:ln w="9525">
            <a:noFill/>
            <a:miter lim="800000"/>
            <a:headEnd/>
            <a:tailEnd/>
          </a:ln>
        </p:spPr>
        <p:txBody>
          <a:bodyPr lIns="85954" tIns="42977" rIns="85954" bIns="42977"/>
          <a:lstStyle/>
          <a:p>
            <a:pPr algn="r" rtl="1"/>
            <a:r>
              <a:rPr lang="en-US" altLang="zh-CN" b="1" dirty="0">
                <a:latin typeface="Times New Roman" pitchFamily="18" charset="0"/>
                <a:ea typeface="SimSun" pitchFamily="2" charset="-122"/>
                <a:cs typeface="Times New Roman" pitchFamily="18" charset="0"/>
              </a:rPr>
              <a:t>K</a:t>
            </a:r>
            <a:endParaRPr lang="en-US" dirty="0">
              <a:latin typeface="Times New Roman" pitchFamily="18" charset="0"/>
              <a:cs typeface="Times New Roman" pitchFamily="18" charset="0"/>
            </a:endParaRPr>
          </a:p>
        </p:txBody>
      </p:sp>
      <p:sp>
        <p:nvSpPr>
          <p:cNvPr id="10" name="Line 5"/>
          <p:cNvSpPr>
            <a:spLocks noChangeShapeType="1"/>
          </p:cNvSpPr>
          <p:nvPr/>
        </p:nvSpPr>
        <p:spPr bwMode="auto">
          <a:xfrm>
            <a:off x="4266273" y="2625726"/>
            <a:ext cx="0" cy="3089275"/>
          </a:xfrm>
          <a:prstGeom prst="line">
            <a:avLst/>
          </a:prstGeom>
          <a:noFill/>
          <a:ln w="38100">
            <a:solidFill>
              <a:srgbClr val="000000"/>
            </a:solidFill>
            <a:round/>
            <a:headEnd/>
            <a:tailEnd/>
          </a:ln>
        </p:spPr>
        <p:txBody>
          <a:bodyPr/>
          <a:lstStyle/>
          <a:p>
            <a:endParaRPr lang="ar-SA">
              <a:latin typeface="Times New Roman" pitchFamily="18" charset="0"/>
              <a:cs typeface="Times New Roman" pitchFamily="18" charset="0"/>
            </a:endParaRPr>
          </a:p>
        </p:txBody>
      </p:sp>
      <p:sp>
        <p:nvSpPr>
          <p:cNvPr id="11" name="Line 6"/>
          <p:cNvSpPr>
            <a:spLocks noChangeShapeType="1"/>
          </p:cNvSpPr>
          <p:nvPr/>
        </p:nvSpPr>
        <p:spPr bwMode="auto">
          <a:xfrm>
            <a:off x="4266274" y="5713412"/>
            <a:ext cx="4158456" cy="0"/>
          </a:xfrm>
          <a:prstGeom prst="line">
            <a:avLst/>
          </a:prstGeom>
          <a:noFill/>
          <a:ln w="38100">
            <a:solidFill>
              <a:srgbClr val="000000"/>
            </a:solidFill>
            <a:round/>
            <a:headEnd/>
            <a:tailEnd/>
          </a:ln>
        </p:spPr>
        <p:txBody>
          <a:bodyPr/>
          <a:lstStyle/>
          <a:p>
            <a:endParaRPr lang="ar-SA">
              <a:latin typeface="Times New Roman" pitchFamily="18" charset="0"/>
              <a:cs typeface="Times New Roman" pitchFamily="18" charset="0"/>
            </a:endParaRPr>
          </a:p>
        </p:txBody>
      </p:sp>
      <p:sp>
        <p:nvSpPr>
          <p:cNvPr id="12" name="Text Box 7"/>
          <p:cNvSpPr txBox="1">
            <a:spLocks noChangeArrowheads="1"/>
          </p:cNvSpPr>
          <p:nvPr/>
        </p:nvSpPr>
        <p:spPr bwMode="auto">
          <a:xfrm>
            <a:off x="8298524" y="5461000"/>
            <a:ext cx="693076" cy="558800"/>
          </a:xfrm>
          <a:prstGeom prst="rect">
            <a:avLst/>
          </a:prstGeom>
          <a:noFill/>
          <a:ln w="9525">
            <a:noFill/>
            <a:miter lim="800000"/>
            <a:headEnd/>
            <a:tailEnd/>
          </a:ln>
        </p:spPr>
        <p:txBody>
          <a:bodyPr lIns="85954" tIns="42977" rIns="85954" bIns="42977"/>
          <a:lstStyle/>
          <a:p>
            <a:pPr algn="r" rtl="1"/>
            <a:r>
              <a:rPr lang="en-US" b="1" dirty="0">
                <a:latin typeface="Times New Roman" pitchFamily="18" charset="0"/>
                <a:ea typeface="SimSun" pitchFamily="2" charset="-122"/>
                <a:cs typeface="Times New Roman" pitchFamily="18" charset="0"/>
              </a:rPr>
              <a:t>L</a:t>
            </a:r>
            <a:endParaRPr lang="en-US" dirty="0">
              <a:latin typeface="Times New Roman" pitchFamily="18" charset="0"/>
              <a:ea typeface="SimSun" pitchFamily="2" charset="-122"/>
              <a:cs typeface="Times New Roman" pitchFamily="18" charset="0"/>
            </a:endParaRPr>
          </a:p>
        </p:txBody>
      </p:sp>
      <p:sp>
        <p:nvSpPr>
          <p:cNvPr id="13" name="Arc 8"/>
          <p:cNvSpPr>
            <a:spLocks/>
          </p:cNvSpPr>
          <p:nvPr/>
        </p:nvSpPr>
        <p:spPr bwMode="auto">
          <a:xfrm rot="10615769">
            <a:off x="4992027" y="2708274"/>
            <a:ext cx="3147219" cy="252253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rgbClr val="000000"/>
            </a:solidFill>
            <a:round/>
            <a:headEnd/>
            <a:tailEnd/>
          </a:ln>
        </p:spPr>
        <p:txBody>
          <a:bodyPr/>
          <a:lstStyle/>
          <a:p>
            <a:endParaRPr lang="ar-SA">
              <a:latin typeface="Times New Roman" pitchFamily="18" charset="0"/>
              <a:cs typeface="Times New Roman" pitchFamily="18" charset="0"/>
            </a:endParaRPr>
          </a:p>
        </p:txBody>
      </p:sp>
      <p:sp>
        <p:nvSpPr>
          <p:cNvPr id="14" name="Arc 9"/>
          <p:cNvSpPr>
            <a:spLocks/>
          </p:cNvSpPr>
          <p:nvPr/>
        </p:nvSpPr>
        <p:spPr bwMode="auto">
          <a:xfrm rot="10615769">
            <a:off x="5354902" y="2660651"/>
            <a:ext cx="2541852" cy="2233613"/>
          </a:xfrm>
          <a:custGeom>
            <a:avLst/>
            <a:gdLst>
              <a:gd name="G0" fmla="+- 0 0 0"/>
              <a:gd name="G1" fmla="+- 21588 0 0"/>
              <a:gd name="G2" fmla="+- 21600 0 0"/>
              <a:gd name="T0" fmla="*/ 725 w 21600"/>
              <a:gd name="T1" fmla="*/ 0 h 21588"/>
              <a:gd name="T2" fmla="*/ 21600 w 21600"/>
              <a:gd name="T3" fmla="*/ 21588 h 21588"/>
              <a:gd name="T4" fmla="*/ 0 w 21600"/>
              <a:gd name="T5" fmla="*/ 21588 h 21588"/>
            </a:gdLst>
            <a:ahLst/>
            <a:cxnLst>
              <a:cxn ang="0">
                <a:pos x="T0" y="T1"/>
              </a:cxn>
              <a:cxn ang="0">
                <a:pos x="T2" y="T3"/>
              </a:cxn>
              <a:cxn ang="0">
                <a:pos x="T4" y="T5"/>
              </a:cxn>
            </a:cxnLst>
            <a:rect l="0" t="0" r="r" b="b"/>
            <a:pathLst>
              <a:path w="21600" h="21588" fill="none" extrusionOk="0">
                <a:moveTo>
                  <a:pt x="724" y="0"/>
                </a:moveTo>
                <a:cubicBezTo>
                  <a:pt x="12365" y="391"/>
                  <a:pt x="21600" y="9940"/>
                  <a:pt x="21600" y="21588"/>
                </a:cubicBezTo>
              </a:path>
              <a:path w="21600" h="21588" stroke="0" extrusionOk="0">
                <a:moveTo>
                  <a:pt x="724" y="0"/>
                </a:moveTo>
                <a:cubicBezTo>
                  <a:pt x="12365" y="391"/>
                  <a:pt x="21600" y="9940"/>
                  <a:pt x="21600" y="21588"/>
                </a:cubicBezTo>
                <a:lnTo>
                  <a:pt x="0" y="21588"/>
                </a:lnTo>
                <a:close/>
              </a:path>
            </a:pathLst>
          </a:custGeom>
          <a:noFill/>
          <a:ln w="28575">
            <a:solidFill>
              <a:srgbClr val="000000"/>
            </a:solidFill>
            <a:round/>
            <a:headEnd/>
            <a:tailEnd/>
          </a:ln>
        </p:spPr>
        <p:txBody>
          <a:bodyPr/>
          <a:lstStyle/>
          <a:p>
            <a:endParaRPr lang="ar-SA">
              <a:latin typeface="Times New Roman" pitchFamily="18" charset="0"/>
              <a:cs typeface="Times New Roman" pitchFamily="18" charset="0"/>
            </a:endParaRPr>
          </a:p>
        </p:txBody>
      </p:sp>
      <p:sp>
        <p:nvSpPr>
          <p:cNvPr id="15" name="Text Box 10"/>
          <p:cNvSpPr txBox="1">
            <a:spLocks noChangeArrowheads="1"/>
          </p:cNvSpPr>
          <p:nvPr/>
        </p:nvSpPr>
        <p:spPr bwMode="auto">
          <a:xfrm>
            <a:off x="1676400" y="5943600"/>
            <a:ext cx="8763000" cy="762000"/>
          </a:xfrm>
          <a:prstGeom prst="rect">
            <a:avLst/>
          </a:prstGeom>
          <a:noFill/>
          <a:ln w="28575">
            <a:solidFill>
              <a:srgbClr val="000000"/>
            </a:solidFill>
            <a:miter lim="800000"/>
            <a:headEnd/>
            <a:tailEnd/>
          </a:ln>
        </p:spPr>
        <p:txBody>
          <a:bodyPr lIns="85954" tIns="42977" rIns="85954" bIns="42977"/>
          <a:lstStyle/>
          <a:p>
            <a:pPr algn="just" rtl="1"/>
            <a:r>
              <a:rPr lang="ar-SA" altLang="zh-CN" sz="2200" b="1" dirty="0">
                <a:latin typeface="Times New Roman" pitchFamily="18" charset="0"/>
                <a:ea typeface="SimSun" pitchFamily="2" charset="-122"/>
                <a:cs typeface="Times New Roman" pitchFamily="18" charset="0"/>
              </a:rPr>
              <a:t>الشكل (</a:t>
            </a:r>
            <a:r>
              <a:rPr lang="en-US" altLang="zh-CN" sz="2200" b="1" dirty="0">
                <a:latin typeface="Times New Roman" pitchFamily="18" charset="0"/>
                <a:ea typeface="SimSun" pitchFamily="2" charset="-122"/>
                <a:cs typeface="Times New Roman" pitchFamily="18" charset="0"/>
              </a:rPr>
              <a:t>7</a:t>
            </a:r>
            <a:r>
              <a:rPr lang="ar-SA" altLang="zh-CN" sz="2200" b="1" dirty="0">
                <a:latin typeface="Times New Roman" pitchFamily="18" charset="0"/>
                <a:ea typeface="SimSun" pitchFamily="2" charset="-122"/>
                <a:cs typeface="Times New Roman" pitchFamily="18" charset="0"/>
              </a:rPr>
              <a:t>-</a:t>
            </a:r>
            <a:r>
              <a:rPr lang="en-US" altLang="zh-CN" sz="2200" b="1" dirty="0">
                <a:latin typeface="Times New Roman" pitchFamily="18" charset="0"/>
                <a:ea typeface="SimSun" pitchFamily="2" charset="-122"/>
                <a:cs typeface="Times New Roman" pitchFamily="18" charset="0"/>
              </a:rPr>
              <a:t>2</a:t>
            </a:r>
            <a:r>
              <a:rPr lang="ar-SA" altLang="zh-CN" sz="2200" b="1" dirty="0">
                <a:latin typeface="Times New Roman" pitchFamily="18" charset="0"/>
                <a:ea typeface="SimSun" pitchFamily="2" charset="-122"/>
                <a:cs typeface="Times New Roman" pitchFamily="18" charset="0"/>
              </a:rPr>
              <a:t>):</a:t>
            </a:r>
            <a:r>
              <a:rPr lang="ar-SA" altLang="zh-CN" sz="2200" dirty="0">
                <a:latin typeface="Times New Roman" pitchFamily="18" charset="0"/>
                <a:ea typeface="SimSun" pitchFamily="2" charset="-122"/>
                <a:cs typeface="Times New Roman" pitchFamily="18" charset="0"/>
              </a:rPr>
              <a:t> منحنيات السواء للإنتاج، مقعر</a:t>
            </a:r>
            <a:r>
              <a:rPr lang="ar-BH" altLang="zh-CN" sz="2200" dirty="0">
                <a:latin typeface="Times New Roman" pitchFamily="18" charset="0"/>
                <a:ea typeface="SimSun" pitchFamily="2" charset="-122"/>
                <a:cs typeface="Times New Roman" pitchFamily="18" charset="0"/>
              </a:rPr>
              <a:t>ة</a:t>
            </a:r>
            <a:r>
              <a:rPr lang="ar-SA" altLang="zh-CN" sz="2200" dirty="0">
                <a:latin typeface="Times New Roman" pitchFamily="18" charset="0"/>
                <a:ea typeface="SimSun" pitchFamily="2" charset="-122"/>
                <a:cs typeface="Times New Roman" pitchFamily="18" charset="0"/>
              </a:rPr>
              <a:t> إلى نقطة الأصل، ولا تتقاطع، والمنحنى (</a:t>
            </a:r>
            <a:r>
              <a:rPr lang="en-US" altLang="zh-CN" sz="2200" dirty="0">
                <a:latin typeface="Times New Roman" pitchFamily="18" charset="0"/>
                <a:ea typeface="SimSun" pitchFamily="2" charset="-122"/>
                <a:cs typeface="Times New Roman" pitchFamily="18" charset="0"/>
              </a:rPr>
              <a:t>Q</a:t>
            </a:r>
            <a:r>
              <a:rPr lang="en-US" altLang="zh-CN" sz="2200" baseline="-25000" dirty="0">
                <a:latin typeface="Times New Roman" pitchFamily="18" charset="0"/>
                <a:ea typeface="SimSun" pitchFamily="2" charset="-122"/>
                <a:cs typeface="Times New Roman" pitchFamily="18" charset="0"/>
              </a:rPr>
              <a:t>2</a:t>
            </a:r>
            <a:r>
              <a:rPr lang="ar-BH" altLang="zh-CN" sz="2200" baseline="-25000" dirty="0">
                <a:latin typeface="Times New Roman" pitchFamily="18" charset="0"/>
                <a:ea typeface="SimSun" pitchFamily="2" charset="-122"/>
                <a:cs typeface="Times New Roman" pitchFamily="18" charset="0"/>
              </a:rPr>
              <a:t> </a:t>
            </a:r>
            <a:r>
              <a:rPr lang="ar-BH" altLang="zh-CN" sz="2200" dirty="0">
                <a:latin typeface="Times New Roman" pitchFamily="18" charset="0"/>
                <a:ea typeface="SimSun" pitchFamily="2" charset="-122"/>
                <a:cs typeface="Times New Roman" pitchFamily="18" charset="0"/>
              </a:rPr>
              <a:t>) </a:t>
            </a:r>
            <a:r>
              <a:rPr lang="ar-SA" altLang="zh-CN" sz="2200" dirty="0">
                <a:latin typeface="Times New Roman" pitchFamily="18" charset="0"/>
                <a:ea typeface="SimSun" pitchFamily="2" charset="-122"/>
                <a:cs typeface="Times New Roman" pitchFamily="18" charset="0"/>
              </a:rPr>
              <a:t>يشير إلى مستوى إنتاجي أكبر  من  مستوى  الإنتاج على المنحنى (</a:t>
            </a:r>
            <a:r>
              <a:rPr lang="en-US" altLang="zh-CN" sz="2200" dirty="0">
                <a:latin typeface="Times New Roman" pitchFamily="18" charset="0"/>
                <a:ea typeface="SimSun" pitchFamily="2" charset="-122"/>
                <a:cs typeface="Times New Roman" pitchFamily="18" charset="0"/>
              </a:rPr>
              <a:t>Q</a:t>
            </a:r>
            <a:r>
              <a:rPr lang="en-US" altLang="zh-CN" sz="2200" baseline="-25000" dirty="0">
                <a:latin typeface="Times New Roman" pitchFamily="18" charset="0"/>
                <a:ea typeface="SimSun" pitchFamily="2" charset="-122"/>
                <a:cs typeface="Times New Roman" pitchFamily="18" charset="0"/>
              </a:rPr>
              <a:t>1</a:t>
            </a:r>
            <a:r>
              <a:rPr lang="ar-BH" altLang="zh-CN" sz="2200" baseline="-25000" dirty="0">
                <a:latin typeface="Times New Roman" pitchFamily="18" charset="0"/>
                <a:ea typeface="SimSun" pitchFamily="2" charset="-122"/>
                <a:cs typeface="Times New Roman" pitchFamily="18" charset="0"/>
              </a:rPr>
              <a:t> </a:t>
            </a:r>
            <a:r>
              <a:rPr lang="ar-BH" altLang="zh-CN" sz="2200" dirty="0">
                <a:latin typeface="Times New Roman" pitchFamily="18" charset="0"/>
                <a:ea typeface="SimSun" pitchFamily="2" charset="-122"/>
                <a:cs typeface="Times New Roman" pitchFamily="18" charset="0"/>
              </a:rPr>
              <a:t>).</a:t>
            </a:r>
            <a:endParaRPr lang="en-US" sz="2200" dirty="0">
              <a:ea typeface="SimSun" pitchFamily="2" charset="-122"/>
            </a:endParaRPr>
          </a:p>
        </p:txBody>
      </p:sp>
      <p:sp>
        <p:nvSpPr>
          <p:cNvPr id="16" name="Text Box 11"/>
          <p:cNvSpPr txBox="1">
            <a:spLocks noChangeArrowheads="1"/>
          </p:cNvSpPr>
          <p:nvPr/>
        </p:nvSpPr>
        <p:spPr bwMode="auto">
          <a:xfrm>
            <a:off x="8001000" y="4953000"/>
            <a:ext cx="656960" cy="420688"/>
          </a:xfrm>
          <a:prstGeom prst="rect">
            <a:avLst/>
          </a:prstGeom>
          <a:noFill/>
          <a:ln w="9525">
            <a:noFill/>
            <a:miter lim="800000"/>
            <a:headEnd/>
            <a:tailEnd/>
          </a:ln>
        </p:spPr>
        <p:txBody>
          <a:bodyPr lIns="85954" tIns="42977" rIns="85954" bIns="42977"/>
          <a:lstStyle/>
          <a:p>
            <a:pPr algn="r" rtl="1"/>
            <a:r>
              <a:rPr lang="en-US" b="1" dirty="0">
                <a:latin typeface="Times New Roman" pitchFamily="18" charset="0"/>
                <a:ea typeface="SimSun" pitchFamily="2" charset="-122"/>
                <a:cs typeface="Times New Roman" pitchFamily="18" charset="0"/>
              </a:rPr>
              <a:t>Q</a:t>
            </a:r>
            <a:r>
              <a:rPr lang="en-US" b="1" baseline="-25000" dirty="0">
                <a:latin typeface="Times New Roman" pitchFamily="18" charset="0"/>
                <a:ea typeface="SimSun" pitchFamily="2" charset="-122"/>
                <a:cs typeface="Times New Roman" pitchFamily="18" charset="0"/>
              </a:rPr>
              <a:t>1</a:t>
            </a:r>
            <a:endParaRPr lang="en-US" baseline="-25000" dirty="0">
              <a:latin typeface="Times New Roman" pitchFamily="18" charset="0"/>
              <a:ea typeface="SimSun" pitchFamily="2" charset="-122"/>
              <a:cs typeface="Times New Roman" pitchFamily="18" charset="0"/>
            </a:endParaRPr>
          </a:p>
        </p:txBody>
      </p:sp>
    </p:spTree>
    <p:extLst>
      <p:ext uri="{BB962C8B-B14F-4D97-AF65-F5344CB8AC3E}">
        <p14:creationId xmlns:p14="http://schemas.microsoft.com/office/powerpoint/2010/main" val="37860066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AB8D8818-8075-44AB-BC43-AB8FC0FC9D1E}" type="slidenum">
              <a:rPr lang="en-US" smtClean="0"/>
              <a:pPr/>
              <a:t>19</a:t>
            </a:fld>
            <a:endParaRPr lang="en-US"/>
          </a:p>
        </p:txBody>
      </p:sp>
      <p:sp>
        <p:nvSpPr>
          <p:cNvPr id="5" name="Text Box 5"/>
          <p:cNvSpPr txBox="1">
            <a:spLocks noChangeArrowheads="1"/>
          </p:cNvSpPr>
          <p:nvPr/>
        </p:nvSpPr>
        <p:spPr bwMode="auto">
          <a:xfrm>
            <a:off x="1693466" y="838200"/>
            <a:ext cx="8745935" cy="1969770"/>
          </a:xfrm>
          <a:prstGeom prst="rect">
            <a:avLst/>
          </a:prstGeom>
          <a:noFill/>
          <a:ln w="9525">
            <a:noFill/>
            <a:miter lim="800000"/>
            <a:headEnd/>
            <a:tailEnd/>
          </a:ln>
          <a:effectLst/>
        </p:spPr>
        <p:txBody>
          <a:bodyPr wrap="square">
            <a:spAutoFit/>
          </a:bodyPr>
          <a:lstStyle/>
          <a:p>
            <a:pPr algn="just">
              <a:spcAft>
                <a:spcPts val="1200"/>
              </a:spcAft>
            </a:pPr>
            <a:r>
              <a:rPr lang="ar-BH" sz="2200" dirty="0">
                <a:latin typeface="Times New Roman" pitchFamily="18" charset="0"/>
                <a:cs typeface="Times New Roman" pitchFamily="18" charset="0"/>
              </a:rPr>
              <a:t>لمنحنيات سواء الإنتاج خصائص أساسية ثلاث :</a:t>
            </a:r>
            <a:endParaRPr lang="ar-TN" sz="2200" dirty="0">
              <a:latin typeface="Times New Roman" pitchFamily="18" charset="0"/>
              <a:cs typeface="Times New Roman" pitchFamily="18" charset="0"/>
            </a:endParaRPr>
          </a:p>
          <a:p>
            <a:pPr marL="457200" indent="-457200" algn="just">
              <a:spcBef>
                <a:spcPct val="50000"/>
              </a:spcBef>
              <a:buFont typeface="+mj-lt"/>
              <a:buAutoNum type="arabicPeriod"/>
            </a:pPr>
            <a:r>
              <a:rPr lang="ar-BH" sz="2000" dirty="0"/>
              <a:t> منحنيات سواء الناتج ذات ميل سالب ومقعرة بإتجاه نقطة الأصل.</a:t>
            </a:r>
            <a:endParaRPr lang="fr-MA" sz="2000" dirty="0"/>
          </a:p>
          <a:p>
            <a:pPr marL="457200" indent="-457200" algn="just">
              <a:spcBef>
                <a:spcPct val="50000"/>
              </a:spcBef>
              <a:buFont typeface="+mj-lt"/>
              <a:buAutoNum type="arabicPeriod"/>
            </a:pPr>
            <a:r>
              <a:rPr lang="ar-BH" sz="2000" dirty="0"/>
              <a:t>منحنيات سواء الناتج لا تتقاطع.</a:t>
            </a:r>
            <a:endParaRPr lang="ar-TN" sz="2000" dirty="0"/>
          </a:p>
          <a:p>
            <a:pPr marL="457200" indent="-457200" algn="just">
              <a:spcBef>
                <a:spcPct val="50000"/>
              </a:spcBef>
              <a:buFont typeface="+mj-lt"/>
              <a:buAutoNum type="arabicPeriod"/>
            </a:pPr>
            <a:r>
              <a:rPr lang="ar-BH" sz="2000" dirty="0"/>
              <a:t> المنحنيات الأبعد عن نقطة الأصل تشير إلى مستوى أعلى من الناتج.</a:t>
            </a:r>
            <a:endParaRPr lang="fr-MA" sz="2000" dirty="0"/>
          </a:p>
        </p:txBody>
      </p:sp>
      <p:sp>
        <p:nvSpPr>
          <p:cNvPr id="6" name="ZoneTexte 5"/>
          <p:cNvSpPr txBox="1"/>
          <p:nvPr/>
        </p:nvSpPr>
        <p:spPr>
          <a:xfrm>
            <a:off x="1676400" y="3048001"/>
            <a:ext cx="8686800" cy="2185214"/>
          </a:xfrm>
          <a:prstGeom prst="rect">
            <a:avLst/>
          </a:prstGeom>
          <a:noFill/>
        </p:spPr>
        <p:txBody>
          <a:bodyPr wrap="square" rtlCol="0">
            <a:spAutoFit/>
          </a:bodyPr>
          <a:lstStyle/>
          <a:p>
            <a:pPr algn="ctr" rtl="0" fontAlgn="base">
              <a:spcBef>
                <a:spcPct val="0"/>
              </a:spcBef>
              <a:spcAft>
                <a:spcPct val="0"/>
              </a:spcAft>
              <a:defRPr/>
            </a:pPr>
            <a:r>
              <a:rPr lang="ar-TN" sz="3200" b="1" dirty="0">
                <a:solidFill>
                  <a:srgbClr val="C00000"/>
                </a:solidFill>
              </a:rPr>
              <a:t>معدل الإحلال الحدي بين العمل و رأس المال</a:t>
            </a:r>
          </a:p>
          <a:p>
            <a:pPr>
              <a:lnSpc>
                <a:spcPct val="150000"/>
              </a:lnSpc>
              <a:spcBef>
                <a:spcPts val="600"/>
              </a:spcBef>
              <a:spcAft>
                <a:spcPts val="600"/>
              </a:spcAft>
            </a:pPr>
            <a:r>
              <a:rPr lang="ar-TN" sz="2200" dirty="0">
                <a:latin typeface="Times New Roman" pitchFamily="18" charset="0"/>
                <a:cs typeface="Times New Roman" pitchFamily="18" charset="0"/>
              </a:rPr>
              <a:t>يقيس مقدار النقص في أحد عنصري الإنتاج مقابل زيادة العنصر الآخر بوحدة واحدة للحفاظ على مستوى ثابت من الإنتاج. فلو افترضنا استخدام عنصر العمل </a:t>
            </a:r>
            <a:r>
              <a:rPr lang="fr-FR" sz="2200" dirty="0">
                <a:latin typeface="Times New Roman" pitchFamily="18" charset="0"/>
                <a:cs typeface="Times New Roman" pitchFamily="18" charset="0"/>
              </a:rPr>
              <a:t>(L)</a:t>
            </a:r>
            <a:r>
              <a:rPr lang="ar-TN" sz="2200" dirty="0">
                <a:latin typeface="Times New Roman" pitchFamily="18" charset="0"/>
                <a:cs typeface="Times New Roman" pitchFamily="18" charset="0"/>
              </a:rPr>
              <a:t> و رأس المال (</a:t>
            </a:r>
            <a:r>
              <a:rPr lang="fr-FR" sz="2200" dirty="0">
                <a:latin typeface="Times New Roman" pitchFamily="18" charset="0"/>
                <a:cs typeface="Times New Roman" pitchFamily="18" charset="0"/>
              </a:rPr>
              <a:t>(K</a:t>
            </a:r>
            <a:r>
              <a:rPr lang="ar-TN" sz="2200" dirty="0">
                <a:latin typeface="Times New Roman" pitchFamily="18" charset="0"/>
                <a:cs typeface="Times New Roman" pitchFamily="18" charset="0"/>
              </a:rPr>
              <a:t> في عملية إنتاجية معينة, فإننا نقيس معدل الإحلال الحدي للعمل من رأس المال  بالمعادلة التالية:</a:t>
            </a:r>
          </a:p>
        </p:txBody>
      </p:sp>
      <p:graphicFrame>
        <p:nvGraphicFramePr>
          <p:cNvPr id="52226" name="Object 2"/>
          <p:cNvGraphicFramePr>
            <a:graphicFrameLocks noChangeAspect="1"/>
          </p:cNvGraphicFramePr>
          <p:nvPr/>
        </p:nvGraphicFramePr>
        <p:xfrm>
          <a:off x="4648200" y="5257800"/>
          <a:ext cx="3352800" cy="1295400"/>
        </p:xfrm>
        <a:graphic>
          <a:graphicData uri="http://schemas.openxmlformats.org/presentationml/2006/ole">
            <mc:AlternateContent xmlns:mc="http://schemas.openxmlformats.org/markup-compatibility/2006">
              <mc:Choice xmlns:v="urn:schemas-microsoft-com:vml" Requires="v">
                <p:oleObj spid="_x0000_s2062" name="Equation" r:id="rId3" imgW="1587500" imgH="876300" progId="Equation.3">
                  <p:embed/>
                </p:oleObj>
              </mc:Choice>
              <mc:Fallback>
                <p:oleObj name="Equation" r:id="rId3" imgW="1587500" imgH="8763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5257800"/>
                        <a:ext cx="3352800" cy="1295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3838029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عنصر نائب لرقم الشريحة 3"/>
          <p:cNvSpPr>
            <a:spLocks noGrp="1"/>
          </p:cNvSpPr>
          <p:nvPr>
            <p:ph type="sldNum" sz="quarter" idx="4294967295"/>
          </p:nvPr>
        </p:nvSpPr>
        <p:spPr>
          <a:xfrm>
            <a:off x="8077200" y="6245225"/>
            <a:ext cx="2133600" cy="476250"/>
          </a:xfrm>
          <a:prstGeom prst="rect">
            <a:avLst/>
          </a:prstGeom>
        </p:spPr>
        <p:txBody>
          <a:bodyPr/>
          <a:lstStyle/>
          <a:p>
            <a:fld id="{734933CC-228B-4352-A539-68800CC9FEB0}" type="slidenum">
              <a:rPr lang="en-US"/>
              <a:pPr/>
              <a:t>20</a:t>
            </a:fld>
            <a:endParaRPr lang="en-US"/>
          </a:p>
        </p:txBody>
      </p:sp>
      <p:sp>
        <p:nvSpPr>
          <p:cNvPr id="26627" name="Text Box 3"/>
          <p:cNvSpPr txBox="1">
            <a:spLocks noChangeArrowheads="1"/>
          </p:cNvSpPr>
          <p:nvPr/>
        </p:nvSpPr>
        <p:spPr bwMode="auto">
          <a:xfrm>
            <a:off x="1847852" y="1245514"/>
            <a:ext cx="8424863" cy="430887"/>
          </a:xfrm>
          <a:prstGeom prst="rect">
            <a:avLst/>
          </a:prstGeom>
          <a:noFill/>
          <a:ln w="9525">
            <a:noFill/>
            <a:miter lim="800000"/>
            <a:headEnd/>
            <a:tailEnd/>
          </a:ln>
          <a:effectLst/>
        </p:spPr>
        <p:txBody>
          <a:bodyPr>
            <a:spAutoFit/>
          </a:bodyPr>
          <a:lstStyle/>
          <a:p>
            <a:pPr algn="just" rtl="1">
              <a:spcBef>
                <a:spcPct val="50000"/>
              </a:spcBef>
            </a:pPr>
            <a:r>
              <a:rPr lang="ar-BH" sz="2200" dirty="0">
                <a:latin typeface="Times New Roman" pitchFamily="18" charset="0"/>
                <a:cs typeface="Times New Roman" pitchFamily="18" charset="0"/>
              </a:rPr>
              <a:t>زيادة الإنتاج الكلي عند زيادة جميع عناصر الإنتاج بنسبة معينة.</a:t>
            </a:r>
            <a:endParaRPr lang="fr-MA" sz="2200" dirty="0">
              <a:latin typeface="Times New Roman" pitchFamily="18" charset="0"/>
              <a:cs typeface="Times New Roman" pitchFamily="18" charset="0"/>
            </a:endParaRPr>
          </a:p>
        </p:txBody>
      </p:sp>
      <p:sp>
        <p:nvSpPr>
          <p:cNvPr id="26629" name="Text Box 5"/>
          <p:cNvSpPr txBox="1">
            <a:spLocks noChangeArrowheads="1"/>
          </p:cNvSpPr>
          <p:nvPr/>
        </p:nvSpPr>
        <p:spPr bwMode="auto">
          <a:xfrm>
            <a:off x="1676401" y="2236114"/>
            <a:ext cx="8839200" cy="430887"/>
          </a:xfrm>
          <a:prstGeom prst="rect">
            <a:avLst/>
          </a:prstGeom>
          <a:noFill/>
          <a:ln w="9525">
            <a:noFill/>
            <a:miter lim="800000"/>
            <a:headEnd/>
            <a:tailEnd/>
          </a:ln>
          <a:effectLst/>
        </p:spPr>
        <p:txBody>
          <a:bodyPr wrap="square">
            <a:spAutoFit/>
          </a:bodyPr>
          <a:lstStyle/>
          <a:p>
            <a:pPr algn="just" rtl="1">
              <a:spcBef>
                <a:spcPct val="50000"/>
              </a:spcBef>
            </a:pPr>
            <a:r>
              <a:rPr lang="ar-BH" sz="2200" dirty="0">
                <a:latin typeface="Times New Roman" pitchFamily="18" charset="0"/>
                <a:cs typeface="Times New Roman" pitchFamily="18" charset="0"/>
              </a:rPr>
              <a:t>زيادة كميات جميع عناصر الإنتاج بنسبة معينة تؤدي إلى زيادة في الإنتاج الكلي بنسبة مماثلة.</a:t>
            </a:r>
            <a:endParaRPr lang="fr-MA" sz="2200" dirty="0">
              <a:latin typeface="Times New Roman" pitchFamily="18" charset="0"/>
              <a:cs typeface="Times New Roman" pitchFamily="18" charset="0"/>
            </a:endParaRPr>
          </a:p>
        </p:txBody>
      </p:sp>
      <p:sp>
        <p:nvSpPr>
          <p:cNvPr id="26631" name="Text Box 7"/>
          <p:cNvSpPr txBox="1">
            <a:spLocks noChangeArrowheads="1"/>
          </p:cNvSpPr>
          <p:nvPr/>
        </p:nvSpPr>
        <p:spPr bwMode="auto">
          <a:xfrm>
            <a:off x="2090738" y="3581400"/>
            <a:ext cx="8424863" cy="457200"/>
          </a:xfrm>
          <a:prstGeom prst="rect">
            <a:avLst/>
          </a:prstGeom>
          <a:noFill/>
          <a:ln w="9525">
            <a:noFill/>
            <a:miter lim="800000"/>
            <a:headEnd/>
            <a:tailEnd/>
          </a:ln>
          <a:effectLst/>
        </p:spPr>
        <p:txBody>
          <a:bodyPr>
            <a:spAutoFit/>
          </a:bodyPr>
          <a:lstStyle/>
          <a:p>
            <a:pPr algn="just" rtl="1">
              <a:spcBef>
                <a:spcPct val="50000"/>
              </a:spcBef>
            </a:pPr>
            <a:r>
              <a:rPr lang="ar-BH" sz="2400" dirty="0"/>
              <a:t>زيادة جميع عناصر الإنتاج بنسبة معينة تؤدي إلى زيادة الإنتاج الكلي بنسبة أكبر.</a:t>
            </a:r>
            <a:endParaRPr lang="fr-MA" sz="2400" dirty="0"/>
          </a:p>
        </p:txBody>
      </p:sp>
      <p:sp>
        <p:nvSpPr>
          <p:cNvPr id="26633" name="Text Box 9"/>
          <p:cNvSpPr txBox="1">
            <a:spLocks noChangeArrowheads="1"/>
          </p:cNvSpPr>
          <p:nvPr/>
        </p:nvSpPr>
        <p:spPr bwMode="auto">
          <a:xfrm>
            <a:off x="2090738" y="4800600"/>
            <a:ext cx="8424863" cy="457200"/>
          </a:xfrm>
          <a:prstGeom prst="rect">
            <a:avLst/>
          </a:prstGeom>
          <a:noFill/>
          <a:ln w="9525">
            <a:noFill/>
            <a:miter lim="800000"/>
            <a:headEnd/>
            <a:tailEnd/>
          </a:ln>
          <a:effectLst/>
        </p:spPr>
        <p:txBody>
          <a:bodyPr>
            <a:spAutoFit/>
          </a:bodyPr>
          <a:lstStyle/>
          <a:p>
            <a:pPr algn="just" rtl="1">
              <a:spcBef>
                <a:spcPct val="50000"/>
              </a:spcBef>
            </a:pPr>
            <a:r>
              <a:rPr lang="ar-BH" sz="2400" dirty="0"/>
              <a:t>زيادة جميع عناصر الإنتاج بنسبة معينة إلى زيادة الإنتاج الكلي بنسبة أقل.</a:t>
            </a:r>
            <a:endParaRPr lang="fr-MA" sz="2400" dirty="0"/>
          </a:p>
        </p:txBody>
      </p:sp>
      <p:sp>
        <p:nvSpPr>
          <p:cNvPr id="13" name="ZoneTexte 12"/>
          <p:cNvSpPr txBox="1"/>
          <p:nvPr/>
        </p:nvSpPr>
        <p:spPr>
          <a:xfrm>
            <a:off x="6096000" y="685800"/>
            <a:ext cx="4343400" cy="584775"/>
          </a:xfrm>
          <a:prstGeom prst="rect">
            <a:avLst/>
          </a:prstGeom>
          <a:noFill/>
        </p:spPr>
        <p:txBody>
          <a:bodyPr wrap="square" rtlCol="0">
            <a:spAutoFit/>
          </a:bodyPr>
          <a:lstStyle/>
          <a:p>
            <a:pPr algn="r" rtl="1"/>
            <a:r>
              <a:rPr lang="ar-TN" sz="3200" b="1" dirty="0">
                <a:solidFill>
                  <a:srgbClr val="C00000"/>
                </a:solidFill>
              </a:rPr>
              <a:t>العائد على الحجم</a:t>
            </a:r>
            <a:endParaRPr lang="fr-FR" sz="3200" b="1" dirty="0">
              <a:solidFill>
                <a:srgbClr val="C00000"/>
              </a:solidFill>
            </a:endParaRPr>
          </a:p>
        </p:txBody>
      </p:sp>
      <p:sp>
        <p:nvSpPr>
          <p:cNvPr id="14" name="ZoneTexte 13"/>
          <p:cNvSpPr txBox="1"/>
          <p:nvPr/>
        </p:nvSpPr>
        <p:spPr>
          <a:xfrm>
            <a:off x="4343400" y="1778914"/>
            <a:ext cx="5867400" cy="430887"/>
          </a:xfrm>
          <a:prstGeom prst="rect">
            <a:avLst/>
          </a:prstGeom>
          <a:noFill/>
        </p:spPr>
        <p:txBody>
          <a:bodyPr wrap="square" rtlCol="0">
            <a:spAutoFit/>
          </a:bodyPr>
          <a:lstStyle/>
          <a:p>
            <a:pPr marL="457200" indent="-457200">
              <a:buFont typeface="+mj-lt"/>
              <a:buAutoNum type="arabicPeriod"/>
            </a:pPr>
            <a:r>
              <a:rPr lang="ar-TN" sz="2200" b="1" dirty="0">
                <a:latin typeface="Times New Roman" pitchFamily="18" charset="0"/>
                <a:cs typeface="Times New Roman" pitchFamily="18" charset="0"/>
              </a:rPr>
              <a:t>العائد الثابت على الحجم</a:t>
            </a:r>
            <a:endParaRPr lang="fr-FR" sz="2200" b="1" dirty="0">
              <a:latin typeface="Times New Roman" pitchFamily="18" charset="0"/>
              <a:cs typeface="Times New Roman" pitchFamily="18" charset="0"/>
            </a:endParaRPr>
          </a:p>
        </p:txBody>
      </p:sp>
      <p:sp>
        <p:nvSpPr>
          <p:cNvPr id="15" name="ZoneTexte 14"/>
          <p:cNvSpPr txBox="1"/>
          <p:nvPr/>
        </p:nvSpPr>
        <p:spPr>
          <a:xfrm>
            <a:off x="4419600" y="2921914"/>
            <a:ext cx="5867400" cy="430887"/>
          </a:xfrm>
          <a:prstGeom prst="rect">
            <a:avLst/>
          </a:prstGeom>
          <a:noFill/>
        </p:spPr>
        <p:txBody>
          <a:bodyPr wrap="square" rtlCol="0">
            <a:spAutoFit/>
          </a:bodyPr>
          <a:lstStyle/>
          <a:p>
            <a:pPr marL="457200" indent="-457200">
              <a:buFont typeface="+mj-lt"/>
              <a:buAutoNum type="arabicPeriod" startAt="2"/>
            </a:pPr>
            <a:r>
              <a:rPr lang="ar-TN" sz="2200" b="1" dirty="0">
                <a:latin typeface="Times New Roman" pitchFamily="18" charset="0"/>
                <a:cs typeface="Times New Roman" pitchFamily="18" charset="0"/>
              </a:rPr>
              <a:t>العائد المتزايد على الحجم</a:t>
            </a:r>
            <a:endParaRPr lang="fr-FR" sz="2200" b="1" dirty="0">
              <a:latin typeface="Times New Roman" pitchFamily="18" charset="0"/>
              <a:cs typeface="Times New Roman" pitchFamily="18" charset="0"/>
            </a:endParaRPr>
          </a:p>
        </p:txBody>
      </p:sp>
      <p:sp>
        <p:nvSpPr>
          <p:cNvPr id="16" name="ZoneTexte 15"/>
          <p:cNvSpPr txBox="1"/>
          <p:nvPr/>
        </p:nvSpPr>
        <p:spPr>
          <a:xfrm>
            <a:off x="4419600" y="4217314"/>
            <a:ext cx="5867400" cy="430887"/>
          </a:xfrm>
          <a:prstGeom prst="rect">
            <a:avLst/>
          </a:prstGeom>
          <a:noFill/>
        </p:spPr>
        <p:txBody>
          <a:bodyPr wrap="square" rtlCol="0">
            <a:spAutoFit/>
          </a:bodyPr>
          <a:lstStyle/>
          <a:p>
            <a:pPr marL="457200" indent="-457200">
              <a:buFont typeface="+mj-lt"/>
              <a:buAutoNum type="arabicPeriod" startAt="3"/>
            </a:pPr>
            <a:r>
              <a:rPr lang="ar-TN" sz="2200" b="1" dirty="0">
                <a:latin typeface="Times New Roman" pitchFamily="18" charset="0"/>
                <a:cs typeface="Times New Roman" pitchFamily="18" charset="0"/>
              </a:rPr>
              <a:t>العائد المتناقص على الحجم</a:t>
            </a:r>
            <a:endParaRPr lang="fr-FR" sz="2200" b="1" dirty="0">
              <a:latin typeface="Times New Roman" pitchFamily="18" charset="0"/>
              <a:cs typeface="Times New Roman" pitchFamily="18" charset="0"/>
            </a:endParaRPr>
          </a:p>
        </p:txBody>
      </p:sp>
    </p:spTree>
    <p:extLst>
      <p:ext uri="{BB962C8B-B14F-4D97-AF65-F5344CB8AC3E}">
        <p14:creationId xmlns:p14="http://schemas.microsoft.com/office/powerpoint/2010/main" val="42792928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00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a:defRPr/>
            </a:pPr>
            <a:endParaRPr lang="en-US" dirty="0"/>
          </a:p>
        </p:txBody>
      </p:sp>
      <p:grpSp>
        <p:nvGrpSpPr>
          <p:cNvPr id="2" name="Group 5"/>
          <p:cNvGrpSpPr>
            <a:grpSpLocks/>
          </p:cNvGrpSpPr>
          <p:nvPr/>
        </p:nvGrpSpPr>
        <p:grpSpPr bwMode="auto">
          <a:xfrm>
            <a:off x="7686675" y="2166938"/>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5844" name="Rectangle 8"/>
          <p:cNvSpPr>
            <a:spLocks noChangeArrowheads="1"/>
          </p:cNvSpPr>
          <p:nvPr/>
        </p:nvSpPr>
        <p:spPr bwMode="auto">
          <a:xfrm>
            <a:off x="4572000" y="3352800"/>
            <a:ext cx="2819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l" eaLnBrk="1" hangingPunct="1">
              <a:spcBef>
                <a:spcPct val="0"/>
              </a:spcBef>
              <a:buFontTx/>
              <a:buNone/>
            </a:pPr>
            <a:r>
              <a:rPr lang="ar-EG" altLang="ar-SA" sz="7200">
                <a:solidFill>
                  <a:schemeClr val="bg1"/>
                </a:solidFill>
              </a:rPr>
              <a:t>بحمد الله</a:t>
            </a:r>
            <a:endParaRPr lang="en-US" altLang="ar-SA" sz="7200">
              <a:solidFill>
                <a:schemeClr val="bg1"/>
              </a:solidFill>
            </a:endParaRPr>
          </a:p>
        </p:txBody>
      </p:sp>
      <p:sp>
        <p:nvSpPr>
          <p:cNvPr id="35845" name="Freeform 6"/>
          <p:cNvSpPr>
            <a:spLocks noEditPoints="1"/>
          </p:cNvSpPr>
          <p:nvPr/>
        </p:nvSpPr>
        <p:spPr bwMode="auto">
          <a:xfrm>
            <a:off x="4572001" y="2209801"/>
            <a:ext cx="2689225" cy="1236663"/>
          </a:xfrm>
          <a:custGeom>
            <a:avLst/>
            <a:gdLst>
              <a:gd name="T0" fmla="*/ 2147483646 w 1687"/>
              <a:gd name="T1" fmla="*/ 2147483646 h 775"/>
              <a:gd name="T2" fmla="*/ 2147483646 w 1687"/>
              <a:gd name="T3" fmla="*/ 2147483646 h 775"/>
              <a:gd name="T4" fmla="*/ 2147483646 w 1687"/>
              <a:gd name="T5" fmla="*/ 2147483646 h 775"/>
              <a:gd name="T6" fmla="*/ 2147483646 w 1687"/>
              <a:gd name="T7" fmla="*/ 2147483646 h 775"/>
              <a:gd name="T8" fmla="*/ 2147483646 w 1687"/>
              <a:gd name="T9" fmla="*/ 2147483646 h 775"/>
              <a:gd name="T10" fmla="*/ 2147483646 w 1687"/>
              <a:gd name="T11" fmla="*/ 2147483646 h 775"/>
              <a:gd name="T12" fmla="*/ 2147483646 w 1687"/>
              <a:gd name="T13" fmla="*/ 2147483646 h 775"/>
              <a:gd name="T14" fmla="*/ 2147483646 w 1687"/>
              <a:gd name="T15" fmla="*/ 2147483646 h 775"/>
              <a:gd name="T16" fmla="*/ 2147483646 w 1687"/>
              <a:gd name="T17" fmla="*/ 2147483646 h 775"/>
              <a:gd name="T18" fmla="*/ 2147483646 w 1687"/>
              <a:gd name="T19" fmla="*/ 2147483646 h 775"/>
              <a:gd name="T20" fmla="*/ 2147483646 w 1687"/>
              <a:gd name="T21" fmla="*/ 2147483646 h 775"/>
              <a:gd name="T22" fmla="*/ 0 w 1687"/>
              <a:gd name="T23" fmla="*/ 2147483646 h 775"/>
              <a:gd name="T24" fmla="*/ 2147483646 w 1687"/>
              <a:gd name="T25" fmla="*/ 2147483646 h 775"/>
              <a:gd name="T26" fmla="*/ 2147483646 w 1687"/>
              <a:gd name="T27" fmla="*/ 2147483646 h 775"/>
              <a:gd name="T28" fmla="*/ 2147483646 w 1687"/>
              <a:gd name="T29" fmla="*/ 2147483646 h 775"/>
              <a:gd name="T30" fmla="*/ 2147483646 w 1687"/>
              <a:gd name="T31" fmla="*/ 2147483646 h 775"/>
              <a:gd name="T32" fmla="*/ 2147483646 w 1687"/>
              <a:gd name="T33" fmla="*/ 2147483646 h 775"/>
              <a:gd name="T34" fmla="*/ 2147483646 w 1687"/>
              <a:gd name="T35" fmla="*/ 2147483646 h 775"/>
              <a:gd name="T36" fmla="*/ 2147483646 w 1687"/>
              <a:gd name="T37" fmla="*/ 2147483646 h 775"/>
              <a:gd name="T38" fmla="*/ 2147483646 w 1687"/>
              <a:gd name="T39" fmla="*/ 2147483646 h 775"/>
              <a:gd name="T40" fmla="*/ 2147483646 w 1687"/>
              <a:gd name="T41" fmla="*/ 2147483646 h 775"/>
              <a:gd name="T42" fmla="*/ 2147483646 w 1687"/>
              <a:gd name="T43" fmla="*/ 2147483646 h 775"/>
              <a:gd name="T44" fmla="*/ 2147483646 w 1687"/>
              <a:gd name="T45" fmla="*/ 2147483646 h 775"/>
              <a:gd name="T46" fmla="*/ 2147483646 w 1687"/>
              <a:gd name="T47" fmla="*/ 2147483646 h 775"/>
              <a:gd name="T48" fmla="*/ 2147483646 w 1687"/>
              <a:gd name="T49" fmla="*/ 2147483646 h 775"/>
              <a:gd name="T50" fmla="*/ 2147483646 w 1687"/>
              <a:gd name="T51" fmla="*/ 2147483646 h 775"/>
              <a:gd name="T52" fmla="*/ 2147483646 w 1687"/>
              <a:gd name="T53" fmla="*/ 2147483646 h 775"/>
              <a:gd name="T54" fmla="*/ 2147483646 w 1687"/>
              <a:gd name="T55" fmla="*/ 2147483646 h 775"/>
              <a:gd name="T56" fmla="*/ 2147483646 w 1687"/>
              <a:gd name="T57" fmla="*/ 2147483646 h 775"/>
              <a:gd name="T58" fmla="*/ 2147483646 w 1687"/>
              <a:gd name="T59" fmla="*/ 2147483646 h 775"/>
              <a:gd name="T60" fmla="*/ 2147483646 w 1687"/>
              <a:gd name="T61" fmla="*/ 2147483646 h 775"/>
              <a:gd name="T62" fmla="*/ 2147483646 w 1687"/>
              <a:gd name="T63" fmla="*/ 2147483646 h 775"/>
              <a:gd name="T64" fmla="*/ 2147483646 w 1687"/>
              <a:gd name="T65" fmla="*/ 2147483646 h 775"/>
              <a:gd name="T66" fmla="*/ 2147483646 w 1687"/>
              <a:gd name="T67" fmla="*/ 2147483646 h 775"/>
              <a:gd name="T68" fmla="*/ 2147483646 w 1687"/>
              <a:gd name="T69" fmla="*/ 2147483646 h 775"/>
              <a:gd name="T70" fmla="*/ 2147483646 w 1687"/>
              <a:gd name="T71" fmla="*/ 2147483646 h 775"/>
              <a:gd name="T72" fmla="*/ 2147483646 w 1687"/>
              <a:gd name="T73" fmla="*/ 2147483646 h 775"/>
              <a:gd name="T74" fmla="*/ 2147483646 w 1687"/>
              <a:gd name="T75" fmla="*/ 2147483646 h 775"/>
              <a:gd name="T76" fmla="*/ 2147483646 w 1687"/>
              <a:gd name="T77" fmla="*/ 2147483646 h 775"/>
              <a:gd name="T78" fmla="*/ 2147483646 w 1687"/>
              <a:gd name="T79" fmla="*/ 2147483646 h 775"/>
              <a:gd name="T80" fmla="*/ 2147483646 w 1687"/>
              <a:gd name="T81" fmla="*/ 2147483646 h 775"/>
              <a:gd name="T82" fmla="*/ 2147483646 w 1687"/>
              <a:gd name="T83" fmla="*/ 2147483646 h 775"/>
              <a:gd name="T84" fmla="*/ 2147483646 w 1687"/>
              <a:gd name="T85" fmla="*/ 2147483646 h 775"/>
              <a:gd name="T86" fmla="*/ 2147483646 w 1687"/>
              <a:gd name="T87" fmla="*/ 2147483646 h 775"/>
              <a:gd name="T88" fmla="*/ 2147483646 w 1687"/>
              <a:gd name="T89" fmla="*/ 2147483646 h 775"/>
              <a:gd name="T90" fmla="*/ 2147483646 w 1687"/>
              <a:gd name="T91" fmla="*/ 2147483646 h 775"/>
              <a:gd name="T92" fmla="*/ 2147483646 w 1687"/>
              <a:gd name="T93" fmla="*/ 2147483646 h 775"/>
              <a:gd name="T94" fmla="*/ 2147483646 w 1687"/>
              <a:gd name="T95" fmla="*/ 2147483646 h 775"/>
              <a:gd name="T96" fmla="*/ 2147483646 w 1687"/>
              <a:gd name="T97" fmla="*/ 2147483646 h 775"/>
              <a:gd name="T98" fmla="*/ 2147483646 w 1687"/>
              <a:gd name="T99" fmla="*/ 2147483646 h 775"/>
              <a:gd name="T100" fmla="*/ 2147483646 w 1687"/>
              <a:gd name="T101" fmla="*/ 2147483646 h 775"/>
              <a:gd name="T102" fmla="*/ 2147483646 w 1687"/>
              <a:gd name="T103" fmla="*/ 2147483646 h 775"/>
              <a:gd name="T104" fmla="*/ 2147483646 w 1687"/>
              <a:gd name="T105" fmla="*/ 2147483646 h 775"/>
              <a:gd name="T106" fmla="*/ 2147483646 w 1687"/>
              <a:gd name="T107" fmla="*/ 2147483646 h 775"/>
              <a:gd name="T108" fmla="*/ 2147483646 w 1687"/>
              <a:gd name="T109" fmla="*/ 2147483646 h 775"/>
              <a:gd name="T110" fmla="*/ 2147483646 w 1687"/>
              <a:gd name="T111" fmla="*/ 2147483646 h 775"/>
              <a:gd name="T112" fmla="*/ 2147483646 w 1687"/>
              <a:gd name="T113" fmla="*/ 2147483646 h 775"/>
              <a:gd name="T114" fmla="*/ 2147483646 w 1687"/>
              <a:gd name="T115" fmla="*/ 2147483646 h 775"/>
              <a:gd name="T116" fmla="*/ 2147483646 w 1687"/>
              <a:gd name="T117" fmla="*/ 2147483646 h 775"/>
              <a:gd name="T118" fmla="*/ 2147483646 w 1687"/>
              <a:gd name="T119" fmla="*/ 2147483646 h 775"/>
              <a:gd name="T120" fmla="*/ 2147483646 w 1687"/>
              <a:gd name="T121" fmla="*/ 2147483646 h 775"/>
              <a:gd name="T122" fmla="*/ 2147483646 w 1687"/>
              <a:gd name="T123" fmla="*/ 2147483646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10" name="Oval 9"/>
          <p:cNvSpPr/>
          <p:nvPr/>
        </p:nvSpPr>
        <p:spPr>
          <a:xfrm>
            <a:off x="2001838" y="2216151"/>
            <a:ext cx="2417762" cy="2409825"/>
          </a:xfrm>
          <a:prstGeom prst="ellipse">
            <a:avLst/>
          </a:prstGeom>
          <a:ln/>
        </p:spPr>
        <p:style>
          <a:lnRef idx="2">
            <a:schemeClr val="dk1"/>
          </a:lnRef>
          <a:fillRef idx="1">
            <a:schemeClr val="lt1"/>
          </a:fillRef>
          <a:effectRef idx="0">
            <a:schemeClr val="dk1"/>
          </a:effectRef>
          <a:fontRef idx="minor">
            <a:schemeClr val="dk1"/>
          </a:fontRef>
        </p:style>
      </p:sp>
      <p:pic>
        <p:nvPicPr>
          <p:cNvPr id="35847"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7264" y="2581276"/>
            <a:ext cx="1887537"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4987925" y="6329363"/>
            <a:ext cx="2216150" cy="431800"/>
          </a:xfrm>
          <a:prstGeom prst="rect">
            <a:avLst/>
          </a:prstGeom>
        </p:spPr>
        <p:txBody>
          <a:bodyPr wrap="none">
            <a:spAutoFit/>
          </a:bodyPr>
          <a:lstStyle/>
          <a:p>
            <a:pPr algn="ctr">
              <a:defRPr/>
            </a:pPr>
            <a:r>
              <a:rPr lang="ar-SA" sz="1100" dirty="0">
                <a:solidFill>
                  <a:schemeClr val="bg1"/>
                </a:solidFill>
              </a:rPr>
              <a:t>جميع الحقوق محفوظة لجامعة الملك فيصل ©</a:t>
            </a:r>
          </a:p>
          <a:p>
            <a:pPr algn="ctr">
              <a:defRPr/>
            </a:pPr>
            <a:r>
              <a:rPr lang="en-US" sz="1100" dirty="0">
                <a:solidFill>
                  <a:schemeClr val="bg1"/>
                </a:solidFill>
              </a:rPr>
              <a:t>All Rights Reserved for KFU ©</a:t>
            </a:r>
          </a:p>
        </p:txBody>
      </p:sp>
    </p:spTree>
    <p:extLst>
      <p:ext uri="{BB962C8B-B14F-4D97-AF65-F5344CB8AC3E}">
        <p14:creationId xmlns:p14="http://schemas.microsoft.com/office/powerpoint/2010/main" val="1753431174"/>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406</TotalTime>
  <Words>1813</Words>
  <Application>Microsoft Office PowerPoint</Application>
  <PresentationFormat>Widescreen</PresentationFormat>
  <Paragraphs>248</Paragraphs>
  <Slides>21</Slides>
  <Notes>16</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2</vt:i4>
      </vt:variant>
      <vt:variant>
        <vt:lpstr>Slide Titles</vt:lpstr>
      </vt:variant>
      <vt:variant>
        <vt:i4>21</vt:i4>
      </vt:variant>
    </vt:vector>
  </HeadingPairs>
  <TitlesOfParts>
    <vt:vector size="35" baseType="lpstr">
      <vt:lpstr>SimSun</vt:lpstr>
      <vt:lpstr>ae_AlMateen</vt:lpstr>
      <vt:lpstr>Arial</vt:lpstr>
      <vt:lpstr>Arial Black</vt:lpstr>
      <vt:lpstr>AYM Wadiy S_U normal.</vt:lpstr>
      <vt:lpstr>Calibri</vt:lpstr>
      <vt:lpstr>Calibri Light</vt:lpstr>
      <vt:lpstr>PT Bold Heading</vt:lpstr>
      <vt:lpstr>Times New Roman</vt:lpstr>
      <vt:lpstr>Wingdings</vt:lpstr>
      <vt:lpstr>1_Office Theme</vt:lpstr>
      <vt:lpstr>2_Office Theme</vt:lpstr>
      <vt:lpstr>Chart</vt:lpstr>
      <vt:lpstr>Equation</vt:lpstr>
      <vt:lpstr>PowerPoint Presentation</vt:lpstr>
      <vt:lpstr>المحاضرة التاسعة    </vt:lpstr>
      <vt:lpstr>PowerPoint Presentation</vt:lpstr>
      <vt:lpstr>مقدمة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دالة الإنتاج Production Function</vt:lpstr>
      <vt:lpstr>PowerPoint Presentation</vt:lpstr>
      <vt:lpstr>دالة الإنتاج Production Function</vt:lpstr>
      <vt:lpstr>قانون تناقص الغلة</vt:lpstr>
      <vt:lpstr>الانتاج في المدى الطويل و منحنيات سواء الناتج</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Yousif Abdalkarim Yoysif</dc:creator>
  <cp:lastModifiedBy>Yousif Abdalkarim Yoysif</cp:lastModifiedBy>
  <cp:revision>10</cp:revision>
  <dcterms:created xsi:type="dcterms:W3CDTF">2016-11-04T15:56:59Z</dcterms:created>
  <dcterms:modified xsi:type="dcterms:W3CDTF">2016-11-09T07:39:07Z</dcterms:modified>
</cp:coreProperties>
</file>