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notesMasterIdLst>
    <p:notesMasterId r:id="rId31"/>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 id="281" r:id="rId26"/>
    <p:sldId id="282" r:id="rId27"/>
    <p:sldId id="283" r:id="rId28"/>
    <p:sldId id="284" r:id="rId29"/>
    <p:sldId id="286" r:id="rId30"/>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4660"/>
  </p:normalViewPr>
  <p:slideViewPr>
    <p:cSldViewPr snapToGrid="0">
      <p:cViewPr varScale="1">
        <p:scale>
          <a:sx n="116" d="100"/>
          <a:sy n="116" d="100"/>
        </p:scale>
        <p:origin x="33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23B74A60-74A5-4B8C-BF27-D002FD7E9E8E}" type="datetimeFigureOut">
              <a:rPr lang="ar-SA" smtClean="0"/>
              <a:t>23/02/38</a:t>
            </a:fld>
            <a:endParaRPr lang="ar-S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65C2EFE0-5EC4-44EE-B02E-1825AE851EC0}" type="slidenum">
              <a:rPr lang="ar-SA" smtClean="0"/>
              <a:t>‹#›</a:t>
            </a:fld>
            <a:endParaRPr lang="ar-SA"/>
          </a:p>
        </p:txBody>
      </p:sp>
    </p:spTree>
    <p:extLst>
      <p:ext uri="{BB962C8B-B14F-4D97-AF65-F5344CB8AC3E}">
        <p14:creationId xmlns:p14="http://schemas.microsoft.com/office/powerpoint/2010/main" val="155877106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D1980E3-C20A-4025-A17A-7872031BB6D6}" type="slidenum">
              <a:rPr lang="ar-SA" altLang="en-US" smtClean="0"/>
              <a:pPr>
                <a:spcBef>
                  <a:spcPct val="0"/>
                </a:spcBef>
              </a:pPr>
              <a:t>3</a:t>
            </a:fld>
            <a:endParaRPr lang="en-US" altLang="en-US" smtClean="0"/>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067921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pPr>
            <a:fld id="{D0DC584F-00C5-4240-88FA-86E72DB1FEED}" type="slidenum">
              <a:rPr lang="ar-SA" altLang="en-US">
                <a:latin typeface="Times New Roman" panose="02020603050405020304" pitchFamily="18" charset="0"/>
              </a:rPr>
              <a:pPr algn="r" rtl="1" eaLnBrk="1" hangingPunct="1">
                <a:spcBef>
                  <a:spcPct val="0"/>
                </a:spcBef>
              </a:pPr>
              <a:t>11</a:t>
            </a:fld>
            <a:endParaRPr lang="en-US" altLang="en-US">
              <a:latin typeface="Times New Roman" panose="02020603050405020304" pitchFamily="18"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en-US" smtClean="0"/>
          </a:p>
        </p:txBody>
      </p:sp>
    </p:spTree>
    <p:extLst>
      <p:ext uri="{BB962C8B-B14F-4D97-AF65-F5344CB8AC3E}">
        <p14:creationId xmlns:p14="http://schemas.microsoft.com/office/powerpoint/2010/main" val="4064559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pPr>
            <a:fld id="{EF7A46AC-C27A-4F98-B464-E77677C5857A}" type="slidenum">
              <a:rPr lang="ar-SA" altLang="en-US">
                <a:latin typeface="Times New Roman" panose="02020603050405020304" pitchFamily="18" charset="0"/>
              </a:rPr>
              <a:pPr algn="r" rtl="1" eaLnBrk="1" hangingPunct="1">
                <a:spcBef>
                  <a:spcPct val="0"/>
                </a:spcBef>
              </a:pPr>
              <a:t>12</a:t>
            </a:fld>
            <a:endParaRPr lang="en-US" altLang="en-US">
              <a:latin typeface="Times New Roman" panose="02020603050405020304" pitchFamily="18"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en-US" smtClean="0"/>
          </a:p>
        </p:txBody>
      </p:sp>
    </p:spTree>
    <p:extLst>
      <p:ext uri="{BB962C8B-B14F-4D97-AF65-F5344CB8AC3E}">
        <p14:creationId xmlns:p14="http://schemas.microsoft.com/office/powerpoint/2010/main" val="2530408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pPr>
            <a:fld id="{E4917A1C-D354-43AE-B553-8B3EF947D3ED}" type="slidenum">
              <a:rPr lang="ar-SA" altLang="en-US">
                <a:latin typeface="Times New Roman" panose="02020603050405020304" pitchFamily="18" charset="0"/>
              </a:rPr>
              <a:pPr algn="r" rtl="1" eaLnBrk="1" hangingPunct="1">
                <a:spcBef>
                  <a:spcPct val="0"/>
                </a:spcBef>
              </a:pPr>
              <a:t>13</a:t>
            </a:fld>
            <a:endParaRPr lang="en-US" altLang="en-US">
              <a:latin typeface="Times New Roman" panose="02020603050405020304" pitchFamily="18" charset="0"/>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en-US" smtClean="0"/>
          </a:p>
        </p:txBody>
      </p:sp>
    </p:spTree>
    <p:extLst>
      <p:ext uri="{BB962C8B-B14F-4D97-AF65-F5344CB8AC3E}">
        <p14:creationId xmlns:p14="http://schemas.microsoft.com/office/powerpoint/2010/main" val="699394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pPr>
            <a:fld id="{048C4758-06BF-4548-80D9-9A4E76922C8E}" type="slidenum">
              <a:rPr lang="ar-SA" altLang="en-US">
                <a:latin typeface="Times New Roman" panose="02020603050405020304" pitchFamily="18" charset="0"/>
              </a:rPr>
              <a:pPr algn="r" rtl="1" eaLnBrk="1" hangingPunct="1">
                <a:spcBef>
                  <a:spcPct val="0"/>
                </a:spcBef>
              </a:pPr>
              <a:t>14</a:t>
            </a:fld>
            <a:endParaRPr lang="en-US" altLang="en-US">
              <a:latin typeface="Times New Roman" panose="02020603050405020304" pitchFamily="18" charset="0"/>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en-US" smtClean="0"/>
          </a:p>
        </p:txBody>
      </p:sp>
    </p:spTree>
    <p:extLst>
      <p:ext uri="{BB962C8B-B14F-4D97-AF65-F5344CB8AC3E}">
        <p14:creationId xmlns:p14="http://schemas.microsoft.com/office/powerpoint/2010/main" val="2622226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pPr>
            <a:fld id="{62AB3616-524E-4BC5-9754-7C17DABFF963}" type="slidenum">
              <a:rPr lang="ar-SA" altLang="en-US">
                <a:latin typeface="Times New Roman" panose="02020603050405020304" pitchFamily="18" charset="0"/>
              </a:rPr>
              <a:pPr algn="r" rtl="1" eaLnBrk="1" hangingPunct="1">
                <a:spcBef>
                  <a:spcPct val="0"/>
                </a:spcBef>
              </a:pPr>
              <a:t>15</a:t>
            </a:fld>
            <a:endParaRPr lang="en-US" altLang="en-US">
              <a:latin typeface="Times New Roman" panose="02020603050405020304" pitchFamily="18"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en-US" smtClean="0"/>
          </a:p>
        </p:txBody>
      </p:sp>
    </p:spTree>
    <p:extLst>
      <p:ext uri="{BB962C8B-B14F-4D97-AF65-F5344CB8AC3E}">
        <p14:creationId xmlns:p14="http://schemas.microsoft.com/office/powerpoint/2010/main" val="2131770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pPr>
            <a:fld id="{7DADE222-CF9B-46E8-913B-BC56755B2493}" type="slidenum">
              <a:rPr lang="ar-SA" altLang="en-US">
                <a:latin typeface="Times New Roman" panose="02020603050405020304" pitchFamily="18" charset="0"/>
              </a:rPr>
              <a:pPr algn="r" rtl="1" eaLnBrk="1" hangingPunct="1">
                <a:spcBef>
                  <a:spcPct val="0"/>
                </a:spcBef>
              </a:pPr>
              <a:t>16</a:t>
            </a:fld>
            <a:endParaRPr lang="en-US" altLang="en-US">
              <a:latin typeface="Times New Roman" panose="02020603050405020304" pitchFamily="18" charset="0"/>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en-US" smtClean="0"/>
          </a:p>
        </p:txBody>
      </p:sp>
    </p:spTree>
    <p:extLst>
      <p:ext uri="{BB962C8B-B14F-4D97-AF65-F5344CB8AC3E}">
        <p14:creationId xmlns:p14="http://schemas.microsoft.com/office/powerpoint/2010/main" val="502584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pPr>
            <a:fld id="{7A8BD776-7AE5-4BF5-BC8F-72249F0AE93E}" type="slidenum">
              <a:rPr lang="ar-SA" altLang="en-US">
                <a:latin typeface="Times New Roman" panose="02020603050405020304" pitchFamily="18" charset="0"/>
              </a:rPr>
              <a:pPr algn="r" rtl="1" eaLnBrk="1" hangingPunct="1">
                <a:spcBef>
                  <a:spcPct val="0"/>
                </a:spcBef>
              </a:pPr>
              <a:t>17</a:t>
            </a:fld>
            <a:endParaRPr lang="en-US" altLang="en-US">
              <a:latin typeface="Times New Roman" panose="02020603050405020304" pitchFamily="18"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en-US" smtClean="0"/>
          </a:p>
        </p:txBody>
      </p:sp>
    </p:spTree>
    <p:extLst>
      <p:ext uri="{BB962C8B-B14F-4D97-AF65-F5344CB8AC3E}">
        <p14:creationId xmlns:p14="http://schemas.microsoft.com/office/powerpoint/2010/main" val="1437862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nSpc>
                <a:spcPct val="200000"/>
              </a:lnSpc>
            </a:pPr>
            <a:endParaRPr lang="fr-FR" dirty="0">
              <a:latin typeface="Times New Roman" pitchFamily="18" charset="0"/>
              <a:cs typeface="Times New Roman" pitchFamily="18" charset="0"/>
            </a:endParaRPr>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19</a:t>
            </a:fld>
            <a:endParaRPr lang="fr-FR"/>
          </a:p>
        </p:txBody>
      </p:sp>
    </p:spTree>
    <p:extLst>
      <p:ext uri="{BB962C8B-B14F-4D97-AF65-F5344CB8AC3E}">
        <p14:creationId xmlns:p14="http://schemas.microsoft.com/office/powerpoint/2010/main" val="876565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TN" dirty="0" smtClean="0"/>
              <a:t> هما</a:t>
            </a:r>
            <a:endParaRPr lang="fr-FR" dirty="0"/>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20</a:t>
            </a:fld>
            <a:endParaRPr lang="fr-FR"/>
          </a:p>
        </p:txBody>
      </p:sp>
    </p:spTree>
    <p:extLst>
      <p:ext uri="{BB962C8B-B14F-4D97-AF65-F5344CB8AC3E}">
        <p14:creationId xmlns:p14="http://schemas.microsoft.com/office/powerpoint/2010/main" val="489259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endParaRPr lang="fr-FR" dirty="0"/>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22</a:t>
            </a:fld>
            <a:endParaRPr lang="fr-FR"/>
          </a:p>
        </p:txBody>
      </p:sp>
    </p:spTree>
    <p:extLst>
      <p:ext uri="{BB962C8B-B14F-4D97-AF65-F5344CB8AC3E}">
        <p14:creationId xmlns:p14="http://schemas.microsoft.com/office/powerpoint/2010/main" val="1331104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endParaRPr lang="fr-FR" dirty="0">
              <a:latin typeface="Times New Roman" pitchFamily="18" charset="0"/>
              <a:cs typeface="Times New Roman" pitchFamily="18" charset="0"/>
            </a:endParaRPr>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24</a:t>
            </a:fld>
            <a:endParaRPr lang="fr-FR"/>
          </a:p>
        </p:txBody>
      </p:sp>
    </p:spTree>
    <p:extLst>
      <p:ext uri="{BB962C8B-B14F-4D97-AF65-F5344CB8AC3E}">
        <p14:creationId xmlns:p14="http://schemas.microsoft.com/office/powerpoint/2010/main" val="2357196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fr-FR" sz="1200" dirty="0" smtClean="0">
              <a:latin typeface="Times New Roman" pitchFamily="18" charset="0"/>
              <a:cs typeface="Times New Roman" pitchFamily="18" charset="0"/>
            </a:endParaRPr>
          </a:p>
          <a:p>
            <a:pPr algn="r"/>
            <a:endParaRPr lang="fr-FR" dirty="0"/>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25</a:t>
            </a:fld>
            <a:endParaRPr lang="fr-FR"/>
          </a:p>
        </p:txBody>
      </p:sp>
    </p:spTree>
    <p:extLst>
      <p:ext uri="{BB962C8B-B14F-4D97-AF65-F5344CB8AC3E}">
        <p14:creationId xmlns:p14="http://schemas.microsoft.com/office/powerpoint/2010/main" val="2105292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ar-S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23/02/38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82277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23/02/38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140911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ar-S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23/02/38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671256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23/02/38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71439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ar-S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78ED4ED6-0AC2-4C35-A1BB-A67F270B9C82}" type="datetimeFigureOut">
              <a:rPr lang="ar-SA" smtClean="0">
                <a:solidFill>
                  <a:prstClr val="black">
                    <a:tint val="75000"/>
                  </a:prstClr>
                </a:solidFill>
              </a:rPr>
              <a:pPr/>
              <a:t>23/02/38</a:t>
            </a:fld>
            <a:endParaRPr lang="ar-SA">
              <a:solidFill>
                <a:prstClr val="black">
                  <a:tint val="75000"/>
                </a:prstClr>
              </a:solidFill>
            </a:endParaRPr>
          </a:p>
        </p:txBody>
      </p:sp>
      <p:sp>
        <p:nvSpPr>
          <p:cNvPr id="8" name="Footer Placeholder 7"/>
          <p:cNvSpPr>
            <a:spLocks noGrp="1"/>
          </p:cNvSpPr>
          <p:nvPr>
            <p:ph type="ftr" sz="quarter" idx="11"/>
          </p:nvPr>
        </p:nvSpPr>
        <p:spPr/>
        <p:txBody>
          <a:bodyPr/>
          <a:lstStyle/>
          <a:p>
            <a:endParaRPr lang="ar-SA">
              <a:solidFill>
                <a:prstClr val="black">
                  <a:tint val="75000"/>
                </a:prstClr>
              </a:solidFill>
            </a:endParaRPr>
          </a:p>
        </p:txBody>
      </p:sp>
      <p:sp>
        <p:nvSpPr>
          <p:cNvPr id="9" name="Slide Number Placeholder 8"/>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545191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78ED4ED6-0AC2-4C35-A1BB-A67F270B9C82}" type="datetimeFigureOut">
              <a:rPr lang="ar-SA" smtClean="0">
                <a:solidFill>
                  <a:prstClr val="black">
                    <a:tint val="75000"/>
                  </a:prstClr>
                </a:solidFill>
              </a:rPr>
              <a:pPr/>
              <a:t>23/02/38</a:t>
            </a:fld>
            <a:endParaRPr lang="ar-SA">
              <a:solidFill>
                <a:prstClr val="black">
                  <a:tint val="75000"/>
                </a:prstClr>
              </a:solidFill>
            </a:endParaRPr>
          </a:p>
        </p:txBody>
      </p:sp>
      <p:sp>
        <p:nvSpPr>
          <p:cNvPr id="4" name="Footer Placeholder 3"/>
          <p:cNvSpPr>
            <a:spLocks noGrp="1"/>
          </p:cNvSpPr>
          <p:nvPr>
            <p:ph type="ftr" sz="quarter" idx="11"/>
          </p:nvPr>
        </p:nvSpPr>
        <p:spPr/>
        <p:txBody>
          <a:bodyPr/>
          <a:lstStyle/>
          <a:p>
            <a:endParaRPr lang="ar-SA">
              <a:solidFill>
                <a:prstClr val="black">
                  <a:tint val="75000"/>
                </a:prstClr>
              </a:solidFill>
            </a:endParaRPr>
          </a:p>
        </p:txBody>
      </p:sp>
      <p:sp>
        <p:nvSpPr>
          <p:cNvPr id="5" name="Slide Number Placeholder 4"/>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156132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ED4ED6-0AC2-4C35-A1BB-A67F270B9C82}" type="datetimeFigureOut">
              <a:rPr lang="ar-SA" smtClean="0">
                <a:solidFill>
                  <a:prstClr val="black">
                    <a:tint val="75000"/>
                  </a:prstClr>
                </a:solidFill>
              </a:rPr>
              <a:pPr/>
              <a:t>23/02/38</a:t>
            </a:fld>
            <a:endParaRPr lang="ar-SA">
              <a:solidFill>
                <a:prstClr val="black">
                  <a:tint val="75000"/>
                </a:prstClr>
              </a:solidFill>
            </a:endParaRPr>
          </a:p>
        </p:txBody>
      </p:sp>
      <p:sp>
        <p:nvSpPr>
          <p:cNvPr id="3" name="Footer Placeholder 2"/>
          <p:cNvSpPr>
            <a:spLocks noGrp="1"/>
          </p:cNvSpPr>
          <p:nvPr>
            <p:ph type="ftr" sz="quarter" idx="11"/>
          </p:nvPr>
        </p:nvSpPr>
        <p:spPr/>
        <p:txBody>
          <a:bodyPr/>
          <a:lstStyle/>
          <a:p>
            <a:endParaRPr lang="ar-SA">
              <a:solidFill>
                <a:prstClr val="black">
                  <a:tint val="75000"/>
                </a:prstClr>
              </a:solidFill>
            </a:endParaRPr>
          </a:p>
        </p:txBody>
      </p:sp>
      <p:sp>
        <p:nvSpPr>
          <p:cNvPr id="4" name="Slide Number Placeholder 3"/>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41344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23/02/38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150375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23/02/38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794592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23/02/38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886461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23/02/38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11350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p:nvSpPr>
        <p:spPr>
          <a:xfrm>
            <a:off x="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p:nvPr/>
        </p:nvSpPr>
        <p:spPr>
          <a:xfrm>
            <a:off x="1127760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914400" y="2130427"/>
            <a:ext cx="103632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5257C50E-B730-4872-976B-FFBD5935859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6090895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9CE7C07-3D20-478F-A4A3-4E02CE760F3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0482861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63084" y="4406902"/>
            <a:ext cx="103632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B577D411-00E4-431F-861B-22CEA9C8ADA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8181474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6"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7" name="Rectangle 6"/>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8"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6184913"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562708"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Slide Number Placeholder 5"/>
          <p:cNvSpPr>
            <a:spLocks noGrp="1"/>
          </p:cNvSpPr>
          <p:nvPr>
            <p:ph type="sldNum" sz="quarter" idx="14"/>
          </p:nvPr>
        </p:nvSpPr>
        <p:spPr>
          <a:xfrm>
            <a:off x="6123354" y="6356351"/>
            <a:ext cx="593969" cy="365125"/>
          </a:xfrm>
        </p:spPr>
        <p:txBody>
          <a:bodyPr/>
          <a:lstStyle>
            <a:lvl1pPr algn="ctr">
              <a:defRPr>
                <a:cs typeface="Arial" panose="020B0604020202020204" pitchFamily="34" charset="0"/>
              </a:defRPr>
            </a:lvl1pPr>
          </a:lstStyle>
          <a:p>
            <a:pPr>
              <a:defRPr/>
            </a:pPr>
            <a:fld id="{A40CE014-9E73-4312-A34B-DDBE291E677C}"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9426025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8" name="Rectangle 7"/>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9"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10"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B84F9DF-7E68-49BA-B594-28108E1774D6}"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0766787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4"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6"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30782BAD-2F08-4DE1-8EE3-C2E99C49B74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41033293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3"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C133AFFB-BE8B-4ECA-8C50-1433E49EA28E}"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8710372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42D5D341-3245-40E2-9B0B-E8256AEF92B9}"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101366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2688DE0C-B4F7-45E3-9F88-CD7056CD2980}"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8702039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63DF9721-5165-4DF0-8DFA-B0ED8E6E748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4087283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75799" y="274640"/>
            <a:ext cx="2971801"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0400" y="274640"/>
            <a:ext cx="871220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85177BF5-D7E8-4F19-8857-959EAD89A87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1453048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AFDB85D4-54C8-4DA7-ADB0-FC447031DD2F}" type="slidenum">
              <a:rPr lang="en-US" altLang="ar-SA">
                <a:solidFill>
                  <a:prstClr val="white"/>
                </a:solidFill>
              </a:rPr>
              <a:pPr>
                <a:defRPr/>
              </a:pPr>
              <a:t>‹#›</a:t>
            </a:fld>
            <a:endParaRPr lang="en-US" altLang="ar-SA">
              <a:solidFill>
                <a:prstClr val="white"/>
              </a:solidFill>
            </a:endParaRPr>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solidFill>
                <a:prstClr val="black"/>
              </a:solidFill>
            </a:endParaRPr>
          </a:p>
        </p:txBody>
      </p:sp>
    </p:spTree>
    <p:extLst>
      <p:ext uri="{BB962C8B-B14F-4D97-AF65-F5344CB8AC3E}">
        <p14:creationId xmlns:p14="http://schemas.microsoft.com/office/powerpoint/2010/main" val="9264492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Table Placeholder 2"/>
          <p:cNvSpPr>
            <a:spLocks noGrp="1"/>
          </p:cNvSpPr>
          <p:nvPr>
            <p:ph type="tbl" idx="1"/>
          </p:nvPr>
        </p:nvSpPr>
        <p:spPr>
          <a:xfrm>
            <a:off x="609600" y="1981200"/>
            <a:ext cx="10972800" cy="3886200"/>
          </a:xfrm>
        </p:spPr>
        <p:txBody>
          <a:bodyPr/>
          <a:lstStyle/>
          <a:p>
            <a:pPr lvl="0"/>
            <a:endParaRPr lang="ar-SA" noProof="0" smtClean="0"/>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09A8B51B-5708-4295-85E5-60A1A9A57D68}" type="slidenum">
              <a:rPr lang="en-US" altLang="ar-SA">
                <a:solidFill>
                  <a:prstClr val="white"/>
                </a:solidFill>
              </a:rPr>
              <a:pPr>
                <a:defRPr/>
              </a:pPr>
              <a:t>‹#›</a:t>
            </a:fld>
            <a:endParaRPr lang="en-US" altLang="ar-SA">
              <a:solidFill>
                <a:prstClr val="white"/>
              </a:solidFill>
            </a:endParaRPr>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solidFill>
                <a:prstClr val="black"/>
              </a:solidFill>
            </a:endParaRPr>
          </a:p>
        </p:txBody>
      </p:sp>
    </p:spTree>
    <p:extLst>
      <p:ext uri="{BB962C8B-B14F-4D97-AF65-F5344CB8AC3E}">
        <p14:creationId xmlns:p14="http://schemas.microsoft.com/office/powerpoint/2010/main" val="20922018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عنوان فقط">
    <p:bg>
      <p:bgPr>
        <a:solidFill>
          <a:schemeClr val="tx1"/>
        </a:solidFill>
        <a:effectLst/>
      </p:bgPr>
    </p:bg>
    <p:spTree>
      <p:nvGrpSpPr>
        <p:cNvPr id="1" name=""/>
        <p:cNvGrpSpPr/>
        <p:nvPr/>
      </p:nvGrpSpPr>
      <p:grpSpPr>
        <a:xfrm>
          <a:off x="0" y="0"/>
          <a:ext cx="0" cy="0"/>
          <a:chOff x="0" y="0"/>
          <a:chExt cx="0" cy="0"/>
        </a:xfrm>
      </p:grpSpPr>
      <p:sp>
        <p:nvSpPr>
          <p:cNvPr id="11" name="عنصر نائب للمحتوى 2"/>
          <p:cNvSpPr>
            <a:spLocks noGrp="1"/>
          </p:cNvSpPr>
          <p:nvPr>
            <p:ph idx="1"/>
          </p:nvPr>
        </p:nvSpPr>
        <p:spPr>
          <a:xfrm>
            <a:off x="609600" y="1481138"/>
            <a:ext cx="10972800" cy="4525962"/>
          </a:xfrm>
        </p:spPr>
        <p:txBody>
          <a:bodyPr/>
          <a:lstStyle>
            <a:lvl1pPr algn="r" rtl="1">
              <a:defRPr>
                <a:solidFill>
                  <a:schemeClr val="bg1"/>
                </a:solidFill>
              </a:defRPr>
            </a:lvl1pPr>
            <a:lvl2pPr algn="r" rtl="1">
              <a:defRPr>
                <a:solidFill>
                  <a:schemeClr val="bg1"/>
                </a:solidFill>
              </a:defRPr>
            </a:lvl2pPr>
            <a:lvl3pPr algn="r" rtl="1">
              <a:defRPr>
                <a:solidFill>
                  <a:schemeClr val="bg1"/>
                </a:solidFill>
              </a:defRPr>
            </a:lvl3pPr>
            <a:lvl4pPr algn="r" rtl="1">
              <a:defRPr>
                <a:solidFill>
                  <a:schemeClr val="bg1"/>
                </a:solidFill>
              </a:defRPr>
            </a:lvl4pPr>
            <a:lvl5pPr algn="r" rtl="1">
              <a:defRPr>
                <a:solidFill>
                  <a:schemeClr val="bg1"/>
                </a:solidFill>
              </a:defRPr>
            </a:lvl5pPr>
            <a:extLst/>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en-US" dirty="0"/>
          </a:p>
        </p:txBody>
      </p:sp>
      <p:sp>
        <p:nvSpPr>
          <p:cNvPr id="12" name="عنوان 6"/>
          <p:cNvSpPr>
            <a:spLocks noGrp="1"/>
          </p:cNvSpPr>
          <p:nvPr>
            <p:ph type="title"/>
          </p:nvPr>
        </p:nvSpPr>
        <p:spPr>
          <a:xfrm>
            <a:off x="609600" y="274638"/>
            <a:ext cx="10972800" cy="1143000"/>
          </a:xfrm>
          <a:prstGeom prst="rect">
            <a:avLst/>
          </a:prstGeom>
        </p:spPr>
        <p:txBody>
          <a:bodyPr rtlCol="0"/>
          <a:lstStyle>
            <a:lvl1pPr algn="r" rtl="1">
              <a:defRPr>
                <a:solidFill>
                  <a:schemeClr val="accent5"/>
                </a:solidFill>
              </a:defRPr>
            </a:lvl1pPr>
            <a:extLst/>
          </a:lstStyle>
          <a:p>
            <a:r>
              <a:rPr lang="ar-SA" dirty="0" smtClean="0"/>
              <a:t>انقر لتحرير نمط العنوان الرئيسي</a:t>
            </a:r>
            <a:endParaRPr lang="en-US" dirty="0"/>
          </a:p>
        </p:txBody>
      </p:sp>
      <p:sp>
        <p:nvSpPr>
          <p:cNvPr id="4" name="عنصر نائب للتاريخ 9"/>
          <p:cNvSpPr>
            <a:spLocks noGrp="1"/>
          </p:cNvSpPr>
          <p:nvPr>
            <p:ph type="dt" sz="half" idx="10"/>
          </p:nvPr>
        </p:nvSpPr>
        <p:spPr>
          <a:xfrm>
            <a:off x="8970433" y="6408739"/>
            <a:ext cx="2559051" cy="365125"/>
          </a:xfrm>
          <a:prstGeom prst="rect">
            <a:avLst/>
          </a:prstGeom>
        </p:spPr>
        <p:txBody>
          <a:bodyPr/>
          <a:lstStyle>
            <a:lvl1pPr>
              <a:defRPr>
                <a:latin typeface="Times New Roman" charset="0"/>
              </a:defRPr>
            </a:lvl1pPr>
          </a:lstStyle>
          <a:p>
            <a:pPr>
              <a:defRPr/>
            </a:pPr>
            <a:fld id="{DC7C9964-A059-4D0B-B388-840973C10396}" type="datetimeFigureOut">
              <a:rPr lang="en-US"/>
              <a:pPr>
                <a:defRPr/>
              </a:pPr>
              <a:t>11/23/2016</a:t>
            </a:fld>
            <a:endParaRPr lang="en-US" dirty="0"/>
          </a:p>
        </p:txBody>
      </p:sp>
      <p:sp>
        <p:nvSpPr>
          <p:cNvPr id="5" name="عنصر نائب للتذييل 21"/>
          <p:cNvSpPr>
            <a:spLocks noGrp="1"/>
          </p:cNvSpPr>
          <p:nvPr>
            <p:ph type="ftr" sz="quarter" idx="11"/>
          </p:nvPr>
        </p:nvSpPr>
        <p:spPr>
          <a:xfrm>
            <a:off x="5839884" y="6408739"/>
            <a:ext cx="3134783" cy="365125"/>
          </a:xfrm>
          <a:prstGeom prst="rect">
            <a:avLst/>
          </a:prstGeom>
        </p:spPr>
        <p:txBody>
          <a:bodyPr/>
          <a:lstStyle>
            <a:lvl1pPr>
              <a:defRPr>
                <a:latin typeface="Times New Roman" charset="0"/>
              </a:defRPr>
            </a:lvl1pPr>
          </a:lstStyle>
          <a:p>
            <a:pPr>
              <a:defRPr/>
            </a:pPr>
            <a:endParaRPr lang="en-US"/>
          </a:p>
        </p:txBody>
      </p:sp>
      <p:sp>
        <p:nvSpPr>
          <p:cNvPr id="6" name="عنصر نائب لرقم الشريحة 17"/>
          <p:cNvSpPr>
            <a:spLocks noGrp="1"/>
          </p:cNvSpPr>
          <p:nvPr>
            <p:ph type="sldNum" sz="quarter" idx="12"/>
          </p:nvPr>
        </p:nvSpPr>
        <p:spPr>
          <a:xfrm>
            <a:off x="11529484" y="6408739"/>
            <a:ext cx="488949" cy="365125"/>
          </a:xfrm>
        </p:spPr>
        <p:txBody>
          <a:bodyPr/>
          <a:lstStyle>
            <a:lvl1pPr>
              <a:defRPr>
                <a:latin typeface="Times New Roman" panose="02020603050405020304" pitchFamily="18" charset="0"/>
              </a:defRPr>
            </a:lvl1pPr>
          </a:lstStyle>
          <a:p>
            <a:pPr>
              <a:defRPr/>
            </a:pPr>
            <a:fld id="{6E7A03F6-7E04-4E5E-BAD3-53F81F6B3C4A}" type="slidenum">
              <a:rPr lang="en-US" altLang="ar-SA"/>
              <a:pPr>
                <a:defRPr/>
              </a:pPr>
              <a:t>‹#›</a:t>
            </a:fld>
            <a:r>
              <a:rPr lang="en-US" altLang="ar-SA"/>
              <a:t> of 25</a:t>
            </a:r>
          </a:p>
        </p:txBody>
      </p:sp>
    </p:spTree>
    <p:extLst>
      <p:ext uri="{BB962C8B-B14F-4D97-AF65-F5344CB8AC3E}">
        <p14:creationId xmlns:p14="http://schemas.microsoft.com/office/powerpoint/2010/main" val="1285155318"/>
      </p:ext>
    </p:extLst>
  </p:cSld>
  <p:clrMapOvr>
    <a:overrideClrMapping bg1="dk1" tx1="lt1" bg2="dk2" tx2="lt2" accent1="accent1" accent2="accent2" accent3="accent3" accent4="accent4" accent5="accent5" accent6="accent6" hlink="hlink" folHlink="folHlink"/>
  </p:clrMapOvr>
  <p:transition advClick="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4_عنوان فقط">
    <p:bg>
      <p:bgPr>
        <a:solidFill>
          <a:schemeClr val="tx1"/>
        </a:solidFill>
        <a:effectLst/>
      </p:bgPr>
    </p:bg>
    <p:spTree>
      <p:nvGrpSpPr>
        <p:cNvPr id="1" name=""/>
        <p:cNvGrpSpPr/>
        <p:nvPr/>
      </p:nvGrpSpPr>
      <p:grpSpPr>
        <a:xfrm>
          <a:off x="0" y="0"/>
          <a:ext cx="0" cy="0"/>
          <a:chOff x="0" y="0"/>
          <a:chExt cx="0" cy="0"/>
        </a:xfrm>
      </p:grpSpPr>
      <p:sp>
        <p:nvSpPr>
          <p:cNvPr id="11" name="عنصر نائب للمحتوى 2"/>
          <p:cNvSpPr>
            <a:spLocks noGrp="1"/>
          </p:cNvSpPr>
          <p:nvPr>
            <p:ph idx="1"/>
          </p:nvPr>
        </p:nvSpPr>
        <p:spPr>
          <a:xfrm>
            <a:off x="609600" y="1481138"/>
            <a:ext cx="10972800" cy="4525962"/>
          </a:xfrm>
        </p:spPr>
        <p:txBody>
          <a:bodyPr/>
          <a:lstStyle>
            <a:lvl1pPr algn="r" rtl="1">
              <a:defRPr>
                <a:solidFill>
                  <a:schemeClr val="bg1"/>
                </a:solidFill>
              </a:defRPr>
            </a:lvl1pPr>
            <a:lvl2pPr algn="r" rtl="1">
              <a:defRPr>
                <a:solidFill>
                  <a:schemeClr val="bg1"/>
                </a:solidFill>
              </a:defRPr>
            </a:lvl2pPr>
            <a:lvl3pPr algn="r" rtl="1">
              <a:defRPr>
                <a:solidFill>
                  <a:schemeClr val="bg1"/>
                </a:solidFill>
              </a:defRPr>
            </a:lvl3pPr>
            <a:lvl4pPr algn="r" rtl="1">
              <a:defRPr>
                <a:solidFill>
                  <a:schemeClr val="bg1"/>
                </a:solidFill>
              </a:defRPr>
            </a:lvl4pPr>
            <a:lvl5pPr algn="r" rtl="1">
              <a:defRPr>
                <a:solidFill>
                  <a:schemeClr val="bg1"/>
                </a:solidFill>
              </a:defRPr>
            </a:lvl5pPr>
            <a:extLst/>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en-US" dirty="0"/>
          </a:p>
        </p:txBody>
      </p:sp>
      <p:sp>
        <p:nvSpPr>
          <p:cNvPr id="12" name="عنوان 6"/>
          <p:cNvSpPr>
            <a:spLocks noGrp="1"/>
          </p:cNvSpPr>
          <p:nvPr>
            <p:ph type="title"/>
          </p:nvPr>
        </p:nvSpPr>
        <p:spPr>
          <a:xfrm>
            <a:off x="609600" y="274638"/>
            <a:ext cx="10972800" cy="1143000"/>
          </a:xfrm>
          <a:prstGeom prst="rect">
            <a:avLst/>
          </a:prstGeom>
        </p:spPr>
        <p:txBody>
          <a:bodyPr rtlCol="0"/>
          <a:lstStyle>
            <a:lvl1pPr algn="r" rtl="1">
              <a:defRPr>
                <a:solidFill>
                  <a:schemeClr val="accent5"/>
                </a:solidFill>
              </a:defRPr>
            </a:lvl1pPr>
            <a:extLst/>
          </a:lstStyle>
          <a:p>
            <a:r>
              <a:rPr lang="ar-SA" dirty="0" smtClean="0"/>
              <a:t>انقر لتحرير نمط العنوان الرئيسي</a:t>
            </a:r>
            <a:endParaRPr lang="en-US" dirty="0"/>
          </a:p>
        </p:txBody>
      </p:sp>
      <p:sp>
        <p:nvSpPr>
          <p:cNvPr id="4" name="عنصر نائب للتاريخ 9"/>
          <p:cNvSpPr>
            <a:spLocks noGrp="1"/>
          </p:cNvSpPr>
          <p:nvPr>
            <p:ph type="dt" sz="half" idx="10"/>
          </p:nvPr>
        </p:nvSpPr>
        <p:spPr>
          <a:xfrm>
            <a:off x="8970433" y="6408739"/>
            <a:ext cx="2559051" cy="365125"/>
          </a:xfrm>
          <a:prstGeom prst="rect">
            <a:avLst/>
          </a:prstGeom>
        </p:spPr>
        <p:txBody>
          <a:bodyPr/>
          <a:lstStyle>
            <a:lvl1pPr>
              <a:defRPr>
                <a:latin typeface="Times New Roman" charset="0"/>
              </a:defRPr>
            </a:lvl1pPr>
          </a:lstStyle>
          <a:p>
            <a:pPr>
              <a:defRPr/>
            </a:pPr>
            <a:fld id="{D3436DDC-650F-457B-A192-5C622B9E8554}" type="datetimeFigureOut">
              <a:rPr lang="en-US"/>
              <a:pPr>
                <a:defRPr/>
              </a:pPr>
              <a:t>11/23/2016</a:t>
            </a:fld>
            <a:endParaRPr lang="en-US" dirty="0"/>
          </a:p>
        </p:txBody>
      </p:sp>
      <p:sp>
        <p:nvSpPr>
          <p:cNvPr id="5" name="عنصر نائب للتذييل 21"/>
          <p:cNvSpPr>
            <a:spLocks noGrp="1"/>
          </p:cNvSpPr>
          <p:nvPr>
            <p:ph type="ftr" sz="quarter" idx="11"/>
          </p:nvPr>
        </p:nvSpPr>
        <p:spPr>
          <a:xfrm>
            <a:off x="5839884" y="6408739"/>
            <a:ext cx="3134783" cy="365125"/>
          </a:xfrm>
          <a:prstGeom prst="rect">
            <a:avLst/>
          </a:prstGeom>
        </p:spPr>
        <p:txBody>
          <a:bodyPr/>
          <a:lstStyle>
            <a:lvl1pPr>
              <a:defRPr>
                <a:latin typeface="Times New Roman" charset="0"/>
              </a:defRPr>
            </a:lvl1pPr>
          </a:lstStyle>
          <a:p>
            <a:pPr>
              <a:defRPr/>
            </a:pPr>
            <a:endParaRPr lang="en-US"/>
          </a:p>
        </p:txBody>
      </p:sp>
      <p:sp>
        <p:nvSpPr>
          <p:cNvPr id="6" name="عنصر نائب لرقم الشريحة 17"/>
          <p:cNvSpPr>
            <a:spLocks noGrp="1"/>
          </p:cNvSpPr>
          <p:nvPr>
            <p:ph type="sldNum" sz="quarter" idx="12"/>
          </p:nvPr>
        </p:nvSpPr>
        <p:spPr>
          <a:xfrm>
            <a:off x="11529484" y="6408739"/>
            <a:ext cx="488949" cy="365125"/>
          </a:xfrm>
        </p:spPr>
        <p:txBody>
          <a:bodyPr/>
          <a:lstStyle>
            <a:lvl1pPr>
              <a:defRPr>
                <a:latin typeface="Times New Roman" panose="02020603050405020304" pitchFamily="18" charset="0"/>
              </a:defRPr>
            </a:lvl1pPr>
          </a:lstStyle>
          <a:p>
            <a:pPr>
              <a:defRPr/>
            </a:pPr>
            <a:fld id="{CC166B76-DDF7-4401-8945-753D2B01F1A1}" type="slidenum">
              <a:rPr lang="en-US" altLang="ar-SA"/>
              <a:pPr>
                <a:defRPr/>
              </a:pPr>
              <a:t>‹#›</a:t>
            </a:fld>
            <a:r>
              <a:rPr lang="en-US" altLang="ar-SA"/>
              <a:t> of 25</a:t>
            </a:r>
          </a:p>
        </p:txBody>
      </p:sp>
    </p:spTree>
    <p:extLst>
      <p:ext uri="{BB962C8B-B14F-4D97-AF65-F5344CB8AC3E}">
        <p14:creationId xmlns:p14="http://schemas.microsoft.com/office/powerpoint/2010/main" val="2712418745"/>
      </p:ext>
    </p:extLst>
  </p:cSld>
  <p:clrMapOvr>
    <a:overrideClrMapping bg1="dk1" tx1="lt1" bg2="dk2" tx2="lt2" accent1="accent1" accent2="accent2" accent3="accent3" accent4="accent4" accent5="accent5" accent6="accent6" hlink="hlink" folHlink="folHlink"/>
  </p:clrMapOvr>
  <p:transition advClick="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_عنوان فقط">
    <p:bg>
      <p:bgPr>
        <a:solidFill>
          <a:schemeClr val="tx1"/>
        </a:solidFill>
        <a:effectLst/>
      </p:bgPr>
    </p:bg>
    <p:spTree>
      <p:nvGrpSpPr>
        <p:cNvPr id="1" name=""/>
        <p:cNvGrpSpPr/>
        <p:nvPr/>
      </p:nvGrpSpPr>
      <p:grpSpPr>
        <a:xfrm>
          <a:off x="0" y="0"/>
          <a:ext cx="0" cy="0"/>
          <a:chOff x="0" y="0"/>
          <a:chExt cx="0" cy="0"/>
        </a:xfrm>
      </p:grpSpPr>
      <p:sp>
        <p:nvSpPr>
          <p:cNvPr id="11" name="عنصر نائب للمحتوى 2"/>
          <p:cNvSpPr>
            <a:spLocks noGrp="1"/>
          </p:cNvSpPr>
          <p:nvPr>
            <p:ph idx="1"/>
          </p:nvPr>
        </p:nvSpPr>
        <p:spPr>
          <a:xfrm>
            <a:off x="609600" y="1481138"/>
            <a:ext cx="10972800" cy="4525962"/>
          </a:xfrm>
        </p:spPr>
        <p:txBody>
          <a:bodyPr/>
          <a:lstStyle>
            <a:lvl1pPr algn="r" rtl="1">
              <a:defRPr>
                <a:solidFill>
                  <a:schemeClr val="bg1"/>
                </a:solidFill>
              </a:defRPr>
            </a:lvl1pPr>
            <a:lvl2pPr algn="r" rtl="1">
              <a:defRPr>
                <a:solidFill>
                  <a:schemeClr val="bg1"/>
                </a:solidFill>
              </a:defRPr>
            </a:lvl2pPr>
            <a:lvl3pPr algn="r" rtl="1">
              <a:defRPr>
                <a:solidFill>
                  <a:schemeClr val="bg1"/>
                </a:solidFill>
              </a:defRPr>
            </a:lvl3pPr>
            <a:lvl4pPr algn="r" rtl="1">
              <a:defRPr>
                <a:solidFill>
                  <a:schemeClr val="bg1"/>
                </a:solidFill>
              </a:defRPr>
            </a:lvl4pPr>
            <a:lvl5pPr algn="r" rtl="1">
              <a:defRPr>
                <a:solidFill>
                  <a:schemeClr val="bg1"/>
                </a:solidFill>
              </a:defRPr>
            </a:lvl5pPr>
            <a:extLst/>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en-US" dirty="0"/>
          </a:p>
        </p:txBody>
      </p:sp>
      <p:sp>
        <p:nvSpPr>
          <p:cNvPr id="12" name="عنوان 6"/>
          <p:cNvSpPr>
            <a:spLocks noGrp="1"/>
          </p:cNvSpPr>
          <p:nvPr>
            <p:ph type="title"/>
          </p:nvPr>
        </p:nvSpPr>
        <p:spPr>
          <a:xfrm>
            <a:off x="609600" y="274638"/>
            <a:ext cx="10972800" cy="1143000"/>
          </a:xfrm>
          <a:prstGeom prst="rect">
            <a:avLst/>
          </a:prstGeom>
        </p:spPr>
        <p:txBody>
          <a:bodyPr rtlCol="0"/>
          <a:lstStyle>
            <a:lvl1pPr algn="r" rtl="1">
              <a:defRPr>
                <a:solidFill>
                  <a:schemeClr val="accent5"/>
                </a:solidFill>
              </a:defRPr>
            </a:lvl1pPr>
            <a:extLst/>
          </a:lstStyle>
          <a:p>
            <a:r>
              <a:rPr lang="ar-SA" dirty="0" smtClean="0"/>
              <a:t>انقر لتحرير نمط العنوان الرئيسي</a:t>
            </a:r>
            <a:endParaRPr lang="en-US" dirty="0"/>
          </a:p>
        </p:txBody>
      </p:sp>
      <p:sp>
        <p:nvSpPr>
          <p:cNvPr id="4" name="عنصر نائب للتاريخ 9"/>
          <p:cNvSpPr>
            <a:spLocks noGrp="1"/>
          </p:cNvSpPr>
          <p:nvPr>
            <p:ph type="dt" sz="half" idx="10"/>
          </p:nvPr>
        </p:nvSpPr>
        <p:spPr>
          <a:xfrm>
            <a:off x="8970433" y="6408739"/>
            <a:ext cx="2559051" cy="365125"/>
          </a:xfrm>
          <a:prstGeom prst="rect">
            <a:avLst/>
          </a:prstGeom>
        </p:spPr>
        <p:txBody>
          <a:bodyPr/>
          <a:lstStyle>
            <a:lvl1pPr>
              <a:defRPr>
                <a:latin typeface="Times New Roman" charset="0"/>
              </a:defRPr>
            </a:lvl1pPr>
          </a:lstStyle>
          <a:p>
            <a:pPr>
              <a:defRPr/>
            </a:pPr>
            <a:fld id="{6EC76FCF-2DA6-4303-92CC-43C4B91592D6}" type="datetimeFigureOut">
              <a:rPr lang="en-US"/>
              <a:pPr>
                <a:defRPr/>
              </a:pPr>
              <a:t>11/23/2016</a:t>
            </a:fld>
            <a:endParaRPr lang="en-US" dirty="0"/>
          </a:p>
        </p:txBody>
      </p:sp>
      <p:sp>
        <p:nvSpPr>
          <p:cNvPr id="5" name="عنصر نائب للتذييل 21"/>
          <p:cNvSpPr>
            <a:spLocks noGrp="1"/>
          </p:cNvSpPr>
          <p:nvPr>
            <p:ph type="ftr" sz="quarter" idx="11"/>
          </p:nvPr>
        </p:nvSpPr>
        <p:spPr>
          <a:xfrm>
            <a:off x="5839884" y="6408739"/>
            <a:ext cx="3134783" cy="365125"/>
          </a:xfrm>
          <a:prstGeom prst="rect">
            <a:avLst/>
          </a:prstGeom>
        </p:spPr>
        <p:txBody>
          <a:bodyPr/>
          <a:lstStyle>
            <a:lvl1pPr>
              <a:defRPr>
                <a:latin typeface="Times New Roman" charset="0"/>
              </a:defRPr>
            </a:lvl1pPr>
          </a:lstStyle>
          <a:p>
            <a:pPr>
              <a:defRPr/>
            </a:pPr>
            <a:endParaRPr lang="en-US"/>
          </a:p>
        </p:txBody>
      </p:sp>
      <p:sp>
        <p:nvSpPr>
          <p:cNvPr id="6" name="عنصر نائب لرقم الشريحة 17"/>
          <p:cNvSpPr>
            <a:spLocks noGrp="1"/>
          </p:cNvSpPr>
          <p:nvPr>
            <p:ph type="sldNum" sz="quarter" idx="12"/>
          </p:nvPr>
        </p:nvSpPr>
        <p:spPr>
          <a:xfrm>
            <a:off x="11529484" y="6408739"/>
            <a:ext cx="488949" cy="365125"/>
          </a:xfrm>
        </p:spPr>
        <p:txBody>
          <a:bodyPr/>
          <a:lstStyle>
            <a:lvl1pPr>
              <a:defRPr>
                <a:latin typeface="Times New Roman" panose="02020603050405020304" pitchFamily="18" charset="0"/>
              </a:defRPr>
            </a:lvl1pPr>
          </a:lstStyle>
          <a:p>
            <a:pPr>
              <a:defRPr/>
            </a:pPr>
            <a:fld id="{EFC269D4-061C-47C5-B922-0E4AFA08B02E}" type="slidenum">
              <a:rPr lang="en-US" altLang="ar-SA"/>
              <a:pPr>
                <a:defRPr/>
              </a:pPr>
              <a:t>‹#›</a:t>
            </a:fld>
            <a:r>
              <a:rPr lang="en-US" altLang="ar-SA"/>
              <a:t> of 25</a:t>
            </a:r>
          </a:p>
        </p:txBody>
      </p:sp>
    </p:spTree>
    <p:extLst>
      <p:ext uri="{BB962C8B-B14F-4D97-AF65-F5344CB8AC3E}">
        <p14:creationId xmlns:p14="http://schemas.microsoft.com/office/powerpoint/2010/main" val="2147814149"/>
      </p:ext>
    </p:extLst>
  </p:cSld>
  <p:clrMapOvr>
    <a:overrideClrMapping bg1="dk1" tx1="lt1" bg2="dk2" tx2="lt2" accent1="accent1" accent2="accent2" accent3="accent3" accent4="accent4" accent5="accent5" accent6="accent6" hlink="hlink" folHlink="folHlink"/>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8ED4ED6-0AC2-4C35-A1BB-A67F270B9C82}" type="datetimeFigureOut">
              <a:rPr lang="ar-SA" smtClean="0">
                <a:solidFill>
                  <a:prstClr val="black">
                    <a:tint val="75000"/>
                  </a:prstClr>
                </a:solidFill>
              </a:rPr>
              <a:pPr/>
              <a:t>23/02/38</a:t>
            </a:fld>
            <a:endParaRPr lang="ar-SA">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8688370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ltLang="ar-SA" smtClean="0"/>
              <a:t>المحتوى المستوى الأول</a:t>
            </a:r>
            <a:endParaRPr lang="en-US" altLang="ar-SA" smtClean="0"/>
          </a:p>
          <a:p>
            <a:pPr lvl="1"/>
            <a:r>
              <a:rPr lang="ar-EG" altLang="ar-SA" smtClean="0"/>
              <a:t>المحتوى المستوى الثاني</a:t>
            </a:r>
            <a:endParaRPr lang="en-US" altLang="ar-SA" smtClean="0"/>
          </a:p>
          <a:p>
            <a:pPr lvl="2"/>
            <a:r>
              <a:rPr lang="ar-EG" altLang="ar-SA" smtClean="0"/>
              <a:t>المحتوى المستوى الثالث</a:t>
            </a:r>
            <a:endParaRPr lang="en-US" altLang="ar-SA" smtClean="0"/>
          </a:p>
          <a:p>
            <a:pPr lvl="3"/>
            <a:r>
              <a:rPr lang="ar-EG" altLang="ar-SA" smtClean="0"/>
              <a:t>المحتوى المستوى الرابع</a:t>
            </a:r>
            <a:endParaRPr lang="en-US" altLang="ar-SA" smtClean="0"/>
          </a:p>
          <a:p>
            <a:pPr lvl="4"/>
            <a:r>
              <a:rPr lang="ar-EG" altLang="ar-SA" smtClean="0"/>
              <a:t>المحتوى المستوى الخامس</a:t>
            </a:r>
            <a:endParaRPr lang="en-US" altLang="ar-SA" smtClean="0"/>
          </a:p>
        </p:txBody>
      </p:sp>
      <p:sp>
        <p:nvSpPr>
          <p:cNvPr id="10" name="Rectangle 9"/>
          <p:cNvSpPr/>
          <p:nvPr userDrawn="1"/>
        </p:nvSpPr>
        <p:spPr>
          <a:xfrm>
            <a:off x="0" y="6324600"/>
            <a:ext cx="12192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5" name="Slide Number Placeholder 5"/>
          <p:cNvSpPr>
            <a:spLocks noGrp="1"/>
          </p:cNvSpPr>
          <p:nvPr>
            <p:ph type="sldNum" sz="quarter" idx="4"/>
          </p:nvPr>
        </p:nvSpPr>
        <p:spPr>
          <a:xfrm>
            <a:off x="6049108" y="6376989"/>
            <a:ext cx="703385" cy="365125"/>
          </a:xfrm>
          <a:prstGeom prst="rect">
            <a:avLst/>
          </a:prstGeom>
        </p:spPr>
        <p:txBody>
          <a:bodyPr vert="horz" wrap="square" lIns="91440" tIns="45720" rIns="91440" bIns="45720" numCol="1" anchor="ctr" anchorCtr="0" compatLnSpc="1">
            <a:prstTxWarp prst="textNoShape">
              <a:avLst/>
            </a:prstTxWarp>
          </a:bodyPr>
          <a:lstStyle>
            <a:lvl1pPr algn="r" rtl="0" eaLnBrk="1" hangingPunct="1">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pic>
        <p:nvPicPr>
          <p:cNvPr id="1029" name="Picture 17"/>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89169" y="5964239"/>
            <a:ext cx="1031631"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8"/>
          <p:cNvSpPr>
            <a:spLocks noChangeArrowheads="1"/>
          </p:cNvSpPr>
          <p:nvPr userDrawn="1"/>
        </p:nvSpPr>
        <p:spPr bwMode="auto">
          <a:xfrm>
            <a:off x="1125416"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200" smtClean="0">
                <a:solidFill>
                  <a:prstClr val="white"/>
                </a:solidFill>
                <a:latin typeface="Calibri" panose="020F0502020204030204" pitchFamily="34" charset="0"/>
              </a:rPr>
              <a:t>Deanship of E-Learning and Distance Education</a:t>
            </a:r>
          </a:p>
        </p:txBody>
      </p:sp>
      <p:sp>
        <p:nvSpPr>
          <p:cNvPr id="1031" name="Rectangle 19"/>
          <p:cNvSpPr>
            <a:spLocks noChangeArrowheads="1"/>
          </p:cNvSpPr>
          <p:nvPr userDrawn="1"/>
        </p:nvSpPr>
        <p:spPr bwMode="auto">
          <a:xfrm>
            <a:off x="1455617"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ar-SA" altLang="ar-SA" sz="1600" b="1" smtClean="0">
                <a:solidFill>
                  <a:prstClr val="white"/>
                </a:solidFill>
                <a:latin typeface="Calibri" panose="020F0502020204030204" pitchFamily="34" charset="0"/>
              </a:rPr>
              <a:t>عمادة التعلم الإلكتروني والتعليم عن بعد</a:t>
            </a:r>
            <a:endParaRPr lang="en-US" altLang="ar-SA" sz="1600" b="1" smtClean="0">
              <a:solidFill>
                <a:prstClr val="white"/>
              </a:solidFill>
              <a:latin typeface="Calibri" panose="020F0502020204030204" pitchFamily="34" charset="0"/>
            </a:endParaRPr>
          </a:p>
        </p:txBody>
      </p:sp>
      <p:sp>
        <p:nvSpPr>
          <p:cNvPr id="1032" name="Rectangle 20"/>
          <p:cNvSpPr>
            <a:spLocks noChangeArrowheads="1"/>
          </p:cNvSpPr>
          <p:nvPr userDrawn="1"/>
        </p:nvSpPr>
        <p:spPr bwMode="auto">
          <a:xfrm>
            <a:off x="7344679" y="6365876"/>
            <a:ext cx="22172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fontAlgn="base">
              <a:spcBef>
                <a:spcPct val="0"/>
              </a:spcBef>
              <a:spcAft>
                <a:spcPct val="0"/>
              </a:spcAft>
              <a:defRPr/>
            </a:pPr>
            <a:r>
              <a:rPr lang="ar-SA" altLang="ar-SA" sz="1100" smtClean="0">
                <a:solidFill>
                  <a:prstClr val="white"/>
                </a:solidFill>
              </a:rPr>
              <a:t>جميع الحقوق محفوظة لجامعة الملك فيصل ©</a:t>
            </a:r>
          </a:p>
          <a:p>
            <a:pPr algn="ctr" rtl="0" fontAlgn="base">
              <a:spcBef>
                <a:spcPct val="0"/>
              </a:spcBef>
              <a:spcAft>
                <a:spcPct val="0"/>
              </a:spcAft>
              <a:defRPr/>
            </a:pPr>
            <a:r>
              <a:rPr lang="en-US" altLang="ar-SA" sz="1100" smtClean="0">
                <a:solidFill>
                  <a:prstClr val="white"/>
                </a:solidFill>
              </a:rPr>
              <a:t>All Rights Reserved for KFU ©</a:t>
            </a:r>
            <a:endParaRPr lang="en-US" altLang="ar-SA" sz="1100" smtClean="0">
              <a:solidFill>
                <a:prstClr val="white"/>
              </a:solidFill>
              <a:latin typeface="Calibri" panose="020F0502020204030204" pitchFamily="34" charset="0"/>
            </a:endParaRPr>
          </a:p>
        </p:txBody>
      </p:sp>
    </p:spTree>
    <p:extLst>
      <p:ext uri="{BB962C8B-B14F-4D97-AF65-F5344CB8AC3E}">
        <p14:creationId xmlns:p14="http://schemas.microsoft.com/office/powerpoint/2010/main" val="33164842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hf hdr="0" ftr="0" dt="0"/>
  <p:txStyles>
    <p:titleStyle>
      <a:lvl1pPr algn="r" rtl="0" eaLnBrk="0" fontAlgn="base" hangingPunct="0">
        <a:spcBef>
          <a:spcPct val="0"/>
        </a:spcBef>
        <a:spcAft>
          <a:spcPct val="0"/>
        </a:spcAft>
        <a:defRPr sz="4400" kern="1200">
          <a:solidFill>
            <a:srgbClr val="AD9968"/>
          </a:solidFill>
          <a:latin typeface="+mj-lt"/>
          <a:ea typeface="+mj-ea"/>
          <a:cs typeface="Arial" charset="0"/>
        </a:defRPr>
      </a:lvl1pPr>
      <a:lvl2pPr algn="r" rtl="0" eaLnBrk="0" fontAlgn="base" hangingPunct="0">
        <a:spcBef>
          <a:spcPct val="0"/>
        </a:spcBef>
        <a:spcAft>
          <a:spcPct val="0"/>
        </a:spcAft>
        <a:defRPr sz="4400">
          <a:solidFill>
            <a:srgbClr val="AD9968"/>
          </a:solidFill>
          <a:latin typeface="Calibri" pitchFamily="34" charset="0"/>
          <a:cs typeface="Arial" charset="0"/>
        </a:defRPr>
      </a:lvl2pPr>
      <a:lvl3pPr algn="r" rtl="0" eaLnBrk="0" fontAlgn="base" hangingPunct="0">
        <a:spcBef>
          <a:spcPct val="0"/>
        </a:spcBef>
        <a:spcAft>
          <a:spcPct val="0"/>
        </a:spcAft>
        <a:defRPr sz="4400">
          <a:solidFill>
            <a:srgbClr val="AD9968"/>
          </a:solidFill>
          <a:latin typeface="Calibri" pitchFamily="34" charset="0"/>
          <a:cs typeface="Arial" charset="0"/>
        </a:defRPr>
      </a:lvl3pPr>
      <a:lvl4pPr algn="r" rtl="0" eaLnBrk="0" fontAlgn="base" hangingPunct="0">
        <a:spcBef>
          <a:spcPct val="0"/>
        </a:spcBef>
        <a:spcAft>
          <a:spcPct val="0"/>
        </a:spcAft>
        <a:defRPr sz="4400">
          <a:solidFill>
            <a:srgbClr val="AD9968"/>
          </a:solidFill>
          <a:latin typeface="Calibri" pitchFamily="34" charset="0"/>
          <a:cs typeface="Arial" charset="0"/>
        </a:defRPr>
      </a:lvl4pPr>
      <a:lvl5pPr algn="r" rtl="0" eaLnBrk="0" fontAlgn="base" hangingPunct="0">
        <a:spcBef>
          <a:spcPct val="0"/>
        </a:spcBef>
        <a:spcAft>
          <a:spcPct val="0"/>
        </a:spcAft>
        <a:defRPr sz="4400">
          <a:solidFill>
            <a:srgbClr val="AD9968"/>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anose="020B0604020202020204" pitchFamily="34" charset="0"/>
        <a:buChar char="•"/>
        <a:defRPr sz="3200" kern="1200">
          <a:solidFill>
            <a:srgbClr val="013E36"/>
          </a:solidFill>
          <a:latin typeface="+mn-lt"/>
          <a:ea typeface="+mn-ea"/>
          <a:cs typeface="Arial" charset="0"/>
        </a:defRPr>
      </a:lvl1pPr>
      <a:lvl2pPr marL="742950" indent="-285750" algn="r" rtl="0" eaLnBrk="0" fontAlgn="base" hangingPunct="0">
        <a:spcBef>
          <a:spcPct val="20000"/>
        </a:spcBef>
        <a:spcAft>
          <a:spcPct val="0"/>
        </a:spcAft>
        <a:buFont typeface="Arial" panose="020B0604020202020204" pitchFamily="34" charset="0"/>
        <a:buChar char="–"/>
        <a:defRPr sz="2800" kern="1200">
          <a:solidFill>
            <a:srgbClr val="013E36"/>
          </a:solidFill>
          <a:latin typeface="+mn-lt"/>
          <a:ea typeface="+mn-ea"/>
          <a:cs typeface="Arial" charset="0"/>
        </a:defRPr>
      </a:lvl2pPr>
      <a:lvl3pPr marL="1143000" indent="-228600" algn="r" rtl="0" eaLnBrk="0" fontAlgn="base" hangingPunct="0">
        <a:spcBef>
          <a:spcPct val="20000"/>
        </a:spcBef>
        <a:spcAft>
          <a:spcPct val="0"/>
        </a:spcAft>
        <a:buFont typeface="Arial" panose="020B0604020202020204" pitchFamily="34" charset="0"/>
        <a:buChar char="•"/>
        <a:defRPr sz="2400" kern="1200">
          <a:solidFill>
            <a:srgbClr val="013E36"/>
          </a:solidFill>
          <a:latin typeface="+mn-lt"/>
          <a:ea typeface="+mn-ea"/>
          <a:cs typeface="Arial" charset="0"/>
        </a:defRPr>
      </a:lvl3pPr>
      <a:lvl4pPr marL="16002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4pPr>
      <a:lvl5pPr marL="20574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5.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3.xml"/><Relationship Id="rId1" Type="http://schemas.openxmlformats.org/officeDocument/2006/relationships/vmlDrawing" Target="../drawings/vmlDrawing2.vml"/><Relationship Id="rId4" Type="http://schemas.openxmlformats.org/officeDocument/2006/relationships/image" Target="../media/image6.wmf"/></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10.png"/><Relationship Id="rId2" Type="http://schemas.openxmlformats.org/officeDocument/2006/relationships/slideLayout" Target="../slideLayouts/slideLayout23.xml"/><Relationship Id="rId1" Type="http://schemas.openxmlformats.org/officeDocument/2006/relationships/vmlDrawing" Target="../drawings/vmlDrawing3.v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w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oleObject" Target="../embeddings/oleObject6.bin"/><Relationship Id="rId2" Type="http://schemas.openxmlformats.org/officeDocument/2006/relationships/slideLayout" Target="../slideLayouts/slideLayout18.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image" Target="../media/image11.wmf"/><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oleObject" Target="../embeddings/oleObject9.bin"/><Relationship Id="rId2" Type="http://schemas.openxmlformats.org/officeDocument/2006/relationships/slideLayout" Target="../slideLayouts/slideLayout18.xml"/><Relationship Id="rId1" Type="http://schemas.openxmlformats.org/officeDocument/2006/relationships/vmlDrawing" Target="../drawings/vmlDrawing5.vml"/><Relationship Id="rId6" Type="http://schemas.openxmlformats.org/officeDocument/2006/relationships/oleObject" Target="../embeddings/oleObject8.bin"/><Relationship Id="rId5" Type="http://schemas.openxmlformats.org/officeDocument/2006/relationships/image" Target="../media/image11.wmf"/><Relationship Id="rId4" Type="http://schemas.openxmlformats.org/officeDocument/2006/relationships/oleObject" Target="../embeddings/oleObject7.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3.xml"/><Relationship Id="rId1" Type="http://schemas.openxmlformats.org/officeDocument/2006/relationships/vmlDrawing" Target="../drawings/vmlDrawing6.vml"/><Relationship Id="rId5" Type="http://schemas.openxmlformats.org/officeDocument/2006/relationships/image" Target="../media/image12.wmf"/><Relationship Id="rId4" Type="http://schemas.openxmlformats.org/officeDocument/2006/relationships/oleObject" Target="../embeddings/oleObject10.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3.xml"/><Relationship Id="rId1" Type="http://schemas.openxmlformats.org/officeDocument/2006/relationships/vmlDrawing" Target="../drawings/vmlDrawing7.vml"/><Relationship Id="rId4" Type="http://schemas.openxmlformats.org/officeDocument/2006/relationships/image" Target="../media/image13.w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3.xml"/><Relationship Id="rId1" Type="http://schemas.openxmlformats.org/officeDocument/2006/relationships/vmlDrawing" Target="../drawings/vmlDrawing8.vml"/><Relationship Id="rId6" Type="http://schemas.openxmlformats.org/officeDocument/2006/relationships/image" Target="../media/image14.wmf"/><Relationship Id="rId5" Type="http://schemas.openxmlformats.org/officeDocument/2006/relationships/oleObject" Target="../embeddings/oleObject12.bin"/><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bwMode="auto">
          <a:xfrm>
            <a:off x="1885950" y="2130426"/>
            <a:ext cx="84201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ar-SA" altLang="ar-SA" smtClean="0">
              <a:solidFill>
                <a:srgbClr val="376092"/>
              </a:solidFill>
              <a:cs typeface="Arial" panose="020B0604020202020204"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434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98D0D8BF-1BC6-4310-B25A-620B9995A616}" type="slidenum">
              <a:rPr lang="ar-SA" altLang="ar-SA" sz="1200">
                <a:solidFill>
                  <a:prstClr val="white"/>
                </a:solidFill>
              </a:rPr>
              <a:pPr algn="ctr">
                <a:spcBef>
                  <a:spcPct val="0"/>
                </a:spcBef>
                <a:buFontTx/>
                <a:buNone/>
              </a:pPr>
              <a:t>1</a:t>
            </a:fld>
            <a:endParaRPr lang="en-US" altLang="ar-SA" sz="1200">
              <a:solidFill>
                <a:prstClr val="white"/>
              </a:solidFill>
            </a:endParaRPr>
          </a:p>
        </p:txBody>
      </p:sp>
      <p:sp>
        <p:nvSpPr>
          <p:cNvPr id="5" name="Rectangle 4"/>
          <p:cNvSpPr/>
          <p:nvPr/>
        </p:nvSpPr>
        <p:spPr>
          <a:xfrm>
            <a:off x="11430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6" name="Rectangle 5"/>
          <p:cNvSpPr/>
          <p:nvPr/>
        </p:nvSpPr>
        <p:spPr>
          <a:xfrm>
            <a:off x="114300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4343" name="Subtitle 2"/>
          <p:cNvSpPr txBox="1">
            <a:spLocks/>
          </p:cNvSpPr>
          <p:nvPr/>
        </p:nvSpPr>
        <p:spPr bwMode="auto">
          <a:xfrm>
            <a:off x="6858000" y="4800600"/>
            <a:ext cx="40830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rtl="0" fontAlgn="base">
              <a:spcAft>
                <a:spcPct val="0"/>
              </a:spcAft>
              <a:buFont typeface="Arial" panose="020B0604020202020204" pitchFamily="34" charset="0"/>
              <a:buNone/>
            </a:pPr>
            <a:r>
              <a:rPr lang="ar-SA" altLang="ar-SA" sz="2400" b="1"/>
              <a:t>جامعة الملك فيصل</a:t>
            </a:r>
          </a:p>
          <a:p>
            <a:pPr algn="ctr" rtl="0" fontAlgn="base">
              <a:spcAft>
                <a:spcPct val="0"/>
              </a:spcAft>
              <a:buFont typeface="Arial" panose="020B0604020202020204" pitchFamily="34" charset="0"/>
              <a:buNone/>
            </a:pPr>
            <a:r>
              <a:rPr lang="ar-SA" altLang="ar-SA" sz="2400" b="1"/>
              <a:t>عمادة التعلم الإلكتروني والتعليم عن بعد</a:t>
            </a:r>
            <a:endParaRPr lang="en-US" altLang="ar-SA" sz="2400" b="1"/>
          </a:p>
          <a:p>
            <a:pPr algn="ctr" rtl="0" fontAlgn="base">
              <a:spcAft>
                <a:spcPct val="0"/>
              </a:spcAft>
              <a:buFont typeface="Arial" panose="020B0604020202020204" pitchFamily="34" charset="0"/>
              <a:buNone/>
            </a:pPr>
            <a:r>
              <a:rPr lang="ar-SA" altLang="ar-SA" sz="2400"/>
              <a:t>	</a:t>
            </a:r>
            <a:endParaRPr lang="en-US" altLang="ar-SA" sz="2400"/>
          </a:p>
        </p:txBody>
      </p:sp>
      <p:grpSp>
        <p:nvGrpSpPr>
          <p:cNvPr id="14344" name="Group 7"/>
          <p:cNvGrpSpPr>
            <a:grpSpLocks/>
          </p:cNvGrpSpPr>
          <p:nvPr/>
        </p:nvGrpSpPr>
        <p:grpSpPr bwMode="auto">
          <a:xfrm>
            <a:off x="7637464" y="1981201"/>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pic>
          <p:nvPicPr>
            <p:cNvPr id="14351"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Freeform 10"/>
          <p:cNvSpPr/>
          <p:nvPr/>
        </p:nvSpPr>
        <p:spPr>
          <a:xfrm>
            <a:off x="114300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14346" name="Title 1"/>
          <p:cNvSpPr txBox="1">
            <a:spLocks/>
          </p:cNvSpPr>
          <p:nvPr/>
        </p:nvSpPr>
        <p:spPr bwMode="auto">
          <a:xfrm>
            <a:off x="1524000" y="2971800"/>
            <a:ext cx="50990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مبادئ الاقتصاد الجزئي</a:t>
            </a:r>
          </a:p>
          <a:p>
            <a:pPr algn="ctr" rtl="0" fontAlgn="base">
              <a:spcBef>
                <a:spcPct val="0"/>
              </a:spcBef>
              <a:spcAft>
                <a:spcPct val="0"/>
              </a:spcAft>
              <a:buFontTx/>
              <a:buNone/>
            </a:pPr>
            <a:r>
              <a:rPr lang="en-US" altLang="ar-SA" sz="2400" b="1">
                <a:solidFill>
                  <a:srgbClr val="7F7F7F"/>
                </a:solidFill>
                <a:cs typeface="Times New Roman" panose="02020603050405020304" pitchFamily="18" charset="0"/>
              </a:rPr>
              <a:t>Microeconomics</a:t>
            </a:r>
          </a:p>
          <a:p>
            <a:pPr algn="ctr"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استاذ المقرر</a:t>
            </a:r>
          </a:p>
          <a:p>
            <a:pPr algn="ctr" fontAlgn="base">
              <a:spcBef>
                <a:spcPct val="0"/>
              </a:spcBef>
              <a:spcAft>
                <a:spcPct val="0"/>
              </a:spcAft>
              <a:buFontTx/>
              <a:buNone/>
            </a:pPr>
            <a:r>
              <a:rPr lang="ar-SA" altLang="ar-SA" sz="2800" b="1">
                <a:solidFill>
                  <a:srgbClr val="7F7F7F"/>
                </a:solidFill>
                <a:cs typeface="Times New Roman" panose="02020603050405020304" pitchFamily="18" charset="0"/>
              </a:rPr>
              <a:t>د/ يوسف عثمان عبد الكريم</a:t>
            </a:r>
            <a:endParaRPr lang="en-US" altLang="ar-SA" sz="2800" b="1">
              <a:solidFill>
                <a:srgbClr val="7F7F7F"/>
              </a:solidFill>
            </a:endParaRPr>
          </a:p>
        </p:txBody>
      </p:sp>
      <p:sp>
        <p:nvSpPr>
          <p:cNvPr id="14347" name="Slide Number Placeholder 10"/>
          <p:cNvSpPr txBox="1">
            <a:spLocks/>
          </p:cNvSpPr>
          <p:nvPr/>
        </p:nvSpPr>
        <p:spPr bwMode="auto">
          <a:xfrm>
            <a:off x="1524000" y="6405564"/>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rtl="0" fontAlgn="base">
              <a:spcBef>
                <a:spcPct val="0"/>
              </a:spcBef>
              <a:spcAft>
                <a:spcPct val="0"/>
              </a:spcAft>
              <a:buFontTx/>
              <a:buNone/>
            </a:pPr>
            <a:fld id="{83096C78-EA97-45CA-8392-094C64A64825}" type="slidenum">
              <a:rPr lang="ar-SA" altLang="ar-SA" sz="1200">
                <a:solidFill>
                  <a:prstClr val="white"/>
                </a:solidFill>
              </a:rPr>
              <a:pPr rtl="0" fontAlgn="base">
                <a:spcBef>
                  <a:spcPct val="0"/>
                </a:spcBef>
                <a:spcAft>
                  <a:spcPct val="0"/>
                </a:spcAft>
                <a:buFontTx/>
                <a:buNone/>
              </a:pPr>
              <a:t>1</a:t>
            </a:fld>
            <a:endParaRPr lang="en-US" altLang="ar-SA" sz="1200">
              <a:solidFill>
                <a:prstClr val="white"/>
              </a:solidFill>
            </a:endParaRPr>
          </a:p>
        </p:txBody>
      </p:sp>
      <p:sp>
        <p:nvSpPr>
          <p:cNvPr id="14" name="Rectangle 13"/>
          <p:cNvSpPr/>
          <p:nvPr/>
        </p:nvSpPr>
        <p:spPr>
          <a:xfrm>
            <a:off x="3079750" y="6329363"/>
            <a:ext cx="2217738" cy="431800"/>
          </a:xfrm>
          <a:prstGeom prst="rect">
            <a:avLst/>
          </a:prstGeom>
        </p:spPr>
        <p:txBody>
          <a:bodyPr wrap="none">
            <a:spAutoFit/>
          </a:bodyPr>
          <a:lstStyle/>
          <a:p>
            <a:pPr algn="ctr" rtl="0">
              <a:defRPr/>
            </a:pPr>
            <a:r>
              <a:rPr lang="ar-SA" sz="1100" dirty="0">
                <a:solidFill>
                  <a:prstClr val="black"/>
                </a:solidFill>
                <a:latin typeface="Arial" panose="020B0604020202020204" pitchFamily="34" charset="0"/>
              </a:rPr>
              <a:t>جميع الحقوق محفوظة لجامعة الملك فيصل ©</a:t>
            </a:r>
          </a:p>
          <a:p>
            <a:pPr algn="ctr" rtl="0">
              <a:defRPr/>
            </a:pPr>
            <a:r>
              <a:rPr lang="en-US" sz="1100" dirty="0">
                <a:solidFill>
                  <a:prstClr val="black"/>
                </a:solidFill>
                <a:latin typeface="Arial" panose="020B0604020202020204" pitchFamily="34" charset="0"/>
                <a:cs typeface="Arial" panose="020B0604020202020204" pitchFamily="34" charset="0"/>
              </a:rPr>
              <a:t>All Rights Reserved for KFU ©</a:t>
            </a:r>
            <a:endParaRPr lang="en-US" sz="1100" dirty="0">
              <a:solidFill>
                <a:prstClr val="black"/>
              </a:solidFill>
              <a:cs typeface="Arial" panose="020B0604020202020204" pitchFamily="34" charset="0"/>
            </a:endParaRPr>
          </a:p>
        </p:txBody>
      </p:sp>
      <p:sp>
        <p:nvSpPr>
          <p:cNvPr id="15" name="Subtitle 2"/>
          <p:cNvSpPr txBox="1">
            <a:spLocks/>
          </p:cNvSpPr>
          <p:nvPr/>
        </p:nvSpPr>
        <p:spPr bwMode="auto">
          <a:xfrm>
            <a:off x="6896100" y="5892801"/>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defRPr/>
            </a:pPr>
            <a:r>
              <a:rPr lang="ar-SA" sz="2400" b="1" u="sng" dirty="0">
                <a:solidFill>
                  <a:srgbClr val="013E36"/>
                </a:solidFill>
                <a:effectLst>
                  <a:outerShdw blurRad="38100" dist="38100" dir="2700000" algn="tl">
                    <a:srgbClr val="000000">
                      <a:alpha val="43137"/>
                    </a:srgbClr>
                  </a:outerShdw>
                </a:effectLst>
                <a:latin typeface="Calibri" pitchFamily="34" charset="0"/>
              </a:rPr>
              <a:t>كلية 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defRPr/>
            </a:pPr>
            <a:r>
              <a:rPr lang="ar-SA" sz="2400" dirty="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12777018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13304" y="1301579"/>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العاشرة    </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15364"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C087C1DC-0837-447E-A2B1-755700B7A054}" type="slidenum">
              <a:rPr lang="ar-SA" altLang="ar-SA" sz="1200">
                <a:solidFill>
                  <a:prstClr val="white"/>
                </a:solidFill>
              </a:rPr>
              <a:pPr algn="ctr">
                <a:spcBef>
                  <a:spcPct val="0"/>
                </a:spcBef>
                <a:buFontTx/>
                <a:buNone/>
              </a:pPr>
              <a:t>2</a:t>
            </a:fld>
            <a:endParaRPr lang="en-US" altLang="ar-SA" sz="1200">
              <a:solidFill>
                <a:prstClr val="white"/>
              </a:solidFill>
            </a:endParaRPr>
          </a:p>
        </p:txBody>
      </p:sp>
      <p:sp>
        <p:nvSpPr>
          <p:cNvPr id="5" name="Title 1"/>
          <p:cNvSpPr txBox="1">
            <a:spLocks/>
          </p:cNvSpPr>
          <p:nvPr/>
        </p:nvSpPr>
        <p:spPr>
          <a:xfrm>
            <a:off x="1487488" y="276225"/>
            <a:ext cx="8915400" cy="776288"/>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defRPr/>
            </a:pPr>
            <a:r>
              <a:rPr lang="ar-SA" sz="2000" dirty="0" smtClean="0">
                <a:solidFill>
                  <a:srgbClr val="72A376">
                    <a:lumMod val="75000"/>
                  </a:srgbClr>
                </a:solidFill>
              </a:rPr>
              <a:t>مبادئ الاقتصاد الجزئي </a:t>
            </a:r>
            <a:endParaRPr lang="en-US" sz="2000" dirty="0">
              <a:solidFill>
                <a:srgbClr val="72A376">
                  <a:lumMod val="75000"/>
                </a:srgbClr>
              </a:solidFill>
            </a:endParaRPr>
          </a:p>
        </p:txBody>
      </p:sp>
      <p:sp>
        <p:nvSpPr>
          <p:cNvPr id="7" name="Rectangle 2"/>
          <p:cNvSpPr txBox="1">
            <a:spLocks noChangeArrowheads="1"/>
          </p:cNvSpPr>
          <p:nvPr/>
        </p:nvSpPr>
        <p:spPr bwMode="auto">
          <a:xfrm>
            <a:off x="2103804" y="3174614"/>
            <a:ext cx="8229600" cy="760412"/>
          </a:xfrm>
          <a:prstGeom prst="rect">
            <a:avLst/>
          </a:prstGeom>
          <a:noFill/>
          <a:ln w="9525">
            <a:noFill/>
            <a:miter lim="800000"/>
            <a:headEnd/>
            <a:tailEnd/>
          </a:ln>
        </p:spPr>
        <p:txBody>
          <a:bodyPr anchor="ctr"/>
          <a:lstStyle/>
          <a:p>
            <a:pPr algn="ctr">
              <a:defRPr/>
            </a:pPr>
            <a:r>
              <a:rPr lang="ar-SA" sz="5400" kern="0" dirty="0">
                <a:solidFill>
                  <a:srgbClr val="CEC597">
                    <a:lumMod val="25000"/>
                  </a:srgbClr>
                </a:solidFill>
                <a:cs typeface="PT Bold Heading" pitchFamily="2" charset="-78"/>
              </a:rPr>
              <a:t>نظرية </a:t>
            </a:r>
            <a:r>
              <a:rPr lang="ar-SA" sz="5400" kern="0" dirty="0" smtClean="0">
                <a:solidFill>
                  <a:srgbClr val="CEC597">
                    <a:lumMod val="25000"/>
                  </a:srgbClr>
                </a:solidFill>
                <a:cs typeface="PT Bold Heading" pitchFamily="2" charset="-78"/>
              </a:rPr>
              <a:t>التكاليف</a:t>
            </a:r>
            <a:endParaRPr lang="en-US" sz="5400" kern="0" dirty="0">
              <a:solidFill>
                <a:srgbClr val="CEC597">
                  <a:lumMod val="25000"/>
                </a:srgbClr>
              </a:solidFill>
              <a:cs typeface="PT Bold Heading" pitchFamily="2" charset="-78"/>
            </a:endParaRPr>
          </a:p>
        </p:txBody>
      </p:sp>
    </p:spTree>
    <p:extLst>
      <p:ext uri="{BB962C8B-B14F-4D97-AF65-F5344CB8AC3E}">
        <p14:creationId xmlns:p14="http://schemas.microsoft.com/office/powerpoint/2010/main" val="99236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846264" y="476250"/>
            <a:ext cx="8715375" cy="615950"/>
          </a:xfrm>
        </p:spPr>
        <p:txBody>
          <a:bodyPr/>
          <a:lstStyle/>
          <a:p>
            <a:pPr algn="r" rtl="1" eaLnBrk="1" hangingPunct="1">
              <a:defRPr/>
            </a:pPr>
            <a:r>
              <a:rPr lang="ar-SA" altLang="en-US" sz="2600" b="1" dirty="0" smtClean="0">
                <a:solidFill>
                  <a:srgbClr val="C00000"/>
                </a:solidFill>
                <a:latin typeface="Arial Black" pitchFamily="34" charset="0"/>
                <a:ea typeface="+mn-ea"/>
                <a:cs typeface="PT Bold Heading" pitchFamily="2" charset="-78"/>
              </a:rPr>
              <a:t>دالة </a:t>
            </a:r>
            <a:r>
              <a:rPr lang="ar-SA" altLang="en-US" sz="2600" b="1" dirty="0">
                <a:solidFill>
                  <a:srgbClr val="C00000"/>
                </a:solidFill>
                <a:latin typeface="Arial Black" pitchFamily="34" charset="0"/>
                <a:ea typeface="+mn-ea"/>
                <a:cs typeface="PT Bold Heading" pitchFamily="2" charset="-78"/>
              </a:rPr>
              <a:t>التكاليف </a:t>
            </a:r>
            <a:r>
              <a:rPr lang="en-US" altLang="en-US" sz="2600" b="1" dirty="0">
                <a:solidFill>
                  <a:srgbClr val="C00000"/>
                </a:solidFill>
                <a:latin typeface="Arial Black" pitchFamily="34" charset="0"/>
                <a:ea typeface="+mn-ea"/>
                <a:cs typeface="+mj-cs"/>
              </a:rPr>
              <a:t>Costs Function</a:t>
            </a:r>
            <a:endParaRPr lang="en-US" altLang="en-US" sz="2800" b="1" dirty="0">
              <a:solidFill>
                <a:srgbClr val="C00000"/>
              </a:solidFill>
              <a:latin typeface="Arial Black" pitchFamily="34" charset="0"/>
              <a:ea typeface="+mn-ea"/>
              <a:cs typeface="+mj-cs"/>
            </a:endParaRPr>
          </a:p>
        </p:txBody>
      </p:sp>
      <p:sp>
        <p:nvSpPr>
          <p:cNvPr id="54" name="Rectangle 53"/>
          <p:cNvSpPr>
            <a:spLocks noChangeArrowheads="1"/>
          </p:cNvSpPr>
          <p:nvPr/>
        </p:nvSpPr>
        <p:spPr bwMode="auto">
          <a:xfrm>
            <a:off x="2063750" y="1052513"/>
            <a:ext cx="8280400" cy="576262"/>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500" dirty="0">
                <a:solidFill>
                  <a:srgbClr val="C00000"/>
                </a:solidFill>
              </a:rPr>
              <a:t>(</a:t>
            </a:r>
            <a:r>
              <a:rPr lang="en-US" altLang="en-US" sz="2500" dirty="0">
                <a:solidFill>
                  <a:srgbClr val="C00000"/>
                </a:solidFill>
              </a:rPr>
              <a:t>1</a:t>
            </a:r>
            <a:r>
              <a:rPr lang="ar-SA" altLang="en-US" sz="2500" dirty="0">
                <a:solidFill>
                  <a:srgbClr val="C00000"/>
                </a:solidFill>
              </a:rPr>
              <a:t>) تعريف التكاليف</a:t>
            </a:r>
          </a:p>
          <a:p>
            <a:pPr algn="justLow" rtl="1" eaLnBrk="1" hangingPunct="1">
              <a:lnSpc>
                <a:spcPct val="120000"/>
              </a:lnSpc>
              <a:buClr>
                <a:schemeClr val="bg2"/>
              </a:buClr>
              <a:buSzPct val="75000"/>
              <a:defRPr/>
            </a:pPr>
            <a:r>
              <a:rPr lang="ar-SA" altLang="en-US" sz="2500" dirty="0">
                <a:solidFill>
                  <a:srgbClr val="C00000"/>
                </a:solidFill>
              </a:rPr>
              <a:t> </a:t>
            </a:r>
          </a:p>
        </p:txBody>
      </p:sp>
      <p:sp>
        <p:nvSpPr>
          <p:cNvPr id="8" name="Rectangle 7"/>
          <p:cNvSpPr>
            <a:spLocks noChangeArrowheads="1"/>
          </p:cNvSpPr>
          <p:nvPr/>
        </p:nvSpPr>
        <p:spPr bwMode="auto">
          <a:xfrm>
            <a:off x="2063750" y="1555750"/>
            <a:ext cx="78486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400"/>
              <a:t>التكاليف هي المبالغ التي يدفعها المنتج لقاء الحصول على خدمات عناصر الإنتاج و التي تتمثل في شكل أجور للعمال و تكاليف شراء أو استئجار الآلات و تكلفة المواد الخام و الاهلاكات  وتكلفة التمويل غيرها من التكاليف الصريحة. </a:t>
            </a:r>
          </a:p>
          <a:p>
            <a:pPr algn="justLow" rtl="1" eaLnBrk="1" hangingPunct="1">
              <a:lnSpc>
                <a:spcPct val="120000"/>
              </a:lnSpc>
              <a:spcBef>
                <a:spcPct val="0"/>
              </a:spcBef>
              <a:buFontTx/>
              <a:buNone/>
            </a:pPr>
            <a:r>
              <a:rPr lang="ar-SA" altLang="en-US" sz="2400"/>
              <a:t> </a:t>
            </a:r>
          </a:p>
        </p:txBody>
      </p:sp>
      <p:sp>
        <p:nvSpPr>
          <p:cNvPr id="15" name="Rectangle 53"/>
          <p:cNvSpPr>
            <a:spLocks noChangeArrowheads="1"/>
          </p:cNvSpPr>
          <p:nvPr/>
        </p:nvSpPr>
        <p:spPr bwMode="auto">
          <a:xfrm>
            <a:off x="2063750" y="2924176"/>
            <a:ext cx="8280400" cy="576263"/>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500" dirty="0">
                <a:solidFill>
                  <a:srgbClr val="C00000"/>
                </a:solidFill>
              </a:rPr>
              <a:t>(</a:t>
            </a:r>
            <a:r>
              <a:rPr lang="en-US" altLang="en-US" sz="2500" dirty="0">
                <a:solidFill>
                  <a:srgbClr val="C00000"/>
                </a:solidFill>
              </a:rPr>
              <a:t>2</a:t>
            </a:r>
            <a:r>
              <a:rPr lang="ar-SA" altLang="en-US" sz="2500" dirty="0">
                <a:solidFill>
                  <a:srgbClr val="C00000"/>
                </a:solidFill>
              </a:rPr>
              <a:t>) تعريف دالة التكاليف</a:t>
            </a:r>
          </a:p>
          <a:p>
            <a:pPr algn="justLow" rtl="1" eaLnBrk="1" hangingPunct="1">
              <a:lnSpc>
                <a:spcPct val="120000"/>
              </a:lnSpc>
              <a:buClr>
                <a:schemeClr val="bg2"/>
              </a:buClr>
              <a:buSzPct val="75000"/>
              <a:defRPr/>
            </a:pPr>
            <a:r>
              <a:rPr lang="ar-SA" altLang="en-US" sz="2500" dirty="0">
                <a:solidFill>
                  <a:srgbClr val="C00000"/>
                </a:solidFill>
              </a:rPr>
              <a:t> </a:t>
            </a:r>
          </a:p>
        </p:txBody>
      </p:sp>
      <p:sp>
        <p:nvSpPr>
          <p:cNvPr id="16" name="Rectangle 7"/>
          <p:cNvSpPr>
            <a:spLocks noChangeArrowheads="1"/>
          </p:cNvSpPr>
          <p:nvPr/>
        </p:nvSpPr>
        <p:spPr bwMode="auto">
          <a:xfrm>
            <a:off x="1992314" y="3429000"/>
            <a:ext cx="7920037"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rtl="1" eaLnBrk="1" hangingPunct="1">
              <a:lnSpc>
                <a:spcPct val="120000"/>
              </a:lnSpc>
              <a:spcBef>
                <a:spcPct val="0"/>
              </a:spcBef>
              <a:buFontTx/>
              <a:buNone/>
            </a:pPr>
            <a:r>
              <a:rPr lang="ar-SA" altLang="en-US" sz="2400"/>
              <a:t>هي العلاقة بين كمية الانتاج وتكاليف الانتاج ويمكن التعبير عن دالة التكاليف رياضياً كما يلي:</a:t>
            </a:r>
          </a:p>
          <a:p>
            <a:pPr algn="just" rtl="1" eaLnBrk="1" hangingPunct="1">
              <a:lnSpc>
                <a:spcPct val="120000"/>
              </a:lnSpc>
              <a:spcBef>
                <a:spcPct val="0"/>
              </a:spcBef>
              <a:buFontTx/>
              <a:buNone/>
            </a:pPr>
            <a:r>
              <a:rPr lang="ar-SA" altLang="en-US" sz="2400"/>
              <a:t> </a:t>
            </a:r>
          </a:p>
        </p:txBody>
      </p:sp>
      <p:sp>
        <p:nvSpPr>
          <p:cNvPr id="7" name="Rectangle 7"/>
          <p:cNvSpPr>
            <a:spLocks noChangeArrowheads="1"/>
          </p:cNvSpPr>
          <p:nvPr/>
        </p:nvSpPr>
        <p:spPr bwMode="auto">
          <a:xfrm>
            <a:off x="1992314" y="4221163"/>
            <a:ext cx="792003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eaLnBrk="1" hangingPunct="1">
              <a:spcBef>
                <a:spcPct val="0"/>
              </a:spcBef>
              <a:buClrTx/>
              <a:buSzTx/>
              <a:buFontTx/>
              <a:buNone/>
            </a:pPr>
            <a:r>
              <a:rPr lang="en-US" altLang="en-US" sz="2400" dirty="0" smtClean="0">
                <a:solidFill>
                  <a:srgbClr val="800000"/>
                </a:solidFill>
              </a:rPr>
              <a:t>TC </a:t>
            </a:r>
            <a:r>
              <a:rPr lang="en-US" altLang="en-US" sz="2400" dirty="0">
                <a:solidFill>
                  <a:srgbClr val="800000"/>
                </a:solidFill>
              </a:rPr>
              <a:t>= f (Q)</a:t>
            </a:r>
            <a:endParaRPr lang="ar-SA" altLang="en-US" sz="2400" dirty="0">
              <a:solidFill>
                <a:srgbClr val="800000"/>
              </a:solidFill>
            </a:endParaRPr>
          </a:p>
          <a:p>
            <a:pPr algn="just" rtl="1" eaLnBrk="1" hangingPunct="1">
              <a:lnSpc>
                <a:spcPct val="120000"/>
              </a:lnSpc>
              <a:spcBef>
                <a:spcPct val="0"/>
              </a:spcBef>
              <a:buFontTx/>
              <a:buNone/>
            </a:pPr>
            <a:r>
              <a:rPr lang="ar-SA" altLang="en-US" sz="2500" dirty="0"/>
              <a:t> </a:t>
            </a:r>
          </a:p>
        </p:txBody>
      </p:sp>
      <p:sp>
        <p:nvSpPr>
          <p:cNvPr id="9" name="Rectangle 7"/>
          <p:cNvSpPr>
            <a:spLocks noChangeArrowheads="1"/>
          </p:cNvSpPr>
          <p:nvPr/>
        </p:nvSpPr>
        <p:spPr bwMode="auto">
          <a:xfrm>
            <a:off x="1992314" y="4724401"/>
            <a:ext cx="7920037"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lnSpc>
                <a:spcPct val="120000"/>
              </a:lnSpc>
              <a:spcBef>
                <a:spcPct val="0"/>
              </a:spcBef>
              <a:buFontTx/>
              <a:buNone/>
            </a:pPr>
            <a:r>
              <a:rPr lang="ar-SA" altLang="en-US" sz="2400" dirty="0"/>
              <a:t>حيث أن :</a:t>
            </a:r>
          </a:p>
          <a:p>
            <a:pPr algn="r" rtl="1" eaLnBrk="1" hangingPunct="1">
              <a:lnSpc>
                <a:spcPct val="120000"/>
              </a:lnSpc>
              <a:spcBef>
                <a:spcPct val="0"/>
              </a:spcBef>
              <a:buFontTx/>
              <a:buNone/>
            </a:pPr>
            <a:r>
              <a:rPr lang="ar-SA" altLang="en-US" sz="2400" dirty="0"/>
              <a:t> </a:t>
            </a:r>
            <a:r>
              <a:rPr lang="en-US" altLang="en-US" sz="2400" dirty="0" smtClean="0"/>
              <a:t>TC </a:t>
            </a:r>
            <a:r>
              <a:rPr lang="ar-SA" altLang="en-US" sz="2400" dirty="0"/>
              <a:t>: تكاليف الإنتاج.</a:t>
            </a:r>
          </a:p>
          <a:p>
            <a:pPr algn="r" rtl="1" eaLnBrk="1" hangingPunct="1">
              <a:lnSpc>
                <a:spcPct val="120000"/>
              </a:lnSpc>
              <a:spcBef>
                <a:spcPct val="0"/>
              </a:spcBef>
              <a:buFontTx/>
              <a:buNone/>
            </a:pPr>
            <a:r>
              <a:rPr lang="ar-SA" altLang="en-US" sz="2400" dirty="0"/>
              <a:t> </a:t>
            </a:r>
            <a:r>
              <a:rPr lang="en-US" altLang="en-US" sz="2400" dirty="0"/>
              <a:t>Q </a:t>
            </a:r>
            <a:r>
              <a:rPr lang="ar-SA" altLang="en-US" sz="2400" dirty="0"/>
              <a:t>: كمية الإنتاج</a:t>
            </a:r>
          </a:p>
          <a:p>
            <a:pPr algn="r" rtl="1" eaLnBrk="1" hangingPunct="1">
              <a:lnSpc>
                <a:spcPct val="120000"/>
              </a:lnSpc>
              <a:spcBef>
                <a:spcPct val="0"/>
              </a:spcBef>
              <a:buFontTx/>
              <a:buNone/>
            </a:pPr>
            <a:r>
              <a:rPr lang="ar-SA" altLang="en-US" sz="2400" dirty="0"/>
              <a:t> </a:t>
            </a:r>
            <a:r>
              <a:rPr lang="en-US" altLang="en-US" sz="2400" dirty="0"/>
              <a:t>f  </a:t>
            </a:r>
            <a:r>
              <a:rPr lang="ar-SA" altLang="en-US" sz="2400" dirty="0"/>
              <a:t> : دالة أو تتوقف على ، أي أن تكاليف الانتاج تتوقف على كمية الإنتاج .</a:t>
            </a:r>
          </a:p>
          <a:p>
            <a:pPr algn="r" rtl="1" eaLnBrk="1" hangingPunct="1">
              <a:lnSpc>
                <a:spcPct val="120000"/>
              </a:lnSpc>
              <a:spcBef>
                <a:spcPct val="0"/>
              </a:spcBef>
              <a:buFontTx/>
              <a:buNone/>
            </a:pPr>
            <a:r>
              <a:rPr lang="ar-SA" altLang="en-US" sz="2400" dirty="0"/>
              <a:t> </a:t>
            </a:r>
          </a:p>
        </p:txBody>
      </p:sp>
    </p:spTree>
    <p:extLst>
      <p:ext uri="{BB962C8B-B14F-4D97-AF65-F5344CB8AC3E}">
        <p14:creationId xmlns:p14="http://schemas.microsoft.com/office/powerpoint/2010/main" val="13233036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animEffect transition="in" filter="fade">
                                      <p:cBhvr>
                                        <p:cTn id="9" dur="500"/>
                                        <p:tgtEl>
                                          <p:spTgt spid="13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slide(fromBottom)">
                                      <p:cBhvr>
                                        <p:cTn id="14" dur="500"/>
                                        <p:tgtEl>
                                          <p:spTgt spid="5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lide(fromBottom)">
                                      <p:cBhvr>
                                        <p:cTn id="19" dur="500"/>
                                        <p:tgtEl>
                                          <p:spTgt spid="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slide(fromBottom)">
                                      <p:cBhvr>
                                        <p:cTn id="24" dur="500"/>
                                        <p:tgtEl>
                                          <p:spTgt spid="15"/>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slide(fromBottom)">
                                      <p:cBhvr>
                                        <p:cTn id="29" dur="500"/>
                                        <p:tgtEl>
                                          <p:spTgt spid="16"/>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slide(fromBottom)">
                                      <p:cBhvr>
                                        <p:cTn id="34" dur="500"/>
                                        <p:tgtEl>
                                          <p:spTgt spid="7"/>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2" presetClass="entr" presetSubtype="4"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slide(fromBottom)">
                                      <p:cBhvr>
                                        <p:cTn id="3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54" grpId="0"/>
      <p:bldP spid="8" grpId="0"/>
      <p:bldP spid="15" grpId="0"/>
      <p:bldP spid="16" grpId="0"/>
      <p:bldP spid="7"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لمحتوى 1"/>
          <p:cNvSpPr>
            <a:spLocks noGrp="1"/>
          </p:cNvSpPr>
          <p:nvPr>
            <p:ph idx="1"/>
          </p:nvPr>
        </p:nvSpPr>
        <p:spPr/>
        <p:txBody>
          <a:bodyPr/>
          <a:lstStyle/>
          <a:p>
            <a:pPr indent="-69850" eaLnBrk="1" hangingPunct="1">
              <a:defRPr/>
            </a:pPr>
            <a:r>
              <a:rPr lang="ar-SA" altLang="en-US" dirty="0" smtClean="0"/>
              <a:t> المدى القصير هو الفترة من الزمن التي يكون فيها :</a:t>
            </a:r>
          </a:p>
          <a:p>
            <a:pPr marL="457200" lvl="1" indent="0" eaLnBrk="1" hangingPunct="1">
              <a:buNone/>
              <a:defRPr/>
            </a:pPr>
            <a:r>
              <a:rPr lang="ar-SA" altLang="en-US" dirty="0" smtClean="0"/>
              <a:t>- مقياس الانتاج ثابت (</a:t>
            </a:r>
            <a:r>
              <a:rPr lang="en-US" altLang="en-US" dirty="0" smtClean="0"/>
              <a:t>Fixed Scale of Production</a:t>
            </a:r>
            <a:r>
              <a:rPr lang="ar-SA" altLang="en-US" dirty="0" smtClean="0"/>
              <a:t>)،</a:t>
            </a:r>
          </a:p>
          <a:p>
            <a:pPr marL="457200" lvl="1" indent="0" eaLnBrk="1" hangingPunct="1">
              <a:buNone/>
              <a:defRPr/>
            </a:pPr>
            <a:r>
              <a:rPr lang="ar-SA" altLang="en-US" dirty="0" smtClean="0"/>
              <a:t>- لا يمكن للمنتجين الدخول للسوق أو الخروج منه،</a:t>
            </a:r>
            <a:endParaRPr lang="en-US" altLang="en-US" dirty="0" smtClean="0"/>
          </a:p>
          <a:p>
            <a:pPr indent="-69850" eaLnBrk="1" hangingPunct="1">
              <a:defRPr/>
            </a:pPr>
            <a:r>
              <a:rPr lang="ar-SA" altLang="en-US" dirty="0" smtClean="0"/>
              <a:t> في هذه الحالة يكون هناك تكاليف ثابتة وتكاليف متغيرة.</a:t>
            </a:r>
            <a:endParaRPr lang="en-US" altLang="en-US" dirty="0" smtClean="0"/>
          </a:p>
          <a:p>
            <a:pPr marL="0" indent="0" algn="ctr" eaLnBrk="1" hangingPunct="1">
              <a:buNone/>
              <a:defRPr/>
            </a:pPr>
            <a:endParaRPr lang="ar-SA" altLang="en-US" sz="1400" b="1" dirty="0">
              <a:solidFill>
                <a:srgbClr val="C00000"/>
              </a:solidFill>
            </a:endParaRPr>
          </a:p>
          <a:p>
            <a:pPr marL="0" indent="0" algn="ctr" eaLnBrk="1" hangingPunct="1">
              <a:buNone/>
              <a:defRPr/>
            </a:pPr>
            <a:r>
              <a:rPr lang="ar-SA" altLang="en-US" sz="2400" b="1" dirty="0">
                <a:solidFill>
                  <a:srgbClr val="C00000"/>
                </a:solidFill>
              </a:rPr>
              <a:t>التكاليف الكلية = التكاليف الثابتة الكلية + التكاليف المتغيرة الكلية</a:t>
            </a:r>
            <a:endParaRPr lang="fr-FR" altLang="en-US" sz="2400" b="1" dirty="0">
              <a:solidFill>
                <a:srgbClr val="C00000"/>
              </a:solidFill>
            </a:endParaRPr>
          </a:p>
        </p:txBody>
      </p:sp>
      <p:sp>
        <p:nvSpPr>
          <p:cNvPr id="3" name="عنوان 2"/>
          <p:cNvSpPr>
            <a:spLocks noGrp="1"/>
          </p:cNvSpPr>
          <p:nvPr>
            <p:ph type="title"/>
          </p:nvPr>
        </p:nvSpPr>
        <p:spPr>
          <a:xfrm>
            <a:off x="1981200" y="778694"/>
            <a:ext cx="8229600" cy="706090"/>
          </a:xfrm>
          <a:ln>
            <a:miter lim="800000"/>
            <a:headEnd/>
            <a:tailEnd/>
          </a:ln>
          <a:extLst/>
        </p:spPr>
        <p:txBody>
          <a:bodyPr>
            <a:noAutofit/>
            <a:scene3d>
              <a:camera prst="orthographicFront"/>
              <a:lightRig rig="soft" dir="t"/>
            </a:scene3d>
            <a:sp3d prstMaterial="softEdge">
              <a:bevelT w="25400" h="25400"/>
            </a:sp3d>
          </a:bodyPr>
          <a:lstStyle/>
          <a:p>
            <a:pPr eaLnBrk="1" fontAlgn="auto" hangingPunct="1">
              <a:spcAft>
                <a:spcPts val="0"/>
              </a:spcAft>
              <a:defRPr/>
            </a:pPr>
            <a:r>
              <a:rPr lang="ar-SA" sz="3600" b="1" dirty="0">
                <a:solidFill>
                  <a:srgbClr val="C00000"/>
                </a:solidFill>
                <a:cs typeface="+mj-cs"/>
              </a:rPr>
              <a:t>(</a:t>
            </a:r>
            <a:r>
              <a:rPr lang="en-US" sz="3600" b="1" dirty="0">
                <a:solidFill>
                  <a:srgbClr val="C00000"/>
                </a:solidFill>
                <a:cs typeface="+mj-cs"/>
              </a:rPr>
              <a:t>1</a:t>
            </a:r>
            <a:r>
              <a:rPr lang="ar-SA" sz="3600" b="1" dirty="0">
                <a:solidFill>
                  <a:srgbClr val="C00000"/>
                </a:solidFill>
                <a:cs typeface="+mj-cs"/>
              </a:rPr>
              <a:t>) التكاليف في المدى القصير</a:t>
            </a:r>
            <a:endParaRPr lang="fr-FR" sz="3600" b="1" dirty="0">
              <a:solidFill>
                <a:srgbClr val="C00000"/>
              </a:solidFill>
              <a:cs typeface="+mj-cs"/>
            </a:endParaRPr>
          </a:p>
        </p:txBody>
      </p:sp>
      <p:sp>
        <p:nvSpPr>
          <p:cNvPr id="258052"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l">
              <a:spcBef>
                <a:spcPct val="0"/>
              </a:spcBef>
              <a:buClrTx/>
              <a:buSzTx/>
              <a:buFontTx/>
              <a:buNone/>
            </a:pPr>
            <a:fld id="{ED8B2313-873F-41C4-B78C-14F509098B97}" type="slidenum">
              <a:rPr lang="en-US" altLang="en-US" sz="2400">
                <a:latin typeface="Times New Roman" panose="02020603050405020304" pitchFamily="18" charset="0"/>
              </a:rPr>
              <a:pPr algn="l">
                <a:spcBef>
                  <a:spcPct val="0"/>
                </a:spcBef>
                <a:buClrTx/>
                <a:buSzTx/>
                <a:buFontTx/>
                <a:buNone/>
              </a:pPr>
              <a:t>4</a:t>
            </a:fld>
            <a:r>
              <a:rPr lang="en-US" altLang="en-US" sz="2400">
                <a:latin typeface="Times New Roman" panose="02020603050405020304" pitchFamily="18" charset="0"/>
              </a:rPr>
              <a:t> of 25</a:t>
            </a:r>
          </a:p>
        </p:txBody>
      </p:sp>
      <p:graphicFrame>
        <p:nvGraphicFramePr>
          <p:cNvPr id="25605" name="Object 2"/>
          <p:cNvGraphicFramePr>
            <a:graphicFrameLocks noChangeAspect="1"/>
          </p:cNvGraphicFramePr>
          <p:nvPr/>
        </p:nvGraphicFramePr>
        <p:xfrm>
          <a:off x="4727575" y="4868863"/>
          <a:ext cx="3455988" cy="431800"/>
        </p:xfrm>
        <a:graphic>
          <a:graphicData uri="http://schemas.openxmlformats.org/presentationml/2006/ole">
            <mc:AlternateContent xmlns:mc="http://schemas.openxmlformats.org/markup-compatibility/2006">
              <mc:Choice xmlns:v="urn:schemas-microsoft-com:vml" Requires="v">
                <p:oleObj spid="_x0000_s1032" name="Equation" r:id="rId3" imgW="1091726" imgH="152334" progId="Equation.COEE2">
                  <p:embed/>
                </p:oleObj>
              </mc:Choice>
              <mc:Fallback>
                <p:oleObj name="Equation" r:id="rId3" imgW="1091726" imgH="152334" progId="Equation.COEE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7575" y="4868863"/>
                        <a:ext cx="3455988" cy="431800"/>
                      </a:xfrm>
                      <a:prstGeom prst="rect">
                        <a:avLst/>
                      </a:prstGeom>
                      <a:solidFill>
                        <a:srgbClr val="333399">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91875768"/>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5602">
                                            <p:txEl>
                                              <p:pRg st="0" end="0"/>
                                            </p:txEl>
                                          </p:spTgt>
                                        </p:tgtEl>
                                        <p:attrNameLst>
                                          <p:attrName>style.visibility</p:attrName>
                                        </p:attrNameLst>
                                      </p:cBhvr>
                                      <p:to>
                                        <p:strVal val="visible"/>
                                      </p:to>
                                    </p:set>
                                    <p:animEffect transition="in" filter="slide(fromBottom)">
                                      <p:cBhvr>
                                        <p:cTn id="12" dur="500"/>
                                        <p:tgtEl>
                                          <p:spTgt spid="25602">
                                            <p:txEl>
                                              <p:pRg st="0" end="0"/>
                                            </p:txEl>
                                          </p:spTgt>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25602">
                                            <p:txEl>
                                              <p:pRg st="1" end="1"/>
                                            </p:txEl>
                                          </p:spTgt>
                                        </p:tgtEl>
                                        <p:attrNameLst>
                                          <p:attrName>style.visibility</p:attrName>
                                        </p:attrNameLst>
                                      </p:cBhvr>
                                      <p:to>
                                        <p:strVal val="visible"/>
                                      </p:to>
                                    </p:set>
                                    <p:animEffect transition="in" filter="slide(fromBottom)">
                                      <p:cBhvr>
                                        <p:cTn id="15" dur="500"/>
                                        <p:tgtEl>
                                          <p:spTgt spid="25602">
                                            <p:txEl>
                                              <p:pRg st="1" end="1"/>
                                            </p:txEl>
                                          </p:spTgt>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25602">
                                            <p:txEl>
                                              <p:pRg st="2" end="2"/>
                                            </p:txEl>
                                          </p:spTgt>
                                        </p:tgtEl>
                                        <p:attrNameLst>
                                          <p:attrName>style.visibility</p:attrName>
                                        </p:attrNameLst>
                                      </p:cBhvr>
                                      <p:to>
                                        <p:strVal val="visible"/>
                                      </p:to>
                                    </p:set>
                                    <p:animEffect transition="in" filter="slide(fromBottom)">
                                      <p:cBhvr>
                                        <p:cTn id="18" dur="500"/>
                                        <p:tgtEl>
                                          <p:spTgt spid="25602">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25602">
                                            <p:txEl>
                                              <p:pRg st="3" end="3"/>
                                            </p:txEl>
                                          </p:spTgt>
                                        </p:tgtEl>
                                        <p:attrNameLst>
                                          <p:attrName>style.visibility</p:attrName>
                                        </p:attrNameLst>
                                      </p:cBhvr>
                                      <p:to>
                                        <p:strVal val="visible"/>
                                      </p:to>
                                    </p:set>
                                    <p:animEffect transition="in" filter="slide(fromBottom)">
                                      <p:cBhvr>
                                        <p:cTn id="23" dur="500"/>
                                        <p:tgtEl>
                                          <p:spTgt spid="25602">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25602">
                                            <p:txEl>
                                              <p:pRg st="5" end="5"/>
                                            </p:txEl>
                                          </p:spTgt>
                                        </p:tgtEl>
                                        <p:attrNameLst>
                                          <p:attrName>style.visibility</p:attrName>
                                        </p:attrNameLst>
                                      </p:cBhvr>
                                      <p:to>
                                        <p:strVal val="visible"/>
                                      </p:to>
                                    </p:set>
                                    <p:animEffect transition="in" filter="slide(fromBottom)">
                                      <p:cBhvr>
                                        <p:cTn id="28" dur="500"/>
                                        <p:tgtEl>
                                          <p:spTgt spid="25602">
                                            <p:txEl>
                                              <p:pRg st="5" end="5"/>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nodeType="clickEffect">
                                  <p:stCondLst>
                                    <p:cond delay="0"/>
                                  </p:stCondLst>
                                  <p:childTnLst>
                                    <p:set>
                                      <p:cBhvr>
                                        <p:cTn id="32" dur="1" fill="hold">
                                          <p:stCondLst>
                                            <p:cond delay="0"/>
                                          </p:stCondLst>
                                        </p:cTn>
                                        <p:tgtEl>
                                          <p:spTgt spid="25605"/>
                                        </p:tgtEl>
                                        <p:attrNameLst>
                                          <p:attrName>style.visibility</p:attrName>
                                        </p:attrNameLst>
                                      </p:cBhvr>
                                      <p:to>
                                        <p:strVal val="visible"/>
                                      </p:to>
                                    </p:set>
                                    <p:animEffect transition="in" filter="blinds(horizontal)">
                                      <p:cBhvr>
                                        <p:cTn id="33" dur="500"/>
                                        <p:tgtEl>
                                          <p:spTgt spid="256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لمحتوى 1"/>
          <p:cNvSpPr>
            <a:spLocks noGrp="1"/>
          </p:cNvSpPr>
          <p:nvPr>
            <p:ph idx="1"/>
          </p:nvPr>
        </p:nvSpPr>
        <p:spPr>
          <a:xfrm>
            <a:off x="1981199" y="1066801"/>
            <a:ext cx="9156357" cy="3298825"/>
          </a:xfrm>
        </p:spPr>
        <p:txBody>
          <a:bodyPr/>
          <a:lstStyle/>
          <a:p>
            <a:pPr eaLnBrk="1" hangingPunct="1"/>
            <a:r>
              <a:rPr lang="ar-SA" altLang="en-US" sz="2400" dirty="0"/>
              <a:t>هي التكاليف التي لا تتغير بحجم الانتاج، حتى لو كان صفرا.</a:t>
            </a:r>
          </a:p>
          <a:p>
            <a:pPr eaLnBrk="1" hangingPunct="1"/>
            <a:r>
              <a:rPr lang="ar-SA" altLang="en-US" sz="2400" dirty="0"/>
              <a:t>يمكن تسميتها أيضا بالتكلفة الغارقة </a:t>
            </a:r>
            <a:r>
              <a:rPr lang="ar-SA" altLang="en-US" sz="2400" dirty="0" smtClean="0"/>
              <a:t>التي </a:t>
            </a:r>
            <a:r>
              <a:rPr lang="ar-SA" altLang="en-US" sz="2400" dirty="0"/>
              <a:t>يجب على المنتج دفعها أيا كان حجم الاستثمار، كما أنه لا يمكن استردادها على الأقل في المدى القصير (بشكل كامل أو جزئي)، منها على سبيل المثال:</a:t>
            </a:r>
          </a:p>
          <a:p>
            <a:pPr marL="457200" lvl="1" indent="0" eaLnBrk="1" hangingPunct="1">
              <a:buNone/>
            </a:pPr>
            <a:r>
              <a:rPr lang="ar-SA" altLang="en-US" sz="2400" dirty="0"/>
              <a:t>- تركيب معمل طوب أو تجهيز محل تجاري (جزئي).</a:t>
            </a:r>
          </a:p>
          <a:p>
            <a:pPr marL="457200" lvl="1" indent="0" eaLnBrk="1" hangingPunct="1">
              <a:buNone/>
            </a:pPr>
            <a:r>
              <a:rPr lang="ar-SA" altLang="en-US" sz="2400" b="1" dirty="0">
                <a:solidFill>
                  <a:srgbClr val="0000CC"/>
                </a:solidFill>
              </a:rPr>
              <a:t>- أقساط التأمين</a:t>
            </a:r>
            <a:r>
              <a:rPr lang="ar-SA" altLang="en-US" sz="2400" dirty="0"/>
              <a:t>، رسوم</a:t>
            </a:r>
            <a:r>
              <a:rPr lang="ar-SA" altLang="en-US" sz="2400" b="1" dirty="0">
                <a:solidFill>
                  <a:srgbClr val="0000CC"/>
                </a:solidFill>
              </a:rPr>
              <a:t> التراخيص</a:t>
            </a:r>
            <a:r>
              <a:rPr lang="ar-SA" altLang="en-US" sz="2400" dirty="0"/>
              <a:t>، تجهيز مصنع أو مختبر متخصص، أو تجهيز محل لماركة تجارية خاصة (بشكل كامل ...)،</a:t>
            </a:r>
          </a:p>
        </p:txBody>
      </p:sp>
      <p:sp>
        <p:nvSpPr>
          <p:cNvPr id="3" name="عنوان 2"/>
          <p:cNvSpPr>
            <a:spLocks noGrp="1"/>
          </p:cNvSpPr>
          <p:nvPr>
            <p:ph type="title"/>
          </p:nvPr>
        </p:nvSpPr>
        <p:spPr>
          <a:ln>
            <a:miter lim="800000"/>
            <a:headEnd/>
            <a:tailEnd/>
          </a:ln>
          <a:extLst/>
        </p:spPr>
        <p:txBody>
          <a:bodyPr>
            <a:scene3d>
              <a:camera prst="orthographicFront"/>
              <a:lightRig rig="soft" dir="t"/>
            </a:scene3d>
            <a:sp3d prstMaterial="softEdge">
              <a:bevelT w="25400" h="25400"/>
            </a:sp3d>
          </a:bodyPr>
          <a:lstStyle/>
          <a:p>
            <a:pPr eaLnBrk="1" fontAlgn="auto" hangingPunct="1">
              <a:spcAft>
                <a:spcPts val="0"/>
              </a:spcAft>
              <a:defRPr/>
            </a:pPr>
            <a:r>
              <a:rPr lang="ar-SA" sz="3600" b="1" dirty="0">
                <a:solidFill>
                  <a:srgbClr val="C00000"/>
                </a:solidFill>
                <a:cs typeface="+mj-cs"/>
              </a:rPr>
              <a:t>(</a:t>
            </a:r>
            <a:r>
              <a:rPr lang="en-US" sz="3600" b="1" dirty="0">
                <a:solidFill>
                  <a:srgbClr val="C00000"/>
                </a:solidFill>
                <a:cs typeface="+mj-cs"/>
              </a:rPr>
              <a:t>2</a:t>
            </a:r>
            <a:r>
              <a:rPr lang="ar-SA" sz="3600" b="1" dirty="0">
                <a:solidFill>
                  <a:srgbClr val="C00000"/>
                </a:solidFill>
                <a:cs typeface="+mj-cs"/>
              </a:rPr>
              <a:t>) التكاليف </a:t>
            </a:r>
            <a:r>
              <a:rPr lang="ar-SA" sz="3600" b="1" dirty="0">
                <a:solidFill>
                  <a:srgbClr val="C00000"/>
                </a:solidFill>
              </a:rPr>
              <a:t>الثابتة </a:t>
            </a:r>
            <a:r>
              <a:rPr lang="ar-SA" sz="3600" b="1" dirty="0">
                <a:solidFill>
                  <a:srgbClr val="C00000"/>
                </a:solidFill>
                <a:cs typeface="+mj-cs"/>
              </a:rPr>
              <a:t>الكلية (</a:t>
            </a:r>
            <a:r>
              <a:rPr lang="en-US" sz="3600" b="1" dirty="0">
                <a:solidFill>
                  <a:srgbClr val="C00000"/>
                </a:solidFill>
                <a:cs typeface="+mj-cs"/>
              </a:rPr>
              <a:t>TFC</a:t>
            </a:r>
            <a:r>
              <a:rPr lang="ar-SA" sz="3600" b="1" dirty="0" err="1">
                <a:solidFill>
                  <a:srgbClr val="C00000"/>
                </a:solidFill>
                <a:cs typeface="+mj-cs"/>
              </a:rPr>
              <a:t>)</a:t>
            </a:r>
            <a:endParaRPr lang="fr-FR" sz="3600" b="1" dirty="0">
              <a:solidFill>
                <a:srgbClr val="C00000"/>
              </a:solidFill>
              <a:cs typeface="+mj-cs"/>
            </a:endParaRPr>
          </a:p>
        </p:txBody>
      </p:sp>
      <p:sp>
        <p:nvSpPr>
          <p:cNvPr id="259076"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l">
              <a:spcBef>
                <a:spcPct val="0"/>
              </a:spcBef>
              <a:buClrTx/>
              <a:buSzTx/>
              <a:buFontTx/>
              <a:buNone/>
            </a:pPr>
            <a:fld id="{C7772A7C-03F5-4A79-AD06-A5551F46E58D}" type="slidenum">
              <a:rPr lang="en-US" altLang="en-US" sz="2400">
                <a:latin typeface="Times New Roman" panose="02020603050405020304" pitchFamily="18" charset="0"/>
              </a:rPr>
              <a:pPr algn="l">
                <a:spcBef>
                  <a:spcPct val="0"/>
                </a:spcBef>
                <a:buClrTx/>
                <a:buSzTx/>
                <a:buFontTx/>
                <a:buNone/>
              </a:pPr>
              <a:t>5</a:t>
            </a:fld>
            <a:r>
              <a:rPr lang="en-US" altLang="en-US" sz="2400">
                <a:latin typeface="Times New Roman" panose="02020603050405020304" pitchFamily="18" charset="0"/>
              </a:rPr>
              <a:t> of 25</a:t>
            </a:r>
          </a:p>
        </p:txBody>
      </p:sp>
      <p:pic>
        <p:nvPicPr>
          <p:cNvPr id="26629" name="Picture 84" descr="fig7_2_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7214" y="4124325"/>
            <a:ext cx="3736975" cy="261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3504739"/>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6626">
                                            <p:txEl>
                                              <p:pRg st="0" end="0"/>
                                            </p:txEl>
                                          </p:spTgt>
                                        </p:tgtEl>
                                        <p:attrNameLst>
                                          <p:attrName>style.visibility</p:attrName>
                                        </p:attrNameLst>
                                      </p:cBhvr>
                                      <p:to>
                                        <p:strVal val="visible"/>
                                      </p:to>
                                    </p:set>
                                    <p:animEffect transition="in" filter="slide(fromBottom)">
                                      <p:cBhvr>
                                        <p:cTn id="12" dur="500"/>
                                        <p:tgtEl>
                                          <p:spTgt spid="2662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6626">
                                            <p:txEl>
                                              <p:pRg st="1" end="1"/>
                                            </p:txEl>
                                          </p:spTgt>
                                        </p:tgtEl>
                                        <p:attrNameLst>
                                          <p:attrName>style.visibility</p:attrName>
                                        </p:attrNameLst>
                                      </p:cBhvr>
                                      <p:to>
                                        <p:strVal val="visible"/>
                                      </p:to>
                                    </p:set>
                                    <p:animEffect transition="in" filter="slide(fromBottom)">
                                      <p:cBhvr>
                                        <p:cTn id="17" dur="500"/>
                                        <p:tgtEl>
                                          <p:spTgt spid="26626">
                                            <p:txEl>
                                              <p:pRg st="1" end="1"/>
                                            </p:txEl>
                                          </p:spTgt>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26626">
                                            <p:txEl>
                                              <p:pRg st="2" end="2"/>
                                            </p:txEl>
                                          </p:spTgt>
                                        </p:tgtEl>
                                        <p:attrNameLst>
                                          <p:attrName>style.visibility</p:attrName>
                                        </p:attrNameLst>
                                      </p:cBhvr>
                                      <p:to>
                                        <p:strVal val="visible"/>
                                      </p:to>
                                    </p:set>
                                    <p:animEffect transition="in" filter="slide(fromBottom)">
                                      <p:cBhvr>
                                        <p:cTn id="20" dur="500"/>
                                        <p:tgtEl>
                                          <p:spTgt spid="26626">
                                            <p:txEl>
                                              <p:pRg st="2" end="2"/>
                                            </p:txEl>
                                          </p:spTgt>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26626">
                                            <p:txEl>
                                              <p:pRg st="3" end="3"/>
                                            </p:txEl>
                                          </p:spTgt>
                                        </p:tgtEl>
                                        <p:attrNameLst>
                                          <p:attrName>style.visibility</p:attrName>
                                        </p:attrNameLst>
                                      </p:cBhvr>
                                      <p:to>
                                        <p:strVal val="visible"/>
                                      </p:to>
                                    </p:set>
                                    <p:animEffect transition="in" filter="slide(fromBottom)">
                                      <p:cBhvr>
                                        <p:cTn id="23" dur="500"/>
                                        <p:tgtEl>
                                          <p:spTgt spid="26626">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nodeType="clickEffect">
                                  <p:stCondLst>
                                    <p:cond delay="0"/>
                                  </p:stCondLst>
                                  <p:childTnLst>
                                    <p:set>
                                      <p:cBhvr>
                                        <p:cTn id="27" dur="1" fill="hold">
                                          <p:stCondLst>
                                            <p:cond delay="0"/>
                                          </p:stCondLst>
                                        </p:cTn>
                                        <p:tgtEl>
                                          <p:spTgt spid="26629"/>
                                        </p:tgtEl>
                                        <p:attrNameLst>
                                          <p:attrName>style.visibility</p:attrName>
                                        </p:attrNameLst>
                                      </p:cBhvr>
                                      <p:to>
                                        <p:strVal val="visible"/>
                                      </p:to>
                                    </p:set>
                                    <p:animEffect transition="in" filter="wipe(down)">
                                      <p:cBhvr>
                                        <p:cTn id="28" dur="500"/>
                                        <p:tgtEl>
                                          <p:spTgt spid="26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لمحتوى 1"/>
          <p:cNvSpPr>
            <a:spLocks noGrp="1"/>
          </p:cNvSpPr>
          <p:nvPr>
            <p:ph idx="1"/>
          </p:nvPr>
        </p:nvSpPr>
        <p:spPr>
          <a:xfrm>
            <a:off x="1981200" y="1125539"/>
            <a:ext cx="8229600" cy="2809875"/>
          </a:xfrm>
        </p:spPr>
        <p:txBody>
          <a:bodyPr/>
          <a:lstStyle/>
          <a:p>
            <a:pPr eaLnBrk="1" hangingPunct="1">
              <a:defRPr/>
            </a:pPr>
            <a:r>
              <a:rPr lang="ar-SA" altLang="en-US" sz="2300" dirty="0"/>
              <a:t>هي التكاليف التي تتغير مع التغير في حجم الإنتاج (مرتبطة سير عملية الإنتاج واستمرار النشاط الإنتاجي وتوقفه). ومن أمثلتها ما يلي:</a:t>
            </a:r>
          </a:p>
          <a:p>
            <a:pPr marL="0" indent="0" eaLnBrk="1" hangingPunct="1">
              <a:buNone/>
              <a:defRPr/>
            </a:pPr>
            <a:r>
              <a:rPr lang="ar-SA" altLang="en-US" sz="2300" dirty="0"/>
              <a:t>	- المواد الخام ومواد التعبئة والتغليف.</a:t>
            </a:r>
          </a:p>
          <a:p>
            <a:pPr marL="0" indent="0" eaLnBrk="1" hangingPunct="1">
              <a:buNone/>
              <a:defRPr/>
            </a:pPr>
            <a:r>
              <a:rPr lang="ar-SA" altLang="en-US" sz="2300" dirty="0"/>
              <a:t>	- أجور عمال الإنتاج اليومية.</a:t>
            </a:r>
          </a:p>
          <a:p>
            <a:pPr marL="0" indent="0" eaLnBrk="1" hangingPunct="1">
              <a:buNone/>
              <a:defRPr/>
            </a:pPr>
            <a:r>
              <a:rPr lang="ar-SA" altLang="en-US" sz="2300" dirty="0"/>
              <a:t>	- فواتير الكهرباء والمياه المرتبطة بالعملية الإنتاجية. </a:t>
            </a:r>
            <a:endParaRPr lang="en-US" altLang="en-US" sz="2300" dirty="0"/>
          </a:p>
          <a:p>
            <a:pPr eaLnBrk="1" hangingPunct="1">
              <a:defRPr/>
            </a:pPr>
            <a:r>
              <a:rPr lang="ar-SA" altLang="en-US" sz="2300" dirty="0"/>
              <a:t>وعليه فهي تساوي صفرا عندما يكون حجم الانتاج = صفرا وتساوي </a:t>
            </a:r>
            <a:r>
              <a:rPr lang="en-US" altLang="en-US" sz="2300" dirty="0"/>
              <a:t>100</a:t>
            </a:r>
            <a:r>
              <a:rPr lang="ar-SA" altLang="en-US" sz="2300" dirty="0"/>
              <a:t>% عندما يبلغ الإنتاج أقصي مستوي له.</a:t>
            </a:r>
          </a:p>
          <a:p>
            <a:pPr eaLnBrk="1" hangingPunct="1">
              <a:defRPr/>
            </a:pPr>
            <a:r>
              <a:rPr lang="ar-SA" altLang="en-US" sz="2300" dirty="0"/>
              <a:t>نلاحظ شكل منحنى التكاليف المتغيرة الكلية وعلاقته بالكميات المنتجة.</a:t>
            </a:r>
          </a:p>
        </p:txBody>
      </p:sp>
      <p:sp>
        <p:nvSpPr>
          <p:cNvPr id="3" name="عنوان 2"/>
          <p:cNvSpPr>
            <a:spLocks noGrp="1"/>
          </p:cNvSpPr>
          <p:nvPr>
            <p:ph type="title"/>
          </p:nvPr>
        </p:nvSpPr>
        <p:spPr>
          <a:xfrm>
            <a:off x="2168829" y="293444"/>
            <a:ext cx="8229600" cy="1143000"/>
          </a:xfrm>
          <a:ln>
            <a:miter lim="800000"/>
            <a:headEnd/>
            <a:tailEnd/>
          </a:ln>
          <a:extLst/>
        </p:spPr>
        <p:txBody>
          <a:bodyPr>
            <a:scene3d>
              <a:camera prst="orthographicFront"/>
              <a:lightRig rig="soft" dir="t"/>
            </a:scene3d>
            <a:sp3d prstMaterial="softEdge">
              <a:bevelT w="25400" h="25400"/>
            </a:sp3d>
          </a:bodyPr>
          <a:lstStyle/>
          <a:p>
            <a:pPr eaLnBrk="1" fontAlgn="auto" hangingPunct="1">
              <a:spcAft>
                <a:spcPts val="0"/>
              </a:spcAft>
              <a:defRPr/>
            </a:pPr>
            <a:r>
              <a:rPr lang="ar-SA" sz="3200" b="1" dirty="0">
                <a:solidFill>
                  <a:srgbClr val="C00000"/>
                </a:solidFill>
                <a:cs typeface="+mj-cs"/>
              </a:rPr>
              <a:t>(</a:t>
            </a:r>
            <a:r>
              <a:rPr lang="en-US" sz="3200" b="1" dirty="0">
                <a:solidFill>
                  <a:srgbClr val="C00000"/>
                </a:solidFill>
                <a:cs typeface="+mj-cs"/>
              </a:rPr>
              <a:t>3</a:t>
            </a:r>
            <a:r>
              <a:rPr lang="ar-SA" sz="3200" b="1" dirty="0">
                <a:solidFill>
                  <a:srgbClr val="C00000"/>
                </a:solidFill>
                <a:cs typeface="+mj-cs"/>
              </a:rPr>
              <a:t>) التكاليف </a:t>
            </a:r>
            <a:r>
              <a:rPr lang="ar-SA" sz="3200" b="1" dirty="0">
                <a:solidFill>
                  <a:srgbClr val="C00000"/>
                </a:solidFill>
              </a:rPr>
              <a:t>المتغيرة</a:t>
            </a:r>
            <a:r>
              <a:rPr lang="ar-SA" sz="3200" b="1" dirty="0">
                <a:solidFill>
                  <a:srgbClr val="C00000"/>
                </a:solidFill>
                <a:cs typeface="+mj-cs"/>
              </a:rPr>
              <a:t> الكلية </a:t>
            </a:r>
            <a:r>
              <a:rPr lang="en-US" sz="3200" b="1" dirty="0">
                <a:solidFill>
                  <a:srgbClr val="C00000"/>
                </a:solidFill>
              </a:rPr>
              <a:t>TVC</a:t>
            </a:r>
            <a:endParaRPr lang="fr-FR" sz="3200" b="1" dirty="0">
              <a:solidFill>
                <a:srgbClr val="C00000"/>
              </a:solidFill>
              <a:cs typeface="+mj-cs"/>
            </a:endParaRPr>
          </a:p>
        </p:txBody>
      </p:sp>
      <p:sp>
        <p:nvSpPr>
          <p:cNvPr id="260100"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l">
              <a:spcBef>
                <a:spcPct val="0"/>
              </a:spcBef>
              <a:buClrTx/>
              <a:buSzTx/>
              <a:buFontTx/>
              <a:buNone/>
            </a:pPr>
            <a:fld id="{57E479D5-57AB-4127-9897-4663B33388EB}" type="slidenum">
              <a:rPr lang="en-US" altLang="en-US" sz="2400">
                <a:latin typeface="Times New Roman" panose="02020603050405020304" pitchFamily="18" charset="0"/>
              </a:rPr>
              <a:pPr algn="l">
                <a:spcBef>
                  <a:spcPct val="0"/>
                </a:spcBef>
                <a:buClrTx/>
                <a:buSzTx/>
                <a:buFontTx/>
                <a:buNone/>
              </a:pPr>
              <a:t>6</a:t>
            </a:fld>
            <a:r>
              <a:rPr lang="en-US" altLang="en-US" sz="2400">
                <a:latin typeface="Times New Roman" panose="02020603050405020304" pitchFamily="18" charset="0"/>
              </a:rPr>
              <a:t> of 25</a:t>
            </a:r>
          </a:p>
        </p:txBody>
      </p:sp>
      <p:pic>
        <p:nvPicPr>
          <p:cNvPr id="5" name="Picture 101" descr="fig7_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5775" y="4365626"/>
            <a:ext cx="4000500"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3319648"/>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7650">
                                            <p:txEl>
                                              <p:pRg st="0" end="0"/>
                                            </p:txEl>
                                          </p:spTgt>
                                        </p:tgtEl>
                                        <p:attrNameLst>
                                          <p:attrName>style.visibility</p:attrName>
                                        </p:attrNameLst>
                                      </p:cBhvr>
                                      <p:to>
                                        <p:strVal val="visible"/>
                                      </p:to>
                                    </p:set>
                                    <p:animEffect transition="in" filter="slide(fromBottom)">
                                      <p:cBhvr>
                                        <p:cTn id="12" dur="500"/>
                                        <p:tgtEl>
                                          <p:spTgt spid="2765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7650">
                                            <p:txEl>
                                              <p:pRg st="1" end="1"/>
                                            </p:txEl>
                                          </p:spTgt>
                                        </p:tgtEl>
                                        <p:attrNameLst>
                                          <p:attrName>style.visibility</p:attrName>
                                        </p:attrNameLst>
                                      </p:cBhvr>
                                      <p:to>
                                        <p:strVal val="visible"/>
                                      </p:to>
                                    </p:set>
                                    <p:animEffect transition="in" filter="slide(fromBottom)">
                                      <p:cBhvr>
                                        <p:cTn id="17" dur="500"/>
                                        <p:tgtEl>
                                          <p:spTgt spid="27650">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27650">
                                            <p:txEl>
                                              <p:pRg st="2" end="2"/>
                                            </p:txEl>
                                          </p:spTgt>
                                        </p:tgtEl>
                                        <p:attrNameLst>
                                          <p:attrName>style.visibility</p:attrName>
                                        </p:attrNameLst>
                                      </p:cBhvr>
                                      <p:to>
                                        <p:strVal val="visible"/>
                                      </p:to>
                                    </p:set>
                                    <p:animEffect transition="in" filter="slide(fromBottom)">
                                      <p:cBhvr>
                                        <p:cTn id="22" dur="500"/>
                                        <p:tgtEl>
                                          <p:spTgt spid="27650">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27650">
                                            <p:txEl>
                                              <p:pRg st="3" end="3"/>
                                            </p:txEl>
                                          </p:spTgt>
                                        </p:tgtEl>
                                        <p:attrNameLst>
                                          <p:attrName>style.visibility</p:attrName>
                                        </p:attrNameLst>
                                      </p:cBhvr>
                                      <p:to>
                                        <p:strVal val="visible"/>
                                      </p:to>
                                    </p:set>
                                    <p:animEffect transition="in" filter="slide(fromBottom)">
                                      <p:cBhvr>
                                        <p:cTn id="27" dur="500"/>
                                        <p:tgtEl>
                                          <p:spTgt spid="27650">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27650">
                                            <p:txEl>
                                              <p:pRg st="4" end="4"/>
                                            </p:txEl>
                                          </p:spTgt>
                                        </p:tgtEl>
                                        <p:attrNameLst>
                                          <p:attrName>style.visibility</p:attrName>
                                        </p:attrNameLst>
                                      </p:cBhvr>
                                      <p:to>
                                        <p:strVal val="visible"/>
                                      </p:to>
                                    </p:set>
                                    <p:animEffect transition="in" filter="slide(fromBottom)">
                                      <p:cBhvr>
                                        <p:cTn id="32" dur="500"/>
                                        <p:tgtEl>
                                          <p:spTgt spid="27650">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27650">
                                            <p:txEl>
                                              <p:pRg st="5" end="5"/>
                                            </p:txEl>
                                          </p:spTgt>
                                        </p:tgtEl>
                                        <p:attrNameLst>
                                          <p:attrName>style.visibility</p:attrName>
                                        </p:attrNameLst>
                                      </p:cBhvr>
                                      <p:to>
                                        <p:strVal val="visible"/>
                                      </p:to>
                                    </p:set>
                                    <p:animEffect transition="in" filter="slide(fromBottom)">
                                      <p:cBhvr>
                                        <p:cTn id="37" dur="500"/>
                                        <p:tgtEl>
                                          <p:spTgt spid="27650">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down)">
                                      <p:cBhvr>
                                        <p:cTn id="4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عنصر نائب للمحتوى 1"/>
          <p:cNvSpPr>
            <a:spLocks noGrp="1"/>
          </p:cNvSpPr>
          <p:nvPr>
            <p:ph idx="1"/>
          </p:nvPr>
        </p:nvSpPr>
        <p:spPr>
          <a:xfrm>
            <a:off x="6705600" y="1481138"/>
            <a:ext cx="3505200" cy="1731962"/>
          </a:xfrm>
        </p:spPr>
        <p:txBody>
          <a:bodyPr/>
          <a:lstStyle/>
          <a:p>
            <a:pPr algn="r" rtl="1" eaLnBrk="1" hangingPunct="1"/>
            <a:r>
              <a:rPr lang="ar-SA" altLang="en-US" smtClean="0"/>
              <a:t>هي التكلفة الثابتة الكلية مقسومة على عدد الوحدات المنتجة.</a:t>
            </a:r>
          </a:p>
          <a:p>
            <a:pPr algn="r" rtl="1" eaLnBrk="1" hangingPunct="1">
              <a:buFont typeface="Wingdings" panose="05000000000000000000" pitchFamily="2" charset="2"/>
              <a:buNone/>
            </a:pPr>
            <a:endParaRPr lang="ar-SA" altLang="en-US" smtClean="0"/>
          </a:p>
        </p:txBody>
      </p:sp>
      <p:sp>
        <p:nvSpPr>
          <p:cNvPr id="13" name="عنوان 2"/>
          <p:cNvSpPr>
            <a:spLocks noGrp="1"/>
          </p:cNvSpPr>
          <p:nvPr>
            <p:ph type="title"/>
          </p:nvPr>
        </p:nvSpPr>
        <p:spPr>
          <a:xfrm>
            <a:off x="1981200" y="274638"/>
            <a:ext cx="8229600" cy="1143000"/>
          </a:xfrm>
          <a:ln>
            <a:miter lim="800000"/>
            <a:headEnd/>
            <a:tailEnd/>
          </a:ln>
          <a:extLst/>
        </p:spPr>
        <p:txBody>
          <a:bodyPr>
            <a:scene3d>
              <a:camera prst="orthographicFront"/>
              <a:lightRig rig="soft" dir="t"/>
            </a:scene3d>
            <a:sp3d prstMaterial="softEdge">
              <a:bevelT w="25400" h="25400"/>
            </a:sp3d>
          </a:bodyPr>
          <a:lstStyle/>
          <a:p>
            <a:pPr rtl="1" eaLnBrk="1" fontAlgn="auto" hangingPunct="1">
              <a:spcAft>
                <a:spcPts val="0"/>
              </a:spcAft>
              <a:defRPr/>
            </a:pPr>
            <a:r>
              <a:rPr lang="ar-SA" sz="3600" b="1" dirty="0">
                <a:solidFill>
                  <a:srgbClr val="C00000"/>
                </a:solidFill>
                <a:cs typeface="+mj-cs"/>
              </a:rPr>
              <a:t>(</a:t>
            </a:r>
            <a:r>
              <a:rPr lang="en-US" sz="3600" b="1" dirty="0">
                <a:solidFill>
                  <a:srgbClr val="C00000"/>
                </a:solidFill>
                <a:cs typeface="+mj-cs"/>
              </a:rPr>
              <a:t>4</a:t>
            </a:r>
            <a:r>
              <a:rPr lang="ar-SA" sz="3600" b="1" dirty="0">
                <a:solidFill>
                  <a:srgbClr val="C00000"/>
                </a:solidFill>
                <a:cs typeface="+mj-cs"/>
              </a:rPr>
              <a:t>) متوسط التكلفة الثابتة (</a:t>
            </a:r>
            <a:r>
              <a:rPr lang="en-US" sz="3600" b="1" dirty="0">
                <a:solidFill>
                  <a:srgbClr val="C00000"/>
                </a:solidFill>
                <a:cs typeface="+mj-cs"/>
              </a:rPr>
              <a:t>AFC</a:t>
            </a:r>
            <a:r>
              <a:rPr lang="ar-SA" sz="3600" b="1" dirty="0" err="1">
                <a:solidFill>
                  <a:srgbClr val="C00000"/>
                </a:solidFill>
                <a:cs typeface="+mj-cs"/>
              </a:rPr>
              <a:t>)</a:t>
            </a:r>
            <a:endParaRPr lang="fr-FR" sz="3600" b="1" dirty="0">
              <a:solidFill>
                <a:srgbClr val="C00000"/>
              </a:solidFill>
              <a:cs typeface="+mj-cs"/>
            </a:endParaRPr>
          </a:p>
        </p:txBody>
      </p:sp>
      <p:graphicFrame>
        <p:nvGraphicFramePr>
          <p:cNvPr id="14" name="Object 4"/>
          <p:cNvGraphicFramePr>
            <a:graphicFrameLocks noChangeAspect="1"/>
          </p:cNvGraphicFramePr>
          <p:nvPr/>
        </p:nvGraphicFramePr>
        <p:xfrm>
          <a:off x="3124200" y="1600201"/>
          <a:ext cx="2133600" cy="1082675"/>
        </p:xfrm>
        <a:graphic>
          <a:graphicData uri="http://schemas.openxmlformats.org/presentationml/2006/ole">
            <mc:AlternateContent xmlns:mc="http://schemas.openxmlformats.org/markup-compatibility/2006">
              <mc:Choice xmlns:v="urn:schemas-microsoft-com:vml" Requires="v">
                <p:oleObj spid="_x0000_s2056" name="Equation" r:id="rId3" imgW="825500" imgH="419100" progId="Equation.COEE2">
                  <p:embed/>
                </p:oleObj>
              </mc:Choice>
              <mc:Fallback>
                <p:oleObj name="Equation" r:id="rId3" imgW="825500" imgH="419100" progId="Equation.COEE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1600201"/>
                        <a:ext cx="2133600" cy="1082675"/>
                      </a:xfrm>
                      <a:prstGeom prst="rect">
                        <a:avLst/>
                      </a:prstGeom>
                      <a:solidFill>
                        <a:srgbClr val="333399">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عنصر نائب للمحتوى 1"/>
          <p:cNvSpPr txBox="1">
            <a:spLocks/>
          </p:cNvSpPr>
          <p:nvPr/>
        </p:nvSpPr>
        <p:spPr bwMode="auto">
          <a:xfrm>
            <a:off x="6858000" y="3716338"/>
            <a:ext cx="3505200" cy="4525962"/>
          </a:xfrm>
          <a:prstGeom prst="rect">
            <a:avLst/>
          </a:prstGeom>
          <a:noFill/>
          <a:ln w="9525">
            <a:noFill/>
            <a:miter lim="800000"/>
            <a:headEnd/>
            <a:tailEnd/>
          </a:ln>
        </p:spPr>
        <p:txBody>
          <a:bodyPr/>
          <a:lstStyle/>
          <a:p>
            <a:pPr marL="342900" indent="-342900">
              <a:spcBef>
                <a:spcPct val="20000"/>
              </a:spcBef>
              <a:buClr>
                <a:schemeClr val="bg2"/>
              </a:buClr>
              <a:buSzPct val="75000"/>
              <a:buFont typeface="Wingdings" pitchFamily="2" charset="2"/>
              <a:buChar char="n"/>
              <a:defRPr/>
            </a:pPr>
            <a:r>
              <a:rPr lang="ar-SA" altLang="en-US" sz="3200" kern="0" dirty="0"/>
              <a:t>التكلفة المتوسطة الثابتة تتناقص بزيادة الكمية المنتجة.</a:t>
            </a:r>
          </a:p>
          <a:p>
            <a:pPr marL="342900" indent="-342900">
              <a:spcBef>
                <a:spcPct val="20000"/>
              </a:spcBef>
              <a:buClr>
                <a:schemeClr val="bg2"/>
              </a:buClr>
              <a:buSzPct val="75000"/>
              <a:buFont typeface="Wingdings" pitchFamily="2" charset="2"/>
              <a:buChar char="n"/>
              <a:defRPr/>
            </a:pPr>
            <a:endParaRPr lang="ar-SA" altLang="en-US" sz="3200" kern="0" dirty="0"/>
          </a:p>
        </p:txBody>
      </p:sp>
    </p:spTree>
    <p:extLst>
      <p:ext uri="{BB962C8B-B14F-4D97-AF65-F5344CB8AC3E}">
        <p14:creationId xmlns:p14="http://schemas.microsoft.com/office/powerpoint/2010/main" val="3564506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Bottom)">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slide(fromBottom)">
                                      <p:cBhvr>
                                        <p:cTn id="12" dur="500"/>
                                        <p:tgtEl>
                                          <p:spTgt spid="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lide(fromBottom)">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70"/>
          <p:cNvSpPr>
            <a:spLocks noGrp="1" noChangeArrowheads="1"/>
          </p:cNvSpPr>
          <p:nvPr>
            <p:ph idx="1"/>
          </p:nvPr>
        </p:nvSpPr>
        <p:spPr>
          <a:xfrm>
            <a:off x="6538913" y="5048250"/>
            <a:ext cx="3733800" cy="1981200"/>
          </a:xfrm>
        </p:spPr>
        <p:txBody>
          <a:bodyPr/>
          <a:lstStyle/>
          <a:p>
            <a:pPr algn="just" rtl="1" eaLnBrk="1" hangingPunct="1"/>
            <a:r>
              <a:rPr lang="ar-SA" altLang="en-US" sz="2400" b="1"/>
              <a:t>مع استمرار زيادة الانتاج لا يحدث تغيير في التكلفة الثابتة، بينما يتجه متوسط التكلفة الكلية الثابتة نحو الانخفاض </a:t>
            </a:r>
            <a:endParaRPr lang="en-US" altLang="en-US" sz="2400" b="1"/>
          </a:p>
        </p:txBody>
      </p:sp>
      <p:sp>
        <p:nvSpPr>
          <p:cNvPr id="21506" name="Rectangle 2"/>
          <p:cNvSpPr>
            <a:spLocks noGrp="1" noChangeArrowheads="1"/>
          </p:cNvSpPr>
          <p:nvPr>
            <p:ph type="title"/>
          </p:nvPr>
        </p:nvSpPr>
        <p:spPr>
          <a:xfrm>
            <a:off x="1981200" y="601216"/>
            <a:ext cx="8229600" cy="595536"/>
          </a:xfrm>
          <a:ln>
            <a:miter lim="800000"/>
            <a:headEnd/>
            <a:tailEnd/>
          </a:ln>
          <a:extLst/>
        </p:spPr>
        <p:txBody>
          <a:bodyPr>
            <a:noAutofit/>
            <a:scene3d>
              <a:camera prst="orthographicFront"/>
              <a:lightRig rig="soft" dir="t"/>
            </a:scene3d>
            <a:sp3d prstMaterial="softEdge">
              <a:bevelT w="25400" h="25400"/>
            </a:sp3d>
          </a:bodyPr>
          <a:lstStyle/>
          <a:p>
            <a:pPr rtl="1" eaLnBrk="1" fontAlgn="auto" hangingPunct="1">
              <a:spcAft>
                <a:spcPts val="0"/>
              </a:spcAft>
              <a:defRPr/>
            </a:pPr>
            <a:r>
              <a:rPr lang="ar-SA" sz="3600" b="1" dirty="0">
                <a:solidFill>
                  <a:srgbClr val="C00000"/>
                </a:solidFill>
                <a:cs typeface="+mj-cs"/>
              </a:rPr>
              <a:t>مثال: منحنيات التكلفة الثابتة (الكلية والمتوسطة)</a:t>
            </a:r>
            <a:endParaRPr lang="en-US" sz="3600" b="1" dirty="0">
              <a:solidFill>
                <a:srgbClr val="C00000"/>
              </a:solidFill>
              <a:cs typeface="+mj-cs"/>
            </a:endParaRPr>
          </a:p>
        </p:txBody>
      </p:sp>
      <p:graphicFrame>
        <p:nvGraphicFramePr>
          <p:cNvPr id="21622" name="Group 118"/>
          <p:cNvGraphicFramePr>
            <a:graphicFrameLocks noGrp="1"/>
          </p:cNvGraphicFramePr>
          <p:nvPr/>
        </p:nvGraphicFramePr>
        <p:xfrm>
          <a:off x="6543676" y="2014538"/>
          <a:ext cx="3584576" cy="2946401"/>
        </p:xfrm>
        <a:graphic>
          <a:graphicData uri="http://schemas.openxmlformats.org/drawingml/2006/table">
            <a:tbl>
              <a:tblPr/>
              <a:tblGrid>
                <a:gridCol w="208248"/>
                <a:gridCol w="684089"/>
                <a:gridCol w="208248"/>
                <a:gridCol w="884079"/>
                <a:gridCol w="228559"/>
                <a:gridCol w="1066608"/>
                <a:gridCol w="304745"/>
              </a:tblGrid>
              <a:tr h="935009">
                <a:tc gridSpan="3">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600" b="1" i="0" u="none" strike="noStrike" cap="none" normalizeH="0" baseline="0" dirty="0" smtClean="0">
                          <a:ln>
                            <a:noFill/>
                          </a:ln>
                          <a:solidFill>
                            <a:schemeClr val="tx1"/>
                          </a:solidFill>
                          <a:effectLst/>
                          <a:latin typeface="Arial" charset="0"/>
                        </a:rPr>
                        <a:t>(3)</a:t>
                      </a:r>
                      <a:br>
                        <a:rPr kumimoji="0" lang="en-US" sz="1600" b="1" i="0" u="none" strike="noStrike" cap="none" normalizeH="0" baseline="0" dirty="0" smtClean="0">
                          <a:ln>
                            <a:noFill/>
                          </a:ln>
                          <a:solidFill>
                            <a:schemeClr val="tx1"/>
                          </a:solidFill>
                          <a:effectLst/>
                          <a:latin typeface="Arial" charset="0"/>
                        </a:rPr>
                      </a:br>
                      <a:r>
                        <a:rPr kumimoji="0" lang="en-US" sz="1600" b="1" i="1" u="none" strike="noStrike" cap="none" normalizeH="0" baseline="0" dirty="0" smtClean="0">
                          <a:ln>
                            <a:noFill/>
                          </a:ln>
                          <a:solidFill>
                            <a:schemeClr val="tx1"/>
                          </a:solidFill>
                          <a:effectLst/>
                          <a:latin typeface="Arial" charset="0"/>
                        </a:rPr>
                        <a:t>AFC (TFC/q)</a:t>
                      </a:r>
                    </a:p>
                  </a:txBody>
                  <a:tcPr marL="91424" marR="91424" marT="45696" marB="45696" anchor="b" horzOverflow="overflow">
                    <a:lnL cap="flat">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6699">
                        <a:alpha val="50000"/>
                      </a:srgbClr>
                    </a:solidFill>
                  </a:tcPr>
                </a:tc>
                <a:tc hMerge="1">
                  <a:txBody>
                    <a:bodyPr/>
                    <a:lstStyle/>
                    <a:p>
                      <a:endParaRPr lang="fr-FR"/>
                    </a:p>
                  </a:txBody>
                  <a:tcPr/>
                </a:tc>
                <a:tc hMerge="1">
                  <a:txBody>
                    <a:bodyPr/>
                    <a:lstStyle/>
                    <a:p>
                      <a:endParaRPr lang="fr-FR"/>
                    </a:p>
                  </a:txBody>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smtClean="0">
                          <a:ln>
                            <a:noFill/>
                          </a:ln>
                          <a:solidFill>
                            <a:schemeClr val="tx1"/>
                          </a:solidFill>
                          <a:effectLst/>
                          <a:latin typeface="Arial" charset="0"/>
                        </a:rPr>
                        <a:t>(2)</a:t>
                      </a:r>
                      <a:br>
                        <a:rPr kumimoji="0" lang="en-US" sz="1600" b="1" i="0" u="none" strike="noStrike" cap="none" normalizeH="0" baseline="0" dirty="0" smtClean="0">
                          <a:ln>
                            <a:noFill/>
                          </a:ln>
                          <a:solidFill>
                            <a:schemeClr val="tx1"/>
                          </a:solidFill>
                          <a:effectLst/>
                          <a:latin typeface="Arial" charset="0"/>
                        </a:rPr>
                      </a:br>
                      <a:r>
                        <a:rPr kumimoji="0" lang="en-US" sz="1600" b="1" i="1" u="none" strike="noStrike" cap="none" normalizeH="0" baseline="0" dirty="0" smtClean="0">
                          <a:ln>
                            <a:noFill/>
                          </a:ln>
                          <a:solidFill>
                            <a:schemeClr val="tx1"/>
                          </a:solidFill>
                          <a:effectLst/>
                          <a:latin typeface="Arial" charset="0"/>
                        </a:rPr>
                        <a:t>TFC</a:t>
                      </a:r>
                    </a:p>
                  </a:txBody>
                  <a:tcPr marL="91424" marR="91424" marT="45696" marB="45696" anchor="b" horzOverflow="overflow">
                    <a:lnL>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6699">
                        <a:alpha val="50000"/>
                      </a:srgbClr>
                    </a:solidFill>
                  </a:tcPr>
                </a:tc>
                <a:tc hMerge="1">
                  <a:txBody>
                    <a:bodyPr/>
                    <a:lstStyle/>
                    <a:p>
                      <a:endParaRPr lang="fr-FR"/>
                    </a:p>
                  </a:txBody>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smtClean="0">
                          <a:ln>
                            <a:noFill/>
                          </a:ln>
                          <a:solidFill>
                            <a:schemeClr val="tx1"/>
                          </a:solidFill>
                          <a:effectLst/>
                          <a:latin typeface="Arial" charset="0"/>
                        </a:rPr>
                        <a:t>(1)</a:t>
                      </a:r>
                      <a:r>
                        <a:rPr kumimoji="0" lang="en-US" sz="1600" b="1" i="0" u="none" strike="noStrike" cap="none" normalizeH="0" baseline="0" dirty="0" smtClean="0">
                          <a:ln>
                            <a:noFill/>
                          </a:ln>
                          <a:solidFill>
                            <a:schemeClr val="tx1"/>
                          </a:solidFill>
                          <a:effectLst/>
                          <a:latin typeface="Arial" charset="0"/>
                        </a:rPr>
                        <a:t/>
                      </a:r>
                      <a:br>
                        <a:rPr kumimoji="0" lang="en-US" sz="1600" b="1" i="0" u="none" strike="noStrike" cap="none" normalizeH="0" baseline="0" dirty="0" smtClean="0">
                          <a:ln>
                            <a:noFill/>
                          </a:ln>
                          <a:solidFill>
                            <a:schemeClr val="tx1"/>
                          </a:solidFill>
                          <a:effectLst/>
                          <a:latin typeface="Arial" charset="0"/>
                        </a:rPr>
                      </a:br>
                      <a:r>
                        <a:rPr kumimoji="0" lang="en-US" sz="1600" b="1" i="1" u="none" strike="noStrike" cap="none" normalizeH="0" baseline="0" dirty="0" smtClean="0">
                          <a:ln>
                            <a:noFill/>
                          </a:ln>
                          <a:solidFill>
                            <a:schemeClr val="tx1"/>
                          </a:solidFill>
                          <a:effectLst/>
                          <a:latin typeface="Arial" charset="0"/>
                        </a:rPr>
                        <a:t>Q</a:t>
                      </a:r>
                    </a:p>
                  </a:txBody>
                  <a:tcPr marL="91424" marR="91424" marT="45696" marB="45696" anchor="b" horzOverflow="overflow">
                    <a:lnL>
                      <a:noFill/>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6699">
                        <a:alpha val="50000"/>
                      </a:srgbClr>
                    </a:solidFill>
                  </a:tcPr>
                </a:tc>
                <a:tc hMerge="1">
                  <a:txBody>
                    <a:bodyPr/>
                    <a:lstStyle/>
                    <a:p>
                      <a:endParaRPr lang="fr-FR"/>
                    </a:p>
                  </a:txBody>
                  <a:tcPr/>
                </a:tc>
              </a:tr>
              <a:tr h="335232">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400" b="0" i="0" u="none" strike="noStrike" cap="none" normalizeH="0" baseline="0" smtClean="0">
                        <a:ln>
                          <a:noFill/>
                        </a:ln>
                        <a:solidFill>
                          <a:schemeClr val="bg1"/>
                        </a:solidFill>
                        <a:effectLst/>
                        <a:latin typeface="Arial" charset="0"/>
                      </a:endParaRPr>
                    </a:p>
                  </a:txBody>
                  <a:tcPr marL="91424" marR="91424" marT="45696" marB="45696"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600" b="0" i="0" u="none" strike="noStrike" cap="none" normalizeH="0" baseline="0" dirty="0" smtClean="0">
                          <a:ln>
                            <a:noFill/>
                          </a:ln>
                          <a:solidFill>
                            <a:schemeClr val="bg1"/>
                          </a:solidFill>
                          <a:effectLst/>
                          <a:latin typeface="Arial" charset="0"/>
                        </a:rPr>
                        <a:t>-</a:t>
                      </a:r>
                    </a:p>
                  </a:txBody>
                  <a:tcPr marL="91424" marR="91424" marT="45696" marB="45696"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600" b="0" i="0" u="none" strike="noStrike" cap="none" normalizeH="0" baseline="0" dirty="0" smtClean="0">
                        <a:ln>
                          <a:noFill/>
                        </a:ln>
                        <a:solidFill>
                          <a:schemeClr val="bg1"/>
                        </a:solidFill>
                        <a:effectLst/>
                        <a:latin typeface="Arial" charset="0"/>
                      </a:endParaRPr>
                    </a:p>
                  </a:txBody>
                  <a:tcPr marL="91424" marR="91424" marT="45696" marB="45696" horzOverflow="overflow">
                    <a:lnL>
                      <a:noFill/>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600" b="0" i="0" u="none" strike="noStrike" cap="none" normalizeH="0" baseline="0" dirty="0" smtClean="0">
                          <a:ln>
                            <a:noFill/>
                          </a:ln>
                          <a:solidFill>
                            <a:schemeClr val="bg1"/>
                          </a:solidFill>
                          <a:effectLst/>
                          <a:latin typeface="Arial" charset="0"/>
                        </a:rPr>
                        <a:t>1,000</a:t>
                      </a:r>
                    </a:p>
                  </a:txBody>
                  <a:tcPr marL="91424" marR="91424" marT="45696" marB="45696" horzOverflow="overflow">
                    <a:lnL w="12700" cap="flat" cmpd="sng" algn="ctr">
                      <a:solidFill>
                        <a:schemeClr val="bg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600" b="0" i="0" u="none" strike="noStrike" cap="none" normalizeH="0" baseline="0" smtClean="0">
                        <a:ln>
                          <a:noFill/>
                        </a:ln>
                        <a:solidFill>
                          <a:schemeClr val="bg1"/>
                        </a:solidFill>
                        <a:effectLst/>
                        <a:latin typeface="Arial" charset="0"/>
                      </a:endParaRPr>
                    </a:p>
                  </a:txBody>
                  <a:tcPr marL="91424" marR="91424" marT="45696" marB="45696" horzOverflow="overflow">
                    <a:lnL>
                      <a:noFill/>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600" b="0" i="0" u="none" strike="noStrike" cap="none" normalizeH="0" baseline="0" dirty="0" smtClean="0">
                          <a:ln>
                            <a:noFill/>
                          </a:ln>
                          <a:solidFill>
                            <a:schemeClr val="bg1"/>
                          </a:solidFill>
                          <a:effectLst/>
                          <a:latin typeface="Arial" charset="0"/>
                        </a:rPr>
                        <a:t> 0  </a:t>
                      </a:r>
                      <a:endParaRPr kumimoji="0" lang="en-US" sz="1600" b="0" i="0" u="none" strike="noStrike" cap="none" normalizeH="0" baseline="0" dirty="0" smtClean="0">
                        <a:ln>
                          <a:noFill/>
                        </a:ln>
                        <a:solidFill>
                          <a:schemeClr val="bg1"/>
                        </a:solidFill>
                        <a:effectLst/>
                        <a:latin typeface="Symbol" pitchFamily="18" charset="2"/>
                      </a:endParaRPr>
                    </a:p>
                  </a:txBody>
                  <a:tcPr marL="91424" marR="91424" marT="45696" marB="45696" horzOverflow="overflow">
                    <a:lnL w="12700" cap="flat" cmpd="sng" algn="ctr">
                      <a:solidFill>
                        <a:schemeClr val="bg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600" b="0" i="0" u="none" strike="noStrike" cap="none" normalizeH="0" baseline="0" smtClean="0">
                        <a:ln>
                          <a:noFill/>
                        </a:ln>
                        <a:solidFill>
                          <a:schemeClr val="bg1"/>
                        </a:solidFill>
                        <a:effectLst/>
                        <a:latin typeface="Arial" charset="0"/>
                      </a:endParaRPr>
                    </a:p>
                  </a:txBody>
                  <a:tcPr marL="91424" marR="91424" marT="45696" marB="45696"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solidFill>
                      <a:srgbClr val="333399"/>
                    </a:solidFill>
                  </a:tcPr>
                </a:tc>
              </a:tr>
              <a:tr h="335232">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400" b="0" i="0" u="none" strike="noStrike" cap="none" normalizeH="0" baseline="0" smtClean="0">
                        <a:ln>
                          <a:noFill/>
                        </a:ln>
                        <a:solidFill>
                          <a:schemeClr val="bg1"/>
                        </a:solidFill>
                        <a:effectLst/>
                        <a:latin typeface="Arial" charset="0"/>
                      </a:endParaRPr>
                    </a:p>
                  </a:txBody>
                  <a:tcPr marL="91424" marR="91424" marT="45696" marB="45696" horzOverflow="overflow">
                    <a:lnL cap="flat">
                      <a:noFill/>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600" b="0" i="0" u="none" strike="noStrike" cap="none" normalizeH="0" baseline="0" dirty="0" smtClean="0">
                          <a:ln>
                            <a:noFill/>
                          </a:ln>
                          <a:solidFill>
                            <a:schemeClr val="bg1"/>
                          </a:solidFill>
                          <a:effectLst/>
                          <a:latin typeface="Arial" charset="0"/>
                        </a:rPr>
                        <a:t>1000</a:t>
                      </a:r>
                    </a:p>
                  </a:txBody>
                  <a:tcPr marL="91424" marR="91424" marT="45696" marB="45696" horzOverflow="overflow">
                    <a:lnL>
                      <a:noFill/>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600" b="0" i="0" u="none" strike="noStrike" cap="none" normalizeH="0" baseline="0" smtClean="0">
                        <a:ln>
                          <a:noFill/>
                        </a:ln>
                        <a:solidFill>
                          <a:schemeClr val="bg1"/>
                        </a:solidFill>
                        <a:effectLst/>
                        <a:latin typeface="Arial" charset="0"/>
                      </a:endParaRPr>
                    </a:p>
                  </a:txBody>
                  <a:tcPr marL="91424" marR="91424" marT="45696" marB="45696" horzOverflow="overflow">
                    <a:lnL>
                      <a:noFill/>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600" b="0" i="0" u="none" strike="noStrike" cap="none" normalizeH="0" baseline="0" dirty="0" smtClean="0">
                          <a:ln>
                            <a:noFill/>
                          </a:ln>
                          <a:solidFill>
                            <a:schemeClr val="bg1"/>
                          </a:solidFill>
                          <a:effectLst/>
                          <a:latin typeface="Arial" charset="0"/>
                        </a:rPr>
                        <a:t>1,000</a:t>
                      </a:r>
                    </a:p>
                  </a:txBody>
                  <a:tcPr marL="91424" marR="91424" marT="45696" marB="45696" horzOverflow="overflow">
                    <a:lnL w="1270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600" b="0" i="0" u="none" strike="noStrike" cap="none" normalizeH="0" baseline="0" smtClean="0">
                        <a:ln>
                          <a:noFill/>
                        </a:ln>
                        <a:solidFill>
                          <a:schemeClr val="bg1"/>
                        </a:solidFill>
                        <a:effectLst/>
                        <a:latin typeface="Arial" charset="0"/>
                      </a:endParaRPr>
                    </a:p>
                  </a:txBody>
                  <a:tcPr marL="91424" marR="91424" marT="45696" marB="45696" horzOverflow="overflow">
                    <a:lnL>
                      <a:noFill/>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600" b="0" i="0" u="none" strike="noStrike" cap="none" normalizeH="0" baseline="0" dirty="0" smtClean="0">
                          <a:ln>
                            <a:noFill/>
                          </a:ln>
                          <a:solidFill>
                            <a:schemeClr val="bg1"/>
                          </a:solidFill>
                          <a:effectLst/>
                          <a:latin typeface="Arial" charset="0"/>
                        </a:rPr>
                        <a:t>1</a:t>
                      </a:r>
                    </a:p>
                  </a:txBody>
                  <a:tcPr marL="91424" marR="91424" marT="45696" marB="45696" horzOverflow="overflow">
                    <a:lnL w="1270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600" b="0" i="0" u="none" strike="noStrike" cap="none" normalizeH="0" baseline="0" dirty="0" smtClean="0">
                        <a:ln>
                          <a:noFill/>
                        </a:ln>
                        <a:solidFill>
                          <a:schemeClr val="bg1"/>
                        </a:solidFill>
                        <a:effectLst/>
                        <a:latin typeface="Arial" charset="0"/>
                      </a:endParaRPr>
                    </a:p>
                  </a:txBody>
                  <a:tcPr marL="91424" marR="91424" marT="45696" marB="45696" horzOverflow="overflow">
                    <a:lnL>
                      <a:noFill/>
                    </a:lnL>
                    <a:lnR cap="flat">
                      <a:noFill/>
                    </a:lnR>
                    <a:lnT>
                      <a:noFill/>
                    </a:lnT>
                    <a:lnB>
                      <a:noFill/>
                    </a:lnB>
                    <a:lnTlToBr>
                      <a:noFill/>
                    </a:lnTlToBr>
                    <a:lnBlToTr>
                      <a:noFill/>
                    </a:lnBlToTr>
                    <a:solidFill>
                      <a:srgbClr val="333399"/>
                    </a:solidFill>
                  </a:tcPr>
                </a:tc>
              </a:tr>
              <a:tr h="335232">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400" b="0" i="0" u="none" strike="noStrike" cap="none" normalizeH="0" baseline="0" dirty="0" smtClean="0">
                        <a:ln>
                          <a:noFill/>
                        </a:ln>
                        <a:solidFill>
                          <a:schemeClr val="bg1"/>
                        </a:solidFill>
                        <a:effectLst/>
                        <a:latin typeface="Arial" charset="0"/>
                      </a:endParaRPr>
                    </a:p>
                  </a:txBody>
                  <a:tcPr marL="91424" marR="91424" marT="45696" marB="45696" horzOverflow="overflow">
                    <a:lnL cap="flat">
                      <a:noFill/>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600" b="0" i="0" u="none" strike="noStrike" cap="none" normalizeH="0" baseline="0" dirty="0" smtClean="0">
                          <a:ln>
                            <a:noFill/>
                          </a:ln>
                          <a:solidFill>
                            <a:schemeClr val="bg1"/>
                          </a:solidFill>
                          <a:effectLst/>
                          <a:latin typeface="Arial" charset="0"/>
                        </a:rPr>
                        <a:t>500</a:t>
                      </a:r>
                    </a:p>
                  </a:txBody>
                  <a:tcPr marL="91424" marR="91424" marT="45696" marB="45696" horzOverflow="overflow">
                    <a:lnL>
                      <a:noFill/>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600" b="0" i="0" u="none" strike="noStrike" cap="none" normalizeH="0" baseline="0" smtClean="0">
                        <a:ln>
                          <a:noFill/>
                        </a:ln>
                        <a:solidFill>
                          <a:schemeClr val="bg1"/>
                        </a:solidFill>
                        <a:effectLst/>
                        <a:latin typeface="Arial" charset="0"/>
                      </a:endParaRPr>
                    </a:p>
                  </a:txBody>
                  <a:tcPr marL="91424" marR="91424" marT="45696" marB="45696" horzOverflow="overflow">
                    <a:lnL>
                      <a:noFill/>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600" b="0" i="0" u="none" strike="noStrike" cap="none" normalizeH="0" baseline="0" dirty="0" smtClean="0">
                          <a:ln>
                            <a:noFill/>
                          </a:ln>
                          <a:solidFill>
                            <a:schemeClr val="bg1"/>
                          </a:solidFill>
                          <a:effectLst/>
                          <a:latin typeface="Arial" charset="0"/>
                        </a:rPr>
                        <a:t>1,000</a:t>
                      </a:r>
                    </a:p>
                  </a:txBody>
                  <a:tcPr marL="91424" marR="91424" marT="45696" marB="45696" horzOverflow="overflow">
                    <a:lnL w="1270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600" b="0" i="0" u="none" strike="noStrike" cap="none" normalizeH="0" baseline="0" smtClean="0">
                        <a:ln>
                          <a:noFill/>
                        </a:ln>
                        <a:solidFill>
                          <a:schemeClr val="bg1"/>
                        </a:solidFill>
                        <a:effectLst/>
                        <a:latin typeface="Arial" charset="0"/>
                      </a:endParaRPr>
                    </a:p>
                  </a:txBody>
                  <a:tcPr marL="91424" marR="91424" marT="45696" marB="45696" horzOverflow="overflow">
                    <a:lnL>
                      <a:noFill/>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600" b="0" i="0" u="none" strike="noStrike" cap="none" normalizeH="0" baseline="0" dirty="0" smtClean="0">
                          <a:ln>
                            <a:noFill/>
                          </a:ln>
                          <a:solidFill>
                            <a:schemeClr val="bg1"/>
                          </a:solidFill>
                          <a:effectLst/>
                          <a:latin typeface="Arial" charset="0"/>
                        </a:rPr>
                        <a:t>2</a:t>
                      </a:r>
                    </a:p>
                  </a:txBody>
                  <a:tcPr marL="91424" marR="91424" marT="45696" marB="45696" horzOverflow="overflow">
                    <a:lnL w="1270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600" b="0" i="0" u="none" strike="noStrike" cap="none" normalizeH="0" baseline="0" smtClean="0">
                        <a:ln>
                          <a:noFill/>
                        </a:ln>
                        <a:solidFill>
                          <a:schemeClr val="bg1"/>
                        </a:solidFill>
                        <a:effectLst/>
                        <a:latin typeface="Arial" charset="0"/>
                      </a:endParaRPr>
                    </a:p>
                  </a:txBody>
                  <a:tcPr marL="91424" marR="91424" marT="45696" marB="45696" horzOverflow="overflow">
                    <a:lnL>
                      <a:noFill/>
                    </a:lnL>
                    <a:lnR cap="flat">
                      <a:noFill/>
                    </a:lnR>
                    <a:lnT>
                      <a:noFill/>
                    </a:lnT>
                    <a:lnB>
                      <a:noFill/>
                    </a:lnB>
                    <a:lnTlToBr>
                      <a:noFill/>
                    </a:lnTlToBr>
                    <a:lnBlToTr>
                      <a:noFill/>
                    </a:lnBlToTr>
                    <a:solidFill>
                      <a:srgbClr val="333399"/>
                    </a:solidFill>
                  </a:tcPr>
                </a:tc>
              </a:tr>
              <a:tr h="335232">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400" b="0" i="0" u="none" strike="noStrike" cap="none" normalizeH="0" baseline="0" smtClean="0">
                        <a:ln>
                          <a:noFill/>
                        </a:ln>
                        <a:solidFill>
                          <a:schemeClr val="bg1"/>
                        </a:solidFill>
                        <a:effectLst/>
                        <a:latin typeface="Arial" charset="0"/>
                      </a:endParaRPr>
                    </a:p>
                  </a:txBody>
                  <a:tcPr marL="91424" marR="91424" marT="45696" marB="45696" horzOverflow="overflow">
                    <a:lnL cap="flat">
                      <a:noFill/>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600" b="0" i="0" u="none" strike="noStrike" cap="none" normalizeH="0" baseline="0" dirty="0" smtClean="0">
                          <a:ln>
                            <a:noFill/>
                          </a:ln>
                          <a:solidFill>
                            <a:schemeClr val="bg1"/>
                          </a:solidFill>
                          <a:effectLst/>
                          <a:latin typeface="Arial" charset="0"/>
                        </a:rPr>
                        <a:t>333</a:t>
                      </a:r>
                    </a:p>
                  </a:txBody>
                  <a:tcPr marL="91424" marR="91424" marT="45696" marB="45696" horzOverflow="overflow">
                    <a:lnL>
                      <a:noFill/>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600" b="0" i="0" u="none" strike="noStrike" cap="none" normalizeH="0" baseline="0" smtClean="0">
                        <a:ln>
                          <a:noFill/>
                        </a:ln>
                        <a:solidFill>
                          <a:schemeClr val="bg1"/>
                        </a:solidFill>
                        <a:effectLst/>
                        <a:latin typeface="Arial" charset="0"/>
                      </a:endParaRPr>
                    </a:p>
                  </a:txBody>
                  <a:tcPr marL="91424" marR="91424" marT="45696" marB="45696" horzOverflow="overflow">
                    <a:lnL>
                      <a:noFill/>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600" b="0" i="0" u="none" strike="noStrike" cap="none" normalizeH="0" baseline="0" dirty="0" smtClean="0">
                          <a:ln>
                            <a:noFill/>
                          </a:ln>
                          <a:solidFill>
                            <a:schemeClr val="bg1"/>
                          </a:solidFill>
                          <a:effectLst/>
                          <a:latin typeface="Arial" charset="0"/>
                        </a:rPr>
                        <a:t>1,000</a:t>
                      </a:r>
                    </a:p>
                  </a:txBody>
                  <a:tcPr marL="91424" marR="91424" marT="45696" marB="45696" horzOverflow="overflow">
                    <a:lnL w="1270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600" b="0" i="0" u="none" strike="noStrike" cap="none" normalizeH="0" baseline="0" smtClean="0">
                        <a:ln>
                          <a:noFill/>
                        </a:ln>
                        <a:solidFill>
                          <a:schemeClr val="bg1"/>
                        </a:solidFill>
                        <a:effectLst/>
                        <a:latin typeface="Arial" charset="0"/>
                      </a:endParaRPr>
                    </a:p>
                  </a:txBody>
                  <a:tcPr marL="91424" marR="91424" marT="45696" marB="45696" horzOverflow="overflow">
                    <a:lnL>
                      <a:noFill/>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600" b="0" i="0" u="none" strike="noStrike" cap="none" normalizeH="0" baseline="0" dirty="0" smtClean="0">
                          <a:ln>
                            <a:noFill/>
                          </a:ln>
                          <a:solidFill>
                            <a:schemeClr val="bg1"/>
                          </a:solidFill>
                          <a:effectLst/>
                          <a:latin typeface="Arial" charset="0"/>
                        </a:rPr>
                        <a:t>3</a:t>
                      </a:r>
                    </a:p>
                  </a:txBody>
                  <a:tcPr marL="91424" marR="91424" marT="45696" marB="45696" horzOverflow="overflow">
                    <a:lnL w="1270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600" b="0" i="0" u="none" strike="noStrike" cap="none" normalizeH="0" baseline="0" smtClean="0">
                        <a:ln>
                          <a:noFill/>
                        </a:ln>
                        <a:solidFill>
                          <a:schemeClr val="bg1"/>
                        </a:solidFill>
                        <a:effectLst/>
                        <a:latin typeface="Arial" charset="0"/>
                      </a:endParaRPr>
                    </a:p>
                  </a:txBody>
                  <a:tcPr marL="91424" marR="91424" marT="45696" marB="45696" horzOverflow="overflow">
                    <a:lnL>
                      <a:noFill/>
                    </a:lnL>
                    <a:lnR cap="flat">
                      <a:noFill/>
                    </a:lnR>
                    <a:lnT>
                      <a:noFill/>
                    </a:lnT>
                    <a:lnB>
                      <a:noFill/>
                    </a:lnB>
                    <a:lnTlToBr>
                      <a:noFill/>
                    </a:lnTlToBr>
                    <a:lnBlToTr>
                      <a:noFill/>
                    </a:lnBlToTr>
                    <a:solidFill>
                      <a:srgbClr val="333399"/>
                    </a:solidFill>
                  </a:tcPr>
                </a:tc>
              </a:tr>
              <a:tr h="335232">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400" b="0" i="0" u="none" strike="noStrike" cap="none" normalizeH="0" baseline="0" smtClean="0">
                        <a:ln>
                          <a:noFill/>
                        </a:ln>
                        <a:solidFill>
                          <a:schemeClr val="bg1"/>
                        </a:solidFill>
                        <a:effectLst/>
                        <a:latin typeface="Arial" charset="0"/>
                      </a:endParaRPr>
                    </a:p>
                  </a:txBody>
                  <a:tcPr marL="91424" marR="91424" marT="45696" marB="45696" horzOverflow="overflow">
                    <a:lnL cap="flat">
                      <a:noFill/>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600" b="0" i="0" u="none" strike="noStrike" cap="none" normalizeH="0" baseline="0" dirty="0" smtClean="0">
                          <a:ln>
                            <a:noFill/>
                          </a:ln>
                          <a:solidFill>
                            <a:schemeClr val="bg1"/>
                          </a:solidFill>
                          <a:effectLst/>
                          <a:latin typeface="Arial" charset="0"/>
                        </a:rPr>
                        <a:t>250</a:t>
                      </a:r>
                    </a:p>
                  </a:txBody>
                  <a:tcPr marL="91424" marR="91424" marT="45696" marB="45696" horzOverflow="overflow">
                    <a:lnL>
                      <a:noFill/>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600" b="0" i="0" u="none" strike="noStrike" cap="none" normalizeH="0" baseline="0" smtClean="0">
                        <a:ln>
                          <a:noFill/>
                        </a:ln>
                        <a:solidFill>
                          <a:schemeClr val="bg1"/>
                        </a:solidFill>
                        <a:effectLst/>
                        <a:latin typeface="Arial" charset="0"/>
                      </a:endParaRPr>
                    </a:p>
                  </a:txBody>
                  <a:tcPr marL="91424" marR="91424" marT="45696" marB="45696" horzOverflow="overflow">
                    <a:lnL>
                      <a:noFill/>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600" b="0" i="0" u="none" strike="noStrike" cap="none" normalizeH="0" baseline="0" dirty="0" smtClean="0">
                          <a:ln>
                            <a:noFill/>
                          </a:ln>
                          <a:solidFill>
                            <a:schemeClr val="bg1"/>
                          </a:solidFill>
                          <a:effectLst/>
                          <a:latin typeface="Arial" charset="0"/>
                        </a:rPr>
                        <a:t>1,000</a:t>
                      </a:r>
                    </a:p>
                  </a:txBody>
                  <a:tcPr marL="91424" marR="91424" marT="45696" marB="45696" horzOverflow="overflow">
                    <a:lnL w="1270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600" b="0" i="0" u="none" strike="noStrike" cap="none" normalizeH="0" baseline="0" smtClean="0">
                        <a:ln>
                          <a:noFill/>
                        </a:ln>
                        <a:solidFill>
                          <a:schemeClr val="bg1"/>
                        </a:solidFill>
                        <a:effectLst/>
                        <a:latin typeface="Arial" charset="0"/>
                      </a:endParaRPr>
                    </a:p>
                  </a:txBody>
                  <a:tcPr marL="91424" marR="91424" marT="45696" marB="45696" horzOverflow="overflow">
                    <a:lnL>
                      <a:noFill/>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600" b="0" i="0" u="none" strike="noStrike" cap="none" normalizeH="0" baseline="0" dirty="0" smtClean="0">
                          <a:ln>
                            <a:noFill/>
                          </a:ln>
                          <a:solidFill>
                            <a:schemeClr val="bg1"/>
                          </a:solidFill>
                          <a:effectLst/>
                          <a:latin typeface="Arial" charset="0"/>
                        </a:rPr>
                        <a:t>4</a:t>
                      </a:r>
                    </a:p>
                  </a:txBody>
                  <a:tcPr marL="91424" marR="91424" marT="45696" marB="45696" horzOverflow="overflow">
                    <a:lnL w="1270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600" b="0" i="0" u="none" strike="noStrike" cap="none" normalizeH="0" baseline="0" smtClean="0">
                        <a:ln>
                          <a:noFill/>
                        </a:ln>
                        <a:solidFill>
                          <a:schemeClr val="bg1"/>
                        </a:solidFill>
                        <a:effectLst/>
                        <a:latin typeface="Arial" charset="0"/>
                      </a:endParaRPr>
                    </a:p>
                  </a:txBody>
                  <a:tcPr marL="91424" marR="91424" marT="45696" marB="45696" horzOverflow="overflow">
                    <a:lnL>
                      <a:noFill/>
                    </a:lnL>
                    <a:lnR cap="flat">
                      <a:noFill/>
                    </a:lnR>
                    <a:lnT>
                      <a:noFill/>
                    </a:lnT>
                    <a:lnB>
                      <a:noFill/>
                    </a:lnB>
                    <a:lnTlToBr>
                      <a:noFill/>
                    </a:lnTlToBr>
                    <a:lnBlToTr>
                      <a:noFill/>
                    </a:lnBlToTr>
                    <a:solidFill>
                      <a:srgbClr val="333399"/>
                    </a:solidFill>
                  </a:tcPr>
                </a:tc>
              </a:tr>
              <a:tr h="335232">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400" b="0" i="0" u="none" strike="noStrike" cap="none" normalizeH="0" baseline="0" smtClean="0">
                        <a:ln>
                          <a:noFill/>
                        </a:ln>
                        <a:solidFill>
                          <a:schemeClr val="bg1"/>
                        </a:solidFill>
                        <a:effectLst/>
                        <a:latin typeface="Arial" charset="0"/>
                      </a:endParaRPr>
                    </a:p>
                  </a:txBody>
                  <a:tcPr marL="91424" marR="91424" marT="45696" marB="45696" horzOverflow="overflow">
                    <a:lnL cap="flat">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600" b="0" i="0" u="none" strike="noStrike" cap="none" normalizeH="0" baseline="0" dirty="0" smtClean="0">
                          <a:ln>
                            <a:noFill/>
                          </a:ln>
                          <a:solidFill>
                            <a:schemeClr val="bg1"/>
                          </a:solidFill>
                          <a:effectLst/>
                          <a:latin typeface="Arial" charset="0"/>
                        </a:rPr>
                        <a:t>200</a:t>
                      </a:r>
                    </a:p>
                  </a:txBody>
                  <a:tcPr marL="91424" marR="91424" marT="45696" marB="45696"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333399"/>
                    </a:solidFill>
                  </a:tcPr>
                </a:tc>
                <a:tc>
                  <a:txBody>
                    <a:bodyPr/>
                    <a:lstStyle/>
                    <a:p>
                      <a:pPr marL="0" marR="0" lvl="0" indent="0" algn="l" defTabSz="914400" rtl="0" eaLnBrk="1" fontAlgn="base" latinLnBrk="0" hangingPunct="1">
                        <a:lnSpc>
                          <a:spcPct val="100000"/>
                        </a:lnSpc>
                        <a:spcBef>
                          <a:spcPct val="25000"/>
                        </a:spcBef>
                        <a:spcAft>
                          <a:spcPct val="45000"/>
                        </a:spcAft>
                        <a:buClrTx/>
                        <a:buSzTx/>
                        <a:buFontTx/>
                        <a:buNone/>
                        <a:tabLst/>
                      </a:pPr>
                      <a:endParaRPr kumimoji="0" lang="fr-FR" sz="1600" b="0" i="0" u="none" strike="noStrike" cap="none" normalizeH="0" baseline="0" smtClean="0">
                        <a:ln>
                          <a:noFill/>
                        </a:ln>
                        <a:solidFill>
                          <a:schemeClr val="bg1"/>
                        </a:solidFill>
                        <a:effectLst/>
                        <a:latin typeface="Arial" charset="0"/>
                      </a:endParaRPr>
                    </a:p>
                  </a:txBody>
                  <a:tcPr marL="91424" marR="91424" marT="45696" marB="45696" horzOverflow="overflow">
                    <a:lnL>
                      <a:noFill/>
                    </a:lnL>
                    <a:lnR w="12700" cap="flat" cmpd="sng" algn="ctr">
                      <a:solidFill>
                        <a:schemeClr val="bg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600" b="0" i="0" u="none" strike="noStrike" cap="none" normalizeH="0" baseline="0" dirty="0" smtClean="0">
                          <a:ln>
                            <a:noFill/>
                          </a:ln>
                          <a:solidFill>
                            <a:schemeClr val="bg1"/>
                          </a:solidFill>
                          <a:effectLst/>
                          <a:latin typeface="Arial" charset="0"/>
                        </a:rPr>
                        <a:t>1,000</a:t>
                      </a:r>
                    </a:p>
                  </a:txBody>
                  <a:tcPr marL="91424" marR="91424" marT="45696" marB="45696" horzOverflow="overflow">
                    <a:lnL w="12700" cap="flat" cmpd="sng" algn="ctr">
                      <a:solidFill>
                        <a:schemeClr val="bg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333399"/>
                    </a:solidFill>
                  </a:tcPr>
                </a:tc>
                <a:tc>
                  <a:txBody>
                    <a:bodyPr/>
                    <a:lstStyle/>
                    <a:p>
                      <a:pPr marL="0" marR="0" lvl="0" indent="0" algn="r" defTabSz="914400" rtl="0" eaLnBrk="1" fontAlgn="base" latinLnBrk="0" hangingPunct="1">
                        <a:lnSpc>
                          <a:spcPct val="100000"/>
                        </a:lnSpc>
                        <a:spcBef>
                          <a:spcPct val="25000"/>
                        </a:spcBef>
                        <a:spcAft>
                          <a:spcPct val="45000"/>
                        </a:spcAft>
                        <a:buClrTx/>
                        <a:buSzTx/>
                        <a:buFontTx/>
                        <a:buNone/>
                        <a:tabLst/>
                      </a:pPr>
                      <a:endParaRPr kumimoji="0" lang="fr-FR" sz="1600" b="0" i="0" u="none" strike="noStrike" cap="none" normalizeH="0" baseline="0" smtClean="0">
                        <a:ln>
                          <a:noFill/>
                        </a:ln>
                        <a:solidFill>
                          <a:schemeClr val="bg1"/>
                        </a:solidFill>
                        <a:effectLst/>
                        <a:latin typeface="Arial" charset="0"/>
                      </a:endParaRPr>
                    </a:p>
                  </a:txBody>
                  <a:tcPr marL="91424" marR="91424" marT="45696" marB="45696" horzOverflow="overflow">
                    <a:lnL>
                      <a:noFill/>
                    </a:lnL>
                    <a:lnR w="12700" cap="flat" cmpd="sng" algn="ctr">
                      <a:solidFill>
                        <a:schemeClr val="bg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600" b="0" i="0" u="none" strike="noStrike" cap="none" normalizeH="0" baseline="0" dirty="0" smtClean="0">
                          <a:ln>
                            <a:noFill/>
                          </a:ln>
                          <a:solidFill>
                            <a:schemeClr val="bg1"/>
                          </a:solidFill>
                          <a:effectLst/>
                          <a:latin typeface="Arial" charset="0"/>
                        </a:rPr>
                        <a:t>5</a:t>
                      </a:r>
                    </a:p>
                  </a:txBody>
                  <a:tcPr marL="91424" marR="91424" marT="45696" marB="45696" horzOverflow="overflow">
                    <a:lnL w="12700" cap="flat" cmpd="sng" algn="ctr">
                      <a:solidFill>
                        <a:schemeClr val="bg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600" b="0" i="0" u="none" strike="noStrike" cap="none" normalizeH="0" baseline="0" dirty="0" smtClean="0">
                        <a:ln>
                          <a:noFill/>
                        </a:ln>
                        <a:solidFill>
                          <a:schemeClr val="bg1"/>
                        </a:solidFill>
                        <a:effectLst/>
                        <a:latin typeface="Arial" charset="0"/>
                      </a:endParaRPr>
                    </a:p>
                  </a:txBody>
                  <a:tcPr marL="91424" marR="91424" marT="45696" marB="45696" horzOverflow="overflow">
                    <a:lnL>
                      <a:noFill/>
                    </a:lnL>
                    <a:lnR cap="flat">
                      <a:noFill/>
                    </a:lnR>
                    <a:lnT>
                      <a:noFill/>
                    </a:lnT>
                    <a:lnB w="28575" cap="flat" cmpd="sng" algn="ctr">
                      <a:solidFill>
                        <a:schemeClr val="tx1"/>
                      </a:solidFill>
                      <a:prstDash val="solid"/>
                      <a:round/>
                      <a:headEnd type="none" w="med" len="med"/>
                      <a:tailEnd type="none" w="med" len="med"/>
                    </a:lnB>
                    <a:lnTlToBr>
                      <a:noFill/>
                    </a:lnTlToBr>
                    <a:lnBlToTr>
                      <a:noFill/>
                    </a:lnBlToTr>
                    <a:solidFill>
                      <a:srgbClr val="333399"/>
                    </a:solidFill>
                  </a:tcPr>
                </a:tc>
              </a:tr>
            </a:tbl>
          </a:graphicData>
        </a:graphic>
      </p:graphicFrame>
      <p:pic>
        <p:nvPicPr>
          <p:cNvPr id="29752" name="Picture 84" descr="fig7_2_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9026" y="1711325"/>
            <a:ext cx="3736975" cy="261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53" name="Picture 85" descr="fig7_2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9176" y="3692526"/>
            <a:ext cx="3806825"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34254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slide(fromBottom)">
                                      <p:cBhvr>
                                        <p:cTn id="7" dur="500"/>
                                        <p:tgtEl>
                                          <p:spTgt spid="215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1622"/>
                                        </p:tgtEl>
                                        <p:attrNameLst>
                                          <p:attrName>style.visibility</p:attrName>
                                        </p:attrNameLst>
                                      </p:cBhvr>
                                      <p:to>
                                        <p:strVal val="visible"/>
                                      </p:to>
                                    </p:set>
                                    <p:animEffect transition="in" filter="blinds(horizontal)">
                                      <p:cBhvr>
                                        <p:cTn id="12" dur="500"/>
                                        <p:tgtEl>
                                          <p:spTgt spid="2162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29752"/>
                                        </p:tgtEl>
                                        <p:attrNameLst>
                                          <p:attrName>style.visibility</p:attrName>
                                        </p:attrNameLst>
                                      </p:cBhvr>
                                      <p:to>
                                        <p:strVal val="visible"/>
                                      </p:to>
                                    </p:set>
                                    <p:animEffect transition="in" filter="wipe(down)">
                                      <p:cBhvr>
                                        <p:cTn id="17" dur="500"/>
                                        <p:tgtEl>
                                          <p:spTgt spid="2975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29753"/>
                                        </p:tgtEl>
                                        <p:attrNameLst>
                                          <p:attrName>style.visibility</p:attrName>
                                        </p:attrNameLst>
                                      </p:cBhvr>
                                      <p:to>
                                        <p:strVal val="visible"/>
                                      </p:to>
                                    </p:set>
                                    <p:animEffect transition="in" filter="wipe(down)">
                                      <p:cBhvr>
                                        <p:cTn id="22" dur="500"/>
                                        <p:tgtEl>
                                          <p:spTgt spid="2975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29698">
                                            <p:txEl>
                                              <p:pRg st="0" end="0"/>
                                            </p:txEl>
                                          </p:spTgt>
                                        </p:tgtEl>
                                        <p:attrNameLst>
                                          <p:attrName>style.visibility</p:attrName>
                                        </p:attrNameLst>
                                      </p:cBhvr>
                                      <p:to>
                                        <p:strVal val="visible"/>
                                      </p:to>
                                    </p:set>
                                    <p:animEffect transition="in" filter="slide(fromBottom)">
                                      <p:cBhvr>
                                        <p:cTn id="27" dur="500"/>
                                        <p:tgtEl>
                                          <p:spTgt spid="2969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عنصر نائب للمحتوى 1"/>
          <p:cNvSpPr>
            <a:spLocks noGrp="1"/>
          </p:cNvSpPr>
          <p:nvPr>
            <p:ph idx="1"/>
          </p:nvPr>
        </p:nvSpPr>
        <p:spPr>
          <a:xfrm>
            <a:off x="5181600" y="1481138"/>
            <a:ext cx="5029200" cy="1871662"/>
          </a:xfrm>
        </p:spPr>
        <p:txBody>
          <a:bodyPr/>
          <a:lstStyle/>
          <a:p>
            <a:pPr algn="r" rtl="1" eaLnBrk="1" hangingPunct="1"/>
            <a:r>
              <a:rPr lang="ar-SA" altLang="en-US" sz="2800" b="1"/>
              <a:t>هي مقدار التغير في التكلفة الكلية الناتجة عن إنتاج وحدة إضافية واحدة.</a:t>
            </a:r>
          </a:p>
          <a:p>
            <a:pPr algn="r" rtl="1" eaLnBrk="1" hangingPunct="1"/>
            <a:r>
              <a:rPr lang="ar-SA" altLang="en-US" sz="2800" b="1"/>
              <a:t>وهي تعكس التكلفة المتغيرة.</a:t>
            </a:r>
          </a:p>
          <a:p>
            <a:pPr algn="r" rtl="1" eaLnBrk="1" hangingPunct="1"/>
            <a:endParaRPr lang="ar-SA" altLang="en-US" sz="2800" b="1"/>
          </a:p>
        </p:txBody>
      </p:sp>
      <p:sp>
        <p:nvSpPr>
          <p:cNvPr id="13" name="عنوان 2"/>
          <p:cNvSpPr>
            <a:spLocks noGrp="1"/>
          </p:cNvSpPr>
          <p:nvPr>
            <p:ph type="title"/>
          </p:nvPr>
        </p:nvSpPr>
        <p:spPr>
          <a:xfrm>
            <a:off x="1981200" y="274638"/>
            <a:ext cx="8229600" cy="1143000"/>
          </a:xfrm>
          <a:ln>
            <a:miter lim="800000"/>
            <a:headEnd/>
            <a:tailEnd/>
          </a:ln>
          <a:extLst/>
        </p:spPr>
        <p:txBody>
          <a:bodyPr>
            <a:scene3d>
              <a:camera prst="orthographicFront"/>
              <a:lightRig rig="soft" dir="t"/>
            </a:scene3d>
            <a:sp3d prstMaterial="softEdge">
              <a:bevelT w="25400" h="25400"/>
            </a:sp3d>
          </a:bodyPr>
          <a:lstStyle/>
          <a:p>
            <a:pPr rtl="1" eaLnBrk="1" fontAlgn="auto" hangingPunct="1">
              <a:spcAft>
                <a:spcPts val="0"/>
              </a:spcAft>
              <a:defRPr/>
            </a:pPr>
            <a:r>
              <a:rPr lang="ar-SA" sz="3600" b="1" dirty="0">
                <a:solidFill>
                  <a:srgbClr val="C00000"/>
                </a:solidFill>
                <a:cs typeface="+mj-cs"/>
              </a:rPr>
              <a:t>(</a:t>
            </a:r>
            <a:r>
              <a:rPr lang="en-US" sz="3600" b="1" dirty="0">
                <a:solidFill>
                  <a:srgbClr val="C00000"/>
                </a:solidFill>
                <a:cs typeface="+mj-cs"/>
              </a:rPr>
              <a:t>5</a:t>
            </a:r>
            <a:r>
              <a:rPr lang="ar-SA" sz="3600" b="1" dirty="0">
                <a:solidFill>
                  <a:srgbClr val="C00000"/>
                </a:solidFill>
                <a:cs typeface="+mj-cs"/>
              </a:rPr>
              <a:t>) التكلفة الحدية (</a:t>
            </a:r>
            <a:r>
              <a:rPr lang="en-US" sz="3600" b="1" dirty="0">
                <a:solidFill>
                  <a:srgbClr val="C00000"/>
                </a:solidFill>
                <a:cs typeface="+mj-cs"/>
              </a:rPr>
              <a:t>MC</a:t>
            </a:r>
            <a:r>
              <a:rPr lang="ar-SA" sz="3600" b="1" dirty="0" err="1">
                <a:solidFill>
                  <a:srgbClr val="C00000"/>
                </a:solidFill>
                <a:cs typeface="+mj-cs"/>
              </a:rPr>
              <a:t>)</a:t>
            </a:r>
            <a:endParaRPr lang="fr-FR" sz="3600" b="1" dirty="0">
              <a:solidFill>
                <a:srgbClr val="C00000"/>
              </a:solidFill>
              <a:cs typeface="+mj-cs"/>
            </a:endParaRPr>
          </a:p>
        </p:txBody>
      </p:sp>
      <p:graphicFrame>
        <p:nvGraphicFramePr>
          <p:cNvPr id="14" name="Group 68"/>
          <p:cNvGraphicFramePr>
            <a:graphicFrameLocks noGrp="1"/>
          </p:cNvGraphicFramePr>
          <p:nvPr/>
        </p:nvGraphicFramePr>
        <p:xfrm>
          <a:off x="2133600" y="3141664"/>
          <a:ext cx="7950199" cy="2103438"/>
        </p:xfrm>
        <a:graphic>
          <a:graphicData uri="http://schemas.openxmlformats.org/drawingml/2006/table">
            <a:tbl>
              <a:tblPr/>
              <a:tblGrid>
                <a:gridCol w="373048"/>
                <a:gridCol w="1890637"/>
                <a:gridCol w="208272"/>
                <a:gridCol w="1668395"/>
                <a:gridCol w="1371545"/>
                <a:gridCol w="1371545"/>
                <a:gridCol w="1066757"/>
              </a:tblGrid>
              <a:tr h="639847">
                <a:tc gridSpan="3">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800" b="1" i="0" u="none" strike="noStrike" cap="none" normalizeH="0" baseline="0" dirty="0" smtClean="0">
                          <a:ln>
                            <a:noFill/>
                          </a:ln>
                          <a:solidFill>
                            <a:schemeClr val="tx1"/>
                          </a:solidFill>
                          <a:effectLst/>
                          <a:latin typeface="Arial" charset="0"/>
                        </a:rPr>
                        <a:t>MC</a:t>
                      </a:r>
                    </a:p>
                  </a:txBody>
                  <a:tcPr marL="91436" marR="91436" marT="45691" marB="45691" anchor="b" horzOverflow="overflow">
                    <a:lnL cap="flat">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33399">
                        <a:alpha val="50000"/>
                      </a:srgbClr>
                    </a:solidFill>
                  </a:tcPr>
                </a:tc>
                <a:tc hMerge="1">
                  <a:txBody>
                    <a:bodyPr/>
                    <a:lstStyle/>
                    <a:p>
                      <a:endParaRPr lang="fr-FR"/>
                    </a:p>
                  </a:txBody>
                  <a:tcPr/>
                </a:tc>
                <a:tc hMerge="1">
                  <a:txBody>
                    <a:bodyPr/>
                    <a:lstStyle/>
                    <a:p>
                      <a:endParaRPr lang="fr-FR"/>
                    </a:p>
                  </a:txBody>
                  <a:tcPr/>
                </a:tc>
                <a:tc gridSpan="2">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800" b="1" i="0" u="none" strike="noStrike" cap="none" normalizeH="0" baseline="0" dirty="0" smtClean="0">
                          <a:ln>
                            <a:noFill/>
                          </a:ln>
                          <a:solidFill>
                            <a:schemeClr val="tx1"/>
                          </a:solidFill>
                          <a:effectLst/>
                          <a:latin typeface="Arial" charset="0"/>
                        </a:rPr>
                        <a:t>TVC</a:t>
                      </a:r>
                      <a:endParaRPr kumimoji="0" lang="en-US" sz="1800" b="1" i="1" u="none" strike="noStrike" cap="none" normalizeH="0" baseline="0" dirty="0" smtClean="0">
                        <a:ln>
                          <a:noFill/>
                        </a:ln>
                        <a:solidFill>
                          <a:schemeClr val="tx1"/>
                        </a:solidFill>
                        <a:effectLst/>
                        <a:latin typeface="Arial" charset="0"/>
                      </a:endParaRPr>
                    </a:p>
                  </a:txBody>
                  <a:tcPr marL="91436" marR="91436" marT="45691" marB="45691" anchor="b" horzOverflow="overflow">
                    <a:lnL>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33399">
                        <a:alpha val="50000"/>
                      </a:srgbClr>
                    </a:solidFill>
                  </a:tcPr>
                </a:tc>
                <a:tc hMerge="1">
                  <a:txBody>
                    <a:bodyPr/>
                    <a:lstStyle/>
                    <a:p>
                      <a:endParaRPr lang="fr-FR"/>
                    </a:p>
                  </a:txBody>
                  <a:tcPr/>
                </a:tc>
                <a:tc gridSpan="2">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800" b="1" i="0" u="none" strike="noStrike" cap="none" normalizeH="0" baseline="0" dirty="0" smtClean="0">
                          <a:ln>
                            <a:noFill/>
                          </a:ln>
                          <a:solidFill>
                            <a:schemeClr val="tx1"/>
                          </a:solidFill>
                          <a:effectLst/>
                          <a:latin typeface="Arial" charset="0"/>
                        </a:rPr>
                        <a:t>Q</a:t>
                      </a:r>
                      <a:endParaRPr kumimoji="0" lang="en-US" sz="1800" b="1" i="1" u="none" strike="noStrike" cap="none" normalizeH="0" baseline="0" dirty="0" smtClean="0">
                        <a:ln>
                          <a:noFill/>
                        </a:ln>
                        <a:solidFill>
                          <a:schemeClr val="tx1"/>
                        </a:solidFill>
                        <a:effectLst/>
                        <a:latin typeface="Arial" charset="0"/>
                      </a:endParaRPr>
                    </a:p>
                  </a:txBody>
                  <a:tcPr marL="91436" marR="91436" marT="45691" marB="45691" anchor="b" horzOverflow="overflow">
                    <a:lnL>
                      <a:noFill/>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33399">
                        <a:alpha val="50000"/>
                      </a:srgbClr>
                    </a:solidFill>
                  </a:tcPr>
                </a:tc>
                <a:tc hMerge="1">
                  <a:txBody>
                    <a:bodyPr/>
                    <a:lstStyle/>
                    <a:p>
                      <a:endParaRPr lang="fr-FR"/>
                    </a:p>
                  </a:txBody>
                  <a:tcPr/>
                </a:tc>
              </a:tr>
              <a:tr h="365702">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800" b="0" i="0" u="none" strike="noStrike" cap="none" normalizeH="0" baseline="0" smtClean="0">
                        <a:ln>
                          <a:noFill/>
                        </a:ln>
                        <a:solidFill>
                          <a:schemeClr val="bg1"/>
                        </a:solidFill>
                        <a:effectLst/>
                        <a:latin typeface="Arial" charset="0"/>
                      </a:endParaRPr>
                    </a:p>
                  </a:txBody>
                  <a:tcPr marL="91436" marR="91436" marT="45691" marB="45691"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800" b="0" i="0" u="none" strike="noStrike" cap="none" normalizeH="0" baseline="0" dirty="0" smtClean="0">
                          <a:ln>
                            <a:noFill/>
                          </a:ln>
                          <a:solidFill>
                            <a:schemeClr val="bg1"/>
                          </a:solidFill>
                          <a:effectLst/>
                          <a:latin typeface="Arial" charset="0"/>
                        </a:rPr>
                        <a:t>0</a:t>
                      </a:r>
                    </a:p>
                  </a:txBody>
                  <a:tcPr marL="91436" marR="91436" marT="45691" marB="45691"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333399"/>
                    </a:solidFill>
                  </a:tcPr>
                </a:tc>
                <a:tc>
                  <a:txBody>
                    <a:bodyPr/>
                    <a:lstStyle/>
                    <a:p>
                      <a:pPr marL="0" marR="0" lvl="0" indent="0" algn="l" defTabSz="914400" rtl="0" eaLnBrk="1" fontAlgn="base" latinLnBrk="0" hangingPunct="1">
                        <a:lnSpc>
                          <a:spcPct val="100000"/>
                        </a:lnSpc>
                        <a:spcBef>
                          <a:spcPct val="25000"/>
                        </a:spcBef>
                        <a:spcAft>
                          <a:spcPct val="45000"/>
                        </a:spcAft>
                        <a:buClrTx/>
                        <a:buSzTx/>
                        <a:buFontTx/>
                        <a:buNone/>
                        <a:tabLst/>
                      </a:pPr>
                      <a:endParaRPr kumimoji="0" lang="fr-FR" sz="1800" b="0" i="0" u="none" strike="noStrike" cap="none" normalizeH="0" baseline="0" smtClean="0">
                        <a:ln>
                          <a:noFill/>
                        </a:ln>
                        <a:solidFill>
                          <a:schemeClr val="bg1"/>
                        </a:solidFill>
                        <a:effectLst/>
                        <a:latin typeface="Arial" charset="0"/>
                      </a:endParaRPr>
                    </a:p>
                  </a:txBody>
                  <a:tcPr marL="91436" marR="91436" marT="45691" marB="45691" horzOverflow="overflow">
                    <a:lnL>
                      <a:noFill/>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333399"/>
                    </a:solidFill>
                  </a:tcPr>
                </a:tc>
                <a:tc>
                  <a:txBody>
                    <a:bodyPr/>
                    <a:lstStyle/>
                    <a:p>
                      <a:pPr marL="0" marR="0" lvl="0" indent="0" algn="r" defTabSz="914400" rtl="0" eaLnBrk="1" fontAlgn="base" latinLnBrk="0" hangingPunct="1">
                        <a:lnSpc>
                          <a:spcPct val="100000"/>
                        </a:lnSpc>
                        <a:spcBef>
                          <a:spcPct val="25000"/>
                        </a:spcBef>
                        <a:spcAft>
                          <a:spcPct val="45000"/>
                        </a:spcAft>
                        <a:buClrTx/>
                        <a:buSzTx/>
                        <a:buFontTx/>
                        <a:buNone/>
                        <a:tabLst/>
                      </a:pPr>
                      <a:r>
                        <a:rPr kumimoji="0" lang="en-US" sz="1800" b="0" i="0" u="none" strike="noStrike" cap="none" normalizeH="0" baseline="0" smtClean="0">
                          <a:ln>
                            <a:noFill/>
                          </a:ln>
                          <a:solidFill>
                            <a:schemeClr val="bg1"/>
                          </a:solidFill>
                          <a:effectLst/>
                          <a:latin typeface="Arial" charset="0"/>
                        </a:rPr>
                        <a:t>0</a:t>
                      </a:r>
                    </a:p>
                  </a:txBody>
                  <a:tcPr marL="91436" marR="91436" marT="0" marB="45691" horzOverflow="overflow">
                    <a:lnL w="12700" cap="flat" cmpd="sng" algn="ctr">
                      <a:solidFill>
                        <a:schemeClr val="bg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333399"/>
                    </a:solidFill>
                  </a:tcPr>
                </a:tc>
                <a:tc>
                  <a:txBody>
                    <a:bodyPr/>
                    <a:lstStyle/>
                    <a:p>
                      <a:pPr marL="0" marR="0" lvl="0" indent="0" algn="r" defTabSz="914400" rtl="0" eaLnBrk="1" fontAlgn="base" latinLnBrk="0" hangingPunct="1">
                        <a:lnSpc>
                          <a:spcPct val="100000"/>
                        </a:lnSpc>
                        <a:spcBef>
                          <a:spcPct val="25000"/>
                        </a:spcBef>
                        <a:spcAft>
                          <a:spcPct val="45000"/>
                        </a:spcAft>
                        <a:buClrTx/>
                        <a:buSzTx/>
                        <a:buFontTx/>
                        <a:buNone/>
                        <a:tabLst/>
                      </a:pPr>
                      <a:endParaRPr kumimoji="0" lang="fr-FR" sz="1800" b="0" i="0" u="none" strike="noStrike" cap="none" normalizeH="0" baseline="0" smtClean="0">
                        <a:ln>
                          <a:noFill/>
                        </a:ln>
                        <a:solidFill>
                          <a:schemeClr val="bg1"/>
                        </a:solidFill>
                        <a:effectLst/>
                        <a:latin typeface="Arial" charset="0"/>
                      </a:endParaRPr>
                    </a:p>
                  </a:txBody>
                  <a:tcPr marL="91436" marR="91436" marT="45691" marB="45691"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solidFill>
                      <a:srgbClr val="333399"/>
                    </a:solidFill>
                  </a:tcPr>
                </a:tc>
                <a:tc>
                  <a:txBody>
                    <a:bodyPr/>
                    <a:lstStyle/>
                    <a:p>
                      <a:pPr marL="0" marR="0" lvl="0" indent="0" algn="r" defTabSz="914400" rtl="0" eaLnBrk="1" fontAlgn="base" latinLnBrk="0" hangingPunct="1">
                        <a:lnSpc>
                          <a:spcPct val="100000"/>
                        </a:lnSpc>
                        <a:spcBef>
                          <a:spcPct val="25000"/>
                        </a:spcBef>
                        <a:spcAft>
                          <a:spcPct val="45000"/>
                        </a:spcAft>
                        <a:buClrTx/>
                        <a:buSzTx/>
                        <a:buFontTx/>
                        <a:buNone/>
                        <a:tabLst/>
                      </a:pPr>
                      <a:r>
                        <a:rPr kumimoji="0" lang="en-US" sz="1800" b="0" i="0" u="none" strike="noStrike" cap="none" normalizeH="0" baseline="0" smtClean="0">
                          <a:ln>
                            <a:noFill/>
                          </a:ln>
                          <a:solidFill>
                            <a:schemeClr val="bg1"/>
                          </a:solidFill>
                          <a:effectLst/>
                          <a:latin typeface="Arial" charset="0"/>
                        </a:rPr>
                        <a:t>0</a:t>
                      </a:r>
                    </a:p>
                  </a:txBody>
                  <a:tcPr marL="91436" marR="91436" marT="45691" marB="45691"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800" b="0" i="0" u="none" strike="noStrike" cap="none" normalizeH="0" baseline="0" smtClean="0">
                        <a:ln>
                          <a:noFill/>
                        </a:ln>
                        <a:solidFill>
                          <a:schemeClr val="bg1"/>
                        </a:solidFill>
                        <a:effectLst/>
                        <a:latin typeface="Arial" charset="0"/>
                      </a:endParaRPr>
                    </a:p>
                  </a:txBody>
                  <a:tcPr marL="91436" marR="91436" marT="45691" marB="45691"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solidFill>
                      <a:srgbClr val="333399"/>
                    </a:solidFill>
                  </a:tcPr>
                </a:tc>
              </a:tr>
              <a:tr h="366485">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800" b="0" i="0" u="none" strike="noStrike" cap="none" normalizeH="0" baseline="0" smtClean="0">
                        <a:ln>
                          <a:noFill/>
                        </a:ln>
                        <a:solidFill>
                          <a:schemeClr val="bg1"/>
                        </a:solidFill>
                        <a:effectLst/>
                        <a:latin typeface="Arial" charset="0"/>
                      </a:endParaRPr>
                    </a:p>
                  </a:txBody>
                  <a:tcPr marL="91436" marR="91436" marT="45691" marB="45691" horzOverflow="overflow">
                    <a:lnL cap="flat">
                      <a:noFill/>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800" b="0" i="0" u="none" strike="noStrike" cap="none" normalizeH="0" baseline="0" dirty="0" smtClean="0">
                          <a:ln>
                            <a:noFill/>
                          </a:ln>
                          <a:solidFill>
                            <a:schemeClr val="bg1"/>
                          </a:solidFill>
                          <a:effectLst/>
                          <a:latin typeface="Arial" charset="0"/>
                        </a:rPr>
                        <a:t>10</a:t>
                      </a:r>
                    </a:p>
                  </a:txBody>
                  <a:tcPr marL="91436" marR="91436" marT="0" marB="45691" horzOverflow="overflow">
                    <a:lnL>
                      <a:noFill/>
                    </a:lnL>
                    <a:lnR>
                      <a:noFill/>
                    </a:lnR>
                    <a:lnT>
                      <a:noFill/>
                    </a:lnT>
                    <a:lnB>
                      <a:noFill/>
                    </a:lnB>
                    <a:lnTlToBr>
                      <a:noFill/>
                    </a:lnTlToBr>
                    <a:lnBlToTr>
                      <a:noFill/>
                    </a:lnBlToTr>
                    <a:solidFill>
                      <a:srgbClr val="333399"/>
                    </a:solidFill>
                  </a:tcPr>
                </a:tc>
                <a:tc>
                  <a:txBody>
                    <a:bodyPr/>
                    <a:lstStyle/>
                    <a:p>
                      <a:pPr marL="0" marR="0" lvl="0" indent="0" algn="l" defTabSz="914400" rtl="0" eaLnBrk="1" fontAlgn="base" latinLnBrk="0" hangingPunct="1">
                        <a:lnSpc>
                          <a:spcPct val="100000"/>
                        </a:lnSpc>
                        <a:spcBef>
                          <a:spcPct val="25000"/>
                        </a:spcBef>
                        <a:spcAft>
                          <a:spcPct val="45000"/>
                        </a:spcAft>
                        <a:buClrTx/>
                        <a:buSzTx/>
                        <a:buFontTx/>
                        <a:buNone/>
                        <a:tabLst/>
                      </a:pPr>
                      <a:endParaRPr kumimoji="0" lang="fr-FR" sz="1800" b="0" i="0" u="none" strike="noStrike" cap="none" normalizeH="0" baseline="0" smtClean="0">
                        <a:ln>
                          <a:noFill/>
                        </a:ln>
                        <a:solidFill>
                          <a:schemeClr val="bg1"/>
                        </a:solidFill>
                        <a:effectLst/>
                        <a:latin typeface="Arial" charset="0"/>
                      </a:endParaRPr>
                    </a:p>
                  </a:txBody>
                  <a:tcPr marL="91436" marR="91436" marT="0" marB="45691" horzOverflow="overflow">
                    <a:lnL>
                      <a:noFill/>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333399"/>
                    </a:solidFill>
                  </a:tcPr>
                </a:tc>
                <a:tc>
                  <a:txBody>
                    <a:bodyPr/>
                    <a:lstStyle/>
                    <a:p>
                      <a:pPr marL="0" marR="0" lvl="0" indent="0" algn="r" defTabSz="914400" rtl="0" eaLnBrk="1" fontAlgn="base" latinLnBrk="0" hangingPunct="1">
                        <a:lnSpc>
                          <a:spcPct val="100000"/>
                        </a:lnSpc>
                        <a:spcBef>
                          <a:spcPct val="25000"/>
                        </a:spcBef>
                        <a:spcAft>
                          <a:spcPct val="45000"/>
                        </a:spcAft>
                        <a:buClrTx/>
                        <a:buSzTx/>
                        <a:buFontTx/>
                        <a:buNone/>
                        <a:tabLst/>
                      </a:pPr>
                      <a:r>
                        <a:rPr kumimoji="0" lang="en-US" sz="1800" b="0" i="0" u="none" strike="noStrike" cap="none" normalizeH="0" baseline="0" smtClean="0">
                          <a:ln>
                            <a:noFill/>
                          </a:ln>
                          <a:solidFill>
                            <a:schemeClr val="bg1"/>
                          </a:solidFill>
                          <a:effectLst/>
                          <a:latin typeface="Arial" charset="0"/>
                        </a:rPr>
                        <a:t>10</a:t>
                      </a:r>
                    </a:p>
                  </a:txBody>
                  <a:tcPr marL="91436" marR="91436" marT="0" marB="45691" horzOverflow="overflow">
                    <a:lnL w="1270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333399"/>
                    </a:solidFill>
                  </a:tcPr>
                </a:tc>
                <a:tc>
                  <a:txBody>
                    <a:bodyPr/>
                    <a:lstStyle/>
                    <a:p>
                      <a:pPr marL="0" marR="0" lvl="0" indent="0" algn="r" defTabSz="914400" rtl="0" eaLnBrk="1" fontAlgn="base" latinLnBrk="0" hangingPunct="1">
                        <a:lnSpc>
                          <a:spcPct val="100000"/>
                        </a:lnSpc>
                        <a:spcBef>
                          <a:spcPct val="25000"/>
                        </a:spcBef>
                        <a:spcAft>
                          <a:spcPct val="45000"/>
                        </a:spcAft>
                        <a:buClrTx/>
                        <a:buSzTx/>
                        <a:buFontTx/>
                        <a:buNone/>
                        <a:tabLst/>
                      </a:pPr>
                      <a:endParaRPr kumimoji="0" lang="fr-FR" sz="1800" b="0" i="0" u="none" strike="noStrike" cap="none" normalizeH="0" baseline="0" smtClean="0">
                        <a:ln>
                          <a:noFill/>
                        </a:ln>
                        <a:solidFill>
                          <a:schemeClr val="bg1"/>
                        </a:solidFill>
                        <a:effectLst/>
                        <a:latin typeface="Arial" charset="0"/>
                      </a:endParaRPr>
                    </a:p>
                  </a:txBody>
                  <a:tcPr marL="91436" marR="91436" marT="0" marB="45691" horzOverflow="overflow">
                    <a:lnL>
                      <a:noFill/>
                    </a:lnL>
                    <a:lnR cap="flat">
                      <a:noFill/>
                    </a:lnR>
                    <a:lnT>
                      <a:noFill/>
                    </a:lnT>
                    <a:lnB>
                      <a:noFill/>
                    </a:lnB>
                    <a:lnTlToBr>
                      <a:noFill/>
                    </a:lnTlToBr>
                    <a:lnBlToTr>
                      <a:noFill/>
                    </a:lnBlToTr>
                    <a:solidFill>
                      <a:srgbClr val="333399"/>
                    </a:solidFill>
                  </a:tcPr>
                </a:tc>
                <a:tc>
                  <a:txBody>
                    <a:bodyPr/>
                    <a:lstStyle/>
                    <a:p>
                      <a:pPr marL="0" marR="0" lvl="0" indent="0" algn="r" defTabSz="914400" rtl="0" eaLnBrk="1" fontAlgn="base" latinLnBrk="0" hangingPunct="1">
                        <a:lnSpc>
                          <a:spcPct val="100000"/>
                        </a:lnSpc>
                        <a:spcBef>
                          <a:spcPct val="25000"/>
                        </a:spcBef>
                        <a:spcAft>
                          <a:spcPct val="45000"/>
                        </a:spcAft>
                        <a:buClrTx/>
                        <a:buSzTx/>
                        <a:buFontTx/>
                        <a:buNone/>
                        <a:tabLst/>
                      </a:pPr>
                      <a:r>
                        <a:rPr kumimoji="0" lang="en-US" sz="1800" b="0" i="0" u="none" strike="noStrike" cap="none" normalizeH="0" baseline="0" dirty="0" smtClean="0">
                          <a:ln>
                            <a:noFill/>
                          </a:ln>
                          <a:solidFill>
                            <a:schemeClr val="bg1"/>
                          </a:solidFill>
                          <a:effectLst/>
                          <a:latin typeface="Arial" charset="0"/>
                        </a:rPr>
                        <a:t>1</a:t>
                      </a:r>
                    </a:p>
                  </a:txBody>
                  <a:tcPr marL="91436" marR="91436" marT="0" marB="45691" horzOverflow="overflow">
                    <a:lnL cap="flat">
                      <a:noFill/>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800" b="0" i="0" u="none" strike="noStrike" cap="none" normalizeH="0" baseline="0" smtClean="0">
                        <a:ln>
                          <a:noFill/>
                        </a:ln>
                        <a:solidFill>
                          <a:schemeClr val="bg1"/>
                        </a:solidFill>
                        <a:effectLst/>
                        <a:latin typeface="Arial" charset="0"/>
                      </a:endParaRPr>
                    </a:p>
                  </a:txBody>
                  <a:tcPr marL="91436" marR="91436" marT="0" marB="45691" horzOverflow="overflow">
                    <a:lnL>
                      <a:noFill/>
                    </a:lnL>
                    <a:lnR cap="flat">
                      <a:noFill/>
                    </a:lnR>
                    <a:lnT>
                      <a:noFill/>
                    </a:lnT>
                    <a:lnB>
                      <a:noFill/>
                    </a:lnB>
                    <a:lnTlToBr>
                      <a:noFill/>
                    </a:lnTlToBr>
                    <a:lnBlToTr>
                      <a:noFill/>
                    </a:lnBlToTr>
                    <a:solidFill>
                      <a:srgbClr val="333399"/>
                    </a:solidFill>
                  </a:tcPr>
                </a:tc>
              </a:tr>
              <a:tr h="365702">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800" b="0" i="0" u="none" strike="noStrike" cap="none" normalizeH="0" baseline="0" smtClean="0">
                        <a:ln>
                          <a:noFill/>
                        </a:ln>
                        <a:solidFill>
                          <a:schemeClr val="bg1"/>
                        </a:solidFill>
                        <a:effectLst/>
                        <a:latin typeface="Arial" charset="0"/>
                      </a:endParaRPr>
                    </a:p>
                  </a:txBody>
                  <a:tcPr marL="91436" marR="91436" marT="45691" marB="45691" horzOverflow="overflow">
                    <a:lnL cap="flat">
                      <a:noFill/>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800" b="0" i="0" u="none" strike="noStrike" cap="none" normalizeH="0" baseline="0" dirty="0" smtClean="0">
                          <a:ln>
                            <a:noFill/>
                          </a:ln>
                          <a:solidFill>
                            <a:schemeClr val="bg1"/>
                          </a:solidFill>
                          <a:effectLst/>
                          <a:latin typeface="Arial" charset="0"/>
                        </a:rPr>
                        <a:t>8</a:t>
                      </a:r>
                    </a:p>
                  </a:txBody>
                  <a:tcPr marL="91436" marR="91436" marT="0" marB="45691" horzOverflow="overflow">
                    <a:lnL>
                      <a:noFill/>
                    </a:lnL>
                    <a:lnR>
                      <a:noFill/>
                    </a:lnR>
                    <a:lnT>
                      <a:noFill/>
                    </a:lnT>
                    <a:lnB>
                      <a:noFill/>
                    </a:lnB>
                    <a:lnTlToBr>
                      <a:noFill/>
                    </a:lnTlToBr>
                    <a:lnBlToTr>
                      <a:noFill/>
                    </a:lnBlToTr>
                    <a:solidFill>
                      <a:srgbClr val="333399"/>
                    </a:solidFill>
                  </a:tcPr>
                </a:tc>
                <a:tc>
                  <a:txBody>
                    <a:bodyPr/>
                    <a:lstStyle/>
                    <a:p>
                      <a:pPr marL="0" marR="0" lvl="0" indent="0" algn="l" defTabSz="914400" rtl="0" eaLnBrk="1" fontAlgn="base" latinLnBrk="0" hangingPunct="1">
                        <a:lnSpc>
                          <a:spcPct val="100000"/>
                        </a:lnSpc>
                        <a:spcBef>
                          <a:spcPct val="25000"/>
                        </a:spcBef>
                        <a:spcAft>
                          <a:spcPct val="45000"/>
                        </a:spcAft>
                        <a:buClrTx/>
                        <a:buSzTx/>
                        <a:buFontTx/>
                        <a:buNone/>
                        <a:tabLst/>
                      </a:pPr>
                      <a:endParaRPr kumimoji="0" lang="fr-FR" sz="1800" b="0" i="0" u="none" strike="noStrike" cap="none" normalizeH="0" baseline="0" smtClean="0">
                        <a:ln>
                          <a:noFill/>
                        </a:ln>
                        <a:solidFill>
                          <a:schemeClr val="bg1"/>
                        </a:solidFill>
                        <a:effectLst/>
                        <a:latin typeface="Arial" charset="0"/>
                      </a:endParaRPr>
                    </a:p>
                  </a:txBody>
                  <a:tcPr marL="91436" marR="91436" marT="0" marB="45691" horzOverflow="overflow">
                    <a:lnL>
                      <a:noFill/>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333399"/>
                    </a:solidFill>
                  </a:tcPr>
                </a:tc>
                <a:tc>
                  <a:txBody>
                    <a:bodyPr/>
                    <a:lstStyle/>
                    <a:p>
                      <a:pPr marL="0" marR="0" lvl="0" indent="0" algn="r" defTabSz="914400" rtl="0" eaLnBrk="1" fontAlgn="base" latinLnBrk="0" hangingPunct="1">
                        <a:lnSpc>
                          <a:spcPct val="100000"/>
                        </a:lnSpc>
                        <a:spcBef>
                          <a:spcPct val="25000"/>
                        </a:spcBef>
                        <a:spcAft>
                          <a:spcPct val="45000"/>
                        </a:spcAft>
                        <a:buClrTx/>
                        <a:buSzTx/>
                        <a:buFontTx/>
                        <a:buNone/>
                        <a:tabLst/>
                      </a:pPr>
                      <a:r>
                        <a:rPr kumimoji="0" lang="en-US" sz="1800" b="0" i="0" u="none" strike="noStrike" cap="none" normalizeH="0" baseline="0" smtClean="0">
                          <a:ln>
                            <a:noFill/>
                          </a:ln>
                          <a:solidFill>
                            <a:schemeClr val="bg1"/>
                          </a:solidFill>
                          <a:effectLst/>
                          <a:latin typeface="Arial" charset="0"/>
                        </a:rPr>
                        <a:t>18</a:t>
                      </a:r>
                    </a:p>
                  </a:txBody>
                  <a:tcPr marL="91436" marR="91436" marT="0" marB="45691" horzOverflow="overflow">
                    <a:lnL w="1270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333399"/>
                    </a:solidFill>
                  </a:tcPr>
                </a:tc>
                <a:tc>
                  <a:txBody>
                    <a:bodyPr/>
                    <a:lstStyle/>
                    <a:p>
                      <a:pPr marL="0" marR="0" lvl="0" indent="0" algn="r" defTabSz="914400" rtl="0" eaLnBrk="1" fontAlgn="base" latinLnBrk="0" hangingPunct="1">
                        <a:lnSpc>
                          <a:spcPct val="100000"/>
                        </a:lnSpc>
                        <a:spcBef>
                          <a:spcPct val="25000"/>
                        </a:spcBef>
                        <a:spcAft>
                          <a:spcPct val="45000"/>
                        </a:spcAft>
                        <a:buClrTx/>
                        <a:buSzTx/>
                        <a:buFontTx/>
                        <a:buNone/>
                        <a:tabLst/>
                      </a:pPr>
                      <a:endParaRPr kumimoji="0" lang="fr-FR" sz="1800" b="0" i="0" u="none" strike="noStrike" cap="none" normalizeH="0" baseline="0" smtClean="0">
                        <a:ln>
                          <a:noFill/>
                        </a:ln>
                        <a:solidFill>
                          <a:schemeClr val="bg1"/>
                        </a:solidFill>
                        <a:effectLst/>
                        <a:latin typeface="Arial" charset="0"/>
                      </a:endParaRPr>
                    </a:p>
                  </a:txBody>
                  <a:tcPr marL="91436" marR="91436" marT="0" marB="45691" horzOverflow="overflow">
                    <a:lnL>
                      <a:noFill/>
                    </a:lnL>
                    <a:lnR cap="flat">
                      <a:noFill/>
                    </a:lnR>
                    <a:lnT>
                      <a:noFill/>
                    </a:lnT>
                    <a:lnB>
                      <a:noFill/>
                    </a:lnB>
                    <a:lnTlToBr>
                      <a:noFill/>
                    </a:lnTlToBr>
                    <a:lnBlToTr>
                      <a:noFill/>
                    </a:lnBlToTr>
                    <a:solidFill>
                      <a:srgbClr val="333399"/>
                    </a:solidFill>
                  </a:tcPr>
                </a:tc>
                <a:tc>
                  <a:txBody>
                    <a:bodyPr/>
                    <a:lstStyle/>
                    <a:p>
                      <a:pPr marL="0" marR="0" lvl="0" indent="0" algn="r" defTabSz="914400" rtl="0" eaLnBrk="1" fontAlgn="base" latinLnBrk="0" hangingPunct="1">
                        <a:lnSpc>
                          <a:spcPct val="100000"/>
                        </a:lnSpc>
                        <a:spcBef>
                          <a:spcPct val="25000"/>
                        </a:spcBef>
                        <a:spcAft>
                          <a:spcPct val="45000"/>
                        </a:spcAft>
                        <a:buClrTx/>
                        <a:buSzTx/>
                        <a:buFontTx/>
                        <a:buNone/>
                        <a:tabLst/>
                      </a:pPr>
                      <a:r>
                        <a:rPr kumimoji="0" lang="en-US" sz="1800" b="0" i="0" u="none" strike="noStrike" cap="none" normalizeH="0" baseline="0" dirty="0" smtClean="0">
                          <a:ln>
                            <a:noFill/>
                          </a:ln>
                          <a:solidFill>
                            <a:schemeClr val="bg1"/>
                          </a:solidFill>
                          <a:effectLst/>
                          <a:latin typeface="Arial" charset="0"/>
                        </a:rPr>
                        <a:t>2</a:t>
                      </a:r>
                    </a:p>
                  </a:txBody>
                  <a:tcPr marL="91436" marR="91436" marT="0" marB="45691" horzOverflow="overflow">
                    <a:lnL cap="flat">
                      <a:noFill/>
                    </a:lnL>
                    <a:lnR>
                      <a:noFill/>
                    </a:lnR>
                    <a:lnT>
                      <a:noFill/>
                    </a:lnT>
                    <a:lnB>
                      <a:noFill/>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800" b="0" i="0" u="none" strike="noStrike" cap="none" normalizeH="0" baseline="0" smtClean="0">
                        <a:ln>
                          <a:noFill/>
                        </a:ln>
                        <a:solidFill>
                          <a:schemeClr val="bg1"/>
                        </a:solidFill>
                        <a:effectLst/>
                        <a:latin typeface="Arial" charset="0"/>
                      </a:endParaRPr>
                    </a:p>
                  </a:txBody>
                  <a:tcPr marL="91436" marR="91436" marT="0" marB="45691" horzOverflow="overflow">
                    <a:lnL>
                      <a:noFill/>
                    </a:lnL>
                    <a:lnR cap="flat">
                      <a:noFill/>
                    </a:lnR>
                    <a:lnT>
                      <a:noFill/>
                    </a:lnT>
                    <a:lnB>
                      <a:noFill/>
                    </a:lnB>
                    <a:lnTlToBr>
                      <a:noFill/>
                    </a:lnTlToBr>
                    <a:lnBlToTr>
                      <a:noFill/>
                    </a:lnBlToTr>
                    <a:solidFill>
                      <a:srgbClr val="333399"/>
                    </a:solidFill>
                  </a:tcPr>
                </a:tc>
              </a:tr>
              <a:tr h="365702">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800" b="0" i="0" u="none" strike="noStrike" cap="none" normalizeH="0" baseline="0" smtClean="0">
                        <a:ln>
                          <a:noFill/>
                        </a:ln>
                        <a:solidFill>
                          <a:schemeClr val="bg1"/>
                        </a:solidFill>
                        <a:effectLst/>
                        <a:latin typeface="Arial" charset="0"/>
                      </a:endParaRPr>
                    </a:p>
                  </a:txBody>
                  <a:tcPr marL="91436" marR="91436" marT="45691" marB="45691" horzOverflow="overflow">
                    <a:lnL cap="flat">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r>
                        <a:rPr kumimoji="0" lang="en-US" sz="1800" b="0" i="0" u="none" strike="noStrike" cap="none" normalizeH="0" baseline="0" dirty="0" smtClean="0">
                          <a:ln>
                            <a:noFill/>
                          </a:ln>
                          <a:solidFill>
                            <a:schemeClr val="bg1"/>
                          </a:solidFill>
                          <a:effectLst/>
                          <a:latin typeface="Arial" charset="0"/>
                        </a:rPr>
                        <a:t>6</a:t>
                      </a:r>
                    </a:p>
                  </a:txBody>
                  <a:tcPr marL="91436" marR="91436" marT="0" marB="4569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333399"/>
                    </a:solidFill>
                  </a:tcPr>
                </a:tc>
                <a:tc>
                  <a:txBody>
                    <a:bodyPr/>
                    <a:lstStyle/>
                    <a:p>
                      <a:pPr marL="0" marR="0" lvl="0" indent="0" algn="l" defTabSz="914400" rtl="0" eaLnBrk="1" fontAlgn="base" latinLnBrk="0" hangingPunct="1">
                        <a:lnSpc>
                          <a:spcPct val="100000"/>
                        </a:lnSpc>
                        <a:spcBef>
                          <a:spcPct val="25000"/>
                        </a:spcBef>
                        <a:spcAft>
                          <a:spcPct val="45000"/>
                        </a:spcAft>
                        <a:buClrTx/>
                        <a:buSzTx/>
                        <a:buFontTx/>
                        <a:buNone/>
                        <a:tabLst/>
                      </a:pPr>
                      <a:endParaRPr kumimoji="0" lang="fr-FR" sz="1800" b="0" i="0" u="none" strike="noStrike" cap="none" normalizeH="0" baseline="0" smtClean="0">
                        <a:ln>
                          <a:noFill/>
                        </a:ln>
                        <a:solidFill>
                          <a:schemeClr val="bg1"/>
                        </a:solidFill>
                        <a:effectLst/>
                        <a:latin typeface="Arial" charset="0"/>
                      </a:endParaRPr>
                    </a:p>
                  </a:txBody>
                  <a:tcPr marL="91436" marR="91436" marT="0" marB="45691" horzOverflow="overflow">
                    <a:lnL>
                      <a:noFill/>
                    </a:lnL>
                    <a:lnR w="12700" cap="flat" cmpd="sng" algn="ctr">
                      <a:solidFill>
                        <a:schemeClr val="bg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333399"/>
                    </a:solidFill>
                  </a:tcPr>
                </a:tc>
                <a:tc>
                  <a:txBody>
                    <a:bodyPr/>
                    <a:lstStyle/>
                    <a:p>
                      <a:pPr marL="0" marR="0" lvl="0" indent="0" algn="r" defTabSz="914400" rtl="0" eaLnBrk="1" fontAlgn="base" latinLnBrk="0" hangingPunct="1">
                        <a:lnSpc>
                          <a:spcPct val="100000"/>
                        </a:lnSpc>
                        <a:spcBef>
                          <a:spcPct val="25000"/>
                        </a:spcBef>
                        <a:spcAft>
                          <a:spcPct val="45000"/>
                        </a:spcAft>
                        <a:buClrTx/>
                        <a:buSzTx/>
                        <a:buFontTx/>
                        <a:buNone/>
                        <a:tabLst/>
                      </a:pPr>
                      <a:r>
                        <a:rPr kumimoji="0" lang="en-US" sz="1800" b="0" i="0" u="none" strike="noStrike" cap="none" normalizeH="0" baseline="0" smtClean="0">
                          <a:ln>
                            <a:noFill/>
                          </a:ln>
                          <a:solidFill>
                            <a:schemeClr val="bg1"/>
                          </a:solidFill>
                          <a:effectLst/>
                          <a:latin typeface="Arial" charset="0"/>
                        </a:rPr>
                        <a:t>24</a:t>
                      </a:r>
                    </a:p>
                  </a:txBody>
                  <a:tcPr marL="91436" marR="91436" marT="0" marB="45691" horzOverflow="overflow">
                    <a:lnL w="12700" cap="flat" cmpd="sng" algn="ctr">
                      <a:solidFill>
                        <a:schemeClr val="bg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333399"/>
                    </a:solidFill>
                  </a:tcPr>
                </a:tc>
                <a:tc>
                  <a:txBody>
                    <a:bodyPr/>
                    <a:lstStyle/>
                    <a:p>
                      <a:pPr marL="0" marR="0" lvl="0" indent="0" algn="r" defTabSz="914400" rtl="0" eaLnBrk="1" fontAlgn="base" latinLnBrk="0" hangingPunct="1">
                        <a:lnSpc>
                          <a:spcPct val="100000"/>
                        </a:lnSpc>
                        <a:spcBef>
                          <a:spcPct val="25000"/>
                        </a:spcBef>
                        <a:spcAft>
                          <a:spcPct val="45000"/>
                        </a:spcAft>
                        <a:buClrTx/>
                        <a:buSzTx/>
                        <a:buFontTx/>
                        <a:buNone/>
                        <a:tabLst/>
                      </a:pPr>
                      <a:endParaRPr kumimoji="0" lang="fr-FR" sz="1800" b="0" i="0" u="none" strike="noStrike" cap="none" normalizeH="0" baseline="0" smtClean="0">
                        <a:ln>
                          <a:noFill/>
                        </a:ln>
                        <a:solidFill>
                          <a:schemeClr val="bg1"/>
                        </a:solidFill>
                        <a:effectLst/>
                        <a:latin typeface="Arial" charset="0"/>
                      </a:endParaRPr>
                    </a:p>
                  </a:txBody>
                  <a:tcPr marL="91436" marR="91436" marT="0" marB="45691" horzOverflow="overflow">
                    <a:lnL>
                      <a:noFill/>
                    </a:lnL>
                    <a:lnR cap="flat">
                      <a:noFill/>
                    </a:lnR>
                    <a:lnT>
                      <a:noFill/>
                    </a:lnT>
                    <a:lnB w="28575" cap="flat" cmpd="sng" algn="ctr">
                      <a:solidFill>
                        <a:schemeClr val="tx1"/>
                      </a:solidFill>
                      <a:prstDash val="solid"/>
                      <a:round/>
                      <a:headEnd type="none" w="med" len="med"/>
                      <a:tailEnd type="none" w="med" len="med"/>
                    </a:lnB>
                    <a:lnTlToBr>
                      <a:noFill/>
                    </a:lnTlToBr>
                    <a:lnBlToTr>
                      <a:noFill/>
                    </a:lnBlToTr>
                    <a:solidFill>
                      <a:srgbClr val="333399"/>
                    </a:solidFill>
                  </a:tcPr>
                </a:tc>
                <a:tc>
                  <a:txBody>
                    <a:bodyPr/>
                    <a:lstStyle/>
                    <a:p>
                      <a:pPr marL="0" marR="0" lvl="0" indent="0" algn="r" defTabSz="914400" rtl="0" eaLnBrk="1" fontAlgn="base" latinLnBrk="0" hangingPunct="1">
                        <a:lnSpc>
                          <a:spcPct val="100000"/>
                        </a:lnSpc>
                        <a:spcBef>
                          <a:spcPct val="25000"/>
                        </a:spcBef>
                        <a:spcAft>
                          <a:spcPct val="45000"/>
                        </a:spcAft>
                        <a:buClrTx/>
                        <a:buSzTx/>
                        <a:buFontTx/>
                        <a:buNone/>
                        <a:tabLst/>
                      </a:pPr>
                      <a:r>
                        <a:rPr kumimoji="0" lang="en-US" sz="1800" b="0" i="0" u="none" strike="noStrike" cap="none" normalizeH="0" baseline="0" dirty="0" smtClean="0">
                          <a:ln>
                            <a:noFill/>
                          </a:ln>
                          <a:solidFill>
                            <a:schemeClr val="bg1"/>
                          </a:solidFill>
                          <a:effectLst/>
                          <a:latin typeface="Arial" charset="0"/>
                        </a:rPr>
                        <a:t>3</a:t>
                      </a:r>
                    </a:p>
                  </a:txBody>
                  <a:tcPr marL="91436" marR="91436" marT="0" marB="45691" horzOverflow="overflow">
                    <a:lnL cap="flat">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25000"/>
                        </a:spcBef>
                        <a:spcAft>
                          <a:spcPct val="45000"/>
                        </a:spcAft>
                        <a:buClrTx/>
                        <a:buSzTx/>
                        <a:buFontTx/>
                        <a:buNone/>
                        <a:tabLst/>
                      </a:pPr>
                      <a:endParaRPr kumimoji="0" lang="fr-FR" sz="1800" b="0" i="0" u="none" strike="noStrike" cap="none" normalizeH="0" baseline="0" dirty="0" smtClean="0">
                        <a:ln>
                          <a:noFill/>
                        </a:ln>
                        <a:solidFill>
                          <a:schemeClr val="bg1"/>
                        </a:solidFill>
                        <a:effectLst/>
                        <a:latin typeface="Arial" charset="0"/>
                      </a:endParaRPr>
                    </a:p>
                  </a:txBody>
                  <a:tcPr marL="91436" marR="91436" marT="0" marB="45691" horzOverflow="overflow">
                    <a:lnL>
                      <a:noFill/>
                    </a:lnL>
                    <a:lnR cap="flat">
                      <a:noFill/>
                    </a:lnR>
                    <a:lnT>
                      <a:noFill/>
                    </a:lnT>
                    <a:lnB w="28575" cap="flat" cmpd="sng" algn="ctr">
                      <a:solidFill>
                        <a:schemeClr val="tx1"/>
                      </a:solidFill>
                      <a:prstDash val="solid"/>
                      <a:round/>
                      <a:headEnd type="none" w="med" len="med"/>
                      <a:tailEnd type="none" w="med" len="med"/>
                    </a:lnB>
                    <a:lnTlToBr>
                      <a:noFill/>
                    </a:lnTlToBr>
                    <a:lnBlToTr>
                      <a:noFill/>
                    </a:lnBlToTr>
                    <a:solidFill>
                      <a:srgbClr val="333399"/>
                    </a:solidFill>
                  </a:tcPr>
                </a:tc>
              </a:tr>
            </a:tbl>
          </a:graphicData>
        </a:graphic>
      </p:graphicFrame>
      <p:sp>
        <p:nvSpPr>
          <p:cNvPr id="15" name="عنصر نائب للمحتوى 1"/>
          <p:cNvSpPr txBox="1">
            <a:spLocks/>
          </p:cNvSpPr>
          <p:nvPr/>
        </p:nvSpPr>
        <p:spPr bwMode="auto">
          <a:xfrm>
            <a:off x="4727575" y="5589589"/>
            <a:ext cx="5029200" cy="719137"/>
          </a:xfrm>
          <a:prstGeom prst="rect">
            <a:avLst/>
          </a:prstGeom>
          <a:noFill/>
          <a:ln w="9525">
            <a:noFill/>
            <a:miter lim="800000"/>
            <a:headEnd/>
            <a:tailEnd/>
          </a:ln>
        </p:spPr>
        <p:txBody>
          <a:bodyPr/>
          <a:lstStyle/>
          <a:p>
            <a:pPr marL="342900" indent="-342900">
              <a:spcBef>
                <a:spcPct val="20000"/>
              </a:spcBef>
              <a:buClr>
                <a:schemeClr val="bg2"/>
              </a:buClr>
              <a:buSzPct val="75000"/>
              <a:buFont typeface="Wingdings" pitchFamily="2" charset="2"/>
              <a:buChar char="n"/>
              <a:defRPr/>
            </a:pPr>
            <a:r>
              <a:rPr lang="ar-SA" altLang="en-US" sz="2800" kern="0" dirty="0"/>
              <a:t>وهي تعكس التكلفة المتغيرة.</a:t>
            </a:r>
          </a:p>
          <a:p>
            <a:pPr marL="342900" indent="-342900">
              <a:spcBef>
                <a:spcPct val="20000"/>
              </a:spcBef>
              <a:buClr>
                <a:schemeClr val="bg2"/>
              </a:buClr>
              <a:buSzPct val="75000"/>
              <a:buFont typeface="Wingdings" pitchFamily="2" charset="2"/>
              <a:buChar char="n"/>
              <a:defRPr/>
            </a:pPr>
            <a:endParaRPr lang="ar-SA" altLang="en-US" sz="2800" kern="0" dirty="0"/>
          </a:p>
        </p:txBody>
      </p:sp>
    </p:spTree>
    <p:extLst>
      <p:ext uri="{BB962C8B-B14F-4D97-AF65-F5344CB8AC3E}">
        <p14:creationId xmlns:p14="http://schemas.microsoft.com/office/powerpoint/2010/main" val="35456413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Bottom)">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slide(fromBottom)">
                                      <p:cBhvr>
                                        <p:cTn id="12" dur="500"/>
                                        <p:tgtEl>
                                          <p:spTgt spid="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slide(fromBottom)">
                                      <p:cBhvr>
                                        <p:cTn id="17" dur="500"/>
                                        <p:tgtEl>
                                          <p:spTgt spid="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5">
                                            <p:txEl>
                                              <p:pRg st="0" end="0"/>
                                            </p:txEl>
                                          </p:spTgt>
                                        </p:tgtEl>
                                        <p:attrNameLst>
                                          <p:attrName>style.visibility</p:attrName>
                                        </p:attrNameLst>
                                      </p:cBhvr>
                                      <p:to>
                                        <p:strVal val="visible"/>
                                      </p:to>
                                    </p:set>
                                    <p:animEffect transition="in" filter="slide(fromBottom)">
                                      <p:cBhvr>
                                        <p:cTn id="2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5"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a:xfrm>
            <a:off x="5943600" y="1828800"/>
            <a:ext cx="4343400" cy="1981200"/>
          </a:xfrm>
        </p:spPr>
        <p:txBody>
          <a:bodyPr/>
          <a:lstStyle/>
          <a:p>
            <a:pPr marL="365125" indent="-255588" rtl="1" eaLnBrk="1" hangingPunct="1">
              <a:lnSpc>
                <a:spcPct val="80000"/>
              </a:lnSpc>
              <a:buFont typeface="Wingdings 3" panose="05040102010807070707" pitchFamily="18" charset="2"/>
              <a:buChar char=""/>
            </a:pPr>
            <a:r>
              <a:rPr lang="ar-SA" altLang="en-US" sz="2000" b="1"/>
              <a:t>منحنى التكلفة الكلية الثابتة يوازي المحور الأفقي.</a:t>
            </a:r>
          </a:p>
          <a:p>
            <a:pPr marL="365125" indent="-255588" rtl="1" eaLnBrk="1" hangingPunct="1">
              <a:lnSpc>
                <a:spcPct val="80000"/>
              </a:lnSpc>
              <a:buFont typeface="Wingdings 3" panose="05040102010807070707" pitchFamily="18" charset="2"/>
              <a:buChar char=""/>
            </a:pPr>
            <a:r>
              <a:rPr lang="ar-SA" altLang="en-US" sz="2000" b="1"/>
              <a:t>منحنى التكلفة المتغيرة الكلية يتجه من أسفل إلى أعلى ناحية اليمين.</a:t>
            </a:r>
          </a:p>
          <a:p>
            <a:pPr marL="365125" indent="-255588" eaLnBrk="1" hangingPunct="1">
              <a:lnSpc>
                <a:spcPct val="80000"/>
              </a:lnSpc>
              <a:buFont typeface="Wingdings 3" panose="05040102010807070707" pitchFamily="18" charset="2"/>
              <a:buChar char=""/>
            </a:pPr>
            <a:r>
              <a:rPr lang="ar-SA" altLang="en-US" sz="2000" b="1"/>
              <a:t>منحنى التكلفة الكلية يأخذ نفس شكل منحنى التكلفة المتغيرة الكلية باستثناء نقطة البدء (الفرق هو التكلفة الثابتة).</a:t>
            </a:r>
            <a:endParaRPr lang="en-US" altLang="en-US" sz="2000" b="1"/>
          </a:p>
        </p:txBody>
      </p:sp>
      <p:sp>
        <p:nvSpPr>
          <p:cNvPr id="31746" name="Rectangle 2"/>
          <p:cNvSpPr>
            <a:spLocks noGrp="1" noChangeArrowheads="1"/>
          </p:cNvSpPr>
          <p:nvPr>
            <p:ph type="title"/>
          </p:nvPr>
        </p:nvSpPr>
        <p:spPr>
          <a:xfrm>
            <a:off x="1981200" y="457200"/>
            <a:ext cx="8229600" cy="955576"/>
          </a:xfrm>
          <a:ln>
            <a:miter lim="800000"/>
            <a:headEnd/>
            <a:tailEnd/>
          </a:ln>
          <a:extLst/>
        </p:spPr>
        <p:txBody>
          <a:bodyPr>
            <a:scene3d>
              <a:camera prst="orthographicFront"/>
              <a:lightRig rig="soft" dir="t"/>
            </a:scene3d>
            <a:sp3d prstMaterial="softEdge">
              <a:bevelT w="25400" h="25400"/>
            </a:sp3d>
          </a:bodyPr>
          <a:lstStyle/>
          <a:p>
            <a:pPr rtl="1" eaLnBrk="1" fontAlgn="auto" hangingPunct="1">
              <a:spcAft>
                <a:spcPts val="0"/>
              </a:spcAft>
              <a:defRPr/>
            </a:pPr>
            <a:r>
              <a:rPr lang="ar-SA" sz="3600" b="1" dirty="0">
                <a:solidFill>
                  <a:srgbClr val="C00000"/>
                </a:solidFill>
                <a:cs typeface="+mj-cs"/>
              </a:rPr>
              <a:t>(</a:t>
            </a:r>
            <a:r>
              <a:rPr lang="en-US" sz="3600" b="1" dirty="0">
                <a:solidFill>
                  <a:srgbClr val="C00000"/>
                </a:solidFill>
                <a:cs typeface="+mj-cs"/>
              </a:rPr>
              <a:t>6</a:t>
            </a:r>
            <a:r>
              <a:rPr lang="ar-SA" sz="3600" b="1" dirty="0">
                <a:solidFill>
                  <a:srgbClr val="C00000"/>
                </a:solidFill>
                <a:cs typeface="+mj-cs"/>
              </a:rPr>
              <a:t>) منحنيات التكاليف الكلية والتكاليف الكلية المتغيرة</a:t>
            </a:r>
            <a:endParaRPr lang="en-US" sz="3600" b="1" dirty="0">
              <a:solidFill>
                <a:srgbClr val="C00000"/>
              </a:solidFill>
              <a:cs typeface="+mj-cs"/>
            </a:endParaRPr>
          </a:p>
        </p:txBody>
      </p:sp>
      <p:graphicFrame>
        <p:nvGraphicFramePr>
          <p:cNvPr id="31754" name="Object 10"/>
          <p:cNvGraphicFramePr>
            <a:graphicFrameLocks noChangeAspect="1"/>
          </p:cNvGraphicFramePr>
          <p:nvPr/>
        </p:nvGraphicFramePr>
        <p:xfrm>
          <a:off x="3124200" y="5410200"/>
          <a:ext cx="3733800" cy="457200"/>
        </p:xfrm>
        <a:graphic>
          <a:graphicData uri="http://schemas.openxmlformats.org/presentationml/2006/ole">
            <mc:AlternateContent xmlns:mc="http://schemas.openxmlformats.org/markup-compatibility/2006">
              <mc:Choice xmlns:v="urn:schemas-microsoft-com:vml" Requires="v">
                <p:oleObj spid="_x0000_s3080" name="Equation" r:id="rId3" imgW="1091726" imgH="152334" progId="Equation.COEE2">
                  <p:embed/>
                </p:oleObj>
              </mc:Choice>
              <mc:Fallback>
                <p:oleObj name="Equation" r:id="rId3" imgW="1091726" imgH="152334" progId="Equation.COEE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5410200"/>
                        <a:ext cx="3733800" cy="457200"/>
                      </a:xfrm>
                      <a:prstGeom prst="rect">
                        <a:avLst/>
                      </a:prstGeom>
                      <a:solidFill>
                        <a:srgbClr val="333399">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1760" name="Picture 16" descr="fig7_7_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5950" y="1828801"/>
            <a:ext cx="4210050" cy="357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4198" name="Picture 17" descr="fig7_7_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85950" y="1828801"/>
            <a:ext cx="4210050" cy="357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2" name="Picture 18" descr="fig7_7_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85950" y="1828801"/>
            <a:ext cx="4210050" cy="357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10037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31760"/>
                                        </p:tgtEl>
                                        <p:attrNameLst>
                                          <p:attrName>style.visibility</p:attrName>
                                        </p:attrNameLst>
                                      </p:cBhvr>
                                      <p:to>
                                        <p:strVal val="visible"/>
                                      </p:to>
                                    </p:set>
                                    <p:animEffect transition="in" filter="box(out)">
                                      <p:cBhvr>
                                        <p:cTn id="7" dur="500"/>
                                        <p:tgtEl>
                                          <p:spTgt spid="317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nodeType="clickEffect">
                                  <p:stCondLst>
                                    <p:cond delay="0"/>
                                  </p:stCondLst>
                                  <p:childTnLst>
                                    <p:set>
                                      <p:cBhvr>
                                        <p:cTn id="11" dur="1" fill="hold">
                                          <p:stCondLst>
                                            <p:cond delay="0"/>
                                          </p:stCondLst>
                                        </p:cTn>
                                        <p:tgtEl>
                                          <p:spTgt spid="31746"/>
                                        </p:tgtEl>
                                        <p:attrNameLst>
                                          <p:attrName>style.visibility</p:attrName>
                                        </p:attrNameLst>
                                      </p:cBhvr>
                                      <p:to>
                                        <p:strVal val="visible"/>
                                      </p:to>
                                    </p:set>
                                    <p:animEffect transition="in" filter="slide(fromBottom)">
                                      <p:cBhvr>
                                        <p:cTn id="12" dur="500"/>
                                        <p:tgtEl>
                                          <p:spTgt spid="3174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31762"/>
                                        </p:tgtEl>
                                        <p:attrNameLst>
                                          <p:attrName>style.visibility</p:attrName>
                                        </p:attrNameLst>
                                      </p:cBhvr>
                                      <p:to>
                                        <p:strVal val="visible"/>
                                      </p:to>
                                    </p:set>
                                    <p:animEffect transition="in" filter="wipe(down)">
                                      <p:cBhvr>
                                        <p:cTn id="17" dur="500"/>
                                        <p:tgtEl>
                                          <p:spTgt spid="3176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31762"/>
                                        </p:tgtEl>
                                        <p:attrNameLst>
                                          <p:attrName>style.visibility</p:attrName>
                                        </p:attrNameLst>
                                      </p:cBhvr>
                                      <p:to>
                                        <p:strVal val="visible"/>
                                      </p:to>
                                    </p:set>
                                    <p:animEffect transition="in" filter="wipe(down)">
                                      <p:cBhvr>
                                        <p:cTn id="22" dur="500"/>
                                        <p:tgtEl>
                                          <p:spTgt spid="3176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31754"/>
                                        </p:tgtEl>
                                        <p:attrNameLst>
                                          <p:attrName>style.visibility</p:attrName>
                                        </p:attrNameLst>
                                      </p:cBhvr>
                                      <p:to>
                                        <p:strVal val="visible"/>
                                      </p:to>
                                    </p:set>
                                    <p:animEffect transition="in" filter="wipe(down)">
                                      <p:cBhvr>
                                        <p:cTn id="27" dur="500"/>
                                        <p:tgtEl>
                                          <p:spTgt spid="3175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31747">
                                            <p:txEl>
                                              <p:pRg st="0" end="0"/>
                                            </p:txEl>
                                          </p:spTgt>
                                        </p:tgtEl>
                                        <p:attrNameLst>
                                          <p:attrName>style.visibility</p:attrName>
                                        </p:attrNameLst>
                                      </p:cBhvr>
                                      <p:to>
                                        <p:strVal val="visible"/>
                                      </p:to>
                                    </p:set>
                                    <p:animEffect transition="in" filter="slide(fromBottom)">
                                      <p:cBhvr>
                                        <p:cTn id="32" dur="500"/>
                                        <p:tgtEl>
                                          <p:spTgt spid="31747">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1747">
                                            <p:txEl>
                                              <p:pRg st="1" end="1"/>
                                            </p:txEl>
                                          </p:spTgt>
                                        </p:tgtEl>
                                        <p:attrNameLst>
                                          <p:attrName>style.visibility</p:attrName>
                                        </p:attrNameLst>
                                      </p:cBhvr>
                                      <p:to>
                                        <p:strVal val="visible"/>
                                      </p:to>
                                    </p:set>
                                    <p:animEffect transition="in" filter="slide(fromBottom)">
                                      <p:cBhvr>
                                        <p:cTn id="37" dur="500"/>
                                        <p:tgtEl>
                                          <p:spTgt spid="31747">
                                            <p:txEl>
                                              <p:pRg st="1" end="1"/>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31747">
                                            <p:txEl>
                                              <p:pRg st="2" end="2"/>
                                            </p:txEl>
                                          </p:spTgt>
                                        </p:tgtEl>
                                        <p:attrNameLst>
                                          <p:attrName>style.visibility</p:attrName>
                                        </p:attrNameLst>
                                      </p:cBhvr>
                                      <p:to>
                                        <p:strVal val="visible"/>
                                      </p:to>
                                    </p:set>
                                    <p:animEffect transition="in" filter="slide(fromBottom)">
                                      <p:cBhvr>
                                        <p:cTn id="42" dur="500"/>
                                        <p:tgtEl>
                                          <p:spTgt spid="317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1774825" y="260351"/>
            <a:ext cx="86423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ar-SA" altLang="en-US" sz="2400">
                <a:solidFill>
                  <a:srgbClr val="FF3300"/>
                </a:solidFill>
                <a:latin typeface="Times New Roman" panose="02020603050405020304" pitchFamily="18" charset="0"/>
                <a:cs typeface="Simplified Arabic" panose="02020603050405020304" pitchFamily="18" charset="-78"/>
              </a:rPr>
              <a:t>مثال / </a:t>
            </a:r>
            <a:r>
              <a:rPr lang="ar-SA" altLang="en-US" sz="2400">
                <a:latin typeface="Times New Roman" panose="02020603050405020304" pitchFamily="18" charset="0"/>
                <a:cs typeface="Simplified Arabic" panose="02020603050405020304" pitchFamily="18" charset="-78"/>
              </a:rPr>
              <a:t>إذا كان لديك الجدول التالي رقم والذي يوضح الانتاج والتكاليف الثابتة والتكاليف المتغيرة لمؤسسة صناعية تعمل في المدى القصير :</a:t>
            </a:r>
            <a:endParaRPr lang="en-US" altLang="en-US" sz="2400">
              <a:latin typeface="Times New Roman" panose="02020603050405020304" pitchFamily="18" charset="0"/>
              <a:cs typeface="Simplified Arabic" panose="02020603050405020304" pitchFamily="18" charset="-78"/>
            </a:endParaRPr>
          </a:p>
        </p:txBody>
      </p:sp>
      <p:graphicFrame>
        <p:nvGraphicFramePr>
          <p:cNvPr id="140291" name="Group 3"/>
          <p:cNvGraphicFramePr>
            <a:graphicFrameLocks noGrp="1"/>
          </p:cNvGraphicFramePr>
          <p:nvPr>
            <p:extLst>
              <p:ext uri="{D42A27DB-BD31-4B8C-83A1-F6EECF244321}">
                <p14:modId xmlns:p14="http://schemas.microsoft.com/office/powerpoint/2010/main" val="3254113289"/>
              </p:ext>
            </p:extLst>
          </p:nvPr>
        </p:nvGraphicFramePr>
        <p:xfrm>
          <a:off x="2895601" y="1173164"/>
          <a:ext cx="6513513" cy="4892671"/>
        </p:xfrm>
        <a:graphic>
          <a:graphicData uri="http://schemas.openxmlformats.org/drawingml/2006/table">
            <a:tbl>
              <a:tblPr rtl="1"/>
              <a:tblGrid>
                <a:gridCol w="1914525"/>
                <a:gridCol w="2266950"/>
                <a:gridCol w="2332038"/>
              </a:tblGrid>
              <a:tr h="503263">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rgbClr val="000000"/>
                          </a:solidFill>
                          <a:effectLst/>
                          <a:latin typeface="Arial" pitchFamily="34" charset="0"/>
                          <a:cs typeface="Arial" pitchFamily="34" charset="0"/>
                        </a:rPr>
                        <a:t>الناتج الكلي</a:t>
                      </a:r>
                      <a:endParaRPr kumimoji="0" lang="ar-SA" sz="1800" b="1" i="0" u="none" strike="noStrike" cap="none" normalizeH="0" baseline="0" dirty="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rgbClr val="000000"/>
                          </a:solidFill>
                          <a:effectLst/>
                          <a:latin typeface="Arial" pitchFamily="34" charset="0"/>
                          <a:cs typeface="Arial" pitchFamily="34" charset="0"/>
                        </a:rPr>
                        <a:t>التكاليف الثابتة </a:t>
                      </a:r>
                      <a:r>
                        <a:rPr kumimoji="0" lang="ar-SA" sz="1800" b="0" i="0" u="none" strike="noStrike" cap="none" normalizeH="0" baseline="0" dirty="0" smtClean="0">
                          <a:ln>
                            <a:noFill/>
                          </a:ln>
                          <a:solidFill>
                            <a:srgbClr val="000000"/>
                          </a:solidFill>
                          <a:effectLst/>
                          <a:latin typeface="Arial" pitchFamily="34" charset="0"/>
                          <a:cs typeface="Arial" pitchFamily="34" charset="0"/>
                        </a:rPr>
                        <a:t>(ريال)</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rgbClr val="000000"/>
                          </a:solidFill>
                          <a:effectLst/>
                          <a:latin typeface="Arial" pitchFamily="34" charset="0"/>
                          <a:cs typeface="Arial" pitchFamily="34" charset="0"/>
                        </a:rPr>
                        <a:t>التكاليف المتغيرة </a:t>
                      </a:r>
                      <a:r>
                        <a:rPr kumimoji="0" lang="ar-SA" sz="1800" b="0" i="0" u="none" strike="noStrike" cap="none" normalizeH="0" baseline="0" dirty="0" smtClean="0">
                          <a:ln>
                            <a:noFill/>
                          </a:ln>
                          <a:solidFill>
                            <a:srgbClr val="000000"/>
                          </a:solidFill>
                          <a:effectLst/>
                          <a:latin typeface="Arial" pitchFamily="34" charset="0"/>
                          <a:cs typeface="Arial" pitchFamily="34" charset="0"/>
                        </a:rPr>
                        <a:t>(ريال)</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r>
              <a:tr h="365784">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TP=Q</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TFC</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TVC</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r>
              <a:tr h="365784">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0</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60</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0</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r>
              <a:tr h="365784">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1</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60</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7</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r>
              <a:tr h="365784">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2</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60</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8</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r>
              <a:tr h="365784">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3</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60</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9</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r>
              <a:tr h="365784">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4</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60</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16</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r>
              <a:tr h="365784">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5</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60</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30</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r>
              <a:tr h="365784">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6</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60</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72</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r>
              <a:tr h="365784">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7</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60</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133</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r>
              <a:tr h="365784">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8</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60</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224</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r>
              <a:tr h="365784">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9</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60</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351</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r>
              <a:tr h="365784">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10</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60</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520</a:t>
                      </a:r>
                      <a:endParaRPr kumimoji="0" lang="en-US" sz="1800" b="1" i="0" u="none" strike="noStrike" cap="none" normalizeH="0" baseline="0" smtClean="0">
                        <a:ln>
                          <a:noFill/>
                        </a:ln>
                        <a:solidFill>
                          <a:schemeClr val="tx1"/>
                        </a:solidFill>
                        <a:effectLst/>
                        <a:latin typeface="Arial" pitchFamily="34" charset="0"/>
                        <a:cs typeface="Arial" pitchFamily="34"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7E7E7"/>
                    </a:solidFill>
                  </a:tcPr>
                </a:tc>
              </a:tr>
            </a:tbl>
          </a:graphicData>
        </a:graphic>
      </p:graphicFrame>
    </p:spTree>
    <p:extLst>
      <p:ext uri="{BB962C8B-B14F-4D97-AF65-F5344CB8AC3E}">
        <p14:creationId xmlns:p14="http://schemas.microsoft.com/office/powerpoint/2010/main" val="156816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p:cTn id="7" dur="500" fill="hold"/>
                                        <p:tgtEl>
                                          <p:spTgt spid="614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14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3" presetClass="entr" presetSubtype="0" fill="hold" nodeType="clickEffect">
                                  <p:stCondLst>
                                    <p:cond delay="0"/>
                                  </p:stCondLst>
                                  <p:childTnLst>
                                    <p:set>
                                      <p:cBhvr>
                                        <p:cTn id="12" dur="1" fill="hold">
                                          <p:stCondLst>
                                            <p:cond delay="0"/>
                                          </p:stCondLst>
                                        </p:cTn>
                                        <p:tgtEl>
                                          <p:spTgt spid="140291"/>
                                        </p:tgtEl>
                                        <p:attrNameLst>
                                          <p:attrName>style.visibility</p:attrName>
                                        </p:attrNameLst>
                                      </p:cBhvr>
                                      <p:to>
                                        <p:strVal val="visible"/>
                                      </p:to>
                                    </p:set>
                                    <p:anim calcmode="lin" valueType="num">
                                      <p:cBhvr>
                                        <p:cTn id="13" dur="500" fill="hold"/>
                                        <p:tgtEl>
                                          <p:spTgt spid="140291"/>
                                        </p:tgtEl>
                                        <p:attrNameLst>
                                          <p:attrName>ppt_w</p:attrName>
                                        </p:attrNameLst>
                                      </p:cBhvr>
                                      <p:tavLst>
                                        <p:tav tm="0">
                                          <p:val>
                                            <p:fltVal val="0"/>
                                          </p:val>
                                        </p:tav>
                                        <p:tav tm="100000">
                                          <p:val>
                                            <p:strVal val="#ppt_w"/>
                                          </p:val>
                                        </p:tav>
                                      </p:tavLst>
                                    </p:anim>
                                    <p:anim calcmode="lin" valueType="num">
                                      <p:cBhvr>
                                        <p:cTn id="14" dur="500" fill="hold"/>
                                        <p:tgtEl>
                                          <p:spTgt spid="140291"/>
                                        </p:tgtEl>
                                        <p:attrNameLst>
                                          <p:attrName>ppt_h</p:attrName>
                                        </p:attrNameLst>
                                      </p:cBhvr>
                                      <p:tavLst>
                                        <p:tav tm="0">
                                          <p:val>
                                            <p:fltVal val="0"/>
                                          </p:val>
                                        </p:tav>
                                        <p:tav tm="100000">
                                          <p:val>
                                            <p:strVal val="#ppt_h"/>
                                          </p:val>
                                        </p:tav>
                                      </p:tavLst>
                                    </p:anim>
                                    <p:animEffect transition="in" filter="fade">
                                      <p:cBhvr>
                                        <p:cTn id="15" dur="500"/>
                                        <p:tgtEl>
                                          <p:spTgt spid="140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5"/>
          <p:cNvSpPr txBox="1">
            <a:spLocks noChangeArrowheads="1"/>
          </p:cNvSpPr>
          <p:nvPr/>
        </p:nvSpPr>
        <p:spPr bwMode="auto">
          <a:xfrm>
            <a:off x="1774825" y="620713"/>
            <a:ext cx="8642350" cy="449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rtl="1" eaLnBrk="1" hangingPunct="1">
              <a:spcBef>
                <a:spcPct val="50000"/>
              </a:spcBef>
              <a:buClrTx/>
              <a:buSzTx/>
              <a:buFontTx/>
              <a:buNone/>
            </a:pPr>
            <a:r>
              <a:rPr lang="ar-SA" altLang="en-US" sz="2800">
                <a:solidFill>
                  <a:srgbClr val="C00000"/>
                </a:solidFill>
                <a:latin typeface="Times New Roman" panose="02020603050405020304" pitchFamily="18" charset="0"/>
                <a:cs typeface="Simplified Arabic" panose="02020603050405020304" pitchFamily="18" charset="-78"/>
              </a:rPr>
              <a:t>المطلوب: </a:t>
            </a:r>
          </a:p>
          <a:p>
            <a:pPr algn="just" rtl="1" eaLnBrk="1" hangingPunct="1">
              <a:spcBef>
                <a:spcPct val="50000"/>
              </a:spcBef>
              <a:buClrTx/>
              <a:buSzTx/>
              <a:buFontTx/>
              <a:buNone/>
            </a:pPr>
            <a:r>
              <a:rPr lang="ar-SA" altLang="en-US" sz="2400">
                <a:latin typeface="Times New Roman" panose="02020603050405020304" pitchFamily="18" charset="0"/>
                <a:cs typeface="Simplified Arabic" panose="02020603050405020304" pitchFamily="18" charset="-78"/>
              </a:rPr>
              <a:t> ( </a:t>
            </a:r>
            <a:r>
              <a:rPr lang="en-US" altLang="en-US" sz="2400">
                <a:latin typeface="Times New Roman" panose="02020603050405020304" pitchFamily="18" charset="0"/>
                <a:cs typeface="Simplified Arabic" panose="02020603050405020304" pitchFamily="18" charset="-78"/>
              </a:rPr>
              <a:t>1</a:t>
            </a:r>
            <a:r>
              <a:rPr lang="ar-SA" altLang="en-US" sz="2400">
                <a:latin typeface="Times New Roman" panose="02020603050405020304" pitchFamily="18" charset="0"/>
                <a:cs typeface="Simplified Arabic" panose="02020603050405020304" pitchFamily="18" charset="-78"/>
              </a:rPr>
              <a:t> ) أوجد التكاليف الكلية لهذه المؤسسة .</a:t>
            </a:r>
          </a:p>
          <a:p>
            <a:pPr algn="just" rtl="1" eaLnBrk="1" hangingPunct="1">
              <a:spcBef>
                <a:spcPct val="50000"/>
              </a:spcBef>
              <a:buClrTx/>
              <a:buSzTx/>
              <a:buFontTx/>
              <a:buNone/>
            </a:pPr>
            <a:r>
              <a:rPr lang="ar-SA" altLang="en-US" sz="2400">
                <a:latin typeface="Times New Roman" panose="02020603050405020304" pitchFamily="18" charset="0"/>
                <a:cs typeface="Simplified Arabic" panose="02020603050405020304" pitchFamily="18" charset="-78"/>
              </a:rPr>
              <a:t>( </a:t>
            </a:r>
            <a:r>
              <a:rPr lang="en-US" altLang="en-US" sz="2400">
                <a:latin typeface="Times New Roman" panose="02020603050405020304" pitchFamily="18" charset="0"/>
                <a:cs typeface="Simplified Arabic" panose="02020603050405020304" pitchFamily="18" charset="-78"/>
              </a:rPr>
              <a:t>2</a:t>
            </a:r>
            <a:r>
              <a:rPr lang="ar-SA" altLang="en-US" sz="2400">
                <a:latin typeface="Times New Roman" panose="02020603050405020304" pitchFamily="18" charset="0"/>
                <a:cs typeface="Simplified Arabic" panose="02020603050405020304" pitchFamily="18" charset="-78"/>
              </a:rPr>
              <a:t> ) أوجد متوسط التكاليف لهذه المؤسسة (الثابتة والمتغيرة والكلية والحدية).</a:t>
            </a:r>
          </a:p>
          <a:p>
            <a:pPr algn="just" rtl="1" eaLnBrk="1" hangingPunct="1">
              <a:spcBef>
                <a:spcPct val="50000"/>
              </a:spcBef>
              <a:buClrTx/>
              <a:buSzTx/>
              <a:buFontTx/>
              <a:buNone/>
            </a:pPr>
            <a:r>
              <a:rPr lang="ar-SA" altLang="en-US" sz="2400">
                <a:latin typeface="Times New Roman" panose="02020603050405020304" pitchFamily="18" charset="0"/>
                <a:cs typeface="Simplified Arabic" panose="02020603050405020304" pitchFamily="18" charset="-78"/>
              </a:rPr>
              <a:t>( </a:t>
            </a:r>
            <a:r>
              <a:rPr lang="en-US" altLang="en-US" sz="2400">
                <a:latin typeface="Times New Roman" panose="02020603050405020304" pitchFamily="18" charset="0"/>
                <a:cs typeface="Simplified Arabic" panose="02020603050405020304" pitchFamily="18" charset="-78"/>
              </a:rPr>
              <a:t>3</a:t>
            </a:r>
            <a:r>
              <a:rPr lang="ar-SA" altLang="en-US" sz="2400">
                <a:latin typeface="Times New Roman" panose="02020603050405020304" pitchFamily="18" charset="0"/>
                <a:cs typeface="Simplified Arabic" panose="02020603050405020304" pitchFamily="18" charset="-78"/>
              </a:rPr>
              <a:t> ) أرسم منحنيات التكاليف الكلية والثابتة والمتغيرة لهذه المؤسسة.</a:t>
            </a:r>
          </a:p>
          <a:p>
            <a:pPr algn="just" rtl="1" eaLnBrk="1" hangingPunct="1">
              <a:spcBef>
                <a:spcPct val="50000"/>
              </a:spcBef>
              <a:buClrTx/>
              <a:buSzTx/>
              <a:buFontTx/>
              <a:buNone/>
            </a:pPr>
            <a:r>
              <a:rPr lang="ar-SA" altLang="en-US" sz="2400">
                <a:latin typeface="Times New Roman" panose="02020603050405020304" pitchFamily="18" charset="0"/>
                <a:cs typeface="Simplified Arabic" panose="02020603050405020304" pitchFamily="18" charset="-78"/>
              </a:rPr>
              <a:t>( </a:t>
            </a:r>
            <a:r>
              <a:rPr lang="en-US" altLang="en-US" sz="2400">
                <a:latin typeface="Times New Roman" panose="02020603050405020304" pitchFamily="18" charset="0"/>
                <a:cs typeface="Simplified Arabic" panose="02020603050405020304" pitchFamily="18" charset="-78"/>
              </a:rPr>
              <a:t>4</a:t>
            </a:r>
            <a:r>
              <a:rPr lang="ar-SA" altLang="en-US" sz="2400">
                <a:latin typeface="Times New Roman" panose="02020603050405020304" pitchFamily="18" charset="0"/>
                <a:cs typeface="Simplified Arabic" panose="02020603050405020304" pitchFamily="18" charset="-78"/>
              </a:rPr>
              <a:t>) أرسم منحنيات متوسط التكاليف والتكاليف الحدية لهذه المؤسسة.</a:t>
            </a:r>
          </a:p>
          <a:p>
            <a:pPr algn="just" rtl="1" eaLnBrk="1" hangingPunct="1">
              <a:spcBef>
                <a:spcPct val="50000"/>
              </a:spcBef>
              <a:buClrTx/>
              <a:buSzTx/>
              <a:buFontTx/>
              <a:buNone/>
            </a:pPr>
            <a:r>
              <a:rPr lang="ar-SA" altLang="en-US" sz="2400">
                <a:latin typeface="Times New Roman" panose="02020603050405020304" pitchFamily="18" charset="0"/>
                <a:cs typeface="Simplified Arabic" panose="02020603050405020304" pitchFamily="18" charset="-78"/>
              </a:rPr>
              <a:t>( </a:t>
            </a:r>
            <a:r>
              <a:rPr lang="en-US" altLang="en-US" sz="2400">
                <a:latin typeface="Times New Roman" panose="02020603050405020304" pitchFamily="18" charset="0"/>
                <a:cs typeface="Simplified Arabic" panose="02020603050405020304" pitchFamily="18" charset="-78"/>
              </a:rPr>
              <a:t>5</a:t>
            </a:r>
            <a:r>
              <a:rPr lang="ar-SA" altLang="en-US" sz="2400">
                <a:latin typeface="Times New Roman" panose="02020603050405020304" pitchFamily="18" charset="0"/>
                <a:cs typeface="Simplified Arabic" panose="02020603050405020304" pitchFamily="18" charset="-78"/>
              </a:rPr>
              <a:t>) من خلال الجدول والرسم البياني وضح العلاقات المختلفة بين منحنيات التكاليف.</a:t>
            </a:r>
          </a:p>
          <a:p>
            <a:pPr algn="just" rtl="1" eaLnBrk="1" hangingPunct="1">
              <a:spcBef>
                <a:spcPct val="50000"/>
              </a:spcBef>
              <a:buClrTx/>
              <a:buSzTx/>
              <a:buFontTx/>
              <a:buNone/>
            </a:pPr>
            <a:r>
              <a:rPr lang="ar-SA" altLang="en-US" sz="2800">
                <a:solidFill>
                  <a:srgbClr val="C00000"/>
                </a:solidFill>
                <a:latin typeface="Times New Roman" panose="02020603050405020304" pitchFamily="18" charset="0"/>
                <a:cs typeface="Simplified Arabic" panose="02020603050405020304" pitchFamily="18" charset="-78"/>
              </a:rPr>
              <a:t>الإجابة :</a:t>
            </a:r>
          </a:p>
          <a:p>
            <a:pPr algn="just" rtl="1" eaLnBrk="1" hangingPunct="1">
              <a:spcBef>
                <a:spcPct val="50000"/>
              </a:spcBef>
              <a:buClrTx/>
              <a:buSzTx/>
              <a:buFontTx/>
              <a:buNone/>
            </a:pPr>
            <a:r>
              <a:rPr lang="ar-SA" altLang="en-US" sz="2400">
                <a:latin typeface="Times New Roman" panose="02020603050405020304" pitchFamily="18" charset="0"/>
                <a:cs typeface="Simplified Arabic" panose="02020603050405020304" pitchFamily="18" charset="-78"/>
              </a:rPr>
              <a:t>يمكن إجابة المطلوب الأول والثاني من خلال الجدول التالي:</a:t>
            </a:r>
          </a:p>
        </p:txBody>
      </p:sp>
    </p:spTree>
    <p:extLst>
      <p:ext uri="{BB962C8B-B14F-4D97-AF65-F5344CB8AC3E}">
        <p14:creationId xmlns:p14="http://schemas.microsoft.com/office/powerpoint/2010/main" val="21428601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053">
                                            <p:txEl>
                                              <p:pRg st="0" end="0"/>
                                            </p:txEl>
                                          </p:spTgt>
                                        </p:tgtEl>
                                        <p:attrNameLst>
                                          <p:attrName>style.visibility</p:attrName>
                                        </p:attrNameLst>
                                      </p:cBhvr>
                                      <p:to>
                                        <p:strVal val="visible"/>
                                      </p:to>
                                    </p:set>
                                    <p:anim calcmode="lin" valueType="num">
                                      <p:cBhvr>
                                        <p:cTn id="7" dur="500" fill="hold"/>
                                        <p:tgtEl>
                                          <p:spTgt spid="205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05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053">
                                            <p:txEl>
                                              <p:pRg st="1" end="1"/>
                                            </p:txEl>
                                          </p:spTgt>
                                        </p:tgtEl>
                                        <p:attrNameLst>
                                          <p:attrName>style.visibility</p:attrName>
                                        </p:attrNameLst>
                                      </p:cBhvr>
                                      <p:to>
                                        <p:strVal val="visible"/>
                                      </p:to>
                                    </p:set>
                                    <p:anim calcmode="lin" valueType="num">
                                      <p:cBhvr>
                                        <p:cTn id="13" dur="500" fill="hold"/>
                                        <p:tgtEl>
                                          <p:spTgt spid="205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05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053">
                                            <p:txEl>
                                              <p:pRg st="2" end="2"/>
                                            </p:txEl>
                                          </p:spTgt>
                                        </p:tgtEl>
                                        <p:attrNameLst>
                                          <p:attrName>style.visibility</p:attrName>
                                        </p:attrNameLst>
                                      </p:cBhvr>
                                      <p:to>
                                        <p:strVal val="visible"/>
                                      </p:to>
                                    </p:set>
                                    <p:anim calcmode="lin" valueType="num">
                                      <p:cBhvr>
                                        <p:cTn id="19" dur="500" fill="hold"/>
                                        <p:tgtEl>
                                          <p:spTgt spid="205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2053">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053">
                                            <p:txEl>
                                              <p:pRg st="3" end="3"/>
                                            </p:txEl>
                                          </p:spTgt>
                                        </p:tgtEl>
                                        <p:attrNameLst>
                                          <p:attrName>style.visibility</p:attrName>
                                        </p:attrNameLst>
                                      </p:cBhvr>
                                      <p:to>
                                        <p:strVal val="visible"/>
                                      </p:to>
                                    </p:set>
                                    <p:anim calcmode="lin" valueType="num">
                                      <p:cBhvr>
                                        <p:cTn id="25" dur="500" fill="hold"/>
                                        <p:tgtEl>
                                          <p:spTgt spid="205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2053">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2053">
                                            <p:txEl>
                                              <p:pRg st="4" end="4"/>
                                            </p:txEl>
                                          </p:spTgt>
                                        </p:tgtEl>
                                        <p:attrNameLst>
                                          <p:attrName>style.visibility</p:attrName>
                                        </p:attrNameLst>
                                      </p:cBhvr>
                                      <p:to>
                                        <p:strVal val="visible"/>
                                      </p:to>
                                    </p:set>
                                    <p:anim calcmode="lin" valueType="num">
                                      <p:cBhvr>
                                        <p:cTn id="31" dur="500" fill="hold"/>
                                        <p:tgtEl>
                                          <p:spTgt spid="2053">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2053">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2053">
                                            <p:txEl>
                                              <p:pRg st="5" end="5"/>
                                            </p:txEl>
                                          </p:spTgt>
                                        </p:tgtEl>
                                        <p:attrNameLst>
                                          <p:attrName>style.visibility</p:attrName>
                                        </p:attrNameLst>
                                      </p:cBhvr>
                                      <p:to>
                                        <p:strVal val="visible"/>
                                      </p:to>
                                    </p:set>
                                    <p:anim calcmode="lin" valueType="num">
                                      <p:cBhvr>
                                        <p:cTn id="37" dur="500" fill="hold"/>
                                        <p:tgtEl>
                                          <p:spTgt spid="2053">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2053">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2053">
                                            <p:txEl>
                                              <p:pRg st="6" end="6"/>
                                            </p:txEl>
                                          </p:spTgt>
                                        </p:tgtEl>
                                        <p:attrNameLst>
                                          <p:attrName>style.visibility</p:attrName>
                                        </p:attrNameLst>
                                      </p:cBhvr>
                                      <p:to>
                                        <p:strVal val="visible"/>
                                      </p:to>
                                    </p:set>
                                    <p:anim calcmode="lin" valueType="num">
                                      <p:cBhvr>
                                        <p:cTn id="43" dur="500" fill="hold"/>
                                        <p:tgtEl>
                                          <p:spTgt spid="2053">
                                            <p:txEl>
                                              <p:pRg st="6" end="6"/>
                                            </p:txEl>
                                          </p:spTgt>
                                        </p:tgtEl>
                                        <p:attrNameLst>
                                          <p:attrName>ppt_w</p:attrName>
                                        </p:attrNameLst>
                                      </p:cBhvr>
                                      <p:tavLst>
                                        <p:tav tm="0">
                                          <p:val>
                                            <p:fltVal val="0"/>
                                          </p:val>
                                        </p:tav>
                                        <p:tav tm="100000">
                                          <p:val>
                                            <p:strVal val="#ppt_w"/>
                                          </p:val>
                                        </p:tav>
                                      </p:tavLst>
                                    </p:anim>
                                    <p:anim calcmode="lin" valueType="num">
                                      <p:cBhvr>
                                        <p:cTn id="44" dur="500" fill="hold"/>
                                        <p:tgtEl>
                                          <p:spTgt spid="2053">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2053">
                                            <p:txEl>
                                              <p:pRg st="7" end="7"/>
                                            </p:txEl>
                                          </p:spTgt>
                                        </p:tgtEl>
                                        <p:attrNameLst>
                                          <p:attrName>style.visibility</p:attrName>
                                        </p:attrNameLst>
                                      </p:cBhvr>
                                      <p:to>
                                        <p:strVal val="visible"/>
                                      </p:to>
                                    </p:set>
                                    <p:anim calcmode="lin" valueType="num">
                                      <p:cBhvr>
                                        <p:cTn id="49" dur="500" fill="hold"/>
                                        <p:tgtEl>
                                          <p:spTgt spid="2053">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2053">
                                            <p:txEl>
                                              <p:pRg st="7" end="7"/>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4386" name="Group 2"/>
          <p:cNvGraphicFramePr>
            <a:graphicFrameLocks noGrp="1"/>
          </p:cNvGraphicFramePr>
          <p:nvPr/>
        </p:nvGraphicFramePr>
        <p:xfrm>
          <a:off x="1828801" y="685801"/>
          <a:ext cx="8569325" cy="4906994"/>
        </p:xfrm>
        <a:graphic>
          <a:graphicData uri="http://schemas.openxmlformats.org/drawingml/2006/table">
            <a:tbl>
              <a:tblPr rtl="1"/>
              <a:tblGrid>
                <a:gridCol w="936625"/>
                <a:gridCol w="1069975"/>
                <a:gridCol w="1090612"/>
                <a:gridCol w="917575"/>
                <a:gridCol w="939800"/>
                <a:gridCol w="1204913"/>
                <a:gridCol w="1473200"/>
                <a:gridCol w="936625"/>
              </a:tblGrid>
              <a:tr h="518135">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sz="1400" b="1" i="0" u="none" strike="noStrike" cap="none" normalizeH="0" baseline="0" dirty="0" smtClean="0">
                          <a:ln>
                            <a:noFill/>
                          </a:ln>
                          <a:solidFill>
                            <a:srgbClr val="0000CC"/>
                          </a:solidFill>
                          <a:effectLst/>
                          <a:latin typeface="Arial" pitchFamily="34" charset="0"/>
                          <a:cs typeface="Arial" pitchFamily="34" charset="0"/>
                        </a:rPr>
                        <a:t>الناتج الكلي</a:t>
                      </a:r>
                      <a:endParaRPr kumimoji="0" lang="en-US" sz="1400" b="1" i="0" u="none" strike="noStrike" cap="none" normalizeH="0" baseline="0" dirty="0" smtClean="0">
                        <a:ln>
                          <a:noFill/>
                        </a:ln>
                        <a:solidFill>
                          <a:srgbClr val="0000CC"/>
                        </a:solidFill>
                        <a:effectLst/>
                        <a:latin typeface="Arial" pitchFamily="34" charset="0"/>
                        <a:cs typeface="Arial" pitchFamily="34"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sz="1800" b="1" i="0" u="none" strike="noStrike" cap="none" normalizeH="0" baseline="0" dirty="0" smtClean="0">
                          <a:ln>
                            <a:noFill/>
                          </a:ln>
                          <a:solidFill>
                            <a:schemeClr val="tx1"/>
                          </a:solidFill>
                          <a:effectLst/>
                          <a:latin typeface="Arial" pitchFamily="34" charset="0"/>
                          <a:cs typeface="Arial" pitchFamily="34" charset="0"/>
                        </a:rPr>
                        <a:t>التكاليف (وحدة نقدية)</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rtl="1"/>
                      <a:endParaRPr lang="ar-SA"/>
                    </a:p>
                  </a:txBody>
                  <a:tcPr/>
                </a:tc>
                <a:tc hMerge="1">
                  <a:txBody>
                    <a:bodyPr/>
                    <a:lstStyle/>
                    <a:p>
                      <a:pPr rtl="1"/>
                      <a:endParaRPr lang="ar-SA"/>
                    </a:p>
                  </a:txBody>
                  <a:tcPr/>
                </a:tc>
                <a:tc gridSpan="3">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sz="1800" b="1" i="0" u="none" strike="noStrike" cap="none" normalizeH="0" baseline="0" dirty="0" smtClean="0">
                          <a:ln>
                            <a:noFill/>
                          </a:ln>
                          <a:solidFill>
                            <a:schemeClr val="tx1"/>
                          </a:solidFill>
                          <a:effectLst/>
                          <a:latin typeface="Arial" pitchFamily="34" charset="0"/>
                          <a:cs typeface="Arial" pitchFamily="34" charset="0"/>
                        </a:rPr>
                        <a:t>متوسط التكاليف (وحدة نقدية)</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rtl="1"/>
                      <a:endParaRPr lang="ar-SA"/>
                    </a:p>
                  </a:txBody>
                  <a:tcPr/>
                </a:tc>
                <a:tc hMerge="1">
                  <a:txBody>
                    <a:bodyPr/>
                    <a:lstStyle/>
                    <a:p>
                      <a:pPr rtl="1"/>
                      <a:endParaRPr lang="ar-SA"/>
                    </a:p>
                  </a:txBody>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sz="1400" b="1" i="0" u="none" strike="noStrike" cap="none" normalizeH="0" baseline="0" dirty="0" smtClean="0">
                          <a:ln>
                            <a:noFill/>
                          </a:ln>
                          <a:solidFill>
                            <a:schemeClr val="tx1"/>
                          </a:solidFill>
                          <a:effectLst/>
                          <a:latin typeface="Arial" pitchFamily="34" charset="0"/>
                          <a:cs typeface="Arial" pitchFamily="34" charset="0"/>
                        </a:rPr>
                        <a:t>التكاليف الحدية</a:t>
                      </a:r>
                      <a:endParaRPr kumimoji="0" lang="en-US" sz="1400" b="1" i="0" u="none" strike="noStrike" cap="none" normalizeH="0" baseline="0" dirty="0" smtClean="0">
                        <a:ln>
                          <a:noFill/>
                        </a:ln>
                        <a:solidFill>
                          <a:schemeClr val="tx1"/>
                        </a:solidFill>
                        <a:effectLst/>
                        <a:latin typeface="Arial" pitchFamily="34" charset="0"/>
                        <a:cs typeface="Arial" pitchFamily="34"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6">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TP=Q</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rgbClr val="0000CC"/>
                          </a:solidFill>
                          <a:effectLst/>
                          <a:latin typeface="Arial" pitchFamily="34" charset="0"/>
                          <a:cs typeface="Arial" pitchFamily="34" charset="0"/>
                        </a:rPr>
                        <a:t>TFC</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rgbClr val="0000CC"/>
                          </a:solidFill>
                          <a:effectLst/>
                          <a:latin typeface="Arial" pitchFamily="34" charset="0"/>
                          <a:cs typeface="Arial" pitchFamily="34" charset="0"/>
                        </a:rPr>
                        <a:t>TVC</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sz="1400" b="1" i="0" u="none" strike="noStrike" cap="none" normalizeH="0" baseline="0" dirty="0" smtClean="0">
                          <a:ln>
                            <a:noFill/>
                          </a:ln>
                          <a:solidFill>
                            <a:srgbClr val="C00000"/>
                          </a:solidFill>
                          <a:effectLst/>
                          <a:latin typeface="Arial" pitchFamily="34" charset="0"/>
                          <a:cs typeface="Arial" pitchFamily="34" charset="0"/>
                        </a:rPr>
                        <a:t>الكلية </a:t>
                      </a:r>
                      <a:r>
                        <a:rPr kumimoji="0" lang="en-US" sz="1400" b="1" i="0" u="none" strike="noStrike" cap="none" normalizeH="0" baseline="0" dirty="0" smtClean="0">
                          <a:ln>
                            <a:noFill/>
                          </a:ln>
                          <a:solidFill>
                            <a:srgbClr val="C00000"/>
                          </a:solidFill>
                          <a:effectLst/>
                          <a:latin typeface="Arial" pitchFamily="34" charset="0"/>
                          <a:cs typeface="Arial" pitchFamily="34" charset="0"/>
                        </a:rPr>
                        <a:t>TC</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rgbClr val="C00000"/>
                          </a:solidFill>
                          <a:effectLst/>
                          <a:latin typeface="Arial" pitchFamily="34" charset="0"/>
                          <a:cs typeface="Arial" pitchFamily="34" charset="0"/>
                        </a:rPr>
                        <a:t>AFC</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rgbClr val="C00000"/>
                          </a:solidFill>
                          <a:effectLst/>
                          <a:latin typeface="Arial" pitchFamily="34" charset="0"/>
                          <a:cs typeface="Arial" pitchFamily="34" charset="0"/>
                        </a:rPr>
                        <a:t>AVC</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rgbClr val="C00000"/>
                          </a:solidFill>
                          <a:effectLst/>
                          <a:latin typeface="Arial" pitchFamily="34" charset="0"/>
                          <a:cs typeface="Arial" pitchFamily="34" charset="0"/>
                        </a:rPr>
                        <a:t>ATC</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400" b="1" i="0" u="none" strike="noStrike" cap="none" normalizeH="0" baseline="0" smtClean="0">
                          <a:ln>
                            <a:noFill/>
                          </a:ln>
                          <a:solidFill>
                            <a:srgbClr val="C00000"/>
                          </a:solidFill>
                          <a:effectLst/>
                          <a:latin typeface="Arial" pitchFamily="34" charset="0"/>
                          <a:cs typeface="Arial" pitchFamily="34" charset="0"/>
                        </a:rPr>
                        <a:t>MC</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6">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0</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CC"/>
                          </a:solidFill>
                          <a:effectLst/>
                          <a:latin typeface="Arial" pitchFamily="34" charset="0"/>
                          <a:cs typeface="Arial" pitchFamily="34" charset="0"/>
                        </a:rPr>
                        <a:t>60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60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C00000"/>
                          </a:solidFill>
                          <a:effectLst/>
                          <a:latin typeface="Arial" pitchFamily="34" charset="0"/>
                          <a:cs typeface="Arial" pitchFamily="34" charset="0"/>
                        </a:rPr>
                        <a:t>-</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6">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1</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CC"/>
                          </a:solidFill>
                          <a:effectLst/>
                          <a:latin typeface="Arial" pitchFamily="34" charset="0"/>
                          <a:cs typeface="Arial" pitchFamily="34" charset="0"/>
                        </a:rPr>
                        <a:t>60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7</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67</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60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7</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C00000"/>
                          </a:solidFill>
                          <a:effectLst/>
                          <a:latin typeface="Arial" pitchFamily="34" charset="0"/>
                          <a:cs typeface="Arial" pitchFamily="34" charset="0"/>
                        </a:rPr>
                        <a:t>67</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C00000"/>
                          </a:solidFill>
                          <a:effectLst/>
                          <a:latin typeface="Arial" pitchFamily="34" charset="0"/>
                          <a:cs typeface="Arial" pitchFamily="34" charset="0"/>
                        </a:rPr>
                        <a:t>7</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6">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2</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CC"/>
                          </a:solidFill>
                          <a:effectLst/>
                          <a:latin typeface="Arial" pitchFamily="34" charset="0"/>
                          <a:cs typeface="Arial" pitchFamily="34" charset="0"/>
                        </a:rPr>
                        <a:t>60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8</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68</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30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4</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34</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C00000"/>
                          </a:solidFill>
                          <a:effectLst/>
                          <a:latin typeface="Arial" pitchFamily="34" charset="0"/>
                          <a:cs typeface="Arial" pitchFamily="34" charset="0"/>
                        </a:rPr>
                        <a:t>1</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6">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3</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CC"/>
                          </a:solidFill>
                          <a:effectLst/>
                          <a:latin typeface="Arial" pitchFamily="34" charset="0"/>
                          <a:cs typeface="Arial" pitchFamily="34" charset="0"/>
                        </a:rPr>
                        <a:t>60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9</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69</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20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3</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23</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C00000"/>
                          </a:solidFill>
                          <a:effectLst/>
                          <a:latin typeface="Arial" pitchFamily="34" charset="0"/>
                          <a:cs typeface="Arial" pitchFamily="34" charset="0"/>
                        </a:rPr>
                        <a:t>1</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6">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4</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CC"/>
                          </a:solidFill>
                          <a:effectLst/>
                          <a:latin typeface="Arial" pitchFamily="34" charset="0"/>
                          <a:cs typeface="Arial" pitchFamily="34" charset="0"/>
                        </a:rPr>
                        <a:t>60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16</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76</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15</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4</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19</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C00000"/>
                          </a:solidFill>
                          <a:effectLst/>
                          <a:latin typeface="Arial" pitchFamily="34" charset="0"/>
                          <a:cs typeface="Arial" pitchFamily="34" charset="0"/>
                        </a:rPr>
                        <a:t>7</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6">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5</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CC"/>
                          </a:solidFill>
                          <a:effectLst/>
                          <a:latin typeface="Arial" pitchFamily="34" charset="0"/>
                          <a:cs typeface="Arial" pitchFamily="34" charset="0"/>
                        </a:rPr>
                        <a:t>60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30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90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12</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6</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18</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C00000"/>
                          </a:solidFill>
                          <a:effectLst/>
                          <a:latin typeface="Arial" pitchFamily="34" charset="0"/>
                          <a:cs typeface="Arial" pitchFamily="34" charset="0"/>
                        </a:rPr>
                        <a:t>14</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6">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6</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CC"/>
                          </a:solidFill>
                          <a:effectLst/>
                          <a:latin typeface="Arial" pitchFamily="34" charset="0"/>
                          <a:cs typeface="Arial" pitchFamily="34" charset="0"/>
                        </a:rPr>
                        <a:t>60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72</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132</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10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12</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22</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C00000"/>
                          </a:solidFill>
                          <a:effectLst/>
                          <a:latin typeface="Arial" pitchFamily="34" charset="0"/>
                          <a:cs typeface="Arial" pitchFamily="34" charset="0"/>
                        </a:rPr>
                        <a:t>42</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6">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7</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CC"/>
                          </a:solidFill>
                          <a:effectLst/>
                          <a:latin typeface="Arial" pitchFamily="34" charset="0"/>
                          <a:cs typeface="Arial" pitchFamily="34" charset="0"/>
                        </a:rPr>
                        <a:t>60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133</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193</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8.6</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19</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27.6</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C00000"/>
                          </a:solidFill>
                          <a:effectLst/>
                          <a:latin typeface="Arial" pitchFamily="34" charset="0"/>
                          <a:cs typeface="Arial" pitchFamily="34" charset="0"/>
                        </a:rPr>
                        <a:t>61</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6">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8</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CC"/>
                          </a:solidFill>
                          <a:effectLst/>
                          <a:latin typeface="Arial" pitchFamily="34" charset="0"/>
                          <a:cs typeface="Arial" pitchFamily="34" charset="0"/>
                        </a:rPr>
                        <a:t>60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224</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284</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7.5</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28</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35.5</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C00000"/>
                          </a:solidFill>
                          <a:effectLst/>
                          <a:latin typeface="Arial" pitchFamily="34" charset="0"/>
                          <a:cs typeface="Arial" pitchFamily="34" charset="0"/>
                        </a:rPr>
                        <a:t>91</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6">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9</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CC"/>
                          </a:solidFill>
                          <a:effectLst/>
                          <a:latin typeface="Arial" pitchFamily="34" charset="0"/>
                          <a:cs typeface="Arial" pitchFamily="34" charset="0"/>
                        </a:rPr>
                        <a:t>60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351</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411</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6.7</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39</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45.7</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C00000"/>
                          </a:solidFill>
                          <a:effectLst/>
                          <a:latin typeface="Arial" pitchFamily="34" charset="0"/>
                          <a:cs typeface="Arial" pitchFamily="34" charset="0"/>
                        </a:rPr>
                        <a:t>127</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36">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10</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CC"/>
                          </a:solidFill>
                          <a:effectLst/>
                          <a:latin typeface="Arial" pitchFamily="34" charset="0"/>
                          <a:cs typeface="Arial" pitchFamily="34" charset="0"/>
                        </a:rPr>
                        <a:t>60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00CC"/>
                          </a:solidFill>
                          <a:effectLst/>
                          <a:latin typeface="Arial" pitchFamily="34" charset="0"/>
                          <a:cs typeface="Arial" pitchFamily="34" charset="0"/>
                        </a:rPr>
                        <a:t>520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580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6</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52</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C00000"/>
                          </a:solidFill>
                          <a:effectLst/>
                          <a:latin typeface="Arial" pitchFamily="34" charset="0"/>
                          <a:cs typeface="Arial" pitchFamily="34" charset="0"/>
                        </a:rPr>
                        <a:t>58</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C00000"/>
                          </a:solidFill>
                          <a:effectLst/>
                          <a:latin typeface="Arial" pitchFamily="34" charset="0"/>
                          <a:cs typeface="Arial" pitchFamily="34" charset="0"/>
                        </a:rPr>
                        <a:t>169</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352582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44386"/>
                                        </p:tgtEl>
                                        <p:attrNameLst>
                                          <p:attrName>style.visibility</p:attrName>
                                        </p:attrNameLst>
                                      </p:cBhvr>
                                      <p:to>
                                        <p:strVal val="visible"/>
                                      </p:to>
                                    </p:set>
                                    <p:anim calcmode="lin" valueType="num">
                                      <p:cBhvr>
                                        <p:cTn id="7" dur="500" fill="hold"/>
                                        <p:tgtEl>
                                          <p:spTgt spid="144386"/>
                                        </p:tgtEl>
                                        <p:attrNameLst>
                                          <p:attrName>ppt_w</p:attrName>
                                        </p:attrNameLst>
                                      </p:cBhvr>
                                      <p:tavLst>
                                        <p:tav tm="0">
                                          <p:val>
                                            <p:fltVal val="0"/>
                                          </p:val>
                                        </p:tav>
                                        <p:tav tm="100000">
                                          <p:val>
                                            <p:strVal val="#ppt_w"/>
                                          </p:val>
                                        </p:tav>
                                      </p:tavLst>
                                    </p:anim>
                                    <p:anim calcmode="lin" valueType="num">
                                      <p:cBhvr>
                                        <p:cTn id="8" dur="500" fill="hold"/>
                                        <p:tgtEl>
                                          <p:spTgt spid="144386"/>
                                        </p:tgtEl>
                                        <p:attrNameLst>
                                          <p:attrName>ppt_h</p:attrName>
                                        </p:attrNameLst>
                                      </p:cBhvr>
                                      <p:tavLst>
                                        <p:tav tm="0">
                                          <p:val>
                                            <p:fltVal val="0"/>
                                          </p:val>
                                        </p:tav>
                                        <p:tav tm="100000">
                                          <p:val>
                                            <p:strVal val="#ppt_h"/>
                                          </p:val>
                                        </p:tav>
                                      </p:tavLst>
                                    </p:anim>
                                    <p:animEffect transition="in" filter="fade">
                                      <p:cBhvr>
                                        <p:cTn id="9" dur="500"/>
                                        <p:tgtEl>
                                          <p:spTgt spid="144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2"/>
          <p:cNvSpPr txBox="1">
            <a:spLocks noChangeArrowheads="1"/>
          </p:cNvSpPr>
          <p:nvPr/>
        </p:nvSpPr>
        <p:spPr bwMode="auto">
          <a:xfrm>
            <a:off x="6781801" y="914400"/>
            <a:ext cx="3559175" cy="923330"/>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marL="342900" indent="-342900">
              <a:defRPr/>
            </a:pPr>
            <a:r>
              <a:rPr lang="ar-SA">
                <a:solidFill>
                  <a:srgbClr val="FFFFFF"/>
                </a:solidFill>
                <a:cs typeface="Arial" pitchFamily="34" charset="0"/>
              </a:rPr>
              <a:t>يمكن رسم منحنيات التكاليف الكلية والتكاليف المتغيرة والتكاليف الثابتة من خلال الشكل البياني رقم (6-1)</a:t>
            </a:r>
            <a:endParaRPr lang="en-US" sz="3600">
              <a:solidFill>
                <a:srgbClr val="FFFFFF"/>
              </a:solidFill>
              <a:cs typeface="Simplified Arabic" pitchFamily="2" charset="-78"/>
            </a:endParaRPr>
          </a:p>
        </p:txBody>
      </p:sp>
      <p:graphicFrame>
        <p:nvGraphicFramePr>
          <p:cNvPr id="41988" name="Object 4"/>
          <p:cNvGraphicFramePr>
            <a:graphicFrameLocks noChangeAspect="1"/>
          </p:cNvGraphicFramePr>
          <p:nvPr/>
        </p:nvGraphicFramePr>
        <p:xfrm>
          <a:off x="6831013" y="3105150"/>
          <a:ext cx="114300" cy="215900"/>
        </p:xfrm>
        <a:graphic>
          <a:graphicData uri="http://schemas.openxmlformats.org/presentationml/2006/ole">
            <mc:AlternateContent xmlns:mc="http://schemas.openxmlformats.org/markup-compatibility/2006">
              <mc:Choice xmlns:v="urn:schemas-microsoft-com:vml" Requires="v">
                <p:oleObj spid="_x0000_s4116" name="Equation" r:id="rId4" imgW="114151" imgH="215619" progId="Equation.3">
                  <p:embed/>
                </p:oleObj>
              </mc:Choice>
              <mc:Fallback>
                <p:oleObj name="Equation" r:id="rId4" imgW="114151" imgH="21561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1013" y="31051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1989" name="Object 5"/>
          <p:cNvGraphicFramePr>
            <a:graphicFrameLocks noChangeAspect="1"/>
          </p:cNvGraphicFramePr>
          <p:nvPr/>
        </p:nvGraphicFramePr>
        <p:xfrm>
          <a:off x="5967413" y="2097088"/>
          <a:ext cx="114300" cy="215900"/>
        </p:xfrm>
        <a:graphic>
          <a:graphicData uri="http://schemas.openxmlformats.org/presentationml/2006/ole">
            <mc:AlternateContent xmlns:mc="http://schemas.openxmlformats.org/markup-compatibility/2006">
              <mc:Choice xmlns:v="urn:schemas-microsoft-com:vml" Requires="v">
                <p:oleObj spid="_x0000_s4117" name="Equation" r:id="rId6" imgW="114151" imgH="215619" progId="Equation.3">
                  <p:embed/>
                </p:oleObj>
              </mc:Choice>
              <mc:Fallback>
                <p:oleObj name="Equation" r:id="rId6" imgW="114151" imgH="21561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67413" y="2097088"/>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1990" name="Object 6"/>
          <p:cNvGraphicFramePr>
            <a:graphicFrameLocks noChangeAspect="1"/>
          </p:cNvGraphicFramePr>
          <p:nvPr/>
        </p:nvGraphicFramePr>
        <p:xfrm>
          <a:off x="5967413" y="2097088"/>
          <a:ext cx="114300" cy="215900"/>
        </p:xfrm>
        <a:graphic>
          <a:graphicData uri="http://schemas.openxmlformats.org/presentationml/2006/ole">
            <mc:AlternateContent xmlns:mc="http://schemas.openxmlformats.org/markup-compatibility/2006">
              <mc:Choice xmlns:v="urn:schemas-microsoft-com:vml" Requires="v">
                <p:oleObj spid="_x0000_s4118" name="Equation" r:id="rId7" imgW="114151" imgH="215619" progId="Equation.3">
                  <p:embed/>
                </p:oleObj>
              </mc:Choice>
              <mc:Fallback>
                <p:oleObj name="Equation" r:id="rId7" imgW="114151" imgH="21561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67413" y="2097088"/>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991" name="Line 7"/>
          <p:cNvSpPr>
            <a:spLocks noChangeShapeType="1"/>
          </p:cNvSpPr>
          <p:nvPr/>
        </p:nvSpPr>
        <p:spPr bwMode="auto">
          <a:xfrm>
            <a:off x="2855913" y="1341438"/>
            <a:ext cx="0" cy="38163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41992" name="Line 8"/>
          <p:cNvSpPr>
            <a:spLocks noChangeShapeType="1"/>
          </p:cNvSpPr>
          <p:nvPr/>
        </p:nvSpPr>
        <p:spPr bwMode="auto">
          <a:xfrm>
            <a:off x="2855913" y="5157788"/>
            <a:ext cx="43926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41993" name="Text Box 10"/>
          <p:cNvSpPr txBox="1">
            <a:spLocks noChangeArrowheads="1"/>
          </p:cNvSpPr>
          <p:nvPr/>
        </p:nvSpPr>
        <p:spPr bwMode="auto">
          <a:xfrm>
            <a:off x="5737226" y="4430714"/>
            <a:ext cx="7921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endParaRPr lang="fr-FR" altLang="en-US" sz="2400">
              <a:latin typeface="Times New Roman" panose="02020603050405020304" pitchFamily="18" charset="0"/>
            </a:endParaRPr>
          </a:p>
        </p:txBody>
      </p:sp>
      <p:sp>
        <p:nvSpPr>
          <p:cNvPr id="41994" name="Text Box 13"/>
          <p:cNvSpPr txBox="1">
            <a:spLocks noChangeArrowheads="1"/>
          </p:cNvSpPr>
          <p:nvPr/>
        </p:nvSpPr>
        <p:spPr bwMode="auto">
          <a:xfrm>
            <a:off x="2133600" y="3213101"/>
            <a:ext cx="649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400">
                <a:latin typeface="Times New Roman" panose="02020603050405020304" pitchFamily="18" charset="0"/>
              </a:rPr>
              <a:t>60</a:t>
            </a:r>
          </a:p>
        </p:txBody>
      </p:sp>
      <p:sp>
        <p:nvSpPr>
          <p:cNvPr id="41995" name="Line 18"/>
          <p:cNvSpPr>
            <a:spLocks noChangeShapeType="1"/>
          </p:cNvSpPr>
          <p:nvPr/>
        </p:nvSpPr>
        <p:spPr bwMode="auto">
          <a:xfrm>
            <a:off x="2855913" y="3357563"/>
            <a:ext cx="36004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41996" name="Text Box 27"/>
          <p:cNvSpPr txBox="1">
            <a:spLocks noChangeArrowheads="1"/>
          </p:cNvSpPr>
          <p:nvPr/>
        </p:nvSpPr>
        <p:spPr bwMode="auto">
          <a:xfrm>
            <a:off x="6527800" y="3068638"/>
            <a:ext cx="1092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400">
                <a:latin typeface="Times New Roman" panose="02020603050405020304" pitchFamily="18" charset="0"/>
              </a:rPr>
              <a:t>TFC</a:t>
            </a:r>
          </a:p>
        </p:txBody>
      </p:sp>
      <p:sp>
        <p:nvSpPr>
          <p:cNvPr id="41997" name="Text Box 29"/>
          <p:cNvSpPr txBox="1">
            <a:spLocks noChangeArrowheads="1"/>
          </p:cNvSpPr>
          <p:nvPr/>
        </p:nvSpPr>
        <p:spPr bwMode="auto">
          <a:xfrm>
            <a:off x="1774826" y="908051"/>
            <a:ext cx="1800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ar-SA" altLang="en-US" sz="2400">
                <a:latin typeface="Times New Roman" panose="02020603050405020304" pitchFamily="18" charset="0"/>
              </a:rPr>
              <a:t>التكاليف</a:t>
            </a:r>
            <a:endParaRPr lang="en-US" altLang="en-US" sz="2400">
              <a:latin typeface="Times New Roman" panose="02020603050405020304" pitchFamily="18" charset="0"/>
            </a:endParaRPr>
          </a:p>
        </p:txBody>
      </p:sp>
      <p:sp>
        <p:nvSpPr>
          <p:cNvPr id="41999" name="Text Box 45"/>
          <p:cNvSpPr txBox="1">
            <a:spLocks noChangeArrowheads="1"/>
          </p:cNvSpPr>
          <p:nvPr/>
        </p:nvSpPr>
        <p:spPr bwMode="auto">
          <a:xfrm>
            <a:off x="7319964" y="5006976"/>
            <a:ext cx="22812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ar-SA" altLang="en-US" sz="2400">
                <a:latin typeface="Times New Roman" panose="02020603050405020304" pitchFamily="18" charset="0"/>
              </a:rPr>
              <a:t>الكمية المنتجة </a:t>
            </a:r>
            <a:r>
              <a:rPr lang="en-US" altLang="en-US" sz="2400">
                <a:latin typeface="Times New Roman" panose="02020603050405020304" pitchFamily="18" charset="0"/>
              </a:rPr>
              <a:t>Q</a:t>
            </a:r>
          </a:p>
        </p:txBody>
      </p:sp>
      <p:sp>
        <p:nvSpPr>
          <p:cNvPr id="42000" name="Freeform 16"/>
          <p:cNvSpPr>
            <a:spLocks/>
          </p:cNvSpPr>
          <p:nvPr/>
        </p:nvSpPr>
        <p:spPr bwMode="auto">
          <a:xfrm>
            <a:off x="2855914" y="1773238"/>
            <a:ext cx="2879725" cy="3384550"/>
          </a:xfrm>
          <a:custGeom>
            <a:avLst/>
            <a:gdLst>
              <a:gd name="T0" fmla="*/ 0 w 1829"/>
              <a:gd name="T1" fmla="*/ 2147483646 h 1905"/>
              <a:gd name="T2" fmla="*/ 2147483646 w 1829"/>
              <a:gd name="T3" fmla="*/ 2147483646 h 1905"/>
              <a:gd name="T4" fmla="*/ 2147483646 w 1829"/>
              <a:gd name="T5" fmla="*/ 2147483646 h 1905"/>
              <a:gd name="T6" fmla="*/ 2147483646 w 1829"/>
              <a:gd name="T7" fmla="*/ 2147483646 h 1905"/>
              <a:gd name="T8" fmla="*/ 2147483646 w 1829"/>
              <a:gd name="T9" fmla="*/ 2147483646 h 1905"/>
              <a:gd name="T10" fmla="*/ 2147483646 w 1829"/>
              <a:gd name="T11" fmla="*/ 2147483646 h 1905"/>
              <a:gd name="T12" fmla="*/ 2147483646 w 1829"/>
              <a:gd name="T13" fmla="*/ 0 h 1905"/>
              <a:gd name="T14" fmla="*/ 0 60000 65536"/>
              <a:gd name="T15" fmla="*/ 0 60000 65536"/>
              <a:gd name="T16" fmla="*/ 0 60000 65536"/>
              <a:gd name="T17" fmla="*/ 0 60000 65536"/>
              <a:gd name="T18" fmla="*/ 0 60000 65536"/>
              <a:gd name="T19" fmla="*/ 0 60000 65536"/>
              <a:gd name="T20" fmla="*/ 0 60000 65536"/>
              <a:gd name="T21" fmla="*/ 0 w 1829"/>
              <a:gd name="T22" fmla="*/ 0 h 1905"/>
              <a:gd name="T23" fmla="*/ 1829 w 1829"/>
              <a:gd name="T24" fmla="*/ 1905 h 19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29" h="1905">
                <a:moveTo>
                  <a:pt x="0" y="1905"/>
                </a:moveTo>
                <a:cubicBezTo>
                  <a:pt x="19" y="1825"/>
                  <a:pt x="38" y="1746"/>
                  <a:pt x="91" y="1678"/>
                </a:cubicBezTo>
                <a:cubicBezTo>
                  <a:pt x="144" y="1610"/>
                  <a:pt x="196" y="1564"/>
                  <a:pt x="317" y="1496"/>
                </a:cubicBezTo>
                <a:cubicBezTo>
                  <a:pt x="438" y="1428"/>
                  <a:pt x="627" y="1353"/>
                  <a:pt x="816" y="1270"/>
                </a:cubicBezTo>
                <a:cubicBezTo>
                  <a:pt x="1005" y="1187"/>
                  <a:pt x="1292" y="1133"/>
                  <a:pt x="1451" y="997"/>
                </a:cubicBezTo>
                <a:cubicBezTo>
                  <a:pt x="1610" y="861"/>
                  <a:pt x="1709" y="619"/>
                  <a:pt x="1769" y="453"/>
                </a:cubicBezTo>
                <a:cubicBezTo>
                  <a:pt x="1829" y="287"/>
                  <a:pt x="1821" y="143"/>
                  <a:pt x="1814"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42001" name="Freeform 17"/>
          <p:cNvSpPr>
            <a:spLocks/>
          </p:cNvSpPr>
          <p:nvPr/>
        </p:nvSpPr>
        <p:spPr bwMode="auto">
          <a:xfrm>
            <a:off x="2855913" y="1557339"/>
            <a:ext cx="1522412" cy="1800225"/>
          </a:xfrm>
          <a:custGeom>
            <a:avLst/>
            <a:gdLst>
              <a:gd name="T0" fmla="*/ 0 w 959"/>
              <a:gd name="T1" fmla="*/ 2147483646 h 1134"/>
              <a:gd name="T2" fmla="*/ 2147483646 w 959"/>
              <a:gd name="T3" fmla="*/ 2147483646 h 1134"/>
              <a:gd name="T4" fmla="*/ 2147483646 w 959"/>
              <a:gd name="T5" fmla="*/ 2147483646 h 1134"/>
              <a:gd name="T6" fmla="*/ 2147483646 w 959"/>
              <a:gd name="T7" fmla="*/ 2147483646 h 1134"/>
              <a:gd name="T8" fmla="*/ 2147483646 w 959"/>
              <a:gd name="T9" fmla="*/ 2147483646 h 1134"/>
              <a:gd name="T10" fmla="*/ 2147483646 w 959"/>
              <a:gd name="T11" fmla="*/ 2147483646 h 1134"/>
              <a:gd name="T12" fmla="*/ 2147483646 w 959"/>
              <a:gd name="T13" fmla="*/ 0 h 1134"/>
              <a:gd name="T14" fmla="*/ 0 60000 65536"/>
              <a:gd name="T15" fmla="*/ 0 60000 65536"/>
              <a:gd name="T16" fmla="*/ 0 60000 65536"/>
              <a:gd name="T17" fmla="*/ 0 60000 65536"/>
              <a:gd name="T18" fmla="*/ 0 60000 65536"/>
              <a:gd name="T19" fmla="*/ 0 60000 65536"/>
              <a:gd name="T20" fmla="*/ 0 60000 65536"/>
              <a:gd name="T21" fmla="*/ 0 w 959"/>
              <a:gd name="T22" fmla="*/ 0 h 1134"/>
              <a:gd name="T23" fmla="*/ 959 w 959"/>
              <a:gd name="T24" fmla="*/ 1134 h 11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59" h="1134">
                <a:moveTo>
                  <a:pt x="0" y="1134"/>
                </a:moveTo>
                <a:cubicBezTo>
                  <a:pt x="41" y="1062"/>
                  <a:pt x="83" y="990"/>
                  <a:pt x="136" y="952"/>
                </a:cubicBezTo>
                <a:cubicBezTo>
                  <a:pt x="189" y="914"/>
                  <a:pt x="219" y="937"/>
                  <a:pt x="317" y="907"/>
                </a:cubicBezTo>
                <a:cubicBezTo>
                  <a:pt x="415" y="877"/>
                  <a:pt x="628" y="847"/>
                  <a:pt x="726" y="771"/>
                </a:cubicBezTo>
                <a:cubicBezTo>
                  <a:pt x="824" y="695"/>
                  <a:pt x="869" y="544"/>
                  <a:pt x="907" y="453"/>
                </a:cubicBezTo>
                <a:cubicBezTo>
                  <a:pt x="945" y="362"/>
                  <a:pt x="945" y="301"/>
                  <a:pt x="952" y="226"/>
                </a:cubicBezTo>
                <a:cubicBezTo>
                  <a:pt x="959" y="151"/>
                  <a:pt x="955" y="75"/>
                  <a:pt x="952"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42002" name="Text Box 27"/>
          <p:cNvSpPr txBox="1">
            <a:spLocks noChangeArrowheads="1"/>
          </p:cNvSpPr>
          <p:nvPr/>
        </p:nvSpPr>
        <p:spPr bwMode="auto">
          <a:xfrm>
            <a:off x="5302250" y="1412876"/>
            <a:ext cx="946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400">
                <a:latin typeface="Times New Roman" panose="02020603050405020304" pitchFamily="18" charset="0"/>
              </a:rPr>
              <a:t>TVC</a:t>
            </a:r>
          </a:p>
        </p:txBody>
      </p:sp>
      <p:sp>
        <p:nvSpPr>
          <p:cNvPr id="42003" name="Text Box 27"/>
          <p:cNvSpPr txBox="1">
            <a:spLocks noChangeArrowheads="1"/>
          </p:cNvSpPr>
          <p:nvPr/>
        </p:nvSpPr>
        <p:spPr bwMode="auto">
          <a:xfrm>
            <a:off x="3935414" y="1196976"/>
            <a:ext cx="6492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400">
                <a:latin typeface="Times New Roman" panose="02020603050405020304" pitchFamily="18" charset="0"/>
              </a:rPr>
              <a:t>TC</a:t>
            </a:r>
          </a:p>
        </p:txBody>
      </p:sp>
      <p:sp>
        <p:nvSpPr>
          <p:cNvPr id="42004" name="Text Box 13"/>
          <p:cNvSpPr txBox="1">
            <a:spLocks noChangeArrowheads="1"/>
          </p:cNvSpPr>
          <p:nvPr/>
        </p:nvSpPr>
        <p:spPr bwMode="auto">
          <a:xfrm>
            <a:off x="2309813" y="5072064"/>
            <a:ext cx="571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400">
                <a:latin typeface="Times New Roman" panose="02020603050405020304" pitchFamily="18" charset="0"/>
              </a:rPr>
              <a:t>0</a:t>
            </a:r>
          </a:p>
        </p:txBody>
      </p:sp>
      <p:sp>
        <p:nvSpPr>
          <p:cNvPr id="42005" name="مستطيل 20"/>
          <p:cNvSpPr>
            <a:spLocks noChangeArrowheads="1"/>
          </p:cNvSpPr>
          <p:nvPr/>
        </p:nvSpPr>
        <p:spPr bwMode="auto">
          <a:xfrm>
            <a:off x="5410200" y="304801"/>
            <a:ext cx="49037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ar-SA" altLang="en-US" sz="2400">
                <a:solidFill>
                  <a:srgbClr val="DA1F28"/>
                </a:solidFill>
                <a:latin typeface="Lucida Sans Unicode" panose="020B0602030504020204" pitchFamily="34" charset="0"/>
              </a:rPr>
              <a:t>إجابة المطلوب رقم (</a:t>
            </a:r>
            <a:r>
              <a:rPr lang="en-US" altLang="en-US" sz="2400">
                <a:solidFill>
                  <a:srgbClr val="DA1F28"/>
                </a:solidFill>
                <a:latin typeface="Lucida Sans Unicode" panose="020B0602030504020204" pitchFamily="34" charset="0"/>
              </a:rPr>
              <a:t>3</a:t>
            </a:r>
            <a:r>
              <a:rPr lang="ar-SA" altLang="en-US" sz="2400">
                <a:solidFill>
                  <a:srgbClr val="DA1F28"/>
                </a:solidFill>
                <a:latin typeface="Lucida Sans Unicode" panose="020B0602030504020204" pitchFamily="34" charset="0"/>
              </a:rPr>
              <a:t>):</a:t>
            </a:r>
          </a:p>
        </p:txBody>
      </p:sp>
      <p:sp>
        <p:nvSpPr>
          <p:cNvPr id="42006" name="Text Box 13"/>
          <p:cNvSpPr txBox="1">
            <a:spLocks noChangeArrowheads="1"/>
          </p:cNvSpPr>
          <p:nvPr/>
        </p:nvSpPr>
        <p:spPr bwMode="auto">
          <a:xfrm>
            <a:off x="5257800" y="5181601"/>
            <a:ext cx="5715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400">
                <a:latin typeface="Times New Roman" panose="02020603050405020304" pitchFamily="18" charset="0"/>
              </a:rPr>
              <a:t>6</a:t>
            </a:r>
          </a:p>
        </p:txBody>
      </p:sp>
      <p:sp>
        <p:nvSpPr>
          <p:cNvPr id="42007" name="Text Box 13"/>
          <p:cNvSpPr txBox="1">
            <a:spLocks noChangeArrowheads="1"/>
          </p:cNvSpPr>
          <p:nvPr/>
        </p:nvSpPr>
        <p:spPr bwMode="auto">
          <a:xfrm>
            <a:off x="4343400" y="5181601"/>
            <a:ext cx="5715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400">
                <a:latin typeface="Times New Roman" panose="02020603050405020304" pitchFamily="18" charset="0"/>
              </a:rPr>
              <a:t>5</a:t>
            </a:r>
          </a:p>
        </p:txBody>
      </p:sp>
      <p:sp>
        <p:nvSpPr>
          <p:cNvPr id="25" name="Text Box 5"/>
          <p:cNvSpPr txBox="1">
            <a:spLocks noChangeArrowheads="1"/>
          </p:cNvSpPr>
          <p:nvPr/>
        </p:nvSpPr>
        <p:spPr bwMode="auto">
          <a:xfrm>
            <a:off x="6629400" y="838201"/>
            <a:ext cx="3754438" cy="1661993"/>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spAutoFit/>
          </a:bodyPr>
          <a:lstStyle/>
          <a:p>
            <a:pPr algn="just" rtl="1" eaLnBrk="1" hangingPunct="1">
              <a:spcBef>
                <a:spcPct val="50000"/>
              </a:spcBef>
              <a:defRPr/>
            </a:pPr>
            <a:r>
              <a:rPr lang="ar-SA" sz="1700" dirty="0">
                <a:cs typeface="Simplified Arabic" pitchFamily="18" charset="-78"/>
              </a:rPr>
              <a:t>يلاحظ من خلال الشكل البياني أن منحنى </a:t>
            </a:r>
            <a:r>
              <a:rPr lang="en-US" sz="1700" dirty="0">
                <a:cs typeface="Simplified Arabic" pitchFamily="18" charset="-78"/>
              </a:rPr>
              <a:t>TFC</a:t>
            </a:r>
            <a:r>
              <a:rPr lang="ar-SA" sz="1700" dirty="0">
                <a:cs typeface="Simplified Arabic" pitchFamily="18" charset="-78"/>
              </a:rPr>
              <a:t> موازي للمحور الأفقي نظراً لثبات </a:t>
            </a:r>
            <a:r>
              <a:rPr lang="en-US" sz="1700" dirty="0">
                <a:cs typeface="Simplified Arabic" pitchFamily="18" charset="-78"/>
              </a:rPr>
              <a:t>TFC</a:t>
            </a:r>
            <a:r>
              <a:rPr lang="ar-SA" sz="1700" dirty="0">
                <a:cs typeface="Simplified Arabic" pitchFamily="18" charset="-78"/>
              </a:rPr>
              <a:t> عنده (</a:t>
            </a:r>
            <a:r>
              <a:rPr lang="en-US" sz="1700" dirty="0">
                <a:cs typeface="Simplified Arabic" pitchFamily="18" charset="-78"/>
              </a:rPr>
              <a:t>60</a:t>
            </a:r>
            <a:r>
              <a:rPr lang="ar-SA" sz="1700" dirty="0">
                <a:cs typeface="Simplified Arabic" pitchFamily="18" charset="-78"/>
              </a:rPr>
              <a:t>) دينار مع زيادة الإنتاج، أما منحنى </a:t>
            </a:r>
            <a:r>
              <a:rPr lang="en-US" sz="1700" dirty="0">
                <a:cs typeface="Simplified Arabic" pitchFamily="18" charset="-78"/>
              </a:rPr>
              <a:t>TVC</a:t>
            </a:r>
            <a:r>
              <a:rPr lang="ar-SA" sz="1700" dirty="0">
                <a:cs typeface="Simplified Arabic" pitchFamily="18" charset="-78"/>
              </a:rPr>
              <a:t> فهو يتجه من أسفل إلى أعلى ناحية اليمين ويبدأ من نقطة الصفر، أما منحنى </a:t>
            </a:r>
            <a:r>
              <a:rPr lang="en-US" sz="1700" dirty="0">
                <a:cs typeface="Simplified Arabic" pitchFamily="18" charset="-78"/>
              </a:rPr>
              <a:t>TC</a:t>
            </a:r>
            <a:r>
              <a:rPr lang="ar-SA" sz="1700" dirty="0">
                <a:cs typeface="Simplified Arabic" pitchFamily="18" charset="-78"/>
              </a:rPr>
              <a:t> فإنه يأخذ نفس شكل منحنى  </a:t>
            </a:r>
            <a:r>
              <a:rPr lang="en-US" sz="1700" dirty="0">
                <a:cs typeface="Simplified Arabic" pitchFamily="18" charset="-78"/>
              </a:rPr>
              <a:t>TVC</a:t>
            </a:r>
            <a:r>
              <a:rPr lang="ar-SA" sz="1700" dirty="0">
                <a:cs typeface="Simplified Arabic" pitchFamily="18" charset="-78"/>
              </a:rPr>
              <a:t> ولكنه يرتفع عنه بمقدار التكاليف الثابتة.</a:t>
            </a:r>
          </a:p>
        </p:txBody>
      </p:sp>
    </p:spTree>
    <p:extLst>
      <p:ext uri="{BB962C8B-B14F-4D97-AF65-F5344CB8AC3E}">
        <p14:creationId xmlns:p14="http://schemas.microsoft.com/office/powerpoint/2010/main" val="38813794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2005"/>
                                        </p:tgtEl>
                                        <p:attrNameLst>
                                          <p:attrName>style.visibility</p:attrName>
                                        </p:attrNameLst>
                                      </p:cBhvr>
                                      <p:to>
                                        <p:strVal val="visible"/>
                                      </p:to>
                                    </p:set>
                                    <p:animEffect transition="in" filter="slide(fromBottom)">
                                      <p:cBhvr>
                                        <p:cTn id="7" dur="500"/>
                                        <p:tgtEl>
                                          <p:spTgt spid="4200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1+#ppt_h/2"/>
                                          </p:val>
                                        </p:tav>
                                        <p:tav tm="100000">
                                          <p:val>
                                            <p:strVal val="#ppt_y"/>
                                          </p:val>
                                        </p:tav>
                                      </p:tavLst>
                                    </p:anim>
                                  </p:childTnLst>
                                </p:cTn>
                              </p:par>
                              <p:par>
                                <p:cTn id="14" presetID="22" presetClass="entr" presetSubtype="4" fill="hold" nodeType="withEffect">
                                  <p:stCondLst>
                                    <p:cond delay="0"/>
                                  </p:stCondLst>
                                  <p:childTnLst>
                                    <p:set>
                                      <p:cBhvr>
                                        <p:cTn id="15" dur="1" fill="hold">
                                          <p:stCondLst>
                                            <p:cond delay="0"/>
                                          </p:stCondLst>
                                        </p:cTn>
                                        <p:tgtEl>
                                          <p:spTgt spid="41988"/>
                                        </p:tgtEl>
                                        <p:attrNameLst>
                                          <p:attrName>style.visibility</p:attrName>
                                        </p:attrNameLst>
                                      </p:cBhvr>
                                      <p:to>
                                        <p:strVal val="visible"/>
                                      </p:to>
                                    </p:set>
                                    <p:animEffect transition="in" filter="wipe(down)">
                                      <p:cBhvr>
                                        <p:cTn id="16" dur="500"/>
                                        <p:tgtEl>
                                          <p:spTgt spid="41988"/>
                                        </p:tgtEl>
                                      </p:cBhvr>
                                    </p:animEffect>
                                  </p:childTnLst>
                                </p:cTn>
                              </p:par>
                              <p:par>
                                <p:cTn id="17" presetID="22" presetClass="entr" presetSubtype="4" fill="hold" nodeType="withEffect">
                                  <p:stCondLst>
                                    <p:cond delay="0"/>
                                  </p:stCondLst>
                                  <p:childTnLst>
                                    <p:set>
                                      <p:cBhvr>
                                        <p:cTn id="18" dur="1" fill="hold">
                                          <p:stCondLst>
                                            <p:cond delay="0"/>
                                          </p:stCondLst>
                                        </p:cTn>
                                        <p:tgtEl>
                                          <p:spTgt spid="41989"/>
                                        </p:tgtEl>
                                        <p:attrNameLst>
                                          <p:attrName>style.visibility</p:attrName>
                                        </p:attrNameLst>
                                      </p:cBhvr>
                                      <p:to>
                                        <p:strVal val="visible"/>
                                      </p:to>
                                    </p:set>
                                    <p:animEffect transition="in" filter="wipe(down)">
                                      <p:cBhvr>
                                        <p:cTn id="19" dur="500"/>
                                        <p:tgtEl>
                                          <p:spTgt spid="41989"/>
                                        </p:tgtEl>
                                      </p:cBhvr>
                                    </p:animEffect>
                                  </p:childTnLst>
                                </p:cTn>
                              </p:par>
                              <p:par>
                                <p:cTn id="20" presetID="22" presetClass="entr" presetSubtype="4" fill="hold" nodeType="withEffect">
                                  <p:stCondLst>
                                    <p:cond delay="0"/>
                                  </p:stCondLst>
                                  <p:childTnLst>
                                    <p:set>
                                      <p:cBhvr>
                                        <p:cTn id="21" dur="1" fill="hold">
                                          <p:stCondLst>
                                            <p:cond delay="0"/>
                                          </p:stCondLst>
                                        </p:cTn>
                                        <p:tgtEl>
                                          <p:spTgt spid="41990"/>
                                        </p:tgtEl>
                                        <p:attrNameLst>
                                          <p:attrName>style.visibility</p:attrName>
                                        </p:attrNameLst>
                                      </p:cBhvr>
                                      <p:to>
                                        <p:strVal val="visible"/>
                                      </p:to>
                                    </p:set>
                                    <p:animEffect transition="in" filter="wipe(down)">
                                      <p:cBhvr>
                                        <p:cTn id="22" dur="500"/>
                                        <p:tgtEl>
                                          <p:spTgt spid="41990"/>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41991"/>
                                        </p:tgtEl>
                                        <p:attrNameLst>
                                          <p:attrName>style.visibility</p:attrName>
                                        </p:attrNameLst>
                                      </p:cBhvr>
                                      <p:to>
                                        <p:strVal val="visible"/>
                                      </p:to>
                                    </p:set>
                                    <p:animEffect transition="in" filter="wipe(down)">
                                      <p:cBhvr>
                                        <p:cTn id="25" dur="500"/>
                                        <p:tgtEl>
                                          <p:spTgt spid="41991"/>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41992"/>
                                        </p:tgtEl>
                                        <p:attrNameLst>
                                          <p:attrName>style.visibility</p:attrName>
                                        </p:attrNameLst>
                                      </p:cBhvr>
                                      <p:to>
                                        <p:strVal val="visible"/>
                                      </p:to>
                                    </p:set>
                                    <p:animEffect transition="in" filter="wipe(down)">
                                      <p:cBhvr>
                                        <p:cTn id="28" dur="500"/>
                                        <p:tgtEl>
                                          <p:spTgt spid="41992"/>
                                        </p:tgtEl>
                                      </p:cBhvr>
                                    </p:animEffect>
                                  </p:childTnLst>
                                </p:cTn>
                              </p:par>
                              <p:par>
                                <p:cTn id="29" presetID="22" presetClass="entr" presetSubtype="4" fill="hold" grpId="0" nodeType="withEffect" nodePh="1">
                                  <p:stCondLst>
                                    <p:cond delay="0"/>
                                  </p:stCondLst>
                                  <p:endCondLst>
                                    <p:cond evt="begin" delay="0">
                                      <p:tn val="29"/>
                                    </p:cond>
                                  </p:endCondLst>
                                  <p:childTnLst>
                                    <p:set>
                                      <p:cBhvr>
                                        <p:cTn id="30" dur="1" fill="hold">
                                          <p:stCondLst>
                                            <p:cond delay="0"/>
                                          </p:stCondLst>
                                        </p:cTn>
                                        <p:tgtEl>
                                          <p:spTgt spid="41993"/>
                                        </p:tgtEl>
                                        <p:attrNameLst>
                                          <p:attrName>style.visibility</p:attrName>
                                        </p:attrNameLst>
                                      </p:cBhvr>
                                      <p:to>
                                        <p:strVal val="visible"/>
                                      </p:to>
                                    </p:set>
                                    <p:animEffect transition="in" filter="wipe(down)">
                                      <p:cBhvr>
                                        <p:cTn id="31" dur="500"/>
                                        <p:tgtEl>
                                          <p:spTgt spid="41993"/>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41994"/>
                                        </p:tgtEl>
                                        <p:attrNameLst>
                                          <p:attrName>style.visibility</p:attrName>
                                        </p:attrNameLst>
                                      </p:cBhvr>
                                      <p:to>
                                        <p:strVal val="visible"/>
                                      </p:to>
                                    </p:set>
                                    <p:animEffect transition="in" filter="wipe(down)">
                                      <p:cBhvr>
                                        <p:cTn id="34" dur="500"/>
                                        <p:tgtEl>
                                          <p:spTgt spid="41994"/>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41995"/>
                                        </p:tgtEl>
                                        <p:attrNameLst>
                                          <p:attrName>style.visibility</p:attrName>
                                        </p:attrNameLst>
                                      </p:cBhvr>
                                      <p:to>
                                        <p:strVal val="visible"/>
                                      </p:to>
                                    </p:set>
                                    <p:animEffect transition="in" filter="wipe(down)">
                                      <p:cBhvr>
                                        <p:cTn id="37" dur="500"/>
                                        <p:tgtEl>
                                          <p:spTgt spid="41995"/>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41996"/>
                                        </p:tgtEl>
                                        <p:attrNameLst>
                                          <p:attrName>style.visibility</p:attrName>
                                        </p:attrNameLst>
                                      </p:cBhvr>
                                      <p:to>
                                        <p:strVal val="visible"/>
                                      </p:to>
                                    </p:set>
                                    <p:animEffect transition="in" filter="wipe(down)">
                                      <p:cBhvr>
                                        <p:cTn id="40" dur="500"/>
                                        <p:tgtEl>
                                          <p:spTgt spid="41996"/>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41999"/>
                                        </p:tgtEl>
                                        <p:attrNameLst>
                                          <p:attrName>style.visibility</p:attrName>
                                        </p:attrNameLst>
                                      </p:cBhvr>
                                      <p:to>
                                        <p:strVal val="visible"/>
                                      </p:to>
                                    </p:set>
                                    <p:animEffect transition="in" filter="wipe(down)">
                                      <p:cBhvr>
                                        <p:cTn id="43" dur="500"/>
                                        <p:tgtEl>
                                          <p:spTgt spid="41999"/>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42000"/>
                                        </p:tgtEl>
                                        <p:attrNameLst>
                                          <p:attrName>style.visibility</p:attrName>
                                        </p:attrNameLst>
                                      </p:cBhvr>
                                      <p:to>
                                        <p:strVal val="visible"/>
                                      </p:to>
                                    </p:set>
                                    <p:animEffect transition="in" filter="wipe(down)">
                                      <p:cBhvr>
                                        <p:cTn id="46" dur="500"/>
                                        <p:tgtEl>
                                          <p:spTgt spid="42000"/>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42001"/>
                                        </p:tgtEl>
                                        <p:attrNameLst>
                                          <p:attrName>style.visibility</p:attrName>
                                        </p:attrNameLst>
                                      </p:cBhvr>
                                      <p:to>
                                        <p:strVal val="visible"/>
                                      </p:to>
                                    </p:set>
                                    <p:animEffect transition="in" filter="wipe(down)">
                                      <p:cBhvr>
                                        <p:cTn id="49" dur="500"/>
                                        <p:tgtEl>
                                          <p:spTgt spid="42001"/>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42002"/>
                                        </p:tgtEl>
                                        <p:attrNameLst>
                                          <p:attrName>style.visibility</p:attrName>
                                        </p:attrNameLst>
                                      </p:cBhvr>
                                      <p:to>
                                        <p:strVal val="visible"/>
                                      </p:to>
                                    </p:set>
                                    <p:animEffect transition="in" filter="wipe(down)">
                                      <p:cBhvr>
                                        <p:cTn id="52" dur="500"/>
                                        <p:tgtEl>
                                          <p:spTgt spid="42002"/>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42003"/>
                                        </p:tgtEl>
                                        <p:attrNameLst>
                                          <p:attrName>style.visibility</p:attrName>
                                        </p:attrNameLst>
                                      </p:cBhvr>
                                      <p:to>
                                        <p:strVal val="visible"/>
                                      </p:to>
                                    </p:set>
                                    <p:animEffect transition="in" filter="wipe(down)">
                                      <p:cBhvr>
                                        <p:cTn id="55" dur="500"/>
                                        <p:tgtEl>
                                          <p:spTgt spid="42003"/>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42004"/>
                                        </p:tgtEl>
                                        <p:attrNameLst>
                                          <p:attrName>style.visibility</p:attrName>
                                        </p:attrNameLst>
                                      </p:cBhvr>
                                      <p:to>
                                        <p:strVal val="visible"/>
                                      </p:to>
                                    </p:set>
                                    <p:animEffect transition="in" filter="wipe(down)">
                                      <p:cBhvr>
                                        <p:cTn id="58" dur="500"/>
                                        <p:tgtEl>
                                          <p:spTgt spid="42004"/>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42006"/>
                                        </p:tgtEl>
                                        <p:attrNameLst>
                                          <p:attrName>style.visibility</p:attrName>
                                        </p:attrNameLst>
                                      </p:cBhvr>
                                      <p:to>
                                        <p:strVal val="visible"/>
                                      </p:to>
                                    </p:set>
                                    <p:animEffect transition="in" filter="wipe(down)">
                                      <p:cBhvr>
                                        <p:cTn id="61" dur="500"/>
                                        <p:tgtEl>
                                          <p:spTgt spid="42006"/>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42007"/>
                                        </p:tgtEl>
                                        <p:attrNameLst>
                                          <p:attrName>style.visibility</p:attrName>
                                        </p:attrNameLst>
                                      </p:cBhvr>
                                      <p:to>
                                        <p:strVal val="visible"/>
                                      </p:to>
                                    </p:set>
                                    <p:animEffect transition="in" filter="wipe(down)">
                                      <p:cBhvr>
                                        <p:cTn id="64" dur="500"/>
                                        <p:tgtEl>
                                          <p:spTgt spid="42007"/>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41997"/>
                                        </p:tgtEl>
                                        <p:attrNameLst>
                                          <p:attrName>style.visibility</p:attrName>
                                        </p:attrNameLst>
                                      </p:cBhvr>
                                      <p:to>
                                        <p:strVal val="visible"/>
                                      </p:to>
                                    </p:set>
                                    <p:animEffect transition="in" filter="wipe(down)">
                                      <p:cBhvr>
                                        <p:cTn id="67" dur="500"/>
                                        <p:tgtEl>
                                          <p:spTgt spid="419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1" grpId="0" animBg="1"/>
      <p:bldP spid="41992" grpId="0" animBg="1"/>
      <p:bldP spid="41993" grpId="0"/>
      <p:bldP spid="41994" grpId="0"/>
      <p:bldP spid="41995" grpId="0" animBg="1"/>
      <p:bldP spid="41996" grpId="0"/>
      <p:bldP spid="41997" grpId="0"/>
      <p:bldP spid="41999" grpId="0"/>
      <p:bldP spid="42000" grpId="0" animBg="1"/>
      <p:bldP spid="42001" grpId="0" animBg="1"/>
      <p:bldP spid="42002" grpId="0"/>
      <p:bldP spid="42003" grpId="0"/>
      <p:bldP spid="42004" grpId="0"/>
      <p:bldP spid="42005" grpId="0"/>
      <p:bldP spid="42006" grpId="0"/>
      <p:bldP spid="42007" grpId="0"/>
      <p:bldP spid="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2"/>
          <p:cNvSpPr txBox="1">
            <a:spLocks noChangeArrowheads="1"/>
          </p:cNvSpPr>
          <p:nvPr/>
        </p:nvSpPr>
        <p:spPr bwMode="auto">
          <a:xfrm>
            <a:off x="6456363" y="520701"/>
            <a:ext cx="3960812" cy="1200329"/>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a:spAutoFit/>
          </a:bodyPr>
          <a:lstStyle/>
          <a:p>
            <a:pPr marL="342900" indent="-342900">
              <a:defRPr/>
            </a:pPr>
            <a:r>
              <a:rPr lang="ar-SA" dirty="0">
                <a:solidFill>
                  <a:srgbClr val="C00000"/>
                </a:solidFill>
                <a:cs typeface="Arial" pitchFamily="34" charset="0"/>
              </a:rPr>
              <a:t>إجابة المطلوب رقم (</a:t>
            </a:r>
            <a:r>
              <a:rPr lang="en-US" dirty="0">
                <a:solidFill>
                  <a:srgbClr val="C00000"/>
                </a:solidFill>
                <a:cs typeface="Arial" pitchFamily="34" charset="0"/>
              </a:rPr>
              <a:t>4</a:t>
            </a:r>
            <a:r>
              <a:rPr lang="ar-SA" dirty="0">
                <a:solidFill>
                  <a:srgbClr val="C00000"/>
                </a:solidFill>
                <a:cs typeface="Arial" pitchFamily="34" charset="0"/>
              </a:rPr>
              <a:t>):</a:t>
            </a:r>
          </a:p>
          <a:p>
            <a:pPr marL="342900" indent="-342900">
              <a:defRPr/>
            </a:pPr>
            <a:r>
              <a:rPr lang="ar-SA" dirty="0">
                <a:solidFill>
                  <a:srgbClr val="000000"/>
                </a:solidFill>
                <a:cs typeface="Arial" pitchFamily="34" charset="0"/>
              </a:rPr>
              <a:t>يمكن رسم منحنيات متوسط التكاليف (الكلية والمتغيرة والثابتة) وكذلك التكاليف الحدية من خلال الشكل البياني التالي :</a:t>
            </a:r>
            <a:endParaRPr lang="en-US" dirty="0">
              <a:solidFill>
                <a:srgbClr val="000000"/>
              </a:solidFill>
              <a:cs typeface="Arial" pitchFamily="34" charset="0"/>
            </a:endParaRPr>
          </a:p>
        </p:txBody>
      </p:sp>
      <p:graphicFrame>
        <p:nvGraphicFramePr>
          <p:cNvPr id="43012" name="Object 4"/>
          <p:cNvGraphicFramePr>
            <a:graphicFrameLocks noChangeAspect="1"/>
          </p:cNvGraphicFramePr>
          <p:nvPr/>
        </p:nvGraphicFramePr>
        <p:xfrm>
          <a:off x="6615113" y="3176588"/>
          <a:ext cx="114300" cy="215900"/>
        </p:xfrm>
        <a:graphic>
          <a:graphicData uri="http://schemas.openxmlformats.org/presentationml/2006/ole">
            <mc:AlternateContent xmlns:mc="http://schemas.openxmlformats.org/markup-compatibility/2006">
              <mc:Choice xmlns:v="urn:schemas-microsoft-com:vml" Requires="v">
                <p:oleObj spid="_x0000_s5140" name="Equation" r:id="rId4" imgW="114151" imgH="215619" progId="Equation.3">
                  <p:embed/>
                </p:oleObj>
              </mc:Choice>
              <mc:Fallback>
                <p:oleObj name="Equation" r:id="rId4" imgW="114151" imgH="21561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3176588"/>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013" name="Object 5"/>
          <p:cNvGraphicFramePr>
            <a:graphicFrameLocks noChangeAspect="1"/>
          </p:cNvGraphicFramePr>
          <p:nvPr/>
        </p:nvGraphicFramePr>
        <p:xfrm>
          <a:off x="5751513" y="2168525"/>
          <a:ext cx="114300" cy="215900"/>
        </p:xfrm>
        <a:graphic>
          <a:graphicData uri="http://schemas.openxmlformats.org/presentationml/2006/ole">
            <mc:AlternateContent xmlns:mc="http://schemas.openxmlformats.org/markup-compatibility/2006">
              <mc:Choice xmlns:v="urn:schemas-microsoft-com:vml" Requires="v">
                <p:oleObj spid="_x0000_s5141" name="Equation" r:id="rId6" imgW="114151" imgH="215619" progId="Equation.3">
                  <p:embed/>
                </p:oleObj>
              </mc:Choice>
              <mc:Fallback>
                <p:oleObj name="Equation" r:id="rId6" imgW="114151" imgH="21561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51513" y="2168525"/>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014" name="Object 6"/>
          <p:cNvGraphicFramePr>
            <a:graphicFrameLocks noChangeAspect="1"/>
          </p:cNvGraphicFramePr>
          <p:nvPr/>
        </p:nvGraphicFramePr>
        <p:xfrm>
          <a:off x="5751513" y="2168525"/>
          <a:ext cx="114300" cy="215900"/>
        </p:xfrm>
        <a:graphic>
          <a:graphicData uri="http://schemas.openxmlformats.org/presentationml/2006/ole">
            <mc:AlternateContent xmlns:mc="http://schemas.openxmlformats.org/markup-compatibility/2006">
              <mc:Choice xmlns:v="urn:schemas-microsoft-com:vml" Requires="v">
                <p:oleObj spid="_x0000_s5142" name="Equation" r:id="rId7" imgW="114151" imgH="215619" progId="Equation.3">
                  <p:embed/>
                </p:oleObj>
              </mc:Choice>
              <mc:Fallback>
                <p:oleObj name="Equation" r:id="rId7" imgW="114151" imgH="21561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51513" y="2168525"/>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15" name="Line 7"/>
          <p:cNvSpPr>
            <a:spLocks noChangeShapeType="1"/>
          </p:cNvSpPr>
          <p:nvPr/>
        </p:nvSpPr>
        <p:spPr bwMode="auto">
          <a:xfrm>
            <a:off x="2640013" y="1412875"/>
            <a:ext cx="0" cy="38163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43016" name="Line 8"/>
          <p:cNvSpPr>
            <a:spLocks noChangeShapeType="1"/>
          </p:cNvSpPr>
          <p:nvPr/>
        </p:nvSpPr>
        <p:spPr bwMode="auto">
          <a:xfrm>
            <a:off x="2640013" y="5229225"/>
            <a:ext cx="43926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43017" name="Text Box 10"/>
          <p:cNvSpPr txBox="1">
            <a:spLocks noChangeArrowheads="1"/>
          </p:cNvSpPr>
          <p:nvPr/>
        </p:nvSpPr>
        <p:spPr bwMode="auto">
          <a:xfrm>
            <a:off x="5521326" y="4502151"/>
            <a:ext cx="7921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endParaRPr lang="fr-FR" altLang="en-US" sz="2400">
              <a:latin typeface="Times New Roman" panose="02020603050405020304" pitchFamily="18" charset="0"/>
            </a:endParaRPr>
          </a:p>
        </p:txBody>
      </p:sp>
      <p:sp>
        <p:nvSpPr>
          <p:cNvPr id="273418" name="Text Box 11"/>
          <p:cNvSpPr txBox="1">
            <a:spLocks noChangeArrowheads="1"/>
          </p:cNvSpPr>
          <p:nvPr/>
        </p:nvSpPr>
        <p:spPr bwMode="auto">
          <a:xfrm>
            <a:off x="4870451" y="5229226"/>
            <a:ext cx="720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400">
                <a:latin typeface="Times New Roman" panose="02020603050405020304" pitchFamily="18" charset="0"/>
              </a:rPr>
              <a:t>5</a:t>
            </a:r>
          </a:p>
        </p:txBody>
      </p:sp>
      <p:sp>
        <p:nvSpPr>
          <p:cNvPr id="43019" name="Text Box 13"/>
          <p:cNvSpPr txBox="1">
            <a:spLocks noChangeArrowheads="1"/>
          </p:cNvSpPr>
          <p:nvPr/>
        </p:nvSpPr>
        <p:spPr bwMode="auto">
          <a:xfrm>
            <a:off x="1981200" y="4267201"/>
            <a:ext cx="649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400">
                <a:latin typeface="Times New Roman" panose="02020603050405020304" pitchFamily="18" charset="0"/>
              </a:rPr>
              <a:t>3</a:t>
            </a:r>
          </a:p>
        </p:txBody>
      </p:sp>
      <p:sp>
        <p:nvSpPr>
          <p:cNvPr id="43020" name="Text Box 15"/>
          <p:cNvSpPr txBox="1">
            <a:spLocks noChangeArrowheads="1"/>
          </p:cNvSpPr>
          <p:nvPr/>
        </p:nvSpPr>
        <p:spPr bwMode="auto">
          <a:xfrm>
            <a:off x="6816726" y="4581526"/>
            <a:ext cx="1108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400">
                <a:latin typeface="Times New Roman" panose="02020603050405020304" pitchFamily="18" charset="0"/>
              </a:rPr>
              <a:t>AFC</a:t>
            </a:r>
          </a:p>
        </p:txBody>
      </p:sp>
      <p:sp>
        <p:nvSpPr>
          <p:cNvPr id="43021" name="Line 18"/>
          <p:cNvSpPr>
            <a:spLocks noChangeShapeType="1"/>
          </p:cNvSpPr>
          <p:nvPr/>
        </p:nvSpPr>
        <p:spPr bwMode="auto">
          <a:xfrm>
            <a:off x="2640013" y="4508500"/>
            <a:ext cx="17272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43022" name="Line 23"/>
          <p:cNvSpPr>
            <a:spLocks noChangeShapeType="1"/>
          </p:cNvSpPr>
          <p:nvPr/>
        </p:nvSpPr>
        <p:spPr bwMode="auto">
          <a:xfrm flipV="1">
            <a:off x="5016500" y="3933825"/>
            <a:ext cx="0" cy="12954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43023" name="Text Box 27"/>
          <p:cNvSpPr txBox="1">
            <a:spLocks noChangeArrowheads="1"/>
          </p:cNvSpPr>
          <p:nvPr/>
        </p:nvSpPr>
        <p:spPr bwMode="auto">
          <a:xfrm>
            <a:off x="4511675" y="3500439"/>
            <a:ext cx="649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400">
                <a:latin typeface="Times New Roman" panose="02020603050405020304" pitchFamily="18" charset="0"/>
              </a:rPr>
              <a:t>B</a:t>
            </a:r>
          </a:p>
        </p:txBody>
      </p:sp>
      <p:sp>
        <p:nvSpPr>
          <p:cNvPr id="43024" name="Text Box 28"/>
          <p:cNvSpPr txBox="1">
            <a:spLocks noChangeArrowheads="1"/>
          </p:cNvSpPr>
          <p:nvPr/>
        </p:nvSpPr>
        <p:spPr bwMode="auto">
          <a:xfrm>
            <a:off x="1919289" y="3789364"/>
            <a:ext cx="6492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400">
                <a:latin typeface="Times New Roman" panose="02020603050405020304" pitchFamily="18" charset="0"/>
              </a:rPr>
              <a:t>18</a:t>
            </a:r>
          </a:p>
        </p:txBody>
      </p:sp>
      <p:sp>
        <p:nvSpPr>
          <p:cNvPr id="43025" name="Text Box 29"/>
          <p:cNvSpPr txBox="1">
            <a:spLocks noChangeArrowheads="1"/>
          </p:cNvSpPr>
          <p:nvPr/>
        </p:nvSpPr>
        <p:spPr bwMode="auto">
          <a:xfrm>
            <a:off x="1463677" y="797898"/>
            <a:ext cx="1192212" cy="184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ar-SA" altLang="en-US" sz="1800" dirty="0">
                <a:latin typeface="Times New Roman" panose="02020603050405020304" pitchFamily="18" charset="0"/>
              </a:rPr>
              <a:t>التكاليف</a:t>
            </a:r>
            <a:endParaRPr lang="en-US" altLang="en-US" sz="1800" dirty="0">
              <a:latin typeface="Times New Roman" panose="02020603050405020304" pitchFamily="18" charset="0"/>
            </a:endParaRPr>
          </a:p>
          <a:p>
            <a:pPr eaLnBrk="1" hangingPunct="1">
              <a:spcBef>
                <a:spcPct val="50000"/>
              </a:spcBef>
              <a:buClrTx/>
              <a:buSzTx/>
              <a:buFontTx/>
              <a:buNone/>
            </a:pPr>
            <a:r>
              <a:rPr lang="en-US" altLang="en-US" sz="1600" dirty="0">
                <a:latin typeface="Times New Roman" panose="02020603050405020304" pitchFamily="18" charset="0"/>
              </a:rPr>
              <a:t>ATC</a:t>
            </a:r>
          </a:p>
          <a:p>
            <a:pPr eaLnBrk="1" hangingPunct="1">
              <a:spcBef>
                <a:spcPct val="50000"/>
              </a:spcBef>
              <a:buClrTx/>
              <a:buSzTx/>
              <a:buFontTx/>
              <a:buNone/>
            </a:pPr>
            <a:r>
              <a:rPr lang="en-US" altLang="en-US" sz="1600" dirty="0">
                <a:latin typeface="Times New Roman" panose="02020603050405020304" pitchFamily="18" charset="0"/>
              </a:rPr>
              <a:t>AVC</a:t>
            </a:r>
          </a:p>
          <a:p>
            <a:pPr eaLnBrk="1" hangingPunct="1">
              <a:spcBef>
                <a:spcPct val="50000"/>
              </a:spcBef>
              <a:buClrTx/>
              <a:buSzTx/>
              <a:buFontTx/>
              <a:buNone/>
            </a:pPr>
            <a:r>
              <a:rPr lang="en-US" altLang="en-US" sz="1600" dirty="0">
                <a:latin typeface="Times New Roman" panose="02020603050405020304" pitchFamily="18" charset="0"/>
              </a:rPr>
              <a:t>AFC</a:t>
            </a:r>
          </a:p>
          <a:p>
            <a:pPr eaLnBrk="1" hangingPunct="1">
              <a:spcBef>
                <a:spcPct val="50000"/>
              </a:spcBef>
              <a:buClrTx/>
              <a:buSzTx/>
              <a:buFontTx/>
              <a:buNone/>
            </a:pPr>
            <a:r>
              <a:rPr lang="en-US" altLang="en-US" sz="1600" dirty="0">
                <a:latin typeface="Times New Roman" panose="02020603050405020304" pitchFamily="18" charset="0"/>
              </a:rPr>
              <a:t>MC</a:t>
            </a:r>
          </a:p>
        </p:txBody>
      </p:sp>
      <p:sp>
        <p:nvSpPr>
          <p:cNvPr id="43026" name="Text Box 34"/>
          <p:cNvSpPr txBox="1">
            <a:spLocks noChangeArrowheads="1"/>
          </p:cNvSpPr>
          <p:nvPr/>
        </p:nvSpPr>
        <p:spPr bwMode="auto">
          <a:xfrm>
            <a:off x="6096000" y="3284539"/>
            <a:ext cx="8651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400">
                <a:latin typeface="Times New Roman" panose="02020603050405020304" pitchFamily="18" charset="0"/>
              </a:rPr>
              <a:t>ATC</a:t>
            </a:r>
          </a:p>
        </p:txBody>
      </p:sp>
      <p:sp>
        <p:nvSpPr>
          <p:cNvPr id="43027" name="Line 38"/>
          <p:cNvSpPr>
            <a:spLocks noChangeShapeType="1"/>
          </p:cNvSpPr>
          <p:nvPr/>
        </p:nvSpPr>
        <p:spPr bwMode="auto">
          <a:xfrm flipV="1">
            <a:off x="4367213" y="4508501"/>
            <a:ext cx="0" cy="72072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43028" name="Text Box 42"/>
          <p:cNvSpPr txBox="1">
            <a:spLocks noChangeArrowheads="1"/>
          </p:cNvSpPr>
          <p:nvPr/>
        </p:nvSpPr>
        <p:spPr bwMode="auto">
          <a:xfrm>
            <a:off x="5880100" y="2420938"/>
            <a:ext cx="901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400">
                <a:latin typeface="Times New Roman" panose="02020603050405020304" pitchFamily="18" charset="0"/>
              </a:rPr>
              <a:t>MC</a:t>
            </a:r>
          </a:p>
        </p:txBody>
      </p:sp>
      <p:sp>
        <p:nvSpPr>
          <p:cNvPr id="273429" name="Text Box 44"/>
          <p:cNvSpPr txBox="1">
            <a:spLocks noChangeArrowheads="1"/>
          </p:cNvSpPr>
          <p:nvPr/>
        </p:nvSpPr>
        <p:spPr bwMode="auto">
          <a:xfrm>
            <a:off x="3862389" y="5229226"/>
            <a:ext cx="6492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400">
                <a:latin typeface="Times New Roman" panose="02020603050405020304" pitchFamily="18" charset="0"/>
              </a:rPr>
              <a:t>3</a:t>
            </a:r>
          </a:p>
        </p:txBody>
      </p:sp>
      <p:sp>
        <p:nvSpPr>
          <p:cNvPr id="43030" name="Text Box 45"/>
          <p:cNvSpPr txBox="1">
            <a:spLocks noChangeArrowheads="1"/>
          </p:cNvSpPr>
          <p:nvPr/>
        </p:nvSpPr>
        <p:spPr bwMode="auto">
          <a:xfrm>
            <a:off x="7104064" y="5013326"/>
            <a:ext cx="24479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400">
                <a:latin typeface="Times New Roman" panose="02020603050405020304" pitchFamily="18" charset="0"/>
              </a:rPr>
              <a:t>Q</a:t>
            </a:r>
            <a:r>
              <a:rPr lang="ar-SA" altLang="en-US" sz="1800">
                <a:latin typeface="Times New Roman" panose="02020603050405020304" pitchFamily="18" charset="0"/>
              </a:rPr>
              <a:t>الكمية المنتجة </a:t>
            </a:r>
            <a:endParaRPr lang="en-US" altLang="en-US" sz="2400">
              <a:latin typeface="Times New Roman" panose="02020603050405020304" pitchFamily="18" charset="0"/>
            </a:endParaRPr>
          </a:p>
        </p:txBody>
      </p:sp>
      <p:sp>
        <p:nvSpPr>
          <p:cNvPr id="43032" name="Freeform 24"/>
          <p:cNvSpPr>
            <a:spLocks/>
          </p:cNvSpPr>
          <p:nvPr/>
        </p:nvSpPr>
        <p:spPr bwMode="auto">
          <a:xfrm>
            <a:off x="3071813" y="2781301"/>
            <a:ext cx="3168650" cy="2424113"/>
          </a:xfrm>
          <a:custGeom>
            <a:avLst/>
            <a:gdLst>
              <a:gd name="T0" fmla="*/ 0 w 1996"/>
              <a:gd name="T1" fmla="*/ 2147483646 h 1527"/>
              <a:gd name="T2" fmla="*/ 2147483646 w 1996"/>
              <a:gd name="T3" fmla="*/ 2147483646 h 1527"/>
              <a:gd name="T4" fmla="*/ 2147483646 w 1996"/>
              <a:gd name="T5" fmla="*/ 0 h 1527"/>
              <a:gd name="T6" fmla="*/ 0 60000 65536"/>
              <a:gd name="T7" fmla="*/ 0 60000 65536"/>
              <a:gd name="T8" fmla="*/ 0 60000 65536"/>
              <a:gd name="T9" fmla="*/ 0 w 1996"/>
              <a:gd name="T10" fmla="*/ 0 h 1527"/>
              <a:gd name="T11" fmla="*/ 1996 w 1996"/>
              <a:gd name="T12" fmla="*/ 1527 h 1527"/>
            </a:gdLst>
            <a:ahLst/>
            <a:cxnLst>
              <a:cxn ang="T6">
                <a:pos x="T0" y="T1"/>
              </a:cxn>
              <a:cxn ang="T7">
                <a:pos x="T2" y="T3"/>
              </a:cxn>
              <a:cxn ang="T8">
                <a:pos x="T4" y="T5"/>
              </a:cxn>
            </a:cxnLst>
            <a:rect l="T9" t="T10" r="T11" b="T12"/>
            <a:pathLst>
              <a:path w="1996" h="1527">
                <a:moveTo>
                  <a:pt x="0" y="998"/>
                </a:moveTo>
                <a:cubicBezTo>
                  <a:pt x="37" y="1262"/>
                  <a:pt x="75" y="1527"/>
                  <a:pt x="408" y="1361"/>
                </a:cubicBezTo>
                <a:cubicBezTo>
                  <a:pt x="741" y="1195"/>
                  <a:pt x="1368" y="597"/>
                  <a:pt x="1996"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43033" name="Line 18"/>
          <p:cNvSpPr>
            <a:spLocks noChangeShapeType="1"/>
          </p:cNvSpPr>
          <p:nvPr/>
        </p:nvSpPr>
        <p:spPr bwMode="auto">
          <a:xfrm>
            <a:off x="2640014" y="3933825"/>
            <a:ext cx="2376487"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ar-SA"/>
          </a:p>
        </p:txBody>
      </p:sp>
      <p:sp>
        <p:nvSpPr>
          <p:cNvPr id="43034" name="Freeform 26"/>
          <p:cNvSpPr>
            <a:spLocks/>
          </p:cNvSpPr>
          <p:nvPr/>
        </p:nvSpPr>
        <p:spPr bwMode="auto">
          <a:xfrm>
            <a:off x="4381501" y="2786064"/>
            <a:ext cx="1871663" cy="1247775"/>
          </a:xfrm>
          <a:custGeom>
            <a:avLst/>
            <a:gdLst>
              <a:gd name="T0" fmla="*/ 0 w 1134"/>
              <a:gd name="T1" fmla="*/ 0 h 605"/>
              <a:gd name="T2" fmla="*/ 2147483646 w 1134"/>
              <a:gd name="T3" fmla="*/ 2147483646 h 605"/>
              <a:gd name="T4" fmla="*/ 2147483646 w 1134"/>
              <a:gd name="T5" fmla="*/ 2147483646 h 605"/>
              <a:gd name="T6" fmla="*/ 0 60000 65536"/>
              <a:gd name="T7" fmla="*/ 0 60000 65536"/>
              <a:gd name="T8" fmla="*/ 0 60000 65536"/>
              <a:gd name="T9" fmla="*/ 0 w 1134"/>
              <a:gd name="T10" fmla="*/ 0 h 605"/>
              <a:gd name="T11" fmla="*/ 1134 w 1134"/>
              <a:gd name="T12" fmla="*/ 605 h 605"/>
            </a:gdLst>
            <a:ahLst/>
            <a:cxnLst>
              <a:cxn ang="T6">
                <a:pos x="T0" y="T1"/>
              </a:cxn>
              <a:cxn ang="T7">
                <a:pos x="T2" y="T3"/>
              </a:cxn>
              <a:cxn ang="T8">
                <a:pos x="T4" y="T5"/>
              </a:cxn>
            </a:cxnLst>
            <a:rect l="T9" t="T10" r="T11" b="T12"/>
            <a:pathLst>
              <a:path w="1134" h="605">
                <a:moveTo>
                  <a:pt x="0" y="0"/>
                </a:moveTo>
                <a:cubicBezTo>
                  <a:pt x="64" y="242"/>
                  <a:pt x="129" y="485"/>
                  <a:pt x="318" y="545"/>
                </a:cubicBezTo>
                <a:cubicBezTo>
                  <a:pt x="507" y="605"/>
                  <a:pt x="820" y="484"/>
                  <a:pt x="1134" y="36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43035" name="Freeform 27"/>
          <p:cNvSpPr>
            <a:spLocks/>
          </p:cNvSpPr>
          <p:nvPr/>
        </p:nvSpPr>
        <p:spPr bwMode="auto">
          <a:xfrm>
            <a:off x="3738564" y="3214689"/>
            <a:ext cx="2663825" cy="1487487"/>
          </a:xfrm>
          <a:custGeom>
            <a:avLst/>
            <a:gdLst>
              <a:gd name="T0" fmla="*/ 0 w 1678"/>
              <a:gd name="T1" fmla="*/ 0 h 937"/>
              <a:gd name="T2" fmla="*/ 2147483646 w 1678"/>
              <a:gd name="T3" fmla="*/ 2147483646 h 937"/>
              <a:gd name="T4" fmla="*/ 2147483646 w 1678"/>
              <a:gd name="T5" fmla="*/ 2147483646 h 937"/>
              <a:gd name="T6" fmla="*/ 0 60000 65536"/>
              <a:gd name="T7" fmla="*/ 0 60000 65536"/>
              <a:gd name="T8" fmla="*/ 0 60000 65536"/>
              <a:gd name="T9" fmla="*/ 0 w 1678"/>
              <a:gd name="T10" fmla="*/ 0 h 937"/>
              <a:gd name="T11" fmla="*/ 1678 w 1678"/>
              <a:gd name="T12" fmla="*/ 937 h 937"/>
            </a:gdLst>
            <a:ahLst/>
            <a:cxnLst>
              <a:cxn ang="T6">
                <a:pos x="T0" y="T1"/>
              </a:cxn>
              <a:cxn ang="T7">
                <a:pos x="T2" y="T3"/>
              </a:cxn>
              <a:cxn ang="T8">
                <a:pos x="T4" y="T5"/>
              </a:cxn>
            </a:cxnLst>
            <a:rect l="T9" t="T10" r="T11" b="T12"/>
            <a:pathLst>
              <a:path w="1678" h="937">
                <a:moveTo>
                  <a:pt x="0" y="0"/>
                </a:moveTo>
                <a:cubicBezTo>
                  <a:pt x="64" y="347"/>
                  <a:pt x="128" y="695"/>
                  <a:pt x="408" y="816"/>
                </a:cubicBezTo>
                <a:cubicBezTo>
                  <a:pt x="688" y="937"/>
                  <a:pt x="1183" y="831"/>
                  <a:pt x="1678" y="72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43036" name="Text Box 34"/>
          <p:cNvSpPr txBox="1">
            <a:spLocks noChangeArrowheads="1"/>
          </p:cNvSpPr>
          <p:nvPr/>
        </p:nvSpPr>
        <p:spPr bwMode="auto">
          <a:xfrm>
            <a:off x="6167439" y="4141789"/>
            <a:ext cx="8651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400">
                <a:latin typeface="Times New Roman" panose="02020603050405020304" pitchFamily="18" charset="0"/>
              </a:rPr>
              <a:t>AVC</a:t>
            </a:r>
          </a:p>
        </p:txBody>
      </p:sp>
      <p:sp>
        <p:nvSpPr>
          <p:cNvPr id="43037" name="Freeform 29"/>
          <p:cNvSpPr>
            <a:spLocks/>
          </p:cNvSpPr>
          <p:nvPr/>
        </p:nvSpPr>
        <p:spPr bwMode="auto">
          <a:xfrm>
            <a:off x="3863975" y="2565401"/>
            <a:ext cx="2952750" cy="2303463"/>
          </a:xfrm>
          <a:custGeom>
            <a:avLst/>
            <a:gdLst>
              <a:gd name="T0" fmla="*/ 0 w 1860"/>
              <a:gd name="T1" fmla="*/ 0 h 1451"/>
              <a:gd name="T2" fmla="*/ 2147483646 w 1860"/>
              <a:gd name="T3" fmla="*/ 2147483646 h 1451"/>
              <a:gd name="T4" fmla="*/ 2147483646 w 1860"/>
              <a:gd name="T5" fmla="*/ 2147483646 h 1451"/>
              <a:gd name="T6" fmla="*/ 0 60000 65536"/>
              <a:gd name="T7" fmla="*/ 0 60000 65536"/>
              <a:gd name="T8" fmla="*/ 0 60000 65536"/>
              <a:gd name="T9" fmla="*/ 0 w 1860"/>
              <a:gd name="T10" fmla="*/ 0 h 1451"/>
              <a:gd name="T11" fmla="*/ 1860 w 1860"/>
              <a:gd name="T12" fmla="*/ 1451 h 1451"/>
            </a:gdLst>
            <a:ahLst/>
            <a:cxnLst>
              <a:cxn ang="T6">
                <a:pos x="T0" y="T1"/>
              </a:cxn>
              <a:cxn ang="T7">
                <a:pos x="T2" y="T3"/>
              </a:cxn>
              <a:cxn ang="T8">
                <a:pos x="T4" y="T5"/>
              </a:cxn>
            </a:cxnLst>
            <a:rect l="T9" t="T10" r="T11" b="T12"/>
            <a:pathLst>
              <a:path w="1860" h="1451">
                <a:moveTo>
                  <a:pt x="0" y="0"/>
                </a:moveTo>
                <a:cubicBezTo>
                  <a:pt x="140" y="446"/>
                  <a:pt x="280" y="892"/>
                  <a:pt x="590" y="1134"/>
                </a:cubicBezTo>
                <a:cubicBezTo>
                  <a:pt x="900" y="1376"/>
                  <a:pt x="1380" y="1413"/>
                  <a:pt x="1860" y="1451"/>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43038" name="Oval 30"/>
          <p:cNvSpPr>
            <a:spLocks noChangeArrowheads="1"/>
          </p:cNvSpPr>
          <p:nvPr/>
        </p:nvSpPr>
        <p:spPr bwMode="auto">
          <a:xfrm>
            <a:off x="4943476" y="3860801"/>
            <a:ext cx="144463" cy="144463"/>
          </a:xfrm>
          <a:prstGeom prst="ellipse">
            <a:avLst/>
          </a:prstGeom>
          <a:solidFill>
            <a:schemeClr val="tx1"/>
          </a:solidFill>
          <a:ln w="9525">
            <a:solidFill>
              <a:schemeClr val="tx1"/>
            </a:solidFill>
            <a:round/>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ar-SA" altLang="en-US" sz="2400">
              <a:latin typeface="Times New Roman" panose="02020603050405020304" pitchFamily="18" charset="0"/>
            </a:endParaRPr>
          </a:p>
        </p:txBody>
      </p:sp>
      <p:sp>
        <p:nvSpPr>
          <p:cNvPr id="43039" name="Oval 31"/>
          <p:cNvSpPr>
            <a:spLocks noChangeArrowheads="1"/>
          </p:cNvSpPr>
          <p:nvPr/>
        </p:nvSpPr>
        <p:spPr bwMode="auto">
          <a:xfrm>
            <a:off x="4310063" y="4429126"/>
            <a:ext cx="144462" cy="144463"/>
          </a:xfrm>
          <a:prstGeom prst="ellipse">
            <a:avLst/>
          </a:prstGeom>
          <a:solidFill>
            <a:schemeClr val="tx1"/>
          </a:solidFill>
          <a:ln w="9525">
            <a:solidFill>
              <a:schemeClr val="tx1"/>
            </a:solidFill>
            <a:round/>
            <a:headEnd/>
            <a:tailEnd/>
          </a:ln>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ar-SA" altLang="en-US" sz="2400">
              <a:latin typeface="Times New Roman" panose="02020603050405020304" pitchFamily="18" charset="0"/>
            </a:endParaRPr>
          </a:p>
        </p:txBody>
      </p:sp>
      <p:sp>
        <p:nvSpPr>
          <p:cNvPr id="43040" name="Text Box 27"/>
          <p:cNvSpPr txBox="1">
            <a:spLocks noChangeArrowheads="1"/>
          </p:cNvSpPr>
          <p:nvPr/>
        </p:nvSpPr>
        <p:spPr bwMode="auto">
          <a:xfrm>
            <a:off x="3933825" y="4070351"/>
            <a:ext cx="649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400">
                <a:latin typeface="Times New Roman" panose="02020603050405020304" pitchFamily="18" charset="0"/>
              </a:rPr>
              <a:t>A</a:t>
            </a:r>
          </a:p>
        </p:txBody>
      </p:sp>
    </p:spTree>
    <p:extLst>
      <p:ext uri="{BB962C8B-B14F-4D97-AF65-F5344CB8AC3E}">
        <p14:creationId xmlns:p14="http://schemas.microsoft.com/office/powerpoint/2010/main" val="37435395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3970"/>
                                        </p:tgtEl>
                                        <p:attrNameLst>
                                          <p:attrName>style.visibility</p:attrName>
                                        </p:attrNameLst>
                                      </p:cBhvr>
                                      <p:to>
                                        <p:strVal val="visible"/>
                                      </p:to>
                                    </p:set>
                                    <p:animEffect transition="in" filter="slide(fromBottom)">
                                      <p:cBhvr>
                                        <p:cTn id="7" dur="500"/>
                                        <p:tgtEl>
                                          <p:spTgt spid="83970"/>
                                        </p:tgtEl>
                                      </p:cBhvr>
                                    </p:animEffect>
                                  </p:childTnLst>
                                </p:cTn>
                              </p:par>
                              <p:par>
                                <p:cTn id="8" presetID="22" presetClass="entr" presetSubtype="4" fill="hold" nodeType="withEffect">
                                  <p:stCondLst>
                                    <p:cond delay="0"/>
                                  </p:stCondLst>
                                  <p:childTnLst>
                                    <p:set>
                                      <p:cBhvr>
                                        <p:cTn id="9" dur="1" fill="hold">
                                          <p:stCondLst>
                                            <p:cond delay="0"/>
                                          </p:stCondLst>
                                        </p:cTn>
                                        <p:tgtEl>
                                          <p:spTgt spid="43012"/>
                                        </p:tgtEl>
                                        <p:attrNameLst>
                                          <p:attrName>style.visibility</p:attrName>
                                        </p:attrNameLst>
                                      </p:cBhvr>
                                      <p:to>
                                        <p:strVal val="visible"/>
                                      </p:to>
                                    </p:set>
                                    <p:animEffect transition="in" filter="wipe(down)">
                                      <p:cBhvr>
                                        <p:cTn id="10" dur="500"/>
                                        <p:tgtEl>
                                          <p:spTgt spid="43012"/>
                                        </p:tgtEl>
                                      </p:cBhvr>
                                    </p:animEffect>
                                  </p:childTnLst>
                                </p:cTn>
                              </p:par>
                              <p:par>
                                <p:cTn id="11" presetID="22" presetClass="entr" presetSubtype="4" fill="hold" nodeType="withEffect">
                                  <p:stCondLst>
                                    <p:cond delay="0"/>
                                  </p:stCondLst>
                                  <p:childTnLst>
                                    <p:set>
                                      <p:cBhvr>
                                        <p:cTn id="12" dur="1" fill="hold">
                                          <p:stCondLst>
                                            <p:cond delay="0"/>
                                          </p:stCondLst>
                                        </p:cTn>
                                        <p:tgtEl>
                                          <p:spTgt spid="43013"/>
                                        </p:tgtEl>
                                        <p:attrNameLst>
                                          <p:attrName>style.visibility</p:attrName>
                                        </p:attrNameLst>
                                      </p:cBhvr>
                                      <p:to>
                                        <p:strVal val="visible"/>
                                      </p:to>
                                    </p:set>
                                    <p:animEffect transition="in" filter="wipe(down)">
                                      <p:cBhvr>
                                        <p:cTn id="13" dur="500"/>
                                        <p:tgtEl>
                                          <p:spTgt spid="43013"/>
                                        </p:tgtEl>
                                      </p:cBhvr>
                                    </p:animEffect>
                                  </p:childTnLst>
                                </p:cTn>
                              </p:par>
                              <p:par>
                                <p:cTn id="14" presetID="22" presetClass="entr" presetSubtype="4" fill="hold" nodeType="withEffect">
                                  <p:stCondLst>
                                    <p:cond delay="0"/>
                                  </p:stCondLst>
                                  <p:childTnLst>
                                    <p:set>
                                      <p:cBhvr>
                                        <p:cTn id="15" dur="1" fill="hold">
                                          <p:stCondLst>
                                            <p:cond delay="0"/>
                                          </p:stCondLst>
                                        </p:cTn>
                                        <p:tgtEl>
                                          <p:spTgt spid="43014"/>
                                        </p:tgtEl>
                                        <p:attrNameLst>
                                          <p:attrName>style.visibility</p:attrName>
                                        </p:attrNameLst>
                                      </p:cBhvr>
                                      <p:to>
                                        <p:strVal val="visible"/>
                                      </p:to>
                                    </p:set>
                                    <p:animEffect transition="in" filter="wipe(down)">
                                      <p:cBhvr>
                                        <p:cTn id="16" dur="500"/>
                                        <p:tgtEl>
                                          <p:spTgt spid="43014"/>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43015"/>
                                        </p:tgtEl>
                                        <p:attrNameLst>
                                          <p:attrName>style.visibility</p:attrName>
                                        </p:attrNameLst>
                                      </p:cBhvr>
                                      <p:to>
                                        <p:strVal val="visible"/>
                                      </p:to>
                                    </p:set>
                                    <p:animEffect transition="in" filter="wipe(down)">
                                      <p:cBhvr>
                                        <p:cTn id="19" dur="500"/>
                                        <p:tgtEl>
                                          <p:spTgt spid="43015"/>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43016"/>
                                        </p:tgtEl>
                                        <p:attrNameLst>
                                          <p:attrName>style.visibility</p:attrName>
                                        </p:attrNameLst>
                                      </p:cBhvr>
                                      <p:to>
                                        <p:strVal val="visible"/>
                                      </p:to>
                                    </p:set>
                                    <p:animEffect transition="in" filter="wipe(down)">
                                      <p:cBhvr>
                                        <p:cTn id="22" dur="500"/>
                                        <p:tgtEl>
                                          <p:spTgt spid="43016"/>
                                        </p:tgtEl>
                                      </p:cBhvr>
                                    </p:animEffect>
                                  </p:childTnLst>
                                </p:cTn>
                              </p:par>
                              <p:par>
                                <p:cTn id="23" presetID="22" presetClass="entr" presetSubtype="4" fill="hold" grpId="0" nodeType="withEffect" nodePh="1">
                                  <p:stCondLst>
                                    <p:cond delay="0"/>
                                  </p:stCondLst>
                                  <p:endCondLst>
                                    <p:cond evt="begin" delay="0">
                                      <p:tn val="23"/>
                                    </p:cond>
                                  </p:endCondLst>
                                  <p:childTnLst>
                                    <p:set>
                                      <p:cBhvr>
                                        <p:cTn id="24" dur="1" fill="hold">
                                          <p:stCondLst>
                                            <p:cond delay="0"/>
                                          </p:stCondLst>
                                        </p:cTn>
                                        <p:tgtEl>
                                          <p:spTgt spid="43017"/>
                                        </p:tgtEl>
                                        <p:attrNameLst>
                                          <p:attrName>style.visibility</p:attrName>
                                        </p:attrNameLst>
                                      </p:cBhvr>
                                      <p:to>
                                        <p:strVal val="visible"/>
                                      </p:to>
                                    </p:set>
                                    <p:animEffect transition="in" filter="wipe(down)">
                                      <p:cBhvr>
                                        <p:cTn id="25" dur="500"/>
                                        <p:tgtEl>
                                          <p:spTgt spid="4301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43019"/>
                                        </p:tgtEl>
                                        <p:attrNameLst>
                                          <p:attrName>style.visibility</p:attrName>
                                        </p:attrNameLst>
                                      </p:cBhvr>
                                      <p:to>
                                        <p:strVal val="visible"/>
                                      </p:to>
                                    </p:set>
                                    <p:animEffect transition="in" filter="wipe(down)">
                                      <p:cBhvr>
                                        <p:cTn id="28" dur="500"/>
                                        <p:tgtEl>
                                          <p:spTgt spid="43019"/>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43020"/>
                                        </p:tgtEl>
                                        <p:attrNameLst>
                                          <p:attrName>style.visibility</p:attrName>
                                        </p:attrNameLst>
                                      </p:cBhvr>
                                      <p:to>
                                        <p:strVal val="visible"/>
                                      </p:to>
                                    </p:set>
                                    <p:animEffect transition="in" filter="wipe(down)">
                                      <p:cBhvr>
                                        <p:cTn id="31" dur="500"/>
                                        <p:tgtEl>
                                          <p:spTgt spid="43020"/>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43021"/>
                                        </p:tgtEl>
                                        <p:attrNameLst>
                                          <p:attrName>style.visibility</p:attrName>
                                        </p:attrNameLst>
                                      </p:cBhvr>
                                      <p:to>
                                        <p:strVal val="visible"/>
                                      </p:to>
                                    </p:set>
                                    <p:animEffect transition="in" filter="wipe(down)">
                                      <p:cBhvr>
                                        <p:cTn id="34" dur="500"/>
                                        <p:tgtEl>
                                          <p:spTgt spid="43021"/>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43022"/>
                                        </p:tgtEl>
                                        <p:attrNameLst>
                                          <p:attrName>style.visibility</p:attrName>
                                        </p:attrNameLst>
                                      </p:cBhvr>
                                      <p:to>
                                        <p:strVal val="visible"/>
                                      </p:to>
                                    </p:set>
                                    <p:animEffect transition="in" filter="wipe(down)">
                                      <p:cBhvr>
                                        <p:cTn id="37" dur="500"/>
                                        <p:tgtEl>
                                          <p:spTgt spid="43022"/>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43023"/>
                                        </p:tgtEl>
                                        <p:attrNameLst>
                                          <p:attrName>style.visibility</p:attrName>
                                        </p:attrNameLst>
                                      </p:cBhvr>
                                      <p:to>
                                        <p:strVal val="visible"/>
                                      </p:to>
                                    </p:set>
                                    <p:animEffect transition="in" filter="wipe(down)">
                                      <p:cBhvr>
                                        <p:cTn id="40" dur="500"/>
                                        <p:tgtEl>
                                          <p:spTgt spid="43023"/>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43024"/>
                                        </p:tgtEl>
                                        <p:attrNameLst>
                                          <p:attrName>style.visibility</p:attrName>
                                        </p:attrNameLst>
                                      </p:cBhvr>
                                      <p:to>
                                        <p:strVal val="visible"/>
                                      </p:to>
                                    </p:set>
                                    <p:animEffect transition="in" filter="wipe(down)">
                                      <p:cBhvr>
                                        <p:cTn id="43" dur="500"/>
                                        <p:tgtEl>
                                          <p:spTgt spid="43024"/>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43025"/>
                                        </p:tgtEl>
                                        <p:attrNameLst>
                                          <p:attrName>style.visibility</p:attrName>
                                        </p:attrNameLst>
                                      </p:cBhvr>
                                      <p:to>
                                        <p:strVal val="visible"/>
                                      </p:to>
                                    </p:set>
                                    <p:animEffect transition="in" filter="wipe(down)">
                                      <p:cBhvr>
                                        <p:cTn id="46" dur="500"/>
                                        <p:tgtEl>
                                          <p:spTgt spid="43025"/>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43026"/>
                                        </p:tgtEl>
                                        <p:attrNameLst>
                                          <p:attrName>style.visibility</p:attrName>
                                        </p:attrNameLst>
                                      </p:cBhvr>
                                      <p:to>
                                        <p:strVal val="visible"/>
                                      </p:to>
                                    </p:set>
                                    <p:animEffect transition="in" filter="wipe(down)">
                                      <p:cBhvr>
                                        <p:cTn id="49" dur="500"/>
                                        <p:tgtEl>
                                          <p:spTgt spid="43026"/>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43027"/>
                                        </p:tgtEl>
                                        <p:attrNameLst>
                                          <p:attrName>style.visibility</p:attrName>
                                        </p:attrNameLst>
                                      </p:cBhvr>
                                      <p:to>
                                        <p:strVal val="visible"/>
                                      </p:to>
                                    </p:set>
                                    <p:animEffect transition="in" filter="wipe(down)">
                                      <p:cBhvr>
                                        <p:cTn id="52" dur="500"/>
                                        <p:tgtEl>
                                          <p:spTgt spid="43027"/>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43028"/>
                                        </p:tgtEl>
                                        <p:attrNameLst>
                                          <p:attrName>style.visibility</p:attrName>
                                        </p:attrNameLst>
                                      </p:cBhvr>
                                      <p:to>
                                        <p:strVal val="visible"/>
                                      </p:to>
                                    </p:set>
                                    <p:animEffect transition="in" filter="wipe(down)">
                                      <p:cBhvr>
                                        <p:cTn id="55" dur="500"/>
                                        <p:tgtEl>
                                          <p:spTgt spid="43028"/>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43030"/>
                                        </p:tgtEl>
                                        <p:attrNameLst>
                                          <p:attrName>style.visibility</p:attrName>
                                        </p:attrNameLst>
                                      </p:cBhvr>
                                      <p:to>
                                        <p:strVal val="visible"/>
                                      </p:to>
                                    </p:set>
                                    <p:animEffect transition="in" filter="wipe(down)">
                                      <p:cBhvr>
                                        <p:cTn id="58" dur="500"/>
                                        <p:tgtEl>
                                          <p:spTgt spid="43030"/>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43032"/>
                                        </p:tgtEl>
                                        <p:attrNameLst>
                                          <p:attrName>style.visibility</p:attrName>
                                        </p:attrNameLst>
                                      </p:cBhvr>
                                      <p:to>
                                        <p:strVal val="visible"/>
                                      </p:to>
                                    </p:set>
                                    <p:animEffect transition="in" filter="wipe(down)">
                                      <p:cBhvr>
                                        <p:cTn id="61" dur="500"/>
                                        <p:tgtEl>
                                          <p:spTgt spid="43032"/>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43033"/>
                                        </p:tgtEl>
                                        <p:attrNameLst>
                                          <p:attrName>style.visibility</p:attrName>
                                        </p:attrNameLst>
                                      </p:cBhvr>
                                      <p:to>
                                        <p:strVal val="visible"/>
                                      </p:to>
                                    </p:set>
                                    <p:animEffect transition="in" filter="wipe(down)">
                                      <p:cBhvr>
                                        <p:cTn id="64" dur="500"/>
                                        <p:tgtEl>
                                          <p:spTgt spid="43033"/>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43034"/>
                                        </p:tgtEl>
                                        <p:attrNameLst>
                                          <p:attrName>style.visibility</p:attrName>
                                        </p:attrNameLst>
                                      </p:cBhvr>
                                      <p:to>
                                        <p:strVal val="visible"/>
                                      </p:to>
                                    </p:set>
                                    <p:animEffect transition="in" filter="wipe(down)">
                                      <p:cBhvr>
                                        <p:cTn id="67" dur="500"/>
                                        <p:tgtEl>
                                          <p:spTgt spid="43034"/>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43035"/>
                                        </p:tgtEl>
                                        <p:attrNameLst>
                                          <p:attrName>style.visibility</p:attrName>
                                        </p:attrNameLst>
                                      </p:cBhvr>
                                      <p:to>
                                        <p:strVal val="visible"/>
                                      </p:to>
                                    </p:set>
                                    <p:animEffect transition="in" filter="wipe(down)">
                                      <p:cBhvr>
                                        <p:cTn id="70" dur="500"/>
                                        <p:tgtEl>
                                          <p:spTgt spid="43035"/>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43036"/>
                                        </p:tgtEl>
                                        <p:attrNameLst>
                                          <p:attrName>style.visibility</p:attrName>
                                        </p:attrNameLst>
                                      </p:cBhvr>
                                      <p:to>
                                        <p:strVal val="visible"/>
                                      </p:to>
                                    </p:set>
                                    <p:animEffect transition="in" filter="wipe(down)">
                                      <p:cBhvr>
                                        <p:cTn id="73" dur="500"/>
                                        <p:tgtEl>
                                          <p:spTgt spid="43036"/>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43037"/>
                                        </p:tgtEl>
                                        <p:attrNameLst>
                                          <p:attrName>style.visibility</p:attrName>
                                        </p:attrNameLst>
                                      </p:cBhvr>
                                      <p:to>
                                        <p:strVal val="visible"/>
                                      </p:to>
                                    </p:set>
                                    <p:animEffect transition="in" filter="wipe(down)">
                                      <p:cBhvr>
                                        <p:cTn id="76" dur="500"/>
                                        <p:tgtEl>
                                          <p:spTgt spid="43037"/>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43038"/>
                                        </p:tgtEl>
                                        <p:attrNameLst>
                                          <p:attrName>style.visibility</p:attrName>
                                        </p:attrNameLst>
                                      </p:cBhvr>
                                      <p:to>
                                        <p:strVal val="visible"/>
                                      </p:to>
                                    </p:set>
                                    <p:animEffect transition="in" filter="wipe(down)">
                                      <p:cBhvr>
                                        <p:cTn id="79" dur="500"/>
                                        <p:tgtEl>
                                          <p:spTgt spid="43038"/>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43039"/>
                                        </p:tgtEl>
                                        <p:attrNameLst>
                                          <p:attrName>style.visibility</p:attrName>
                                        </p:attrNameLst>
                                      </p:cBhvr>
                                      <p:to>
                                        <p:strVal val="visible"/>
                                      </p:to>
                                    </p:set>
                                    <p:animEffect transition="in" filter="wipe(down)">
                                      <p:cBhvr>
                                        <p:cTn id="82" dur="500"/>
                                        <p:tgtEl>
                                          <p:spTgt spid="43039"/>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43040"/>
                                        </p:tgtEl>
                                        <p:attrNameLst>
                                          <p:attrName>style.visibility</p:attrName>
                                        </p:attrNameLst>
                                      </p:cBhvr>
                                      <p:to>
                                        <p:strVal val="visible"/>
                                      </p:to>
                                    </p:set>
                                    <p:animEffect transition="in" filter="wipe(down)">
                                      <p:cBhvr>
                                        <p:cTn id="85" dur="500"/>
                                        <p:tgtEl>
                                          <p:spTgt spid="430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0" grpId="0" animBg="1"/>
      <p:bldP spid="43015" grpId="0" animBg="1"/>
      <p:bldP spid="43016" grpId="0" animBg="1"/>
      <p:bldP spid="43017" grpId="0"/>
      <p:bldP spid="43019" grpId="0"/>
      <p:bldP spid="43020" grpId="0"/>
      <p:bldP spid="43021" grpId="0" animBg="1"/>
      <p:bldP spid="43022" grpId="0" animBg="1"/>
      <p:bldP spid="43023" grpId="0"/>
      <p:bldP spid="43024" grpId="0"/>
      <p:bldP spid="43025" grpId="0"/>
      <p:bldP spid="43026" grpId="0"/>
      <p:bldP spid="43027" grpId="0" animBg="1"/>
      <p:bldP spid="43028" grpId="0"/>
      <p:bldP spid="43030" grpId="0"/>
      <p:bldP spid="43032" grpId="0" animBg="1"/>
      <p:bldP spid="43033" grpId="0" animBg="1"/>
      <p:bldP spid="43034" grpId="0" animBg="1"/>
      <p:bldP spid="43035" grpId="0" animBg="1"/>
      <p:bldP spid="43036" grpId="0"/>
      <p:bldP spid="43037" grpId="0" animBg="1"/>
      <p:bldP spid="43038" grpId="0" animBg="1"/>
      <p:bldP spid="43039" grpId="0" animBg="1"/>
      <p:bldP spid="4304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5"/>
          <p:cNvSpPr txBox="1">
            <a:spLocks noChangeArrowheads="1"/>
          </p:cNvSpPr>
          <p:nvPr/>
        </p:nvSpPr>
        <p:spPr bwMode="auto">
          <a:xfrm>
            <a:off x="1774825" y="620714"/>
            <a:ext cx="864235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rtl="1" eaLnBrk="1" hangingPunct="1">
              <a:spcBef>
                <a:spcPct val="50000"/>
              </a:spcBef>
              <a:buClrTx/>
              <a:buSzTx/>
              <a:buFontTx/>
              <a:buNone/>
            </a:pPr>
            <a:r>
              <a:rPr lang="ar-SA" altLang="en-US" sz="2800">
                <a:solidFill>
                  <a:srgbClr val="C00000"/>
                </a:solidFill>
                <a:latin typeface="Times New Roman" panose="02020603050405020304" pitchFamily="18" charset="0"/>
                <a:cs typeface="Simplified Arabic" panose="02020603050405020304" pitchFamily="18" charset="-78"/>
              </a:rPr>
              <a:t>من خلال الشكل البياني السابق يمكن ملاحظة ما يلي:</a:t>
            </a:r>
          </a:p>
          <a:p>
            <a:pPr algn="just" rtl="1" eaLnBrk="1" hangingPunct="1">
              <a:spcBef>
                <a:spcPct val="50000"/>
              </a:spcBef>
              <a:buClrTx/>
              <a:buSzTx/>
              <a:buFontTx/>
              <a:buNone/>
            </a:pPr>
            <a:r>
              <a:rPr lang="ar-SA" altLang="en-US" sz="2400">
                <a:latin typeface="Times New Roman" panose="02020603050405020304" pitchFamily="18" charset="0"/>
                <a:cs typeface="Simplified Arabic" panose="02020603050405020304" pitchFamily="18" charset="-78"/>
              </a:rPr>
              <a:t> </a:t>
            </a:r>
            <a:r>
              <a:rPr lang="en-US" altLang="en-US" sz="2400">
                <a:latin typeface="Times New Roman" panose="02020603050405020304" pitchFamily="18" charset="0"/>
                <a:cs typeface="Simplified Arabic" panose="02020603050405020304" pitchFamily="18" charset="-78"/>
              </a:rPr>
              <a:t>1</a:t>
            </a:r>
            <a:r>
              <a:rPr lang="ar-SA" altLang="en-US" sz="2400">
                <a:latin typeface="Times New Roman" panose="02020603050405020304" pitchFamily="18" charset="0"/>
                <a:cs typeface="Simplified Arabic" panose="02020603050405020304" pitchFamily="18" charset="-78"/>
              </a:rPr>
              <a:t>. عندما يكون منحنى </a:t>
            </a:r>
            <a:r>
              <a:rPr lang="en-US" altLang="en-US" sz="2400">
                <a:latin typeface="Times New Roman" panose="02020603050405020304" pitchFamily="18" charset="0"/>
                <a:cs typeface="Simplified Arabic" panose="02020603050405020304" pitchFamily="18" charset="-78"/>
              </a:rPr>
              <a:t>AVC</a:t>
            </a:r>
            <a:r>
              <a:rPr lang="ar-SA" altLang="en-US" sz="2400">
                <a:latin typeface="Times New Roman" panose="02020603050405020304" pitchFamily="18" charset="0"/>
                <a:cs typeface="Simplified Arabic" panose="02020603050405020304" pitchFamily="18" charset="-78"/>
              </a:rPr>
              <a:t> &gt; منحنى </a:t>
            </a:r>
            <a:r>
              <a:rPr lang="en-US" altLang="en-US" sz="2400">
                <a:latin typeface="Times New Roman" panose="02020603050405020304" pitchFamily="18" charset="0"/>
                <a:cs typeface="Simplified Arabic" panose="02020603050405020304" pitchFamily="18" charset="-78"/>
              </a:rPr>
              <a:t>MC</a:t>
            </a:r>
            <a:r>
              <a:rPr lang="ar-SA" altLang="en-US" sz="2400">
                <a:latin typeface="Times New Roman" panose="02020603050405020304" pitchFamily="18" charset="0"/>
                <a:cs typeface="Simplified Arabic" panose="02020603050405020304" pitchFamily="18" charset="-78"/>
              </a:rPr>
              <a:t> تكون </a:t>
            </a:r>
            <a:r>
              <a:rPr lang="en-US" altLang="en-US" sz="2400">
                <a:latin typeface="Times New Roman" panose="02020603050405020304" pitchFamily="18" charset="0"/>
                <a:cs typeface="Simplified Arabic" panose="02020603050405020304" pitchFamily="18" charset="-78"/>
              </a:rPr>
              <a:t>AVC </a:t>
            </a:r>
            <a:r>
              <a:rPr lang="ar-SA" altLang="en-US" sz="2400">
                <a:latin typeface="Times New Roman" panose="02020603050405020304" pitchFamily="18" charset="0"/>
                <a:cs typeface="Simplified Arabic" panose="02020603050405020304" pitchFamily="18" charset="-78"/>
              </a:rPr>
              <a:t> متناقصة .</a:t>
            </a:r>
          </a:p>
          <a:p>
            <a:pPr algn="just" rtl="1" eaLnBrk="1" hangingPunct="1">
              <a:spcBef>
                <a:spcPct val="50000"/>
              </a:spcBef>
              <a:buClrTx/>
              <a:buSzTx/>
              <a:buFontTx/>
              <a:buNone/>
            </a:pPr>
            <a:r>
              <a:rPr lang="en-US" altLang="en-US" sz="2400">
                <a:latin typeface="Times New Roman" panose="02020603050405020304" pitchFamily="18" charset="0"/>
                <a:cs typeface="Simplified Arabic" panose="02020603050405020304" pitchFamily="18" charset="-78"/>
              </a:rPr>
              <a:t>2</a:t>
            </a:r>
            <a:r>
              <a:rPr lang="ar-SA" altLang="en-US" sz="2400">
                <a:latin typeface="Times New Roman" panose="02020603050405020304" pitchFamily="18" charset="0"/>
                <a:cs typeface="Simplified Arabic" panose="02020603050405020304" pitchFamily="18" charset="-78"/>
              </a:rPr>
              <a:t>. عندما يكون منحنى </a:t>
            </a:r>
            <a:r>
              <a:rPr lang="en-US" altLang="en-US" sz="2400">
                <a:latin typeface="Times New Roman" panose="02020603050405020304" pitchFamily="18" charset="0"/>
                <a:cs typeface="Simplified Arabic" panose="02020603050405020304" pitchFamily="18" charset="-78"/>
              </a:rPr>
              <a:t>AVC</a:t>
            </a:r>
            <a:r>
              <a:rPr lang="ar-SA" altLang="en-US" sz="2400">
                <a:latin typeface="Times New Roman" panose="02020603050405020304" pitchFamily="18" charset="0"/>
                <a:cs typeface="Simplified Arabic" panose="02020603050405020304" pitchFamily="18" charset="-78"/>
              </a:rPr>
              <a:t> &lt; منحنى </a:t>
            </a:r>
            <a:r>
              <a:rPr lang="en-US" altLang="en-US" sz="2400">
                <a:latin typeface="Times New Roman" panose="02020603050405020304" pitchFamily="18" charset="0"/>
                <a:cs typeface="Simplified Arabic" panose="02020603050405020304" pitchFamily="18" charset="-78"/>
              </a:rPr>
              <a:t>Mc</a:t>
            </a:r>
            <a:r>
              <a:rPr lang="ar-SA" altLang="en-US" sz="2400">
                <a:latin typeface="Times New Roman" panose="02020603050405020304" pitchFamily="18" charset="0"/>
                <a:cs typeface="Simplified Arabic" panose="02020603050405020304" pitchFamily="18" charset="-78"/>
              </a:rPr>
              <a:t> تكون </a:t>
            </a:r>
            <a:r>
              <a:rPr lang="en-US" altLang="en-US" sz="2400">
                <a:latin typeface="Times New Roman" panose="02020603050405020304" pitchFamily="18" charset="0"/>
                <a:cs typeface="Simplified Arabic" panose="02020603050405020304" pitchFamily="18" charset="-78"/>
              </a:rPr>
              <a:t>AVC</a:t>
            </a:r>
            <a:r>
              <a:rPr lang="ar-SA" altLang="en-US" sz="2400">
                <a:latin typeface="Times New Roman" panose="02020603050405020304" pitchFamily="18" charset="0"/>
                <a:cs typeface="Simplified Arabic" panose="02020603050405020304" pitchFamily="18" charset="-78"/>
              </a:rPr>
              <a:t> متزايدة.</a:t>
            </a:r>
          </a:p>
          <a:p>
            <a:pPr algn="just" rtl="1" eaLnBrk="1" hangingPunct="1">
              <a:spcBef>
                <a:spcPct val="50000"/>
              </a:spcBef>
              <a:buClrTx/>
              <a:buSzTx/>
              <a:buFontTx/>
              <a:buNone/>
            </a:pPr>
            <a:r>
              <a:rPr lang="en-US" altLang="en-US" sz="2400">
                <a:latin typeface="Times New Roman" panose="02020603050405020304" pitchFamily="18" charset="0"/>
                <a:cs typeface="Simplified Arabic" panose="02020603050405020304" pitchFamily="18" charset="-78"/>
              </a:rPr>
              <a:t>3</a:t>
            </a:r>
            <a:r>
              <a:rPr lang="ar-SA" altLang="en-US" sz="2400">
                <a:latin typeface="Times New Roman" panose="02020603050405020304" pitchFamily="18" charset="0"/>
                <a:cs typeface="Simplified Arabic" panose="02020603050405020304" pitchFamily="18" charset="-78"/>
              </a:rPr>
              <a:t>. يتقاطع منحنى </a:t>
            </a:r>
            <a:r>
              <a:rPr lang="en-US" altLang="en-US" sz="2400">
                <a:latin typeface="Times New Roman" panose="02020603050405020304" pitchFamily="18" charset="0"/>
                <a:cs typeface="Simplified Arabic" panose="02020603050405020304" pitchFamily="18" charset="-78"/>
              </a:rPr>
              <a:t>AVC</a:t>
            </a:r>
            <a:r>
              <a:rPr lang="ar-SA" altLang="en-US" sz="2400">
                <a:latin typeface="Times New Roman" panose="02020603050405020304" pitchFamily="18" charset="0"/>
                <a:cs typeface="Simplified Arabic" panose="02020603050405020304" pitchFamily="18" charset="-78"/>
              </a:rPr>
              <a:t> مع منحنى </a:t>
            </a:r>
            <a:r>
              <a:rPr lang="en-US" altLang="en-US" sz="2400">
                <a:latin typeface="Times New Roman" panose="02020603050405020304" pitchFamily="18" charset="0"/>
                <a:cs typeface="Simplified Arabic" panose="02020603050405020304" pitchFamily="18" charset="-78"/>
              </a:rPr>
              <a:t>MC</a:t>
            </a:r>
            <a:r>
              <a:rPr lang="ar-SA" altLang="en-US" sz="2400">
                <a:latin typeface="Times New Roman" panose="02020603050405020304" pitchFamily="18" charset="0"/>
                <a:cs typeface="Simplified Arabic" panose="02020603050405020304" pitchFamily="18" charset="-78"/>
              </a:rPr>
              <a:t> عند أدنى نقطة لمنحنى </a:t>
            </a:r>
            <a:r>
              <a:rPr lang="en-US" altLang="en-US" sz="2400">
                <a:latin typeface="Times New Roman" panose="02020603050405020304" pitchFamily="18" charset="0"/>
                <a:cs typeface="Simplified Arabic" panose="02020603050405020304" pitchFamily="18" charset="-78"/>
              </a:rPr>
              <a:t>AVC</a:t>
            </a:r>
            <a:r>
              <a:rPr lang="ar-SA" altLang="en-US" sz="2400">
                <a:latin typeface="Times New Roman" panose="02020603050405020304" pitchFamily="18" charset="0"/>
                <a:cs typeface="Simplified Arabic" panose="02020603050405020304" pitchFamily="18" charset="-78"/>
              </a:rPr>
              <a:t> وهي النقطة </a:t>
            </a:r>
            <a:r>
              <a:rPr lang="en-US" altLang="en-US" sz="2400">
                <a:latin typeface="Times New Roman" panose="02020603050405020304" pitchFamily="18" charset="0"/>
                <a:cs typeface="Simplified Arabic" panose="02020603050405020304" pitchFamily="18" charset="-78"/>
              </a:rPr>
              <a:t>A</a:t>
            </a:r>
            <a:r>
              <a:rPr lang="ar-SA" altLang="en-US" sz="2400">
                <a:latin typeface="Times New Roman" panose="02020603050405020304" pitchFamily="18" charset="0"/>
                <a:cs typeface="Simplified Arabic" panose="02020603050405020304" pitchFamily="18" charset="-78"/>
              </a:rPr>
              <a:t> وتسمى هذه النقطة (نقطة الإغلاق) وهي أدنى نقطة يمكن للمؤسسة أن تنتج عندها قبل أن تغلق أبوابها وعندها تكون الكمية المنتجة = ثلاث وحدات، ومتوسط التكاليف المتغيرة = ثلاثة وحدات نقدية وهي أقل قيمة في </a:t>
            </a:r>
            <a:r>
              <a:rPr lang="en-US" altLang="en-US" sz="2400">
                <a:latin typeface="Times New Roman" panose="02020603050405020304" pitchFamily="18" charset="0"/>
                <a:cs typeface="Simplified Arabic" panose="02020603050405020304" pitchFamily="18" charset="-78"/>
              </a:rPr>
              <a:t>AVC</a:t>
            </a:r>
            <a:r>
              <a:rPr lang="ar-SA" altLang="en-US" sz="2400">
                <a:latin typeface="Times New Roman" panose="02020603050405020304" pitchFamily="18" charset="0"/>
                <a:cs typeface="Simplified Arabic" panose="02020603050405020304" pitchFamily="18" charset="-78"/>
              </a:rPr>
              <a:t> .</a:t>
            </a:r>
          </a:p>
          <a:p>
            <a:pPr algn="just" rtl="1" eaLnBrk="1" hangingPunct="1">
              <a:spcBef>
                <a:spcPct val="50000"/>
              </a:spcBef>
              <a:buClrTx/>
              <a:buSzTx/>
              <a:buFontTx/>
              <a:buNone/>
            </a:pPr>
            <a:r>
              <a:rPr lang="en-US" altLang="en-US" sz="2400">
                <a:latin typeface="Times New Roman" panose="02020603050405020304" pitchFamily="18" charset="0"/>
                <a:cs typeface="Simplified Arabic" panose="02020603050405020304" pitchFamily="18" charset="-78"/>
              </a:rPr>
              <a:t>4</a:t>
            </a:r>
            <a:r>
              <a:rPr lang="ar-SA" altLang="en-US" sz="2400">
                <a:latin typeface="Times New Roman" panose="02020603050405020304" pitchFamily="18" charset="0"/>
                <a:cs typeface="Simplified Arabic" panose="02020603050405020304" pitchFamily="18" charset="-78"/>
              </a:rPr>
              <a:t>. يتقاطع منحنى </a:t>
            </a:r>
            <a:r>
              <a:rPr lang="en-US" altLang="en-US" sz="2400">
                <a:latin typeface="Times New Roman" panose="02020603050405020304" pitchFamily="18" charset="0"/>
                <a:cs typeface="Simplified Arabic" panose="02020603050405020304" pitchFamily="18" charset="-78"/>
              </a:rPr>
              <a:t>ATC</a:t>
            </a:r>
            <a:r>
              <a:rPr lang="ar-SA" altLang="en-US" sz="2400">
                <a:latin typeface="Times New Roman" panose="02020603050405020304" pitchFamily="18" charset="0"/>
                <a:cs typeface="Simplified Arabic" panose="02020603050405020304" pitchFamily="18" charset="-78"/>
              </a:rPr>
              <a:t> مع منحنى </a:t>
            </a:r>
            <a:r>
              <a:rPr lang="en-US" altLang="en-US" sz="2400">
                <a:latin typeface="Times New Roman" panose="02020603050405020304" pitchFamily="18" charset="0"/>
                <a:cs typeface="Simplified Arabic" panose="02020603050405020304" pitchFamily="18" charset="-78"/>
              </a:rPr>
              <a:t>MC</a:t>
            </a:r>
            <a:r>
              <a:rPr lang="ar-SA" altLang="en-US" sz="2400">
                <a:latin typeface="Times New Roman" panose="02020603050405020304" pitchFamily="18" charset="0"/>
                <a:cs typeface="Simplified Arabic" panose="02020603050405020304" pitchFamily="18" charset="-78"/>
              </a:rPr>
              <a:t> عند أدنى نقطة لمنحنى </a:t>
            </a:r>
            <a:r>
              <a:rPr lang="en-US" altLang="en-US" sz="2400">
                <a:latin typeface="Times New Roman" panose="02020603050405020304" pitchFamily="18" charset="0"/>
                <a:cs typeface="Simplified Arabic" panose="02020603050405020304" pitchFamily="18" charset="-78"/>
              </a:rPr>
              <a:t>ATC</a:t>
            </a:r>
            <a:r>
              <a:rPr lang="ar-SA" altLang="en-US" sz="2400">
                <a:latin typeface="Times New Roman" panose="02020603050405020304" pitchFamily="18" charset="0"/>
                <a:cs typeface="Simplified Arabic" panose="02020603050405020304" pitchFamily="18" charset="-78"/>
              </a:rPr>
              <a:t> وهي النقطة </a:t>
            </a:r>
            <a:r>
              <a:rPr lang="en-US" altLang="en-US" sz="2400">
                <a:latin typeface="Times New Roman" panose="02020603050405020304" pitchFamily="18" charset="0"/>
                <a:cs typeface="Simplified Arabic" panose="02020603050405020304" pitchFamily="18" charset="-78"/>
              </a:rPr>
              <a:t>B</a:t>
            </a:r>
            <a:r>
              <a:rPr lang="ar-SA" altLang="en-US" sz="2400">
                <a:latin typeface="Times New Roman" panose="02020603050405020304" pitchFamily="18" charset="0"/>
                <a:cs typeface="Simplified Arabic" panose="02020603050405020304" pitchFamily="18" charset="-78"/>
              </a:rPr>
              <a:t> وتسمى هذه النقطة (نقطة التعادل) وعند هذه النقطة فإن الأرباح الاقتصادية للمؤسسة = صفر حيث أن الإيرادات الكلية = التكاليف الكلية، وعندها تكون الكمية المنتجة = </a:t>
            </a:r>
            <a:r>
              <a:rPr lang="en-US" altLang="en-US" sz="2400">
                <a:latin typeface="Times New Roman" panose="02020603050405020304" pitchFamily="18" charset="0"/>
                <a:cs typeface="Simplified Arabic" panose="02020603050405020304" pitchFamily="18" charset="-78"/>
              </a:rPr>
              <a:t>5</a:t>
            </a:r>
            <a:r>
              <a:rPr lang="ar-SA" altLang="en-US" sz="2400">
                <a:latin typeface="Times New Roman" panose="02020603050405020304" pitchFamily="18" charset="0"/>
                <a:cs typeface="Simplified Arabic" panose="02020603050405020304" pitchFamily="18" charset="-78"/>
              </a:rPr>
              <a:t> وحدات، ومتوسط التكاليف الكلية = (</a:t>
            </a:r>
            <a:r>
              <a:rPr lang="en-US" altLang="en-US" sz="2400">
                <a:latin typeface="Times New Roman" panose="02020603050405020304" pitchFamily="18" charset="0"/>
                <a:cs typeface="Simplified Arabic" panose="02020603050405020304" pitchFamily="18" charset="-78"/>
              </a:rPr>
              <a:t>ATC</a:t>
            </a:r>
            <a:r>
              <a:rPr lang="ar-SA" altLang="en-US" sz="2400">
                <a:latin typeface="Times New Roman" panose="02020603050405020304" pitchFamily="18" charset="0"/>
                <a:cs typeface="Simplified Arabic" panose="02020603050405020304" pitchFamily="18" charset="-78"/>
              </a:rPr>
              <a:t> = </a:t>
            </a:r>
            <a:r>
              <a:rPr lang="en-US" altLang="en-US" sz="2400">
                <a:latin typeface="Times New Roman" panose="02020603050405020304" pitchFamily="18" charset="0"/>
                <a:cs typeface="Simplified Arabic" panose="02020603050405020304" pitchFamily="18" charset="-78"/>
              </a:rPr>
              <a:t>18</a:t>
            </a:r>
            <a:r>
              <a:rPr lang="ar-SA" altLang="en-US" sz="2400">
                <a:latin typeface="Times New Roman" panose="02020603050405020304" pitchFamily="18" charset="0"/>
                <a:cs typeface="Simplified Arabic" panose="02020603050405020304" pitchFamily="18" charset="-78"/>
              </a:rPr>
              <a:t> وحدة نقدية وهي أقل قيمة في </a:t>
            </a:r>
            <a:r>
              <a:rPr lang="en-US" altLang="en-US" sz="2400">
                <a:latin typeface="Times New Roman" panose="02020603050405020304" pitchFamily="18" charset="0"/>
                <a:cs typeface="Simplified Arabic" panose="02020603050405020304" pitchFamily="18" charset="-78"/>
              </a:rPr>
              <a:t>ATC</a:t>
            </a:r>
            <a:r>
              <a:rPr lang="ar-SA" altLang="en-US" sz="2400">
                <a:latin typeface="Times New Roman" panose="02020603050405020304" pitchFamily="18" charset="0"/>
                <a:cs typeface="Simplified Arabic" panose="02020603050405020304" pitchFamily="18" charset="-78"/>
              </a:rPr>
              <a:t> .</a:t>
            </a:r>
          </a:p>
        </p:txBody>
      </p:sp>
    </p:spTree>
    <p:extLst>
      <p:ext uri="{BB962C8B-B14F-4D97-AF65-F5344CB8AC3E}">
        <p14:creationId xmlns:p14="http://schemas.microsoft.com/office/powerpoint/2010/main" val="10855560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053">
                                            <p:txEl>
                                              <p:pRg st="0" end="0"/>
                                            </p:txEl>
                                          </p:spTgt>
                                        </p:tgtEl>
                                        <p:attrNameLst>
                                          <p:attrName>style.visibility</p:attrName>
                                        </p:attrNameLst>
                                      </p:cBhvr>
                                      <p:to>
                                        <p:strVal val="visible"/>
                                      </p:to>
                                    </p:set>
                                    <p:anim calcmode="lin" valueType="num">
                                      <p:cBhvr>
                                        <p:cTn id="7" dur="500" fill="hold"/>
                                        <p:tgtEl>
                                          <p:spTgt spid="205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05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053">
                                            <p:txEl>
                                              <p:pRg st="1" end="1"/>
                                            </p:txEl>
                                          </p:spTgt>
                                        </p:tgtEl>
                                        <p:attrNameLst>
                                          <p:attrName>style.visibility</p:attrName>
                                        </p:attrNameLst>
                                      </p:cBhvr>
                                      <p:to>
                                        <p:strVal val="visible"/>
                                      </p:to>
                                    </p:set>
                                    <p:anim calcmode="lin" valueType="num">
                                      <p:cBhvr>
                                        <p:cTn id="13" dur="500" fill="hold"/>
                                        <p:tgtEl>
                                          <p:spTgt spid="205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05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053">
                                            <p:txEl>
                                              <p:pRg st="2" end="2"/>
                                            </p:txEl>
                                          </p:spTgt>
                                        </p:tgtEl>
                                        <p:attrNameLst>
                                          <p:attrName>style.visibility</p:attrName>
                                        </p:attrNameLst>
                                      </p:cBhvr>
                                      <p:to>
                                        <p:strVal val="visible"/>
                                      </p:to>
                                    </p:set>
                                    <p:anim calcmode="lin" valueType="num">
                                      <p:cBhvr>
                                        <p:cTn id="19" dur="500" fill="hold"/>
                                        <p:tgtEl>
                                          <p:spTgt spid="205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2053">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053">
                                            <p:txEl>
                                              <p:pRg st="3" end="3"/>
                                            </p:txEl>
                                          </p:spTgt>
                                        </p:tgtEl>
                                        <p:attrNameLst>
                                          <p:attrName>style.visibility</p:attrName>
                                        </p:attrNameLst>
                                      </p:cBhvr>
                                      <p:to>
                                        <p:strVal val="visible"/>
                                      </p:to>
                                    </p:set>
                                    <p:anim calcmode="lin" valueType="num">
                                      <p:cBhvr>
                                        <p:cTn id="25" dur="500" fill="hold"/>
                                        <p:tgtEl>
                                          <p:spTgt spid="205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2053">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2053">
                                            <p:txEl>
                                              <p:pRg st="4" end="4"/>
                                            </p:txEl>
                                          </p:spTgt>
                                        </p:tgtEl>
                                        <p:attrNameLst>
                                          <p:attrName>style.visibility</p:attrName>
                                        </p:attrNameLst>
                                      </p:cBhvr>
                                      <p:to>
                                        <p:strVal val="visible"/>
                                      </p:to>
                                    </p:set>
                                    <p:anim calcmode="lin" valueType="num">
                                      <p:cBhvr>
                                        <p:cTn id="31" dur="500" fill="hold"/>
                                        <p:tgtEl>
                                          <p:spTgt spid="2053">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2053">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5"/>
          <p:cNvSpPr txBox="1">
            <a:spLocks noChangeArrowheads="1"/>
          </p:cNvSpPr>
          <p:nvPr/>
        </p:nvSpPr>
        <p:spPr bwMode="auto">
          <a:xfrm>
            <a:off x="1774825" y="620713"/>
            <a:ext cx="864235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 rtl="1" eaLnBrk="1" hangingPunct="1">
              <a:spcBef>
                <a:spcPct val="50000"/>
              </a:spcBef>
              <a:buClrTx/>
              <a:buSzTx/>
              <a:buFontTx/>
              <a:buNone/>
            </a:pPr>
            <a:r>
              <a:rPr lang="en-US" altLang="en-US" sz="2400">
                <a:latin typeface="Times New Roman" panose="02020603050405020304" pitchFamily="18" charset="0"/>
                <a:cs typeface="Simplified Arabic" panose="02020603050405020304" pitchFamily="18" charset="-78"/>
              </a:rPr>
              <a:t>5</a:t>
            </a:r>
            <a:r>
              <a:rPr lang="ar-SA" altLang="en-US" sz="2400">
                <a:latin typeface="Times New Roman" panose="02020603050405020304" pitchFamily="18" charset="0"/>
                <a:cs typeface="Simplified Arabic" panose="02020603050405020304" pitchFamily="18" charset="-78"/>
              </a:rPr>
              <a:t>. منحنى ِ</a:t>
            </a:r>
            <a:r>
              <a:rPr lang="en-US" altLang="en-US" sz="2400">
                <a:latin typeface="Times New Roman" panose="02020603050405020304" pitchFamily="18" charset="0"/>
                <a:cs typeface="Simplified Arabic" panose="02020603050405020304" pitchFamily="18" charset="-78"/>
              </a:rPr>
              <a:t>ATC</a:t>
            </a:r>
            <a:r>
              <a:rPr lang="ar-SA" altLang="en-US" sz="2400">
                <a:latin typeface="Times New Roman" panose="02020603050405020304" pitchFamily="18" charset="0"/>
                <a:cs typeface="Simplified Arabic" panose="02020603050405020304" pitchFamily="18" charset="-78"/>
              </a:rPr>
              <a:t> يبقى دائماً أعلى من منحنى </a:t>
            </a:r>
            <a:r>
              <a:rPr lang="en-US" altLang="en-US" sz="2400">
                <a:latin typeface="Times New Roman" panose="02020603050405020304" pitchFamily="18" charset="0"/>
                <a:cs typeface="Simplified Arabic" panose="02020603050405020304" pitchFamily="18" charset="-78"/>
              </a:rPr>
              <a:t>AVC</a:t>
            </a:r>
            <a:r>
              <a:rPr lang="ar-SA" altLang="en-US" sz="2400">
                <a:latin typeface="Times New Roman" panose="02020603050405020304" pitchFamily="18" charset="0"/>
                <a:cs typeface="Simplified Arabic" panose="02020603050405020304" pitchFamily="18" charset="-78"/>
              </a:rPr>
              <a:t> ، وكلما زاد الانتاج يقترب المنحنيان من بعضهما ولكن لا يمكن لهما أن يتلامسا، والمسافة العمودية بينهما عند أي كمية انتاج تساوي متوسط التكاليف الثابتة للوحدة المنتجة، ويلاحظ أن السبب في اقتراب المنحنيان من بعضهما مع زيادة الانتاج هو تناقص متوسط التكاليف الثابتة </a:t>
            </a:r>
            <a:r>
              <a:rPr lang="en-US" altLang="en-US" sz="2400">
                <a:latin typeface="Times New Roman" panose="02020603050405020304" pitchFamily="18" charset="0"/>
                <a:cs typeface="Simplified Arabic" panose="02020603050405020304" pitchFamily="18" charset="-78"/>
              </a:rPr>
              <a:t>AFC</a:t>
            </a:r>
            <a:r>
              <a:rPr lang="ar-SA" altLang="en-US" sz="2400">
                <a:latin typeface="Times New Roman" panose="02020603050405020304" pitchFamily="18" charset="0"/>
                <a:cs typeface="Simplified Arabic" panose="02020603050405020304" pitchFamily="18" charset="-78"/>
              </a:rPr>
              <a:t> .</a:t>
            </a:r>
          </a:p>
          <a:p>
            <a:pPr algn="just" rtl="1" eaLnBrk="1" hangingPunct="1">
              <a:spcBef>
                <a:spcPct val="50000"/>
              </a:spcBef>
              <a:buClrTx/>
              <a:buSzTx/>
              <a:buFontTx/>
              <a:buNone/>
            </a:pPr>
            <a:r>
              <a:rPr lang="en-US" altLang="en-US" sz="2400">
                <a:latin typeface="Times New Roman" panose="02020603050405020304" pitchFamily="18" charset="0"/>
                <a:cs typeface="Simplified Arabic" panose="02020603050405020304" pitchFamily="18" charset="-78"/>
              </a:rPr>
              <a:t>6</a:t>
            </a:r>
            <a:r>
              <a:rPr lang="ar-SA" altLang="en-US" sz="2400">
                <a:latin typeface="Times New Roman" panose="02020603050405020304" pitchFamily="18" charset="0"/>
                <a:cs typeface="Simplified Arabic" panose="02020603050405020304" pitchFamily="18" charset="-78"/>
              </a:rPr>
              <a:t>. يلاحظ أن منحنى </a:t>
            </a:r>
            <a:r>
              <a:rPr lang="en-US" altLang="en-US" sz="2400">
                <a:latin typeface="Times New Roman" panose="02020603050405020304" pitchFamily="18" charset="0"/>
                <a:cs typeface="Simplified Arabic" panose="02020603050405020304" pitchFamily="18" charset="-78"/>
              </a:rPr>
              <a:t>AFC</a:t>
            </a:r>
            <a:r>
              <a:rPr lang="ar-SA" altLang="en-US" sz="2400">
                <a:latin typeface="Times New Roman" panose="02020603050405020304" pitchFamily="18" charset="0"/>
                <a:cs typeface="Simplified Arabic" panose="02020603050405020304" pitchFamily="18" charset="-78"/>
              </a:rPr>
              <a:t> ينحدر من أعلى إلى أسفل ناحية اليمين ويقترب من المحور الأفقي دون أن يلامسه، ومعنى ذلك أن زيادة الانتاج تقلل </a:t>
            </a:r>
            <a:r>
              <a:rPr lang="ar-SA" altLang="en-US" sz="2400">
                <a:solidFill>
                  <a:srgbClr val="C00000"/>
                </a:solidFill>
                <a:latin typeface="Times New Roman" panose="02020603050405020304" pitchFamily="18" charset="0"/>
                <a:cs typeface="Simplified Arabic" panose="02020603050405020304" pitchFamily="18" charset="-78"/>
              </a:rPr>
              <a:t>نصيب الوحدة الواحدة</a:t>
            </a:r>
            <a:r>
              <a:rPr lang="ar-SA" altLang="en-US" sz="2400">
                <a:latin typeface="Times New Roman" panose="02020603050405020304" pitchFamily="18" charset="0"/>
                <a:cs typeface="Simplified Arabic" panose="02020603050405020304" pitchFamily="18" charset="-78"/>
              </a:rPr>
              <a:t> من التكاليف الثابتة.</a:t>
            </a:r>
          </a:p>
          <a:p>
            <a:pPr algn="just" rtl="1" eaLnBrk="1" hangingPunct="1">
              <a:spcBef>
                <a:spcPct val="50000"/>
              </a:spcBef>
              <a:buClrTx/>
              <a:buSzTx/>
              <a:buFontTx/>
              <a:buNone/>
            </a:pPr>
            <a:r>
              <a:rPr lang="en-US" altLang="en-US" sz="2400">
                <a:latin typeface="Times New Roman" panose="02020603050405020304" pitchFamily="18" charset="0"/>
                <a:cs typeface="Simplified Arabic" panose="02020603050405020304" pitchFamily="18" charset="-78"/>
              </a:rPr>
              <a:t>7</a:t>
            </a:r>
            <a:r>
              <a:rPr lang="ar-SA" altLang="en-US" sz="2400">
                <a:latin typeface="Times New Roman" panose="02020603050405020304" pitchFamily="18" charset="0"/>
                <a:cs typeface="Simplified Arabic" panose="02020603050405020304" pitchFamily="18" charset="-78"/>
              </a:rPr>
              <a:t>. طالما أن منحنى </a:t>
            </a:r>
            <a:r>
              <a:rPr lang="en-US" altLang="en-US" sz="2400">
                <a:latin typeface="Times New Roman" panose="02020603050405020304" pitchFamily="18" charset="0"/>
                <a:cs typeface="Simplified Arabic" panose="02020603050405020304" pitchFamily="18" charset="-78"/>
              </a:rPr>
              <a:t>AFC</a:t>
            </a:r>
            <a:r>
              <a:rPr lang="ar-SA" altLang="en-US" sz="2400">
                <a:latin typeface="Times New Roman" panose="02020603050405020304" pitchFamily="18" charset="0"/>
                <a:cs typeface="Simplified Arabic" panose="02020603050405020304" pitchFamily="18" charset="-78"/>
              </a:rPr>
              <a:t> لا يلامس المحور الأفقي فإن منحنيا </a:t>
            </a:r>
            <a:r>
              <a:rPr lang="en-US" altLang="en-US" sz="2400">
                <a:latin typeface="Times New Roman" panose="02020603050405020304" pitchFamily="18" charset="0"/>
                <a:cs typeface="Simplified Arabic" panose="02020603050405020304" pitchFamily="18" charset="-78"/>
              </a:rPr>
              <a:t>ATC</a:t>
            </a:r>
            <a:r>
              <a:rPr lang="ar-SA" altLang="en-US" sz="2400">
                <a:latin typeface="Times New Roman" panose="02020603050405020304" pitchFamily="18" charset="0"/>
                <a:cs typeface="Simplified Arabic" panose="02020603050405020304" pitchFamily="18" charset="-78"/>
              </a:rPr>
              <a:t> ، </a:t>
            </a:r>
            <a:r>
              <a:rPr lang="en-US" altLang="en-US" sz="2400">
                <a:latin typeface="Times New Roman" panose="02020603050405020304" pitchFamily="18" charset="0"/>
                <a:cs typeface="Simplified Arabic" panose="02020603050405020304" pitchFamily="18" charset="-78"/>
              </a:rPr>
              <a:t>AVC</a:t>
            </a:r>
            <a:r>
              <a:rPr lang="ar-SA" altLang="en-US" sz="2400">
                <a:latin typeface="Times New Roman" panose="02020603050405020304" pitchFamily="18" charset="0"/>
                <a:cs typeface="Simplified Arabic" panose="02020603050405020304" pitchFamily="18" charset="-78"/>
              </a:rPr>
              <a:t> لا يتلامسا.</a:t>
            </a:r>
          </a:p>
        </p:txBody>
      </p:sp>
    </p:spTree>
    <p:extLst>
      <p:ext uri="{BB962C8B-B14F-4D97-AF65-F5344CB8AC3E}">
        <p14:creationId xmlns:p14="http://schemas.microsoft.com/office/powerpoint/2010/main" val="19529455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053">
                                            <p:txEl>
                                              <p:pRg st="0" end="0"/>
                                            </p:txEl>
                                          </p:spTgt>
                                        </p:tgtEl>
                                        <p:attrNameLst>
                                          <p:attrName>style.visibility</p:attrName>
                                        </p:attrNameLst>
                                      </p:cBhvr>
                                      <p:to>
                                        <p:strVal val="visible"/>
                                      </p:to>
                                    </p:set>
                                    <p:anim calcmode="lin" valueType="num">
                                      <p:cBhvr>
                                        <p:cTn id="7" dur="500" fill="hold"/>
                                        <p:tgtEl>
                                          <p:spTgt spid="205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05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053">
                                            <p:txEl>
                                              <p:pRg st="1" end="1"/>
                                            </p:txEl>
                                          </p:spTgt>
                                        </p:tgtEl>
                                        <p:attrNameLst>
                                          <p:attrName>style.visibility</p:attrName>
                                        </p:attrNameLst>
                                      </p:cBhvr>
                                      <p:to>
                                        <p:strVal val="visible"/>
                                      </p:to>
                                    </p:set>
                                    <p:anim calcmode="lin" valueType="num">
                                      <p:cBhvr>
                                        <p:cTn id="13" dur="500" fill="hold"/>
                                        <p:tgtEl>
                                          <p:spTgt spid="205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05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053">
                                            <p:txEl>
                                              <p:pRg st="2" end="2"/>
                                            </p:txEl>
                                          </p:spTgt>
                                        </p:tgtEl>
                                        <p:attrNameLst>
                                          <p:attrName>style.visibility</p:attrName>
                                        </p:attrNameLst>
                                      </p:cBhvr>
                                      <p:to>
                                        <p:strVal val="visible"/>
                                      </p:to>
                                    </p:set>
                                    <p:anim calcmode="lin" valueType="num">
                                      <p:cBhvr>
                                        <p:cTn id="19" dur="500" fill="hold"/>
                                        <p:tgtEl>
                                          <p:spTgt spid="205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2053">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86000" y="743712"/>
            <a:ext cx="8229600" cy="551688"/>
          </a:xfrm>
        </p:spPr>
        <p:txBody>
          <a:bodyPr>
            <a:normAutofit/>
          </a:bodyPr>
          <a:lstStyle/>
          <a:p>
            <a:pPr algn="just" rtl="1">
              <a:buFont typeface="Wingdings" pitchFamily="2" charset="2"/>
              <a:buChar char="v"/>
            </a:pPr>
            <a:r>
              <a:rPr lang="ar-TN" sz="2400" b="1" dirty="0">
                <a:latin typeface="Times New Roman" pitchFamily="18" charset="0"/>
                <a:cs typeface="Times New Roman" pitchFamily="18" charset="0"/>
              </a:rPr>
              <a:t> العلاقة بين التكاليف المتوسطة و التكاليف الحدية</a:t>
            </a:r>
            <a:endParaRPr lang="fr-FR" sz="2400" b="1" dirty="0">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a:xfrm>
            <a:off x="9906000" y="6477001"/>
            <a:ext cx="762000" cy="365125"/>
          </a:xfrm>
        </p:spPr>
        <p:txBody>
          <a:bodyPr/>
          <a:lstStyle/>
          <a:p>
            <a:fld id="{AB8D8818-8075-44AB-BC43-AB8FC0FC9D1E}" type="slidenum">
              <a:rPr lang="en-US" smtClean="0"/>
              <a:pPr/>
              <a:t>18</a:t>
            </a:fld>
            <a:endParaRPr lang="en-US" dirty="0"/>
          </a:p>
        </p:txBody>
      </p:sp>
      <p:sp>
        <p:nvSpPr>
          <p:cNvPr id="5" name="Titre 1"/>
          <p:cNvSpPr txBox="1">
            <a:spLocks/>
          </p:cNvSpPr>
          <p:nvPr/>
        </p:nvSpPr>
        <p:spPr>
          <a:xfrm>
            <a:off x="1676400" y="1447800"/>
            <a:ext cx="8686800" cy="838200"/>
          </a:xfrm>
          <a:prstGeom prst="rect">
            <a:avLst/>
          </a:prstGeom>
        </p:spPr>
        <p:txBody>
          <a:bodyPr vert="horz" lIns="0" rIns="0" bIns="0" anchor="b">
            <a:noAutofit/>
          </a:bodyPr>
          <a:lstStyle/>
          <a:p>
            <a:pPr lvl="0" algn="r" rtl="1">
              <a:lnSpc>
                <a:spcPct val="150000"/>
              </a:lnSpc>
              <a:spcBef>
                <a:spcPct val="0"/>
              </a:spcBef>
            </a:pPr>
            <a:r>
              <a:rPr lang="ar-SA" sz="2000" b="1" u="sng" dirty="0">
                <a:latin typeface="Times New Roman" pitchFamily="18" charset="0"/>
                <a:ea typeface="+mj-ea"/>
                <a:cs typeface="Times New Roman" pitchFamily="18" charset="0"/>
              </a:rPr>
              <a:t>مثال:</a:t>
            </a:r>
            <a:r>
              <a:rPr lang="ar-SA" sz="2000" dirty="0">
                <a:latin typeface="Times New Roman" pitchFamily="18" charset="0"/>
                <a:ea typeface="+mj-ea"/>
                <a:cs typeface="Times New Roman" pitchFamily="18" charset="0"/>
              </a:rPr>
              <a:t> يعرض الجدول</a:t>
            </a:r>
            <a:r>
              <a:rPr lang="ar-TN" sz="2000" dirty="0">
                <a:latin typeface="Times New Roman" pitchFamily="18" charset="0"/>
                <a:ea typeface="+mj-ea"/>
                <a:cs typeface="Times New Roman" pitchFamily="18" charset="0"/>
              </a:rPr>
              <a:t> (8-2)</a:t>
            </a:r>
            <a:r>
              <a:rPr lang="ar-SA" sz="2000" dirty="0">
                <a:latin typeface="Times New Roman" pitchFamily="18" charset="0"/>
                <a:ea typeface="+mj-ea"/>
                <a:cs typeface="Times New Roman" pitchFamily="18" charset="0"/>
              </a:rPr>
              <a:t> </a:t>
            </a:r>
            <a:r>
              <a:rPr lang="ar-TN" sz="2000" dirty="0">
                <a:latin typeface="Times New Roman" pitchFamily="18" charset="0"/>
                <a:cs typeface="Times New Roman" pitchFamily="18" charset="0"/>
              </a:rPr>
              <a:t>متوسط </a:t>
            </a:r>
            <a:r>
              <a:rPr lang="ar-BH" sz="2000" dirty="0">
                <a:latin typeface="Times New Roman" pitchFamily="18" charset="0"/>
                <a:cs typeface="Times New Roman" pitchFamily="18" charset="0"/>
              </a:rPr>
              <a:t>التكاليف </a:t>
            </a:r>
            <a:r>
              <a:rPr lang="ar-KW" sz="2000" dirty="0">
                <a:latin typeface="Times New Roman" pitchFamily="18" charset="0"/>
                <a:cs typeface="Times New Roman" pitchFamily="18" charset="0"/>
              </a:rPr>
              <a:t>الثابتة</a:t>
            </a:r>
            <a:r>
              <a:rPr lang="fr-FR" sz="2000" dirty="0">
                <a:latin typeface="Times New Roman" pitchFamily="18" charset="0"/>
                <a:cs typeface="Times New Roman" pitchFamily="18" charset="0"/>
              </a:rPr>
              <a:t>(</a:t>
            </a:r>
            <a:r>
              <a:rPr lang="fr-FR" sz="2000" i="1" dirty="0">
                <a:latin typeface="Times New Roman" pitchFamily="18" charset="0"/>
                <a:cs typeface="Times New Roman" pitchFamily="18" charset="0"/>
              </a:rPr>
              <a:t>AFC</a:t>
            </a:r>
            <a:r>
              <a:rPr lang="fr-FR" sz="2000" dirty="0">
                <a:latin typeface="Times New Roman" pitchFamily="18" charset="0"/>
                <a:cs typeface="Times New Roman" pitchFamily="18" charset="0"/>
              </a:rPr>
              <a:t>)</a:t>
            </a:r>
            <a:r>
              <a:rPr lang="fr-FR" sz="2000" dirty="0">
                <a:latin typeface="Times New Roman" pitchFamily="18" charset="0"/>
                <a:ea typeface="+mj-ea"/>
                <a:cs typeface="Times New Roman" pitchFamily="18" charset="0"/>
              </a:rPr>
              <a:t> </a:t>
            </a:r>
            <a:r>
              <a:rPr lang="ar-TN" sz="2000" dirty="0">
                <a:latin typeface="Times New Roman" pitchFamily="18" charset="0"/>
                <a:ea typeface="+mj-ea"/>
                <a:cs typeface="Times New Roman" pitchFamily="18" charset="0"/>
              </a:rPr>
              <a:t>, </a:t>
            </a:r>
            <a:r>
              <a:rPr lang="ar-TN" sz="2000" dirty="0">
                <a:latin typeface="Times New Roman" pitchFamily="18" charset="0"/>
                <a:cs typeface="Times New Roman" pitchFamily="18" charset="0"/>
              </a:rPr>
              <a:t>متوسط </a:t>
            </a:r>
            <a:r>
              <a:rPr lang="ar-BH" sz="2000" dirty="0">
                <a:latin typeface="Times New Roman" pitchFamily="18" charset="0"/>
                <a:cs typeface="Times New Roman" pitchFamily="18" charset="0"/>
              </a:rPr>
              <a:t>التكاليف المتغيرة</a:t>
            </a:r>
            <a:r>
              <a:rPr lang="fr-FR" sz="2000" dirty="0">
                <a:latin typeface="Times New Roman" pitchFamily="18" charset="0"/>
                <a:cs typeface="Times New Roman" pitchFamily="18" charset="0"/>
              </a:rPr>
              <a:t>(</a:t>
            </a:r>
            <a:r>
              <a:rPr lang="fr-FR" sz="2000" i="1" dirty="0">
                <a:latin typeface="Times New Roman" pitchFamily="18" charset="0"/>
                <a:cs typeface="Times New Roman" pitchFamily="18" charset="0"/>
              </a:rPr>
              <a:t>AVC</a:t>
            </a:r>
            <a:r>
              <a:rPr lang="fr-FR" sz="2000" dirty="0">
                <a:latin typeface="Times New Roman" pitchFamily="18" charset="0"/>
                <a:cs typeface="Times New Roman" pitchFamily="18" charset="0"/>
              </a:rPr>
              <a:t>) </a:t>
            </a:r>
            <a:r>
              <a:rPr lang="ar-TN" sz="2000" dirty="0">
                <a:latin typeface="Times New Roman" pitchFamily="18" charset="0"/>
                <a:cs typeface="Times New Roman" pitchFamily="18" charset="0"/>
              </a:rPr>
              <a:t>, متوسط </a:t>
            </a:r>
            <a:r>
              <a:rPr lang="ar-BH" sz="2000" dirty="0">
                <a:latin typeface="Times New Roman" pitchFamily="18" charset="0"/>
                <a:cs typeface="Times New Roman" pitchFamily="18" charset="0"/>
              </a:rPr>
              <a:t>التكاليف الكلية</a:t>
            </a:r>
            <a:r>
              <a:rPr lang="ar-TN" sz="2000" dirty="0">
                <a:latin typeface="Times New Roman" pitchFamily="18" charset="0"/>
                <a:cs typeface="Times New Roman" pitchFamily="18" charset="0"/>
              </a:rPr>
              <a:t> </a:t>
            </a:r>
            <a:r>
              <a:rPr lang="fr-FR" sz="2000" dirty="0">
                <a:latin typeface="Times New Roman" pitchFamily="18" charset="0"/>
                <a:cs typeface="Times New Roman" pitchFamily="18" charset="0"/>
              </a:rPr>
              <a:t>(</a:t>
            </a:r>
            <a:r>
              <a:rPr lang="fr-FR" sz="2000" i="1" dirty="0">
                <a:latin typeface="Times New Roman" pitchFamily="18" charset="0"/>
                <a:cs typeface="Times New Roman" pitchFamily="18" charset="0"/>
              </a:rPr>
              <a:t>ATC</a:t>
            </a:r>
            <a:r>
              <a:rPr lang="fr-FR" sz="2000" dirty="0">
                <a:latin typeface="Times New Roman" pitchFamily="18" charset="0"/>
                <a:cs typeface="Times New Roman" pitchFamily="18" charset="0"/>
              </a:rPr>
              <a:t>)</a:t>
            </a:r>
            <a:r>
              <a:rPr lang="ar-TN" sz="2000" dirty="0">
                <a:latin typeface="Times New Roman" pitchFamily="18" charset="0"/>
                <a:cs typeface="Times New Roman" pitchFamily="18" charset="0"/>
              </a:rPr>
              <a:t> و </a:t>
            </a:r>
            <a:r>
              <a:rPr lang="ar-SA" sz="2000" dirty="0">
                <a:latin typeface="Times New Roman" pitchFamily="18" charset="0"/>
                <a:cs typeface="Times New Roman" pitchFamily="18" charset="0"/>
              </a:rPr>
              <a:t>التكاليف الحدية </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MC</a:t>
            </a:r>
            <a:r>
              <a:rPr lang="en-US" sz="2000" dirty="0">
                <a:latin typeface="Times New Roman" pitchFamily="18" charset="0"/>
                <a:cs typeface="Times New Roman" pitchFamily="18" charset="0"/>
              </a:rPr>
              <a:t>)</a:t>
            </a:r>
            <a:r>
              <a:rPr lang="ar-TN" sz="2000" dirty="0">
                <a:latin typeface="Times New Roman" pitchFamily="18" charset="0"/>
                <a:cs typeface="Times New Roman" pitchFamily="18" charset="0"/>
              </a:rPr>
              <a:t>:</a:t>
            </a:r>
            <a:endParaRPr lang="fr-FR" sz="2000" dirty="0">
              <a:latin typeface="Times New Roman" pitchFamily="18" charset="0"/>
              <a:ea typeface="+mj-ea"/>
              <a:cs typeface="Times New Roman" pitchFamily="18" charset="0"/>
            </a:endParaRPr>
          </a:p>
        </p:txBody>
      </p:sp>
      <p:graphicFrame>
        <p:nvGraphicFramePr>
          <p:cNvPr id="7" name="Group 2"/>
          <p:cNvGraphicFramePr>
            <a:graphicFrameLocks noGrp="1"/>
          </p:cNvGraphicFramePr>
          <p:nvPr/>
        </p:nvGraphicFramePr>
        <p:xfrm>
          <a:off x="1676010" y="2373648"/>
          <a:ext cx="8915790" cy="4179552"/>
        </p:xfrm>
        <a:graphic>
          <a:graphicData uri="http://schemas.openxmlformats.org/drawingml/2006/table">
            <a:tbl>
              <a:tblPr rtl="1"/>
              <a:tblGrid>
                <a:gridCol w="1015293"/>
                <a:gridCol w="1015293"/>
                <a:gridCol w="1015293"/>
                <a:gridCol w="1015293"/>
                <a:gridCol w="1091883"/>
                <a:gridCol w="1275455"/>
                <a:gridCol w="1335974"/>
                <a:gridCol w="1151306"/>
              </a:tblGrid>
              <a:tr h="609017">
                <a:tc gridSpan="8">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dirty="0" smtClean="0">
                          <a:ln>
                            <a:noFill/>
                          </a:ln>
                          <a:solidFill>
                            <a:srgbClr val="FD0903"/>
                          </a:solidFill>
                          <a:effectLst/>
                          <a:latin typeface="Times New Roman" pitchFamily="18" charset="0"/>
                          <a:cs typeface="Times New Roman" pitchFamily="18" charset="0"/>
                        </a:rPr>
                        <a:t>جدول (</a:t>
                      </a:r>
                      <a:r>
                        <a:rPr kumimoji="0" lang="ar-BH" sz="1800" b="1" i="0" u="none" strike="noStrike" cap="none" normalizeH="0" baseline="0" dirty="0" smtClean="0">
                          <a:ln>
                            <a:noFill/>
                          </a:ln>
                          <a:solidFill>
                            <a:srgbClr val="FD0903"/>
                          </a:solidFill>
                          <a:effectLst/>
                          <a:latin typeface="Times New Roman" pitchFamily="18" charset="0"/>
                          <a:cs typeface="Times New Roman" pitchFamily="18" charset="0"/>
                        </a:rPr>
                        <a:t>8</a:t>
                      </a:r>
                      <a:r>
                        <a:rPr kumimoji="0" lang="ar-SA" sz="1800" b="1" i="0" u="none" strike="noStrike" cap="none" normalizeH="0" baseline="0" dirty="0" smtClean="0">
                          <a:ln>
                            <a:noFill/>
                          </a:ln>
                          <a:solidFill>
                            <a:srgbClr val="FD0903"/>
                          </a:solidFill>
                          <a:effectLst/>
                          <a:latin typeface="Times New Roman" pitchFamily="18" charset="0"/>
                          <a:cs typeface="Times New Roman" pitchFamily="18" charset="0"/>
                        </a:rPr>
                        <a:t>-</a:t>
                      </a:r>
                      <a:r>
                        <a:rPr kumimoji="0" lang="ar-TN" sz="1800" b="1" i="0" u="none" strike="noStrike" cap="none" normalizeH="0" baseline="0" dirty="0" smtClean="0">
                          <a:ln>
                            <a:noFill/>
                          </a:ln>
                          <a:solidFill>
                            <a:srgbClr val="FD0903"/>
                          </a:solidFill>
                          <a:effectLst/>
                          <a:latin typeface="Times New Roman" pitchFamily="18" charset="0"/>
                          <a:cs typeface="Times New Roman" pitchFamily="18" charset="0"/>
                        </a:rPr>
                        <a:t>2</a:t>
                      </a:r>
                      <a:r>
                        <a:rPr kumimoji="0" lang="ar-SA" sz="1800" b="1" i="0" u="none" strike="noStrike" cap="none" normalizeH="0" baseline="0" dirty="0" smtClean="0">
                          <a:ln>
                            <a:noFill/>
                          </a:ln>
                          <a:solidFill>
                            <a:srgbClr val="FD0903"/>
                          </a:solidFill>
                          <a:effectLst/>
                          <a:latin typeface="Times New Roman" pitchFamily="18" charset="0"/>
                          <a:cs typeface="Times New Roman" pitchFamily="18" charset="0"/>
                        </a:rPr>
                        <a:t>): </a:t>
                      </a:r>
                      <a:r>
                        <a:rPr kumimoji="0" lang="ar-SA" sz="1800" b="1" i="0" u="none" strike="noStrike" cap="none" normalizeH="0" baseline="0" dirty="0" smtClean="0">
                          <a:ln>
                            <a:noFill/>
                          </a:ln>
                          <a:solidFill>
                            <a:srgbClr val="FD0903"/>
                          </a:solidFill>
                          <a:effectLst/>
                          <a:latin typeface="Arial" pitchFamily="34" charset="0"/>
                          <a:cs typeface="Times New Roman" pitchFamily="18" charset="0"/>
                        </a:rPr>
                        <a:t>الإنتاج والمقاييس المختلفة لتكاليف الإنتاج</a:t>
                      </a:r>
                      <a:endParaRPr kumimoji="0" lang="en-US" sz="1800" b="0" i="0" u="none" strike="noStrike" cap="none" normalizeH="0" baseline="0" dirty="0" smtClean="0">
                        <a:ln>
                          <a:noFill/>
                        </a:ln>
                        <a:solidFill>
                          <a:srgbClr val="FD0903"/>
                        </a:solidFill>
                        <a:effectLst/>
                        <a:latin typeface="Times New Roman" pitchFamily="18" charset="0"/>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FD0903"/>
                        </a:solidFill>
                        <a:effectLst/>
                        <a:latin typeface="Times New Roman" pitchFamily="18" charset="0"/>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FD0903"/>
                        </a:solidFill>
                        <a:effectLst/>
                        <a:latin typeface="Times New Roman" pitchFamily="18" charset="0"/>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FD0903"/>
                        </a:solidFill>
                        <a:effectLst/>
                        <a:latin typeface="Times New Roman" pitchFamily="18" charset="0"/>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FD0903"/>
                        </a:solidFill>
                        <a:effectLst/>
                        <a:latin typeface="Times New Roman" pitchFamily="18" charset="0"/>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1219783">
                <a:tc>
                  <a:txBody>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SA" sz="1800" b="1" i="0" u="none" strike="noStrike" cap="none" normalizeH="0" baseline="0" dirty="0" smtClean="0">
                          <a:ln>
                            <a:noFill/>
                          </a:ln>
                          <a:solidFill>
                            <a:schemeClr val="tx1"/>
                          </a:solidFill>
                          <a:effectLst/>
                          <a:latin typeface="Times New Roman" pitchFamily="18" charset="0"/>
                          <a:cs typeface="Times New Roman" pitchFamily="18" charset="0"/>
                        </a:rPr>
                        <a:t>الناتج الكلي</a:t>
                      </a:r>
                      <a:endParaRPr kumimoji="0" lang="en-US" sz="18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Times New Roman" pitchFamily="18" charset="0"/>
                          <a:cs typeface="Times New Roman" pitchFamily="18" charset="0"/>
                        </a:rPr>
                        <a:t>TP </a:t>
                      </a:r>
                      <a:r>
                        <a:rPr kumimoji="0" lang="fr-FR" sz="1800" b="1" i="0" u="none" strike="noStrike" cap="none" normalizeH="0" baseline="0" dirty="0" smtClean="0">
                          <a:ln>
                            <a:noFill/>
                          </a:ln>
                          <a:solidFill>
                            <a:srgbClr val="000000"/>
                          </a:solidFill>
                          <a:effectLst/>
                          <a:latin typeface="Times New Roman" pitchFamily="18" charset="0"/>
                          <a:cs typeface="Times New Roman" pitchFamily="18" charset="0"/>
                        </a:rPr>
                        <a:t>(Q)</a:t>
                      </a:r>
                      <a:endParaRPr kumimoji="0" lang="ar-BH" sz="18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anchorCtr="1"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lang="ar-BH" sz="1800" b="1" dirty="0" smtClean="0">
                          <a:solidFill>
                            <a:schemeClr val="tx1"/>
                          </a:solidFill>
                          <a:latin typeface="Times New Roman" pitchFamily="18" charset="0"/>
                          <a:cs typeface="Times New Roman" pitchFamily="18" charset="0"/>
                        </a:rPr>
                        <a:t>التكاليف الكلية الثابتة</a:t>
                      </a:r>
                      <a:r>
                        <a:rPr lang="fr-FR" sz="1800" b="1" dirty="0" smtClean="0">
                          <a:solidFill>
                            <a:schemeClr val="tx1"/>
                          </a:solidFill>
                          <a:latin typeface="Times New Roman" pitchFamily="18" charset="0"/>
                          <a:cs typeface="Times New Roman" pitchFamily="18" charset="0"/>
                        </a:rPr>
                        <a:t> </a:t>
                      </a:r>
                      <a:endParaRPr kumimoji="0" lang="ar-TN" sz="18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Times New Roman" pitchFamily="18" charset="0"/>
                          <a:cs typeface="Times New Roman" pitchFamily="18" charset="0"/>
                        </a:rPr>
                        <a:t>TFC</a:t>
                      </a:r>
                      <a:endParaRPr kumimoji="0" lang="ar-BH" sz="18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lang="ar-BH" sz="1800" b="1" dirty="0" smtClean="0">
                          <a:solidFill>
                            <a:schemeClr val="tx1"/>
                          </a:solidFill>
                          <a:latin typeface="Times New Roman" pitchFamily="18" charset="0"/>
                          <a:cs typeface="Times New Roman" pitchFamily="18" charset="0"/>
                        </a:rPr>
                        <a:t>التكاليف الكلية المتغيرة</a:t>
                      </a:r>
                      <a:r>
                        <a:rPr lang="ar-TN" sz="1800" b="1" dirty="0" smtClean="0">
                          <a:solidFill>
                            <a:schemeClr val="tx1"/>
                          </a:solidFill>
                          <a:latin typeface="Times New Roman" pitchFamily="18" charset="0"/>
                          <a:cs typeface="Times New Roman" pitchFamily="18" charset="0"/>
                        </a:rPr>
                        <a:t> </a:t>
                      </a:r>
                      <a:endParaRPr kumimoji="0" lang="ar-TN" sz="18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Times New Roman" pitchFamily="18" charset="0"/>
                          <a:cs typeface="Times New Roman" pitchFamily="18" charset="0"/>
                        </a:rPr>
                        <a:t>TVC</a:t>
                      </a:r>
                      <a:endParaRPr kumimoji="0" lang="ar-BH" sz="18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lang="ar-BH" sz="1800" b="1" dirty="0" smtClean="0">
                          <a:solidFill>
                            <a:schemeClr val="tx1"/>
                          </a:solidFill>
                          <a:latin typeface="Times New Roman" pitchFamily="18" charset="0"/>
                          <a:cs typeface="Times New Roman" pitchFamily="18" charset="0"/>
                        </a:rPr>
                        <a:t>التكاليف الكلية</a:t>
                      </a:r>
                      <a:r>
                        <a:rPr lang="ar-TN" sz="1800" b="1" dirty="0" smtClean="0">
                          <a:solidFill>
                            <a:schemeClr val="tx1"/>
                          </a:solidFill>
                          <a:latin typeface="Times New Roman" pitchFamily="18" charset="0"/>
                          <a:cs typeface="Times New Roman" pitchFamily="18" charset="0"/>
                        </a:rPr>
                        <a:t> </a:t>
                      </a:r>
                      <a:endParaRPr kumimoji="0" lang="ar-TN" sz="18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Times New Roman" pitchFamily="18" charset="0"/>
                          <a:cs typeface="Times New Roman" pitchFamily="18" charset="0"/>
                        </a:rPr>
                        <a:t>TC</a:t>
                      </a:r>
                      <a:endParaRPr kumimoji="0" lang="ar-TN" sz="18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lang="ar-TN" sz="1800" b="1" dirty="0" smtClean="0">
                          <a:latin typeface="Times New Roman" pitchFamily="18" charset="0"/>
                          <a:cs typeface="Times New Roman" pitchFamily="18" charset="0"/>
                        </a:rPr>
                        <a:t>متوسط </a:t>
                      </a:r>
                      <a:r>
                        <a:rPr lang="ar-BH" sz="1800" b="1" dirty="0" smtClean="0">
                          <a:latin typeface="Times New Roman" pitchFamily="18" charset="0"/>
                          <a:cs typeface="Times New Roman" pitchFamily="18" charset="0"/>
                        </a:rPr>
                        <a:t>التكاليف </a:t>
                      </a:r>
                      <a:r>
                        <a:rPr lang="ar-KW" sz="1800" b="1" dirty="0" smtClean="0">
                          <a:latin typeface="Times New Roman" pitchFamily="18" charset="0"/>
                          <a:cs typeface="Times New Roman" pitchFamily="18" charset="0"/>
                        </a:rPr>
                        <a:t>الثابتة</a:t>
                      </a:r>
                      <a:endParaRPr kumimoji="0" lang="en-US"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AFC</a:t>
                      </a:r>
                    </a:p>
                  </a:txBody>
                  <a:tcPr marL="99060" marR="9906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lang="ar-TN" sz="1800" b="1" dirty="0" smtClean="0">
                          <a:latin typeface="Times New Roman" pitchFamily="18" charset="0"/>
                          <a:cs typeface="Times New Roman" pitchFamily="18" charset="0"/>
                        </a:rPr>
                        <a:t>متوسط </a:t>
                      </a:r>
                      <a:r>
                        <a:rPr lang="ar-BH" sz="1800" b="1" dirty="0" smtClean="0">
                          <a:latin typeface="Times New Roman" pitchFamily="18" charset="0"/>
                          <a:cs typeface="Times New Roman" pitchFamily="18" charset="0"/>
                        </a:rPr>
                        <a:t>التكاليف المتغيرة</a:t>
                      </a:r>
                      <a:endParaRPr kumimoji="0" lang="en-US"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AVC</a:t>
                      </a:r>
                      <a:endPar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endParaRPr>
                    </a:p>
                  </a:txBody>
                  <a:tcPr marL="99060" marR="9906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lang="ar-TN" sz="1800" b="1" dirty="0" smtClean="0">
                          <a:latin typeface="Times New Roman" pitchFamily="18" charset="0"/>
                          <a:cs typeface="Times New Roman" pitchFamily="18" charset="0"/>
                        </a:rPr>
                        <a:t>متوسط </a:t>
                      </a:r>
                      <a:r>
                        <a:rPr lang="ar-BH" sz="1800" b="1" dirty="0" smtClean="0">
                          <a:latin typeface="Times New Roman" pitchFamily="18" charset="0"/>
                          <a:cs typeface="Times New Roman" pitchFamily="18" charset="0"/>
                        </a:rPr>
                        <a:t>التكاليف الكلية</a:t>
                      </a:r>
                      <a:r>
                        <a:rPr lang="ar-TN" sz="1800" b="1" dirty="0" smtClean="0">
                          <a:latin typeface="Times New Roman" pitchFamily="18" charset="0"/>
                          <a:cs typeface="Times New Roman" pitchFamily="18" charset="0"/>
                        </a:rPr>
                        <a:t> </a:t>
                      </a:r>
                      <a:endParaRPr kumimoji="0" lang="en-US"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ATC</a:t>
                      </a:r>
                      <a:endPar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endParaRPr>
                    </a:p>
                  </a:txBody>
                  <a:tcPr marL="99060" marR="9906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lang="ar-SA" sz="1800" b="1" dirty="0" smtClean="0">
                          <a:latin typeface="Times New Roman" pitchFamily="18" charset="0"/>
                          <a:cs typeface="Times New Roman" pitchFamily="18" charset="0"/>
                        </a:rPr>
                        <a:t>التكاليف الحدية </a:t>
                      </a:r>
                      <a:endParaRPr kumimoji="0" lang="en-US"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MC</a:t>
                      </a:r>
                      <a:endPar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endParaRPr>
                    </a:p>
                  </a:txBody>
                  <a:tcPr marL="99060" marR="9906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391792">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0</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25</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0</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25</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391792">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4</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25</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25</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50</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6.25</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6.25</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12.5</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6.25</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391792">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25</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50</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75</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2.5</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5</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7.5</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4.17</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391792">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13</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25</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75</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100</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1.92</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5.77</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7.69</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8.33</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391792">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15</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25</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100</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125</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1.67</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6.67</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8.33</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12.5</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391792">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16</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25</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125</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150</a:t>
                      </a:r>
                      <a:endParaRPr kumimoji="0" lang="ar-BH"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1.56</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7.81</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9.38</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BH" sz="1800" b="1" i="0" u="none" strike="noStrike" kern="1200" cap="none" normalizeH="0" baseline="0" dirty="0" smtClean="0">
                          <a:ln>
                            <a:noFill/>
                          </a:ln>
                          <a:solidFill>
                            <a:srgbClr val="000000"/>
                          </a:solidFill>
                          <a:effectLst/>
                          <a:latin typeface="Times New Roman" pitchFamily="18" charset="0"/>
                          <a:ea typeface="+mn-ea"/>
                          <a:cs typeface="Times New Roman" pitchFamily="18" charset="0"/>
                        </a:rPr>
                        <a:t>25</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val="15629208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19</a:t>
            </a:fld>
            <a:endParaRPr lang="en-US"/>
          </a:p>
        </p:txBody>
      </p:sp>
      <p:sp>
        <p:nvSpPr>
          <p:cNvPr id="5" name="Titre 1"/>
          <p:cNvSpPr>
            <a:spLocks noGrp="1"/>
          </p:cNvSpPr>
          <p:nvPr>
            <p:ph type="title"/>
          </p:nvPr>
        </p:nvSpPr>
        <p:spPr>
          <a:xfrm>
            <a:off x="1676400" y="685800"/>
            <a:ext cx="8839200" cy="457200"/>
          </a:xfrm>
        </p:spPr>
        <p:txBody>
          <a:bodyPr>
            <a:normAutofit/>
          </a:bodyPr>
          <a:lstStyle/>
          <a:p>
            <a:pPr algn="r" rtl="1">
              <a:buFont typeface="Wingdings" pitchFamily="2" charset="2"/>
              <a:buChar char="v"/>
            </a:pPr>
            <a:r>
              <a:rPr lang="ar-TN" sz="2400" b="1" dirty="0">
                <a:latin typeface="Times New Roman" pitchFamily="18" charset="0"/>
                <a:cs typeface="Times New Roman" pitchFamily="18" charset="0"/>
              </a:rPr>
              <a:t> أهم الخصائص لمنحنيات التكاليف المتوسطة و الحدية و العلاقة فيما بينها</a:t>
            </a:r>
            <a:endParaRPr lang="fr-FR" sz="2400" b="1" dirty="0">
              <a:latin typeface="Times New Roman" pitchFamily="18" charset="0"/>
              <a:cs typeface="Times New Roman" pitchFamily="18" charset="0"/>
            </a:endParaRPr>
          </a:p>
        </p:txBody>
      </p:sp>
      <p:sp>
        <p:nvSpPr>
          <p:cNvPr id="7" name="Text Box 4"/>
          <p:cNvSpPr txBox="1">
            <a:spLocks noChangeArrowheads="1"/>
          </p:cNvSpPr>
          <p:nvPr/>
        </p:nvSpPr>
        <p:spPr bwMode="auto">
          <a:xfrm>
            <a:off x="8686801" y="4872038"/>
            <a:ext cx="1119585" cy="461962"/>
          </a:xfrm>
          <a:prstGeom prst="rect">
            <a:avLst/>
          </a:prstGeom>
          <a:noFill/>
          <a:ln w="9525">
            <a:noFill/>
            <a:miter lim="800000"/>
            <a:headEnd/>
            <a:tailEnd/>
          </a:ln>
        </p:spPr>
        <p:txBody>
          <a:bodyPr/>
          <a:lstStyle/>
          <a:p>
            <a:pPr algn="r" rtl="1"/>
            <a:r>
              <a:rPr lang="en-US" altLang="zh-CN" b="1" dirty="0">
                <a:latin typeface="Times New Roman" pitchFamily="18" charset="0"/>
                <a:ea typeface="SimSun" pitchFamily="2" charset="-122"/>
                <a:cs typeface="Times New Roman" pitchFamily="18" charset="0"/>
              </a:rPr>
              <a:t>  AFC                                </a:t>
            </a:r>
            <a:endParaRPr lang="en-US" dirty="0">
              <a:latin typeface="Times New Roman" pitchFamily="18" charset="0"/>
              <a:cs typeface="Times New Roman" pitchFamily="18" charset="0"/>
            </a:endParaRPr>
          </a:p>
        </p:txBody>
      </p:sp>
      <p:sp>
        <p:nvSpPr>
          <p:cNvPr id="8" name="Text Box 5"/>
          <p:cNvSpPr txBox="1">
            <a:spLocks noChangeArrowheads="1"/>
          </p:cNvSpPr>
          <p:nvPr/>
        </p:nvSpPr>
        <p:spPr bwMode="auto">
          <a:xfrm>
            <a:off x="8251296" y="3211513"/>
            <a:ext cx="1121304" cy="461963"/>
          </a:xfrm>
          <a:prstGeom prst="rect">
            <a:avLst/>
          </a:prstGeom>
          <a:noFill/>
          <a:ln w="9525">
            <a:noFill/>
            <a:miter lim="800000"/>
            <a:headEnd/>
            <a:tailEnd/>
          </a:ln>
        </p:spPr>
        <p:txBody>
          <a:bodyPr/>
          <a:lstStyle/>
          <a:p>
            <a:pPr algn="r" rtl="1"/>
            <a:r>
              <a:rPr lang="en-US" altLang="zh-CN" b="1" dirty="0">
                <a:latin typeface="Times New Roman" pitchFamily="18" charset="0"/>
                <a:ea typeface="SimSun" pitchFamily="2" charset="-122"/>
                <a:cs typeface="Times New Roman" pitchFamily="18" charset="0"/>
              </a:rPr>
              <a:t>  AVC</a:t>
            </a:r>
          </a:p>
          <a:p>
            <a:pPr algn="r" rtl="1"/>
            <a:r>
              <a:rPr lang="en-US" altLang="zh-CN" b="1" dirty="0">
                <a:latin typeface="Times New Roman" pitchFamily="18" charset="0"/>
                <a:ea typeface="SimSun" pitchFamily="2" charset="-122"/>
                <a:cs typeface="Times New Roman" pitchFamily="18" charset="0"/>
              </a:rPr>
              <a:t>                              </a:t>
            </a:r>
            <a:endParaRPr lang="en-US" dirty="0">
              <a:latin typeface="Times New Roman" pitchFamily="18" charset="0"/>
              <a:cs typeface="Times New Roman" pitchFamily="18" charset="0"/>
            </a:endParaRPr>
          </a:p>
        </p:txBody>
      </p:sp>
      <p:sp>
        <p:nvSpPr>
          <p:cNvPr id="9" name="Text Box 6"/>
          <p:cNvSpPr txBox="1">
            <a:spLocks noChangeArrowheads="1"/>
          </p:cNvSpPr>
          <p:nvPr/>
        </p:nvSpPr>
        <p:spPr bwMode="auto">
          <a:xfrm>
            <a:off x="8937096" y="2225675"/>
            <a:ext cx="1121304" cy="461962"/>
          </a:xfrm>
          <a:prstGeom prst="rect">
            <a:avLst/>
          </a:prstGeom>
          <a:noFill/>
          <a:ln w="9525">
            <a:noFill/>
            <a:miter lim="800000"/>
            <a:headEnd/>
            <a:tailEnd/>
          </a:ln>
        </p:spPr>
        <p:txBody>
          <a:bodyPr/>
          <a:lstStyle/>
          <a:p>
            <a:pPr algn="r" rtl="1"/>
            <a:r>
              <a:rPr lang="en-US" altLang="zh-CN" b="1" dirty="0">
                <a:latin typeface="Times New Roman" pitchFamily="18" charset="0"/>
                <a:ea typeface="SimSun" pitchFamily="2" charset="-122"/>
                <a:cs typeface="Times New Roman" pitchFamily="18" charset="0"/>
              </a:rPr>
              <a:t>  ATC</a:t>
            </a:r>
          </a:p>
          <a:p>
            <a:pPr algn="r" rtl="1"/>
            <a:r>
              <a:rPr lang="en-US" altLang="zh-CN" b="1" dirty="0">
                <a:latin typeface="Times New Roman" pitchFamily="18" charset="0"/>
                <a:ea typeface="SimSun" pitchFamily="2" charset="-122"/>
                <a:cs typeface="Times New Roman" pitchFamily="18" charset="0"/>
              </a:rPr>
              <a:t>                                </a:t>
            </a:r>
            <a:endParaRPr lang="en-US" dirty="0">
              <a:latin typeface="Times New Roman" pitchFamily="18" charset="0"/>
              <a:cs typeface="Times New Roman" pitchFamily="18" charset="0"/>
            </a:endParaRPr>
          </a:p>
        </p:txBody>
      </p:sp>
      <p:sp>
        <p:nvSpPr>
          <p:cNvPr id="10" name="Text Box 7"/>
          <p:cNvSpPr txBox="1">
            <a:spLocks noChangeArrowheads="1"/>
          </p:cNvSpPr>
          <p:nvPr/>
        </p:nvSpPr>
        <p:spPr bwMode="auto">
          <a:xfrm>
            <a:off x="7691173" y="1676401"/>
            <a:ext cx="871934" cy="460375"/>
          </a:xfrm>
          <a:prstGeom prst="rect">
            <a:avLst/>
          </a:prstGeom>
          <a:noFill/>
          <a:ln w="9525">
            <a:noFill/>
            <a:miter lim="800000"/>
            <a:headEnd/>
            <a:tailEnd/>
          </a:ln>
        </p:spPr>
        <p:txBody>
          <a:bodyPr/>
          <a:lstStyle/>
          <a:p>
            <a:pPr algn="r" rtl="1"/>
            <a:r>
              <a:rPr lang="en-US" altLang="zh-CN" b="1" dirty="0">
                <a:latin typeface="Times New Roman" pitchFamily="18" charset="0"/>
                <a:ea typeface="SimSun" pitchFamily="2" charset="-122"/>
                <a:cs typeface="Times New Roman" pitchFamily="18" charset="0"/>
              </a:rPr>
              <a:t>  MC</a:t>
            </a:r>
          </a:p>
          <a:p>
            <a:pPr algn="r" rtl="1"/>
            <a:endParaRPr lang="en-US" altLang="zh-CN" b="1" dirty="0">
              <a:latin typeface="Times New Roman" pitchFamily="18" charset="0"/>
              <a:ea typeface="SimSun" pitchFamily="2" charset="-122"/>
              <a:cs typeface="Times New Roman" pitchFamily="18" charset="0"/>
            </a:endParaRPr>
          </a:p>
          <a:p>
            <a:pPr algn="r" rtl="1"/>
            <a:endParaRPr lang="en-US" altLang="zh-CN" b="1" dirty="0">
              <a:latin typeface="Times New Roman" pitchFamily="18" charset="0"/>
              <a:ea typeface="SimSun" pitchFamily="2" charset="-122"/>
              <a:cs typeface="Times New Roman" pitchFamily="18" charset="0"/>
            </a:endParaRPr>
          </a:p>
          <a:p>
            <a:pPr algn="r" rtl="1"/>
            <a:r>
              <a:rPr lang="en-US" altLang="zh-CN" b="1" dirty="0">
                <a:latin typeface="Times New Roman" pitchFamily="18" charset="0"/>
                <a:ea typeface="SimSun" pitchFamily="2" charset="-122"/>
                <a:cs typeface="Times New Roman" pitchFamily="18" charset="0"/>
              </a:rPr>
              <a:t>                                    </a:t>
            </a:r>
            <a:endParaRPr lang="en-US" dirty="0">
              <a:latin typeface="Times New Roman" pitchFamily="18" charset="0"/>
              <a:cs typeface="Times New Roman" pitchFamily="18" charset="0"/>
            </a:endParaRPr>
          </a:p>
        </p:txBody>
      </p:sp>
      <p:sp>
        <p:nvSpPr>
          <p:cNvPr id="11" name="Line 8"/>
          <p:cNvSpPr>
            <a:spLocks noChangeShapeType="1"/>
          </p:cNvSpPr>
          <p:nvPr/>
        </p:nvSpPr>
        <p:spPr bwMode="auto">
          <a:xfrm>
            <a:off x="3423973" y="1235075"/>
            <a:ext cx="10582" cy="4267200"/>
          </a:xfrm>
          <a:prstGeom prst="line">
            <a:avLst/>
          </a:prstGeom>
          <a:noFill/>
          <a:ln w="28575">
            <a:solidFill>
              <a:srgbClr val="000000"/>
            </a:solidFill>
            <a:round/>
            <a:headEnd type="triangle" w="med" len="med"/>
            <a:tailEnd type="none" w="med" len="med"/>
          </a:ln>
        </p:spPr>
        <p:txBody>
          <a:bodyPr/>
          <a:lstStyle/>
          <a:p>
            <a:endParaRPr lang="ar-SA">
              <a:latin typeface="Times New Roman" pitchFamily="18" charset="0"/>
              <a:cs typeface="Times New Roman" pitchFamily="18" charset="0"/>
            </a:endParaRPr>
          </a:p>
        </p:txBody>
      </p:sp>
      <p:sp>
        <p:nvSpPr>
          <p:cNvPr id="12" name="Line 9"/>
          <p:cNvSpPr>
            <a:spLocks noChangeShapeType="1"/>
          </p:cNvSpPr>
          <p:nvPr/>
        </p:nvSpPr>
        <p:spPr bwMode="auto">
          <a:xfrm>
            <a:off x="3429001" y="5486400"/>
            <a:ext cx="6161617" cy="0"/>
          </a:xfrm>
          <a:prstGeom prst="line">
            <a:avLst/>
          </a:prstGeom>
          <a:noFill/>
          <a:ln w="28575">
            <a:solidFill>
              <a:srgbClr val="000000"/>
            </a:solidFill>
            <a:round/>
            <a:headEnd type="none" w="med" len="med"/>
            <a:tailEnd type="triangle" w="med" len="med"/>
          </a:ln>
        </p:spPr>
        <p:txBody>
          <a:bodyPr/>
          <a:lstStyle/>
          <a:p>
            <a:endParaRPr lang="ar-SA">
              <a:latin typeface="Times New Roman" pitchFamily="18" charset="0"/>
              <a:cs typeface="Times New Roman" pitchFamily="18" charset="0"/>
            </a:endParaRPr>
          </a:p>
        </p:txBody>
      </p:sp>
      <p:sp>
        <p:nvSpPr>
          <p:cNvPr id="13" name="Freeform 10"/>
          <p:cNvSpPr>
            <a:spLocks/>
          </p:cNvSpPr>
          <p:nvPr/>
        </p:nvSpPr>
        <p:spPr bwMode="auto">
          <a:xfrm rot="-10350060">
            <a:off x="3592776" y="2811463"/>
            <a:ext cx="5071666" cy="1363662"/>
          </a:xfrm>
          <a:custGeom>
            <a:avLst/>
            <a:gdLst/>
            <a:ahLst/>
            <a:cxnLst>
              <a:cxn ang="0">
                <a:pos x="0" y="1890"/>
              </a:cxn>
              <a:cxn ang="0">
                <a:pos x="2160" y="90"/>
              </a:cxn>
              <a:cxn ang="0">
                <a:pos x="4860" y="2430"/>
              </a:cxn>
            </a:cxnLst>
            <a:rect l="0" t="0" r="r" b="b"/>
            <a:pathLst>
              <a:path w="4860" h="2430">
                <a:moveTo>
                  <a:pt x="0" y="1890"/>
                </a:moveTo>
                <a:cubicBezTo>
                  <a:pt x="675" y="945"/>
                  <a:pt x="1350" y="0"/>
                  <a:pt x="2160" y="90"/>
                </a:cubicBezTo>
                <a:cubicBezTo>
                  <a:pt x="2970" y="180"/>
                  <a:pt x="3915" y="1305"/>
                  <a:pt x="4860" y="2430"/>
                </a:cubicBezTo>
              </a:path>
            </a:pathLst>
          </a:custGeom>
          <a:noFill/>
          <a:ln w="38100" cmpd="sng">
            <a:solidFill>
              <a:srgbClr val="00B050"/>
            </a:solidFill>
            <a:round/>
            <a:headEnd/>
            <a:tailEnd/>
          </a:ln>
        </p:spPr>
        <p:txBody>
          <a:bodyPr/>
          <a:lstStyle/>
          <a:p>
            <a:endParaRPr lang="ar-SA">
              <a:latin typeface="Times New Roman" pitchFamily="18" charset="0"/>
              <a:cs typeface="Times New Roman" pitchFamily="18" charset="0"/>
            </a:endParaRPr>
          </a:p>
        </p:txBody>
      </p:sp>
      <p:sp>
        <p:nvSpPr>
          <p:cNvPr id="14" name="Freeform 11"/>
          <p:cNvSpPr>
            <a:spLocks/>
          </p:cNvSpPr>
          <p:nvPr/>
        </p:nvSpPr>
        <p:spPr bwMode="auto">
          <a:xfrm rot="-10896112">
            <a:off x="3434555" y="2112965"/>
            <a:ext cx="4856692" cy="2586037"/>
          </a:xfrm>
          <a:custGeom>
            <a:avLst/>
            <a:gdLst/>
            <a:ahLst/>
            <a:cxnLst>
              <a:cxn ang="0">
                <a:pos x="0" y="1140"/>
              </a:cxn>
              <a:cxn ang="0">
                <a:pos x="3240" y="60"/>
              </a:cxn>
              <a:cxn ang="0">
                <a:pos x="6120" y="780"/>
              </a:cxn>
            </a:cxnLst>
            <a:rect l="0" t="0" r="r" b="b"/>
            <a:pathLst>
              <a:path w="6120" h="1140">
                <a:moveTo>
                  <a:pt x="0" y="1140"/>
                </a:moveTo>
                <a:cubicBezTo>
                  <a:pt x="1110" y="630"/>
                  <a:pt x="2220" y="120"/>
                  <a:pt x="3240" y="60"/>
                </a:cubicBezTo>
                <a:cubicBezTo>
                  <a:pt x="4260" y="0"/>
                  <a:pt x="5190" y="390"/>
                  <a:pt x="6120" y="780"/>
                </a:cubicBezTo>
              </a:path>
            </a:pathLst>
          </a:custGeom>
          <a:noFill/>
          <a:ln w="38100" cmpd="sng">
            <a:solidFill>
              <a:srgbClr val="FFC000"/>
            </a:solidFill>
            <a:round/>
            <a:headEnd/>
            <a:tailEnd/>
          </a:ln>
        </p:spPr>
        <p:txBody>
          <a:bodyPr/>
          <a:lstStyle/>
          <a:p>
            <a:endParaRPr lang="ar-SA">
              <a:latin typeface="Times New Roman" pitchFamily="18" charset="0"/>
              <a:cs typeface="Times New Roman" pitchFamily="18" charset="0"/>
            </a:endParaRPr>
          </a:p>
        </p:txBody>
      </p:sp>
      <p:sp>
        <p:nvSpPr>
          <p:cNvPr id="16" name="Freeform 13"/>
          <p:cNvSpPr>
            <a:spLocks/>
          </p:cNvSpPr>
          <p:nvPr/>
        </p:nvSpPr>
        <p:spPr bwMode="auto">
          <a:xfrm rot="-10350060">
            <a:off x="4304771" y="1768475"/>
            <a:ext cx="5045869" cy="1728788"/>
          </a:xfrm>
          <a:custGeom>
            <a:avLst/>
            <a:gdLst/>
            <a:ahLst/>
            <a:cxnLst>
              <a:cxn ang="0">
                <a:pos x="0" y="1890"/>
              </a:cxn>
              <a:cxn ang="0">
                <a:pos x="2160" y="90"/>
              </a:cxn>
              <a:cxn ang="0">
                <a:pos x="4860" y="2430"/>
              </a:cxn>
            </a:cxnLst>
            <a:rect l="0" t="0" r="r" b="b"/>
            <a:pathLst>
              <a:path w="4860" h="2430">
                <a:moveTo>
                  <a:pt x="0" y="1890"/>
                </a:moveTo>
                <a:cubicBezTo>
                  <a:pt x="675" y="945"/>
                  <a:pt x="1350" y="0"/>
                  <a:pt x="2160" y="90"/>
                </a:cubicBezTo>
                <a:cubicBezTo>
                  <a:pt x="2970" y="180"/>
                  <a:pt x="3915" y="1305"/>
                  <a:pt x="4860" y="2430"/>
                </a:cubicBezTo>
              </a:path>
            </a:pathLst>
          </a:custGeom>
          <a:noFill/>
          <a:ln w="38100" cmpd="sng">
            <a:solidFill>
              <a:schemeClr val="accent1">
                <a:lumMod val="60000"/>
                <a:lumOff val="40000"/>
              </a:schemeClr>
            </a:solidFill>
            <a:round/>
            <a:headEnd/>
            <a:tailEnd/>
          </a:ln>
        </p:spPr>
        <p:txBody>
          <a:bodyPr/>
          <a:lstStyle/>
          <a:p>
            <a:endParaRPr lang="ar-SA" dirty="0">
              <a:solidFill>
                <a:schemeClr val="accent1">
                  <a:lumMod val="40000"/>
                  <a:lumOff val="60000"/>
                </a:schemeClr>
              </a:solidFill>
              <a:latin typeface="Times New Roman" pitchFamily="18" charset="0"/>
              <a:cs typeface="Times New Roman" pitchFamily="18" charset="0"/>
            </a:endParaRPr>
          </a:p>
        </p:txBody>
      </p:sp>
      <p:sp>
        <p:nvSpPr>
          <p:cNvPr id="17" name="Freeform 14"/>
          <p:cNvSpPr>
            <a:spLocks/>
          </p:cNvSpPr>
          <p:nvPr/>
        </p:nvSpPr>
        <p:spPr bwMode="auto">
          <a:xfrm>
            <a:off x="3620293" y="4010025"/>
            <a:ext cx="5604802" cy="1206500"/>
          </a:xfrm>
          <a:custGeom>
            <a:avLst/>
            <a:gdLst/>
            <a:ahLst/>
            <a:cxnLst>
              <a:cxn ang="0">
                <a:pos x="0" y="0"/>
              </a:cxn>
              <a:cxn ang="0">
                <a:pos x="2160" y="1080"/>
              </a:cxn>
              <a:cxn ang="0">
                <a:pos x="5040" y="1260"/>
              </a:cxn>
            </a:cxnLst>
            <a:rect l="0" t="0" r="r" b="b"/>
            <a:pathLst>
              <a:path w="5040" h="1290">
                <a:moveTo>
                  <a:pt x="0" y="0"/>
                </a:moveTo>
                <a:cubicBezTo>
                  <a:pt x="660" y="435"/>
                  <a:pt x="1320" y="870"/>
                  <a:pt x="2160" y="1080"/>
                </a:cubicBezTo>
                <a:cubicBezTo>
                  <a:pt x="3000" y="1290"/>
                  <a:pt x="4020" y="1275"/>
                  <a:pt x="5040" y="1260"/>
                </a:cubicBezTo>
              </a:path>
            </a:pathLst>
          </a:custGeom>
          <a:noFill/>
          <a:ln w="38100" cmpd="sng">
            <a:solidFill>
              <a:srgbClr val="FF0000"/>
            </a:solidFill>
            <a:round/>
            <a:headEnd/>
            <a:tailEnd/>
          </a:ln>
        </p:spPr>
        <p:txBody>
          <a:bodyPr/>
          <a:lstStyle/>
          <a:p>
            <a:endParaRPr lang="ar-SA">
              <a:latin typeface="Times New Roman" pitchFamily="18" charset="0"/>
              <a:cs typeface="Times New Roman" pitchFamily="18" charset="0"/>
            </a:endParaRPr>
          </a:p>
        </p:txBody>
      </p:sp>
      <p:sp>
        <p:nvSpPr>
          <p:cNvPr id="18" name="Ellipse 17"/>
          <p:cNvSpPr/>
          <p:nvPr/>
        </p:nvSpPr>
        <p:spPr>
          <a:xfrm>
            <a:off x="7081573" y="3368675"/>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21" name="Ellipse 20"/>
          <p:cNvSpPr/>
          <p:nvPr/>
        </p:nvSpPr>
        <p:spPr>
          <a:xfrm>
            <a:off x="6395773" y="4054475"/>
            <a:ext cx="152400" cy="1524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22" name="Accolade ouvrante 21"/>
          <p:cNvSpPr/>
          <p:nvPr/>
        </p:nvSpPr>
        <p:spPr>
          <a:xfrm>
            <a:off x="4185973" y="1616075"/>
            <a:ext cx="381000" cy="1371600"/>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3" name="Accolade ouvrante 22"/>
          <p:cNvSpPr/>
          <p:nvPr/>
        </p:nvSpPr>
        <p:spPr>
          <a:xfrm rot="21421409">
            <a:off x="7322237" y="3513984"/>
            <a:ext cx="280673" cy="471897"/>
          </a:xfrm>
          <a:prstGeom prst="leftBrace">
            <a:avLst>
              <a:gd name="adj1" fmla="val 19481"/>
              <a:gd name="adj2" fmla="val 4895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4" name="Accolade ouvrante 23"/>
          <p:cNvSpPr/>
          <p:nvPr/>
        </p:nvSpPr>
        <p:spPr>
          <a:xfrm>
            <a:off x="5024173" y="2454275"/>
            <a:ext cx="381000" cy="1143000"/>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5" name="Accolade ouvrante 24"/>
          <p:cNvSpPr/>
          <p:nvPr/>
        </p:nvSpPr>
        <p:spPr>
          <a:xfrm>
            <a:off x="5633773" y="2911475"/>
            <a:ext cx="304800" cy="990600"/>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6" name="Accolade ouvrante 25"/>
          <p:cNvSpPr/>
          <p:nvPr/>
        </p:nvSpPr>
        <p:spPr>
          <a:xfrm rot="21421409">
            <a:off x="7882591" y="3373079"/>
            <a:ext cx="179650" cy="387180"/>
          </a:xfrm>
          <a:prstGeom prst="leftBrace">
            <a:avLst>
              <a:gd name="adj1" fmla="val 19481"/>
              <a:gd name="adj2" fmla="val 5004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7" name="Accolade ouvrante 26"/>
          <p:cNvSpPr/>
          <p:nvPr/>
        </p:nvSpPr>
        <p:spPr>
          <a:xfrm rot="21421409">
            <a:off x="8236149" y="3222324"/>
            <a:ext cx="209264" cy="304390"/>
          </a:xfrm>
          <a:prstGeom prst="leftBrace">
            <a:avLst>
              <a:gd name="adj1" fmla="val 19481"/>
              <a:gd name="adj2" fmla="val 4895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8" name="Accolade ouvrante 27"/>
          <p:cNvSpPr/>
          <p:nvPr/>
        </p:nvSpPr>
        <p:spPr>
          <a:xfrm>
            <a:off x="6172200" y="3276600"/>
            <a:ext cx="228600" cy="762000"/>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9" name="Rectangle 28"/>
          <p:cNvSpPr/>
          <p:nvPr/>
        </p:nvSpPr>
        <p:spPr>
          <a:xfrm>
            <a:off x="1752600" y="5845314"/>
            <a:ext cx="8763000" cy="707886"/>
          </a:xfrm>
          <a:prstGeom prst="rect">
            <a:avLst/>
          </a:prstGeom>
        </p:spPr>
        <p:txBody>
          <a:bodyPr wrap="square">
            <a:spAutoFit/>
          </a:bodyPr>
          <a:lstStyle/>
          <a:p>
            <a:pPr marL="457200" indent="-457200" algn="just"/>
            <a:r>
              <a:rPr lang="ar-TN" sz="2000" b="1" dirty="0">
                <a:solidFill>
                  <a:srgbClr val="FF0000"/>
                </a:solidFill>
                <a:latin typeface="Times New Roman" pitchFamily="18" charset="0"/>
                <a:cs typeface="Times New Roman" pitchFamily="18" charset="0"/>
              </a:rPr>
              <a:t>الشكل </a:t>
            </a:r>
            <a:r>
              <a:rPr lang="ar-SA" sz="2000" b="1" dirty="0">
                <a:solidFill>
                  <a:srgbClr val="FF0000"/>
                </a:solidFill>
                <a:latin typeface="Times New Roman" pitchFamily="18" charset="0"/>
                <a:cs typeface="Times New Roman" pitchFamily="18" charset="0"/>
              </a:rPr>
              <a:t>(</a:t>
            </a:r>
            <a:r>
              <a:rPr lang="ar-BH" sz="2000" b="1" dirty="0">
                <a:solidFill>
                  <a:srgbClr val="FF0000"/>
                </a:solidFill>
                <a:latin typeface="Times New Roman" pitchFamily="18" charset="0"/>
                <a:cs typeface="Times New Roman" pitchFamily="18" charset="0"/>
              </a:rPr>
              <a:t>8</a:t>
            </a:r>
            <a:r>
              <a:rPr lang="ar-SA" sz="2000" b="1" dirty="0">
                <a:solidFill>
                  <a:srgbClr val="FF0000"/>
                </a:solidFill>
                <a:latin typeface="Times New Roman" pitchFamily="18" charset="0"/>
                <a:cs typeface="Times New Roman" pitchFamily="18" charset="0"/>
              </a:rPr>
              <a:t>-</a:t>
            </a:r>
            <a:r>
              <a:rPr lang="ar-TN" sz="2000" b="1" dirty="0">
                <a:solidFill>
                  <a:srgbClr val="FF0000"/>
                </a:solidFill>
                <a:latin typeface="Times New Roman" pitchFamily="18" charset="0"/>
                <a:cs typeface="Times New Roman" pitchFamily="18" charset="0"/>
              </a:rPr>
              <a:t>2</a:t>
            </a:r>
            <a:r>
              <a:rPr lang="ar-SA" sz="2000" b="1" dirty="0">
                <a:solidFill>
                  <a:srgbClr val="FF0000"/>
                </a:solidFill>
                <a:latin typeface="Times New Roman" pitchFamily="18" charset="0"/>
                <a:cs typeface="Times New Roman" pitchFamily="18" charset="0"/>
              </a:rPr>
              <a:t>): </a:t>
            </a:r>
            <a:r>
              <a:rPr lang="ar-SA" altLang="zh-CN" sz="2000" dirty="0">
                <a:latin typeface="Times New Roman" pitchFamily="18" charset="0"/>
                <a:ea typeface="SimSun" pitchFamily="2" charset="-122"/>
                <a:cs typeface="Times New Roman" pitchFamily="18" charset="0"/>
              </a:rPr>
              <a:t>المسافة بين</a:t>
            </a:r>
            <a:r>
              <a:rPr lang="ar-TN" altLang="zh-CN" sz="2000" dirty="0">
                <a:latin typeface="Times New Roman" pitchFamily="18" charset="0"/>
                <a:ea typeface="SimSun" pitchFamily="2" charset="-122"/>
                <a:cs typeface="Times New Roman" pitchFamily="18" charset="0"/>
              </a:rPr>
              <a:t> </a:t>
            </a:r>
            <a:r>
              <a:rPr lang="en-US" altLang="zh-CN" sz="2000" dirty="0">
                <a:latin typeface="Times New Roman" pitchFamily="18" charset="0"/>
                <a:ea typeface="SimSun" pitchFamily="2" charset="-122"/>
                <a:cs typeface="Times New Roman" pitchFamily="18" charset="0"/>
              </a:rPr>
              <a:t>ATC</a:t>
            </a:r>
            <a:r>
              <a:rPr lang="ar-TN" altLang="zh-CN" sz="2000" dirty="0">
                <a:latin typeface="Times New Roman" pitchFamily="18" charset="0"/>
                <a:ea typeface="SimSun" pitchFamily="2" charset="-122"/>
                <a:cs typeface="Times New Roman" pitchFamily="18" charset="0"/>
              </a:rPr>
              <a:t> </a:t>
            </a:r>
            <a:r>
              <a:rPr lang="ar-SA" altLang="zh-CN" sz="2000" dirty="0">
                <a:latin typeface="Times New Roman" pitchFamily="18" charset="0"/>
                <a:ea typeface="SimSun" pitchFamily="2" charset="-122"/>
                <a:cs typeface="Times New Roman" pitchFamily="18" charset="0"/>
              </a:rPr>
              <a:t> و </a:t>
            </a:r>
            <a:r>
              <a:rPr lang="ar-TN" altLang="zh-CN" sz="2000" dirty="0">
                <a:latin typeface="Times New Roman" pitchFamily="18" charset="0"/>
                <a:ea typeface="SimSun" pitchFamily="2" charset="-122"/>
                <a:cs typeface="Times New Roman" pitchFamily="18" charset="0"/>
              </a:rPr>
              <a:t> </a:t>
            </a:r>
            <a:r>
              <a:rPr lang="en-US" altLang="zh-CN" sz="2000" dirty="0">
                <a:latin typeface="Times New Roman" pitchFamily="18" charset="0"/>
                <a:ea typeface="SimSun" pitchFamily="2" charset="-122"/>
                <a:cs typeface="Times New Roman" pitchFamily="18" charset="0"/>
              </a:rPr>
              <a:t>AVC</a:t>
            </a:r>
            <a:r>
              <a:rPr lang="ar-SA" altLang="zh-CN" sz="2000" dirty="0">
                <a:latin typeface="Times New Roman" pitchFamily="18" charset="0"/>
                <a:cs typeface="Times New Roman" pitchFamily="18" charset="0"/>
              </a:rPr>
              <a:t> </a:t>
            </a:r>
            <a:r>
              <a:rPr lang="ar-TN" altLang="zh-CN" sz="2000" dirty="0">
                <a:latin typeface="Times New Roman" pitchFamily="18" charset="0"/>
                <a:cs typeface="Times New Roman" pitchFamily="18" charset="0"/>
              </a:rPr>
              <a:t>هي</a:t>
            </a:r>
            <a:r>
              <a:rPr lang="ar-SA" altLang="zh-CN" sz="2000" dirty="0">
                <a:latin typeface="Times New Roman" pitchFamily="18" charset="0"/>
                <a:cs typeface="Times New Roman" pitchFamily="18" charset="0"/>
              </a:rPr>
              <a:t> </a:t>
            </a:r>
            <a:r>
              <a:rPr lang="en-US" altLang="zh-CN" sz="2000" dirty="0">
                <a:latin typeface="Times New Roman" pitchFamily="18" charset="0"/>
                <a:ea typeface="SimSun" pitchFamily="2" charset="-122"/>
                <a:cs typeface="Times New Roman" pitchFamily="18" charset="0"/>
              </a:rPr>
              <a:t>AFC</a:t>
            </a:r>
            <a:r>
              <a:rPr lang="ar-SA" altLang="zh-CN" sz="2000" dirty="0">
                <a:latin typeface="Times New Roman" pitchFamily="18" charset="0"/>
                <a:cs typeface="Times New Roman" pitchFamily="18" charset="0"/>
              </a:rPr>
              <a:t> </a:t>
            </a:r>
            <a:r>
              <a:rPr lang="ar-TN" altLang="zh-CN" sz="2000" dirty="0">
                <a:latin typeface="Times New Roman" pitchFamily="18" charset="0"/>
                <a:cs typeface="Times New Roman" pitchFamily="18" charset="0"/>
              </a:rPr>
              <a:t>و </a:t>
            </a:r>
            <a:r>
              <a:rPr lang="ar-SA" altLang="zh-CN" sz="2000" dirty="0">
                <a:latin typeface="Times New Roman" pitchFamily="18" charset="0"/>
                <a:cs typeface="Times New Roman" pitchFamily="18" charset="0"/>
              </a:rPr>
              <a:t>ال</a:t>
            </a:r>
            <a:r>
              <a:rPr lang="ar-TN" altLang="zh-CN" sz="2000" dirty="0">
                <a:latin typeface="Times New Roman" pitchFamily="18" charset="0"/>
                <a:cs typeface="Times New Roman" pitchFamily="18" charset="0"/>
              </a:rPr>
              <a:t>ت</a:t>
            </a:r>
            <a:r>
              <a:rPr lang="ar-SA" altLang="zh-CN" sz="2000" dirty="0">
                <a:latin typeface="Times New Roman" pitchFamily="18" charset="0"/>
                <a:cs typeface="Times New Roman" pitchFamily="18" charset="0"/>
              </a:rPr>
              <a:t>ي </a:t>
            </a:r>
            <a:r>
              <a:rPr lang="ar-TN" altLang="zh-CN" sz="2000" dirty="0">
                <a:latin typeface="Times New Roman" pitchFamily="18" charset="0"/>
                <a:cs typeface="Times New Roman" pitchFamily="18" charset="0"/>
              </a:rPr>
              <a:t>تت</a:t>
            </a:r>
            <a:r>
              <a:rPr lang="ar-SA" altLang="zh-CN" sz="2000" dirty="0">
                <a:latin typeface="Times New Roman" pitchFamily="18" charset="0"/>
                <a:cs typeface="Times New Roman" pitchFamily="18" charset="0"/>
              </a:rPr>
              <a:t>ناقص بزيادة الإنتاج. </a:t>
            </a:r>
            <a:endParaRPr lang="ar-TN" altLang="zh-CN" sz="2000" dirty="0">
              <a:latin typeface="Times New Roman" pitchFamily="18" charset="0"/>
              <a:cs typeface="Times New Roman" pitchFamily="18" charset="0"/>
            </a:endParaRPr>
          </a:p>
          <a:p>
            <a:pPr algn="just" rtl="1"/>
            <a:r>
              <a:rPr lang="ar-SA" altLang="zh-CN" sz="2000" dirty="0">
                <a:latin typeface="Times New Roman" pitchFamily="18" charset="0"/>
                <a:cs typeface="Times New Roman" pitchFamily="18" charset="0"/>
              </a:rPr>
              <a:t>يقطع منحنى</a:t>
            </a:r>
            <a:r>
              <a:rPr lang="ar-TN" altLang="zh-CN" sz="2000" dirty="0">
                <a:latin typeface="Times New Roman" pitchFamily="18" charset="0"/>
                <a:cs typeface="Times New Roman" pitchFamily="18" charset="0"/>
              </a:rPr>
              <a:t> </a:t>
            </a:r>
            <a:r>
              <a:rPr lang="en-US" altLang="zh-CN" sz="2000" dirty="0">
                <a:latin typeface="Times New Roman" pitchFamily="18" charset="0"/>
                <a:ea typeface="SimSun" pitchFamily="2" charset="-122"/>
                <a:cs typeface="Times New Roman" pitchFamily="18" charset="0"/>
              </a:rPr>
              <a:t>MC</a:t>
            </a:r>
            <a:r>
              <a:rPr lang="ar-SA" altLang="zh-CN" sz="2000" dirty="0">
                <a:latin typeface="Times New Roman" pitchFamily="18" charset="0"/>
                <a:cs typeface="Times New Roman" pitchFamily="18" charset="0"/>
              </a:rPr>
              <a:t>  كل من </a:t>
            </a:r>
            <a:r>
              <a:rPr lang="en-US" altLang="zh-CN" sz="2000" dirty="0">
                <a:latin typeface="Times New Roman" pitchFamily="18" charset="0"/>
                <a:ea typeface="SimSun" pitchFamily="2" charset="-122"/>
                <a:cs typeface="Times New Roman" pitchFamily="18" charset="0"/>
              </a:rPr>
              <a:t>ATC</a:t>
            </a:r>
            <a:r>
              <a:rPr lang="ar-SA" altLang="zh-CN" sz="2000" dirty="0">
                <a:latin typeface="Times New Roman" pitchFamily="18" charset="0"/>
                <a:cs typeface="Times New Roman" pitchFamily="18" charset="0"/>
              </a:rPr>
              <a:t> و</a:t>
            </a:r>
            <a:r>
              <a:rPr lang="ar-TN" altLang="zh-CN" sz="2000" dirty="0">
                <a:latin typeface="Times New Roman" pitchFamily="18" charset="0"/>
                <a:cs typeface="Times New Roman" pitchFamily="18" charset="0"/>
              </a:rPr>
              <a:t> </a:t>
            </a:r>
            <a:r>
              <a:rPr lang="en-US" altLang="zh-CN" sz="2000" dirty="0">
                <a:latin typeface="Times New Roman" pitchFamily="18" charset="0"/>
                <a:ea typeface="SimSun" pitchFamily="2" charset="-122"/>
                <a:cs typeface="Times New Roman" pitchFamily="18" charset="0"/>
              </a:rPr>
              <a:t>AVC</a:t>
            </a:r>
            <a:r>
              <a:rPr lang="ar-TN" altLang="zh-CN" sz="2000" dirty="0">
                <a:latin typeface="Times New Roman" pitchFamily="18" charset="0"/>
                <a:ea typeface="SimSun" pitchFamily="2" charset="-122"/>
                <a:cs typeface="Times New Roman" pitchFamily="18" charset="0"/>
              </a:rPr>
              <a:t> </a:t>
            </a:r>
            <a:r>
              <a:rPr lang="ar-TN" altLang="zh-CN" sz="2000" dirty="0">
                <a:latin typeface="Times New Roman" pitchFamily="18" charset="0"/>
                <a:cs typeface="Times New Roman" pitchFamily="18" charset="0"/>
              </a:rPr>
              <a:t>حينما يصل هذان المنحنيان الى </a:t>
            </a:r>
            <a:r>
              <a:rPr lang="ar-TN" altLang="zh-CN" sz="2000" b="1" u="sng" dirty="0">
                <a:latin typeface="Times New Roman" pitchFamily="18" charset="0"/>
                <a:cs typeface="Times New Roman" pitchFamily="18" charset="0"/>
              </a:rPr>
              <a:t>أدنى قيمة لهما (القاع)</a:t>
            </a:r>
            <a:r>
              <a:rPr lang="ar-SA" altLang="zh-CN" sz="2000" dirty="0">
                <a:latin typeface="Times New Roman" pitchFamily="18" charset="0"/>
                <a:ea typeface="SimSun" pitchFamily="2" charset="-122"/>
                <a:cs typeface="Times New Roman" pitchFamily="18" charset="0"/>
              </a:rPr>
              <a:t>. </a:t>
            </a:r>
            <a:endParaRPr lang="fr-FR" sz="2000" dirty="0">
              <a:latin typeface="Times New Roman" pitchFamily="18" charset="0"/>
              <a:cs typeface="Times New Roman" pitchFamily="18" charset="0"/>
            </a:endParaRPr>
          </a:p>
        </p:txBody>
      </p:sp>
      <p:sp>
        <p:nvSpPr>
          <p:cNvPr id="30" name="Text Box 10"/>
          <p:cNvSpPr txBox="1">
            <a:spLocks noChangeArrowheads="1"/>
          </p:cNvSpPr>
          <p:nvPr/>
        </p:nvSpPr>
        <p:spPr bwMode="auto">
          <a:xfrm rot="16200000">
            <a:off x="2869406" y="1870076"/>
            <a:ext cx="793750" cy="477837"/>
          </a:xfrm>
          <a:prstGeom prst="rect">
            <a:avLst/>
          </a:prstGeom>
          <a:noFill/>
          <a:ln w="9525">
            <a:noFill/>
            <a:miter lim="800000"/>
            <a:headEnd/>
            <a:tailEnd/>
          </a:ln>
        </p:spPr>
        <p:txBody>
          <a:bodyPr lIns="81382" tIns="40691" rIns="81382" bIns="40691"/>
          <a:lstStyle/>
          <a:p>
            <a:pPr rtl="1"/>
            <a:r>
              <a:rPr lang="ar-TN" altLang="zh-CN" b="1" dirty="0">
                <a:latin typeface="Times New Roman" pitchFamily="18" charset="0"/>
                <a:ea typeface="SimSun" pitchFamily="2" charset="-122"/>
                <a:cs typeface="Times New Roman" pitchFamily="18" charset="0"/>
              </a:rPr>
              <a:t>التكاليف</a:t>
            </a:r>
            <a:endParaRPr lang="en-US" dirty="0">
              <a:latin typeface="Times New Roman" pitchFamily="18" charset="0"/>
              <a:cs typeface="Times New Roman" pitchFamily="18" charset="0"/>
            </a:endParaRPr>
          </a:p>
        </p:txBody>
      </p:sp>
      <p:sp>
        <p:nvSpPr>
          <p:cNvPr id="31" name="Text Box 18"/>
          <p:cNvSpPr txBox="1">
            <a:spLocks noChangeArrowheads="1"/>
          </p:cNvSpPr>
          <p:nvPr/>
        </p:nvSpPr>
        <p:spPr bwMode="auto">
          <a:xfrm>
            <a:off x="9601200" y="5334001"/>
            <a:ext cx="1295400" cy="477837"/>
          </a:xfrm>
          <a:prstGeom prst="rect">
            <a:avLst/>
          </a:prstGeom>
          <a:noFill/>
          <a:ln w="9525">
            <a:noFill/>
            <a:miter lim="800000"/>
            <a:headEnd/>
            <a:tailEnd/>
          </a:ln>
        </p:spPr>
        <p:txBody>
          <a:bodyPr lIns="81382" tIns="40691" rIns="81382" bIns="40691"/>
          <a:lstStyle/>
          <a:p>
            <a:r>
              <a:rPr lang="fr-FR" b="1" dirty="0">
                <a:latin typeface="Times New Roman" pitchFamily="18" charset="0"/>
                <a:ea typeface="SimSun" pitchFamily="2" charset="-122"/>
                <a:cs typeface="Times New Roman" pitchFamily="18" charset="0"/>
              </a:rPr>
              <a:t>(Q) </a:t>
            </a:r>
            <a:r>
              <a:rPr lang="ar-SA" altLang="en-US" b="1" dirty="0">
                <a:latin typeface="Times New Roman" pitchFamily="18" charset="0"/>
                <a:cs typeface="Times New Roman" pitchFamily="18" charset="0"/>
              </a:rPr>
              <a:t> الإنتاج</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06998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1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1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1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10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1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down)">
                                      <p:cBhvr>
                                        <p:cTn id="37" dur="10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down)">
                                      <p:cBhvr>
                                        <p:cTn id="42" dur="10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down)">
                                      <p:cBhvr>
                                        <p:cTn id="47" dur="1000"/>
                                        <p:tgtEl>
                                          <p:spTgt spid="25"/>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down)">
                                      <p:cBhvr>
                                        <p:cTn id="52" dur="10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down)">
                                      <p:cBhvr>
                                        <p:cTn id="57" dur="10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down)">
                                      <p:cBhvr>
                                        <p:cTn id="62" dur="10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down)">
                                      <p:cBhvr>
                                        <p:cTn id="67" dur="1000"/>
                                        <p:tgtEl>
                                          <p:spTgt spid="2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2000"/>
                                        <p:tgtEl>
                                          <p:spTgt spid="1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fade">
                                      <p:cBhvr>
                                        <p:cTn id="75" dur="2000"/>
                                        <p:tgtEl>
                                          <p:spTgt spid="21"/>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fade">
                                      <p:cBhvr>
                                        <p:cTn id="78" dur="2000"/>
                                        <p:tgtEl>
                                          <p:spTgt spid="18"/>
                                        </p:tgtEl>
                                      </p:cBhvr>
                                    </p:animEffect>
                                  </p:childTnLst>
                                </p:cTn>
                              </p:par>
                            </p:childTnLst>
                          </p:cTn>
                        </p:par>
                      </p:childTnLst>
                    </p:cTn>
                  </p:par>
                  <p:par>
                    <p:cTn id="79" fill="hold">
                      <p:stCondLst>
                        <p:cond delay="indefinite"/>
                      </p:stCondLst>
                      <p:childTnLst>
                        <p:par>
                          <p:cTn id="80" fill="hold">
                            <p:stCondLst>
                              <p:cond delay="0"/>
                            </p:stCondLst>
                            <p:childTnLst>
                              <p:par>
                                <p:cTn id="81" presetID="5" presetClass="entr" presetSubtype="10" fill="hold" grpId="0" nodeType="clickEffect">
                                  <p:stCondLst>
                                    <p:cond delay="0"/>
                                  </p:stCondLst>
                                  <p:childTnLst>
                                    <p:set>
                                      <p:cBhvr>
                                        <p:cTn id="82" dur="1" fill="hold">
                                          <p:stCondLst>
                                            <p:cond delay="0"/>
                                          </p:stCondLst>
                                        </p:cTn>
                                        <p:tgtEl>
                                          <p:spTgt spid="10"/>
                                        </p:tgtEl>
                                        <p:attrNameLst>
                                          <p:attrName>style.visibility</p:attrName>
                                        </p:attrNameLst>
                                      </p:cBhvr>
                                      <p:to>
                                        <p:strVal val="visible"/>
                                      </p:to>
                                    </p:set>
                                    <p:animEffect transition="in" filter="checkerboard(across)">
                                      <p:cBhvr>
                                        <p:cTn id="83" dur="500"/>
                                        <p:tgtEl>
                                          <p:spTgt spid="10"/>
                                        </p:tgtEl>
                                      </p:cBhvr>
                                    </p:animEffect>
                                  </p:childTnLst>
                                </p:cTn>
                              </p:par>
                            </p:childTnLst>
                          </p:cTn>
                        </p:par>
                      </p:childTnLst>
                    </p:cTn>
                  </p:par>
                  <p:par>
                    <p:cTn id="84" fill="hold">
                      <p:stCondLst>
                        <p:cond delay="indefinite"/>
                      </p:stCondLst>
                      <p:childTnLst>
                        <p:par>
                          <p:cTn id="85" fill="hold">
                            <p:stCondLst>
                              <p:cond delay="0"/>
                            </p:stCondLst>
                            <p:childTnLst>
                              <p:par>
                                <p:cTn id="86" presetID="4" presetClass="entr" presetSubtype="16" fill="hold" grpId="1" nodeType="click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box(in)">
                                      <p:cBhvr>
                                        <p:cTn id="8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0" grpId="1"/>
      <p:bldP spid="13" grpId="0" animBg="1"/>
      <p:bldP spid="14" grpId="0" animBg="1"/>
      <p:bldP spid="16" grpId="0" animBg="1"/>
      <p:bldP spid="17" grpId="0" animBg="1"/>
      <p:bldP spid="18"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20</a:t>
            </a:fld>
            <a:endParaRPr lang="en-US"/>
          </a:p>
        </p:txBody>
      </p:sp>
      <p:sp>
        <p:nvSpPr>
          <p:cNvPr id="6" name="Rectangle 5"/>
          <p:cNvSpPr/>
          <p:nvPr/>
        </p:nvSpPr>
        <p:spPr>
          <a:xfrm>
            <a:off x="1600200" y="1091199"/>
            <a:ext cx="8991600" cy="4162678"/>
          </a:xfrm>
          <a:prstGeom prst="rect">
            <a:avLst/>
          </a:prstGeom>
        </p:spPr>
        <p:txBody>
          <a:bodyPr wrap="square">
            <a:spAutoFit/>
          </a:bodyPr>
          <a:lstStyle/>
          <a:p>
            <a:pPr algn="just">
              <a:lnSpc>
                <a:spcPct val="150000"/>
              </a:lnSpc>
              <a:spcBef>
                <a:spcPts val="1200"/>
              </a:spcBef>
              <a:spcAft>
                <a:spcPts val="1800"/>
              </a:spcAft>
            </a:pPr>
            <a:r>
              <a:rPr lang="ar-TN" sz="2300" dirty="0">
                <a:latin typeface="Times New Roman" pitchFamily="18" charset="0"/>
                <a:cs typeface="Times New Roman" pitchFamily="18" charset="0"/>
              </a:rPr>
              <a:t>من خلال الجدول و الرسم البياني السابقين (رقم 8-2) نريد الجواب على سؤالين مهمين, وهما:</a:t>
            </a:r>
            <a:endParaRPr lang="fr-FR" sz="2300" dirty="0">
              <a:latin typeface="Times New Roman" pitchFamily="18" charset="0"/>
              <a:cs typeface="Times New Roman" pitchFamily="18" charset="0"/>
            </a:endParaRPr>
          </a:p>
          <a:p>
            <a:pPr marL="342900" indent="-342900" algn="just">
              <a:lnSpc>
                <a:spcPct val="150000"/>
              </a:lnSpc>
              <a:spcBef>
                <a:spcPts val="600"/>
              </a:spcBef>
              <a:spcAft>
                <a:spcPts val="600"/>
              </a:spcAft>
              <a:buFont typeface="+mj-lt"/>
              <a:buAutoNum type="arabicPeriod"/>
            </a:pPr>
            <a:r>
              <a:rPr lang="ar-TN" sz="2200" dirty="0">
                <a:latin typeface="Times New Roman" pitchFamily="18" charset="0"/>
                <a:cs typeface="Times New Roman" pitchFamily="18" charset="0"/>
              </a:rPr>
              <a:t>ما هي العلاقة بين متوسط التكاليف المتغيرة </a:t>
            </a:r>
            <a:r>
              <a:rPr lang="fr-FR" sz="2200" dirty="0">
                <a:latin typeface="Times New Roman" pitchFamily="18" charset="0"/>
                <a:cs typeface="Times New Roman" pitchFamily="18" charset="0"/>
              </a:rPr>
              <a:t>(</a:t>
            </a:r>
            <a:r>
              <a:rPr lang="fr-FR" sz="2200" i="1" dirty="0">
                <a:latin typeface="Times New Roman" pitchFamily="18" charset="0"/>
                <a:cs typeface="Times New Roman" pitchFamily="18" charset="0"/>
              </a:rPr>
              <a:t>AVC</a:t>
            </a:r>
            <a:r>
              <a:rPr lang="fr-FR" sz="2200" dirty="0">
                <a:latin typeface="Times New Roman" pitchFamily="18" charset="0"/>
                <a:cs typeface="Times New Roman" pitchFamily="18" charset="0"/>
              </a:rPr>
              <a:t>)</a:t>
            </a:r>
            <a:r>
              <a:rPr lang="ar-TN" sz="2200" dirty="0">
                <a:latin typeface="Times New Roman" pitchFamily="18" charset="0"/>
                <a:cs typeface="Times New Roman" pitchFamily="18" charset="0"/>
              </a:rPr>
              <a:t> و التكاليف الحدية </a:t>
            </a:r>
            <a:r>
              <a:rPr lang="en-US" sz="2200" dirty="0">
                <a:latin typeface="Times New Roman" pitchFamily="18" charset="0"/>
                <a:cs typeface="Times New Roman" pitchFamily="18" charset="0"/>
              </a:rPr>
              <a:t>(</a:t>
            </a:r>
            <a:r>
              <a:rPr lang="en-US" sz="2200" i="1" dirty="0">
                <a:latin typeface="Times New Roman" pitchFamily="18" charset="0"/>
                <a:cs typeface="Times New Roman" pitchFamily="18" charset="0"/>
              </a:rPr>
              <a:t>MC</a:t>
            </a:r>
            <a:r>
              <a:rPr lang="en-US" sz="2200" dirty="0">
                <a:latin typeface="Times New Roman" pitchFamily="18" charset="0"/>
                <a:cs typeface="Times New Roman" pitchFamily="18" charset="0"/>
              </a:rPr>
              <a:t>)</a:t>
            </a:r>
            <a:r>
              <a:rPr lang="ar-TN" sz="2200" dirty="0">
                <a:latin typeface="Times New Roman" pitchFamily="18" charset="0"/>
                <a:cs typeface="Times New Roman" pitchFamily="18" charset="0"/>
              </a:rPr>
              <a:t> من جهة, و بين متوسط التكاليف الكلية </a:t>
            </a:r>
            <a:r>
              <a:rPr lang="fr-FR" sz="2200" dirty="0">
                <a:latin typeface="Times New Roman" pitchFamily="18" charset="0"/>
                <a:cs typeface="Times New Roman" pitchFamily="18" charset="0"/>
              </a:rPr>
              <a:t>(</a:t>
            </a:r>
            <a:r>
              <a:rPr lang="fr-FR" sz="2200" i="1" dirty="0">
                <a:latin typeface="Times New Roman" pitchFamily="18" charset="0"/>
                <a:cs typeface="Times New Roman" pitchFamily="18" charset="0"/>
              </a:rPr>
              <a:t>ATC</a:t>
            </a:r>
            <a:r>
              <a:rPr lang="fr-FR" sz="2200" dirty="0">
                <a:latin typeface="Times New Roman" pitchFamily="18" charset="0"/>
                <a:cs typeface="Times New Roman" pitchFamily="18" charset="0"/>
              </a:rPr>
              <a:t>)</a:t>
            </a:r>
            <a:r>
              <a:rPr lang="ar-TN" sz="2200" dirty="0">
                <a:latin typeface="Times New Roman" pitchFamily="18" charset="0"/>
                <a:cs typeface="Times New Roman" pitchFamily="18" charset="0"/>
              </a:rPr>
              <a:t> و التكاليف الحدية </a:t>
            </a:r>
            <a:r>
              <a:rPr lang="en-US" sz="2200" dirty="0">
                <a:latin typeface="Times New Roman" pitchFamily="18" charset="0"/>
                <a:cs typeface="Times New Roman" pitchFamily="18" charset="0"/>
              </a:rPr>
              <a:t>(</a:t>
            </a:r>
            <a:r>
              <a:rPr lang="en-US" sz="2200" i="1" dirty="0">
                <a:latin typeface="Times New Roman" pitchFamily="18" charset="0"/>
                <a:cs typeface="Times New Roman" pitchFamily="18" charset="0"/>
              </a:rPr>
              <a:t>MC</a:t>
            </a:r>
            <a:r>
              <a:rPr lang="en-US" sz="2200" dirty="0">
                <a:latin typeface="Times New Roman" pitchFamily="18" charset="0"/>
                <a:cs typeface="Times New Roman" pitchFamily="18" charset="0"/>
              </a:rPr>
              <a:t>)</a:t>
            </a:r>
            <a:r>
              <a:rPr lang="ar-TN" sz="2200" dirty="0">
                <a:latin typeface="Times New Roman" pitchFamily="18" charset="0"/>
                <a:cs typeface="Times New Roman" pitchFamily="18" charset="0"/>
              </a:rPr>
              <a:t> من جهة أخرى؟</a:t>
            </a:r>
          </a:p>
          <a:p>
            <a:pPr marL="342900" indent="-342900" algn="just">
              <a:lnSpc>
                <a:spcPct val="150000"/>
              </a:lnSpc>
              <a:spcBef>
                <a:spcPts val="600"/>
              </a:spcBef>
              <a:spcAft>
                <a:spcPts val="600"/>
              </a:spcAft>
              <a:buFont typeface="+mj-lt"/>
              <a:buAutoNum type="arabicPeriod"/>
            </a:pPr>
            <a:r>
              <a:rPr lang="ar-TN" sz="2200" dirty="0">
                <a:latin typeface="Times New Roman" pitchFamily="18" charset="0"/>
                <a:cs typeface="Times New Roman" pitchFamily="18" charset="0"/>
              </a:rPr>
              <a:t>لماذا ينخفض كل من متوسط التكاليف المتغيرة </a:t>
            </a:r>
            <a:r>
              <a:rPr lang="fr-FR" sz="2200" dirty="0">
                <a:latin typeface="Times New Roman" pitchFamily="18" charset="0"/>
                <a:cs typeface="Times New Roman" pitchFamily="18" charset="0"/>
              </a:rPr>
              <a:t>(</a:t>
            </a:r>
            <a:r>
              <a:rPr lang="fr-FR" sz="2200" i="1" dirty="0">
                <a:latin typeface="Times New Roman" pitchFamily="18" charset="0"/>
                <a:cs typeface="Times New Roman" pitchFamily="18" charset="0"/>
              </a:rPr>
              <a:t>AVC</a:t>
            </a:r>
            <a:r>
              <a:rPr lang="fr-FR" sz="2200" dirty="0">
                <a:latin typeface="Times New Roman" pitchFamily="18" charset="0"/>
                <a:cs typeface="Times New Roman" pitchFamily="18" charset="0"/>
              </a:rPr>
              <a:t>)</a:t>
            </a:r>
            <a:r>
              <a:rPr lang="ar-TN" sz="2200" dirty="0">
                <a:latin typeface="Times New Roman" pitchFamily="18" charset="0"/>
                <a:cs typeface="Times New Roman" pitchFamily="18" charset="0"/>
              </a:rPr>
              <a:t> و متوسط التكاليف الكلية </a:t>
            </a:r>
            <a:r>
              <a:rPr lang="fr-FR" sz="2200" dirty="0">
                <a:latin typeface="Times New Roman" pitchFamily="18" charset="0"/>
                <a:cs typeface="Times New Roman" pitchFamily="18" charset="0"/>
              </a:rPr>
              <a:t>(</a:t>
            </a:r>
            <a:r>
              <a:rPr lang="fr-FR" sz="2200" i="1" dirty="0">
                <a:latin typeface="Times New Roman" pitchFamily="18" charset="0"/>
                <a:cs typeface="Times New Roman" pitchFamily="18" charset="0"/>
              </a:rPr>
              <a:t>ATC</a:t>
            </a:r>
            <a:r>
              <a:rPr lang="fr-FR" sz="2200" dirty="0">
                <a:latin typeface="Times New Roman" pitchFamily="18" charset="0"/>
                <a:cs typeface="Times New Roman" pitchFamily="18" charset="0"/>
              </a:rPr>
              <a:t>) </a:t>
            </a:r>
            <a:r>
              <a:rPr lang="ar-TN" sz="2200" dirty="0">
                <a:latin typeface="Times New Roman" pitchFamily="18" charset="0"/>
                <a:cs typeface="Times New Roman" pitchFamily="18" charset="0"/>
              </a:rPr>
              <a:t> و التكاليف الحدية </a:t>
            </a:r>
            <a:r>
              <a:rPr lang="en-US" sz="2200" dirty="0">
                <a:latin typeface="Times New Roman" pitchFamily="18" charset="0"/>
                <a:cs typeface="Times New Roman" pitchFamily="18" charset="0"/>
              </a:rPr>
              <a:t>(</a:t>
            </a:r>
            <a:r>
              <a:rPr lang="en-US" sz="2200" i="1" dirty="0">
                <a:latin typeface="Times New Roman" pitchFamily="18" charset="0"/>
                <a:cs typeface="Times New Roman" pitchFamily="18" charset="0"/>
              </a:rPr>
              <a:t>MC</a:t>
            </a:r>
            <a:r>
              <a:rPr lang="en-US" sz="2200" dirty="0">
                <a:latin typeface="Times New Roman" pitchFamily="18" charset="0"/>
                <a:cs typeface="Times New Roman" pitchFamily="18" charset="0"/>
              </a:rPr>
              <a:t>) </a:t>
            </a:r>
            <a:r>
              <a:rPr lang="ar-TN" sz="2200" dirty="0">
                <a:latin typeface="Times New Roman" pitchFamily="18" charset="0"/>
                <a:cs typeface="Times New Roman" pitchFamily="18" charset="0"/>
              </a:rPr>
              <a:t> في بداية العملية الانتاجية حتى وصول حد أدنى ثم يبدأ بالارتفاع؟ بمعنى آخر لماذا كل من منحنيات </a:t>
            </a:r>
            <a:r>
              <a:rPr lang="fr-FR" sz="2200" dirty="0">
                <a:latin typeface="Times New Roman" pitchFamily="18" charset="0"/>
                <a:cs typeface="Times New Roman" pitchFamily="18" charset="0"/>
              </a:rPr>
              <a:t>(</a:t>
            </a:r>
            <a:r>
              <a:rPr lang="fr-FR" sz="2200" i="1" dirty="0">
                <a:latin typeface="Times New Roman" pitchFamily="18" charset="0"/>
                <a:cs typeface="Times New Roman" pitchFamily="18" charset="0"/>
              </a:rPr>
              <a:t>AVC</a:t>
            </a:r>
            <a:r>
              <a:rPr lang="fr-FR" sz="2200" dirty="0">
                <a:latin typeface="Times New Roman" pitchFamily="18" charset="0"/>
                <a:cs typeface="Times New Roman" pitchFamily="18" charset="0"/>
              </a:rPr>
              <a:t>)</a:t>
            </a:r>
            <a:r>
              <a:rPr lang="ar-TN" sz="2200" dirty="0">
                <a:latin typeface="Times New Roman" pitchFamily="18" charset="0"/>
                <a:cs typeface="Times New Roman" pitchFamily="18" charset="0"/>
              </a:rPr>
              <a:t>, </a:t>
            </a:r>
            <a:r>
              <a:rPr lang="fr-FR" sz="2200" dirty="0">
                <a:latin typeface="Times New Roman" pitchFamily="18" charset="0"/>
                <a:cs typeface="Times New Roman" pitchFamily="18" charset="0"/>
              </a:rPr>
              <a:t>(</a:t>
            </a:r>
            <a:r>
              <a:rPr lang="fr-FR" sz="2200" i="1" dirty="0">
                <a:latin typeface="Times New Roman" pitchFamily="18" charset="0"/>
                <a:cs typeface="Times New Roman" pitchFamily="18" charset="0"/>
              </a:rPr>
              <a:t>ATC</a:t>
            </a:r>
            <a:r>
              <a:rPr lang="fr-FR" sz="2200" dirty="0">
                <a:latin typeface="Times New Roman" pitchFamily="18" charset="0"/>
                <a:cs typeface="Times New Roman" pitchFamily="18" charset="0"/>
              </a:rPr>
              <a:t>) </a:t>
            </a:r>
            <a:r>
              <a:rPr lang="ar-TN" sz="2200" dirty="0">
                <a:latin typeface="Times New Roman" pitchFamily="18" charset="0"/>
                <a:cs typeface="Times New Roman" pitchFamily="18" charset="0"/>
              </a:rPr>
              <a:t> و </a:t>
            </a:r>
            <a:r>
              <a:rPr lang="en-US" sz="2200" dirty="0">
                <a:latin typeface="Times New Roman" pitchFamily="18" charset="0"/>
                <a:cs typeface="Times New Roman" pitchFamily="18" charset="0"/>
              </a:rPr>
              <a:t>(</a:t>
            </a:r>
            <a:r>
              <a:rPr lang="en-US" sz="2200" i="1" dirty="0">
                <a:latin typeface="Times New Roman" pitchFamily="18" charset="0"/>
                <a:cs typeface="Times New Roman" pitchFamily="18" charset="0"/>
              </a:rPr>
              <a:t>MC</a:t>
            </a:r>
            <a:r>
              <a:rPr lang="en-US" sz="2200" dirty="0">
                <a:latin typeface="Times New Roman" pitchFamily="18" charset="0"/>
                <a:cs typeface="Times New Roman" pitchFamily="18" charset="0"/>
              </a:rPr>
              <a:t>) </a:t>
            </a:r>
            <a:r>
              <a:rPr lang="ar-TN" sz="2200" dirty="0">
                <a:latin typeface="Times New Roman" pitchFamily="18" charset="0"/>
                <a:cs typeface="Times New Roman" pitchFamily="18" charset="0"/>
              </a:rPr>
              <a:t> تأخذ شكل الحرف : ” </a:t>
            </a:r>
            <a:r>
              <a:rPr lang="fr-FR" sz="2200" b="1" i="1" dirty="0">
                <a:latin typeface="Times New Roman" pitchFamily="18" charset="0"/>
                <a:cs typeface="Times New Roman" pitchFamily="18" charset="0"/>
              </a:rPr>
              <a:t>U</a:t>
            </a:r>
            <a:r>
              <a:rPr lang="ar-TN" sz="2200" dirty="0">
                <a:latin typeface="Times New Roman" pitchFamily="18" charset="0"/>
                <a:cs typeface="Times New Roman" pitchFamily="18" charset="0"/>
              </a:rPr>
              <a:t>“ ؟</a:t>
            </a:r>
            <a:endParaRPr lang="fr-FR" sz="2200" dirty="0">
              <a:latin typeface="Times New Roman" pitchFamily="18" charset="0"/>
              <a:cs typeface="Times New Roman" pitchFamily="18" charset="0"/>
            </a:endParaRPr>
          </a:p>
          <a:p>
            <a:pPr marL="342900" indent="-342900" algn="just">
              <a:lnSpc>
                <a:spcPct val="150000"/>
              </a:lnSpc>
            </a:pPr>
            <a:endParaRPr lang="fr-FR" sz="2000" dirty="0"/>
          </a:p>
        </p:txBody>
      </p:sp>
    </p:spTree>
    <p:extLst>
      <p:ext uri="{BB962C8B-B14F-4D97-AF65-F5344CB8AC3E}">
        <p14:creationId xmlns:p14="http://schemas.microsoft.com/office/powerpoint/2010/main" val="10930588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21</a:t>
            </a:fld>
            <a:endParaRPr lang="en-US"/>
          </a:p>
        </p:txBody>
      </p:sp>
      <p:sp>
        <p:nvSpPr>
          <p:cNvPr id="5" name="ZoneTexte 4"/>
          <p:cNvSpPr txBox="1"/>
          <p:nvPr/>
        </p:nvSpPr>
        <p:spPr>
          <a:xfrm>
            <a:off x="1600200" y="863054"/>
            <a:ext cx="8915400" cy="5309146"/>
          </a:xfrm>
          <a:prstGeom prst="rect">
            <a:avLst/>
          </a:prstGeom>
          <a:noFill/>
        </p:spPr>
        <p:txBody>
          <a:bodyPr wrap="square" rtlCol="0">
            <a:spAutoFit/>
          </a:bodyPr>
          <a:lstStyle/>
          <a:p>
            <a:pPr algn="just">
              <a:lnSpc>
                <a:spcPct val="150000"/>
              </a:lnSpc>
              <a:spcBef>
                <a:spcPts val="600"/>
              </a:spcBef>
              <a:spcAft>
                <a:spcPts val="1200"/>
              </a:spcAft>
              <a:buClr>
                <a:schemeClr val="accent2"/>
              </a:buClr>
            </a:pPr>
            <a:r>
              <a:rPr lang="ar-TN" sz="2200" dirty="0">
                <a:latin typeface="Times New Roman" pitchFamily="18" charset="0"/>
                <a:cs typeface="Times New Roman" pitchFamily="18" charset="0"/>
              </a:rPr>
              <a:t> </a:t>
            </a:r>
            <a:r>
              <a:rPr lang="ar-TN" sz="2200" b="1" i="1" u="sng" dirty="0">
                <a:latin typeface="Times New Roman" pitchFamily="18" charset="0"/>
                <a:cs typeface="Times New Roman" pitchFamily="18" charset="0"/>
              </a:rPr>
              <a:t>الجواب على السؤال الأول: </a:t>
            </a:r>
            <a:r>
              <a:rPr lang="ar-TN" sz="2200" dirty="0">
                <a:latin typeface="Times New Roman" pitchFamily="18" charset="0"/>
                <a:cs typeface="Times New Roman" pitchFamily="18" charset="0"/>
              </a:rPr>
              <a:t>العلاقة بين </a:t>
            </a:r>
            <a:r>
              <a:rPr lang="fr-FR" sz="2200" dirty="0">
                <a:latin typeface="Times New Roman" pitchFamily="18" charset="0"/>
                <a:cs typeface="Times New Roman" pitchFamily="18" charset="0"/>
              </a:rPr>
              <a:t>(</a:t>
            </a:r>
            <a:r>
              <a:rPr lang="fr-FR" sz="2200" i="1" dirty="0">
                <a:latin typeface="Times New Roman" pitchFamily="18" charset="0"/>
                <a:cs typeface="Times New Roman" pitchFamily="18" charset="0"/>
              </a:rPr>
              <a:t>AVC</a:t>
            </a:r>
            <a:r>
              <a:rPr lang="fr-FR" sz="2200" dirty="0">
                <a:latin typeface="Times New Roman" pitchFamily="18" charset="0"/>
                <a:cs typeface="Times New Roman" pitchFamily="18" charset="0"/>
              </a:rPr>
              <a:t>)</a:t>
            </a:r>
            <a:r>
              <a:rPr lang="ar-TN" sz="2200" dirty="0">
                <a:latin typeface="Times New Roman" pitchFamily="18" charset="0"/>
                <a:cs typeface="Times New Roman" pitchFamily="18" charset="0"/>
              </a:rPr>
              <a:t> </a:t>
            </a:r>
            <a:r>
              <a:rPr lang="fr-FR" sz="2200" dirty="0">
                <a:latin typeface="Times New Roman" pitchFamily="18" charset="0"/>
                <a:cs typeface="Times New Roman" pitchFamily="18" charset="0"/>
              </a:rPr>
              <a:t>(</a:t>
            </a:r>
            <a:r>
              <a:rPr lang="fr-FR" sz="2200" i="1" dirty="0">
                <a:latin typeface="Times New Roman" pitchFamily="18" charset="0"/>
                <a:cs typeface="Times New Roman" pitchFamily="18" charset="0"/>
              </a:rPr>
              <a:t>ATC</a:t>
            </a:r>
            <a:r>
              <a:rPr lang="fr-FR" sz="2200" dirty="0">
                <a:latin typeface="Times New Roman" pitchFamily="18" charset="0"/>
                <a:cs typeface="Times New Roman" pitchFamily="18" charset="0"/>
              </a:rPr>
              <a:t>)</a:t>
            </a:r>
            <a:r>
              <a:rPr lang="ar-TN" sz="2200" dirty="0">
                <a:latin typeface="Times New Roman" pitchFamily="18" charset="0"/>
                <a:cs typeface="Times New Roman" pitchFamily="18" charset="0"/>
              </a:rPr>
              <a:t> و </a:t>
            </a:r>
            <a:r>
              <a:rPr lang="fr-FR" sz="2200" dirty="0">
                <a:latin typeface="Times New Roman" pitchFamily="18" charset="0"/>
                <a:cs typeface="Times New Roman" pitchFamily="18" charset="0"/>
              </a:rPr>
              <a:t> </a:t>
            </a:r>
            <a:r>
              <a:rPr lang="en-US" sz="2200" dirty="0">
                <a:latin typeface="Times New Roman" pitchFamily="18" charset="0"/>
                <a:cs typeface="Times New Roman" pitchFamily="18" charset="0"/>
              </a:rPr>
              <a:t>(</a:t>
            </a:r>
            <a:r>
              <a:rPr lang="en-US" sz="2200" i="1" dirty="0">
                <a:latin typeface="Times New Roman" pitchFamily="18" charset="0"/>
                <a:cs typeface="Times New Roman" pitchFamily="18" charset="0"/>
              </a:rPr>
              <a:t>MC</a:t>
            </a:r>
            <a:r>
              <a:rPr lang="en-US" sz="2200" dirty="0">
                <a:latin typeface="Times New Roman" pitchFamily="18" charset="0"/>
                <a:cs typeface="Times New Roman" pitchFamily="18" charset="0"/>
              </a:rPr>
              <a:t>)</a:t>
            </a:r>
            <a:endParaRPr lang="fr-FR" sz="2200" dirty="0">
              <a:latin typeface="Times New Roman" pitchFamily="18" charset="0"/>
              <a:cs typeface="Times New Roman" pitchFamily="18" charset="0"/>
            </a:endParaRPr>
          </a:p>
          <a:p>
            <a:pPr algn="just">
              <a:lnSpc>
                <a:spcPct val="150000"/>
              </a:lnSpc>
              <a:spcBef>
                <a:spcPts val="600"/>
              </a:spcBef>
              <a:spcAft>
                <a:spcPts val="600"/>
              </a:spcAft>
              <a:buClr>
                <a:schemeClr val="accent2"/>
              </a:buClr>
            </a:pPr>
            <a:r>
              <a:rPr lang="ar-TN" sz="2200" dirty="0">
                <a:latin typeface="Times New Roman" pitchFamily="18" charset="0"/>
                <a:cs typeface="Times New Roman" pitchFamily="18" charset="0"/>
              </a:rPr>
              <a:t>من خلال الجدول و الرسم البياني السابق (رقم 8-2) نلاحظ ما يلي:</a:t>
            </a:r>
          </a:p>
          <a:p>
            <a:pPr algn="just">
              <a:lnSpc>
                <a:spcPct val="150000"/>
              </a:lnSpc>
              <a:spcBef>
                <a:spcPts val="600"/>
              </a:spcBef>
              <a:spcAft>
                <a:spcPts val="600"/>
              </a:spcAft>
              <a:buClr>
                <a:schemeClr val="accent2"/>
              </a:buClr>
              <a:buFont typeface="Arial" pitchFamily="34" charset="0"/>
              <a:buChar char="•"/>
            </a:pPr>
            <a:r>
              <a:rPr lang="ar-TN" sz="2200" b="1" dirty="0">
                <a:latin typeface="Times New Roman" pitchFamily="18" charset="0"/>
                <a:cs typeface="Times New Roman" pitchFamily="18" charset="0"/>
              </a:rPr>
              <a:t> </a:t>
            </a:r>
            <a:r>
              <a:rPr lang="ar-TN" sz="2200" dirty="0">
                <a:latin typeface="Times New Roman" pitchFamily="18" charset="0"/>
                <a:cs typeface="Times New Roman" pitchFamily="18" charset="0"/>
              </a:rPr>
              <a:t>عندما يكون </a:t>
            </a:r>
            <a:r>
              <a:rPr lang="en-US" sz="2200" b="1" i="1" dirty="0">
                <a:latin typeface="Times New Roman" pitchFamily="18" charset="0"/>
                <a:cs typeface="Times New Roman" pitchFamily="18" charset="0"/>
              </a:rPr>
              <a:t>MC</a:t>
            </a:r>
            <a:r>
              <a:rPr lang="ar-TN" sz="2200" dirty="0">
                <a:latin typeface="Times New Roman" pitchFamily="18" charset="0"/>
                <a:cs typeface="Times New Roman" pitchFamily="18" charset="0"/>
              </a:rPr>
              <a:t> </a:t>
            </a:r>
            <a:r>
              <a:rPr lang="en-US" sz="2200" b="1" i="1" dirty="0">
                <a:latin typeface="Times New Roman" pitchFamily="18" charset="0"/>
                <a:cs typeface="Times New Roman" pitchFamily="18" charset="0"/>
              </a:rPr>
              <a:t>&lt;</a:t>
            </a:r>
            <a:r>
              <a:rPr lang="ar-TN" sz="2200" dirty="0">
                <a:latin typeface="Times New Roman" pitchFamily="18" charset="0"/>
                <a:cs typeface="Times New Roman" pitchFamily="18" charset="0"/>
              </a:rPr>
              <a:t> </a:t>
            </a:r>
            <a:r>
              <a:rPr lang="fr-FR" sz="2200" b="1" i="1" dirty="0">
                <a:latin typeface="Times New Roman" pitchFamily="18" charset="0"/>
                <a:cs typeface="Times New Roman" pitchFamily="18" charset="0"/>
              </a:rPr>
              <a:t>AVC</a:t>
            </a:r>
            <a:r>
              <a:rPr lang="ar-TN" sz="2200" dirty="0">
                <a:latin typeface="Times New Roman" pitchFamily="18" charset="0"/>
                <a:cs typeface="Times New Roman" pitchFamily="18" charset="0"/>
              </a:rPr>
              <a:t> فإن </a:t>
            </a:r>
            <a:r>
              <a:rPr lang="fr-FR" sz="2200" b="1" i="1" dirty="0">
                <a:latin typeface="Times New Roman" pitchFamily="18" charset="0"/>
                <a:cs typeface="Times New Roman" pitchFamily="18" charset="0"/>
              </a:rPr>
              <a:t>AVC</a:t>
            </a:r>
            <a:r>
              <a:rPr lang="ar-TN" sz="2200" dirty="0">
                <a:latin typeface="Times New Roman" pitchFamily="18" charset="0"/>
                <a:cs typeface="Times New Roman" pitchFamily="18" charset="0"/>
              </a:rPr>
              <a:t> يكون متزايدا</a:t>
            </a:r>
          </a:p>
          <a:p>
            <a:pPr algn="just">
              <a:lnSpc>
                <a:spcPct val="150000"/>
              </a:lnSpc>
              <a:spcBef>
                <a:spcPts val="600"/>
              </a:spcBef>
              <a:spcAft>
                <a:spcPts val="600"/>
              </a:spcAft>
              <a:buClr>
                <a:schemeClr val="accent2"/>
              </a:buClr>
              <a:buFont typeface="Arial" pitchFamily="34" charset="0"/>
              <a:buChar char="•"/>
            </a:pPr>
            <a:r>
              <a:rPr lang="ar-TN" sz="2200" dirty="0">
                <a:latin typeface="Times New Roman" pitchFamily="18" charset="0"/>
                <a:cs typeface="Times New Roman" pitchFamily="18" charset="0"/>
              </a:rPr>
              <a:t>عندما يكون </a:t>
            </a:r>
            <a:r>
              <a:rPr lang="en-US" sz="2200" b="1" i="1" dirty="0">
                <a:latin typeface="Times New Roman" pitchFamily="18" charset="0"/>
                <a:cs typeface="Times New Roman" pitchFamily="18" charset="0"/>
              </a:rPr>
              <a:t>MC</a:t>
            </a:r>
            <a:r>
              <a:rPr lang="ar-TN" sz="2200" b="1" i="1" dirty="0">
                <a:latin typeface="Times New Roman" pitchFamily="18" charset="0"/>
                <a:cs typeface="Times New Roman" pitchFamily="18" charset="0"/>
              </a:rPr>
              <a:t> </a:t>
            </a:r>
            <a:r>
              <a:rPr lang="en-US" sz="2200" b="1" i="1" dirty="0">
                <a:latin typeface="Times New Roman" pitchFamily="18" charset="0"/>
                <a:cs typeface="Times New Roman" pitchFamily="18" charset="0"/>
              </a:rPr>
              <a:t>&lt;</a:t>
            </a:r>
            <a:r>
              <a:rPr lang="ar-TN" sz="2200" b="1" i="1" dirty="0">
                <a:latin typeface="Times New Roman" pitchFamily="18" charset="0"/>
                <a:cs typeface="Times New Roman" pitchFamily="18" charset="0"/>
              </a:rPr>
              <a:t> </a:t>
            </a:r>
            <a:r>
              <a:rPr lang="fr-FR" sz="2200" b="1" i="1" dirty="0">
                <a:latin typeface="Times New Roman" pitchFamily="18" charset="0"/>
                <a:cs typeface="Times New Roman" pitchFamily="18" charset="0"/>
              </a:rPr>
              <a:t>ATC</a:t>
            </a:r>
            <a:r>
              <a:rPr lang="ar-TN" sz="2200" dirty="0">
                <a:latin typeface="Times New Roman" pitchFamily="18" charset="0"/>
                <a:cs typeface="Times New Roman" pitchFamily="18" charset="0"/>
              </a:rPr>
              <a:t> فإن </a:t>
            </a:r>
            <a:r>
              <a:rPr lang="fr-FR" sz="2200" b="1" i="1" dirty="0">
                <a:latin typeface="Times New Roman" pitchFamily="18" charset="0"/>
                <a:cs typeface="Times New Roman" pitchFamily="18" charset="0"/>
              </a:rPr>
              <a:t>ATC</a:t>
            </a:r>
            <a:r>
              <a:rPr lang="ar-TN" sz="2200" dirty="0">
                <a:latin typeface="Times New Roman" pitchFamily="18" charset="0"/>
                <a:cs typeface="Times New Roman" pitchFamily="18" charset="0"/>
              </a:rPr>
              <a:t> يكون متزايدا</a:t>
            </a:r>
            <a:endParaRPr lang="fr-FR" sz="2200" dirty="0">
              <a:latin typeface="Times New Roman" pitchFamily="18" charset="0"/>
              <a:cs typeface="Times New Roman" pitchFamily="18" charset="0"/>
            </a:endParaRPr>
          </a:p>
          <a:p>
            <a:pPr algn="just">
              <a:lnSpc>
                <a:spcPct val="150000"/>
              </a:lnSpc>
              <a:spcBef>
                <a:spcPts val="600"/>
              </a:spcBef>
              <a:spcAft>
                <a:spcPts val="600"/>
              </a:spcAft>
              <a:buClr>
                <a:schemeClr val="accent2"/>
              </a:buClr>
              <a:buFont typeface="Arial" pitchFamily="34" charset="0"/>
              <a:buChar char="•"/>
            </a:pPr>
            <a:r>
              <a:rPr lang="ar-TN" sz="2200" dirty="0">
                <a:latin typeface="Times New Roman" pitchFamily="18" charset="0"/>
                <a:cs typeface="Times New Roman" pitchFamily="18" charset="0"/>
              </a:rPr>
              <a:t>عندما يكون </a:t>
            </a:r>
            <a:r>
              <a:rPr lang="en-US" sz="2200" b="1" i="1" dirty="0">
                <a:latin typeface="Times New Roman" pitchFamily="18" charset="0"/>
                <a:cs typeface="Times New Roman" pitchFamily="18" charset="0"/>
              </a:rPr>
              <a:t>MC</a:t>
            </a:r>
            <a:r>
              <a:rPr lang="ar-TN" sz="2200" b="1" i="1" dirty="0">
                <a:latin typeface="Times New Roman" pitchFamily="18" charset="0"/>
                <a:cs typeface="Times New Roman" pitchFamily="18" charset="0"/>
              </a:rPr>
              <a:t> </a:t>
            </a:r>
            <a:r>
              <a:rPr lang="en-US" sz="2200" b="1" i="1" dirty="0">
                <a:latin typeface="Times New Roman" pitchFamily="18" charset="0"/>
                <a:cs typeface="Times New Roman" pitchFamily="18" charset="0"/>
              </a:rPr>
              <a:t>&gt;</a:t>
            </a:r>
            <a:r>
              <a:rPr lang="ar-TN" sz="2200" b="1" i="1" dirty="0">
                <a:latin typeface="Times New Roman" pitchFamily="18" charset="0"/>
                <a:cs typeface="Times New Roman" pitchFamily="18" charset="0"/>
              </a:rPr>
              <a:t> </a:t>
            </a:r>
            <a:r>
              <a:rPr lang="fr-FR" sz="2200" b="1" i="1" dirty="0">
                <a:latin typeface="Times New Roman" pitchFamily="18" charset="0"/>
                <a:cs typeface="Times New Roman" pitchFamily="18" charset="0"/>
              </a:rPr>
              <a:t>AVC</a:t>
            </a:r>
            <a:r>
              <a:rPr lang="ar-TN" sz="2200" dirty="0">
                <a:latin typeface="Times New Roman" pitchFamily="18" charset="0"/>
                <a:cs typeface="Times New Roman" pitchFamily="18" charset="0"/>
              </a:rPr>
              <a:t> فإن </a:t>
            </a:r>
            <a:r>
              <a:rPr lang="fr-FR" sz="2200" b="1" i="1" dirty="0">
                <a:latin typeface="Times New Roman" pitchFamily="18" charset="0"/>
                <a:cs typeface="Times New Roman" pitchFamily="18" charset="0"/>
              </a:rPr>
              <a:t>AVC</a:t>
            </a:r>
            <a:r>
              <a:rPr lang="ar-TN" sz="2200" dirty="0">
                <a:latin typeface="Times New Roman" pitchFamily="18" charset="0"/>
                <a:cs typeface="Times New Roman" pitchFamily="18" charset="0"/>
              </a:rPr>
              <a:t> يكون متناقصا</a:t>
            </a:r>
          </a:p>
          <a:p>
            <a:pPr algn="just">
              <a:lnSpc>
                <a:spcPct val="150000"/>
              </a:lnSpc>
              <a:spcBef>
                <a:spcPts val="600"/>
              </a:spcBef>
              <a:spcAft>
                <a:spcPts val="600"/>
              </a:spcAft>
              <a:buClr>
                <a:schemeClr val="accent2"/>
              </a:buClr>
              <a:buFont typeface="Arial" pitchFamily="34" charset="0"/>
              <a:buChar char="•"/>
            </a:pPr>
            <a:r>
              <a:rPr lang="ar-TN" sz="2200" dirty="0">
                <a:latin typeface="Times New Roman" pitchFamily="18" charset="0"/>
                <a:cs typeface="Times New Roman" pitchFamily="18" charset="0"/>
              </a:rPr>
              <a:t>عندما يكون </a:t>
            </a:r>
            <a:r>
              <a:rPr lang="en-US" sz="2200" b="1" i="1" dirty="0">
                <a:latin typeface="Times New Roman" pitchFamily="18" charset="0"/>
                <a:cs typeface="Times New Roman" pitchFamily="18" charset="0"/>
              </a:rPr>
              <a:t>MC</a:t>
            </a:r>
            <a:r>
              <a:rPr lang="ar-TN" sz="2200" b="1" i="1" dirty="0">
                <a:latin typeface="Times New Roman" pitchFamily="18" charset="0"/>
                <a:cs typeface="Times New Roman" pitchFamily="18" charset="0"/>
              </a:rPr>
              <a:t> </a:t>
            </a:r>
            <a:r>
              <a:rPr lang="en-US" sz="2200" b="1" i="1" dirty="0">
                <a:latin typeface="Times New Roman" pitchFamily="18" charset="0"/>
                <a:cs typeface="Times New Roman" pitchFamily="18" charset="0"/>
              </a:rPr>
              <a:t>&gt;</a:t>
            </a:r>
            <a:r>
              <a:rPr lang="ar-TN" sz="2200" b="1" i="1" dirty="0">
                <a:latin typeface="Times New Roman" pitchFamily="18" charset="0"/>
                <a:cs typeface="Times New Roman" pitchFamily="18" charset="0"/>
              </a:rPr>
              <a:t> </a:t>
            </a:r>
            <a:r>
              <a:rPr lang="fr-FR" sz="2200" b="1" i="1" dirty="0">
                <a:latin typeface="Times New Roman" pitchFamily="18" charset="0"/>
                <a:cs typeface="Times New Roman" pitchFamily="18" charset="0"/>
              </a:rPr>
              <a:t>ATC</a:t>
            </a:r>
            <a:r>
              <a:rPr lang="ar-TN" sz="2200" dirty="0">
                <a:latin typeface="Times New Roman" pitchFamily="18" charset="0"/>
                <a:cs typeface="Times New Roman" pitchFamily="18" charset="0"/>
              </a:rPr>
              <a:t> فإن </a:t>
            </a:r>
            <a:r>
              <a:rPr lang="fr-FR" sz="2200" b="1" i="1" dirty="0">
                <a:latin typeface="Times New Roman" pitchFamily="18" charset="0"/>
                <a:cs typeface="Times New Roman" pitchFamily="18" charset="0"/>
              </a:rPr>
              <a:t>ATC</a:t>
            </a:r>
            <a:r>
              <a:rPr lang="ar-TN" sz="2200" dirty="0">
                <a:latin typeface="Times New Roman" pitchFamily="18" charset="0"/>
                <a:cs typeface="Times New Roman" pitchFamily="18" charset="0"/>
              </a:rPr>
              <a:t> يكون متناقصا</a:t>
            </a:r>
            <a:endParaRPr lang="fr-FR" sz="2200" dirty="0">
              <a:latin typeface="Times New Roman" pitchFamily="18" charset="0"/>
              <a:cs typeface="Times New Roman" pitchFamily="18" charset="0"/>
            </a:endParaRPr>
          </a:p>
          <a:p>
            <a:pPr algn="just">
              <a:lnSpc>
                <a:spcPct val="150000"/>
              </a:lnSpc>
              <a:spcBef>
                <a:spcPts val="600"/>
              </a:spcBef>
              <a:spcAft>
                <a:spcPts val="600"/>
              </a:spcAft>
              <a:buClr>
                <a:schemeClr val="accent2"/>
              </a:buClr>
              <a:buFont typeface="Arial" pitchFamily="34" charset="0"/>
              <a:buChar char="•"/>
            </a:pPr>
            <a:r>
              <a:rPr lang="ar-TN" sz="2200" dirty="0">
                <a:latin typeface="Times New Roman" pitchFamily="18" charset="0"/>
                <a:cs typeface="Times New Roman" pitchFamily="18" charset="0"/>
              </a:rPr>
              <a:t>عندما يكون </a:t>
            </a:r>
            <a:r>
              <a:rPr lang="en-US" sz="2200" b="1" dirty="0">
                <a:latin typeface="Times New Roman" pitchFamily="18" charset="0"/>
                <a:cs typeface="Times New Roman" pitchFamily="18" charset="0"/>
              </a:rPr>
              <a:t>MC</a:t>
            </a:r>
            <a:r>
              <a:rPr lang="ar-TN" sz="2200" b="1" dirty="0">
                <a:latin typeface="Times New Roman" pitchFamily="18" charset="0"/>
                <a:cs typeface="Times New Roman" pitchFamily="18" charset="0"/>
              </a:rPr>
              <a:t> </a:t>
            </a:r>
            <a:r>
              <a:rPr lang="en-US" sz="2200" b="1" dirty="0">
                <a:latin typeface="Times New Roman" pitchFamily="18" charset="0"/>
                <a:cs typeface="Times New Roman" pitchFamily="18" charset="0"/>
              </a:rPr>
              <a:t>=</a:t>
            </a:r>
            <a:r>
              <a:rPr lang="ar-TN" sz="2200" dirty="0">
                <a:latin typeface="Times New Roman" pitchFamily="18" charset="0"/>
                <a:cs typeface="Times New Roman" pitchFamily="18" charset="0"/>
              </a:rPr>
              <a:t> </a:t>
            </a:r>
            <a:r>
              <a:rPr lang="fr-FR" sz="2200" b="1" dirty="0">
                <a:latin typeface="Times New Roman" pitchFamily="18" charset="0"/>
                <a:cs typeface="Times New Roman" pitchFamily="18" charset="0"/>
              </a:rPr>
              <a:t>AVC</a:t>
            </a:r>
            <a:r>
              <a:rPr lang="ar-TN" sz="2200" dirty="0">
                <a:latin typeface="Times New Roman" pitchFamily="18" charset="0"/>
                <a:cs typeface="Times New Roman" pitchFamily="18" charset="0"/>
              </a:rPr>
              <a:t> فإن </a:t>
            </a:r>
            <a:r>
              <a:rPr lang="fr-FR" sz="2200" b="1" i="1" dirty="0">
                <a:latin typeface="Times New Roman" pitchFamily="18" charset="0"/>
                <a:cs typeface="Times New Roman" pitchFamily="18" charset="0"/>
              </a:rPr>
              <a:t>AVC</a:t>
            </a:r>
            <a:r>
              <a:rPr lang="ar-TN" sz="2200" dirty="0">
                <a:latin typeface="Times New Roman" pitchFamily="18" charset="0"/>
                <a:cs typeface="Times New Roman" pitchFamily="18" charset="0"/>
              </a:rPr>
              <a:t> يكون عند أدنى نقطة</a:t>
            </a:r>
          </a:p>
          <a:p>
            <a:pPr algn="just">
              <a:lnSpc>
                <a:spcPct val="150000"/>
              </a:lnSpc>
              <a:spcBef>
                <a:spcPts val="600"/>
              </a:spcBef>
              <a:spcAft>
                <a:spcPts val="600"/>
              </a:spcAft>
              <a:buClr>
                <a:schemeClr val="accent2"/>
              </a:buClr>
              <a:buFont typeface="Arial" pitchFamily="34" charset="0"/>
              <a:buChar char="•"/>
            </a:pPr>
            <a:r>
              <a:rPr lang="ar-TN" sz="2200" dirty="0">
                <a:latin typeface="Times New Roman" pitchFamily="18" charset="0"/>
                <a:cs typeface="Times New Roman" pitchFamily="18" charset="0"/>
              </a:rPr>
              <a:t>عندما يكون </a:t>
            </a:r>
            <a:r>
              <a:rPr lang="en-US" sz="2200" b="1" i="1" dirty="0">
                <a:latin typeface="Times New Roman" pitchFamily="18" charset="0"/>
                <a:cs typeface="Times New Roman" pitchFamily="18" charset="0"/>
              </a:rPr>
              <a:t>MC</a:t>
            </a:r>
            <a:r>
              <a:rPr lang="ar-TN" sz="2200" b="1" i="1" dirty="0">
                <a:latin typeface="Times New Roman" pitchFamily="18" charset="0"/>
                <a:cs typeface="Times New Roman" pitchFamily="18" charset="0"/>
              </a:rPr>
              <a:t> </a:t>
            </a:r>
            <a:r>
              <a:rPr lang="en-US" sz="2200" b="1" i="1" dirty="0">
                <a:latin typeface="Times New Roman" pitchFamily="18" charset="0"/>
                <a:cs typeface="Times New Roman" pitchFamily="18" charset="0"/>
              </a:rPr>
              <a:t>=</a:t>
            </a:r>
            <a:r>
              <a:rPr lang="ar-TN" sz="2200" b="1" i="1" dirty="0">
                <a:latin typeface="Times New Roman" pitchFamily="18" charset="0"/>
                <a:cs typeface="Times New Roman" pitchFamily="18" charset="0"/>
              </a:rPr>
              <a:t> </a:t>
            </a:r>
            <a:r>
              <a:rPr lang="fr-FR" sz="2200" b="1" i="1" dirty="0">
                <a:latin typeface="Times New Roman" pitchFamily="18" charset="0"/>
                <a:cs typeface="Times New Roman" pitchFamily="18" charset="0"/>
              </a:rPr>
              <a:t>ATC</a:t>
            </a:r>
            <a:r>
              <a:rPr lang="ar-TN" sz="2200" b="1" i="1" dirty="0">
                <a:latin typeface="Times New Roman" pitchFamily="18" charset="0"/>
                <a:cs typeface="Times New Roman" pitchFamily="18" charset="0"/>
              </a:rPr>
              <a:t> </a:t>
            </a:r>
            <a:r>
              <a:rPr lang="ar-TN" sz="2200" dirty="0">
                <a:latin typeface="Times New Roman" pitchFamily="18" charset="0"/>
                <a:cs typeface="Times New Roman" pitchFamily="18" charset="0"/>
              </a:rPr>
              <a:t>فإن </a:t>
            </a:r>
            <a:r>
              <a:rPr lang="fr-FR" sz="2200" b="1" i="1" dirty="0">
                <a:latin typeface="Times New Roman" pitchFamily="18" charset="0"/>
                <a:cs typeface="Times New Roman" pitchFamily="18" charset="0"/>
              </a:rPr>
              <a:t>ATC</a:t>
            </a:r>
            <a:r>
              <a:rPr lang="ar-TN" sz="2200" dirty="0">
                <a:latin typeface="Times New Roman" pitchFamily="18" charset="0"/>
                <a:cs typeface="Times New Roman" pitchFamily="18" charset="0"/>
              </a:rPr>
              <a:t> يكون عند أدنى نقطة</a:t>
            </a:r>
          </a:p>
        </p:txBody>
      </p:sp>
    </p:spTree>
    <p:extLst>
      <p:ext uri="{BB962C8B-B14F-4D97-AF65-F5344CB8AC3E}">
        <p14:creationId xmlns:p14="http://schemas.microsoft.com/office/powerpoint/2010/main" val="1806929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additive="base">
                                        <p:cTn id="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 calcmode="lin" valueType="num">
                                      <p:cBhvr additive="base">
                                        <p:cTn id="1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additive="base">
                                        <p:cTn id="2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 calcmode="lin" valueType="num">
                                      <p:cBhvr additive="base">
                                        <p:cTn id="31"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 calcmode="lin" valueType="num">
                                      <p:cBhvr additive="base">
                                        <p:cTn id="3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28800" y="345866"/>
            <a:ext cx="8839200" cy="2971800"/>
          </a:xfrm>
        </p:spPr>
        <p:txBody>
          <a:bodyPr>
            <a:noAutofit/>
          </a:bodyPr>
          <a:lstStyle/>
          <a:p>
            <a:pPr algn="just" rtl="1">
              <a:lnSpc>
                <a:spcPct val="150000"/>
              </a:lnSpc>
            </a:pPr>
            <a:r>
              <a:rPr lang="ar-TN" sz="2200" b="1" i="1" u="sng" dirty="0">
                <a:latin typeface="Times New Roman" pitchFamily="18" charset="0"/>
                <a:cs typeface="Times New Roman" pitchFamily="18" charset="0"/>
              </a:rPr>
              <a:t>الجواب على السؤال الثاني:</a:t>
            </a:r>
            <a:r>
              <a:rPr lang="ar-TN" sz="2200" dirty="0">
                <a:latin typeface="Times New Roman" pitchFamily="18" charset="0"/>
                <a:cs typeface="Times New Roman" pitchFamily="18" charset="0"/>
              </a:rPr>
              <a:t> </a:t>
            </a:r>
            <a:r>
              <a:rPr lang="ar-TN" sz="2200" dirty="0">
                <a:solidFill>
                  <a:schemeClr val="tx1"/>
                </a:solidFill>
                <a:latin typeface="Times New Roman" pitchFamily="18" charset="0"/>
                <a:cs typeface="Times New Roman" pitchFamily="18" charset="0"/>
              </a:rPr>
              <a:t>لماذا تنخفض التكاليف المتوسطة و الحدية في البداية ثم تبدأ بالارتفاع؟ لنفترض أن عنصر العمل </a:t>
            </a:r>
            <a:r>
              <a:rPr lang="ar-TN" altLang="en-US" sz="2200" dirty="0">
                <a:solidFill>
                  <a:schemeClr val="tx1"/>
                </a:solidFill>
                <a:latin typeface="Times New Roman" pitchFamily="18" charset="0"/>
                <a:cs typeface="Times New Roman" pitchFamily="18" charset="0"/>
              </a:rPr>
              <a:t>(</a:t>
            </a:r>
            <a:r>
              <a:rPr lang="fr-FR" altLang="en-US" sz="2200" dirty="0">
                <a:solidFill>
                  <a:schemeClr val="tx1"/>
                </a:solidFill>
                <a:latin typeface="Times New Roman" pitchFamily="18" charset="0"/>
                <a:cs typeface="Times New Roman" pitchFamily="18" charset="0"/>
              </a:rPr>
              <a:t>L</a:t>
            </a:r>
            <a:r>
              <a:rPr lang="ar-TN" altLang="en-US" sz="2200" dirty="0">
                <a:solidFill>
                  <a:schemeClr val="tx1"/>
                </a:solidFill>
                <a:latin typeface="Times New Roman" pitchFamily="18" charset="0"/>
                <a:cs typeface="Times New Roman" pitchFamily="18" charset="0"/>
              </a:rPr>
              <a:t>) </a:t>
            </a:r>
            <a:r>
              <a:rPr lang="ar-TN" sz="2200" dirty="0">
                <a:solidFill>
                  <a:schemeClr val="tx1"/>
                </a:solidFill>
                <a:latin typeface="Times New Roman" pitchFamily="18" charset="0"/>
                <a:cs typeface="Times New Roman" pitchFamily="18" charset="0"/>
              </a:rPr>
              <a:t>هو عنصر الانتاج المتغيير و رأس المال هو العنصر الثابت (الآلات =  </a:t>
            </a:r>
            <a:r>
              <a:rPr lang="fr-FR" sz="2200" dirty="0" smtClean="0">
                <a:solidFill>
                  <a:schemeClr val="tx1"/>
                </a:solidFill>
                <a:latin typeface="Times New Roman" pitchFamily="18" charset="0"/>
                <a:cs typeface="Times New Roman" pitchFamily="18" charset="0"/>
              </a:rPr>
              <a:t>K</a:t>
            </a:r>
            <a:r>
              <a:rPr lang="ar-TN" sz="2200" dirty="0" smtClean="0">
                <a:solidFill>
                  <a:schemeClr val="tx1"/>
                </a:solidFill>
                <a:latin typeface="Times New Roman" pitchFamily="18" charset="0"/>
                <a:cs typeface="Times New Roman" pitchFamily="18" charset="0"/>
              </a:rPr>
              <a:t>) </a:t>
            </a:r>
            <a:r>
              <a:rPr lang="ar-TN" sz="2200" dirty="0">
                <a:solidFill>
                  <a:schemeClr val="tx1"/>
                </a:solidFill>
                <a:latin typeface="Times New Roman" pitchFamily="18" charset="0"/>
                <a:cs typeface="Times New Roman" pitchFamily="18" charset="0"/>
              </a:rPr>
              <a:t>و أن </a:t>
            </a:r>
            <a:r>
              <a:rPr lang="fr-FR" sz="2200" i="1" dirty="0">
                <a:solidFill>
                  <a:schemeClr val="tx1"/>
                </a:solidFill>
                <a:latin typeface="Times New Roman" pitchFamily="18" charset="0"/>
                <a:cs typeface="Times New Roman" pitchFamily="18" charset="0"/>
              </a:rPr>
              <a:t>W</a:t>
            </a:r>
            <a:r>
              <a:rPr lang="ar-TN" sz="2200" dirty="0">
                <a:solidFill>
                  <a:schemeClr val="tx1"/>
                </a:solidFill>
                <a:latin typeface="Times New Roman" pitchFamily="18" charset="0"/>
                <a:cs typeface="Times New Roman" pitchFamily="18" charset="0"/>
              </a:rPr>
              <a:t> هو أجر الوحدة الواحده من العمل (العامل الواحد) حيث يكون ثابت دون اعتبار عدد العمال التي ترغب المنشأة في توظيفه. اذا, تحت هذه الفروض يمكن احتساب </a:t>
            </a:r>
            <a:r>
              <a:rPr lang="ar-BH" sz="2200" dirty="0">
                <a:solidFill>
                  <a:schemeClr val="tx1"/>
                </a:solidFill>
                <a:latin typeface="Times New Roman" pitchFamily="18" charset="0"/>
                <a:cs typeface="Times New Roman" pitchFamily="18" charset="0"/>
              </a:rPr>
              <a:t>التكاليف الكلية المتغيرة</a:t>
            </a:r>
            <a:r>
              <a:rPr lang="ar-TN" sz="2200" dirty="0">
                <a:solidFill>
                  <a:schemeClr val="tx1"/>
                </a:solidFill>
                <a:latin typeface="Times New Roman" pitchFamily="18" charset="0"/>
                <a:cs typeface="Times New Roman" pitchFamily="18" charset="0"/>
              </a:rPr>
              <a:t> </a:t>
            </a:r>
            <a:r>
              <a:rPr lang="ar-SA" sz="2200" dirty="0">
                <a:solidFill>
                  <a:schemeClr val="tx1"/>
                </a:solidFill>
                <a:latin typeface="Times New Roman" pitchFamily="18" charset="0"/>
                <a:cs typeface="Times New Roman" pitchFamily="18" charset="0"/>
              </a:rPr>
              <a:t>التي تدفع لعنصرالإنتاج المتغير</a:t>
            </a:r>
            <a:r>
              <a:rPr lang="ar-TN" sz="2200" dirty="0">
                <a:solidFill>
                  <a:schemeClr val="tx1"/>
                </a:solidFill>
                <a:latin typeface="Times New Roman" pitchFamily="18" charset="0"/>
                <a:cs typeface="Times New Roman" pitchFamily="18" charset="0"/>
              </a:rPr>
              <a:t>على النحو التالي: </a:t>
            </a:r>
            <a:r>
              <a:rPr lang="fr-FR" sz="2200" dirty="0">
                <a:solidFill>
                  <a:schemeClr val="tx1"/>
                </a:solidFill>
                <a:latin typeface="Times New Roman" pitchFamily="18" charset="0"/>
                <a:cs typeface="Times New Roman" pitchFamily="18" charset="0"/>
              </a:rPr>
              <a:t>W</a:t>
            </a:r>
            <a:r>
              <a:rPr lang="fr-FR" sz="2200" dirty="0">
                <a:solidFill>
                  <a:schemeClr val="tx1"/>
                </a:solidFill>
                <a:latin typeface="Times New Roman" pitchFamily="18" charset="0"/>
                <a:cs typeface="Times New Roman" pitchFamily="18" charset="0"/>
                <a:sym typeface="Wingdings 2"/>
              </a:rPr>
              <a:t></a:t>
            </a:r>
            <a:r>
              <a:rPr lang="fr-FR" altLang="en-US" sz="2200" dirty="0">
                <a:solidFill>
                  <a:schemeClr val="tx1"/>
                </a:solidFill>
                <a:latin typeface="Times New Roman" pitchFamily="18" charset="0"/>
                <a:cs typeface="Times New Roman" pitchFamily="18" charset="0"/>
              </a:rPr>
              <a:t>L</a:t>
            </a:r>
            <a:r>
              <a:rPr lang="fr-FR" sz="2200" dirty="0">
                <a:solidFill>
                  <a:schemeClr val="tx1"/>
                </a:solidFill>
                <a:latin typeface="Times New Roman" pitchFamily="18" charset="0"/>
                <a:cs typeface="Times New Roman" pitchFamily="18" charset="0"/>
              </a:rPr>
              <a:t> </a:t>
            </a:r>
            <a:r>
              <a:rPr lang="ar-TN" sz="2200" dirty="0">
                <a:solidFill>
                  <a:schemeClr val="tx1"/>
                </a:solidFill>
                <a:latin typeface="Times New Roman" pitchFamily="18" charset="0"/>
                <a:cs typeface="Times New Roman" pitchFamily="18" charset="0"/>
              </a:rPr>
              <a:t> =  </a:t>
            </a:r>
            <a:r>
              <a:rPr lang="en-US" sz="2200" dirty="0">
                <a:solidFill>
                  <a:schemeClr val="tx1"/>
                </a:solidFill>
                <a:latin typeface="Times New Roman" pitchFamily="18" charset="0"/>
                <a:cs typeface="Times New Roman" pitchFamily="18" charset="0"/>
              </a:rPr>
              <a:t>TVC</a:t>
            </a:r>
            <a:r>
              <a:rPr lang="ar-TN" sz="2200" dirty="0">
                <a:solidFill>
                  <a:schemeClr val="tx1"/>
                </a:solidFill>
                <a:latin typeface="Times New Roman" pitchFamily="18" charset="0"/>
                <a:cs typeface="Times New Roman" pitchFamily="18" charset="0"/>
              </a:rPr>
              <a:t> و بالتالي يكون متوسط </a:t>
            </a:r>
            <a:r>
              <a:rPr lang="ar-BH" sz="2200" dirty="0">
                <a:solidFill>
                  <a:schemeClr val="tx1"/>
                </a:solidFill>
                <a:latin typeface="Times New Roman" pitchFamily="18" charset="0"/>
                <a:cs typeface="Times New Roman" pitchFamily="18" charset="0"/>
              </a:rPr>
              <a:t>التكاليف المتغيرة</a:t>
            </a:r>
            <a:r>
              <a:rPr lang="ar-TN" sz="2200" dirty="0">
                <a:solidFill>
                  <a:schemeClr val="tx1"/>
                </a:solidFill>
                <a:latin typeface="Times New Roman" pitchFamily="18" charset="0"/>
                <a:cs typeface="Times New Roman" pitchFamily="18" charset="0"/>
              </a:rPr>
              <a:t> :</a:t>
            </a:r>
            <a:endParaRPr lang="fr-FR" sz="2200" dirty="0">
              <a:solidFill>
                <a:schemeClr val="tx1"/>
              </a:solidFill>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a:xfrm>
            <a:off x="9829800" y="6477001"/>
            <a:ext cx="762000" cy="365125"/>
          </a:xfrm>
        </p:spPr>
        <p:txBody>
          <a:bodyPr/>
          <a:lstStyle/>
          <a:p>
            <a:fld id="{AB8D8818-8075-44AB-BC43-AB8FC0FC9D1E}" type="slidenum">
              <a:rPr lang="en-US" smtClean="0"/>
              <a:pPr/>
              <a:t>22</a:t>
            </a:fld>
            <a:endParaRPr lang="en-US" dirty="0"/>
          </a:p>
        </p:txBody>
      </p:sp>
      <p:graphicFrame>
        <p:nvGraphicFramePr>
          <p:cNvPr id="29698" name="Object 2"/>
          <p:cNvGraphicFramePr>
            <a:graphicFrameLocks noChangeAspect="1"/>
          </p:cNvGraphicFramePr>
          <p:nvPr/>
        </p:nvGraphicFramePr>
        <p:xfrm>
          <a:off x="3657600" y="3429000"/>
          <a:ext cx="4979988" cy="1371600"/>
        </p:xfrm>
        <a:graphic>
          <a:graphicData uri="http://schemas.openxmlformats.org/presentationml/2006/ole">
            <mc:AlternateContent xmlns:mc="http://schemas.openxmlformats.org/markup-compatibility/2006">
              <mc:Choice xmlns:v="urn:schemas-microsoft-com:vml" Requires="v">
                <p:oleObj spid="_x0000_s6150" name="Équation" r:id="rId4" imgW="2577960" imgH="838080" progId="Equation.3">
                  <p:embed/>
                </p:oleObj>
              </mc:Choice>
              <mc:Fallback>
                <p:oleObj name="Équation" r:id="rId4" imgW="2577960" imgH="8380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3429000"/>
                        <a:ext cx="4979988" cy="1371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ZoneTexte 4"/>
          <p:cNvSpPr txBox="1"/>
          <p:nvPr/>
        </p:nvSpPr>
        <p:spPr>
          <a:xfrm>
            <a:off x="1600200" y="4724400"/>
            <a:ext cx="9067800" cy="2123658"/>
          </a:xfrm>
          <a:prstGeom prst="rect">
            <a:avLst/>
          </a:prstGeom>
          <a:noFill/>
        </p:spPr>
        <p:txBody>
          <a:bodyPr wrap="square" rtlCol="0">
            <a:spAutoFit/>
          </a:bodyPr>
          <a:lstStyle/>
          <a:p>
            <a:pPr algn="just" rtl="1">
              <a:lnSpc>
                <a:spcPct val="150000"/>
              </a:lnSpc>
              <a:buClr>
                <a:schemeClr val="bg2">
                  <a:lumMod val="50000"/>
                </a:schemeClr>
              </a:buClr>
              <a:buFont typeface="Wingdings" pitchFamily="2" charset="2"/>
              <a:buChar char="ü"/>
            </a:pPr>
            <a:r>
              <a:rPr lang="fr-FR" sz="2200" dirty="0">
                <a:latin typeface="Times New Roman" pitchFamily="18" charset="0"/>
                <a:cs typeface="Times New Roman" pitchFamily="18" charset="0"/>
              </a:rPr>
              <a:t> </a:t>
            </a:r>
            <a:r>
              <a:rPr lang="ar-TN" sz="2200" dirty="0">
                <a:latin typeface="Times New Roman" pitchFamily="18" charset="0"/>
                <a:cs typeface="Times New Roman" pitchFamily="18" charset="0"/>
              </a:rPr>
              <a:t>نلاحظ أنه هناك </a:t>
            </a:r>
            <a:r>
              <a:rPr lang="ar-TN" sz="2200" u="sng" dirty="0">
                <a:latin typeface="Times New Roman" pitchFamily="18" charset="0"/>
                <a:cs typeface="Times New Roman" pitchFamily="18" charset="0"/>
              </a:rPr>
              <a:t>علاقة عكسية</a:t>
            </a:r>
            <a:r>
              <a:rPr lang="ar-TN" sz="2200" dirty="0">
                <a:latin typeface="Times New Roman" pitchFamily="18" charset="0"/>
                <a:cs typeface="Times New Roman" pitchFamily="18" charset="0"/>
              </a:rPr>
              <a:t> بين </a:t>
            </a:r>
            <a:r>
              <a:rPr lang="ar-TN" sz="2200" u="sng" dirty="0">
                <a:latin typeface="Times New Roman" pitchFamily="18" charset="0"/>
                <a:cs typeface="Times New Roman" pitchFamily="18" charset="0"/>
              </a:rPr>
              <a:t>متوسط </a:t>
            </a:r>
            <a:r>
              <a:rPr lang="ar-BH" sz="2200" u="sng" dirty="0">
                <a:latin typeface="Times New Roman" pitchFamily="18" charset="0"/>
                <a:cs typeface="Times New Roman" pitchFamily="18" charset="0"/>
              </a:rPr>
              <a:t>التكاليف المتغيرة</a:t>
            </a:r>
            <a:r>
              <a:rPr lang="fr-FR" sz="2200" u="sng" dirty="0">
                <a:latin typeface="Times New Roman" pitchFamily="18" charset="0"/>
                <a:cs typeface="Times New Roman" pitchFamily="18" charset="0"/>
              </a:rPr>
              <a:t> </a:t>
            </a:r>
            <a:r>
              <a:rPr lang="ar-TN" sz="2200" u="sng" dirty="0">
                <a:latin typeface="Times New Roman" pitchFamily="18" charset="0"/>
                <a:cs typeface="Times New Roman" pitchFamily="18" charset="0"/>
              </a:rPr>
              <a:t> </a:t>
            </a:r>
            <a:r>
              <a:rPr lang="fr-FR" sz="2200" u="sng" dirty="0">
                <a:latin typeface="Times New Roman" pitchFamily="18" charset="0"/>
                <a:cs typeface="Times New Roman" pitchFamily="18" charset="0"/>
              </a:rPr>
              <a:t>(</a:t>
            </a:r>
            <a:r>
              <a:rPr lang="fr-FR" sz="2200" i="1" u="sng" dirty="0">
                <a:latin typeface="Times New Roman" pitchFamily="18" charset="0"/>
                <a:cs typeface="Times New Roman" pitchFamily="18" charset="0"/>
              </a:rPr>
              <a:t>AVC</a:t>
            </a:r>
            <a:r>
              <a:rPr lang="fr-FR" sz="2200" u="sng" dirty="0">
                <a:latin typeface="Times New Roman" pitchFamily="18" charset="0"/>
                <a:cs typeface="Times New Roman" pitchFamily="18" charset="0"/>
              </a:rPr>
              <a:t>)</a:t>
            </a:r>
            <a:r>
              <a:rPr lang="ar-TN" sz="2200" u="sng" dirty="0">
                <a:latin typeface="Times New Roman" pitchFamily="18" charset="0"/>
                <a:cs typeface="Times New Roman" pitchFamily="18" charset="0"/>
              </a:rPr>
              <a:t> </a:t>
            </a:r>
            <a:r>
              <a:rPr lang="ar-TN" sz="2200" dirty="0">
                <a:latin typeface="Times New Roman" pitchFamily="18" charset="0"/>
                <a:cs typeface="Times New Roman" pitchFamily="18" charset="0"/>
              </a:rPr>
              <a:t>و </a:t>
            </a:r>
            <a:r>
              <a:rPr lang="ar-TN" sz="2200" u="sng" dirty="0">
                <a:latin typeface="Times New Roman" pitchFamily="18" charset="0"/>
                <a:cs typeface="Times New Roman" pitchFamily="18" charset="0"/>
              </a:rPr>
              <a:t>الناتج المتوسط لعنصر العمل (</a:t>
            </a:r>
            <a:r>
              <a:rPr lang="en-US" altLang="en-US" sz="2200" i="1" u="sng" dirty="0">
                <a:latin typeface="Times New Roman" pitchFamily="18" charset="0"/>
                <a:cs typeface="Times New Roman" pitchFamily="18" charset="0"/>
              </a:rPr>
              <a:t>APL</a:t>
            </a:r>
            <a:r>
              <a:rPr lang="ar-TN" sz="2200" u="sng" dirty="0">
                <a:latin typeface="Times New Roman" pitchFamily="18" charset="0"/>
                <a:cs typeface="Times New Roman" pitchFamily="18" charset="0"/>
              </a:rPr>
              <a:t>)</a:t>
            </a:r>
            <a:r>
              <a:rPr lang="en-US" altLang="en-US" sz="2200" b="1" dirty="0">
                <a:latin typeface="Times New Roman" pitchFamily="18" charset="0"/>
                <a:cs typeface="Times New Roman" pitchFamily="18" charset="0"/>
              </a:rPr>
              <a:t> </a:t>
            </a:r>
            <a:r>
              <a:rPr lang="ar-TN" altLang="en-US" sz="2200" b="1" dirty="0">
                <a:latin typeface="Times New Roman" pitchFamily="18" charset="0"/>
                <a:cs typeface="Times New Roman" pitchFamily="18" charset="0"/>
              </a:rPr>
              <a:t>,</a:t>
            </a:r>
            <a:r>
              <a:rPr lang="ar-TN" sz="2200" dirty="0">
                <a:latin typeface="Times New Roman" pitchFamily="18" charset="0"/>
                <a:cs typeface="Times New Roman" pitchFamily="18" charset="0"/>
              </a:rPr>
              <a:t>أي أنه اذا زاد الناتج المتوسط لعنصر العمل انخفض متوسط </a:t>
            </a:r>
            <a:r>
              <a:rPr lang="ar-BH" sz="2200" dirty="0">
                <a:latin typeface="Times New Roman" pitchFamily="18" charset="0"/>
                <a:cs typeface="Times New Roman" pitchFamily="18" charset="0"/>
              </a:rPr>
              <a:t>التكاليف المتغيرة</a:t>
            </a:r>
            <a:r>
              <a:rPr lang="ar-TN" sz="2200" dirty="0">
                <a:latin typeface="Times New Roman" pitchFamily="18" charset="0"/>
                <a:cs typeface="Times New Roman" pitchFamily="18" charset="0"/>
              </a:rPr>
              <a:t>  و العكس صحيح أي إذا انخفض الناتج المتوسط لعنصر العمل (نتيجة قانون تناقص الغلة) زاد متوسط التكاليف المتغيرة.   </a:t>
            </a:r>
            <a:endParaRPr lang="fr-FR" sz="2200" dirty="0">
              <a:latin typeface="Times New Roman" pitchFamily="18" charset="0"/>
              <a:cs typeface="Times New Roman" pitchFamily="18" charset="0"/>
            </a:endParaRPr>
          </a:p>
        </p:txBody>
      </p:sp>
    </p:spTree>
    <p:extLst>
      <p:ext uri="{BB962C8B-B14F-4D97-AF65-F5344CB8AC3E}">
        <p14:creationId xmlns:p14="http://schemas.microsoft.com/office/powerpoint/2010/main" val="25403103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676400" y="533400"/>
            <a:ext cx="8839200" cy="2895600"/>
          </a:xfrm>
        </p:spPr>
        <p:txBody>
          <a:bodyPr>
            <a:normAutofit/>
          </a:bodyPr>
          <a:lstStyle/>
          <a:p>
            <a:pPr>
              <a:lnSpc>
                <a:spcPct val="150000"/>
              </a:lnSpc>
              <a:spcBef>
                <a:spcPts val="600"/>
              </a:spcBef>
              <a:spcAft>
                <a:spcPts val="600"/>
              </a:spcAft>
              <a:buNone/>
            </a:pPr>
            <a:r>
              <a:rPr lang="ar-TN" sz="2200" b="1" i="1" u="sng" dirty="0">
                <a:latin typeface="Times New Roman" pitchFamily="18" charset="0"/>
                <a:cs typeface="Times New Roman" pitchFamily="18" charset="0"/>
              </a:rPr>
              <a:t>الجواب على السؤال الثاني</a:t>
            </a:r>
            <a:r>
              <a:rPr lang="ar-TN" sz="2200" dirty="0">
                <a:latin typeface="Times New Roman" pitchFamily="18" charset="0"/>
                <a:cs typeface="Times New Roman" pitchFamily="18" charset="0"/>
              </a:rPr>
              <a:t>:</a:t>
            </a:r>
            <a:r>
              <a:rPr lang="ar-TN" sz="2200" b="1" dirty="0">
                <a:latin typeface="Times New Roman" pitchFamily="18" charset="0"/>
                <a:cs typeface="Times New Roman" pitchFamily="18" charset="0"/>
              </a:rPr>
              <a:t>(يتبع)</a:t>
            </a:r>
          </a:p>
          <a:p>
            <a:pPr marL="0" algn="just">
              <a:lnSpc>
                <a:spcPct val="150000"/>
              </a:lnSpc>
              <a:spcBef>
                <a:spcPts val="0"/>
              </a:spcBef>
              <a:buNone/>
            </a:pPr>
            <a:r>
              <a:rPr lang="ar-TN" sz="2200" dirty="0">
                <a:latin typeface="Times New Roman" pitchFamily="18" charset="0"/>
                <a:cs typeface="Times New Roman" pitchFamily="18" charset="0"/>
              </a:rPr>
              <a:t>في نفس السياق يمكن دراسة العلاقة التي تربط بين التكاليف الحدية  </a:t>
            </a:r>
            <a:r>
              <a:rPr lang="en-US" sz="2200" dirty="0">
                <a:latin typeface="Times New Roman" pitchFamily="18" charset="0"/>
                <a:cs typeface="Times New Roman" pitchFamily="18" charset="0"/>
              </a:rPr>
              <a:t>(</a:t>
            </a:r>
            <a:r>
              <a:rPr lang="en-US" sz="2200" i="1" dirty="0">
                <a:latin typeface="Times New Roman" pitchFamily="18" charset="0"/>
                <a:cs typeface="Times New Roman" pitchFamily="18" charset="0"/>
              </a:rPr>
              <a:t>MC</a:t>
            </a:r>
            <a:r>
              <a:rPr lang="en-US" sz="2200" dirty="0">
                <a:latin typeface="Times New Roman" pitchFamily="18" charset="0"/>
                <a:cs typeface="Times New Roman" pitchFamily="18" charset="0"/>
              </a:rPr>
              <a:t>)</a:t>
            </a:r>
            <a:r>
              <a:rPr lang="ar-TN" sz="2200" dirty="0">
                <a:latin typeface="Times New Roman" pitchFamily="18" charset="0"/>
                <a:cs typeface="Times New Roman" pitchFamily="18" charset="0"/>
              </a:rPr>
              <a:t> والناتج الحدي لعنصر العمل </a:t>
            </a:r>
            <a:r>
              <a:rPr lang="en-US" altLang="en-US" sz="2200" i="1" dirty="0">
                <a:latin typeface="Times New Roman" pitchFamily="18" charset="0"/>
                <a:cs typeface="Times New Roman" pitchFamily="18" charset="0"/>
              </a:rPr>
              <a:t>(MP</a:t>
            </a:r>
            <a:r>
              <a:rPr lang="fr-FR" altLang="en-US" sz="2200" i="1" dirty="0">
                <a:latin typeface="Times New Roman" pitchFamily="18" charset="0"/>
                <a:cs typeface="Times New Roman" pitchFamily="18" charset="0"/>
              </a:rPr>
              <a:t>L</a:t>
            </a:r>
            <a:r>
              <a:rPr lang="en-US" altLang="en-US" sz="2200" i="1" dirty="0">
                <a:latin typeface="Times New Roman" pitchFamily="18" charset="0"/>
                <a:cs typeface="Times New Roman" pitchFamily="18" charset="0"/>
              </a:rPr>
              <a:t>)</a:t>
            </a:r>
            <a:r>
              <a:rPr lang="ar-TN" altLang="en-US" sz="2200" dirty="0">
                <a:latin typeface="Times New Roman" pitchFamily="18" charset="0"/>
                <a:cs typeface="Times New Roman" pitchFamily="18" charset="0"/>
              </a:rPr>
              <a:t>, حيث يمكن التعبير عنها كالتالي:</a:t>
            </a:r>
            <a:endParaRPr lang="fr-FR" sz="2200" dirty="0">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a:xfrm>
            <a:off x="9829800" y="6400801"/>
            <a:ext cx="762000" cy="365125"/>
          </a:xfrm>
        </p:spPr>
        <p:txBody>
          <a:bodyPr/>
          <a:lstStyle/>
          <a:p>
            <a:fld id="{AB8D8818-8075-44AB-BC43-AB8FC0FC9D1E}" type="slidenum">
              <a:rPr lang="en-US" smtClean="0"/>
              <a:pPr/>
              <a:t>23</a:t>
            </a:fld>
            <a:endParaRPr lang="en-US" dirty="0"/>
          </a:p>
        </p:txBody>
      </p:sp>
      <p:graphicFrame>
        <p:nvGraphicFramePr>
          <p:cNvPr id="36866" name="Object 2"/>
          <p:cNvGraphicFramePr>
            <a:graphicFrameLocks noChangeAspect="1"/>
          </p:cNvGraphicFramePr>
          <p:nvPr/>
        </p:nvGraphicFramePr>
        <p:xfrm>
          <a:off x="2697164" y="2379662"/>
          <a:ext cx="6904037" cy="1506538"/>
        </p:xfrm>
        <a:graphic>
          <a:graphicData uri="http://schemas.openxmlformats.org/presentationml/2006/ole">
            <mc:AlternateContent xmlns:mc="http://schemas.openxmlformats.org/markup-compatibility/2006">
              <mc:Choice xmlns:v="urn:schemas-microsoft-com:vml" Requires="v">
                <p:oleObj spid="_x0000_s7174" name="Équation" r:id="rId3" imgW="3327120" imgH="838080" progId="Equation.3">
                  <p:embed/>
                </p:oleObj>
              </mc:Choice>
              <mc:Fallback>
                <p:oleObj name="Équation" r:id="rId3" imgW="3327120" imgH="8380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7164" y="2379662"/>
                        <a:ext cx="6904037" cy="150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ZoneTexte 5"/>
          <p:cNvSpPr txBox="1"/>
          <p:nvPr/>
        </p:nvSpPr>
        <p:spPr>
          <a:xfrm>
            <a:off x="1600200" y="4014044"/>
            <a:ext cx="9067800" cy="2539157"/>
          </a:xfrm>
          <a:prstGeom prst="rect">
            <a:avLst/>
          </a:prstGeom>
          <a:noFill/>
        </p:spPr>
        <p:txBody>
          <a:bodyPr wrap="square" rtlCol="0">
            <a:spAutoFit/>
          </a:bodyPr>
          <a:lstStyle/>
          <a:p>
            <a:pPr algn="just" rtl="1">
              <a:lnSpc>
                <a:spcPct val="150000"/>
              </a:lnSpc>
              <a:buClr>
                <a:schemeClr val="bg2">
                  <a:lumMod val="50000"/>
                </a:schemeClr>
              </a:buClr>
              <a:buFont typeface="Wingdings" pitchFamily="2" charset="2"/>
              <a:buChar char="ü"/>
            </a:pPr>
            <a:r>
              <a:rPr lang="fr-FR" sz="2200" dirty="0">
                <a:latin typeface="Times New Roman" pitchFamily="18" charset="0"/>
                <a:cs typeface="Times New Roman" pitchFamily="18" charset="0"/>
              </a:rPr>
              <a:t> </a:t>
            </a:r>
            <a:r>
              <a:rPr lang="ar-TN" sz="2200" dirty="0">
                <a:latin typeface="Times New Roman" pitchFamily="18" charset="0"/>
                <a:cs typeface="Times New Roman" pitchFamily="18" charset="0"/>
              </a:rPr>
              <a:t>نلاحظ أنه هناك </a:t>
            </a:r>
            <a:r>
              <a:rPr lang="ar-TN" sz="2200" u="sng" dirty="0">
                <a:latin typeface="Times New Roman" pitchFamily="18" charset="0"/>
                <a:cs typeface="Times New Roman" pitchFamily="18" charset="0"/>
              </a:rPr>
              <a:t>علاقة عكسية</a:t>
            </a:r>
            <a:r>
              <a:rPr lang="ar-TN" sz="2200" dirty="0">
                <a:latin typeface="Times New Roman" pitchFamily="18" charset="0"/>
                <a:cs typeface="Times New Roman" pitchFamily="18" charset="0"/>
              </a:rPr>
              <a:t> بين </a:t>
            </a:r>
            <a:r>
              <a:rPr lang="ar-TN" sz="2200" u="sng" dirty="0">
                <a:latin typeface="Times New Roman" pitchFamily="18" charset="0"/>
                <a:cs typeface="Times New Roman" pitchFamily="18" charset="0"/>
              </a:rPr>
              <a:t>التكاليف الحدية  </a:t>
            </a:r>
            <a:r>
              <a:rPr lang="en-US" sz="2200" u="sng" dirty="0">
                <a:latin typeface="Times New Roman" pitchFamily="18" charset="0"/>
                <a:cs typeface="Times New Roman" pitchFamily="18" charset="0"/>
              </a:rPr>
              <a:t>(</a:t>
            </a:r>
            <a:r>
              <a:rPr lang="en-US" sz="2200" i="1" u="sng" dirty="0">
                <a:latin typeface="Times New Roman" pitchFamily="18" charset="0"/>
                <a:cs typeface="Times New Roman" pitchFamily="18" charset="0"/>
              </a:rPr>
              <a:t>MC</a:t>
            </a:r>
            <a:r>
              <a:rPr lang="en-US" sz="2200" u="sng" dirty="0">
                <a:latin typeface="Times New Roman" pitchFamily="18" charset="0"/>
                <a:cs typeface="Times New Roman" pitchFamily="18" charset="0"/>
              </a:rPr>
              <a:t>)</a:t>
            </a:r>
            <a:r>
              <a:rPr lang="ar-TN" sz="2200" dirty="0">
                <a:latin typeface="Times New Roman" pitchFamily="18" charset="0"/>
                <a:cs typeface="Times New Roman" pitchFamily="18" charset="0"/>
              </a:rPr>
              <a:t> و</a:t>
            </a:r>
            <a:r>
              <a:rPr lang="ar-TN" sz="2200" u="sng" dirty="0">
                <a:latin typeface="Times New Roman" pitchFamily="18" charset="0"/>
                <a:cs typeface="Times New Roman" pitchFamily="18" charset="0"/>
              </a:rPr>
              <a:t>الناتج الحدي لعنصر العمل</a:t>
            </a:r>
            <a:r>
              <a:rPr lang="fr-FR" sz="2200" dirty="0">
                <a:latin typeface="Times New Roman" pitchFamily="18" charset="0"/>
                <a:cs typeface="Times New Roman" pitchFamily="18" charset="0"/>
              </a:rPr>
              <a:t> </a:t>
            </a:r>
            <a:r>
              <a:rPr lang="en-US" altLang="en-US" sz="2200" i="1" u="sng" dirty="0">
                <a:latin typeface="Times New Roman" pitchFamily="18" charset="0"/>
                <a:cs typeface="Times New Roman" pitchFamily="18" charset="0"/>
              </a:rPr>
              <a:t>(MP</a:t>
            </a:r>
            <a:r>
              <a:rPr lang="fr-FR" altLang="en-US" sz="2200" i="1" u="sng" dirty="0">
                <a:latin typeface="Times New Roman" pitchFamily="18" charset="0"/>
                <a:cs typeface="Times New Roman" pitchFamily="18" charset="0"/>
              </a:rPr>
              <a:t>L</a:t>
            </a:r>
            <a:r>
              <a:rPr lang="en-US" altLang="en-US" sz="2200" i="1" u="sng" dirty="0">
                <a:latin typeface="Times New Roman" pitchFamily="18" charset="0"/>
                <a:cs typeface="Times New Roman" pitchFamily="18" charset="0"/>
              </a:rPr>
              <a:t>)</a:t>
            </a:r>
            <a:r>
              <a:rPr lang="en-US" altLang="en-US" sz="2200" b="1" u="sng" dirty="0">
                <a:solidFill>
                  <a:schemeClr val="accent2"/>
                </a:solidFill>
                <a:latin typeface="Times New Roman" pitchFamily="18" charset="0"/>
                <a:cs typeface="Times New Roman" pitchFamily="18" charset="0"/>
              </a:rPr>
              <a:t> </a:t>
            </a:r>
            <a:r>
              <a:rPr lang="ar-TN" sz="2200" dirty="0">
                <a:latin typeface="Times New Roman" pitchFamily="18" charset="0"/>
                <a:cs typeface="Times New Roman" pitchFamily="18" charset="0"/>
              </a:rPr>
              <a:t>أي, أنه اذا زاد الناتج الحدي </a:t>
            </a:r>
            <a:r>
              <a:rPr lang="ar-TN" altLang="en-US" sz="2200" dirty="0">
                <a:latin typeface="Times New Roman" pitchFamily="18" charset="0"/>
                <a:cs typeface="Times New Roman" pitchFamily="18" charset="0"/>
              </a:rPr>
              <a:t>ا</a:t>
            </a:r>
            <a:r>
              <a:rPr lang="ar-TN" sz="2200" dirty="0">
                <a:latin typeface="Times New Roman" pitchFamily="18" charset="0"/>
                <a:cs typeface="Times New Roman" pitchFamily="18" charset="0"/>
              </a:rPr>
              <a:t>نخفضت التكاليف الحدية  و العكس صحيح, أي إذا انخفض الناتج الحدي (نتيجة قانون تناقص الغلة) زادت التكاليف الحدية. </a:t>
            </a:r>
            <a:endParaRPr lang="fr-FR" sz="2200" dirty="0">
              <a:latin typeface="Times New Roman" pitchFamily="18" charset="0"/>
              <a:cs typeface="Times New Roman" pitchFamily="18" charset="0"/>
            </a:endParaRPr>
          </a:p>
          <a:p>
            <a:pPr lvl="0" algn="just" rtl="1">
              <a:lnSpc>
                <a:spcPct val="150000"/>
              </a:lnSpc>
              <a:buClr>
                <a:schemeClr val="bg2">
                  <a:lumMod val="50000"/>
                </a:schemeClr>
              </a:buClr>
            </a:pPr>
            <a:r>
              <a:rPr lang="ar-TN" sz="2000" dirty="0">
                <a:latin typeface="Times New Roman" pitchFamily="18" charset="0"/>
                <a:cs typeface="Times New Roman" pitchFamily="18" charset="0"/>
              </a:rPr>
              <a:t>اذا فإن شكل منحنى متوسط </a:t>
            </a:r>
            <a:r>
              <a:rPr lang="ar-BH" sz="2000" dirty="0">
                <a:latin typeface="Times New Roman" pitchFamily="18" charset="0"/>
                <a:cs typeface="Times New Roman" pitchFamily="18" charset="0"/>
              </a:rPr>
              <a:t>التكاليف المتغيرة</a:t>
            </a:r>
            <a:r>
              <a:rPr lang="ar-TN" sz="2000" dirty="0">
                <a:latin typeface="Times New Roman" pitchFamily="18" charset="0"/>
                <a:cs typeface="Times New Roman" pitchFamily="18" charset="0"/>
              </a:rPr>
              <a:t> </a:t>
            </a:r>
            <a:r>
              <a:rPr lang="fr-FR" sz="2000" dirty="0">
                <a:latin typeface="Times New Roman" pitchFamily="18" charset="0"/>
                <a:cs typeface="Times New Roman" pitchFamily="18" charset="0"/>
              </a:rPr>
              <a:t>(</a:t>
            </a:r>
            <a:r>
              <a:rPr lang="fr-FR" sz="2000" i="1" dirty="0">
                <a:latin typeface="Times New Roman" pitchFamily="18" charset="0"/>
                <a:cs typeface="Times New Roman" pitchFamily="18" charset="0"/>
              </a:rPr>
              <a:t>AVC</a:t>
            </a:r>
            <a:r>
              <a:rPr lang="fr-FR" sz="2000" dirty="0">
                <a:latin typeface="Times New Roman" pitchFamily="18" charset="0"/>
                <a:cs typeface="Times New Roman" pitchFamily="18" charset="0"/>
              </a:rPr>
              <a:t>)</a:t>
            </a:r>
            <a:r>
              <a:rPr lang="ar-TN" sz="2000" dirty="0">
                <a:latin typeface="Times New Roman" pitchFamily="18" charset="0"/>
                <a:cs typeface="Times New Roman" pitchFamily="18" charset="0"/>
              </a:rPr>
              <a:t> يعتمد على الناتج المتوسط لعنصر العمل (</a:t>
            </a:r>
            <a:r>
              <a:rPr lang="en-US" altLang="en-US" sz="2000" i="1" dirty="0">
                <a:latin typeface="Times New Roman" pitchFamily="18" charset="0"/>
                <a:cs typeface="Times New Roman" pitchFamily="18" charset="0"/>
              </a:rPr>
              <a:t>APL</a:t>
            </a:r>
            <a:r>
              <a:rPr lang="ar-TN" sz="2000" dirty="0">
                <a:latin typeface="Times New Roman" pitchFamily="18" charset="0"/>
                <a:cs typeface="Times New Roman" pitchFamily="18" charset="0"/>
              </a:rPr>
              <a:t>) و شكل منحنى التكاليف الحدية </a:t>
            </a:r>
            <a:r>
              <a:rPr lang="en-US" sz="2000" i="1" dirty="0">
                <a:latin typeface="Times New Roman" pitchFamily="18" charset="0"/>
                <a:cs typeface="Times New Roman" pitchFamily="18" charset="0"/>
              </a:rPr>
              <a:t>(MC)</a:t>
            </a:r>
            <a:r>
              <a:rPr lang="ar-TN" sz="2000" i="1" dirty="0">
                <a:latin typeface="Times New Roman" pitchFamily="18" charset="0"/>
                <a:cs typeface="Times New Roman" pitchFamily="18" charset="0"/>
              </a:rPr>
              <a:t> </a:t>
            </a:r>
            <a:r>
              <a:rPr lang="ar-TN" altLang="en-US" sz="2000" dirty="0">
                <a:latin typeface="Times New Roman" pitchFamily="18" charset="0"/>
                <a:cs typeface="Times New Roman" pitchFamily="18" charset="0"/>
              </a:rPr>
              <a:t>يعتمد على </a:t>
            </a:r>
            <a:r>
              <a:rPr lang="ar-TN" sz="2000" dirty="0">
                <a:latin typeface="Times New Roman" pitchFamily="18" charset="0"/>
                <a:cs typeface="Times New Roman" pitchFamily="18" charset="0"/>
              </a:rPr>
              <a:t>الناتج الحدي لعنصر العمل </a:t>
            </a:r>
            <a:r>
              <a:rPr lang="fr-FR" sz="2000" dirty="0">
                <a:latin typeface="Times New Roman" pitchFamily="18" charset="0"/>
                <a:cs typeface="Times New Roman" pitchFamily="18" charset="0"/>
              </a:rPr>
              <a:t> .</a:t>
            </a:r>
            <a:r>
              <a:rPr lang="en-US" altLang="en-US" sz="2000" i="1" dirty="0">
                <a:latin typeface="Times New Roman" pitchFamily="18" charset="0"/>
                <a:cs typeface="Times New Roman" pitchFamily="18" charset="0"/>
              </a:rPr>
              <a:t>(MP</a:t>
            </a:r>
            <a:r>
              <a:rPr lang="fr-FR" altLang="en-US" sz="2000" i="1" dirty="0">
                <a:latin typeface="Times New Roman" pitchFamily="18" charset="0"/>
                <a:cs typeface="Times New Roman" pitchFamily="18" charset="0"/>
              </a:rPr>
              <a:t>L)</a:t>
            </a:r>
            <a:r>
              <a:rPr lang="ar-TN" altLang="en-US" sz="2000" dirty="0">
                <a:latin typeface="Times New Roman" pitchFamily="18" charset="0"/>
                <a:cs typeface="Times New Roman" pitchFamily="18" charset="0"/>
              </a:rPr>
              <a:t>والشكل البياني التالي يشرح ذلك: </a:t>
            </a:r>
            <a:endParaRPr lang="fr-FR" sz="2000" dirty="0">
              <a:latin typeface="Times New Roman" pitchFamily="18" charset="0"/>
              <a:cs typeface="Times New Roman" pitchFamily="18" charset="0"/>
            </a:endParaRPr>
          </a:p>
        </p:txBody>
      </p:sp>
    </p:spTree>
    <p:extLst>
      <p:ext uri="{BB962C8B-B14F-4D97-AF65-F5344CB8AC3E}">
        <p14:creationId xmlns:p14="http://schemas.microsoft.com/office/powerpoint/2010/main" val="23548833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17"/>
          <p:cNvGrpSpPr>
            <a:grpSpLocks/>
          </p:cNvGrpSpPr>
          <p:nvPr/>
        </p:nvGrpSpPr>
        <p:grpSpPr bwMode="auto">
          <a:xfrm>
            <a:off x="3046410" y="533400"/>
            <a:ext cx="5314950" cy="4933950"/>
            <a:chOff x="1663" y="595"/>
            <a:chExt cx="3348" cy="3348"/>
          </a:xfrm>
          <a:noFill/>
        </p:grpSpPr>
        <p:sp>
          <p:nvSpPr>
            <p:cNvPr id="59" name="Rectangle 5"/>
            <p:cNvSpPr>
              <a:spLocks noChangeArrowheads="1"/>
            </p:cNvSpPr>
            <p:nvPr/>
          </p:nvSpPr>
          <p:spPr bwMode="auto">
            <a:xfrm>
              <a:off x="1665" y="595"/>
              <a:ext cx="3346" cy="1502"/>
            </a:xfrm>
            <a:prstGeom prst="rect">
              <a:avLst/>
            </a:prstGeom>
            <a:grpFill/>
            <a:ln w="9525">
              <a:noFill/>
              <a:miter lim="800000"/>
              <a:headEnd/>
              <a:tailEnd/>
            </a:ln>
          </p:spPr>
          <p:txBody>
            <a:bodyPr wrap="none" anchor="ctr"/>
            <a:lstStyle/>
            <a:p>
              <a:pPr>
                <a:defRPr/>
              </a:pPr>
              <a:endParaRPr lang="en-US"/>
            </a:p>
          </p:txBody>
        </p:sp>
        <p:sp>
          <p:nvSpPr>
            <p:cNvPr id="60" name="Rectangle 6"/>
            <p:cNvSpPr>
              <a:spLocks noChangeArrowheads="1"/>
            </p:cNvSpPr>
            <p:nvPr/>
          </p:nvSpPr>
          <p:spPr bwMode="auto">
            <a:xfrm>
              <a:off x="1663" y="2441"/>
              <a:ext cx="3346" cy="1502"/>
            </a:xfrm>
            <a:prstGeom prst="rect">
              <a:avLst/>
            </a:prstGeom>
            <a:grpFill/>
            <a:ln w="9525">
              <a:noFill/>
              <a:miter lim="800000"/>
              <a:headEnd/>
              <a:tailEnd/>
            </a:ln>
          </p:spPr>
          <p:txBody>
            <a:bodyPr wrap="none" anchor="ctr"/>
            <a:lstStyle/>
            <a:p>
              <a:pPr>
                <a:defRPr/>
              </a:pPr>
              <a:endParaRPr lang="en-US"/>
            </a:p>
          </p:txBody>
        </p:sp>
      </p:grpSp>
      <p:sp>
        <p:nvSpPr>
          <p:cNvPr id="62" name="Freeform 7"/>
          <p:cNvSpPr>
            <a:spLocks/>
          </p:cNvSpPr>
          <p:nvPr/>
        </p:nvSpPr>
        <p:spPr bwMode="auto">
          <a:xfrm>
            <a:off x="3403600" y="715964"/>
            <a:ext cx="3581400" cy="1939925"/>
          </a:xfrm>
          <a:custGeom>
            <a:avLst/>
            <a:gdLst>
              <a:gd name="T0" fmla="*/ 0 w 2256"/>
              <a:gd name="T1" fmla="*/ 2147483647 h 1222"/>
              <a:gd name="T2" fmla="*/ 2147483647 w 2256"/>
              <a:gd name="T3" fmla="*/ 2147483647 h 1222"/>
              <a:gd name="T4" fmla="*/ 2147483647 w 2256"/>
              <a:gd name="T5" fmla="*/ 2147483647 h 1222"/>
              <a:gd name="T6" fmla="*/ 0 60000 65536"/>
              <a:gd name="T7" fmla="*/ 0 60000 65536"/>
              <a:gd name="T8" fmla="*/ 0 60000 65536"/>
              <a:gd name="T9" fmla="*/ 0 w 2256"/>
              <a:gd name="T10" fmla="*/ 0 h 1222"/>
              <a:gd name="T11" fmla="*/ 2256 w 2256"/>
              <a:gd name="T12" fmla="*/ 1222 h 1222"/>
            </a:gdLst>
            <a:ahLst/>
            <a:cxnLst>
              <a:cxn ang="T6">
                <a:pos x="T0" y="T1"/>
              </a:cxn>
              <a:cxn ang="T7">
                <a:pos x="T2" y="T3"/>
              </a:cxn>
              <a:cxn ang="T8">
                <a:pos x="T4" y="T5"/>
              </a:cxn>
            </a:cxnLst>
            <a:rect l="T9" t="T10" r="T11" b="T12"/>
            <a:pathLst>
              <a:path w="2256" h="1222">
                <a:moveTo>
                  <a:pt x="0" y="921"/>
                </a:moveTo>
                <a:cubicBezTo>
                  <a:pt x="288" y="460"/>
                  <a:pt x="577" y="0"/>
                  <a:pt x="953" y="50"/>
                </a:cubicBezTo>
                <a:cubicBezTo>
                  <a:pt x="1329" y="100"/>
                  <a:pt x="1792" y="661"/>
                  <a:pt x="2256" y="1222"/>
                </a:cubicBezTo>
              </a:path>
            </a:pathLst>
          </a:custGeom>
          <a:noFill/>
          <a:ln w="57150">
            <a:solidFill>
              <a:srgbClr val="FF0000"/>
            </a:solidFill>
            <a:round/>
            <a:headEnd/>
            <a:tailEnd/>
          </a:ln>
        </p:spPr>
        <p:txBody>
          <a:bodyPr/>
          <a:lstStyle/>
          <a:p>
            <a:endParaRPr lang="fr-FR"/>
          </a:p>
        </p:txBody>
      </p:sp>
      <p:sp>
        <p:nvSpPr>
          <p:cNvPr id="63" name="Freeform 8"/>
          <p:cNvSpPr>
            <a:spLocks/>
          </p:cNvSpPr>
          <p:nvPr/>
        </p:nvSpPr>
        <p:spPr bwMode="auto">
          <a:xfrm flipV="1">
            <a:off x="3429000" y="3494088"/>
            <a:ext cx="3429000" cy="1600199"/>
          </a:xfrm>
          <a:custGeom>
            <a:avLst/>
            <a:gdLst>
              <a:gd name="T0" fmla="*/ 0 w 2256"/>
              <a:gd name="T1" fmla="*/ 2147483647 h 1222"/>
              <a:gd name="T2" fmla="*/ 2147483647 w 2256"/>
              <a:gd name="T3" fmla="*/ 2147483647 h 1222"/>
              <a:gd name="T4" fmla="*/ 2147483647 w 2256"/>
              <a:gd name="T5" fmla="*/ 2147483647 h 1222"/>
              <a:gd name="T6" fmla="*/ 0 60000 65536"/>
              <a:gd name="T7" fmla="*/ 0 60000 65536"/>
              <a:gd name="T8" fmla="*/ 0 60000 65536"/>
              <a:gd name="T9" fmla="*/ 0 w 2256"/>
              <a:gd name="T10" fmla="*/ 0 h 1222"/>
              <a:gd name="T11" fmla="*/ 2256 w 2256"/>
              <a:gd name="T12" fmla="*/ 1222 h 1222"/>
            </a:gdLst>
            <a:ahLst/>
            <a:cxnLst>
              <a:cxn ang="T6">
                <a:pos x="T0" y="T1"/>
              </a:cxn>
              <a:cxn ang="T7">
                <a:pos x="T2" y="T3"/>
              </a:cxn>
              <a:cxn ang="T8">
                <a:pos x="T4" y="T5"/>
              </a:cxn>
            </a:cxnLst>
            <a:rect l="T9" t="T10" r="T11" b="T12"/>
            <a:pathLst>
              <a:path w="2256" h="1222">
                <a:moveTo>
                  <a:pt x="0" y="921"/>
                </a:moveTo>
                <a:cubicBezTo>
                  <a:pt x="288" y="460"/>
                  <a:pt x="577" y="0"/>
                  <a:pt x="953" y="50"/>
                </a:cubicBezTo>
                <a:cubicBezTo>
                  <a:pt x="1329" y="100"/>
                  <a:pt x="1792" y="661"/>
                  <a:pt x="2256" y="1222"/>
                </a:cubicBezTo>
              </a:path>
            </a:pathLst>
          </a:custGeom>
          <a:noFill/>
          <a:ln w="57150">
            <a:solidFill>
              <a:srgbClr val="009999"/>
            </a:solidFill>
            <a:round/>
            <a:headEnd/>
            <a:tailEnd/>
          </a:ln>
        </p:spPr>
        <p:txBody>
          <a:bodyPr/>
          <a:lstStyle/>
          <a:p>
            <a:endParaRPr lang="fr-FR"/>
          </a:p>
        </p:txBody>
      </p:sp>
      <p:sp>
        <p:nvSpPr>
          <p:cNvPr id="64" name="Freeform 9"/>
          <p:cNvSpPr>
            <a:spLocks/>
          </p:cNvSpPr>
          <p:nvPr/>
        </p:nvSpPr>
        <p:spPr bwMode="auto">
          <a:xfrm>
            <a:off x="3429000" y="1284288"/>
            <a:ext cx="4648200" cy="1143000"/>
          </a:xfrm>
          <a:custGeom>
            <a:avLst/>
            <a:gdLst>
              <a:gd name="T0" fmla="*/ 0 w 2887"/>
              <a:gd name="T1" fmla="*/ 2147483647 h 681"/>
              <a:gd name="T2" fmla="*/ 2147483647 w 2887"/>
              <a:gd name="T3" fmla="*/ 2147483647 h 681"/>
              <a:gd name="T4" fmla="*/ 2147483647 w 2887"/>
              <a:gd name="T5" fmla="*/ 2147483647 h 681"/>
              <a:gd name="T6" fmla="*/ 0 60000 65536"/>
              <a:gd name="T7" fmla="*/ 0 60000 65536"/>
              <a:gd name="T8" fmla="*/ 0 60000 65536"/>
              <a:gd name="T9" fmla="*/ 0 w 2887"/>
              <a:gd name="T10" fmla="*/ 0 h 681"/>
              <a:gd name="T11" fmla="*/ 2887 w 2887"/>
              <a:gd name="T12" fmla="*/ 681 h 681"/>
            </a:gdLst>
            <a:ahLst/>
            <a:cxnLst>
              <a:cxn ang="T6">
                <a:pos x="T0" y="T1"/>
              </a:cxn>
              <a:cxn ang="T7">
                <a:pos x="T2" y="T3"/>
              </a:cxn>
              <a:cxn ang="T8">
                <a:pos x="T4" y="T5"/>
              </a:cxn>
            </a:cxnLst>
            <a:rect l="T9" t="T10" r="T11" b="T12"/>
            <a:pathLst>
              <a:path w="2887" h="681">
                <a:moveTo>
                  <a:pt x="0" y="681"/>
                </a:moveTo>
                <a:cubicBezTo>
                  <a:pt x="459" y="356"/>
                  <a:pt x="918" y="32"/>
                  <a:pt x="1399" y="16"/>
                </a:cubicBezTo>
                <a:cubicBezTo>
                  <a:pt x="1880" y="0"/>
                  <a:pt x="2383" y="292"/>
                  <a:pt x="2887" y="585"/>
                </a:cubicBezTo>
              </a:path>
            </a:pathLst>
          </a:custGeom>
          <a:noFill/>
          <a:ln w="57150">
            <a:solidFill>
              <a:srgbClr val="0000FF"/>
            </a:solidFill>
            <a:round/>
            <a:headEnd/>
            <a:tailEnd/>
          </a:ln>
        </p:spPr>
        <p:txBody>
          <a:bodyPr/>
          <a:lstStyle/>
          <a:p>
            <a:endParaRPr lang="fr-FR"/>
          </a:p>
        </p:txBody>
      </p:sp>
      <p:sp>
        <p:nvSpPr>
          <p:cNvPr id="65" name="Freeform 10"/>
          <p:cNvSpPr>
            <a:spLocks/>
          </p:cNvSpPr>
          <p:nvPr/>
        </p:nvSpPr>
        <p:spPr bwMode="auto">
          <a:xfrm flipV="1">
            <a:off x="3470276" y="3570288"/>
            <a:ext cx="4149725" cy="1066800"/>
          </a:xfrm>
          <a:custGeom>
            <a:avLst/>
            <a:gdLst>
              <a:gd name="T0" fmla="*/ 0 w 2887"/>
              <a:gd name="T1" fmla="*/ 2147483647 h 681"/>
              <a:gd name="T2" fmla="*/ 2147483647 w 2887"/>
              <a:gd name="T3" fmla="*/ 2147483647 h 681"/>
              <a:gd name="T4" fmla="*/ 2147483647 w 2887"/>
              <a:gd name="T5" fmla="*/ 2147483647 h 681"/>
              <a:gd name="T6" fmla="*/ 0 60000 65536"/>
              <a:gd name="T7" fmla="*/ 0 60000 65536"/>
              <a:gd name="T8" fmla="*/ 0 60000 65536"/>
              <a:gd name="T9" fmla="*/ 0 w 2887"/>
              <a:gd name="T10" fmla="*/ 0 h 681"/>
              <a:gd name="T11" fmla="*/ 2887 w 2887"/>
              <a:gd name="T12" fmla="*/ 681 h 681"/>
            </a:gdLst>
            <a:ahLst/>
            <a:cxnLst>
              <a:cxn ang="T6">
                <a:pos x="T0" y="T1"/>
              </a:cxn>
              <a:cxn ang="T7">
                <a:pos x="T2" y="T3"/>
              </a:cxn>
              <a:cxn ang="T8">
                <a:pos x="T4" y="T5"/>
              </a:cxn>
            </a:cxnLst>
            <a:rect l="T9" t="T10" r="T11" b="T12"/>
            <a:pathLst>
              <a:path w="2887" h="681">
                <a:moveTo>
                  <a:pt x="0" y="681"/>
                </a:moveTo>
                <a:cubicBezTo>
                  <a:pt x="459" y="356"/>
                  <a:pt x="918" y="32"/>
                  <a:pt x="1399" y="16"/>
                </a:cubicBezTo>
                <a:cubicBezTo>
                  <a:pt x="1880" y="0"/>
                  <a:pt x="2383" y="292"/>
                  <a:pt x="2887" y="585"/>
                </a:cubicBezTo>
              </a:path>
            </a:pathLst>
          </a:custGeom>
          <a:noFill/>
          <a:ln w="57150">
            <a:solidFill>
              <a:srgbClr val="CC9900"/>
            </a:solidFill>
            <a:round/>
            <a:headEnd/>
            <a:tailEnd/>
          </a:ln>
        </p:spPr>
        <p:txBody>
          <a:bodyPr/>
          <a:lstStyle/>
          <a:p>
            <a:endParaRPr lang="fr-FR"/>
          </a:p>
        </p:txBody>
      </p:sp>
      <p:sp>
        <p:nvSpPr>
          <p:cNvPr id="66" name="Text Box 13"/>
          <p:cNvSpPr txBox="1">
            <a:spLocks noChangeArrowheads="1"/>
          </p:cNvSpPr>
          <p:nvPr/>
        </p:nvSpPr>
        <p:spPr bwMode="auto">
          <a:xfrm>
            <a:off x="7003322" y="2286556"/>
            <a:ext cx="607859" cy="369332"/>
          </a:xfrm>
          <a:prstGeom prst="rect">
            <a:avLst/>
          </a:prstGeom>
          <a:noFill/>
          <a:ln w="9525">
            <a:noFill/>
            <a:miter lim="800000"/>
            <a:headEnd/>
            <a:tailEnd/>
          </a:ln>
        </p:spPr>
        <p:txBody>
          <a:bodyPr wrap="none">
            <a:spAutoFit/>
          </a:bodyPr>
          <a:lstStyle/>
          <a:p>
            <a:r>
              <a:rPr lang="en-US" b="1" dirty="0"/>
              <a:t>MPL</a:t>
            </a:r>
          </a:p>
        </p:txBody>
      </p:sp>
      <p:sp>
        <p:nvSpPr>
          <p:cNvPr id="67" name="Text Box 14"/>
          <p:cNvSpPr txBox="1">
            <a:spLocks noChangeArrowheads="1"/>
          </p:cNvSpPr>
          <p:nvPr/>
        </p:nvSpPr>
        <p:spPr bwMode="auto">
          <a:xfrm>
            <a:off x="8065258" y="1817688"/>
            <a:ext cx="545342" cy="369332"/>
          </a:xfrm>
          <a:prstGeom prst="rect">
            <a:avLst/>
          </a:prstGeom>
          <a:noFill/>
          <a:ln w="9525">
            <a:noFill/>
            <a:miter lim="800000"/>
            <a:headEnd/>
            <a:tailEnd/>
          </a:ln>
        </p:spPr>
        <p:txBody>
          <a:bodyPr wrap="none">
            <a:spAutoFit/>
          </a:bodyPr>
          <a:lstStyle/>
          <a:p>
            <a:r>
              <a:rPr lang="en-US" b="1" dirty="0"/>
              <a:t>APL</a:t>
            </a:r>
          </a:p>
        </p:txBody>
      </p:sp>
      <p:sp>
        <p:nvSpPr>
          <p:cNvPr id="68" name="Text Box 15"/>
          <p:cNvSpPr txBox="1">
            <a:spLocks noChangeArrowheads="1"/>
          </p:cNvSpPr>
          <p:nvPr/>
        </p:nvSpPr>
        <p:spPr bwMode="auto">
          <a:xfrm>
            <a:off x="6882928" y="3203576"/>
            <a:ext cx="508473" cy="369332"/>
          </a:xfrm>
          <a:prstGeom prst="rect">
            <a:avLst/>
          </a:prstGeom>
          <a:noFill/>
          <a:ln w="9525">
            <a:noFill/>
            <a:miter lim="800000"/>
            <a:headEnd/>
            <a:tailEnd/>
          </a:ln>
        </p:spPr>
        <p:txBody>
          <a:bodyPr wrap="none">
            <a:spAutoFit/>
          </a:bodyPr>
          <a:lstStyle/>
          <a:p>
            <a:r>
              <a:rPr lang="en-US" b="1" dirty="0"/>
              <a:t>MC</a:t>
            </a:r>
          </a:p>
        </p:txBody>
      </p:sp>
      <p:sp>
        <p:nvSpPr>
          <p:cNvPr id="69" name="Text Box 16"/>
          <p:cNvSpPr txBox="1">
            <a:spLocks noChangeArrowheads="1"/>
          </p:cNvSpPr>
          <p:nvPr/>
        </p:nvSpPr>
        <p:spPr bwMode="auto">
          <a:xfrm>
            <a:off x="7643922" y="3736976"/>
            <a:ext cx="566629" cy="369332"/>
          </a:xfrm>
          <a:prstGeom prst="rect">
            <a:avLst/>
          </a:prstGeom>
          <a:noFill/>
          <a:ln w="9525">
            <a:noFill/>
            <a:miter lim="800000"/>
            <a:headEnd/>
            <a:tailEnd/>
          </a:ln>
        </p:spPr>
        <p:txBody>
          <a:bodyPr wrap="none">
            <a:spAutoFit/>
          </a:bodyPr>
          <a:lstStyle/>
          <a:p>
            <a:r>
              <a:rPr lang="en-US" b="1" dirty="0"/>
              <a:t>AVC</a:t>
            </a:r>
          </a:p>
        </p:txBody>
      </p:sp>
      <p:sp>
        <p:nvSpPr>
          <p:cNvPr id="70" name="Line 18"/>
          <p:cNvSpPr>
            <a:spLocks noChangeShapeType="1"/>
          </p:cNvSpPr>
          <p:nvPr/>
        </p:nvSpPr>
        <p:spPr bwMode="auto">
          <a:xfrm flipH="1">
            <a:off x="4800600" y="793750"/>
            <a:ext cx="12700" cy="4452938"/>
          </a:xfrm>
          <a:prstGeom prst="line">
            <a:avLst/>
          </a:prstGeom>
          <a:noFill/>
          <a:ln w="28575">
            <a:solidFill>
              <a:schemeClr val="tx1"/>
            </a:solidFill>
            <a:prstDash val="sysDot"/>
            <a:round/>
            <a:headEnd/>
            <a:tailEnd/>
          </a:ln>
        </p:spPr>
        <p:txBody>
          <a:bodyPr/>
          <a:lstStyle/>
          <a:p>
            <a:endParaRPr lang="fr-FR"/>
          </a:p>
        </p:txBody>
      </p:sp>
      <p:sp>
        <p:nvSpPr>
          <p:cNvPr id="71" name="Line 19"/>
          <p:cNvSpPr>
            <a:spLocks noChangeShapeType="1"/>
          </p:cNvSpPr>
          <p:nvPr/>
        </p:nvSpPr>
        <p:spPr bwMode="auto">
          <a:xfrm>
            <a:off x="5705474" y="1250952"/>
            <a:ext cx="9526" cy="3995737"/>
          </a:xfrm>
          <a:prstGeom prst="line">
            <a:avLst/>
          </a:prstGeom>
          <a:noFill/>
          <a:ln w="28575">
            <a:solidFill>
              <a:schemeClr val="tx1"/>
            </a:solidFill>
            <a:prstDash val="sysDot"/>
            <a:round/>
            <a:headEnd/>
            <a:tailEnd/>
          </a:ln>
        </p:spPr>
        <p:txBody>
          <a:bodyPr/>
          <a:lstStyle/>
          <a:p>
            <a:endParaRPr lang="fr-FR"/>
          </a:p>
        </p:txBody>
      </p:sp>
      <p:sp>
        <p:nvSpPr>
          <p:cNvPr id="72" name="Oval 20"/>
          <p:cNvSpPr>
            <a:spLocks noChangeArrowheads="1"/>
          </p:cNvSpPr>
          <p:nvPr/>
        </p:nvSpPr>
        <p:spPr bwMode="auto">
          <a:xfrm>
            <a:off x="4741864" y="685800"/>
            <a:ext cx="141287" cy="141288"/>
          </a:xfrm>
          <a:prstGeom prst="ellipse">
            <a:avLst/>
          </a:prstGeom>
          <a:solidFill>
            <a:schemeClr val="tx1"/>
          </a:solidFill>
          <a:ln w="9525">
            <a:solidFill>
              <a:schemeClr val="tx1"/>
            </a:solidFill>
            <a:round/>
            <a:headEnd/>
            <a:tailEnd/>
          </a:ln>
        </p:spPr>
        <p:txBody>
          <a:bodyPr wrap="none" anchor="ctr"/>
          <a:lstStyle/>
          <a:p>
            <a:endParaRPr lang="fr-FR"/>
          </a:p>
        </p:txBody>
      </p:sp>
      <p:sp>
        <p:nvSpPr>
          <p:cNvPr id="73" name="Oval 21"/>
          <p:cNvSpPr>
            <a:spLocks noChangeArrowheads="1"/>
          </p:cNvSpPr>
          <p:nvPr/>
        </p:nvSpPr>
        <p:spPr bwMode="auto">
          <a:xfrm>
            <a:off x="5640389" y="1219202"/>
            <a:ext cx="141287" cy="141287"/>
          </a:xfrm>
          <a:prstGeom prst="ellipse">
            <a:avLst/>
          </a:prstGeom>
          <a:solidFill>
            <a:schemeClr val="tx1"/>
          </a:solidFill>
          <a:ln w="9525">
            <a:solidFill>
              <a:schemeClr val="tx1"/>
            </a:solidFill>
            <a:round/>
            <a:headEnd/>
            <a:tailEnd/>
          </a:ln>
        </p:spPr>
        <p:txBody>
          <a:bodyPr wrap="none" anchor="ctr"/>
          <a:lstStyle/>
          <a:p>
            <a:endParaRPr lang="fr-FR"/>
          </a:p>
        </p:txBody>
      </p:sp>
      <p:sp>
        <p:nvSpPr>
          <p:cNvPr id="74" name="Oval 22"/>
          <p:cNvSpPr>
            <a:spLocks noChangeArrowheads="1"/>
          </p:cNvSpPr>
          <p:nvPr/>
        </p:nvSpPr>
        <p:spPr bwMode="auto">
          <a:xfrm>
            <a:off x="5641975" y="4495800"/>
            <a:ext cx="141288" cy="141288"/>
          </a:xfrm>
          <a:prstGeom prst="ellipse">
            <a:avLst/>
          </a:prstGeom>
          <a:solidFill>
            <a:schemeClr val="tx1"/>
          </a:solidFill>
          <a:ln w="9525">
            <a:solidFill>
              <a:schemeClr val="tx1"/>
            </a:solidFill>
            <a:round/>
            <a:headEnd/>
            <a:tailEnd/>
          </a:ln>
        </p:spPr>
        <p:txBody>
          <a:bodyPr wrap="none" anchor="ctr"/>
          <a:lstStyle/>
          <a:p>
            <a:endParaRPr lang="fr-FR"/>
          </a:p>
        </p:txBody>
      </p:sp>
      <p:sp>
        <p:nvSpPr>
          <p:cNvPr id="75" name="Oval 23"/>
          <p:cNvSpPr>
            <a:spLocks noChangeArrowheads="1"/>
          </p:cNvSpPr>
          <p:nvPr/>
        </p:nvSpPr>
        <p:spPr bwMode="auto">
          <a:xfrm>
            <a:off x="4724400" y="4953000"/>
            <a:ext cx="141288" cy="141288"/>
          </a:xfrm>
          <a:prstGeom prst="ellipse">
            <a:avLst/>
          </a:prstGeom>
          <a:solidFill>
            <a:schemeClr val="tx1"/>
          </a:solidFill>
          <a:ln w="9525">
            <a:solidFill>
              <a:schemeClr val="tx1"/>
            </a:solidFill>
            <a:round/>
            <a:headEnd/>
            <a:tailEnd/>
          </a:ln>
        </p:spPr>
        <p:txBody>
          <a:bodyPr wrap="none" anchor="ctr"/>
          <a:lstStyle/>
          <a:p>
            <a:endParaRPr lang="fr-FR"/>
          </a:p>
        </p:txBody>
      </p:sp>
      <p:sp>
        <p:nvSpPr>
          <p:cNvPr id="76" name="Text Box 91"/>
          <p:cNvSpPr txBox="1">
            <a:spLocks noChangeArrowheads="1"/>
          </p:cNvSpPr>
          <p:nvPr/>
        </p:nvSpPr>
        <p:spPr bwMode="auto">
          <a:xfrm>
            <a:off x="8458201" y="2503488"/>
            <a:ext cx="1368425" cy="338554"/>
          </a:xfrm>
          <a:prstGeom prst="rect">
            <a:avLst/>
          </a:prstGeom>
          <a:noFill/>
          <a:ln w="9525">
            <a:noFill/>
            <a:miter lim="800000"/>
            <a:headEnd/>
            <a:tailEnd/>
          </a:ln>
        </p:spPr>
        <p:txBody>
          <a:bodyPr>
            <a:spAutoFit/>
          </a:bodyPr>
          <a:lstStyle/>
          <a:p>
            <a:pPr algn="r" rtl="1">
              <a:spcBef>
                <a:spcPct val="50000"/>
              </a:spcBef>
            </a:pPr>
            <a:r>
              <a:rPr lang="ar-SA" altLang="en-US" sz="1600" b="1" dirty="0">
                <a:latin typeface="Times New Roman" pitchFamily="18" charset="0"/>
                <a:cs typeface="Times New Roman" pitchFamily="18" charset="0"/>
              </a:rPr>
              <a:t>عدد العمال (</a:t>
            </a:r>
            <a:r>
              <a:rPr lang="en-US" altLang="en-US" sz="1600" b="1" dirty="0">
                <a:latin typeface="Times New Roman" pitchFamily="18" charset="0"/>
                <a:cs typeface="Times New Roman" pitchFamily="18" charset="0"/>
              </a:rPr>
              <a:t>L</a:t>
            </a:r>
            <a:r>
              <a:rPr lang="ar-SA" altLang="en-US" sz="1600" b="1" dirty="0">
                <a:latin typeface="Times New Roman" pitchFamily="18" charset="0"/>
                <a:cs typeface="Times New Roman" pitchFamily="18" charset="0"/>
              </a:rPr>
              <a:t>)</a:t>
            </a:r>
            <a:endParaRPr lang="en-US" altLang="en-US" sz="1600" b="1" dirty="0">
              <a:latin typeface="Times New Roman" pitchFamily="18" charset="0"/>
              <a:cs typeface="Times New Roman" pitchFamily="18" charset="0"/>
            </a:endParaRPr>
          </a:p>
        </p:txBody>
      </p:sp>
      <p:sp>
        <p:nvSpPr>
          <p:cNvPr id="77" name="Text Box 12"/>
          <p:cNvSpPr txBox="1">
            <a:spLocks noChangeArrowheads="1"/>
          </p:cNvSpPr>
          <p:nvPr/>
        </p:nvSpPr>
        <p:spPr bwMode="auto">
          <a:xfrm>
            <a:off x="8763000" y="5110164"/>
            <a:ext cx="1143000" cy="300037"/>
          </a:xfrm>
          <a:prstGeom prst="rect">
            <a:avLst/>
          </a:prstGeom>
          <a:noFill/>
          <a:ln w="9525">
            <a:noFill/>
            <a:miter lim="800000"/>
            <a:headEnd/>
            <a:tailEnd/>
          </a:ln>
        </p:spPr>
        <p:txBody>
          <a:bodyPr/>
          <a:lstStyle/>
          <a:p>
            <a:r>
              <a:rPr lang="fr-FR" sz="1600" b="1" dirty="0">
                <a:latin typeface="Times New Roman" pitchFamily="18" charset="0"/>
                <a:ea typeface="SimSun" pitchFamily="2" charset="-122"/>
                <a:cs typeface="Times New Roman" pitchFamily="18" charset="0"/>
              </a:rPr>
              <a:t>(Q) </a:t>
            </a:r>
            <a:r>
              <a:rPr lang="ar-SA" altLang="en-US" sz="1600" b="1" dirty="0">
                <a:latin typeface="Times New Roman" pitchFamily="18" charset="0"/>
                <a:cs typeface="Times New Roman" pitchFamily="18" charset="0"/>
              </a:rPr>
              <a:t> الإنتاج</a:t>
            </a:r>
            <a:endParaRPr lang="en-US" sz="1600" dirty="0">
              <a:latin typeface="Times New Roman" pitchFamily="18" charset="0"/>
              <a:cs typeface="Times New Roman" pitchFamily="18" charset="0"/>
            </a:endParaRPr>
          </a:p>
        </p:txBody>
      </p:sp>
      <p:cxnSp>
        <p:nvCxnSpPr>
          <p:cNvPr id="78" name="Connecteur droit avec flèche 77"/>
          <p:cNvCxnSpPr/>
          <p:nvPr/>
        </p:nvCxnSpPr>
        <p:spPr>
          <a:xfrm flipV="1">
            <a:off x="3276600" y="903289"/>
            <a:ext cx="0" cy="184467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9" name="Connecteur droit avec flèche 78"/>
          <p:cNvCxnSpPr/>
          <p:nvPr/>
        </p:nvCxnSpPr>
        <p:spPr>
          <a:xfrm flipV="1">
            <a:off x="3276601" y="2733860"/>
            <a:ext cx="5355265" cy="1410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0" name="Text Box 11"/>
          <p:cNvSpPr txBox="1">
            <a:spLocks noChangeArrowheads="1"/>
          </p:cNvSpPr>
          <p:nvPr/>
        </p:nvSpPr>
        <p:spPr bwMode="auto">
          <a:xfrm>
            <a:off x="2286002" y="1055689"/>
            <a:ext cx="1066798" cy="584775"/>
          </a:xfrm>
          <a:prstGeom prst="rect">
            <a:avLst/>
          </a:prstGeom>
          <a:noFill/>
          <a:ln w="9525">
            <a:noFill/>
            <a:miter lim="800000"/>
            <a:headEnd/>
            <a:tailEnd/>
          </a:ln>
        </p:spPr>
        <p:txBody>
          <a:bodyPr wrap="square">
            <a:spAutoFit/>
          </a:bodyPr>
          <a:lstStyle/>
          <a:p>
            <a:pPr algn="ctr" rtl="1">
              <a:defRPr/>
            </a:pPr>
            <a:r>
              <a:rPr lang="en-US" altLang="en-US" sz="1600" b="1" dirty="0">
                <a:latin typeface="Times New Roman" pitchFamily="18" charset="0"/>
                <a:cs typeface="Times New Roman" pitchFamily="18" charset="0"/>
              </a:rPr>
              <a:t>(AP</a:t>
            </a:r>
            <a:r>
              <a:rPr lang="fr-FR" altLang="en-US" sz="1600" b="1" dirty="0">
                <a:latin typeface="Times New Roman" pitchFamily="18" charset="0"/>
                <a:cs typeface="Times New Roman" pitchFamily="18" charset="0"/>
              </a:rPr>
              <a:t>L)</a:t>
            </a:r>
            <a:endParaRPr lang="ar-TN" sz="1600" b="1" dirty="0">
              <a:latin typeface="Times New Roman" pitchFamily="18" charset="0"/>
              <a:cs typeface="Times New Roman" pitchFamily="18" charset="0"/>
            </a:endParaRPr>
          </a:p>
          <a:p>
            <a:pPr algn="ctr" rtl="1">
              <a:defRPr/>
            </a:pPr>
            <a:r>
              <a:rPr lang="en-US" altLang="en-US" sz="1600" b="1" dirty="0">
                <a:latin typeface="Times New Roman" pitchFamily="18" charset="0"/>
                <a:cs typeface="Times New Roman" pitchFamily="18" charset="0"/>
              </a:rPr>
              <a:t>(MP</a:t>
            </a:r>
            <a:r>
              <a:rPr lang="fr-FR" altLang="en-US" sz="1600" b="1" dirty="0">
                <a:latin typeface="Times New Roman" pitchFamily="18" charset="0"/>
                <a:cs typeface="Times New Roman" pitchFamily="18" charset="0"/>
              </a:rPr>
              <a:t>L</a:t>
            </a:r>
            <a:r>
              <a:rPr lang="en-US" altLang="en-US" sz="1600" b="1" dirty="0">
                <a:latin typeface="Times New Roman" pitchFamily="18" charset="0"/>
                <a:cs typeface="Times New Roman" pitchFamily="18" charset="0"/>
              </a:rPr>
              <a:t>)</a:t>
            </a:r>
            <a:r>
              <a:rPr lang="en-US" altLang="en-US" sz="1600" b="1" dirty="0">
                <a:solidFill>
                  <a:schemeClr val="accent2"/>
                </a:solidFill>
                <a:latin typeface="Times New Roman" pitchFamily="18" charset="0"/>
                <a:cs typeface="Times New Roman" pitchFamily="18" charset="0"/>
              </a:rPr>
              <a:t> </a:t>
            </a:r>
            <a:endParaRPr lang="en-US" sz="1600" b="1" dirty="0"/>
          </a:p>
        </p:txBody>
      </p:sp>
      <p:cxnSp>
        <p:nvCxnSpPr>
          <p:cNvPr id="81" name="Connecteur droit avec flèche 80"/>
          <p:cNvCxnSpPr/>
          <p:nvPr/>
        </p:nvCxnSpPr>
        <p:spPr>
          <a:xfrm flipV="1">
            <a:off x="3276600" y="2971801"/>
            <a:ext cx="0" cy="227488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2" name="Connecteur droit avec flèche 81"/>
          <p:cNvCxnSpPr/>
          <p:nvPr/>
        </p:nvCxnSpPr>
        <p:spPr>
          <a:xfrm>
            <a:off x="3276600" y="5246688"/>
            <a:ext cx="5486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7" name="Espace réservé du numéro de diapositive 86"/>
          <p:cNvSpPr>
            <a:spLocks noGrp="1"/>
          </p:cNvSpPr>
          <p:nvPr>
            <p:ph type="sldNum" sz="quarter" idx="12"/>
          </p:nvPr>
        </p:nvSpPr>
        <p:spPr>
          <a:xfrm>
            <a:off x="9753600" y="6400801"/>
            <a:ext cx="762000" cy="365125"/>
          </a:xfrm>
        </p:spPr>
        <p:txBody>
          <a:bodyPr/>
          <a:lstStyle/>
          <a:p>
            <a:fld id="{AB8D8818-8075-44AB-BC43-AB8FC0FC9D1E}" type="slidenum">
              <a:rPr lang="en-US" smtClean="0"/>
              <a:pPr/>
              <a:t>24</a:t>
            </a:fld>
            <a:endParaRPr lang="en-US" dirty="0"/>
          </a:p>
        </p:txBody>
      </p:sp>
      <p:sp>
        <p:nvSpPr>
          <p:cNvPr id="91" name="Text Box 20"/>
          <p:cNvSpPr txBox="1">
            <a:spLocks noChangeArrowheads="1"/>
          </p:cNvSpPr>
          <p:nvPr/>
        </p:nvSpPr>
        <p:spPr bwMode="auto">
          <a:xfrm rot="10800000" flipV="1">
            <a:off x="1870661" y="5321578"/>
            <a:ext cx="8610600" cy="990600"/>
          </a:xfrm>
          <a:prstGeom prst="rect">
            <a:avLst/>
          </a:prstGeom>
          <a:noFill/>
          <a:ln w="28575">
            <a:solidFill>
              <a:srgbClr val="000000"/>
            </a:solidFill>
            <a:miter lim="800000"/>
            <a:headEnd/>
            <a:tailEnd/>
          </a:ln>
        </p:spPr>
        <p:txBody>
          <a:bodyPr/>
          <a:lstStyle/>
          <a:p>
            <a:pPr algn="just" rtl="1"/>
            <a:r>
              <a:rPr lang="ar-SA" sz="2000" b="1" dirty="0">
                <a:solidFill>
                  <a:srgbClr val="FF0000"/>
                </a:solidFill>
                <a:latin typeface="Times New Roman" pitchFamily="18" charset="0"/>
                <a:ea typeface="SimSun" pitchFamily="2" charset="-122"/>
                <a:cs typeface="Times New Roman" pitchFamily="18" charset="0"/>
              </a:rPr>
              <a:t>الشكل (</a:t>
            </a:r>
            <a:r>
              <a:rPr lang="ar-BH" sz="2000" b="1" dirty="0">
                <a:solidFill>
                  <a:srgbClr val="FF0000"/>
                </a:solidFill>
                <a:latin typeface="Times New Roman" pitchFamily="18" charset="0"/>
                <a:ea typeface="SimSun" pitchFamily="2" charset="-122"/>
                <a:cs typeface="Times New Roman" pitchFamily="18" charset="0"/>
              </a:rPr>
              <a:t>8</a:t>
            </a:r>
            <a:r>
              <a:rPr lang="ar-SA" sz="2000" b="1" dirty="0">
                <a:solidFill>
                  <a:srgbClr val="FF0000"/>
                </a:solidFill>
                <a:latin typeface="Times New Roman" pitchFamily="18" charset="0"/>
                <a:ea typeface="SimSun" pitchFamily="2" charset="-122"/>
                <a:cs typeface="Times New Roman" pitchFamily="18" charset="0"/>
              </a:rPr>
              <a:t>-</a:t>
            </a:r>
            <a:r>
              <a:rPr lang="fr-FR" sz="2000" b="1" dirty="0">
                <a:solidFill>
                  <a:srgbClr val="FF0000"/>
                </a:solidFill>
                <a:latin typeface="Times New Roman" pitchFamily="18" charset="0"/>
                <a:ea typeface="SimSun" pitchFamily="2" charset="-122"/>
                <a:cs typeface="Times New Roman" pitchFamily="18" charset="0"/>
              </a:rPr>
              <a:t>3</a:t>
            </a:r>
            <a:r>
              <a:rPr lang="ar-SA" sz="2000" b="1" dirty="0">
                <a:solidFill>
                  <a:srgbClr val="FF0000"/>
                </a:solidFill>
                <a:latin typeface="Times New Roman" pitchFamily="18" charset="0"/>
                <a:ea typeface="SimSun" pitchFamily="2" charset="-122"/>
                <a:cs typeface="Times New Roman" pitchFamily="18" charset="0"/>
              </a:rPr>
              <a:t>): </a:t>
            </a:r>
            <a:r>
              <a:rPr lang="ar-SA" sz="2000" dirty="0">
                <a:latin typeface="Times New Roman" pitchFamily="18" charset="0"/>
                <a:ea typeface="SimSun" pitchFamily="2" charset="-122"/>
                <a:cs typeface="Times New Roman" pitchFamily="18" charset="0"/>
              </a:rPr>
              <a:t>عندما يصل الناتج الحدي</a:t>
            </a:r>
            <a:r>
              <a:rPr lang="fr-FR" sz="2000" dirty="0">
                <a:latin typeface="Times New Roman" pitchFamily="18" charset="0"/>
                <a:ea typeface="SimSun" pitchFamily="2" charset="-122"/>
                <a:cs typeface="Times New Roman" pitchFamily="18" charset="0"/>
              </a:rPr>
              <a:t> </a:t>
            </a:r>
            <a:r>
              <a:rPr lang="en-US" altLang="en-US" sz="2000" b="1" dirty="0">
                <a:latin typeface="Times New Roman" pitchFamily="18" charset="0"/>
                <a:cs typeface="Times New Roman" pitchFamily="18" charset="0"/>
              </a:rPr>
              <a:t>(MP</a:t>
            </a:r>
            <a:r>
              <a:rPr lang="fr-FR" altLang="en-US" sz="2000" b="1" dirty="0">
                <a:latin typeface="Times New Roman" pitchFamily="18" charset="0"/>
                <a:cs typeface="Times New Roman" pitchFamily="18" charset="0"/>
              </a:rPr>
              <a:t>L</a:t>
            </a:r>
            <a:r>
              <a:rPr lang="en-US" altLang="en-US" sz="2000" b="1" dirty="0">
                <a:latin typeface="Times New Roman" pitchFamily="18" charset="0"/>
                <a:cs typeface="Times New Roman" pitchFamily="18" charset="0"/>
              </a:rPr>
              <a:t>)</a:t>
            </a:r>
            <a:r>
              <a:rPr lang="en-US" altLang="en-US" sz="2000" b="1" dirty="0">
                <a:solidFill>
                  <a:schemeClr val="accent2"/>
                </a:solidFill>
                <a:latin typeface="Times New Roman" pitchFamily="18" charset="0"/>
                <a:cs typeface="Times New Roman" pitchFamily="18" charset="0"/>
              </a:rPr>
              <a:t> </a:t>
            </a:r>
            <a:r>
              <a:rPr lang="ar-SA" sz="2000" dirty="0">
                <a:latin typeface="Times New Roman" pitchFamily="18" charset="0"/>
                <a:ea typeface="SimSun" pitchFamily="2" charset="-122"/>
                <a:cs typeface="Times New Roman" pitchFamily="18" charset="0"/>
              </a:rPr>
              <a:t>إلى نهايته العظمى تكون التكلفة الحدية </a:t>
            </a:r>
            <a:r>
              <a:rPr lang="fr-FR" sz="2000" dirty="0">
                <a:latin typeface="Times New Roman" pitchFamily="18" charset="0"/>
                <a:ea typeface="SimSun" pitchFamily="2" charset="-122"/>
                <a:cs typeface="Times New Roman" pitchFamily="18" charset="0"/>
              </a:rPr>
              <a:t>(</a:t>
            </a:r>
            <a:r>
              <a:rPr lang="en-US" sz="2000" b="1" dirty="0">
                <a:latin typeface="Times New Roman" pitchFamily="18" charset="0"/>
                <a:cs typeface="Times New Roman" pitchFamily="18" charset="0"/>
              </a:rPr>
              <a:t>MC)</a:t>
            </a:r>
            <a:r>
              <a:rPr lang="ar-SA" sz="2000" dirty="0">
                <a:latin typeface="Times New Roman" pitchFamily="18" charset="0"/>
                <a:ea typeface="SimSun" pitchFamily="2" charset="-122"/>
                <a:cs typeface="Times New Roman" pitchFamily="18" charset="0"/>
              </a:rPr>
              <a:t>عند نهايتها الدنيا، وعندما يصل الناتج المتوسط</a:t>
            </a:r>
            <a:r>
              <a:rPr lang="fr-FR" sz="2000" dirty="0">
                <a:latin typeface="Times New Roman" pitchFamily="18" charset="0"/>
                <a:ea typeface="SimSun" pitchFamily="2" charset="-122"/>
                <a:cs typeface="Times New Roman" pitchFamily="18" charset="0"/>
              </a:rPr>
              <a:t>(</a:t>
            </a:r>
            <a:r>
              <a:rPr lang="en-US" sz="2000" b="1" dirty="0">
                <a:latin typeface="Times New Roman" pitchFamily="18" charset="0"/>
                <a:cs typeface="Times New Roman" pitchFamily="18" charset="0"/>
              </a:rPr>
              <a:t>APL) </a:t>
            </a:r>
            <a:r>
              <a:rPr lang="ar-SA" sz="2000" dirty="0">
                <a:latin typeface="Times New Roman" pitchFamily="18" charset="0"/>
                <a:ea typeface="SimSun" pitchFamily="2" charset="-122"/>
                <a:cs typeface="Times New Roman" pitchFamily="18" charset="0"/>
              </a:rPr>
              <a:t>إلى نهايته العظمي تكون التكلفة المتوسطة المتغيرة</a:t>
            </a:r>
            <a:r>
              <a:rPr lang="ar-TN" sz="2000" dirty="0">
                <a:latin typeface="Times New Roman" pitchFamily="18" charset="0"/>
                <a:ea typeface="SimSun" pitchFamily="2" charset="-122"/>
                <a:cs typeface="Times New Roman" pitchFamily="18" charset="0"/>
              </a:rPr>
              <a:t> </a:t>
            </a:r>
            <a:r>
              <a:rPr lang="en-US" sz="2000" b="1" dirty="0">
                <a:latin typeface="Times New Roman" pitchFamily="18" charset="0"/>
                <a:cs typeface="Times New Roman" pitchFamily="18" charset="0"/>
              </a:rPr>
              <a:t>(AVC)</a:t>
            </a:r>
            <a:r>
              <a:rPr lang="ar-SA" sz="2000" dirty="0">
                <a:latin typeface="Times New Roman" pitchFamily="18" charset="0"/>
                <a:ea typeface="SimSun" pitchFamily="2" charset="-122"/>
                <a:cs typeface="Times New Roman" pitchFamily="18" charset="0"/>
              </a:rPr>
              <a:t>عند نهايتها الدنيا.</a:t>
            </a:r>
            <a:endParaRPr lang="en-US" sz="2000" dirty="0">
              <a:latin typeface="Times New Roman" pitchFamily="18" charset="0"/>
              <a:ea typeface="SimSun" pitchFamily="2" charset="-122"/>
              <a:cs typeface="Times New Roman" pitchFamily="18" charset="0"/>
            </a:endParaRPr>
          </a:p>
        </p:txBody>
      </p:sp>
      <p:sp>
        <p:nvSpPr>
          <p:cNvPr id="95" name="Text Box 10"/>
          <p:cNvSpPr txBox="1">
            <a:spLocks noChangeArrowheads="1"/>
          </p:cNvSpPr>
          <p:nvPr/>
        </p:nvSpPr>
        <p:spPr bwMode="auto">
          <a:xfrm rot="16200000">
            <a:off x="2717006" y="3402807"/>
            <a:ext cx="793750" cy="477837"/>
          </a:xfrm>
          <a:prstGeom prst="rect">
            <a:avLst/>
          </a:prstGeom>
          <a:noFill/>
          <a:ln w="9525">
            <a:noFill/>
            <a:miter lim="800000"/>
            <a:headEnd/>
            <a:tailEnd/>
          </a:ln>
        </p:spPr>
        <p:txBody>
          <a:bodyPr lIns="81382" tIns="40691" rIns="81382" bIns="40691"/>
          <a:lstStyle/>
          <a:p>
            <a:pPr rtl="1"/>
            <a:r>
              <a:rPr lang="ar-TN" altLang="zh-CN" b="1" dirty="0">
                <a:latin typeface="Times New Roman" pitchFamily="18" charset="0"/>
                <a:ea typeface="SimSun" pitchFamily="2" charset="-122"/>
                <a:cs typeface="Times New Roman" pitchFamily="18" charset="0"/>
              </a:rPr>
              <a:t>التكاليف</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750270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25</a:t>
            </a:fld>
            <a:endParaRPr lang="en-US"/>
          </a:p>
        </p:txBody>
      </p:sp>
      <p:sp>
        <p:nvSpPr>
          <p:cNvPr id="5" name="Titre 1"/>
          <p:cNvSpPr>
            <a:spLocks noGrp="1"/>
          </p:cNvSpPr>
          <p:nvPr>
            <p:ph type="title"/>
          </p:nvPr>
        </p:nvSpPr>
        <p:spPr>
          <a:xfrm>
            <a:off x="1600200" y="762000"/>
            <a:ext cx="8991600" cy="475488"/>
          </a:xfrm>
        </p:spPr>
        <p:txBody>
          <a:bodyPr>
            <a:noAutofit/>
          </a:bodyPr>
          <a:lstStyle/>
          <a:p>
            <a:pPr marL="154350"/>
            <a:r>
              <a:rPr lang="ar-TN" sz="2800" b="1" dirty="0">
                <a:solidFill>
                  <a:srgbClr val="C00000"/>
                </a:solidFill>
                <a:latin typeface="Times New Roman" pitchFamily="18" charset="0"/>
                <a:cs typeface="Times New Roman" pitchFamily="18" charset="0"/>
              </a:rPr>
              <a:t>تكاليف الإنتاج في المدى </a:t>
            </a:r>
            <a:r>
              <a:rPr lang="ar-TN" sz="2800" b="1" dirty="0" smtClean="0">
                <a:solidFill>
                  <a:srgbClr val="C00000"/>
                </a:solidFill>
                <a:latin typeface="Times New Roman" pitchFamily="18" charset="0"/>
                <a:cs typeface="Times New Roman" pitchFamily="18" charset="0"/>
              </a:rPr>
              <a:t>الطويل</a:t>
            </a:r>
            <a:endParaRPr lang="fr-FR" sz="2800" b="1" dirty="0">
              <a:solidFill>
                <a:srgbClr val="C00000"/>
              </a:solidFill>
              <a:latin typeface="Times New Roman" pitchFamily="18" charset="0"/>
              <a:cs typeface="Times New Roman" pitchFamily="18" charset="0"/>
            </a:endParaRPr>
          </a:p>
        </p:txBody>
      </p:sp>
      <p:pic>
        <p:nvPicPr>
          <p:cNvPr id="6" name="Picture 5"/>
          <p:cNvPicPr>
            <a:picLocks noChangeAspect="1"/>
          </p:cNvPicPr>
          <p:nvPr/>
        </p:nvPicPr>
        <p:blipFill>
          <a:blip r:embed="rId4"/>
          <a:stretch>
            <a:fillRect/>
          </a:stretch>
        </p:blipFill>
        <p:spPr>
          <a:xfrm>
            <a:off x="736071" y="1377894"/>
            <a:ext cx="10467388" cy="4925995"/>
          </a:xfrm>
          <a:prstGeom prst="rect">
            <a:avLst/>
          </a:prstGeom>
        </p:spPr>
      </p:pic>
      <p:graphicFrame>
        <p:nvGraphicFramePr>
          <p:cNvPr id="8" name="Object 2"/>
          <p:cNvGraphicFramePr>
            <a:graphicFrameLocks noChangeAspect="1"/>
          </p:cNvGraphicFramePr>
          <p:nvPr/>
        </p:nvGraphicFramePr>
        <p:xfrm>
          <a:off x="5153025" y="5638800"/>
          <a:ext cx="2084388" cy="685800"/>
        </p:xfrm>
        <a:graphic>
          <a:graphicData uri="http://schemas.openxmlformats.org/presentationml/2006/ole">
            <mc:AlternateContent xmlns:mc="http://schemas.openxmlformats.org/markup-compatibility/2006">
              <mc:Choice xmlns:v="urn:schemas-microsoft-com:vml" Requires="v">
                <p:oleObj spid="_x0000_s8198" name="Équation" r:id="rId5" imgW="1079280" imgH="419040" progId="Equation.3">
                  <p:embed/>
                </p:oleObj>
              </mc:Choice>
              <mc:Fallback>
                <p:oleObj name="Équation" r:id="rId5" imgW="1079280" imgH="4190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53025" y="5638800"/>
                        <a:ext cx="2084388"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0757592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28800" y="609600"/>
            <a:ext cx="8610600" cy="475488"/>
          </a:xfrm>
        </p:spPr>
        <p:txBody>
          <a:bodyPr>
            <a:noAutofit/>
          </a:bodyPr>
          <a:lstStyle/>
          <a:p>
            <a:pPr algn="r" rtl="1"/>
            <a:r>
              <a:rPr lang="ar-TN" sz="2800" b="1" dirty="0">
                <a:solidFill>
                  <a:srgbClr val="C00000"/>
                </a:solidFill>
                <a:latin typeface="Times New Roman" pitchFamily="18" charset="0"/>
                <a:cs typeface="Times New Roman" pitchFamily="18" charset="0"/>
              </a:rPr>
              <a:t> منحنى متوسط </a:t>
            </a:r>
            <a:r>
              <a:rPr lang="ar-BH" sz="2800" b="1" dirty="0">
                <a:solidFill>
                  <a:srgbClr val="C00000"/>
                </a:solidFill>
                <a:latin typeface="Times New Roman" pitchFamily="18" charset="0"/>
                <a:cs typeface="Times New Roman" pitchFamily="18" charset="0"/>
              </a:rPr>
              <a:t>التكاليف الكلية </a:t>
            </a:r>
            <a:r>
              <a:rPr lang="ar-TN" sz="2800" b="1" dirty="0">
                <a:solidFill>
                  <a:srgbClr val="C00000"/>
                </a:solidFill>
                <a:latin typeface="Times New Roman" pitchFamily="18" charset="0"/>
                <a:cs typeface="Times New Roman" pitchFamily="18" charset="0"/>
              </a:rPr>
              <a:t>في </a:t>
            </a:r>
            <a:r>
              <a:rPr lang="ar-KW" sz="2800" b="1" dirty="0">
                <a:solidFill>
                  <a:srgbClr val="C00000"/>
                </a:solidFill>
                <a:latin typeface="Times New Roman" pitchFamily="18" charset="0"/>
                <a:cs typeface="Times New Roman" pitchFamily="18" charset="0"/>
              </a:rPr>
              <a:t>المدى الطويل (</a:t>
            </a:r>
            <a:r>
              <a:rPr lang="en-US" sz="2800" b="1" dirty="0">
                <a:solidFill>
                  <a:srgbClr val="C00000"/>
                </a:solidFill>
                <a:latin typeface="Times New Roman" pitchFamily="18" charset="0"/>
                <a:cs typeface="Times New Roman" pitchFamily="18" charset="0"/>
              </a:rPr>
              <a:t>LRA</a:t>
            </a:r>
            <a:r>
              <a:rPr lang="fr-FR" sz="2800" b="1" dirty="0">
                <a:solidFill>
                  <a:srgbClr val="C00000"/>
                </a:solidFill>
                <a:latin typeface="Times New Roman" pitchFamily="18" charset="0"/>
                <a:cs typeface="Times New Roman" pitchFamily="18" charset="0"/>
              </a:rPr>
              <a:t>T</a:t>
            </a:r>
            <a:r>
              <a:rPr lang="en-US" sz="2800" b="1" dirty="0">
                <a:solidFill>
                  <a:srgbClr val="C00000"/>
                </a:solidFill>
                <a:latin typeface="Times New Roman" pitchFamily="18" charset="0"/>
                <a:cs typeface="Times New Roman" pitchFamily="18" charset="0"/>
              </a:rPr>
              <a:t>C</a:t>
            </a:r>
            <a:r>
              <a:rPr lang="ar-KW" sz="2800" b="1" dirty="0">
                <a:solidFill>
                  <a:srgbClr val="C00000"/>
                </a:solidFill>
                <a:latin typeface="Times New Roman" pitchFamily="18" charset="0"/>
                <a:cs typeface="Times New Roman" pitchFamily="18" charset="0"/>
              </a:rPr>
              <a:t>)</a:t>
            </a:r>
            <a:r>
              <a:rPr lang="ar-TN" sz="2800" b="1" dirty="0">
                <a:solidFill>
                  <a:srgbClr val="C00000"/>
                </a:solidFill>
                <a:latin typeface="Times New Roman" pitchFamily="18" charset="0"/>
                <a:cs typeface="Times New Roman" pitchFamily="18" charset="0"/>
              </a:rPr>
              <a:t> </a:t>
            </a:r>
            <a:endParaRPr lang="fr-FR" sz="2800" b="1" dirty="0">
              <a:solidFill>
                <a:srgbClr val="C00000"/>
              </a:solidFill>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a:xfrm>
            <a:off x="9829800" y="6492876"/>
            <a:ext cx="762000" cy="365125"/>
          </a:xfrm>
        </p:spPr>
        <p:txBody>
          <a:bodyPr/>
          <a:lstStyle/>
          <a:p>
            <a:fld id="{AB8D8818-8075-44AB-BC43-AB8FC0FC9D1E}" type="slidenum">
              <a:rPr lang="en-US" smtClean="0"/>
              <a:pPr/>
              <a:t>26</a:t>
            </a:fld>
            <a:endParaRPr lang="en-US" dirty="0"/>
          </a:p>
        </p:txBody>
      </p:sp>
      <p:sp>
        <p:nvSpPr>
          <p:cNvPr id="5" name="ZoneTexte 4"/>
          <p:cNvSpPr txBox="1"/>
          <p:nvPr/>
        </p:nvSpPr>
        <p:spPr>
          <a:xfrm>
            <a:off x="1676400" y="1185208"/>
            <a:ext cx="8915400" cy="1938992"/>
          </a:xfrm>
          <a:prstGeom prst="rect">
            <a:avLst/>
          </a:prstGeom>
          <a:noFill/>
        </p:spPr>
        <p:txBody>
          <a:bodyPr wrap="square" rtlCol="0">
            <a:spAutoFit/>
          </a:bodyPr>
          <a:lstStyle/>
          <a:p>
            <a:pPr algn="just" rtl="1">
              <a:lnSpc>
                <a:spcPct val="150000"/>
              </a:lnSpc>
            </a:pPr>
            <a:r>
              <a:rPr lang="ar-TN" sz="2000" dirty="0">
                <a:latin typeface="Times New Roman" pitchFamily="18" charset="0"/>
                <a:cs typeface="Times New Roman" pitchFamily="18" charset="0"/>
              </a:rPr>
              <a:t>عن طريق</a:t>
            </a:r>
            <a:r>
              <a:rPr lang="ar-SA" sz="2000" dirty="0">
                <a:latin typeface="Times New Roman" pitchFamily="18" charset="0"/>
                <a:cs typeface="Times New Roman" pitchFamily="18" charset="0"/>
              </a:rPr>
              <a:t> منحنيات </a:t>
            </a:r>
            <a:r>
              <a:rPr lang="ar-TN" sz="2000" dirty="0">
                <a:latin typeface="Times New Roman" pitchFamily="18" charset="0"/>
                <a:cs typeface="Times New Roman" pitchFamily="18" charset="0"/>
              </a:rPr>
              <a:t>متوسط </a:t>
            </a:r>
            <a:r>
              <a:rPr lang="ar-BH" sz="2000" dirty="0">
                <a:latin typeface="Times New Roman" pitchFamily="18" charset="0"/>
                <a:cs typeface="Times New Roman" pitchFamily="18" charset="0"/>
              </a:rPr>
              <a:t>التكاليف الكلية</a:t>
            </a:r>
            <a:r>
              <a:rPr lang="ar-SA" sz="2000" dirty="0">
                <a:latin typeface="Times New Roman" pitchFamily="18" charset="0"/>
                <a:cs typeface="Times New Roman" pitchFamily="18" charset="0"/>
              </a:rPr>
              <a:t> في المدى القصير</a:t>
            </a:r>
            <a:r>
              <a:rPr lang="fr-FR" sz="2000" dirty="0">
                <a:latin typeface="Times New Roman" pitchFamily="18" charset="0"/>
                <a:cs typeface="Times New Roman" pitchFamily="18" charset="0"/>
              </a:rPr>
              <a:t>(</a:t>
            </a:r>
            <a:r>
              <a:rPr lang="en-US" sz="2000" dirty="0">
                <a:latin typeface="Times New Roman" pitchFamily="18" charset="0"/>
                <a:cs typeface="Times New Roman" pitchFamily="18" charset="0"/>
              </a:rPr>
              <a:t>SRATC)</a:t>
            </a:r>
            <a:r>
              <a:rPr lang="ar-TN" sz="2000" dirty="0">
                <a:latin typeface="Times New Roman" pitchFamily="18" charset="0"/>
                <a:cs typeface="Times New Roman" pitchFamily="18" charset="0"/>
              </a:rPr>
              <a:t> </a:t>
            </a:r>
            <a:r>
              <a:rPr lang="ar-SA" sz="2000" dirty="0">
                <a:latin typeface="Times New Roman" pitchFamily="18" charset="0"/>
                <a:cs typeface="Times New Roman" pitchFamily="18" charset="0"/>
              </a:rPr>
              <a:t>يمكن اشتقاق منحنى </a:t>
            </a:r>
            <a:r>
              <a:rPr lang="ar-TN" sz="2000" dirty="0">
                <a:latin typeface="Times New Roman" pitchFamily="18" charset="0"/>
                <a:cs typeface="Times New Roman" pitchFamily="18" charset="0"/>
              </a:rPr>
              <a:t>متوسط </a:t>
            </a:r>
            <a:r>
              <a:rPr lang="ar-BH" sz="2000" dirty="0">
                <a:latin typeface="Times New Roman" pitchFamily="18" charset="0"/>
                <a:cs typeface="Times New Roman" pitchFamily="18" charset="0"/>
              </a:rPr>
              <a:t>التكاليف الكلية</a:t>
            </a:r>
            <a:r>
              <a:rPr lang="ar-SA" sz="2000" dirty="0">
                <a:latin typeface="Times New Roman" pitchFamily="18" charset="0"/>
                <a:cs typeface="Times New Roman" pitchFamily="18" charset="0"/>
              </a:rPr>
              <a:t> في المدى الطويل</a:t>
            </a:r>
            <a:r>
              <a:rPr lang="fr-FR" sz="2000" dirty="0">
                <a:latin typeface="Times New Roman" pitchFamily="18" charset="0"/>
                <a:cs typeface="Times New Roman" pitchFamily="18" charset="0"/>
              </a:rPr>
              <a:t> .(</a:t>
            </a:r>
            <a:r>
              <a:rPr lang="en-US" sz="2000" dirty="0">
                <a:latin typeface="Times New Roman" pitchFamily="18" charset="0"/>
                <a:cs typeface="Times New Roman" pitchFamily="18" charset="0"/>
              </a:rPr>
              <a:t>LRATC) </a:t>
            </a:r>
            <a:r>
              <a:rPr lang="ar-TN" sz="2000" dirty="0">
                <a:latin typeface="Times New Roman" pitchFamily="18" charset="0"/>
                <a:cs typeface="Times New Roman" pitchFamily="18" charset="0"/>
              </a:rPr>
              <a:t> </a:t>
            </a:r>
            <a:r>
              <a:rPr lang="ar-SA" sz="2000" dirty="0">
                <a:latin typeface="Times New Roman" pitchFamily="18" charset="0"/>
                <a:cs typeface="Times New Roman" pitchFamily="18" charset="0"/>
              </a:rPr>
              <a:t>ويلاحظ من </a:t>
            </a:r>
            <a:r>
              <a:rPr lang="ar-TN" sz="2000" dirty="0">
                <a:latin typeface="Times New Roman" pitchFamily="18" charset="0"/>
                <a:cs typeface="Times New Roman" pitchFamily="18" charset="0"/>
              </a:rPr>
              <a:t>خلال </a:t>
            </a:r>
            <a:r>
              <a:rPr lang="ar-SA" sz="2000" dirty="0">
                <a:latin typeface="Times New Roman" pitchFamily="18" charset="0"/>
                <a:cs typeface="Times New Roman" pitchFamily="18" charset="0"/>
              </a:rPr>
              <a:t>الشكل </a:t>
            </a:r>
            <a:r>
              <a:rPr lang="ar-TN" sz="2000" dirty="0">
                <a:latin typeface="Times New Roman" pitchFamily="18" charset="0"/>
                <a:cs typeface="Times New Roman" pitchFamily="18" charset="0"/>
              </a:rPr>
              <a:t>التالي, </a:t>
            </a:r>
            <a:r>
              <a:rPr lang="ar-SA" sz="2000" dirty="0">
                <a:latin typeface="Times New Roman" pitchFamily="18" charset="0"/>
                <a:cs typeface="Times New Roman" pitchFamily="18" charset="0"/>
              </a:rPr>
              <a:t>أن منحنى متوسط التكاليف الكلية في المدى الطويل ي</a:t>
            </a:r>
            <a:r>
              <a:rPr lang="ar-TN" sz="2000" dirty="0">
                <a:latin typeface="Times New Roman" pitchFamily="18" charset="0"/>
                <a:cs typeface="Times New Roman" pitchFamily="18" charset="0"/>
              </a:rPr>
              <a:t>ل</a:t>
            </a:r>
            <a:r>
              <a:rPr lang="ar-SA" sz="2000" dirty="0">
                <a:latin typeface="Times New Roman" pitchFamily="18" charset="0"/>
                <a:cs typeface="Times New Roman" pitchFamily="18" charset="0"/>
              </a:rPr>
              <a:t>مس منحنيات متوسط التكاليف في المدى القصير </a:t>
            </a:r>
            <a:r>
              <a:rPr lang="ar-KW" sz="2000" dirty="0">
                <a:latin typeface="Times New Roman" pitchFamily="18" charset="0"/>
                <a:cs typeface="Times New Roman" pitchFamily="18" charset="0"/>
              </a:rPr>
              <a:t>في أدنى مستو</a:t>
            </a:r>
            <a:r>
              <a:rPr lang="ar-TN" sz="2000" dirty="0">
                <a:latin typeface="Times New Roman" pitchFamily="18" charset="0"/>
                <a:cs typeface="Times New Roman" pitchFamily="18" charset="0"/>
              </a:rPr>
              <a:t>يات لها.</a:t>
            </a:r>
            <a:r>
              <a:rPr lang="ar-SA" sz="2000" b="1" dirty="0">
                <a:latin typeface="Times New Roman" pitchFamily="18" charset="0"/>
                <a:cs typeface="Times New Roman" pitchFamily="18" charset="0"/>
              </a:rPr>
              <a:t> </a:t>
            </a:r>
            <a:r>
              <a:rPr lang="ar-SA" sz="2000" dirty="0">
                <a:latin typeface="Times New Roman" pitchFamily="18" charset="0"/>
                <a:cs typeface="Times New Roman" pitchFamily="18" charset="0"/>
              </a:rPr>
              <a:t>لذلك أطلق على منحنى </a:t>
            </a:r>
            <a:r>
              <a:rPr lang="ar-TN" sz="2000" dirty="0">
                <a:latin typeface="Times New Roman" pitchFamily="18" charset="0"/>
                <a:cs typeface="Times New Roman" pitchFamily="18" charset="0"/>
              </a:rPr>
              <a:t>متوسط </a:t>
            </a:r>
            <a:r>
              <a:rPr lang="ar-BH" sz="2000" dirty="0">
                <a:latin typeface="Times New Roman" pitchFamily="18" charset="0"/>
                <a:cs typeface="Times New Roman" pitchFamily="18" charset="0"/>
              </a:rPr>
              <a:t>التكاليف الكلية</a:t>
            </a:r>
            <a:r>
              <a:rPr lang="ar-SA" sz="2000" dirty="0">
                <a:latin typeface="Times New Roman" pitchFamily="18" charset="0"/>
                <a:cs typeface="Times New Roman" pitchFamily="18" charset="0"/>
              </a:rPr>
              <a:t> في المدى الطويل منحنى المغلف </a:t>
            </a:r>
            <a:r>
              <a:rPr lang="en-US" sz="2000" dirty="0">
                <a:latin typeface="Times New Roman" pitchFamily="18" charset="0"/>
                <a:cs typeface="Times New Roman" pitchFamily="18" charset="0"/>
              </a:rPr>
              <a:t>Envelope Curve</a:t>
            </a:r>
            <a:r>
              <a:rPr lang="ar-KW" sz="2000" dirty="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
        <p:nvSpPr>
          <p:cNvPr id="19" name="Rectangle 3"/>
          <p:cNvSpPr>
            <a:spLocks noChangeArrowheads="1"/>
          </p:cNvSpPr>
          <p:nvPr/>
        </p:nvSpPr>
        <p:spPr bwMode="auto">
          <a:xfrm>
            <a:off x="2514600" y="2438401"/>
            <a:ext cx="6369050" cy="3267075"/>
          </a:xfrm>
          <a:prstGeom prst="rect">
            <a:avLst/>
          </a:prstGeom>
          <a:noFill/>
          <a:ln w="9525">
            <a:noFill/>
            <a:miter lim="800000"/>
            <a:headEnd/>
            <a:tailEnd/>
          </a:ln>
        </p:spPr>
        <p:txBody>
          <a:bodyPr wrap="none" anchor="ctr"/>
          <a:lstStyle/>
          <a:p>
            <a:pPr algn="ctr"/>
            <a:endParaRPr lang="fr-FR" sz="1600"/>
          </a:p>
        </p:txBody>
      </p:sp>
      <p:sp>
        <p:nvSpPr>
          <p:cNvPr id="21" name="Freeform 6"/>
          <p:cNvSpPr>
            <a:spLocks/>
          </p:cNvSpPr>
          <p:nvPr/>
        </p:nvSpPr>
        <p:spPr bwMode="auto">
          <a:xfrm rot="1667553">
            <a:off x="2902849" y="3982138"/>
            <a:ext cx="1110215" cy="384210"/>
          </a:xfrm>
          <a:custGeom>
            <a:avLst/>
            <a:gdLst>
              <a:gd name="T0" fmla="*/ 0 w 693"/>
              <a:gd name="T1" fmla="*/ 2147483647 h 208"/>
              <a:gd name="T2" fmla="*/ 2147483647 w 693"/>
              <a:gd name="T3" fmla="*/ 2147483647 h 208"/>
              <a:gd name="T4" fmla="*/ 2147483647 w 693"/>
              <a:gd name="T5" fmla="*/ 0 h 208"/>
              <a:gd name="T6" fmla="*/ 0 60000 65536"/>
              <a:gd name="T7" fmla="*/ 0 60000 65536"/>
              <a:gd name="T8" fmla="*/ 0 60000 65536"/>
              <a:gd name="T9" fmla="*/ 0 w 693"/>
              <a:gd name="T10" fmla="*/ 0 h 208"/>
              <a:gd name="T11" fmla="*/ 693 w 693"/>
              <a:gd name="T12" fmla="*/ 208 h 208"/>
            </a:gdLst>
            <a:ahLst/>
            <a:cxnLst>
              <a:cxn ang="T6">
                <a:pos x="T0" y="T1"/>
              </a:cxn>
              <a:cxn ang="T7">
                <a:pos x="T2" y="T3"/>
              </a:cxn>
              <a:cxn ang="T8">
                <a:pos x="T4" y="T5"/>
              </a:cxn>
            </a:cxnLst>
            <a:rect l="T9" t="T10" r="T11" b="T12"/>
            <a:pathLst>
              <a:path w="693" h="208">
                <a:moveTo>
                  <a:pt x="0" y="14"/>
                </a:moveTo>
                <a:cubicBezTo>
                  <a:pt x="124" y="111"/>
                  <a:pt x="248" y="208"/>
                  <a:pt x="363" y="206"/>
                </a:cubicBezTo>
                <a:cubicBezTo>
                  <a:pt x="478" y="204"/>
                  <a:pt x="585" y="102"/>
                  <a:pt x="693" y="0"/>
                </a:cubicBezTo>
              </a:path>
            </a:pathLst>
          </a:custGeom>
          <a:noFill/>
          <a:ln w="38100">
            <a:solidFill>
              <a:srgbClr val="FF0000"/>
            </a:solidFill>
            <a:round/>
            <a:headEnd/>
            <a:tailEnd/>
          </a:ln>
        </p:spPr>
        <p:txBody>
          <a:bodyPr/>
          <a:lstStyle/>
          <a:p>
            <a:endParaRPr lang="fr-FR" sz="1600"/>
          </a:p>
        </p:txBody>
      </p:sp>
      <p:sp>
        <p:nvSpPr>
          <p:cNvPr id="23" name="Freeform 8"/>
          <p:cNvSpPr>
            <a:spLocks/>
          </p:cNvSpPr>
          <p:nvPr/>
        </p:nvSpPr>
        <p:spPr bwMode="auto">
          <a:xfrm rot="1667553">
            <a:off x="3633817" y="4142128"/>
            <a:ext cx="1183390" cy="548394"/>
          </a:xfrm>
          <a:custGeom>
            <a:avLst/>
            <a:gdLst>
              <a:gd name="T0" fmla="*/ 0 w 693"/>
              <a:gd name="T1" fmla="*/ 2147483647 h 208"/>
              <a:gd name="T2" fmla="*/ 2147483647 w 693"/>
              <a:gd name="T3" fmla="*/ 2147483647 h 208"/>
              <a:gd name="T4" fmla="*/ 2147483647 w 693"/>
              <a:gd name="T5" fmla="*/ 0 h 208"/>
              <a:gd name="T6" fmla="*/ 0 60000 65536"/>
              <a:gd name="T7" fmla="*/ 0 60000 65536"/>
              <a:gd name="T8" fmla="*/ 0 60000 65536"/>
              <a:gd name="T9" fmla="*/ 0 w 693"/>
              <a:gd name="T10" fmla="*/ 0 h 208"/>
              <a:gd name="T11" fmla="*/ 693 w 693"/>
              <a:gd name="T12" fmla="*/ 208 h 208"/>
            </a:gdLst>
            <a:ahLst/>
            <a:cxnLst>
              <a:cxn ang="T6">
                <a:pos x="T0" y="T1"/>
              </a:cxn>
              <a:cxn ang="T7">
                <a:pos x="T2" y="T3"/>
              </a:cxn>
              <a:cxn ang="T8">
                <a:pos x="T4" y="T5"/>
              </a:cxn>
            </a:cxnLst>
            <a:rect l="T9" t="T10" r="T11" b="T12"/>
            <a:pathLst>
              <a:path w="693" h="208">
                <a:moveTo>
                  <a:pt x="0" y="14"/>
                </a:moveTo>
                <a:cubicBezTo>
                  <a:pt x="124" y="111"/>
                  <a:pt x="248" y="208"/>
                  <a:pt x="363" y="206"/>
                </a:cubicBezTo>
                <a:cubicBezTo>
                  <a:pt x="478" y="204"/>
                  <a:pt x="585" y="102"/>
                  <a:pt x="693" y="0"/>
                </a:cubicBezTo>
              </a:path>
            </a:pathLst>
          </a:custGeom>
          <a:noFill/>
          <a:ln w="38100">
            <a:solidFill>
              <a:srgbClr val="FF0000"/>
            </a:solidFill>
            <a:round/>
            <a:headEnd/>
            <a:tailEnd/>
          </a:ln>
        </p:spPr>
        <p:txBody>
          <a:bodyPr/>
          <a:lstStyle/>
          <a:p>
            <a:endParaRPr lang="fr-FR" sz="1600"/>
          </a:p>
        </p:txBody>
      </p:sp>
      <p:sp>
        <p:nvSpPr>
          <p:cNvPr id="25" name="Freeform 10"/>
          <p:cNvSpPr>
            <a:spLocks/>
          </p:cNvSpPr>
          <p:nvPr/>
        </p:nvSpPr>
        <p:spPr bwMode="auto">
          <a:xfrm rot="1073510">
            <a:off x="4467764" y="4439542"/>
            <a:ext cx="1351473" cy="526285"/>
          </a:xfrm>
          <a:custGeom>
            <a:avLst/>
            <a:gdLst>
              <a:gd name="T0" fmla="*/ 0 w 693"/>
              <a:gd name="T1" fmla="*/ 2147483647 h 208"/>
              <a:gd name="T2" fmla="*/ 2147483647 w 693"/>
              <a:gd name="T3" fmla="*/ 2147483647 h 208"/>
              <a:gd name="T4" fmla="*/ 2147483647 w 693"/>
              <a:gd name="T5" fmla="*/ 0 h 208"/>
              <a:gd name="T6" fmla="*/ 0 60000 65536"/>
              <a:gd name="T7" fmla="*/ 0 60000 65536"/>
              <a:gd name="T8" fmla="*/ 0 60000 65536"/>
              <a:gd name="T9" fmla="*/ 0 w 693"/>
              <a:gd name="T10" fmla="*/ 0 h 208"/>
              <a:gd name="T11" fmla="*/ 693 w 693"/>
              <a:gd name="T12" fmla="*/ 208 h 208"/>
            </a:gdLst>
            <a:ahLst/>
            <a:cxnLst>
              <a:cxn ang="T6">
                <a:pos x="T0" y="T1"/>
              </a:cxn>
              <a:cxn ang="T7">
                <a:pos x="T2" y="T3"/>
              </a:cxn>
              <a:cxn ang="T8">
                <a:pos x="T4" y="T5"/>
              </a:cxn>
            </a:cxnLst>
            <a:rect l="T9" t="T10" r="T11" b="T12"/>
            <a:pathLst>
              <a:path w="693" h="208">
                <a:moveTo>
                  <a:pt x="0" y="14"/>
                </a:moveTo>
                <a:cubicBezTo>
                  <a:pt x="124" y="111"/>
                  <a:pt x="248" y="208"/>
                  <a:pt x="363" y="206"/>
                </a:cubicBezTo>
                <a:cubicBezTo>
                  <a:pt x="478" y="204"/>
                  <a:pt x="585" y="102"/>
                  <a:pt x="693" y="0"/>
                </a:cubicBezTo>
              </a:path>
            </a:pathLst>
          </a:custGeom>
          <a:noFill/>
          <a:ln w="38100">
            <a:solidFill>
              <a:srgbClr val="FF0000"/>
            </a:solidFill>
            <a:round/>
            <a:headEnd/>
            <a:tailEnd/>
          </a:ln>
        </p:spPr>
        <p:txBody>
          <a:bodyPr/>
          <a:lstStyle/>
          <a:p>
            <a:endParaRPr lang="fr-FR" sz="1600"/>
          </a:p>
        </p:txBody>
      </p:sp>
      <p:sp>
        <p:nvSpPr>
          <p:cNvPr id="26" name="Freeform 11"/>
          <p:cNvSpPr>
            <a:spLocks/>
          </p:cNvSpPr>
          <p:nvPr/>
        </p:nvSpPr>
        <p:spPr bwMode="auto">
          <a:xfrm rot="19966019">
            <a:off x="6358500" y="4104885"/>
            <a:ext cx="1353084" cy="475919"/>
          </a:xfrm>
          <a:custGeom>
            <a:avLst/>
            <a:gdLst>
              <a:gd name="T0" fmla="*/ 0 w 693"/>
              <a:gd name="T1" fmla="*/ 2147483647 h 208"/>
              <a:gd name="T2" fmla="*/ 2147483647 w 693"/>
              <a:gd name="T3" fmla="*/ 2147483647 h 208"/>
              <a:gd name="T4" fmla="*/ 2147483647 w 693"/>
              <a:gd name="T5" fmla="*/ 0 h 208"/>
              <a:gd name="T6" fmla="*/ 0 60000 65536"/>
              <a:gd name="T7" fmla="*/ 0 60000 65536"/>
              <a:gd name="T8" fmla="*/ 0 60000 65536"/>
              <a:gd name="T9" fmla="*/ 0 w 693"/>
              <a:gd name="T10" fmla="*/ 0 h 208"/>
              <a:gd name="T11" fmla="*/ 693 w 693"/>
              <a:gd name="T12" fmla="*/ 208 h 208"/>
            </a:gdLst>
            <a:ahLst/>
            <a:cxnLst>
              <a:cxn ang="T6">
                <a:pos x="T0" y="T1"/>
              </a:cxn>
              <a:cxn ang="T7">
                <a:pos x="T2" y="T3"/>
              </a:cxn>
              <a:cxn ang="T8">
                <a:pos x="T4" y="T5"/>
              </a:cxn>
            </a:cxnLst>
            <a:rect l="T9" t="T10" r="T11" b="T12"/>
            <a:pathLst>
              <a:path w="693" h="208">
                <a:moveTo>
                  <a:pt x="0" y="14"/>
                </a:moveTo>
                <a:cubicBezTo>
                  <a:pt x="124" y="111"/>
                  <a:pt x="248" y="208"/>
                  <a:pt x="363" y="206"/>
                </a:cubicBezTo>
                <a:cubicBezTo>
                  <a:pt x="478" y="204"/>
                  <a:pt x="585" y="102"/>
                  <a:pt x="693" y="0"/>
                </a:cubicBezTo>
              </a:path>
            </a:pathLst>
          </a:custGeom>
          <a:noFill/>
          <a:ln w="38100">
            <a:solidFill>
              <a:srgbClr val="FF0000"/>
            </a:solidFill>
            <a:round/>
            <a:headEnd/>
            <a:tailEnd/>
          </a:ln>
        </p:spPr>
        <p:txBody>
          <a:bodyPr/>
          <a:lstStyle/>
          <a:p>
            <a:endParaRPr lang="fr-FR" sz="1600"/>
          </a:p>
        </p:txBody>
      </p:sp>
      <p:sp>
        <p:nvSpPr>
          <p:cNvPr id="28" name="Freeform 13"/>
          <p:cNvSpPr>
            <a:spLocks/>
          </p:cNvSpPr>
          <p:nvPr/>
        </p:nvSpPr>
        <p:spPr bwMode="auto">
          <a:xfrm>
            <a:off x="5486400" y="4431268"/>
            <a:ext cx="1371600" cy="533400"/>
          </a:xfrm>
          <a:custGeom>
            <a:avLst/>
            <a:gdLst>
              <a:gd name="T0" fmla="*/ 0 w 693"/>
              <a:gd name="T1" fmla="*/ 2147483647 h 208"/>
              <a:gd name="T2" fmla="*/ 2147483647 w 693"/>
              <a:gd name="T3" fmla="*/ 2147483647 h 208"/>
              <a:gd name="T4" fmla="*/ 2147483647 w 693"/>
              <a:gd name="T5" fmla="*/ 0 h 208"/>
              <a:gd name="T6" fmla="*/ 0 60000 65536"/>
              <a:gd name="T7" fmla="*/ 0 60000 65536"/>
              <a:gd name="T8" fmla="*/ 0 60000 65536"/>
              <a:gd name="T9" fmla="*/ 0 w 693"/>
              <a:gd name="T10" fmla="*/ 0 h 208"/>
              <a:gd name="T11" fmla="*/ 693 w 693"/>
              <a:gd name="T12" fmla="*/ 208 h 208"/>
            </a:gdLst>
            <a:ahLst/>
            <a:cxnLst>
              <a:cxn ang="T6">
                <a:pos x="T0" y="T1"/>
              </a:cxn>
              <a:cxn ang="T7">
                <a:pos x="T2" y="T3"/>
              </a:cxn>
              <a:cxn ang="T8">
                <a:pos x="T4" y="T5"/>
              </a:cxn>
            </a:cxnLst>
            <a:rect l="T9" t="T10" r="T11" b="T12"/>
            <a:pathLst>
              <a:path w="693" h="208">
                <a:moveTo>
                  <a:pt x="0" y="14"/>
                </a:moveTo>
                <a:cubicBezTo>
                  <a:pt x="124" y="111"/>
                  <a:pt x="248" y="208"/>
                  <a:pt x="363" y="206"/>
                </a:cubicBezTo>
                <a:cubicBezTo>
                  <a:pt x="478" y="204"/>
                  <a:pt x="585" y="102"/>
                  <a:pt x="693" y="0"/>
                </a:cubicBezTo>
              </a:path>
            </a:pathLst>
          </a:custGeom>
          <a:noFill/>
          <a:ln w="38100">
            <a:solidFill>
              <a:srgbClr val="FF0000"/>
            </a:solidFill>
            <a:round/>
            <a:headEnd/>
            <a:tailEnd/>
          </a:ln>
        </p:spPr>
        <p:txBody>
          <a:bodyPr/>
          <a:lstStyle/>
          <a:p>
            <a:endParaRPr lang="fr-FR" sz="1600"/>
          </a:p>
        </p:txBody>
      </p:sp>
      <p:sp>
        <p:nvSpPr>
          <p:cNvPr id="29" name="Text Box 15"/>
          <p:cNvSpPr txBox="1">
            <a:spLocks noChangeArrowheads="1"/>
          </p:cNvSpPr>
          <p:nvPr/>
        </p:nvSpPr>
        <p:spPr bwMode="auto">
          <a:xfrm>
            <a:off x="8153400" y="3505200"/>
            <a:ext cx="1371600" cy="303416"/>
          </a:xfrm>
          <a:prstGeom prst="rect">
            <a:avLst/>
          </a:prstGeom>
          <a:noFill/>
          <a:ln w="9525">
            <a:noFill/>
            <a:miter lim="800000"/>
            <a:headEnd/>
            <a:tailEnd/>
          </a:ln>
        </p:spPr>
        <p:txBody>
          <a:bodyPr wrap="square">
            <a:spAutoFit/>
          </a:bodyPr>
          <a:lstStyle/>
          <a:p>
            <a:pPr algn="ctr">
              <a:lnSpc>
                <a:spcPct val="85000"/>
              </a:lnSpc>
            </a:pPr>
            <a:r>
              <a:rPr lang="en-US" sz="1600" b="1" dirty="0"/>
              <a:t>LRATC</a:t>
            </a:r>
          </a:p>
        </p:txBody>
      </p:sp>
      <p:sp>
        <p:nvSpPr>
          <p:cNvPr id="31" name="Text Box 17"/>
          <p:cNvSpPr txBox="1">
            <a:spLocks noChangeArrowheads="1"/>
          </p:cNvSpPr>
          <p:nvPr/>
        </p:nvSpPr>
        <p:spPr bwMode="auto">
          <a:xfrm>
            <a:off x="2674938" y="3598746"/>
            <a:ext cx="1033424" cy="338554"/>
          </a:xfrm>
          <a:prstGeom prst="rect">
            <a:avLst/>
          </a:prstGeom>
          <a:noFill/>
          <a:ln w="9525">
            <a:noFill/>
            <a:miter lim="800000"/>
            <a:headEnd/>
            <a:tailEnd/>
          </a:ln>
        </p:spPr>
        <p:txBody>
          <a:bodyPr wrap="none">
            <a:spAutoFit/>
          </a:bodyPr>
          <a:lstStyle/>
          <a:p>
            <a:r>
              <a:rPr lang="en-US" sz="1600" b="1" dirty="0">
                <a:latin typeface="Times New Roman" pitchFamily="18" charset="0"/>
                <a:cs typeface="Times New Roman" pitchFamily="18" charset="0"/>
              </a:rPr>
              <a:t>SRATC-1</a:t>
            </a:r>
          </a:p>
        </p:txBody>
      </p:sp>
      <p:sp>
        <p:nvSpPr>
          <p:cNvPr id="32" name="Text Box 18"/>
          <p:cNvSpPr txBox="1">
            <a:spLocks noChangeArrowheads="1"/>
          </p:cNvSpPr>
          <p:nvPr/>
        </p:nvSpPr>
        <p:spPr bwMode="auto">
          <a:xfrm>
            <a:off x="3938588" y="4073409"/>
            <a:ext cx="1033424" cy="338554"/>
          </a:xfrm>
          <a:prstGeom prst="rect">
            <a:avLst/>
          </a:prstGeom>
          <a:noFill/>
          <a:ln w="9525">
            <a:noFill/>
            <a:miter lim="800000"/>
            <a:headEnd/>
            <a:tailEnd/>
          </a:ln>
        </p:spPr>
        <p:txBody>
          <a:bodyPr wrap="none">
            <a:spAutoFit/>
          </a:bodyPr>
          <a:lstStyle/>
          <a:p>
            <a:r>
              <a:rPr lang="en-US" sz="1600" b="1" dirty="0">
                <a:latin typeface="Times New Roman" pitchFamily="18" charset="0"/>
                <a:cs typeface="Times New Roman" pitchFamily="18" charset="0"/>
              </a:rPr>
              <a:t>SRATC-2</a:t>
            </a:r>
          </a:p>
        </p:txBody>
      </p:sp>
      <p:sp>
        <p:nvSpPr>
          <p:cNvPr id="33" name="Text Box 19"/>
          <p:cNvSpPr txBox="1">
            <a:spLocks noChangeArrowheads="1"/>
          </p:cNvSpPr>
          <p:nvPr/>
        </p:nvSpPr>
        <p:spPr bwMode="auto">
          <a:xfrm>
            <a:off x="4724400" y="4425834"/>
            <a:ext cx="1033424" cy="338554"/>
          </a:xfrm>
          <a:prstGeom prst="rect">
            <a:avLst/>
          </a:prstGeom>
          <a:noFill/>
          <a:ln w="9525">
            <a:noFill/>
            <a:miter lim="800000"/>
            <a:headEnd/>
            <a:tailEnd/>
          </a:ln>
        </p:spPr>
        <p:txBody>
          <a:bodyPr wrap="none">
            <a:spAutoFit/>
          </a:bodyPr>
          <a:lstStyle/>
          <a:p>
            <a:r>
              <a:rPr lang="en-US" sz="1600" b="1" dirty="0">
                <a:latin typeface="Times New Roman" pitchFamily="18" charset="0"/>
                <a:cs typeface="Times New Roman" pitchFamily="18" charset="0"/>
              </a:rPr>
              <a:t>SRATC-3</a:t>
            </a:r>
          </a:p>
        </p:txBody>
      </p:sp>
      <p:sp>
        <p:nvSpPr>
          <p:cNvPr id="34" name="Text Box 20"/>
          <p:cNvSpPr txBox="1">
            <a:spLocks noChangeArrowheads="1"/>
          </p:cNvSpPr>
          <p:nvPr/>
        </p:nvSpPr>
        <p:spPr bwMode="auto">
          <a:xfrm>
            <a:off x="5715001" y="4422658"/>
            <a:ext cx="1311535" cy="338554"/>
          </a:xfrm>
          <a:prstGeom prst="rect">
            <a:avLst/>
          </a:prstGeom>
          <a:noFill/>
          <a:ln w="9525">
            <a:noFill/>
            <a:miter lim="800000"/>
            <a:headEnd/>
            <a:tailEnd/>
          </a:ln>
        </p:spPr>
        <p:txBody>
          <a:bodyPr wrap="square">
            <a:spAutoFit/>
          </a:bodyPr>
          <a:lstStyle/>
          <a:p>
            <a:r>
              <a:rPr lang="en-US" sz="1600" b="1" dirty="0">
                <a:latin typeface="Times New Roman" pitchFamily="18" charset="0"/>
                <a:cs typeface="Times New Roman" pitchFamily="18" charset="0"/>
              </a:rPr>
              <a:t>SRATC-4</a:t>
            </a:r>
          </a:p>
        </p:txBody>
      </p:sp>
      <p:sp>
        <p:nvSpPr>
          <p:cNvPr id="35" name="Text Box 21"/>
          <p:cNvSpPr txBox="1">
            <a:spLocks noChangeArrowheads="1"/>
          </p:cNvSpPr>
          <p:nvPr/>
        </p:nvSpPr>
        <p:spPr bwMode="auto">
          <a:xfrm>
            <a:off x="6896100" y="3763846"/>
            <a:ext cx="1033424" cy="338554"/>
          </a:xfrm>
          <a:prstGeom prst="rect">
            <a:avLst/>
          </a:prstGeom>
          <a:noFill/>
          <a:ln w="9525">
            <a:noFill/>
            <a:miter lim="800000"/>
            <a:headEnd/>
            <a:tailEnd/>
          </a:ln>
        </p:spPr>
        <p:txBody>
          <a:bodyPr wrap="none">
            <a:spAutoFit/>
          </a:bodyPr>
          <a:lstStyle/>
          <a:p>
            <a:r>
              <a:rPr lang="en-US" sz="1600" b="1" dirty="0">
                <a:latin typeface="Times New Roman" pitchFamily="18" charset="0"/>
                <a:cs typeface="Times New Roman" pitchFamily="18" charset="0"/>
              </a:rPr>
              <a:t>SRATC-5</a:t>
            </a:r>
          </a:p>
        </p:txBody>
      </p:sp>
      <p:sp>
        <p:nvSpPr>
          <p:cNvPr id="37" name="Freeform 14"/>
          <p:cNvSpPr>
            <a:spLocks/>
          </p:cNvSpPr>
          <p:nvPr/>
        </p:nvSpPr>
        <p:spPr bwMode="auto">
          <a:xfrm>
            <a:off x="2819401" y="3669268"/>
            <a:ext cx="5486401" cy="1455066"/>
          </a:xfrm>
          <a:custGeom>
            <a:avLst/>
            <a:gdLst>
              <a:gd name="T0" fmla="*/ 0 w 3477"/>
              <a:gd name="T1" fmla="*/ 2147483647 h 801"/>
              <a:gd name="T2" fmla="*/ 2147483647 w 3477"/>
              <a:gd name="T3" fmla="*/ 2147483647 h 801"/>
              <a:gd name="T4" fmla="*/ 2147483647 w 3477"/>
              <a:gd name="T5" fmla="*/ 0 h 801"/>
              <a:gd name="T6" fmla="*/ 0 60000 65536"/>
              <a:gd name="T7" fmla="*/ 0 60000 65536"/>
              <a:gd name="T8" fmla="*/ 0 60000 65536"/>
              <a:gd name="T9" fmla="*/ 0 w 3477"/>
              <a:gd name="T10" fmla="*/ 0 h 801"/>
              <a:gd name="T11" fmla="*/ 3477 w 3477"/>
              <a:gd name="T12" fmla="*/ 801 h 801"/>
            </a:gdLst>
            <a:ahLst/>
            <a:cxnLst>
              <a:cxn ang="T6">
                <a:pos x="T0" y="T1"/>
              </a:cxn>
              <a:cxn ang="T7">
                <a:pos x="T2" y="T3"/>
              </a:cxn>
              <a:cxn ang="T8">
                <a:pos x="T4" y="T5"/>
              </a:cxn>
            </a:cxnLst>
            <a:rect l="T9" t="T10" r="T11" b="T12"/>
            <a:pathLst>
              <a:path w="3477" h="801">
                <a:moveTo>
                  <a:pt x="0" y="240"/>
                </a:moveTo>
                <a:cubicBezTo>
                  <a:pt x="684" y="520"/>
                  <a:pt x="1368" y="801"/>
                  <a:pt x="1947" y="761"/>
                </a:cubicBezTo>
                <a:cubicBezTo>
                  <a:pt x="2526" y="721"/>
                  <a:pt x="3001" y="360"/>
                  <a:pt x="3477" y="0"/>
                </a:cubicBezTo>
              </a:path>
            </a:pathLst>
          </a:custGeom>
          <a:noFill/>
          <a:ln w="57150">
            <a:solidFill>
              <a:srgbClr val="336699"/>
            </a:solidFill>
            <a:round/>
            <a:headEnd/>
            <a:tailEnd/>
          </a:ln>
        </p:spPr>
        <p:txBody>
          <a:bodyPr/>
          <a:lstStyle/>
          <a:p>
            <a:endParaRPr lang="fr-FR" sz="1600"/>
          </a:p>
        </p:txBody>
      </p:sp>
      <p:cxnSp>
        <p:nvCxnSpPr>
          <p:cNvPr id="39" name="Connecteur droit 38"/>
          <p:cNvCxnSpPr/>
          <p:nvPr/>
        </p:nvCxnSpPr>
        <p:spPr>
          <a:xfrm>
            <a:off x="2590800" y="2983468"/>
            <a:ext cx="0" cy="2286000"/>
          </a:xfrm>
          <a:prstGeom prst="line">
            <a:avLst/>
          </a:prstGeom>
          <a:ln w="28575">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Connecteur droit 39"/>
          <p:cNvCxnSpPr/>
          <p:nvPr/>
        </p:nvCxnSpPr>
        <p:spPr>
          <a:xfrm flipH="1">
            <a:off x="2590800" y="5257800"/>
            <a:ext cx="6172200" cy="11668"/>
          </a:xfrm>
          <a:prstGeom prst="line">
            <a:avLst/>
          </a:prstGeom>
          <a:ln w="28575">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8991600" y="5105400"/>
            <a:ext cx="1107996" cy="369332"/>
          </a:xfrm>
          <a:prstGeom prst="rect">
            <a:avLst/>
          </a:prstGeom>
        </p:spPr>
        <p:txBody>
          <a:bodyPr wrap="none">
            <a:spAutoFit/>
          </a:bodyPr>
          <a:lstStyle/>
          <a:p>
            <a:r>
              <a:rPr lang="fr-FR" b="1" dirty="0">
                <a:latin typeface="Times New Roman" pitchFamily="18" charset="0"/>
                <a:ea typeface="SimSun" pitchFamily="2" charset="-122"/>
                <a:cs typeface="Times New Roman" pitchFamily="18" charset="0"/>
              </a:rPr>
              <a:t>(Q) </a:t>
            </a:r>
            <a:r>
              <a:rPr lang="ar-SA" altLang="en-US" b="1" dirty="0">
                <a:latin typeface="Times New Roman" pitchFamily="18" charset="0"/>
                <a:cs typeface="Times New Roman" pitchFamily="18" charset="0"/>
              </a:rPr>
              <a:t> الإنتاج</a:t>
            </a:r>
            <a:endParaRPr lang="en-US" dirty="0">
              <a:latin typeface="Times New Roman" pitchFamily="18" charset="0"/>
              <a:cs typeface="Times New Roman" pitchFamily="18" charset="0"/>
            </a:endParaRPr>
          </a:p>
        </p:txBody>
      </p:sp>
      <p:sp>
        <p:nvSpPr>
          <p:cNvPr id="45" name="Text Box 10"/>
          <p:cNvSpPr txBox="1">
            <a:spLocks noChangeArrowheads="1"/>
          </p:cNvSpPr>
          <p:nvPr/>
        </p:nvSpPr>
        <p:spPr bwMode="auto">
          <a:xfrm rot="16200000">
            <a:off x="2051844" y="3719275"/>
            <a:ext cx="793750" cy="477837"/>
          </a:xfrm>
          <a:prstGeom prst="rect">
            <a:avLst/>
          </a:prstGeom>
          <a:noFill/>
          <a:ln w="9525">
            <a:noFill/>
            <a:miter lim="800000"/>
            <a:headEnd/>
            <a:tailEnd/>
          </a:ln>
        </p:spPr>
        <p:txBody>
          <a:bodyPr lIns="81382" tIns="40691" rIns="81382" bIns="40691"/>
          <a:lstStyle/>
          <a:p>
            <a:pPr rtl="1"/>
            <a:r>
              <a:rPr lang="ar-TN" altLang="zh-CN" b="1" dirty="0">
                <a:latin typeface="Times New Roman" pitchFamily="18" charset="0"/>
                <a:ea typeface="SimSun" pitchFamily="2" charset="-122"/>
                <a:cs typeface="Times New Roman" pitchFamily="18" charset="0"/>
              </a:rPr>
              <a:t>التكاليف</a:t>
            </a:r>
            <a:endParaRPr lang="en-US" dirty="0">
              <a:latin typeface="Times New Roman" pitchFamily="18" charset="0"/>
              <a:cs typeface="Times New Roman" pitchFamily="18" charset="0"/>
            </a:endParaRPr>
          </a:p>
        </p:txBody>
      </p:sp>
      <p:sp>
        <p:nvSpPr>
          <p:cNvPr id="48" name="Text Box 25"/>
          <p:cNvSpPr txBox="1">
            <a:spLocks noChangeArrowheads="1"/>
          </p:cNvSpPr>
          <p:nvPr/>
        </p:nvSpPr>
        <p:spPr bwMode="auto">
          <a:xfrm>
            <a:off x="1600200" y="5506718"/>
            <a:ext cx="8991600" cy="914400"/>
          </a:xfrm>
          <a:prstGeom prst="rect">
            <a:avLst/>
          </a:prstGeom>
          <a:noFill/>
          <a:ln w="28575">
            <a:solidFill>
              <a:srgbClr val="000000"/>
            </a:solidFill>
            <a:miter lim="800000"/>
            <a:headEnd/>
            <a:tailEnd/>
          </a:ln>
        </p:spPr>
        <p:txBody>
          <a:bodyPr/>
          <a:lstStyle/>
          <a:p>
            <a:pPr algn="just" rtl="1">
              <a:lnSpc>
                <a:spcPct val="150000"/>
              </a:lnSpc>
            </a:pPr>
            <a:r>
              <a:rPr lang="ar-SA" altLang="zh-CN" b="1" dirty="0">
                <a:solidFill>
                  <a:srgbClr val="FF0000"/>
                </a:solidFill>
                <a:latin typeface="Times New Roman" pitchFamily="18" charset="0"/>
                <a:ea typeface="SimSun" pitchFamily="2" charset="-122"/>
                <a:cs typeface="Times New Roman" pitchFamily="18" charset="0"/>
              </a:rPr>
              <a:t>الشكل (</a:t>
            </a:r>
            <a:r>
              <a:rPr lang="ar-TN" altLang="zh-CN" b="1" dirty="0">
                <a:solidFill>
                  <a:srgbClr val="FF0000"/>
                </a:solidFill>
                <a:latin typeface="Times New Roman" pitchFamily="18" charset="0"/>
                <a:ea typeface="SimSun" pitchFamily="2" charset="-122"/>
                <a:cs typeface="Times New Roman" pitchFamily="18" charset="0"/>
              </a:rPr>
              <a:t>8</a:t>
            </a:r>
            <a:r>
              <a:rPr lang="ar-SA" altLang="zh-CN" b="1" dirty="0">
                <a:solidFill>
                  <a:srgbClr val="FF0000"/>
                </a:solidFill>
                <a:latin typeface="Times New Roman" pitchFamily="18" charset="0"/>
                <a:ea typeface="SimSun" pitchFamily="2" charset="-122"/>
                <a:cs typeface="Times New Roman" pitchFamily="18" charset="0"/>
              </a:rPr>
              <a:t>-</a:t>
            </a:r>
            <a:r>
              <a:rPr lang="ar-TN" altLang="zh-CN" b="1" dirty="0">
                <a:solidFill>
                  <a:srgbClr val="FF0000"/>
                </a:solidFill>
                <a:latin typeface="Times New Roman" pitchFamily="18" charset="0"/>
                <a:ea typeface="SimSun" pitchFamily="2" charset="-122"/>
                <a:cs typeface="Times New Roman" pitchFamily="18" charset="0"/>
              </a:rPr>
              <a:t>3</a:t>
            </a:r>
            <a:r>
              <a:rPr lang="ar-SA" altLang="zh-CN" b="1" dirty="0">
                <a:solidFill>
                  <a:srgbClr val="FF0000"/>
                </a:solidFill>
                <a:latin typeface="Times New Roman" pitchFamily="18" charset="0"/>
                <a:ea typeface="SimSun" pitchFamily="2" charset="-122"/>
                <a:cs typeface="Times New Roman" pitchFamily="18" charset="0"/>
              </a:rPr>
              <a:t>): </a:t>
            </a:r>
            <a:r>
              <a:rPr lang="ar-SA" altLang="zh-CN" dirty="0">
                <a:latin typeface="Times New Roman" pitchFamily="18" charset="0"/>
                <a:ea typeface="SimSun" pitchFamily="2" charset="-122"/>
                <a:cs typeface="Times New Roman" pitchFamily="18" charset="0"/>
              </a:rPr>
              <a:t>منحنيات </a:t>
            </a:r>
            <a:r>
              <a:rPr lang="ar-TN" dirty="0">
                <a:latin typeface="Times New Roman" pitchFamily="18" charset="0"/>
                <a:cs typeface="Times New Roman" pitchFamily="18" charset="0"/>
              </a:rPr>
              <a:t>متوسط </a:t>
            </a:r>
            <a:r>
              <a:rPr lang="ar-BH" dirty="0">
                <a:latin typeface="Times New Roman" pitchFamily="18" charset="0"/>
                <a:cs typeface="Times New Roman" pitchFamily="18" charset="0"/>
              </a:rPr>
              <a:t>التكاليف الكلية</a:t>
            </a:r>
            <a:r>
              <a:rPr lang="ar-SA" dirty="0">
                <a:latin typeface="Times New Roman" pitchFamily="18" charset="0"/>
                <a:cs typeface="Times New Roman" pitchFamily="18" charset="0"/>
              </a:rPr>
              <a:t> </a:t>
            </a:r>
            <a:r>
              <a:rPr lang="ar-SA" altLang="zh-CN" dirty="0">
                <a:latin typeface="Times New Roman" pitchFamily="18" charset="0"/>
                <a:ea typeface="SimSun" pitchFamily="2" charset="-122"/>
                <a:cs typeface="Times New Roman" pitchFamily="18" charset="0"/>
              </a:rPr>
              <a:t>في المدى </a:t>
            </a:r>
            <a:r>
              <a:rPr lang="ar-SA" dirty="0">
                <a:latin typeface="Times New Roman" pitchFamily="18" charset="0"/>
                <a:cs typeface="Times New Roman" pitchFamily="18" charset="0"/>
              </a:rPr>
              <a:t>القصير</a:t>
            </a:r>
            <a:r>
              <a:rPr lang="ar-TN" altLang="zh-CN" dirty="0">
                <a:latin typeface="Times New Roman" pitchFamily="18" charset="0"/>
                <a:ea typeface="SimSun" pitchFamily="2" charset="-122"/>
                <a:cs typeface="Times New Roman" pitchFamily="18" charset="0"/>
              </a:rPr>
              <a:t> </a:t>
            </a:r>
            <a:r>
              <a:rPr lang="fr-FR" dirty="0">
                <a:latin typeface="Times New Roman" pitchFamily="18" charset="0"/>
                <a:cs typeface="Times New Roman" pitchFamily="18" charset="0"/>
              </a:rPr>
              <a:t>(</a:t>
            </a:r>
            <a:r>
              <a:rPr lang="en-US" dirty="0">
                <a:latin typeface="Times New Roman" pitchFamily="18" charset="0"/>
                <a:cs typeface="Times New Roman" pitchFamily="18" charset="0"/>
              </a:rPr>
              <a:t>SRATC)</a:t>
            </a:r>
            <a:r>
              <a:rPr lang="ar-SA" altLang="zh-CN" dirty="0">
                <a:latin typeface="Times New Roman" pitchFamily="18" charset="0"/>
                <a:ea typeface="SimSun" pitchFamily="2" charset="-122"/>
                <a:cs typeface="Times New Roman" pitchFamily="18" charset="0"/>
              </a:rPr>
              <a:t> لأحجام مختلفة من المنشآت، ويغلفها </a:t>
            </a:r>
            <a:r>
              <a:rPr lang="ar-SA" dirty="0">
                <a:latin typeface="Times New Roman" pitchFamily="18" charset="0"/>
                <a:cs typeface="Times New Roman" pitchFamily="18" charset="0"/>
              </a:rPr>
              <a:t>منحنى </a:t>
            </a:r>
            <a:r>
              <a:rPr lang="ar-TN" dirty="0">
                <a:latin typeface="Times New Roman" pitchFamily="18" charset="0"/>
                <a:cs typeface="Times New Roman" pitchFamily="18" charset="0"/>
              </a:rPr>
              <a:t>متوسط </a:t>
            </a:r>
            <a:r>
              <a:rPr lang="ar-BH" dirty="0">
                <a:latin typeface="Times New Roman" pitchFamily="18" charset="0"/>
                <a:cs typeface="Times New Roman" pitchFamily="18" charset="0"/>
              </a:rPr>
              <a:t>التكاليف الكلية</a:t>
            </a:r>
            <a:r>
              <a:rPr lang="ar-SA" dirty="0">
                <a:latin typeface="Times New Roman" pitchFamily="18" charset="0"/>
                <a:cs typeface="Times New Roman" pitchFamily="18" charset="0"/>
              </a:rPr>
              <a:t> في المدى الطويل</a:t>
            </a:r>
            <a:r>
              <a:rPr lang="ar-SA" altLang="zh-CN" dirty="0">
                <a:latin typeface="Times New Roman" pitchFamily="18" charset="0"/>
                <a:ea typeface="SimSun" pitchFamily="2" charset="-122"/>
                <a:cs typeface="Times New Roman" pitchFamily="18" charset="0"/>
              </a:rPr>
              <a:t> </a:t>
            </a:r>
            <a:r>
              <a:rPr lang="fr-FR" dirty="0">
                <a:latin typeface="Times New Roman" pitchFamily="18" charset="0"/>
                <a:cs typeface="Times New Roman" pitchFamily="18" charset="0"/>
              </a:rPr>
              <a:t>(</a:t>
            </a:r>
            <a:r>
              <a:rPr lang="en-US" dirty="0">
                <a:latin typeface="Times New Roman" pitchFamily="18" charset="0"/>
                <a:cs typeface="Times New Roman" pitchFamily="18" charset="0"/>
              </a:rPr>
              <a:t>LRATC) </a:t>
            </a:r>
            <a:r>
              <a:rPr lang="ar-SA" altLang="zh-CN" dirty="0">
                <a:latin typeface="Times New Roman" pitchFamily="18" charset="0"/>
                <a:ea typeface="SimSun" pitchFamily="2" charset="-122"/>
                <a:cs typeface="Times New Roman" pitchFamily="18" charset="0"/>
              </a:rPr>
              <a:t>الذي يصور أدنى تكلفة ممكنة  للوحدة عند المستويات المختلفة للإنتاج.</a:t>
            </a:r>
            <a:endParaRPr lang="en-US" dirty="0">
              <a:ea typeface="SimSun" pitchFamily="2" charset="-122"/>
              <a:cs typeface="Times New Roman" pitchFamily="18" charset="0"/>
            </a:endParaRPr>
          </a:p>
        </p:txBody>
      </p:sp>
    </p:spTree>
    <p:extLst>
      <p:ext uri="{BB962C8B-B14F-4D97-AF65-F5344CB8AC3E}">
        <p14:creationId xmlns:p14="http://schemas.microsoft.com/office/powerpoint/2010/main" val="971949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500"/>
                                        <p:tgtEl>
                                          <p:spTgt spid="2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2000"/>
                                        <p:tgtEl>
                                          <p:spTgt spid="37"/>
                                        </p:tgtEl>
                                      </p:cBhvr>
                                    </p:animEffect>
                                  </p:childTnLst>
                                </p:cTn>
                              </p:par>
                            </p:childTnLst>
                          </p:cTn>
                        </p:par>
                        <p:par>
                          <p:cTn id="25" fill="hold">
                            <p:stCondLst>
                              <p:cond delay="2000"/>
                            </p:stCondLst>
                            <p:childTnLst>
                              <p:par>
                                <p:cTn id="26" presetID="1" presetClass="entr" presetSubtype="0"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6" grpId="0" animBg="1"/>
      <p:bldP spid="28" grpId="0" animBg="1"/>
      <p:bldP spid="29" grpId="0"/>
      <p:bldP spid="3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27</a:t>
            </a:fld>
            <a:endParaRPr lang="en-US"/>
          </a:p>
        </p:txBody>
      </p:sp>
      <p:pic>
        <p:nvPicPr>
          <p:cNvPr id="5" name="Content Placeholder 4"/>
          <p:cNvPicPr>
            <a:picLocks noGrp="1" noChangeAspect="1"/>
          </p:cNvPicPr>
          <p:nvPr>
            <p:ph idx="1"/>
          </p:nvPr>
        </p:nvPicPr>
        <p:blipFill>
          <a:blip r:embed="rId2"/>
          <a:stretch>
            <a:fillRect/>
          </a:stretch>
        </p:blipFill>
        <p:spPr>
          <a:xfrm>
            <a:off x="848497" y="584886"/>
            <a:ext cx="10750379" cy="5135293"/>
          </a:xfrm>
          <a:prstGeom prst="rect">
            <a:avLst/>
          </a:prstGeom>
        </p:spPr>
      </p:pic>
    </p:spTree>
    <p:extLst>
      <p:ext uri="{BB962C8B-B14F-4D97-AF65-F5344CB8AC3E}">
        <p14:creationId xmlns:p14="http://schemas.microsoft.com/office/powerpoint/2010/main" val="1193177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dirty="0"/>
          </a:p>
        </p:txBody>
      </p:sp>
      <p:grpSp>
        <p:nvGrpSpPr>
          <p:cNvPr id="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5844" name="Rectangle 8"/>
          <p:cNvSpPr>
            <a:spLocks noChangeArrowheads="1"/>
          </p:cNvSpPr>
          <p:nvPr/>
        </p:nvSpPr>
        <p:spPr bwMode="auto">
          <a:xfrm>
            <a:off x="45720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l" eaLnBrk="1" hangingPunct="1">
              <a:spcBef>
                <a:spcPct val="0"/>
              </a:spcBef>
              <a:buFontTx/>
              <a:buNone/>
            </a:pPr>
            <a:r>
              <a:rPr lang="ar-EG" altLang="ar-SA" sz="7200">
                <a:solidFill>
                  <a:schemeClr val="bg1"/>
                </a:solidFill>
              </a:rPr>
              <a:t>بحمد الله</a:t>
            </a:r>
            <a:endParaRPr lang="en-US" altLang="ar-SA" sz="7200">
              <a:solidFill>
                <a:schemeClr val="bg1"/>
              </a:solidFill>
            </a:endParaRPr>
          </a:p>
        </p:txBody>
      </p:sp>
      <p:sp>
        <p:nvSpPr>
          <p:cNvPr id="35845" name="Freeform 6"/>
          <p:cNvSpPr>
            <a:spLocks noEditPoints="1"/>
          </p:cNvSpPr>
          <p:nvPr/>
        </p:nvSpPr>
        <p:spPr bwMode="auto">
          <a:xfrm>
            <a:off x="4572001" y="2209801"/>
            <a:ext cx="2689225" cy="1236663"/>
          </a:xfrm>
          <a:custGeom>
            <a:avLst/>
            <a:gdLst>
              <a:gd name="T0" fmla="*/ 2147483646 w 1687"/>
              <a:gd name="T1" fmla="*/ 2147483646 h 775"/>
              <a:gd name="T2" fmla="*/ 2147483646 w 1687"/>
              <a:gd name="T3" fmla="*/ 2147483646 h 775"/>
              <a:gd name="T4" fmla="*/ 2147483646 w 1687"/>
              <a:gd name="T5" fmla="*/ 2147483646 h 775"/>
              <a:gd name="T6" fmla="*/ 2147483646 w 1687"/>
              <a:gd name="T7" fmla="*/ 2147483646 h 775"/>
              <a:gd name="T8" fmla="*/ 2147483646 w 1687"/>
              <a:gd name="T9" fmla="*/ 2147483646 h 775"/>
              <a:gd name="T10" fmla="*/ 2147483646 w 1687"/>
              <a:gd name="T11" fmla="*/ 2147483646 h 775"/>
              <a:gd name="T12" fmla="*/ 2147483646 w 1687"/>
              <a:gd name="T13" fmla="*/ 2147483646 h 775"/>
              <a:gd name="T14" fmla="*/ 2147483646 w 1687"/>
              <a:gd name="T15" fmla="*/ 2147483646 h 775"/>
              <a:gd name="T16" fmla="*/ 2147483646 w 1687"/>
              <a:gd name="T17" fmla="*/ 2147483646 h 775"/>
              <a:gd name="T18" fmla="*/ 2147483646 w 1687"/>
              <a:gd name="T19" fmla="*/ 2147483646 h 775"/>
              <a:gd name="T20" fmla="*/ 2147483646 w 1687"/>
              <a:gd name="T21" fmla="*/ 2147483646 h 775"/>
              <a:gd name="T22" fmla="*/ 0 w 1687"/>
              <a:gd name="T23" fmla="*/ 2147483646 h 775"/>
              <a:gd name="T24" fmla="*/ 2147483646 w 1687"/>
              <a:gd name="T25" fmla="*/ 2147483646 h 775"/>
              <a:gd name="T26" fmla="*/ 2147483646 w 1687"/>
              <a:gd name="T27" fmla="*/ 2147483646 h 775"/>
              <a:gd name="T28" fmla="*/ 2147483646 w 1687"/>
              <a:gd name="T29" fmla="*/ 2147483646 h 775"/>
              <a:gd name="T30" fmla="*/ 2147483646 w 1687"/>
              <a:gd name="T31" fmla="*/ 2147483646 h 775"/>
              <a:gd name="T32" fmla="*/ 2147483646 w 1687"/>
              <a:gd name="T33" fmla="*/ 2147483646 h 775"/>
              <a:gd name="T34" fmla="*/ 2147483646 w 1687"/>
              <a:gd name="T35" fmla="*/ 2147483646 h 775"/>
              <a:gd name="T36" fmla="*/ 2147483646 w 1687"/>
              <a:gd name="T37" fmla="*/ 2147483646 h 775"/>
              <a:gd name="T38" fmla="*/ 2147483646 w 1687"/>
              <a:gd name="T39" fmla="*/ 2147483646 h 775"/>
              <a:gd name="T40" fmla="*/ 2147483646 w 1687"/>
              <a:gd name="T41" fmla="*/ 2147483646 h 775"/>
              <a:gd name="T42" fmla="*/ 2147483646 w 1687"/>
              <a:gd name="T43" fmla="*/ 2147483646 h 775"/>
              <a:gd name="T44" fmla="*/ 2147483646 w 1687"/>
              <a:gd name="T45" fmla="*/ 2147483646 h 775"/>
              <a:gd name="T46" fmla="*/ 2147483646 w 1687"/>
              <a:gd name="T47" fmla="*/ 2147483646 h 775"/>
              <a:gd name="T48" fmla="*/ 2147483646 w 1687"/>
              <a:gd name="T49" fmla="*/ 2147483646 h 775"/>
              <a:gd name="T50" fmla="*/ 2147483646 w 1687"/>
              <a:gd name="T51" fmla="*/ 2147483646 h 775"/>
              <a:gd name="T52" fmla="*/ 2147483646 w 1687"/>
              <a:gd name="T53" fmla="*/ 2147483646 h 775"/>
              <a:gd name="T54" fmla="*/ 2147483646 w 1687"/>
              <a:gd name="T55" fmla="*/ 2147483646 h 775"/>
              <a:gd name="T56" fmla="*/ 2147483646 w 1687"/>
              <a:gd name="T57" fmla="*/ 2147483646 h 775"/>
              <a:gd name="T58" fmla="*/ 2147483646 w 1687"/>
              <a:gd name="T59" fmla="*/ 2147483646 h 775"/>
              <a:gd name="T60" fmla="*/ 2147483646 w 1687"/>
              <a:gd name="T61" fmla="*/ 2147483646 h 775"/>
              <a:gd name="T62" fmla="*/ 2147483646 w 1687"/>
              <a:gd name="T63" fmla="*/ 2147483646 h 775"/>
              <a:gd name="T64" fmla="*/ 2147483646 w 1687"/>
              <a:gd name="T65" fmla="*/ 2147483646 h 775"/>
              <a:gd name="T66" fmla="*/ 2147483646 w 1687"/>
              <a:gd name="T67" fmla="*/ 2147483646 h 775"/>
              <a:gd name="T68" fmla="*/ 2147483646 w 1687"/>
              <a:gd name="T69" fmla="*/ 2147483646 h 775"/>
              <a:gd name="T70" fmla="*/ 2147483646 w 1687"/>
              <a:gd name="T71" fmla="*/ 2147483646 h 775"/>
              <a:gd name="T72" fmla="*/ 2147483646 w 1687"/>
              <a:gd name="T73" fmla="*/ 2147483646 h 775"/>
              <a:gd name="T74" fmla="*/ 2147483646 w 1687"/>
              <a:gd name="T75" fmla="*/ 2147483646 h 775"/>
              <a:gd name="T76" fmla="*/ 2147483646 w 1687"/>
              <a:gd name="T77" fmla="*/ 2147483646 h 775"/>
              <a:gd name="T78" fmla="*/ 2147483646 w 1687"/>
              <a:gd name="T79" fmla="*/ 2147483646 h 775"/>
              <a:gd name="T80" fmla="*/ 2147483646 w 1687"/>
              <a:gd name="T81" fmla="*/ 2147483646 h 775"/>
              <a:gd name="T82" fmla="*/ 2147483646 w 1687"/>
              <a:gd name="T83" fmla="*/ 2147483646 h 775"/>
              <a:gd name="T84" fmla="*/ 2147483646 w 1687"/>
              <a:gd name="T85" fmla="*/ 2147483646 h 775"/>
              <a:gd name="T86" fmla="*/ 2147483646 w 1687"/>
              <a:gd name="T87" fmla="*/ 2147483646 h 775"/>
              <a:gd name="T88" fmla="*/ 2147483646 w 1687"/>
              <a:gd name="T89" fmla="*/ 2147483646 h 775"/>
              <a:gd name="T90" fmla="*/ 2147483646 w 1687"/>
              <a:gd name="T91" fmla="*/ 2147483646 h 775"/>
              <a:gd name="T92" fmla="*/ 2147483646 w 1687"/>
              <a:gd name="T93" fmla="*/ 2147483646 h 775"/>
              <a:gd name="T94" fmla="*/ 2147483646 w 1687"/>
              <a:gd name="T95" fmla="*/ 2147483646 h 775"/>
              <a:gd name="T96" fmla="*/ 2147483646 w 1687"/>
              <a:gd name="T97" fmla="*/ 2147483646 h 775"/>
              <a:gd name="T98" fmla="*/ 2147483646 w 1687"/>
              <a:gd name="T99" fmla="*/ 2147483646 h 775"/>
              <a:gd name="T100" fmla="*/ 2147483646 w 1687"/>
              <a:gd name="T101" fmla="*/ 2147483646 h 775"/>
              <a:gd name="T102" fmla="*/ 2147483646 w 1687"/>
              <a:gd name="T103" fmla="*/ 2147483646 h 775"/>
              <a:gd name="T104" fmla="*/ 2147483646 w 1687"/>
              <a:gd name="T105" fmla="*/ 2147483646 h 775"/>
              <a:gd name="T106" fmla="*/ 2147483646 w 1687"/>
              <a:gd name="T107" fmla="*/ 2147483646 h 775"/>
              <a:gd name="T108" fmla="*/ 2147483646 w 1687"/>
              <a:gd name="T109" fmla="*/ 2147483646 h 775"/>
              <a:gd name="T110" fmla="*/ 2147483646 w 1687"/>
              <a:gd name="T111" fmla="*/ 2147483646 h 775"/>
              <a:gd name="T112" fmla="*/ 2147483646 w 1687"/>
              <a:gd name="T113" fmla="*/ 2147483646 h 775"/>
              <a:gd name="T114" fmla="*/ 2147483646 w 1687"/>
              <a:gd name="T115" fmla="*/ 2147483646 h 775"/>
              <a:gd name="T116" fmla="*/ 2147483646 w 1687"/>
              <a:gd name="T117" fmla="*/ 2147483646 h 775"/>
              <a:gd name="T118" fmla="*/ 2147483646 w 1687"/>
              <a:gd name="T119" fmla="*/ 2147483646 h 775"/>
              <a:gd name="T120" fmla="*/ 2147483646 w 1687"/>
              <a:gd name="T121" fmla="*/ 2147483646 h 775"/>
              <a:gd name="T122" fmla="*/ 2147483646 w 1687"/>
              <a:gd name="T123" fmla="*/ 2147483646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10" name="Oval 9"/>
          <p:cNvSpPr/>
          <p:nvPr/>
        </p:nvSpPr>
        <p:spPr>
          <a:xfrm>
            <a:off x="2001838" y="2216151"/>
            <a:ext cx="2417762" cy="2409825"/>
          </a:xfrm>
          <a:prstGeom prst="ellipse">
            <a:avLst/>
          </a:prstGeom>
          <a:ln/>
        </p:spPr>
        <p:style>
          <a:lnRef idx="2">
            <a:schemeClr val="dk1"/>
          </a:lnRef>
          <a:fillRef idx="1">
            <a:schemeClr val="lt1"/>
          </a:fillRef>
          <a:effectRef idx="0">
            <a:schemeClr val="dk1"/>
          </a:effectRef>
          <a:fontRef idx="minor">
            <a:schemeClr val="dk1"/>
          </a:fontRef>
        </p:style>
      </p:sp>
      <p:pic>
        <p:nvPicPr>
          <p:cNvPr id="35847"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7264" y="2581276"/>
            <a:ext cx="1887537"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4987925" y="6329363"/>
            <a:ext cx="2216150" cy="431800"/>
          </a:xfrm>
          <a:prstGeom prst="rect">
            <a:avLst/>
          </a:prstGeom>
        </p:spPr>
        <p:txBody>
          <a:bodyPr wrap="none">
            <a:spAutoFit/>
          </a:bodyPr>
          <a:lstStyle/>
          <a:p>
            <a:pPr algn="ctr">
              <a:defRPr/>
            </a:pPr>
            <a:r>
              <a:rPr lang="ar-SA" sz="1100" dirty="0">
                <a:solidFill>
                  <a:schemeClr val="bg1"/>
                </a:solidFill>
              </a:rPr>
              <a:t>جميع الحقوق محفوظة لجامعة الملك فيصل ©</a:t>
            </a:r>
          </a:p>
          <a:p>
            <a:pPr algn="ctr">
              <a:defRPr/>
            </a:pPr>
            <a:r>
              <a:rPr lang="en-US" sz="1100" dirty="0">
                <a:solidFill>
                  <a:schemeClr val="bg1"/>
                </a:solidFill>
              </a:rPr>
              <a:t>All Rights Reserved for KFU ©</a:t>
            </a:r>
          </a:p>
        </p:txBody>
      </p:sp>
    </p:spTree>
    <p:extLst>
      <p:ext uri="{BB962C8B-B14F-4D97-AF65-F5344CB8AC3E}">
        <p14:creationId xmlns:p14="http://schemas.microsoft.com/office/powerpoint/2010/main" val="212492891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otalTime>31</TotalTime>
  <Words>2119</Words>
  <Application>Microsoft Office PowerPoint</Application>
  <PresentationFormat>Widescreen</PresentationFormat>
  <Paragraphs>437</Paragraphs>
  <Slides>28</Slides>
  <Notes>13</Notes>
  <HiddenSlides>0</HiddenSlides>
  <MMClips>0</MMClips>
  <ScaleCrop>false</ScaleCrop>
  <HeadingPairs>
    <vt:vector size="8" baseType="variant">
      <vt:variant>
        <vt:lpstr>Fonts Used</vt:lpstr>
      </vt:variant>
      <vt:variant>
        <vt:i4>16</vt:i4>
      </vt:variant>
      <vt:variant>
        <vt:lpstr>Theme</vt:lpstr>
      </vt:variant>
      <vt:variant>
        <vt:i4>2</vt:i4>
      </vt:variant>
      <vt:variant>
        <vt:lpstr>Embedded OLE Servers</vt:lpstr>
      </vt:variant>
      <vt:variant>
        <vt:i4>2</vt:i4>
      </vt:variant>
      <vt:variant>
        <vt:lpstr>Slide Titles</vt:lpstr>
      </vt:variant>
      <vt:variant>
        <vt:i4>28</vt:i4>
      </vt:variant>
    </vt:vector>
  </HeadingPairs>
  <TitlesOfParts>
    <vt:vector size="48" baseType="lpstr">
      <vt:lpstr>SimSun</vt:lpstr>
      <vt:lpstr>SimSun</vt:lpstr>
      <vt:lpstr>ae_AlMateen</vt:lpstr>
      <vt:lpstr>Arial</vt:lpstr>
      <vt:lpstr>Arial Black</vt:lpstr>
      <vt:lpstr>AYM Wadiy S_U normal.</vt:lpstr>
      <vt:lpstr>Calibri</vt:lpstr>
      <vt:lpstr>Calibri Light</vt:lpstr>
      <vt:lpstr>Lucida Sans Unicode</vt:lpstr>
      <vt:lpstr>PT Bold Heading</vt:lpstr>
      <vt:lpstr>Simplified Arabic</vt:lpstr>
      <vt:lpstr>Symbol</vt:lpstr>
      <vt:lpstr>Times New Roman</vt:lpstr>
      <vt:lpstr>Wingdings</vt:lpstr>
      <vt:lpstr>Wingdings 2</vt:lpstr>
      <vt:lpstr>Wingdings 3</vt:lpstr>
      <vt:lpstr>1_Office Theme</vt:lpstr>
      <vt:lpstr>2_Office Theme</vt:lpstr>
      <vt:lpstr>Equation</vt:lpstr>
      <vt:lpstr>Équation</vt:lpstr>
      <vt:lpstr>PowerPoint Presentation</vt:lpstr>
      <vt:lpstr>المحاضرة العاشرة    </vt:lpstr>
      <vt:lpstr>دالة التكاليف Costs Function</vt:lpstr>
      <vt:lpstr>(1) التكاليف في المدى القصير</vt:lpstr>
      <vt:lpstr>(2) التكاليف الثابتة الكلية (TFC)</vt:lpstr>
      <vt:lpstr>(3) التكاليف المتغيرة الكلية TVC</vt:lpstr>
      <vt:lpstr>(4) متوسط التكلفة الثابتة (AFC)</vt:lpstr>
      <vt:lpstr>مثال: منحنيات التكلفة الثابتة (الكلية والمتوسطة)</vt:lpstr>
      <vt:lpstr>(5) التكلفة الحدية (MC)</vt:lpstr>
      <vt:lpstr>(6) منحنيات التكاليف الكلية والتكاليف الكلية المتغيرة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العلاقة بين التكاليف المتوسطة و التكاليف الحدية</vt:lpstr>
      <vt:lpstr> أهم الخصائص لمنحنيات التكاليف المتوسطة و الحدية و العلاقة فيما بينها</vt:lpstr>
      <vt:lpstr>PowerPoint Presentation</vt:lpstr>
      <vt:lpstr>PowerPoint Presentation</vt:lpstr>
      <vt:lpstr>الجواب على السؤال الثاني: لماذا تنخفض التكاليف المتوسطة و الحدية في البداية ثم تبدأ بالارتفاع؟ لنفترض أن عنصر العمل (L) هو عنصر الانتاج المتغيير و رأس المال هو العنصر الثابت (الآلات =  K) و أن W هو أجر الوحدة الواحده من العمل (العامل الواحد) حيث يكون ثابت دون اعتبار عدد العمال التي ترغب المنشأة في توظيفه. اذا, تحت هذه الفروض يمكن احتساب التكاليف الكلية المتغيرة التي تدفع لعنصرالإنتاج المتغيرعلى النحو التالي: WL  =  TVC و بالتالي يكون متوسط التكاليف المتغيرة :</vt:lpstr>
      <vt:lpstr>PowerPoint Presentation</vt:lpstr>
      <vt:lpstr>PowerPoint Presentation</vt:lpstr>
      <vt:lpstr>تكاليف الإنتاج في المدى الطويل</vt:lpstr>
      <vt:lpstr> منحنى متوسط التكاليف الكلية في المدى الطويل (LRATC) </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Yousif Abdalkarim Yoysif</dc:creator>
  <cp:lastModifiedBy>Yousif Abdalkarim Yoysif</cp:lastModifiedBy>
  <cp:revision>6</cp:revision>
  <dcterms:created xsi:type="dcterms:W3CDTF">2016-11-09T12:05:35Z</dcterms:created>
  <dcterms:modified xsi:type="dcterms:W3CDTF">2016-11-23T06:10:52Z</dcterms:modified>
</cp:coreProperties>
</file>