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35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84BB538-B64D-4D4A-90EA-E6FF23A31182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1B2E7E9-AD91-4FA9-8DC7-82C625DE4D8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7067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460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fr-FR" b="0" u="sng" dirty="0">
              <a:latin typeface="Times New Roman" pitchFamily="18" charset="0"/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575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ADFAA9-167B-4A93-A1E9-453762E0F677}" type="slidenum">
              <a:rPr lang="en-US"/>
              <a:pPr/>
              <a:t>11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5485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715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368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960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822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fr-FR" b="0" u="none" dirty="0"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440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65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879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175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924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B96FD-DC97-417E-8747-49EA80B591FC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17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7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3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09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379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26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96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5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14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6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8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875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257C50E-B730-4872-976B-FFBD59358591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64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9CE7C07-3D20-478F-A4A3-4E02CE760F31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689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577D411-00E4-431F-861B-22CEA9C8ADAD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346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6" name="Rectangle 9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0CE014-9E73-4312-A34B-DDBE291E677C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42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B84F9DF-7E68-49BA-B594-28108E1774D6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22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0782BAD-2F08-4DE1-8EE3-C2E99C49B74B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49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33AFFB-BE8B-4ECA-8C50-1433E49EA28E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124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D5D341-3245-40E2-9B0B-E8256AEF92B9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93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688DE0C-B4F7-45E3-9F88-CD7056CD2980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298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3DF9721-5165-4DF0-8DFA-B0ED8E6E748B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24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5177BF5-D7E8-4F19-8857-959EAD89A87D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41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8B51B-5708-4295-85E5-60A1A9A57D68}" type="slidenum">
              <a:rPr lang="en-US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659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عنوان فقط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481138"/>
            <a:ext cx="10972800" cy="4525962"/>
          </a:xfrm>
        </p:spPr>
        <p:txBody>
          <a:bodyPr/>
          <a:lstStyle>
            <a:lvl1pPr algn="r" rtl="1">
              <a:defRPr>
                <a:solidFill>
                  <a:schemeClr val="bg1"/>
                </a:solidFill>
              </a:defRPr>
            </a:lvl1pPr>
            <a:lvl2pPr algn="r" rtl="1">
              <a:defRPr>
                <a:solidFill>
                  <a:schemeClr val="bg1"/>
                </a:solidFill>
              </a:defRPr>
            </a:lvl2pPr>
            <a:lvl3pPr algn="r" rtl="1">
              <a:defRPr>
                <a:solidFill>
                  <a:schemeClr val="bg1"/>
                </a:solidFill>
              </a:defRPr>
            </a:lvl3pPr>
            <a:lvl4pPr algn="r" rtl="1">
              <a:defRPr>
                <a:solidFill>
                  <a:schemeClr val="bg1"/>
                </a:solidFill>
              </a:defRPr>
            </a:lvl4pPr>
            <a:lvl5pPr algn="r" rtl="1">
              <a:defRPr>
                <a:solidFill>
                  <a:schemeClr val="bg1"/>
                </a:solidFill>
              </a:defRPr>
            </a:lvl5pPr>
            <a:extLst/>
          </a:lstStyle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en-US" dirty="0"/>
          </a:p>
        </p:txBody>
      </p:sp>
      <p:sp>
        <p:nvSpPr>
          <p:cNvPr id="12" name="عنوان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>
            <a:lvl1pPr algn="r" rtl="1">
              <a:defRPr>
                <a:solidFill>
                  <a:schemeClr val="accent5"/>
                </a:solidFill>
              </a:defRPr>
            </a:lvl1pPr>
            <a:extLst/>
          </a:lstStyle>
          <a:p>
            <a:r>
              <a:rPr lang="ar-SA" dirty="0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fld id="{DC7C9964-A059-4D0B-B388-840973C10396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11/23/2016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>
          <a:xfrm>
            <a:off x="11529484" y="6408739"/>
            <a:ext cx="488949" cy="365125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E7A03F6-7E04-4E5E-BAD3-53F81F6B3C4A}" type="slidenum">
              <a:rPr lang="en-US" altLang="ar-SA">
                <a:solidFill>
                  <a:prstClr val="black"/>
                </a:solidFill>
              </a:rPr>
              <a:pPr>
                <a:defRPr/>
              </a:pPr>
              <a:t>‹#›</a:t>
            </a:fld>
            <a:r>
              <a:rPr lang="en-US" altLang="ar-SA">
                <a:solidFill>
                  <a:prstClr val="black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val="3454374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عنوان فقط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481138"/>
            <a:ext cx="10972800" cy="4525962"/>
          </a:xfrm>
        </p:spPr>
        <p:txBody>
          <a:bodyPr/>
          <a:lstStyle>
            <a:lvl1pPr algn="r" rtl="1">
              <a:defRPr>
                <a:solidFill>
                  <a:schemeClr val="bg1"/>
                </a:solidFill>
              </a:defRPr>
            </a:lvl1pPr>
            <a:lvl2pPr algn="r" rtl="1">
              <a:defRPr>
                <a:solidFill>
                  <a:schemeClr val="bg1"/>
                </a:solidFill>
              </a:defRPr>
            </a:lvl2pPr>
            <a:lvl3pPr algn="r" rtl="1">
              <a:defRPr>
                <a:solidFill>
                  <a:schemeClr val="bg1"/>
                </a:solidFill>
              </a:defRPr>
            </a:lvl3pPr>
            <a:lvl4pPr algn="r" rtl="1">
              <a:defRPr>
                <a:solidFill>
                  <a:schemeClr val="bg1"/>
                </a:solidFill>
              </a:defRPr>
            </a:lvl4pPr>
            <a:lvl5pPr algn="r" rtl="1">
              <a:defRPr>
                <a:solidFill>
                  <a:schemeClr val="bg1"/>
                </a:solidFill>
              </a:defRPr>
            </a:lvl5pPr>
            <a:extLst/>
          </a:lstStyle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en-US" dirty="0"/>
          </a:p>
        </p:txBody>
      </p:sp>
      <p:sp>
        <p:nvSpPr>
          <p:cNvPr id="12" name="عنوان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>
            <a:lvl1pPr algn="r" rtl="1">
              <a:defRPr>
                <a:solidFill>
                  <a:schemeClr val="accent5"/>
                </a:solidFill>
              </a:defRPr>
            </a:lvl1pPr>
            <a:extLst/>
          </a:lstStyle>
          <a:p>
            <a:r>
              <a:rPr lang="ar-SA" dirty="0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fld id="{D3436DDC-650F-457B-A192-5C622B9E8554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11/23/2016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>
          <a:xfrm>
            <a:off x="11529484" y="6408739"/>
            <a:ext cx="488949" cy="365125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C166B76-DDF7-4401-8945-753D2B01F1A1}" type="slidenum">
              <a:rPr lang="en-US" altLang="ar-SA">
                <a:solidFill>
                  <a:prstClr val="black"/>
                </a:solidFill>
              </a:rPr>
              <a:pPr>
                <a:defRPr/>
              </a:pPr>
              <a:t>‹#›</a:t>
            </a:fld>
            <a:r>
              <a:rPr lang="en-US" altLang="ar-SA">
                <a:solidFill>
                  <a:prstClr val="black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val="193197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عنوان فقط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481138"/>
            <a:ext cx="10972800" cy="4525962"/>
          </a:xfrm>
        </p:spPr>
        <p:txBody>
          <a:bodyPr/>
          <a:lstStyle>
            <a:lvl1pPr algn="r" rtl="1">
              <a:defRPr>
                <a:solidFill>
                  <a:schemeClr val="bg1"/>
                </a:solidFill>
              </a:defRPr>
            </a:lvl1pPr>
            <a:lvl2pPr algn="r" rtl="1">
              <a:defRPr>
                <a:solidFill>
                  <a:schemeClr val="bg1"/>
                </a:solidFill>
              </a:defRPr>
            </a:lvl2pPr>
            <a:lvl3pPr algn="r" rtl="1">
              <a:defRPr>
                <a:solidFill>
                  <a:schemeClr val="bg1"/>
                </a:solidFill>
              </a:defRPr>
            </a:lvl3pPr>
            <a:lvl4pPr algn="r" rtl="1">
              <a:defRPr>
                <a:solidFill>
                  <a:schemeClr val="bg1"/>
                </a:solidFill>
              </a:defRPr>
            </a:lvl4pPr>
            <a:lvl5pPr algn="r" rtl="1">
              <a:defRPr>
                <a:solidFill>
                  <a:schemeClr val="bg1"/>
                </a:solidFill>
              </a:defRPr>
            </a:lvl5pPr>
            <a:extLst/>
          </a:lstStyle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en-US" dirty="0"/>
          </a:p>
        </p:txBody>
      </p:sp>
      <p:sp>
        <p:nvSpPr>
          <p:cNvPr id="12" name="عنوان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>
            <a:lvl1pPr algn="r" rtl="1">
              <a:defRPr>
                <a:solidFill>
                  <a:schemeClr val="accent5"/>
                </a:solidFill>
              </a:defRPr>
            </a:lvl1pPr>
            <a:extLst/>
          </a:lstStyle>
          <a:p>
            <a:r>
              <a:rPr lang="ar-SA" dirty="0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fld id="{6EC76FCF-2DA6-4303-92CC-43C4B91592D6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11/23/2016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>
          <a:xfrm>
            <a:off x="11529484" y="6408739"/>
            <a:ext cx="488949" cy="365125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FC269D4-061C-47C5-B922-0E4AFA08B02E}" type="slidenum">
              <a:rPr lang="en-US" altLang="ar-SA">
                <a:solidFill>
                  <a:prstClr val="black"/>
                </a:solidFill>
              </a:rPr>
              <a:pPr>
                <a:defRPr/>
              </a:pPr>
              <a:t>‹#›</a:t>
            </a:fld>
            <a:r>
              <a:rPr lang="en-US" altLang="ar-SA">
                <a:solidFill>
                  <a:prstClr val="black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val="661557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AA5DA-2560-49BD-B434-4C1AEA9502EF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76B9-F531-40B0-B7E1-2698B85AE8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002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23/02/38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8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altLang="ar-SA" smtClean="0"/>
              <a:t>المحتوى المستوى الأول</a:t>
            </a:r>
            <a:endParaRPr lang="en-US" altLang="ar-SA" smtClean="0"/>
          </a:p>
          <a:p>
            <a:pPr lvl="1"/>
            <a:r>
              <a:rPr lang="ar-EG" altLang="ar-SA" smtClean="0"/>
              <a:t>المحتوى المستوى الثاني</a:t>
            </a:r>
            <a:endParaRPr lang="en-US" altLang="ar-SA" smtClean="0"/>
          </a:p>
          <a:p>
            <a:pPr lvl="2"/>
            <a:r>
              <a:rPr lang="ar-EG" altLang="ar-SA" smtClean="0"/>
              <a:t>المحتوى المستوى الثالث</a:t>
            </a:r>
            <a:endParaRPr lang="en-US" altLang="ar-SA" smtClean="0"/>
          </a:p>
          <a:p>
            <a:pPr lvl="3"/>
            <a:r>
              <a:rPr lang="ar-EG" altLang="ar-SA" smtClean="0"/>
              <a:t>المحتوى المستوى الرابع</a:t>
            </a:r>
            <a:endParaRPr lang="en-US" altLang="ar-SA" smtClean="0"/>
          </a:p>
          <a:p>
            <a:pPr lvl="4"/>
            <a:r>
              <a:rPr lang="ar-EG" altLang="ar-SA" smtClean="0"/>
              <a:t>المحتوى المستوى الخامس</a:t>
            </a:r>
            <a:endParaRPr lang="en-US" altLang="ar-SA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29" name="Picture 17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9" y="5964239"/>
            <a:ext cx="1031631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8"/>
          <p:cNvSpPr>
            <a:spLocks noChangeArrowheads="1"/>
          </p:cNvSpPr>
          <p:nvPr userDrawn="1"/>
        </p:nvSpPr>
        <p:spPr bwMode="auto">
          <a:xfrm>
            <a:off x="1125416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200" smtClean="0">
                <a:solidFill>
                  <a:prstClr val="white"/>
                </a:solidFill>
                <a:latin typeface="Calibri" panose="020F0502020204030204" pitchFamily="34" charset="0"/>
              </a:rPr>
              <a:t>Deanship of E-Learning and Distance Education</a:t>
            </a:r>
          </a:p>
        </p:txBody>
      </p:sp>
      <p:sp>
        <p:nvSpPr>
          <p:cNvPr id="1031" name="Rectangle 19"/>
          <p:cNvSpPr>
            <a:spLocks noChangeArrowheads="1"/>
          </p:cNvSpPr>
          <p:nvPr userDrawn="1"/>
        </p:nvSpPr>
        <p:spPr bwMode="auto">
          <a:xfrm>
            <a:off x="1455617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1600" b="1" smtClean="0">
                <a:solidFill>
                  <a:prstClr val="white"/>
                </a:solidFill>
                <a:latin typeface="Calibri" panose="020F0502020204030204" pitchFamily="34" charset="0"/>
              </a:rPr>
              <a:t>عمادة التعلم الإلكتروني والتعليم عن بعد</a:t>
            </a:r>
            <a:endParaRPr lang="en-US" altLang="ar-SA" sz="1600" b="1" smtClean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Rectangle 20"/>
          <p:cNvSpPr>
            <a:spLocks noChangeArrowheads="1"/>
          </p:cNvSpPr>
          <p:nvPr userDrawn="1"/>
        </p:nvSpPr>
        <p:spPr bwMode="auto">
          <a:xfrm>
            <a:off x="7344679" y="6365876"/>
            <a:ext cx="221727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1100" smtClean="0">
                <a:solidFill>
                  <a:prstClr val="white"/>
                </a:solidFill>
              </a:rPr>
              <a:t>جميع الحقوق محفوظة لجامعة الملك فيصل ©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100" smtClean="0">
                <a:solidFill>
                  <a:prstClr val="white"/>
                </a:solidFill>
              </a:rPr>
              <a:t>All Rights Reserved for KFU ©</a:t>
            </a:r>
            <a:endParaRPr lang="en-US" altLang="ar-SA" sz="1100" smtClean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02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 bwMode="auto">
          <a:xfrm>
            <a:off x="1885950" y="2130426"/>
            <a:ext cx="84201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altLang="ar-SA" smtClean="0">
              <a:solidFill>
                <a:srgbClr val="376092"/>
              </a:solidFill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8D0D8BF-1BC6-4310-B25A-620B9995A616}" type="slidenum">
              <a:rPr lang="ar-SA" altLang="ar-SA" sz="1200">
                <a:solidFill>
                  <a:prstClr val="white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</a:t>
            </a:fld>
            <a:endParaRPr lang="en-US" altLang="ar-SA" sz="12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343" name="Subtitle 2"/>
          <p:cNvSpPr txBox="1">
            <a:spLocks/>
          </p:cNvSpPr>
          <p:nvPr/>
        </p:nvSpPr>
        <p:spPr bwMode="auto">
          <a:xfrm>
            <a:off x="6858000" y="4800600"/>
            <a:ext cx="4083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ar-SA" altLang="ar-SA" sz="2400" b="1"/>
              <a:t>جامعة الملك فيصل</a:t>
            </a:r>
          </a:p>
          <a:p>
            <a:pPr algn="ctr" rtl="0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ar-SA" altLang="ar-SA" sz="2400" b="1"/>
              <a:t>عمادة التعلم الإلكتروني والتعليم عن بعد</a:t>
            </a:r>
            <a:endParaRPr lang="en-US" altLang="ar-SA" sz="2400" b="1"/>
          </a:p>
          <a:p>
            <a:pPr algn="ctr" rtl="0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ar-SA" altLang="ar-SA" sz="2400"/>
              <a:t>	</a:t>
            </a:r>
            <a:endParaRPr lang="en-US" altLang="ar-SA" sz="2400"/>
          </a:p>
        </p:txBody>
      </p:sp>
      <p:grpSp>
        <p:nvGrpSpPr>
          <p:cNvPr id="14344" name="Group 7"/>
          <p:cNvGrpSpPr>
            <a:grpSpLocks/>
          </p:cNvGrpSpPr>
          <p:nvPr/>
        </p:nvGrpSpPr>
        <p:grpSpPr bwMode="auto">
          <a:xfrm>
            <a:off x="7637464" y="1981201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435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Freeform 10"/>
          <p:cNvSpPr/>
          <p:nvPr/>
        </p:nvSpPr>
        <p:spPr>
          <a:xfrm>
            <a:off x="114300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346" name="Title 1"/>
          <p:cNvSpPr txBox="1">
            <a:spLocks/>
          </p:cNvSpPr>
          <p:nvPr/>
        </p:nvSpPr>
        <p:spPr bwMode="auto">
          <a:xfrm>
            <a:off x="1524000" y="2971800"/>
            <a:ext cx="50990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SA" altLang="ar-SA" sz="3700" b="1">
                <a:solidFill>
                  <a:srgbClr val="AD9968"/>
                </a:solidFill>
                <a:latin typeface="AYM Wadiy S_U normal."/>
                <a:cs typeface="Times New Roman" panose="02020603050405020304" pitchFamily="18" charset="0"/>
              </a:rPr>
              <a:t>مبادئ الاقتصاد الجزئي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ar-SA" sz="2400" b="1">
                <a:solidFill>
                  <a:srgbClr val="7F7F7F"/>
                </a:solidFill>
                <a:cs typeface="Times New Roman" panose="02020603050405020304" pitchFamily="18" charset="0"/>
              </a:rPr>
              <a:t>Microeconomics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SA" altLang="ar-SA" sz="3700" b="1">
                <a:solidFill>
                  <a:srgbClr val="AD9968"/>
                </a:solidFill>
                <a:latin typeface="AYM Wadiy S_U normal."/>
                <a:cs typeface="Times New Roman" panose="02020603050405020304" pitchFamily="18" charset="0"/>
              </a:rPr>
              <a:t>استاذ المقرر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SA" altLang="ar-SA" sz="2800" b="1">
                <a:solidFill>
                  <a:srgbClr val="7F7F7F"/>
                </a:solidFill>
                <a:cs typeface="Times New Roman" panose="02020603050405020304" pitchFamily="18" charset="0"/>
              </a:rPr>
              <a:t>د/ يوسف عثمان عبد الكريم</a:t>
            </a:r>
            <a:endParaRPr lang="en-US" altLang="ar-SA" sz="2800" b="1">
              <a:solidFill>
                <a:srgbClr val="7F7F7F"/>
              </a:solidFill>
            </a:endParaRPr>
          </a:p>
        </p:txBody>
      </p:sp>
      <p:sp>
        <p:nvSpPr>
          <p:cNvPr id="14347" name="Slide Number Placeholder 10"/>
          <p:cNvSpPr txBox="1">
            <a:spLocks/>
          </p:cNvSpPr>
          <p:nvPr/>
        </p:nvSpPr>
        <p:spPr bwMode="auto">
          <a:xfrm>
            <a:off x="1524000" y="6405564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83096C78-EA97-45CA-8392-094C64A64825}" type="slidenum">
              <a:rPr lang="ar-SA" altLang="ar-SA" sz="1200">
                <a:solidFill>
                  <a:prstClr val="white"/>
                </a:solidFill>
              </a:rPr>
              <a:pPr rtl="0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</a:t>
            </a:fld>
            <a:endParaRPr lang="en-US" altLang="ar-SA" sz="12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79750" y="6329363"/>
            <a:ext cx="2217738" cy="431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/>
            </a:pPr>
            <a:r>
              <a:rPr lang="ar-SA" sz="1100" dirty="0">
                <a:solidFill>
                  <a:prstClr val="black"/>
                </a:solidFill>
                <a:latin typeface="Arial" panose="020B0604020202020204" pitchFamily="34" charset="0"/>
              </a:rPr>
              <a:t>جميع الحقوق محفوظة لجامعة الملك فيصل ©</a:t>
            </a:r>
          </a:p>
          <a:p>
            <a:pPr algn="ctr" rt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 for KFU ©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6896100" y="5892801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6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913304" y="1301579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الحادي عشر    </a:t>
            </a:r>
            <a:endParaRPr lang="en-US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5364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087C1DC-0837-447E-A2B1-755700B7A054}" type="slidenum">
              <a:rPr lang="ar-SA" altLang="ar-SA" sz="1200">
                <a:solidFill>
                  <a:prstClr val="white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87488" y="276225"/>
            <a:ext cx="8915400" cy="77628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ar-SA" sz="2000" dirty="0" smtClean="0">
                <a:solidFill>
                  <a:srgbClr val="72A376">
                    <a:lumMod val="75000"/>
                  </a:srgbClr>
                </a:solidFill>
              </a:rPr>
              <a:t>مبادئ الاقتصاد الجزئي </a:t>
            </a:r>
            <a:endParaRPr lang="en-US" sz="2000" dirty="0">
              <a:solidFill>
                <a:srgbClr val="72A376">
                  <a:lumMod val="75000"/>
                </a:srgb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03804" y="3174614"/>
            <a:ext cx="8229600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177800" lvl="0" algn="ctr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defRPr/>
            </a:pPr>
            <a:r>
              <a:rPr lang="ar-SA" sz="3600" b="1" kern="0" dirty="0" smtClean="0">
                <a:solidFill>
                  <a:srgbClr val="00007D"/>
                </a:solidFill>
                <a:latin typeface="Arial Black" pitchFamily="34" charset="0"/>
                <a:cs typeface="PT Bold Heading" pitchFamily="2" charset="-78"/>
              </a:rPr>
              <a:t>سوق </a:t>
            </a:r>
            <a:r>
              <a:rPr lang="ar-SA" sz="3600" b="1" kern="0" dirty="0">
                <a:solidFill>
                  <a:srgbClr val="00007D"/>
                </a:solidFill>
                <a:latin typeface="Arial Black" pitchFamily="34" charset="0"/>
                <a:cs typeface="PT Bold Heading" pitchFamily="2" charset="-78"/>
              </a:rPr>
              <a:t>المنافسة التامة</a:t>
            </a:r>
            <a:endParaRPr lang="en-US" sz="4000" b="1" kern="0" dirty="0">
              <a:solidFill>
                <a:srgbClr val="00007D"/>
              </a:solidFill>
              <a:latin typeface="Arial Black" pitchFamily="34" charset="0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668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D8818-8075-44AB-BC43-AB8FC0FC9D1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133600" y="819912"/>
            <a:ext cx="8229600" cy="627888"/>
          </a:xfrm>
        </p:spPr>
        <p:txBody>
          <a:bodyPr>
            <a:normAutofit/>
          </a:bodyPr>
          <a:lstStyle/>
          <a:p>
            <a:pPr algn="r" rtl="1"/>
            <a:r>
              <a:rPr lang="ar-TN" sz="3200" b="1" dirty="0">
                <a:latin typeface="Times New Roman" pitchFamily="18" charset="0"/>
                <a:cs typeface="Times New Roman" pitchFamily="18" charset="0"/>
              </a:rPr>
              <a:t>مقدمة </a:t>
            </a:r>
            <a:endParaRPr lang="fr-F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52600" y="1744682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KW" sz="2400" dirty="0">
                <a:latin typeface="Times New Roman" pitchFamily="18" charset="0"/>
                <a:cs typeface="Times New Roman" pitchFamily="18" charset="0"/>
              </a:rPr>
              <a:t>يوجد العديد من الأشكال التي يمكن أن تأخذها أسواق السلع الاقتصادية، حيث يعتمد ذلك على هيكل السوق والسلوك الذي تقوم المنشأة بإتباعه من أجل تحقيق هدفها الأساسي وهو تعظيم الأرباح.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وبصفة عامة فإن هناك أربعة أشكال مختلفة من هيكل السوق 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هي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المنافسة الكاملة، الاحتكار التام، المنافسة الاحتكارية، واحتكار القلة. و تجدر الاشارة الى أن المنافسة الكاملة والاحتكار التام هما </a:t>
            </a:r>
            <a:r>
              <a:rPr lang="ar-KW" sz="2400" dirty="0">
                <a:latin typeface="Times New Roman" pitchFamily="18" charset="0"/>
                <a:cs typeface="Times New Roman" pitchFamily="18" charset="0"/>
              </a:rPr>
              <a:t>شكلان متنقضان تمام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KW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من حيث الهيكل وسلوك </a:t>
            </a:r>
            <a:r>
              <a:rPr lang="ar-KW" sz="2400" dirty="0">
                <a:latin typeface="Times New Roman" pitchFamily="18" charset="0"/>
                <a:cs typeface="Times New Roman" pitchFamily="18" charset="0"/>
              </a:rPr>
              <a:t>المنشأة.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وسوف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 نركز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هذا الفصل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 التاسع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400" dirty="0">
                <a:latin typeface="Times New Roman" pitchFamily="18" charset="0"/>
                <a:cs typeface="Times New Roman" pitchFamily="18" charset="0"/>
              </a:rPr>
              <a:t>إلا على دراسة </a:t>
            </a:r>
            <a:r>
              <a:rPr lang="ar-KW" sz="2400" dirty="0">
                <a:latin typeface="Times New Roman" pitchFamily="18" charset="0"/>
                <a:cs typeface="Times New Roman" pitchFamily="18" charset="0"/>
              </a:rPr>
              <a:t>سوق المنافسة الكاملة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فقط. </a:t>
            </a:r>
          </a:p>
        </p:txBody>
      </p:sp>
    </p:spTree>
    <p:extLst>
      <p:ext uri="{BB962C8B-B14F-4D97-AF65-F5344CB8AC3E}">
        <p14:creationId xmlns:p14="http://schemas.microsoft.com/office/powerpoint/2010/main" val="283079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838200"/>
            <a:ext cx="8229600" cy="475488"/>
          </a:xfrm>
        </p:spPr>
        <p:txBody>
          <a:bodyPr>
            <a:noAutofit/>
          </a:bodyPr>
          <a:lstStyle/>
          <a:p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السمات الرئيسية لسوق المنافسة التامة</a:t>
            </a:r>
            <a:endParaRPr lang="fr-FR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3081" y="1524000"/>
            <a:ext cx="11285838" cy="50292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ar-S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وجود عدد كبير من البائعين في السوق: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وهذا يعني أن كل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منتج أو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بائع لا يستطيع التأثير على السعر بمفرده،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حيث أن السعر في سوق المنافسة التامة يتحددعن طريق تفاعل الطلب و العرض, و بالتالي فإن على كل منتج أو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بائع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أن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يأخذ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السعر السائد في السوق مسلماً به ويتصرف على ضوئه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و نقول في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هذه الحالة أن كل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منتج أو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بائع يعد آخذاً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للسعر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Price taker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و ليس صانعا له (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Price </a:t>
            </a:r>
            <a:r>
              <a:rPr lang="fr-F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aker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وه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ذا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ما يعني أن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من الضروري أن يكون منحنى الطلب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على سلعة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ما الذي يواجهه </a:t>
            </a:r>
            <a:r>
              <a:rPr lang="ar-TN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منتج </a:t>
            </a:r>
            <a:r>
              <a:rPr lang="ar-TN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واحد</a:t>
            </a:r>
            <a:r>
              <a:rPr lang="ar-TN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أو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شركة </a:t>
            </a:r>
            <a:r>
              <a:rPr lang="ar-TN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واحد</a:t>
            </a:r>
            <a:r>
              <a:rPr lang="ar-TN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 ظل المنافسة الكاملة </a:t>
            </a:r>
            <a:r>
              <a:rPr lang="ar-SA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أفقياً</a:t>
            </a:r>
            <a:r>
              <a:rPr lang="ar-TN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عند سعر السوق السائد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 السوق, و بذلك يكون الطلب </a:t>
            </a:r>
            <a:r>
              <a:rPr lang="ar-TN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تام </a:t>
            </a:r>
            <a:r>
              <a:rPr lang="ar-SA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المرونة</a:t>
            </a:r>
            <a:r>
              <a:rPr lang="ar-TN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الشكل البياني رقم (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1.9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يوضح</a:t>
            </a:r>
            <a:r>
              <a:rPr lang="fr-F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التوازن في سوق المنافسة الكاملة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T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-457200">
              <a:lnSpc>
                <a:spcPct val="150000"/>
              </a:lnSpc>
              <a:spcBef>
                <a:spcPts val="1800"/>
              </a:spcBef>
              <a:buNone/>
            </a:pPr>
            <a:r>
              <a:rPr lang="ar-TN" sz="24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ملاحظة: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منحنى </a:t>
            </a:r>
            <a:r>
              <a:rPr lang="ar-SA" sz="2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طلب السوق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 حالة المنافسة الكاملة هو </a:t>
            </a:r>
            <a:r>
              <a:rPr lang="ar-SA" sz="2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منحنى الطلب العادي سالب الميل</a:t>
            </a:r>
            <a:endParaRPr lang="ar-TN" sz="24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D8818-8075-44AB-BC43-AB8FC0FC9D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3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753600" y="6416676"/>
            <a:ext cx="762000" cy="365125"/>
          </a:xfrm>
        </p:spPr>
        <p:txBody>
          <a:bodyPr/>
          <a:lstStyle/>
          <a:p>
            <a:fld id="{AB8D8818-8075-44AB-BC43-AB8FC0FC9D1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6" name="Text Box 3"/>
          <p:cNvSpPr txBox="1">
            <a:spLocks noChangeArrowheads="1"/>
          </p:cNvSpPr>
          <p:nvPr/>
        </p:nvSpPr>
        <p:spPr bwMode="auto">
          <a:xfrm>
            <a:off x="4980650" y="4601717"/>
            <a:ext cx="734351" cy="41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solidFill>
                  <a:srgbClr val="92D05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</a:t>
            </a:r>
            <a:endParaRPr lang="en-US" sz="16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 Box 4"/>
          <p:cNvSpPr txBox="1">
            <a:spLocks noChangeArrowheads="1"/>
          </p:cNvSpPr>
          <p:nvPr/>
        </p:nvSpPr>
        <p:spPr bwMode="auto">
          <a:xfrm>
            <a:off x="5127361" y="2324101"/>
            <a:ext cx="732631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</a:t>
            </a:r>
            <a:endParaRPr lang="en-US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 Box 5"/>
          <p:cNvSpPr txBox="1">
            <a:spLocks noChangeArrowheads="1"/>
          </p:cNvSpPr>
          <p:nvPr/>
        </p:nvSpPr>
        <p:spPr bwMode="auto">
          <a:xfrm>
            <a:off x="3603361" y="2955925"/>
            <a:ext cx="44631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Line 7"/>
          <p:cNvSpPr>
            <a:spLocks noChangeShapeType="1"/>
          </p:cNvSpPr>
          <p:nvPr/>
        </p:nvSpPr>
        <p:spPr bwMode="auto">
          <a:xfrm>
            <a:off x="2057400" y="1584326"/>
            <a:ext cx="0" cy="351834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Line 8"/>
          <p:cNvSpPr>
            <a:spLocks noChangeShapeType="1"/>
          </p:cNvSpPr>
          <p:nvPr/>
        </p:nvSpPr>
        <p:spPr bwMode="auto">
          <a:xfrm>
            <a:off x="2079360" y="5089525"/>
            <a:ext cx="3505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 Box 9"/>
          <p:cNvSpPr txBox="1">
            <a:spLocks noChangeArrowheads="1"/>
          </p:cNvSpPr>
          <p:nvPr/>
        </p:nvSpPr>
        <p:spPr bwMode="auto">
          <a:xfrm>
            <a:off x="5203561" y="5157467"/>
            <a:ext cx="732631" cy="465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Line 10"/>
          <p:cNvSpPr>
            <a:spLocks noChangeShapeType="1"/>
          </p:cNvSpPr>
          <p:nvPr/>
        </p:nvSpPr>
        <p:spPr bwMode="auto">
          <a:xfrm rot="6361919">
            <a:off x="2476709" y="2196738"/>
            <a:ext cx="2993342" cy="233405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Line 11"/>
          <p:cNvSpPr>
            <a:spLocks noChangeShapeType="1"/>
          </p:cNvSpPr>
          <p:nvPr/>
        </p:nvSpPr>
        <p:spPr bwMode="auto">
          <a:xfrm>
            <a:off x="2460360" y="2346325"/>
            <a:ext cx="2873640" cy="2209800"/>
          </a:xfrm>
          <a:prstGeom prst="lin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 flipH="1">
            <a:off x="2079360" y="3336925"/>
            <a:ext cx="6629400" cy="76200"/>
          </a:xfrm>
          <a:prstGeom prst="line">
            <a:avLst/>
          </a:prstGeom>
          <a:noFill/>
          <a:ln w="28575">
            <a:solidFill>
              <a:srgbClr val="FFC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Line 13"/>
          <p:cNvSpPr>
            <a:spLocks noChangeShapeType="1"/>
          </p:cNvSpPr>
          <p:nvPr/>
        </p:nvSpPr>
        <p:spPr bwMode="auto">
          <a:xfrm flipH="1">
            <a:off x="3905002" y="3462686"/>
            <a:ext cx="3159" cy="1656184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 Box 14"/>
          <p:cNvSpPr txBox="1">
            <a:spLocks noChangeArrowheads="1"/>
          </p:cNvSpPr>
          <p:nvPr/>
        </p:nvSpPr>
        <p:spPr bwMode="auto">
          <a:xfrm>
            <a:off x="1698361" y="1228851"/>
            <a:ext cx="732631" cy="43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 Box 22"/>
          <p:cNvSpPr txBox="1">
            <a:spLocks noChangeArrowheads="1"/>
          </p:cNvSpPr>
          <p:nvPr/>
        </p:nvSpPr>
        <p:spPr bwMode="auto">
          <a:xfrm>
            <a:off x="1524000" y="3184526"/>
            <a:ext cx="631560" cy="35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baseline="-25000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 Box 26"/>
          <p:cNvSpPr txBox="1">
            <a:spLocks noChangeArrowheads="1"/>
          </p:cNvSpPr>
          <p:nvPr/>
        </p:nvSpPr>
        <p:spPr bwMode="auto">
          <a:xfrm>
            <a:off x="3689310" y="5190679"/>
            <a:ext cx="523651" cy="43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Qe</a:t>
            </a:r>
            <a:endParaRPr lang="en-US" b="1" baseline="-25000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Oval 41"/>
          <p:cNvSpPr>
            <a:spLocks noChangeArrowheads="1"/>
          </p:cNvSpPr>
          <p:nvPr/>
        </p:nvSpPr>
        <p:spPr bwMode="auto">
          <a:xfrm>
            <a:off x="3831961" y="3390678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tx1"/>
              </a:solidFill>
              <a:ea typeface="ＭＳ Ｐゴシック" pitchFamily="17" charset="-128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2362200" y="1736725"/>
            <a:ext cx="29718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TN" b="1" dirty="0">
                <a:latin typeface="Times New Roman" pitchFamily="18" charset="0"/>
                <a:cs typeface="Times New Roman" pitchFamily="18" charset="0"/>
              </a:rPr>
              <a:t>توازن السوق في ظل المنافسة الكاملة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ZoneTexte 90"/>
          <p:cNvSpPr txBox="1"/>
          <p:nvPr/>
        </p:nvSpPr>
        <p:spPr>
          <a:xfrm rot="2387683">
            <a:off x="4257944" y="3985560"/>
            <a:ext cx="1673175" cy="338554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/>
          <a:lstStyle/>
          <a:p>
            <a:r>
              <a:rPr lang="ar-TN" sz="1600" b="1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منحنى طلب السوق</a:t>
            </a:r>
            <a:endParaRPr lang="fr-FR" sz="1600" b="1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ZoneTexte 95"/>
          <p:cNvSpPr txBox="1"/>
          <p:nvPr/>
        </p:nvSpPr>
        <p:spPr>
          <a:xfrm rot="19455068">
            <a:off x="3496023" y="2597240"/>
            <a:ext cx="2004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منحنى عرض السوق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97" name="Text Box 3"/>
          <p:cNvSpPr txBox="1">
            <a:spLocks noChangeArrowheads="1"/>
          </p:cNvSpPr>
          <p:nvPr/>
        </p:nvSpPr>
        <p:spPr bwMode="auto">
          <a:xfrm>
            <a:off x="9906001" y="2971801"/>
            <a:ext cx="734351" cy="41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solidFill>
                  <a:srgbClr val="7030A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</a:t>
            </a:r>
            <a:endParaRPr lang="en-US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Line 8"/>
          <p:cNvSpPr>
            <a:spLocks noChangeShapeType="1"/>
          </p:cNvSpPr>
          <p:nvPr/>
        </p:nvSpPr>
        <p:spPr bwMode="auto">
          <a:xfrm>
            <a:off x="6811169" y="5089525"/>
            <a:ext cx="3505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 Box 9"/>
          <p:cNvSpPr txBox="1">
            <a:spLocks noChangeArrowheads="1"/>
          </p:cNvSpPr>
          <p:nvPr/>
        </p:nvSpPr>
        <p:spPr bwMode="auto">
          <a:xfrm>
            <a:off x="9935370" y="5157467"/>
            <a:ext cx="732631" cy="465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Text Box 14"/>
          <p:cNvSpPr txBox="1">
            <a:spLocks noChangeArrowheads="1"/>
          </p:cNvSpPr>
          <p:nvPr/>
        </p:nvSpPr>
        <p:spPr bwMode="auto">
          <a:xfrm>
            <a:off x="6430170" y="1279526"/>
            <a:ext cx="732631" cy="43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7239000" y="1981200"/>
            <a:ext cx="2743200" cy="838200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/>
          <a:lstStyle/>
          <a:p>
            <a:pPr algn="ctr" rtl="1"/>
            <a:r>
              <a:rPr lang="ar-TN" b="1" dirty="0">
                <a:latin typeface="Times New Roman" pitchFamily="18" charset="0"/>
                <a:cs typeface="Times New Roman" pitchFamily="18" charset="0"/>
              </a:rPr>
              <a:t>منحنى الطلب على سلعة مؤسسة واحدة في ظل المنافسة الكاملة</a:t>
            </a:r>
          </a:p>
          <a:p>
            <a:pPr algn="ctr" rtl="1"/>
            <a:r>
              <a:rPr lang="fr-F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طلب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تام 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المرونة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  <a:p>
            <a:pPr algn="ctr" rtl="1"/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2" name="Connecteur droit 111"/>
          <p:cNvCxnSpPr/>
          <p:nvPr/>
        </p:nvCxnSpPr>
        <p:spPr>
          <a:xfrm>
            <a:off x="6811170" y="3336925"/>
            <a:ext cx="3552031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6302640" y="3108326"/>
            <a:ext cx="631560" cy="35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baseline="-25000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8077200" y="2861846"/>
            <a:ext cx="99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TN" sz="1600" b="1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(</a:t>
            </a:r>
            <a:r>
              <a:rPr lang="fr-FR" sz="1600" b="1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∞</a:t>
            </a:r>
            <a:r>
              <a:rPr lang="ar-TN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16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ar-TN" sz="1600" dirty="0">
                <a:latin typeface="Times New Roman" pitchFamily="18" charset="0"/>
                <a:cs typeface="Times New Roman" pitchFamily="18" charset="0"/>
              </a:rPr>
              <a:t>)</a:t>
            </a:r>
            <a:endParaRPr lang="fr-FR" sz="1600" dirty="0"/>
          </a:p>
        </p:txBody>
      </p:sp>
      <p:sp>
        <p:nvSpPr>
          <p:cNvPr id="123" name="Line 7"/>
          <p:cNvSpPr>
            <a:spLocks noChangeShapeType="1"/>
          </p:cNvSpPr>
          <p:nvPr/>
        </p:nvSpPr>
        <p:spPr bwMode="auto">
          <a:xfrm>
            <a:off x="6781800" y="1584326"/>
            <a:ext cx="0" cy="351834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419600" y="5775325"/>
            <a:ext cx="27602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الشكل البياني رقم (</a:t>
            </a:r>
            <a:r>
              <a:rPr lang="ar-TN" sz="2000" b="1" dirty="0">
                <a:latin typeface="Times New Roman" pitchFamily="18" charset="0"/>
                <a:cs typeface="Times New Roman" pitchFamily="18" charset="0"/>
              </a:rPr>
              <a:t>1.9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) 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43076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7795" y="218302"/>
            <a:ext cx="11458833" cy="5562600"/>
          </a:xfrm>
        </p:spPr>
        <p:txBody>
          <a:bodyPr>
            <a:noAutofit/>
          </a:bodyPr>
          <a:lstStyle/>
          <a:p>
            <a:pPr marL="9720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None/>
            </a:pPr>
            <a:r>
              <a:rPr lang="ar-S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جميع المنتجين في السوق ينتجون ويبيعون سلعة متجانسة </a:t>
            </a:r>
            <a:r>
              <a:rPr lang="ar-BH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ومتماثلة تماماً من سلعة معينة </a:t>
            </a:r>
            <a:r>
              <a:rPr lang="ar-S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-342900">
              <a:lnSpc>
                <a:spcPct val="150000"/>
              </a:lnSpc>
              <a:spcBef>
                <a:spcPts val="0"/>
              </a:spcBef>
              <a:buNone/>
            </a:pP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بمعنى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أن سلعة كل منتج هي بديل كامل لسلعة المنتجين الآخرين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أي أن </a:t>
            </a:r>
            <a:r>
              <a:rPr lang="ar-KW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هذه السلعة متطابقة من ناحية الجودة والكفاءة وأداء الخدمة، بغض النظر عن المنتج أو البائع الذي تم شراء السلعة منه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وبالتالي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فإن أي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منتج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لا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يستطيع أن يبيع شيئاً على الإطلاق إذا حاول أن يرفع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سعر السلعة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مقارنة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سعر السوق لأن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ذلك يدفع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المستهلكين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لشراء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نفس السلعة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من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المنتجين الآخرين، وهذا يقودنا إلى نفس النتيجة السابقة وهي أن الطلب على سلعة كل منتج في السوق هو طلب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تام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المرونة.</a:t>
            </a:r>
            <a:endParaRPr lang="ar-T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94400" indent="0">
              <a:spcBef>
                <a:spcPts val="600"/>
              </a:spcBef>
              <a:buClr>
                <a:schemeClr val="accent2"/>
              </a:buClr>
              <a:buNone/>
            </a:pPr>
            <a:r>
              <a:rPr lang="ar-S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حرية الدخول والخروج </a:t>
            </a:r>
            <a:r>
              <a:rPr lang="ar-TN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 </a:t>
            </a:r>
            <a:r>
              <a:rPr lang="ar-S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السوق :</a:t>
            </a:r>
          </a:p>
          <a:p>
            <a:pPr marL="0" indent="-342900">
              <a:lnSpc>
                <a:spcPct val="150000"/>
              </a:lnSpc>
              <a:spcBef>
                <a:spcPts val="0"/>
              </a:spcBef>
              <a:buNone/>
            </a:pP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وهذ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عني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أن كل المنتج له حرية الدخول </a:t>
            </a:r>
            <a:r>
              <a:rPr lang="ar-KW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إلى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السوق و انتاج سلعة معينة, أي أنه لا توجد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KW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أي عوائق تمنع دخول منتجين جدد إلى السوق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كما أن للمنتج حرية الخروج اذا لم يعد يرغب و التوجه لسوق آخر لانتاج سلعة أخرى, و هذا يعني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سهولة انتقال عناصر الانتاج </a:t>
            </a:r>
            <a:r>
              <a:rPr lang="ar-KW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 إنتاج سلعة إلى إنتاج سلعة أخرى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ومن نقطة جغرافية إلى أخرى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فمثلاً منتج الشعير إذا لم يعد يرغب في انتاج الشعير فإنه يستطيع أن يحول عناصر الانتاج التي لديه إلى انتاج سلعة أخرى 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ك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القمح والذرة.</a:t>
            </a:r>
            <a:r>
              <a:rPr lang="ar-T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-342900" algn="just">
              <a:lnSpc>
                <a:spcPct val="150000"/>
              </a:lnSpc>
              <a:spcBef>
                <a:spcPts val="0"/>
              </a:spcBef>
              <a:buNone/>
            </a:pPr>
            <a:endParaRPr lang="fr-F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753600" y="6416676"/>
            <a:ext cx="762000" cy="365125"/>
          </a:xfrm>
        </p:spPr>
        <p:txBody>
          <a:bodyPr/>
          <a:lstStyle/>
          <a:p>
            <a:fld id="{AB8D8818-8075-44AB-BC43-AB8FC0FC9D1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0" y="996779"/>
            <a:ext cx="9601200" cy="1722120"/>
          </a:xfrm>
        </p:spPr>
        <p:txBody>
          <a:bodyPr>
            <a:noAutofit/>
          </a:bodyPr>
          <a:lstStyle/>
          <a:p>
            <a:pPr marL="194400" indent="0">
              <a:lnSpc>
                <a:spcPct val="150000"/>
              </a:lnSpc>
              <a:spcBef>
                <a:spcPts val="600"/>
              </a:spcBef>
              <a:buClr>
                <a:schemeClr val="accent2"/>
              </a:buClr>
              <a:buNone/>
            </a:pPr>
            <a:r>
              <a:rPr lang="ar-BH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توفر المعلومات السوقية بذات القدر لجميع المشاركين دون تكلفة</a:t>
            </a:r>
            <a:r>
              <a:rPr lang="ar-TN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-45720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تتوفر جميع المعلومات المطلوبة حول السلعة وسعرها وطريقة إنتاجها والتكاليف المرتبطة بإنتاجها والتقنية المستخدمة في عملية إنتاجها وبصورة تامة.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D8818-8075-44AB-BC43-AB8FC0FC9D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4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3635" y="387989"/>
            <a:ext cx="8382000" cy="475488"/>
          </a:xfrm>
        </p:spPr>
        <p:txBody>
          <a:bodyPr>
            <a:noAutofit/>
          </a:bodyPr>
          <a:lstStyle/>
          <a:p>
            <a:r>
              <a:rPr lang="ar-TN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توازن المنشأة :</a:t>
            </a:r>
            <a:endParaRPr lang="fr-FR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829800" y="6400801"/>
            <a:ext cx="762000" cy="365125"/>
          </a:xfrm>
        </p:spPr>
        <p:txBody>
          <a:bodyPr/>
          <a:lstStyle/>
          <a:p>
            <a:fld id="{AB8D8818-8075-44AB-BC43-AB8FC0FC9D1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1600200" y="1066801"/>
            <a:ext cx="89916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يتضمن مفهوم التوازن في تحديد كمية الإنتاج المثلى التي تحقق للمنشأة أو للمنتج أعلى 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ربح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ممكن (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وهو الهـدف الأسـاسي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إلا أن الأرباح ليس دائمة التحقق ، بل قد ينجم عن المشروع خسارة. وعليه نقول بأن التوازن  قد يتحقق عند أقصى قدر من الأرباح أو أقل قدر من الخسائر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 وسوف نبدأ بدراسة حالة توازن المنشأة ( أي</a:t>
            </a:r>
            <a:r>
              <a:rPr lang="ar-TN" sz="2000" dirty="0">
                <a:latin typeface="Times New Roman" pitchFamily="18" charset="0"/>
              </a:rPr>
              <a:t> دراسة </a:t>
            </a:r>
            <a:r>
              <a:rPr lang="ar-KW" sz="2000" u="sng" dirty="0"/>
              <a:t>سلوك المنشأة</a:t>
            </a:r>
            <a:r>
              <a:rPr lang="ar-TN" sz="2000" u="sng" dirty="0"/>
              <a:t>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 في المدى القصير ثم في المدى الطويل.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لكن قبل ذلك لابد لنا من تقديم بعض المفاهيم الهامة: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200" y="3550384"/>
            <a:ext cx="8915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ü"/>
            </a:pPr>
            <a:r>
              <a:rPr lang="ar-T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الربح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 = الإيراد الكلي– التكاليف الكلية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حيث أن: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 = P x Q</a:t>
            </a:r>
          </a:p>
          <a:p>
            <a:pPr algn="just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TC = TFC + TVC</a:t>
            </a:r>
            <a:endParaRPr lang="ar-T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6400" y="5257800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buFont typeface="Wingdings" pitchFamily="2" charset="2"/>
              <a:buChar char="ü"/>
            </a:pPr>
            <a:r>
              <a:rPr lang="ar-TN" b="1" dirty="0"/>
              <a:t> </a:t>
            </a:r>
            <a:r>
              <a:rPr lang="ar-KW" sz="2000" b="1" dirty="0">
                <a:latin typeface="Times New Roman" pitchFamily="18" charset="0"/>
                <a:cs typeface="Times New Roman" pitchFamily="18" charset="0"/>
              </a:rPr>
              <a:t>متوسط الإيراد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Average Revenue</a:t>
            </a:r>
            <a:r>
              <a:rPr lang="ar-KW" sz="20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= وهو الايراد الكلي مقسوما على كمية الانتاج  </a:t>
            </a:r>
            <a:r>
              <a:rPr lang="ar-TN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ar-TN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/>
          </p:nvPr>
        </p:nvGraphicFramePr>
        <p:xfrm>
          <a:off x="4506914" y="5791200"/>
          <a:ext cx="22637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معادلة" r:id="rId4" imgW="1307880" imgH="419040" progId="Equation.3">
                  <p:embed/>
                </p:oleObj>
              </mc:Choice>
              <mc:Fallback>
                <p:oleObj name="معادلة" r:id="rId4" imgW="1307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6914" y="5791200"/>
                        <a:ext cx="226377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048327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3657600"/>
            <a:ext cx="2895600" cy="30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706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753600" y="6492876"/>
            <a:ext cx="762000" cy="365125"/>
          </a:xfrm>
        </p:spPr>
        <p:txBody>
          <a:bodyPr/>
          <a:lstStyle/>
          <a:p>
            <a:fld id="{AB8D8818-8075-44AB-BC43-AB8FC0FC9D1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76400" y="838200"/>
            <a:ext cx="876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buFont typeface="Wingdings" pitchFamily="2" charset="2"/>
              <a:buChar char="ü"/>
            </a:pPr>
            <a:r>
              <a:rPr lang="ar-KW" sz="2000" b="1" dirty="0">
                <a:latin typeface="Times New Roman" pitchFamily="18" charset="0"/>
                <a:cs typeface="Times New Roman" pitchFamily="18" charset="0"/>
              </a:rPr>
              <a:t>الإيراد </a:t>
            </a:r>
            <a:r>
              <a:rPr lang="ar-TN" sz="2000" b="1" dirty="0">
                <a:latin typeface="Times New Roman" pitchFamily="18" charset="0"/>
                <a:cs typeface="Times New Roman" pitchFamily="18" charset="0"/>
              </a:rPr>
              <a:t>الحدي </a:t>
            </a:r>
            <a:r>
              <a:rPr lang="ar-KW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Marginal Revenue</a:t>
            </a:r>
            <a:r>
              <a:rPr lang="ar-KW" sz="20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= وهو ال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مقدار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الاضافي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في الإيراد الكلي الناتج عن زيادة الإنتاج بوحدة واحدة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4357688" y="1524001"/>
          <a:ext cx="376555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Équation" r:id="rId3" imgW="1968500" imgH="419100" progId="Equation.3">
                  <p:embed/>
                </p:oleObj>
              </mc:Choice>
              <mc:Fallback>
                <p:oleObj name="Équation" r:id="rId3" imgW="1968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8" y="1524001"/>
                        <a:ext cx="3765550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5105401" y="3733801"/>
          <a:ext cx="15779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Équation" r:id="rId5" imgW="825500" imgH="203200" progId="Equation.3">
                  <p:embed/>
                </p:oleObj>
              </mc:Choice>
              <mc:Fallback>
                <p:oleObj name="Équation" r:id="rId5" imgW="825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1" y="3733801"/>
                        <a:ext cx="15779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1676400" y="2180272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بما أن المنشأة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تأخذ سعر السوق مسلماً به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(ال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سوق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يتميز بال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منافسة الكاملة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،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فإن الإيراد الكلي يتزايد بمعدل ثابت . وبالتالي فإن منحنى الإيراد الكلي يتخذ شكل خط مستقيم ينبثق من نقطة الأصل . ويترتب على ذلك أن يكون :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سعر =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الإيراد المتوسط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= الإيراد الحدي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495800" y="4217314"/>
            <a:ext cx="609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2.1 توازن المنشأة في المدى القصير</a:t>
            </a:r>
            <a:endParaRPr lang="fr-FR" sz="2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0201" y="4648201"/>
            <a:ext cx="891539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ويتحقق التوازن في سوق المنافسة الكاملة 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باستخدام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إحدى طريقتين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التالتين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ar-TN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i="1" u="sng" dirty="0">
                <a:latin typeface="Times New Roman" pitchFamily="18" charset="0"/>
                <a:cs typeface="Times New Roman" pitchFamily="18" charset="0"/>
              </a:rPr>
              <a:t>طريقة التحليل الكلي: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ترتكز هذه الطريقة على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مقارنة بين الإيراد الكلي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Total Revenue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)،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التكاليف الكلية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otal Cost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حيث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أنه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يتحقق التوازن عند انتاج الكمية التي يكون عندها </a:t>
            </a:r>
            <a:r>
              <a:rPr lang="ar-QA" sz="2000" u="sng" dirty="0">
                <a:latin typeface="Times New Roman" pitchFamily="18" charset="0"/>
                <a:cs typeface="Times New Roman" pitchFamily="18" charset="0"/>
              </a:rPr>
              <a:t>الفرق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بين الإيراد الكلي والتكاليف الكلية أقصى ما يمكن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أي أعلى ربح ممكن.</a:t>
            </a:r>
          </a:p>
        </p:txBody>
      </p:sp>
    </p:spTree>
    <p:extLst>
      <p:ext uri="{BB962C8B-B14F-4D97-AF65-F5344CB8AC3E}">
        <p14:creationId xmlns:p14="http://schemas.microsoft.com/office/powerpoint/2010/main" val="52724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829800" y="6416676"/>
            <a:ext cx="762000" cy="365125"/>
          </a:xfrm>
        </p:spPr>
        <p:txBody>
          <a:bodyPr/>
          <a:lstStyle/>
          <a:p>
            <a:fld id="{AB8D8818-8075-44AB-BC43-AB8FC0FC9D1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76400" y="1038761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ويمكن توضيح ذلك من خلال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المثال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التالي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ar-TN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نفترض أن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منشأة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ما تنتج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 السكر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تعمل في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سوق تسودها المنافسة التامة، وأن السعر السائد حالياً في هذه السوق هو 13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 ديناراً للطن،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حيث أن هذه المنشأة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ليس بمقدور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ها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التأثير في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هذا السعر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لك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نها قادرة - في حدود إمكانياتها - علي بيع أي كمية من إنتاجها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من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السكر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بسعر السوق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 ديناراً للطن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8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381750"/>
            <a:ext cx="2133600" cy="476250"/>
          </a:xfrm>
          <a:prstGeom prst="rect">
            <a:avLst/>
          </a:prstGeom>
        </p:spPr>
        <p:txBody>
          <a:bodyPr/>
          <a:lstStyle/>
          <a:p>
            <a:fld id="{0E72BB20-9558-4AC0-8340-44914B0521C6}" type="slidenum">
              <a:rPr lang="en-US"/>
              <a:pPr/>
              <a:t>11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897250" y="762000"/>
          <a:ext cx="8542151" cy="5798532"/>
        </p:xfrm>
        <a:graphic>
          <a:graphicData uri="http://schemas.openxmlformats.org/drawingml/2006/table">
            <a:tbl>
              <a:tblPr rtl="1"/>
              <a:tblGrid>
                <a:gridCol w="831245"/>
                <a:gridCol w="1516313"/>
                <a:gridCol w="1328487"/>
                <a:gridCol w="1409703"/>
                <a:gridCol w="1667698"/>
                <a:gridCol w="1788705"/>
              </a:tblGrid>
              <a:tr h="586982">
                <a:tc gridSpan="6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جدول (</a:t>
                      </a:r>
                      <a:r>
                        <a:rPr lang="ar-TN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ar-SA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-1) تعظيم الربح – </a:t>
                      </a:r>
                      <a:r>
                        <a:rPr lang="ar-TN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طريقة </a:t>
                      </a:r>
                      <a:r>
                        <a:rPr lang="ar-SA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التحليل الكلي</a:t>
                      </a:r>
                      <a:endParaRPr lang="ar-TN" sz="2200" b="1" baseline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سعر السوق : </a:t>
                      </a: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(P = 130</a:t>
                      </a: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70778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Q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 </a:t>
                      </a: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طن</a:t>
                      </a: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Q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الإيراد الكلي</a:t>
                      </a:r>
                      <a:endParaRPr lang="ar-TN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TR = P x Q</a:t>
                      </a:r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Q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التكاليف الكلية</a:t>
                      </a: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الثابة </a:t>
                      </a:r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(TFC)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Q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التكاليف الكلية</a:t>
                      </a: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المتغيرة </a:t>
                      </a:r>
                      <a:endParaRPr lang="fr-FR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TVC)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Q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التكاليف الكلية</a:t>
                      </a: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fr-FR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(TC)</a:t>
                      </a:r>
                      <a:endParaRPr lang="en-US" sz="1600" b="1" baseline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altLang="zh-CN" sz="1600" b="1" dirty="0" smtClean="0"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الربح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ar-TN" altLang="zh-CN" sz="1600" b="1" dirty="0" smtClean="0">
                        <a:latin typeface="Times New Roman" pitchFamily="18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100-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u="non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</a:t>
                      </a:r>
                      <a:endParaRPr lang="fr-FR" sz="1800" b="1" u="none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800" b="1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kumimoji="0" lang="ar-TN" sz="1800" b="1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r>
                        <a:rPr kumimoji="0" lang="ar-SA" sz="1800" b="1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kumimoji="0" lang="fr-FR" sz="1800" b="1" u="non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fr-FR" sz="18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fr-FR" sz="18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fr-FR" sz="18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fr-FR" sz="18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104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u="sng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fr-FR" sz="1800" b="1" u="sng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117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880</a:t>
                      </a:r>
                      <a:endParaRPr lang="fr-FR" sz="18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r>
                        <a:rPr lang="ar-TN" sz="18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800" b="1" u="sng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12"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kumimoji="0" lang="fr-FR" sz="18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T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</a:t>
                      </a:r>
                      <a:endParaRPr kumimoji="0" lang="fr-FR" sz="18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kumimoji="0" lang="fr-FR" sz="18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930</a:t>
                      </a:r>
                      <a:endParaRPr kumimoji="0" lang="fr-FR" sz="18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1030</a:t>
                      </a:r>
                      <a:endParaRPr kumimoji="0" lang="fr-FR" sz="18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kumimoji="0" lang="ar-T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r>
                        <a:rPr kumimoji="0" lang="ar-SA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kumimoji="0" lang="fr-FR" sz="18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2057401" y="1905000"/>
          <a:ext cx="1533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Équation" r:id="rId4" imgW="876300" imgH="203200" progId="Equation.3">
                  <p:embed/>
                </p:oleObj>
              </mc:Choice>
              <mc:Fallback>
                <p:oleObj name="Équation" r:id="rId4" imgW="876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1905000"/>
                        <a:ext cx="15335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81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287000" y="6492876"/>
            <a:ext cx="3048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1676400" y="685801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باستخدام المعطيات الموجودة في الجدول السابق </a:t>
            </a:r>
            <a:r>
              <a:rPr lang="ar-SA" sz="2000" dirty="0"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رقم: </a:t>
            </a:r>
            <a:r>
              <a:rPr lang="ar-TN" sz="2000" dirty="0">
                <a:latin typeface="Times New Roman" pitchFamily="18" charset="0"/>
                <a:ea typeface="Calibri"/>
                <a:cs typeface="Times New Roman" pitchFamily="18" charset="0"/>
              </a:rPr>
              <a:t>9</a:t>
            </a:r>
            <a:r>
              <a:rPr lang="ar-SA" sz="2000" dirty="0">
                <a:latin typeface="Times New Roman" pitchFamily="18" charset="0"/>
                <a:ea typeface="Calibri"/>
                <a:cs typeface="Times New Roman" pitchFamily="18" charset="0"/>
              </a:rPr>
              <a:t>-1)</a:t>
            </a:r>
            <a:r>
              <a:rPr lang="ar-TN" sz="2000" dirty="0">
                <a:latin typeface="Times New Roman" pitchFamily="18" charset="0"/>
                <a:ea typeface="Calibri"/>
                <a:cs typeface="Times New Roman" pitchFamily="18" charset="0"/>
              </a:rPr>
              <a:t>,</a:t>
            </a:r>
            <a:r>
              <a:rPr lang="ar-SA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يوضح الشكل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التالي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العلاقة بين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الإيراد الكلي</a:t>
            </a:r>
            <a:endParaRPr lang="ar-TN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من ناحية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و تعظيم الربح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حسب </a:t>
            </a:r>
            <a:r>
              <a:rPr lang="ar-TN" sz="2000" dirty="0">
                <a:latin typeface="Times New Roman" pitchFamily="18" charset="0"/>
                <a:ea typeface="Calibri"/>
                <a:cs typeface="Times New Roman" pitchFamily="18" charset="0"/>
              </a:rPr>
              <a:t>طريقة </a:t>
            </a:r>
            <a:r>
              <a:rPr lang="ar-SA" sz="2000" dirty="0">
                <a:latin typeface="Times New Roman" pitchFamily="18" charset="0"/>
                <a:ea typeface="Calibri"/>
                <a:cs typeface="Times New Roman" pitchFamily="18" charset="0"/>
              </a:rPr>
              <a:t>التحليل الكلي</a:t>
            </a:r>
            <a:r>
              <a:rPr lang="ar-TN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من الناحية الأخرى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223"/>
          <p:cNvGrpSpPr>
            <a:grpSpLocks/>
          </p:cNvGrpSpPr>
          <p:nvPr/>
        </p:nvGrpSpPr>
        <p:grpSpPr bwMode="auto">
          <a:xfrm>
            <a:off x="3962401" y="1828800"/>
            <a:ext cx="5665792" cy="5257801"/>
            <a:chOff x="1958" y="790"/>
            <a:chExt cx="3569" cy="3312"/>
          </a:xfrm>
        </p:grpSpPr>
        <p:grpSp>
          <p:nvGrpSpPr>
            <p:cNvPr id="5" name="Group 140"/>
            <p:cNvGrpSpPr>
              <a:grpSpLocks/>
            </p:cNvGrpSpPr>
            <p:nvPr/>
          </p:nvGrpSpPr>
          <p:grpSpPr bwMode="auto">
            <a:xfrm>
              <a:off x="2476" y="898"/>
              <a:ext cx="1964" cy="2205"/>
              <a:chOff x="1832" y="982"/>
              <a:chExt cx="2379" cy="2671"/>
            </a:xfrm>
          </p:grpSpPr>
          <p:grpSp>
            <p:nvGrpSpPr>
              <p:cNvPr id="70" name="Group 102"/>
              <p:cNvGrpSpPr>
                <a:grpSpLocks/>
              </p:cNvGrpSpPr>
              <p:nvPr/>
            </p:nvGrpSpPr>
            <p:grpSpPr bwMode="auto">
              <a:xfrm>
                <a:off x="1846" y="985"/>
                <a:ext cx="2275" cy="2667"/>
                <a:chOff x="1365" y="1055"/>
                <a:chExt cx="2275" cy="2022"/>
              </a:xfrm>
            </p:grpSpPr>
            <p:sp>
              <p:nvSpPr>
                <p:cNvPr id="91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1889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2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2063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3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2233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4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2434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5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635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6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2836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3037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8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3238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9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3439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0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3640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1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1365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540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3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1714" y="1055"/>
                  <a:ext cx="0" cy="2022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1" name="Group 139"/>
              <p:cNvGrpSpPr>
                <a:grpSpLocks/>
              </p:cNvGrpSpPr>
              <p:nvPr/>
            </p:nvGrpSpPr>
            <p:grpSpPr bwMode="auto">
              <a:xfrm>
                <a:off x="1832" y="982"/>
                <a:ext cx="2379" cy="2671"/>
                <a:chOff x="2024" y="982"/>
                <a:chExt cx="2186" cy="2671"/>
              </a:xfrm>
            </p:grpSpPr>
            <p:sp>
              <p:nvSpPr>
                <p:cNvPr id="72" name="Line 104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2267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" name="Line 105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2119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" name="Line 106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970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" name="Line 107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822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" name="Line 108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24" y="1674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" name="Line 109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526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" name="Line 110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377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9" name="Line 111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229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0" name="Line 112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081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1" name="Line 1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933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" name="Line 114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784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" name="Line 115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636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4" name="Line 116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488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5" name="Line 117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340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" name="Line 118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191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7" name="Line 119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43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8" name="Line 120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-105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" name="Line 122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2566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0" name="Line 12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11" y="2418"/>
                  <a:ext cx="0" cy="2173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31" name="Text Box 184"/>
            <p:cNvSpPr txBox="1">
              <a:spLocks noChangeArrowheads="1"/>
            </p:cNvSpPr>
            <p:nvPr/>
          </p:nvSpPr>
          <p:spPr bwMode="auto">
            <a:xfrm>
              <a:off x="2438" y="3140"/>
              <a:ext cx="238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ar-TN" sz="1600" dirty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fr-FR" sz="1600" dirty="0">
                  <a:latin typeface="Times New Roman" pitchFamily="18" charset="0"/>
                  <a:cs typeface="Times New Roman" pitchFamily="18" charset="0"/>
                </a:rPr>
                <a:t> 1  2  3  4  5  6  7  8  </a:t>
              </a:r>
              <a:r>
                <a:rPr lang="fr-FR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1600" b="1" dirty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fr-FR" sz="1600" dirty="0">
                  <a:latin typeface="Times New Roman" pitchFamily="18" charset="0"/>
                  <a:cs typeface="Times New Roman" pitchFamily="18" charset="0"/>
                </a:rPr>
                <a:t>10  11  12  13  14 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Group 201"/>
            <p:cNvGrpSpPr>
              <a:grpSpLocks/>
            </p:cNvGrpSpPr>
            <p:nvPr/>
          </p:nvGrpSpPr>
          <p:grpSpPr bwMode="auto">
            <a:xfrm>
              <a:off x="2507" y="3928"/>
              <a:ext cx="846" cy="174"/>
              <a:chOff x="2509" y="3104"/>
              <a:chExt cx="846" cy="174"/>
            </a:xfrm>
          </p:grpSpPr>
          <p:sp>
            <p:nvSpPr>
              <p:cNvPr id="15" name="Text Box 202"/>
              <p:cNvSpPr txBox="1">
                <a:spLocks noChangeArrowheads="1"/>
              </p:cNvSpPr>
              <p:nvPr/>
            </p:nvSpPr>
            <p:spPr bwMode="auto">
              <a:xfrm>
                <a:off x="2509" y="3104"/>
                <a:ext cx="116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 sz="1200" b="1" dirty="0"/>
              </a:p>
            </p:txBody>
          </p:sp>
          <p:sp>
            <p:nvSpPr>
              <p:cNvPr id="22" name="Text Box 209"/>
              <p:cNvSpPr txBox="1">
                <a:spLocks noChangeArrowheads="1"/>
              </p:cNvSpPr>
              <p:nvPr/>
            </p:nvSpPr>
            <p:spPr bwMode="auto">
              <a:xfrm>
                <a:off x="3239" y="3104"/>
                <a:ext cx="116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 sz="1200" b="1" dirty="0"/>
              </a:p>
            </p:txBody>
          </p:sp>
        </p:grpSp>
        <p:sp>
          <p:nvSpPr>
            <p:cNvPr id="9" name="Text Box 217"/>
            <p:cNvSpPr txBox="1">
              <a:spLocks noChangeArrowheads="1"/>
            </p:cNvSpPr>
            <p:nvPr/>
          </p:nvSpPr>
          <p:spPr bwMode="auto">
            <a:xfrm>
              <a:off x="2149" y="852"/>
              <a:ext cx="343" cy="2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105000"/>
                </a:lnSpc>
              </a:pPr>
              <a:endParaRPr lang="ar-TN" sz="1400" b="1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endParaRPr lang="ar-TN" sz="1400" b="1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1400</a:t>
              </a:r>
            </a:p>
            <a:p>
              <a:pPr algn="r">
                <a:lnSpc>
                  <a:spcPct val="105000"/>
                </a:lnSpc>
              </a:pPr>
              <a:endParaRPr lang="ar-TN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1200</a:t>
              </a:r>
            </a:p>
            <a:p>
              <a:pPr algn="r">
                <a:lnSpc>
                  <a:spcPct val="105000"/>
                </a:lnSpc>
              </a:pPr>
              <a:endParaRPr lang="ar-TN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1000</a:t>
              </a:r>
            </a:p>
            <a:p>
              <a:pPr algn="r">
                <a:lnSpc>
                  <a:spcPct val="105000"/>
                </a:lnSpc>
              </a:pPr>
              <a:endParaRPr lang="ar-TN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800</a:t>
              </a:r>
            </a:p>
            <a:p>
              <a:pPr algn="r">
                <a:lnSpc>
                  <a:spcPct val="105000"/>
                </a:lnSpc>
              </a:pPr>
              <a:endParaRPr lang="ar-TN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600</a:t>
              </a:r>
            </a:p>
            <a:p>
              <a:pPr algn="r">
                <a:lnSpc>
                  <a:spcPct val="105000"/>
                </a:lnSpc>
              </a:pPr>
              <a:endParaRPr lang="ar-TN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400</a:t>
              </a:r>
            </a:p>
            <a:p>
              <a:pPr algn="r">
                <a:lnSpc>
                  <a:spcPct val="105000"/>
                </a:lnSpc>
              </a:pPr>
              <a:endParaRPr lang="ar-TN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200</a:t>
              </a:r>
            </a:p>
            <a:p>
              <a:pPr algn="r">
                <a:lnSpc>
                  <a:spcPct val="105000"/>
                </a:lnSpc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100</a:t>
              </a:r>
            </a:p>
          </p:txBody>
        </p:sp>
        <p:sp>
          <p:nvSpPr>
            <p:cNvPr id="11" name="Text Box 219"/>
            <p:cNvSpPr txBox="1">
              <a:spLocks noChangeArrowheads="1"/>
            </p:cNvSpPr>
            <p:nvPr/>
          </p:nvSpPr>
          <p:spPr bwMode="auto">
            <a:xfrm>
              <a:off x="1958" y="790"/>
              <a:ext cx="53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>
                  <a:latin typeface="Times New Roman" pitchFamily="18" charset="0"/>
                  <a:cs typeface="Times New Roman" pitchFamily="18" charset="0"/>
                </a:rPr>
                <a:t>TR, TC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 Box 221"/>
            <p:cNvSpPr txBox="1">
              <a:spLocks noChangeArrowheads="1"/>
            </p:cNvSpPr>
            <p:nvPr/>
          </p:nvSpPr>
          <p:spPr bwMode="auto">
            <a:xfrm>
              <a:off x="5200" y="3046"/>
              <a:ext cx="32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TN" sz="1600" b="1" dirty="0"/>
                <a:t>) </a:t>
              </a:r>
              <a:r>
                <a:rPr lang="en-US" sz="1600" b="1" dirty="0"/>
                <a:t>Q)</a:t>
              </a:r>
            </a:p>
          </p:txBody>
        </p:sp>
      </p:grpSp>
      <p:sp>
        <p:nvSpPr>
          <p:cNvPr id="107" name="Line 224"/>
          <p:cNvSpPr>
            <a:spLocks noChangeShapeType="1"/>
          </p:cNvSpPr>
          <p:nvPr/>
        </p:nvSpPr>
        <p:spPr bwMode="auto">
          <a:xfrm flipV="1">
            <a:off x="4953001" y="1828800"/>
            <a:ext cx="2895599" cy="3733801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8" name="Freeform 225"/>
          <p:cNvSpPr>
            <a:spLocks/>
          </p:cNvSpPr>
          <p:nvPr/>
        </p:nvSpPr>
        <p:spPr bwMode="auto">
          <a:xfrm>
            <a:off x="4953000" y="1676400"/>
            <a:ext cx="2819400" cy="3733800"/>
          </a:xfrm>
          <a:custGeom>
            <a:avLst/>
            <a:gdLst>
              <a:gd name="T0" fmla="*/ 0 w 1655"/>
              <a:gd name="T1" fmla="*/ 2147483647 h 2072"/>
              <a:gd name="T2" fmla="*/ 2147483647 w 1655"/>
              <a:gd name="T3" fmla="*/ 2147483647 h 2072"/>
              <a:gd name="T4" fmla="*/ 2147483647 w 1655"/>
              <a:gd name="T5" fmla="*/ 2147483647 h 2072"/>
              <a:gd name="T6" fmla="*/ 2147483647 w 1655"/>
              <a:gd name="T7" fmla="*/ 2147483647 h 2072"/>
              <a:gd name="T8" fmla="*/ 2147483647 w 1655"/>
              <a:gd name="T9" fmla="*/ 2147483647 h 2072"/>
              <a:gd name="T10" fmla="*/ 2147483647 w 1655"/>
              <a:gd name="T11" fmla="*/ 2147483647 h 2072"/>
              <a:gd name="T12" fmla="*/ 2147483647 w 1655"/>
              <a:gd name="T13" fmla="*/ 2147483647 h 2072"/>
              <a:gd name="T14" fmla="*/ 2147483647 w 1655"/>
              <a:gd name="T15" fmla="*/ 2147483647 h 2072"/>
              <a:gd name="T16" fmla="*/ 2147483647 w 1655"/>
              <a:gd name="T17" fmla="*/ 2147483647 h 2072"/>
              <a:gd name="T18" fmla="*/ 2147483647 w 1655"/>
              <a:gd name="T19" fmla="*/ 2147483647 h 2072"/>
              <a:gd name="T20" fmla="*/ 2147483647 w 1655"/>
              <a:gd name="T21" fmla="*/ 2147483647 h 2072"/>
              <a:gd name="T22" fmla="*/ 2147483647 w 1655"/>
              <a:gd name="T23" fmla="*/ 2147483647 h 2072"/>
              <a:gd name="T24" fmla="*/ 2147483647 w 1655"/>
              <a:gd name="T25" fmla="*/ 2147483647 h 2072"/>
              <a:gd name="T26" fmla="*/ 2147483647 w 1655"/>
              <a:gd name="T27" fmla="*/ 2147483647 h 2072"/>
              <a:gd name="T28" fmla="*/ 2147483647 w 1655"/>
              <a:gd name="T29" fmla="*/ 0 h 20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55"/>
              <a:gd name="T46" fmla="*/ 0 h 2072"/>
              <a:gd name="T47" fmla="*/ 1655 w 1655"/>
              <a:gd name="T48" fmla="*/ 2072 h 207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55" h="2072">
                <a:moveTo>
                  <a:pt x="0" y="2072"/>
                </a:moveTo>
                <a:cubicBezTo>
                  <a:pt x="42" y="2027"/>
                  <a:pt x="84" y="1982"/>
                  <a:pt x="125" y="1943"/>
                </a:cubicBezTo>
                <a:cubicBezTo>
                  <a:pt x="166" y="1904"/>
                  <a:pt x="204" y="1869"/>
                  <a:pt x="245" y="1840"/>
                </a:cubicBezTo>
                <a:cubicBezTo>
                  <a:pt x="286" y="1811"/>
                  <a:pt x="330" y="1795"/>
                  <a:pt x="370" y="1771"/>
                </a:cubicBezTo>
                <a:cubicBezTo>
                  <a:pt x="410" y="1747"/>
                  <a:pt x="445" y="1724"/>
                  <a:pt x="486" y="1698"/>
                </a:cubicBezTo>
                <a:cubicBezTo>
                  <a:pt x="527" y="1672"/>
                  <a:pt x="574" y="1644"/>
                  <a:pt x="615" y="1612"/>
                </a:cubicBezTo>
                <a:cubicBezTo>
                  <a:pt x="656" y="1580"/>
                  <a:pt x="694" y="1541"/>
                  <a:pt x="735" y="1505"/>
                </a:cubicBezTo>
                <a:cubicBezTo>
                  <a:pt x="776" y="1469"/>
                  <a:pt x="820" y="1437"/>
                  <a:pt x="860" y="1397"/>
                </a:cubicBezTo>
                <a:cubicBezTo>
                  <a:pt x="900" y="1357"/>
                  <a:pt x="936" y="1312"/>
                  <a:pt x="976" y="1264"/>
                </a:cubicBezTo>
                <a:cubicBezTo>
                  <a:pt x="1016" y="1216"/>
                  <a:pt x="1058" y="1163"/>
                  <a:pt x="1100" y="1109"/>
                </a:cubicBezTo>
                <a:cubicBezTo>
                  <a:pt x="1142" y="1055"/>
                  <a:pt x="1185" y="1007"/>
                  <a:pt x="1225" y="942"/>
                </a:cubicBezTo>
                <a:cubicBezTo>
                  <a:pt x="1265" y="877"/>
                  <a:pt x="1301" y="797"/>
                  <a:pt x="1341" y="718"/>
                </a:cubicBezTo>
                <a:cubicBezTo>
                  <a:pt x="1381" y="639"/>
                  <a:pt x="1425" y="552"/>
                  <a:pt x="1466" y="469"/>
                </a:cubicBezTo>
                <a:cubicBezTo>
                  <a:pt x="1507" y="386"/>
                  <a:pt x="1559" y="298"/>
                  <a:pt x="1590" y="220"/>
                </a:cubicBezTo>
                <a:cubicBezTo>
                  <a:pt x="1621" y="142"/>
                  <a:pt x="1638" y="71"/>
                  <a:pt x="1655" y="0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0" name="Text Box 228"/>
          <p:cNvSpPr txBox="1">
            <a:spLocks noChangeArrowheads="1"/>
          </p:cNvSpPr>
          <p:nvPr/>
        </p:nvSpPr>
        <p:spPr bwMode="auto">
          <a:xfrm>
            <a:off x="6096000" y="1828800"/>
            <a:ext cx="685800" cy="338554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TR</a:t>
            </a:r>
            <a:endParaRPr lang="ar-T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Text Box 229"/>
          <p:cNvSpPr txBox="1">
            <a:spLocks noChangeArrowheads="1"/>
          </p:cNvSpPr>
          <p:nvPr/>
        </p:nvSpPr>
        <p:spPr bwMode="auto">
          <a:xfrm>
            <a:off x="8386696" y="2715652"/>
            <a:ext cx="1996059" cy="484748"/>
          </a:xfrm>
          <a:prstGeom prst="rect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>
              <a:lnSpc>
                <a:spcPct val="85000"/>
              </a:lnSpc>
            </a:pP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ربح عادي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85000"/>
              </a:lnSpc>
            </a:pPr>
            <a:r>
              <a:rPr lang="ar-TN" sz="1400" b="1" dirty="0">
                <a:latin typeface="Times New Roman" pitchFamily="18" charset="0"/>
                <a:cs typeface="Times New Roman" pitchFamily="18" charset="0"/>
              </a:rPr>
              <a:t>(الربح الاقتصادي يساوي صفر)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Oval 233"/>
          <p:cNvSpPr>
            <a:spLocks noChangeArrowheads="1"/>
          </p:cNvSpPr>
          <p:nvPr/>
        </p:nvSpPr>
        <p:spPr bwMode="auto">
          <a:xfrm>
            <a:off x="7620000" y="2024064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5" name="Oval 234"/>
          <p:cNvSpPr>
            <a:spLocks noChangeArrowheads="1"/>
          </p:cNvSpPr>
          <p:nvPr/>
        </p:nvSpPr>
        <p:spPr bwMode="auto">
          <a:xfrm>
            <a:off x="5410201" y="4843464"/>
            <a:ext cx="109537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6" name="Line 236"/>
          <p:cNvSpPr>
            <a:spLocks noChangeShapeType="1"/>
          </p:cNvSpPr>
          <p:nvPr/>
        </p:nvSpPr>
        <p:spPr bwMode="auto">
          <a:xfrm flipH="1" flipV="1">
            <a:off x="5638800" y="4876800"/>
            <a:ext cx="717550" cy="25082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7" name="Line 237"/>
          <p:cNvSpPr>
            <a:spLocks noChangeShapeType="1"/>
          </p:cNvSpPr>
          <p:nvPr/>
        </p:nvSpPr>
        <p:spPr bwMode="auto">
          <a:xfrm>
            <a:off x="6705600" y="3352800"/>
            <a:ext cx="0" cy="4572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" name="Line 244"/>
          <p:cNvSpPr>
            <a:spLocks noChangeShapeType="1"/>
          </p:cNvSpPr>
          <p:nvPr/>
        </p:nvSpPr>
        <p:spPr bwMode="auto">
          <a:xfrm>
            <a:off x="6553200" y="2209800"/>
            <a:ext cx="4572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25" name="Text Box 245"/>
          <p:cNvSpPr txBox="1">
            <a:spLocks noChangeArrowheads="1"/>
          </p:cNvSpPr>
          <p:nvPr/>
        </p:nvSpPr>
        <p:spPr bwMode="auto">
          <a:xfrm>
            <a:off x="7971369" y="3364468"/>
            <a:ext cx="4683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TC</a:t>
            </a:r>
          </a:p>
        </p:txBody>
      </p:sp>
      <p:sp>
        <p:nvSpPr>
          <p:cNvPr id="126" name="Line 246"/>
          <p:cNvSpPr>
            <a:spLocks noChangeShapeType="1"/>
          </p:cNvSpPr>
          <p:nvPr/>
        </p:nvSpPr>
        <p:spPr bwMode="auto">
          <a:xfrm flipH="1" flipV="1">
            <a:off x="7251700" y="3036887"/>
            <a:ext cx="749300" cy="436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27" name="Line 247"/>
          <p:cNvSpPr>
            <a:spLocks noChangeShapeType="1"/>
          </p:cNvSpPr>
          <p:nvPr/>
        </p:nvSpPr>
        <p:spPr bwMode="auto">
          <a:xfrm>
            <a:off x="5867400" y="3276600"/>
            <a:ext cx="774700" cy="2397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28" name="Line 232"/>
          <p:cNvSpPr>
            <a:spLocks noChangeShapeType="1"/>
          </p:cNvSpPr>
          <p:nvPr/>
        </p:nvSpPr>
        <p:spPr bwMode="auto">
          <a:xfrm flipH="1" flipV="1">
            <a:off x="7848600" y="2133601"/>
            <a:ext cx="1066800" cy="45719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cxnSp>
        <p:nvCxnSpPr>
          <p:cNvPr id="131" name="Connecteur droit 130"/>
          <p:cNvCxnSpPr/>
          <p:nvPr/>
        </p:nvCxnSpPr>
        <p:spPr>
          <a:xfrm>
            <a:off x="4937840" y="1999594"/>
            <a:ext cx="15161" cy="3563006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eur droit 132"/>
          <p:cNvCxnSpPr/>
          <p:nvPr/>
        </p:nvCxnSpPr>
        <p:spPr>
          <a:xfrm flipH="1">
            <a:off x="4953000" y="5562600"/>
            <a:ext cx="4191000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 Box 229"/>
          <p:cNvSpPr txBox="1">
            <a:spLocks noChangeArrowheads="1"/>
          </p:cNvSpPr>
          <p:nvPr/>
        </p:nvSpPr>
        <p:spPr bwMode="auto">
          <a:xfrm>
            <a:off x="6385942" y="4773052"/>
            <a:ext cx="1996059" cy="484748"/>
          </a:xfrm>
          <a:prstGeom prst="rect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>
              <a:lnSpc>
                <a:spcPct val="85000"/>
              </a:lnSpc>
            </a:pP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ربح عادي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85000"/>
              </a:lnSpc>
            </a:pPr>
            <a:r>
              <a:rPr lang="ar-TN" sz="1400" b="1" dirty="0">
                <a:latin typeface="Times New Roman" pitchFamily="18" charset="0"/>
                <a:cs typeface="Times New Roman" pitchFamily="18" charset="0"/>
              </a:rPr>
              <a:t>(الربح الاقتصادي يساوي صفر)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Text Box 20"/>
          <p:cNvSpPr txBox="1">
            <a:spLocks noChangeArrowheads="1"/>
          </p:cNvSpPr>
          <p:nvPr/>
        </p:nvSpPr>
        <p:spPr bwMode="auto">
          <a:xfrm>
            <a:off x="5105400" y="2362200"/>
            <a:ext cx="1219200" cy="8382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أقصى ربح</a:t>
            </a:r>
            <a:r>
              <a:rPr lang="ar-TN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اقتصادي (290) </a:t>
            </a:r>
            <a:endParaRPr lang="en-US" sz="1600" b="1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142" name="Text Box 18"/>
          <p:cNvSpPr txBox="1">
            <a:spLocks noChangeArrowheads="1"/>
          </p:cNvSpPr>
          <p:nvPr/>
        </p:nvSpPr>
        <p:spPr bwMode="auto">
          <a:xfrm>
            <a:off x="1676400" y="5943600"/>
            <a:ext cx="8915400" cy="762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 rtl="1"/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fr-FR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9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-1): </a:t>
            </a:r>
            <a:r>
              <a:rPr lang="ar-SA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تعظيم الربح </a:t>
            </a:r>
            <a:r>
              <a:rPr lang="ar-TN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يعني </a:t>
            </a:r>
            <a:r>
              <a:rPr lang="ar-SA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تعظيم الفرق بين الإيراد الكلي والتكاليف الكلية، ويتحقق</a:t>
            </a:r>
            <a:r>
              <a:rPr lang="ar-TN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ذلك</a:t>
            </a:r>
            <a:r>
              <a:rPr lang="ar-SA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عند إنتاج </a:t>
            </a:r>
            <a:r>
              <a:rPr lang="ar-TN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الكمية: </a:t>
            </a:r>
            <a:r>
              <a:rPr lang="fr-FR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9 = Q*</a:t>
            </a:r>
            <a:r>
              <a:rPr lang="ar-TN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(طن),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وبالتالي فإن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الربح الأقصى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(Maximum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Profit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هو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290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1170(TR) -880(TC) =</a:t>
            </a:r>
            <a:r>
              <a:rPr lang="ar-QA" sz="16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29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00200" y="1146483"/>
            <a:ext cx="8991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يلاحظ من الشكل البياني رقم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1.9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 أن منحنى الإيراد الكلي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يزيد بنسبة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ثابتة وذلك بسبب ثبات سعر السوق ولذلك يأخذ منحنى الإيراد الكلي شكل خط مستقيم يصعد من أسفل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(من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نقطة الأصل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إلى أعلى وإلى اليمين، أما منحنى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TC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فإنه يتقاطع مع المحور ال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عمودي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عند النقطة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د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ينار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وهي قيمة التكاليف الثابتة التي تتحملها المنشأة في المدى القصير سواء أنتجت أم لم تنتج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تمثل المسافة بين منحنى الايراد الكلي و منحنى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أما الربح أو الخسارة حسب الحالة فإذا تجاوز منحنى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منحنى الايراد الكلي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TC &gt; TR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فإن الفرق بينهما يمثل خسارة للمنشأة و العكس يمثل الربح أي يتجاوز منحنى الايراد الكلي منحنى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TC &lt; TR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و في هذه الحالة الأخيرة يتحقق 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أعلى ربح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عندما تكون 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المسافة الرأسية بين 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منحن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ين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قد وصلت الى 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أقصي مداها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كما هو في الشكل رقم (1.9)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1048327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07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4343400" y="1093114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2.1 توازن المنشأة في المدى القصير (يتبع)</a:t>
            </a:r>
            <a:endParaRPr lang="fr-FR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1" y="1926372"/>
            <a:ext cx="89153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ar-TN" sz="2000" b="1" i="1" u="sng" dirty="0">
                <a:latin typeface="Times New Roman" pitchFamily="18" charset="0"/>
                <a:cs typeface="Times New Roman" pitchFamily="18" charset="0"/>
              </a:rPr>
              <a:t> طريقة التحليل الحدي: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ترتكز هذه الطريقة على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مقارنة بين الإيراد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الحدي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Marginal Revenue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)،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التكاليف الحدية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Marginal Cost</a:t>
            </a:r>
            <a:r>
              <a:rPr lang="ar-KW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ذكرنا سابقا,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تأخذ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المنشأة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سعر السوق مسلماً به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اذا كان ال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سوق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يتميز بال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منافسة الكاملة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و عليه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فإن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سعر السوق يكون ثابت وهو يساوي الإيراد الحدي = الإيراد المتوسط.</a:t>
            </a:r>
            <a:endParaRPr lang="ar-TN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ذلك فإن شرط التوازن في المدى القصير باستخدام طريقة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التحليل الحدي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هو إذا كان 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الإيراد الحدي يساوي التكلفة الحدية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(MR =MC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فإن المؤسسة تكون قد وصلت إلى وضع التوازن 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شريطة أن يكون سعر السوق أعلى من الحد الأدنى لمتوسط التكلفة المتغيرة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AVC)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أي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ar-SA" sz="2000" u="sng" dirty="0">
                <a:latin typeface="Times New Roman" pitchFamily="18" charset="0"/>
                <a:cs typeface="Times New Roman" pitchFamily="18" charset="0"/>
              </a:rPr>
              <a:t>أعلى من سعر الإغلاق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لأن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وضع التوازن بالنسبة للمؤسسة التنافسية لا يعني بالضرورة تحقيق ربح اقتصادي ولكنه يعني أحد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الحلات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الثلاثة الآتية: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4191001" y="3586162"/>
          <a:ext cx="157797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Équation" r:id="rId4" imgW="825500" imgH="203200" progId="Equation.3">
                  <p:embed/>
                </p:oleObj>
              </mc:Choice>
              <mc:Fallback>
                <p:oleObj name="Équation" r:id="rId4" imgW="825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1" y="3586162"/>
                        <a:ext cx="1577975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562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210800" y="6416676"/>
            <a:ext cx="381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676400" y="838201"/>
          <a:ext cx="8915400" cy="5624825"/>
        </p:xfrm>
        <a:graphic>
          <a:graphicData uri="http://schemas.openxmlformats.org/drawingml/2006/table">
            <a:tbl>
              <a:tblPr rtl="1"/>
              <a:tblGrid>
                <a:gridCol w="842709"/>
                <a:gridCol w="1065217"/>
                <a:gridCol w="1181000"/>
                <a:gridCol w="1211418"/>
                <a:gridCol w="1151261"/>
                <a:gridCol w="1131998"/>
                <a:gridCol w="1161871"/>
                <a:gridCol w="1169926"/>
              </a:tblGrid>
              <a:tr h="700510">
                <a:tc gridSpan="8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جدول (</a:t>
                      </a:r>
                      <a:r>
                        <a:rPr lang="ar-TN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ar-SA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fr-FR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ar-SA" sz="2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 تعظيم الربح –</a:t>
                      </a:r>
                      <a:r>
                        <a:rPr lang="ar-SA" sz="2200" b="1" i="0" u="none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ar-TN" sz="2400" b="1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التحليل الحدي</a:t>
                      </a:r>
                      <a:endParaRPr lang="ar-TN" sz="2200" b="1" i="0" u="none" baseline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سعر السوق : </a:t>
                      </a: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(P = 130</a:t>
                      </a: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650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 Q</a:t>
                      </a: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طن</a:t>
                      </a: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Q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الإيراد الكلي</a:t>
                      </a:r>
                      <a:endParaRPr lang="ar-TN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TR)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متوسط </a:t>
                      </a:r>
                      <a:r>
                        <a:rPr lang="ar-BH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التكاليف </a:t>
                      </a:r>
                      <a:r>
                        <a:rPr lang="ar-KW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الثابتة</a:t>
                      </a: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(AFC)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متوسط </a:t>
                      </a:r>
                      <a:r>
                        <a:rPr lang="ar-BH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التكاليف المتغيرة</a:t>
                      </a: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(AVC)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متوسط </a:t>
                      </a:r>
                      <a:r>
                        <a:rPr lang="ar-BH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التكاليف الكلية</a:t>
                      </a: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(ATC)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التكاليف الحدية </a:t>
                      </a:r>
                      <a:endParaRPr kumimoji="0" lang="en-US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(MC)</a:t>
                      </a:r>
                      <a:endParaRPr kumimoji="0" lang="fr-FR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الإيراد </a:t>
                      </a:r>
                      <a:r>
                        <a:rPr lang="ar-T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الحدي </a:t>
                      </a:r>
                      <a:endParaRPr lang="fr-FR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(MR)</a:t>
                      </a: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altLang="zh-CN" sz="1600" b="1" dirty="0" smtClean="0"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الربح</a:t>
                      </a:r>
                      <a:endParaRPr lang="ar-TN" altLang="zh-CN" sz="1600" b="1" dirty="0" smtClean="0">
                        <a:latin typeface="Times New Roman" pitchFamily="18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-----</a:t>
                      </a:r>
                      <a:endParaRPr lang="fr-F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------</a:t>
                      </a:r>
                      <a:endParaRPr lang="fr-F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100-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6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113.33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fr-FR" sz="16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fr-FR" sz="16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16.67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91.67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fr-FR" sz="16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14.29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77.14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91.43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fr-FR" sz="1600" b="1" baseline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lang="en-US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104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93.75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r>
                        <a:rPr lang="ar-TN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u="sng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fr-FR" sz="1600" b="1" u="sng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TN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117</a:t>
                      </a:r>
                      <a:endParaRPr kumimoji="0" lang="fr-FR" sz="16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11.11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86.67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97.78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r>
                        <a:rPr lang="ar-TN" sz="16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fr-FR" sz="1600" b="1" u="sng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617"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6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kumimoji="0" lang="fr-FR" sz="16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TN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</a:t>
                      </a:r>
                      <a:endParaRPr kumimoji="0" lang="fr-FR" sz="16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Aft>
                          <a:spcPts val="0"/>
                        </a:spcAft>
                      </a:pPr>
                      <a:r>
                        <a:rPr kumimoji="0" lang="ar-SA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kumimoji="0" lang="ar-TN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r>
                        <a:rPr kumimoji="0" lang="ar-SA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kumimoji="0" lang="fr-FR" sz="16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1929" marR="71929" marT="35965" marB="3596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2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287000" y="6477001"/>
            <a:ext cx="3048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676400" y="533400"/>
            <a:ext cx="8763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الحالة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الأولى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توازن المنشأة مع 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تحقيق أرباح اقتصادية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Economic Profits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32000" algn="just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وذلك إذا تساوي سعر السوق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أو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الإيراد الحدي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(MR)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مع التك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اليف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الحدية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(MC)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في المسافة الواقعة فوق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الحد الأدنى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لمتوسط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كما يتضح من الشكل البياني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التالي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رقم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2.9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 Box 51"/>
          <p:cNvSpPr txBox="1">
            <a:spLocks noChangeArrowheads="1"/>
          </p:cNvSpPr>
          <p:nvPr/>
        </p:nvSpPr>
        <p:spPr bwMode="auto">
          <a:xfrm rot="16200000">
            <a:off x="1791865" y="3545959"/>
            <a:ext cx="1967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Cost and Revenue</a:t>
            </a:r>
          </a:p>
        </p:txBody>
      </p:sp>
      <p:grpSp>
        <p:nvGrpSpPr>
          <p:cNvPr id="75" name="Group 68"/>
          <p:cNvGrpSpPr>
            <a:grpSpLocks/>
          </p:cNvGrpSpPr>
          <p:nvPr/>
        </p:nvGrpSpPr>
        <p:grpSpPr bwMode="auto">
          <a:xfrm>
            <a:off x="2994026" y="2589214"/>
            <a:ext cx="479425" cy="3262313"/>
            <a:chOff x="1451" y="1841"/>
            <a:chExt cx="302" cy="2055"/>
          </a:xfrm>
        </p:grpSpPr>
        <p:sp>
          <p:nvSpPr>
            <p:cNvPr id="77" name="Text Box 53"/>
            <p:cNvSpPr txBox="1">
              <a:spLocks noChangeArrowheads="1"/>
            </p:cNvSpPr>
            <p:nvPr/>
          </p:nvSpPr>
          <p:spPr bwMode="auto">
            <a:xfrm>
              <a:off x="1451" y="1841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150</a:t>
              </a:r>
            </a:p>
          </p:txBody>
        </p:sp>
        <p:sp>
          <p:nvSpPr>
            <p:cNvPr id="78" name="Text Box 54"/>
            <p:cNvSpPr txBox="1">
              <a:spLocks noChangeArrowheads="1"/>
            </p:cNvSpPr>
            <p:nvPr/>
          </p:nvSpPr>
          <p:spPr bwMode="auto">
            <a:xfrm>
              <a:off x="1451" y="2462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100</a:t>
              </a:r>
            </a:p>
          </p:txBody>
        </p:sp>
        <p:sp>
          <p:nvSpPr>
            <p:cNvPr id="79" name="Text Box 55"/>
            <p:cNvSpPr txBox="1">
              <a:spLocks noChangeArrowheads="1"/>
            </p:cNvSpPr>
            <p:nvPr/>
          </p:nvSpPr>
          <p:spPr bwMode="auto">
            <a:xfrm>
              <a:off x="1513" y="3083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50</a:t>
              </a:r>
            </a:p>
          </p:txBody>
        </p:sp>
        <p:sp>
          <p:nvSpPr>
            <p:cNvPr id="80" name="Text Box 56"/>
            <p:cNvSpPr txBox="1">
              <a:spLocks noChangeArrowheads="1"/>
            </p:cNvSpPr>
            <p:nvPr/>
          </p:nvSpPr>
          <p:spPr bwMode="auto">
            <a:xfrm>
              <a:off x="1575" y="3704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  <p:grpSp>
        <p:nvGrpSpPr>
          <p:cNvPr id="81" name="Group 67"/>
          <p:cNvGrpSpPr>
            <a:grpSpLocks/>
          </p:cNvGrpSpPr>
          <p:nvPr/>
        </p:nvGrpSpPr>
        <p:grpSpPr bwMode="auto">
          <a:xfrm>
            <a:off x="3886200" y="5815014"/>
            <a:ext cx="5168900" cy="307975"/>
            <a:chOff x="1958" y="3789"/>
            <a:chExt cx="3256" cy="194"/>
          </a:xfrm>
        </p:grpSpPr>
        <p:sp>
          <p:nvSpPr>
            <p:cNvPr id="82" name="Text Box 57"/>
            <p:cNvSpPr txBox="1">
              <a:spLocks noChangeArrowheads="1"/>
            </p:cNvSpPr>
            <p:nvPr/>
          </p:nvSpPr>
          <p:spPr bwMode="auto">
            <a:xfrm>
              <a:off x="195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83" name="Text Box 58"/>
            <p:cNvSpPr txBox="1">
              <a:spLocks noChangeArrowheads="1"/>
            </p:cNvSpPr>
            <p:nvPr/>
          </p:nvSpPr>
          <p:spPr bwMode="auto">
            <a:xfrm>
              <a:off x="2306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84" name="Text Box 59"/>
            <p:cNvSpPr txBox="1">
              <a:spLocks noChangeArrowheads="1"/>
            </p:cNvSpPr>
            <p:nvPr/>
          </p:nvSpPr>
          <p:spPr bwMode="auto">
            <a:xfrm>
              <a:off x="2640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85" name="Text Box 60"/>
            <p:cNvSpPr txBox="1">
              <a:spLocks noChangeArrowheads="1"/>
            </p:cNvSpPr>
            <p:nvPr/>
          </p:nvSpPr>
          <p:spPr bwMode="auto">
            <a:xfrm>
              <a:off x="2981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86" name="Text Box 61"/>
            <p:cNvSpPr txBox="1">
              <a:spLocks noChangeArrowheads="1"/>
            </p:cNvSpPr>
            <p:nvPr/>
          </p:nvSpPr>
          <p:spPr bwMode="auto">
            <a:xfrm>
              <a:off x="3322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87" name="Text Box 62"/>
            <p:cNvSpPr txBox="1">
              <a:spLocks noChangeArrowheads="1"/>
            </p:cNvSpPr>
            <p:nvPr/>
          </p:nvSpPr>
          <p:spPr bwMode="auto">
            <a:xfrm>
              <a:off x="3663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88" name="Text Box 63"/>
            <p:cNvSpPr txBox="1">
              <a:spLocks noChangeArrowheads="1"/>
            </p:cNvSpPr>
            <p:nvPr/>
          </p:nvSpPr>
          <p:spPr bwMode="auto">
            <a:xfrm>
              <a:off x="3997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89" name="Text Box 64"/>
            <p:cNvSpPr txBox="1">
              <a:spLocks noChangeArrowheads="1"/>
            </p:cNvSpPr>
            <p:nvPr/>
          </p:nvSpPr>
          <p:spPr bwMode="auto">
            <a:xfrm>
              <a:off x="433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90" name="Text Box 65"/>
            <p:cNvSpPr txBox="1">
              <a:spLocks noChangeArrowheads="1"/>
            </p:cNvSpPr>
            <p:nvPr/>
          </p:nvSpPr>
          <p:spPr bwMode="auto">
            <a:xfrm>
              <a:off x="4679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  <p:sp>
          <p:nvSpPr>
            <p:cNvPr id="91" name="Text Box 66"/>
            <p:cNvSpPr txBox="1">
              <a:spLocks noChangeArrowheads="1"/>
            </p:cNvSpPr>
            <p:nvPr/>
          </p:nvSpPr>
          <p:spPr bwMode="auto">
            <a:xfrm>
              <a:off x="4985" y="3789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</p:grpSp>
      <p:sp>
        <p:nvSpPr>
          <p:cNvPr id="92" name="Text Box 69"/>
          <p:cNvSpPr txBox="1">
            <a:spLocks noChangeArrowheads="1"/>
          </p:cNvSpPr>
          <p:nvPr/>
        </p:nvSpPr>
        <p:spPr bwMode="auto">
          <a:xfrm>
            <a:off x="9313198" y="5634593"/>
            <a:ext cx="364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Q</a:t>
            </a:r>
          </a:p>
        </p:txBody>
      </p:sp>
      <p:sp>
        <p:nvSpPr>
          <p:cNvPr id="93" name="Rectangle 83"/>
          <p:cNvSpPr>
            <a:spLocks noChangeArrowheads="1"/>
          </p:cNvSpPr>
          <p:nvPr/>
        </p:nvSpPr>
        <p:spPr bwMode="auto">
          <a:xfrm>
            <a:off x="3505200" y="3186113"/>
            <a:ext cx="4876800" cy="685800"/>
          </a:xfrm>
          <a:prstGeom prst="rect">
            <a:avLst/>
          </a:prstGeom>
          <a:solidFill>
            <a:srgbClr val="7FCA64">
              <a:alpha val="5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Text Box 85"/>
          <p:cNvSpPr txBox="1">
            <a:spLocks noChangeArrowheads="1"/>
          </p:cNvSpPr>
          <p:nvPr/>
        </p:nvSpPr>
        <p:spPr bwMode="auto">
          <a:xfrm>
            <a:off x="5640256" y="3332460"/>
            <a:ext cx="1293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QA" b="1" i="1" dirty="0">
                <a:latin typeface="Times New Roman" pitchFamily="18" charset="0"/>
                <a:cs typeface="Times New Roman" pitchFamily="18" charset="0"/>
              </a:rPr>
              <a:t>أرباح اقتصادية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Line 71"/>
          <p:cNvSpPr>
            <a:spLocks noChangeShapeType="1"/>
          </p:cNvSpPr>
          <p:nvPr/>
        </p:nvSpPr>
        <p:spPr bwMode="auto">
          <a:xfrm flipV="1">
            <a:off x="3487738" y="3184525"/>
            <a:ext cx="5808662" cy="1270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Text Box 72"/>
          <p:cNvSpPr txBox="1">
            <a:spLocks noChangeArrowheads="1"/>
          </p:cNvSpPr>
          <p:nvPr/>
        </p:nvSpPr>
        <p:spPr bwMode="auto">
          <a:xfrm>
            <a:off x="9231388" y="3032125"/>
            <a:ext cx="14366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MR = P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130=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Freeform 73"/>
          <p:cNvSpPr>
            <a:spLocks/>
          </p:cNvSpPr>
          <p:nvPr/>
        </p:nvSpPr>
        <p:spPr bwMode="auto">
          <a:xfrm>
            <a:off x="3760788" y="2574925"/>
            <a:ext cx="5611812" cy="2082800"/>
          </a:xfrm>
          <a:custGeom>
            <a:avLst/>
            <a:gdLst>
              <a:gd name="T0" fmla="*/ 0 w 3182"/>
              <a:gd name="T1" fmla="*/ 2147483647 h 1099"/>
              <a:gd name="T2" fmla="*/ 2147483647 w 3182"/>
              <a:gd name="T3" fmla="*/ 2147483647 h 1099"/>
              <a:gd name="T4" fmla="*/ 2147483647 w 3182"/>
              <a:gd name="T5" fmla="*/ 2147483647 h 1099"/>
              <a:gd name="T6" fmla="*/ 2147483647 w 3182"/>
              <a:gd name="T7" fmla="*/ 2147483647 h 1099"/>
              <a:gd name="T8" fmla="*/ 2147483647 w 3182"/>
              <a:gd name="T9" fmla="*/ 0 h 1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82"/>
              <a:gd name="T16" fmla="*/ 0 h 1099"/>
              <a:gd name="T17" fmla="*/ 3182 w 3182"/>
              <a:gd name="T18" fmla="*/ 1099 h 10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82" h="1099">
                <a:moveTo>
                  <a:pt x="0" y="672"/>
                </a:moveTo>
                <a:cubicBezTo>
                  <a:pt x="345" y="883"/>
                  <a:pt x="691" y="1095"/>
                  <a:pt x="1035" y="1097"/>
                </a:cubicBezTo>
                <a:cubicBezTo>
                  <a:pt x="1379" y="1099"/>
                  <a:pt x="1754" y="840"/>
                  <a:pt x="2064" y="686"/>
                </a:cubicBezTo>
                <a:cubicBezTo>
                  <a:pt x="2374" y="532"/>
                  <a:pt x="2708" y="286"/>
                  <a:pt x="2894" y="172"/>
                </a:cubicBezTo>
                <a:cubicBezTo>
                  <a:pt x="3080" y="58"/>
                  <a:pt x="3131" y="29"/>
                  <a:pt x="3182" y="0"/>
                </a:cubicBezTo>
              </a:path>
            </a:pathLst>
          </a:custGeom>
          <a:noFill/>
          <a:ln w="5715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 Box 74"/>
          <p:cNvSpPr txBox="1">
            <a:spLocks noChangeArrowheads="1"/>
          </p:cNvSpPr>
          <p:nvPr/>
        </p:nvSpPr>
        <p:spPr bwMode="auto">
          <a:xfrm>
            <a:off x="9448800" y="2193925"/>
            <a:ext cx="5261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MC</a:t>
            </a:r>
          </a:p>
        </p:txBody>
      </p:sp>
      <p:sp>
        <p:nvSpPr>
          <p:cNvPr id="99" name="Oval 75"/>
          <p:cNvSpPr>
            <a:spLocks noChangeArrowheads="1"/>
          </p:cNvSpPr>
          <p:nvPr/>
        </p:nvSpPr>
        <p:spPr bwMode="auto">
          <a:xfrm>
            <a:off x="8348662" y="3144839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 Box 76"/>
          <p:cNvSpPr txBox="1">
            <a:spLocks noChangeArrowheads="1"/>
          </p:cNvSpPr>
          <p:nvPr/>
        </p:nvSpPr>
        <p:spPr bwMode="auto">
          <a:xfrm>
            <a:off x="6400801" y="2133600"/>
            <a:ext cx="2438399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(MR = MC 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</a:rPr>
              <a:t>P)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نقطة التوازن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Line 77"/>
          <p:cNvSpPr>
            <a:spLocks noChangeShapeType="1"/>
          </p:cNvSpPr>
          <p:nvPr/>
        </p:nvSpPr>
        <p:spPr bwMode="auto">
          <a:xfrm>
            <a:off x="8153400" y="2590800"/>
            <a:ext cx="152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Freeform 79"/>
          <p:cNvSpPr>
            <a:spLocks/>
          </p:cNvSpPr>
          <p:nvPr/>
        </p:nvSpPr>
        <p:spPr bwMode="auto">
          <a:xfrm>
            <a:off x="3989388" y="3892550"/>
            <a:ext cx="4849812" cy="739775"/>
          </a:xfrm>
          <a:custGeom>
            <a:avLst/>
            <a:gdLst>
              <a:gd name="T0" fmla="*/ 0 w 3031"/>
              <a:gd name="T1" fmla="*/ 2147483647 h 377"/>
              <a:gd name="T2" fmla="*/ 2147483647 w 3031"/>
              <a:gd name="T3" fmla="*/ 2147483647 h 377"/>
              <a:gd name="T4" fmla="*/ 2147483647 w 3031"/>
              <a:gd name="T5" fmla="*/ 2147483647 h 377"/>
              <a:gd name="T6" fmla="*/ 2147483647 w 3031"/>
              <a:gd name="T7" fmla="*/ 2147483647 h 377"/>
              <a:gd name="T8" fmla="*/ 2147483647 w 3031"/>
              <a:gd name="T9" fmla="*/ 2147483647 h 377"/>
              <a:gd name="T10" fmla="*/ 2147483647 w 3031"/>
              <a:gd name="T11" fmla="*/ 0 h 3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31"/>
              <a:gd name="T19" fmla="*/ 0 h 377"/>
              <a:gd name="T20" fmla="*/ 3031 w 3031"/>
              <a:gd name="T21" fmla="*/ 377 h 3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31" h="377">
                <a:moveTo>
                  <a:pt x="0" y="48"/>
                </a:moveTo>
                <a:cubicBezTo>
                  <a:pt x="168" y="94"/>
                  <a:pt x="776" y="269"/>
                  <a:pt x="1008" y="323"/>
                </a:cubicBezTo>
                <a:cubicBezTo>
                  <a:pt x="1240" y="377"/>
                  <a:pt x="1217" y="374"/>
                  <a:pt x="1392" y="371"/>
                </a:cubicBezTo>
                <a:cubicBezTo>
                  <a:pt x="1567" y="368"/>
                  <a:pt x="1827" y="350"/>
                  <a:pt x="2057" y="302"/>
                </a:cubicBezTo>
                <a:cubicBezTo>
                  <a:pt x="2287" y="254"/>
                  <a:pt x="2608" y="133"/>
                  <a:pt x="2770" y="83"/>
                </a:cubicBezTo>
                <a:cubicBezTo>
                  <a:pt x="2932" y="33"/>
                  <a:pt x="2977" y="17"/>
                  <a:pt x="3031" y="0"/>
                </a:cubicBezTo>
              </a:path>
            </a:pathLst>
          </a:custGeom>
          <a:noFill/>
          <a:ln w="57150">
            <a:solidFill>
              <a:srgbClr val="CC99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 Box 80"/>
          <p:cNvSpPr txBox="1">
            <a:spLocks noChangeArrowheads="1"/>
          </p:cNvSpPr>
          <p:nvPr/>
        </p:nvSpPr>
        <p:spPr bwMode="auto">
          <a:xfrm>
            <a:off x="8675689" y="3878263"/>
            <a:ext cx="611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latin typeface="Times New Roman" pitchFamily="18" charset="0"/>
                <a:cs typeface="Times New Roman" pitchFamily="18" charset="0"/>
              </a:rPr>
              <a:t>AVC</a:t>
            </a:r>
          </a:p>
        </p:txBody>
      </p:sp>
      <p:sp>
        <p:nvSpPr>
          <p:cNvPr id="104" name="Freeform 81"/>
          <p:cNvSpPr>
            <a:spLocks/>
          </p:cNvSpPr>
          <p:nvPr/>
        </p:nvSpPr>
        <p:spPr bwMode="auto">
          <a:xfrm>
            <a:off x="4032250" y="2063751"/>
            <a:ext cx="5035550" cy="1958975"/>
          </a:xfrm>
          <a:custGeom>
            <a:avLst/>
            <a:gdLst>
              <a:gd name="T0" fmla="*/ 0 w 2990"/>
              <a:gd name="T1" fmla="*/ 0 h 1288"/>
              <a:gd name="T2" fmla="*/ 2147483647 w 2990"/>
              <a:gd name="T3" fmla="*/ 2147483647 h 1288"/>
              <a:gd name="T4" fmla="*/ 2147483647 w 2990"/>
              <a:gd name="T5" fmla="*/ 2147483647 h 1288"/>
              <a:gd name="T6" fmla="*/ 2147483647 w 2990"/>
              <a:gd name="T7" fmla="*/ 2147483647 h 1288"/>
              <a:gd name="T8" fmla="*/ 2147483647 w 2990"/>
              <a:gd name="T9" fmla="*/ 2147483647 h 1288"/>
              <a:gd name="T10" fmla="*/ 2147483647 w 2990"/>
              <a:gd name="T11" fmla="*/ 2147483647 h 1288"/>
              <a:gd name="T12" fmla="*/ 2147483647 w 2990"/>
              <a:gd name="T13" fmla="*/ 2147483647 h 1288"/>
              <a:gd name="T14" fmla="*/ 2147483647 w 2990"/>
              <a:gd name="T15" fmla="*/ 2147483647 h 1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90"/>
              <a:gd name="T25" fmla="*/ 0 h 1288"/>
              <a:gd name="T26" fmla="*/ 2990 w 2990"/>
              <a:gd name="T27" fmla="*/ 1288 h 12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90" h="1288">
                <a:moveTo>
                  <a:pt x="0" y="0"/>
                </a:moveTo>
                <a:cubicBezTo>
                  <a:pt x="118" y="274"/>
                  <a:pt x="237" y="548"/>
                  <a:pt x="350" y="713"/>
                </a:cubicBezTo>
                <a:cubicBezTo>
                  <a:pt x="463" y="878"/>
                  <a:pt x="566" y="919"/>
                  <a:pt x="679" y="988"/>
                </a:cubicBezTo>
                <a:cubicBezTo>
                  <a:pt x="792" y="1057"/>
                  <a:pt x="842" y="1078"/>
                  <a:pt x="1029" y="1125"/>
                </a:cubicBezTo>
                <a:cubicBezTo>
                  <a:pt x="1216" y="1172"/>
                  <a:pt x="1579" y="1250"/>
                  <a:pt x="1804" y="1269"/>
                </a:cubicBezTo>
                <a:cubicBezTo>
                  <a:pt x="2029" y="1288"/>
                  <a:pt x="2228" y="1264"/>
                  <a:pt x="2380" y="1241"/>
                </a:cubicBezTo>
                <a:cubicBezTo>
                  <a:pt x="2532" y="1218"/>
                  <a:pt x="2614" y="1171"/>
                  <a:pt x="2716" y="1132"/>
                </a:cubicBezTo>
                <a:cubicBezTo>
                  <a:pt x="2818" y="1093"/>
                  <a:pt x="2904" y="1050"/>
                  <a:pt x="2990" y="1008"/>
                </a:cubicBezTo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 Box 82"/>
          <p:cNvSpPr txBox="1">
            <a:spLocks noChangeArrowheads="1"/>
          </p:cNvSpPr>
          <p:nvPr/>
        </p:nvSpPr>
        <p:spPr bwMode="auto">
          <a:xfrm>
            <a:off x="9077326" y="3565525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ATC</a:t>
            </a:r>
          </a:p>
        </p:txBody>
      </p:sp>
      <p:sp>
        <p:nvSpPr>
          <p:cNvPr id="107" name="Text Box 87"/>
          <p:cNvSpPr txBox="1">
            <a:spLocks noChangeArrowheads="1"/>
          </p:cNvSpPr>
          <p:nvPr/>
        </p:nvSpPr>
        <p:spPr bwMode="auto">
          <a:xfrm>
            <a:off x="3438010" y="4324549"/>
            <a:ext cx="10577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ATC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=97.78</a:t>
            </a:r>
          </a:p>
        </p:txBody>
      </p:sp>
      <p:sp>
        <p:nvSpPr>
          <p:cNvPr id="108" name="Line 89"/>
          <p:cNvSpPr>
            <a:spLocks noChangeShapeType="1"/>
          </p:cNvSpPr>
          <p:nvPr/>
        </p:nvSpPr>
        <p:spPr bwMode="auto">
          <a:xfrm flipH="1" flipV="1">
            <a:off x="3532189" y="3903663"/>
            <a:ext cx="293687" cy="3492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Oval 90"/>
          <p:cNvSpPr>
            <a:spLocks noChangeArrowheads="1"/>
          </p:cNvSpPr>
          <p:nvPr/>
        </p:nvSpPr>
        <p:spPr bwMode="auto">
          <a:xfrm>
            <a:off x="8169276" y="5786439"/>
            <a:ext cx="358775" cy="3587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1" name="Connecteur droit 110"/>
          <p:cNvCxnSpPr/>
          <p:nvPr/>
        </p:nvCxnSpPr>
        <p:spPr>
          <a:xfrm>
            <a:off x="3505200" y="1889125"/>
            <a:ext cx="0" cy="39624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flipH="1">
            <a:off x="3505200" y="5851525"/>
            <a:ext cx="5867400" cy="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 Box 74"/>
          <p:cNvSpPr txBox="1">
            <a:spLocks noChangeArrowheads="1"/>
          </p:cNvSpPr>
          <p:nvPr/>
        </p:nvSpPr>
        <p:spPr bwMode="auto">
          <a:xfrm>
            <a:off x="8247176" y="2803525"/>
            <a:ext cx="338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cxnSp>
        <p:nvCxnSpPr>
          <p:cNvPr id="120" name="Connecteur droit 119"/>
          <p:cNvCxnSpPr/>
          <p:nvPr/>
        </p:nvCxnSpPr>
        <p:spPr>
          <a:xfrm flipH="1">
            <a:off x="8382000" y="3260725"/>
            <a:ext cx="4122" cy="258460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75"/>
          <p:cNvSpPr>
            <a:spLocks noChangeArrowheads="1"/>
          </p:cNvSpPr>
          <p:nvPr/>
        </p:nvSpPr>
        <p:spPr bwMode="auto">
          <a:xfrm>
            <a:off x="7086600" y="3946526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Oval 75"/>
          <p:cNvSpPr>
            <a:spLocks noChangeArrowheads="1"/>
          </p:cNvSpPr>
          <p:nvPr/>
        </p:nvSpPr>
        <p:spPr bwMode="auto">
          <a:xfrm>
            <a:off x="5867400" y="4556126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1676400" y="6172201"/>
            <a:ext cx="8915400" cy="6127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pPr algn="just" rtl="1"/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ar-BH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9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-2)</a:t>
            </a:r>
            <a:r>
              <a:rPr lang="ar-SA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 توازن المنشأة في المدى القصير، حيث يتحدد الإنتاج الأمثل بتقاطع منحنى </a:t>
            </a:r>
            <a:r>
              <a:rPr lang="en-US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MC</a:t>
            </a:r>
            <a:r>
              <a:rPr lang="ar-SA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مع منحنى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ar-TN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(</a:t>
            </a:r>
            <a:r>
              <a:rPr lang="en-US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ar-TN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فوق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الحد الأدنى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لمتوسط </a:t>
            </a:r>
            <a:r>
              <a:rPr lang="ar-BH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altLang="zh-CN" dirty="0">
                <a:latin typeface="Times New Roman" pitchFamily="18" charset="0"/>
                <a:cs typeface="Times New Roman" pitchFamily="18" charset="0"/>
              </a:rPr>
              <a:t>ويقاس مقدار الربح بالمساحة </a:t>
            </a:r>
            <a:r>
              <a:rPr lang="ar-TN" altLang="zh-CN" dirty="0">
                <a:latin typeface="Times New Roman" pitchFamily="18" charset="0"/>
                <a:cs typeface="Times New Roman" pitchFamily="18" charset="0"/>
              </a:rPr>
              <a:t>الخضراء </a:t>
            </a:r>
            <a:r>
              <a:rPr lang="ar-TN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</a:p>
        </p:txBody>
      </p:sp>
      <p:cxnSp>
        <p:nvCxnSpPr>
          <p:cNvPr id="46" name="Connecteur droit 45"/>
          <p:cNvCxnSpPr/>
          <p:nvPr/>
        </p:nvCxnSpPr>
        <p:spPr>
          <a:xfrm flipH="1">
            <a:off x="3505200" y="3886200"/>
            <a:ext cx="48768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20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622426" y="956608"/>
            <a:ext cx="88931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ويلاحظ أن نقطة التوازن في هذه الحالة هي النقطة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حيث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يتساوى منحنى </a:t>
            </a:r>
            <a:r>
              <a:rPr lang="ar-BH" sz="2000" b="1" u="sng" dirty="0">
                <a:latin typeface="Times New Roman" pitchFamily="18" charset="0"/>
                <a:cs typeface="Times New Roman" pitchFamily="18" charset="0"/>
              </a:rPr>
              <a:t>التكاليف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الحدية (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) مع منحنى الايراد الكلي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(MR = P = 130 )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ويتحقق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ذلك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عند إنتاج 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الكمية: </a:t>
            </a:r>
            <a:r>
              <a:rPr lang="fr-FR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9 = Q*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(طن) وعند هذا المستوى الانتاج يكون 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متوسط التك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ف الكلية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fr-FR" sz="2000" b="1" u="sng" dirty="0">
                <a:latin typeface="Times New Roman" pitchFamily="18" charset="0"/>
                <a:cs typeface="Times New Roman" pitchFamily="18" charset="0"/>
              </a:rPr>
              <a:t>(ATC=97.78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أقل </a:t>
            </a:r>
            <a:r>
              <a:rPr lang="ar-TN" altLang="zh-CN" sz="2000" b="1" u="sng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من سعر السوق (أي الايراد الحدي = 130)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و بالتالي تكون المنشأة قد حققت أعلى مستوى من الأرباح الاقتصادية.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و يمكن احتسابها كالآتي: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3108326" y="3205162"/>
          <a:ext cx="512127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Équation" r:id="rId4" imgW="2679700" imgH="203200" progId="Equation.3">
                  <p:embed/>
                </p:oleObj>
              </mc:Choice>
              <mc:Fallback>
                <p:oleObj name="Équation" r:id="rId4" imgW="2679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6" y="3205162"/>
                        <a:ext cx="5121275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600200" y="3733800"/>
            <a:ext cx="8991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ويتضح من الرسم البياني رقم (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2.9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أنه قبل الوصول الى نقطة التوازن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من جهة اليسار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يكون من مصلحة المنشأة الاستمرار في الانتاج طالما الايراد الحدي أكبر من التكاليف الحدية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(MR &gt; MC)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و ذلك لأن الأرباح في ارتفاع مستمرالى أن تصل الى أعلى مستوى لها عند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أي عندما يكون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MR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MC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5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9677400" y="6400801"/>
            <a:ext cx="762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600200" y="685800"/>
            <a:ext cx="89154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 startAt="2"/>
            </a:pP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الحالة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االثانية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توازن المنشأة مع 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تحقيق تحقيق أرباح عادية فقط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أرباح اقتصادية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تساوي صفر)</a:t>
            </a:r>
            <a:endParaRPr lang="fr-FR" sz="2000" b="1" u="sng" dirty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وذلك إذا تساوي الإيراد الحدي مع التكلفة الحدية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(MR = MC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= P= 130)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ع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ند الحد الأدنى لمتوسط التكاليف الكلية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(min(ACT) = 130))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أي عند نقطة التعادل وفي هذه الحالة تكون الأرباح الاقتصادية تساوي صفر ويتضح ذلك من الرسم البياني رقم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3.9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وفلو افترضنا أن السعر هو دائما 130 دينار بينما ارتفع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الحد الأدنى لمتوسط التكاليف الكلية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الى 130, ينجم عن ذلك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أرباح الاقتصادية مساوية للصفر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51"/>
          <p:cNvSpPr txBox="1">
            <a:spLocks noChangeArrowheads="1"/>
          </p:cNvSpPr>
          <p:nvPr/>
        </p:nvSpPr>
        <p:spPr bwMode="auto">
          <a:xfrm rot="16200000">
            <a:off x="1106065" y="4360123"/>
            <a:ext cx="1967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Cost and Revenue</a:t>
            </a:r>
          </a:p>
        </p:txBody>
      </p:sp>
      <p:grpSp>
        <p:nvGrpSpPr>
          <p:cNvPr id="7" name="Group 68"/>
          <p:cNvGrpSpPr>
            <a:grpSpLocks/>
          </p:cNvGrpSpPr>
          <p:nvPr/>
        </p:nvGrpSpPr>
        <p:grpSpPr bwMode="auto">
          <a:xfrm>
            <a:off x="2308226" y="3367089"/>
            <a:ext cx="479425" cy="3262313"/>
            <a:chOff x="1451" y="1841"/>
            <a:chExt cx="302" cy="2055"/>
          </a:xfrm>
        </p:grpSpPr>
        <p:sp>
          <p:nvSpPr>
            <p:cNvPr id="8" name="Text Box 53"/>
            <p:cNvSpPr txBox="1">
              <a:spLocks noChangeArrowheads="1"/>
            </p:cNvSpPr>
            <p:nvPr/>
          </p:nvSpPr>
          <p:spPr bwMode="auto">
            <a:xfrm>
              <a:off x="1451" y="1841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150</a:t>
              </a:r>
            </a:p>
          </p:txBody>
        </p:sp>
        <p:sp>
          <p:nvSpPr>
            <p:cNvPr id="9" name="Text Box 54"/>
            <p:cNvSpPr txBox="1">
              <a:spLocks noChangeArrowheads="1"/>
            </p:cNvSpPr>
            <p:nvPr/>
          </p:nvSpPr>
          <p:spPr bwMode="auto">
            <a:xfrm>
              <a:off x="1451" y="2462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100</a:t>
              </a:r>
            </a:p>
          </p:txBody>
        </p:sp>
        <p:sp>
          <p:nvSpPr>
            <p:cNvPr id="10" name="Text Box 55"/>
            <p:cNvSpPr txBox="1">
              <a:spLocks noChangeArrowheads="1"/>
            </p:cNvSpPr>
            <p:nvPr/>
          </p:nvSpPr>
          <p:spPr bwMode="auto">
            <a:xfrm>
              <a:off x="1513" y="3083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50</a:t>
              </a:r>
            </a:p>
          </p:txBody>
        </p:sp>
        <p:sp>
          <p:nvSpPr>
            <p:cNvPr id="11" name="Text Box 56"/>
            <p:cNvSpPr txBox="1">
              <a:spLocks noChangeArrowheads="1"/>
            </p:cNvSpPr>
            <p:nvPr/>
          </p:nvSpPr>
          <p:spPr bwMode="auto">
            <a:xfrm>
              <a:off x="1575" y="3704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  <p:grpSp>
        <p:nvGrpSpPr>
          <p:cNvPr id="12" name="Group 67"/>
          <p:cNvGrpSpPr>
            <a:grpSpLocks/>
          </p:cNvGrpSpPr>
          <p:nvPr/>
        </p:nvGrpSpPr>
        <p:grpSpPr bwMode="auto">
          <a:xfrm>
            <a:off x="3200400" y="6592889"/>
            <a:ext cx="5168900" cy="307975"/>
            <a:chOff x="1958" y="3789"/>
            <a:chExt cx="3256" cy="194"/>
          </a:xfrm>
        </p:grpSpPr>
        <p:sp>
          <p:nvSpPr>
            <p:cNvPr id="13" name="Text Box 57"/>
            <p:cNvSpPr txBox="1">
              <a:spLocks noChangeArrowheads="1"/>
            </p:cNvSpPr>
            <p:nvPr/>
          </p:nvSpPr>
          <p:spPr bwMode="auto">
            <a:xfrm>
              <a:off x="195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4" name="Text Box 58"/>
            <p:cNvSpPr txBox="1">
              <a:spLocks noChangeArrowheads="1"/>
            </p:cNvSpPr>
            <p:nvPr/>
          </p:nvSpPr>
          <p:spPr bwMode="auto">
            <a:xfrm>
              <a:off x="2306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2640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6" name="Text Box 60"/>
            <p:cNvSpPr txBox="1">
              <a:spLocks noChangeArrowheads="1"/>
            </p:cNvSpPr>
            <p:nvPr/>
          </p:nvSpPr>
          <p:spPr bwMode="auto">
            <a:xfrm>
              <a:off x="2981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3322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8" name="Text Box 62"/>
            <p:cNvSpPr txBox="1">
              <a:spLocks noChangeArrowheads="1"/>
            </p:cNvSpPr>
            <p:nvPr/>
          </p:nvSpPr>
          <p:spPr bwMode="auto">
            <a:xfrm>
              <a:off x="3663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9" name="Text Box 63"/>
            <p:cNvSpPr txBox="1">
              <a:spLocks noChangeArrowheads="1"/>
            </p:cNvSpPr>
            <p:nvPr/>
          </p:nvSpPr>
          <p:spPr bwMode="auto">
            <a:xfrm>
              <a:off x="3997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20" name="Text Box 64"/>
            <p:cNvSpPr txBox="1">
              <a:spLocks noChangeArrowheads="1"/>
            </p:cNvSpPr>
            <p:nvPr/>
          </p:nvSpPr>
          <p:spPr bwMode="auto">
            <a:xfrm>
              <a:off x="433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21" name="Text Box 65"/>
            <p:cNvSpPr txBox="1">
              <a:spLocks noChangeArrowheads="1"/>
            </p:cNvSpPr>
            <p:nvPr/>
          </p:nvSpPr>
          <p:spPr bwMode="auto">
            <a:xfrm>
              <a:off x="4679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  <p:sp>
          <p:nvSpPr>
            <p:cNvPr id="22" name="Text Box 66"/>
            <p:cNvSpPr txBox="1">
              <a:spLocks noChangeArrowheads="1"/>
            </p:cNvSpPr>
            <p:nvPr/>
          </p:nvSpPr>
          <p:spPr bwMode="auto">
            <a:xfrm>
              <a:off x="4985" y="3789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</p:grpSp>
      <p:sp>
        <p:nvSpPr>
          <p:cNvPr id="23" name="Text Box 69"/>
          <p:cNvSpPr txBox="1">
            <a:spLocks noChangeArrowheads="1"/>
          </p:cNvSpPr>
          <p:nvPr/>
        </p:nvSpPr>
        <p:spPr bwMode="auto">
          <a:xfrm>
            <a:off x="8627398" y="6412468"/>
            <a:ext cx="364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Q</a:t>
            </a:r>
          </a:p>
        </p:txBody>
      </p:sp>
      <p:sp>
        <p:nvSpPr>
          <p:cNvPr id="26" name="Line 71"/>
          <p:cNvSpPr>
            <a:spLocks noChangeShapeType="1"/>
          </p:cNvSpPr>
          <p:nvPr/>
        </p:nvSpPr>
        <p:spPr bwMode="auto">
          <a:xfrm flipV="1">
            <a:off x="2801938" y="3962400"/>
            <a:ext cx="5808662" cy="1270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 Box 72"/>
          <p:cNvSpPr txBox="1">
            <a:spLocks noChangeArrowheads="1"/>
          </p:cNvSpPr>
          <p:nvPr/>
        </p:nvSpPr>
        <p:spPr bwMode="auto">
          <a:xfrm>
            <a:off x="8545588" y="3810000"/>
            <a:ext cx="14366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MR = P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130=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73"/>
          <p:cNvSpPr>
            <a:spLocks/>
          </p:cNvSpPr>
          <p:nvPr/>
        </p:nvSpPr>
        <p:spPr bwMode="auto">
          <a:xfrm>
            <a:off x="3074988" y="2514600"/>
            <a:ext cx="4164012" cy="2921000"/>
          </a:xfrm>
          <a:custGeom>
            <a:avLst/>
            <a:gdLst>
              <a:gd name="T0" fmla="*/ 0 w 3182"/>
              <a:gd name="T1" fmla="*/ 2147483647 h 1099"/>
              <a:gd name="T2" fmla="*/ 2147483647 w 3182"/>
              <a:gd name="T3" fmla="*/ 2147483647 h 1099"/>
              <a:gd name="T4" fmla="*/ 2147483647 w 3182"/>
              <a:gd name="T5" fmla="*/ 2147483647 h 1099"/>
              <a:gd name="T6" fmla="*/ 2147483647 w 3182"/>
              <a:gd name="T7" fmla="*/ 2147483647 h 1099"/>
              <a:gd name="T8" fmla="*/ 2147483647 w 3182"/>
              <a:gd name="T9" fmla="*/ 0 h 1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82"/>
              <a:gd name="T16" fmla="*/ 0 h 1099"/>
              <a:gd name="T17" fmla="*/ 3182 w 3182"/>
              <a:gd name="T18" fmla="*/ 1099 h 10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82" h="1099">
                <a:moveTo>
                  <a:pt x="0" y="672"/>
                </a:moveTo>
                <a:cubicBezTo>
                  <a:pt x="345" y="883"/>
                  <a:pt x="691" y="1095"/>
                  <a:pt x="1035" y="1097"/>
                </a:cubicBezTo>
                <a:cubicBezTo>
                  <a:pt x="1379" y="1099"/>
                  <a:pt x="1754" y="840"/>
                  <a:pt x="2064" y="686"/>
                </a:cubicBezTo>
                <a:cubicBezTo>
                  <a:pt x="2374" y="532"/>
                  <a:pt x="2708" y="286"/>
                  <a:pt x="2894" y="172"/>
                </a:cubicBezTo>
                <a:cubicBezTo>
                  <a:pt x="3080" y="58"/>
                  <a:pt x="3131" y="29"/>
                  <a:pt x="3182" y="0"/>
                </a:cubicBezTo>
              </a:path>
            </a:pathLst>
          </a:custGeom>
          <a:noFill/>
          <a:ln w="5715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74"/>
          <p:cNvSpPr txBox="1">
            <a:spLocks noChangeArrowheads="1"/>
          </p:cNvSpPr>
          <p:nvPr/>
        </p:nvSpPr>
        <p:spPr bwMode="auto">
          <a:xfrm>
            <a:off x="7086600" y="2590800"/>
            <a:ext cx="5261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MC</a:t>
            </a:r>
          </a:p>
        </p:txBody>
      </p:sp>
      <p:sp>
        <p:nvSpPr>
          <p:cNvPr id="31" name="Text Box 76"/>
          <p:cNvSpPr txBox="1">
            <a:spLocks noChangeArrowheads="1"/>
          </p:cNvSpPr>
          <p:nvPr/>
        </p:nvSpPr>
        <p:spPr bwMode="auto">
          <a:xfrm>
            <a:off x="4267201" y="2743200"/>
            <a:ext cx="2438399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(MR = MC 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</a:rPr>
              <a:t>P)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نقطة التوازن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Line 77"/>
          <p:cNvSpPr>
            <a:spLocks noChangeShapeType="1"/>
          </p:cNvSpPr>
          <p:nvPr/>
        </p:nvSpPr>
        <p:spPr bwMode="auto">
          <a:xfrm>
            <a:off x="5562600" y="31242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Freeform 79"/>
          <p:cNvSpPr>
            <a:spLocks/>
          </p:cNvSpPr>
          <p:nvPr/>
        </p:nvSpPr>
        <p:spPr bwMode="auto">
          <a:xfrm rot="611058">
            <a:off x="3002839" y="4265989"/>
            <a:ext cx="4361820" cy="739775"/>
          </a:xfrm>
          <a:custGeom>
            <a:avLst/>
            <a:gdLst>
              <a:gd name="T0" fmla="*/ 0 w 3031"/>
              <a:gd name="T1" fmla="*/ 2147483647 h 377"/>
              <a:gd name="T2" fmla="*/ 2147483647 w 3031"/>
              <a:gd name="T3" fmla="*/ 2147483647 h 377"/>
              <a:gd name="T4" fmla="*/ 2147483647 w 3031"/>
              <a:gd name="T5" fmla="*/ 2147483647 h 377"/>
              <a:gd name="T6" fmla="*/ 2147483647 w 3031"/>
              <a:gd name="T7" fmla="*/ 2147483647 h 377"/>
              <a:gd name="T8" fmla="*/ 2147483647 w 3031"/>
              <a:gd name="T9" fmla="*/ 2147483647 h 377"/>
              <a:gd name="T10" fmla="*/ 2147483647 w 3031"/>
              <a:gd name="T11" fmla="*/ 0 h 3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31"/>
              <a:gd name="T19" fmla="*/ 0 h 377"/>
              <a:gd name="T20" fmla="*/ 3031 w 3031"/>
              <a:gd name="T21" fmla="*/ 377 h 3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31" h="377">
                <a:moveTo>
                  <a:pt x="0" y="48"/>
                </a:moveTo>
                <a:cubicBezTo>
                  <a:pt x="168" y="94"/>
                  <a:pt x="776" y="269"/>
                  <a:pt x="1008" y="323"/>
                </a:cubicBezTo>
                <a:cubicBezTo>
                  <a:pt x="1240" y="377"/>
                  <a:pt x="1217" y="374"/>
                  <a:pt x="1392" y="371"/>
                </a:cubicBezTo>
                <a:cubicBezTo>
                  <a:pt x="1567" y="368"/>
                  <a:pt x="1827" y="350"/>
                  <a:pt x="2057" y="302"/>
                </a:cubicBezTo>
                <a:cubicBezTo>
                  <a:pt x="2287" y="254"/>
                  <a:pt x="2608" y="133"/>
                  <a:pt x="2770" y="83"/>
                </a:cubicBezTo>
                <a:cubicBezTo>
                  <a:pt x="2932" y="33"/>
                  <a:pt x="2977" y="17"/>
                  <a:pt x="3031" y="0"/>
                </a:cubicBezTo>
              </a:path>
            </a:pathLst>
          </a:custGeom>
          <a:noFill/>
          <a:ln w="57150">
            <a:solidFill>
              <a:srgbClr val="CC99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7389814" y="4455889"/>
            <a:ext cx="611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AVC</a:t>
            </a:r>
          </a:p>
        </p:txBody>
      </p:sp>
      <p:sp>
        <p:nvSpPr>
          <p:cNvPr id="35" name="Freeform 81"/>
          <p:cNvSpPr>
            <a:spLocks/>
          </p:cNvSpPr>
          <p:nvPr/>
        </p:nvSpPr>
        <p:spPr bwMode="auto">
          <a:xfrm rot="20983262">
            <a:off x="3991810" y="2440465"/>
            <a:ext cx="4510952" cy="1589420"/>
          </a:xfrm>
          <a:custGeom>
            <a:avLst/>
            <a:gdLst>
              <a:gd name="T0" fmla="*/ 0 w 2990"/>
              <a:gd name="T1" fmla="*/ 0 h 1288"/>
              <a:gd name="T2" fmla="*/ 2147483647 w 2990"/>
              <a:gd name="T3" fmla="*/ 2147483647 h 1288"/>
              <a:gd name="T4" fmla="*/ 2147483647 w 2990"/>
              <a:gd name="T5" fmla="*/ 2147483647 h 1288"/>
              <a:gd name="T6" fmla="*/ 2147483647 w 2990"/>
              <a:gd name="T7" fmla="*/ 2147483647 h 1288"/>
              <a:gd name="T8" fmla="*/ 2147483647 w 2990"/>
              <a:gd name="T9" fmla="*/ 2147483647 h 1288"/>
              <a:gd name="T10" fmla="*/ 2147483647 w 2990"/>
              <a:gd name="T11" fmla="*/ 2147483647 h 1288"/>
              <a:gd name="T12" fmla="*/ 2147483647 w 2990"/>
              <a:gd name="T13" fmla="*/ 2147483647 h 1288"/>
              <a:gd name="T14" fmla="*/ 2147483647 w 2990"/>
              <a:gd name="T15" fmla="*/ 2147483647 h 1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90"/>
              <a:gd name="T25" fmla="*/ 0 h 1288"/>
              <a:gd name="T26" fmla="*/ 2990 w 2990"/>
              <a:gd name="T27" fmla="*/ 1288 h 12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90" h="1288">
                <a:moveTo>
                  <a:pt x="0" y="0"/>
                </a:moveTo>
                <a:cubicBezTo>
                  <a:pt x="118" y="274"/>
                  <a:pt x="237" y="548"/>
                  <a:pt x="350" y="713"/>
                </a:cubicBezTo>
                <a:cubicBezTo>
                  <a:pt x="463" y="878"/>
                  <a:pt x="566" y="919"/>
                  <a:pt x="679" y="988"/>
                </a:cubicBezTo>
                <a:cubicBezTo>
                  <a:pt x="792" y="1057"/>
                  <a:pt x="842" y="1078"/>
                  <a:pt x="1029" y="1125"/>
                </a:cubicBezTo>
                <a:cubicBezTo>
                  <a:pt x="1216" y="1172"/>
                  <a:pt x="1579" y="1250"/>
                  <a:pt x="1804" y="1269"/>
                </a:cubicBezTo>
                <a:cubicBezTo>
                  <a:pt x="2029" y="1288"/>
                  <a:pt x="2228" y="1264"/>
                  <a:pt x="2380" y="1241"/>
                </a:cubicBezTo>
                <a:cubicBezTo>
                  <a:pt x="2532" y="1218"/>
                  <a:pt x="2614" y="1171"/>
                  <a:pt x="2716" y="1132"/>
                </a:cubicBezTo>
                <a:cubicBezTo>
                  <a:pt x="2818" y="1093"/>
                  <a:pt x="2904" y="1050"/>
                  <a:pt x="2990" y="1008"/>
                </a:cubicBezTo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 Box 82"/>
          <p:cNvSpPr txBox="1">
            <a:spLocks noChangeArrowheads="1"/>
          </p:cNvSpPr>
          <p:nvPr/>
        </p:nvSpPr>
        <p:spPr bwMode="auto">
          <a:xfrm>
            <a:off x="8610601" y="2971800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ATC</a:t>
            </a:r>
          </a:p>
        </p:txBody>
      </p:sp>
      <p:cxnSp>
        <p:nvCxnSpPr>
          <p:cNvPr id="40" name="Connecteur droit 39"/>
          <p:cNvCxnSpPr/>
          <p:nvPr/>
        </p:nvCxnSpPr>
        <p:spPr>
          <a:xfrm>
            <a:off x="2819400" y="2667000"/>
            <a:ext cx="0" cy="39624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H="1">
            <a:off x="2819400" y="6629400"/>
            <a:ext cx="5867400" cy="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74"/>
          <p:cNvSpPr txBox="1">
            <a:spLocks noChangeArrowheads="1"/>
          </p:cNvSpPr>
          <p:nvPr/>
        </p:nvSpPr>
        <p:spPr bwMode="auto">
          <a:xfrm>
            <a:off x="5897022" y="3505200"/>
            <a:ext cx="3513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43" name="Connecteur droit 42"/>
          <p:cNvCxnSpPr/>
          <p:nvPr/>
        </p:nvCxnSpPr>
        <p:spPr>
          <a:xfrm flipH="1">
            <a:off x="6091878" y="4038600"/>
            <a:ext cx="4122" cy="258460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75"/>
          <p:cNvSpPr>
            <a:spLocks noChangeArrowheads="1"/>
          </p:cNvSpPr>
          <p:nvPr/>
        </p:nvSpPr>
        <p:spPr bwMode="auto">
          <a:xfrm>
            <a:off x="5105400" y="4953001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val 75"/>
          <p:cNvSpPr>
            <a:spLocks noChangeArrowheads="1"/>
          </p:cNvSpPr>
          <p:nvPr/>
        </p:nvSpPr>
        <p:spPr bwMode="auto">
          <a:xfrm>
            <a:off x="6062662" y="3886201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4191000" y="4202114"/>
            <a:ext cx="1295400" cy="3698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3210" tIns="41605" rIns="83210" bIns="41605"/>
          <a:lstStyle/>
          <a:p>
            <a:pPr algn="ctr"/>
            <a:r>
              <a:rPr lang="ar-BH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نقطة التعادل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Line 77"/>
          <p:cNvSpPr>
            <a:spLocks noChangeShapeType="1"/>
          </p:cNvSpPr>
          <p:nvPr/>
        </p:nvSpPr>
        <p:spPr bwMode="auto">
          <a:xfrm flipV="1">
            <a:off x="5562600" y="4038600"/>
            <a:ext cx="381000" cy="26488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 Box 54"/>
          <p:cNvSpPr txBox="1">
            <a:spLocks noChangeArrowheads="1"/>
          </p:cNvSpPr>
          <p:nvPr/>
        </p:nvSpPr>
        <p:spPr bwMode="auto">
          <a:xfrm>
            <a:off x="2286001" y="3810001"/>
            <a:ext cx="454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5999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622426" y="956608"/>
            <a:ext cx="88931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ويلاحظ أن نقطة التوازن في هذه الحالة هي النقطة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حيث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يتساوى عندها </a:t>
            </a:r>
            <a:r>
              <a:rPr lang="ar-BH" sz="2000" b="1" u="sng" dirty="0">
                <a:latin typeface="Times New Roman" pitchFamily="18" charset="0"/>
                <a:cs typeface="Times New Roman" pitchFamily="18" charset="0"/>
              </a:rPr>
              <a:t>التكاليف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الحدية (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) مع الايراد 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الحدي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u="sng" dirty="0">
                <a:latin typeface="Times New Roman" pitchFamily="18" charset="0"/>
                <a:cs typeface="Times New Roman" pitchFamily="18" charset="0"/>
              </a:rPr>
              <a:t>(MR = P = 130)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وفي نفس الوقت مع الحد الأدنى للتكاليف الكلية</a:t>
            </a:r>
            <a:r>
              <a:rPr lang="fr-FR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,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min(ACT) 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وبالتالي فإن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النقطة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تعتبر أيضا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نقطة التعادل حيث تكون الأرباح الاقتصادية مساوية للصفر وفي هذه الحالة تحقق 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المنشأة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ربحاً عادياً فقط.</a:t>
            </a:r>
            <a:endParaRPr lang="en-US" altLang="zh-CN" sz="20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3717926" y="2595562"/>
          <a:ext cx="458787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Équation" r:id="rId3" imgW="2400300" imgH="203200" progId="Equation.3">
                  <p:embed/>
                </p:oleObj>
              </mc:Choice>
              <mc:Fallback>
                <p:oleObj name="Équation" r:id="rId3" imgW="2400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6" y="2595562"/>
                        <a:ext cx="4587875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18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600200" y="1032065"/>
            <a:ext cx="8991600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الحالة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الثالثة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توازن المنشأة في حالة الخسارة مع الاستمرار في الانتاج (أي 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تحقيق أقل خسارة ممكنة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إذا تساوي سعر السوق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أو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الإيراد الحدي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(MR)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مع التك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اليف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الحدية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(MC)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في المسافة الواقعة بين الحد الأدنى لمتوسط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المتغيرة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(AVC)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والحد الأدنى لمتوسط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(ATC)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فإن المنشأة قد حققت أقل خسارة ممكنة,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كما يتضح ذلك من الرسم البياني رقم (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4.9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 فلو بقي السعر في مثالنا السابق عند 130 دينار بينما ارتفع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متوسط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,(ATC)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من 97.78 الى 150 نتيجة ارتفاع أسعار الطاقة مثلا, ينجم عن ذلك </a:t>
            </a:r>
            <a:r>
              <a:rPr lang="ar-TN" sz="2000" u="sng" dirty="0">
                <a:latin typeface="Times New Roman" pitchFamily="18" charset="0"/>
                <a:cs typeface="Times New Roman" pitchFamily="18" charset="0"/>
              </a:rPr>
              <a:t>خسارة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تساوي</a:t>
            </a:r>
            <a:r>
              <a:rPr lang="ar-TN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: </a:t>
            </a:r>
          </a:p>
          <a:p>
            <a:pPr algn="just" rtl="1">
              <a:lnSpc>
                <a:spcPct val="150000"/>
              </a:lnSpc>
            </a:pPr>
            <a:endParaRPr lang="ar-TN" sz="20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2849564" y="3962400"/>
          <a:ext cx="582612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Équation" r:id="rId3" imgW="3048000" imgH="203200" progId="Equation.3">
                  <p:embed/>
                </p:oleObj>
              </mc:Choice>
              <mc:Fallback>
                <p:oleObj name="Équation" r:id="rId3" imgW="3048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4" y="3962400"/>
                        <a:ext cx="5826125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600200" y="4687669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يعتبر هذا المستوى من الخسارة (180) أقل ما يمكن تسيجله من طر ف المنشأة, لأن عند نقطة التوازن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يكون السعر الحالي للسوق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P =130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أعلى من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متوسط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المتغيرة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(AVC = 120)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لكنه دائما أقل من متوسط التكاليف الكلية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(AC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,أي أن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سعر السوق يكون قادرا على أن يغطي التكاليف المتغيرة كلها و جزء من التكاليف الثابة.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22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210800" y="6477001"/>
            <a:ext cx="381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3" name="Text Box 51"/>
          <p:cNvSpPr txBox="1">
            <a:spLocks noChangeArrowheads="1"/>
          </p:cNvSpPr>
          <p:nvPr/>
        </p:nvSpPr>
        <p:spPr bwMode="auto">
          <a:xfrm rot="16200000">
            <a:off x="877465" y="2821118"/>
            <a:ext cx="1967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Cost and Revenue</a:t>
            </a:r>
          </a:p>
        </p:txBody>
      </p:sp>
      <p:grpSp>
        <p:nvGrpSpPr>
          <p:cNvPr id="84" name="Group 68"/>
          <p:cNvGrpSpPr>
            <a:grpSpLocks/>
          </p:cNvGrpSpPr>
          <p:nvPr/>
        </p:nvGrpSpPr>
        <p:grpSpPr bwMode="auto">
          <a:xfrm>
            <a:off x="2079627" y="1793875"/>
            <a:ext cx="511175" cy="3262313"/>
            <a:chOff x="1451" y="1841"/>
            <a:chExt cx="322" cy="2055"/>
          </a:xfrm>
        </p:grpSpPr>
        <p:sp>
          <p:nvSpPr>
            <p:cNvPr id="85" name="Text Box 53"/>
            <p:cNvSpPr txBox="1">
              <a:spLocks noChangeArrowheads="1"/>
            </p:cNvSpPr>
            <p:nvPr/>
          </p:nvSpPr>
          <p:spPr bwMode="auto">
            <a:xfrm>
              <a:off x="1451" y="1841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150</a:t>
              </a:r>
            </a:p>
          </p:txBody>
        </p:sp>
        <p:sp>
          <p:nvSpPr>
            <p:cNvPr id="86" name="Text Box 54"/>
            <p:cNvSpPr txBox="1">
              <a:spLocks noChangeArrowheads="1"/>
            </p:cNvSpPr>
            <p:nvPr/>
          </p:nvSpPr>
          <p:spPr bwMode="auto">
            <a:xfrm>
              <a:off x="1487" y="2462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100</a:t>
              </a:r>
            </a:p>
          </p:txBody>
        </p:sp>
        <p:sp>
          <p:nvSpPr>
            <p:cNvPr id="87" name="Text Box 55"/>
            <p:cNvSpPr txBox="1">
              <a:spLocks noChangeArrowheads="1"/>
            </p:cNvSpPr>
            <p:nvPr/>
          </p:nvSpPr>
          <p:spPr bwMode="auto">
            <a:xfrm>
              <a:off x="1513" y="3083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50</a:t>
              </a:r>
            </a:p>
          </p:txBody>
        </p:sp>
        <p:sp>
          <p:nvSpPr>
            <p:cNvPr id="88" name="Text Box 56"/>
            <p:cNvSpPr txBox="1">
              <a:spLocks noChangeArrowheads="1"/>
            </p:cNvSpPr>
            <p:nvPr/>
          </p:nvSpPr>
          <p:spPr bwMode="auto">
            <a:xfrm>
              <a:off x="1575" y="3704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  <p:grpSp>
        <p:nvGrpSpPr>
          <p:cNvPr id="89" name="Group 67"/>
          <p:cNvGrpSpPr>
            <a:grpSpLocks/>
          </p:cNvGrpSpPr>
          <p:nvPr/>
        </p:nvGrpSpPr>
        <p:grpSpPr bwMode="auto">
          <a:xfrm>
            <a:off x="2971801" y="4851401"/>
            <a:ext cx="5168900" cy="307975"/>
            <a:chOff x="1958" y="3789"/>
            <a:chExt cx="3256" cy="194"/>
          </a:xfrm>
        </p:grpSpPr>
        <p:sp>
          <p:nvSpPr>
            <p:cNvPr id="90" name="Text Box 57"/>
            <p:cNvSpPr txBox="1">
              <a:spLocks noChangeArrowheads="1"/>
            </p:cNvSpPr>
            <p:nvPr/>
          </p:nvSpPr>
          <p:spPr bwMode="auto">
            <a:xfrm>
              <a:off x="195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91" name="Text Box 58"/>
            <p:cNvSpPr txBox="1">
              <a:spLocks noChangeArrowheads="1"/>
            </p:cNvSpPr>
            <p:nvPr/>
          </p:nvSpPr>
          <p:spPr bwMode="auto">
            <a:xfrm>
              <a:off x="2306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92" name="Text Box 59"/>
            <p:cNvSpPr txBox="1">
              <a:spLocks noChangeArrowheads="1"/>
            </p:cNvSpPr>
            <p:nvPr/>
          </p:nvSpPr>
          <p:spPr bwMode="auto">
            <a:xfrm>
              <a:off x="2640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93" name="Text Box 60"/>
            <p:cNvSpPr txBox="1">
              <a:spLocks noChangeArrowheads="1"/>
            </p:cNvSpPr>
            <p:nvPr/>
          </p:nvSpPr>
          <p:spPr bwMode="auto">
            <a:xfrm>
              <a:off x="2981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94" name="Text Box 61"/>
            <p:cNvSpPr txBox="1">
              <a:spLocks noChangeArrowheads="1"/>
            </p:cNvSpPr>
            <p:nvPr/>
          </p:nvSpPr>
          <p:spPr bwMode="auto">
            <a:xfrm>
              <a:off x="3322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95" name="Text Box 62"/>
            <p:cNvSpPr txBox="1">
              <a:spLocks noChangeArrowheads="1"/>
            </p:cNvSpPr>
            <p:nvPr/>
          </p:nvSpPr>
          <p:spPr bwMode="auto">
            <a:xfrm>
              <a:off x="3663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96" name="Text Box 63"/>
            <p:cNvSpPr txBox="1">
              <a:spLocks noChangeArrowheads="1"/>
            </p:cNvSpPr>
            <p:nvPr/>
          </p:nvSpPr>
          <p:spPr bwMode="auto">
            <a:xfrm>
              <a:off x="3997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97" name="Text Box 64"/>
            <p:cNvSpPr txBox="1">
              <a:spLocks noChangeArrowheads="1"/>
            </p:cNvSpPr>
            <p:nvPr/>
          </p:nvSpPr>
          <p:spPr bwMode="auto">
            <a:xfrm>
              <a:off x="433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98" name="Text Box 65"/>
            <p:cNvSpPr txBox="1">
              <a:spLocks noChangeArrowheads="1"/>
            </p:cNvSpPr>
            <p:nvPr/>
          </p:nvSpPr>
          <p:spPr bwMode="auto">
            <a:xfrm>
              <a:off x="4679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  <p:sp>
          <p:nvSpPr>
            <p:cNvPr id="99" name="Text Box 66"/>
            <p:cNvSpPr txBox="1">
              <a:spLocks noChangeArrowheads="1"/>
            </p:cNvSpPr>
            <p:nvPr/>
          </p:nvSpPr>
          <p:spPr bwMode="auto">
            <a:xfrm>
              <a:off x="4985" y="3789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</p:grpSp>
      <p:sp>
        <p:nvSpPr>
          <p:cNvPr id="100" name="Text Box 69"/>
          <p:cNvSpPr txBox="1">
            <a:spLocks noChangeArrowheads="1"/>
          </p:cNvSpPr>
          <p:nvPr/>
        </p:nvSpPr>
        <p:spPr bwMode="auto">
          <a:xfrm>
            <a:off x="8474998" y="4670980"/>
            <a:ext cx="364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Q</a:t>
            </a:r>
          </a:p>
        </p:txBody>
      </p:sp>
      <p:sp>
        <p:nvSpPr>
          <p:cNvPr id="103" name="Line 71"/>
          <p:cNvSpPr>
            <a:spLocks noChangeShapeType="1"/>
          </p:cNvSpPr>
          <p:nvPr/>
        </p:nvSpPr>
        <p:spPr bwMode="auto">
          <a:xfrm>
            <a:off x="2573339" y="2233612"/>
            <a:ext cx="6265862" cy="3175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 Box 72"/>
          <p:cNvSpPr txBox="1">
            <a:spLocks noChangeArrowheads="1"/>
          </p:cNvSpPr>
          <p:nvPr/>
        </p:nvSpPr>
        <p:spPr bwMode="auto">
          <a:xfrm>
            <a:off x="8077201" y="1931987"/>
            <a:ext cx="152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MR = P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130=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Freeform 73"/>
          <p:cNvSpPr>
            <a:spLocks/>
          </p:cNvSpPr>
          <p:nvPr/>
        </p:nvSpPr>
        <p:spPr bwMode="auto">
          <a:xfrm>
            <a:off x="3151190" y="685800"/>
            <a:ext cx="6221411" cy="2703512"/>
          </a:xfrm>
          <a:custGeom>
            <a:avLst/>
            <a:gdLst>
              <a:gd name="T0" fmla="*/ 0 w 3182"/>
              <a:gd name="T1" fmla="*/ 2147483647 h 1099"/>
              <a:gd name="T2" fmla="*/ 2147483647 w 3182"/>
              <a:gd name="T3" fmla="*/ 2147483647 h 1099"/>
              <a:gd name="T4" fmla="*/ 2147483647 w 3182"/>
              <a:gd name="T5" fmla="*/ 2147483647 h 1099"/>
              <a:gd name="T6" fmla="*/ 2147483647 w 3182"/>
              <a:gd name="T7" fmla="*/ 2147483647 h 1099"/>
              <a:gd name="T8" fmla="*/ 2147483647 w 3182"/>
              <a:gd name="T9" fmla="*/ 0 h 1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82"/>
              <a:gd name="T16" fmla="*/ 0 h 1099"/>
              <a:gd name="T17" fmla="*/ 3182 w 3182"/>
              <a:gd name="T18" fmla="*/ 1099 h 10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82" h="1099">
                <a:moveTo>
                  <a:pt x="0" y="672"/>
                </a:moveTo>
                <a:cubicBezTo>
                  <a:pt x="345" y="883"/>
                  <a:pt x="691" y="1095"/>
                  <a:pt x="1035" y="1097"/>
                </a:cubicBezTo>
                <a:cubicBezTo>
                  <a:pt x="1379" y="1099"/>
                  <a:pt x="1754" y="840"/>
                  <a:pt x="2064" y="686"/>
                </a:cubicBezTo>
                <a:cubicBezTo>
                  <a:pt x="2374" y="532"/>
                  <a:pt x="2708" y="286"/>
                  <a:pt x="2894" y="172"/>
                </a:cubicBezTo>
                <a:cubicBezTo>
                  <a:pt x="3080" y="58"/>
                  <a:pt x="3131" y="29"/>
                  <a:pt x="3182" y="0"/>
                </a:cubicBezTo>
              </a:path>
            </a:pathLst>
          </a:custGeom>
          <a:noFill/>
          <a:ln w="5715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Text Box 74"/>
          <p:cNvSpPr txBox="1">
            <a:spLocks noChangeArrowheads="1"/>
          </p:cNvSpPr>
          <p:nvPr/>
        </p:nvSpPr>
        <p:spPr bwMode="auto">
          <a:xfrm>
            <a:off x="8610600" y="575846"/>
            <a:ext cx="5261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MC</a:t>
            </a:r>
          </a:p>
        </p:txBody>
      </p:sp>
      <p:sp>
        <p:nvSpPr>
          <p:cNvPr id="107" name="Oval 75"/>
          <p:cNvSpPr>
            <a:spLocks noChangeArrowheads="1"/>
          </p:cNvSpPr>
          <p:nvPr/>
        </p:nvSpPr>
        <p:spPr bwMode="auto">
          <a:xfrm>
            <a:off x="7434263" y="2181226"/>
            <a:ext cx="109538" cy="1095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Line 77"/>
          <p:cNvSpPr>
            <a:spLocks noChangeShapeType="1"/>
          </p:cNvSpPr>
          <p:nvPr/>
        </p:nvSpPr>
        <p:spPr bwMode="auto">
          <a:xfrm flipH="1" flipV="1">
            <a:off x="7772400" y="2514600"/>
            <a:ext cx="9144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Freeform 79"/>
          <p:cNvSpPr>
            <a:spLocks/>
          </p:cNvSpPr>
          <p:nvPr/>
        </p:nvSpPr>
        <p:spPr bwMode="auto">
          <a:xfrm>
            <a:off x="5334000" y="2133600"/>
            <a:ext cx="4419600" cy="457200"/>
          </a:xfrm>
          <a:custGeom>
            <a:avLst/>
            <a:gdLst>
              <a:gd name="T0" fmla="*/ 0 w 3031"/>
              <a:gd name="T1" fmla="*/ 2147483647 h 377"/>
              <a:gd name="T2" fmla="*/ 2147483647 w 3031"/>
              <a:gd name="T3" fmla="*/ 2147483647 h 377"/>
              <a:gd name="T4" fmla="*/ 2147483647 w 3031"/>
              <a:gd name="T5" fmla="*/ 2147483647 h 377"/>
              <a:gd name="T6" fmla="*/ 2147483647 w 3031"/>
              <a:gd name="T7" fmla="*/ 2147483647 h 377"/>
              <a:gd name="T8" fmla="*/ 2147483647 w 3031"/>
              <a:gd name="T9" fmla="*/ 2147483647 h 377"/>
              <a:gd name="T10" fmla="*/ 2147483647 w 3031"/>
              <a:gd name="T11" fmla="*/ 0 h 3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31"/>
              <a:gd name="T19" fmla="*/ 0 h 377"/>
              <a:gd name="T20" fmla="*/ 3031 w 3031"/>
              <a:gd name="T21" fmla="*/ 377 h 3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31" h="377">
                <a:moveTo>
                  <a:pt x="0" y="48"/>
                </a:moveTo>
                <a:cubicBezTo>
                  <a:pt x="168" y="94"/>
                  <a:pt x="776" y="269"/>
                  <a:pt x="1008" y="323"/>
                </a:cubicBezTo>
                <a:cubicBezTo>
                  <a:pt x="1240" y="377"/>
                  <a:pt x="1217" y="374"/>
                  <a:pt x="1392" y="371"/>
                </a:cubicBezTo>
                <a:cubicBezTo>
                  <a:pt x="1567" y="368"/>
                  <a:pt x="1827" y="350"/>
                  <a:pt x="2057" y="302"/>
                </a:cubicBezTo>
                <a:cubicBezTo>
                  <a:pt x="2287" y="254"/>
                  <a:pt x="2608" y="133"/>
                  <a:pt x="2770" y="83"/>
                </a:cubicBezTo>
                <a:cubicBezTo>
                  <a:pt x="2932" y="33"/>
                  <a:pt x="2977" y="17"/>
                  <a:pt x="3031" y="0"/>
                </a:cubicBezTo>
              </a:path>
            </a:pathLst>
          </a:custGeom>
          <a:noFill/>
          <a:ln w="57150">
            <a:solidFill>
              <a:srgbClr val="CC9900"/>
            </a:solidFill>
            <a:round/>
            <a:headEnd/>
            <a:tailEnd/>
          </a:ln>
        </p:spPr>
        <p:txBody>
          <a:bodyPr/>
          <a:lstStyle/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Text Box 80"/>
          <p:cNvSpPr txBox="1">
            <a:spLocks noChangeArrowheads="1"/>
          </p:cNvSpPr>
          <p:nvPr/>
        </p:nvSpPr>
        <p:spPr bwMode="auto">
          <a:xfrm>
            <a:off x="9447214" y="2209800"/>
            <a:ext cx="611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AVC</a:t>
            </a:r>
          </a:p>
        </p:txBody>
      </p:sp>
      <p:sp>
        <p:nvSpPr>
          <p:cNvPr id="112" name="Freeform 81"/>
          <p:cNvSpPr>
            <a:spLocks/>
          </p:cNvSpPr>
          <p:nvPr/>
        </p:nvSpPr>
        <p:spPr bwMode="auto">
          <a:xfrm>
            <a:off x="4648200" y="457200"/>
            <a:ext cx="4883151" cy="1528762"/>
          </a:xfrm>
          <a:custGeom>
            <a:avLst/>
            <a:gdLst>
              <a:gd name="T0" fmla="*/ 0 w 2990"/>
              <a:gd name="T1" fmla="*/ 0 h 1288"/>
              <a:gd name="T2" fmla="*/ 2147483647 w 2990"/>
              <a:gd name="T3" fmla="*/ 2147483647 h 1288"/>
              <a:gd name="T4" fmla="*/ 2147483647 w 2990"/>
              <a:gd name="T5" fmla="*/ 2147483647 h 1288"/>
              <a:gd name="T6" fmla="*/ 2147483647 w 2990"/>
              <a:gd name="T7" fmla="*/ 2147483647 h 1288"/>
              <a:gd name="T8" fmla="*/ 2147483647 w 2990"/>
              <a:gd name="T9" fmla="*/ 2147483647 h 1288"/>
              <a:gd name="T10" fmla="*/ 2147483647 w 2990"/>
              <a:gd name="T11" fmla="*/ 2147483647 h 1288"/>
              <a:gd name="T12" fmla="*/ 2147483647 w 2990"/>
              <a:gd name="T13" fmla="*/ 2147483647 h 1288"/>
              <a:gd name="T14" fmla="*/ 2147483647 w 2990"/>
              <a:gd name="T15" fmla="*/ 2147483647 h 1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90"/>
              <a:gd name="T25" fmla="*/ 0 h 1288"/>
              <a:gd name="T26" fmla="*/ 2990 w 2990"/>
              <a:gd name="T27" fmla="*/ 1288 h 12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90" h="1288">
                <a:moveTo>
                  <a:pt x="0" y="0"/>
                </a:moveTo>
                <a:cubicBezTo>
                  <a:pt x="118" y="274"/>
                  <a:pt x="237" y="548"/>
                  <a:pt x="350" y="713"/>
                </a:cubicBezTo>
                <a:cubicBezTo>
                  <a:pt x="463" y="878"/>
                  <a:pt x="566" y="919"/>
                  <a:pt x="679" y="988"/>
                </a:cubicBezTo>
                <a:cubicBezTo>
                  <a:pt x="792" y="1057"/>
                  <a:pt x="842" y="1078"/>
                  <a:pt x="1029" y="1125"/>
                </a:cubicBezTo>
                <a:cubicBezTo>
                  <a:pt x="1216" y="1172"/>
                  <a:pt x="1579" y="1250"/>
                  <a:pt x="1804" y="1269"/>
                </a:cubicBezTo>
                <a:cubicBezTo>
                  <a:pt x="2029" y="1288"/>
                  <a:pt x="2228" y="1264"/>
                  <a:pt x="2380" y="1241"/>
                </a:cubicBezTo>
                <a:cubicBezTo>
                  <a:pt x="2532" y="1218"/>
                  <a:pt x="2614" y="1171"/>
                  <a:pt x="2716" y="1132"/>
                </a:cubicBezTo>
                <a:cubicBezTo>
                  <a:pt x="2818" y="1093"/>
                  <a:pt x="2904" y="1050"/>
                  <a:pt x="2990" y="1008"/>
                </a:cubicBezTo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Text Box 82"/>
          <p:cNvSpPr txBox="1">
            <a:spLocks noChangeArrowheads="1"/>
          </p:cNvSpPr>
          <p:nvPr/>
        </p:nvSpPr>
        <p:spPr bwMode="auto">
          <a:xfrm>
            <a:off x="9067801" y="1263650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ATC</a:t>
            </a:r>
          </a:p>
        </p:txBody>
      </p:sp>
      <p:cxnSp>
        <p:nvCxnSpPr>
          <p:cNvPr id="117" name="Connecteur droit 116"/>
          <p:cNvCxnSpPr/>
          <p:nvPr/>
        </p:nvCxnSpPr>
        <p:spPr>
          <a:xfrm>
            <a:off x="2590801" y="925512"/>
            <a:ext cx="0" cy="39624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 flipH="1">
            <a:off x="2590801" y="4887912"/>
            <a:ext cx="5867400" cy="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 Box 74"/>
          <p:cNvSpPr txBox="1">
            <a:spLocks noChangeArrowheads="1"/>
          </p:cNvSpPr>
          <p:nvPr/>
        </p:nvSpPr>
        <p:spPr bwMode="auto">
          <a:xfrm>
            <a:off x="7510046" y="2221468"/>
            <a:ext cx="338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120" name="Connecteur droit 119"/>
          <p:cNvCxnSpPr/>
          <p:nvPr/>
        </p:nvCxnSpPr>
        <p:spPr>
          <a:xfrm>
            <a:off x="7467602" y="1931988"/>
            <a:ext cx="1" cy="294972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75"/>
          <p:cNvSpPr>
            <a:spLocks noChangeArrowheads="1"/>
          </p:cNvSpPr>
          <p:nvPr/>
        </p:nvSpPr>
        <p:spPr bwMode="auto">
          <a:xfrm>
            <a:off x="7434262" y="2514601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Oval 75"/>
          <p:cNvSpPr>
            <a:spLocks noChangeArrowheads="1"/>
          </p:cNvSpPr>
          <p:nvPr/>
        </p:nvSpPr>
        <p:spPr bwMode="auto">
          <a:xfrm>
            <a:off x="7434263" y="1855788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5" name="Connecteur droit 124"/>
          <p:cNvCxnSpPr/>
          <p:nvPr/>
        </p:nvCxnSpPr>
        <p:spPr>
          <a:xfrm flipV="1">
            <a:off x="2590802" y="1931988"/>
            <a:ext cx="4859503" cy="1604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flipV="1">
            <a:off x="2590802" y="2590800"/>
            <a:ext cx="4935703" cy="1604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83"/>
          <p:cNvSpPr>
            <a:spLocks noChangeArrowheads="1"/>
          </p:cNvSpPr>
          <p:nvPr/>
        </p:nvSpPr>
        <p:spPr bwMode="auto">
          <a:xfrm>
            <a:off x="2590801" y="1931987"/>
            <a:ext cx="4876800" cy="304800"/>
          </a:xfrm>
          <a:prstGeom prst="rect">
            <a:avLst/>
          </a:prstGeom>
          <a:solidFill>
            <a:srgbClr val="FF0000">
              <a:alpha val="5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ar-QA" b="1" dirty="0">
                <a:latin typeface="Times New Roman" pitchFamily="18" charset="0"/>
                <a:cs typeface="Times New Roman" pitchFamily="18" charset="0"/>
              </a:rPr>
              <a:t>خسارة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                                    	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1600200" y="5290572"/>
            <a:ext cx="8991600" cy="13388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ar-BH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9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ar-TN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4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</a:t>
            </a:r>
            <a:r>
              <a:rPr lang="ar-SA" altLang="zh-C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</a:t>
            </a:r>
            <a:r>
              <a:rPr lang="ar-T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الخسارة</a:t>
            </a:r>
            <a:r>
              <a:rPr lang="fr-FR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TN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(المساحة الحمراء) تعتبر أقل مستوى ممكن, و ذلك لأن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سعر السوق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أو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الإيراد الحدي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= 130) أكبر من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متوسط </a:t>
            </a:r>
            <a:r>
              <a:rPr lang="ar-BH" dirty="0">
                <a:latin typeface="Times New Roman" pitchFamily="18" charset="0"/>
                <a:cs typeface="Times New Roman" pitchFamily="18" charset="0"/>
              </a:rPr>
              <a:t>التكاليف المتغيرة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(AVC = 120) 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عند نقطة التوازن 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), و بذلك يكون من الأفضل للمنشأة الاستمرار في الانتاج رغم الخسارة, لأن السعر يغطي التكاليف المتغيرة و جزء من التكاليف الثابة.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Line 89"/>
          <p:cNvSpPr>
            <a:spLocks noChangeShapeType="1"/>
          </p:cNvSpPr>
          <p:nvPr/>
        </p:nvSpPr>
        <p:spPr bwMode="auto">
          <a:xfrm flipH="1">
            <a:off x="2667000" y="13716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Text Box 54"/>
          <p:cNvSpPr txBox="1">
            <a:spLocks noChangeArrowheads="1"/>
          </p:cNvSpPr>
          <p:nvPr/>
        </p:nvSpPr>
        <p:spPr bwMode="auto">
          <a:xfrm>
            <a:off x="2136776" y="2438401"/>
            <a:ext cx="454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120</a:t>
            </a:r>
          </a:p>
        </p:txBody>
      </p:sp>
      <p:sp>
        <p:nvSpPr>
          <p:cNvPr id="45" name="Text Box 76"/>
          <p:cNvSpPr txBox="1">
            <a:spLocks noChangeArrowheads="1"/>
          </p:cNvSpPr>
          <p:nvPr/>
        </p:nvSpPr>
        <p:spPr bwMode="auto">
          <a:xfrm>
            <a:off x="7848601" y="3657600"/>
            <a:ext cx="2438399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(MR = MC 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</a:rPr>
              <a:t>P)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نقطة التوازن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 Box 53"/>
          <p:cNvSpPr txBox="1">
            <a:spLocks noChangeArrowheads="1"/>
          </p:cNvSpPr>
          <p:nvPr/>
        </p:nvSpPr>
        <p:spPr bwMode="auto">
          <a:xfrm>
            <a:off x="2125608" y="2133601"/>
            <a:ext cx="4651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TN" sz="1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337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134600" y="6492876"/>
            <a:ext cx="457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600200" y="609600"/>
            <a:ext cx="9067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الحالة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الرابعة</a:t>
            </a:r>
            <a:r>
              <a:rPr lang="ar-QA" sz="2000" b="1" u="sng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b="1" u="sng" dirty="0">
                <a:latin typeface="Times New Roman" pitchFamily="18" charset="0"/>
                <a:cs typeface="Times New Roman" pitchFamily="18" charset="0"/>
              </a:rPr>
              <a:t> المنشأة في حالة الخسارة مع توقف الانتاج</a:t>
            </a:r>
          </a:p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إذا تساوي سعر السوق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أو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الإيراد الحدي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(MR)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مع التك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اليف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الحدية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(MC)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يكون سعر السوق أو الايراد الحدي أقل من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الحد الأدنى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لم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الكلية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(ATC)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و أقل من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الحد الأدنى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لم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توسط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التكاليف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المتغيرة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(AVC)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أو سعر الاغلاق , فهذا يعني أن المنشأة اذا استمرت في الانتاج فإنها سوف تتكبد خسائر تساوي مجموع التكاليف الثابة بالإضافة أيضا إلى تحمل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جزء من التكاليف المتغيرة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(أنظر الى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الرسم البياني رقم (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5.9)).  و بالتالي يكون من الأفضل للمنشأة في هذه الحالة التوقف عن الانتاج و تحمل خسارة مساوية للتكاليف الثابة فقط دون تحمل أي جزء من التكاليف المتغيرة.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ar-TN" sz="2000" b="1" i="1" u="sng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خلاصة مهمة : </a:t>
            </a:r>
            <a:r>
              <a:rPr lang="ar-T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في حالة تجسيل خسارة يجب على المنشأة من اتباع القاعدة التالية: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T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الاستمرار في الانتاج اذا كان:  		      ,لأن في هذه الحالة  يمكن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لسعر السوق أن يغطي على الأقل التكاليف المتغيرة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كلها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جزء من التكاليف الثابة, أي تجسيل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أقل قدر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ممكن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من الخسائر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دون اللجوء الى غلق المصنع.</a:t>
            </a:r>
            <a:endParaRPr lang="ar-TN" sz="20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T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التوقف عن الانتاج و غلق المصنع اذا كان: 		          ,أي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تحمل خسارة مساوية للتكاليف الثابة فقط دون تحمل أي جزء من التكاليف المتغيرة.</a:t>
            </a:r>
            <a:endParaRPr lang="ar-TN" sz="20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46850" y="4572000"/>
          <a:ext cx="153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Équation" r:id="rId4" imgW="952087" imgH="215806" progId="Equation.3">
                  <p:embed/>
                </p:oleObj>
              </mc:Choice>
              <mc:Fallback>
                <p:oleObj name="Équation" r:id="rId4" imgW="95208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6850" y="4572000"/>
                        <a:ext cx="153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5410201" y="5943600"/>
          <a:ext cx="152876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Équation" r:id="rId6" imgW="952087" imgH="215806" progId="Equation.3">
                  <p:embed/>
                </p:oleObj>
              </mc:Choice>
              <mc:Fallback>
                <p:oleObj name="Équation" r:id="rId6" imgW="95208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1" y="5943600"/>
                        <a:ext cx="1528763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743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134600" y="6477001"/>
            <a:ext cx="381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02" name="Text Box 51"/>
          <p:cNvSpPr txBox="1">
            <a:spLocks noChangeArrowheads="1"/>
          </p:cNvSpPr>
          <p:nvPr/>
        </p:nvSpPr>
        <p:spPr bwMode="auto">
          <a:xfrm rot="16200000">
            <a:off x="877465" y="3452943"/>
            <a:ext cx="1967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Cost and Revenue</a:t>
            </a:r>
          </a:p>
        </p:txBody>
      </p:sp>
      <p:grpSp>
        <p:nvGrpSpPr>
          <p:cNvPr id="203" name="Group 68"/>
          <p:cNvGrpSpPr>
            <a:grpSpLocks/>
          </p:cNvGrpSpPr>
          <p:nvPr/>
        </p:nvGrpSpPr>
        <p:grpSpPr bwMode="auto">
          <a:xfrm>
            <a:off x="2125666" y="2216150"/>
            <a:ext cx="465138" cy="3471863"/>
            <a:chOff x="1480" y="1709"/>
            <a:chExt cx="293" cy="2187"/>
          </a:xfrm>
        </p:grpSpPr>
        <p:sp>
          <p:nvSpPr>
            <p:cNvPr id="204" name="Text Box 53"/>
            <p:cNvSpPr txBox="1">
              <a:spLocks noChangeArrowheads="1"/>
            </p:cNvSpPr>
            <p:nvPr/>
          </p:nvSpPr>
          <p:spPr bwMode="auto">
            <a:xfrm>
              <a:off x="1480" y="1709"/>
              <a:ext cx="29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ar-TN" sz="1400" b="1" dirty="0"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205" name="Text Box 54"/>
            <p:cNvSpPr txBox="1">
              <a:spLocks noChangeArrowheads="1"/>
            </p:cNvSpPr>
            <p:nvPr/>
          </p:nvSpPr>
          <p:spPr bwMode="auto">
            <a:xfrm>
              <a:off x="1487" y="2462"/>
              <a:ext cx="2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100</a:t>
              </a:r>
            </a:p>
          </p:txBody>
        </p:sp>
        <p:sp>
          <p:nvSpPr>
            <p:cNvPr id="206" name="Text Box 55"/>
            <p:cNvSpPr txBox="1">
              <a:spLocks noChangeArrowheads="1"/>
            </p:cNvSpPr>
            <p:nvPr/>
          </p:nvSpPr>
          <p:spPr bwMode="auto">
            <a:xfrm>
              <a:off x="1513" y="3083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50</a:t>
              </a:r>
            </a:p>
          </p:txBody>
        </p:sp>
        <p:sp>
          <p:nvSpPr>
            <p:cNvPr id="207" name="Text Box 56"/>
            <p:cNvSpPr txBox="1">
              <a:spLocks noChangeArrowheads="1"/>
            </p:cNvSpPr>
            <p:nvPr/>
          </p:nvSpPr>
          <p:spPr bwMode="auto">
            <a:xfrm>
              <a:off x="1575" y="3704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  <p:grpSp>
        <p:nvGrpSpPr>
          <p:cNvPr id="208" name="Group 67"/>
          <p:cNvGrpSpPr>
            <a:grpSpLocks/>
          </p:cNvGrpSpPr>
          <p:nvPr/>
        </p:nvGrpSpPr>
        <p:grpSpPr bwMode="auto">
          <a:xfrm>
            <a:off x="2971801" y="5483226"/>
            <a:ext cx="5168900" cy="307975"/>
            <a:chOff x="1958" y="3789"/>
            <a:chExt cx="3256" cy="194"/>
          </a:xfrm>
        </p:grpSpPr>
        <p:sp>
          <p:nvSpPr>
            <p:cNvPr id="209" name="Text Box 57"/>
            <p:cNvSpPr txBox="1">
              <a:spLocks noChangeArrowheads="1"/>
            </p:cNvSpPr>
            <p:nvPr/>
          </p:nvSpPr>
          <p:spPr bwMode="auto">
            <a:xfrm>
              <a:off x="195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210" name="Text Box 58"/>
            <p:cNvSpPr txBox="1">
              <a:spLocks noChangeArrowheads="1"/>
            </p:cNvSpPr>
            <p:nvPr/>
          </p:nvSpPr>
          <p:spPr bwMode="auto">
            <a:xfrm>
              <a:off x="2306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211" name="Text Box 59"/>
            <p:cNvSpPr txBox="1">
              <a:spLocks noChangeArrowheads="1"/>
            </p:cNvSpPr>
            <p:nvPr/>
          </p:nvSpPr>
          <p:spPr bwMode="auto">
            <a:xfrm>
              <a:off x="2640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212" name="Text Box 60"/>
            <p:cNvSpPr txBox="1">
              <a:spLocks noChangeArrowheads="1"/>
            </p:cNvSpPr>
            <p:nvPr/>
          </p:nvSpPr>
          <p:spPr bwMode="auto">
            <a:xfrm>
              <a:off x="2981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213" name="Text Box 61"/>
            <p:cNvSpPr txBox="1">
              <a:spLocks noChangeArrowheads="1"/>
            </p:cNvSpPr>
            <p:nvPr/>
          </p:nvSpPr>
          <p:spPr bwMode="auto">
            <a:xfrm>
              <a:off x="3322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214" name="Text Box 62"/>
            <p:cNvSpPr txBox="1">
              <a:spLocks noChangeArrowheads="1"/>
            </p:cNvSpPr>
            <p:nvPr/>
          </p:nvSpPr>
          <p:spPr bwMode="auto">
            <a:xfrm>
              <a:off x="3663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215" name="Text Box 63"/>
            <p:cNvSpPr txBox="1">
              <a:spLocks noChangeArrowheads="1"/>
            </p:cNvSpPr>
            <p:nvPr/>
          </p:nvSpPr>
          <p:spPr bwMode="auto">
            <a:xfrm>
              <a:off x="3997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216" name="Text Box 64"/>
            <p:cNvSpPr txBox="1">
              <a:spLocks noChangeArrowheads="1"/>
            </p:cNvSpPr>
            <p:nvPr/>
          </p:nvSpPr>
          <p:spPr bwMode="auto">
            <a:xfrm>
              <a:off x="4338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217" name="Text Box 65"/>
            <p:cNvSpPr txBox="1">
              <a:spLocks noChangeArrowheads="1"/>
            </p:cNvSpPr>
            <p:nvPr/>
          </p:nvSpPr>
          <p:spPr bwMode="auto">
            <a:xfrm>
              <a:off x="4679" y="3789"/>
              <a:ext cx="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  <p:sp>
          <p:nvSpPr>
            <p:cNvPr id="218" name="Text Box 66"/>
            <p:cNvSpPr txBox="1">
              <a:spLocks noChangeArrowheads="1"/>
            </p:cNvSpPr>
            <p:nvPr/>
          </p:nvSpPr>
          <p:spPr bwMode="auto">
            <a:xfrm>
              <a:off x="4985" y="3789"/>
              <a:ext cx="2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</p:grpSp>
      <p:sp>
        <p:nvSpPr>
          <p:cNvPr id="219" name="Text Box 69"/>
          <p:cNvSpPr txBox="1">
            <a:spLocks noChangeArrowheads="1"/>
          </p:cNvSpPr>
          <p:nvPr/>
        </p:nvSpPr>
        <p:spPr bwMode="auto">
          <a:xfrm>
            <a:off x="8474998" y="5302805"/>
            <a:ext cx="364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Q</a:t>
            </a:r>
          </a:p>
        </p:txBody>
      </p:sp>
      <p:sp>
        <p:nvSpPr>
          <p:cNvPr id="220" name="Line 71"/>
          <p:cNvSpPr>
            <a:spLocks noChangeShapeType="1"/>
          </p:cNvSpPr>
          <p:nvPr/>
        </p:nvSpPr>
        <p:spPr bwMode="auto">
          <a:xfrm>
            <a:off x="2573339" y="2865437"/>
            <a:ext cx="6265862" cy="3175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1" name="Text Box 72"/>
          <p:cNvSpPr txBox="1">
            <a:spLocks noChangeArrowheads="1"/>
          </p:cNvSpPr>
          <p:nvPr/>
        </p:nvSpPr>
        <p:spPr bwMode="auto">
          <a:xfrm>
            <a:off x="8305800" y="2884071"/>
            <a:ext cx="152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MR = P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130=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" name="Freeform 73"/>
          <p:cNvSpPr>
            <a:spLocks/>
          </p:cNvSpPr>
          <p:nvPr/>
        </p:nvSpPr>
        <p:spPr bwMode="auto">
          <a:xfrm>
            <a:off x="3151190" y="1317625"/>
            <a:ext cx="6221411" cy="2703512"/>
          </a:xfrm>
          <a:custGeom>
            <a:avLst/>
            <a:gdLst>
              <a:gd name="T0" fmla="*/ 0 w 3182"/>
              <a:gd name="T1" fmla="*/ 2147483647 h 1099"/>
              <a:gd name="T2" fmla="*/ 2147483647 w 3182"/>
              <a:gd name="T3" fmla="*/ 2147483647 h 1099"/>
              <a:gd name="T4" fmla="*/ 2147483647 w 3182"/>
              <a:gd name="T5" fmla="*/ 2147483647 h 1099"/>
              <a:gd name="T6" fmla="*/ 2147483647 w 3182"/>
              <a:gd name="T7" fmla="*/ 2147483647 h 1099"/>
              <a:gd name="T8" fmla="*/ 2147483647 w 3182"/>
              <a:gd name="T9" fmla="*/ 0 h 1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82"/>
              <a:gd name="T16" fmla="*/ 0 h 1099"/>
              <a:gd name="T17" fmla="*/ 3182 w 3182"/>
              <a:gd name="T18" fmla="*/ 1099 h 10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82" h="1099">
                <a:moveTo>
                  <a:pt x="0" y="672"/>
                </a:moveTo>
                <a:cubicBezTo>
                  <a:pt x="345" y="883"/>
                  <a:pt x="691" y="1095"/>
                  <a:pt x="1035" y="1097"/>
                </a:cubicBezTo>
                <a:cubicBezTo>
                  <a:pt x="1379" y="1099"/>
                  <a:pt x="1754" y="840"/>
                  <a:pt x="2064" y="686"/>
                </a:cubicBezTo>
                <a:cubicBezTo>
                  <a:pt x="2374" y="532"/>
                  <a:pt x="2708" y="286"/>
                  <a:pt x="2894" y="172"/>
                </a:cubicBezTo>
                <a:cubicBezTo>
                  <a:pt x="3080" y="58"/>
                  <a:pt x="3131" y="29"/>
                  <a:pt x="3182" y="0"/>
                </a:cubicBezTo>
              </a:path>
            </a:pathLst>
          </a:custGeom>
          <a:noFill/>
          <a:ln w="5715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" name="Text Box 74"/>
          <p:cNvSpPr txBox="1">
            <a:spLocks noChangeArrowheads="1"/>
          </p:cNvSpPr>
          <p:nvPr/>
        </p:nvSpPr>
        <p:spPr bwMode="auto">
          <a:xfrm>
            <a:off x="9456094" y="1089025"/>
            <a:ext cx="5261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MC</a:t>
            </a:r>
          </a:p>
        </p:txBody>
      </p:sp>
      <p:sp>
        <p:nvSpPr>
          <p:cNvPr id="224" name="Oval 75"/>
          <p:cNvSpPr>
            <a:spLocks noChangeArrowheads="1"/>
          </p:cNvSpPr>
          <p:nvPr/>
        </p:nvSpPr>
        <p:spPr bwMode="auto">
          <a:xfrm>
            <a:off x="7391400" y="2813051"/>
            <a:ext cx="109538" cy="1095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Line 77"/>
          <p:cNvSpPr>
            <a:spLocks noChangeShapeType="1"/>
          </p:cNvSpPr>
          <p:nvPr/>
        </p:nvSpPr>
        <p:spPr bwMode="auto">
          <a:xfrm flipH="1" flipV="1">
            <a:off x="7620000" y="2994025"/>
            <a:ext cx="990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Freeform 79"/>
          <p:cNvSpPr>
            <a:spLocks/>
          </p:cNvSpPr>
          <p:nvPr/>
        </p:nvSpPr>
        <p:spPr bwMode="auto">
          <a:xfrm>
            <a:off x="5257800" y="2216151"/>
            <a:ext cx="4495800" cy="473075"/>
          </a:xfrm>
          <a:custGeom>
            <a:avLst/>
            <a:gdLst>
              <a:gd name="T0" fmla="*/ 0 w 3031"/>
              <a:gd name="T1" fmla="*/ 2147483647 h 377"/>
              <a:gd name="T2" fmla="*/ 2147483647 w 3031"/>
              <a:gd name="T3" fmla="*/ 2147483647 h 377"/>
              <a:gd name="T4" fmla="*/ 2147483647 w 3031"/>
              <a:gd name="T5" fmla="*/ 2147483647 h 377"/>
              <a:gd name="T6" fmla="*/ 2147483647 w 3031"/>
              <a:gd name="T7" fmla="*/ 2147483647 h 377"/>
              <a:gd name="T8" fmla="*/ 2147483647 w 3031"/>
              <a:gd name="T9" fmla="*/ 2147483647 h 377"/>
              <a:gd name="T10" fmla="*/ 2147483647 w 3031"/>
              <a:gd name="T11" fmla="*/ 0 h 3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31"/>
              <a:gd name="T19" fmla="*/ 0 h 377"/>
              <a:gd name="T20" fmla="*/ 3031 w 3031"/>
              <a:gd name="T21" fmla="*/ 377 h 3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31" h="377">
                <a:moveTo>
                  <a:pt x="0" y="48"/>
                </a:moveTo>
                <a:cubicBezTo>
                  <a:pt x="168" y="94"/>
                  <a:pt x="776" y="269"/>
                  <a:pt x="1008" y="323"/>
                </a:cubicBezTo>
                <a:cubicBezTo>
                  <a:pt x="1240" y="377"/>
                  <a:pt x="1217" y="374"/>
                  <a:pt x="1392" y="371"/>
                </a:cubicBezTo>
                <a:cubicBezTo>
                  <a:pt x="1567" y="368"/>
                  <a:pt x="1827" y="350"/>
                  <a:pt x="2057" y="302"/>
                </a:cubicBezTo>
                <a:cubicBezTo>
                  <a:pt x="2287" y="254"/>
                  <a:pt x="2608" y="133"/>
                  <a:pt x="2770" y="83"/>
                </a:cubicBezTo>
                <a:cubicBezTo>
                  <a:pt x="2932" y="33"/>
                  <a:pt x="2977" y="17"/>
                  <a:pt x="3031" y="0"/>
                </a:cubicBezTo>
              </a:path>
            </a:pathLst>
          </a:custGeom>
          <a:noFill/>
          <a:ln w="57150">
            <a:solidFill>
              <a:srgbClr val="CC9900"/>
            </a:solidFill>
            <a:round/>
            <a:headEnd/>
            <a:tailEnd/>
          </a:ln>
        </p:spPr>
        <p:txBody>
          <a:bodyPr/>
          <a:lstStyle/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Text Box 80"/>
          <p:cNvSpPr txBox="1">
            <a:spLocks noChangeArrowheads="1"/>
          </p:cNvSpPr>
          <p:nvPr/>
        </p:nvSpPr>
        <p:spPr bwMode="auto">
          <a:xfrm>
            <a:off x="9601201" y="2232025"/>
            <a:ext cx="611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AVC</a:t>
            </a:r>
          </a:p>
        </p:txBody>
      </p:sp>
      <p:sp>
        <p:nvSpPr>
          <p:cNvPr id="228" name="Freeform 81"/>
          <p:cNvSpPr>
            <a:spLocks/>
          </p:cNvSpPr>
          <p:nvPr/>
        </p:nvSpPr>
        <p:spPr bwMode="auto">
          <a:xfrm>
            <a:off x="4648200" y="936625"/>
            <a:ext cx="4883151" cy="1528762"/>
          </a:xfrm>
          <a:custGeom>
            <a:avLst/>
            <a:gdLst>
              <a:gd name="T0" fmla="*/ 0 w 2990"/>
              <a:gd name="T1" fmla="*/ 0 h 1288"/>
              <a:gd name="T2" fmla="*/ 2147483647 w 2990"/>
              <a:gd name="T3" fmla="*/ 2147483647 h 1288"/>
              <a:gd name="T4" fmla="*/ 2147483647 w 2990"/>
              <a:gd name="T5" fmla="*/ 2147483647 h 1288"/>
              <a:gd name="T6" fmla="*/ 2147483647 w 2990"/>
              <a:gd name="T7" fmla="*/ 2147483647 h 1288"/>
              <a:gd name="T8" fmla="*/ 2147483647 w 2990"/>
              <a:gd name="T9" fmla="*/ 2147483647 h 1288"/>
              <a:gd name="T10" fmla="*/ 2147483647 w 2990"/>
              <a:gd name="T11" fmla="*/ 2147483647 h 1288"/>
              <a:gd name="T12" fmla="*/ 2147483647 w 2990"/>
              <a:gd name="T13" fmla="*/ 2147483647 h 1288"/>
              <a:gd name="T14" fmla="*/ 2147483647 w 2990"/>
              <a:gd name="T15" fmla="*/ 2147483647 h 1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90"/>
              <a:gd name="T25" fmla="*/ 0 h 1288"/>
              <a:gd name="T26" fmla="*/ 2990 w 2990"/>
              <a:gd name="T27" fmla="*/ 1288 h 12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90" h="1288">
                <a:moveTo>
                  <a:pt x="0" y="0"/>
                </a:moveTo>
                <a:cubicBezTo>
                  <a:pt x="118" y="274"/>
                  <a:pt x="237" y="548"/>
                  <a:pt x="350" y="713"/>
                </a:cubicBezTo>
                <a:cubicBezTo>
                  <a:pt x="463" y="878"/>
                  <a:pt x="566" y="919"/>
                  <a:pt x="679" y="988"/>
                </a:cubicBezTo>
                <a:cubicBezTo>
                  <a:pt x="792" y="1057"/>
                  <a:pt x="842" y="1078"/>
                  <a:pt x="1029" y="1125"/>
                </a:cubicBezTo>
                <a:cubicBezTo>
                  <a:pt x="1216" y="1172"/>
                  <a:pt x="1579" y="1250"/>
                  <a:pt x="1804" y="1269"/>
                </a:cubicBezTo>
                <a:cubicBezTo>
                  <a:pt x="2029" y="1288"/>
                  <a:pt x="2228" y="1264"/>
                  <a:pt x="2380" y="1241"/>
                </a:cubicBezTo>
                <a:cubicBezTo>
                  <a:pt x="2532" y="1218"/>
                  <a:pt x="2614" y="1171"/>
                  <a:pt x="2716" y="1132"/>
                </a:cubicBezTo>
                <a:cubicBezTo>
                  <a:pt x="2818" y="1093"/>
                  <a:pt x="2904" y="1050"/>
                  <a:pt x="2990" y="1008"/>
                </a:cubicBezTo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Text Box 82"/>
          <p:cNvSpPr txBox="1">
            <a:spLocks noChangeArrowheads="1"/>
          </p:cNvSpPr>
          <p:nvPr/>
        </p:nvSpPr>
        <p:spPr bwMode="auto">
          <a:xfrm>
            <a:off x="9067801" y="1698625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ATC</a:t>
            </a:r>
          </a:p>
        </p:txBody>
      </p:sp>
      <p:cxnSp>
        <p:nvCxnSpPr>
          <p:cNvPr id="231" name="Connecteur droit 230"/>
          <p:cNvCxnSpPr/>
          <p:nvPr/>
        </p:nvCxnSpPr>
        <p:spPr>
          <a:xfrm>
            <a:off x="2590801" y="1557337"/>
            <a:ext cx="0" cy="39624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necteur droit 231"/>
          <p:cNvCxnSpPr/>
          <p:nvPr/>
        </p:nvCxnSpPr>
        <p:spPr>
          <a:xfrm flipH="1">
            <a:off x="2590801" y="5519737"/>
            <a:ext cx="5867400" cy="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 Box 74"/>
          <p:cNvSpPr txBox="1">
            <a:spLocks noChangeArrowheads="1"/>
          </p:cNvSpPr>
          <p:nvPr/>
        </p:nvSpPr>
        <p:spPr bwMode="auto">
          <a:xfrm>
            <a:off x="7086601" y="2929493"/>
            <a:ext cx="3513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234" name="Connecteur droit 233"/>
          <p:cNvCxnSpPr/>
          <p:nvPr/>
        </p:nvCxnSpPr>
        <p:spPr>
          <a:xfrm flipH="1">
            <a:off x="7391401" y="2901951"/>
            <a:ext cx="34923" cy="258127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Oval 75"/>
          <p:cNvSpPr>
            <a:spLocks noChangeArrowheads="1"/>
          </p:cNvSpPr>
          <p:nvPr/>
        </p:nvSpPr>
        <p:spPr bwMode="auto">
          <a:xfrm>
            <a:off x="7467600" y="2597151"/>
            <a:ext cx="152400" cy="152401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7" name="Connecteur droit 236"/>
          <p:cNvCxnSpPr/>
          <p:nvPr/>
        </p:nvCxnSpPr>
        <p:spPr>
          <a:xfrm flipV="1">
            <a:off x="2590802" y="2444751"/>
            <a:ext cx="4859503" cy="1604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eur droit 237"/>
          <p:cNvCxnSpPr>
            <a:stCxn id="244" idx="3"/>
            <a:endCxn id="235" idx="2"/>
          </p:cNvCxnSpPr>
          <p:nvPr/>
        </p:nvCxnSpPr>
        <p:spPr>
          <a:xfrm flipV="1">
            <a:off x="2590800" y="2673351"/>
            <a:ext cx="4876800" cy="7461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 Box 54"/>
          <p:cNvSpPr txBox="1">
            <a:spLocks noChangeArrowheads="1"/>
          </p:cNvSpPr>
          <p:nvPr/>
        </p:nvSpPr>
        <p:spPr bwMode="auto">
          <a:xfrm>
            <a:off x="2136776" y="3146426"/>
            <a:ext cx="454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120</a:t>
            </a:r>
          </a:p>
        </p:txBody>
      </p:sp>
      <p:sp>
        <p:nvSpPr>
          <p:cNvPr id="243" name="Text Box 76"/>
          <p:cNvSpPr txBox="1">
            <a:spLocks noChangeArrowheads="1"/>
          </p:cNvSpPr>
          <p:nvPr/>
        </p:nvSpPr>
        <p:spPr bwMode="auto">
          <a:xfrm>
            <a:off x="8077202" y="4060825"/>
            <a:ext cx="2438399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(MR = MC 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</a:rPr>
              <a:t>P)</a:t>
            </a:r>
            <a:r>
              <a:rPr lang="ar-TN" sz="1600" b="1" dirty="0">
                <a:latin typeface="Times New Roman" pitchFamily="18" charset="0"/>
                <a:cs typeface="Times New Roman" pitchFamily="18" charset="0"/>
              </a:rPr>
              <a:t>نقطة التوازن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4" name="Text Box 53"/>
          <p:cNvSpPr txBox="1">
            <a:spLocks noChangeArrowheads="1"/>
          </p:cNvSpPr>
          <p:nvPr/>
        </p:nvSpPr>
        <p:spPr bwMode="auto">
          <a:xfrm>
            <a:off x="2136776" y="2593976"/>
            <a:ext cx="454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140</a:t>
            </a:r>
          </a:p>
        </p:txBody>
      </p:sp>
      <p:sp>
        <p:nvSpPr>
          <p:cNvPr id="246" name="Oval 75"/>
          <p:cNvSpPr>
            <a:spLocks noChangeArrowheads="1"/>
          </p:cNvSpPr>
          <p:nvPr/>
        </p:nvSpPr>
        <p:spPr bwMode="auto">
          <a:xfrm>
            <a:off x="7891462" y="2384426"/>
            <a:ext cx="109538" cy="1095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7" name="Rectangle 246"/>
          <p:cNvSpPr/>
          <p:nvPr/>
        </p:nvSpPr>
        <p:spPr>
          <a:xfrm>
            <a:off x="5486400" y="1012826"/>
            <a:ext cx="3352800" cy="5652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ar-TN" b="1" dirty="0"/>
              <a:t>نقطة الاغلاق</a:t>
            </a:r>
            <a:endParaRPr lang="en-US" b="1" dirty="0"/>
          </a:p>
          <a:p>
            <a:pPr algn="ctr">
              <a:lnSpc>
                <a:spcPct val="85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P (130) &lt; Minimum (AVC = 140)</a:t>
            </a:r>
          </a:p>
        </p:txBody>
      </p:sp>
      <p:sp>
        <p:nvSpPr>
          <p:cNvPr id="249" name="Line 77"/>
          <p:cNvSpPr>
            <a:spLocks noChangeShapeType="1"/>
          </p:cNvSpPr>
          <p:nvPr/>
        </p:nvSpPr>
        <p:spPr bwMode="auto">
          <a:xfrm>
            <a:off x="7315200" y="1622426"/>
            <a:ext cx="152400" cy="974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Text Box 53"/>
          <p:cNvSpPr txBox="1">
            <a:spLocks noChangeArrowheads="1"/>
          </p:cNvSpPr>
          <p:nvPr/>
        </p:nvSpPr>
        <p:spPr bwMode="auto">
          <a:xfrm>
            <a:off x="2122433" y="2746376"/>
            <a:ext cx="4651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TN" sz="1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00200" y="5739311"/>
            <a:ext cx="8991601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الرسم البياني رقم (</a:t>
            </a:r>
            <a:r>
              <a:rPr lang="ar-TN" sz="2000" b="1" dirty="0">
                <a:latin typeface="Times New Roman" pitchFamily="18" charset="0"/>
                <a:cs typeface="Times New Roman" pitchFamily="18" charset="0"/>
              </a:rPr>
              <a:t>5.9)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: يكون من الأفضل للمنشأة في هذه الحالة التوقف عن الانتاج و تحمل خسارة مساوية للتكاليف الثابة فقط دون تحمل أي جزء من التكاليف المتغيرة.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447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9906000" y="6492876"/>
            <a:ext cx="762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077758" y="1282701"/>
            <a:ext cx="163724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pPr algn="ctr"/>
            <a:r>
              <a:rPr lang="ar-BH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نقطة التعادل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53668" y="738187"/>
            <a:ext cx="88053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2590800" y="685801"/>
            <a:ext cx="1852" cy="35702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2590800" y="4267200"/>
            <a:ext cx="5867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038600" y="966787"/>
            <a:ext cx="34290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20" y="1800"/>
              </a:cxn>
              <a:cxn ang="0">
                <a:pos x="4500" y="0"/>
              </a:cxn>
            </a:cxnLst>
            <a:rect l="0" t="0" r="r" b="b"/>
            <a:pathLst>
              <a:path w="4500" h="1800">
                <a:moveTo>
                  <a:pt x="0" y="0"/>
                </a:moveTo>
                <a:cubicBezTo>
                  <a:pt x="435" y="900"/>
                  <a:pt x="870" y="1800"/>
                  <a:pt x="1620" y="1800"/>
                </a:cubicBezTo>
                <a:cubicBezTo>
                  <a:pt x="2370" y="1800"/>
                  <a:pt x="3435" y="900"/>
                  <a:pt x="450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505201" y="1347788"/>
            <a:ext cx="4038599" cy="2363787"/>
          </a:xfrm>
          <a:custGeom>
            <a:avLst/>
            <a:gdLst/>
            <a:ahLst/>
            <a:cxnLst>
              <a:cxn ang="0">
                <a:pos x="0" y="1260"/>
              </a:cxn>
              <a:cxn ang="0">
                <a:pos x="1080" y="2520"/>
              </a:cxn>
              <a:cxn ang="0">
                <a:pos x="4860" y="0"/>
              </a:cxn>
            </a:cxnLst>
            <a:rect l="0" t="0" r="r" b="b"/>
            <a:pathLst>
              <a:path w="4860" h="2730">
                <a:moveTo>
                  <a:pt x="0" y="1260"/>
                </a:moveTo>
                <a:cubicBezTo>
                  <a:pt x="135" y="1995"/>
                  <a:pt x="270" y="2730"/>
                  <a:pt x="1080" y="2520"/>
                </a:cubicBezTo>
                <a:cubicBezTo>
                  <a:pt x="1890" y="2310"/>
                  <a:pt x="3375" y="1155"/>
                  <a:pt x="4860" y="0"/>
                </a:cubicBezTo>
              </a:path>
            </a:pathLst>
          </a:custGeom>
          <a:noFill/>
          <a:ln w="38100" cap="flat" cmpd="sng">
            <a:solidFill>
              <a:srgbClr val="FFC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3041518" y="738188"/>
            <a:ext cx="3816482" cy="3638551"/>
          </a:xfrm>
          <a:custGeom>
            <a:avLst/>
            <a:gdLst/>
            <a:ahLst/>
            <a:cxnLst>
              <a:cxn ang="0">
                <a:pos x="0" y="2880"/>
              </a:cxn>
              <a:cxn ang="0">
                <a:pos x="720" y="2880"/>
              </a:cxn>
              <a:cxn ang="0">
                <a:pos x="3240" y="0"/>
              </a:cxn>
            </a:cxnLst>
            <a:rect l="0" t="0" r="r" b="b"/>
            <a:pathLst>
              <a:path w="3240" h="3360">
                <a:moveTo>
                  <a:pt x="0" y="2880"/>
                </a:moveTo>
                <a:cubicBezTo>
                  <a:pt x="90" y="3120"/>
                  <a:pt x="180" y="3360"/>
                  <a:pt x="720" y="2880"/>
                </a:cubicBezTo>
                <a:cubicBezTo>
                  <a:pt x="1260" y="2400"/>
                  <a:pt x="2820" y="480"/>
                  <a:pt x="3240" y="0"/>
                </a:cubicBezTo>
              </a:path>
            </a:pathLst>
          </a:custGeom>
          <a:noFill/>
          <a:ln w="38100" cap="flat" cmpd="sng">
            <a:solidFill>
              <a:schemeClr val="accent1">
                <a:lumMod val="7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8534400" y="4114800"/>
            <a:ext cx="596768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553200" y="1042988"/>
            <a:ext cx="8960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ATC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089510" y="1687513"/>
            <a:ext cx="91149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AVC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 rot="16200000">
            <a:off x="1257300" y="1104902"/>
            <a:ext cx="1828800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pPr algn="ctr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Price </a:t>
            </a:r>
            <a:r>
              <a:rPr lang="fr-FR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and</a:t>
            </a:r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Costs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H="1" flipV="1">
            <a:off x="4800600" y="1652587"/>
            <a:ext cx="304800" cy="685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5105401" y="3657601"/>
            <a:ext cx="209126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pPr algn="ctr"/>
            <a:r>
              <a:rPr lang="ar-BH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نقطة الإغلاق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4275536" y="3709988"/>
            <a:ext cx="1210865" cy="1000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600200" y="4419600"/>
            <a:ext cx="8991600" cy="2362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</a:t>
            </a:r>
            <a:r>
              <a:rPr lang="ar-TN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6.9</a:t>
            </a:r>
            <a:r>
              <a:rPr lang="ar-SA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): 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عند السعر </a:t>
            </a:r>
            <a:r>
              <a:rPr lang="en-US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تحقق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المنشأة أرباحاً </a:t>
            </a:r>
            <a:r>
              <a:rPr lang="ar-Q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اقتصادية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وعند السعر تحقق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المنشأة أرباحاً عادية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فقط (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أرباح </a:t>
            </a:r>
            <a:r>
              <a:rPr lang="ar-Q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اقتصادية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= 0). عند </a:t>
            </a:r>
            <a:r>
              <a:rPr lang="ar-SA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السعر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تتحمل المنشاة خسارة لكنها تستمر في الإنتاج طالما أن السعر يزيد على متوسط التكاليف المتغ</a:t>
            </a:r>
            <a:r>
              <a:rPr lang="ar-BH" altLang="zh-CN" sz="1600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رة وبالتالي 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تكون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الخسارة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المسجلة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 أقل من التكاليف الثابتة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(لأن </a:t>
            </a:r>
            <a:r>
              <a:rPr lang="ar-TN" sz="1600" dirty="0">
                <a:latin typeface="Times New Roman" pitchFamily="18" charset="0"/>
                <a:cs typeface="Times New Roman" pitchFamily="18" charset="0"/>
              </a:rPr>
              <a:t>سعر </a:t>
            </a:r>
            <a:r>
              <a:rPr lang="en-US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P</a:t>
            </a:r>
            <a:r>
              <a:rPr lang="en-US" altLang="zh-CN" sz="1600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</a:t>
            </a:r>
            <a:r>
              <a:rPr lang="ar-TN" sz="1600" dirty="0">
                <a:latin typeface="Times New Roman" pitchFamily="18" charset="0"/>
                <a:cs typeface="Times New Roman" pitchFamily="18" charset="0"/>
              </a:rPr>
              <a:t> يغطي كل التكاليف المتغيرة و جزء من التكاليف الثابة).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السعر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altLang="zh-CN" sz="1600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4</a:t>
            </a:r>
            <a:r>
              <a:rPr lang="en-US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ar-TN" altLang="zh-CN" sz="1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هو أقل سعر يمكن أن تستمر عنده المنشأة في الإنتاج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و هو سعرالاغلاق لأنه يساوي </a:t>
            </a:r>
            <a:r>
              <a:rPr lang="ar-QA" sz="1600" dirty="0">
                <a:latin typeface="Times New Roman" pitchFamily="18" charset="0"/>
                <a:cs typeface="Times New Roman" pitchFamily="18" charset="0"/>
              </a:rPr>
              <a:t>الحد الأدنى </a:t>
            </a:r>
            <a:r>
              <a:rPr lang="ar-TN" sz="1600" dirty="0">
                <a:latin typeface="Times New Roman" pitchFamily="18" charset="0"/>
                <a:cs typeface="Times New Roman" pitchFamily="18" charset="0"/>
              </a:rPr>
              <a:t>لم</a:t>
            </a:r>
            <a:r>
              <a:rPr lang="ar-QA" sz="1600" dirty="0">
                <a:latin typeface="Times New Roman" pitchFamily="18" charset="0"/>
                <a:cs typeface="Times New Roman" pitchFamily="18" charset="0"/>
              </a:rPr>
              <a:t>توسط </a:t>
            </a:r>
            <a:r>
              <a:rPr lang="ar-BH" sz="1600" dirty="0">
                <a:latin typeface="Times New Roman" pitchFamily="18" charset="0"/>
                <a:cs typeface="Times New Roman" pitchFamily="18" charset="0"/>
              </a:rPr>
              <a:t>التكاليف 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المتغيرة </a:t>
            </a:r>
            <a:r>
              <a:rPr lang="fr-FR" altLang="zh-CN" sz="1600" dirty="0">
                <a:latin typeface="Times New Roman" pitchFamily="18" charset="0"/>
                <a:cs typeface="Times New Roman" pitchFamily="18" charset="0"/>
              </a:rPr>
              <a:t>(AVC)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ar-QA" altLang="zh-CN" sz="1600" dirty="0">
                <a:latin typeface="Times New Roman" pitchFamily="18" charset="0"/>
                <a:cs typeface="Times New Roman" pitchFamily="18" charset="0"/>
              </a:rPr>
              <a:t>وهذا يعني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أن عند سعر يساوي </a:t>
            </a:r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فإن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المنشأة </a:t>
            </a:r>
            <a:r>
              <a:rPr lang="ar-QA" altLang="zh-CN" sz="1600" dirty="0">
                <a:latin typeface="Times New Roman" pitchFamily="18" charset="0"/>
                <a:cs typeface="Times New Roman" pitchFamily="18" charset="0"/>
              </a:rPr>
              <a:t>س</a:t>
            </a:r>
            <a:r>
              <a:rPr lang="ar-SA" altLang="zh-CN" sz="1600">
                <a:latin typeface="Times New Roman" pitchFamily="18" charset="0"/>
                <a:cs typeface="Times New Roman" pitchFamily="18" charset="0"/>
              </a:rPr>
              <a:t>وف </a:t>
            </a:r>
            <a:r>
              <a:rPr lang="ar-QA" altLang="zh-CN" sz="1600">
                <a:latin typeface="Times New Roman" pitchFamily="18" charset="0"/>
                <a:cs typeface="Times New Roman" pitchFamily="18" charset="0"/>
              </a:rPr>
              <a:t>تخسر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إ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لا</a:t>
            </a:r>
            <a:r>
              <a:rPr lang="ar-QA" altLang="zh-CN" sz="1600" dirty="0">
                <a:latin typeface="Times New Roman" pitchFamily="18" charset="0"/>
                <a:cs typeface="Times New Roman" pitchFamily="18" charset="0"/>
              </a:rPr>
              <a:t> التكاليف الثابتة فقط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وعند أي سعر أقل 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من </a:t>
            </a:r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مثل (</a:t>
            </a:r>
            <a:r>
              <a:rPr lang="ar-TN" altLang="zh-CN" sz="160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يكون من الأجدرأن 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تتوقف المنشأة تماماً عن الإنتاج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(إغلاق) لأنه زيادة الى كامل </a:t>
            </a:r>
            <a:r>
              <a:rPr lang="ar-QA" altLang="zh-CN" sz="1600" dirty="0">
                <a:latin typeface="Times New Roman" pitchFamily="18" charset="0"/>
                <a:cs typeface="Times New Roman" pitchFamily="18" charset="0"/>
              </a:rPr>
              <a:t>التكاليف الثابتة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سوف تخسر جزء مهم من تكاليفها المتغيرة</a:t>
            </a:r>
            <a:r>
              <a:rPr lang="ar-SA" altLang="zh-CN" sz="16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TN" altLang="zh-CN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4114800" y="3524249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val 71"/>
          <p:cNvSpPr>
            <a:spLocks noChangeArrowheads="1"/>
          </p:cNvSpPr>
          <p:nvPr/>
        </p:nvSpPr>
        <p:spPr bwMode="auto">
          <a:xfrm>
            <a:off x="3657600" y="3938587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71"/>
          <p:cNvSpPr>
            <a:spLocks noChangeArrowheads="1"/>
          </p:cNvSpPr>
          <p:nvPr/>
        </p:nvSpPr>
        <p:spPr bwMode="auto">
          <a:xfrm>
            <a:off x="4614862" y="3024187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Oval 71"/>
          <p:cNvSpPr>
            <a:spLocks noChangeArrowheads="1"/>
          </p:cNvSpPr>
          <p:nvPr/>
        </p:nvSpPr>
        <p:spPr bwMode="auto">
          <a:xfrm>
            <a:off x="5148262" y="2490787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09800" y="1892855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188126" y="2338387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188126" y="2871787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188126" y="3328987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4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val 71"/>
          <p:cNvSpPr>
            <a:spLocks noChangeArrowheads="1"/>
          </p:cNvSpPr>
          <p:nvPr/>
        </p:nvSpPr>
        <p:spPr bwMode="auto">
          <a:xfrm>
            <a:off x="5529262" y="2076449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204156" y="3776246"/>
            <a:ext cx="3866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ar-TN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5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7924800" y="838201"/>
            <a:ext cx="2590800" cy="1384995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TN" b="1" dirty="0">
                <a:latin typeface="Times New Roman" pitchFamily="18" charset="0"/>
                <a:cs typeface="Times New Roman" pitchFamily="18" charset="0"/>
              </a:rPr>
              <a:t>يمكن تلخيص كافة 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أوضاع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التوازن السابقة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 (الحلات الأربعة) في 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البياني رقم 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</a:t>
            </a:r>
            <a:r>
              <a:rPr lang="ar-TN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6.9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2590801" y="4038600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>
            <a:off x="2590801" y="3581400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2590801" y="3048000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Line 20"/>
          <p:cNvSpPr>
            <a:spLocks noChangeShapeType="1"/>
          </p:cNvSpPr>
          <p:nvPr/>
        </p:nvSpPr>
        <p:spPr bwMode="auto">
          <a:xfrm>
            <a:off x="2590801" y="2590800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Line 20"/>
          <p:cNvSpPr>
            <a:spLocks noChangeShapeType="1"/>
          </p:cNvSpPr>
          <p:nvPr/>
        </p:nvSpPr>
        <p:spPr bwMode="auto">
          <a:xfrm>
            <a:off x="2590801" y="2133600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5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9829800" y="6492876"/>
            <a:ext cx="762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981200" y="743712"/>
            <a:ext cx="8229600" cy="4754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/>
            <a:r>
              <a:rPr lang="ar-TN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2.1.1 </a:t>
            </a:r>
            <a:r>
              <a:rPr lang="ar-BH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منحنى عرض المنشأة </a:t>
            </a:r>
            <a:r>
              <a:rPr lang="ar-TN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في المدى القصير</a:t>
            </a:r>
            <a:endParaRPr lang="fr-FR" sz="20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110900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درسنا في الفصل الثالث أن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منحنى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عرض يعكس العلاقة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الطردية أو 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الموجبة بين مستوى الأسعار والكميات التي تعرضها المنشأة عند كل سعر،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مع</a:t>
            </a:r>
            <a:r>
              <a:rPr lang="ar-BH" sz="2000" dirty="0">
                <a:latin typeface="Times New Roman" pitchFamily="18" charset="0"/>
                <a:cs typeface="Times New Roman" pitchFamily="18" charset="0"/>
              </a:rPr>
              <a:t> ثبات باقي العوامل الأخرى.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اذا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من خلال أوضاع التوازن السابقة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(الحلات الأربعة)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بالإمكان اشتقاق منحنى العرض للم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في سوق المنافسة الكاملة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على المدى القصير مثلما هو مبين في </a:t>
            </a:r>
            <a:r>
              <a:rPr lang="ar-SA" altLang="zh-CN" sz="2000" dirty="0">
                <a:latin typeface="Times New Roman" pitchFamily="18" charset="0"/>
                <a:cs typeface="Times New Roman" pitchFamily="18" charset="0"/>
              </a:rPr>
              <a:t>الشكل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البياني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التالي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رقم (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7.9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عنصر نائب لرقم الشريحة 3"/>
          <p:cNvSpPr txBox="1">
            <a:spLocks/>
          </p:cNvSpPr>
          <p:nvPr/>
        </p:nvSpPr>
        <p:spPr>
          <a:xfrm>
            <a:off x="8623300" y="6245225"/>
            <a:ext cx="2311400" cy="476250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rtl="0">
              <a:defRPr/>
            </a:pPr>
            <a:endParaRPr lang="en-US" sz="1200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6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210800" y="6400801"/>
            <a:ext cx="381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Rectangle 69"/>
          <p:cNvSpPr>
            <a:spLocks noChangeArrowheads="1"/>
          </p:cNvSpPr>
          <p:nvPr/>
        </p:nvSpPr>
        <p:spPr bwMode="auto">
          <a:xfrm>
            <a:off x="1600200" y="5057002"/>
            <a:ext cx="8991600" cy="1754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 rtl="1" eaLnBrk="0" hangingPunct="0">
              <a:lnSpc>
                <a:spcPct val="150000"/>
              </a:lnSpc>
            </a:pPr>
            <a:r>
              <a:rPr lang="ar-TN" altLang="zh-CN" b="1" dirty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altLang="zh-CN" b="1" dirty="0">
                <a:latin typeface="Times New Roman" pitchFamily="18" charset="0"/>
                <a:cs typeface="Times New Roman" pitchFamily="18" charset="0"/>
              </a:rPr>
              <a:t>لشكل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 البياني (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7.9):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نستطيع تعريف منحنى عرض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المنشأة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في سوق المنافسة الكاملة بأنه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الجزء الصاعد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المتقطع“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من منحنى التكلفة الحدية فوق الحد الأدنى لمتوسط التك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اليف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المتغيرة أي فوق النقطة </a:t>
            </a:r>
            <a:r>
              <a:rPr lang="ar-BH" altLang="zh-CN" dirty="0">
                <a:latin typeface="Times New Roman" pitchFamily="18" charset="0"/>
                <a:cs typeface="Times New Roman" pitchFamily="18" charset="0"/>
              </a:rPr>
              <a:t>الإغلاق</a:t>
            </a:r>
            <a:r>
              <a:rPr lang="ar-TN" altLang="zh-CN" dirty="0">
                <a:latin typeface="Times New Roman" pitchFamily="18" charset="0"/>
                <a:cs typeface="Times New Roman" pitchFamily="18" charset="0"/>
              </a:rPr>
              <a:t>, و على هذا الجزء يمكن قراءة الكميات المعروضة عند كل مستوى للسعر, لذا فهو يصور منحنى عرض ا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لم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نشأة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في سوق المنافسة الكاملة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على المدى القصير.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32633" y="990600"/>
            <a:ext cx="880533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3210" tIns="41605" rIns="83210" bIns="41605"/>
          <a:lstStyle/>
          <a:p>
            <a:pPr algn="ctr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MC</a:t>
            </a:r>
            <a:r>
              <a:rPr lang="fr-FR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= S</a:t>
            </a:r>
          </a:p>
          <a:p>
            <a:pPr algn="ctr"/>
            <a:r>
              <a:rPr lang="ar-T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العرض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3060832" y="1033047"/>
            <a:ext cx="1852" cy="35702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060832" y="4614446"/>
            <a:ext cx="5867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4508632" y="1314033"/>
            <a:ext cx="34290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20" y="1800"/>
              </a:cxn>
              <a:cxn ang="0">
                <a:pos x="4500" y="0"/>
              </a:cxn>
            </a:cxnLst>
            <a:rect l="0" t="0" r="r" b="b"/>
            <a:pathLst>
              <a:path w="4500" h="1800">
                <a:moveTo>
                  <a:pt x="0" y="0"/>
                </a:moveTo>
                <a:cubicBezTo>
                  <a:pt x="435" y="900"/>
                  <a:pt x="870" y="1800"/>
                  <a:pt x="1620" y="1800"/>
                </a:cubicBezTo>
                <a:cubicBezTo>
                  <a:pt x="2370" y="1800"/>
                  <a:pt x="3435" y="900"/>
                  <a:pt x="450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3975233" y="1717260"/>
            <a:ext cx="4038599" cy="2363787"/>
          </a:xfrm>
          <a:custGeom>
            <a:avLst/>
            <a:gdLst/>
            <a:ahLst/>
            <a:cxnLst>
              <a:cxn ang="0">
                <a:pos x="0" y="1260"/>
              </a:cxn>
              <a:cxn ang="0">
                <a:pos x="1080" y="2520"/>
              </a:cxn>
              <a:cxn ang="0">
                <a:pos x="4860" y="0"/>
              </a:cxn>
            </a:cxnLst>
            <a:rect l="0" t="0" r="r" b="b"/>
            <a:pathLst>
              <a:path w="4860" h="2730">
                <a:moveTo>
                  <a:pt x="0" y="1260"/>
                </a:moveTo>
                <a:cubicBezTo>
                  <a:pt x="135" y="1995"/>
                  <a:pt x="270" y="2730"/>
                  <a:pt x="1080" y="2520"/>
                </a:cubicBezTo>
                <a:cubicBezTo>
                  <a:pt x="1890" y="2310"/>
                  <a:pt x="3375" y="1155"/>
                  <a:pt x="4860" y="0"/>
                </a:cubicBezTo>
              </a:path>
            </a:pathLst>
          </a:custGeom>
          <a:noFill/>
          <a:ln w="38100" cap="flat" cmpd="sng">
            <a:solidFill>
              <a:srgbClr val="FFC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9004432" y="4462046"/>
            <a:ext cx="596768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861432" y="1185447"/>
            <a:ext cx="8960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ATC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788142" y="1871247"/>
            <a:ext cx="91149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AVC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 rot="16200000">
            <a:off x="1727332" y="1409702"/>
            <a:ext cx="1828800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pPr algn="ctr"/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Price </a:t>
            </a:r>
            <a:r>
              <a:rPr lang="fr-FR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and</a:t>
            </a:r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Costs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693966" y="4079460"/>
            <a:ext cx="209126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3210" tIns="41605" rIns="83210" bIns="41605"/>
          <a:lstStyle/>
          <a:p>
            <a:pPr algn="ctr"/>
            <a:r>
              <a:rPr lang="ar-BH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نقطة الإغلاق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4737232" y="4004848"/>
            <a:ext cx="1524000" cy="228599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al 71"/>
          <p:cNvSpPr>
            <a:spLocks noChangeArrowheads="1"/>
          </p:cNvSpPr>
          <p:nvPr/>
        </p:nvSpPr>
        <p:spPr bwMode="auto">
          <a:xfrm>
            <a:off x="4584832" y="3871495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71"/>
          <p:cNvSpPr>
            <a:spLocks noChangeArrowheads="1"/>
          </p:cNvSpPr>
          <p:nvPr/>
        </p:nvSpPr>
        <p:spPr bwMode="auto">
          <a:xfrm>
            <a:off x="4127632" y="4285833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val 71"/>
          <p:cNvSpPr>
            <a:spLocks noChangeArrowheads="1"/>
          </p:cNvSpPr>
          <p:nvPr/>
        </p:nvSpPr>
        <p:spPr bwMode="auto">
          <a:xfrm>
            <a:off x="5084894" y="3371433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val 71"/>
          <p:cNvSpPr>
            <a:spLocks noChangeArrowheads="1"/>
          </p:cNvSpPr>
          <p:nvPr/>
        </p:nvSpPr>
        <p:spPr bwMode="auto">
          <a:xfrm>
            <a:off x="5618294" y="2838033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79832" y="2240101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58158" y="2685633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58158" y="3219033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658158" y="3676233"/>
            <a:ext cx="378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4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71"/>
          <p:cNvSpPr>
            <a:spLocks noChangeArrowheads="1"/>
          </p:cNvSpPr>
          <p:nvPr/>
        </p:nvSpPr>
        <p:spPr bwMode="auto">
          <a:xfrm>
            <a:off x="5999294" y="2423695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74188" y="4123492"/>
            <a:ext cx="3866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</a:t>
            </a:r>
            <a:r>
              <a:rPr lang="ar-TN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5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060833" y="4385846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20"/>
          <p:cNvSpPr>
            <a:spLocks noChangeShapeType="1"/>
          </p:cNvSpPr>
          <p:nvPr/>
        </p:nvSpPr>
        <p:spPr bwMode="auto">
          <a:xfrm>
            <a:off x="3060833" y="3928646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>
            <a:off x="3060833" y="3395246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060833" y="2938046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060833" y="2480846"/>
            <a:ext cx="502734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Arc 36"/>
          <p:cNvSpPr/>
          <p:nvPr/>
        </p:nvSpPr>
        <p:spPr>
          <a:xfrm rot="7674395">
            <a:off x="3161950" y="2892558"/>
            <a:ext cx="2223797" cy="1182548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droit 38"/>
          <p:cNvCxnSpPr/>
          <p:nvPr/>
        </p:nvCxnSpPr>
        <p:spPr>
          <a:xfrm flipV="1">
            <a:off x="4648200" y="990600"/>
            <a:ext cx="2908432" cy="2929354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20"/>
          <p:cNvSpPr>
            <a:spLocks noChangeShapeType="1"/>
          </p:cNvSpPr>
          <p:nvPr/>
        </p:nvSpPr>
        <p:spPr bwMode="auto">
          <a:xfrm flipH="1">
            <a:off x="6108831" y="2480846"/>
            <a:ext cx="0" cy="21336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880232" y="4614446"/>
            <a:ext cx="413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499232" y="4614446"/>
            <a:ext cx="413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965832" y="4614446"/>
            <a:ext cx="413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08632" y="4614446"/>
            <a:ext cx="413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en-US" altLang="zh-CN" sz="1600" b="1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4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Line 20"/>
          <p:cNvSpPr>
            <a:spLocks noChangeShapeType="1"/>
          </p:cNvSpPr>
          <p:nvPr/>
        </p:nvSpPr>
        <p:spPr bwMode="auto">
          <a:xfrm flipH="1">
            <a:off x="5651632" y="2861846"/>
            <a:ext cx="0" cy="17526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 flipH="1">
            <a:off x="5118232" y="3395246"/>
            <a:ext cx="0" cy="1219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 flipH="1">
            <a:off x="4661032" y="3928646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9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10134600" y="6400801"/>
            <a:ext cx="381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343400" y="788314"/>
            <a:ext cx="609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2.2 توازن المنشأة في المدى الطويل</a:t>
            </a:r>
            <a:endParaRPr lang="fr-FR" sz="2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108367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كما ذكرنا سابقا فإن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المدى الطويل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هو الفترة التي تستطيع خلالها المنشأة من تغيير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كافة عناصر الإنتاج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المساهمة في عملية الانتاج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و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بالتالي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فإن جميع تكاليف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الانتاج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تكون متغيرة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كذلك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في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المدى الطويل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يمكن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دخول </a:t>
            </a:r>
            <a:r>
              <a:rPr lang="ar-BH" sz="2000" dirty="0"/>
              <a:t>بعض المنشآت إلى السوق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لإنتاج نفس السلعة إذا كانت هناك أرباحا،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أو خروج بعض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BH" sz="2000" dirty="0"/>
              <a:t>المنشآت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الموجودة إذا استمرت في تحقيق خسائر</a:t>
            </a:r>
            <a:r>
              <a:rPr lang="ar-BH" sz="2000" dirty="0"/>
              <a:t> ، لذا يكون عدد المنشآت غير ثابت</a:t>
            </a:r>
            <a:r>
              <a:rPr lang="ar-SA" sz="2000" dirty="0"/>
              <a:t> في المدى الطويل</a:t>
            </a:r>
            <a:r>
              <a:rPr lang="ar-BH" sz="2000" dirty="0"/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Group 3"/>
          <p:cNvGrpSpPr>
            <a:grpSpLocks noChangeAspect="1"/>
          </p:cNvGrpSpPr>
          <p:nvPr/>
        </p:nvGrpSpPr>
        <p:grpSpPr bwMode="auto">
          <a:xfrm>
            <a:off x="2438401" y="3200400"/>
            <a:ext cx="7730393" cy="3352800"/>
            <a:chOff x="2236" y="1440"/>
            <a:chExt cx="7983" cy="3420"/>
          </a:xfrm>
        </p:grpSpPr>
        <p:sp>
          <p:nvSpPr>
            <p:cNvPr id="11" name="AutoShape 4"/>
            <p:cNvSpPr>
              <a:spLocks noChangeAspect="1" noChangeArrowheads="1"/>
            </p:cNvSpPr>
            <p:nvPr/>
          </p:nvSpPr>
          <p:spPr bwMode="auto">
            <a:xfrm>
              <a:off x="2236" y="1440"/>
              <a:ext cx="7869" cy="3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graphicFrame>
          <p:nvGraphicFramePr>
            <p:cNvPr id="12" name="Rectangle 3"/>
            <p:cNvGraphicFramePr>
              <a:graphicFrameLocks noChangeAspect="1"/>
            </p:cNvGraphicFramePr>
            <p:nvPr/>
          </p:nvGraphicFramePr>
          <p:xfrm>
            <a:off x="3729" y="1851"/>
            <a:ext cx="96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6" name="Equation" r:id="rId4" imgW="114151" imgH="215619" progId="Equation.3">
                    <p:embed/>
                  </p:oleObj>
                </mc:Choice>
                <mc:Fallback>
                  <p:oleObj name="Equation" r:id="rId4" imgW="114151" imgH="21561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9" y="1851"/>
                          <a:ext cx="96" cy="1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Rectangle 5"/>
            <p:cNvGraphicFramePr>
              <a:graphicFrameLocks noChangeAspect="1"/>
            </p:cNvGraphicFramePr>
            <p:nvPr/>
          </p:nvGraphicFramePr>
          <p:xfrm>
            <a:off x="3729" y="1851"/>
            <a:ext cx="96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7" name="Equation" r:id="rId6" imgW="114151" imgH="215619" progId="Equation.3">
                    <p:embed/>
                  </p:oleObj>
                </mc:Choice>
                <mc:Fallback>
                  <p:oleObj name="Equation" r:id="rId6" imgW="114151" imgH="21561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9" y="1851"/>
                          <a:ext cx="96" cy="1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6715" y="1716"/>
              <a:ext cx="1" cy="26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6715" y="4320"/>
              <a:ext cx="290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flipH="1" flipV="1">
              <a:off x="8176" y="2880"/>
              <a:ext cx="1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6016" y="1440"/>
              <a:ext cx="1440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/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Costs , prices</a:t>
              </a:r>
              <a:endParaRPr lang="en-US" sz="1400" dirty="0"/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9554" y="4394"/>
              <a:ext cx="66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Q</a:t>
              </a:r>
              <a:endParaRPr lang="en-US" sz="1400" dirty="0"/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8830" y="1440"/>
              <a:ext cx="60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MC</a:t>
              </a:r>
              <a:endParaRPr lang="en-US" sz="1400" dirty="0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2944" y="1595"/>
              <a:ext cx="17" cy="27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2960" y="4320"/>
              <a:ext cx="290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>
              <a:off x="2962" y="2880"/>
              <a:ext cx="179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2478" y="1440"/>
              <a:ext cx="603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p</a:t>
              </a:r>
              <a:endParaRPr lang="en-US" sz="1400" dirty="0"/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5476" y="4320"/>
              <a:ext cx="66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</a:rPr>
                <a:t>Q</a:t>
              </a:r>
              <a:endParaRPr lang="en-US" sz="1400"/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5323" y="3305"/>
              <a:ext cx="60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D1</a:t>
              </a:r>
              <a:endParaRPr lang="en-US" sz="1400" dirty="0"/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6428" y="2258"/>
              <a:ext cx="60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P2</a:t>
              </a:r>
              <a:endParaRPr lang="en-US" sz="1400" dirty="0"/>
            </a:p>
          </p:txBody>
        </p:sp>
        <p:sp>
          <p:nvSpPr>
            <p:cNvPr id="27" name="Text Box 13"/>
            <p:cNvSpPr txBox="1">
              <a:spLocks noChangeArrowheads="1"/>
            </p:cNvSpPr>
            <p:nvPr/>
          </p:nvSpPr>
          <p:spPr bwMode="auto">
            <a:xfrm>
              <a:off x="6407" y="2839"/>
              <a:ext cx="60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P1</a:t>
              </a:r>
              <a:endParaRPr lang="en-US" sz="1400" dirty="0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4036" y="2880"/>
              <a:ext cx="1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4396" y="2520"/>
              <a:ext cx="1" cy="18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3852" y="4320"/>
              <a:ext cx="66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Q1</a:t>
              </a:r>
              <a:endParaRPr lang="en-US" sz="1400" dirty="0"/>
            </a:p>
          </p:txBody>
        </p:sp>
        <p:sp>
          <p:nvSpPr>
            <p:cNvPr id="31" name="Text Box 26"/>
            <p:cNvSpPr txBox="1">
              <a:spLocks noChangeArrowheads="1"/>
            </p:cNvSpPr>
            <p:nvPr/>
          </p:nvSpPr>
          <p:spPr bwMode="auto">
            <a:xfrm>
              <a:off x="2673" y="2772"/>
              <a:ext cx="66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P1</a:t>
              </a:r>
              <a:endParaRPr lang="en-US" sz="1400" dirty="0"/>
            </a:p>
          </p:txBody>
        </p:sp>
        <p:sp>
          <p:nvSpPr>
            <p:cNvPr id="32" name="Text Box 26"/>
            <p:cNvSpPr txBox="1">
              <a:spLocks noChangeArrowheads="1"/>
            </p:cNvSpPr>
            <p:nvPr/>
          </p:nvSpPr>
          <p:spPr bwMode="auto">
            <a:xfrm>
              <a:off x="8023" y="4399"/>
              <a:ext cx="666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Q1</a:t>
              </a:r>
              <a:endParaRPr lang="en-US" sz="1400" dirty="0"/>
            </a:p>
          </p:txBody>
        </p:sp>
        <p:sp>
          <p:nvSpPr>
            <p:cNvPr id="33" name="Line 26"/>
            <p:cNvSpPr>
              <a:spLocks noChangeShapeType="1"/>
            </p:cNvSpPr>
            <p:nvPr/>
          </p:nvSpPr>
          <p:spPr bwMode="auto">
            <a:xfrm>
              <a:off x="4755" y="2880"/>
              <a:ext cx="1" cy="14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3316" y="1800"/>
              <a:ext cx="1620" cy="1620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 rot="5599742">
              <a:off x="3136" y="1800"/>
              <a:ext cx="1620" cy="1620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 rot="5599742">
              <a:off x="3676" y="1620"/>
              <a:ext cx="1620" cy="1620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28575" cap="flat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4036" y="1980"/>
              <a:ext cx="1440" cy="1440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28575" cap="flat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8" name="Line 24"/>
            <p:cNvSpPr>
              <a:spLocks noChangeShapeType="1"/>
            </p:cNvSpPr>
            <p:nvPr/>
          </p:nvSpPr>
          <p:spPr bwMode="auto">
            <a:xfrm>
              <a:off x="2956" y="2520"/>
              <a:ext cx="55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39" name="Line 32"/>
            <p:cNvSpPr>
              <a:spLocks noChangeShapeType="1"/>
            </p:cNvSpPr>
            <p:nvPr/>
          </p:nvSpPr>
          <p:spPr bwMode="auto">
            <a:xfrm>
              <a:off x="4756" y="2880"/>
              <a:ext cx="34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2629" y="2340"/>
              <a:ext cx="66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P2</a:t>
              </a:r>
              <a:endParaRPr lang="en-US" sz="1400" dirty="0"/>
            </a:p>
          </p:txBody>
        </p:sp>
        <p:sp>
          <p:nvSpPr>
            <p:cNvPr id="41" name="Text Box 26"/>
            <p:cNvSpPr txBox="1">
              <a:spLocks noChangeArrowheads="1"/>
            </p:cNvSpPr>
            <p:nvPr/>
          </p:nvSpPr>
          <p:spPr bwMode="auto">
            <a:xfrm>
              <a:off x="4245" y="4320"/>
              <a:ext cx="66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Q2</a:t>
              </a:r>
              <a:endParaRPr lang="en-US" sz="1400" dirty="0"/>
            </a:p>
          </p:txBody>
        </p:sp>
        <p:sp>
          <p:nvSpPr>
            <p:cNvPr id="42" name="Text Box 26"/>
            <p:cNvSpPr txBox="1">
              <a:spLocks noChangeArrowheads="1"/>
            </p:cNvSpPr>
            <p:nvPr/>
          </p:nvSpPr>
          <p:spPr bwMode="auto">
            <a:xfrm>
              <a:off x="4675" y="4320"/>
              <a:ext cx="66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Q3</a:t>
              </a:r>
              <a:endParaRPr lang="en-US" sz="1400" dirty="0"/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4756" y="3420"/>
              <a:ext cx="60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D</a:t>
              </a:r>
              <a:endParaRPr lang="en-US" sz="1400" dirty="0"/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4621" y="2450"/>
              <a:ext cx="369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E3</a:t>
              </a:r>
              <a:endParaRPr lang="en-US" sz="1400" dirty="0"/>
            </a:p>
          </p:txBody>
        </p:sp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4226" y="2062"/>
              <a:ext cx="60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E2</a:t>
              </a:r>
              <a:endParaRPr lang="en-US" sz="1400" dirty="0"/>
            </a:p>
          </p:txBody>
        </p:sp>
        <p:sp>
          <p:nvSpPr>
            <p:cNvPr id="46" name="Text Box 27"/>
            <p:cNvSpPr txBox="1">
              <a:spLocks noChangeArrowheads="1"/>
            </p:cNvSpPr>
            <p:nvPr/>
          </p:nvSpPr>
          <p:spPr bwMode="auto">
            <a:xfrm>
              <a:off x="3911" y="2520"/>
              <a:ext cx="60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E1</a:t>
              </a:r>
              <a:endParaRPr lang="en-US" sz="1400" dirty="0"/>
            </a:p>
          </p:txBody>
        </p:sp>
        <p:sp>
          <p:nvSpPr>
            <p:cNvPr id="47" name="Text Box 27"/>
            <p:cNvSpPr txBox="1">
              <a:spLocks noChangeArrowheads="1"/>
            </p:cNvSpPr>
            <p:nvPr/>
          </p:nvSpPr>
          <p:spPr bwMode="auto">
            <a:xfrm>
              <a:off x="5411" y="1685"/>
              <a:ext cx="60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>
                  <a:solidFill>
                    <a:srgbClr val="000000"/>
                  </a:solidFill>
                </a:rPr>
                <a:t>S1</a:t>
              </a:r>
              <a:endParaRPr lang="en-US" sz="1400"/>
            </a:p>
          </p:txBody>
        </p:sp>
        <p:sp>
          <p:nvSpPr>
            <p:cNvPr id="48" name="Text Box 27"/>
            <p:cNvSpPr txBox="1">
              <a:spLocks noChangeArrowheads="1"/>
            </p:cNvSpPr>
            <p:nvPr/>
          </p:nvSpPr>
          <p:spPr bwMode="auto">
            <a:xfrm>
              <a:off x="4576" y="1620"/>
              <a:ext cx="60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>
                  <a:solidFill>
                    <a:srgbClr val="000000"/>
                  </a:solidFill>
                </a:rPr>
                <a:t>S</a:t>
              </a:r>
              <a:endParaRPr lang="en-US" sz="1400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7456" y="1800"/>
              <a:ext cx="1620" cy="1620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50" name="Line 10"/>
            <p:cNvSpPr>
              <a:spLocks noChangeShapeType="1"/>
            </p:cNvSpPr>
            <p:nvPr/>
          </p:nvSpPr>
          <p:spPr bwMode="auto">
            <a:xfrm flipH="1" flipV="1">
              <a:off x="8536" y="2520"/>
              <a:ext cx="1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>
              <a:off x="8453" y="4385"/>
              <a:ext cx="66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</a:rPr>
                <a:t>Q2</a:t>
              </a:r>
              <a:endParaRPr lang="en-US" sz="1400" dirty="0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7276" y="2340"/>
              <a:ext cx="2700" cy="5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0" y="540"/>
                </a:cxn>
                <a:cxn ang="0">
                  <a:pos x="2700" y="0"/>
                </a:cxn>
              </a:cxnLst>
              <a:rect l="0" t="0" r="r" b="b"/>
              <a:pathLst>
                <a:path w="2700" h="540">
                  <a:moveTo>
                    <a:pt x="0" y="0"/>
                  </a:moveTo>
                  <a:cubicBezTo>
                    <a:pt x="225" y="270"/>
                    <a:pt x="450" y="540"/>
                    <a:pt x="900" y="540"/>
                  </a:cubicBezTo>
                  <a:cubicBezTo>
                    <a:pt x="1350" y="540"/>
                    <a:pt x="2025" y="270"/>
                    <a:pt x="2700" y="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53" name="Text Box 13"/>
            <p:cNvSpPr txBox="1">
              <a:spLocks noChangeArrowheads="1"/>
            </p:cNvSpPr>
            <p:nvPr/>
          </p:nvSpPr>
          <p:spPr bwMode="auto">
            <a:xfrm>
              <a:off x="9370" y="2140"/>
              <a:ext cx="60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LATC</a:t>
              </a:r>
              <a:endParaRPr lang="en-US" sz="1400" dirty="0"/>
            </a:p>
          </p:txBody>
        </p:sp>
        <p:sp>
          <p:nvSpPr>
            <p:cNvPr id="54" name="Text Box 13"/>
            <p:cNvSpPr txBox="1">
              <a:spLocks noChangeArrowheads="1"/>
            </p:cNvSpPr>
            <p:nvPr/>
          </p:nvSpPr>
          <p:spPr bwMode="auto">
            <a:xfrm>
              <a:off x="8290" y="2225"/>
              <a:ext cx="60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B</a:t>
              </a:r>
              <a:endParaRPr lang="en-US" sz="1400" dirty="0"/>
            </a:p>
          </p:txBody>
        </p:sp>
        <p:sp>
          <p:nvSpPr>
            <p:cNvPr id="55" name="Text Box 13"/>
            <p:cNvSpPr txBox="1">
              <a:spLocks noChangeArrowheads="1"/>
            </p:cNvSpPr>
            <p:nvPr/>
          </p:nvSpPr>
          <p:spPr bwMode="auto">
            <a:xfrm>
              <a:off x="7995" y="2520"/>
              <a:ext cx="60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8646" tIns="24323" rIns="48646" bIns="24323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</a:rPr>
                <a:t>A</a:t>
              </a:r>
              <a:endParaRPr lang="en-US" sz="1400" dirty="0"/>
            </a:p>
          </p:txBody>
        </p:sp>
      </p:grpSp>
      <p:sp>
        <p:nvSpPr>
          <p:cNvPr id="56" name="Oval 71"/>
          <p:cNvSpPr>
            <a:spLocks noChangeArrowheads="1"/>
          </p:cNvSpPr>
          <p:nvPr/>
        </p:nvSpPr>
        <p:spPr bwMode="auto">
          <a:xfrm>
            <a:off x="4462462" y="4191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Oval 71"/>
          <p:cNvSpPr>
            <a:spLocks noChangeArrowheads="1"/>
          </p:cNvSpPr>
          <p:nvPr/>
        </p:nvSpPr>
        <p:spPr bwMode="auto">
          <a:xfrm>
            <a:off x="4114800" y="4572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Oval 71"/>
          <p:cNvSpPr>
            <a:spLocks noChangeArrowheads="1"/>
          </p:cNvSpPr>
          <p:nvPr/>
        </p:nvSpPr>
        <p:spPr bwMode="auto">
          <a:xfrm>
            <a:off x="4843462" y="4572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Oval 71"/>
          <p:cNvSpPr>
            <a:spLocks noChangeArrowheads="1"/>
          </p:cNvSpPr>
          <p:nvPr/>
        </p:nvSpPr>
        <p:spPr bwMode="auto">
          <a:xfrm>
            <a:off x="8120062" y="4572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Oval 71"/>
          <p:cNvSpPr>
            <a:spLocks noChangeArrowheads="1"/>
          </p:cNvSpPr>
          <p:nvPr/>
        </p:nvSpPr>
        <p:spPr bwMode="auto">
          <a:xfrm>
            <a:off x="8458200" y="4191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354209" y="6324600"/>
            <a:ext cx="1947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altLang="zh-CN" b="1" dirty="0">
                <a:latin typeface="Times New Roman" pitchFamily="18" charset="0"/>
                <a:cs typeface="Times New Roman" pitchFamily="18" charset="0"/>
              </a:rPr>
              <a:t>شكل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 البياني 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رقم 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.9)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742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Rectangle 49"/>
          <p:cNvSpPr>
            <a:spLocks noChangeArrowheads="1"/>
          </p:cNvSpPr>
          <p:nvPr/>
        </p:nvSpPr>
        <p:spPr bwMode="auto">
          <a:xfrm>
            <a:off x="1676400" y="859200"/>
            <a:ext cx="89154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ويمكن أن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دراسة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وضع التوازن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للم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من خلال الرسم البياني رقم (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.9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)، </a:t>
            </a:r>
            <a:endParaRPr lang="ar-SA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نقطة التوازن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(السوق)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هي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والتي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كون عندها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وسعر التوازن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يساوي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و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كمية التوازن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تساوي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.Q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نلاحظ أنه عند هذا السعر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(P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فإن توازن الم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التنافسية س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وف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يكون عند النقطة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حيث تنتج الكمية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والتي يتحقق عندها شرطا التوازن وهما: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السعر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(P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أو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الإيراد الحدي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يساوي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التكلفة الحدية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السعر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يساوي الحد الأدنى ل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متوسط التكلفة الكلية طويلة الأجل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LATC)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وهذا يعني أن وضع التوازن للم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يتحقق في المدى الطويل عندما تكون الأرباح الاقتصادية لهذه المؤسسة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تساوي صفراً وتحقق 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لم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ربحاً عادياً فقط.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5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05000" y="1037779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QA" dirty="0">
                <a:latin typeface="Times New Roman" pitchFamily="18" charset="0"/>
                <a:cs typeface="Times New Roman" pitchFamily="18" charset="0"/>
              </a:rPr>
              <a:t>من خلال الرسم البياني رقم (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.9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عند نقطة التوازن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فإن ال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تحقق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دائما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أرباح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اقتصادية تساوي صفر, أي أرباح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عادية فقط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ar-SA" dirty="0">
                <a:latin typeface="Times New Roman" pitchFamily="18" charset="0"/>
                <a:cs typeface="Times New Roman" pitchFamily="18" charset="0"/>
              </a:rPr>
              <a:t>فلو زاد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طلب السوق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u="sng" dirty="0">
                <a:latin typeface="Times New Roman" pitchFamily="18" charset="0"/>
                <a:cs typeface="Times New Roman" pitchFamily="18" charset="0"/>
              </a:rPr>
              <a:t>فقط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انتقل من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) مثال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نتيجة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ارتفاع دخل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المستهلكين،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فإن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نقطة التوازن الجديدة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للسوق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تصبح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وعند هذه النقطة نلاحظ أن سعر السوق ارتفع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ar-SA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ومن ثم فإن نقطة التوازن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للمنشأة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التنافسية تنتقل 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وعند هذه النقطة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تكون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منشأة قد حققت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أرباح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 غير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اقتصادية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و ذلك لأن: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&gt;LA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ar-SA" dirty="0">
                <a:latin typeface="Times New Roman" pitchFamily="18" charset="0"/>
                <a:cs typeface="Times New Roman" pitchFamily="18" charset="0"/>
              </a:rPr>
              <a:t>إلا أنّ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هذه الأرباح س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وف تدفع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المؤسسات الموجودة خارج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السوق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الدخول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اليه و بالتالي الى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زيادة عدد المنتجين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مما يؤدي الى ارتفاع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العرض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(انتقل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من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(S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وعليه فإن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نقطة توازن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السوق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تصبح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ar-SA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ومن ثم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الرجوع من جديد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سعر التوازن الأصلي وهو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وإلى نقطة التوازن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الأصلية للمنشأة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التنافسية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41022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9829800" y="6492876"/>
            <a:ext cx="7620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1828800" y="3488844"/>
            <a:ext cx="8534400" cy="3046944"/>
            <a:chOff x="2357" y="9193"/>
            <a:chExt cx="7472" cy="3148"/>
          </a:xfrm>
        </p:grpSpPr>
        <p:sp>
          <p:nvSpPr>
            <p:cNvPr id="7" name="AutoShape 6"/>
            <p:cNvSpPr>
              <a:spLocks noChangeAspect="1" noChangeArrowheads="1"/>
            </p:cNvSpPr>
            <p:nvPr/>
          </p:nvSpPr>
          <p:spPr bwMode="auto">
            <a:xfrm>
              <a:off x="2357" y="9333"/>
              <a:ext cx="7279" cy="2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8" name="Rectangle 3"/>
            <p:cNvGraphicFramePr>
              <a:graphicFrameLocks noChangeAspect="1"/>
            </p:cNvGraphicFramePr>
            <p:nvPr/>
          </p:nvGraphicFramePr>
          <p:xfrm>
            <a:off x="3738" y="9713"/>
            <a:ext cx="89" cy="1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0" name="Equation" r:id="rId3" imgW="114151" imgH="215619" progId="Equation.3">
                    <p:embed/>
                  </p:oleObj>
                </mc:Choice>
                <mc:Fallback>
                  <p:oleObj name="Equation" r:id="rId3" imgW="114151" imgH="21561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8" y="9713"/>
                          <a:ext cx="89" cy="1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Rectangle 5"/>
            <p:cNvGraphicFramePr>
              <a:graphicFrameLocks noChangeAspect="1"/>
            </p:cNvGraphicFramePr>
            <p:nvPr/>
          </p:nvGraphicFramePr>
          <p:xfrm>
            <a:off x="3738" y="9713"/>
            <a:ext cx="89" cy="1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1" name="Equation" r:id="rId5" imgW="114151" imgH="215619" progId="Equation.3">
                    <p:embed/>
                  </p:oleObj>
                </mc:Choice>
                <mc:Fallback>
                  <p:oleObj name="Equation" r:id="rId5" imgW="114151" imgH="21561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8" y="9713"/>
                          <a:ext cx="89" cy="1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 flipV="1">
              <a:off x="7852" y="11165"/>
              <a:ext cx="1" cy="8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6066" y="9193"/>
              <a:ext cx="1362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Costs , prices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9214" y="12071"/>
              <a:ext cx="61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8456" y="9728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MC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>
              <a:off x="3027" y="9609"/>
              <a:ext cx="8" cy="23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Line 24"/>
            <p:cNvSpPr>
              <a:spLocks noChangeShapeType="1"/>
            </p:cNvSpPr>
            <p:nvPr/>
          </p:nvSpPr>
          <p:spPr bwMode="auto">
            <a:xfrm>
              <a:off x="3029" y="11164"/>
              <a:ext cx="13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2750" y="9442"/>
              <a:ext cx="55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5354" y="11998"/>
              <a:ext cx="61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endParaRPr 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 Box 27"/>
            <p:cNvSpPr txBox="1">
              <a:spLocks noChangeArrowheads="1"/>
            </p:cNvSpPr>
            <p:nvPr/>
          </p:nvSpPr>
          <p:spPr bwMode="auto">
            <a:xfrm>
              <a:off x="5294" y="11331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 Box 13"/>
            <p:cNvSpPr txBox="1">
              <a:spLocks noChangeArrowheads="1"/>
            </p:cNvSpPr>
            <p:nvPr/>
          </p:nvSpPr>
          <p:spPr bwMode="auto">
            <a:xfrm>
              <a:off x="6334" y="11144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P2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6334" y="10575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P1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4022" y="10832"/>
              <a:ext cx="1" cy="11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4355" y="11165"/>
              <a:ext cx="1" cy="8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918" y="12055"/>
              <a:ext cx="371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Q3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2679" y="10671"/>
              <a:ext cx="61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P1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7730" y="12071"/>
              <a:ext cx="61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Q2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4688" y="10832"/>
              <a:ext cx="1" cy="11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356" y="9833"/>
              <a:ext cx="1499" cy="1498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 rot="5599742">
              <a:off x="3523" y="10166"/>
              <a:ext cx="1498" cy="1498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 rot="5599742">
              <a:off x="3856" y="9833"/>
              <a:ext cx="1498" cy="1498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856" y="10166"/>
              <a:ext cx="1332" cy="1332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38100" cap="flat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>
              <a:off x="3023" y="10831"/>
              <a:ext cx="516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355" y="11165"/>
              <a:ext cx="34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 Box 26"/>
            <p:cNvSpPr txBox="1">
              <a:spLocks noChangeArrowheads="1"/>
            </p:cNvSpPr>
            <p:nvPr/>
          </p:nvSpPr>
          <p:spPr bwMode="auto">
            <a:xfrm>
              <a:off x="2644" y="11058"/>
              <a:ext cx="61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P2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612" y="12055"/>
              <a:ext cx="61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Q1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4239" y="12055"/>
              <a:ext cx="61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Q2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 Box 27"/>
            <p:cNvSpPr txBox="1">
              <a:spLocks noChangeArrowheads="1"/>
            </p:cNvSpPr>
            <p:nvPr/>
          </p:nvSpPr>
          <p:spPr bwMode="auto">
            <a:xfrm>
              <a:off x="4959" y="11663"/>
              <a:ext cx="563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D1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Text Box 27"/>
            <p:cNvSpPr txBox="1">
              <a:spLocks noChangeArrowheads="1"/>
            </p:cNvSpPr>
            <p:nvPr/>
          </p:nvSpPr>
          <p:spPr bwMode="auto">
            <a:xfrm>
              <a:off x="3923" y="10435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E3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 Box 27"/>
            <p:cNvSpPr txBox="1">
              <a:spLocks noChangeArrowheads="1"/>
            </p:cNvSpPr>
            <p:nvPr/>
          </p:nvSpPr>
          <p:spPr bwMode="auto">
            <a:xfrm>
              <a:off x="4245" y="10829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E2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 Box 27"/>
            <p:cNvSpPr txBox="1">
              <a:spLocks noChangeArrowheads="1"/>
            </p:cNvSpPr>
            <p:nvPr/>
          </p:nvSpPr>
          <p:spPr bwMode="auto">
            <a:xfrm>
              <a:off x="4522" y="10393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E1</a:t>
              </a:r>
              <a:endParaRPr 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5217" y="9873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endParaRPr 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4857" y="9593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S1</a:t>
              </a:r>
              <a:endParaRPr 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7352" y="9999"/>
              <a:ext cx="1499" cy="1499"/>
            </a:xfrm>
            <a:custGeom>
              <a:avLst/>
              <a:gdLst/>
              <a:ahLst/>
              <a:cxnLst>
                <a:cxn ang="0">
                  <a:pos x="1620" y="0"/>
                </a:cxn>
                <a:cxn ang="0">
                  <a:pos x="720" y="1080"/>
                </a:cxn>
                <a:cxn ang="0">
                  <a:pos x="0" y="1620"/>
                </a:cxn>
              </a:cxnLst>
              <a:rect l="0" t="0" r="r" b="b"/>
              <a:pathLst>
                <a:path w="1620" h="1620">
                  <a:moveTo>
                    <a:pt x="1620" y="0"/>
                  </a:moveTo>
                  <a:cubicBezTo>
                    <a:pt x="1305" y="405"/>
                    <a:pt x="990" y="810"/>
                    <a:pt x="720" y="1080"/>
                  </a:cubicBezTo>
                  <a:cubicBezTo>
                    <a:pt x="450" y="1350"/>
                    <a:pt x="225" y="1485"/>
                    <a:pt x="0" y="1620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Line 10"/>
            <p:cNvSpPr>
              <a:spLocks noChangeShapeType="1"/>
            </p:cNvSpPr>
            <p:nvPr/>
          </p:nvSpPr>
          <p:spPr bwMode="auto">
            <a:xfrm flipH="1" flipV="1">
              <a:off x="8185" y="10832"/>
              <a:ext cx="1" cy="11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8117" y="12058"/>
              <a:ext cx="61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Q1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Text Box 13"/>
            <p:cNvSpPr txBox="1">
              <a:spLocks noChangeArrowheads="1"/>
            </p:cNvSpPr>
            <p:nvPr/>
          </p:nvSpPr>
          <p:spPr bwMode="auto">
            <a:xfrm>
              <a:off x="7914" y="11126"/>
              <a:ext cx="563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8043" y="10418"/>
              <a:ext cx="562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590" y="10228"/>
              <a:ext cx="1927" cy="6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0" y="540"/>
                </a:cxn>
                <a:cxn ang="0">
                  <a:pos x="2700" y="0"/>
                </a:cxn>
              </a:cxnLst>
              <a:rect l="0" t="0" r="r" b="b"/>
              <a:pathLst>
                <a:path w="2700" h="540">
                  <a:moveTo>
                    <a:pt x="0" y="0"/>
                  </a:moveTo>
                  <a:cubicBezTo>
                    <a:pt x="225" y="270"/>
                    <a:pt x="450" y="540"/>
                    <a:pt x="900" y="540"/>
                  </a:cubicBezTo>
                  <a:cubicBezTo>
                    <a:pt x="1350" y="540"/>
                    <a:pt x="2025" y="270"/>
                    <a:pt x="2700" y="0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9069" y="9998"/>
              <a:ext cx="56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241" tIns="22620" rIns="45241" bIns="2262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LATC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3" name="Oval 71"/>
          <p:cNvSpPr>
            <a:spLocks noChangeArrowheads="1"/>
          </p:cNvSpPr>
          <p:nvPr/>
        </p:nvSpPr>
        <p:spPr bwMode="auto">
          <a:xfrm>
            <a:off x="3657600" y="4953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Oval 71"/>
          <p:cNvSpPr>
            <a:spLocks noChangeArrowheads="1"/>
          </p:cNvSpPr>
          <p:nvPr/>
        </p:nvSpPr>
        <p:spPr bwMode="auto">
          <a:xfrm>
            <a:off x="4419600" y="49530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4038600" y="5257800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Oval 71"/>
          <p:cNvSpPr>
            <a:spLocks noChangeArrowheads="1"/>
          </p:cNvSpPr>
          <p:nvPr/>
        </p:nvSpPr>
        <p:spPr bwMode="auto">
          <a:xfrm>
            <a:off x="8424862" y="4995862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Line 22"/>
          <p:cNvSpPr>
            <a:spLocks noChangeShapeType="1"/>
          </p:cNvSpPr>
          <p:nvPr/>
        </p:nvSpPr>
        <p:spPr bwMode="auto">
          <a:xfrm flipH="1" flipV="1">
            <a:off x="2590799" y="6236156"/>
            <a:ext cx="3352800" cy="1224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fr-FR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Line 22"/>
          <p:cNvSpPr>
            <a:spLocks noChangeShapeType="1"/>
          </p:cNvSpPr>
          <p:nvPr/>
        </p:nvSpPr>
        <p:spPr bwMode="auto">
          <a:xfrm>
            <a:off x="6705600" y="3833061"/>
            <a:ext cx="0" cy="2326894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fr-FR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Oval 71"/>
          <p:cNvSpPr>
            <a:spLocks noChangeArrowheads="1"/>
          </p:cNvSpPr>
          <p:nvPr/>
        </p:nvSpPr>
        <p:spPr bwMode="auto">
          <a:xfrm>
            <a:off x="8077200" y="5300662"/>
            <a:ext cx="109538" cy="1095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Line 22"/>
          <p:cNvSpPr>
            <a:spLocks noChangeShapeType="1"/>
          </p:cNvSpPr>
          <p:nvPr/>
        </p:nvSpPr>
        <p:spPr bwMode="auto">
          <a:xfrm flipH="1" flipV="1">
            <a:off x="6705600" y="6172201"/>
            <a:ext cx="3352800" cy="1224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fr-FR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28945" y="6412468"/>
            <a:ext cx="1947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altLang="zh-CN" b="1" dirty="0">
                <a:latin typeface="Times New Roman" pitchFamily="18" charset="0"/>
                <a:cs typeface="Times New Roman" pitchFamily="18" charset="0"/>
              </a:rPr>
              <a:t>شكل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 البياني 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رقم </a:t>
            </a:r>
            <a:r>
              <a:rPr lang="ar-QA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ar-TN" b="1" dirty="0">
                <a:latin typeface="Times New Roman" pitchFamily="18" charset="0"/>
                <a:cs typeface="Times New Roman" pitchFamily="18" charset="0"/>
              </a:rPr>
              <a:t>.9) </a:t>
            </a:r>
            <a:endParaRPr lang="fr-FR" dirty="0"/>
          </a:p>
        </p:txBody>
      </p:sp>
      <p:sp>
        <p:nvSpPr>
          <p:cNvPr id="57" name="Rectangle 56"/>
          <p:cNvSpPr/>
          <p:nvPr/>
        </p:nvSpPr>
        <p:spPr>
          <a:xfrm>
            <a:off x="1600200" y="241280"/>
            <a:ext cx="8991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dirty="0">
                <a:latin typeface="Times New Roman" pitchFamily="18" charset="0"/>
                <a:cs typeface="Times New Roman" pitchFamily="18" charset="0"/>
              </a:rPr>
              <a:t>كذلك نفس الشيء ف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من خلال الرسم البياني رقم (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9.9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عند نقطة التوازن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فإن ال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تحقق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دائما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أرباح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اقتصادية تساوي صفر, أي أرباح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عادية فقط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ar-SA" dirty="0">
                <a:latin typeface="Times New Roman" pitchFamily="18" charset="0"/>
                <a:cs typeface="Times New Roman" pitchFamily="18" charset="0"/>
              </a:rPr>
              <a:t>فلو </a:t>
            </a:r>
            <a:r>
              <a:rPr lang="ar-SA" b="1" u="sng" dirty="0">
                <a:latin typeface="Times New Roman" pitchFamily="18" charset="0"/>
                <a:cs typeface="Times New Roman" pitchFamily="18" charset="0"/>
              </a:rPr>
              <a:t>انخفض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طلب السوق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u="sng" dirty="0">
                <a:latin typeface="Times New Roman" pitchFamily="18" charset="0"/>
                <a:cs typeface="Times New Roman" pitchFamily="18" charset="0"/>
              </a:rPr>
              <a:t>فقط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انتقل من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) مثال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نتيجة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نخفاض</a:t>
            </a:r>
            <a:r>
              <a:rPr lang="ar-TN" dirty="0">
                <a:latin typeface="Times New Roman" pitchFamily="18" charset="0"/>
                <a:cs typeface="Times New Roman" pitchFamily="18" charset="0"/>
              </a:rPr>
              <a:t> دخل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المستهلكين،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فإن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نقطة التوازن الجديدة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للسوق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تصبح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وعند هذه النقطة نلاحظ أن سعر السوق ا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نخفض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ar-SA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ومن ثم فإن نقطة التوازن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للمنشأة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التنافسية تنتقل 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وعند هذه النقطة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تكون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منشأة قد سجلت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خسائر اقتصادية و ذلك لأن: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&lt; LA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ar-SA" dirty="0">
                <a:latin typeface="Times New Roman" pitchFamily="18" charset="0"/>
                <a:cs typeface="Times New Roman" pitchFamily="18" charset="0"/>
              </a:rPr>
              <a:t>مما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س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وف يؤدي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المؤسسات الموجودة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داخل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السوق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ال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خروج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منه و بالتالي تقلص في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عدد المنتجين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و من ثم نقصان في 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العرض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(انتقل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من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(S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وعليه فإن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نقطة توازن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السوق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تصبح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ar-SA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ومن ثم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الرجوع من جديد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إلى سعر التوازن الأصلي وهو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وإلى نقطة التوازن </a:t>
            </a:r>
            <a:r>
              <a:rPr lang="ar-SA" dirty="0">
                <a:latin typeface="Times New Roman" pitchFamily="18" charset="0"/>
                <a:cs typeface="Times New Roman" pitchFamily="18" charset="0"/>
              </a:rPr>
              <a:t>الأصلية للمنشأة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التنافسية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QA" dirty="0"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21009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8" grpId="0" animBg="1"/>
      <p:bldP spid="6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8D8818-8075-44AB-BC43-AB8FC0FC9D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76400" y="1044715"/>
            <a:ext cx="8839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b="1" dirty="0"/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و بذلك فإن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وجود أرباح أو خسائر لا يحقق توازناً للم</a:t>
            </a:r>
            <a:r>
              <a:rPr lang="ar-SA" sz="2000" dirty="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في المدى الطويل، وإنما الوضع الوحيد الذي يمكن أن يحقق التوازن هو عندما يكون أقصى ربح للم</a:t>
            </a:r>
            <a:r>
              <a:rPr lang="ar-SA" sz="2000">
                <a:latin typeface="Times New Roman" pitchFamily="18" charset="0"/>
                <a:cs typeface="Times New Roman" pitchFamily="18" charset="0"/>
              </a:rPr>
              <a:t>نشأة</a:t>
            </a:r>
            <a:r>
              <a:rPr lang="ar-QA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يساوي صفرا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, أي عندما يكون:</a:t>
            </a:r>
          </a:p>
          <a:p>
            <a:pPr algn="just" rtl="1">
              <a:lnSpc>
                <a:spcPct val="150000"/>
              </a:lnSpc>
            </a:pP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. سعر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السوق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أو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الإيراد الحدي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التكلفة الحدية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سعر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السوق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latin typeface="Times New Roman" pitchFamily="18" charset="0"/>
                <a:cs typeface="Times New Roman" pitchFamily="18" charset="0"/>
              </a:rPr>
              <a:t>يساوي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000" dirty="0">
                <a:latin typeface="Times New Roman" pitchFamily="18" charset="0"/>
                <a:cs typeface="Times New Roman" pitchFamily="18" charset="0"/>
              </a:rPr>
              <a:t>متوسط التكلفة الكلية طويلة الأجل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 =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LATC)</a:t>
            </a:r>
          </a:p>
          <a:p>
            <a:pPr algn="r" rtl="1">
              <a:lnSpc>
                <a:spcPct val="150000"/>
              </a:lnSpc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4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86675" y="2166938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844" name="Rectangle 8"/>
          <p:cNvSpPr>
            <a:spLocks noChangeArrowheads="1"/>
          </p:cNvSpPr>
          <p:nvPr/>
        </p:nvSpPr>
        <p:spPr bwMode="auto">
          <a:xfrm>
            <a:off x="45720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ar-EG" altLang="ar-SA" sz="7200">
                <a:solidFill>
                  <a:schemeClr val="bg1"/>
                </a:solidFill>
              </a:rPr>
              <a:t>بحمد الله</a:t>
            </a:r>
            <a:endParaRPr lang="en-US" altLang="ar-SA" sz="7200">
              <a:solidFill>
                <a:schemeClr val="bg1"/>
              </a:solidFill>
            </a:endParaRPr>
          </a:p>
        </p:txBody>
      </p:sp>
      <p:sp>
        <p:nvSpPr>
          <p:cNvPr id="35845" name="Freeform 6"/>
          <p:cNvSpPr>
            <a:spLocks noEditPoints="1"/>
          </p:cNvSpPr>
          <p:nvPr/>
        </p:nvSpPr>
        <p:spPr bwMode="auto">
          <a:xfrm>
            <a:off x="4572001" y="2209801"/>
            <a:ext cx="2689225" cy="1236663"/>
          </a:xfrm>
          <a:custGeom>
            <a:avLst/>
            <a:gdLst>
              <a:gd name="T0" fmla="*/ 2147483646 w 1687"/>
              <a:gd name="T1" fmla="*/ 2147483646 h 775"/>
              <a:gd name="T2" fmla="*/ 2147483646 w 1687"/>
              <a:gd name="T3" fmla="*/ 2147483646 h 775"/>
              <a:gd name="T4" fmla="*/ 2147483646 w 1687"/>
              <a:gd name="T5" fmla="*/ 2147483646 h 775"/>
              <a:gd name="T6" fmla="*/ 2147483646 w 1687"/>
              <a:gd name="T7" fmla="*/ 2147483646 h 775"/>
              <a:gd name="T8" fmla="*/ 2147483646 w 1687"/>
              <a:gd name="T9" fmla="*/ 2147483646 h 775"/>
              <a:gd name="T10" fmla="*/ 2147483646 w 1687"/>
              <a:gd name="T11" fmla="*/ 2147483646 h 775"/>
              <a:gd name="T12" fmla="*/ 2147483646 w 1687"/>
              <a:gd name="T13" fmla="*/ 2147483646 h 775"/>
              <a:gd name="T14" fmla="*/ 2147483646 w 1687"/>
              <a:gd name="T15" fmla="*/ 2147483646 h 775"/>
              <a:gd name="T16" fmla="*/ 2147483646 w 1687"/>
              <a:gd name="T17" fmla="*/ 2147483646 h 775"/>
              <a:gd name="T18" fmla="*/ 2147483646 w 1687"/>
              <a:gd name="T19" fmla="*/ 2147483646 h 775"/>
              <a:gd name="T20" fmla="*/ 2147483646 w 1687"/>
              <a:gd name="T21" fmla="*/ 2147483646 h 775"/>
              <a:gd name="T22" fmla="*/ 0 w 1687"/>
              <a:gd name="T23" fmla="*/ 2147483646 h 775"/>
              <a:gd name="T24" fmla="*/ 2147483646 w 1687"/>
              <a:gd name="T25" fmla="*/ 2147483646 h 775"/>
              <a:gd name="T26" fmla="*/ 2147483646 w 1687"/>
              <a:gd name="T27" fmla="*/ 2147483646 h 775"/>
              <a:gd name="T28" fmla="*/ 2147483646 w 1687"/>
              <a:gd name="T29" fmla="*/ 2147483646 h 775"/>
              <a:gd name="T30" fmla="*/ 2147483646 w 1687"/>
              <a:gd name="T31" fmla="*/ 2147483646 h 775"/>
              <a:gd name="T32" fmla="*/ 2147483646 w 1687"/>
              <a:gd name="T33" fmla="*/ 2147483646 h 775"/>
              <a:gd name="T34" fmla="*/ 2147483646 w 1687"/>
              <a:gd name="T35" fmla="*/ 2147483646 h 775"/>
              <a:gd name="T36" fmla="*/ 2147483646 w 1687"/>
              <a:gd name="T37" fmla="*/ 2147483646 h 775"/>
              <a:gd name="T38" fmla="*/ 2147483646 w 1687"/>
              <a:gd name="T39" fmla="*/ 2147483646 h 775"/>
              <a:gd name="T40" fmla="*/ 2147483646 w 1687"/>
              <a:gd name="T41" fmla="*/ 2147483646 h 775"/>
              <a:gd name="T42" fmla="*/ 2147483646 w 1687"/>
              <a:gd name="T43" fmla="*/ 2147483646 h 775"/>
              <a:gd name="T44" fmla="*/ 2147483646 w 1687"/>
              <a:gd name="T45" fmla="*/ 2147483646 h 775"/>
              <a:gd name="T46" fmla="*/ 2147483646 w 1687"/>
              <a:gd name="T47" fmla="*/ 2147483646 h 775"/>
              <a:gd name="T48" fmla="*/ 2147483646 w 1687"/>
              <a:gd name="T49" fmla="*/ 2147483646 h 775"/>
              <a:gd name="T50" fmla="*/ 2147483646 w 1687"/>
              <a:gd name="T51" fmla="*/ 2147483646 h 775"/>
              <a:gd name="T52" fmla="*/ 2147483646 w 1687"/>
              <a:gd name="T53" fmla="*/ 2147483646 h 775"/>
              <a:gd name="T54" fmla="*/ 2147483646 w 1687"/>
              <a:gd name="T55" fmla="*/ 2147483646 h 775"/>
              <a:gd name="T56" fmla="*/ 2147483646 w 1687"/>
              <a:gd name="T57" fmla="*/ 2147483646 h 775"/>
              <a:gd name="T58" fmla="*/ 2147483646 w 1687"/>
              <a:gd name="T59" fmla="*/ 2147483646 h 775"/>
              <a:gd name="T60" fmla="*/ 2147483646 w 1687"/>
              <a:gd name="T61" fmla="*/ 2147483646 h 775"/>
              <a:gd name="T62" fmla="*/ 2147483646 w 1687"/>
              <a:gd name="T63" fmla="*/ 2147483646 h 775"/>
              <a:gd name="T64" fmla="*/ 2147483646 w 1687"/>
              <a:gd name="T65" fmla="*/ 2147483646 h 775"/>
              <a:gd name="T66" fmla="*/ 2147483646 w 1687"/>
              <a:gd name="T67" fmla="*/ 2147483646 h 775"/>
              <a:gd name="T68" fmla="*/ 2147483646 w 1687"/>
              <a:gd name="T69" fmla="*/ 2147483646 h 775"/>
              <a:gd name="T70" fmla="*/ 2147483646 w 1687"/>
              <a:gd name="T71" fmla="*/ 2147483646 h 775"/>
              <a:gd name="T72" fmla="*/ 2147483646 w 1687"/>
              <a:gd name="T73" fmla="*/ 2147483646 h 775"/>
              <a:gd name="T74" fmla="*/ 2147483646 w 1687"/>
              <a:gd name="T75" fmla="*/ 2147483646 h 775"/>
              <a:gd name="T76" fmla="*/ 2147483646 w 1687"/>
              <a:gd name="T77" fmla="*/ 2147483646 h 775"/>
              <a:gd name="T78" fmla="*/ 2147483646 w 1687"/>
              <a:gd name="T79" fmla="*/ 2147483646 h 775"/>
              <a:gd name="T80" fmla="*/ 2147483646 w 1687"/>
              <a:gd name="T81" fmla="*/ 2147483646 h 775"/>
              <a:gd name="T82" fmla="*/ 2147483646 w 1687"/>
              <a:gd name="T83" fmla="*/ 2147483646 h 775"/>
              <a:gd name="T84" fmla="*/ 2147483646 w 1687"/>
              <a:gd name="T85" fmla="*/ 2147483646 h 775"/>
              <a:gd name="T86" fmla="*/ 2147483646 w 1687"/>
              <a:gd name="T87" fmla="*/ 2147483646 h 775"/>
              <a:gd name="T88" fmla="*/ 2147483646 w 1687"/>
              <a:gd name="T89" fmla="*/ 2147483646 h 775"/>
              <a:gd name="T90" fmla="*/ 2147483646 w 1687"/>
              <a:gd name="T91" fmla="*/ 2147483646 h 775"/>
              <a:gd name="T92" fmla="*/ 2147483646 w 1687"/>
              <a:gd name="T93" fmla="*/ 2147483646 h 775"/>
              <a:gd name="T94" fmla="*/ 2147483646 w 1687"/>
              <a:gd name="T95" fmla="*/ 2147483646 h 775"/>
              <a:gd name="T96" fmla="*/ 2147483646 w 1687"/>
              <a:gd name="T97" fmla="*/ 2147483646 h 775"/>
              <a:gd name="T98" fmla="*/ 2147483646 w 1687"/>
              <a:gd name="T99" fmla="*/ 2147483646 h 775"/>
              <a:gd name="T100" fmla="*/ 2147483646 w 1687"/>
              <a:gd name="T101" fmla="*/ 2147483646 h 775"/>
              <a:gd name="T102" fmla="*/ 2147483646 w 1687"/>
              <a:gd name="T103" fmla="*/ 2147483646 h 775"/>
              <a:gd name="T104" fmla="*/ 2147483646 w 1687"/>
              <a:gd name="T105" fmla="*/ 2147483646 h 775"/>
              <a:gd name="T106" fmla="*/ 2147483646 w 1687"/>
              <a:gd name="T107" fmla="*/ 2147483646 h 775"/>
              <a:gd name="T108" fmla="*/ 2147483646 w 1687"/>
              <a:gd name="T109" fmla="*/ 2147483646 h 775"/>
              <a:gd name="T110" fmla="*/ 2147483646 w 1687"/>
              <a:gd name="T111" fmla="*/ 2147483646 h 775"/>
              <a:gd name="T112" fmla="*/ 2147483646 w 1687"/>
              <a:gd name="T113" fmla="*/ 2147483646 h 775"/>
              <a:gd name="T114" fmla="*/ 2147483646 w 1687"/>
              <a:gd name="T115" fmla="*/ 2147483646 h 775"/>
              <a:gd name="T116" fmla="*/ 2147483646 w 1687"/>
              <a:gd name="T117" fmla="*/ 2147483646 h 775"/>
              <a:gd name="T118" fmla="*/ 2147483646 w 1687"/>
              <a:gd name="T119" fmla="*/ 2147483646 h 775"/>
              <a:gd name="T120" fmla="*/ 2147483646 w 1687"/>
              <a:gd name="T121" fmla="*/ 2147483646 h 775"/>
              <a:gd name="T122" fmla="*/ 2147483646 w 1687"/>
              <a:gd name="T123" fmla="*/ 2147483646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2001838" y="2216151"/>
            <a:ext cx="2417762" cy="240982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3584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4" y="2581276"/>
            <a:ext cx="1887537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987925" y="6329363"/>
            <a:ext cx="2216150" cy="431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1100" dirty="0">
                <a:solidFill>
                  <a:schemeClr val="bg1"/>
                </a:solidFill>
              </a:rPr>
              <a:t>جميع الحقوق محفوظة لجامعة الملك فيصل ©</a:t>
            </a:r>
          </a:p>
          <a:p>
            <a:pPr algn="ctr">
              <a:defRPr/>
            </a:pPr>
            <a:r>
              <a:rPr lang="en-US" sz="1100" dirty="0">
                <a:solidFill>
                  <a:schemeClr val="bg1"/>
                </a:solidFill>
              </a:rPr>
              <a:t>All Rights Reserved for KFU ©</a:t>
            </a:r>
          </a:p>
        </p:txBody>
      </p:sp>
    </p:spTree>
    <p:extLst>
      <p:ext uri="{BB962C8B-B14F-4D97-AF65-F5344CB8AC3E}">
        <p14:creationId xmlns:p14="http://schemas.microsoft.com/office/powerpoint/2010/main" val="88092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3701</Words>
  <Application>Microsoft Office PowerPoint</Application>
  <PresentationFormat>Widescreen</PresentationFormat>
  <Paragraphs>543</Paragraphs>
  <Slides>32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50" baseType="lpstr">
      <vt:lpstr>Batang</vt:lpstr>
      <vt:lpstr>MS PGothic</vt:lpstr>
      <vt:lpstr>SimSun</vt:lpstr>
      <vt:lpstr>SimSun</vt:lpstr>
      <vt:lpstr>ae_AlMateen</vt:lpstr>
      <vt:lpstr>Arial</vt:lpstr>
      <vt:lpstr>Arial Black</vt:lpstr>
      <vt:lpstr>AYM Wadiy S_U normal.</vt:lpstr>
      <vt:lpstr>Calibri</vt:lpstr>
      <vt:lpstr>Calibri Light</vt:lpstr>
      <vt:lpstr>PT Bold Heading</vt:lpstr>
      <vt:lpstr>Times New Roman</vt:lpstr>
      <vt:lpstr>Wingdings</vt:lpstr>
      <vt:lpstr>1_Office Theme</vt:lpstr>
      <vt:lpstr>2_Office Theme</vt:lpstr>
      <vt:lpstr>معادلة</vt:lpstr>
      <vt:lpstr>Équation</vt:lpstr>
      <vt:lpstr>Equation</vt:lpstr>
      <vt:lpstr>PowerPoint Presentation</vt:lpstr>
      <vt:lpstr>المحاضرة الحادي عشر    </vt:lpstr>
      <vt:lpstr>مقدمة </vt:lpstr>
      <vt:lpstr>السمات الرئيسية لسوق المنافسة التامة</vt:lpstr>
      <vt:lpstr>PowerPoint Presentation</vt:lpstr>
      <vt:lpstr>PowerPoint Presentation</vt:lpstr>
      <vt:lpstr>PowerPoint Presentation</vt:lpstr>
      <vt:lpstr>توازن المنشأة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Yousif Abdalkarim Yoysif</dc:creator>
  <cp:lastModifiedBy>Yousif Abdalkarim Yoysif</cp:lastModifiedBy>
  <cp:revision>4</cp:revision>
  <dcterms:created xsi:type="dcterms:W3CDTF">2016-11-23T05:52:17Z</dcterms:created>
  <dcterms:modified xsi:type="dcterms:W3CDTF">2016-11-23T06:14:48Z</dcterms:modified>
</cp:coreProperties>
</file>