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notesMasterIdLst>
    <p:notesMasterId r:id="rId27"/>
  </p:notesMasterIdLst>
  <p:sldIdLst>
    <p:sldId id="257" r:id="rId3"/>
    <p:sldId id="258" r:id="rId4"/>
    <p:sldId id="271" r:id="rId5"/>
    <p:sldId id="275" r:id="rId6"/>
    <p:sldId id="259" r:id="rId7"/>
    <p:sldId id="260" r:id="rId8"/>
    <p:sldId id="261" r:id="rId9"/>
    <p:sldId id="262" r:id="rId10"/>
    <p:sldId id="263" r:id="rId11"/>
    <p:sldId id="264" r:id="rId12"/>
    <p:sldId id="276" r:id="rId13"/>
    <p:sldId id="265" r:id="rId14"/>
    <p:sldId id="266" r:id="rId15"/>
    <p:sldId id="277" r:id="rId16"/>
    <p:sldId id="269" r:id="rId17"/>
    <p:sldId id="270" r:id="rId18"/>
    <p:sldId id="272" r:id="rId19"/>
    <p:sldId id="273" r:id="rId20"/>
    <p:sldId id="274" r:id="rId21"/>
    <p:sldId id="278" r:id="rId22"/>
    <p:sldId id="279" r:id="rId23"/>
    <p:sldId id="280" r:id="rId24"/>
    <p:sldId id="281" r:id="rId25"/>
    <p:sldId id="282" r:id="rId26"/>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4660"/>
  </p:normalViewPr>
  <p:slideViewPr>
    <p:cSldViewPr snapToGrid="0">
      <p:cViewPr varScale="1">
        <p:scale>
          <a:sx n="89" d="100"/>
          <a:sy n="89" d="100"/>
        </p:scale>
        <p:origin x="41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005DFB3-A1EF-482C-819E-A2D208B232D7}" type="datetimeFigureOut">
              <a:rPr lang="ar-SA" smtClean="0"/>
              <a:t>27/02/1438</a:t>
            </a:fld>
            <a:endParaRPr lang="ar-S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A417C8EE-56DE-46DE-8ACD-6A09D88D7346}" type="slidenum">
              <a:rPr lang="ar-SA" smtClean="0"/>
              <a:t>‹#›</a:t>
            </a:fld>
            <a:endParaRPr lang="ar-SA"/>
          </a:p>
        </p:txBody>
      </p:sp>
    </p:spTree>
    <p:extLst>
      <p:ext uri="{BB962C8B-B14F-4D97-AF65-F5344CB8AC3E}">
        <p14:creationId xmlns:p14="http://schemas.microsoft.com/office/powerpoint/2010/main" val="147756220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6E2D7DA-0004-4261-A00D-E7ACB2E2430F}" type="slidenum">
              <a:rPr lang="ar-SA" altLang="en-US" smtClean="0"/>
              <a:pPr>
                <a:spcBef>
                  <a:spcPct val="0"/>
                </a:spcBef>
              </a:pPr>
              <a:t>5</a:t>
            </a:fld>
            <a:endParaRPr lang="en-US" altLang="en-US" smtClean="0"/>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01831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9E91133-325B-402E-A1B9-BC4E0B85A63A}" type="slidenum">
              <a:rPr lang="ar-SA" altLang="en-US" smtClean="0"/>
              <a:pPr>
                <a:spcBef>
                  <a:spcPct val="0"/>
                </a:spcBef>
              </a:pPr>
              <a:t>6</a:t>
            </a:fld>
            <a:endParaRPr lang="en-US" altLang="en-US" smtClean="0"/>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646682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9CAA31B-CA2D-416A-BE84-0E1006845274}" type="slidenum">
              <a:rPr lang="ar-SA" altLang="en-US" smtClean="0"/>
              <a:pPr>
                <a:spcBef>
                  <a:spcPct val="0"/>
                </a:spcBef>
              </a:pPr>
              <a:t>7</a:t>
            </a:fld>
            <a:endParaRPr lang="en-US" altLang="en-US" smtClean="0"/>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764229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A55602DF-5870-41CD-B864-259AC49FD3FB}" type="slidenum">
              <a:rPr lang="ar-SA" altLang="en-US" smtClean="0"/>
              <a:pPr>
                <a:spcBef>
                  <a:spcPct val="0"/>
                </a:spcBef>
              </a:pPr>
              <a:t>8</a:t>
            </a:fld>
            <a:endParaRPr lang="en-US" altLang="en-US" smtClean="0"/>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940695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B920C63-20D9-460E-A999-9F9FF3C6F324}" type="slidenum">
              <a:rPr lang="ar-SA" altLang="en-US" smtClean="0"/>
              <a:pPr>
                <a:spcBef>
                  <a:spcPct val="0"/>
                </a:spcBef>
              </a:pPr>
              <a:t>9</a:t>
            </a:fld>
            <a:endParaRPr lang="en-US" altLang="en-US" smtClean="0"/>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569661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2094D99-2F7C-43E3-9A1F-7A2C4B921310}" type="slidenum">
              <a:rPr lang="ar-SA" altLang="en-US" smtClean="0"/>
              <a:pPr>
                <a:spcBef>
                  <a:spcPct val="0"/>
                </a:spcBef>
              </a:pPr>
              <a:t>10</a:t>
            </a:fld>
            <a:endParaRPr lang="en-US" altLang="en-US" smtClean="0"/>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149907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AB96FD-DC97-417E-8747-49EA80B591FC}" type="slidenum">
              <a:rPr lang="fr-FR" smtClean="0"/>
              <a:pPr/>
              <a:t>11</a:t>
            </a:fld>
            <a:endParaRPr lang="fr-FR"/>
          </a:p>
        </p:txBody>
      </p:sp>
    </p:spTree>
    <p:extLst>
      <p:ext uri="{BB962C8B-B14F-4D97-AF65-F5344CB8AC3E}">
        <p14:creationId xmlns:p14="http://schemas.microsoft.com/office/powerpoint/2010/main" val="141095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A014E2-98E5-4EDB-BE4B-AEBABE83D5CD}" type="slidenum">
              <a:rPr lang="ar-SA" altLang="en-US" smtClean="0"/>
              <a:pPr>
                <a:spcBef>
                  <a:spcPct val="0"/>
                </a:spcBef>
              </a:pPr>
              <a:t>12</a:t>
            </a:fld>
            <a:endParaRPr lang="en-US" altLang="en-US" smtClean="0"/>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4128862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FCDA5D2-B5C7-4C5F-B86F-C25CE6EB6FAD}" type="slidenum">
              <a:rPr lang="ar-SA" altLang="en-US" smtClean="0"/>
              <a:pPr>
                <a:spcBef>
                  <a:spcPct val="0"/>
                </a:spcBef>
              </a:pPr>
              <a:t>13</a:t>
            </a:fld>
            <a:endParaRPr lang="en-US" altLang="en-US" smtClean="0"/>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840528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8D961F-950D-4324-9DC1-8BF0709FEFBB}" type="slidenum">
              <a:rPr lang="ar-SA"/>
              <a:pPr/>
              <a:t>17</a:t>
            </a:fld>
            <a:endParaRPr lang="en-US"/>
          </a:p>
        </p:txBody>
      </p:sp>
      <p:sp>
        <p:nvSpPr>
          <p:cNvPr id="17410" name="Rectangle 2"/>
          <p:cNvSpPr>
            <a:spLocks noGrp="1" noRot="1" noChangeAspect="1" noChangeArrowheads="1" noTextEdit="1"/>
          </p:cNvSpPr>
          <p:nvPr>
            <p:ph type="sldImg"/>
          </p:nvPr>
        </p:nvSpPr>
        <p:spPr>
          <a:xfrm>
            <a:off x="381000" y="685800"/>
            <a:ext cx="6096000" cy="3429000"/>
          </a:xfrm>
          <a:ln/>
        </p:spPr>
      </p:sp>
      <p:sp>
        <p:nvSpPr>
          <p:cNvPr id="17411"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235758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A151D0-3513-484C-8A8B-E38D00FF0513}" type="slidenum">
              <a:rPr lang="ar-SA"/>
              <a:pPr/>
              <a:t>18</a:t>
            </a:fld>
            <a:endParaRPr lang="en-US"/>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178871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A4982B-659B-47A1-80DB-E9CEBF8340B7}" type="slidenum">
              <a:rPr lang="en-US" altLang="en-US"/>
              <a:pPr/>
              <a:t>20</a:t>
            </a:fld>
            <a:endParaRPr lang="en-US" altLang="en-US"/>
          </a:p>
        </p:txBody>
      </p:sp>
      <p:sp>
        <p:nvSpPr>
          <p:cNvPr id="23554" name="Rectangle 2"/>
          <p:cNvSpPr>
            <a:spLocks noRo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682102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D7C004-4D4F-4FE2-8AAC-02F4DBDCED88}" type="slidenum">
              <a:rPr lang="en-US" altLang="en-US"/>
              <a:pPr/>
              <a:t>21</a:t>
            </a:fld>
            <a:endParaRPr lang="en-US" altLang="en-US"/>
          </a:p>
        </p:txBody>
      </p:sp>
      <p:sp>
        <p:nvSpPr>
          <p:cNvPr id="25602" name="Rectangle 2"/>
          <p:cNvSpPr>
            <a:spLocks noRo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851127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DD0FCC-A476-4915-BCB6-C38D5528F2D8}" type="slidenum">
              <a:rPr lang="en-US" altLang="en-US"/>
              <a:pPr/>
              <a:t>22</a:t>
            </a:fld>
            <a:endParaRPr lang="en-US" altLang="en-US"/>
          </a:p>
        </p:txBody>
      </p:sp>
      <p:sp>
        <p:nvSpPr>
          <p:cNvPr id="27650" name="Rectangle 2"/>
          <p:cNvSpPr>
            <a:spLocks noRo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436404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996DD6-E560-4408-BFF0-276D5DA405DB}" type="slidenum">
              <a:rPr lang="en-US" altLang="en-US"/>
              <a:pPr/>
              <a:t>23</a:t>
            </a:fld>
            <a:endParaRPr lang="en-US" altLang="en-US"/>
          </a:p>
        </p:txBody>
      </p:sp>
      <p:sp>
        <p:nvSpPr>
          <p:cNvPr id="29698" name="Rectangle 2"/>
          <p:cNvSpPr>
            <a:spLocks noRo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120497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ar-S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27/02/1438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347974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27/02/1438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968072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ar-S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27/02/1438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541230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27/02/1438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218642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ar-S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78ED4ED6-0AC2-4C35-A1BB-A67F270B9C82}" type="datetimeFigureOut">
              <a:rPr lang="ar-SA" smtClean="0">
                <a:solidFill>
                  <a:prstClr val="black">
                    <a:tint val="75000"/>
                  </a:prstClr>
                </a:solidFill>
              </a:rPr>
              <a:pPr/>
              <a:t>27/02/1438</a:t>
            </a:fld>
            <a:endParaRPr lang="ar-SA">
              <a:solidFill>
                <a:prstClr val="black">
                  <a:tint val="75000"/>
                </a:prstClr>
              </a:solidFill>
            </a:endParaRPr>
          </a:p>
        </p:txBody>
      </p:sp>
      <p:sp>
        <p:nvSpPr>
          <p:cNvPr id="8" name="Footer Placeholder 7"/>
          <p:cNvSpPr>
            <a:spLocks noGrp="1"/>
          </p:cNvSpPr>
          <p:nvPr>
            <p:ph type="ftr" sz="quarter" idx="11"/>
          </p:nvPr>
        </p:nvSpPr>
        <p:spPr/>
        <p:txBody>
          <a:bodyPr/>
          <a:lstStyle/>
          <a:p>
            <a:endParaRPr lang="ar-SA">
              <a:solidFill>
                <a:prstClr val="black">
                  <a:tint val="75000"/>
                </a:prstClr>
              </a:solidFill>
            </a:endParaRPr>
          </a:p>
        </p:txBody>
      </p:sp>
      <p:sp>
        <p:nvSpPr>
          <p:cNvPr id="9" name="Slide Number Placeholder 8"/>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46320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78ED4ED6-0AC2-4C35-A1BB-A67F270B9C82}" type="datetimeFigureOut">
              <a:rPr lang="ar-SA" smtClean="0">
                <a:solidFill>
                  <a:prstClr val="black">
                    <a:tint val="75000"/>
                  </a:prstClr>
                </a:solidFill>
              </a:rPr>
              <a:pPr/>
              <a:t>27/02/1438</a:t>
            </a:fld>
            <a:endParaRPr lang="ar-SA">
              <a:solidFill>
                <a:prstClr val="black">
                  <a:tint val="75000"/>
                </a:prstClr>
              </a:solidFill>
            </a:endParaRPr>
          </a:p>
        </p:txBody>
      </p:sp>
      <p:sp>
        <p:nvSpPr>
          <p:cNvPr id="4" name="Footer Placeholder 3"/>
          <p:cNvSpPr>
            <a:spLocks noGrp="1"/>
          </p:cNvSpPr>
          <p:nvPr>
            <p:ph type="ftr" sz="quarter" idx="11"/>
          </p:nvPr>
        </p:nvSpPr>
        <p:spPr/>
        <p:txBody>
          <a:bodyPr/>
          <a:lstStyle/>
          <a:p>
            <a:endParaRPr lang="ar-SA">
              <a:solidFill>
                <a:prstClr val="black">
                  <a:tint val="75000"/>
                </a:prstClr>
              </a:solidFill>
            </a:endParaRPr>
          </a:p>
        </p:txBody>
      </p:sp>
      <p:sp>
        <p:nvSpPr>
          <p:cNvPr id="5" name="Slide Number Placeholder 4"/>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3932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D4ED6-0AC2-4C35-A1BB-A67F270B9C82}" type="datetimeFigureOut">
              <a:rPr lang="ar-SA" smtClean="0">
                <a:solidFill>
                  <a:prstClr val="black">
                    <a:tint val="75000"/>
                  </a:prstClr>
                </a:solidFill>
              </a:rPr>
              <a:pPr/>
              <a:t>27/02/1438</a:t>
            </a:fld>
            <a:endParaRPr lang="ar-SA">
              <a:solidFill>
                <a:prstClr val="black">
                  <a:tint val="75000"/>
                </a:prstClr>
              </a:solidFill>
            </a:endParaRPr>
          </a:p>
        </p:txBody>
      </p:sp>
      <p:sp>
        <p:nvSpPr>
          <p:cNvPr id="3" name="Footer Placeholder 2"/>
          <p:cNvSpPr>
            <a:spLocks noGrp="1"/>
          </p:cNvSpPr>
          <p:nvPr>
            <p:ph type="ftr" sz="quarter" idx="11"/>
          </p:nvPr>
        </p:nvSpPr>
        <p:spPr/>
        <p:txBody>
          <a:bodyPr/>
          <a:lstStyle/>
          <a:p>
            <a:endParaRPr lang="ar-SA">
              <a:solidFill>
                <a:prstClr val="black">
                  <a:tint val="75000"/>
                </a:prstClr>
              </a:solidFill>
            </a:endParaRPr>
          </a:p>
        </p:txBody>
      </p:sp>
      <p:sp>
        <p:nvSpPr>
          <p:cNvPr id="4" name="Slide Number Placeholder 3"/>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19544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27/02/1438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96212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D4ED6-0AC2-4C35-A1BB-A67F270B9C82}" type="datetimeFigureOut">
              <a:rPr lang="ar-SA" smtClean="0">
                <a:solidFill>
                  <a:prstClr val="black">
                    <a:tint val="75000"/>
                  </a:prstClr>
                </a:solidFill>
              </a:rPr>
              <a:pPr/>
              <a:t>27/02/1438</a:t>
            </a:fld>
            <a:endParaRPr lang="ar-SA">
              <a:solidFill>
                <a:prstClr val="black">
                  <a:tint val="75000"/>
                </a:prstClr>
              </a:solidFill>
            </a:endParaRPr>
          </a:p>
        </p:txBody>
      </p:sp>
      <p:sp>
        <p:nvSpPr>
          <p:cNvPr id="6" name="Footer Placeholder 5"/>
          <p:cNvSpPr>
            <a:spLocks noGrp="1"/>
          </p:cNvSpPr>
          <p:nvPr>
            <p:ph type="ftr" sz="quarter" idx="11"/>
          </p:nvPr>
        </p:nvSpPr>
        <p:spPr/>
        <p:txBody>
          <a:bodyPr/>
          <a:lstStyle/>
          <a:p>
            <a:endParaRPr lang="ar-SA">
              <a:solidFill>
                <a:prstClr val="black">
                  <a:tint val="75000"/>
                </a:prstClr>
              </a:solidFill>
            </a:endParaRPr>
          </a:p>
        </p:txBody>
      </p:sp>
      <p:sp>
        <p:nvSpPr>
          <p:cNvPr id="7" name="Slide Number Placeholder 6"/>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800451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27/02/1438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898485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8ED4ED6-0AC2-4C35-A1BB-A67F270B9C82}" type="datetimeFigureOut">
              <a:rPr lang="ar-SA" smtClean="0">
                <a:solidFill>
                  <a:prstClr val="black">
                    <a:tint val="75000"/>
                  </a:prstClr>
                </a:solidFill>
              </a:rPr>
              <a:pPr/>
              <a:t>27/02/1438</a:t>
            </a:fld>
            <a:endParaRPr lang="ar-SA">
              <a:solidFill>
                <a:prstClr val="black">
                  <a:tint val="75000"/>
                </a:prstClr>
              </a:solidFill>
            </a:endParaRPr>
          </a:p>
        </p:txBody>
      </p:sp>
      <p:sp>
        <p:nvSpPr>
          <p:cNvPr id="5" name="Footer Placeholder 4"/>
          <p:cNvSpPr>
            <a:spLocks noGrp="1"/>
          </p:cNvSpPr>
          <p:nvPr>
            <p:ph type="ftr" sz="quarter" idx="11"/>
          </p:nvPr>
        </p:nvSpPr>
        <p:spPr/>
        <p:txBody>
          <a:bodyPr/>
          <a:lstStyle/>
          <a:p>
            <a:endParaRPr lang="ar-SA">
              <a:solidFill>
                <a:prstClr val="black">
                  <a:tint val="75000"/>
                </a:prstClr>
              </a:solidFill>
            </a:endParaRPr>
          </a:p>
        </p:txBody>
      </p:sp>
      <p:sp>
        <p:nvSpPr>
          <p:cNvPr id="6" name="Slide Number Placeholder 5"/>
          <p:cNvSpPr>
            <a:spLocks noGrp="1"/>
          </p:cNvSpPr>
          <p:nvPr>
            <p:ph type="sldNum" sz="quarter" idx="12"/>
          </p:nvPr>
        </p:nvSpPr>
        <p:spPr/>
        <p:txBody>
          <a:body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00607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5257C50E-B730-4872-976B-FFBD5935859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157810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9CE7C07-3D20-478F-A4A3-4E02CE760F3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5874318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B577D411-00E4-431F-861B-22CEA9C8ADA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328798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a:cs typeface="Arial" panose="020B0604020202020204" pitchFamily="34" charset="0"/>
              </a:defRPr>
            </a:lvl1pPr>
          </a:lstStyle>
          <a:p>
            <a:pPr>
              <a:defRPr/>
            </a:pPr>
            <a:fld id="{A40CE014-9E73-4312-A34B-DDBE291E677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116617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B84F9DF-7E68-49BA-B594-28108E1774D6}"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015362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30782BAD-2F08-4DE1-8EE3-C2E99C49B74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7255104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C133AFFB-BE8B-4ECA-8C50-1433E49EA28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8602690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42D5D341-3245-40E2-9B0B-E8256AEF92B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9218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2688DE0C-B4F7-45E3-9F88-CD7056CD2980}"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133291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63DF9721-5165-4DF0-8DFA-B0ED8E6E748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52920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85177BF5-D7E8-4F19-8857-959EAD89A87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7316604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Table Placeholder 2"/>
          <p:cNvSpPr>
            <a:spLocks noGrp="1"/>
          </p:cNvSpPr>
          <p:nvPr>
            <p:ph type="tbl" idx="1"/>
          </p:nvPr>
        </p:nvSpPr>
        <p:spPr>
          <a:xfrm>
            <a:off x="609600" y="1981200"/>
            <a:ext cx="10972800" cy="3886200"/>
          </a:xfrm>
        </p:spPr>
        <p:txBody>
          <a:bodyPr/>
          <a:lstStyle/>
          <a:p>
            <a:pPr lvl="0"/>
            <a:endParaRPr lang="ar-SA" noProof="0" smtClean="0"/>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09A8B51B-5708-4295-85E5-60A1A9A57D68}"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33427538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عنوان فقط">
    <p:bg>
      <p:bgPr>
        <a:solidFill>
          <a:schemeClr val="tx1"/>
        </a:solidFill>
        <a:effectLst/>
      </p:bgPr>
    </p:bg>
    <p:spTree>
      <p:nvGrpSpPr>
        <p:cNvPr id="1" name=""/>
        <p:cNvGrpSpPr/>
        <p:nvPr/>
      </p:nvGrpSpPr>
      <p:grpSpPr>
        <a:xfrm>
          <a:off x="0" y="0"/>
          <a:ext cx="0" cy="0"/>
          <a:chOff x="0" y="0"/>
          <a:chExt cx="0" cy="0"/>
        </a:xfrm>
      </p:grpSpPr>
      <p:sp>
        <p:nvSpPr>
          <p:cNvPr id="11" name="عنصر نائب للمحتوى 2"/>
          <p:cNvSpPr>
            <a:spLocks noGrp="1"/>
          </p:cNvSpPr>
          <p:nvPr>
            <p:ph idx="1"/>
          </p:nvPr>
        </p:nvSpPr>
        <p:spPr>
          <a:xfrm>
            <a:off x="609600" y="1481138"/>
            <a:ext cx="10972800" cy="4525962"/>
          </a:xfrm>
        </p:spPr>
        <p:txBody>
          <a:bodyPr/>
          <a:lstStyle>
            <a:lvl1pPr algn="r" rtl="1">
              <a:defRPr>
                <a:solidFill>
                  <a:schemeClr val="bg1"/>
                </a:solidFill>
              </a:defRPr>
            </a:lvl1pPr>
            <a:lvl2pPr algn="r" rtl="1">
              <a:defRPr>
                <a:solidFill>
                  <a:schemeClr val="bg1"/>
                </a:solidFill>
              </a:defRPr>
            </a:lvl2pPr>
            <a:lvl3pPr algn="r" rtl="1">
              <a:defRPr>
                <a:solidFill>
                  <a:schemeClr val="bg1"/>
                </a:solidFill>
              </a:defRPr>
            </a:lvl3pPr>
            <a:lvl4pPr algn="r" rtl="1">
              <a:defRPr>
                <a:solidFill>
                  <a:schemeClr val="bg1"/>
                </a:solidFill>
              </a:defRPr>
            </a:lvl4pPr>
            <a:lvl5pPr algn="r" rtl="1">
              <a:defRPr>
                <a:solidFill>
                  <a:schemeClr val="bg1"/>
                </a:solidFill>
              </a:defRPr>
            </a:lvl5pPr>
            <a:extLst/>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en-US" dirty="0"/>
          </a:p>
        </p:txBody>
      </p:sp>
      <p:sp>
        <p:nvSpPr>
          <p:cNvPr id="12" name="عنوان 6"/>
          <p:cNvSpPr>
            <a:spLocks noGrp="1"/>
          </p:cNvSpPr>
          <p:nvPr>
            <p:ph type="title"/>
          </p:nvPr>
        </p:nvSpPr>
        <p:spPr>
          <a:xfrm>
            <a:off x="609600" y="274638"/>
            <a:ext cx="10972800" cy="1143000"/>
          </a:xfrm>
          <a:prstGeom prst="rect">
            <a:avLst/>
          </a:prstGeom>
        </p:spPr>
        <p:txBody>
          <a:bodyPr rtlCol="0"/>
          <a:lstStyle>
            <a:lvl1pPr algn="r" rtl="1">
              <a:defRPr>
                <a:solidFill>
                  <a:schemeClr val="accent5"/>
                </a:solidFill>
              </a:defRPr>
            </a:lvl1pPr>
            <a:extLst/>
          </a:lstStyle>
          <a:p>
            <a:r>
              <a:rPr lang="ar-SA" dirty="0" smtClean="0"/>
              <a:t>انقر لتحرير نمط العنوان الرئيسي</a:t>
            </a:r>
            <a:endParaRPr lang="en-US" dirty="0"/>
          </a:p>
        </p:txBody>
      </p:sp>
      <p:sp>
        <p:nvSpPr>
          <p:cNvPr id="4" name="عنصر نائب للتاريخ 9"/>
          <p:cNvSpPr>
            <a:spLocks noGrp="1"/>
          </p:cNvSpPr>
          <p:nvPr>
            <p:ph type="dt" sz="half" idx="10"/>
          </p:nvPr>
        </p:nvSpPr>
        <p:spPr>
          <a:xfrm>
            <a:off x="8970433" y="6408739"/>
            <a:ext cx="2559051" cy="365125"/>
          </a:xfrm>
          <a:prstGeom prst="rect">
            <a:avLst/>
          </a:prstGeom>
        </p:spPr>
        <p:txBody>
          <a:bodyPr/>
          <a:lstStyle>
            <a:lvl1pPr>
              <a:defRPr>
                <a:latin typeface="Times New Roman" charset="0"/>
              </a:defRPr>
            </a:lvl1pPr>
          </a:lstStyle>
          <a:p>
            <a:pPr>
              <a:defRPr/>
            </a:pPr>
            <a:fld id="{DC7C9964-A059-4D0B-B388-840973C10396}" type="datetimeFigureOut">
              <a:rPr lang="en-US">
                <a:solidFill>
                  <a:prstClr val="white"/>
                </a:solidFill>
              </a:rPr>
              <a:pPr>
                <a:defRPr/>
              </a:pPr>
              <a:t>11/27/2016</a:t>
            </a:fld>
            <a:endParaRPr lang="en-US" dirty="0">
              <a:solidFill>
                <a:prstClr val="white"/>
              </a:solidFill>
            </a:endParaRPr>
          </a:p>
        </p:txBody>
      </p:sp>
      <p:sp>
        <p:nvSpPr>
          <p:cNvPr id="5" name="عنصر نائب للتذييل 21"/>
          <p:cNvSpPr>
            <a:spLocks noGrp="1"/>
          </p:cNvSpPr>
          <p:nvPr>
            <p:ph type="ftr" sz="quarter" idx="11"/>
          </p:nvPr>
        </p:nvSpPr>
        <p:spPr>
          <a:xfrm>
            <a:off x="5839884" y="6408739"/>
            <a:ext cx="3134783" cy="365125"/>
          </a:xfrm>
          <a:prstGeom prst="rect">
            <a:avLst/>
          </a:prstGeom>
        </p:spPr>
        <p:txBody>
          <a:bodyPr/>
          <a:lstStyle>
            <a:lvl1pPr>
              <a:defRPr>
                <a:latin typeface="Times New Roman" charset="0"/>
              </a:defRPr>
            </a:lvl1pPr>
          </a:lstStyle>
          <a:p>
            <a:pPr>
              <a:defRPr/>
            </a:pPr>
            <a:endParaRPr lang="en-US">
              <a:solidFill>
                <a:prstClr val="white"/>
              </a:solidFill>
            </a:endParaRPr>
          </a:p>
        </p:txBody>
      </p:sp>
      <p:sp>
        <p:nvSpPr>
          <p:cNvPr id="6" name="عنصر نائب لرقم الشريحة 17"/>
          <p:cNvSpPr>
            <a:spLocks noGrp="1"/>
          </p:cNvSpPr>
          <p:nvPr>
            <p:ph type="sldNum" sz="quarter" idx="12"/>
          </p:nvPr>
        </p:nvSpPr>
        <p:spPr>
          <a:xfrm>
            <a:off x="11529484" y="6408739"/>
            <a:ext cx="488949" cy="365125"/>
          </a:xfrm>
        </p:spPr>
        <p:txBody>
          <a:bodyPr/>
          <a:lstStyle>
            <a:lvl1pPr>
              <a:defRPr>
                <a:latin typeface="Times New Roman" panose="02020603050405020304" pitchFamily="18" charset="0"/>
              </a:defRPr>
            </a:lvl1pPr>
          </a:lstStyle>
          <a:p>
            <a:pPr>
              <a:defRPr/>
            </a:pPr>
            <a:fld id="{6E7A03F6-7E04-4E5E-BAD3-53F81F6B3C4A}" type="slidenum">
              <a:rPr lang="en-US" altLang="ar-SA">
                <a:solidFill>
                  <a:prstClr val="black"/>
                </a:solidFill>
              </a:rPr>
              <a:pPr>
                <a:defRPr/>
              </a:pPr>
              <a:t>‹#›</a:t>
            </a:fld>
            <a:r>
              <a:rPr lang="en-US" altLang="ar-SA">
                <a:solidFill>
                  <a:prstClr val="black"/>
                </a:solidFill>
              </a:rPr>
              <a:t> of 25</a:t>
            </a:r>
          </a:p>
        </p:txBody>
      </p:sp>
    </p:spTree>
    <p:extLst>
      <p:ext uri="{BB962C8B-B14F-4D97-AF65-F5344CB8AC3E}">
        <p14:creationId xmlns:p14="http://schemas.microsoft.com/office/powerpoint/2010/main" val="3303741890"/>
      </p:ext>
    </p:extLst>
  </p:cSld>
  <p:clrMapOvr>
    <a:overrideClrMapping bg1="dk1" tx1="lt1" bg2="dk2" tx2="lt2" accent1="accent1" accent2="accent2" accent3="accent3" accent4="accent4" accent5="accent5" accent6="accent6" hlink="hlink" folHlink="folHlink"/>
  </p:clrMapOvr>
  <p:transition advClick="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عنوان فقط">
    <p:bg>
      <p:bgPr>
        <a:solidFill>
          <a:schemeClr val="tx1"/>
        </a:solidFill>
        <a:effectLst/>
      </p:bgPr>
    </p:bg>
    <p:spTree>
      <p:nvGrpSpPr>
        <p:cNvPr id="1" name=""/>
        <p:cNvGrpSpPr/>
        <p:nvPr/>
      </p:nvGrpSpPr>
      <p:grpSpPr>
        <a:xfrm>
          <a:off x="0" y="0"/>
          <a:ext cx="0" cy="0"/>
          <a:chOff x="0" y="0"/>
          <a:chExt cx="0" cy="0"/>
        </a:xfrm>
      </p:grpSpPr>
      <p:sp>
        <p:nvSpPr>
          <p:cNvPr id="11" name="عنصر نائب للمحتوى 2"/>
          <p:cNvSpPr>
            <a:spLocks noGrp="1"/>
          </p:cNvSpPr>
          <p:nvPr>
            <p:ph idx="1"/>
          </p:nvPr>
        </p:nvSpPr>
        <p:spPr>
          <a:xfrm>
            <a:off x="609600" y="1481138"/>
            <a:ext cx="10972800" cy="4525962"/>
          </a:xfrm>
        </p:spPr>
        <p:txBody>
          <a:bodyPr/>
          <a:lstStyle>
            <a:lvl1pPr algn="r" rtl="1">
              <a:defRPr>
                <a:solidFill>
                  <a:schemeClr val="bg1"/>
                </a:solidFill>
              </a:defRPr>
            </a:lvl1pPr>
            <a:lvl2pPr algn="r" rtl="1">
              <a:defRPr>
                <a:solidFill>
                  <a:schemeClr val="bg1"/>
                </a:solidFill>
              </a:defRPr>
            </a:lvl2pPr>
            <a:lvl3pPr algn="r" rtl="1">
              <a:defRPr>
                <a:solidFill>
                  <a:schemeClr val="bg1"/>
                </a:solidFill>
              </a:defRPr>
            </a:lvl3pPr>
            <a:lvl4pPr algn="r" rtl="1">
              <a:defRPr>
                <a:solidFill>
                  <a:schemeClr val="bg1"/>
                </a:solidFill>
              </a:defRPr>
            </a:lvl4pPr>
            <a:lvl5pPr algn="r" rtl="1">
              <a:defRPr>
                <a:solidFill>
                  <a:schemeClr val="bg1"/>
                </a:solidFill>
              </a:defRPr>
            </a:lvl5pPr>
            <a:extLst/>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en-US" dirty="0"/>
          </a:p>
        </p:txBody>
      </p:sp>
      <p:sp>
        <p:nvSpPr>
          <p:cNvPr id="12" name="عنوان 6"/>
          <p:cNvSpPr>
            <a:spLocks noGrp="1"/>
          </p:cNvSpPr>
          <p:nvPr>
            <p:ph type="title"/>
          </p:nvPr>
        </p:nvSpPr>
        <p:spPr>
          <a:xfrm>
            <a:off x="609600" y="274638"/>
            <a:ext cx="10972800" cy="1143000"/>
          </a:xfrm>
          <a:prstGeom prst="rect">
            <a:avLst/>
          </a:prstGeom>
        </p:spPr>
        <p:txBody>
          <a:bodyPr rtlCol="0"/>
          <a:lstStyle>
            <a:lvl1pPr algn="r" rtl="1">
              <a:defRPr>
                <a:solidFill>
                  <a:schemeClr val="accent5"/>
                </a:solidFill>
              </a:defRPr>
            </a:lvl1pPr>
            <a:extLst/>
          </a:lstStyle>
          <a:p>
            <a:r>
              <a:rPr lang="ar-SA" dirty="0" smtClean="0"/>
              <a:t>انقر لتحرير نمط العنوان الرئيسي</a:t>
            </a:r>
            <a:endParaRPr lang="en-US" dirty="0"/>
          </a:p>
        </p:txBody>
      </p:sp>
      <p:sp>
        <p:nvSpPr>
          <p:cNvPr id="4" name="عنصر نائب للتاريخ 9"/>
          <p:cNvSpPr>
            <a:spLocks noGrp="1"/>
          </p:cNvSpPr>
          <p:nvPr>
            <p:ph type="dt" sz="half" idx="10"/>
          </p:nvPr>
        </p:nvSpPr>
        <p:spPr>
          <a:xfrm>
            <a:off x="8970433" y="6408739"/>
            <a:ext cx="2559051" cy="365125"/>
          </a:xfrm>
          <a:prstGeom prst="rect">
            <a:avLst/>
          </a:prstGeom>
        </p:spPr>
        <p:txBody>
          <a:bodyPr/>
          <a:lstStyle>
            <a:lvl1pPr>
              <a:defRPr>
                <a:latin typeface="Times New Roman" charset="0"/>
              </a:defRPr>
            </a:lvl1pPr>
          </a:lstStyle>
          <a:p>
            <a:pPr>
              <a:defRPr/>
            </a:pPr>
            <a:fld id="{D3436DDC-650F-457B-A192-5C622B9E8554}" type="datetimeFigureOut">
              <a:rPr lang="en-US">
                <a:solidFill>
                  <a:prstClr val="white"/>
                </a:solidFill>
              </a:rPr>
              <a:pPr>
                <a:defRPr/>
              </a:pPr>
              <a:t>11/27/2016</a:t>
            </a:fld>
            <a:endParaRPr lang="en-US" dirty="0">
              <a:solidFill>
                <a:prstClr val="white"/>
              </a:solidFill>
            </a:endParaRPr>
          </a:p>
        </p:txBody>
      </p:sp>
      <p:sp>
        <p:nvSpPr>
          <p:cNvPr id="5" name="عنصر نائب للتذييل 21"/>
          <p:cNvSpPr>
            <a:spLocks noGrp="1"/>
          </p:cNvSpPr>
          <p:nvPr>
            <p:ph type="ftr" sz="quarter" idx="11"/>
          </p:nvPr>
        </p:nvSpPr>
        <p:spPr>
          <a:xfrm>
            <a:off x="5839884" y="6408739"/>
            <a:ext cx="3134783" cy="365125"/>
          </a:xfrm>
          <a:prstGeom prst="rect">
            <a:avLst/>
          </a:prstGeom>
        </p:spPr>
        <p:txBody>
          <a:bodyPr/>
          <a:lstStyle>
            <a:lvl1pPr>
              <a:defRPr>
                <a:latin typeface="Times New Roman" charset="0"/>
              </a:defRPr>
            </a:lvl1pPr>
          </a:lstStyle>
          <a:p>
            <a:pPr>
              <a:defRPr/>
            </a:pPr>
            <a:endParaRPr lang="en-US">
              <a:solidFill>
                <a:prstClr val="white"/>
              </a:solidFill>
            </a:endParaRPr>
          </a:p>
        </p:txBody>
      </p:sp>
      <p:sp>
        <p:nvSpPr>
          <p:cNvPr id="6" name="عنصر نائب لرقم الشريحة 17"/>
          <p:cNvSpPr>
            <a:spLocks noGrp="1"/>
          </p:cNvSpPr>
          <p:nvPr>
            <p:ph type="sldNum" sz="quarter" idx="12"/>
          </p:nvPr>
        </p:nvSpPr>
        <p:spPr>
          <a:xfrm>
            <a:off x="11529484" y="6408739"/>
            <a:ext cx="488949" cy="365125"/>
          </a:xfrm>
        </p:spPr>
        <p:txBody>
          <a:bodyPr/>
          <a:lstStyle>
            <a:lvl1pPr>
              <a:defRPr>
                <a:latin typeface="Times New Roman" panose="02020603050405020304" pitchFamily="18" charset="0"/>
              </a:defRPr>
            </a:lvl1pPr>
          </a:lstStyle>
          <a:p>
            <a:pPr>
              <a:defRPr/>
            </a:pPr>
            <a:fld id="{CC166B76-DDF7-4401-8945-753D2B01F1A1}" type="slidenum">
              <a:rPr lang="en-US" altLang="ar-SA">
                <a:solidFill>
                  <a:prstClr val="black"/>
                </a:solidFill>
              </a:rPr>
              <a:pPr>
                <a:defRPr/>
              </a:pPr>
              <a:t>‹#›</a:t>
            </a:fld>
            <a:r>
              <a:rPr lang="en-US" altLang="ar-SA">
                <a:solidFill>
                  <a:prstClr val="black"/>
                </a:solidFill>
              </a:rPr>
              <a:t> of 25</a:t>
            </a:r>
          </a:p>
        </p:txBody>
      </p:sp>
    </p:spTree>
    <p:extLst>
      <p:ext uri="{BB962C8B-B14F-4D97-AF65-F5344CB8AC3E}">
        <p14:creationId xmlns:p14="http://schemas.microsoft.com/office/powerpoint/2010/main" val="593052878"/>
      </p:ext>
    </p:extLst>
  </p:cSld>
  <p:clrMapOvr>
    <a:overrideClrMapping bg1="dk1" tx1="lt1" bg2="dk2" tx2="lt2" accent1="accent1" accent2="accent2" accent3="accent3" accent4="accent4" accent5="accent5" accent6="accent6" hlink="hlink" folHlink="folHlink"/>
  </p:clrMapOvr>
  <p:transition advClick="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5_عنوان فقط">
    <p:bg>
      <p:bgPr>
        <a:solidFill>
          <a:schemeClr val="tx1"/>
        </a:solidFill>
        <a:effectLst/>
      </p:bgPr>
    </p:bg>
    <p:spTree>
      <p:nvGrpSpPr>
        <p:cNvPr id="1" name=""/>
        <p:cNvGrpSpPr/>
        <p:nvPr/>
      </p:nvGrpSpPr>
      <p:grpSpPr>
        <a:xfrm>
          <a:off x="0" y="0"/>
          <a:ext cx="0" cy="0"/>
          <a:chOff x="0" y="0"/>
          <a:chExt cx="0" cy="0"/>
        </a:xfrm>
      </p:grpSpPr>
      <p:sp>
        <p:nvSpPr>
          <p:cNvPr id="11" name="عنصر نائب للمحتوى 2"/>
          <p:cNvSpPr>
            <a:spLocks noGrp="1"/>
          </p:cNvSpPr>
          <p:nvPr>
            <p:ph idx="1"/>
          </p:nvPr>
        </p:nvSpPr>
        <p:spPr>
          <a:xfrm>
            <a:off x="609600" y="1481138"/>
            <a:ext cx="10972800" cy="4525962"/>
          </a:xfrm>
        </p:spPr>
        <p:txBody>
          <a:bodyPr/>
          <a:lstStyle>
            <a:lvl1pPr algn="r" rtl="1">
              <a:defRPr>
                <a:solidFill>
                  <a:schemeClr val="bg1"/>
                </a:solidFill>
              </a:defRPr>
            </a:lvl1pPr>
            <a:lvl2pPr algn="r" rtl="1">
              <a:defRPr>
                <a:solidFill>
                  <a:schemeClr val="bg1"/>
                </a:solidFill>
              </a:defRPr>
            </a:lvl2pPr>
            <a:lvl3pPr algn="r" rtl="1">
              <a:defRPr>
                <a:solidFill>
                  <a:schemeClr val="bg1"/>
                </a:solidFill>
              </a:defRPr>
            </a:lvl3pPr>
            <a:lvl4pPr algn="r" rtl="1">
              <a:defRPr>
                <a:solidFill>
                  <a:schemeClr val="bg1"/>
                </a:solidFill>
              </a:defRPr>
            </a:lvl4pPr>
            <a:lvl5pPr algn="r" rtl="1">
              <a:defRPr>
                <a:solidFill>
                  <a:schemeClr val="bg1"/>
                </a:solidFill>
              </a:defRPr>
            </a:lvl5pPr>
            <a:extLst/>
          </a:lstStyle>
          <a:p>
            <a:pPr lvl="0"/>
            <a:r>
              <a:rPr lang="ar-SA" dirty="0" smtClean="0"/>
              <a:t>انقر لتحرير أنماط النص الرئيسي</a:t>
            </a:r>
          </a:p>
          <a:p>
            <a:pPr lvl="1"/>
            <a:r>
              <a:rPr lang="ar-SA" dirty="0" smtClean="0"/>
              <a:t>المستوى الثاني</a:t>
            </a:r>
          </a:p>
          <a:p>
            <a:pPr lvl="2"/>
            <a:r>
              <a:rPr lang="ar-SA" dirty="0" smtClean="0"/>
              <a:t>المستوى الثالث</a:t>
            </a:r>
          </a:p>
          <a:p>
            <a:pPr lvl="3"/>
            <a:r>
              <a:rPr lang="ar-SA" dirty="0" smtClean="0"/>
              <a:t>المستوى الرابع</a:t>
            </a:r>
          </a:p>
          <a:p>
            <a:pPr lvl="4"/>
            <a:r>
              <a:rPr lang="ar-SA" dirty="0" smtClean="0"/>
              <a:t>المستوى الخامس</a:t>
            </a:r>
            <a:endParaRPr lang="en-US" dirty="0"/>
          </a:p>
        </p:txBody>
      </p:sp>
      <p:sp>
        <p:nvSpPr>
          <p:cNvPr id="12" name="عنوان 6"/>
          <p:cNvSpPr>
            <a:spLocks noGrp="1"/>
          </p:cNvSpPr>
          <p:nvPr>
            <p:ph type="title"/>
          </p:nvPr>
        </p:nvSpPr>
        <p:spPr>
          <a:xfrm>
            <a:off x="609600" y="274638"/>
            <a:ext cx="10972800" cy="1143000"/>
          </a:xfrm>
          <a:prstGeom prst="rect">
            <a:avLst/>
          </a:prstGeom>
        </p:spPr>
        <p:txBody>
          <a:bodyPr rtlCol="0"/>
          <a:lstStyle>
            <a:lvl1pPr algn="r" rtl="1">
              <a:defRPr>
                <a:solidFill>
                  <a:schemeClr val="accent5"/>
                </a:solidFill>
              </a:defRPr>
            </a:lvl1pPr>
            <a:extLst/>
          </a:lstStyle>
          <a:p>
            <a:r>
              <a:rPr lang="ar-SA" dirty="0" smtClean="0"/>
              <a:t>انقر لتحرير نمط العنوان الرئيسي</a:t>
            </a:r>
            <a:endParaRPr lang="en-US" dirty="0"/>
          </a:p>
        </p:txBody>
      </p:sp>
      <p:sp>
        <p:nvSpPr>
          <p:cNvPr id="4" name="عنصر نائب للتاريخ 9"/>
          <p:cNvSpPr>
            <a:spLocks noGrp="1"/>
          </p:cNvSpPr>
          <p:nvPr>
            <p:ph type="dt" sz="half" idx="10"/>
          </p:nvPr>
        </p:nvSpPr>
        <p:spPr>
          <a:xfrm>
            <a:off x="8970433" y="6408739"/>
            <a:ext cx="2559051" cy="365125"/>
          </a:xfrm>
          <a:prstGeom prst="rect">
            <a:avLst/>
          </a:prstGeom>
        </p:spPr>
        <p:txBody>
          <a:bodyPr/>
          <a:lstStyle>
            <a:lvl1pPr>
              <a:defRPr>
                <a:latin typeface="Times New Roman" charset="0"/>
              </a:defRPr>
            </a:lvl1pPr>
          </a:lstStyle>
          <a:p>
            <a:pPr>
              <a:defRPr/>
            </a:pPr>
            <a:fld id="{6EC76FCF-2DA6-4303-92CC-43C4B91592D6}" type="datetimeFigureOut">
              <a:rPr lang="en-US">
                <a:solidFill>
                  <a:prstClr val="white"/>
                </a:solidFill>
              </a:rPr>
              <a:pPr>
                <a:defRPr/>
              </a:pPr>
              <a:t>11/27/2016</a:t>
            </a:fld>
            <a:endParaRPr lang="en-US" dirty="0">
              <a:solidFill>
                <a:prstClr val="white"/>
              </a:solidFill>
            </a:endParaRPr>
          </a:p>
        </p:txBody>
      </p:sp>
      <p:sp>
        <p:nvSpPr>
          <p:cNvPr id="5" name="عنصر نائب للتذييل 21"/>
          <p:cNvSpPr>
            <a:spLocks noGrp="1"/>
          </p:cNvSpPr>
          <p:nvPr>
            <p:ph type="ftr" sz="quarter" idx="11"/>
          </p:nvPr>
        </p:nvSpPr>
        <p:spPr>
          <a:xfrm>
            <a:off x="5839884" y="6408739"/>
            <a:ext cx="3134783" cy="365125"/>
          </a:xfrm>
          <a:prstGeom prst="rect">
            <a:avLst/>
          </a:prstGeom>
        </p:spPr>
        <p:txBody>
          <a:bodyPr/>
          <a:lstStyle>
            <a:lvl1pPr>
              <a:defRPr>
                <a:latin typeface="Times New Roman" charset="0"/>
              </a:defRPr>
            </a:lvl1pPr>
          </a:lstStyle>
          <a:p>
            <a:pPr>
              <a:defRPr/>
            </a:pPr>
            <a:endParaRPr lang="en-US">
              <a:solidFill>
                <a:prstClr val="white"/>
              </a:solidFill>
            </a:endParaRPr>
          </a:p>
        </p:txBody>
      </p:sp>
      <p:sp>
        <p:nvSpPr>
          <p:cNvPr id="6" name="عنصر نائب لرقم الشريحة 17"/>
          <p:cNvSpPr>
            <a:spLocks noGrp="1"/>
          </p:cNvSpPr>
          <p:nvPr>
            <p:ph type="sldNum" sz="quarter" idx="12"/>
          </p:nvPr>
        </p:nvSpPr>
        <p:spPr>
          <a:xfrm>
            <a:off x="11529484" y="6408739"/>
            <a:ext cx="488949" cy="365125"/>
          </a:xfrm>
        </p:spPr>
        <p:txBody>
          <a:bodyPr/>
          <a:lstStyle>
            <a:lvl1pPr>
              <a:defRPr>
                <a:latin typeface="Times New Roman" panose="02020603050405020304" pitchFamily="18" charset="0"/>
              </a:defRPr>
            </a:lvl1pPr>
          </a:lstStyle>
          <a:p>
            <a:pPr>
              <a:defRPr/>
            </a:pPr>
            <a:fld id="{EFC269D4-061C-47C5-B922-0E4AFA08B02E}" type="slidenum">
              <a:rPr lang="en-US" altLang="ar-SA">
                <a:solidFill>
                  <a:prstClr val="black"/>
                </a:solidFill>
              </a:rPr>
              <a:pPr>
                <a:defRPr/>
              </a:pPr>
              <a:t>‹#›</a:t>
            </a:fld>
            <a:r>
              <a:rPr lang="en-US" altLang="ar-SA">
                <a:solidFill>
                  <a:prstClr val="black"/>
                </a:solidFill>
              </a:rPr>
              <a:t> of 25</a:t>
            </a:r>
          </a:p>
        </p:txBody>
      </p:sp>
    </p:spTree>
    <p:extLst>
      <p:ext uri="{BB962C8B-B14F-4D97-AF65-F5344CB8AC3E}">
        <p14:creationId xmlns:p14="http://schemas.microsoft.com/office/powerpoint/2010/main" val="647631362"/>
      </p:ext>
    </p:extLst>
  </p:cSld>
  <p:clrMapOvr>
    <a:overrideClrMapping bg1="dk1" tx1="lt1" bg2="dk2" tx2="lt2" accent1="accent1" accent2="accent2" accent3="accent3" accent4="accent4" accent5="accent5" accent6="accent6" hlink="hlink" folHlink="folHlink"/>
  </p:clrMapOvr>
  <p:transition advClick="0"/>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a:xfrm>
            <a:off x="8610600" y="6356350"/>
            <a:ext cx="2743200" cy="365125"/>
          </a:xfrm>
          <a:prstGeom prst="rect">
            <a:avLst/>
          </a:prstGeom>
        </p:spPr>
        <p:txBody>
          <a:bodyPr/>
          <a:lstStyle/>
          <a:p>
            <a:fld id="{6A7AA5DA-2560-49BD-B434-4C1AEA9502EF}" type="datetimeFigureOut">
              <a:rPr lang="ar-SA">
                <a:solidFill>
                  <a:prstClr val="black"/>
                </a:solidFill>
              </a:rPr>
              <a:pPr/>
              <a:t>27/02/1438</a:t>
            </a:fld>
            <a:endParaRPr lang="ar-SA">
              <a:solidFill>
                <a:prstClr val="black"/>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ar-SA">
              <a:solidFill>
                <a:prstClr val="black"/>
              </a:solidFill>
            </a:endParaRPr>
          </a:p>
        </p:txBody>
      </p:sp>
      <p:sp>
        <p:nvSpPr>
          <p:cNvPr id="6" name="Slide Number Placeholder 5"/>
          <p:cNvSpPr>
            <a:spLocks noGrp="1"/>
          </p:cNvSpPr>
          <p:nvPr>
            <p:ph type="sldNum" sz="quarter" idx="12"/>
          </p:nvPr>
        </p:nvSpPr>
        <p:spPr/>
        <p:txBody>
          <a:bodyPr/>
          <a:lstStyle/>
          <a:p>
            <a:fld id="{03B376B9-F531-40B0-B7E1-2698B85AE815}" type="slidenum">
              <a:rPr lang="ar-SA" smtClean="0">
                <a:solidFill>
                  <a:prstClr val="white"/>
                </a:solidFill>
              </a:rPr>
              <a:pPr/>
              <a:t>‹#›</a:t>
            </a:fld>
            <a:endParaRPr lang="ar-SA">
              <a:solidFill>
                <a:prstClr val="white"/>
              </a:solidFill>
            </a:endParaRPr>
          </a:p>
        </p:txBody>
      </p:sp>
    </p:spTree>
    <p:extLst>
      <p:ext uri="{BB962C8B-B14F-4D97-AF65-F5344CB8AC3E}">
        <p14:creationId xmlns:p14="http://schemas.microsoft.com/office/powerpoint/2010/main" val="3639207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8ED4ED6-0AC2-4C35-A1BB-A67F270B9C82}" type="datetimeFigureOut">
              <a:rPr lang="ar-SA" smtClean="0">
                <a:solidFill>
                  <a:prstClr val="black">
                    <a:tint val="75000"/>
                  </a:prstClr>
                </a:solidFill>
              </a:rPr>
              <a:pPr/>
              <a:t>27/02/1438</a:t>
            </a:fld>
            <a:endParaRPr lang="ar-SA">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731703A-BA3C-494D-A4E4-FDD3244A5C79}"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9114548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200" smtClean="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ar-SA" altLang="ar-SA" sz="1600" b="1" smtClean="0">
                <a:solidFill>
                  <a:prstClr val="white"/>
                </a:solidFill>
                <a:latin typeface="Calibri" panose="020F0502020204030204" pitchFamily="34" charset="0"/>
              </a:rPr>
              <a:t>عمادة التعلم الإلكتروني والتعليم عن بعد</a:t>
            </a:r>
            <a:endParaRPr lang="en-US" altLang="ar-SA" sz="1600" b="1" smtClean="0">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defRPr/>
            </a:pPr>
            <a:r>
              <a:rPr lang="ar-SA" altLang="ar-SA" sz="1100" smtClean="0">
                <a:solidFill>
                  <a:prstClr val="white"/>
                </a:solidFill>
              </a:rPr>
              <a:t>جميع الحقوق محفوظة لجامعة الملك فيصل ©</a:t>
            </a:r>
          </a:p>
          <a:p>
            <a:pPr algn="ctr" rtl="0" fontAlgn="base">
              <a:spcBef>
                <a:spcPct val="0"/>
              </a:spcBef>
              <a:spcAft>
                <a:spcPct val="0"/>
              </a:spcAft>
              <a:defRPr/>
            </a:pPr>
            <a:r>
              <a:rPr lang="en-US" altLang="ar-SA" sz="1100" smtClean="0">
                <a:solidFill>
                  <a:prstClr val="white"/>
                </a:solidFill>
              </a:rPr>
              <a:t>All Rights Reserved for KFU ©</a:t>
            </a:r>
            <a:endParaRPr lang="en-US" altLang="ar-SA" sz="1100" smtClean="0">
              <a:solidFill>
                <a:prstClr val="white"/>
              </a:solidFill>
              <a:latin typeface="Calibri" panose="020F0502020204030204" pitchFamily="34" charset="0"/>
            </a:endParaRPr>
          </a:p>
        </p:txBody>
      </p:sp>
    </p:spTree>
    <p:extLst>
      <p:ext uri="{BB962C8B-B14F-4D97-AF65-F5344CB8AC3E}">
        <p14:creationId xmlns:p14="http://schemas.microsoft.com/office/powerpoint/2010/main" val="26802855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7.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image" Target="../media/image3.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bwMode="auto">
          <a:xfrm>
            <a:off x="1885950" y="2130426"/>
            <a:ext cx="84201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ar-SA" altLang="ar-SA" smtClean="0">
              <a:solidFill>
                <a:srgbClr val="376092"/>
              </a:solidFill>
              <a:cs typeface="Arial" panose="020B0604020202020204"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43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98D0D8BF-1BC6-4310-B25A-620B9995A616}" type="slidenum">
              <a:rPr lang="ar-SA" altLang="ar-SA" sz="1200">
                <a:solidFill>
                  <a:prstClr val="white"/>
                </a:solidFill>
              </a:rPr>
              <a:pPr algn="ctr">
                <a:spcBef>
                  <a:spcPct val="0"/>
                </a:spcBef>
                <a:buFontTx/>
                <a:buNone/>
              </a:pPr>
              <a:t>1</a:t>
            </a:fld>
            <a:endParaRPr lang="en-US" altLang="ar-SA" sz="1200">
              <a:solidFill>
                <a:prstClr val="white"/>
              </a:solidFill>
            </a:endParaRPr>
          </a:p>
        </p:txBody>
      </p:sp>
      <p:sp>
        <p:nvSpPr>
          <p:cNvPr id="5" name="Rectangle 4"/>
          <p:cNvSpPr/>
          <p:nvPr/>
        </p:nvSpPr>
        <p:spPr>
          <a:xfrm>
            <a:off x="11430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6" name="Rectangle 5"/>
          <p:cNvSpPr/>
          <p:nvPr/>
        </p:nvSpPr>
        <p:spPr>
          <a:xfrm>
            <a:off x="114300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4343" name="Subtitle 2"/>
          <p:cNvSpPr txBox="1">
            <a:spLocks/>
          </p:cNvSpPr>
          <p:nvPr/>
        </p:nvSpPr>
        <p:spPr bwMode="auto">
          <a:xfrm>
            <a:off x="6858000" y="4800600"/>
            <a:ext cx="40830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rtl="0" fontAlgn="base">
              <a:spcAft>
                <a:spcPct val="0"/>
              </a:spcAft>
              <a:buFont typeface="Arial" panose="020B0604020202020204" pitchFamily="34" charset="0"/>
              <a:buNone/>
            </a:pPr>
            <a:r>
              <a:rPr lang="ar-SA" altLang="ar-SA" sz="2400" b="1"/>
              <a:t>جامعة الملك فيصل</a:t>
            </a:r>
          </a:p>
          <a:p>
            <a:pPr algn="ctr" rtl="0" fontAlgn="base">
              <a:spcAft>
                <a:spcPct val="0"/>
              </a:spcAft>
              <a:buFont typeface="Arial" panose="020B0604020202020204" pitchFamily="34" charset="0"/>
              <a:buNone/>
            </a:pPr>
            <a:r>
              <a:rPr lang="ar-SA" altLang="ar-SA" sz="2400" b="1"/>
              <a:t>عمادة التعلم الإلكتروني والتعليم عن بعد</a:t>
            </a:r>
            <a:endParaRPr lang="en-US" altLang="ar-SA" sz="2400" b="1"/>
          </a:p>
          <a:p>
            <a:pPr algn="ctr" rtl="0" fontAlgn="base">
              <a:spcAft>
                <a:spcPct val="0"/>
              </a:spcAft>
              <a:buFont typeface="Arial" panose="020B0604020202020204" pitchFamily="34" charset="0"/>
              <a:buNone/>
            </a:pPr>
            <a:r>
              <a:rPr lang="ar-SA" altLang="ar-SA" sz="2400"/>
              <a:t>	</a:t>
            </a:r>
            <a:endParaRPr lang="en-US" altLang="ar-SA" sz="2400"/>
          </a:p>
        </p:txBody>
      </p:sp>
      <p:grpSp>
        <p:nvGrpSpPr>
          <p:cNvPr id="14344" name="Group 7"/>
          <p:cNvGrpSpPr>
            <a:grpSpLocks/>
          </p:cNvGrpSpPr>
          <p:nvPr/>
        </p:nvGrpSpPr>
        <p:grpSpPr bwMode="auto">
          <a:xfrm>
            <a:off x="7637464" y="1981201"/>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4351"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Freeform 10"/>
          <p:cNvSpPr/>
          <p:nvPr/>
        </p:nvSpPr>
        <p:spPr>
          <a:xfrm>
            <a:off x="114300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14346" name="Title 1"/>
          <p:cNvSpPr txBox="1">
            <a:spLocks/>
          </p:cNvSpPr>
          <p:nvPr/>
        </p:nvSpPr>
        <p:spPr bwMode="auto">
          <a:xfrm>
            <a:off x="1524000" y="2971800"/>
            <a:ext cx="5099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مبادئ الاقتصاد الجزئي</a:t>
            </a:r>
          </a:p>
          <a:p>
            <a:pPr algn="ctr" rtl="0" fontAlgn="base">
              <a:spcBef>
                <a:spcPct val="0"/>
              </a:spcBef>
              <a:spcAft>
                <a:spcPct val="0"/>
              </a:spcAft>
              <a:buFontTx/>
              <a:buNone/>
            </a:pPr>
            <a:r>
              <a:rPr lang="en-US" altLang="ar-SA" sz="2400" b="1">
                <a:solidFill>
                  <a:srgbClr val="7F7F7F"/>
                </a:solidFill>
                <a:cs typeface="Times New Roman" panose="02020603050405020304" pitchFamily="18" charset="0"/>
              </a:rPr>
              <a:t>Microeconomics</a:t>
            </a:r>
          </a:p>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استاذ المقرر</a:t>
            </a:r>
          </a:p>
          <a:p>
            <a:pPr algn="ctr" fontAlgn="base">
              <a:spcBef>
                <a:spcPct val="0"/>
              </a:spcBef>
              <a:spcAft>
                <a:spcPct val="0"/>
              </a:spcAft>
              <a:buFontTx/>
              <a:buNone/>
            </a:pPr>
            <a:r>
              <a:rPr lang="ar-SA" altLang="ar-SA" sz="2800" b="1">
                <a:solidFill>
                  <a:srgbClr val="7F7F7F"/>
                </a:solidFill>
                <a:cs typeface="Times New Roman" panose="02020603050405020304" pitchFamily="18" charset="0"/>
              </a:rPr>
              <a:t>د/ يوسف عثمان عبد الكريم</a:t>
            </a:r>
            <a:endParaRPr lang="en-US" altLang="ar-SA" sz="2800" b="1">
              <a:solidFill>
                <a:srgbClr val="7F7F7F"/>
              </a:solidFill>
            </a:endParaRPr>
          </a:p>
        </p:txBody>
      </p:sp>
      <p:sp>
        <p:nvSpPr>
          <p:cNvPr id="14347" name="Slide Number Placeholder 10"/>
          <p:cNvSpPr txBox="1">
            <a:spLocks/>
          </p:cNvSpPr>
          <p:nvPr/>
        </p:nvSpPr>
        <p:spPr bwMode="auto">
          <a:xfrm>
            <a:off x="1524000" y="6405564"/>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rtl="0" fontAlgn="base">
              <a:spcBef>
                <a:spcPct val="0"/>
              </a:spcBef>
              <a:spcAft>
                <a:spcPct val="0"/>
              </a:spcAft>
              <a:buFontTx/>
              <a:buNone/>
            </a:pPr>
            <a:fld id="{83096C78-EA97-45CA-8392-094C64A64825}" type="slidenum">
              <a:rPr lang="ar-SA" altLang="ar-SA" sz="1200">
                <a:solidFill>
                  <a:prstClr val="white"/>
                </a:solidFill>
              </a:rPr>
              <a:pPr rtl="0" fontAlgn="base">
                <a:spcBef>
                  <a:spcPct val="0"/>
                </a:spcBef>
                <a:spcAft>
                  <a:spcPct val="0"/>
                </a:spcAft>
                <a:buFontTx/>
                <a:buNone/>
              </a:pPr>
              <a:t>1</a:t>
            </a:fld>
            <a:endParaRPr lang="en-US" altLang="ar-SA" sz="1200">
              <a:solidFill>
                <a:prstClr val="white"/>
              </a:solidFill>
            </a:endParaRPr>
          </a:p>
        </p:txBody>
      </p:sp>
      <p:sp>
        <p:nvSpPr>
          <p:cNvPr id="14" name="Rectangle 13"/>
          <p:cNvSpPr/>
          <p:nvPr/>
        </p:nvSpPr>
        <p:spPr>
          <a:xfrm>
            <a:off x="3079750" y="6329363"/>
            <a:ext cx="2217738" cy="431800"/>
          </a:xfrm>
          <a:prstGeom prst="rect">
            <a:avLst/>
          </a:prstGeom>
        </p:spPr>
        <p:txBody>
          <a:bodyPr wrap="none">
            <a:spAutoFit/>
          </a:bodyPr>
          <a:lstStyle/>
          <a:p>
            <a:pPr algn="ctr" rtl="0">
              <a:defRPr/>
            </a:pPr>
            <a:r>
              <a:rPr lang="ar-SA" sz="1100" dirty="0">
                <a:solidFill>
                  <a:prstClr val="black"/>
                </a:solidFill>
                <a:latin typeface="Arial" panose="020B0604020202020204" pitchFamily="34" charset="0"/>
              </a:rPr>
              <a:t>جميع الحقوق محفوظة لجامعة الملك فيصل ©</a:t>
            </a:r>
          </a:p>
          <a:p>
            <a:pPr algn="ctr" rtl="0">
              <a:defRPr/>
            </a:pPr>
            <a:r>
              <a:rPr lang="en-US" sz="1100" dirty="0">
                <a:solidFill>
                  <a:prstClr val="black"/>
                </a:solidFill>
                <a:latin typeface="Arial" panose="020B0604020202020204" pitchFamily="34" charset="0"/>
                <a:cs typeface="Arial" panose="020B0604020202020204" pitchFamily="34" charset="0"/>
              </a:rPr>
              <a:t>All Rights Reserved for KFU ©</a:t>
            </a:r>
            <a:endParaRPr lang="en-US" sz="1100" dirty="0">
              <a:solidFill>
                <a:prstClr val="black"/>
              </a:solidFill>
              <a:cs typeface="Arial" panose="020B0604020202020204" pitchFamily="34" charset="0"/>
            </a:endParaRPr>
          </a:p>
        </p:txBody>
      </p:sp>
      <p:sp>
        <p:nvSpPr>
          <p:cNvPr id="15" name="Subtitle 2"/>
          <p:cNvSpPr txBox="1">
            <a:spLocks/>
          </p:cNvSpPr>
          <p:nvPr/>
        </p:nvSpPr>
        <p:spPr bwMode="auto">
          <a:xfrm>
            <a:off x="6896100" y="5892801"/>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defRPr/>
            </a:pPr>
            <a:r>
              <a:rPr lang="ar-SA" sz="2400" b="1" u="sng" dirty="0">
                <a:solidFill>
                  <a:srgbClr val="013E36"/>
                </a:solidFill>
                <a:effectLst>
                  <a:outerShdw blurRad="38100" dist="38100" dir="2700000" algn="tl">
                    <a:srgbClr val="000000">
                      <a:alpha val="43137"/>
                    </a:srgbClr>
                  </a:outerShdw>
                </a:effectLst>
                <a:latin typeface="Calibri" pitchFamily="34" charset="0"/>
              </a:rPr>
              <a:t>كلية 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defRPr/>
            </a:pPr>
            <a:r>
              <a:rPr lang="ar-SA" sz="2400" dirty="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41351982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13304" y="1301579"/>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الثانية عشر    </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15364"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C087C1DC-0837-447E-A2B1-755700B7A054}" type="slidenum">
              <a:rPr lang="ar-SA" altLang="ar-SA" sz="1200">
                <a:solidFill>
                  <a:prstClr val="white"/>
                </a:solidFill>
              </a:rPr>
              <a:pPr algn="ctr">
                <a:spcBef>
                  <a:spcPct val="0"/>
                </a:spcBef>
                <a:buFontTx/>
                <a:buNone/>
              </a:pPr>
              <a:t>2</a:t>
            </a:fld>
            <a:endParaRPr lang="en-US" altLang="ar-SA" sz="1200">
              <a:solidFill>
                <a:prstClr val="white"/>
              </a:solidFill>
            </a:endParaRPr>
          </a:p>
        </p:txBody>
      </p:sp>
      <p:sp>
        <p:nvSpPr>
          <p:cNvPr id="5" name="Title 1"/>
          <p:cNvSpPr txBox="1">
            <a:spLocks/>
          </p:cNvSpPr>
          <p:nvPr/>
        </p:nvSpPr>
        <p:spPr>
          <a:xfrm>
            <a:off x="1487488" y="276225"/>
            <a:ext cx="8915400" cy="776288"/>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defRPr/>
            </a:pPr>
            <a:r>
              <a:rPr lang="ar-SA" sz="2000" dirty="0" smtClean="0">
                <a:solidFill>
                  <a:srgbClr val="72A376">
                    <a:lumMod val="75000"/>
                  </a:srgbClr>
                </a:solidFill>
              </a:rPr>
              <a:t>مبادئ الاقتصاد الجزئي </a:t>
            </a:r>
            <a:endParaRPr lang="en-US" sz="2000" dirty="0">
              <a:solidFill>
                <a:srgbClr val="72A376">
                  <a:lumMod val="75000"/>
                </a:srgbClr>
              </a:solidFill>
            </a:endParaRPr>
          </a:p>
        </p:txBody>
      </p:sp>
      <p:sp>
        <p:nvSpPr>
          <p:cNvPr id="7" name="Rectangle 2"/>
          <p:cNvSpPr txBox="1">
            <a:spLocks noChangeArrowheads="1"/>
          </p:cNvSpPr>
          <p:nvPr/>
        </p:nvSpPr>
        <p:spPr bwMode="auto">
          <a:xfrm>
            <a:off x="2103804" y="3174614"/>
            <a:ext cx="8229600" cy="760412"/>
          </a:xfrm>
          <a:prstGeom prst="rect">
            <a:avLst/>
          </a:prstGeom>
          <a:noFill/>
          <a:ln w="9525">
            <a:noFill/>
            <a:miter lim="800000"/>
            <a:headEnd/>
            <a:tailEnd/>
          </a:ln>
        </p:spPr>
        <p:txBody>
          <a:bodyPr anchor="ctr"/>
          <a:lstStyle/>
          <a:p>
            <a:pPr lvl="0" algn="ctr"/>
            <a:r>
              <a:rPr lang="ar-SA" sz="5400" kern="10" dirty="0" smtClean="0">
                <a:ln w="9525">
                  <a:solidFill>
                    <a:srgbClr val="FF6600"/>
                  </a:solidFill>
                  <a:round/>
                  <a:headEnd/>
                  <a:tailEnd/>
                </a:ln>
                <a:solidFill>
                  <a:srgbClr val="FF0000"/>
                </a:solidFill>
                <a:latin typeface="Al-Mujahed Free"/>
                <a:cs typeface="+mj-cs"/>
              </a:rPr>
              <a:t>الاحتكار </a:t>
            </a:r>
            <a:r>
              <a:rPr lang="ar-SA" sz="5400" kern="10" dirty="0">
                <a:ln w="9525">
                  <a:solidFill>
                    <a:srgbClr val="FF6600"/>
                  </a:solidFill>
                  <a:round/>
                  <a:headEnd/>
                  <a:tailEnd/>
                </a:ln>
                <a:solidFill>
                  <a:srgbClr val="FF0000"/>
                </a:solidFill>
                <a:latin typeface="Al-Mujahed Free"/>
                <a:cs typeface="+mj-cs"/>
              </a:rPr>
              <a:t>التام</a:t>
            </a:r>
          </a:p>
        </p:txBody>
      </p:sp>
    </p:spTree>
    <p:extLst>
      <p:ext uri="{BB962C8B-B14F-4D97-AF65-F5344CB8AC3E}">
        <p14:creationId xmlns:p14="http://schemas.microsoft.com/office/powerpoint/2010/main" val="404659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a:xfrm>
            <a:off x="1981200" y="1600203"/>
            <a:ext cx="8229600" cy="4419599"/>
          </a:xfrm>
        </p:spPr>
        <p:txBody>
          <a:bodyPr/>
          <a:lstStyle/>
          <a:p>
            <a:pPr rtl="1" eaLnBrk="1" hangingPunct="1">
              <a:buFont typeface="Arial" pitchFamily="34" charset="0"/>
              <a:buChar char="•"/>
            </a:pPr>
            <a:r>
              <a:rPr lang="ar-SA" sz="2800" b="1" dirty="0">
                <a:cs typeface="Arial" pitchFamily="34" charset="0"/>
              </a:rPr>
              <a:t>مقدمة</a:t>
            </a:r>
          </a:p>
          <a:p>
            <a:pPr rtl="1" eaLnBrk="1" hangingPunct="1">
              <a:buFont typeface="Arial" pitchFamily="34" charset="0"/>
              <a:buChar char="•"/>
            </a:pPr>
            <a:r>
              <a:rPr lang="ar-SA" sz="2800" b="1" dirty="0">
                <a:cs typeface="Arial" pitchFamily="34" charset="0"/>
              </a:rPr>
              <a:t>الاحتكار التام</a:t>
            </a:r>
          </a:p>
          <a:p>
            <a:pPr rtl="1" eaLnBrk="1" hangingPunct="1">
              <a:buFont typeface="Arial" pitchFamily="34" charset="0"/>
              <a:buChar char="•"/>
            </a:pPr>
            <a:r>
              <a:rPr lang="ar-SA" sz="2800" b="1" dirty="0">
                <a:cs typeface="Arial" pitchFamily="34" charset="0"/>
              </a:rPr>
              <a:t>شروط أساسية للاحتكار التام </a:t>
            </a:r>
          </a:p>
          <a:p>
            <a:pPr rtl="1" eaLnBrk="1" hangingPunct="1">
              <a:buFont typeface="Arial" pitchFamily="34" charset="0"/>
              <a:buChar char="•"/>
            </a:pPr>
            <a:r>
              <a:rPr lang="ar-SA" sz="2800" b="1" dirty="0">
                <a:cs typeface="Arial" pitchFamily="34" charset="0"/>
              </a:rPr>
              <a:t>عوائق دخول السوق </a:t>
            </a:r>
          </a:p>
          <a:p>
            <a:pPr rtl="1" eaLnBrk="1" hangingPunct="1">
              <a:buFont typeface="Arial" pitchFamily="34" charset="0"/>
              <a:buChar char="•"/>
            </a:pPr>
            <a:r>
              <a:rPr lang="ar-SA" sz="2800" b="1" dirty="0">
                <a:cs typeface="Arial" pitchFamily="34" charset="0"/>
              </a:rPr>
              <a:t>توازن المحتكر في المدى القصير</a:t>
            </a:r>
          </a:p>
          <a:p>
            <a:pPr rtl="1" eaLnBrk="1" hangingPunct="1">
              <a:buFont typeface="Arial" pitchFamily="34" charset="0"/>
              <a:buChar char="•"/>
            </a:pPr>
            <a:r>
              <a:rPr lang="ar-SA" sz="2800" b="1" dirty="0">
                <a:cs typeface="Arial" pitchFamily="34" charset="0"/>
              </a:rPr>
              <a:t>توازن المحتكر في المدى البعيد</a:t>
            </a:r>
          </a:p>
          <a:p>
            <a:pPr rtl="1" eaLnBrk="1" hangingPunct="1">
              <a:buFont typeface="Arial" pitchFamily="34" charset="0"/>
              <a:buChar char="•"/>
            </a:pPr>
            <a:r>
              <a:rPr lang="ar-SA" sz="2800" b="1" dirty="0">
                <a:cs typeface="Arial" pitchFamily="34" charset="0"/>
              </a:rPr>
              <a:t>الأضرار الاقتصادية للاحتكار</a:t>
            </a:r>
          </a:p>
          <a:p>
            <a:pPr rtl="1" eaLnBrk="1" hangingPunct="1">
              <a:buFont typeface="Arial" pitchFamily="34" charset="0"/>
              <a:buChar char="•"/>
            </a:pPr>
            <a:r>
              <a:rPr lang="ar-SA" sz="2800" b="1" dirty="0">
                <a:cs typeface="Arial" pitchFamily="34" charset="0"/>
              </a:rPr>
              <a:t>الأضرار التوزيعية للاحتكار</a:t>
            </a:r>
          </a:p>
          <a:p>
            <a:pPr rtl="1" eaLnBrk="1" hangingPunct="1">
              <a:buFont typeface="Arial" pitchFamily="34" charset="0"/>
              <a:buChar char="•"/>
            </a:pPr>
            <a:endParaRPr lang="ar-SA" b="1" i="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dirty="0" smtClean="0">
              <a:cs typeface="Arial" pitchFamily="34" charset="0"/>
            </a:endParaRPr>
          </a:p>
        </p:txBody>
      </p:sp>
    </p:spTree>
    <p:extLst>
      <p:ext uri="{BB962C8B-B14F-4D97-AF65-F5344CB8AC3E}">
        <p14:creationId xmlns:p14="http://schemas.microsoft.com/office/powerpoint/2010/main" val="2971597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4</a:t>
            </a:fld>
            <a:endParaRPr lang="en-US"/>
          </a:p>
        </p:txBody>
      </p:sp>
      <p:sp>
        <p:nvSpPr>
          <p:cNvPr id="5" name="Titre 1"/>
          <p:cNvSpPr>
            <a:spLocks noGrp="1"/>
          </p:cNvSpPr>
          <p:nvPr>
            <p:ph type="title"/>
          </p:nvPr>
        </p:nvSpPr>
        <p:spPr>
          <a:xfrm>
            <a:off x="2133600" y="819912"/>
            <a:ext cx="8229600" cy="627888"/>
          </a:xfrm>
        </p:spPr>
        <p:txBody>
          <a:bodyPr>
            <a:normAutofit/>
          </a:bodyPr>
          <a:lstStyle/>
          <a:p>
            <a:pPr algn="r" rtl="1"/>
            <a:r>
              <a:rPr lang="ar-TN" sz="3200" b="1" dirty="0">
                <a:latin typeface="Times New Roman" pitchFamily="18" charset="0"/>
                <a:cs typeface="Times New Roman" pitchFamily="18" charset="0"/>
              </a:rPr>
              <a:t>مقدمة </a:t>
            </a:r>
            <a:endParaRPr lang="fr-FR" sz="3200" b="1" dirty="0">
              <a:latin typeface="Times New Roman" pitchFamily="18" charset="0"/>
              <a:cs typeface="Times New Roman" pitchFamily="18" charset="0"/>
            </a:endParaRPr>
          </a:p>
        </p:txBody>
      </p:sp>
      <p:sp>
        <p:nvSpPr>
          <p:cNvPr id="6" name="ZoneTexte 5"/>
          <p:cNvSpPr txBox="1"/>
          <p:nvPr/>
        </p:nvSpPr>
        <p:spPr>
          <a:xfrm>
            <a:off x="759125" y="1524000"/>
            <a:ext cx="9411418" cy="3046988"/>
          </a:xfrm>
          <a:prstGeom prst="rect">
            <a:avLst/>
          </a:prstGeom>
          <a:noFill/>
        </p:spPr>
        <p:txBody>
          <a:bodyPr wrap="square" rtlCol="0">
            <a:spAutoFit/>
          </a:bodyPr>
          <a:lstStyle/>
          <a:p>
            <a:pPr algn="just" rtl="1">
              <a:lnSpc>
                <a:spcPct val="200000"/>
              </a:lnSpc>
            </a:pPr>
            <a:r>
              <a:rPr lang="ar-TN" sz="2400" dirty="0">
                <a:latin typeface="Times New Roman" pitchFamily="18" charset="0"/>
                <a:cs typeface="Times New Roman" pitchFamily="18" charset="0"/>
              </a:rPr>
              <a:t>تطرقنا في الفصل السابق الى دراسة </a:t>
            </a:r>
            <a:r>
              <a:rPr lang="ar-KW" sz="2400" dirty="0">
                <a:latin typeface="Times New Roman" pitchFamily="18" charset="0"/>
                <a:cs typeface="Times New Roman" pitchFamily="18" charset="0"/>
              </a:rPr>
              <a:t>سوق المنافسة الكاملة</a:t>
            </a:r>
            <a:r>
              <a:rPr lang="ar-TN" sz="2400" dirty="0">
                <a:latin typeface="Times New Roman" pitchFamily="18" charset="0"/>
                <a:cs typeface="Times New Roman" pitchFamily="18" charset="0"/>
              </a:rPr>
              <a:t> وتوازن المنشأة على المدى القصير و البعيد في هذه السوق. في هذا الفصل سوف ندرس</a:t>
            </a:r>
            <a:r>
              <a:rPr lang="fr-FR" sz="2400" dirty="0">
                <a:latin typeface="Times New Roman" pitchFamily="18" charset="0"/>
                <a:cs typeface="Times New Roman" pitchFamily="18" charset="0"/>
              </a:rPr>
              <a:t> </a:t>
            </a:r>
            <a:r>
              <a:rPr lang="ar-TN" sz="2400" dirty="0">
                <a:latin typeface="Times New Roman" pitchFamily="18" charset="0"/>
                <a:cs typeface="Times New Roman" pitchFamily="18" charset="0"/>
              </a:rPr>
              <a:t>شكل آخر من أشكال الأسواق وهو سوق الاحتكار التام </a:t>
            </a:r>
            <a:r>
              <a:rPr lang="fr-FR" sz="2400" dirty="0">
                <a:latin typeface="Times New Roman" pitchFamily="18" charset="0"/>
                <a:cs typeface="Times New Roman" pitchFamily="18" charset="0"/>
              </a:rPr>
              <a:t>(Pure Monopoly)</a:t>
            </a:r>
            <a:r>
              <a:rPr lang="ar-TN" sz="2400" dirty="0">
                <a:latin typeface="Times New Roman" pitchFamily="18" charset="0"/>
                <a:cs typeface="Times New Roman" pitchFamily="18" charset="0"/>
              </a:rPr>
              <a:t> والذي يعتبر </a:t>
            </a:r>
            <a:r>
              <a:rPr lang="ar-SA" sz="2400" dirty="0">
                <a:latin typeface="Times New Roman" pitchFamily="18" charset="0"/>
                <a:cs typeface="Times New Roman" pitchFamily="18" charset="0"/>
              </a:rPr>
              <a:t>الحالة النقيضة تماماً </a:t>
            </a:r>
            <a:r>
              <a:rPr lang="ar-TN" sz="2400" dirty="0">
                <a:latin typeface="Times New Roman" pitchFamily="18" charset="0"/>
                <a:cs typeface="Times New Roman" pitchFamily="18" charset="0"/>
              </a:rPr>
              <a:t> لسوق ا</a:t>
            </a:r>
            <a:r>
              <a:rPr lang="ar-SA" sz="2400" dirty="0">
                <a:latin typeface="Times New Roman" pitchFamily="18" charset="0"/>
                <a:cs typeface="Times New Roman" pitchFamily="18" charset="0"/>
              </a:rPr>
              <a:t>لمنافسة </a:t>
            </a:r>
            <a:r>
              <a:rPr lang="ar-KW" sz="2400" dirty="0">
                <a:latin typeface="Times New Roman" pitchFamily="18" charset="0"/>
                <a:cs typeface="Times New Roman" pitchFamily="18" charset="0"/>
              </a:rPr>
              <a:t>الكاملة</a:t>
            </a:r>
            <a:r>
              <a:rPr lang="ar-TN" sz="2400" dirty="0">
                <a:latin typeface="Times New Roman" pitchFamily="18" charset="0"/>
                <a:cs typeface="Times New Roman" pitchFamily="18" charset="0"/>
              </a:rPr>
              <a:t> </a:t>
            </a:r>
            <a:r>
              <a:rPr lang="ar-KW" sz="2400" dirty="0">
                <a:latin typeface="Times New Roman" pitchFamily="18" charset="0"/>
                <a:cs typeface="Times New Roman" pitchFamily="18" charset="0"/>
              </a:rPr>
              <a:t>تمام</a:t>
            </a:r>
            <a:r>
              <a:rPr lang="ar-TN" sz="2400" dirty="0">
                <a:latin typeface="Times New Roman" pitchFamily="18" charset="0"/>
                <a:cs typeface="Times New Roman" pitchFamily="18" charset="0"/>
              </a:rPr>
              <a:t>ا</a:t>
            </a:r>
            <a:r>
              <a:rPr lang="ar-KW" sz="2400" dirty="0">
                <a:latin typeface="Times New Roman" pitchFamily="18" charset="0"/>
                <a:cs typeface="Times New Roman" pitchFamily="18" charset="0"/>
              </a:rPr>
              <a:t> </a:t>
            </a:r>
            <a:r>
              <a:rPr lang="ar-SA" sz="2400" dirty="0">
                <a:latin typeface="Times New Roman" pitchFamily="18" charset="0"/>
                <a:cs typeface="Times New Roman" pitchFamily="18" charset="0"/>
              </a:rPr>
              <a:t>من حيث الهيكل وسلوك </a:t>
            </a:r>
            <a:r>
              <a:rPr lang="ar-KW" sz="2400" dirty="0">
                <a:latin typeface="Times New Roman" pitchFamily="18" charset="0"/>
                <a:cs typeface="Times New Roman" pitchFamily="18" charset="0"/>
              </a:rPr>
              <a:t>المنشأة</a:t>
            </a:r>
            <a:endParaRPr lang="fr-FR" sz="2400" dirty="0">
              <a:latin typeface="Times New Roman" pitchFamily="18" charset="0"/>
              <a:cs typeface="Times New Roman" pitchFamily="18" charset="0"/>
            </a:endParaRPr>
          </a:p>
        </p:txBody>
      </p:sp>
    </p:spTree>
    <p:extLst>
      <p:ext uri="{BB962C8B-B14F-4D97-AF65-F5344CB8AC3E}">
        <p14:creationId xmlns:p14="http://schemas.microsoft.com/office/powerpoint/2010/main" val="2536115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063750" y="908051"/>
            <a:ext cx="8280400"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600" dirty="0">
                <a:solidFill>
                  <a:srgbClr val="C00000"/>
                </a:solidFill>
              </a:rPr>
              <a:t>(</a:t>
            </a:r>
            <a:r>
              <a:rPr lang="en-US" altLang="en-US" sz="2600" dirty="0">
                <a:solidFill>
                  <a:srgbClr val="C00000"/>
                </a:solidFill>
              </a:rPr>
              <a:t>1</a:t>
            </a:r>
            <a:r>
              <a:rPr lang="ar-SA" altLang="en-US" sz="2600" dirty="0">
                <a:solidFill>
                  <a:srgbClr val="C00000"/>
                </a:solidFill>
              </a:rPr>
              <a:t>) خصائص سوق الاحتكار التام</a:t>
            </a:r>
          </a:p>
          <a:p>
            <a:pPr algn="justLow" rtl="1" eaLnBrk="1" hangingPunct="1">
              <a:lnSpc>
                <a:spcPct val="120000"/>
              </a:lnSpc>
              <a:buClr>
                <a:schemeClr val="bg2"/>
              </a:buClr>
              <a:buSzPct val="75000"/>
              <a:defRPr/>
            </a:pPr>
            <a:r>
              <a:rPr lang="ar-SA" altLang="en-US" sz="2600" dirty="0">
                <a:solidFill>
                  <a:srgbClr val="C00000"/>
                </a:solidFill>
              </a:rPr>
              <a:t> </a:t>
            </a:r>
          </a:p>
        </p:txBody>
      </p:sp>
      <p:sp>
        <p:nvSpPr>
          <p:cNvPr id="8" name="Rectangle 7"/>
          <p:cNvSpPr>
            <a:spLocks noChangeArrowheads="1"/>
          </p:cNvSpPr>
          <p:nvPr/>
        </p:nvSpPr>
        <p:spPr bwMode="auto">
          <a:xfrm>
            <a:off x="1774826" y="1412876"/>
            <a:ext cx="9344623"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300" dirty="0"/>
              <a:t>الاحتكار التام هو شكل من أشكال السوق يتميز</a:t>
            </a:r>
            <a:r>
              <a:rPr lang="en-US" altLang="en-US" sz="2300" dirty="0"/>
              <a:t> </a:t>
            </a:r>
            <a:r>
              <a:rPr lang="ar-SA" altLang="en-US" sz="2300" dirty="0"/>
              <a:t>بوجود منتج واحد أو بائع واحد للسلعة، الأمر الذي يجعله يتحكم في الكميات المعروضة منها في السوق. وهذا يعني أن المحتكر هو الذي يحدد السعر  </a:t>
            </a:r>
            <a:r>
              <a:rPr lang="en-US" altLang="en-US" sz="2000" dirty="0"/>
              <a:t>Price Maker </a:t>
            </a:r>
            <a:r>
              <a:rPr lang="ar-SA" altLang="en-US" sz="2300" dirty="0"/>
              <a:t> بخلاف الوضع في المنافسة التامة، حيث يكون المنتج مضطرا لقبول السعر السائد في السوق  </a:t>
            </a:r>
            <a:r>
              <a:rPr lang="en-US" altLang="en-US" sz="2300" dirty="0"/>
              <a:t>.Price Taker </a:t>
            </a:r>
            <a:r>
              <a:rPr lang="ar-SA" altLang="en-US" sz="2300" dirty="0"/>
              <a:t> ويمكن حصر السمات التي تميز سوق الاحتكار التام في العناصر التالية:</a:t>
            </a:r>
          </a:p>
          <a:p>
            <a:pPr algn="justLow" rtl="1" eaLnBrk="1" hangingPunct="1">
              <a:lnSpc>
                <a:spcPct val="120000"/>
              </a:lnSpc>
              <a:spcBef>
                <a:spcPct val="0"/>
              </a:spcBef>
              <a:buFontTx/>
              <a:buNone/>
            </a:pPr>
            <a:r>
              <a:rPr lang="ar-SA" altLang="en-US" sz="2300" dirty="0"/>
              <a:t>  </a:t>
            </a:r>
          </a:p>
        </p:txBody>
      </p:sp>
      <p:sp>
        <p:nvSpPr>
          <p:cNvPr id="9" name="Rectangle 7"/>
          <p:cNvSpPr>
            <a:spLocks noChangeArrowheads="1"/>
          </p:cNvSpPr>
          <p:nvPr/>
        </p:nvSpPr>
        <p:spPr bwMode="auto">
          <a:xfrm>
            <a:off x="1847849" y="3644900"/>
            <a:ext cx="9271599"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300" dirty="0"/>
              <a:t>- أن يكون المنتج هو البائع أو العارض الوحيد للسلعة أو الخدمة في السوق.</a:t>
            </a:r>
          </a:p>
          <a:p>
            <a:pPr algn="justLow" rtl="1" eaLnBrk="1" hangingPunct="1">
              <a:lnSpc>
                <a:spcPct val="120000"/>
              </a:lnSpc>
              <a:spcBef>
                <a:spcPct val="0"/>
              </a:spcBef>
              <a:buFontTx/>
              <a:buNone/>
            </a:pPr>
            <a:r>
              <a:rPr lang="ar-SA" altLang="en-US" sz="2300" dirty="0"/>
              <a:t> </a:t>
            </a:r>
          </a:p>
        </p:txBody>
      </p:sp>
      <p:sp>
        <p:nvSpPr>
          <p:cNvPr id="10" name="Rectangle 7"/>
          <p:cNvSpPr>
            <a:spLocks noChangeArrowheads="1"/>
          </p:cNvSpPr>
          <p:nvPr/>
        </p:nvSpPr>
        <p:spPr bwMode="auto">
          <a:xfrm>
            <a:off x="1847850" y="4132264"/>
            <a:ext cx="927159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300" dirty="0"/>
              <a:t>- عدم وجود بدائل قريبة للسلعة أو الخدمة التي ينتجها المحتكر.</a:t>
            </a:r>
          </a:p>
          <a:p>
            <a:pPr algn="justLow" rtl="1" eaLnBrk="1" hangingPunct="1">
              <a:lnSpc>
                <a:spcPct val="120000"/>
              </a:lnSpc>
              <a:spcBef>
                <a:spcPct val="0"/>
              </a:spcBef>
              <a:buFontTx/>
              <a:buNone/>
            </a:pPr>
            <a:r>
              <a:rPr lang="ar-SA" altLang="en-US" sz="2300" dirty="0"/>
              <a:t> </a:t>
            </a:r>
          </a:p>
        </p:txBody>
      </p:sp>
      <p:sp>
        <p:nvSpPr>
          <p:cNvPr id="12" name="Rectangle 7"/>
          <p:cNvSpPr>
            <a:spLocks noChangeArrowheads="1"/>
          </p:cNvSpPr>
          <p:nvPr/>
        </p:nvSpPr>
        <p:spPr bwMode="auto">
          <a:xfrm>
            <a:off x="1847850" y="4625975"/>
            <a:ext cx="927159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300" dirty="0"/>
              <a:t>- أن لا تتدخل الدولة أو أي جهة أخري لمنع أو وقف الاحتكار.</a:t>
            </a:r>
          </a:p>
          <a:p>
            <a:pPr algn="justLow" rtl="1" eaLnBrk="1" hangingPunct="1">
              <a:lnSpc>
                <a:spcPct val="120000"/>
              </a:lnSpc>
              <a:spcBef>
                <a:spcPct val="0"/>
              </a:spcBef>
              <a:buFontTx/>
              <a:buNone/>
            </a:pPr>
            <a:r>
              <a:rPr lang="ar-SA" altLang="en-US" sz="2300" dirty="0"/>
              <a:t> </a:t>
            </a:r>
          </a:p>
        </p:txBody>
      </p:sp>
      <p:sp>
        <p:nvSpPr>
          <p:cNvPr id="13" name="Rectangle 7"/>
          <p:cNvSpPr>
            <a:spLocks noChangeArrowheads="1"/>
          </p:cNvSpPr>
          <p:nvPr/>
        </p:nvSpPr>
        <p:spPr bwMode="auto">
          <a:xfrm>
            <a:off x="1847850" y="5041900"/>
            <a:ext cx="927159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300" dirty="0"/>
              <a:t>- وجود عوائق رئيسية تمنع دخول أي منتجين أو بائعين جدد إلى السوق، وهذه العوائق قد تكون قانونية (مثل منح الامتيازات الحكومية لشركات معينة كالكهرباء والمياه ) أو</a:t>
            </a:r>
          </a:p>
          <a:p>
            <a:pPr algn="justLow" rtl="1" eaLnBrk="1" hangingPunct="1">
              <a:lnSpc>
                <a:spcPct val="120000"/>
              </a:lnSpc>
              <a:spcBef>
                <a:spcPct val="0"/>
              </a:spcBef>
              <a:buFontTx/>
              <a:buNone/>
            </a:pPr>
            <a:r>
              <a:rPr lang="ar-SA" altLang="en-US" sz="2300" dirty="0"/>
              <a:t> </a:t>
            </a:r>
          </a:p>
        </p:txBody>
      </p:sp>
    </p:spTree>
    <p:extLst>
      <p:ext uri="{BB962C8B-B14F-4D97-AF65-F5344CB8AC3E}">
        <p14:creationId xmlns:p14="http://schemas.microsoft.com/office/powerpoint/2010/main" val="20029722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Bottom)">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Bottom)">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lide(fromBottom)">
                                      <p:cBhvr>
                                        <p:cTn id="22" dur="500"/>
                                        <p:tgtEl>
                                          <p:spTgt spid="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slide(fromBottom)">
                                      <p:cBhvr>
                                        <p:cTn id="27" dur="500"/>
                                        <p:tgtEl>
                                          <p:spTgt spid="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slide(fromBottom)">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8" grpId="0"/>
      <p:bldP spid="9" grpId="0"/>
      <p:bldP spid="10"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846264" y="398463"/>
            <a:ext cx="8715375" cy="615950"/>
          </a:xfrm>
        </p:spPr>
        <p:txBody>
          <a:bodyPr/>
          <a:lstStyle/>
          <a:p>
            <a:pPr algn="r" rtl="1" eaLnBrk="1" hangingPunct="1">
              <a:defRPr/>
            </a:pPr>
            <a:r>
              <a:rPr lang="ar-SA" altLang="en-US" sz="2600" b="1" dirty="0" smtClean="0">
                <a:solidFill>
                  <a:schemeClr val="tx1"/>
                </a:solidFill>
                <a:latin typeface="Arial Black" pitchFamily="34" charset="0"/>
                <a:ea typeface="+mn-ea"/>
                <a:cs typeface="PT Bold Heading" pitchFamily="2" charset="-78"/>
              </a:rPr>
              <a:t>الاحتكار </a:t>
            </a:r>
            <a:r>
              <a:rPr lang="ar-SA" altLang="en-US" sz="2600" b="1" dirty="0">
                <a:solidFill>
                  <a:schemeClr val="tx1"/>
                </a:solidFill>
                <a:latin typeface="Arial Black" pitchFamily="34" charset="0"/>
                <a:ea typeface="+mn-ea"/>
                <a:cs typeface="PT Bold Heading" pitchFamily="2" charset="-78"/>
              </a:rPr>
              <a:t>التام </a:t>
            </a:r>
            <a:r>
              <a:rPr lang="en-US" altLang="en-US" sz="2600" b="1" dirty="0">
                <a:solidFill>
                  <a:schemeClr val="tx1"/>
                </a:solidFill>
                <a:latin typeface="Arial Black" pitchFamily="34" charset="0"/>
                <a:ea typeface="+mn-ea"/>
                <a:cs typeface="PT Bold Heading" pitchFamily="2" charset="-78"/>
              </a:rPr>
              <a:t>Perfect Monopoly</a:t>
            </a:r>
            <a:endParaRPr lang="en-US" altLang="en-US" sz="2800" b="1" dirty="0">
              <a:solidFill>
                <a:schemeClr val="tx1"/>
              </a:solidFill>
              <a:latin typeface="Arial Black" pitchFamily="34" charset="0"/>
              <a:ea typeface="+mn-ea"/>
              <a:cs typeface="+mj-cs"/>
            </a:endParaRPr>
          </a:p>
        </p:txBody>
      </p:sp>
      <p:sp>
        <p:nvSpPr>
          <p:cNvPr id="54" name="Rectangle 53"/>
          <p:cNvSpPr>
            <a:spLocks noChangeArrowheads="1"/>
          </p:cNvSpPr>
          <p:nvPr/>
        </p:nvSpPr>
        <p:spPr bwMode="auto">
          <a:xfrm>
            <a:off x="2063750" y="981076"/>
            <a:ext cx="8280400"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C00000"/>
                </a:solidFill>
              </a:rPr>
              <a:t>(2) عوائق دخول السوق</a:t>
            </a:r>
          </a:p>
          <a:p>
            <a:pPr algn="justLow" rtl="1" eaLnBrk="1" hangingPunct="1">
              <a:lnSpc>
                <a:spcPct val="120000"/>
              </a:lnSpc>
              <a:buClr>
                <a:schemeClr val="bg2"/>
              </a:buClr>
              <a:buSzPct val="75000"/>
              <a:defRPr/>
            </a:pPr>
            <a:r>
              <a:rPr lang="ar-SA" altLang="en-US" sz="2800" dirty="0">
                <a:solidFill>
                  <a:srgbClr val="C00000"/>
                </a:solidFill>
              </a:rPr>
              <a:t> </a:t>
            </a:r>
          </a:p>
        </p:txBody>
      </p:sp>
      <p:sp>
        <p:nvSpPr>
          <p:cNvPr id="9" name="Rectangle 7"/>
          <p:cNvSpPr>
            <a:spLocks noChangeArrowheads="1"/>
          </p:cNvSpPr>
          <p:nvPr/>
        </p:nvSpPr>
        <p:spPr bwMode="auto">
          <a:xfrm>
            <a:off x="1847850" y="1547814"/>
            <a:ext cx="80645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a:t>وجد العديد من العوائق التي تحول دون دخول منتجين جدد إلي السوق، مثل:</a:t>
            </a:r>
          </a:p>
          <a:p>
            <a:pPr algn="justLow" rtl="1" eaLnBrk="1" hangingPunct="1">
              <a:lnSpc>
                <a:spcPct val="120000"/>
              </a:lnSpc>
              <a:spcBef>
                <a:spcPct val="0"/>
              </a:spcBef>
              <a:buFontTx/>
              <a:buNone/>
            </a:pPr>
            <a:r>
              <a:rPr lang="ar-SA" altLang="en-US" sz="2400"/>
              <a:t> </a:t>
            </a:r>
          </a:p>
        </p:txBody>
      </p:sp>
      <p:sp>
        <p:nvSpPr>
          <p:cNvPr id="13" name="Rectangle 7"/>
          <p:cNvSpPr>
            <a:spLocks noChangeArrowheads="1"/>
          </p:cNvSpPr>
          <p:nvPr/>
        </p:nvSpPr>
        <p:spPr bwMode="auto">
          <a:xfrm>
            <a:off x="2063751" y="2636838"/>
            <a:ext cx="777557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a:t>العوائق القانونية قد تكون قانونية في شكل منح الامتيازات الحكومية لشركات معينة دون غيرها في مجال انتاج سلعة أو خدمة كالكهرباء أو المياه أو شركات الاتصالات.</a:t>
            </a:r>
          </a:p>
          <a:p>
            <a:pPr algn="justLow" rtl="1" eaLnBrk="1" hangingPunct="1">
              <a:lnSpc>
                <a:spcPct val="120000"/>
              </a:lnSpc>
              <a:spcBef>
                <a:spcPct val="0"/>
              </a:spcBef>
              <a:buFontTx/>
              <a:buNone/>
            </a:pPr>
            <a:r>
              <a:rPr lang="ar-SA" altLang="en-US" sz="2400"/>
              <a:t> </a:t>
            </a:r>
          </a:p>
        </p:txBody>
      </p:sp>
      <p:sp>
        <p:nvSpPr>
          <p:cNvPr id="11" name="Rectangle 53"/>
          <p:cNvSpPr>
            <a:spLocks noChangeArrowheads="1"/>
          </p:cNvSpPr>
          <p:nvPr/>
        </p:nvSpPr>
        <p:spPr bwMode="auto">
          <a:xfrm>
            <a:off x="1847850" y="2060575"/>
            <a:ext cx="8280400" cy="431800"/>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660066"/>
                </a:solidFill>
              </a:rPr>
              <a:t>أ- العوائق القانونية: </a:t>
            </a:r>
          </a:p>
          <a:p>
            <a:pPr algn="justLow" rtl="1" eaLnBrk="1" hangingPunct="1">
              <a:lnSpc>
                <a:spcPct val="120000"/>
              </a:lnSpc>
              <a:buClr>
                <a:schemeClr val="bg2"/>
              </a:buClr>
              <a:buSzPct val="75000"/>
              <a:defRPr/>
            </a:pPr>
            <a:r>
              <a:rPr lang="ar-SA" altLang="en-US" sz="2800" dirty="0">
                <a:solidFill>
                  <a:srgbClr val="660066"/>
                </a:solidFill>
              </a:rPr>
              <a:t> </a:t>
            </a:r>
          </a:p>
        </p:txBody>
      </p:sp>
      <p:sp>
        <p:nvSpPr>
          <p:cNvPr id="16" name="Rectangle 7"/>
          <p:cNvSpPr>
            <a:spLocks noChangeArrowheads="1"/>
          </p:cNvSpPr>
          <p:nvPr/>
        </p:nvSpPr>
        <p:spPr bwMode="auto">
          <a:xfrm>
            <a:off x="2063751" y="4652964"/>
            <a:ext cx="777557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a:t>يتعلق هذا النوع من العوائق بوفورات الحجم، حيث يقوم المحتكر بالإنتاج بتكلفة منخفضة جدا، مما يجعل تكلفة إنتاج  أي منتج جديد يريد الدخول إلي السوق مرتفعة جدا مقارنة مع تكلفة المنتج المحتكر.</a:t>
            </a:r>
          </a:p>
          <a:p>
            <a:pPr algn="justLow" rtl="1" eaLnBrk="1" hangingPunct="1">
              <a:lnSpc>
                <a:spcPct val="120000"/>
              </a:lnSpc>
              <a:spcBef>
                <a:spcPct val="0"/>
              </a:spcBef>
              <a:buFontTx/>
              <a:buNone/>
            </a:pPr>
            <a:r>
              <a:rPr lang="ar-SA" altLang="en-US" sz="2400"/>
              <a:t> </a:t>
            </a:r>
          </a:p>
        </p:txBody>
      </p:sp>
      <p:sp>
        <p:nvSpPr>
          <p:cNvPr id="17" name="Rectangle 53"/>
          <p:cNvSpPr>
            <a:spLocks noChangeArrowheads="1"/>
          </p:cNvSpPr>
          <p:nvPr/>
        </p:nvSpPr>
        <p:spPr bwMode="auto">
          <a:xfrm>
            <a:off x="1847850" y="4076700"/>
            <a:ext cx="8280400" cy="431800"/>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660066"/>
                </a:solidFill>
              </a:rPr>
              <a:t>ب- العوائق الاقتصادية: </a:t>
            </a:r>
          </a:p>
          <a:p>
            <a:pPr algn="justLow" rtl="1" eaLnBrk="1" hangingPunct="1">
              <a:lnSpc>
                <a:spcPct val="120000"/>
              </a:lnSpc>
              <a:buClr>
                <a:schemeClr val="bg2"/>
              </a:buClr>
              <a:buSzPct val="75000"/>
              <a:defRPr/>
            </a:pPr>
            <a:r>
              <a:rPr lang="ar-SA" altLang="en-US" sz="2800" dirty="0">
                <a:solidFill>
                  <a:srgbClr val="660066"/>
                </a:solidFill>
              </a:rPr>
              <a:t> </a:t>
            </a:r>
          </a:p>
        </p:txBody>
      </p:sp>
    </p:spTree>
    <p:extLst>
      <p:ext uri="{BB962C8B-B14F-4D97-AF65-F5344CB8AC3E}">
        <p14:creationId xmlns:p14="http://schemas.microsoft.com/office/powerpoint/2010/main" val="41112919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slide(fromBottom)">
                                      <p:cBhvr>
                                        <p:cTn id="14" dur="500"/>
                                        <p:tgtEl>
                                          <p:spTgt spid="5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lide(fromBottom)">
                                      <p:cBhvr>
                                        <p:cTn id="19" dur="500"/>
                                        <p:tgtEl>
                                          <p:spTgt spid="9"/>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slide(fromBottom)">
                                      <p:cBhvr>
                                        <p:cTn id="24" dur="500"/>
                                        <p:tgtEl>
                                          <p:spTgt spid="13"/>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slide(fromBottom)">
                                      <p:cBhvr>
                                        <p:cTn id="29" dur="500"/>
                                        <p:tgtEl>
                                          <p:spTgt spid="11"/>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slide(fromBottom)">
                                      <p:cBhvr>
                                        <p:cTn id="34" dur="500"/>
                                        <p:tgtEl>
                                          <p:spTgt spid="1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slide(fromBottom)">
                                      <p:cBhvr>
                                        <p:cTn id="3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54" grpId="0"/>
      <p:bldP spid="9" grpId="0"/>
      <p:bldP spid="13" grpId="0"/>
      <p:bldP spid="11"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063750" y="908051"/>
            <a:ext cx="8280400"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C00000"/>
                </a:solidFill>
              </a:rPr>
              <a:t>(2) عوائق دخول السوق</a:t>
            </a:r>
          </a:p>
          <a:p>
            <a:pPr algn="justLow" rtl="1" eaLnBrk="1" hangingPunct="1">
              <a:lnSpc>
                <a:spcPct val="120000"/>
              </a:lnSpc>
              <a:buClr>
                <a:schemeClr val="bg2"/>
              </a:buClr>
              <a:buSzPct val="75000"/>
              <a:defRPr/>
            </a:pPr>
            <a:r>
              <a:rPr lang="ar-SA" altLang="en-US" sz="2800" dirty="0">
                <a:solidFill>
                  <a:srgbClr val="C00000"/>
                </a:solidFill>
              </a:rPr>
              <a:t> </a:t>
            </a:r>
          </a:p>
        </p:txBody>
      </p:sp>
      <p:sp>
        <p:nvSpPr>
          <p:cNvPr id="18" name="Rectangle 7"/>
          <p:cNvSpPr>
            <a:spLocks noChangeArrowheads="1"/>
          </p:cNvSpPr>
          <p:nvPr/>
        </p:nvSpPr>
        <p:spPr bwMode="auto">
          <a:xfrm>
            <a:off x="1919289" y="2025650"/>
            <a:ext cx="898450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dirty="0"/>
              <a:t>ترتبط هذه الحالة بأن يمتلك المحتكر مورد طبيعي أو موقع جغرافي مميز غير متوفر لغيره من المنافسين الآخرين في السوق (قناة السويس مثلا)، وبالتالي يستمد قوته الاحتكارية بسبب هذا التميز.</a:t>
            </a:r>
          </a:p>
          <a:p>
            <a:pPr algn="justLow" rtl="1" eaLnBrk="1" hangingPunct="1">
              <a:lnSpc>
                <a:spcPct val="120000"/>
              </a:lnSpc>
              <a:spcBef>
                <a:spcPct val="0"/>
              </a:spcBef>
              <a:buFontTx/>
              <a:buNone/>
            </a:pPr>
            <a:r>
              <a:rPr lang="ar-SA" altLang="en-US" sz="2400" dirty="0"/>
              <a:t> </a:t>
            </a:r>
          </a:p>
        </p:txBody>
      </p:sp>
      <p:sp>
        <p:nvSpPr>
          <p:cNvPr id="19" name="Rectangle 53"/>
          <p:cNvSpPr>
            <a:spLocks noChangeArrowheads="1"/>
          </p:cNvSpPr>
          <p:nvPr/>
        </p:nvSpPr>
        <p:spPr bwMode="auto">
          <a:xfrm>
            <a:off x="2143126" y="1433513"/>
            <a:ext cx="7985125" cy="431800"/>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660066"/>
                </a:solidFill>
              </a:rPr>
              <a:t>ج- عوائق طبيعية أو جغرافية: </a:t>
            </a:r>
          </a:p>
          <a:p>
            <a:pPr algn="justLow" rtl="1" eaLnBrk="1" hangingPunct="1">
              <a:lnSpc>
                <a:spcPct val="120000"/>
              </a:lnSpc>
              <a:buClr>
                <a:schemeClr val="bg2"/>
              </a:buClr>
              <a:buSzPct val="75000"/>
              <a:defRPr/>
            </a:pPr>
            <a:r>
              <a:rPr lang="ar-SA" altLang="en-US" sz="2800" dirty="0">
                <a:solidFill>
                  <a:srgbClr val="660066"/>
                </a:solidFill>
              </a:rPr>
              <a:t> </a:t>
            </a:r>
          </a:p>
        </p:txBody>
      </p:sp>
      <p:sp>
        <p:nvSpPr>
          <p:cNvPr id="12" name="Rectangle 7"/>
          <p:cNvSpPr>
            <a:spLocks noChangeArrowheads="1"/>
          </p:cNvSpPr>
          <p:nvPr/>
        </p:nvSpPr>
        <p:spPr bwMode="auto">
          <a:xfrm>
            <a:off x="1919289" y="3933825"/>
            <a:ext cx="904488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400" dirty="0"/>
              <a:t>براءة الاختراع هي شهادة تصدرها جهات تتبع للحكومة بأحقية المنتج صاحب الاختراع في استغلال اختراعه في المجال الإنتاجي أو الخدمي دون غيره من المنافسين لفترة زمنية يحددها القانون حتي يتمكن  المنتج المالك لبراءة الاختراع من تحصيل العوائد المجزية على استثماراته في مجال البحث والتطوير. وتعتبر ميكروسوفت مثالا واضحا على الاحتكار الذي يرعرع في ظل قوانين براءة الاختراع.</a:t>
            </a:r>
          </a:p>
          <a:p>
            <a:pPr algn="justLow" rtl="1" eaLnBrk="1" hangingPunct="1">
              <a:lnSpc>
                <a:spcPct val="120000"/>
              </a:lnSpc>
              <a:spcBef>
                <a:spcPct val="0"/>
              </a:spcBef>
              <a:buFontTx/>
              <a:buNone/>
            </a:pPr>
            <a:r>
              <a:rPr lang="ar-SA" altLang="en-US" sz="2400" dirty="0"/>
              <a:t> </a:t>
            </a:r>
          </a:p>
        </p:txBody>
      </p:sp>
      <p:sp>
        <p:nvSpPr>
          <p:cNvPr id="14" name="Rectangle 53"/>
          <p:cNvSpPr>
            <a:spLocks noChangeArrowheads="1"/>
          </p:cNvSpPr>
          <p:nvPr/>
        </p:nvSpPr>
        <p:spPr bwMode="auto">
          <a:xfrm>
            <a:off x="2143126" y="3357563"/>
            <a:ext cx="7985125" cy="431800"/>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660066"/>
                </a:solidFill>
              </a:rPr>
              <a:t>د- عوائق براءات الاختراع</a:t>
            </a:r>
          </a:p>
          <a:p>
            <a:pPr algn="justLow" rtl="1" eaLnBrk="1" hangingPunct="1">
              <a:lnSpc>
                <a:spcPct val="120000"/>
              </a:lnSpc>
              <a:buClr>
                <a:schemeClr val="bg2"/>
              </a:buClr>
              <a:buSzPct val="75000"/>
              <a:defRPr/>
            </a:pPr>
            <a:r>
              <a:rPr lang="ar-SA" altLang="en-US" sz="2800" dirty="0">
                <a:solidFill>
                  <a:srgbClr val="660066"/>
                </a:solidFill>
              </a:rPr>
              <a:t> </a:t>
            </a:r>
          </a:p>
        </p:txBody>
      </p:sp>
    </p:spTree>
    <p:extLst>
      <p:ext uri="{BB962C8B-B14F-4D97-AF65-F5344CB8AC3E}">
        <p14:creationId xmlns:p14="http://schemas.microsoft.com/office/powerpoint/2010/main" val="10036779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lide(fromBottom)">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lide(fromBottom)">
                                      <p:cBhvr>
                                        <p:cTn id="17" dur="500"/>
                                        <p:tgtEl>
                                          <p:spTgt spid="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lide(fromBottom)">
                                      <p:cBhvr>
                                        <p:cTn id="22" dur="500"/>
                                        <p:tgtEl>
                                          <p:spTgt spid="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slide(fromBottom)">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18" grpId="0"/>
      <p:bldP spid="19" grpId="0"/>
      <p:bldP spid="12"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063750" y="1019176"/>
            <a:ext cx="8280400"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C00000"/>
                </a:solidFill>
              </a:rPr>
              <a:t>(3) منحنى طلب ومنحنى عرض المحتكر </a:t>
            </a:r>
          </a:p>
          <a:p>
            <a:pPr algn="justLow" rtl="1" eaLnBrk="1" hangingPunct="1">
              <a:lnSpc>
                <a:spcPct val="120000"/>
              </a:lnSpc>
              <a:buClr>
                <a:schemeClr val="bg2"/>
              </a:buClr>
              <a:buSzPct val="75000"/>
              <a:defRPr/>
            </a:pPr>
            <a:r>
              <a:rPr lang="ar-SA" altLang="en-US" sz="2800" dirty="0">
                <a:solidFill>
                  <a:srgbClr val="C00000"/>
                </a:solidFill>
              </a:rPr>
              <a:t> </a:t>
            </a:r>
          </a:p>
        </p:txBody>
      </p:sp>
      <p:sp>
        <p:nvSpPr>
          <p:cNvPr id="18" name="Rectangle 7"/>
          <p:cNvSpPr>
            <a:spLocks noChangeArrowheads="1"/>
          </p:cNvSpPr>
          <p:nvPr/>
        </p:nvSpPr>
        <p:spPr bwMode="auto">
          <a:xfrm>
            <a:off x="2063751" y="1628776"/>
            <a:ext cx="9021192"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20000"/>
              </a:lnSpc>
              <a:spcBef>
                <a:spcPct val="0"/>
              </a:spcBef>
              <a:spcAft>
                <a:spcPts val="1200"/>
              </a:spcAft>
              <a:buNone/>
            </a:pPr>
            <a:r>
              <a:rPr lang="ar-SA" altLang="en-US" sz="2500" dirty="0"/>
              <a:t>لابد من الإشارة إلي  أن منحنى طلب المحتكر هو نفس منحنى طلب السوق، حيث يستطيع المنتج في هذه السوق زيادة مبيعاته فقط من خلال تخفيض السعر. ففي سوق الاحتكار التام يكون منحنى طلب المنتج  له انحدار سالب بخلاف الحالة في ظل سوق المنافسة التامة (يكون منحنى طلب المنتج أفقي أي أن انحداره يساوي الصفر).</a:t>
            </a:r>
          </a:p>
          <a:p>
            <a:pPr algn="justLow" rtl="1" eaLnBrk="1" hangingPunct="1">
              <a:lnSpc>
                <a:spcPct val="120000"/>
              </a:lnSpc>
              <a:spcBef>
                <a:spcPct val="0"/>
              </a:spcBef>
              <a:buFontTx/>
              <a:buNone/>
            </a:pPr>
            <a:r>
              <a:rPr lang="ar-SA" altLang="en-US" sz="2500" dirty="0"/>
              <a:t>ومن ناحية أخري فإن المنتج المحتكر ليس له منحنى عرض ويتعين عليه أن يختار كلا من السعر والكمية المعروضة معا ولا يستطيع اختيار واحدة منها بمعزل عن الأخرى. وبالتالي فان المحتكر يستطيع التحكم في السعر عن طريق التحكم في الكمية المعروضة. </a:t>
            </a:r>
          </a:p>
          <a:p>
            <a:pPr algn="justLow" rtl="1" eaLnBrk="1" hangingPunct="1">
              <a:lnSpc>
                <a:spcPct val="120000"/>
              </a:lnSpc>
              <a:spcBef>
                <a:spcPct val="0"/>
              </a:spcBef>
              <a:buFontTx/>
              <a:buNone/>
            </a:pPr>
            <a:r>
              <a:rPr lang="ar-SA" altLang="en-US" sz="2500" dirty="0"/>
              <a:t> </a:t>
            </a:r>
          </a:p>
        </p:txBody>
      </p:sp>
    </p:spTree>
    <p:extLst>
      <p:ext uri="{BB962C8B-B14F-4D97-AF65-F5344CB8AC3E}">
        <p14:creationId xmlns:p14="http://schemas.microsoft.com/office/powerpoint/2010/main" val="41500820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lide(fromBottom)">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063750" y="1019176"/>
            <a:ext cx="8280400"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C00000"/>
                </a:solidFill>
              </a:rPr>
              <a:t>(4) توازن المحتكر في الأجل القصير </a:t>
            </a:r>
          </a:p>
          <a:p>
            <a:pPr algn="justLow" rtl="1" eaLnBrk="1" hangingPunct="1">
              <a:lnSpc>
                <a:spcPct val="120000"/>
              </a:lnSpc>
              <a:buClr>
                <a:schemeClr val="bg2"/>
              </a:buClr>
              <a:buSzPct val="75000"/>
              <a:defRPr/>
            </a:pPr>
            <a:r>
              <a:rPr lang="ar-SA" altLang="en-US" sz="2800" dirty="0">
                <a:solidFill>
                  <a:srgbClr val="C00000"/>
                </a:solidFill>
              </a:rPr>
              <a:t> </a:t>
            </a:r>
          </a:p>
        </p:txBody>
      </p:sp>
      <p:sp>
        <p:nvSpPr>
          <p:cNvPr id="18" name="Rectangle 7"/>
          <p:cNvSpPr>
            <a:spLocks noChangeArrowheads="1"/>
          </p:cNvSpPr>
          <p:nvPr/>
        </p:nvSpPr>
        <p:spPr bwMode="auto">
          <a:xfrm>
            <a:off x="2063751" y="1628776"/>
            <a:ext cx="9064324"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20000"/>
              </a:lnSpc>
              <a:spcBef>
                <a:spcPct val="0"/>
              </a:spcBef>
              <a:spcAft>
                <a:spcPts val="1200"/>
              </a:spcAft>
              <a:buNone/>
            </a:pPr>
            <a:r>
              <a:rPr lang="ar-SA" altLang="en-US" sz="2500" dirty="0"/>
              <a:t>لمعرفة توازن المحتكر في الأجل القصير فلابد من معرفة التكاليف حتى نقارن التكلفة بالإيراد، حيث نستطيع تحديد توازن المحتكر بطريقتين:</a:t>
            </a:r>
          </a:p>
          <a:p>
            <a:pPr algn="justLow" rtl="1" eaLnBrk="1" hangingPunct="1">
              <a:lnSpc>
                <a:spcPct val="120000"/>
              </a:lnSpc>
              <a:spcBef>
                <a:spcPct val="0"/>
              </a:spcBef>
              <a:buFontTx/>
              <a:buNone/>
            </a:pPr>
            <a:r>
              <a:rPr lang="ar-SA" altLang="en-US" sz="2500" dirty="0"/>
              <a:t> </a:t>
            </a:r>
          </a:p>
        </p:txBody>
      </p:sp>
      <p:sp>
        <p:nvSpPr>
          <p:cNvPr id="5" name="Rectangle 53"/>
          <p:cNvSpPr>
            <a:spLocks noChangeArrowheads="1"/>
          </p:cNvSpPr>
          <p:nvPr/>
        </p:nvSpPr>
        <p:spPr bwMode="auto">
          <a:xfrm>
            <a:off x="1847850" y="2674938"/>
            <a:ext cx="8280400" cy="431800"/>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660066"/>
                </a:solidFill>
              </a:rPr>
              <a:t>أ- طريقة </a:t>
            </a:r>
            <a:r>
              <a:rPr lang="ar-SA" altLang="en-US" sz="2800" dirty="0" smtClean="0">
                <a:solidFill>
                  <a:srgbClr val="660066"/>
                </a:solidFill>
              </a:rPr>
              <a:t>الكلية: </a:t>
            </a:r>
            <a:endParaRPr lang="ar-SA" altLang="en-US" sz="2800" dirty="0">
              <a:solidFill>
                <a:srgbClr val="660066"/>
              </a:solidFill>
            </a:endParaRPr>
          </a:p>
          <a:p>
            <a:pPr algn="justLow" rtl="1" eaLnBrk="1" hangingPunct="1">
              <a:lnSpc>
                <a:spcPct val="120000"/>
              </a:lnSpc>
              <a:buClr>
                <a:schemeClr val="bg2"/>
              </a:buClr>
              <a:buSzPct val="75000"/>
              <a:defRPr/>
            </a:pPr>
            <a:r>
              <a:rPr lang="ar-SA" altLang="en-US" sz="2800" dirty="0">
                <a:solidFill>
                  <a:srgbClr val="660066"/>
                </a:solidFill>
              </a:rPr>
              <a:t> </a:t>
            </a:r>
          </a:p>
        </p:txBody>
      </p:sp>
      <p:sp>
        <p:nvSpPr>
          <p:cNvPr id="6" name="Rectangle 7"/>
          <p:cNvSpPr>
            <a:spLocks noChangeArrowheads="1"/>
          </p:cNvSpPr>
          <p:nvPr/>
        </p:nvSpPr>
        <p:spPr bwMode="auto">
          <a:xfrm>
            <a:off x="2063751" y="3284539"/>
            <a:ext cx="9064324"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20000"/>
              </a:lnSpc>
              <a:spcBef>
                <a:spcPct val="0"/>
              </a:spcBef>
              <a:spcAft>
                <a:spcPts val="1200"/>
              </a:spcAft>
              <a:buNone/>
            </a:pPr>
            <a:r>
              <a:rPr lang="ar-SA" altLang="en-US" sz="2500" dirty="0"/>
              <a:t>وفق هذه الطريقة ستتم المقارنة بين كل من  الايراد الكلي  (</a:t>
            </a:r>
            <a:r>
              <a:rPr lang="en-US" altLang="en-US" sz="2500" dirty="0"/>
              <a:t>TR</a:t>
            </a:r>
            <a:r>
              <a:rPr lang="ar-SA" altLang="en-US" sz="2500" dirty="0"/>
              <a:t>)</a:t>
            </a:r>
            <a:r>
              <a:rPr lang="en-US" altLang="en-US" sz="2500" dirty="0"/>
              <a:t> </a:t>
            </a:r>
            <a:r>
              <a:rPr lang="ar-SA" altLang="en-US" sz="2500" dirty="0"/>
              <a:t>والتكاليف الكلية (</a:t>
            </a:r>
            <a:r>
              <a:rPr lang="en-US" altLang="en-US" sz="2500" dirty="0"/>
              <a:t>TC</a:t>
            </a:r>
            <a:r>
              <a:rPr lang="ar-SA" altLang="en-US" sz="2500" dirty="0"/>
              <a:t>)</a:t>
            </a:r>
            <a:r>
              <a:rPr lang="en-US" altLang="en-US" sz="2500" dirty="0"/>
              <a:t> </a:t>
            </a:r>
            <a:r>
              <a:rPr lang="ar-SA" altLang="en-US" sz="2500" dirty="0"/>
              <a:t>حيث سينتج المحتكر الكمية التي تعظم الفرق بينهما أي تعظم الربح. وعلى ضوء الكمية يتم تحديد السعر من خلال جدول الطلب (السوق أو المحتكر) على السلعة بشرط أن تغطي الإيرادات جميع التكاليف المتغيرة. ويمكن توضيح ذلك من خلال الجدول في الشريحة التالية:</a:t>
            </a:r>
          </a:p>
          <a:p>
            <a:pPr algn="justLow">
              <a:lnSpc>
                <a:spcPct val="120000"/>
              </a:lnSpc>
              <a:spcBef>
                <a:spcPct val="0"/>
              </a:spcBef>
              <a:spcAft>
                <a:spcPts val="1200"/>
              </a:spcAft>
              <a:buNone/>
            </a:pPr>
            <a:endParaRPr lang="ar-SA" altLang="en-US" sz="2500" dirty="0"/>
          </a:p>
          <a:p>
            <a:pPr algn="justLow" rtl="1" eaLnBrk="1" hangingPunct="1">
              <a:lnSpc>
                <a:spcPct val="120000"/>
              </a:lnSpc>
              <a:spcBef>
                <a:spcPct val="0"/>
              </a:spcBef>
              <a:buFontTx/>
              <a:buNone/>
            </a:pPr>
            <a:r>
              <a:rPr lang="ar-SA" altLang="en-US" sz="2500" dirty="0"/>
              <a:t> </a:t>
            </a:r>
          </a:p>
        </p:txBody>
      </p:sp>
    </p:spTree>
    <p:extLst>
      <p:ext uri="{BB962C8B-B14F-4D97-AF65-F5344CB8AC3E}">
        <p14:creationId xmlns:p14="http://schemas.microsoft.com/office/powerpoint/2010/main" val="21677537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lide(fromBottom)">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lide(fromBottom)">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slide(fromBottom)">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18"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063750" y="1019176"/>
            <a:ext cx="8280400"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C00000"/>
                </a:solidFill>
              </a:rPr>
              <a:t>(4) توازن المحتكر في الأجل القصير </a:t>
            </a:r>
          </a:p>
          <a:p>
            <a:pPr algn="justLow" rtl="1" eaLnBrk="1" hangingPunct="1">
              <a:lnSpc>
                <a:spcPct val="120000"/>
              </a:lnSpc>
              <a:buClr>
                <a:schemeClr val="bg2"/>
              </a:buClr>
              <a:buSzPct val="75000"/>
              <a:defRPr/>
            </a:pPr>
            <a:r>
              <a:rPr lang="ar-SA" altLang="en-US" sz="2800" dirty="0">
                <a:solidFill>
                  <a:srgbClr val="C00000"/>
                </a:solidFill>
              </a:rPr>
              <a:t> </a:t>
            </a:r>
          </a:p>
        </p:txBody>
      </p:sp>
      <p:graphicFrame>
        <p:nvGraphicFramePr>
          <p:cNvPr id="7" name="عنصر نائب للمحتوى 3"/>
          <p:cNvGraphicFramePr>
            <a:graphicFrameLocks noGrp="1"/>
          </p:cNvGraphicFramePr>
          <p:nvPr/>
        </p:nvGraphicFramePr>
        <p:xfrm>
          <a:off x="2640014" y="1698626"/>
          <a:ext cx="6840537" cy="4105276"/>
        </p:xfrm>
        <a:graphic>
          <a:graphicData uri="http://schemas.openxmlformats.org/drawingml/2006/table">
            <a:tbl>
              <a:tblPr rtl="1"/>
              <a:tblGrid>
                <a:gridCol w="1144587"/>
                <a:gridCol w="1123950"/>
                <a:gridCol w="1219200"/>
                <a:gridCol w="1390650"/>
                <a:gridCol w="1962150"/>
              </a:tblGrid>
              <a:tr h="640179">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rPr>
                        <a:t>السعر</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rPr>
                        <a:t> </a:t>
                      </a:r>
                      <a:r>
                        <a:rPr kumimoji="0" lang="en-US"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rPr>
                        <a:t>p</a:t>
                      </a:r>
                      <a:endParaRPr kumimoji="0" lang="ar-SA"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rPr>
                        <a:t>الكمية</a:t>
                      </a:r>
                      <a:endParaRPr kumimoji="0" lang="en-US"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rPr>
                        <a:t> </a:t>
                      </a:r>
                      <a:r>
                        <a:rPr kumimoji="0" lang="en-US"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rPr>
                        <a:t>Q</a:t>
                      </a:r>
                      <a:endParaRPr kumimoji="0" lang="ar-SA"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rPr>
                        <a:t>الإيراد الكلي </a:t>
                      </a:r>
                      <a:r>
                        <a:rPr kumimoji="0" lang="en-US"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rPr>
                        <a:t>TR</a:t>
                      </a:r>
                      <a:endParaRPr kumimoji="0" lang="ar-SA"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rPr>
                        <a:t>التكاليف الكلية</a:t>
                      </a:r>
                    </a:p>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rPr>
                        <a:t>TC</a:t>
                      </a:r>
                      <a:endParaRPr kumimoji="0" lang="ar-SA"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endParaRP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rPr>
                        <a:t>الربح</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r>
              <a:tr h="365817">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14</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0</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0</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10</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-10</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387410">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13</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1</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13</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13</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0</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r h="387410">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12</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2</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24</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18</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6</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387410">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B050"/>
                          </a:solidFill>
                          <a:effectLst/>
                          <a:latin typeface="Arial" panose="020B0604020202020204" pitchFamily="34" charset="0"/>
                          <a:cs typeface="Arial" panose="020B0604020202020204" pitchFamily="34" charset="0"/>
                        </a:rPr>
                        <a:t>11</a:t>
                      </a:r>
                      <a:endParaRPr kumimoji="0" lang="ar-SA" altLang="ar-SA" sz="1800" b="0" i="0" u="none" strike="noStrike" cap="none" normalizeH="0" baseline="0" smtClean="0">
                        <a:ln>
                          <a:noFill/>
                        </a:ln>
                        <a:solidFill>
                          <a:srgbClr val="00B05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B050"/>
                          </a:solidFill>
                          <a:effectLst/>
                          <a:latin typeface="Arial" panose="020B0604020202020204" pitchFamily="34" charset="0"/>
                          <a:cs typeface="Arial" panose="020B0604020202020204" pitchFamily="34" charset="0"/>
                        </a:rPr>
                        <a:t>3</a:t>
                      </a:r>
                      <a:endParaRPr kumimoji="0" lang="ar-SA" altLang="ar-SA" sz="1800" b="0" i="0" u="none" strike="noStrike" cap="none" normalizeH="0" baseline="0" smtClean="0">
                        <a:ln>
                          <a:noFill/>
                        </a:ln>
                        <a:solidFill>
                          <a:srgbClr val="00B05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B050"/>
                          </a:solidFill>
                          <a:effectLst/>
                          <a:latin typeface="Arial" panose="020B0604020202020204" pitchFamily="34" charset="0"/>
                          <a:cs typeface="Arial" panose="020B0604020202020204" pitchFamily="34" charset="0"/>
                        </a:rPr>
                        <a:t>33</a:t>
                      </a:r>
                      <a:endParaRPr kumimoji="0" lang="ar-SA" altLang="ar-SA" sz="1800" b="0" i="0" u="none" strike="noStrike" cap="none" normalizeH="0" baseline="0" smtClean="0">
                        <a:ln>
                          <a:noFill/>
                        </a:ln>
                        <a:solidFill>
                          <a:srgbClr val="00B05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0" i="0" u="none" strike="noStrike" cap="none" normalizeH="0" baseline="0" smtClean="0">
                          <a:ln>
                            <a:noFill/>
                          </a:ln>
                          <a:solidFill>
                            <a:srgbClr val="00B050"/>
                          </a:solidFill>
                          <a:effectLst/>
                          <a:latin typeface="Arial" panose="020B0604020202020204" pitchFamily="34" charset="0"/>
                          <a:cs typeface="Arial" panose="020B0604020202020204" pitchFamily="34" charset="0"/>
                        </a:rPr>
                        <a:t>25</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0" i="0" u="none" strike="noStrike" cap="none" normalizeH="0" baseline="0" smtClean="0">
                          <a:ln>
                            <a:noFill/>
                          </a:ln>
                          <a:solidFill>
                            <a:srgbClr val="00B050"/>
                          </a:solidFill>
                          <a:effectLst/>
                          <a:latin typeface="Arial" panose="020B0604020202020204" pitchFamily="34" charset="0"/>
                          <a:cs typeface="Arial" panose="020B0604020202020204" pitchFamily="34" charset="0"/>
                        </a:rPr>
                        <a:t>8</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r h="387410">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10</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4</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40</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34</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6</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387410">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9</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5</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45</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45</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0</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r h="387410">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8</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6</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48</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58</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-10</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387410">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7</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7</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49</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73</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-24</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r h="387410">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6</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8</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48</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90</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lgn="l" rtl="0" eaLnBrk="0" hangingPunct="0">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cs typeface="Arial" panose="020B0604020202020204" pitchFamily="34" charset="0"/>
                        </a:defRPr>
                      </a:lvl1pPr>
                      <a:lvl2pPr marL="742950" indent="-285750" algn="l" rtl="0" eaLnBrk="0" hangingPunct="0">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2pPr>
                      <a:lvl3pPr marL="1143000" indent="-228600" algn="l" rtl="0" eaLnBrk="0" hangingPunct="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marL="1600200" indent="-228600" algn="l" rtl="0" eaLnBrk="0" hangingPunct="0">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marL="2057400" indent="-228600" algn="l" rtl="0" eaLnBrk="0" hangingPunct="0">
                        <a:spcBef>
                          <a:spcPct val="20000"/>
                        </a:spcBef>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-42</a:t>
                      </a:r>
                      <a:endParaRPr kumimoji="0" lang="ar-SA" altLang="ar-SA"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bl>
          </a:graphicData>
        </a:graphic>
      </p:graphicFrame>
    </p:spTree>
    <p:extLst>
      <p:ext uri="{BB962C8B-B14F-4D97-AF65-F5344CB8AC3E}">
        <p14:creationId xmlns:p14="http://schemas.microsoft.com/office/powerpoint/2010/main" val="5349552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753600" y="6477001"/>
            <a:ext cx="762000" cy="365125"/>
          </a:xfrm>
        </p:spPr>
        <p:txBody>
          <a:bodyPr/>
          <a:lstStyle/>
          <a:p>
            <a:fld id="{AB8D8818-8075-44AB-BC43-AB8FC0FC9D1E}" type="slidenum">
              <a:rPr lang="en-US" smtClean="0"/>
              <a:pPr/>
              <a:t>11</a:t>
            </a:fld>
            <a:endParaRPr lang="en-US" dirty="0"/>
          </a:p>
        </p:txBody>
      </p:sp>
      <p:sp>
        <p:nvSpPr>
          <p:cNvPr id="6" name="Line 4"/>
          <p:cNvSpPr>
            <a:spLocks noChangeShapeType="1"/>
          </p:cNvSpPr>
          <p:nvPr/>
        </p:nvSpPr>
        <p:spPr bwMode="auto">
          <a:xfrm>
            <a:off x="3200401" y="4938712"/>
            <a:ext cx="6109495" cy="14288"/>
          </a:xfrm>
          <a:prstGeom prst="line">
            <a:avLst/>
          </a:prstGeom>
          <a:noFill/>
          <a:ln w="19050">
            <a:solidFill>
              <a:srgbClr val="000000"/>
            </a:solidFill>
            <a:round/>
            <a:headEnd type="none" w="med" len="med"/>
            <a:tailEnd type="arrow" w="med" len="med"/>
          </a:ln>
          <a:effectLst/>
        </p:spPr>
        <p:txBody>
          <a:bodyPr/>
          <a:lstStyle/>
          <a:p>
            <a:endParaRPr lang="ar-SA" sz="1400">
              <a:ln w="3175">
                <a:solidFill>
                  <a:schemeClr val="tx1"/>
                </a:solidFill>
              </a:ln>
              <a:latin typeface="Times New Roman" panose="02020603050405020304" pitchFamily="18" charset="0"/>
              <a:cs typeface="Times New Roman" panose="02020603050405020304" pitchFamily="18" charset="0"/>
            </a:endParaRPr>
          </a:p>
        </p:txBody>
      </p:sp>
      <p:sp>
        <p:nvSpPr>
          <p:cNvPr id="9" name="Text Box 7"/>
          <p:cNvSpPr txBox="1">
            <a:spLocks noChangeArrowheads="1"/>
          </p:cNvSpPr>
          <p:nvPr/>
        </p:nvSpPr>
        <p:spPr bwMode="auto">
          <a:xfrm>
            <a:off x="6084889" y="4940300"/>
            <a:ext cx="1103313" cy="469900"/>
          </a:xfrm>
          <a:prstGeom prst="rect">
            <a:avLst/>
          </a:prstGeom>
          <a:noFill/>
          <a:ln w="9525">
            <a:noFill/>
            <a:miter lim="800000"/>
            <a:headEnd/>
            <a:tailEnd/>
          </a:ln>
          <a:effectLst/>
        </p:spPr>
        <p:txBody>
          <a:bodyPr/>
          <a:lstStyle/>
          <a:p>
            <a:pPr algn="ctr"/>
            <a:r>
              <a:rPr lang="en-US" altLang="zh-CN" sz="1600" b="1" dirty="0">
                <a:latin typeface="Times New Roman" pitchFamily="18" charset="0"/>
                <a:ea typeface="SimSun" pitchFamily="2" charset="-122"/>
                <a:cs typeface="Times New Roman" panose="02020603050405020304" pitchFamily="18" charset="0"/>
              </a:rPr>
              <a:t>Q</a:t>
            </a:r>
            <a:r>
              <a:rPr lang="en-US" altLang="zh-CN" sz="1600" b="1" baseline="30000" dirty="0">
                <a:latin typeface="Times New Roman" pitchFamily="18" charset="0"/>
                <a:ea typeface="SimSun" pitchFamily="2" charset="-122"/>
                <a:cs typeface="Times New Roman" panose="02020603050405020304" pitchFamily="18" charset="0"/>
              </a:rPr>
              <a:t>*</a:t>
            </a:r>
            <a:endParaRPr lang="en-US" sz="1600" b="1" baseline="30000" dirty="0">
              <a:latin typeface="Times New Roman" panose="02020603050405020304" pitchFamily="18" charset="0"/>
              <a:cs typeface="Times New Roman" panose="02020603050405020304" pitchFamily="18" charset="0"/>
            </a:endParaRPr>
          </a:p>
        </p:txBody>
      </p:sp>
      <p:sp>
        <p:nvSpPr>
          <p:cNvPr id="11" name="Arc 9"/>
          <p:cNvSpPr>
            <a:spLocks/>
          </p:cNvSpPr>
          <p:nvPr/>
        </p:nvSpPr>
        <p:spPr bwMode="auto">
          <a:xfrm rot="11789864" flipV="1">
            <a:off x="4025357" y="1522284"/>
            <a:ext cx="5377951" cy="4979685"/>
          </a:xfrm>
          <a:custGeom>
            <a:avLst/>
            <a:gdLst>
              <a:gd name="G0" fmla="+- 1020 0 0"/>
              <a:gd name="G1" fmla="+- 21600 0 0"/>
              <a:gd name="G2" fmla="+- 21600 0 0"/>
              <a:gd name="T0" fmla="*/ 0 w 22370"/>
              <a:gd name="T1" fmla="*/ 24 h 21600"/>
              <a:gd name="T2" fmla="*/ 22370 w 22370"/>
              <a:gd name="T3" fmla="*/ 18320 h 21600"/>
              <a:gd name="T4" fmla="*/ 1020 w 22370"/>
              <a:gd name="T5" fmla="*/ 21600 h 21600"/>
            </a:gdLst>
            <a:ahLst/>
            <a:cxnLst>
              <a:cxn ang="0">
                <a:pos x="T0" y="T1"/>
              </a:cxn>
              <a:cxn ang="0">
                <a:pos x="T2" y="T3"/>
              </a:cxn>
              <a:cxn ang="0">
                <a:pos x="T4" y="T5"/>
              </a:cxn>
            </a:cxnLst>
            <a:rect l="0" t="0" r="r" b="b"/>
            <a:pathLst>
              <a:path w="22370" h="21600" fill="none" extrusionOk="0">
                <a:moveTo>
                  <a:pt x="0" y="24"/>
                </a:moveTo>
                <a:cubicBezTo>
                  <a:pt x="339" y="8"/>
                  <a:pt x="679" y="-1"/>
                  <a:pt x="1020" y="0"/>
                </a:cubicBezTo>
                <a:cubicBezTo>
                  <a:pt x="11682" y="0"/>
                  <a:pt x="20750" y="7780"/>
                  <a:pt x="22369" y="18320"/>
                </a:cubicBezTo>
              </a:path>
              <a:path w="22370" h="21600" stroke="0" extrusionOk="0">
                <a:moveTo>
                  <a:pt x="0" y="24"/>
                </a:moveTo>
                <a:cubicBezTo>
                  <a:pt x="339" y="8"/>
                  <a:pt x="679" y="-1"/>
                  <a:pt x="1020" y="0"/>
                </a:cubicBezTo>
                <a:cubicBezTo>
                  <a:pt x="11682" y="0"/>
                  <a:pt x="20750" y="7780"/>
                  <a:pt x="22369" y="18320"/>
                </a:cubicBezTo>
                <a:lnTo>
                  <a:pt x="1020" y="21600"/>
                </a:lnTo>
                <a:close/>
              </a:path>
            </a:pathLst>
          </a:custGeom>
          <a:noFill/>
          <a:ln w="38100">
            <a:solidFill>
              <a:srgbClr val="0070C0"/>
            </a:solidFill>
            <a:round/>
            <a:headEnd/>
            <a:tailEnd/>
          </a:ln>
          <a:effectLst/>
        </p:spPr>
        <p:txBody>
          <a:bodyPr/>
          <a:lstStyle/>
          <a:p>
            <a:endParaRPr lang="ar-SA" sz="1400">
              <a:ln>
                <a:solidFill>
                  <a:srgbClr val="FF0000"/>
                </a:solidFill>
              </a:ln>
              <a:latin typeface="Times New Roman" panose="02020603050405020304" pitchFamily="18" charset="0"/>
              <a:cs typeface="Times New Roman" panose="02020603050405020304" pitchFamily="18" charset="0"/>
            </a:endParaRPr>
          </a:p>
        </p:txBody>
      </p:sp>
      <p:sp>
        <p:nvSpPr>
          <p:cNvPr id="12" name="Text Box 10"/>
          <p:cNvSpPr txBox="1">
            <a:spLocks noChangeArrowheads="1"/>
          </p:cNvSpPr>
          <p:nvPr/>
        </p:nvSpPr>
        <p:spPr bwMode="auto">
          <a:xfrm>
            <a:off x="9309895" y="1348534"/>
            <a:ext cx="785812" cy="473075"/>
          </a:xfrm>
          <a:prstGeom prst="rect">
            <a:avLst/>
          </a:prstGeom>
          <a:noFill/>
          <a:ln w="9525">
            <a:noFill/>
            <a:miter lim="800000"/>
            <a:headEnd/>
            <a:tailEnd/>
          </a:ln>
          <a:effectLst/>
        </p:spPr>
        <p:txBody>
          <a:bodyPr/>
          <a:lstStyle/>
          <a:p>
            <a:r>
              <a:rPr lang="en-US" sz="1600" b="1" dirty="0">
                <a:latin typeface="Times New Roman" panose="02020603050405020304" pitchFamily="18" charset="0"/>
                <a:ea typeface="SimSun" pitchFamily="2" charset="-122"/>
                <a:cs typeface="Times New Roman" panose="02020603050405020304" pitchFamily="18" charset="0"/>
              </a:rPr>
              <a:t>TC</a:t>
            </a:r>
          </a:p>
        </p:txBody>
      </p:sp>
      <p:sp>
        <p:nvSpPr>
          <p:cNvPr id="13" name="Text Box 11"/>
          <p:cNvSpPr txBox="1">
            <a:spLocks noChangeArrowheads="1"/>
          </p:cNvSpPr>
          <p:nvPr/>
        </p:nvSpPr>
        <p:spPr bwMode="auto">
          <a:xfrm>
            <a:off x="9149616" y="2464894"/>
            <a:ext cx="785813" cy="473075"/>
          </a:xfrm>
          <a:prstGeom prst="rect">
            <a:avLst/>
          </a:prstGeom>
          <a:noFill/>
          <a:ln w="9525">
            <a:noFill/>
            <a:miter lim="800000"/>
            <a:headEnd/>
            <a:tailEnd/>
          </a:ln>
          <a:effectLst/>
        </p:spPr>
        <p:txBody>
          <a:bodyPr/>
          <a:lstStyle/>
          <a:p>
            <a:r>
              <a:rPr lang="en-US" sz="1600" b="1" dirty="0">
                <a:latin typeface="Times New Roman" panose="02020603050405020304" pitchFamily="18" charset="0"/>
                <a:ea typeface="SimSun" pitchFamily="2" charset="-122"/>
                <a:cs typeface="Times New Roman" panose="02020603050405020304" pitchFamily="18" charset="0"/>
              </a:rPr>
              <a:t>TR</a:t>
            </a:r>
          </a:p>
        </p:txBody>
      </p:sp>
      <p:sp>
        <p:nvSpPr>
          <p:cNvPr id="14" name="Text Box 12"/>
          <p:cNvSpPr txBox="1">
            <a:spLocks noChangeArrowheads="1"/>
          </p:cNvSpPr>
          <p:nvPr/>
        </p:nvSpPr>
        <p:spPr bwMode="auto">
          <a:xfrm>
            <a:off x="9433596" y="4876801"/>
            <a:ext cx="796925" cy="314325"/>
          </a:xfrm>
          <a:prstGeom prst="rect">
            <a:avLst/>
          </a:prstGeom>
          <a:noFill/>
          <a:ln w="9525">
            <a:noFill/>
            <a:miter lim="800000"/>
            <a:headEnd/>
            <a:tailEnd/>
          </a:ln>
          <a:effectLst/>
        </p:spPr>
        <p:txBody>
          <a:bodyPr/>
          <a:lstStyle/>
          <a:p>
            <a:r>
              <a:rPr lang="en-US" altLang="zh-CN" sz="1600" b="1" dirty="0">
                <a:latin typeface="Times New Roman" pitchFamily="18" charset="0"/>
                <a:ea typeface="SimSun" pitchFamily="2" charset="-122"/>
                <a:cs typeface="Times New Roman" panose="02020603050405020304" pitchFamily="18" charset="0"/>
              </a:rPr>
              <a:t>Q</a:t>
            </a:r>
            <a:endParaRPr lang="en-US" sz="1600" b="1" dirty="0">
              <a:latin typeface="Times New Roman" panose="02020603050405020304" pitchFamily="18" charset="0"/>
              <a:ea typeface="SimSun" pitchFamily="2" charset="-122"/>
              <a:cs typeface="Times New Roman" panose="02020603050405020304" pitchFamily="18" charset="0"/>
            </a:endParaRPr>
          </a:p>
        </p:txBody>
      </p:sp>
      <p:sp>
        <p:nvSpPr>
          <p:cNvPr id="15" name="Line 13"/>
          <p:cNvSpPr>
            <a:spLocks noChangeShapeType="1"/>
          </p:cNvSpPr>
          <p:nvPr/>
        </p:nvSpPr>
        <p:spPr bwMode="auto">
          <a:xfrm>
            <a:off x="3217865" y="1628777"/>
            <a:ext cx="1587" cy="3303588"/>
          </a:xfrm>
          <a:prstGeom prst="line">
            <a:avLst/>
          </a:prstGeom>
          <a:noFill/>
          <a:ln w="19050">
            <a:solidFill>
              <a:srgbClr val="000000"/>
            </a:solidFill>
            <a:round/>
            <a:headEnd type="arrow" w="med" len="med"/>
            <a:tailEnd type="none" w="med" len="med"/>
          </a:ln>
          <a:effectLst/>
        </p:spPr>
        <p:txBody>
          <a:bodyPr/>
          <a:lstStyle/>
          <a:p>
            <a:endParaRPr lang="ar-SA" sz="1400">
              <a:ln>
                <a:solidFill>
                  <a:schemeClr val="accent5"/>
                </a:solidFill>
              </a:ln>
              <a:latin typeface="Times New Roman" panose="02020603050405020304" pitchFamily="18" charset="0"/>
              <a:cs typeface="Times New Roman" panose="02020603050405020304" pitchFamily="18" charset="0"/>
            </a:endParaRPr>
          </a:p>
        </p:txBody>
      </p:sp>
      <p:sp>
        <p:nvSpPr>
          <p:cNvPr id="16" name="Text Box 14"/>
          <p:cNvSpPr txBox="1">
            <a:spLocks noChangeArrowheads="1"/>
          </p:cNvSpPr>
          <p:nvPr/>
        </p:nvSpPr>
        <p:spPr bwMode="auto">
          <a:xfrm>
            <a:off x="1676401" y="5791200"/>
            <a:ext cx="8851105" cy="609600"/>
          </a:xfrm>
          <a:prstGeom prst="rect">
            <a:avLst/>
          </a:prstGeom>
          <a:noFill/>
          <a:ln w="28575">
            <a:solidFill>
              <a:srgbClr val="000000"/>
            </a:solidFill>
            <a:miter lim="800000"/>
            <a:headEnd/>
            <a:tailEnd/>
          </a:ln>
          <a:effectLst/>
        </p:spPr>
        <p:txBody>
          <a:bodyPr/>
          <a:lstStyle/>
          <a:p>
            <a:pPr algn="just" rtl="1"/>
            <a:r>
              <a:rPr lang="ar-SA" altLang="zh-CN" b="1" dirty="0">
                <a:latin typeface="Times New Roman" pitchFamily="18" charset="0"/>
                <a:ea typeface="SimSun" pitchFamily="2" charset="-122"/>
                <a:cs typeface="Times New Roman" pitchFamily="18" charset="0"/>
              </a:rPr>
              <a:t>الشكل (</a:t>
            </a:r>
            <a:r>
              <a:rPr lang="ar-BH" altLang="zh-CN" b="1" dirty="0">
                <a:latin typeface="Times New Roman" pitchFamily="18" charset="0"/>
                <a:ea typeface="SimSun" pitchFamily="2" charset="-122"/>
                <a:cs typeface="Times New Roman" pitchFamily="18" charset="0"/>
              </a:rPr>
              <a:t>10</a:t>
            </a:r>
            <a:r>
              <a:rPr lang="ar-SA" altLang="zh-CN" b="1" dirty="0">
                <a:latin typeface="Times New Roman" pitchFamily="18" charset="0"/>
                <a:ea typeface="SimSun" pitchFamily="2" charset="-122"/>
                <a:cs typeface="Times New Roman" pitchFamily="18" charset="0"/>
              </a:rPr>
              <a:t>-1): </a:t>
            </a:r>
            <a:r>
              <a:rPr lang="ar-SA" altLang="zh-CN" dirty="0">
                <a:latin typeface="Times New Roman" pitchFamily="18" charset="0"/>
                <a:ea typeface="SimSun" pitchFamily="2" charset="-122"/>
                <a:cs typeface="Times New Roman" pitchFamily="18" charset="0"/>
              </a:rPr>
              <a:t>منحنيات التكاليف الكلية والإيراد الكلي والمسافة الرأسية بينهما تقيس الربح. عند إنتاج </a:t>
            </a:r>
            <a:r>
              <a:rPr lang="en-US" altLang="zh-CN" dirty="0">
                <a:latin typeface="Times New Roman" pitchFamily="18" charset="0"/>
                <a:ea typeface="SimSun" pitchFamily="2" charset="-122"/>
                <a:cs typeface="Times New Roman" pitchFamily="18" charset="0"/>
              </a:rPr>
              <a:t>Q</a:t>
            </a:r>
            <a:r>
              <a:rPr lang="ar-BH" altLang="zh-CN" baseline="30000" dirty="0">
                <a:latin typeface="Times New Roman" pitchFamily="18" charset="0"/>
                <a:ea typeface="SimSun" pitchFamily="2" charset="-122"/>
                <a:cs typeface="Times New Roman" pitchFamily="18" charset="0"/>
              </a:rPr>
              <a:t>*</a:t>
            </a:r>
            <a:r>
              <a:rPr lang="ar-BH" altLang="zh-CN" dirty="0">
                <a:latin typeface="Times New Roman" pitchFamily="18" charset="0"/>
                <a:ea typeface="SimSun" pitchFamily="2" charset="-122"/>
                <a:cs typeface="Times New Roman" pitchFamily="18" charset="0"/>
              </a:rPr>
              <a:t> </a:t>
            </a:r>
            <a:r>
              <a:rPr lang="ar-SA" altLang="zh-CN" dirty="0">
                <a:latin typeface="Times New Roman" pitchFamily="18" charset="0"/>
                <a:ea typeface="SimSun" pitchFamily="2" charset="-122"/>
                <a:cs typeface="Times New Roman" pitchFamily="18" charset="0"/>
              </a:rPr>
              <a:t>يحقق المحتكر </a:t>
            </a:r>
            <a:r>
              <a:rPr lang="ar-SA" altLang="zh-CN">
                <a:latin typeface="Times New Roman" pitchFamily="18" charset="0"/>
                <a:ea typeface="SimSun" pitchFamily="2" charset="-122"/>
                <a:cs typeface="Times New Roman" pitchFamily="18" charset="0"/>
              </a:rPr>
              <a:t>أقصى ربح</a:t>
            </a:r>
            <a:r>
              <a:rPr lang="en-US" altLang="zh-CN">
                <a:latin typeface="Times New Roman" pitchFamily="18" charset="0"/>
                <a:ea typeface="SimSun" pitchFamily="2" charset="-122"/>
                <a:cs typeface="Times New Roman" pitchFamily="18" charset="0"/>
              </a:rPr>
              <a:t>.</a:t>
            </a:r>
            <a:endParaRPr lang="en-US" dirty="0">
              <a:latin typeface="Times New Roman" panose="02020603050405020304" pitchFamily="18" charset="0"/>
              <a:cs typeface="Times New Roman" panose="02020603050405020304" pitchFamily="18" charset="0"/>
            </a:endParaRPr>
          </a:p>
        </p:txBody>
      </p:sp>
      <p:sp>
        <p:nvSpPr>
          <p:cNvPr id="17" name="Freeform 15"/>
          <p:cNvSpPr>
            <a:spLocks/>
          </p:cNvSpPr>
          <p:nvPr/>
        </p:nvSpPr>
        <p:spPr bwMode="auto">
          <a:xfrm>
            <a:off x="3219451" y="1524000"/>
            <a:ext cx="6178550" cy="2819400"/>
          </a:xfrm>
          <a:custGeom>
            <a:avLst/>
            <a:gdLst/>
            <a:ahLst/>
            <a:cxnLst>
              <a:cxn ang="0">
                <a:pos x="0" y="3060"/>
              </a:cxn>
              <a:cxn ang="0">
                <a:pos x="540" y="2160"/>
              </a:cxn>
              <a:cxn ang="0">
                <a:pos x="3060" y="2160"/>
              </a:cxn>
              <a:cxn ang="0">
                <a:pos x="4860" y="0"/>
              </a:cxn>
            </a:cxnLst>
            <a:rect l="0" t="0" r="r" b="b"/>
            <a:pathLst>
              <a:path w="4860" h="3060">
                <a:moveTo>
                  <a:pt x="0" y="3060"/>
                </a:moveTo>
                <a:cubicBezTo>
                  <a:pt x="15" y="2685"/>
                  <a:pt x="30" y="2310"/>
                  <a:pt x="540" y="2160"/>
                </a:cubicBezTo>
                <a:cubicBezTo>
                  <a:pt x="1050" y="2010"/>
                  <a:pt x="2340" y="2520"/>
                  <a:pt x="3060" y="2160"/>
                </a:cubicBezTo>
                <a:cubicBezTo>
                  <a:pt x="3780" y="1800"/>
                  <a:pt x="4320" y="900"/>
                  <a:pt x="4860" y="0"/>
                </a:cubicBezTo>
              </a:path>
            </a:pathLst>
          </a:custGeom>
          <a:ln w="38100">
            <a:solidFill>
              <a:srgbClr val="FF0000"/>
            </a:solidFill>
            <a:headEnd/>
            <a:tailEnd/>
          </a:ln>
        </p:spPr>
        <p:style>
          <a:lnRef idx="1">
            <a:schemeClr val="accent4"/>
          </a:lnRef>
          <a:fillRef idx="0">
            <a:schemeClr val="accent4"/>
          </a:fillRef>
          <a:effectRef idx="0">
            <a:schemeClr val="accent4"/>
          </a:effectRef>
          <a:fontRef idx="minor">
            <a:schemeClr val="tx1"/>
          </a:fontRef>
        </p:style>
        <p:txBody>
          <a:bodyPr/>
          <a:lstStyle/>
          <a:p>
            <a:endParaRPr lang="ar-SA" sz="1400">
              <a:latin typeface="Times New Roman" panose="02020603050405020304" pitchFamily="18" charset="0"/>
              <a:cs typeface="Times New Roman" panose="02020603050405020304" pitchFamily="18" charset="0"/>
            </a:endParaRPr>
          </a:p>
        </p:txBody>
      </p:sp>
      <p:sp>
        <p:nvSpPr>
          <p:cNvPr id="19" name="Line 17"/>
          <p:cNvSpPr>
            <a:spLocks noChangeShapeType="1"/>
          </p:cNvSpPr>
          <p:nvPr/>
        </p:nvSpPr>
        <p:spPr bwMode="auto">
          <a:xfrm>
            <a:off x="6561139" y="2388396"/>
            <a:ext cx="0" cy="2472530"/>
          </a:xfrm>
          <a:prstGeom prst="line">
            <a:avLst/>
          </a:prstGeom>
          <a:noFill/>
          <a:ln w="28575">
            <a:solidFill>
              <a:srgbClr val="000000"/>
            </a:solidFill>
            <a:prstDash val="dashDot"/>
            <a:round/>
            <a:headEnd/>
            <a:tailEnd/>
          </a:ln>
          <a:effectLst/>
        </p:spPr>
        <p:txBody>
          <a:bodyPr/>
          <a:lstStyle/>
          <a:p>
            <a:endParaRPr lang="ar-SA" sz="1400">
              <a:latin typeface="Times New Roman" panose="02020603050405020304" pitchFamily="18" charset="0"/>
              <a:cs typeface="Times New Roman" panose="02020603050405020304" pitchFamily="18" charset="0"/>
            </a:endParaRPr>
          </a:p>
        </p:txBody>
      </p:sp>
      <p:sp>
        <p:nvSpPr>
          <p:cNvPr id="21" name="Text Box 19"/>
          <p:cNvSpPr txBox="1">
            <a:spLocks noChangeArrowheads="1"/>
          </p:cNvSpPr>
          <p:nvPr/>
        </p:nvSpPr>
        <p:spPr bwMode="auto">
          <a:xfrm>
            <a:off x="2057402" y="1797844"/>
            <a:ext cx="1219199" cy="411956"/>
          </a:xfrm>
          <a:prstGeom prst="rect">
            <a:avLst/>
          </a:prstGeom>
          <a:noFill/>
          <a:ln w="9525">
            <a:noFill/>
            <a:miter lim="800000"/>
            <a:headEnd/>
            <a:tailEnd/>
          </a:ln>
          <a:effectLst/>
        </p:spPr>
        <p:txBody>
          <a:bodyPr/>
          <a:lstStyle/>
          <a:p>
            <a:pPr algn="ctr"/>
            <a:r>
              <a:rPr lang="en-US" altLang="zh-CN" sz="1600" b="1" dirty="0">
                <a:latin typeface="Times New Roman" pitchFamily="18" charset="0"/>
                <a:ea typeface="SimSun" pitchFamily="2" charset="-122"/>
                <a:cs typeface="Times New Roman" panose="02020603050405020304" pitchFamily="18" charset="0"/>
              </a:rPr>
              <a:t>TR, TC</a:t>
            </a:r>
            <a:endParaRPr lang="en-US" sz="1600" b="1" dirty="0">
              <a:latin typeface="Times New Roman" panose="02020603050405020304" pitchFamily="18" charset="0"/>
              <a:cs typeface="Times New Roman" panose="02020603050405020304" pitchFamily="18" charset="0"/>
            </a:endParaRPr>
          </a:p>
        </p:txBody>
      </p:sp>
      <p:sp>
        <p:nvSpPr>
          <p:cNvPr id="23" name="Text Box 20"/>
          <p:cNvSpPr txBox="1">
            <a:spLocks noChangeArrowheads="1"/>
          </p:cNvSpPr>
          <p:nvPr/>
        </p:nvSpPr>
        <p:spPr bwMode="auto">
          <a:xfrm>
            <a:off x="4613461" y="1636714"/>
            <a:ext cx="1219200" cy="573086"/>
          </a:xfrm>
          <a:prstGeom prst="rect">
            <a:avLst/>
          </a:prstGeom>
          <a:solidFill>
            <a:schemeClr val="accent5"/>
          </a:solidFill>
          <a:ln>
            <a:headEnd/>
            <a:tailEnd/>
          </a:ln>
        </p:spPr>
        <p:style>
          <a:lnRef idx="2">
            <a:schemeClr val="dk1"/>
          </a:lnRef>
          <a:fillRef idx="1">
            <a:schemeClr val="lt1"/>
          </a:fillRef>
          <a:effectRef idx="0">
            <a:schemeClr val="dk1"/>
          </a:effectRef>
          <a:fontRef idx="minor">
            <a:schemeClr val="dk1"/>
          </a:fontRef>
        </p:style>
        <p:txBody>
          <a:bodyPr/>
          <a:lstStyle/>
          <a:p>
            <a:pPr algn="ctr" rtl="1"/>
            <a:r>
              <a:rPr lang="ar-SA" altLang="zh-CN" sz="1600" b="1" dirty="0">
                <a:latin typeface="Times New Roman" pitchFamily="18" charset="0"/>
                <a:ea typeface="SimSun" pitchFamily="2" charset="-122"/>
                <a:cs typeface="Times New Roman" pitchFamily="18" charset="0"/>
              </a:rPr>
              <a:t>أقصى ربح</a:t>
            </a:r>
            <a:r>
              <a:rPr lang="ar-TN" altLang="zh-CN" sz="1600" b="1" dirty="0">
                <a:latin typeface="Times New Roman" pitchFamily="18" charset="0"/>
                <a:ea typeface="SimSun" pitchFamily="2" charset="-122"/>
                <a:cs typeface="Times New Roman" pitchFamily="18" charset="0"/>
              </a:rPr>
              <a:t> اقتصادي</a:t>
            </a:r>
            <a:endParaRPr lang="en-US" sz="1600" b="1" dirty="0">
              <a:ea typeface="SimSun" pitchFamily="2" charset="-122"/>
              <a:cs typeface="Times New Roman" pitchFamily="18" charset="0"/>
            </a:endParaRPr>
          </a:p>
        </p:txBody>
      </p:sp>
      <p:sp>
        <p:nvSpPr>
          <p:cNvPr id="24" name="Line 237"/>
          <p:cNvSpPr>
            <a:spLocks noChangeShapeType="1"/>
          </p:cNvSpPr>
          <p:nvPr/>
        </p:nvSpPr>
        <p:spPr bwMode="auto">
          <a:xfrm flipH="1">
            <a:off x="6557345" y="2209801"/>
            <a:ext cx="0" cy="1452621"/>
          </a:xfrm>
          <a:prstGeom prst="line">
            <a:avLst/>
          </a:prstGeom>
          <a:noFill/>
          <a:ln w="57150">
            <a:solidFill>
              <a:srgbClr val="006600"/>
            </a:solidFill>
            <a:round/>
            <a:headEnd type="triangle" w="med" len="med"/>
            <a:tailEnd type="triangle" w="med" len="med"/>
          </a:ln>
        </p:spPr>
        <p:txBody>
          <a:bodyPr/>
          <a:lstStyle/>
          <a:p>
            <a:endParaRPr lang="fr-FR"/>
          </a:p>
        </p:txBody>
      </p:sp>
      <p:sp>
        <p:nvSpPr>
          <p:cNvPr id="25" name="Line 247"/>
          <p:cNvSpPr>
            <a:spLocks noChangeShapeType="1"/>
          </p:cNvSpPr>
          <p:nvPr/>
        </p:nvSpPr>
        <p:spPr bwMode="auto">
          <a:xfrm>
            <a:off x="5356598" y="2243138"/>
            <a:ext cx="952129" cy="694831"/>
          </a:xfrm>
          <a:prstGeom prst="line">
            <a:avLst/>
          </a:prstGeom>
          <a:noFill/>
          <a:ln w="28575">
            <a:solidFill>
              <a:schemeClr val="tx1"/>
            </a:solidFill>
            <a:round/>
            <a:headEnd/>
            <a:tailEnd type="triangle" w="med" len="med"/>
          </a:ln>
        </p:spPr>
        <p:txBody>
          <a:bodyPr/>
          <a:lstStyle/>
          <a:p>
            <a:endParaRPr lang="fr-FR"/>
          </a:p>
        </p:txBody>
      </p:sp>
      <p:sp>
        <p:nvSpPr>
          <p:cNvPr id="26" name="Text Box 229"/>
          <p:cNvSpPr txBox="1">
            <a:spLocks noChangeArrowheads="1"/>
          </p:cNvSpPr>
          <p:nvPr/>
        </p:nvSpPr>
        <p:spPr bwMode="auto">
          <a:xfrm>
            <a:off x="7313454" y="3858652"/>
            <a:ext cx="1996059" cy="484748"/>
          </a:xfrm>
          <a:prstGeom prst="rect">
            <a:avLst/>
          </a:prstGeom>
          <a:ln w="19050">
            <a:headEnd/>
            <a:tailEnd/>
          </a:ln>
        </p:spPr>
        <p:style>
          <a:lnRef idx="2">
            <a:schemeClr val="dk1"/>
          </a:lnRef>
          <a:fillRef idx="1">
            <a:schemeClr val="lt1"/>
          </a:fillRef>
          <a:effectRef idx="0">
            <a:schemeClr val="dk1"/>
          </a:effectRef>
          <a:fontRef idx="minor">
            <a:schemeClr val="dk1"/>
          </a:fontRef>
        </p:style>
        <p:txBody>
          <a:bodyPr wrap="none">
            <a:spAutoFit/>
          </a:bodyPr>
          <a:lstStyle/>
          <a:p>
            <a:pPr algn="ctr" rtl="1">
              <a:lnSpc>
                <a:spcPct val="85000"/>
              </a:lnSpc>
            </a:pPr>
            <a:r>
              <a:rPr lang="ar-TN" sz="1600" b="1" dirty="0">
                <a:latin typeface="Times New Roman" pitchFamily="18" charset="0"/>
                <a:cs typeface="Times New Roman" pitchFamily="18" charset="0"/>
              </a:rPr>
              <a:t>ربح عادي</a:t>
            </a:r>
            <a:endParaRPr lang="en-US" sz="1600" b="1" dirty="0">
              <a:latin typeface="Times New Roman" pitchFamily="18" charset="0"/>
              <a:cs typeface="Times New Roman" pitchFamily="18" charset="0"/>
            </a:endParaRPr>
          </a:p>
          <a:p>
            <a:pPr algn="ctr" rtl="1">
              <a:lnSpc>
                <a:spcPct val="85000"/>
              </a:lnSpc>
            </a:pPr>
            <a:r>
              <a:rPr lang="ar-TN" sz="1400" b="1" dirty="0">
                <a:latin typeface="Times New Roman" pitchFamily="18" charset="0"/>
                <a:cs typeface="Times New Roman" pitchFamily="18" charset="0"/>
              </a:rPr>
              <a:t>(الربح الاقتصادي يساوي صفر)</a:t>
            </a:r>
            <a:endParaRPr lang="en-US" sz="1400" b="1" dirty="0">
              <a:latin typeface="Times New Roman" pitchFamily="18" charset="0"/>
              <a:cs typeface="Times New Roman" pitchFamily="18" charset="0"/>
            </a:endParaRPr>
          </a:p>
        </p:txBody>
      </p:sp>
      <p:sp>
        <p:nvSpPr>
          <p:cNvPr id="27" name="Oval 233"/>
          <p:cNvSpPr>
            <a:spLocks noChangeArrowheads="1"/>
          </p:cNvSpPr>
          <p:nvPr/>
        </p:nvSpPr>
        <p:spPr bwMode="auto">
          <a:xfrm>
            <a:off x="8788401" y="2133601"/>
            <a:ext cx="109538" cy="109537"/>
          </a:xfrm>
          <a:prstGeom prst="ellipse">
            <a:avLst/>
          </a:prstGeom>
          <a:solidFill>
            <a:schemeClr val="bg1"/>
          </a:solidFill>
          <a:ln w="28575">
            <a:solidFill>
              <a:schemeClr val="tx1"/>
            </a:solidFill>
            <a:round/>
            <a:headEnd/>
            <a:tailEnd/>
          </a:ln>
        </p:spPr>
        <p:txBody>
          <a:bodyPr wrap="none" anchor="ctr"/>
          <a:lstStyle/>
          <a:p>
            <a:endParaRPr lang="fr-FR"/>
          </a:p>
        </p:txBody>
      </p:sp>
      <p:sp>
        <p:nvSpPr>
          <p:cNvPr id="28" name="Oval 234"/>
          <p:cNvSpPr>
            <a:spLocks noChangeArrowheads="1"/>
          </p:cNvSpPr>
          <p:nvPr/>
        </p:nvSpPr>
        <p:spPr bwMode="auto">
          <a:xfrm>
            <a:off x="4586761" y="3473384"/>
            <a:ext cx="109535" cy="76200"/>
          </a:xfrm>
          <a:prstGeom prst="ellipse">
            <a:avLst/>
          </a:prstGeom>
          <a:solidFill>
            <a:schemeClr val="bg1"/>
          </a:solidFill>
          <a:ln w="28575">
            <a:solidFill>
              <a:schemeClr val="tx1"/>
            </a:solidFill>
            <a:round/>
            <a:headEnd/>
            <a:tailEnd/>
          </a:ln>
        </p:spPr>
        <p:txBody>
          <a:bodyPr wrap="none" anchor="ctr"/>
          <a:lstStyle/>
          <a:p>
            <a:endParaRPr lang="fr-FR"/>
          </a:p>
        </p:txBody>
      </p:sp>
      <p:sp>
        <p:nvSpPr>
          <p:cNvPr id="29" name="Text Box 229"/>
          <p:cNvSpPr txBox="1">
            <a:spLocks noChangeArrowheads="1"/>
          </p:cNvSpPr>
          <p:nvPr/>
        </p:nvSpPr>
        <p:spPr bwMode="auto">
          <a:xfrm>
            <a:off x="4220998" y="4239652"/>
            <a:ext cx="2179803" cy="484748"/>
          </a:xfrm>
          <a:prstGeom prst="rect">
            <a:avLst/>
          </a:prstGeom>
          <a:ln w="19050">
            <a:headEnd/>
            <a:tailEnd/>
          </a:ln>
        </p:spPr>
        <p:style>
          <a:lnRef idx="2">
            <a:schemeClr val="dk1"/>
          </a:lnRef>
          <a:fillRef idx="1">
            <a:schemeClr val="lt1"/>
          </a:fillRef>
          <a:effectRef idx="0">
            <a:schemeClr val="dk1"/>
          </a:effectRef>
          <a:fontRef idx="minor">
            <a:schemeClr val="dk1"/>
          </a:fontRef>
        </p:style>
        <p:txBody>
          <a:bodyPr wrap="square">
            <a:spAutoFit/>
          </a:bodyPr>
          <a:lstStyle/>
          <a:p>
            <a:pPr algn="ctr" rtl="1">
              <a:lnSpc>
                <a:spcPct val="85000"/>
              </a:lnSpc>
            </a:pPr>
            <a:r>
              <a:rPr lang="ar-TN" sz="1600" b="1" dirty="0">
                <a:latin typeface="Times New Roman" pitchFamily="18" charset="0"/>
                <a:cs typeface="Times New Roman" pitchFamily="18" charset="0"/>
              </a:rPr>
              <a:t>ربح عادي</a:t>
            </a:r>
            <a:endParaRPr lang="en-US" sz="1600" b="1" dirty="0">
              <a:latin typeface="Times New Roman" pitchFamily="18" charset="0"/>
              <a:cs typeface="Times New Roman" pitchFamily="18" charset="0"/>
            </a:endParaRPr>
          </a:p>
          <a:p>
            <a:pPr algn="ctr" rtl="1">
              <a:lnSpc>
                <a:spcPct val="85000"/>
              </a:lnSpc>
            </a:pPr>
            <a:r>
              <a:rPr lang="ar-TN" sz="1400" b="1" dirty="0">
                <a:latin typeface="Times New Roman" pitchFamily="18" charset="0"/>
                <a:cs typeface="Times New Roman" pitchFamily="18" charset="0"/>
              </a:rPr>
              <a:t>(الربح الاقتصادي يساوي صفر)</a:t>
            </a:r>
            <a:endParaRPr lang="en-US" sz="1400" b="1" dirty="0">
              <a:latin typeface="Times New Roman" pitchFamily="18" charset="0"/>
              <a:cs typeface="Times New Roman" pitchFamily="18" charset="0"/>
            </a:endParaRPr>
          </a:p>
        </p:txBody>
      </p:sp>
      <p:sp>
        <p:nvSpPr>
          <p:cNvPr id="30" name="Line 247"/>
          <p:cNvSpPr>
            <a:spLocks noChangeShapeType="1"/>
          </p:cNvSpPr>
          <p:nvPr/>
        </p:nvSpPr>
        <p:spPr bwMode="auto">
          <a:xfrm flipV="1">
            <a:off x="8473163" y="2388396"/>
            <a:ext cx="323428" cy="1419284"/>
          </a:xfrm>
          <a:prstGeom prst="line">
            <a:avLst/>
          </a:prstGeom>
          <a:noFill/>
          <a:ln w="28575">
            <a:solidFill>
              <a:schemeClr val="tx1"/>
            </a:solidFill>
            <a:round/>
            <a:headEnd/>
            <a:tailEnd type="triangle" w="med" len="med"/>
          </a:ln>
        </p:spPr>
        <p:txBody>
          <a:bodyPr/>
          <a:lstStyle/>
          <a:p>
            <a:endParaRPr lang="fr-FR"/>
          </a:p>
        </p:txBody>
      </p:sp>
      <p:sp>
        <p:nvSpPr>
          <p:cNvPr id="31" name="Line 247"/>
          <p:cNvSpPr>
            <a:spLocks noChangeShapeType="1"/>
          </p:cNvSpPr>
          <p:nvPr/>
        </p:nvSpPr>
        <p:spPr bwMode="auto">
          <a:xfrm flipH="1" flipV="1">
            <a:off x="4654313" y="3566840"/>
            <a:ext cx="550863" cy="609600"/>
          </a:xfrm>
          <a:prstGeom prst="line">
            <a:avLst/>
          </a:prstGeom>
          <a:noFill/>
          <a:ln w="28575">
            <a:solidFill>
              <a:schemeClr val="tx1"/>
            </a:solidFill>
            <a:round/>
            <a:headEnd/>
            <a:tailEnd type="triangle" w="med" len="med"/>
          </a:ln>
        </p:spPr>
        <p:txBody>
          <a:bodyPr/>
          <a:lstStyle/>
          <a:p>
            <a:endParaRPr lang="fr-FR"/>
          </a:p>
        </p:txBody>
      </p:sp>
    </p:spTree>
    <p:extLst>
      <p:ext uri="{BB962C8B-B14F-4D97-AF65-F5344CB8AC3E}">
        <p14:creationId xmlns:p14="http://schemas.microsoft.com/office/powerpoint/2010/main" val="3367632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063750" y="1019176"/>
            <a:ext cx="8280400"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C00000"/>
                </a:solidFill>
              </a:rPr>
              <a:t>(4) توازن المحتكر في الأجل القصير </a:t>
            </a:r>
          </a:p>
          <a:p>
            <a:pPr algn="justLow" rtl="1" eaLnBrk="1" hangingPunct="1">
              <a:lnSpc>
                <a:spcPct val="120000"/>
              </a:lnSpc>
              <a:buClr>
                <a:schemeClr val="bg2"/>
              </a:buClr>
              <a:buSzPct val="75000"/>
              <a:defRPr/>
            </a:pPr>
            <a:r>
              <a:rPr lang="ar-SA" altLang="en-US" sz="2800" dirty="0">
                <a:solidFill>
                  <a:srgbClr val="C00000"/>
                </a:solidFill>
              </a:rPr>
              <a:t> </a:t>
            </a:r>
          </a:p>
        </p:txBody>
      </p:sp>
      <p:sp>
        <p:nvSpPr>
          <p:cNvPr id="18" name="Rectangle 7"/>
          <p:cNvSpPr>
            <a:spLocks noChangeArrowheads="1"/>
          </p:cNvSpPr>
          <p:nvPr/>
        </p:nvSpPr>
        <p:spPr bwMode="auto">
          <a:xfrm>
            <a:off x="7319964" y="1628776"/>
            <a:ext cx="2663825"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nSpc>
                <a:spcPct val="120000"/>
              </a:lnSpc>
              <a:spcBef>
                <a:spcPct val="0"/>
              </a:spcBef>
              <a:spcAft>
                <a:spcPts val="1200"/>
              </a:spcAft>
              <a:buNone/>
            </a:pPr>
            <a:r>
              <a:rPr lang="ar-SA" altLang="en-US" sz="1800"/>
              <a:t>من خلال الجدول السابق يتضح لنا أن المنتج سيتمكن من تعظيم الأرباح عند إنتاج 3 قطع وعند السعر 11، حيث أن أقصى ربح سيكون 8. واذا قرر المحتكر في الأجل القصير التوقف عن الإنتاج، فانه سيخسر التكاليف الثابتة وهي 10 كما يوضحها الجدول السابق.  والشكل البياني المقابل يوضح متي يحقق المنتج المحتكر وضعية التوازن.</a:t>
            </a:r>
          </a:p>
          <a:p>
            <a:pPr algn="r" rtl="1" eaLnBrk="1" hangingPunct="1">
              <a:lnSpc>
                <a:spcPct val="120000"/>
              </a:lnSpc>
              <a:spcBef>
                <a:spcPct val="0"/>
              </a:spcBef>
              <a:buFontTx/>
              <a:buNone/>
            </a:pPr>
            <a:r>
              <a:rPr lang="ar-SA" altLang="en-US" sz="1800"/>
              <a:t> </a:t>
            </a:r>
          </a:p>
        </p:txBody>
      </p:sp>
      <p:sp>
        <p:nvSpPr>
          <p:cNvPr id="314373" name="Arc 3"/>
          <p:cNvSpPr>
            <a:spLocks/>
          </p:cNvSpPr>
          <p:nvPr/>
        </p:nvSpPr>
        <p:spPr bwMode="auto">
          <a:xfrm rot="-660000">
            <a:off x="1947864" y="4481513"/>
            <a:ext cx="1081087" cy="628650"/>
          </a:xfrm>
          <a:custGeom>
            <a:avLst/>
            <a:gdLst>
              <a:gd name="T0" fmla="*/ 0 w 21600"/>
              <a:gd name="T1" fmla="*/ 2147483646 h 21600"/>
              <a:gd name="T2" fmla="*/ 2147483646 w 21600"/>
              <a:gd name="T3" fmla="*/ 0 h 21600"/>
              <a:gd name="T4" fmla="*/ 2147483646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600"/>
                </a:moveTo>
                <a:cubicBezTo>
                  <a:pt x="0" y="9683"/>
                  <a:pt x="9651" y="17"/>
                  <a:pt x="21568" y="0"/>
                </a:cubicBezTo>
              </a:path>
              <a:path w="21600" h="21600" stroke="0" extrusionOk="0">
                <a:moveTo>
                  <a:pt x="0" y="21600"/>
                </a:moveTo>
                <a:cubicBezTo>
                  <a:pt x="0" y="9683"/>
                  <a:pt x="9651" y="17"/>
                  <a:pt x="21568" y="0"/>
                </a:cubicBezTo>
                <a:lnTo>
                  <a:pt x="21600" y="21600"/>
                </a:lnTo>
                <a:lnTo>
                  <a:pt x="0" y="2160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ar-SA"/>
          </a:p>
        </p:txBody>
      </p:sp>
      <p:sp>
        <p:nvSpPr>
          <p:cNvPr id="314374" name="Arc 4"/>
          <p:cNvSpPr>
            <a:spLocks/>
          </p:cNvSpPr>
          <p:nvPr/>
        </p:nvSpPr>
        <p:spPr bwMode="auto">
          <a:xfrm>
            <a:off x="2905125" y="1852613"/>
            <a:ext cx="2476500" cy="2533650"/>
          </a:xfrm>
          <a:custGeom>
            <a:avLst/>
            <a:gdLst>
              <a:gd name="T0" fmla="*/ 2147483646 w 21600"/>
              <a:gd name="T1" fmla="*/ 0 h 21600"/>
              <a:gd name="T2" fmla="*/ 0 w 21600"/>
              <a:gd name="T3" fmla="*/ 2147483646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ar-SA"/>
          </a:p>
        </p:txBody>
      </p:sp>
      <p:sp>
        <p:nvSpPr>
          <p:cNvPr id="9" name="Line 6"/>
          <p:cNvSpPr>
            <a:spLocks noChangeShapeType="1"/>
          </p:cNvSpPr>
          <p:nvPr/>
        </p:nvSpPr>
        <p:spPr bwMode="auto">
          <a:xfrm flipV="1">
            <a:off x="2976563" y="3836989"/>
            <a:ext cx="1733550" cy="739775"/>
          </a:xfrm>
          <a:prstGeom prst="line">
            <a:avLst/>
          </a:prstGeom>
          <a:noFill/>
          <a:ln w="12700">
            <a:solidFill>
              <a:schemeClr val="accent1">
                <a:lumMod val="25000"/>
              </a:schemeClr>
            </a:solidFill>
            <a:round/>
            <a:headEnd/>
            <a:tailEnd/>
          </a:ln>
          <a:extLst>
            <a:ext uri="{909E8E84-426E-40DD-AFC4-6F175D3DCCD1}">
              <a14:hiddenFill xmlns:a14="http://schemas.microsoft.com/office/drawing/2010/main">
                <a:noFill/>
              </a14:hiddenFill>
            </a:ext>
          </a:extLst>
        </p:spPr>
        <p:txBody>
          <a:bodyPr wrap="none" anchor="ctr"/>
          <a:lstStyle/>
          <a:p>
            <a:pPr algn="r" rtl="1" eaLnBrk="1" hangingPunct="1">
              <a:defRPr/>
            </a:pPr>
            <a:endParaRPr lang="en-US">
              <a:latin typeface="Arial" charset="0"/>
              <a:cs typeface="Arial" charset="0"/>
            </a:endParaRPr>
          </a:p>
        </p:txBody>
      </p:sp>
      <p:sp>
        <p:nvSpPr>
          <p:cNvPr id="10" name="Line 7"/>
          <p:cNvSpPr>
            <a:spLocks noChangeShapeType="1"/>
          </p:cNvSpPr>
          <p:nvPr/>
        </p:nvSpPr>
        <p:spPr bwMode="auto">
          <a:xfrm>
            <a:off x="3830638" y="3616326"/>
            <a:ext cx="0" cy="2016125"/>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ar-SA"/>
          </a:p>
        </p:txBody>
      </p:sp>
      <p:sp>
        <p:nvSpPr>
          <p:cNvPr id="11" name="Line 8"/>
          <p:cNvSpPr>
            <a:spLocks noChangeShapeType="1"/>
          </p:cNvSpPr>
          <p:nvPr/>
        </p:nvSpPr>
        <p:spPr bwMode="auto">
          <a:xfrm flipV="1">
            <a:off x="3090864" y="3146425"/>
            <a:ext cx="1724025" cy="749300"/>
          </a:xfrm>
          <a:prstGeom prst="line">
            <a:avLst/>
          </a:prstGeom>
          <a:noFill/>
          <a:ln w="12700">
            <a:solidFill>
              <a:schemeClr val="accent1">
                <a:lumMod val="25000"/>
              </a:schemeClr>
            </a:solidFill>
            <a:round/>
            <a:headEnd/>
            <a:tailEnd/>
          </a:ln>
          <a:extLst>
            <a:ext uri="{909E8E84-426E-40DD-AFC4-6F175D3DCCD1}">
              <a14:hiddenFill xmlns:a14="http://schemas.microsoft.com/office/drawing/2010/main">
                <a:noFill/>
              </a14:hiddenFill>
            </a:ext>
          </a:extLst>
        </p:spPr>
        <p:txBody>
          <a:bodyPr wrap="none" anchor="ctr"/>
          <a:lstStyle/>
          <a:p>
            <a:pPr algn="r" rtl="1" eaLnBrk="1" hangingPunct="1">
              <a:defRPr/>
            </a:pPr>
            <a:endParaRPr lang="en-US">
              <a:latin typeface="Arial" charset="0"/>
              <a:cs typeface="Arial" charset="0"/>
            </a:endParaRPr>
          </a:p>
        </p:txBody>
      </p:sp>
      <p:sp>
        <p:nvSpPr>
          <p:cNvPr id="12" name="Line 9"/>
          <p:cNvSpPr>
            <a:spLocks noChangeShapeType="1"/>
          </p:cNvSpPr>
          <p:nvPr/>
        </p:nvSpPr>
        <p:spPr bwMode="auto">
          <a:xfrm flipH="1">
            <a:off x="2024064" y="3600450"/>
            <a:ext cx="1812925" cy="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ar-SA"/>
          </a:p>
        </p:txBody>
      </p:sp>
      <p:sp>
        <p:nvSpPr>
          <p:cNvPr id="13" name="Line 10"/>
          <p:cNvSpPr>
            <a:spLocks noChangeShapeType="1"/>
          </p:cNvSpPr>
          <p:nvPr/>
        </p:nvSpPr>
        <p:spPr bwMode="auto">
          <a:xfrm flipH="1">
            <a:off x="2024064" y="4205288"/>
            <a:ext cx="1812925" cy="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ar-SA"/>
          </a:p>
        </p:txBody>
      </p:sp>
      <p:sp>
        <p:nvSpPr>
          <p:cNvPr id="314380" name="Rectangle 11"/>
          <p:cNvSpPr>
            <a:spLocks noChangeArrowheads="1"/>
          </p:cNvSpPr>
          <p:nvPr/>
        </p:nvSpPr>
        <p:spPr bwMode="auto">
          <a:xfrm>
            <a:off x="6778442" y="3109914"/>
            <a:ext cx="511359"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kumimoji="1" lang="en-US" altLang="zh-CN" sz="2000">
                <a:solidFill>
                  <a:srgbClr val="800000"/>
                </a:solidFill>
                <a:latin typeface="Times New Roman" panose="02020603050405020304" pitchFamily="18" charset="0"/>
                <a:ea typeface="SimSun" panose="02010600030101010101" pitchFamily="2" charset="-122"/>
              </a:rPr>
              <a:t>TR</a:t>
            </a:r>
          </a:p>
        </p:txBody>
      </p:sp>
      <p:sp>
        <p:nvSpPr>
          <p:cNvPr id="314381" name="Rectangle 12"/>
          <p:cNvSpPr>
            <a:spLocks noChangeArrowheads="1"/>
          </p:cNvSpPr>
          <p:nvPr/>
        </p:nvSpPr>
        <p:spPr bwMode="auto">
          <a:xfrm>
            <a:off x="5463992" y="1628776"/>
            <a:ext cx="511359"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kumimoji="1" lang="en-US" altLang="zh-CN" sz="2000">
                <a:solidFill>
                  <a:srgbClr val="800000"/>
                </a:solidFill>
                <a:latin typeface="Times New Roman" panose="02020603050405020304" pitchFamily="18" charset="0"/>
                <a:ea typeface="SimSun" panose="02010600030101010101" pitchFamily="2" charset="-122"/>
              </a:rPr>
              <a:t>TC</a:t>
            </a:r>
          </a:p>
        </p:txBody>
      </p:sp>
      <p:sp>
        <p:nvSpPr>
          <p:cNvPr id="314382" name="Rectangle 13"/>
          <p:cNvSpPr>
            <a:spLocks noChangeArrowheads="1"/>
          </p:cNvSpPr>
          <p:nvPr/>
        </p:nvSpPr>
        <p:spPr bwMode="auto">
          <a:xfrm>
            <a:off x="6779465" y="5486400"/>
            <a:ext cx="405561"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kumimoji="1" lang="en-US" altLang="zh-CN" sz="2400">
                <a:solidFill>
                  <a:srgbClr val="800000"/>
                </a:solidFill>
                <a:latin typeface="Times New Roman" panose="02020603050405020304" pitchFamily="18" charset="0"/>
                <a:ea typeface="SimSun" panose="02010600030101010101" pitchFamily="2" charset="-122"/>
              </a:rPr>
              <a:t>Q</a:t>
            </a:r>
          </a:p>
        </p:txBody>
      </p:sp>
      <p:sp>
        <p:nvSpPr>
          <p:cNvPr id="17" name="Rectangle 14"/>
          <p:cNvSpPr>
            <a:spLocks noChangeArrowheads="1"/>
          </p:cNvSpPr>
          <p:nvPr/>
        </p:nvSpPr>
        <p:spPr bwMode="auto">
          <a:xfrm>
            <a:off x="1572197" y="1911376"/>
            <a:ext cx="398187" cy="1877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vert270" lIns="90488" tIns="44450" rIns="90488" bIns="44450">
            <a:spAutoFit/>
          </a:bodyPr>
          <a:lstStyle>
            <a:lvl1pPr algn="l" rtl="0" eaLnBrk="0" hangingPunct="0">
              <a:spcBef>
                <a:spcPct val="20000"/>
              </a:spcBef>
              <a:buClr>
                <a:schemeClr val="bg2"/>
              </a:buClr>
              <a:buSzPct val="75000"/>
              <a:buFont typeface="Wingdings" pitchFamily="2" charset="2"/>
              <a:buChar char="n"/>
              <a:defRPr sz="3200">
                <a:solidFill>
                  <a:schemeClr val="tx1"/>
                </a:solidFill>
                <a:latin typeface="Arial" charset="0"/>
                <a:cs typeface="Arial" charset="0"/>
              </a:defRPr>
            </a:lvl1pPr>
            <a:lvl2pPr marL="742950" indent="-285750" algn="l" rtl="0" eaLnBrk="0" hangingPunct="0">
              <a:spcBef>
                <a:spcPct val="20000"/>
              </a:spcBef>
              <a:buClr>
                <a:schemeClr val="accent2"/>
              </a:buClr>
              <a:buSzPct val="80000"/>
              <a:buFont typeface="Wingdings" pitchFamily="2" charset="2"/>
              <a:buChar char="¨"/>
              <a:defRPr sz="2800">
                <a:solidFill>
                  <a:schemeClr val="tx1"/>
                </a:solidFill>
                <a:latin typeface="Arial" charset="0"/>
                <a:cs typeface="Arial" charset="0"/>
              </a:defRPr>
            </a:lvl2pPr>
            <a:lvl3pPr marL="1143000" indent="-228600" algn="l" rtl="0" eaLnBrk="0" hangingPunct="0">
              <a:spcBef>
                <a:spcPct val="20000"/>
              </a:spcBef>
              <a:buClr>
                <a:schemeClr val="bg2"/>
              </a:buClr>
              <a:buSzPct val="65000"/>
              <a:buFont typeface="Wingdings" pitchFamily="2" charset="2"/>
              <a:buChar char="n"/>
              <a:defRPr sz="2400">
                <a:solidFill>
                  <a:schemeClr val="tx1"/>
                </a:solidFill>
                <a:latin typeface="Arial" charset="0"/>
                <a:cs typeface="Arial" charset="0"/>
              </a:defRPr>
            </a:lvl3pPr>
            <a:lvl4pPr marL="1600200" indent="-228600" algn="l" rtl="0" eaLnBrk="0" hangingPunct="0">
              <a:spcBef>
                <a:spcPct val="20000"/>
              </a:spcBef>
              <a:buClr>
                <a:schemeClr val="accent2"/>
              </a:buClr>
              <a:buSzPct val="70000"/>
              <a:buFont typeface="Wingdings" pitchFamily="2" charset="2"/>
              <a:buChar char="¨"/>
              <a:defRPr sz="2000">
                <a:solidFill>
                  <a:schemeClr val="tx1"/>
                </a:solidFill>
                <a:latin typeface="Arial" charset="0"/>
                <a:cs typeface="Arial" charset="0"/>
              </a:defRPr>
            </a:lvl4pPr>
            <a:lvl5pPr marL="2057400" indent="-228600" algn="l" rtl="0" eaLnBrk="0" hangingPunct="0">
              <a:spcBef>
                <a:spcPct val="20000"/>
              </a:spcBef>
              <a:buClr>
                <a:schemeClr val="bg2"/>
              </a:buClr>
              <a:buFont typeface="Wingdings" pitchFamily="2" charset="2"/>
              <a:buChar char="§"/>
              <a:defRPr sz="2000">
                <a:solidFill>
                  <a:schemeClr val="tx1"/>
                </a:solidFill>
                <a:latin typeface="Arial" charset="0"/>
                <a:cs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9pPr>
          </a:lstStyle>
          <a:p>
            <a:pPr algn="ctr" rtl="1">
              <a:spcBef>
                <a:spcPct val="0"/>
              </a:spcBef>
              <a:buClrTx/>
              <a:buSzTx/>
              <a:buFontTx/>
              <a:buNone/>
              <a:defRPr/>
            </a:pPr>
            <a:r>
              <a:rPr kumimoji="1" lang="ar-SA" altLang="zh-CN" sz="1400" dirty="0">
                <a:solidFill>
                  <a:srgbClr val="800000"/>
                </a:solidFill>
                <a:latin typeface="Times New Roman" pitchFamily="18" charset="0"/>
                <a:ea typeface="SimSun" pitchFamily="2" charset="-122"/>
              </a:rPr>
              <a:t>الايراد الكلي والتكاليف الكلية</a:t>
            </a:r>
            <a:endParaRPr kumimoji="1" lang="en-US" altLang="zh-CN" sz="1400" dirty="0">
              <a:solidFill>
                <a:srgbClr val="800000"/>
              </a:solidFill>
              <a:latin typeface="Times New Roman" pitchFamily="18" charset="0"/>
              <a:ea typeface="SimSun" pitchFamily="2" charset="-122"/>
            </a:endParaRPr>
          </a:p>
        </p:txBody>
      </p:sp>
      <p:sp>
        <p:nvSpPr>
          <p:cNvPr id="314384" name="Rectangle 15"/>
          <p:cNvSpPr>
            <a:spLocks noChangeArrowheads="1"/>
          </p:cNvSpPr>
          <p:nvPr/>
        </p:nvSpPr>
        <p:spPr bwMode="auto">
          <a:xfrm>
            <a:off x="1698543" y="5510213"/>
            <a:ext cx="336633"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kumimoji="1" lang="en-US" altLang="zh-CN" sz="2400">
                <a:solidFill>
                  <a:srgbClr val="800000"/>
                </a:solidFill>
                <a:latin typeface="Times New Roman" panose="02020603050405020304" pitchFamily="18" charset="0"/>
                <a:ea typeface="SimSun" panose="02010600030101010101" pitchFamily="2" charset="-122"/>
              </a:rPr>
              <a:t>0</a:t>
            </a:r>
          </a:p>
        </p:txBody>
      </p:sp>
      <p:sp>
        <p:nvSpPr>
          <p:cNvPr id="314385" name="Freeform 16"/>
          <p:cNvSpPr>
            <a:spLocks/>
          </p:cNvSpPr>
          <p:nvPr/>
        </p:nvSpPr>
        <p:spPr bwMode="auto">
          <a:xfrm>
            <a:off x="1982788" y="1905000"/>
            <a:ext cx="4724400" cy="3733800"/>
          </a:xfrm>
          <a:custGeom>
            <a:avLst/>
            <a:gdLst>
              <a:gd name="T0" fmla="*/ 0 w 1273"/>
              <a:gd name="T1" fmla="*/ 0 h 1465"/>
              <a:gd name="T2" fmla="*/ 0 w 1273"/>
              <a:gd name="T3" fmla="*/ 0 h 1465"/>
              <a:gd name="T4" fmla="*/ 0 w 1273"/>
              <a:gd name="T5" fmla="*/ 2147483646 h 1465"/>
              <a:gd name="T6" fmla="*/ 2147483646 w 1273"/>
              <a:gd name="T7" fmla="*/ 2147483646 h 1465"/>
              <a:gd name="T8" fmla="*/ 0 60000 65536"/>
              <a:gd name="T9" fmla="*/ 0 60000 65536"/>
              <a:gd name="T10" fmla="*/ 0 60000 65536"/>
              <a:gd name="T11" fmla="*/ 0 60000 65536"/>
              <a:gd name="T12" fmla="*/ 0 w 1273"/>
              <a:gd name="T13" fmla="*/ 0 h 1465"/>
              <a:gd name="T14" fmla="*/ 1273 w 1273"/>
              <a:gd name="T15" fmla="*/ 1465 h 1465"/>
            </a:gdLst>
            <a:ahLst/>
            <a:cxnLst>
              <a:cxn ang="T8">
                <a:pos x="T0" y="T1"/>
              </a:cxn>
              <a:cxn ang="T9">
                <a:pos x="T2" y="T3"/>
              </a:cxn>
              <a:cxn ang="T10">
                <a:pos x="T4" y="T5"/>
              </a:cxn>
              <a:cxn ang="T11">
                <a:pos x="T6" y="T7"/>
              </a:cxn>
            </a:cxnLst>
            <a:rect l="T12" t="T13" r="T14" b="T15"/>
            <a:pathLst>
              <a:path w="1273" h="1465">
                <a:moveTo>
                  <a:pt x="0" y="0"/>
                </a:moveTo>
                <a:lnTo>
                  <a:pt x="0" y="0"/>
                </a:lnTo>
                <a:lnTo>
                  <a:pt x="0" y="1464"/>
                </a:lnTo>
                <a:lnTo>
                  <a:pt x="1272" y="1464"/>
                </a:lnTo>
              </a:path>
            </a:pathLst>
          </a:custGeom>
          <a:noFill/>
          <a:ln w="57150" cap="rnd">
            <a:solidFill>
              <a:schemeClr val="accent2"/>
            </a:solidFill>
            <a:round/>
            <a:headEnd type="stealth" w="sm" len="med"/>
            <a:tailEnd type="stealth" w="sm" len="me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21" name="Line 17"/>
          <p:cNvSpPr>
            <a:spLocks noChangeShapeType="1"/>
          </p:cNvSpPr>
          <p:nvPr/>
        </p:nvSpPr>
        <p:spPr bwMode="auto">
          <a:xfrm flipV="1">
            <a:off x="2649539" y="4156076"/>
            <a:ext cx="1673225" cy="347663"/>
          </a:xfrm>
          <a:prstGeom prst="line">
            <a:avLst/>
          </a:prstGeom>
          <a:noFill/>
          <a:ln w="12700">
            <a:solidFill>
              <a:schemeClr val="accent1">
                <a:lumMod val="25000"/>
              </a:schemeClr>
            </a:solidFill>
            <a:round/>
            <a:headEnd/>
            <a:tailEnd/>
          </a:ln>
          <a:extLst>
            <a:ext uri="{909E8E84-426E-40DD-AFC4-6F175D3DCCD1}">
              <a14:hiddenFill xmlns:a14="http://schemas.microsoft.com/office/drawing/2010/main">
                <a:noFill/>
              </a14:hiddenFill>
            </a:ext>
          </a:extLst>
        </p:spPr>
        <p:txBody>
          <a:bodyPr wrap="none" anchor="ctr"/>
          <a:lstStyle/>
          <a:p>
            <a:pPr algn="r" rtl="1" eaLnBrk="1" hangingPunct="1">
              <a:defRPr/>
            </a:pPr>
            <a:endParaRPr lang="en-US">
              <a:latin typeface="Arial" charset="0"/>
              <a:cs typeface="Arial" charset="0"/>
            </a:endParaRPr>
          </a:p>
        </p:txBody>
      </p:sp>
      <p:sp>
        <p:nvSpPr>
          <p:cNvPr id="22" name="Line 18"/>
          <p:cNvSpPr>
            <a:spLocks noChangeShapeType="1"/>
          </p:cNvSpPr>
          <p:nvPr/>
        </p:nvSpPr>
        <p:spPr bwMode="auto">
          <a:xfrm flipV="1">
            <a:off x="3370263" y="3795713"/>
            <a:ext cx="0" cy="184785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ar-SA"/>
          </a:p>
        </p:txBody>
      </p:sp>
      <p:sp>
        <p:nvSpPr>
          <p:cNvPr id="23" name="Line 19"/>
          <p:cNvSpPr>
            <a:spLocks noChangeShapeType="1"/>
          </p:cNvSpPr>
          <p:nvPr/>
        </p:nvSpPr>
        <p:spPr bwMode="auto">
          <a:xfrm flipV="1">
            <a:off x="2647951" y="3233738"/>
            <a:ext cx="1717675" cy="952500"/>
          </a:xfrm>
          <a:prstGeom prst="line">
            <a:avLst/>
          </a:prstGeom>
          <a:noFill/>
          <a:ln w="12700">
            <a:solidFill>
              <a:schemeClr val="accent1">
                <a:lumMod val="25000"/>
              </a:schemeClr>
            </a:solidFill>
            <a:round/>
            <a:headEnd/>
            <a:tailEnd/>
          </a:ln>
          <a:extLst>
            <a:ext uri="{909E8E84-426E-40DD-AFC4-6F175D3DCCD1}">
              <a14:hiddenFill xmlns:a14="http://schemas.microsoft.com/office/drawing/2010/main">
                <a:noFill/>
              </a14:hiddenFill>
            </a:ext>
          </a:extLst>
        </p:spPr>
        <p:txBody>
          <a:bodyPr wrap="none" anchor="ctr"/>
          <a:lstStyle/>
          <a:p>
            <a:pPr algn="r" rtl="1" eaLnBrk="1" hangingPunct="1">
              <a:defRPr/>
            </a:pPr>
            <a:endParaRPr lang="en-US">
              <a:latin typeface="Arial" charset="0"/>
              <a:cs typeface="Arial" charset="0"/>
            </a:endParaRPr>
          </a:p>
        </p:txBody>
      </p:sp>
      <p:sp>
        <p:nvSpPr>
          <p:cNvPr id="314389" name="Arc 5"/>
          <p:cNvSpPr>
            <a:spLocks/>
          </p:cNvSpPr>
          <p:nvPr/>
        </p:nvSpPr>
        <p:spPr bwMode="auto">
          <a:xfrm rot="540000">
            <a:off x="2201863" y="2970214"/>
            <a:ext cx="4170362" cy="3024187"/>
          </a:xfrm>
          <a:custGeom>
            <a:avLst/>
            <a:gdLst>
              <a:gd name="T0" fmla="*/ 0 w 21588"/>
              <a:gd name="T1" fmla="*/ 2147483646 h 21600"/>
              <a:gd name="T2" fmla="*/ 2147483646 w 21588"/>
              <a:gd name="T3" fmla="*/ 0 h 21600"/>
              <a:gd name="T4" fmla="*/ 2147483646 w 21588"/>
              <a:gd name="T5" fmla="*/ 2147483646 h 21600"/>
              <a:gd name="T6" fmla="*/ 0 60000 65536"/>
              <a:gd name="T7" fmla="*/ 0 60000 65536"/>
              <a:gd name="T8" fmla="*/ 0 60000 65536"/>
              <a:gd name="T9" fmla="*/ 0 w 21588"/>
              <a:gd name="T10" fmla="*/ 0 h 21600"/>
              <a:gd name="T11" fmla="*/ 21588 w 21588"/>
              <a:gd name="T12" fmla="*/ 21600 h 21600"/>
            </a:gdLst>
            <a:ahLst/>
            <a:cxnLst>
              <a:cxn ang="T6">
                <a:pos x="T0" y="T1"/>
              </a:cxn>
              <a:cxn ang="T7">
                <a:pos x="T2" y="T3"/>
              </a:cxn>
              <a:cxn ang="T8">
                <a:pos x="T4" y="T5"/>
              </a:cxn>
            </a:cxnLst>
            <a:rect l="T9" t="T10" r="T11" b="T12"/>
            <a:pathLst>
              <a:path w="21588" h="21600" fill="none" extrusionOk="0">
                <a:moveTo>
                  <a:pt x="0" y="20877"/>
                </a:moveTo>
                <a:cubicBezTo>
                  <a:pt x="389" y="9238"/>
                  <a:pt x="9935" y="4"/>
                  <a:pt x="21580" y="0"/>
                </a:cubicBezTo>
              </a:path>
              <a:path w="21588" h="21600" stroke="0" extrusionOk="0">
                <a:moveTo>
                  <a:pt x="0" y="20877"/>
                </a:moveTo>
                <a:cubicBezTo>
                  <a:pt x="389" y="9238"/>
                  <a:pt x="9935" y="4"/>
                  <a:pt x="21580" y="0"/>
                </a:cubicBezTo>
                <a:lnTo>
                  <a:pt x="21588" y="21600"/>
                </a:lnTo>
                <a:lnTo>
                  <a:pt x="0" y="20877"/>
                </a:lnTo>
                <a:close/>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ar-SA"/>
          </a:p>
        </p:txBody>
      </p:sp>
    </p:spTree>
    <p:extLst>
      <p:ext uri="{BB962C8B-B14F-4D97-AF65-F5344CB8AC3E}">
        <p14:creationId xmlns:p14="http://schemas.microsoft.com/office/powerpoint/2010/main" val="29248176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lide(fromBottom)">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3"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strips(upRight)">
                                      <p:cBhvr>
                                        <p:cTn id="17" dur="5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par>
                          <p:cTn id="18" fill="hold" nodeType="afterGroup">
                            <p:stCondLst>
                              <p:cond delay="500"/>
                            </p:stCondLst>
                            <p:childTnLst>
                              <p:par>
                                <p:cTn id="19" presetID="18" presetClass="entr" presetSubtype="3"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strips(upRight)">
                                      <p:cBhvr>
                                        <p:cTn id="21" dur="500"/>
                                        <p:tgtEl>
                                          <p:spTgt spid="23"/>
                                        </p:tgtEl>
                                      </p:cBhvr>
                                    </p:animEffec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par>
                          <p:cTn id="22" fill="hold" nodeType="afterGroup">
                            <p:stCondLst>
                              <p:cond delay="1000"/>
                            </p:stCondLst>
                            <p:childTnLst>
                              <p:par>
                                <p:cTn id="23" presetID="18" presetClass="entr" presetSubtype="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strips(downRight)">
                                      <p:cBhvr>
                                        <p:cTn id="25" dur="5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3"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strips(upRight)">
                                      <p:cBhvr>
                                        <p:cTn id="30" dur="500"/>
                                        <p:tgtEl>
                                          <p:spTgt spid="11"/>
                                        </p:tgtEl>
                                      </p:cBhvr>
                                    </p:animEffect>
                                  </p:childTnLst>
                                </p:cTn>
                              </p:par>
                            </p:childTnLst>
                          </p:cTn>
                        </p:par>
                        <p:par>
                          <p:cTn id="31" fill="hold" nodeType="afterGroup">
                            <p:stCondLst>
                              <p:cond delay="500"/>
                            </p:stCondLst>
                            <p:childTnLst>
                              <p:par>
                                <p:cTn id="32" presetID="18" presetClass="entr" presetSubtype="3"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strips(upRight)">
                                      <p:cBhvr>
                                        <p:cTn id="34" dur="500"/>
                                        <p:tgtEl>
                                          <p:spTgt spid="9"/>
                                        </p:tgtEl>
                                      </p:cBhvr>
                                    </p:animEffect>
                                  </p:childTnLst>
                                </p:cTn>
                              </p:par>
                            </p:childTnLst>
                          </p:cTn>
                        </p:par>
                        <p:par>
                          <p:cTn id="35" fill="hold" nodeType="afterGroup">
                            <p:stCondLst>
                              <p:cond delay="1000"/>
                            </p:stCondLst>
                            <p:childTnLst>
                              <p:par>
                                <p:cTn id="36" presetID="18" presetClass="entr" presetSubtype="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strips(downRight)">
                                      <p:cBhvr>
                                        <p:cTn id="38" dur="500"/>
                                        <p:tgtEl>
                                          <p:spTgt spid="10"/>
                                        </p:tgtEl>
                                      </p:cBhvr>
                                    </p:animEffect>
                                  </p:childTnLst>
                                </p:cTn>
                              </p:par>
                            </p:childTnLst>
                          </p:cTn>
                        </p:par>
                        <p:par>
                          <p:cTn id="39" fill="hold" nodeType="afterGroup">
                            <p:stCondLst>
                              <p:cond delay="1500"/>
                            </p:stCondLst>
                            <p:childTnLst>
                              <p:par>
                                <p:cTn id="40" presetID="18" presetClass="entr" presetSubtype="9"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strips(upLeft)">
                                      <p:cBhvr>
                                        <p:cTn id="42" dur="500"/>
                                        <p:tgtEl>
                                          <p:spTgt spid="12"/>
                                        </p:tgtEl>
                                      </p:cBhvr>
                                    </p:animEffect>
                                  </p:childTnLst>
                                </p:cTn>
                              </p:par>
                            </p:childTnLst>
                          </p:cTn>
                        </p:par>
                        <p:par>
                          <p:cTn id="43" fill="hold" nodeType="afterGroup">
                            <p:stCondLst>
                              <p:cond delay="2000"/>
                            </p:stCondLst>
                            <p:childTnLst>
                              <p:par>
                                <p:cTn id="44" presetID="18" presetClass="entr" presetSubtype="9"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strips(upLeft)">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18" grpId="0"/>
      <p:bldP spid="10" grpId="0" animBg="1"/>
      <p:bldP spid="12" grpId="0" animBg="1"/>
      <p:bldP spid="13" grpId="0" animBg="1"/>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a:spLocks noChangeArrowheads="1"/>
          </p:cNvSpPr>
          <p:nvPr/>
        </p:nvSpPr>
        <p:spPr bwMode="auto">
          <a:xfrm>
            <a:off x="2063750" y="1019176"/>
            <a:ext cx="8280400" cy="576263"/>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C00000"/>
                </a:solidFill>
              </a:rPr>
              <a:t>(4) توازن المحتكر في الأجل القصير </a:t>
            </a:r>
          </a:p>
          <a:p>
            <a:pPr algn="justLow" rtl="1" eaLnBrk="1" hangingPunct="1">
              <a:lnSpc>
                <a:spcPct val="120000"/>
              </a:lnSpc>
              <a:buClr>
                <a:schemeClr val="bg2"/>
              </a:buClr>
              <a:buSzPct val="75000"/>
              <a:defRPr/>
            </a:pPr>
            <a:r>
              <a:rPr lang="ar-SA" altLang="en-US" sz="2800" dirty="0">
                <a:solidFill>
                  <a:srgbClr val="C00000"/>
                </a:solidFill>
              </a:rPr>
              <a:t> </a:t>
            </a:r>
          </a:p>
        </p:txBody>
      </p:sp>
      <p:sp>
        <p:nvSpPr>
          <p:cNvPr id="5" name="Rectangle 53"/>
          <p:cNvSpPr>
            <a:spLocks noChangeArrowheads="1"/>
          </p:cNvSpPr>
          <p:nvPr/>
        </p:nvSpPr>
        <p:spPr bwMode="auto">
          <a:xfrm>
            <a:off x="1847850" y="1557338"/>
            <a:ext cx="8280400" cy="431800"/>
          </a:xfrm>
          <a:prstGeom prst="rect">
            <a:avLst/>
          </a:prstGeom>
          <a:noFill/>
          <a:ln w="9525">
            <a:noFill/>
            <a:miter lim="800000"/>
            <a:headEnd/>
            <a:tailEnd/>
          </a:ln>
        </p:spPr>
        <p:txBody>
          <a:bodyPr/>
          <a:lstStyle/>
          <a:p>
            <a:pPr marL="266700" indent="-266700" algn="justLow">
              <a:lnSpc>
                <a:spcPct val="120000"/>
              </a:lnSpc>
              <a:buClr>
                <a:schemeClr val="bg2"/>
              </a:buClr>
              <a:buSzPct val="75000"/>
              <a:defRPr/>
            </a:pPr>
            <a:r>
              <a:rPr lang="ar-SA" altLang="en-US" sz="2800" dirty="0">
                <a:solidFill>
                  <a:srgbClr val="660066"/>
                </a:solidFill>
              </a:rPr>
              <a:t>ب- طريقة </a:t>
            </a:r>
            <a:r>
              <a:rPr lang="ar-SA" altLang="en-US" sz="2800" dirty="0" smtClean="0">
                <a:solidFill>
                  <a:srgbClr val="660066"/>
                </a:solidFill>
              </a:rPr>
              <a:t>الحدية: </a:t>
            </a:r>
            <a:endParaRPr lang="ar-SA" altLang="en-US" sz="2800" dirty="0">
              <a:solidFill>
                <a:srgbClr val="660066"/>
              </a:solidFill>
            </a:endParaRPr>
          </a:p>
          <a:p>
            <a:pPr algn="justLow" rtl="1" eaLnBrk="1" hangingPunct="1">
              <a:lnSpc>
                <a:spcPct val="120000"/>
              </a:lnSpc>
              <a:buClr>
                <a:schemeClr val="bg2"/>
              </a:buClr>
              <a:buSzPct val="75000"/>
              <a:defRPr/>
            </a:pPr>
            <a:r>
              <a:rPr lang="ar-SA" altLang="en-US" sz="2800" dirty="0">
                <a:solidFill>
                  <a:srgbClr val="660066"/>
                </a:solidFill>
              </a:rPr>
              <a:t> </a:t>
            </a:r>
          </a:p>
        </p:txBody>
      </p:sp>
      <p:sp>
        <p:nvSpPr>
          <p:cNvPr id="6" name="Rectangle 7"/>
          <p:cNvSpPr>
            <a:spLocks noChangeArrowheads="1"/>
          </p:cNvSpPr>
          <p:nvPr/>
        </p:nvSpPr>
        <p:spPr bwMode="auto">
          <a:xfrm>
            <a:off x="2063751" y="2060575"/>
            <a:ext cx="7775575" cy="407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0000"/>
              </a:lnSpc>
              <a:spcBef>
                <a:spcPct val="0"/>
              </a:spcBef>
              <a:buFontTx/>
              <a:buNone/>
            </a:pPr>
            <a:r>
              <a:rPr lang="ar-SA" altLang="en-US" sz="2500" dirty="0"/>
              <a:t>يمكن تلخيص شروط توازن المحتكر في الاجل القصير بطريقة </a:t>
            </a:r>
            <a:r>
              <a:rPr lang="ar-SA" altLang="en-US" sz="2500" dirty="0" smtClean="0"/>
              <a:t>الحدية كما </a:t>
            </a:r>
            <a:r>
              <a:rPr lang="ar-SA" altLang="en-US" sz="2500" dirty="0"/>
              <a:t>يلي:</a:t>
            </a:r>
          </a:p>
          <a:p>
            <a:pPr algn="ctr" rtl="1" eaLnBrk="1" hangingPunct="1">
              <a:lnSpc>
                <a:spcPct val="120000"/>
              </a:lnSpc>
              <a:spcBef>
                <a:spcPct val="0"/>
              </a:spcBef>
              <a:buFontTx/>
              <a:buNone/>
            </a:pPr>
            <a:r>
              <a:rPr lang="en-US" altLang="en-US" sz="2500" dirty="0"/>
              <a:t>MR = MC</a:t>
            </a:r>
          </a:p>
          <a:p>
            <a:pPr algn="ctr" rtl="1" eaLnBrk="1" hangingPunct="1">
              <a:lnSpc>
                <a:spcPct val="120000"/>
              </a:lnSpc>
              <a:spcBef>
                <a:spcPct val="0"/>
              </a:spcBef>
              <a:buFontTx/>
              <a:buNone/>
            </a:pPr>
            <a:r>
              <a:rPr lang="en-US" altLang="en-US" sz="2500" dirty="0"/>
              <a:t>P &gt; AVC</a:t>
            </a:r>
          </a:p>
          <a:p>
            <a:pPr algn="justLow" rtl="1" eaLnBrk="1" hangingPunct="1">
              <a:lnSpc>
                <a:spcPct val="120000"/>
              </a:lnSpc>
              <a:spcBef>
                <a:spcPct val="0"/>
              </a:spcBef>
              <a:buFontTx/>
              <a:buNone/>
            </a:pPr>
            <a:r>
              <a:rPr lang="ar-SA" altLang="en-US" sz="2500" dirty="0"/>
              <a:t>وبناء على ذلك هناك ثلاث احتمالات أمام المحتكر وهي:</a:t>
            </a:r>
          </a:p>
          <a:p>
            <a:pPr algn="justLow" rtl="1" eaLnBrk="1" hangingPunct="1">
              <a:lnSpc>
                <a:spcPct val="120000"/>
              </a:lnSpc>
              <a:spcBef>
                <a:spcPct val="0"/>
              </a:spcBef>
              <a:buFontTx/>
              <a:buNone/>
            </a:pPr>
            <a:r>
              <a:rPr lang="ar-SA" altLang="en-US" sz="2500" dirty="0"/>
              <a:t>تحقيق ارباح اقتصادية: </a:t>
            </a:r>
            <a:r>
              <a:rPr lang="en-US" altLang="en-US" sz="2500" dirty="0"/>
              <a:t>MR = MC AND P &gt; ATC)</a:t>
            </a:r>
            <a:r>
              <a:rPr lang="ar-SA" altLang="en-US" sz="2500" dirty="0"/>
              <a:t>).</a:t>
            </a:r>
            <a:endParaRPr lang="en-US" altLang="en-US" sz="2500" dirty="0"/>
          </a:p>
          <a:p>
            <a:pPr algn="justLow" rtl="1" eaLnBrk="1" hangingPunct="1">
              <a:lnSpc>
                <a:spcPct val="120000"/>
              </a:lnSpc>
              <a:spcBef>
                <a:spcPct val="0"/>
              </a:spcBef>
              <a:buFontTx/>
              <a:buNone/>
            </a:pPr>
            <a:r>
              <a:rPr lang="ar-SA" altLang="en-US" sz="2500" dirty="0"/>
              <a:t>تحقيق خسائر اقتصادية: </a:t>
            </a:r>
            <a:r>
              <a:rPr lang="en-US" altLang="en-US" sz="2500" dirty="0"/>
              <a:t>MR = MC AND P &lt; ATC)</a:t>
            </a:r>
            <a:r>
              <a:rPr lang="ar-SA" altLang="en-US" sz="2500" dirty="0"/>
              <a:t>).</a:t>
            </a:r>
            <a:endParaRPr lang="en-US" altLang="en-US" sz="2500" dirty="0"/>
          </a:p>
          <a:p>
            <a:pPr algn="r" rtl="1" eaLnBrk="1" hangingPunct="1">
              <a:lnSpc>
                <a:spcPct val="120000"/>
              </a:lnSpc>
              <a:spcBef>
                <a:spcPct val="0"/>
              </a:spcBef>
              <a:buFontTx/>
              <a:buNone/>
            </a:pPr>
            <a:r>
              <a:rPr lang="ar-SA" altLang="en-US" sz="2500" dirty="0"/>
              <a:t>تحقيق تعادل: </a:t>
            </a:r>
            <a:r>
              <a:rPr lang="en-US" altLang="en-US" sz="2500" dirty="0"/>
              <a:t>MR = MC AND P = ATC)</a:t>
            </a:r>
            <a:r>
              <a:rPr lang="ar-SA" altLang="en-US" sz="2500" dirty="0"/>
              <a:t>).</a:t>
            </a:r>
          </a:p>
          <a:p>
            <a:pPr algn="r" rtl="1" eaLnBrk="1" hangingPunct="1">
              <a:lnSpc>
                <a:spcPct val="120000"/>
              </a:lnSpc>
              <a:spcBef>
                <a:spcPct val="0"/>
              </a:spcBef>
              <a:buFontTx/>
              <a:buNone/>
            </a:pPr>
            <a:r>
              <a:rPr lang="ar-SA" altLang="en-US" sz="2500" dirty="0" smtClean="0"/>
              <a:t>(الرسومات </a:t>
            </a:r>
            <a:r>
              <a:rPr lang="ar-SA" altLang="en-US" sz="2500" dirty="0"/>
              <a:t>البيانية في الشرائح التالية):</a:t>
            </a:r>
            <a:endParaRPr lang="en-US" altLang="en-US" sz="2500" dirty="0"/>
          </a:p>
          <a:p>
            <a:pPr algn="justLow" rtl="1" eaLnBrk="1" hangingPunct="1">
              <a:lnSpc>
                <a:spcPct val="120000"/>
              </a:lnSpc>
              <a:spcBef>
                <a:spcPct val="0"/>
              </a:spcBef>
              <a:buFontTx/>
              <a:buNone/>
            </a:pPr>
            <a:endParaRPr lang="ar-SA" altLang="en-US" sz="2500" dirty="0"/>
          </a:p>
          <a:p>
            <a:pPr algn="justLow" rtl="1" eaLnBrk="1" hangingPunct="1">
              <a:lnSpc>
                <a:spcPct val="120000"/>
              </a:lnSpc>
              <a:spcBef>
                <a:spcPct val="0"/>
              </a:spcBef>
              <a:buFontTx/>
              <a:buNone/>
            </a:pPr>
            <a:r>
              <a:rPr lang="ar-SA" altLang="en-US" sz="2500" dirty="0"/>
              <a:t> </a:t>
            </a:r>
          </a:p>
        </p:txBody>
      </p:sp>
    </p:spTree>
    <p:extLst>
      <p:ext uri="{BB962C8B-B14F-4D97-AF65-F5344CB8AC3E}">
        <p14:creationId xmlns:p14="http://schemas.microsoft.com/office/powerpoint/2010/main" val="47638006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lide(fromBottom)">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lide(fromBottom)">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52600" y="838200"/>
            <a:ext cx="8686800" cy="381000"/>
          </a:xfrm>
        </p:spPr>
        <p:txBody>
          <a:bodyPr>
            <a:normAutofit lnSpcReduction="10000"/>
          </a:bodyPr>
          <a:lstStyle/>
          <a:p>
            <a:pPr algn="just" rtl="1">
              <a:buNone/>
            </a:pPr>
            <a:r>
              <a:rPr lang="ar-TN" sz="2000" dirty="0">
                <a:latin typeface="Times New Roman" pitchFamily="18" charset="0"/>
                <a:cs typeface="Times New Roman" pitchFamily="18" charset="0"/>
              </a:rPr>
              <a:t>سوف نقتصر على تقديم مثال بياني توضيحي يخص الحالة الأولى (</a:t>
            </a:r>
            <a:r>
              <a:rPr lang="ar-QA" sz="2000" dirty="0">
                <a:latin typeface="Times New Roman" pitchFamily="18" charset="0"/>
                <a:cs typeface="Times New Roman" pitchFamily="18" charset="0"/>
              </a:rPr>
              <a:t>تحقيق أرباح اقتصادية</a:t>
            </a:r>
            <a:r>
              <a:rPr lang="ar-TN" sz="2000" dirty="0">
                <a:latin typeface="Times New Roman" pitchFamily="18" charset="0"/>
                <a:cs typeface="Times New Roman" pitchFamily="18" charset="0"/>
              </a:rPr>
              <a:t>).</a:t>
            </a:r>
          </a:p>
        </p:txBody>
      </p:sp>
      <p:sp>
        <p:nvSpPr>
          <p:cNvPr id="4" name="Espace réservé du numéro de diapositive 3"/>
          <p:cNvSpPr>
            <a:spLocks noGrp="1"/>
          </p:cNvSpPr>
          <p:nvPr>
            <p:ph type="sldNum" sz="quarter" idx="12"/>
          </p:nvPr>
        </p:nvSpPr>
        <p:spPr/>
        <p:txBody>
          <a:bodyPr/>
          <a:lstStyle/>
          <a:p>
            <a:fld id="{AB8D8818-8075-44AB-BC43-AB8FC0FC9D1E}" type="slidenum">
              <a:rPr lang="en-US" smtClean="0"/>
              <a:pPr/>
              <a:t>14</a:t>
            </a:fld>
            <a:endParaRPr lang="en-US" dirty="0"/>
          </a:p>
        </p:txBody>
      </p:sp>
      <p:grpSp>
        <p:nvGrpSpPr>
          <p:cNvPr id="7" name="Group 3"/>
          <p:cNvGrpSpPr>
            <a:grpSpLocks noChangeAspect="1"/>
          </p:cNvGrpSpPr>
          <p:nvPr/>
        </p:nvGrpSpPr>
        <p:grpSpPr bwMode="auto">
          <a:xfrm>
            <a:off x="2743200" y="1524001"/>
            <a:ext cx="7086600" cy="3901725"/>
            <a:chOff x="3134" y="1071"/>
            <a:chExt cx="8547" cy="4775"/>
          </a:xfrm>
        </p:grpSpPr>
        <p:sp>
          <p:nvSpPr>
            <p:cNvPr id="8" name="AutoShape 4"/>
            <p:cNvSpPr>
              <a:spLocks noChangeAspect="1" noChangeArrowheads="1"/>
            </p:cNvSpPr>
            <p:nvPr/>
          </p:nvSpPr>
          <p:spPr bwMode="auto">
            <a:xfrm>
              <a:off x="3134" y="1071"/>
              <a:ext cx="8547" cy="4756"/>
            </a:xfrm>
            <a:prstGeom prst="rect">
              <a:avLst/>
            </a:prstGeom>
            <a:noFill/>
            <a:ln w="9525">
              <a:noFill/>
              <a:miter lim="800000"/>
              <a:headEnd/>
              <a:tailEnd/>
            </a:ln>
          </p:spPr>
          <p:txBody>
            <a:bodyPr/>
            <a:lstStyle/>
            <a:p>
              <a:endParaRPr lang="fr-FR"/>
            </a:p>
          </p:txBody>
        </p:sp>
        <p:graphicFrame>
          <p:nvGraphicFramePr>
            <p:cNvPr id="9" name="Object 4"/>
            <p:cNvGraphicFramePr>
              <a:graphicFrameLocks noChangeAspect="1"/>
            </p:cNvGraphicFramePr>
            <p:nvPr/>
          </p:nvGraphicFramePr>
          <p:xfrm>
            <a:off x="8987" y="3472"/>
            <a:ext cx="106" cy="199"/>
          </p:xfrm>
          <a:graphic>
            <a:graphicData uri="http://schemas.openxmlformats.org/presentationml/2006/ole">
              <mc:AlternateContent xmlns:mc="http://schemas.openxmlformats.org/markup-compatibility/2006">
                <mc:Choice xmlns:v="urn:schemas-microsoft-com:vml" Requires="v">
                  <p:oleObj spid="_x0000_s1044"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87" y="3472"/>
                          <a:ext cx="106" cy="1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5"/>
            <p:cNvGraphicFramePr>
              <a:graphicFrameLocks noChangeAspect="1"/>
            </p:cNvGraphicFramePr>
            <p:nvPr/>
          </p:nvGraphicFramePr>
          <p:xfrm>
            <a:off x="8188" y="2539"/>
            <a:ext cx="105" cy="199"/>
          </p:xfrm>
          <a:graphic>
            <a:graphicData uri="http://schemas.openxmlformats.org/presentationml/2006/ole">
              <mc:AlternateContent xmlns:mc="http://schemas.openxmlformats.org/markup-compatibility/2006">
                <mc:Choice xmlns:v="urn:schemas-microsoft-com:vml" Requires="v">
                  <p:oleObj spid="_x0000_s1045" name="Equation" r:id="rId5" imgW="114120" imgH="215640" progId="Equation.3">
                    <p:embed/>
                  </p:oleObj>
                </mc:Choice>
                <mc:Fallback>
                  <p:oleObj name="Equation" r:id="rId5"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88" y="2539"/>
                          <a:ext cx="105" cy="1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6"/>
            <p:cNvGraphicFramePr>
              <a:graphicFrameLocks noChangeAspect="1"/>
            </p:cNvGraphicFramePr>
            <p:nvPr/>
          </p:nvGraphicFramePr>
          <p:xfrm>
            <a:off x="8188" y="2539"/>
            <a:ext cx="105" cy="199"/>
          </p:xfrm>
          <a:graphic>
            <a:graphicData uri="http://schemas.openxmlformats.org/presentationml/2006/ole">
              <mc:AlternateContent xmlns:mc="http://schemas.openxmlformats.org/markup-compatibility/2006">
                <mc:Choice xmlns:v="urn:schemas-microsoft-com:vml" Requires="v">
                  <p:oleObj spid="_x0000_s1046" name="Equation" r:id="rId6" imgW="114120" imgH="215640" progId="Equation.3">
                    <p:embed/>
                  </p:oleObj>
                </mc:Choice>
                <mc:Fallback>
                  <p:oleObj name="Equation" r:id="rId6"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88" y="2539"/>
                          <a:ext cx="105" cy="1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Line 7"/>
            <p:cNvSpPr>
              <a:spLocks noChangeShapeType="1"/>
            </p:cNvSpPr>
            <p:nvPr/>
          </p:nvSpPr>
          <p:spPr bwMode="auto">
            <a:xfrm>
              <a:off x="5211" y="1800"/>
              <a:ext cx="1" cy="3620"/>
            </a:xfrm>
            <a:prstGeom prst="line">
              <a:avLst/>
            </a:prstGeom>
            <a:noFill/>
            <a:ln w="19050">
              <a:solidFill>
                <a:schemeClr val="tx1"/>
              </a:solidFill>
              <a:round/>
              <a:headEnd type="arrow" w="med" len="med"/>
              <a:tailEnd type="none" w="med" len="med"/>
            </a:ln>
          </p:spPr>
          <p:txBody>
            <a:bodyPr/>
            <a:lstStyle/>
            <a:p>
              <a:endParaRPr lang="fr-FR"/>
            </a:p>
          </p:txBody>
        </p:sp>
        <p:sp>
          <p:nvSpPr>
            <p:cNvPr id="13" name="Line 8"/>
            <p:cNvSpPr>
              <a:spLocks noChangeShapeType="1"/>
            </p:cNvSpPr>
            <p:nvPr/>
          </p:nvSpPr>
          <p:spPr bwMode="auto">
            <a:xfrm>
              <a:off x="5211" y="5400"/>
              <a:ext cx="4067" cy="1"/>
            </a:xfrm>
            <a:prstGeom prst="line">
              <a:avLst/>
            </a:prstGeom>
            <a:noFill/>
            <a:ln w="19050">
              <a:solidFill>
                <a:srgbClr val="000000"/>
              </a:solidFill>
              <a:round/>
              <a:headEnd type="none" w="med" len="med"/>
              <a:tailEnd type="arrow" w="med" len="med"/>
            </a:ln>
          </p:spPr>
          <p:txBody>
            <a:bodyPr/>
            <a:lstStyle/>
            <a:p>
              <a:endParaRPr lang="fr-FR"/>
            </a:p>
          </p:txBody>
        </p:sp>
        <p:sp>
          <p:nvSpPr>
            <p:cNvPr id="14" name="Line 9"/>
            <p:cNvSpPr>
              <a:spLocks noChangeShapeType="1"/>
            </p:cNvSpPr>
            <p:nvPr/>
          </p:nvSpPr>
          <p:spPr bwMode="auto">
            <a:xfrm>
              <a:off x="5211" y="2110"/>
              <a:ext cx="3098" cy="2750"/>
            </a:xfrm>
            <a:prstGeom prst="line">
              <a:avLst/>
            </a:prstGeom>
            <a:noFill/>
            <a:ln w="28575">
              <a:solidFill>
                <a:schemeClr val="accent1"/>
              </a:solidFill>
              <a:round/>
              <a:headEnd/>
              <a:tailEnd/>
            </a:ln>
          </p:spPr>
          <p:txBody>
            <a:bodyPr/>
            <a:lstStyle/>
            <a:p>
              <a:endParaRPr lang="fr-FR"/>
            </a:p>
          </p:txBody>
        </p:sp>
        <p:sp>
          <p:nvSpPr>
            <p:cNvPr id="15" name="Text Box 10"/>
            <p:cNvSpPr txBox="1">
              <a:spLocks noChangeArrowheads="1"/>
            </p:cNvSpPr>
            <p:nvPr/>
          </p:nvSpPr>
          <p:spPr bwMode="auto">
            <a:xfrm>
              <a:off x="7975" y="4699"/>
              <a:ext cx="731" cy="400"/>
            </a:xfrm>
            <a:prstGeom prst="rect">
              <a:avLst/>
            </a:prstGeom>
            <a:noFill/>
            <a:ln w="9525">
              <a:noFill/>
              <a:miter lim="800000"/>
              <a:headEnd/>
              <a:tailEnd/>
            </a:ln>
          </p:spPr>
          <p:txBody>
            <a:bodyPr lIns="49357" tIns="24676" rIns="49357" bIns="24676">
              <a:spAutoFit/>
            </a:bodyPr>
            <a:lstStyle/>
            <a:p>
              <a:endParaRPr lang="en-US"/>
            </a:p>
          </p:txBody>
        </p:sp>
        <p:sp>
          <p:nvSpPr>
            <p:cNvPr id="16" name="Text Box 11"/>
            <p:cNvSpPr txBox="1">
              <a:spLocks noChangeArrowheads="1"/>
            </p:cNvSpPr>
            <p:nvPr/>
          </p:nvSpPr>
          <p:spPr bwMode="auto">
            <a:xfrm>
              <a:off x="7049" y="4988"/>
              <a:ext cx="666" cy="400"/>
            </a:xfrm>
            <a:prstGeom prst="rect">
              <a:avLst/>
            </a:prstGeom>
            <a:noFill/>
            <a:ln w="9525">
              <a:noFill/>
              <a:miter lim="800000"/>
              <a:headEnd/>
              <a:tailEnd/>
            </a:ln>
          </p:spPr>
          <p:txBody>
            <a:bodyPr lIns="49357" tIns="24676" rIns="49357" bIns="24676">
              <a:spAutoFit/>
            </a:bodyPr>
            <a:lstStyle/>
            <a:p>
              <a:pPr algn="l"/>
              <a:r>
                <a:rPr lang="en-US" b="1" dirty="0">
                  <a:solidFill>
                    <a:srgbClr val="000000"/>
                  </a:solidFill>
                </a:rPr>
                <a:t>MR</a:t>
              </a:r>
              <a:endParaRPr lang="en-US" dirty="0"/>
            </a:p>
          </p:txBody>
        </p:sp>
        <p:sp>
          <p:nvSpPr>
            <p:cNvPr id="17" name="Line 14"/>
            <p:cNvSpPr>
              <a:spLocks noChangeShapeType="1"/>
            </p:cNvSpPr>
            <p:nvPr/>
          </p:nvSpPr>
          <p:spPr bwMode="auto">
            <a:xfrm>
              <a:off x="5211" y="2110"/>
              <a:ext cx="1838" cy="3290"/>
            </a:xfrm>
            <a:prstGeom prst="line">
              <a:avLst/>
            </a:prstGeom>
            <a:noFill/>
            <a:ln w="28575">
              <a:solidFill>
                <a:srgbClr val="FF0000"/>
              </a:solidFill>
              <a:round/>
              <a:headEnd/>
              <a:tailEnd/>
            </a:ln>
          </p:spPr>
          <p:txBody>
            <a:bodyPr/>
            <a:lstStyle/>
            <a:p>
              <a:endParaRPr lang="fr-FR"/>
            </a:p>
          </p:txBody>
        </p:sp>
        <p:sp>
          <p:nvSpPr>
            <p:cNvPr id="18" name="Text Box 27"/>
            <p:cNvSpPr txBox="1">
              <a:spLocks noChangeArrowheads="1"/>
            </p:cNvSpPr>
            <p:nvPr/>
          </p:nvSpPr>
          <p:spPr bwMode="auto">
            <a:xfrm>
              <a:off x="6670" y="4308"/>
              <a:ext cx="600" cy="400"/>
            </a:xfrm>
            <a:prstGeom prst="rect">
              <a:avLst/>
            </a:prstGeom>
            <a:noFill/>
            <a:ln w="9525">
              <a:noFill/>
              <a:miter lim="800000"/>
              <a:headEnd/>
              <a:tailEnd/>
            </a:ln>
          </p:spPr>
          <p:txBody>
            <a:bodyPr lIns="49357" tIns="24676" rIns="49357" bIns="24676">
              <a:spAutoFit/>
            </a:bodyPr>
            <a:lstStyle/>
            <a:p>
              <a:r>
                <a:rPr lang="en-US" b="1">
                  <a:solidFill>
                    <a:srgbClr val="000000"/>
                  </a:solidFill>
                </a:rPr>
                <a:t>E</a:t>
              </a:r>
              <a:endParaRPr lang="en-US"/>
            </a:p>
          </p:txBody>
        </p:sp>
        <p:sp>
          <p:nvSpPr>
            <p:cNvPr id="19" name="Text Box 29"/>
            <p:cNvSpPr txBox="1">
              <a:spLocks noChangeArrowheads="1"/>
            </p:cNvSpPr>
            <p:nvPr/>
          </p:nvSpPr>
          <p:spPr bwMode="auto">
            <a:xfrm>
              <a:off x="4145" y="1537"/>
              <a:ext cx="1191" cy="360"/>
            </a:xfrm>
            <a:prstGeom prst="rect">
              <a:avLst/>
            </a:prstGeom>
            <a:noFill/>
            <a:ln w="9525">
              <a:noFill/>
              <a:miter lim="800000"/>
              <a:headEnd/>
              <a:tailEnd/>
            </a:ln>
          </p:spPr>
          <p:txBody>
            <a:bodyPr lIns="49357" tIns="24676" rIns="49357" bIns="24676"/>
            <a:lstStyle/>
            <a:p>
              <a:r>
                <a:rPr lang="ar-QA" sz="1600" b="1" dirty="0">
                  <a:solidFill>
                    <a:srgbClr val="000000"/>
                  </a:solidFill>
                </a:rPr>
                <a:t>الأسعار والتكاليف</a:t>
              </a:r>
              <a:endParaRPr lang="en-US" sz="1600" dirty="0"/>
            </a:p>
          </p:txBody>
        </p:sp>
        <p:sp>
          <p:nvSpPr>
            <p:cNvPr id="20" name="Text Box 42"/>
            <p:cNvSpPr txBox="1">
              <a:spLocks noChangeArrowheads="1"/>
            </p:cNvSpPr>
            <p:nvPr/>
          </p:nvSpPr>
          <p:spPr bwMode="auto">
            <a:xfrm>
              <a:off x="7236" y="2377"/>
              <a:ext cx="677" cy="400"/>
            </a:xfrm>
            <a:prstGeom prst="rect">
              <a:avLst/>
            </a:prstGeom>
            <a:noFill/>
            <a:ln w="9525">
              <a:noFill/>
              <a:miter lim="800000"/>
              <a:headEnd/>
              <a:tailEnd/>
            </a:ln>
          </p:spPr>
          <p:txBody>
            <a:bodyPr wrap="square" lIns="49357" tIns="24676" rIns="49357" bIns="24676">
              <a:spAutoFit/>
            </a:bodyPr>
            <a:lstStyle/>
            <a:p>
              <a:r>
                <a:rPr lang="en-US" b="1" dirty="0">
                  <a:solidFill>
                    <a:srgbClr val="000000"/>
                  </a:solidFill>
                </a:rPr>
                <a:t>MC</a:t>
              </a:r>
              <a:endParaRPr lang="en-US" dirty="0"/>
            </a:p>
          </p:txBody>
        </p:sp>
        <p:sp>
          <p:nvSpPr>
            <p:cNvPr id="21" name="Text Box 44"/>
            <p:cNvSpPr txBox="1">
              <a:spLocks noChangeArrowheads="1"/>
            </p:cNvSpPr>
            <p:nvPr/>
          </p:nvSpPr>
          <p:spPr bwMode="auto">
            <a:xfrm>
              <a:off x="6392" y="5446"/>
              <a:ext cx="602" cy="400"/>
            </a:xfrm>
            <a:prstGeom prst="rect">
              <a:avLst/>
            </a:prstGeom>
            <a:noFill/>
            <a:ln w="9525">
              <a:noFill/>
              <a:miter lim="800000"/>
              <a:headEnd/>
              <a:tailEnd/>
            </a:ln>
          </p:spPr>
          <p:txBody>
            <a:bodyPr lIns="49357" tIns="24676" rIns="49357" bIns="24676">
              <a:spAutoFit/>
            </a:bodyPr>
            <a:lstStyle/>
            <a:p>
              <a:r>
                <a:rPr lang="en-US" b="1" dirty="0">
                  <a:solidFill>
                    <a:srgbClr val="000000"/>
                  </a:solidFill>
                </a:rPr>
                <a:t>Q*</a:t>
              </a:r>
              <a:endParaRPr lang="en-US" dirty="0"/>
            </a:p>
          </p:txBody>
        </p:sp>
        <p:sp>
          <p:nvSpPr>
            <p:cNvPr id="22" name="Text Box 45"/>
            <p:cNvSpPr txBox="1">
              <a:spLocks noChangeArrowheads="1"/>
            </p:cNvSpPr>
            <p:nvPr/>
          </p:nvSpPr>
          <p:spPr bwMode="auto">
            <a:xfrm>
              <a:off x="9235" y="5300"/>
              <a:ext cx="666" cy="400"/>
            </a:xfrm>
            <a:prstGeom prst="rect">
              <a:avLst/>
            </a:prstGeom>
            <a:noFill/>
            <a:ln w="9525">
              <a:noFill/>
              <a:miter lim="800000"/>
              <a:headEnd/>
              <a:tailEnd/>
            </a:ln>
          </p:spPr>
          <p:txBody>
            <a:bodyPr lIns="49357" tIns="24676" rIns="49357" bIns="24676">
              <a:spAutoFit/>
            </a:bodyPr>
            <a:lstStyle/>
            <a:p>
              <a:pPr algn="l"/>
              <a:r>
                <a:rPr lang="en-US" b="1">
                  <a:solidFill>
                    <a:srgbClr val="000000"/>
                  </a:solidFill>
                </a:rPr>
                <a:t>Q</a:t>
              </a:r>
              <a:endParaRPr lang="en-US"/>
            </a:p>
          </p:txBody>
        </p:sp>
        <p:sp>
          <p:nvSpPr>
            <p:cNvPr id="23" name="Line 19"/>
            <p:cNvSpPr>
              <a:spLocks noChangeShapeType="1"/>
            </p:cNvSpPr>
            <p:nvPr/>
          </p:nvSpPr>
          <p:spPr bwMode="auto">
            <a:xfrm>
              <a:off x="6509" y="3240"/>
              <a:ext cx="1" cy="2160"/>
            </a:xfrm>
            <a:prstGeom prst="line">
              <a:avLst/>
            </a:prstGeom>
            <a:noFill/>
            <a:ln w="19050">
              <a:solidFill>
                <a:srgbClr val="000000"/>
              </a:solidFill>
              <a:prstDash val="dash"/>
              <a:round/>
              <a:headEnd/>
              <a:tailEnd/>
            </a:ln>
          </p:spPr>
          <p:txBody>
            <a:bodyPr/>
            <a:lstStyle/>
            <a:p>
              <a:endParaRPr lang="fr-FR"/>
            </a:p>
          </p:txBody>
        </p:sp>
        <p:sp>
          <p:nvSpPr>
            <p:cNvPr id="24" name="Text Box 42"/>
            <p:cNvSpPr txBox="1">
              <a:spLocks noChangeArrowheads="1"/>
            </p:cNvSpPr>
            <p:nvPr/>
          </p:nvSpPr>
          <p:spPr bwMode="auto">
            <a:xfrm>
              <a:off x="8119" y="2723"/>
              <a:ext cx="713" cy="400"/>
            </a:xfrm>
            <a:prstGeom prst="rect">
              <a:avLst/>
            </a:prstGeom>
            <a:noFill/>
            <a:ln w="9525">
              <a:noFill/>
              <a:miter lim="800000"/>
              <a:headEnd/>
              <a:tailEnd/>
            </a:ln>
          </p:spPr>
          <p:txBody>
            <a:bodyPr wrap="square" lIns="49357" tIns="24676" rIns="49357" bIns="24676">
              <a:spAutoFit/>
            </a:bodyPr>
            <a:lstStyle/>
            <a:p>
              <a:r>
                <a:rPr lang="en-US" b="1" dirty="0">
                  <a:solidFill>
                    <a:srgbClr val="000000"/>
                  </a:solidFill>
                </a:rPr>
                <a:t>ATC</a:t>
              </a:r>
              <a:endParaRPr lang="en-US" dirty="0"/>
            </a:p>
          </p:txBody>
        </p:sp>
        <p:sp>
          <p:nvSpPr>
            <p:cNvPr id="25" name="Line 21"/>
            <p:cNvSpPr>
              <a:spLocks noChangeShapeType="1"/>
            </p:cNvSpPr>
            <p:nvPr/>
          </p:nvSpPr>
          <p:spPr bwMode="auto">
            <a:xfrm flipV="1">
              <a:off x="5212" y="3961"/>
              <a:ext cx="1297" cy="12"/>
            </a:xfrm>
            <a:prstGeom prst="line">
              <a:avLst/>
            </a:prstGeom>
            <a:noFill/>
            <a:ln w="19050">
              <a:solidFill>
                <a:srgbClr val="000000"/>
              </a:solidFill>
              <a:prstDash val="solid"/>
              <a:round/>
              <a:headEnd/>
              <a:tailEnd/>
            </a:ln>
          </p:spPr>
          <p:txBody>
            <a:bodyPr/>
            <a:lstStyle/>
            <a:p>
              <a:endParaRPr lang="fr-FR"/>
            </a:p>
          </p:txBody>
        </p:sp>
        <p:sp>
          <p:nvSpPr>
            <p:cNvPr id="26" name="Line 22"/>
            <p:cNvSpPr>
              <a:spLocks noChangeShapeType="1"/>
            </p:cNvSpPr>
            <p:nvPr/>
          </p:nvSpPr>
          <p:spPr bwMode="auto">
            <a:xfrm flipV="1">
              <a:off x="5204" y="3241"/>
              <a:ext cx="1305" cy="12"/>
            </a:xfrm>
            <a:prstGeom prst="line">
              <a:avLst/>
            </a:prstGeom>
            <a:noFill/>
            <a:ln w="19050">
              <a:solidFill>
                <a:srgbClr val="000000"/>
              </a:solidFill>
              <a:prstDash val="solid"/>
              <a:round/>
              <a:headEnd/>
              <a:tailEnd/>
            </a:ln>
          </p:spPr>
          <p:txBody>
            <a:bodyPr/>
            <a:lstStyle/>
            <a:p>
              <a:endParaRPr lang="fr-FR"/>
            </a:p>
          </p:txBody>
        </p:sp>
        <p:sp>
          <p:nvSpPr>
            <p:cNvPr id="27" name="Freeform 23"/>
            <p:cNvSpPr>
              <a:spLocks/>
            </p:cNvSpPr>
            <p:nvPr/>
          </p:nvSpPr>
          <p:spPr bwMode="auto">
            <a:xfrm>
              <a:off x="5969" y="2880"/>
              <a:ext cx="1620" cy="1980"/>
            </a:xfrm>
            <a:custGeom>
              <a:avLst/>
              <a:gdLst/>
              <a:ahLst/>
              <a:cxnLst>
                <a:cxn ang="0">
                  <a:pos x="1620" y="0"/>
                </a:cxn>
                <a:cxn ang="0">
                  <a:pos x="720" y="1080"/>
                </a:cxn>
                <a:cxn ang="0">
                  <a:pos x="0" y="1620"/>
                </a:cxn>
              </a:cxnLst>
              <a:rect l="0" t="0" r="r" b="b"/>
              <a:pathLst>
                <a:path w="1620" h="1620">
                  <a:moveTo>
                    <a:pt x="1620" y="0"/>
                  </a:moveTo>
                  <a:cubicBezTo>
                    <a:pt x="1305" y="405"/>
                    <a:pt x="990" y="810"/>
                    <a:pt x="720" y="1080"/>
                  </a:cubicBezTo>
                  <a:cubicBezTo>
                    <a:pt x="450" y="1350"/>
                    <a:pt x="225" y="1485"/>
                    <a:pt x="0" y="1620"/>
                  </a:cubicBezTo>
                </a:path>
              </a:pathLst>
            </a:custGeom>
            <a:noFill/>
            <a:ln w="28575" cap="flat">
              <a:solidFill>
                <a:srgbClr val="7030A0"/>
              </a:solidFill>
              <a:prstDash val="solid"/>
              <a:round/>
              <a:headEnd/>
              <a:tailEnd/>
            </a:ln>
          </p:spPr>
          <p:txBody>
            <a:bodyPr/>
            <a:lstStyle/>
            <a:p>
              <a:endParaRPr lang="fr-FR"/>
            </a:p>
          </p:txBody>
        </p:sp>
        <p:sp>
          <p:nvSpPr>
            <p:cNvPr id="28" name="Text Box 42"/>
            <p:cNvSpPr txBox="1">
              <a:spLocks noChangeArrowheads="1"/>
            </p:cNvSpPr>
            <p:nvPr/>
          </p:nvSpPr>
          <p:spPr bwMode="auto">
            <a:xfrm>
              <a:off x="8281" y="4867"/>
              <a:ext cx="460" cy="400"/>
            </a:xfrm>
            <a:prstGeom prst="rect">
              <a:avLst/>
            </a:prstGeom>
            <a:noFill/>
            <a:ln w="9525">
              <a:noFill/>
              <a:miter lim="800000"/>
              <a:headEnd/>
              <a:tailEnd/>
            </a:ln>
          </p:spPr>
          <p:txBody>
            <a:bodyPr wrap="square" lIns="49357" tIns="24676" rIns="49357" bIns="24676">
              <a:spAutoFit/>
            </a:bodyPr>
            <a:lstStyle/>
            <a:p>
              <a:r>
                <a:rPr lang="fr-FR" b="1" dirty="0">
                  <a:solidFill>
                    <a:srgbClr val="000000"/>
                  </a:solidFill>
                </a:rPr>
                <a:t>D</a:t>
              </a:r>
              <a:endParaRPr lang="en-US" dirty="0"/>
            </a:p>
          </p:txBody>
        </p:sp>
        <p:sp>
          <p:nvSpPr>
            <p:cNvPr id="29" name="Line 25"/>
            <p:cNvSpPr>
              <a:spLocks noChangeShapeType="1"/>
            </p:cNvSpPr>
            <p:nvPr/>
          </p:nvSpPr>
          <p:spPr bwMode="auto">
            <a:xfrm flipH="1">
              <a:off x="5429" y="3240"/>
              <a:ext cx="540" cy="720"/>
            </a:xfrm>
            <a:prstGeom prst="line">
              <a:avLst/>
            </a:prstGeom>
            <a:noFill/>
            <a:ln w="9525">
              <a:solidFill>
                <a:srgbClr val="000000"/>
              </a:solidFill>
              <a:prstDash val="dash"/>
              <a:round/>
              <a:headEnd/>
              <a:tailEnd/>
            </a:ln>
          </p:spPr>
          <p:txBody>
            <a:bodyPr/>
            <a:lstStyle/>
            <a:p>
              <a:endParaRPr lang="fr-FR"/>
            </a:p>
          </p:txBody>
        </p:sp>
        <p:sp>
          <p:nvSpPr>
            <p:cNvPr id="30" name="Line 26"/>
            <p:cNvSpPr>
              <a:spLocks noChangeShapeType="1"/>
            </p:cNvSpPr>
            <p:nvPr/>
          </p:nvSpPr>
          <p:spPr bwMode="auto">
            <a:xfrm flipH="1">
              <a:off x="5669" y="3240"/>
              <a:ext cx="540" cy="720"/>
            </a:xfrm>
            <a:prstGeom prst="line">
              <a:avLst/>
            </a:prstGeom>
            <a:noFill/>
            <a:ln w="9525">
              <a:solidFill>
                <a:srgbClr val="000000"/>
              </a:solidFill>
              <a:prstDash val="dash"/>
              <a:round/>
              <a:headEnd/>
              <a:tailEnd/>
            </a:ln>
          </p:spPr>
          <p:txBody>
            <a:bodyPr/>
            <a:lstStyle/>
            <a:p>
              <a:endParaRPr lang="fr-FR"/>
            </a:p>
          </p:txBody>
        </p:sp>
        <p:sp>
          <p:nvSpPr>
            <p:cNvPr id="31" name="Line 27"/>
            <p:cNvSpPr>
              <a:spLocks noChangeShapeType="1"/>
            </p:cNvSpPr>
            <p:nvPr/>
          </p:nvSpPr>
          <p:spPr bwMode="auto">
            <a:xfrm flipH="1">
              <a:off x="5969" y="3420"/>
              <a:ext cx="480" cy="540"/>
            </a:xfrm>
            <a:prstGeom prst="line">
              <a:avLst/>
            </a:prstGeom>
            <a:noFill/>
            <a:ln w="9525">
              <a:solidFill>
                <a:srgbClr val="000000"/>
              </a:solidFill>
              <a:prstDash val="dash"/>
              <a:round/>
              <a:headEnd/>
              <a:tailEnd/>
            </a:ln>
          </p:spPr>
          <p:txBody>
            <a:bodyPr/>
            <a:lstStyle/>
            <a:p>
              <a:endParaRPr lang="fr-FR"/>
            </a:p>
          </p:txBody>
        </p:sp>
        <p:sp>
          <p:nvSpPr>
            <p:cNvPr id="32" name="Line 28"/>
            <p:cNvSpPr>
              <a:spLocks noChangeShapeType="1"/>
            </p:cNvSpPr>
            <p:nvPr/>
          </p:nvSpPr>
          <p:spPr bwMode="auto">
            <a:xfrm flipH="1">
              <a:off x="5249" y="3240"/>
              <a:ext cx="360" cy="540"/>
            </a:xfrm>
            <a:prstGeom prst="line">
              <a:avLst/>
            </a:prstGeom>
            <a:noFill/>
            <a:ln w="9525">
              <a:solidFill>
                <a:srgbClr val="000000"/>
              </a:solidFill>
              <a:prstDash val="dash"/>
              <a:round/>
              <a:headEnd/>
              <a:tailEnd/>
            </a:ln>
          </p:spPr>
          <p:txBody>
            <a:bodyPr/>
            <a:lstStyle/>
            <a:p>
              <a:endParaRPr lang="fr-FR"/>
            </a:p>
          </p:txBody>
        </p:sp>
        <p:sp>
          <p:nvSpPr>
            <p:cNvPr id="33" name="Text Box 27"/>
            <p:cNvSpPr txBox="1">
              <a:spLocks noChangeArrowheads="1"/>
            </p:cNvSpPr>
            <p:nvPr/>
          </p:nvSpPr>
          <p:spPr bwMode="auto">
            <a:xfrm>
              <a:off x="4788" y="3103"/>
              <a:ext cx="600" cy="362"/>
            </a:xfrm>
            <a:prstGeom prst="rect">
              <a:avLst/>
            </a:prstGeom>
            <a:noFill/>
            <a:ln w="9525">
              <a:noFill/>
              <a:miter lim="800000"/>
              <a:headEnd/>
              <a:tailEnd/>
            </a:ln>
          </p:spPr>
          <p:txBody>
            <a:bodyPr lIns="49357" tIns="24676" rIns="49357" bIns="24676">
              <a:spAutoFit/>
            </a:bodyPr>
            <a:lstStyle/>
            <a:p>
              <a:r>
                <a:rPr lang="en-US" sz="1600" b="1" dirty="0">
                  <a:solidFill>
                    <a:srgbClr val="000000"/>
                  </a:solidFill>
                </a:rPr>
                <a:t>P*</a:t>
              </a:r>
              <a:endParaRPr lang="en-US" sz="1600" dirty="0"/>
            </a:p>
          </p:txBody>
        </p:sp>
        <p:sp>
          <p:nvSpPr>
            <p:cNvPr id="34" name="Text Box 27"/>
            <p:cNvSpPr txBox="1">
              <a:spLocks noChangeArrowheads="1"/>
            </p:cNvSpPr>
            <p:nvPr/>
          </p:nvSpPr>
          <p:spPr bwMode="auto">
            <a:xfrm>
              <a:off x="4604" y="3786"/>
              <a:ext cx="600" cy="362"/>
            </a:xfrm>
            <a:prstGeom prst="rect">
              <a:avLst/>
            </a:prstGeom>
            <a:noFill/>
            <a:ln w="9525">
              <a:noFill/>
              <a:miter lim="800000"/>
              <a:headEnd/>
              <a:tailEnd/>
            </a:ln>
          </p:spPr>
          <p:txBody>
            <a:bodyPr lIns="49357" tIns="24676" rIns="49357" bIns="24676">
              <a:spAutoFit/>
            </a:bodyPr>
            <a:lstStyle/>
            <a:p>
              <a:r>
                <a:rPr lang="en-US" sz="1600" b="1" dirty="0">
                  <a:solidFill>
                    <a:srgbClr val="000000"/>
                  </a:solidFill>
                </a:rPr>
                <a:t>ATC</a:t>
              </a:r>
              <a:endParaRPr lang="en-US" sz="1600" dirty="0"/>
            </a:p>
          </p:txBody>
        </p:sp>
        <p:sp>
          <p:nvSpPr>
            <p:cNvPr id="35" name="Freeform 31"/>
            <p:cNvSpPr>
              <a:spLocks/>
            </p:cNvSpPr>
            <p:nvPr/>
          </p:nvSpPr>
          <p:spPr bwMode="auto">
            <a:xfrm>
              <a:off x="6149" y="3060"/>
              <a:ext cx="1980" cy="1110"/>
            </a:xfrm>
            <a:custGeom>
              <a:avLst/>
              <a:gdLst/>
              <a:ahLst/>
              <a:cxnLst>
                <a:cxn ang="0">
                  <a:pos x="0" y="180"/>
                </a:cxn>
                <a:cxn ang="0">
                  <a:pos x="720" y="1080"/>
                </a:cxn>
                <a:cxn ang="0">
                  <a:pos x="1980" y="0"/>
                </a:cxn>
              </a:cxnLst>
              <a:rect l="0" t="0" r="r" b="b"/>
              <a:pathLst>
                <a:path w="1980" h="1110">
                  <a:moveTo>
                    <a:pt x="0" y="180"/>
                  </a:moveTo>
                  <a:cubicBezTo>
                    <a:pt x="195" y="645"/>
                    <a:pt x="390" y="1110"/>
                    <a:pt x="720" y="1080"/>
                  </a:cubicBezTo>
                  <a:cubicBezTo>
                    <a:pt x="1050" y="1050"/>
                    <a:pt x="1515" y="525"/>
                    <a:pt x="1980" y="0"/>
                  </a:cubicBezTo>
                </a:path>
              </a:pathLst>
            </a:custGeom>
            <a:noFill/>
            <a:ln w="28575">
              <a:solidFill>
                <a:srgbClr val="FFC000"/>
              </a:solidFill>
              <a:round/>
              <a:headEnd/>
              <a:tailEnd/>
            </a:ln>
          </p:spPr>
          <p:txBody>
            <a:bodyPr/>
            <a:lstStyle/>
            <a:p>
              <a:endParaRPr lang="fr-FR"/>
            </a:p>
          </p:txBody>
        </p:sp>
      </p:grpSp>
      <p:sp>
        <p:nvSpPr>
          <p:cNvPr id="36" name="Ellipse 35"/>
          <p:cNvSpPr/>
          <p:nvPr/>
        </p:nvSpPr>
        <p:spPr>
          <a:xfrm>
            <a:off x="5486400" y="4191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7" name="Text Box 85"/>
          <p:cNvSpPr txBox="1">
            <a:spLocks noChangeArrowheads="1"/>
          </p:cNvSpPr>
          <p:nvPr/>
        </p:nvSpPr>
        <p:spPr bwMode="auto">
          <a:xfrm>
            <a:off x="4495800" y="3429001"/>
            <a:ext cx="1042272" cy="307777"/>
          </a:xfrm>
          <a:prstGeom prst="rect">
            <a:avLst/>
          </a:prstGeom>
          <a:noFill/>
          <a:ln w="9525">
            <a:noFill/>
            <a:miter lim="800000"/>
            <a:headEnd/>
            <a:tailEnd/>
          </a:ln>
        </p:spPr>
        <p:txBody>
          <a:bodyPr wrap="none">
            <a:spAutoFit/>
          </a:bodyPr>
          <a:lstStyle/>
          <a:p>
            <a:pPr algn="r" rtl="1"/>
            <a:r>
              <a:rPr lang="ar-QA" sz="1400" b="1" dirty="0">
                <a:solidFill>
                  <a:srgbClr val="00B050"/>
                </a:solidFill>
                <a:latin typeface="Times New Roman" pitchFamily="18" charset="0"/>
                <a:cs typeface="Times New Roman" pitchFamily="18" charset="0"/>
              </a:rPr>
              <a:t>أرباح اقتصادية</a:t>
            </a:r>
            <a:endParaRPr lang="en-US" sz="1400" b="1" dirty="0">
              <a:solidFill>
                <a:srgbClr val="00B050"/>
              </a:solidFill>
              <a:latin typeface="Times New Roman" pitchFamily="18" charset="0"/>
              <a:cs typeface="Times New Roman" pitchFamily="18" charset="0"/>
            </a:endParaRPr>
          </a:p>
        </p:txBody>
      </p:sp>
      <p:sp>
        <p:nvSpPr>
          <p:cNvPr id="39" name="Text Box 5"/>
          <p:cNvSpPr txBox="1">
            <a:spLocks noChangeArrowheads="1"/>
          </p:cNvSpPr>
          <p:nvPr/>
        </p:nvSpPr>
        <p:spPr bwMode="auto">
          <a:xfrm>
            <a:off x="1828800" y="5715000"/>
            <a:ext cx="8077200" cy="923330"/>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just"/>
            <a:r>
              <a:rPr lang="ar-QA" b="1" dirty="0">
                <a:latin typeface="Times New Roman" pitchFamily="18" charset="0"/>
                <a:cs typeface="Times New Roman" pitchFamily="18" charset="0"/>
              </a:rPr>
              <a:t>شكل بياني رقم (</a:t>
            </a:r>
            <a:r>
              <a:rPr lang="fr-FR" b="1" dirty="0">
                <a:latin typeface="Times New Roman" pitchFamily="18" charset="0"/>
                <a:cs typeface="Times New Roman" pitchFamily="18" charset="0"/>
              </a:rPr>
              <a:t>2.10</a:t>
            </a:r>
            <a:r>
              <a:rPr lang="ar-QA" b="1" dirty="0">
                <a:latin typeface="Times New Roman" pitchFamily="18" charset="0"/>
                <a:cs typeface="Times New Roman" pitchFamily="18" charset="0"/>
              </a:rPr>
              <a:t>) </a:t>
            </a:r>
            <a:r>
              <a:rPr lang="ar-SA" altLang="zh-CN" dirty="0">
                <a:latin typeface="Times New Roman" pitchFamily="18" charset="0"/>
                <a:ea typeface="SimSun" pitchFamily="2" charset="-122"/>
                <a:cs typeface="Times New Roman" pitchFamily="18" charset="0"/>
              </a:rPr>
              <a:t>: </a:t>
            </a:r>
            <a:r>
              <a:rPr lang="ar-SA" dirty="0">
                <a:latin typeface="Times New Roman" pitchFamily="18" charset="0"/>
                <a:cs typeface="Times New Roman" pitchFamily="18" charset="0"/>
              </a:rPr>
              <a:t>تحقق المنشأة المحتكرة أقصى ربح في المدى القريب عندما تنتج </a:t>
            </a:r>
            <a:r>
              <a:rPr lang="en-US" dirty="0">
                <a:latin typeface="Times New Roman" pitchFamily="18" charset="0"/>
                <a:cs typeface="Times New Roman" pitchFamily="18" charset="0"/>
              </a:rPr>
              <a:t>Q*</a:t>
            </a:r>
            <a:r>
              <a:rPr lang="ar-SA" dirty="0">
                <a:latin typeface="Times New Roman" pitchFamily="18" charset="0"/>
                <a:cs typeface="Times New Roman" pitchFamily="18" charset="0"/>
              </a:rPr>
              <a:t> و ذلك تحديدا عند نقطة التوازن </a:t>
            </a:r>
            <a:r>
              <a:rPr lang="en-US" dirty="0">
                <a:latin typeface="Times New Roman" pitchFamily="18" charset="0"/>
                <a:cs typeface="Times New Roman" pitchFamily="18" charset="0"/>
              </a:rPr>
              <a:t>E</a:t>
            </a:r>
            <a:r>
              <a:rPr lang="ar-SA" dirty="0">
                <a:latin typeface="Times New Roman" pitchFamily="18" charset="0"/>
                <a:cs typeface="Times New Roman" pitchFamily="18" charset="0"/>
              </a:rPr>
              <a:t> حيث يتعادل عندها الايراد الحدي (</a:t>
            </a:r>
            <a:r>
              <a:rPr lang="en-US" dirty="0">
                <a:latin typeface="Times New Roman" pitchFamily="18" charset="0"/>
                <a:cs typeface="Times New Roman" pitchFamily="18" charset="0"/>
              </a:rPr>
              <a:t>MR</a:t>
            </a:r>
            <a:r>
              <a:rPr lang="ar-SA" dirty="0">
                <a:latin typeface="Times New Roman" pitchFamily="18" charset="0"/>
                <a:cs typeface="Times New Roman" pitchFamily="18" charset="0"/>
              </a:rPr>
              <a:t>) مع التكاليف الحدية (</a:t>
            </a:r>
            <a:r>
              <a:rPr lang="en-US" dirty="0">
                <a:latin typeface="Times New Roman" pitchFamily="18" charset="0"/>
                <a:cs typeface="Times New Roman" pitchFamily="18" charset="0"/>
              </a:rPr>
              <a:t>MC</a:t>
            </a:r>
            <a:r>
              <a:rPr lang="ar-SA" dirty="0">
                <a:latin typeface="Times New Roman" pitchFamily="18" charset="0"/>
                <a:cs typeface="Times New Roman" pitchFamily="18" charset="0"/>
              </a:rPr>
              <a:t>), و تبيع المنشأة بسعر </a:t>
            </a:r>
            <a:r>
              <a:rPr lang="en-US" dirty="0">
                <a:latin typeface="Times New Roman" pitchFamily="18" charset="0"/>
                <a:cs typeface="Times New Roman" pitchFamily="18" charset="0"/>
              </a:rPr>
              <a:t>P*</a:t>
            </a:r>
            <a:r>
              <a:rPr lang="ar-SA" dirty="0">
                <a:latin typeface="Times New Roman" pitchFamily="18" charset="0"/>
                <a:cs typeface="Times New Roman" pitchFamily="18" charset="0"/>
              </a:rPr>
              <a:t>. و تقاس الأرباح الاقتصادية بالمساحة المظللة الأعلى بـ:</a:t>
            </a:r>
            <a:r>
              <a:rPr lang="en-US" dirty="0">
                <a:latin typeface="Times New Roman" pitchFamily="18" charset="0"/>
                <a:cs typeface="Times New Roman" pitchFamily="18" charset="0"/>
              </a:rPr>
              <a:t>Q*(P*-</a:t>
            </a:r>
            <a:r>
              <a:rPr lang="en-US">
                <a:latin typeface="Times New Roman" pitchFamily="18" charset="0"/>
                <a:cs typeface="Times New Roman" pitchFamily="18" charset="0"/>
              </a:rPr>
              <a:t>ATC)</a:t>
            </a:r>
            <a:r>
              <a:rPr lang="ar-SA">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8" name="Line 25"/>
          <p:cNvSpPr>
            <a:spLocks noChangeShapeType="1"/>
          </p:cNvSpPr>
          <p:nvPr/>
        </p:nvSpPr>
        <p:spPr bwMode="auto">
          <a:xfrm>
            <a:off x="4466138" y="3910823"/>
            <a:ext cx="1075387" cy="1140663"/>
          </a:xfrm>
          <a:prstGeom prst="line">
            <a:avLst/>
          </a:prstGeom>
          <a:noFill/>
          <a:ln w="9525">
            <a:solidFill>
              <a:srgbClr val="000000"/>
            </a:solidFill>
            <a:prstDash val="dash"/>
            <a:round/>
            <a:headEnd/>
            <a:tailEnd/>
          </a:ln>
        </p:spPr>
        <p:txBody>
          <a:bodyPr/>
          <a:lstStyle/>
          <a:p>
            <a:endParaRPr lang="fr-FR"/>
          </a:p>
        </p:txBody>
      </p:sp>
      <p:sp>
        <p:nvSpPr>
          <p:cNvPr id="40" name="Line 25"/>
          <p:cNvSpPr>
            <a:spLocks noChangeShapeType="1"/>
          </p:cNvSpPr>
          <p:nvPr/>
        </p:nvSpPr>
        <p:spPr bwMode="auto">
          <a:xfrm>
            <a:off x="4618538" y="3886201"/>
            <a:ext cx="928790" cy="1009217"/>
          </a:xfrm>
          <a:prstGeom prst="line">
            <a:avLst/>
          </a:prstGeom>
          <a:noFill/>
          <a:ln w="9525">
            <a:solidFill>
              <a:srgbClr val="000000"/>
            </a:solidFill>
            <a:prstDash val="dash"/>
            <a:round/>
            <a:headEnd/>
            <a:tailEnd/>
          </a:ln>
        </p:spPr>
        <p:txBody>
          <a:bodyPr/>
          <a:lstStyle/>
          <a:p>
            <a:endParaRPr lang="fr-FR"/>
          </a:p>
        </p:txBody>
      </p:sp>
      <p:sp>
        <p:nvSpPr>
          <p:cNvPr id="41" name="Line 25"/>
          <p:cNvSpPr>
            <a:spLocks noChangeShapeType="1"/>
          </p:cNvSpPr>
          <p:nvPr/>
        </p:nvSpPr>
        <p:spPr bwMode="auto">
          <a:xfrm>
            <a:off x="4849236" y="3882543"/>
            <a:ext cx="685656" cy="737507"/>
          </a:xfrm>
          <a:prstGeom prst="line">
            <a:avLst/>
          </a:prstGeom>
          <a:noFill/>
          <a:ln w="9525">
            <a:solidFill>
              <a:srgbClr val="000000"/>
            </a:solidFill>
            <a:prstDash val="dash"/>
            <a:round/>
            <a:headEnd/>
            <a:tailEnd/>
          </a:ln>
        </p:spPr>
        <p:txBody>
          <a:bodyPr/>
          <a:lstStyle/>
          <a:p>
            <a:endParaRPr lang="fr-FR"/>
          </a:p>
        </p:txBody>
      </p:sp>
      <p:sp>
        <p:nvSpPr>
          <p:cNvPr id="42" name="Line 25"/>
          <p:cNvSpPr>
            <a:spLocks noChangeShapeType="1"/>
          </p:cNvSpPr>
          <p:nvPr/>
        </p:nvSpPr>
        <p:spPr bwMode="auto">
          <a:xfrm>
            <a:off x="5103644" y="3898447"/>
            <a:ext cx="437881" cy="462594"/>
          </a:xfrm>
          <a:prstGeom prst="line">
            <a:avLst/>
          </a:prstGeom>
          <a:noFill/>
          <a:ln w="9525">
            <a:solidFill>
              <a:srgbClr val="000000"/>
            </a:solidFill>
            <a:prstDash val="dash"/>
            <a:round/>
            <a:headEnd/>
            <a:tailEnd/>
          </a:ln>
        </p:spPr>
        <p:txBody>
          <a:bodyPr/>
          <a:lstStyle/>
          <a:p>
            <a:endParaRPr lang="fr-FR"/>
          </a:p>
        </p:txBody>
      </p:sp>
      <p:sp>
        <p:nvSpPr>
          <p:cNvPr id="43" name="Line 25"/>
          <p:cNvSpPr>
            <a:spLocks noChangeShapeType="1"/>
          </p:cNvSpPr>
          <p:nvPr/>
        </p:nvSpPr>
        <p:spPr bwMode="auto">
          <a:xfrm>
            <a:off x="4471941" y="4134743"/>
            <a:ext cx="883028" cy="916743"/>
          </a:xfrm>
          <a:prstGeom prst="line">
            <a:avLst/>
          </a:prstGeom>
          <a:noFill/>
          <a:ln w="9525">
            <a:solidFill>
              <a:srgbClr val="000000"/>
            </a:solidFill>
            <a:prstDash val="dash"/>
            <a:round/>
            <a:headEnd/>
            <a:tailEnd/>
          </a:ln>
        </p:spPr>
        <p:txBody>
          <a:bodyPr/>
          <a:lstStyle/>
          <a:p>
            <a:endParaRPr lang="fr-FR"/>
          </a:p>
        </p:txBody>
      </p:sp>
      <p:sp>
        <p:nvSpPr>
          <p:cNvPr id="44" name="Line 25"/>
          <p:cNvSpPr>
            <a:spLocks noChangeShapeType="1"/>
          </p:cNvSpPr>
          <p:nvPr/>
        </p:nvSpPr>
        <p:spPr bwMode="auto">
          <a:xfrm>
            <a:off x="4465308" y="4324284"/>
            <a:ext cx="657504" cy="700239"/>
          </a:xfrm>
          <a:prstGeom prst="line">
            <a:avLst/>
          </a:prstGeom>
          <a:noFill/>
          <a:ln w="9525">
            <a:solidFill>
              <a:srgbClr val="000000"/>
            </a:solidFill>
            <a:prstDash val="dash"/>
            <a:round/>
            <a:headEnd/>
            <a:tailEnd/>
          </a:ln>
        </p:spPr>
        <p:txBody>
          <a:bodyPr/>
          <a:lstStyle/>
          <a:p>
            <a:endParaRPr lang="fr-FR"/>
          </a:p>
        </p:txBody>
      </p:sp>
      <p:sp>
        <p:nvSpPr>
          <p:cNvPr id="45" name="Line 25"/>
          <p:cNvSpPr>
            <a:spLocks noChangeShapeType="1"/>
          </p:cNvSpPr>
          <p:nvPr/>
        </p:nvSpPr>
        <p:spPr bwMode="auto">
          <a:xfrm>
            <a:off x="4465307" y="4548203"/>
            <a:ext cx="448563" cy="503283"/>
          </a:xfrm>
          <a:prstGeom prst="line">
            <a:avLst/>
          </a:prstGeom>
          <a:noFill/>
          <a:ln w="9525">
            <a:solidFill>
              <a:srgbClr val="000000"/>
            </a:solidFill>
            <a:prstDash val="dash"/>
            <a:round/>
            <a:headEnd/>
            <a:tailEnd/>
          </a:ln>
        </p:spPr>
        <p:txBody>
          <a:bodyPr/>
          <a:lstStyle/>
          <a:p>
            <a:endParaRPr lang="fr-FR"/>
          </a:p>
        </p:txBody>
      </p:sp>
      <p:sp>
        <p:nvSpPr>
          <p:cNvPr id="46" name="Line 25"/>
          <p:cNvSpPr>
            <a:spLocks noChangeShapeType="1"/>
          </p:cNvSpPr>
          <p:nvPr/>
        </p:nvSpPr>
        <p:spPr bwMode="auto">
          <a:xfrm>
            <a:off x="4472770" y="4751910"/>
            <a:ext cx="256205" cy="309383"/>
          </a:xfrm>
          <a:prstGeom prst="line">
            <a:avLst/>
          </a:prstGeom>
          <a:noFill/>
          <a:ln w="9525">
            <a:solidFill>
              <a:srgbClr val="000000"/>
            </a:solidFill>
            <a:prstDash val="dash"/>
            <a:round/>
            <a:headEnd/>
            <a:tailEnd/>
          </a:ln>
        </p:spPr>
        <p:txBody>
          <a:bodyPr/>
          <a:lstStyle/>
          <a:p>
            <a:endParaRPr lang="fr-FR"/>
          </a:p>
        </p:txBody>
      </p:sp>
      <p:sp>
        <p:nvSpPr>
          <p:cNvPr id="47" name="Text Box 85"/>
          <p:cNvSpPr txBox="1">
            <a:spLocks noChangeArrowheads="1"/>
          </p:cNvSpPr>
          <p:nvPr/>
        </p:nvSpPr>
        <p:spPr bwMode="auto">
          <a:xfrm rot="18005774">
            <a:off x="4284591" y="4332810"/>
            <a:ext cx="1273105" cy="307777"/>
          </a:xfrm>
          <a:prstGeom prst="rect">
            <a:avLst/>
          </a:prstGeom>
          <a:noFill/>
          <a:ln w="9525">
            <a:noFill/>
            <a:miter lim="800000"/>
            <a:headEnd/>
            <a:tailEnd/>
          </a:ln>
        </p:spPr>
        <p:txBody>
          <a:bodyPr wrap="none">
            <a:spAutoFit/>
          </a:bodyPr>
          <a:lstStyle/>
          <a:p>
            <a:pPr algn="r" rtl="1"/>
            <a:r>
              <a:rPr lang="ar-SA" sz="1400" b="1" dirty="0">
                <a:solidFill>
                  <a:srgbClr val="FF0000"/>
                </a:solidFill>
                <a:latin typeface="Times New Roman" pitchFamily="18" charset="0"/>
                <a:cs typeface="Times New Roman" pitchFamily="18" charset="0"/>
              </a:rPr>
              <a:t>التكاليف الاقتصادية</a:t>
            </a:r>
            <a:endParaRPr lang="en-US" sz="1400" b="1" dirty="0">
              <a:solidFill>
                <a:srgbClr val="FF0000"/>
              </a:solidFill>
              <a:latin typeface="Times New Roman" pitchFamily="18" charset="0"/>
              <a:cs typeface="Times New Roman" pitchFamily="18" charset="0"/>
            </a:endParaRPr>
          </a:p>
        </p:txBody>
      </p:sp>
      <p:sp>
        <p:nvSpPr>
          <p:cNvPr id="5" name="Left Brace 4"/>
          <p:cNvSpPr/>
          <p:nvPr/>
        </p:nvSpPr>
        <p:spPr>
          <a:xfrm>
            <a:off x="3681535" y="3306946"/>
            <a:ext cx="429491" cy="1770689"/>
          </a:xfrm>
          <a:prstGeom prst="leftBrace">
            <a:avLst>
              <a:gd name="adj1" fmla="val 8333"/>
              <a:gd name="adj2" fmla="val 36969"/>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TextBox 47"/>
          <p:cNvSpPr txBox="1"/>
          <p:nvPr/>
        </p:nvSpPr>
        <p:spPr>
          <a:xfrm rot="16200000">
            <a:off x="2407810" y="4043985"/>
            <a:ext cx="1874655" cy="369332"/>
          </a:xfrm>
          <a:prstGeom prst="rect">
            <a:avLst/>
          </a:prstGeom>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dirty="0"/>
              <a:t>الإيراد الكلي</a:t>
            </a:r>
          </a:p>
        </p:txBody>
      </p:sp>
    </p:spTree>
    <p:extLst>
      <p:ext uri="{BB962C8B-B14F-4D97-AF65-F5344CB8AC3E}">
        <p14:creationId xmlns:p14="http://schemas.microsoft.com/office/powerpoint/2010/main" val="7280349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9">
                                            <p:bg/>
                                          </p:spTgt>
                                        </p:tgtEl>
                                        <p:attrNameLst>
                                          <p:attrName>style.visibility</p:attrName>
                                        </p:attrNameLst>
                                      </p:cBhvr>
                                      <p:to>
                                        <p:strVal val="visible"/>
                                      </p:to>
                                    </p:set>
                                    <p:anim calcmode="lin" valueType="num">
                                      <p:cBhvr>
                                        <p:cTn id="7" dur="500" fill="hold"/>
                                        <p:tgtEl>
                                          <p:spTgt spid="39">
                                            <p:bg/>
                                          </p:spTgt>
                                        </p:tgtEl>
                                        <p:attrNameLst>
                                          <p:attrName>ppt_w</p:attrName>
                                        </p:attrNameLst>
                                      </p:cBhvr>
                                      <p:tavLst>
                                        <p:tav tm="0">
                                          <p:val>
                                            <p:fltVal val="0"/>
                                          </p:val>
                                        </p:tav>
                                        <p:tav tm="100000">
                                          <p:val>
                                            <p:strVal val="#ppt_w"/>
                                          </p:val>
                                        </p:tav>
                                      </p:tavLst>
                                    </p:anim>
                                    <p:anim calcmode="lin" valueType="num">
                                      <p:cBhvr>
                                        <p:cTn id="8" dur="500" fill="hold"/>
                                        <p:tgtEl>
                                          <p:spTgt spid="39">
                                            <p:bg/>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9">
                                            <p:txEl>
                                              <p:pRg st="0" end="0"/>
                                            </p:txEl>
                                          </p:spTgt>
                                        </p:tgtEl>
                                        <p:attrNameLst>
                                          <p:attrName>style.visibility</p:attrName>
                                        </p:attrNameLst>
                                      </p:cBhvr>
                                      <p:to>
                                        <p:strVal val="visible"/>
                                      </p:to>
                                    </p:set>
                                    <p:anim calcmode="lin" valueType="num">
                                      <p:cBhvr>
                                        <p:cTn id="13" dur="5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9">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Line 2"/>
          <p:cNvSpPr>
            <a:spLocks noChangeShapeType="1"/>
          </p:cNvSpPr>
          <p:nvPr/>
        </p:nvSpPr>
        <p:spPr bwMode="auto">
          <a:xfrm>
            <a:off x="4002089" y="2454276"/>
            <a:ext cx="2079625" cy="2709863"/>
          </a:xfrm>
          <a:prstGeom prst="line">
            <a:avLst/>
          </a:prstGeom>
          <a:noFill/>
          <a:ln w="38100">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ar-SA"/>
          </a:p>
        </p:txBody>
      </p:sp>
      <p:sp>
        <p:nvSpPr>
          <p:cNvPr id="322563" name="Line 3"/>
          <p:cNvSpPr>
            <a:spLocks noChangeShapeType="1"/>
          </p:cNvSpPr>
          <p:nvPr/>
        </p:nvSpPr>
        <p:spPr bwMode="auto">
          <a:xfrm>
            <a:off x="4087814" y="2436814"/>
            <a:ext cx="3944937" cy="22240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ar-SA"/>
          </a:p>
        </p:txBody>
      </p:sp>
      <p:sp>
        <p:nvSpPr>
          <p:cNvPr id="322564" name="Rectangle 4"/>
          <p:cNvSpPr>
            <a:spLocks noChangeArrowheads="1"/>
          </p:cNvSpPr>
          <p:nvPr/>
        </p:nvSpPr>
        <p:spPr bwMode="auto">
          <a:xfrm>
            <a:off x="8838684" y="5413376"/>
            <a:ext cx="381516"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en-US" altLang="zh-CN" sz="2000">
                <a:solidFill>
                  <a:srgbClr val="800000"/>
                </a:solidFill>
                <a:ea typeface="SimSun" panose="02010600030101010101" pitchFamily="2" charset="-122"/>
              </a:rPr>
              <a:t>Q</a:t>
            </a:r>
          </a:p>
        </p:txBody>
      </p:sp>
      <p:sp>
        <p:nvSpPr>
          <p:cNvPr id="322565" name="Rectangle 5"/>
          <p:cNvSpPr>
            <a:spLocks noChangeArrowheads="1"/>
          </p:cNvSpPr>
          <p:nvPr/>
        </p:nvSpPr>
        <p:spPr bwMode="auto">
          <a:xfrm>
            <a:off x="3649690" y="1855789"/>
            <a:ext cx="325411"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en-US" altLang="zh-CN" sz="2000">
                <a:solidFill>
                  <a:srgbClr val="800000"/>
                </a:solidFill>
                <a:ea typeface="SimSun" panose="02010600030101010101" pitchFamily="2" charset="-122"/>
              </a:rPr>
              <a:t>$</a:t>
            </a:r>
          </a:p>
        </p:txBody>
      </p:sp>
      <p:sp>
        <p:nvSpPr>
          <p:cNvPr id="322566" name="Rectangle 6"/>
          <p:cNvSpPr>
            <a:spLocks noChangeArrowheads="1"/>
          </p:cNvSpPr>
          <p:nvPr/>
        </p:nvSpPr>
        <p:spPr bwMode="auto">
          <a:xfrm>
            <a:off x="3744940" y="5437189"/>
            <a:ext cx="325411"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en-US" altLang="zh-CN" sz="2000">
                <a:solidFill>
                  <a:srgbClr val="800000"/>
                </a:solidFill>
                <a:ea typeface="SimSun" panose="02010600030101010101" pitchFamily="2" charset="-122"/>
              </a:rPr>
              <a:t>0</a:t>
            </a:r>
          </a:p>
        </p:txBody>
      </p:sp>
      <p:sp>
        <p:nvSpPr>
          <p:cNvPr id="322567" name="Freeform 7"/>
          <p:cNvSpPr>
            <a:spLocks/>
          </p:cNvSpPr>
          <p:nvPr/>
        </p:nvSpPr>
        <p:spPr bwMode="auto">
          <a:xfrm>
            <a:off x="4017963" y="1831975"/>
            <a:ext cx="4724400" cy="3733800"/>
          </a:xfrm>
          <a:custGeom>
            <a:avLst/>
            <a:gdLst>
              <a:gd name="T0" fmla="*/ 0 w 1273"/>
              <a:gd name="T1" fmla="*/ 0 h 1465"/>
              <a:gd name="T2" fmla="*/ 0 w 1273"/>
              <a:gd name="T3" fmla="*/ 0 h 1465"/>
              <a:gd name="T4" fmla="*/ 0 w 1273"/>
              <a:gd name="T5" fmla="*/ 2147483646 h 1465"/>
              <a:gd name="T6" fmla="*/ 2147483646 w 1273"/>
              <a:gd name="T7" fmla="*/ 2147483646 h 1465"/>
              <a:gd name="T8" fmla="*/ 0 60000 65536"/>
              <a:gd name="T9" fmla="*/ 0 60000 65536"/>
              <a:gd name="T10" fmla="*/ 0 60000 65536"/>
              <a:gd name="T11" fmla="*/ 0 60000 65536"/>
              <a:gd name="T12" fmla="*/ 0 w 1273"/>
              <a:gd name="T13" fmla="*/ 0 h 1465"/>
              <a:gd name="T14" fmla="*/ 1273 w 1273"/>
              <a:gd name="T15" fmla="*/ 1465 h 1465"/>
            </a:gdLst>
            <a:ahLst/>
            <a:cxnLst>
              <a:cxn ang="T8">
                <a:pos x="T0" y="T1"/>
              </a:cxn>
              <a:cxn ang="T9">
                <a:pos x="T2" y="T3"/>
              </a:cxn>
              <a:cxn ang="T10">
                <a:pos x="T4" y="T5"/>
              </a:cxn>
              <a:cxn ang="T11">
                <a:pos x="T6" y="T7"/>
              </a:cxn>
            </a:cxnLst>
            <a:rect l="T12" t="T13" r="T14" b="T15"/>
            <a:pathLst>
              <a:path w="1273" h="1465">
                <a:moveTo>
                  <a:pt x="0" y="0"/>
                </a:moveTo>
                <a:lnTo>
                  <a:pt x="0" y="0"/>
                </a:lnTo>
                <a:lnTo>
                  <a:pt x="0" y="1464"/>
                </a:lnTo>
                <a:lnTo>
                  <a:pt x="1272" y="1464"/>
                </a:lnTo>
              </a:path>
            </a:pathLst>
          </a:custGeom>
          <a:noFill/>
          <a:ln w="57150" cap="rnd">
            <a:solidFill>
              <a:schemeClr val="accent2"/>
            </a:solidFill>
            <a:round/>
            <a:headEnd type="stealth" w="sm" len="med"/>
            <a:tailEnd type="stealth" w="sm" len="me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322568" name="Arc 8"/>
          <p:cNvSpPr>
            <a:spLocks/>
          </p:cNvSpPr>
          <p:nvPr/>
        </p:nvSpPr>
        <p:spPr bwMode="auto">
          <a:xfrm>
            <a:off x="4718050" y="2547939"/>
            <a:ext cx="1392238" cy="2039937"/>
          </a:xfrm>
          <a:custGeom>
            <a:avLst/>
            <a:gdLst>
              <a:gd name="T0" fmla="*/ 2147483646 w 21600"/>
              <a:gd name="T1" fmla="*/ 0 h 21600"/>
              <a:gd name="T2" fmla="*/ 0 w 21600"/>
              <a:gd name="T3" fmla="*/ 2147483646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ar-SA"/>
          </a:p>
        </p:txBody>
      </p:sp>
      <p:sp>
        <p:nvSpPr>
          <p:cNvPr id="11" name="Arc 9"/>
          <p:cNvSpPr>
            <a:spLocks/>
          </p:cNvSpPr>
          <p:nvPr/>
        </p:nvSpPr>
        <p:spPr bwMode="auto">
          <a:xfrm rot="-2820000">
            <a:off x="5411788" y="1938338"/>
            <a:ext cx="1300163" cy="1303338"/>
          </a:xfrm>
          <a:custGeom>
            <a:avLst/>
            <a:gdLst>
              <a:gd name="T0" fmla="*/ 2147483646 w 21600"/>
              <a:gd name="T1" fmla="*/ 2147483646 h 21600"/>
              <a:gd name="T2" fmla="*/ 0 w 21600"/>
              <a:gd name="T3" fmla="*/ 0 h 21600"/>
              <a:gd name="T4" fmla="*/ 2147483646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1905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ar-SA"/>
          </a:p>
        </p:txBody>
      </p:sp>
      <p:sp>
        <p:nvSpPr>
          <p:cNvPr id="322570" name="Rectangle 10"/>
          <p:cNvSpPr>
            <a:spLocks noChangeArrowheads="1"/>
          </p:cNvSpPr>
          <p:nvPr/>
        </p:nvSpPr>
        <p:spPr bwMode="auto">
          <a:xfrm>
            <a:off x="5780810" y="2100264"/>
            <a:ext cx="581891"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en-US" altLang="zh-CN" sz="2000">
                <a:solidFill>
                  <a:srgbClr val="800000"/>
                </a:solidFill>
                <a:ea typeface="SimSun" panose="02010600030101010101" pitchFamily="2" charset="-122"/>
              </a:rPr>
              <a:t>MC</a:t>
            </a:r>
          </a:p>
        </p:txBody>
      </p:sp>
      <p:sp>
        <p:nvSpPr>
          <p:cNvPr id="13" name="Rectangle 11"/>
          <p:cNvSpPr>
            <a:spLocks noChangeArrowheads="1"/>
          </p:cNvSpPr>
          <p:nvPr/>
        </p:nvSpPr>
        <p:spPr bwMode="auto">
          <a:xfrm>
            <a:off x="6933799" y="2370139"/>
            <a:ext cx="678264"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en-US" altLang="zh-CN" sz="2000">
                <a:solidFill>
                  <a:srgbClr val="800000"/>
                </a:solidFill>
                <a:ea typeface="SimSun" panose="02010600030101010101" pitchFamily="2" charset="-122"/>
              </a:rPr>
              <a:t>ATC</a:t>
            </a:r>
          </a:p>
        </p:txBody>
      </p:sp>
      <p:sp>
        <p:nvSpPr>
          <p:cNvPr id="322572" name="Freeform 12"/>
          <p:cNvSpPr>
            <a:spLocks/>
          </p:cNvSpPr>
          <p:nvPr/>
        </p:nvSpPr>
        <p:spPr bwMode="auto">
          <a:xfrm>
            <a:off x="4021139" y="3189288"/>
            <a:ext cx="1398587" cy="2366962"/>
          </a:xfrm>
          <a:custGeom>
            <a:avLst/>
            <a:gdLst>
              <a:gd name="T0" fmla="*/ 0 w 882"/>
              <a:gd name="T1" fmla="*/ 0 h 1491"/>
              <a:gd name="T2" fmla="*/ 2147483646 w 882"/>
              <a:gd name="T3" fmla="*/ 0 h 1491"/>
              <a:gd name="T4" fmla="*/ 2147483646 w 882"/>
              <a:gd name="T5" fmla="*/ 2147483646 h 1491"/>
              <a:gd name="T6" fmla="*/ 0 60000 65536"/>
              <a:gd name="T7" fmla="*/ 0 60000 65536"/>
              <a:gd name="T8" fmla="*/ 0 60000 65536"/>
              <a:gd name="T9" fmla="*/ 0 w 882"/>
              <a:gd name="T10" fmla="*/ 0 h 1491"/>
              <a:gd name="T11" fmla="*/ 882 w 882"/>
              <a:gd name="T12" fmla="*/ 1491 h 1491"/>
            </a:gdLst>
            <a:ahLst/>
            <a:cxnLst>
              <a:cxn ang="T6">
                <a:pos x="T0" y="T1"/>
              </a:cxn>
              <a:cxn ang="T7">
                <a:pos x="T2" y="T3"/>
              </a:cxn>
              <a:cxn ang="T8">
                <a:pos x="T4" y="T5"/>
              </a:cxn>
            </a:cxnLst>
            <a:rect l="T9" t="T10" r="T11" b="T12"/>
            <a:pathLst>
              <a:path w="882" h="1491">
                <a:moveTo>
                  <a:pt x="0" y="0"/>
                </a:moveTo>
                <a:lnTo>
                  <a:pt x="882" y="0"/>
                </a:lnTo>
                <a:lnTo>
                  <a:pt x="882" y="1491"/>
                </a:lnTo>
              </a:path>
            </a:pathLst>
          </a:custGeom>
          <a:noFill/>
          <a:ln w="12700">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ar-SA"/>
          </a:p>
        </p:txBody>
      </p:sp>
      <p:sp>
        <p:nvSpPr>
          <p:cNvPr id="322573" name="Rectangle 13"/>
          <p:cNvSpPr>
            <a:spLocks noChangeArrowheads="1"/>
          </p:cNvSpPr>
          <p:nvPr/>
        </p:nvSpPr>
        <p:spPr bwMode="auto">
          <a:xfrm>
            <a:off x="7984018" y="4417344"/>
            <a:ext cx="368693"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en-US" altLang="zh-CN" sz="2000" dirty="0">
                <a:solidFill>
                  <a:srgbClr val="800000"/>
                </a:solidFill>
                <a:ea typeface="SimSun" panose="02010600030101010101" pitchFamily="2" charset="-122"/>
              </a:rPr>
              <a:t>D</a:t>
            </a:r>
            <a:endParaRPr lang="en-US" altLang="zh-CN" sz="2000" dirty="0">
              <a:solidFill>
                <a:srgbClr val="800000"/>
              </a:solidFill>
              <a:ea typeface="SimSun" panose="02010600030101010101" pitchFamily="2" charset="-122"/>
            </a:endParaRPr>
          </a:p>
        </p:txBody>
      </p:sp>
      <p:sp>
        <p:nvSpPr>
          <p:cNvPr id="322574" name="Rectangle 14"/>
          <p:cNvSpPr>
            <a:spLocks noChangeArrowheads="1"/>
          </p:cNvSpPr>
          <p:nvPr/>
        </p:nvSpPr>
        <p:spPr bwMode="auto">
          <a:xfrm>
            <a:off x="6258648" y="4814889"/>
            <a:ext cx="581891"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en-US" altLang="zh-CN" sz="2000">
                <a:solidFill>
                  <a:srgbClr val="800000"/>
                </a:solidFill>
                <a:ea typeface="SimSun" panose="02010600030101010101" pitchFamily="2" charset="-122"/>
              </a:rPr>
              <a:t>MR</a:t>
            </a:r>
          </a:p>
        </p:txBody>
      </p:sp>
      <p:sp>
        <p:nvSpPr>
          <p:cNvPr id="322575" name="Rectangle 15"/>
          <p:cNvSpPr txBox="1">
            <a:spLocks noChangeArrowheads="1"/>
          </p:cNvSpPr>
          <p:nvPr/>
        </p:nvSpPr>
        <p:spPr bwMode="auto">
          <a:xfrm>
            <a:off x="2209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a:spcBef>
                <a:spcPct val="0"/>
              </a:spcBef>
              <a:buClrTx/>
              <a:buSzTx/>
              <a:buFontTx/>
              <a:buNone/>
            </a:pPr>
            <a:endParaRPr lang="ar-SA" altLang="zh-CN" sz="2800">
              <a:solidFill>
                <a:srgbClr val="C00000"/>
              </a:solidFill>
            </a:endParaRPr>
          </a:p>
          <a:p>
            <a:pPr algn="ctr" rtl="1">
              <a:spcBef>
                <a:spcPct val="0"/>
              </a:spcBef>
              <a:buClrTx/>
              <a:buSzTx/>
              <a:buFontTx/>
              <a:buNone/>
            </a:pPr>
            <a:r>
              <a:rPr lang="ar-SA" altLang="zh-CN" sz="2800">
                <a:solidFill>
                  <a:srgbClr val="C00000"/>
                </a:solidFill>
              </a:rPr>
              <a:t>حالة تحقيق خسائر اقتصادية</a:t>
            </a:r>
            <a:endParaRPr lang="en-US" altLang="zh-CN" sz="2800">
              <a:solidFill>
                <a:srgbClr val="C00000"/>
              </a:solidFill>
              <a:ea typeface="SimSun" panose="02010600030101010101" pitchFamily="2" charset="-122"/>
            </a:endParaRPr>
          </a:p>
        </p:txBody>
      </p:sp>
      <p:sp>
        <p:nvSpPr>
          <p:cNvPr id="18" name="Freeform 16"/>
          <p:cNvSpPr>
            <a:spLocks/>
          </p:cNvSpPr>
          <p:nvPr/>
        </p:nvSpPr>
        <p:spPr bwMode="auto">
          <a:xfrm>
            <a:off x="4041775" y="2832101"/>
            <a:ext cx="1371600" cy="379413"/>
          </a:xfrm>
          <a:custGeom>
            <a:avLst/>
            <a:gdLst>
              <a:gd name="T0" fmla="*/ 0 w 882"/>
              <a:gd name="T1" fmla="*/ 0 h 1491"/>
              <a:gd name="T2" fmla="*/ 2147483646 w 882"/>
              <a:gd name="T3" fmla="*/ 0 h 1491"/>
              <a:gd name="T4" fmla="*/ 2147483646 w 882"/>
              <a:gd name="T5" fmla="*/ 2147483646 h 1491"/>
              <a:gd name="T6" fmla="*/ 0 60000 65536"/>
              <a:gd name="T7" fmla="*/ 0 60000 65536"/>
              <a:gd name="T8" fmla="*/ 0 60000 65536"/>
              <a:gd name="T9" fmla="*/ 0 w 882"/>
              <a:gd name="T10" fmla="*/ 0 h 1491"/>
              <a:gd name="T11" fmla="*/ 882 w 882"/>
              <a:gd name="T12" fmla="*/ 1491 h 1491"/>
            </a:gdLst>
            <a:ahLst/>
            <a:cxnLst>
              <a:cxn ang="T6">
                <a:pos x="T0" y="T1"/>
              </a:cxn>
              <a:cxn ang="T7">
                <a:pos x="T2" y="T3"/>
              </a:cxn>
              <a:cxn ang="T8">
                <a:pos x="T4" y="T5"/>
              </a:cxn>
            </a:cxnLst>
            <a:rect l="T9" t="T10" r="T11" b="T12"/>
            <a:pathLst>
              <a:path w="882" h="1491">
                <a:moveTo>
                  <a:pt x="0" y="0"/>
                </a:moveTo>
                <a:lnTo>
                  <a:pt x="882" y="0"/>
                </a:lnTo>
                <a:lnTo>
                  <a:pt x="882" y="1491"/>
                </a:lnTo>
              </a:path>
            </a:pathLst>
          </a:custGeom>
          <a:noFill/>
          <a:ln w="12700">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ar-SA"/>
          </a:p>
        </p:txBody>
      </p:sp>
      <p:sp>
        <p:nvSpPr>
          <p:cNvPr id="17" name="Text Box 27"/>
          <p:cNvSpPr txBox="1">
            <a:spLocks noChangeArrowheads="1"/>
          </p:cNvSpPr>
          <p:nvPr/>
        </p:nvSpPr>
        <p:spPr bwMode="auto">
          <a:xfrm>
            <a:off x="3498258" y="2684203"/>
            <a:ext cx="497480" cy="295796"/>
          </a:xfrm>
          <a:prstGeom prst="rect">
            <a:avLst/>
          </a:prstGeom>
          <a:noFill/>
          <a:ln w="9525">
            <a:noFill/>
            <a:miter lim="800000"/>
            <a:headEnd/>
            <a:tailEnd/>
          </a:ln>
        </p:spPr>
        <p:txBody>
          <a:bodyPr lIns="49357" tIns="24676" rIns="49357" bIns="24676">
            <a:spAutoFit/>
          </a:bodyPr>
          <a:lstStyle/>
          <a:p>
            <a:r>
              <a:rPr lang="en-US" sz="1600" b="1" dirty="0">
                <a:solidFill>
                  <a:srgbClr val="000000"/>
                </a:solidFill>
              </a:rPr>
              <a:t>ATC</a:t>
            </a:r>
            <a:endParaRPr lang="en-US" sz="1600" dirty="0"/>
          </a:p>
        </p:txBody>
      </p:sp>
      <p:sp>
        <p:nvSpPr>
          <p:cNvPr id="19" name="Text Box 27"/>
          <p:cNvSpPr txBox="1">
            <a:spLocks noChangeArrowheads="1"/>
          </p:cNvSpPr>
          <p:nvPr/>
        </p:nvSpPr>
        <p:spPr bwMode="auto">
          <a:xfrm>
            <a:off x="3418384" y="3063616"/>
            <a:ext cx="497480" cy="295796"/>
          </a:xfrm>
          <a:prstGeom prst="rect">
            <a:avLst/>
          </a:prstGeom>
          <a:noFill/>
          <a:ln w="9525">
            <a:noFill/>
            <a:miter lim="800000"/>
            <a:headEnd/>
            <a:tailEnd/>
          </a:ln>
        </p:spPr>
        <p:txBody>
          <a:bodyPr lIns="49357" tIns="24676" rIns="49357" bIns="24676">
            <a:spAutoFit/>
          </a:bodyPr>
          <a:lstStyle/>
          <a:p>
            <a:r>
              <a:rPr lang="en-US" sz="1600" b="1" dirty="0" smtClean="0">
                <a:solidFill>
                  <a:srgbClr val="000000"/>
                </a:solidFill>
              </a:rPr>
              <a:t>P</a:t>
            </a:r>
            <a:endParaRPr lang="en-US" sz="1600" dirty="0"/>
          </a:p>
        </p:txBody>
      </p:sp>
    </p:spTree>
    <p:extLst>
      <p:ext uri="{BB962C8B-B14F-4D97-AF65-F5344CB8AC3E}">
        <p14:creationId xmlns:p14="http://schemas.microsoft.com/office/powerpoint/2010/main" val="21173967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par>
                          <p:cTn id="8" fill="hold" nodeType="afterGroup">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strips(downRight)">
                                      <p:cBhvr>
                                        <p:cTn id="11" dur="500"/>
                                        <p:tgtEl>
                                          <p:spTgt spid="13"/>
                                        </p:tgtEl>
                                      </p:cBhvr>
                                    </p:animEffect>
                                  </p:childTnLst>
                                </p:cTn>
                              </p:par>
                            </p:childTnLst>
                          </p:cTn>
                        </p:par>
                        <p:par>
                          <p:cTn id="12" fill="hold" nodeType="afterGroup">
                            <p:stCondLst>
                              <p:cond delay="1000"/>
                            </p:stCondLst>
                            <p:childTnLst>
                              <p:par>
                                <p:cTn id="13" presetID="18" presetClass="entr" presetSubtype="9"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trips(upLeft)">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utoUpdateAnimBg="0"/>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txBox="1">
            <a:spLocks noChangeArrowheads="1"/>
          </p:cNvSpPr>
          <p:nvPr/>
        </p:nvSpPr>
        <p:spPr bwMode="auto">
          <a:xfrm>
            <a:off x="2355850" y="8461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rtl="1">
              <a:spcBef>
                <a:spcPct val="0"/>
              </a:spcBef>
              <a:buClrTx/>
              <a:buSzTx/>
              <a:buFontTx/>
              <a:buNone/>
            </a:pPr>
            <a:r>
              <a:rPr lang="ar-SA" altLang="zh-CN" sz="2400">
                <a:solidFill>
                  <a:srgbClr val="C00000"/>
                </a:solidFill>
              </a:rPr>
              <a:t>حالة التعادل (الأرباح الاقتصادية =0)</a:t>
            </a:r>
            <a:endParaRPr lang="en-US" altLang="zh-CN" sz="2400">
              <a:solidFill>
                <a:srgbClr val="C00000"/>
              </a:solidFill>
              <a:ea typeface="SimSun" panose="02010600030101010101" pitchFamily="2" charset="-122"/>
            </a:endParaRPr>
          </a:p>
        </p:txBody>
      </p:sp>
      <p:sp>
        <p:nvSpPr>
          <p:cNvPr id="323587" name="Line 3"/>
          <p:cNvSpPr>
            <a:spLocks noChangeShapeType="1"/>
          </p:cNvSpPr>
          <p:nvPr/>
        </p:nvSpPr>
        <p:spPr bwMode="auto">
          <a:xfrm>
            <a:off x="4016376" y="2454276"/>
            <a:ext cx="2079625" cy="2709863"/>
          </a:xfrm>
          <a:prstGeom prst="line">
            <a:avLst/>
          </a:prstGeom>
          <a:noFill/>
          <a:ln w="38100">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ar-SA"/>
          </a:p>
        </p:txBody>
      </p:sp>
      <p:sp>
        <p:nvSpPr>
          <p:cNvPr id="323588" name="Line 4"/>
          <p:cNvSpPr>
            <a:spLocks noChangeShapeType="1"/>
          </p:cNvSpPr>
          <p:nvPr/>
        </p:nvSpPr>
        <p:spPr bwMode="auto">
          <a:xfrm>
            <a:off x="4087814" y="2436814"/>
            <a:ext cx="3944937" cy="22240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ar-SA"/>
          </a:p>
        </p:txBody>
      </p:sp>
      <p:sp>
        <p:nvSpPr>
          <p:cNvPr id="323589" name="Rectangle 5"/>
          <p:cNvSpPr>
            <a:spLocks noChangeArrowheads="1"/>
          </p:cNvSpPr>
          <p:nvPr/>
        </p:nvSpPr>
        <p:spPr bwMode="auto">
          <a:xfrm>
            <a:off x="8838684" y="5413376"/>
            <a:ext cx="381516"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en-US" altLang="zh-CN" sz="2000">
                <a:solidFill>
                  <a:srgbClr val="800000"/>
                </a:solidFill>
                <a:ea typeface="SimSun" panose="02010600030101010101" pitchFamily="2" charset="-122"/>
              </a:rPr>
              <a:t>Q</a:t>
            </a:r>
          </a:p>
        </p:txBody>
      </p:sp>
      <p:sp>
        <p:nvSpPr>
          <p:cNvPr id="323590" name="Rectangle 6"/>
          <p:cNvSpPr>
            <a:spLocks noChangeArrowheads="1"/>
          </p:cNvSpPr>
          <p:nvPr/>
        </p:nvSpPr>
        <p:spPr bwMode="auto">
          <a:xfrm>
            <a:off x="3649690" y="1855789"/>
            <a:ext cx="325411"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en-US" altLang="zh-CN" sz="2000">
                <a:solidFill>
                  <a:srgbClr val="800000"/>
                </a:solidFill>
                <a:ea typeface="SimSun" panose="02010600030101010101" pitchFamily="2" charset="-122"/>
              </a:rPr>
              <a:t>$</a:t>
            </a:r>
          </a:p>
        </p:txBody>
      </p:sp>
      <p:sp>
        <p:nvSpPr>
          <p:cNvPr id="323591" name="Rectangle 7"/>
          <p:cNvSpPr>
            <a:spLocks noChangeArrowheads="1"/>
          </p:cNvSpPr>
          <p:nvPr/>
        </p:nvSpPr>
        <p:spPr bwMode="auto">
          <a:xfrm>
            <a:off x="3744940" y="5437189"/>
            <a:ext cx="325411"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en-US" altLang="zh-CN" sz="2000">
                <a:solidFill>
                  <a:srgbClr val="800000"/>
                </a:solidFill>
                <a:ea typeface="SimSun" panose="02010600030101010101" pitchFamily="2" charset="-122"/>
              </a:rPr>
              <a:t>0</a:t>
            </a:r>
          </a:p>
        </p:txBody>
      </p:sp>
      <p:sp>
        <p:nvSpPr>
          <p:cNvPr id="323592" name="Freeform 8"/>
          <p:cNvSpPr>
            <a:spLocks/>
          </p:cNvSpPr>
          <p:nvPr/>
        </p:nvSpPr>
        <p:spPr bwMode="auto">
          <a:xfrm>
            <a:off x="4017963" y="1831975"/>
            <a:ext cx="4724400" cy="3733800"/>
          </a:xfrm>
          <a:custGeom>
            <a:avLst/>
            <a:gdLst>
              <a:gd name="T0" fmla="*/ 0 w 1273"/>
              <a:gd name="T1" fmla="*/ 0 h 1465"/>
              <a:gd name="T2" fmla="*/ 0 w 1273"/>
              <a:gd name="T3" fmla="*/ 0 h 1465"/>
              <a:gd name="T4" fmla="*/ 0 w 1273"/>
              <a:gd name="T5" fmla="*/ 2147483646 h 1465"/>
              <a:gd name="T6" fmla="*/ 2147483646 w 1273"/>
              <a:gd name="T7" fmla="*/ 2147483646 h 1465"/>
              <a:gd name="T8" fmla="*/ 0 60000 65536"/>
              <a:gd name="T9" fmla="*/ 0 60000 65536"/>
              <a:gd name="T10" fmla="*/ 0 60000 65536"/>
              <a:gd name="T11" fmla="*/ 0 60000 65536"/>
              <a:gd name="T12" fmla="*/ 0 w 1273"/>
              <a:gd name="T13" fmla="*/ 0 h 1465"/>
              <a:gd name="T14" fmla="*/ 1273 w 1273"/>
              <a:gd name="T15" fmla="*/ 1465 h 1465"/>
            </a:gdLst>
            <a:ahLst/>
            <a:cxnLst>
              <a:cxn ang="T8">
                <a:pos x="T0" y="T1"/>
              </a:cxn>
              <a:cxn ang="T9">
                <a:pos x="T2" y="T3"/>
              </a:cxn>
              <a:cxn ang="T10">
                <a:pos x="T4" y="T5"/>
              </a:cxn>
              <a:cxn ang="T11">
                <a:pos x="T6" y="T7"/>
              </a:cxn>
            </a:cxnLst>
            <a:rect l="T12" t="T13" r="T14" b="T15"/>
            <a:pathLst>
              <a:path w="1273" h="1465">
                <a:moveTo>
                  <a:pt x="0" y="0"/>
                </a:moveTo>
                <a:lnTo>
                  <a:pt x="0" y="0"/>
                </a:lnTo>
                <a:lnTo>
                  <a:pt x="0" y="1464"/>
                </a:lnTo>
                <a:lnTo>
                  <a:pt x="1272" y="1464"/>
                </a:lnTo>
              </a:path>
            </a:pathLst>
          </a:custGeom>
          <a:noFill/>
          <a:ln w="57150" cap="rnd">
            <a:solidFill>
              <a:schemeClr val="accent2"/>
            </a:solidFill>
            <a:round/>
            <a:headEnd type="stealth" w="sm" len="med"/>
            <a:tailEnd type="stealth" w="sm" len="med"/>
          </a:ln>
          <a:extLst>
            <a:ext uri="{909E8E84-426E-40DD-AFC4-6F175D3DCCD1}">
              <a14:hiddenFill xmlns:a14="http://schemas.microsoft.com/office/drawing/2010/main">
                <a:solidFill>
                  <a:srgbClr val="FFFFFF"/>
                </a:solidFill>
              </a14:hiddenFill>
            </a:ext>
          </a:extLst>
        </p:spPr>
        <p:txBody>
          <a:bodyPr/>
          <a:lstStyle/>
          <a:p>
            <a:endParaRPr lang="ar-SA"/>
          </a:p>
        </p:txBody>
      </p:sp>
      <p:sp>
        <p:nvSpPr>
          <p:cNvPr id="323593" name="Arc 9"/>
          <p:cNvSpPr>
            <a:spLocks/>
          </p:cNvSpPr>
          <p:nvPr/>
        </p:nvSpPr>
        <p:spPr bwMode="auto">
          <a:xfrm>
            <a:off x="4718050" y="2547939"/>
            <a:ext cx="1392238" cy="2039937"/>
          </a:xfrm>
          <a:custGeom>
            <a:avLst/>
            <a:gdLst>
              <a:gd name="T0" fmla="*/ 2147483646 w 21600"/>
              <a:gd name="T1" fmla="*/ 0 h 21600"/>
              <a:gd name="T2" fmla="*/ 0 w 21600"/>
              <a:gd name="T3" fmla="*/ 2147483646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38100"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ar-SA"/>
          </a:p>
        </p:txBody>
      </p:sp>
      <p:sp>
        <p:nvSpPr>
          <p:cNvPr id="12" name="Arc 10"/>
          <p:cNvSpPr>
            <a:spLocks/>
          </p:cNvSpPr>
          <p:nvPr/>
        </p:nvSpPr>
        <p:spPr bwMode="auto">
          <a:xfrm rot="-2820000">
            <a:off x="5372100" y="2182813"/>
            <a:ext cx="1443038" cy="1408112"/>
          </a:xfrm>
          <a:custGeom>
            <a:avLst/>
            <a:gdLst>
              <a:gd name="T0" fmla="*/ 2147483646 w 21600"/>
              <a:gd name="T1" fmla="*/ 2147483646 h 21600"/>
              <a:gd name="T2" fmla="*/ 0 w 21600"/>
              <a:gd name="T3" fmla="*/ 0 h 21600"/>
              <a:gd name="T4" fmla="*/ 2147483646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1905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ar-SA"/>
          </a:p>
        </p:txBody>
      </p:sp>
      <p:sp>
        <p:nvSpPr>
          <p:cNvPr id="323595" name="Rectangle 11"/>
          <p:cNvSpPr>
            <a:spLocks noChangeArrowheads="1"/>
          </p:cNvSpPr>
          <p:nvPr/>
        </p:nvSpPr>
        <p:spPr bwMode="auto">
          <a:xfrm>
            <a:off x="5780810" y="2100264"/>
            <a:ext cx="581891"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en-US" altLang="zh-CN" sz="2000">
                <a:solidFill>
                  <a:srgbClr val="800000"/>
                </a:solidFill>
                <a:ea typeface="SimSun" panose="02010600030101010101" pitchFamily="2" charset="-122"/>
              </a:rPr>
              <a:t>MC</a:t>
            </a:r>
          </a:p>
        </p:txBody>
      </p:sp>
      <p:sp>
        <p:nvSpPr>
          <p:cNvPr id="14" name="Rectangle 12"/>
          <p:cNvSpPr>
            <a:spLocks noChangeArrowheads="1"/>
          </p:cNvSpPr>
          <p:nvPr/>
        </p:nvSpPr>
        <p:spPr bwMode="auto">
          <a:xfrm>
            <a:off x="6746474" y="3105151"/>
            <a:ext cx="678264"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en-US" altLang="zh-CN" sz="2000">
                <a:solidFill>
                  <a:srgbClr val="800000"/>
                </a:solidFill>
                <a:ea typeface="SimSun" panose="02010600030101010101" pitchFamily="2" charset="-122"/>
              </a:rPr>
              <a:t>ATC</a:t>
            </a:r>
          </a:p>
        </p:txBody>
      </p:sp>
      <p:sp>
        <p:nvSpPr>
          <p:cNvPr id="323597" name="Freeform 13"/>
          <p:cNvSpPr>
            <a:spLocks/>
          </p:cNvSpPr>
          <p:nvPr/>
        </p:nvSpPr>
        <p:spPr bwMode="auto">
          <a:xfrm>
            <a:off x="3990975" y="3189289"/>
            <a:ext cx="1428750" cy="2352675"/>
          </a:xfrm>
          <a:custGeom>
            <a:avLst/>
            <a:gdLst>
              <a:gd name="T0" fmla="*/ 0 w 882"/>
              <a:gd name="T1" fmla="*/ 0 h 1491"/>
              <a:gd name="T2" fmla="*/ 2147483646 w 882"/>
              <a:gd name="T3" fmla="*/ 0 h 1491"/>
              <a:gd name="T4" fmla="*/ 2147483646 w 882"/>
              <a:gd name="T5" fmla="*/ 2147483646 h 1491"/>
              <a:gd name="T6" fmla="*/ 0 60000 65536"/>
              <a:gd name="T7" fmla="*/ 0 60000 65536"/>
              <a:gd name="T8" fmla="*/ 0 60000 65536"/>
              <a:gd name="T9" fmla="*/ 0 w 882"/>
              <a:gd name="T10" fmla="*/ 0 h 1491"/>
              <a:gd name="T11" fmla="*/ 882 w 882"/>
              <a:gd name="T12" fmla="*/ 1491 h 1491"/>
            </a:gdLst>
            <a:ahLst/>
            <a:cxnLst>
              <a:cxn ang="T6">
                <a:pos x="T0" y="T1"/>
              </a:cxn>
              <a:cxn ang="T7">
                <a:pos x="T2" y="T3"/>
              </a:cxn>
              <a:cxn ang="T8">
                <a:pos x="T4" y="T5"/>
              </a:cxn>
            </a:cxnLst>
            <a:rect l="T9" t="T10" r="T11" b="T12"/>
            <a:pathLst>
              <a:path w="882" h="1491">
                <a:moveTo>
                  <a:pt x="0" y="0"/>
                </a:moveTo>
                <a:lnTo>
                  <a:pt x="882" y="0"/>
                </a:lnTo>
                <a:lnTo>
                  <a:pt x="882" y="1491"/>
                </a:lnTo>
              </a:path>
            </a:pathLst>
          </a:custGeom>
          <a:noFill/>
          <a:ln w="12700">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ar-SA"/>
          </a:p>
        </p:txBody>
      </p:sp>
      <p:sp>
        <p:nvSpPr>
          <p:cNvPr id="323598" name="Rectangle 14"/>
          <p:cNvSpPr>
            <a:spLocks noChangeArrowheads="1"/>
          </p:cNvSpPr>
          <p:nvPr/>
        </p:nvSpPr>
        <p:spPr bwMode="auto">
          <a:xfrm>
            <a:off x="8102138" y="4167189"/>
            <a:ext cx="540212"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en-US" altLang="zh-CN" sz="2000">
                <a:solidFill>
                  <a:srgbClr val="800000"/>
                </a:solidFill>
                <a:ea typeface="SimSun" panose="02010600030101010101" pitchFamily="2" charset="-122"/>
              </a:rPr>
              <a:t>AR</a:t>
            </a:r>
          </a:p>
        </p:txBody>
      </p:sp>
      <p:sp>
        <p:nvSpPr>
          <p:cNvPr id="323599" name="Rectangle 15"/>
          <p:cNvSpPr>
            <a:spLocks noChangeArrowheads="1"/>
          </p:cNvSpPr>
          <p:nvPr/>
        </p:nvSpPr>
        <p:spPr bwMode="auto">
          <a:xfrm>
            <a:off x="6258648" y="4814889"/>
            <a:ext cx="581891"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en-US" altLang="zh-CN" sz="2000">
                <a:solidFill>
                  <a:srgbClr val="800000"/>
                </a:solidFill>
                <a:ea typeface="SimSun" panose="02010600030101010101" pitchFamily="2" charset="-122"/>
              </a:rPr>
              <a:t>MR</a:t>
            </a:r>
          </a:p>
        </p:txBody>
      </p:sp>
      <p:sp>
        <p:nvSpPr>
          <p:cNvPr id="16" name="Text Box 27"/>
          <p:cNvSpPr txBox="1">
            <a:spLocks noChangeArrowheads="1"/>
          </p:cNvSpPr>
          <p:nvPr/>
        </p:nvSpPr>
        <p:spPr bwMode="auto">
          <a:xfrm>
            <a:off x="3240224" y="3041261"/>
            <a:ext cx="709612" cy="296055"/>
          </a:xfrm>
          <a:prstGeom prst="rect">
            <a:avLst/>
          </a:prstGeom>
          <a:noFill/>
          <a:ln w="9525">
            <a:noFill/>
            <a:miter lim="800000"/>
            <a:headEnd/>
            <a:tailEnd/>
          </a:ln>
        </p:spPr>
        <p:txBody>
          <a:bodyPr wrap="square" lIns="49357" tIns="24676" rIns="49357" bIns="24676">
            <a:spAutoFit/>
          </a:bodyPr>
          <a:lstStyle/>
          <a:p>
            <a:r>
              <a:rPr lang="en-US" sz="1600" b="1" dirty="0" smtClean="0">
                <a:solidFill>
                  <a:srgbClr val="000000"/>
                </a:solidFill>
              </a:rPr>
              <a:t>ATC =P</a:t>
            </a:r>
            <a:endParaRPr lang="en-US" sz="1600" dirty="0"/>
          </a:p>
        </p:txBody>
      </p:sp>
    </p:spTree>
    <p:extLst>
      <p:ext uri="{BB962C8B-B14F-4D97-AF65-F5344CB8AC3E}">
        <p14:creationId xmlns:p14="http://schemas.microsoft.com/office/powerpoint/2010/main" val="3342502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dissolve">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WordArt 2"/>
          <p:cNvSpPr>
            <a:spLocks noChangeArrowheads="1" noChangeShapeType="1" noTextEdit="1"/>
          </p:cNvSpPr>
          <p:nvPr/>
        </p:nvSpPr>
        <p:spPr bwMode="auto">
          <a:xfrm>
            <a:off x="4822012" y="589005"/>
            <a:ext cx="5857875" cy="820738"/>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توازن المحتكر في المدى البعيد</a:t>
            </a:r>
          </a:p>
        </p:txBody>
      </p:sp>
      <p:sp>
        <p:nvSpPr>
          <p:cNvPr id="16389" name="Text Box 5"/>
          <p:cNvSpPr txBox="1">
            <a:spLocks noChangeArrowheads="1"/>
          </p:cNvSpPr>
          <p:nvPr/>
        </p:nvSpPr>
        <p:spPr bwMode="auto">
          <a:xfrm>
            <a:off x="1328468" y="1936666"/>
            <a:ext cx="9929004" cy="2677656"/>
          </a:xfrm>
          <a:prstGeom prst="rect">
            <a:avLst/>
          </a:prstGeom>
          <a:noFill/>
          <a:ln w="9525">
            <a:noFill/>
            <a:miter lim="800000"/>
            <a:headEnd/>
            <a:tailEnd/>
          </a:ln>
          <a:effectLst/>
        </p:spPr>
        <p:txBody>
          <a:bodyPr wrap="square">
            <a:spAutoFit/>
          </a:bodyPr>
          <a:lstStyle/>
          <a:p>
            <a:pPr algn="just" rtl="1">
              <a:lnSpc>
                <a:spcPct val="200000"/>
              </a:lnSpc>
              <a:spcBef>
                <a:spcPct val="50000"/>
              </a:spcBef>
            </a:pPr>
            <a:r>
              <a:rPr lang="ar-BH" sz="2800" dirty="0"/>
              <a:t>من أهم شروط الاحتكار التام وجود قيود مانعة لدخول المنافسين. لذا فإن بإمكان المحتكر الذي يحقق أرباحاً اقتصادية موجبة في المدى القصير أن يحتفظ بهذه الأرباح حتى في المدى البعيد. ولمزيد من الإيضاح يمكن متابعة المثال في </a:t>
            </a:r>
            <a:r>
              <a:rPr lang="ar-BH" sz="2800" b="1" dirty="0">
                <a:solidFill>
                  <a:srgbClr val="FD0903"/>
                </a:solidFill>
                <a:hlinkClick r:id="rId3" action="ppaction://hlinksldjump"/>
              </a:rPr>
              <a:t>الجدول (10-1)</a:t>
            </a:r>
            <a:r>
              <a:rPr lang="ar-BH" sz="2800" dirty="0"/>
              <a:t>.</a:t>
            </a:r>
            <a:endParaRPr lang="en-US" sz="2800" dirty="0"/>
          </a:p>
        </p:txBody>
      </p:sp>
    </p:spTree>
    <p:extLst>
      <p:ext uri="{BB962C8B-B14F-4D97-AF65-F5344CB8AC3E}">
        <p14:creationId xmlns:p14="http://schemas.microsoft.com/office/powerpoint/2010/main" val="26847245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524001" y="1236147"/>
            <a:ext cx="184731" cy="369332"/>
          </a:xfrm>
          <a:prstGeom prst="rect">
            <a:avLst/>
          </a:prstGeom>
          <a:solidFill>
            <a:srgbClr val="FFFFFF"/>
          </a:solidFill>
          <a:ln w="9525">
            <a:noFill/>
            <a:miter lim="800000"/>
            <a:headEnd/>
            <a:tailEnd/>
          </a:ln>
          <a:effectLst/>
        </p:spPr>
        <p:txBody>
          <a:bodyPr wrap="none" anchor="ctr">
            <a:spAutoFit/>
          </a:bodyPr>
          <a:lstStyle/>
          <a:p>
            <a:endParaRPr lang="ar-SA"/>
          </a:p>
        </p:txBody>
      </p:sp>
      <p:graphicFrame>
        <p:nvGraphicFramePr>
          <p:cNvPr id="20674" name="Group 194"/>
          <p:cNvGraphicFramePr>
            <a:graphicFrameLocks noGrp="1"/>
          </p:cNvGraphicFramePr>
          <p:nvPr>
            <p:extLst>
              <p:ext uri="{D42A27DB-BD31-4B8C-83A1-F6EECF244321}">
                <p14:modId xmlns:p14="http://schemas.microsoft.com/office/powerpoint/2010/main" val="227779305"/>
              </p:ext>
            </p:extLst>
          </p:nvPr>
        </p:nvGraphicFramePr>
        <p:xfrm>
          <a:off x="741869" y="260350"/>
          <a:ext cx="10041150" cy="5530848"/>
        </p:xfrm>
        <a:graphic>
          <a:graphicData uri="http://schemas.openxmlformats.org/drawingml/2006/table">
            <a:tbl>
              <a:tblPr rtl="1"/>
              <a:tblGrid>
                <a:gridCol w="1434450"/>
                <a:gridCol w="1434450"/>
                <a:gridCol w="1434450"/>
                <a:gridCol w="1434450"/>
                <a:gridCol w="1434450"/>
                <a:gridCol w="1434450"/>
                <a:gridCol w="1434450"/>
              </a:tblGrid>
              <a:tr h="816624">
                <a:tc gridSpan="7">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جدول (</a:t>
                      </a:r>
                      <a:r>
                        <a:rPr kumimoji="0" lang="ar-BH" sz="32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10</a:t>
                      </a:r>
                      <a:r>
                        <a:rPr kumimoji="0" lang="ar-SA" sz="32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-1)</a:t>
                      </a:r>
                      <a:r>
                        <a:rPr kumimoji="0" lang="en-US" sz="32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a:t>
                      </a:r>
                      <a:r>
                        <a:rPr kumimoji="0" lang="ar-SA" sz="32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 توازن المحتكر في المدى البعيد</a:t>
                      </a:r>
                      <a:endParaRPr kumimoji="0" lang="en-US" sz="3200" b="1" i="0" u="none" strike="noStrike" cap="none" normalizeH="0" baseline="0" dirty="0" smtClean="0">
                        <a:ln>
                          <a:noFill/>
                        </a:ln>
                        <a:solidFill>
                          <a:srgbClr val="FD0903"/>
                        </a:solidFill>
                        <a:effectLst/>
                        <a:latin typeface="Times New Roman" pitchFamily="18" charset="0"/>
                        <a:ea typeface="SimSun" pitchFamily="2" charset="-122"/>
                        <a:cs typeface="Arabic Transparent" pitchFamily="2" charset="-78"/>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178093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Arabic Transparent" pitchFamily="2" charset="-7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Q</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Arabic Transparent" pitchFamily="2" charset="-7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Arabic Transparent" pitchFamily="2" charset="-7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P</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Arabic Transparent" pitchFamily="2" charset="-7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(3)</a:t>
                      </a:r>
                      <a:endPar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TR= </a:t>
                      </a:r>
                      <a:endPar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P × Q)</a:t>
                      </a:r>
                      <a:endPar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(4)</a:t>
                      </a:r>
                      <a:endPar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MR =</a:t>
                      </a:r>
                      <a:endPar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(∆TR/∆Q)</a:t>
                      </a:r>
                      <a:endParaRPr kumimoji="0" lang="en-US" sz="3600" b="1"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(5)</a:t>
                      </a:r>
                      <a:endPar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TC</a:t>
                      </a:r>
                      <a:endParaRPr kumimoji="0" lang="en-US" sz="20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a:t>
                      </a:r>
                      <a:endParaRPr kumimoji="0" lang="en-US" sz="20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MC =</a:t>
                      </a:r>
                      <a:endParaRPr kumimoji="0" lang="en-US" sz="20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a:t>
                      </a: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∆TC/∆Q</a:t>
                      </a: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a:t>
                      </a:r>
                      <a:endParaRPr kumimoji="0" lang="ar-SA" sz="3600" b="1" i="0" u="none" strike="noStrike" cap="none" normalizeH="0" baseline="0" smtClean="0">
                        <a:ln>
                          <a:noFill/>
                        </a:ln>
                        <a:solidFill>
                          <a:srgbClr val="000000"/>
                        </a:solidFill>
                        <a:effectLst/>
                        <a:latin typeface="Arial" pitchFamily="34" charset="0"/>
                        <a:ea typeface="SimSun" pitchFamily="2" charset="-122"/>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Arabic Transparent" pitchFamily="2" charset="-7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Л  </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Arabic Transparent" pitchFamily="2" charset="-7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190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a:t>
                      </a:r>
                      <a:endParaRPr kumimoji="0" lang="ar-SA"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7</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a:t>
                      </a:r>
                      <a:endParaRPr kumimoji="0" lang="ar-SA"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190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15</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8</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55</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190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54</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108</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38</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25</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83</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190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46</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138</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55</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30</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83</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190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160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22</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45</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190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33</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165</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150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50</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15</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190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25</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150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-15</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210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60</a:t>
                      </a:r>
                      <a:endParaRPr kumimoji="0" lang="en-US" sz="36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- 60</a:t>
                      </a:r>
                      <a:endParaRPr kumimoji="0" lang="en-US" sz="36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val="1087381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133AFFB-BE8B-4ECA-8C50-1433E49EA28E}" type="slidenum">
              <a:rPr lang="ar-SA" altLang="ar-SA" smtClean="0">
                <a:solidFill>
                  <a:prstClr val="white"/>
                </a:solidFill>
              </a:rPr>
              <a:pPr>
                <a:defRPr/>
              </a:pPr>
              <a:t>19</a:t>
            </a:fld>
            <a:endParaRPr lang="en-US" altLang="ar-SA">
              <a:solidFill>
                <a:prstClr val="white"/>
              </a:solidFill>
            </a:endParaRPr>
          </a:p>
        </p:txBody>
      </p:sp>
      <p:sp>
        <p:nvSpPr>
          <p:cNvPr id="3" name="WordArt 6"/>
          <p:cNvSpPr>
            <a:spLocks noChangeArrowheads="1" noChangeShapeType="1" noTextEdit="1"/>
          </p:cNvSpPr>
          <p:nvPr/>
        </p:nvSpPr>
        <p:spPr bwMode="auto">
          <a:xfrm>
            <a:off x="5486402" y="589475"/>
            <a:ext cx="5857875" cy="936625"/>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الأضرار </a:t>
            </a:r>
            <a:r>
              <a:rPr lang="ar-SA" sz="3600" kern="10" dirty="0" err="1">
                <a:ln w="9525">
                  <a:solidFill>
                    <a:srgbClr val="FF6600"/>
                  </a:solidFill>
                  <a:round/>
                  <a:headEnd/>
                  <a:tailEnd/>
                </a:ln>
                <a:solidFill>
                  <a:srgbClr val="FF6600"/>
                </a:solidFill>
                <a:cs typeface="Arabic Transparent"/>
              </a:rPr>
              <a:t>الإقتصادية</a:t>
            </a:r>
            <a:r>
              <a:rPr lang="ar-SA" sz="3600" kern="10" dirty="0">
                <a:ln w="9525">
                  <a:solidFill>
                    <a:srgbClr val="FF6600"/>
                  </a:solidFill>
                  <a:round/>
                  <a:headEnd/>
                  <a:tailEnd/>
                </a:ln>
                <a:solidFill>
                  <a:srgbClr val="FF6600"/>
                </a:solidFill>
                <a:cs typeface="Arabic Transparent"/>
              </a:rPr>
              <a:t> </a:t>
            </a:r>
            <a:r>
              <a:rPr lang="ar-SA" sz="3600" kern="10" dirty="0" err="1">
                <a:ln w="9525">
                  <a:solidFill>
                    <a:srgbClr val="FF6600"/>
                  </a:solidFill>
                  <a:round/>
                  <a:headEnd/>
                  <a:tailEnd/>
                </a:ln>
                <a:solidFill>
                  <a:srgbClr val="FF6600"/>
                </a:solidFill>
                <a:cs typeface="Arabic Transparent"/>
              </a:rPr>
              <a:t>للإحتكار</a:t>
            </a:r>
            <a:endParaRPr lang="ar-SA" sz="3600" kern="10" dirty="0">
              <a:ln w="9525">
                <a:solidFill>
                  <a:srgbClr val="FF6600"/>
                </a:solidFill>
                <a:round/>
                <a:headEnd/>
                <a:tailEnd/>
              </a:ln>
              <a:solidFill>
                <a:srgbClr val="FF6600"/>
              </a:solidFill>
              <a:cs typeface="Arabic Transparent"/>
            </a:endParaRPr>
          </a:p>
        </p:txBody>
      </p:sp>
      <p:sp>
        <p:nvSpPr>
          <p:cNvPr id="4" name="Text Box 7"/>
          <p:cNvSpPr txBox="1">
            <a:spLocks noChangeArrowheads="1"/>
          </p:cNvSpPr>
          <p:nvPr/>
        </p:nvSpPr>
        <p:spPr bwMode="auto">
          <a:xfrm>
            <a:off x="1725282" y="2022894"/>
            <a:ext cx="9540815" cy="3539430"/>
          </a:xfrm>
          <a:prstGeom prst="rect">
            <a:avLst/>
          </a:prstGeom>
          <a:noFill/>
          <a:ln w="9525">
            <a:noFill/>
            <a:miter lim="800000"/>
            <a:headEnd/>
            <a:tailEnd/>
          </a:ln>
          <a:effectLst/>
        </p:spPr>
        <p:txBody>
          <a:bodyPr wrap="square">
            <a:spAutoFit/>
          </a:bodyPr>
          <a:lstStyle/>
          <a:p>
            <a:pPr algn="just" rtl="1">
              <a:lnSpc>
                <a:spcPct val="200000"/>
              </a:lnSpc>
              <a:spcBef>
                <a:spcPct val="50000"/>
              </a:spcBef>
            </a:pPr>
            <a:r>
              <a:rPr lang="ar-BH" sz="2800" dirty="0"/>
              <a:t>يعمل المحتكر على تقليص الإنتاج ورفع السعر بحيث يحقق أقصى ربح ممكن، ويتضح من </a:t>
            </a:r>
            <a:r>
              <a:rPr lang="ar-BH" sz="2800" b="1" dirty="0">
                <a:solidFill>
                  <a:srgbClr val="FD0903"/>
                </a:solidFill>
                <a:hlinkClick r:id="rId2" action="ppaction://hlinksldjump"/>
              </a:rPr>
              <a:t>الشكل (10-4)</a:t>
            </a:r>
            <a:r>
              <a:rPr lang="ar-BH" sz="2800" dirty="0"/>
              <a:t> أن تعظيم الربح يقتضي أن ينتج المحتكر المستوى </a:t>
            </a:r>
            <a:r>
              <a:rPr lang="en-US" sz="2800" dirty="0" err="1"/>
              <a:t>Q</a:t>
            </a:r>
            <a:r>
              <a:rPr lang="en-US" sz="2800" baseline="-25000" dirty="0" err="1"/>
              <a:t>m</a:t>
            </a:r>
            <a:r>
              <a:rPr lang="ar-BH" sz="2800" dirty="0"/>
              <a:t> الذي يقابل تقاطع منحنى </a:t>
            </a:r>
            <a:r>
              <a:rPr lang="en-US" sz="2800" dirty="0"/>
              <a:t>MC</a:t>
            </a:r>
            <a:r>
              <a:rPr lang="ar-BH" sz="2800" dirty="0"/>
              <a:t> مع منحنى </a:t>
            </a:r>
            <a:r>
              <a:rPr lang="en-US" sz="2800" dirty="0"/>
              <a:t>MR</a:t>
            </a:r>
            <a:r>
              <a:rPr lang="ar-BH" sz="2800" dirty="0"/>
              <a:t> حيث تتساوي التكاليف الحدية والإيراد الحدي، ويبيع بالسعر </a:t>
            </a:r>
            <a:r>
              <a:rPr lang="en-US" sz="2800" dirty="0"/>
              <a:t>P</a:t>
            </a:r>
            <a:r>
              <a:rPr lang="en-US" sz="2800" baseline="-25000" dirty="0"/>
              <a:t>m</a:t>
            </a:r>
            <a:r>
              <a:rPr lang="ar-BH" sz="2800" dirty="0"/>
              <a:t> للوحدة.</a:t>
            </a:r>
            <a:endParaRPr lang="en-US" sz="2800" dirty="0"/>
          </a:p>
        </p:txBody>
      </p:sp>
    </p:spTree>
    <p:extLst>
      <p:ext uri="{BB962C8B-B14F-4D97-AF65-F5344CB8AC3E}">
        <p14:creationId xmlns:p14="http://schemas.microsoft.com/office/powerpoint/2010/main" val="3138424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3"/>
          <p:cNvSpPr>
            <a:spLocks noGrp="1"/>
          </p:cNvSpPr>
          <p:nvPr>
            <p:ph type="sldNum" sz="quarter" idx="4294967295"/>
          </p:nvPr>
        </p:nvSpPr>
        <p:spPr>
          <a:xfrm>
            <a:off x="8077200" y="6245225"/>
            <a:ext cx="2133600" cy="476250"/>
          </a:xfrm>
          <a:prstGeom prst="rect">
            <a:avLst/>
          </a:prstGeom>
        </p:spPr>
        <p:txBody>
          <a:bodyPr/>
          <a:lstStyle/>
          <a:p>
            <a:fld id="{5E8C6B38-6E31-46A6-8222-0C147DE90D96}" type="slidenum">
              <a:rPr lang="en-US" altLang="en-US"/>
              <a:pPr/>
              <a:t>20</a:t>
            </a:fld>
            <a:endParaRPr lang="en-US" altLang="en-US"/>
          </a:p>
        </p:txBody>
      </p:sp>
      <p:sp>
        <p:nvSpPr>
          <p:cNvPr id="22531" name="Text Box 3"/>
          <p:cNvSpPr txBox="1">
            <a:spLocks noChangeArrowheads="1"/>
          </p:cNvSpPr>
          <p:nvPr/>
        </p:nvSpPr>
        <p:spPr bwMode="auto">
          <a:xfrm>
            <a:off x="6238876" y="2828925"/>
            <a:ext cx="708025" cy="427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rtl="1"/>
            <a:r>
              <a:rPr lang="en-US" altLang="zh-CN" sz="2400" b="1">
                <a:latin typeface="Times New Roman" panose="02020603050405020304" pitchFamily="18" charset="0"/>
                <a:ea typeface="SimSun" panose="02010600030101010101" pitchFamily="2" charset="-122"/>
              </a:rPr>
              <a:t>C</a:t>
            </a:r>
            <a:endParaRPr lang="en-US" altLang="en-US" sz="3600"/>
          </a:p>
        </p:txBody>
      </p:sp>
      <p:sp>
        <p:nvSpPr>
          <p:cNvPr id="22532" name="Text Box 4"/>
          <p:cNvSpPr txBox="1">
            <a:spLocks noChangeArrowheads="1"/>
          </p:cNvSpPr>
          <p:nvPr/>
        </p:nvSpPr>
        <p:spPr bwMode="auto">
          <a:xfrm>
            <a:off x="4799014" y="3563939"/>
            <a:ext cx="566737"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rtl="1"/>
            <a:r>
              <a:rPr lang="en-US" altLang="zh-CN" sz="2400" b="1">
                <a:latin typeface="Times New Roman" panose="02020603050405020304" pitchFamily="18" charset="0"/>
                <a:ea typeface="SimSun" panose="02010600030101010101" pitchFamily="2" charset="-122"/>
              </a:rPr>
              <a:t>B</a:t>
            </a:r>
            <a:endParaRPr lang="en-US" altLang="en-US" sz="3600"/>
          </a:p>
        </p:txBody>
      </p:sp>
      <p:sp>
        <p:nvSpPr>
          <p:cNvPr id="22533" name="Text Box 5"/>
          <p:cNvSpPr txBox="1">
            <a:spLocks noChangeArrowheads="1"/>
          </p:cNvSpPr>
          <p:nvPr/>
        </p:nvSpPr>
        <p:spPr bwMode="auto">
          <a:xfrm>
            <a:off x="5381626" y="1847850"/>
            <a:ext cx="530225" cy="425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rtl="1"/>
            <a:r>
              <a:rPr lang="en-US" altLang="zh-CN" sz="2400" b="1">
                <a:latin typeface="Times New Roman" panose="02020603050405020304" pitchFamily="18" charset="0"/>
                <a:ea typeface="SimSun" panose="02010600030101010101" pitchFamily="2" charset="-122"/>
              </a:rPr>
              <a:t>A</a:t>
            </a:r>
            <a:endParaRPr lang="en-US" altLang="en-US" sz="3600"/>
          </a:p>
        </p:txBody>
      </p:sp>
      <p:sp>
        <p:nvSpPr>
          <p:cNvPr id="22534" name="Freeform 6"/>
          <p:cNvSpPr>
            <a:spLocks/>
          </p:cNvSpPr>
          <p:nvPr/>
        </p:nvSpPr>
        <p:spPr bwMode="auto">
          <a:xfrm>
            <a:off x="5456238" y="2338389"/>
            <a:ext cx="855662" cy="1603375"/>
          </a:xfrm>
          <a:custGeom>
            <a:avLst/>
            <a:gdLst>
              <a:gd name="T0" fmla="*/ 37 w 868"/>
              <a:gd name="T1" fmla="*/ 18 h 1629"/>
              <a:gd name="T2" fmla="*/ 37 w 868"/>
              <a:gd name="T3" fmla="*/ 1608 h 1629"/>
              <a:gd name="T4" fmla="*/ 97 w 868"/>
              <a:gd name="T5" fmla="*/ 1593 h 1629"/>
              <a:gd name="T6" fmla="*/ 142 w 868"/>
              <a:gd name="T7" fmla="*/ 1563 h 1629"/>
              <a:gd name="T8" fmla="*/ 157 w 868"/>
              <a:gd name="T9" fmla="*/ 1518 h 1629"/>
              <a:gd name="T10" fmla="*/ 202 w 868"/>
              <a:gd name="T11" fmla="*/ 1503 h 1629"/>
              <a:gd name="T12" fmla="*/ 292 w 868"/>
              <a:gd name="T13" fmla="*/ 1443 h 1629"/>
              <a:gd name="T14" fmla="*/ 307 w 868"/>
              <a:gd name="T15" fmla="*/ 1398 h 1629"/>
              <a:gd name="T16" fmla="*/ 352 w 868"/>
              <a:gd name="T17" fmla="*/ 1383 h 1629"/>
              <a:gd name="T18" fmla="*/ 442 w 868"/>
              <a:gd name="T19" fmla="*/ 1323 h 1629"/>
              <a:gd name="T20" fmla="*/ 487 w 868"/>
              <a:gd name="T21" fmla="*/ 1293 h 1629"/>
              <a:gd name="T22" fmla="*/ 532 w 868"/>
              <a:gd name="T23" fmla="*/ 1263 h 1629"/>
              <a:gd name="T24" fmla="*/ 562 w 868"/>
              <a:gd name="T25" fmla="*/ 1218 h 1629"/>
              <a:gd name="T26" fmla="*/ 607 w 868"/>
              <a:gd name="T27" fmla="*/ 1203 h 1629"/>
              <a:gd name="T28" fmla="*/ 622 w 868"/>
              <a:gd name="T29" fmla="*/ 1158 h 1629"/>
              <a:gd name="T30" fmla="*/ 742 w 868"/>
              <a:gd name="T31" fmla="*/ 1038 h 1629"/>
              <a:gd name="T32" fmla="*/ 757 w 868"/>
              <a:gd name="T33" fmla="*/ 993 h 1629"/>
              <a:gd name="T34" fmla="*/ 817 w 868"/>
              <a:gd name="T35" fmla="*/ 903 h 1629"/>
              <a:gd name="T36" fmla="*/ 832 w 868"/>
              <a:gd name="T37" fmla="*/ 738 h 1629"/>
              <a:gd name="T38" fmla="*/ 787 w 868"/>
              <a:gd name="T39" fmla="*/ 723 h 1629"/>
              <a:gd name="T40" fmla="*/ 712 w 868"/>
              <a:gd name="T41" fmla="*/ 663 h 1629"/>
              <a:gd name="T42" fmla="*/ 622 w 868"/>
              <a:gd name="T43" fmla="*/ 573 h 1629"/>
              <a:gd name="T44" fmla="*/ 577 w 868"/>
              <a:gd name="T45" fmla="*/ 543 h 1629"/>
              <a:gd name="T46" fmla="*/ 472 w 868"/>
              <a:gd name="T47" fmla="*/ 438 h 1629"/>
              <a:gd name="T48" fmla="*/ 412 w 868"/>
              <a:gd name="T49" fmla="*/ 363 h 1629"/>
              <a:gd name="T50" fmla="*/ 337 w 868"/>
              <a:gd name="T51" fmla="*/ 303 h 1629"/>
              <a:gd name="T52" fmla="*/ 262 w 868"/>
              <a:gd name="T53" fmla="*/ 243 h 1629"/>
              <a:gd name="T54" fmla="*/ 232 w 868"/>
              <a:gd name="T55" fmla="*/ 198 h 1629"/>
              <a:gd name="T56" fmla="*/ 142 w 868"/>
              <a:gd name="T57" fmla="*/ 123 h 1629"/>
              <a:gd name="T58" fmla="*/ 22 w 868"/>
              <a:gd name="T59" fmla="*/ 3 h 1629"/>
              <a:gd name="T60" fmla="*/ 37 w 868"/>
              <a:gd name="T61" fmla="*/ 18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68" h="1629">
                <a:moveTo>
                  <a:pt x="37" y="18"/>
                </a:moveTo>
                <a:cubicBezTo>
                  <a:pt x="22" y="541"/>
                  <a:pt x="0" y="1092"/>
                  <a:pt x="37" y="1608"/>
                </a:cubicBezTo>
                <a:cubicBezTo>
                  <a:pt x="38" y="1629"/>
                  <a:pt x="77" y="1598"/>
                  <a:pt x="97" y="1593"/>
                </a:cubicBezTo>
                <a:cubicBezTo>
                  <a:pt x="112" y="1583"/>
                  <a:pt x="131" y="1577"/>
                  <a:pt x="142" y="1563"/>
                </a:cubicBezTo>
                <a:cubicBezTo>
                  <a:pt x="152" y="1551"/>
                  <a:pt x="146" y="1529"/>
                  <a:pt x="157" y="1518"/>
                </a:cubicBezTo>
                <a:cubicBezTo>
                  <a:pt x="168" y="1507"/>
                  <a:pt x="188" y="1511"/>
                  <a:pt x="202" y="1503"/>
                </a:cubicBezTo>
                <a:cubicBezTo>
                  <a:pt x="234" y="1485"/>
                  <a:pt x="292" y="1443"/>
                  <a:pt x="292" y="1443"/>
                </a:cubicBezTo>
                <a:cubicBezTo>
                  <a:pt x="297" y="1428"/>
                  <a:pt x="296" y="1409"/>
                  <a:pt x="307" y="1398"/>
                </a:cubicBezTo>
                <a:cubicBezTo>
                  <a:pt x="318" y="1387"/>
                  <a:pt x="338" y="1391"/>
                  <a:pt x="352" y="1383"/>
                </a:cubicBezTo>
                <a:cubicBezTo>
                  <a:pt x="384" y="1365"/>
                  <a:pt x="412" y="1343"/>
                  <a:pt x="442" y="1323"/>
                </a:cubicBezTo>
                <a:cubicBezTo>
                  <a:pt x="457" y="1313"/>
                  <a:pt x="472" y="1303"/>
                  <a:pt x="487" y="1293"/>
                </a:cubicBezTo>
                <a:cubicBezTo>
                  <a:pt x="502" y="1283"/>
                  <a:pt x="532" y="1263"/>
                  <a:pt x="532" y="1263"/>
                </a:cubicBezTo>
                <a:cubicBezTo>
                  <a:pt x="542" y="1248"/>
                  <a:pt x="548" y="1229"/>
                  <a:pt x="562" y="1218"/>
                </a:cubicBezTo>
                <a:cubicBezTo>
                  <a:pt x="574" y="1208"/>
                  <a:pt x="596" y="1214"/>
                  <a:pt x="607" y="1203"/>
                </a:cubicBezTo>
                <a:cubicBezTo>
                  <a:pt x="618" y="1192"/>
                  <a:pt x="613" y="1171"/>
                  <a:pt x="622" y="1158"/>
                </a:cubicBezTo>
                <a:cubicBezTo>
                  <a:pt x="649" y="1118"/>
                  <a:pt x="702" y="1065"/>
                  <a:pt x="742" y="1038"/>
                </a:cubicBezTo>
                <a:cubicBezTo>
                  <a:pt x="747" y="1023"/>
                  <a:pt x="749" y="1007"/>
                  <a:pt x="757" y="993"/>
                </a:cubicBezTo>
                <a:cubicBezTo>
                  <a:pt x="775" y="961"/>
                  <a:pt x="817" y="903"/>
                  <a:pt x="817" y="903"/>
                </a:cubicBezTo>
                <a:cubicBezTo>
                  <a:pt x="828" y="857"/>
                  <a:pt x="868" y="783"/>
                  <a:pt x="832" y="738"/>
                </a:cubicBezTo>
                <a:cubicBezTo>
                  <a:pt x="822" y="726"/>
                  <a:pt x="802" y="728"/>
                  <a:pt x="787" y="723"/>
                </a:cubicBezTo>
                <a:cubicBezTo>
                  <a:pt x="705" y="599"/>
                  <a:pt x="812" y="741"/>
                  <a:pt x="712" y="663"/>
                </a:cubicBezTo>
                <a:cubicBezTo>
                  <a:pt x="679" y="637"/>
                  <a:pt x="657" y="597"/>
                  <a:pt x="622" y="573"/>
                </a:cubicBezTo>
                <a:cubicBezTo>
                  <a:pt x="607" y="563"/>
                  <a:pt x="592" y="553"/>
                  <a:pt x="577" y="543"/>
                </a:cubicBezTo>
                <a:cubicBezTo>
                  <a:pt x="508" y="440"/>
                  <a:pt x="551" y="464"/>
                  <a:pt x="472" y="438"/>
                </a:cubicBezTo>
                <a:cubicBezTo>
                  <a:pt x="443" y="350"/>
                  <a:pt x="480" y="431"/>
                  <a:pt x="412" y="363"/>
                </a:cubicBezTo>
                <a:cubicBezTo>
                  <a:pt x="344" y="295"/>
                  <a:pt x="425" y="332"/>
                  <a:pt x="337" y="303"/>
                </a:cubicBezTo>
                <a:cubicBezTo>
                  <a:pt x="251" y="174"/>
                  <a:pt x="366" y="326"/>
                  <a:pt x="262" y="243"/>
                </a:cubicBezTo>
                <a:cubicBezTo>
                  <a:pt x="248" y="232"/>
                  <a:pt x="244" y="212"/>
                  <a:pt x="232" y="198"/>
                </a:cubicBezTo>
                <a:cubicBezTo>
                  <a:pt x="196" y="155"/>
                  <a:pt x="186" y="152"/>
                  <a:pt x="142" y="123"/>
                </a:cubicBezTo>
                <a:cubicBezTo>
                  <a:pt x="110" y="75"/>
                  <a:pt x="76" y="30"/>
                  <a:pt x="22" y="3"/>
                </a:cubicBezTo>
                <a:cubicBezTo>
                  <a:pt x="16" y="0"/>
                  <a:pt x="32" y="13"/>
                  <a:pt x="37" y="18"/>
                </a:cubicBezTo>
                <a:close/>
              </a:path>
            </a:pathLst>
          </a:custGeom>
          <a:solidFill>
            <a:srgbClr val="C0C0C0"/>
          </a:solidFill>
          <a:ln w="9525" cap="flat" cmpd="sng">
            <a:solidFill>
              <a:srgbClr val="C0C0C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2535" name="Line 7"/>
          <p:cNvSpPr>
            <a:spLocks noChangeShapeType="1"/>
          </p:cNvSpPr>
          <p:nvPr/>
        </p:nvSpPr>
        <p:spPr bwMode="auto">
          <a:xfrm>
            <a:off x="4441825" y="520700"/>
            <a:ext cx="0" cy="43116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6" name="Line 8"/>
          <p:cNvSpPr>
            <a:spLocks noChangeShapeType="1"/>
          </p:cNvSpPr>
          <p:nvPr/>
        </p:nvSpPr>
        <p:spPr bwMode="auto">
          <a:xfrm>
            <a:off x="4451351" y="1198563"/>
            <a:ext cx="1273175" cy="354171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7" name="Arc 9"/>
          <p:cNvSpPr>
            <a:spLocks/>
          </p:cNvSpPr>
          <p:nvPr/>
        </p:nvSpPr>
        <p:spPr bwMode="auto">
          <a:xfrm flipV="1">
            <a:off x="4945063" y="1808164"/>
            <a:ext cx="1751012" cy="2230437"/>
          </a:xfrm>
          <a:custGeom>
            <a:avLst/>
            <a:gdLst>
              <a:gd name="G0" fmla="+- 0 0 0"/>
              <a:gd name="G1" fmla="+- 21600 0 0"/>
              <a:gd name="G2" fmla="+- 21600 0 0"/>
              <a:gd name="T0" fmla="*/ 0 w 21358"/>
              <a:gd name="T1" fmla="*/ 0 h 21600"/>
              <a:gd name="T2" fmla="*/ 21358 w 21358"/>
              <a:gd name="T3" fmla="*/ 18378 h 21600"/>
              <a:gd name="T4" fmla="*/ 0 w 21358"/>
              <a:gd name="T5" fmla="*/ 21600 h 21600"/>
            </a:gdLst>
            <a:ahLst/>
            <a:cxnLst>
              <a:cxn ang="0">
                <a:pos x="T0" y="T1"/>
              </a:cxn>
              <a:cxn ang="0">
                <a:pos x="T2" y="T3"/>
              </a:cxn>
              <a:cxn ang="0">
                <a:pos x="T4" y="T5"/>
              </a:cxn>
            </a:cxnLst>
            <a:rect l="0" t="0" r="r" b="b"/>
            <a:pathLst>
              <a:path w="21358" h="21600" fill="none" extrusionOk="0">
                <a:moveTo>
                  <a:pt x="0" y="0"/>
                </a:moveTo>
                <a:cubicBezTo>
                  <a:pt x="10685" y="0"/>
                  <a:pt x="19764" y="7812"/>
                  <a:pt x="21358" y="18377"/>
                </a:cubicBezTo>
              </a:path>
              <a:path w="21358" h="21600" stroke="0" extrusionOk="0">
                <a:moveTo>
                  <a:pt x="0" y="0"/>
                </a:moveTo>
                <a:cubicBezTo>
                  <a:pt x="10685" y="0"/>
                  <a:pt x="19764" y="7812"/>
                  <a:pt x="21358" y="18377"/>
                </a:cubicBezTo>
                <a:lnTo>
                  <a:pt x="0" y="21600"/>
                </a:lnTo>
                <a:close/>
              </a:path>
            </a:pathLst>
          </a:custGeom>
          <a:noFill/>
          <a:ln w="190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538" name="Text Box 10"/>
          <p:cNvSpPr txBox="1">
            <a:spLocks noChangeArrowheads="1"/>
          </p:cNvSpPr>
          <p:nvPr/>
        </p:nvSpPr>
        <p:spPr bwMode="auto">
          <a:xfrm>
            <a:off x="5861050" y="1719264"/>
            <a:ext cx="17478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Lst>
        </p:spPr>
        <p:txBody>
          <a:bodyPr/>
          <a:lstStyle/>
          <a:p>
            <a:pPr algn="ctr"/>
            <a:r>
              <a:rPr lang="en-US" altLang="zh-CN" sz="2400" b="1">
                <a:latin typeface="Times New Roman" panose="02020603050405020304" pitchFamily="18" charset="0"/>
                <a:ea typeface="SimSun" panose="02010600030101010101" pitchFamily="2" charset="-122"/>
              </a:rPr>
              <a:t>∑MC</a:t>
            </a:r>
            <a:r>
              <a:rPr lang="en-US" altLang="zh-CN" sz="2400" b="1" baseline="-25000">
                <a:latin typeface="Times New Roman" panose="02020603050405020304" pitchFamily="18" charset="0"/>
                <a:ea typeface="SimSun" panose="02010600030101010101" pitchFamily="2" charset="-122"/>
              </a:rPr>
              <a:t>i</a:t>
            </a:r>
            <a:r>
              <a:rPr lang="en-US" altLang="zh-CN" sz="2400" b="1">
                <a:latin typeface="Times New Roman" panose="02020603050405020304" pitchFamily="18" charset="0"/>
                <a:ea typeface="SimSun" panose="02010600030101010101" pitchFamily="2" charset="-122"/>
              </a:rPr>
              <a:t> = S</a:t>
            </a:r>
            <a:endParaRPr lang="en-US" altLang="en-US" sz="3600"/>
          </a:p>
        </p:txBody>
      </p:sp>
      <p:sp>
        <p:nvSpPr>
          <p:cNvPr id="22539" name="Text Box 11"/>
          <p:cNvSpPr txBox="1">
            <a:spLocks noChangeArrowheads="1"/>
          </p:cNvSpPr>
          <p:nvPr/>
        </p:nvSpPr>
        <p:spPr bwMode="auto">
          <a:xfrm>
            <a:off x="7537450" y="4324350"/>
            <a:ext cx="565150" cy="425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rtl="1"/>
            <a:r>
              <a:rPr lang="en-US" altLang="en-US" sz="2400" b="1">
                <a:latin typeface="Times New Roman" panose="02020603050405020304" pitchFamily="18" charset="0"/>
                <a:ea typeface="SimSun" panose="02010600030101010101" pitchFamily="2" charset="-122"/>
                <a:cs typeface="Times New Roman" panose="02020603050405020304" pitchFamily="18" charset="0"/>
              </a:rPr>
              <a:t>D</a:t>
            </a:r>
            <a:endParaRPr lang="en-US" altLang="en-US" sz="4000">
              <a:latin typeface="Times New Roman" panose="02020603050405020304" pitchFamily="18" charset="0"/>
              <a:ea typeface="SimSun" panose="02010600030101010101" pitchFamily="2" charset="-122"/>
              <a:cs typeface="Times New Roman" panose="02020603050405020304" pitchFamily="18" charset="0"/>
            </a:endParaRPr>
          </a:p>
        </p:txBody>
      </p:sp>
      <p:sp>
        <p:nvSpPr>
          <p:cNvPr id="22540" name="Text Box 12"/>
          <p:cNvSpPr txBox="1">
            <a:spLocks noChangeArrowheads="1"/>
          </p:cNvSpPr>
          <p:nvPr/>
        </p:nvSpPr>
        <p:spPr bwMode="auto">
          <a:xfrm>
            <a:off x="5632451" y="4452938"/>
            <a:ext cx="708025" cy="425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rtl="1"/>
            <a:r>
              <a:rPr lang="en-US" altLang="zh-CN" sz="2400" b="1">
                <a:latin typeface="Times New Roman" panose="02020603050405020304" pitchFamily="18" charset="0"/>
                <a:ea typeface="SimSun" panose="02010600030101010101" pitchFamily="2" charset="-122"/>
              </a:rPr>
              <a:t>MR</a:t>
            </a:r>
            <a:endParaRPr lang="en-US" altLang="en-US" sz="3600"/>
          </a:p>
        </p:txBody>
      </p:sp>
      <p:sp>
        <p:nvSpPr>
          <p:cNvPr id="22541" name="Line 13"/>
          <p:cNvSpPr>
            <a:spLocks noChangeShapeType="1"/>
          </p:cNvSpPr>
          <p:nvPr/>
        </p:nvSpPr>
        <p:spPr bwMode="auto">
          <a:xfrm>
            <a:off x="5441951" y="2166939"/>
            <a:ext cx="34925" cy="2581275"/>
          </a:xfrm>
          <a:prstGeom prst="line">
            <a:avLst/>
          </a:prstGeom>
          <a:noFill/>
          <a:ln w="28575">
            <a:solidFill>
              <a:srgbClr val="000000"/>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2542" name="Line 14"/>
          <p:cNvSpPr>
            <a:spLocks noChangeShapeType="1"/>
          </p:cNvSpPr>
          <p:nvPr/>
        </p:nvSpPr>
        <p:spPr bwMode="auto">
          <a:xfrm flipH="1">
            <a:off x="4451350" y="2166938"/>
            <a:ext cx="990600" cy="0"/>
          </a:xfrm>
          <a:prstGeom prst="line">
            <a:avLst/>
          </a:prstGeom>
          <a:noFill/>
          <a:ln w="28575">
            <a:solidFill>
              <a:srgbClr val="000000"/>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2543" name="Text Box 15"/>
          <p:cNvSpPr txBox="1">
            <a:spLocks noChangeArrowheads="1"/>
          </p:cNvSpPr>
          <p:nvPr/>
        </p:nvSpPr>
        <p:spPr bwMode="auto">
          <a:xfrm>
            <a:off x="8013701" y="4595814"/>
            <a:ext cx="708025" cy="568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rtl="1"/>
            <a:r>
              <a:rPr lang="en-US" altLang="zh-CN" sz="2400" b="1">
                <a:latin typeface="Times New Roman" panose="02020603050405020304" pitchFamily="18" charset="0"/>
                <a:ea typeface="SimSun" panose="02010600030101010101" pitchFamily="2" charset="-122"/>
              </a:rPr>
              <a:t>Q</a:t>
            </a:r>
            <a:endParaRPr lang="en-US" altLang="en-US" sz="3600"/>
          </a:p>
        </p:txBody>
      </p:sp>
      <p:sp>
        <p:nvSpPr>
          <p:cNvPr id="22544" name="Text Box 16"/>
          <p:cNvSpPr txBox="1">
            <a:spLocks noChangeArrowheads="1"/>
          </p:cNvSpPr>
          <p:nvPr/>
        </p:nvSpPr>
        <p:spPr bwMode="auto">
          <a:xfrm>
            <a:off x="4054475" y="142875"/>
            <a:ext cx="850900" cy="425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rtl="1"/>
            <a:r>
              <a:rPr lang="en-US" altLang="zh-CN" sz="2400" b="1">
                <a:latin typeface="Times New Roman" panose="02020603050405020304" pitchFamily="18" charset="0"/>
                <a:ea typeface="SimSun" panose="02010600030101010101" pitchFamily="2" charset="-122"/>
              </a:rPr>
              <a:t>P</a:t>
            </a:r>
            <a:endParaRPr lang="en-US" altLang="en-US" sz="3600"/>
          </a:p>
        </p:txBody>
      </p:sp>
      <p:sp>
        <p:nvSpPr>
          <p:cNvPr id="22545" name="Text Box 17"/>
          <p:cNvSpPr txBox="1">
            <a:spLocks noChangeArrowheads="1"/>
          </p:cNvSpPr>
          <p:nvPr/>
        </p:nvSpPr>
        <p:spPr bwMode="auto">
          <a:xfrm>
            <a:off x="3749676" y="1887539"/>
            <a:ext cx="779463" cy="568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r>
              <a:rPr lang="en-US" altLang="en-US" sz="2400" b="1">
                <a:latin typeface="Times New Roman" panose="02020603050405020304" pitchFamily="18" charset="0"/>
                <a:ea typeface="SimSun" panose="02010600030101010101" pitchFamily="2" charset="-122"/>
              </a:rPr>
              <a:t>P</a:t>
            </a:r>
            <a:r>
              <a:rPr lang="en-US" altLang="en-US" sz="2400" b="1" baseline="-25000">
                <a:latin typeface="Times New Roman" panose="02020603050405020304" pitchFamily="18" charset="0"/>
                <a:ea typeface="SimSun" panose="02010600030101010101" pitchFamily="2" charset="-122"/>
              </a:rPr>
              <a:t>m</a:t>
            </a:r>
            <a:endParaRPr lang="en-US" altLang="en-US" sz="3600"/>
          </a:p>
        </p:txBody>
      </p:sp>
      <p:sp>
        <p:nvSpPr>
          <p:cNvPr id="22546" name="Text Box 18"/>
          <p:cNvSpPr txBox="1">
            <a:spLocks noChangeArrowheads="1"/>
          </p:cNvSpPr>
          <p:nvPr/>
        </p:nvSpPr>
        <p:spPr bwMode="auto">
          <a:xfrm>
            <a:off x="5124451" y="4767263"/>
            <a:ext cx="708025"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rtl="1"/>
            <a:r>
              <a:rPr lang="en-US" altLang="zh-CN" sz="2400" b="1">
                <a:latin typeface="Times New Roman" panose="02020603050405020304" pitchFamily="18" charset="0"/>
                <a:ea typeface="SimSun" panose="02010600030101010101" pitchFamily="2" charset="-122"/>
              </a:rPr>
              <a:t>Q</a:t>
            </a:r>
            <a:r>
              <a:rPr lang="en-US" altLang="zh-CN" sz="2400" b="1" baseline="-25000">
                <a:latin typeface="Times New Roman" panose="02020603050405020304" pitchFamily="18" charset="0"/>
                <a:ea typeface="SimSun" panose="02010600030101010101" pitchFamily="2" charset="-122"/>
              </a:rPr>
              <a:t>m</a:t>
            </a:r>
            <a:endParaRPr lang="en-US" altLang="en-US" sz="3600"/>
          </a:p>
        </p:txBody>
      </p:sp>
      <p:sp>
        <p:nvSpPr>
          <p:cNvPr id="22547" name="Text Box 19"/>
          <p:cNvSpPr txBox="1">
            <a:spLocks noChangeArrowheads="1"/>
          </p:cNvSpPr>
          <p:nvPr/>
        </p:nvSpPr>
        <p:spPr bwMode="auto">
          <a:xfrm>
            <a:off x="6911976" y="2420938"/>
            <a:ext cx="849313" cy="425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rtl="1"/>
            <a:r>
              <a:rPr lang="en-US" altLang="zh-CN" sz="2400" b="1">
                <a:latin typeface="Times New Roman" panose="02020603050405020304" pitchFamily="18" charset="0"/>
                <a:ea typeface="SimSun" panose="02010600030101010101" pitchFamily="2" charset="-122"/>
              </a:rPr>
              <a:t>AC</a:t>
            </a:r>
            <a:endParaRPr lang="en-US" altLang="en-US" sz="3600"/>
          </a:p>
        </p:txBody>
      </p:sp>
      <p:sp>
        <p:nvSpPr>
          <p:cNvPr id="22548" name="Arc 20"/>
          <p:cNvSpPr>
            <a:spLocks/>
          </p:cNvSpPr>
          <p:nvPr/>
        </p:nvSpPr>
        <p:spPr bwMode="auto">
          <a:xfrm rot="8918209">
            <a:off x="5213351" y="1433513"/>
            <a:ext cx="1812925" cy="2163762"/>
          </a:xfrm>
          <a:custGeom>
            <a:avLst/>
            <a:gdLst>
              <a:gd name="G0" fmla="+- 9086 0 0"/>
              <a:gd name="G1" fmla="+- 21600 0 0"/>
              <a:gd name="G2" fmla="+- 21600 0 0"/>
              <a:gd name="T0" fmla="*/ 0 w 30686"/>
              <a:gd name="T1" fmla="*/ 2004 h 21600"/>
              <a:gd name="T2" fmla="*/ 30686 w 30686"/>
              <a:gd name="T3" fmla="*/ 21600 h 21600"/>
              <a:gd name="T4" fmla="*/ 9086 w 30686"/>
              <a:gd name="T5" fmla="*/ 21600 h 21600"/>
            </a:gdLst>
            <a:ahLst/>
            <a:cxnLst>
              <a:cxn ang="0">
                <a:pos x="T0" y="T1"/>
              </a:cxn>
              <a:cxn ang="0">
                <a:pos x="T2" y="T3"/>
              </a:cxn>
              <a:cxn ang="0">
                <a:pos x="T4" y="T5"/>
              </a:cxn>
            </a:cxnLst>
            <a:rect l="0" t="0" r="r" b="b"/>
            <a:pathLst>
              <a:path w="30686" h="21600" fill="none" extrusionOk="0">
                <a:moveTo>
                  <a:pt x="-1" y="2003"/>
                </a:moveTo>
                <a:cubicBezTo>
                  <a:pt x="2847" y="683"/>
                  <a:pt x="5947" y="-1"/>
                  <a:pt x="9086" y="0"/>
                </a:cubicBezTo>
                <a:cubicBezTo>
                  <a:pt x="21015" y="0"/>
                  <a:pt x="30686" y="9670"/>
                  <a:pt x="30686" y="21600"/>
                </a:cubicBezTo>
              </a:path>
              <a:path w="30686" h="21600" stroke="0" extrusionOk="0">
                <a:moveTo>
                  <a:pt x="-1" y="2003"/>
                </a:moveTo>
                <a:cubicBezTo>
                  <a:pt x="2847" y="683"/>
                  <a:pt x="5947" y="-1"/>
                  <a:pt x="9086" y="0"/>
                </a:cubicBezTo>
                <a:cubicBezTo>
                  <a:pt x="21015" y="0"/>
                  <a:pt x="30686" y="9670"/>
                  <a:pt x="30686" y="21600"/>
                </a:cubicBezTo>
                <a:lnTo>
                  <a:pt x="9086" y="21600"/>
                </a:lnTo>
                <a:close/>
              </a:path>
            </a:pathLst>
          </a:custGeom>
          <a:noFill/>
          <a:ln w="2857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2549" name="Freeform 21"/>
          <p:cNvSpPr>
            <a:spLocks/>
          </p:cNvSpPr>
          <p:nvPr/>
        </p:nvSpPr>
        <p:spPr bwMode="auto">
          <a:xfrm>
            <a:off x="5491164" y="2278064"/>
            <a:ext cx="796925" cy="827087"/>
          </a:xfrm>
          <a:custGeom>
            <a:avLst/>
            <a:gdLst>
              <a:gd name="T0" fmla="*/ 0 w 810"/>
              <a:gd name="T1" fmla="*/ 31 h 840"/>
              <a:gd name="T2" fmla="*/ 75 w 810"/>
              <a:gd name="T3" fmla="*/ 121 h 840"/>
              <a:gd name="T4" fmla="*/ 150 w 810"/>
              <a:gd name="T5" fmla="*/ 226 h 840"/>
              <a:gd name="T6" fmla="*/ 90 w 810"/>
              <a:gd name="T7" fmla="*/ 151 h 840"/>
              <a:gd name="T8" fmla="*/ 30 w 810"/>
              <a:gd name="T9" fmla="*/ 61 h 840"/>
              <a:gd name="T10" fmla="*/ 15 w 810"/>
              <a:gd name="T11" fmla="*/ 16 h 840"/>
              <a:gd name="T12" fmla="*/ 30 w 810"/>
              <a:gd name="T13" fmla="*/ 91 h 840"/>
              <a:gd name="T14" fmla="*/ 45 w 810"/>
              <a:gd name="T15" fmla="*/ 151 h 840"/>
              <a:gd name="T16" fmla="*/ 135 w 810"/>
              <a:gd name="T17" fmla="*/ 211 h 840"/>
              <a:gd name="T18" fmla="*/ 180 w 810"/>
              <a:gd name="T19" fmla="*/ 241 h 840"/>
              <a:gd name="T20" fmla="*/ 315 w 810"/>
              <a:gd name="T21" fmla="*/ 406 h 840"/>
              <a:gd name="T22" fmla="*/ 390 w 810"/>
              <a:gd name="T23" fmla="*/ 466 h 840"/>
              <a:gd name="T24" fmla="*/ 420 w 810"/>
              <a:gd name="T25" fmla="*/ 511 h 840"/>
              <a:gd name="T26" fmla="*/ 465 w 810"/>
              <a:gd name="T27" fmla="*/ 541 h 840"/>
              <a:gd name="T28" fmla="*/ 540 w 810"/>
              <a:gd name="T29" fmla="*/ 631 h 840"/>
              <a:gd name="T30" fmla="*/ 585 w 810"/>
              <a:gd name="T31" fmla="*/ 661 h 840"/>
              <a:gd name="T32" fmla="*/ 705 w 810"/>
              <a:gd name="T33" fmla="*/ 766 h 840"/>
              <a:gd name="T34" fmla="*/ 795 w 810"/>
              <a:gd name="T35" fmla="*/ 826 h 840"/>
              <a:gd name="T36" fmla="*/ 810 w 810"/>
              <a:gd name="T37" fmla="*/ 781 h 840"/>
              <a:gd name="T38" fmla="*/ 720 w 810"/>
              <a:gd name="T39" fmla="*/ 721 h 840"/>
              <a:gd name="T40" fmla="*/ 690 w 810"/>
              <a:gd name="T41" fmla="*/ 676 h 840"/>
              <a:gd name="T42" fmla="*/ 645 w 810"/>
              <a:gd name="T43" fmla="*/ 646 h 840"/>
              <a:gd name="T44" fmla="*/ 615 w 810"/>
              <a:gd name="T45" fmla="*/ 601 h 840"/>
              <a:gd name="T46" fmla="*/ 525 w 810"/>
              <a:gd name="T47" fmla="*/ 541 h 840"/>
              <a:gd name="T48" fmla="*/ 450 w 810"/>
              <a:gd name="T49" fmla="*/ 466 h 840"/>
              <a:gd name="T50" fmla="*/ 375 w 810"/>
              <a:gd name="T51" fmla="*/ 406 h 840"/>
              <a:gd name="T52" fmla="*/ 345 w 810"/>
              <a:gd name="T53" fmla="*/ 361 h 840"/>
              <a:gd name="T54" fmla="*/ 300 w 810"/>
              <a:gd name="T55" fmla="*/ 346 h 840"/>
              <a:gd name="T56" fmla="*/ 285 w 810"/>
              <a:gd name="T57" fmla="*/ 301 h 840"/>
              <a:gd name="T58" fmla="*/ 240 w 810"/>
              <a:gd name="T59" fmla="*/ 271 h 840"/>
              <a:gd name="T60" fmla="*/ 120 w 810"/>
              <a:gd name="T61" fmla="*/ 151 h 840"/>
              <a:gd name="T62" fmla="*/ 105 w 810"/>
              <a:gd name="T63" fmla="*/ 106 h 840"/>
              <a:gd name="T64" fmla="*/ 60 w 810"/>
              <a:gd name="T65" fmla="*/ 91 h 840"/>
              <a:gd name="T66" fmla="*/ 0 w 810"/>
              <a:gd name="T67" fmla="*/ 31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10" h="840">
                <a:moveTo>
                  <a:pt x="0" y="31"/>
                </a:moveTo>
                <a:cubicBezTo>
                  <a:pt x="28" y="59"/>
                  <a:pt x="58" y="83"/>
                  <a:pt x="75" y="121"/>
                </a:cubicBezTo>
                <a:cubicBezTo>
                  <a:pt x="124" y="231"/>
                  <a:pt x="68" y="199"/>
                  <a:pt x="150" y="226"/>
                </a:cubicBezTo>
                <a:cubicBezTo>
                  <a:pt x="112" y="76"/>
                  <a:pt x="169" y="230"/>
                  <a:pt x="90" y="151"/>
                </a:cubicBezTo>
                <a:cubicBezTo>
                  <a:pt x="65" y="126"/>
                  <a:pt x="50" y="91"/>
                  <a:pt x="30" y="61"/>
                </a:cubicBezTo>
                <a:cubicBezTo>
                  <a:pt x="21" y="48"/>
                  <a:pt x="15" y="0"/>
                  <a:pt x="15" y="16"/>
                </a:cubicBezTo>
                <a:cubicBezTo>
                  <a:pt x="15" y="41"/>
                  <a:pt x="24" y="66"/>
                  <a:pt x="30" y="91"/>
                </a:cubicBezTo>
                <a:cubicBezTo>
                  <a:pt x="34" y="111"/>
                  <a:pt x="31" y="135"/>
                  <a:pt x="45" y="151"/>
                </a:cubicBezTo>
                <a:cubicBezTo>
                  <a:pt x="69" y="178"/>
                  <a:pt x="105" y="191"/>
                  <a:pt x="135" y="211"/>
                </a:cubicBezTo>
                <a:cubicBezTo>
                  <a:pt x="150" y="221"/>
                  <a:pt x="180" y="241"/>
                  <a:pt x="180" y="241"/>
                </a:cubicBezTo>
                <a:cubicBezTo>
                  <a:pt x="227" y="311"/>
                  <a:pt x="248" y="362"/>
                  <a:pt x="315" y="406"/>
                </a:cubicBezTo>
                <a:cubicBezTo>
                  <a:pt x="401" y="535"/>
                  <a:pt x="286" y="383"/>
                  <a:pt x="390" y="466"/>
                </a:cubicBezTo>
                <a:cubicBezTo>
                  <a:pt x="404" y="477"/>
                  <a:pt x="407" y="498"/>
                  <a:pt x="420" y="511"/>
                </a:cubicBezTo>
                <a:cubicBezTo>
                  <a:pt x="433" y="524"/>
                  <a:pt x="451" y="529"/>
                  <a:pt x="465" y="541"/>
                </a:cubicBezTo>
                <a:cubicBezTo>
                  <a:pt x="612" y="664"/>
                  <a:pt x="422" y="513"/>
                  <a:pt x="540" y="631"/>
                </a:cubicBezTo>
                <a:cubicBezTo>
                  <a:pt x="553" y="644"/>
                  <a:pt x="571" y="649"/>
                  <a:pt x="585" y="661"/>
                </a:cubicBezTo>
                <a:cubicBezTo>
                  <a:pt x="641" y="708"/>
                  <a:pt x="634" y="742"/>
                  <a:pt x="705" y="766"/>
                </a:cubicBezTo>
                <a:cubicBezTo>
                  <a:pt x="713" y="774"/>
                  <a:pt x="766" y="840"/>
                  <a:pt x="795" y="826"/>
                </a:cubicBezTo>
                <a:cubicBezTo>
                  <a:pt x="809" y="819"/>
                  <a:pt x="805" y="796"/>
                  <a:pt x="810" y="781"/>
                </a:cubicBezTo>
                <a:cubicBezTo>
                  <a:pt x="780" y="761"/>
                  <a:pt x="750" y="741"/>
                  <a:pt x="720" y="721"/>
                </a:cubicBezTo>
                <a:cubicBezTo>
                  <a:pt x="705" y="711"/>
                  <a:pt x="703" y="689"/>
                  <a:pt x="690" y="676"/>
                </a:cubicBezTo>
                <a:cubicBezTo>
                  <a:pt x="677" y="663"/>
                  <a:pt x="660" y="656"/>
                  <a:pt x="645" y="646"/>
                </a:cubicBezTo>
                <a:cubicBezTo>
                  <a:pt x="635" y="631"/>
                  <a:pt x="629" y="613"/>
                  <a:pt x="615" y="601"/>
                </a:cubicBezTo>
                <a:cubicBezTo>
                  <a:pt x="588" y="577"/>
                  <a:pt x="525" y="541"/>
                  <a:pt x="525" y="541"/>
                </a:cubicBezTo>
                <a:cubicBezTo>
                  <a:pt x="445" y="421"/>
                  <a:pt x="550" y="566"/>
                  <a:pt x="450" y="466"/>
                </a:cubicBezTo>
                <a:cubicBezTo>
                  <a:pt x="382" y="398"/>
                  <a:pt x="463" y="435"/>
                  <a:pt x="375" y="406"/>
                </a:cubicBezTo>
                <a:cubicBezTo>
                  <a:pt x="365" y="391"/>
                  <a:pt x="359" y="372"/>
                  <a:pt x="345" y="361"/>
                </a:cubicBezTo>
                <a:cubicBezTo>
                  <a:pt x="333" y="351"/>
                  <a:pt x="311" y="357"/>
                  <a:pt x="300" y="346"/>
                </a:cubicBezTo>
                <a:cubicBezTo>
                  <a:pt x="289" y="335"/>
                  <a:pt x="295" y="313"/>
                  <a:pt x="285" y="301"/>
                </a:cubicBezTo>
                <a:cubicBezTo>
                  <a:pt x="274" y="287"/>
                  <a:pt x="254" y="283"/>
                  <a:pt x="240" y="271"/>
                </a:cubicBezTo>
                <a:cubicBezTo>
                  <a:pt x="192" y="231"/>
                  <a:pt x="172" y="186"/>
                  <a:pt x="120" y="151"/>
                </a:cubicBezTo>
                <a:cubicBezTo>
                  <a:pt x="115" y="136"/>
                  <a:pt x="116" y="117"/>
                  <a:pt x="105" y="106"/>
                </a:cubicBezTo>
                <a:cubicBezTo>
                  <a:pt x="94" y="95"/>
                  <a:pt x="74" y="98"/>
                  <a:pt x="60" y="91"/>
                </a:cubicBezTo>
                <a:cubicBezTo>
                  <a:pt x="12" y="67"/>
                  <a:pt x="19" y="70"/>
                  <a:pt x="0" y="31"/>
                </a:cubicBezTo>
                <a:close/>
              </a:path>
            </a:pathLst>
          </a:custGeom>
          <a:solidFill>
            <a:srgbClr val="C0C0C0"/>
          </a:solidFill>
          <a:ln w="9525" cap="flat" cmpd="sng">
            <a:solidFill>
              <a:srgbClr val="C0C0C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2550" name="Line 22"/>
          <p:cNvSpPr>
            <a:spLocks noChangeShapeType="1"/>
          </p:cNvSpPr>
          <p:nvPr/>
        </p:nvSpPr>
        <p:spPr bwMode="auto">
          <a:xfrm>
            <a:off x="4438650" y="1106488"/>
            <a:ext cx="3163888" cy="3287712"/>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2551" name="Line 23"/>
          <p:cNvSpPr>
            <a:spLocks noChangeShapeType="1"/>
          </p:cNvSpPr>
          <p:nvPr/>
        </p:nvSpPr>
        <p:spPr bwMode="auto">
          <a:xfrm flipH="1">
            <a:off x="6362700" y="3154363"/>
            <a:ext cx="0" cy="1593850"/>
          </a:xfrm>
          <a:prstGeom prst="line">
            <a:avLst/>
          </a:prstGeom>
          <a:noFill/>
          <a:ln w="28575">
            <a:solidFill>
              <a:srgbClr val="000000"/>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2552" name="Text Box 24"/>
          <p:cNvSpPr txBox="1">
            <a:spLocks noChangeArrowheads="1"/>
          </p:cNvSpPr>
          <p:nvPr/>
        </p:nvSpPr>
        <p:spPr bwMode="auto">
          <a:xfrm>
            <a:off x="6007101" y="4759325"/>
            <a:ext cx="709613" cy="425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rtl="1"/>
            <a:r>
              <a:rPr lang="en-US" altLang="zh-CN" sz="2400" b="1">
                <a:latin typeface="Times New Roman" panose="02020603050405020304" pitchFamily="18" charset="0"/>
                <a:ea typeface="SimSun" panose="02010600030101010101" pitchFamily="2" charset="-122"/>
              </a:rPr>
              <a:t>Q</a:t>
            </a:r>
            <a:r>
              <a:rPr lang="en-US" altLang="zh-CN" sz="2400" b="1" baseline="-25000">
                <a:latin typeface="Times New Roman" panose="02020603050405020304" pitchFamily="18" charset="0"/>
                <a:ea typeface="SimSun" panose="02010600030101010101" pitchFamily="2" charset="-122"/>
              </a:rPr>
              <a:t>c</a:t>
            </a:r>
            <a:endParaRPr lang="en-US" altLang="en-US" sz="3600"/>
          </a:p>
        </p:txBody>
      </p:sp>
      <p:sp>
        <p:nvSpPr>
          <p:cNvPr id="22553" name="Text Box 25"/>
          <p:cNvSpPr txBox="1">
            <a:spLocks noChangeArrowheads="1"/>
          </p:cNvSpPr>
          <p:nvPr/>
        </p:nvSpPr>
        <p:spPr bwMode="auto">
          <a:xfrm>
            <a:off x="457200" y="5264150"/>
            <a:ext cx="11309230" cy="1295400"/>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rtl="1"/>
            <a:r>
              <a:rPr lang="ar-SA" altLang="zh-CN" sz="2000" b="1" dirty="0">
                <a:solidFill>
                  <a:srgbClr val="FF6600"/>
                </a:solidFill>
                <a:latin typeface="Times New Roman" panose="02020603050405020304" pitchFamily="18" charset="0"/>
                <a:ea typeface="SimSun" panose="02010600030101010101" pitchFamily="2" charset="-122"/>
                <a:cs typeface="Times New Roman" panose="02020603050405020304" pitchFamily="18" charset="0"/>
              </a:rPr>
              <a:t>الشكل </a:t>
            </a:r>
            <a:r>
              <a:rPr lang="ar-SA" altLang="zh-CN" sz="2000" b="1" dirty="0" smtClean="0">
                <a:solidFill>
                  <a:srgbClr val="FF6600"/>
                </a:solidFill>
                <a:latin typeface="Times New Roman" panose="02020603050405020304" pitchFamily="18" charset="0"/>
                <a:ea typeface="SimSun" panose="02010600030101010101" pitchFamily="2" charset="-122"/>
                <a:cs typeface="Times New Roman" panose="02020603050405020304" pitchFamily="18" charset="0"/>
              </a:rPr>
              <a:t>(</a:t>
            </a:r>
            <a:r>
              <a:rPr lang="en-US" altLang="zh-CN" sz="2000" b="1" dirty="0" smtClean="0">
                <a:solidFill>
                  <a:srgbClr val="FF6600"/>
                </a:solidFill>
                <a:latin typeface="Times New Roman" panose="02020603050405020304" pitchFamily="18" charset="0"/>
                <a:ea typeface="SimSun" panose="02010600030101010101" pitchFamily="2" charset="-122"/>
                <a:cs typeface="Times New Roman" panose="02020603050405020304" pitchFamily="18" charset="0"/>
              </a:rPr>
              <a:t>10</a:t>
            </a:r>
            <a:r>
              <a:rPr lang="ar-SA" altLang="zh-CN" sz="2000" b="1" dirty="0" smtClean="0">
                <a:solidFill>
                  <a:srgbClr val="FF6600"/>
                </a:solidFill>
                <a:latin typeface="Times New Roman" panose="02020603050405020304" pitchFamily="18" charset="0"/>
                <a:ea typeface="SimSun" panose="02010600030101010101" pitchFamily="2" charset="-122"/>
                <a:cs typeface="Times New Roman" panose="02020603050405020304" pitchFamily="18" charset="0"/>
              </a:rPr>
              <a:t>-4</a:t>
            </a:r>
            <a:r>
              <a:rPr lang="ar-SA" altLang="zh-CN" sz="2000" b="1" dirty="0">
                <a:solidFill>
                  <a:srgbClr val="FF6600"/>
                </a:solidFill>
                <a:latin typeface="Times New Roman" panose="02020603050405020304" pitchFamily="18" charset="0"/>
                <a:ea typeface="SimSun" panose="02010600030101010101" pitchFamily="2" charset="-122"/>
                <a:cs typeface="Times New Roman" panose="02020603050405020304" pitchFamily="18" charset="0"/>
              </a:rPr>
              <a:t>):</a:t>
            </a:r>
            <a:r>
              <a:rPr lang="ar-SA" altLang="zh-CN" sz="2000" dirty="0">
                <a:latin typeface="Times New Roman" panose="02020603050405020304" pitchFamily="18" charset="0"/>
                <a:ea typeface="SimSun" panose="02010600030101010101" pitchFamily="2" charset="-122"/>
                <a:cs typeface="Times New Roman" panose="02020603050405020304" pitchFamily="18" charset="0"/>
              </a:rPr>
              <a:t> ينتج المحتكر أقل من إنتاج المنافسة التامة ويبيع بسعر أعلى من سعر المنافسة. ويحقق المحتكر</a:t>
            </a:r>
            <a:r>
              <a:rPr lang="ar-BH" altLang="zh-CN" sz="2000" dirty="0">
                <a:latin typeface="Times New Roman" panose="02020603050405020304" pitchFamily="18" charset="0"/>
                <a:ea typeface="SimSun" panose="02010600030101010101" pitchFamily="2" charset="-122"/>
                <a:cs typeface="Times New Roman" panose="02020603050405020304" pitchFamily="18" charset="0"/>
              </a:rPr>
              <a:t> </a:t>
            </a:r>
            <a:r>
              <a:rPr lang="ar-SA" altLang="zh-CN" sz="2000" dirty="0">
                <a:latin typeface="Times New Roman" panose="02020603050405020304" pitchFamily="18" charset="0"/>
                <a:ea typeface="SimSun" panose="02010600030101010101" pitchFamily="2" charset="-122"/>
                <a:cs typeface="Times New Roman" panose="02020603050405020304" pitchFamily="18" charset="0"/>
              </a:rPr>
              <a:t>غالباً أرباحاً اقتصادية موجبة على حساب المستهلكين. كما يتسبب نتيجة لتقليص الإنتاج في فقد صافي في رفاهية المجتمع يقدر بالمساحة المظللة في الشكل أعلاه، إلى جانب انخفاض في كفاءة تخصيص الموارد. </a:t>
            </a:r>
            <a:endParaRPr lang="en-US" altLang="en-US" sz="3200" dirty="0">
              <a:ea typeface="SimSun" panose="02010600030101010101" pitchFamily="2" charset="-122"/>
              <a:cs typeface="Times New Roman" panose="02020603050405020304" pitchFamily="18" charset="0"/>
            </a:endParaRPr>
          </a:p>
        </p:txBody>
      </p:sp>
      <p:sp>
        <p:nvSpPr>
          <p:cNvPr id="22554" name="Line 26"/>
          <p:cNvSpPr>
            <a:spLocks noChangeShapeType="1"/>
          </p:cNvSpPr>
          <p:nvPr/>
        </p:nvSpPr>
        <p:spPr bwMode="auto">
          <a:xfrm flipH="1">
            <a:off x="4413251" y="2836863"/>
            <a:ext cx="1063625" cy="0"/>
          </a:xfrm>
          <a:prstGeom prst="line">
            <a:avLst/>
          </a:prstGeom>
          <a:noFill/>
          <a:ln w="28575">
            <a:solidFill>
              <a:srgbClr val="000000"/>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2555" name="Line 27"/>
          <p:cNvSpPr>
            <a:spLocks noChangeShapeType="1"/>
          </p:cNvSpPr>
          <p:nvPr/>
        </p:nvSpPr>
        <p:spPr bwMode="auto">
          <a:xfrm>
            <a:off x="4413250" y="3154363"/>
            <a:ext cx="1949450" cy="0"/>
          </a:xfrm>
          <a:prstGeom prst="line">
            <a:avLst/>
          </a:prstGeom>
          <a:noFill/>
          <a:ln w="28575">
            <a:solidFill>
              <a:srgbClr val="000000"/>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2556" name="Line 28"/>
          <p:cNvSpPr>
            <a:spLocks noChangeShapeType="1"/>
          </p:cNvSpPr>
          <p:nvPr/>
        </p:nvSpPr>
        <p:spPr bwMode="auto">
          <a:xfrm>
            <a:off x="4438650" y="4830763"/>
            <a:ext cx="3600450" cy="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57" name="Text Box 29"/>
          <p:cNvSpPr txBox="1">
            <a:spLocks noChangeArrowheads="1"/>
          </p:cNvSpPr>
          <p:nvPr/>
        </p:nvSpPr>
        <p:spPr bwMode="auto">
          <a:xfrm>
            <a:off x="3748088" y="2593976"/>
            <a:ext cx="779462" cy="568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r>
              <a:rPr lang="en-US" altLang="en-US" sz="2400" b="1">
                <a:latin typeface="Times New Roman" panose="02020603050405020304" pitchFamily="18" charset="0"/>
                <a:ea typeface="SimSun" panose="02010600030101010101" pitchFamily="2" charset="-122"/>
              </a:rPr>
              <a:t>AC</a:t>
            </a:r>
            <a:endParaRPr lang="en-US" altLang="en-US" sz="3600"/>
          </a:p>
        </p:txBody>
      </p:sp>
      <p:sp>
        <p:nvSpPr>
          <p:cNvPr id="22558" name="Text Box 30"/>
          <p:cNvSpPr txBox="1">
            <a:spLocks noChangeArrowheads="1"/>
          </p:cNvSpPr>
          <p:nvPr/>
        </p:nvSpPr>
        <p:spPr bwMode="auto">
          <a:xfrm>
            <a:off x="3719513" y="2879726"/>
            <a:ext cx="779462" cy="568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r>
              <a:rPr lang="en-US" altLang="en-US" sz="2400" b="1">
                <a:latin typeface="Times New Roman" panose="02020603050405020304" pitchFamily="18" charset="0"/>
                <a:ea typeface="SimSun" panose="02010600030101010101" pitchFamily="2" charset="-122"/>
              </a:rPr>
              <a:t>P</a:t>
            </a:r>
            <a:r>
              <a:rPr lang="en-US" altLang="en-US" sz="2400" b="1" baseline="-25000">
                <a:latin typeface="Times New Roman" panose="02020603050405020304" pitchFamily="18" charset="0"/>
                <a:ea typeface="SimSun" panose="02010600030101010101" pitchFamily="2" charset="-122"/>
              </a:rPr>
              <a:t>C</a:t>
            </a:r>
            <a:endParaRPr lang="en-US" altLang="en-US" sz="3600" baseline="-25000"/>
          </a:p>
        </p:txBody>
      </p:sp>
      <p:sp>
        <p:nvSpPr>
          <p:cNvPr id="22559" name="AutoShape 31">
            <a:hlinkClick r:id="" action="ppaction://hlinkshowjump?jump=firstslide" highlightClick="1"/>
          </p:cNvPr>
          <p:cNvSpPr>
            <a:spLocks noChangeArrowheads="1"/>
          </p:cNvSpPr>
          <p:nvPr/>
        </p:nvSpPr>
        <p:spPr bwMode="auto">
          <a:xfrm>
            <a:off x="1703388" y="6237288"/>
            <a:ext cx="431800" cy="4318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60" name="AutoShape 32">
            <a:hlinkClick r:id="rId3" action="ppaction://hlinksldjump"/>
          </p:cNvPr>
          <p:cNvSpPr>
            <a:spLocks noChangeArrowheads="1"/>
          </p:cNvSpPr>
          <p:nvPr/>
        </p:nvSpPr>
        <p:spPr bwMode="auto">
          <a:xfrm>
            <a:off x="2279650" y="6237288"/>
            <a:ext cx="323850"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9786438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p:cNvSpPr>
            <a:spLocks noGrp="1"/>
          </p:cNvSpPr>
          <p:nvPr>
            <p:ph type="sldNum" sz="quarter" idx="4294967295"/>
          </p:nvPr>
        </p:nvSpPr>
        <p:spPr>
          <a:xfrm>
            <a:off x="8077200" y="6245225"/>
            <a:ext cx="2133600" cy="476250"/>
          </a:xfrm>
          <a:prstGeom prst="rect">
            <a:avLst/>
          </a:prstGeom>
        </p:spPr>
        <p:txBody>
          <a:bodyPr/>
          <a:lstStyle/>
          <a:p>
            <a:fld id="{B529C9D3-9504-46C9-BAA2-FA0577E15E5E}" type="slidenum">
              <a:rPr lang="en-US" altLang="en-US"/>
              <a:pPr/>
              <a:t>21</a:t>
            </a:fld>
            <a:endParaRPr lang="en-US" altLang="en-US"/>
          </a:p>
        </p:txBody>
      </p:sp>
      <p:sp>
        <p:nvSpPr>
          <p:cNvPr id="24578" name="WordArt 2"/>
          <p:cNvSpPr>
            <a:spLocks noChangeArrowheads="1" noChangeShapeType="1" noTextEdit="1"/>
          </p:cNvSpPr>
          <p:nvPr/>
        </p:nvSpPr>
        <p:spPr bwMode="auto">
          <a:xfrm>
            <a:off x="5960853" y="442175"/>
            <a:ext cx="4480136" cy="43253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latin typeface="Arabic Transparent" panose="020B0604020202020204" pitchFamily="34" charset="0"/>
                <a:cs typeface="Arabic Transparent" panose="020B0604020202020204" pitchFamily="34" charset="0"/>
              </a:rPr>
              <a:t>الأضرار التوزيعية </a:t>
            </a:r>
            <a:r>
              <a:rPr lang="ar-SA" sz="3600" kern="10" dirty="0" err="1">
                <a:ln w="9525">
                  <a:solidFill>
                    <a:srgbClr val="FF6600"/>
                  </a:solidFill>
                  <a:round/>
                  <a:headEnd/>
                  <a:tailEnd/>
                </a:ln>
                <a:solidFill>
                  <a:srgbClr val="FF6600"/>
                </a:solidFill>
                <a:latin typeface="Arabic Transparent" panose="020B0604020202020204" pitchFamily="34" charset="0"/>
                <a:cs typeface="Arabic Transparent" panose="020B0604020202020204" pitchFamily="34" charset="0"/>
              </a:rPr>
              <a:t>للإحتكار</a:t>
            </a:r>
            <a:endParaRPr lang="en-US" sz="3600" kern="10" dirty="0">
              <a:ln w="9525">
                <a:solidFill>
                  <a:srgbClr val="FF6600"/>
                </a:solidFill>
                <a:round/>
                <a:headEnd/>
                <a:tailEnd/>
              </a:ln>
              <a:solidFill>
                <a:srgbClr val="FF6600"/>
              </a:solidFill>
              <a:latin typeface="Arabic Transparent" panose="020B0604020202020204" pitchFamily="34" charset="0"/>
              <a:cs typeface="Arabic Transparent" panose="020B0604020202020204" pitchFamily="34" charset="0"/>
            </a:endParaRPr>
          </a:p>
        </p:txBody>
      </p:sp>
      <p:sp>
        <p:nvSpPr>
          <p:cNvPr id="24579" name="Text Box 3"/>
          <p:cNvSpPr txBox="1">
            <a:spLocks noChangeArrowheads="1"/>
          </p:cNvSpPr>
          <p:nvPr/>
        </p:nvSpPr>
        <p:spPr bwMode="auto">
          <a:xfrm>
            <a:off x="1847851" y="981076"/>
            <a:ext cx="842486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BH" altLang="en-US" sz="2400"/>
              <a:t>إن المحتكر يحقق بعض الأرباح على حساب المستهلكين وهو بذلك يخل بعدالة التوزيع.</a:t>
            </a:r>
            <a:endParaRPr lang="en-US" altLang="en-US" sz="2400"/>
          </a:p>
        </p:txBody>
      </p:sp>
      <p:sp>
        <p:nvSpPr>
          <p:cNvPr id="24580" name="WordArt 4"/>
          <p:cNvSpPr>
            <a:spLocks noChangeArrowheads="1" noChangeShapeType="1" noTextEdit="1"/>
          </p:cNvSpPr>
          <p:nvPr/>
        </p:nvSpPr>
        <p:spPr bwMode="auto">
          <a:xfrm>
            <a:off x="6383339" y="2059839"/>
            <a:ext cx="4057650" cy="47063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1"/>
            <a:r>
              <a:rPr lang="ar-SA" sz="500" kern="10" dirty="0">
                <a:ln w="9525">
                  <a:solidFill>
                    <a:srgbClr val="FF6600"/>
                  </a:solidFill>
                  <a:round/>
                  <a:headEnd/>
                  <a:tailEnd/>
                </a:ln>
                <a:solidFill>
                  <a:srgbClr val="FF6600"/>
                </a:solidFill>
                <a:latin typeface="Arabic Transparent" panose="020B0604020202020204" pitchFamily="34" charset="0"/>
                <a:cs typeface="+mj-cs"/>
              </a:rPr>
              <a:t>الفقد في الرفاهية والكفاءة</a:t>
            </a:r>
            <a:endParaRPr lang="en-US" sz="500" kern="10" dirty="0">
              <a:ln w="9525">
                <a:solidFill>
                  <a:srgbClr val="FF6600"/>
                </a:solidFill>
                <a:round/>
                <a:headEnd/>
                <a:tailEnd/>
              </a:ln>
              <a:solidFill>
                <a:srgbClr val="FF6600"/>
              </a:solidFill>
              <a:latin typeface="Arabic Transparent" panose="020B0604020202020204" pitchFamily="34" charset="0"/>
              <a:cs typeface="+mj-cs"/>
            </a:endParaRPr>
          </a:p>
        </p:txBody>
      </p:sp>
      <p:sp>
        <p:nvSpPr>
          <p:cNvPr id="24581" name="Text Box 5"/>
          <p:cNvSpPr txBox="1">
            <a:spLocks noChangeArrowheads="1"/>
          </p:cNvSpPr>
          <p:nvPr/>
        </p:nvSpPr>
        <p:spPr bwMode="auto">
          <a:xfrm>
            <a:off x="1847851" y="2565400"/>
            <a:ext cx="8424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BH" altLang="en-US" sz="2400"/>
              <a:t>يتسبب الاحتكار كذلك في فقد صافي لا يمكن تعويضه في رفاهية المجتمع.</a:t>
            </a:r>
            <a:endParaRPr lang="en-US" altLang="en-US" sz="2400"/>
          </a:p>
        </p:txBody>
      </p:sp>
      <p:sp>
        <p:nvSpPr>
          <p:cNvPr id="24582" name="WordArt 6"/>
          <p:cNvSpPr>
            <a:spLocks noChangeArrowheads="1" noChangeShapeType="1" noTextEdit="1"/>
          </p:cNvSpPr>
          <p:nvPr/>
        </p:nvSpPr>
        <p:spPr bwMode="auto">
          <a:xfrm>
            <a:off x="7082287" y="3283800"/>
            <a:ext cx="3334889" cy="399199"/>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latin typeface="Arabic Transparent" panose="020B0604020202020204" pitchFamily="34" charset="0"/>
                <a:cs typeface="Arabic Transparent" panose="020B0604020202020204" pitchFamily="34" charset="0"/>
              </a:rPr>
              <a:t>التمييز السعري</a:t>
            </a:r>
            <a:endParaRPr lang="en-US" sz="3600" kern="10" dirty="0">
              <a:ln w="9525">
                <a:solidFill>
                  <a:srgbClr val="FF6600"/>
                </a:solidFill>
                <a:round/>
                <a:headEnd/>
                <a:tailEnd/>
              </a:ln>
              <a:latin typeface="Arabic Transparent" panose="020B0604020202020204" pitchFamily="34" charset="0"/>
              <a:cs typeface="Arabic Transparent" panose="020B0604020202020204" pitchFamily="34" charset="0"/>
            </a:endParaRPr>
          </a:p>
        </p:txBody>
      </p:sp>
      <p:sp>
        <p:nvSpPr>
          <p:cNvPr id="24583" name="Text Box 7"/>
          <p:cNvSpPr txBox="1">
            <a:spLocks noChangeArrowheads="1"/>
          </p:cNvSpPr>
          <p:nvPr/>
        </p:nvSpPr>
        <p:spPr bwMode="auto">
          <a:xfrm>
            <a:off x="1847851" y="3644901"/>
            <a:ext cx="842486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BH" altLang="en-US" sz="2400"/>
              <a:t>يوصف سلوك المحتكر بالتمييز السعري إذا ما أقدم على بيع السلعة أو الخدمة الواحدة بأسعار مختلفة بالرغم من عدم وجود أي اختلاف في تكاليف إنتاج وتقديم السلعة للمشترين.</a:t>
            </a:r>
            <a:endParaRPr lang="en-US" altLang="en-US" sz="2400"/>
          </a:p>
        </p:txBody>
      </p:sp>
      <p:sp>
        <p:nvSpPr>
          <p:cNvPr id="24584" name="Text Box 8"/>
          <p:cNvSpPr txBox="1">
            <a:spLocks noChangeArrowheads="1"/>
          </p:cNvSpPr>
          <p:nvPr/>
        </p:nvSpPr>
        <p:spPr bwMode="auto">
          <a:xfrm>
            <a:off x="1847851" y="4797425"/>
            <a:ext cx="8424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BH" altLang="en-US" sz="2400" b="1"/>
              <a:t>ويشترط لنجاح سياسة التمييز السعري شرطان : </a:t>
            </a:r>
            <a:endParaRPr lang="en-US" altLang="en-US" sz="2400" b="1"/>
          </a:p>
        </p:txBody>
      </p:sp>
      <p:sp>
        <p:nvSpPr>
          <p:cNvPr id="24585" name="Text Box 9"/>
          <p:cNvSpPr txBox="1">
            <a:spLocks noChangeArrowheads="1"/>
          </p:cNvSpPr>
          <p:nvPr/>
        </p:nvSpPr>
        <p:spPr bwMode="auto">
          <a:xfrm>
            <a:off x="1847851" y="5300663"/>
            <a:ext cx="8424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buFontTx/>
              <a:buBlip>
                <a:blip r:embed="rId3"/>
              </a:buBlip>
            </a:pPr>
            <a:r>
              <a:rPr lang="ar-BH" altLang="en-US" sz="2400"/>
              <a:t> أن تختلف مرونة الطلب السعرية لمجموعات أو بين الأسواق.</a:t>
            </a:r>
            <a:endParaRPr lang="en-US" altLang="en-US" sz="2400"/>
          </a:p>
        </p:txBody>
      </p:sp>
      <p:sp>
        <p:nvSpPr>
          <p:cNvPr id="24586" name="Text Box 10"/>
          <p:cNvSpPr txBox="1">
            <a:spLocks noChangeArrowheads="1"/>
          </p:cNvSpPr>
          <p:nvPr/>
        </p:nvSpPr>
        <p:spPr bwMode="auto">
          <a:xfrm>
            <a:off x="1847851" y="5805488"/>
            <a:ext cx="8424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buFontTx/>
              <a:buBlip>
                <a:blip r:embed="rId3"/>
              </a:buBlip>
            </a:pPr>
            <a:r>
              <a:rPr lang="ar-BH" altLang="en-US" sz="2400"/>
              <a:t> أن يتعذر تماماً شراء السلعة من السوق الأقل سعراً وبيعها في السوق الأعلى سعراً.</a:t>
            </a:r>
            <a:endParaRPr lang="en-US" altLang="en-US" sz="2400"/>
          </a:p>
        </p:txBody>
      </p:sp>
      <p:sp>
        <p:nvSpPr>
          <p:cNvPr id="24587" name="AutoShape 11">
            <a:hlinkClick r:id="" action="ppaction://hlinkshowjump?jump=firstslide" highlightClick="1"/>
          </p:cNvPr>
          <p:cNvSpPr>
            <a:spLocks noChangeArrowheads="1"/>
          </p:cNvSpPr>
          <p:nvPr/>
        </p:nvSpPr>
        <p:spPr bwMode="auto">
          <a:xfrm>
            <a:off x="1703388" y="6237288"/>
            <a:ext cx="431800" cy="4318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7376222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slide(fromBottom)">
                                      <p:cBhvr>
                                        <p:cTn id="7" dur="500"/>
                                        <p:tgtEl>
                                          <p:spTgt spid="24578"/>
                                        </p:tgtEl>
                                      </p:cBhvr>
                                    </p:animEffect>
                                  </p:childTnLst>
                                </p:cTn>
                              </p:par>
                            </p:childTnLst>
                          </p:cTn>
                        </p:par>
                        <p:par>
                          <p:cTn id="8" fill="hold" nodeType="afterGroup">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4579"/>
                                        </p:tgtEl>
                                        <p:attrNameLst>
                                          <p:attrName>style.visibility</p:attrName>
                                        </p:attrNameLst>
                                      </p:cBhvr>
                                      <p:to>
                                        <p:strVal val="visible"/>
                                      </p:to>
                                    </p:set>
                                    <p:anim calcmode="discrete" valueType="clr">
                                      <p:cBhvr override="childStyle">
                                        <p:cTn id="11" dur="80"/>
                                        <p:tgtEl>
                                          <p:spTgt spid="24579"/>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4579"/>
                                        </p:tgtEl>
                                        <p:attrNameLst>
                                          <p:attrName>fillcolor</p:attrName>
                                        </p:attrNameLst>
                                      </p:cBhvr>
                                      <p:tavLst>
                                        <p:tav tm="0">
                                          <p:val>
                                            <p:clrVal>
                                              <a:schemeClr val="accent2"/>
                                            </p:clrVal>
                                          </p:val>
                                        </p:tav>
                                        <p:tav tm="50000">
                                          <p:val>
                                            <p:clrVal>
                                              <a:schemeClr val="hlink"/>
                                            </p:clrVal>
                                          </p:val>
                                        </p:tav>
                                      </p:tavLst>
                                    </p:anim>
                                    <p:set>
                                      <p:cBhvr>
                                        <p:cTn id="13" dur="80"/>
                                        <p:tgtEl>
                                          <p:spTgt spid="24579"/>
                                        </p:tgtEl>
                                        <p:attrNameLst>
                                          <p:attrName>fill.type</p:attrName>
                                        </p:attrNameLst>
                                      </p:cBhvr>
                                      <p:to>
                                        <p:strVal val="solid"/>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24580"/>
                                        </p:tgtEl>
                                        <p:attrNameLst>
                                          <p:attrName>style.visibility</p:attrName>
                                        </p:attrNameLst>
                                      </p:cBhvr>
                                      <p:to>
                                        <p:strVal val="visible"/>
                                      </p:to>
                                    </p:set>
                                    <p:animEffect transition="in" filter="slide(fromBottom)">
                                      <p:cBhvr>
                                        <p:cTn id="18" dur="500"/>
                                        <p:tgtEl>
                                          <p:spTgt spid="24580"/>
                                        </p:tgtEl>
                                      </p:cBhvr>
                                    </p:animEffect>
                                  </p:childTnLst>
                                </p:cTn>
                              </p:par>
                            </p:childTnLst>
                          </p:cTn>
                        </p:par>
                        <p:par>
                          <p:cTn id="19" fill="hold" nodeType="afterGroup">
                            <p:stCondLst>
                              <p:cond delay="50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24581"/>
                                        </p:tgtEl>
                                        <p:attrNameLst>
                                          <p:attrName>style.visibility</p:attrName>
                                        </p:attrNameLst>
                                      </p:cBhvr>
                                      <p:to>
                                        <p:strVal val="visible"/>
                                      </p:to>
                                    </p:set>
                                    <p:anim calcmode="discrete" valueType="clr">
                                      <p:cBhvr override="childStyle">
                                        <p:cTn id="22" dur="80"/>
                                        <p:tgtEl>
                                          <p:spTgt spid="24581"/>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4581"/>
                                        </p:tgtEl>
                                        <p:attrNameLst>
                                          <p:attrName>fillcolor</p:attrName>
                                        </p:attrNameLst>
                                      </p:cBhvr>
                                      <p:tavLst>
                                        <p:tav tm="0">
                                          <p:val>
                                            <p:clrVal>
                                              <a:schemeClr val="accent2"/>
                                            </p:clrVal>
                                          </p:val>
                                        </p:tav>
                                        <p:tav tm="50000">
                                          <p:val>
                                            <p:clrVal>
                                              <a:schemeClr val="hlink"/>
                                            </p:clrVal>
                                          </p:val>
                                        </p:tav>
                                      </p:tavLst>
                                    </p:anim>
                                    <p:set>
                                      <p:cBhvr>
                                        <p:cTn id="24" dur="80"/>
                                        <p:tgtEl>
                                          <p:spTgt spid="24581"/>
                                        </p:tgtEl>
                                        <p:attrNameLst>
                                          <p:attrName>fill.type</p:attrName>
                                        </p:attrNameLst>
                                      </p:cBhvr>
                                      <p:to>
                                        <p:strVal val="solid"/>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24582"/>
                                        </p:tgtEl>
                                        <p:attrNameLst>
                                          <p:attrName>style.visibility</p:attrName>
                                        </p:attrNameLst>
                                      </p:cBhvr>
                                      <p:to>
                                        <p:strVal val="visible"/>
                                      </p:to>
                                    </p:set>
                                    <p:animEffect transition="in" filter="slide(fromBottom)">
                                      <p:cBhvr>
                                        <p:cTn id="29" dur="500"/>
                                        <p:tgtEl>
                                          <p:spTgt spid="24582"/>
                                        </p:tgtEl>
                                      </p:cBhvr>
                                    </p:animEffect>
                                  </p:childTnLst>
                                </p:cTn>
                              </p:par>
                            </p:childTnLst>
                          </p:cTn>
                        </p:par>
                        <p:par>
                          <p:cTn id="30" fill="hold" nodeType="afterGroup">
                            <p:stCondLst>
                              <p:cond delay="500"/>
                            </p:stCondLst>
                            <p:childTnLst>
                              <p:par>
                                <p:cTn id="31" presetID="27" presetClass="entr" presetSubtype="0" fill="hold" grpId="0" nodeType="afterEffect">
                                  <p:stCondLst>
                                    <p:cond delay="0"/>
                                  </p:stCondLst>
                                  <p:iterate type="lt">
                                    <p:tmPct val="50000"/>
                                  </p:iterate>
                                  <p:childTnLst>
                                    <p:set>
                                      <p:cBhvr>
                                        <p:cTn id="32" dur="1" fill="hold">
                                          <p:stCondLst>
                                            <p:cond delay="0"/>
                                          </p:stCondLst>
                                        </p:cTn>
                                        <p:tgtEl>
                                          <p:spTgt spid="24583"/>
                                        </p:tgtEl>
                                        <p:attrNameLst>
                                          <p:attrName>style.visibility</p:attrName>
                                        </p:attrNameLst>
                                      </p:cBhvr>
                                      <p:to>
                                        <p:strVal val="visible"/>
                                      </p:to>
                                    </p:set>
                                    <p:anim calcmode="discrete" valueType="clr">
                                      <p:cBhvr override="childStyle">
                                        <p:cTn id="33" dur="80"/>
                                        <p:tgtEl>
                                          <p:spTgt spid="24583"/>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24583"/>
                                        </p:tgtEl>
                                        <p:attrNameLst>
                                          <p:attrName>fillcolor</p:attrName>
                                        </p:attrNameLst>
                                      </p:cBhvr>
                                      <p:tavLst>
                                        <p:tav tm="0">
                                          <p:val>
                                            <p:clrVal>
                                              <a:schemeClr val="accent2"/>
                                            </p:clrVal>
                                          </p:val>
                                        </p:tav>
                                        <p:tav tm="50000">
                                          <p:val>
                                            <p:clrVal>
                                              <a:schemeClr val="hlink"/>
                                            </p:clrVal>
                                          </p:val>
                                        </p:tav>
                                      </p:tavLst>
                                    </p:anim>
                                    <p:set>
                                      <p:cBhvr>
                                        <p:cTn id="35" dur="80"/>
                                        <p:tgtEl>
                                          <p:spTgt spid="24583"/>
                                        </p:tgtEl>
                                        <p:attrNameLst>
                                          <p:attrName>fill.type</p:attrName>
                                        </p:attrNameLst>
                                      </p:cBhvr>
                                      <p:to>
                                        <p:strVal val="solid"/>
                                      </p:to>
                                    </p:set>
                                  </p:childTnLst>
                                </p:cTn>
                              </p:par>
                            </p:childTnLst>
                          </p:cTn>
                        </p:par>
                        <p:par>
                          <p:cTn id="36" fill="hold" nodeType="afterGroup">
                            <p:stCondLst>
                              <p:cond delay="5900"/>
                            </p:stCondLst>
                            <p:childTnLst>
                              <p:par>
                                <p:cTn id="37" presetID="12" presetClass="entr" presetSubtype="4" fill="hold" grpId="0" nodeType="afterEffect">
                                  <p:stCondLst>
                                    <p:cond delay="0"/>
                                  </p:stCondLst>
                                  <p:childTnLst>
                                    <p:set>
                                      <p:cBhvr>
                                        <p:cTn id="38" dur="1" fill="hold">
                                          <p:stCondLst>
                                            <p:cond delay="0"/>
                                          </p:stCondLst>
                                        </p:cTn>
                                        <p:tgtEl>
                                          <p:spTgt spid="24584"/>
                                        </p:tgtEl>
                                        <p:attrNameLst>
                                          <p:attrName>style.visibility</p:attrName>
                                        </p:attrNameLst>
                                      </p:cBhvr>
                                      <p:to>
                                        <p:strVal val="visible"/>
                                      </p:to>
                                    </p:set>
                                    <p:animEffect transition="in" filter="slide(fromBottom)">
                                      <p:cBhvr>
                                        <p:cTn id="39" dur="500"/>
                                        <p:tgtEl>
                                          <p:spTgt spid="24584"/>
                                        </p:tgtEl>
                                      </p:cBhvr>
                                    </p:animEffect>
                                  </p:childTnLst>
                                </p:cTn>
                              </p:par>
                            </p:childTnLst>
                          </p:cTn>
                        </p:par>
                        <p:par>
                          <p:cTn id="40" fill="hold" nodeType="afterGroup">
                            <p:stCondLst>
                              <p:cond delay="6400"/>
                            </p:stCondLst>
                            <p:childTnLst>
                              <p:par>
                                <p:cTn id="41" presetID="27" presetClass="entr" presetSubtype="0" fill="hold" grpId="0" nodeType="afterEffect">
                                  <p:stCondLst>
                                    <p:cond delay="0"/>
                                  </p:stCondLst>
                                  <p:iterate type="lt">
                                    <p:tmPct val="50000"/>
                                  </p:iterate>
                                  <p:childTnLst>
                                    <p:set>
                                      <p:cBhvr>
                                        <p:cTn id="42" dur="1" fill="hold">
                                          <p:stCondLst>
                                            <p:cond delay="0"/>
                                          </p:stCondLst>
                                        </p:cTn>
                                        <p:tgtEl>
                                          <p:spTgt spid="24585"/>
                                        </p:tgtEl>
                                        <p:attrNameLst>
                                          <p:attrName>style.visibility</p:attrName>
                                        </p:attrNameLst>
                                      </p:cBhvr>
                                      <p:to>
                                        <p:strVal val="visible"/>
                                      </p:to>
                                    </p:set>
                                    <p:anim calcmode="discrete" valueType="clr">
                                      <p:cBhvr override="childStyle">
                                        <p:cTn id="43" dur="80"/>
                                        <p:tgtEl>
                                          <p:spTgt spid="24585"/>
                                        </p:tgtEl>
                                        <p:attrNameLst>
                                          <p:attrName>style.color</p:attrName>
                                        </p:attrNameLst>
                                      </p:cBhvr>
                                      <p:tavLst>
                                        <p:tav tm="0">
                                          <p:val>
                                            <p:clrVal>
                                              <a:schemeClr val="accent2"/>
                                            </p:clrVal>
                                          </p:val>
                                        </p:tav>
                                        <p:tav tm="50000">
                                          <p:val>
                                            <p:clrVal>
                                              <a:schemeClr val="hlink"/>
                                            </p:clrVal>
                                          </p:val>
                                        </p:tav>
                                      </p:tavLst>
                                    </p:anim>
                                    <p:anim calcmode="discrete" valueType="clr">
                                      <p:cBhvr>
                                        <p:cTn id="44" dur="80"/>
                                        <p:tgtEl>
                                          <p:spTgt spid="24585"/>
                                        </p:tgtEl>
                                        <p:attrNameLst>
                                          <p:attrName>fillcolor</p:attrName>
                                        </p:attrNameLst>
                                      </p:cBhvr>
                                      <p:tavLst>
                                        <p:tav tm="0">
                                          <p:val>
                                            <p:clrVal>
                                              <a:schemeClr val="accent2"/>
                                            </p:clrVal>
                                          </p:val>
                                        </p:tav>
                                        <p:tav tm="50000">
                                          <p:val>
                                            <p:clrVal>
                                              <a:schemeClr val="hlink"/>
                                            </p:clrVal>
                                          </p:val>
                                        </p:tav>
                                      </p:tavLst>
                                    </p:anim>
                                    <p:set>
                                      <p:cBhvr>
                                        <p:cTn id="45" dur="80"/>
                                        <p:tgtEl>
                                          <p:spTgt spid="24585"/>
                                        </p:tgtEl>
                                        <p:attrNameLst>
                                          <p:attrName>fill.type</p:attrName>
                                        </p:attrNameLst>
                                      </p:cBhvr>
                                      <p:to>
                                        <p:strVal val="solid"/>
                                      </p:to>
                                    </p:set>
                                  </p:childTnLst>
                                </p:cTn>
                              </p:par>
                            </p:childTnLst>
                          </p:cTn>
                        </p:par>
                        <p:par>
                          <p:cTn id="46" fill="hold" nodeType="afterGroup">
                            <p:stCondLst>
                              <p:cond delay="8240"/>
                            </p:stCondLst>
                            <p:childTnLst>
                              <p:par>
                                <p:cTn id="47" presetID="27" presetClass="entr" presetSubtype="0" fill="hold" grpId="0" nodeType="afterEffect">
                                  <p:stCondLst>
                                    <p:cond delay="0"/>
                                  </p:stCondLst>
                                  <p:iterate type="lt">
                                    <p:tmPct val="50000"/>
                                  </p:iterate>
                                  <p:childTnLst>
                                    <p:set>
                                      <p:cBhvr>
                                        <p:cTn id="48" dur="1" fill="hold">
                                          <p:stCondLst>
                                            <p:cond delay="0"/>
                                          </p:stCondLst>
                                        </p:cTn>
                                        <p:tgtEl>
                                          <p:spTgt spid="24586"/>
                                        </p:tgtEl>
                                        <p:attrNameLst>
                                          <p:attrName>style.visibility</p:attrName>
                                        </p:attrNameLst>
                                      </p:cBhvr>
                                      <p:to>
                                        <p:strVal val="visible"/>
                                      </p:to>
                                    </p:set>
                                    <p:anim calcmode="discrete" valueType="clr">
                                      <p:cBhvr override="childStyle">
                                        <p:cTn id="49" dur="80"/>
                                        <p:tgtEl>
                                          <p:spTgt spid="24586"/>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24586"/>
                                        </p:tgtEl>
                                        <p:attrNameLst>
                                          <p:attrName>fillcolor</p:attrName>
                                        </p:attrNameLst>
                                      </p:cBhvr>
                                      <p:tavLst>
                                        <p:tav tm="0">
                                          <p:val>
                                            <p:clrVal>
                                              <a:schemeClr val="accent2"/>
                                            </p:clrVal>
                                          </p:val>
                                        </p:tav>
                                        <p:tav tm="50000">
                                          <p:val>
                                            <p:clrVal>
                                              <a:schemeClr val="hlink"/>
                                            </p:clrVal>
                                          </p:val>
                                        </p:tav>
                                      </p:tavLst>
                                    </p:anim>
                                    <p:set>
                                      <p:cBhvr>
                                        <p:cTn id="51" dur="80"/>
                                        <p:tgtEl>
                                          <p:spTgt spid="2458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p:bldP spid="24579" grpId="0"/>
      <p:bldP spid="24580" grpId="0" animBg="1"/>
      <p:bldP spid="24581" grpId="0"/>
      <p:bldP spid="24582" grpId="0"/>
      <p:bldP spid="24583" grpId="0"/>
      <p:bldP spid="24584" grpId="0"/>
      <p:bldP spid="24585" grpId="0"/>
      <p:bldP spid="2458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8077200" y="6245225"/>
            <a:ext cx="2133600" cy="476250"/>
          </a:xfrm>
          <a:prstGeom prst="rect">
            <a:avLst/>
          </a:prstGeom>
        </p:spPr>
        <p:txBody>
          <a:bodyPr/>
          <a:lstStyle/>
          <a:p>
            <a:fld id="{068A878D-AE2C-484A-A334-BE5D907F0F18}" type="slidenum">
              <a:rPr lang="en-US" altLang="en-US"/>
              <a:pPr/>
              <a:t>22</a:t>
            </a:fld>
            <a:endParaRPr lang="en-US" altLang="en-US"/>
          </a:p>
        </p:txBody>
      </p:sp>
      <p:sp>
        <p:nvSpPr>
          <p:cNvPr id="26626" name="WordArt 2"/>
          <p:cNvSpPr>
            <a:spLocks noChangeArrowheads="1" noChangeShapeType="1" noTextEdit="1"/>
          </p:cNvSpPr>
          <p:nvPr/>
        </p:nvSpPr>
        <p:spPr bwMode="auto">
          <a:xfrm>
            <a:off x="4559301" y="225425"/>
            <a:ext cx="5857875" cy="6858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latin typeface="Arabic Transparent" panose="020B0604020202020204" pitchFamily="34" charset="0"/>
                <a:cs typeface="Arabic Transparent" panose="020B0604020202020204" pitchFamily="34" charset="0"/>
              </a:rPr>
              <a:t>شرط تعظيم الربح في حالة التمييز السعري</a:t>
            </a:r>
            <a:endParaRPr lang="en-US" sz="3600" kern="10">
              <a:ln w="9525">
                <a:solidFill>
                  <a:srgbClr val="FF6600"/>
                </a:solidFill>
                <a:round/>
                <a:headEnd/>
                <a:tailEnd/>
              </a:ln>
              <a:solidFill>
                <a:srgbClr val="FF6600"/>
              </a:solidFill>
              <a:latin typeface="Arabic Transparent" panose="020B0604020202020204" pitchFamily="34" charset="0"/>
              <a:cs typeface="Arabic Transparent" panose="020B0604020202020204" pitchFamily="34" charset="0"/>
            </a:endParaRPr>
          </a:p>
        </p:txBody>
      </p:sp>
      <p:sp>
        <p:nvSpPr>
          <p:cNvPr id="26627" name="Text Box 3"/>
          <p:cNvSpPr txBox="1">
            <a:spLocks noChangeArrowheads="1"/>
          </p:cNvSpPr>
          <p:nvPr/>
        </p:nvSpPr>
        <p:spPr bwMode="auto">
          <a:xfrm>
            <a:off x="1847851" y="1017588"/>
            <a:ext cx="8424863" cy="1801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en-US" altLang="en-US" sz="2800"/>
              <a:t>MC = MR</a:t>
            </a:r>
            <a:r>
              <a:rPr lang="en-US" altLang="en-US" sz="2800" baseline="-25000"/>
              <a:t>A</a:t>
            </a:r>
          </a:p>
          <a:p>
            <a:pPr algn="ctr" rtl="1">
              <a:spcBef>
                <a:spcPct val="50000"/>
              </a:spcBef>
            </a:pPr>
            <a:r>
              <a:rPr lang="en-US" altLang="en-US" sz="2800"/>
              <a:t>MC = MR</a:t>
            </a:r>
            <a:r>
              <a:rPr lang="en-US" altLang="en-US" sz="2800" baseline="-25000"/>
              <a:t>B</a:t>
            </a:r>
          </a:p>
          <a:p>
            <a:pPr algn="ctr" rtl="1">
              <a:spcBef>
                <a:spcPct val="50000"/>
              </a:spcBef>
            </a:pPr>
            <a:r>
              <a:rPr lang="en-US" altLang="en-US" sz="2800"/>
              <a:t>MR</a:t>
            </a:r>
            <a:r>
              <a:rPr lang="en-US" altLang="en-US" sz="2800" baseline="-25000"/>
              <a:t>A</a:t>
            </a:r>
            <a:r>
              <a:rPr lang="en-US" altLang="en-US" sz="2800"/>
              <a:t> = MR</a:t>
            </a:r>
            <a:r>
              <a:rPr lang="en-US" altLang="en-US" sz="2800" baseline="-25000"/>
              <a:t>B</a:t>
            </a:r>
          </a:p>
        </p:txBody>
      </p:sp>
      <p:sp>
        <p:nvSpPr>
          <p:cNvPr id="26628" name="Text Box 4"/>
          <p:cNvSpPr txBox="1">
            <a:spLocks noChangeArrowheads="1"/>
          </p:cNvSpPr>
          <p:nvPr/>
        </p:nvSpPr>
        <p:spPr bwMode="auto">
          <a:xfrm>
            <a:off x="258793" y="3095625"/>
            <a:ext cx="11326482"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rtl="1">
              <a:lnSpc>
                <a:spcPct val="150000"/>
              </a:lnSpc>
              <a:spcBef>
                <a:spcPct val="50000"/>
              </a:spcBef>
            </a:pPr>
            <a:r>
              <a:rPr lang="ar-BH" altLang="en-US" sz="2400" dirty="0">
                <a:cs typeface="+mj-cs"/>
              </a:rPr>
              <a:t>يوضح </a:t>
            </a:r>
            <a:r>
              <a:rPr lang="ar-BH" altLang="en-US" sz="2400" dirty="0">
                <a:solidFill>
                  <a:srgbClr val="FD0903"/>
                </a:solidFill>
                <a:cs typeface="+mj-cs"/>
                <a:hlinkClick r:id="rId3" action="ppaction://hlinksldjump"/>
              </a:rPr>
              <a:t>الشكل (</a:t>
            </a:r>
            <a:r>
              <a:rPr lang="ar-BH" altLang="en-US" sz="2400" dirty="0" smtClean="0">
                <a:solidFill>
                  <a:srgbClr val="FD0903"/>
                </a:solidFill>
                <a:cs typeface="+mj-cs"/>
                <a:hlinkClick r:id="rId3" action="ppaction://hlinksldjump"/>
              </a:rPr>
              <a:t>1</a:t>
            </a:r>
            <a:r>
              <a:rPr lang="ar-SA" altLang="en-US" sz="2400" dirty="0">
                <a:solidFill>
                  <a:srgbClr val="FD0903"/>
                </a:solidFill>
                <a:cs typeface="+mj-cs"/>
                <a:hlinkClick r:id="rId3" action="ppaction://hlinksldjump"/>
              </a:rPr>
              <a:t>1</a:t>
            </a:r>
            <a:r>
              <a:rPr lang="ar-BH" altLang="en-US" sz="2400" dirty="0" smtClean="0">
                <a:solidFill>
                  <a:srgbClr val="FD0903"/>
                </a:solidFill>
                <a:cs typeface="+mj-cs"/>
                <a:hlinkClick r:id="rId3" action="ppaction://hlinksldjump"/>
              </a:rPr>
              <a:t>-5</a:t>
            </a:r>
            <a:r>
              <a:rPr lang="ar-BH" altLang="en-US" sz="2400" dirty="0">
                <a:solidFill>
                  <a:srgbClr val="FD0903"/>
                </a:solidFill>
                <a:cs typeface="+mj-cs"/>
                <a:hlinkClick r:id="rId3" action="ppaction://hlinksldjump"/>
              </a:rPr>
              <a:t>)</a:t>
            </a:r>
            <a:r>
              <a:rPr lang="ar-BH" altLang="en-US" sz="2400" dirty="0">
                <a:cs typeface="+mj-cs"/>
              </a:rPr>
              <a:t> وضع محتكر يبيع لمجموعتين من عملائه أو في سوقين </a:t>
            </a:r>
            <a:r>
              <a:rPr lang="en-US" altLang="en-US" sz="2400" dirty="0">
                <a:cs typeface="+mj-cs"/>
              </a:rPr>
              <a:t>A</a:t>
            </a:r>
            <a:r>
              <a:rPr lang="ar-BH" altLang="en-US" sz="2400" dirty="0">
                <a:cs typeface="+mj-cs"/>
              </a:rPr>
              <a:t> و </a:t>
            </a:r>
            <a:r>
              <a:rPr lang="en-US" altLang="en-US" sz="2400" dirty="0">
                <a:cs typeface="+mj-cs"/>
              </a:rPr>
              <a:t>B</a:t>
            </a:r>
            <a:r>
              <a:rPr lang="ar-BH" altLang="en-US" sz="2400" dirty="0">
                <a:cs typeface="+mj-cs"/>
              </a:rPr>
              <a:t>، ونفترض للتبسيط أن المحتكر ينتج من مصنع واحد للسوقين (تكلفة الإنتاج واحدة)، وأن التكلفة الحدية ثابتة (فتكون مساوية للتكاليف المتوسطة) </a:t>
            </a:r>
            <a:r>
              <a:rPr lang="ar-BH" altLang="en-US" sz="2400" dirty="0" smtClean="0">
                <a:cs typeface="+mj-cs"/>
              </a:rPr>
              <a:t>يمثلها</a:t>
            </a:r>
            <a:r>
              <a:rPr lang="ar-SA" altLang="en-US" sz="2400" dirty="0" smtClean="0">
                <a:cs typeface="+mj-cs"/>
              </a:rPr>
              <a:t> </a:t>
            </a:r>
            <a:r>
              <a:rPr lang="ar-BH" altLang="en-US" sz="2400" dirty="0" smtClean="0">
                <a:cs typeface="+mj-cs"/>
              </a:rPr>
              <a:t>الخط</a:t>
            </a:r>
            <a:r>
              <a:rPr lang="ar-SA" altLang="en-US" sz="2400" dirty="0" smtClean="0">
                <a:cs typeface="+mj-cs"/>
              </a:rPr>
              <a:t> </a:t>
            </a:r>
            <a:r>
              <a:rPr lang="ar-BH" altLang="en-US" sz="2400" dirty="0" smtClean="0">
                <a:cs typeface="+mj-cs"/>
              </a:rPr>
              <a:t>الأفقي </a:t>
            </a:r>
            <a:r>
              <a:rPr lang="en-US" altLang="en-US" sz="2400" dirty="0" smtClean="0">
                <a:cs typeface="+mj-cs"/>
              </a:rPr>
              <a:t>AC </a:t>
            </a:r>
            <a:r>
              <a:rPr lang="en-US" altLang="en-US" sz="2400" dirty="0">
                <a:cs typeface="+mj-cs"/>
              </a:rPr>
              <a:t>= MC</a:t>
            </a:r>
            <a:r>
              <a:rPr lang="ar-BH" altLang="en-US" sz="2400" dirty="0">
                <a:cs typeface="+mj-cs"/>
              </a:rPr>
              <a:t>. كذلك، نفترض أن الطلب في السوق الأول </a:t>
            </a:r>
            <a:r>
              <a:rPr lang="en-US" altLang="en-US" sz="2400" dirty="0">
                <a:cs typeface="+mj-cs"/>
              </a:rPr>
              <a:t>A</a:t>
            </a:r>
            <a:r>
              <a:rPr lang="ar-BH" altLang="en-US" sz="2400" dirty="0">
                <a:cs typeface="+mj-cs"/>
              </a:rPr>
              <a:t> أكثر مرونة</a:t>
            </a:r>
            <a:r>
              <a:rPr lang="ar-BH" altLang="en-US" sz="2400" dirty="0" smtClean="0">
                <a:cs typeface="+mj-cs"/>
              </a:rPr>
              <a:t>.</a:t>
            </a:r>
            <a:r>
              <a:rPr lang="ar-SA" altLang="en-US" sz="2400" dirty="0" smtClean="0">
                <a:cs typeface="+mj-cs"/>
              </a:rPr>
              <a:t> وبسعر اعلي في السوق </a:t>
            </a:r>
            <a:r>
              <a:rPr lang="en-US" altLang="en-US" sz="2400" dirty="0" smtClean="0">
                <a:cs typeface="+mj-cs"/>
              </a:rPr>
              <a:t>B</a:t>
            </a:r>
            <a:endParaRPr lang="en-US" altLang="en-US" sz="2400" dirty="0">
              <a:cs typeface="+mj-cs"/>
            </a:endParaRPr>
          </a:p>
        </p:txBody>
      </p:sp>
      <p:sp>
        <p:nvSpPr>
          <p:cNvPr id="26629" name="AutoShape 5">
            <a:hlinkClick r:id="" action="ppaction://hlinkshowjump?jump=firstslide" highlightClick="1"/>
          </p:cNvPr>
          <p:cNvSpPr>
            <a:spLocks noChangeArrowheads="1"/>
          </p:cNvSpPr>
          <p:nvPr/>
        </p:nvSpPr>
        <p:spPr bwMode="auto">
          <a:xfrm>
            <a:off x="1703388" y="6237288"/>
            <a:ext cx="431800" cy="4318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5807503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slide(fromBottom)">
                                      <p:cBhvr>
                                        <p:cTn id="7" dur="500"/>
                                        <p:tgtEl>
                                          <p:spTgt spid="26626"/>
                                        </p:tgtEl>
                                      </p:cBhvr>
                                    </p:animEffect>
                                  </p:childTnLst>
                                </p:cTn>
                              </p:par>
                            </p:childTnLst>
                          </p:cTn>
                        </p:par>
                        <p:par>
                          <p:cTn id="8" fill="hold" nodeType="afterGroup">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6627"/>
                                        </p:tgtEl>
                                        <p:attrNameLst>
                                          <p:attrName>style.visibility</p:attrName>
                                        </p:attrNameLst>
                                      </p:cBhvr>
                                      <p:to>
                                        <p:strVal val="visible"/>
                                      </p:to>
                                    </p:set>
                                    <p:anim calcmode="discrete" valueType="clr">
                                      <p:cBhvr override="childStyle">
                                        <p:cTn id="11" dur="80"/>
                                        <p:tgtEl>
                                          <p:spTgt spid="26627"/>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6627"/>
                                        </p:tgtEl>
                                        <p:attrNameLst>
                                          <p:attrName>fillcolor</p:attrName>
                                        </p:attrNameLst>
                                      </p:cBhvr>
                                      <p:tavLst>
                                        <p:tav tm="0">
                                          <p:val>
                                            <p:clrVal>
                                              <a:schemeClr val="accent2"/>
                                            </p:clrVal>
                                          </p:val>
                                        </p:tav>
                                        <p:tav tm="50000">
                                          <p:val>
                                            <p:clrVal>
                                              <a:schemeClr val="hlink"/>
                                            </p:clrVal>
                                          </p:val>
                                        </p:tav>
                                      </p:tavLst>
                                    </p:anim>
                                    <p:set>
                                      <p:cBhvr>
                                        <p:cTn id="13" dur="80"/>
                                        <p:tgtEl>
                                          <p:spTgt spid="26627"/>
                                        </p:tgtEl>
                                        <p:attrNameLst>
                                          <p:attrName>fill.type</p:attrName>
                                        </p:attrNameLst>
                                      </p:cBhvr>
                                      <p:to>
                                        <p:strVal val="solid"/>
                                      </p:to>
                                    </p:set>
                                  </p:childTnLst>
                                </p:cTn>
                              </p:par>
                            </p:childTnLst>
                          </p:cTn>
                        </p:par>
                        <p:par>
                          <p:cTn id="14" fill="hold" nodeType="afterGroup">
                            <p:stCondLst>
                              <p:cond delay="130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26628"/>
                                        </p:tgtEl>
                                        <p:attrNameLst>
                                          <p:attrName>style.visibility</p:attrName>
                                        </p:attrNameLst>
                                      </p:cBhvr>
                                      <p:to>
                                        <p:strVal val="visible"/>
                                      </p:to>
                                    </p:set>
                                    <p:anim calcmode="discrete" valueType="clr">
                                      <p:cBhvr override="childStyle">
                                        <p:cTn id="17" dur="80"/>
                                        <p:tgtEl>
                                          <p:spTgt spid="26628"/>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26628"/>
                                        </p:tgtEl>
                                        <p:attrNameLst>
                                          <p:attrName>fillcolor</p:attrName>
                                        </p:attrNameLst>
                                      </p:cBhvr>
                                      <p:tavLst>
                                        <p:tav tm="0">
                                          <p:val>
                                            <p:clrVal>
                                              <a:schemeClr val="accent2"/>
                                            </p:clrVal>
                                          </p:val>
                                        </p:tav>
                                        <p:tav tm="50000">
                                          <p:val>
                                            <p:clrVal>
                                              <a:schemeClr val="hlink"/>
                                            </p:clrVal>
                                          </p:val>
                                        </p:tav>
                                      </p:tavLst>
                                    </p:anim>
                                    <p:set>
                                      <p:cBhvr>
                                        <p:cTn id="19" dur="80"/>
                                        <p:tgtEl>
                                          <p:spTgt spid="2662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p:bldP spid="26627" grpId="0"/>
      <p:bldP spid="266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3"/>
          <p:cNvSpPr>
            <a:spLocks noGrp="1"/>
          </p:cNvSpPr>
          <p:nvPr>
            <p:ph type="sldNum" sz="quarter" idx="4294967295"/>
          </p:nvPr>
        </p:nvSpPr>
        <p:spPr>
          <a:xfrm>
            <a:off x="8077200" y="6245225"/>
            <a:ext cx="2133600" cy="476250"/>
          </a:xfrm>
          <a:prstGeom prst="rect">
            <a:avLst/>
          </a:prstGeom>
        </p:spPr>
        <p:txBody>
          <a:bodyPr/>
          <a:lstStyle/>
          <a:p>
            <a:fld id="{BFAB83C0-E949-4FFC-B3F2-EB9EB791C8A2}" type="slidenum">
              <a:rPr lang="en-US" altLang="en-US"/>
              <a:pPr/>
              <a:t>23</a:t>
            </a:fld>
            <a:endParaRPr lang="en-US" altLang="en-US"/>
          </a:p>
        </p:txBody>
      </p:sp>
      <p:sp>
        <p:nvSpPr>
          <p:cNvPr id="28675" name="Text Box 3"/>
          <p:cNvSpPr txBox="1">
            <a:spLocks noChangeArrowheads="1"/>
          </p:cNvSpPr>
          <p:nvPr/>
        </p:nvSpPr>
        <p:spPr bwMode="auto">
          <a:xfrm>
            <a:off x="7416800" y="4865689"/>
            <a:ext cx="947738"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rtl="1"/>
            <a:r>
              <a:rPr lang="en-US" altLang="zh-CN" sz="2400" b="1">
                <a:latin typeface="Times New Roman" panose="02020603050405020304" pitchFamily="18" charset="0"/>
                <a:ea typeface="SimSun" panose="02010600030101010101" pitchFamily="2" charset="-122"/>
              </a:rPr>
              <a:t>Q</a:t>
            </a:r>
            <a:r>
              <a:rPr lang="en-US" altLang="zh-CN" sz="2400" b="1" baseline="-25000">
                <a:latin typeface="Times New Roman" panose="02020603050405020304" pitchFamily="18" charset="0"/>
                <a:ea typeface="SimSun" panose="02010600030101010101" pitchFamily="2" charset="-122"/>
              </a:rPr>
              <a:t>B</a:t>
            </a:r>
            <a:r>
              <a:rPr lang="en-US" altLang="zh-CN" sz="1200" b="1" baseline="-25000">
                <a:latin typeface="Times New Roman" panose="02020603050405020304" pitchFamily="18" charset="0"/>
                <a:ea typeface="SimSun" panose="02010600030101010101" pitchFamily="2" charset="-122"/>
              </a:rPr>
              <a:t> </a:t>
            </a:r>
            <a:endParaRPr lang="en-US" altLang="en-US"/>
          </a:p>
        </p:txBody>
      </p:sp>
      <p:sp>
        <p:nvSpPr>
          <p:cNvPr id="28676" name="Text Box 4"/>
          <p:cNvSpPr txBox="1">
            <a:spLocks noChangeArrowheads="1"/>
          </p:cNvSpPr>
          <p:nvPr/>
        </p:nvSpPr>
        <p:spPr bwMode="auto">
          <a:xfrm>
            <a:off x="4273550" y="4856163"/>
            <a:ext cx="947738" cy="569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rtl="1"/>
            <a:r>
              <a:rPr lang="en-US" altLang="zh-CN" sz="2400" b="1">
                <a:latin typeface="Times New Roman" panose="02020603050405020304" pitchFamily="18" charset="0"/>
                <a:ea typeface="SimSun" panose="02010600030101010101" pitchFamily="2" charset="-122"/>
              </a:rPr>
              <a:t>Q</a:t>
            </a:r>
            <a:r>
              <a:rPr lang="en-US" altLang="zh-CN" sz="2400" b="1" baseline="-25000">
                <a:latin typeface="Times New Roman" panose="02020603050405020304" pitchFamily="18" charset="0"/>
                <a:ea typeface="SimSun" panose="02010600030101010101" pitchFamily="2" charset="-122"/>
              </a:rPr>
              <a:t>A</a:t>
            </a:r>
            <a:endParaRPr lang="en-US" altLang="en-US" sz="3600"/>
          </a:p>
        </p:txBody>
      </p:sp>
      <p:sp>
        <p:nvSpPr>
          <p:cNvPr id="28677" name="Rectangle 5"/>
          <p:cNvSpPr>
            <a:spLocks noChangeArrowheads="1"/>
          </p:cNvSpPr>
          <p:nvPr/>
        </p:nvSpPr>
        <p:spPr bwMode="auto">
          <a:xfrm>
            <a:off x="7315201" y="1962151"/>
            <a:ext cx="473075" cy="1465263"/>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678" name="Rectangle 6"/>
          <p:cNvSpPr>
            <a:spLocks noChangeArrowheads="1"/>
          </p:cNvSpPr>
          <p:nvPr/>
        </p:nvSpPr>
        <p:spPr bwMode="auto">
          <a:xfrm>
            <a:off x="3790950" y="2565400"/>
            <a:ext cx="946150" cy="8636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679" name="Line 7"/>
          <p:cNvSpPr>
            <a:spLocks noChangeShapeType="1"/>
          </p:cNvSpPr>
          <p:nvPr/>
        </p:nvSpPr>
        <p:spPr bwMode="auto">
          <a:xfrm>
            <a:off x="3768725" y="952501"/>
            <a:ext cx="0" cy="3941763"/>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680" name="Line 8"/>
          <p:cNvSpPr>
            <a:spLocks noChangeShapeType="1"/>
          </p:cNvSpPr>
          <p:nvPr/>
        </p:nvSpPr>
        <p:spPr bwMode="auto">
          <a:xfrm>
            <a:off x="3768726" y="4894263"/>
            <a:ext cx="2836863" cy="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681" name="Line 9"/>
          <p:cNvSpPr>
            <a:spLocks noChangeShapeType="1"/>
          </p:cNvSpPr>
          <p:nvPr/>
        </p:nvSpPr>
        <p:spPr bwMode="auto">
          <a:xfrm>
            <a:off x="7315200" y="971551"/>
            <a:ext cx="0" cy="3941763"/>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682" name="Line 10"/>
          <p:cNvSpPr>
            <a:spLocks noChangeShapeType="1"/>
          </p:cNvSpPr>
          <p:nvPr/>
        </p:nvSpPr>
        <p:spPr bwMode="auto">
          <a:xfrm>
            <a:off x="7315200" y="1316038"/>
            <a:ext cx="2236788" cy="3192462"/>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683" name="Line 11"/>
          <p:cNvSpPr>
            <a:spLocks noChangeShapeType="1"/>
          </p:cNvSpPr>
          <p:nvPr/>
        </p:nvSpPr>
        <p:spPr bwMode="auto">
          <a:xfrm>
            <a:off x="7315200" y="1316038"/>
            <a:ext cx="788988" cy="342265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684" name="Line 12"/>
          <p:cNvSpPr>
            <a:spLocks noChangeShapeType="1"/>
          </p:cNvSpPr>
          <p:nvPr/>
        </p:nvSpPr>
        <p:spPr bwMode="auto">
          <a:xfrm>
            <a:off x="3768725" y="1776414"/>
            <a:ext cx="2681288" cy="2206625"/>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685" name="Line 13"/>
          <p:cNvSpPr>
            <a:spLocks noChangeShapeType="1"/>
          </p:cNvSpPr>
          <p:nvPr/>
        </p:nvSpPr>
        <p:spPr bwMode="auto">
          <a:xfrm>
            <a:off x="3768725" y="1776413"/>
            <a:ext cx="1576388" cy="283845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686" name="Line 14"/>
          <p:cNvSpPr>
            <a:spLocks noChangeShapeType="1"/>
          </p:cNvSpPr>
          <p:nvPr/>
        </p:nvSpPr>
        <p:spPr bwMode="auto">
          <a:xfrm>
            <a:off x="7794626" y="2060576"/>
            <a:ext cx="28575" cy="2881313"/>
          </a:xfrm>
          <a:prstGeom prst="line">
            <a:avLst/>
          </a:prstGeom>
          <a:noFill/>
          <a:ln w="28575">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687" name="Line 15"/>
          <p:cNvSpPr>
            <a:spLocks noChangeShapeType="1"/>
          </p:cNvSpPr>
          <p:nvPr/>
        </p:nvSpPr>
        <p:spPr bwMode="auto">
          <a:xfrm>
            <a:off x="4752975" y="2554289"/>
            <a:ext cx="0" cy="2363787"/>
          </a:xfrm>
          <a:prstGeom prst="line">
            <a:avLst/>
          </a:prstGeom>
          <a:noFill/>
          <a:ln w="28575">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688" name="Line 16"/>
          <p:cNvSpPr>
            <a:spLocks noChangeShapeType="1"/>
          </p:cNvSpPr>
          <p:nvPr/>
        </p:nvSpPr>
        <p:spPr bwMode="auto">
          <a:xfrm flipH="1">
            <a:off x="3768725" y="2554288"/>
            <a:ext cx="946150" cy="0"/>
          </a:xfrm>
          <a:prstGeom prst="line">
            <a:avLst/>
          </a:prstGeom>
          <a:noFill/>
          <a:ln w="28575">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689" name="Line 17"/>
          <p:cNvSpPr>
            <a:spLocks noChangeShapeType="1"/>
          </p:cNvSpPr>
          <p:nvPr/>
        </p:nvSpPr>
        <p:spPr bwMode="auto">
          <a:xfrm flipH="1">
            <a:off x="7315201" y="1962150"/>
            <a:ext cx="473075" cy="0"/>
          </a:xfrm>
          <a:prstGeom prst="line">
            <a:avLst/>
          </a:prstGeom>
          <a:noFill/>
          <a:ln w="28575">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690" name="Text Box 18"/>
          <p:cNvSpPr txBox="1">
            <a:spLocks noChangeArrowheads="1"/>
          </p:cNvSpPr>
          <p:nvPr/>
        </p:nvSpPr>
        <p:spPr bwMode="auto">
          <a:xfrm>
            <a:off x="8686801" y="2997200"/>
            <a:ext cx="1387475" cy="630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rtl="1"/>
            <a:r>
              <a:rPr lang="en-US" altLang="zh-CN" sz="2400" b="1">
                <a:latin typeface="Times New Roman" panose="02020603050405020304" pitchFamily="18" charset="0"/>
                <a:ea typeface="SimSun" panose="02010600030101010101" pitchFamily="2" charset="-122"/>
              </a:rPr>
              <a:t>MC=AC</a:t>
            </a:r>
            <a:endParaRPr lang="en-US" altLang="en-US" sz="3600"/>
          </a:p>
        </p:txBody>
      </p:sp>
      <p:sp>
        <p:nvSpPr>
          <p:cNvPr id="28691" name="Text Box 19"/>
          <p:cNvSpPr txBox="1">
            <a:spLocks noChangeArrowheads="1"/>
          </p:cNvSpPr>
          <p:nvPr/>
        </p:nvSpPr>
        <p:spPr bwMode="auto">
          <a:xfrm>
            <a:off x="6386514" y="3884614"/>
            <a:ext cx="788987"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rtl="1"/>
            <a:r>
              <a:rPr lang="en-US" altLang="zh-CN" sz="2400" b="1">
                <a:latin typeface="Times New Roman" panose="02020603050405020304" pitchFamily="18" charset="0"/>
                <a:ea typeface="SimSun" panose="02010600030101010101" pitchFamily="2" charset="-122"/>
              </a:rPr>
              <a:t>D</a:t>
            </a:r>
            <a:r>
              <a:rPr lang="en-US" altLang="zh-CN" sz="2400" b="1" baseline="-25000">
                <a:latin typeface="Times New Roman" panose="02020603050405020304" pitchFamily="18" charset="0"/>
                <a:ea typeface="SimSun" panose="02010600030101010101" pitchFamily="2" charset="-122"/>
              </a:rPr>
              <a:t>A</a:t>
            </a:r>
            <a:endParaRPr lang="en-US" altLang="en-US" sz="3600"/>
          </a:p>
        </p:txBody>
      </p:sp>
      <p:sp>
        <p:nvSpPr>
          <p:cNvPr id="28692" name="Text Box 20"/>
          <p:cNvSpPr txBox="1">
            <a:spLocks noChangeArrowheads="1"/>
          </p:cNvSpPr>
          <p:nvPr/>
        </p:nvSpPr>
        <p:spPr bwMode="auto">
          <a:xfrm>
            <a:off x="5283200" y="4408488"/>
            <a:ext cx="94615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rtl="1"/>
            <a:r>
              <a:rPr lang="en-US" altLang="zh-CN" sz="2400" b="1">
                <a:latin typeface="Times New Roman" panose="02020603050405020304" pitchFamily="18" charset="0"/>
                <a:ea typeface="SimSun" panose="02010600030101010101" pitchFamily="2" charset="-122"/>
              </a:rPr>
              <a:t>MR</a:t>
            </a:r>
            <a:r>
              <a:rPr lang="en-US" altLang="zh-CN" sz="2400" b="1" baseline="-25000">
                <a:latin typeface="Times New Roman" panose="02020603050405020304" pitchFamily="18" charset="0"/>
                <a:ea typeface="SimSun" panose="02010600030101010101" pitchFamily="2" charset="-122"/>
              </a:rPr>
              <a:t>A</a:t>
            </a:r>
            <a:endParaRPr lang="en-US" altLang="en-US" sz="3600"/>
          </a:p>
        </p:txBody>
      </p:sp>
      <p:sp>
        <p:nvSpPr>
          <p:cNvPr id="28693" name="Text Box 21"/>
          <p:cNvSpPr txBox="1">
            <a:spLocks noChangeArrowheads="1"/>
          </p:cNvSpPr>
          <p:nvPr/>
        </p:nvSpPr>
        <p:spPr bwMode="auto">
          <a:xfrm>
            <a:off x="9305925" y="4468814"/>
            <a:ext cx="788988"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rtl="1"/>
            <a:r>
              <a:rPr lang="en-US" altLang="zh-CN" sz="2400" b="1">
                <a:latin typeface="Times New Roman" panose="02020603050405020304" pitchFamily="18" charset="0"/>
                <a:ea typeface="SimSun" panose="02010600030101010101" pitchFamily="2" charset="-122"/>
              </a:rPr>
              <a:t>D</a:t>
            </a:r>
            <a:r>
              <a:rPr lang="en-US" altLang="zh-CN" sz="2400" b="1" baseline="-25000">
                <a:latin typeface="Times New Roman" panose="02020603050405020304" pitchFamily="18" charset="0"/>
                <a:ea typeface="SimSun" panose="02010600030101010101" pitchFamily="2" charset="-122"/>
              </a:rPr>
              <a:t>B</a:t>
            </a:r>
            <a:endParaRPr lang="en-US" altLang="en-US" sz="3600"/>
          </a:p>
        </p:txBody>
      </p:sp>
      <p:sp>
        <p:nvSpPr>
          <p:cNvPr id="28694" name="Text Box 22"/>
          <p:cNvSpPr txBox="1">
            <a:spLocks noChangeArrowheads="1"/>
          </p:cNvSpPr>
          <p:nvPr/>
        </p:nvSpPr>
        <p:spPr bwMode="auto">
          <a:xfrm>
            <a:off x="8039101" y="4494213"/>
            <a:ext cx="1014413"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rtl="1"/>
            <a:r>
              <a:rPr lang="en-US" altLang="zh-CN" sz="2400" b="1">
                <a:latin typeface="Times New Roman" panose="02020603050405020304" pitchFamily="18" charset="0"/>
                <a:ea typeface="SimSun" panose="02010600030101010101" pitchFamily="2" charset="-122"/>
              </a:rPr>
              <a:t>MR</a:t>
            </a:r>
            <a:r>
              <a:rPr lang="en-US" altLang="zh-CN" sz="2400" b="1" baseline="-25000">
                <a:latin typeface="Times New Roman" panose="02020603050405020304" pitchFamily="18" charset="0"/>
                <a:ea typeface="SimSun" panose="02010600030101010101" pitchFamily="2" charset="-122"/>
              </a:rPr>
              <a:t>B</a:t>
            </a:r>
            <a:endParaRPr lang="en-US" altLang="en-US" sz="3600"/>
          </a:p>
        </p:txBody>
      </p:sp>
      <p:sp>
        <p:nvSpPr>
          <p:cNvPr id="28695" name="Text Box 23"/>
          <p:cNvSpPr txBox="1">
            <a:spLocks noChangeArrowheads="1"/>
          </p:cNvSpPr>
          <p:nvPr/>
        </p:nvSpPr>
        <p:spPr bwMode="auto">
          <a:xfrm>
            <a:off x="3159126" y="2284413"/>
            <a:ext cx="631825" cy="53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rtl="1"/>
            <a:r>
              <a:rPr lang="en-US" altLang="zh-CN" sz="2400" b="1">
                <a:latin typeface="Times New Roman" panose="02020603050405020304" pitchFamily="18" charset="0"/>
                <a:ea typeface="SimSun" panose="02010600030101010101" pitchFamily="2" charset="-122"/>
              </a:rPr>
              <a:t>P</a:t>
            </a:r>
            <a:r>
              <a:rPr lang="en-US" altLang="zh-CN" sz="2400" b="1" baseline="-25000">
                <a:latin typeface="Times New Roman" panose="02020603050405020304" pitchFamily="18" charset="0"/>
                <a:ea typeface="SimSun" panose="02010600030101010101" pitchFamily="2" charset="-122"/>
              </a:rPr>
              <a:t>A</a:t>
            </a:r>
            <a:endParaRPr lang="en-US" altLang="en-US" sz="3600"/>
          </a:p>
        </p:txBody>
      </p:sp>
      <p:sp>
        <p:nvSpPr>
          <p:cNvPr id="28696" name="Text Box 24"/>
          <p:cNvSpPr txBox="1">
            <a:spLocks noChangeArrowheads="1"/>
          </p:cNvSpPr>
          <p:nvPr/>
        </p:nvSpPr>
        <p:spPr bwMode="auto">
          <a:xfrm>
            <a:off x="6562725" y="1698626"/>
            <a:ext cx="750888"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rtl="1"/>
            <a:r>
              <a:rPr lang="en-US" altLang="zh-CN" sz="2400" b="1">
                <a:latin typeface="Times New Roman" panose="02020603050405020304" pitchFamily="18" charset="0"/>
                <a:ea typeface="SimSun" panose="02010600030101010101" pitchFamily="2" charset="-122"/>
              </a:rPr>
              <a:t>P</a:t>
            </a:r>
            <a:r>
              <a:rPr lang="en-US" altLang="zh-CN" sz="2400" b="1" baseline="-25000">
                <a:latin typeface="Times New Roman" panose="02020603050405020304" pitchFamily="18" charset="0"/>
                <a:ea typeface="SimSun" panose="02010600030101010101" pitchFamily="2" charset="-122"/>
              </a:rPr>
              <a:t>B</a:t>
            </a:r>
            <a:endParaRPr lang="en-US" altLang="en-US" sz="3600"/>
          </a:p>
        </p:txBody>
      </p:sp>
      <p:sp>
        <p:nvSpPr>
          <p:cNvPr id="28697" name="Text Box 25"/>
          <p:cNvSpPr txBox="1">
            <a:spLocks noChangeArrowheads="1"/>
          </p:cNvSpPr>
          <p:nvPr/>
        </p:nvSpPr>
        <p:spPr bwMode="auto">
          <a:xfrm>
            <a:off x="6564314" y="4648201"/>
            <a:ext cx="947737" cy="633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rtl="1"/>
            <a:r>
              <a:rPr lang="en-US" altLang="zh-CN" sz="2400" b="1">
                <a:latin typeface="Times New Roman" panose="02020603050405020304" pitchFamily="18" charset="0"/>
                <a:ea typeface="SimSun" panose="02010600030101010101" pitchFamily="2" charset="-122"/>
                <a:cs typeface="Arabic Transparent" panose="020B0604020202020204" pitchFamily="34" charset="0"/>
              </a:rPr>
              <a:t>Q</a:t>
            </a:r>
            <a:r>
              <a:rPr lang="en-US" altLang="zh-CN" sz="1200" b="1" baseline="-25000">
                <a:latin typeface="Times New Roman" panose="02020603050405020304" pitchFamily="18" charset="0"/>
                <a:ea typeface="SimSun" panose="02010600030101010101" pitchFamily="2" charset="-122"/>
                <a:cs typeface="Arabic Transparent" panose="020B0604020202020204" pitchFamily="34" charset="0"/>
              </a:rPr>
              <a:t> </a:t>
            </a:r>
            <a:endParaRPr lang="en-US" altLang="en-US">
              <a:ea typeface="SimSun" panose="02010600030101010101" pitchFamily="2" charset="-122"/>
              <a:cs typeface="Arabic Transparent" panose="020B0604020202020204" pitchFamily="34" charset="0"/>
            </a:endParaRPr>
          </a:p>
        </p:txBody>
      </p:sp>
      <p:sp>
        <p:nvSpPr>
          <p:cNvPr id="28698" name="Text Box 26"/>
          <p:cNvSpPr txBox="1">
            <a:spLocks noChangeArrowheads="1"/>
          </p:cNvSpPr>
          <p:nvPr/>
        </p:nvSpPr>
        <p:spPr bwMode="auto">
          <a:xfrm>
            <a:off x="6262689" y="92076"/>
            <a:ext cx="2084387" cy="1069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rtl="1"/>
            <a:r>
              <a:rPr lang="en-US" altLang="zh-CN" sz="2800" b="1">
                <a:latin typeface="Times New Roman" panose="02020603050405020304" pitchFamily="18" charset="0"/>
                <a:ea typeface="SimSun" panose="02010600030101010101" pitchFamily="2" charset="-122"/>
                <a:cs typeface="Arabic Transparent" panose="020B0604020202020204" pitchFamily="34" charset="0"/>
              </a:rPr>
              <a:t>B</a:t>
            </a:r>
          </a:p>
          <a:p>
            <a:pPr algn="ctr" rtl="1"/>
            <a:r>
              <a:rPr lang="en-US" altLang="zh-CN" sz="2400" b="1">
                <a:latin typeface="Times New Roman" panose="02020603050405020304" pitchFamily="18" charset="0"/>
                <a:ea typeface="SimSun" panose="02010600030101010101" pitchFamily="2" charset="-122"/>
                <a:cs typeface="Arabic Transparent" panose="020B0604020202020204" pitchFamily="34" charset="0"/>
              </a:rPr>
              <a:t>P, MR,  MC</a:t>
            </a:r>
            <a:r>
              <a:rPr lang="en-US" altLang="zh-CN" sz="2400" b="1" baseline="-25000">
                <a:latin typeface="Times New Roman" panose="02020603050405020304" pitchFamily="18" charset="0"/>
                <a:ea typeface="SimSun" panose="02010600030101010101" pitchFamily="2" charset="-122"/>
                <a:cs typeface="Arabic Transparent" panose="020B0604020202020204" pitchFamily="34" charset="0"/>
              </a:rPr>
              <a:t> </a:t>
            </a:r>
            <a:endParaRPr lang="en-US" altLang="en-US" sz="3600">
              <a:ea typeface="SimSun" panose="02010600030101010101" pitchFamily="2" charset="-122"/>
              <a:cs typeface="Arabic Transparent" panose="020B0604020202020204" pitchFamily="34" charset="0"/>
            </a:endParaRPr>
          </a:p>
        </p:txBody>
      </p:sp>
      <p:sp>
        <p:nvSpPr>
          <p:cNvPr id="28699" name="Text Box 27"/>
          <p:cNvSpPr txBox="1">
            <a:spLocks noChangeArrowheads="1"/>
          </p:cNvSpPr>
          <p:nvPr/>
        </p:nvSpPr>
        <p:spPr bwMode="auto">
          <a:xfrm>
            <a:off x="2782888" y="115888"/>
            <a:ext cx="1962150"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rtl="1"/>
            <a:r>
              <a:rPr lang="en-US" altLang="zh-CN" sz="2800" b="1">
                <a:latin typeface="Times New Roman" panose="02020603050405020304" pitchFamily="18" charset="0"/>
                <a:ea typeface="SimSun" panose="02010600030101010101" pitchFamily="2" charset="-122"/>
                <a:cs typeface="Arabic Transparent" panose="020B0604020202020204" pitchFamily="34" charset="0"/>
              </a:rPr>
              <a:t>A</a:t>
            </a:r>
          </a:p>
          <a:p>
            <a:pPr algn="ctr" rtl="1"/>
            <a:r>
              <a:rPr lang="en-US" altLang="zh-CN" sz="2400" b="1">
                <a:latin typeface="Times New Roman" panose="02020603050405020304" pitchFamily="18" charset="0"/>
                <a:ea typeface="SimSun" panose="02010600030101010101" pitchFamily="2" charset="-122"/>
                <a:cs typeface="Arabic Transparent" panose="020B0604020202020204" pitchFamily="34" charset="0"/>
              </a:rPr>
              <a:t>P, MR,  MC</a:t>
            </a:r>
            <a:r>
              <a:rPr lang="en-US" altLang="zh-CN" sz="2400" b="1" baseline="-25000">
                <a:latin typeface="Times New Roman" panose="02020603050405020304" pitchFamily="18" charset="0"/>
                <a:ea typeface="SimSun" panose="02010600030101010101" pitchFamily="2" charset="-122"/>
                <a:cs typeface="Arabic Transparent" panose="020B0604020202020204" pitchFamily="34" charset="0"/>
              </a:rPr>
              <a:t> </a:t>
            </a:r>
            <a:endParaRPr lang="en-US" altLang="en-US" sz="3600">
              <a:ea typeface="SimSun" panose="02010600030101010101" pitchFamily="2" charset="-122"/>
              <a:cs typeface="Arabic Transparent" panose="020B0604020202020204" pitchFamily="34" charset="0"/>
            </a:endParaRPr>
          </a:p>
        </p:txBody>
      </p:sp>
      <p:sp>
        <p:nvSpPr>
          <p:cNvPr id="28700" name="Text Box 28"/>
          <p:cNvSpPr txBox="1">
            <a:spLocks noChangeArrowheads="1"/>
          </p:cNvSpPr>
          <p:nvPr/>
        </p:nvSpPr>
        <p:spPr bwMode="auto">
          <a:xfrm>
            <a:off x="862642" y="5328442"/>
            <a:ext cx="10610490" cy="1182687"/>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just" rtl="1"/>
            <a:r>
              <a:rPr lang="ar-SA" altLang="zh-CN" sz="2400" b="1" dirty="0">
                <a:solidFill>
                  <a:srgbClr val="FF6600"/>
                </a:solidFill>
                <a:latin typeface="Times New Roman" panose="02020603050405020304" pitchFamily="18" charset="0"/>
                <a:ea typeface="SimSun" panose="02010600030101010101" pitchFamily="2" charset="-122"/>
                <a:cs typeface="Times New Roman" panose="02020603050405020304" pitchFamily="18" charset="0"/>
              </a:rPr>
              <a:t>الشكل </a:t>
            </a:r>
            <a:r>
              <a:rPr lang="ar-SA" altLang="zh-CN" sz="2400" b="1" dirty="0" smtClean="0">
                <a:solidFill>
                  <a:srgbClr val="FF6600"/>
                </a:solidFill>
                <a:latin typeface="Times New Roman" panose="02020603050405020304" pitchFamily="18" charset="0"/>
                <a:ea typeface="SimSun" panose="02010600030101010101" pitchFamily="2" charset="-122"/>
                <a:cs typeface="Times New Roman" panose="02020603050405020304" pitchFamily="18" charset="0"/>
              </a:rPr>
              <a:t>(11-5</a:t>
            </a:r>
            <a:r>
              <a:rPr lang="ar-SA" altLang="zh-CN" sz="2400" b="1" dirty="0">
                <a:solidFill>
                  <a:srgbClr val="FF6600"/>
                </a:solidFill>
                <a:latin typeface="Times New Roman" panose="02020603050405020304" pitchFamily="18" charset="0"/>
                <a:ea typeface="SimSun" panose="02010600030101010101" pitchFamily="2" charset="-122"/>
                <a:cs typeface="Times New Roman" panose="02020603050405020304" pitchFamily="18" charset="0"/>
              </a:rPr>
              <a:t>)</a:t>
            </a:r>
            <a:r>
              <a:rPr lang="ar-SA" altLang="zh-CN" sz="2400" dirty="0">
                <a:solidFill>
                  <a:srgbClr val="FF6600"/>
                </a:solidFill>
                <a:latin typeface="Times New Roman" panose="02020603050405020304" pitchFamily="18" charset="0"/>
                <a:ea typeface="SimSun" panose="02010600030101010101" pitchFamily="2" charset="-122"/>
                <a:cs typeface="Times New Roman" panose="02020603050405020304" pitchFamily="18" charset="0"/>
              </a:rPr>
              <a:t>:</a:t>
            </a:r>
            <a:r>
              <a:rPr lang="ar-SA" altLang="zh-CN" sz="2400" dirty="0">
                <a:latin typeface="Times New Roman" panose="02020603050405020304" pitchFamily="18" charset="0"/>
                <a:ea typeface="SimSun" panose="02010600030101010101" pitchFamily="2" charset="-122"/>
                <a:cs typeface="Times New Roman" panose="02020603050405020304" pitchFamily="18" charset="0"/>
              </a:rPr>
              <a:t> يعظم المحتكر أرباحه الكلية عن طريق التمييز السعري بين السوقين حيث يبيع بسعر أعلى في السوق </a:t>
            </a:r>
            <a:r>
              <a:rPr lang="en-US" altLang="zh-CN" sz="2400" dirty="0">
                <a:latin typeface="Times New Roman" panose="02020603050405020304" pitchFamily="18" charset="0"/>
                <a:ea typeface="SimSun" panose="02010600030101010101" pitchFamily="2" charset="-122"/>
                <a:cs typeface="Times New Roman" panose="02020603050405020304" pitchFamily="18" charset="0"/>
              </a:rPr>
              <a:t>B</a:t>
            </a:r>
            <a:r>
              <a:rPr lang="ar-SA" altLang="zh-CN" sz="2400" dirty="0">
                <a:latin typeface="Times New Roman" panose="02020603050405020304" pitchFamily="18" charset="0"/>
                <a:ea typeface="SimSun" panose="02010600030101010101" pitchFamily="2" charset="-122"/>
                <a:cs typeface="Times New Roman" panose="02020603050405020304" pitchFamily="18" charset="0"/>
              </a:rPr>
              <a:t> ذي الطلب الأقل مرونة نسبياً، وبسعر أقل في السوق </a:t>
            </a:r>
            <a:r>
              <a:rPr lang="en-US" altLang="zh-CN" sz="2400" dirty="0">
                <a:latin typeface="Times New Roman" panose="02020603050405020304" pitchFamily="18" charset="0"/>
                <a:ea typeface="SimSun" panose="02010600030101010101" pitchFamily="2" charset="-122"/>
                <a:cs typeface="Times New Roman" panose="02020603050405020304" pitchFamily="18" charset="0"/>
              </a:rPr>
              <a:t>A</a:t>
            </a:r>
            <a:r>
              <a:rPr lang="ar-SA" altLang="zh-CN" sz="2400" dirty="0">
                <a:latin typeface="Times New Roman" panose="02020603050405020304" pitchFamily="18" charset="0"/>
                <a:ea typeface="SimSun" panose="02010600030101010101" pitchFamily="2" charset="-122"/>
                <a:cs typeface="Times New Roman" panose="02020603050405020304" pitchFamily="18" charset="0"/>
              </a:rPr>
              <a:t> ذي الطلب الأكثر مرونة نسبياً. </a:t>
            </a:r>
            <a:endParaRPr lang="en-US" altLang="en-US" sz="3600" dirty="0">
              <a:ea typeface="SimSun" panose="02010600030101010101" pitchFamily="2" charset="-122"/>
            </a:endParaRPr>
          </a:p>
        </p:txBody>
      </p:sp>
      <p:sp>
        <p:nvSpPr>
          <p:cNvPr id="28701" name="Line 29"/>
          <p:cNvSpPr>
            <a:spLocks noChangeShapeType="1"/>
          </p:cNvSpPr>
          <p:nvPr/>
        </p:nvSpPr>
        <p:spPr bwMode="auto">
          <a:xfrm>
            <a:off x="7318376" y="4906963"/>
            <a:ext cx="2836863" cy="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702" name="Line 30"/>
          <p:cNvSpPr>
            <a:spLocks noChangeShapeType="1"/>
          </p:cNvSpPr>
          <p:nvPr/>
        </p:nvSpPr>
        <p:spPr bwMode="auto">
          <a:xfrm>
            <a:off x="3790950" y="3429000"/>
            <a:ext cx="6192838"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703" name="AutoShape 31">
            <a:hlinkClick r:id="" action="ppaction://hlinkshowjump?jump=firstslide" highlightClick="1"/>
          </p:cNvPr>
          <p:cNvSpPr>
            <a:spLocks noChangeArrowheads="1"/>
          </p:cNvSpPr>
          <p:nvPr/>
        </p:nvSpPr>
        <p:spPr bwMode="auto">
          <a:xfrm>
            <a:off x="1703388" y="6237288"/>
            <a:ext cx="431800" cy="431800"/>
          </a:xfrm>
          <a:prstGeom prst="actionButtonHome">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704" name="AutoShape 32">
            <a:hlinkClick r:id="rId3" action="ppaction://hlinksldjump"/>
          </p:cNvPr>
          <p:cNvSpPr>
            <a:spLocks noChangeArrowheads="1"/>
          </p:cNvSpPr>
          <p:nvPr/>
        </p:nvSpPr>
        <p:spPr bwMode="auto">
          <a:xfrm>
            <a:off x="2279650" y="6237288"/>
            <a:ext cx="323850"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42902210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p>
        </p:txBody>
      </p:sp>
      <p:grpSp>
        <p:nvGrpSpPr>
          <p:cNvPr id="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5844" name="Rectangle 8"/>
          <p:cNvSpPr>
            <a:spLocks noChangeArrowheads="1"/>
          </p:cNvSpPr>
          <p:nvPr/>
        </p:nvSpPr>
        <p:spPr bwMode="auto">
          <a:xfrm>
            <a:off x="45720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l" eaLnBrk="1" hangingPunct="1">
              <a:spcBef>
                <a:spcPct val="0"/>
              </a:spcBef>
              <a:buFontTx/>
              <a:buNone/>
            </a:pPr>
            <a:r>
              <a:rPr lang="ar-EG" altLang="ar-SA" sz="7200">
                <a:solidFill>
                  <a:schemeClr val="bg1"/>
                </a:solidFill>
              </a:rPr>
              <a:t>بحمد الله</a:t>
            </a:r>
            <a:endParaRPr lang="en-US" altLang="ar-SA" sz="7200">
              <a:solidFill>
                <a:schemeClr val="bg1"/>
              </a:solidFill>
            </a:endParaRPr>
          </a:p>
        </p:txBody>
      </p:sp>
      <p:sp>
        <p:nvSpPr>
          <p:cNvPr id="35845" name="Freeform 6"/>
          <p:cNvSpPr>
            <a:spLocks noEditPoints="1"/>
          </p:cNvSpPr>
          <p:nvPr/>
        </p:nvSpPr>
        <p:spPr bwMode="auto">
          <a:xfrm>
            <a:off x="4572001" y="2209801"/>
            <a:ext cx="2689225" cy="1236663"/>
          </a:xfrm>
          <a:custGeom>
            <a:avLst/>
            <a:gdLst>
              <a:gd name="T0" fmla="*/ 2147483646 w 1687"/>
              <a:gd name="T1" fmla="*/ 2147483646 h 775"/>
              <a:gd name="T2" fmla="*/ 2147483646 w 1687"/>
              <a:gd name="T3" fmla="*/ 2147483646 h 775"/>
              <a:gd name="T4" fmla="*/ 2147483646 w 1687"/>
              <a:gd name="T5" fmla="*/ 2147483646 h 775"/>
              <a:gd name="T6" fmla="*/ 2147483646 w 1687"/>
              <a:gd name="T7" fmla="*/ 2147483646 h 775"/>
              <a:gd name="T8" fmla="*/ 2147483646 w 1687"/>
              <a:gd name="T9" fmla="*/ 2147483646 h 775"/>
              <a:gd name="T10" fmla="*/ 2147483646 w 1687"/>
              <a:gd name="T11" fmla="*/ 2147483646 h 775"/>
              <a:gd name="T12" fmla="*/ 2147483646 w 1687"/>
              <a:gd name="T13" fmla="*/ 2147483646 h 775"/>
              <a:gd name="T14" fmla="*/ 2147483646 w 1687"/>
              <a:gd name="T15" fmla="*/ 2147483646 h 775"/>
              <a:gd name="T16" fmla="*/ 2147483646 w 1687"/>
              <a:gd name="T17" fmla="*/ 2147483646 h 775"/>
              <a:gd name="T18" fmla="*/ 2147483646 w 1687"/>
              <a:gd name="T19" fmla="*/ 2147483646 h 775"/>
              <a:gd name="T20" fmla="*/ 2147483646 w 1687"/>
              <a:gd name="T21" fmla="*/ 2147483646 h 775"/>
              <a:gd name="T22" fmla="*/ 0 w 1687"/>
              <a:gd name="T23" fmla="*/ 2147483646 h 775"/>
              <a:gd name="T24" fmla="*/ 2147483646 w 1687"/>
              <a:gd name="T25" fmla="*/ 2147483646 h 775"/>
              <a:gd name="T26" fmla="*/ 2147483646 w 1687"/>
              <a:gd name="T27" fmla="*/ 2147483646 h 775"/>
              <a:gd name="T28" fmla="*/ 2147483646 w 1687"/>
              <a:gd name="T29" fmla="*/ 2147483646 h 775"/>
              <a:gd name="T30" fmla="*/ 2147483646 w 1687"/>
              <a:gd name="T31" fmla="*/ 2147483646 h 775"/>
              <a:gd name="T32" fmla="*/ 2147483646 w 1687"/>
              <a:gd name="T33" fmla="*/ 2147483646 h 775"/>
              <a:gd name="T34" fmla="*/ 2147483646 w 1687"/>
              <a:gd name="T35" fmla="*/ 2147483646 h 775"/>
              <a:gd name="T36" fmla="*/ 2147483646 w 1687"/>
              <a:gd name="T37" fmla="*/ 2147483646 h 775"/>
              <a:gd name="T38" fmla="*/ 2147483646 w 1687"/>
              <a:gd name="T39" fmla="*/ 2147483646 h 775"/>
              <a:gd name="T40" fmla="*/ 2147483646 w 1687"/>
              <a:gd name="T41" fmla="*/ 2147483646 h 775"/>
              <a:gd name="T42" fmla="*/ 2147483646 w 1687"/>
              <a:gd name="T43" fmla="*/ 2147483646 h 775"/>
              <a:gd name="T44" fmla="*/ 2147483646 w 1687"/>
              <a:gd name="T45" fmla="*/ 2147483646 h 775"/>
              <a:gd name="T46" fmla="*/ 2147483646 w 1687"/>
              <a:gd name="T47" fmla="*/ 2147483646 h 775"/>
              <a:gd name="T48" fmla="*/ 2147483646 w 1687"/>
              <a:gd name="T49" fmla="*/ 2147483646 h 775"/>
              <a:gd name="T50" fmla="*/ 2147483646 w 1687"/>
              <a:gd name="T51" fmla="*/ 2147483646 h 775"/>
              <a:gd name="T52" fmla="*/ 2147483646 w 1687"/>
              <a:gd name="T53" fmla="*/ 2147483646 h 775"/>
              <a:gd name="T54" fmla="*/ 2147483646 w 1687"/>
              <a:gd name="T55" fmla="*/ 2147483646 h 775"/>
              <a:gd name="T56" fmla="*/ 2147483646 w 1687"/>
              <a:gd name="T57" fmla="*/ 2147483646 h 775"/>
              <a:gd name="T58" fmla="*/ 2147483646 w 1687"/>
              <a:gd name="T59" fmla="*/ 2147483646 h 775"/>
              <a:gd name="T60" fmla="*/ 2147483646 w 1687"/>
              <a:gd name="T61" fmla="*/ 2147483646 h 775"/>
              <a:gd name="T62" fmla="*/ 2147483646 w 1687"/>
              <a:gd name="T63" fmla="*/ 2147483646 h 775"/>
              <a:gd name="T64" fmla="*/ 2147483646 w 1687"/>
              <a:gd name="T65" fmla="*/ 2147483646 h 775"/>
              <a:gd name="T66" fmla="*/ 2147483646 w 1687"/>
              <a:gd name="T67" fmla="*/ 2147483646 h 775"/>
              <a:gd name="T68" fmla="*/ 2147483646 w 1687"/>
              <a:gd name="T69" fmla="*/ 2147483646 h 775"/>
              <a:gd name="T70" fmla="*/ 2147483646 w 1687"/>
              <a:gd name="T71" fmla="*/ 2147483646 h 775"/>
              <a:gd name="T72" fmla="*/ 2147483646 w 1687"/>
              <a:gd name="T73" fmla="*/ 2147483646 h 775"/>
              <a:gd name="T74" fmla="*/ 2147483646 w 1687"/>
              <a:gd name="T75" fmla="*/ 2147483646 h 775"/>
              <a:gd name="T76" fmla="*/ 2147483646 w 1687"/>
              <a:gd name="T77" fmla="*/ 2147483646 h 775"/>
              <a:gd name="T78" fmla="*/ 2147483646 w 1687"/>
              <a:gd name="T79" fmla="*/ 2147483646 h 775"/>
              <a:gd name="T80" fmla="*/ 2147483646 w 1687"/>
              <a:gd name="T81" fmla="*/ 2147483646 h 775"/>
              <a:gd name="T82" fmla="*/ 2147483646 w 1687"/>
              <a:gd name="T83" fmla="*/ 2147483646 h 775"/>
              <a:gd name="T84" fmla="*/ 2147483646 w 1687"/>
              <a:gd name="T85" fmla="*/ 2147483646 h 775"/>
              <a:gd name="T86" fmla="*/ 2147483646 w 1687"/>
              <a:gd name="T87" fmla="*/ 2147483646 h 775"/>
              <a:gd name="T88" fmla="*/ 2147483646 w 1687"/>
              <a:gd name="T89" fmla="*/ 2147483646 h 775"/>
              <a:gd name="T90" fmla="*/ 2147483646 w 1687"/>
              <a:gd name="T91" fmla="*/ 2147483646 h 775"/>
              <a:gd name="T92" fmla="*/ 2147483646 w 1687"/>
              <a:gd name="T93" fmla="*/ 2147483646 h 775"/>
              <a:gd name="T94" fmla="*/ 2147483646 w 1687"/>
              <a:gd name="T95" fmla="*/ 2147483646 h 775"/>
              <a:gd name="T96" fmla="*/ 2147483646 w 1687"/>
              <a:gd name="T97" fmla="*/ 2147483646 h 775"/>
              <a:gd name="T98" fmla="*/ 2147483646 w 1687"/>
              <a:gd name="T99" fmla="*/ 2147483646 h 775"/>
              <a:gd name="T100" fmla="*/ 2147483646 w 1687"/>
              <a:gd name="T101" fmla="*/ 2147483646 h 775"/>
              <a:gd name="T102" fmla="*/ 2147483646 w 1687"/>
              <a:gd name="T103" fmla="*/ 2147483646 h 775"/>
              <a:gd name="T104" fmla="*/ 2147483646 w 1687"/>
              <a:gd name="T105" fmla="*/ 2147483646 h 775"/>
              <a:gd name="T106" fmla="*/ 2147483646 w 1687"/>
              <a:gd name="T107" fmla="*/ 2147483646 h 775"/>
              <a:gd name="T108" fmla="*/ 2147483646 w 1687"/>
              <a:gd name="T109" fmla="*/ 2147483646 h 775"/>
              <a:gd name="T110" fmla="*/ 2147483646 w 1687"/>
              <a:gd name="T111" fmla="*/ 2147483646 h 775"/>
              <a:gd name="T112" fmla="*/ 2147483646 w 1687"/>
              <a:gd name="T113" fmla="*/ 2147483646 h 775"/>
              <a:gd name="T114" fmla="*/ 2147483646 w 1687"/>
              <a:gd name="T115" fmla="*/ 2147483646 h 775"/>
              <a:gd name="T116" fmla="*/ 2147483646 w 1687"/>
              <a:gd name="T117" fmla="*/ 2147483646 h 775"/>
              <a:gd name="T118" fmla="*/ 2147483646 w 1687"/>
              <a:gd name="T119" fmla="*/ 2147483646 h 775"/>
              <a:gd name="T120" fmla="*/ 2147483646 w 1687"/>
              <a:gd name="T121" fmla="*/ 2147483646 h 775"/>
              <a:gd name="T122" fmla="*/ 2147483646 w 1687"/>
              <a:gd name="T123" fmla="*/ 2147483646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10" name="Oval 9"/>
          <p:cNvSpPr/>
          <p:nvPr/>
        </p:nvSpPr>
        <p:spPr>
          <a:xfrm>
            <a:off x="2001838" y="2216151"/>
            <a:ext cx="2417762" cy="2409825"/>
          </a:xfrm>
          <a:prstGeom prst="ellipse">
            <a:avLst/>
          </a:prstGeom>
          <a:ln/>
        </p:spPr>
        <p:style>
          <a:lnRef idx="2">
            <a:schemeClr val="dk1"/>
          </a:lnRef>
          <a:fillRef idx="1">
            <a:schemeClr val="lt1"/>
          </a:fillRef>
          <a:effectRef idx="0">
            <a:schemeClr val="dk1"/>
          </a:effectRef>
          <a:fontRef idx="minor">
            <a:schemeClr val="dk1"/>
          </a:fontRef>
        </p:style>
      </p:sp>
      <p:pic>
        <p:nvPicPr>
          <p:cNvPr id="3584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7264" y="2581276"/>
            <a:ext cx="1887537"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987925" y="6329363"/>
            <a:ext cx="2216150" cy="431800"/>
          </a:xfrm>
          <a:prstGeom prst="rect">
            <a:avLst/>
          </a:prstGeom>
        </p:spPr>
        <p:txBody>
          <a:bodyPr wrap="none">
            <a:spAutoFit/>
          </a:bodyPr>
          <a:lstStyle/>
          <a:p>
            <a:pPr algn="ctr">
              <a:defRPr/>
            </a:pPr>
            <a:r>
              <a:rPr lang="ar-SA" sz="1100" dirty="0">
                <a:solidFill>
                  <a:schemeClr val="bg1"/>
                </a:solidFill>
              </a:rPr>
              <a:t>جميع الحقوق محفوظة لجامعة الملك فيصل ©</a:t>
            </a:r>
          </a:p>
          <a:p>
            <a:pPr algn="ctr">
              <a:defRPr/>
            </a:pPr>
            <a:r>
              <a:rPr lang="en-US" sz="1100" dirty="0">
                <a:solidFill>
                  <a:schemeClr val="bg1"/>
                </a:solidFill>
              </a:rPr>
              <a:t>All Rights Reserved for KFU ©</a:t>
            </a:r>
          </a:p>
        </p:txBody>
      </p:sp>
    </p:spTree>
    <p:extLst>
      <p:ext uri="{BB962C8B-B14F-4D97-AF65-F5344CB8AC3E}">
        <p14:creationId xmlns:p14="http://schemas.microsoft.com/office/powerpoint/2010/main" val="326289462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otalTime>300</TotalTime>
  <Words>1694</Words>
  <Application>Microsoft Office PowerPoint</Application>
  <PresentationFormat>Widescreen</PresentationFormat>
  <Paragraphs>346</Paragraphs>
  <Slides>24</Slides>
  <Notes>15</Notes>
  <HiddenSlides>0</HiddenSlides>
  <MMClips>0</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1</vt:i4>
      </vt:variant>
      <vt:variant>
        <vt:lpstr>Slide Titles</vt:lpstr>
      </vt:variant>
      <vt:variant>
        <vt:i4>24</vt:i4>
      </vt:variant>
    </vt:vector>
  </HeadingPairs>
  <TitlesOfParts>
    <vt:vector size="40" baseType="lpstr">
      <vt:lpstr>SimSun</vt:lpstr>
      <vt:lpstr>SimSun</vt:lpstr>
      <vt:lpstr>ae_AlMateen</vt:lpstr>
      <vt:lpstr>Al-Mujahed Free</vt:lpstr>
      <vt:lpstr>Arabic Transparent</vt:lpstr>
      <vt:lpstr>Arial</vt:lpstr>
      <vt:lpstr>Arial Black</vt:lpstr>
      <vt:lpstr>AYM Wadiy S_U normal.</vt:lpstr>
      <vt:lpstr>Calibri</vt:lpstr>
      <vt:lpstr>Calibri Light</vt:lpstr>
      <vt:lpstr>PT Bold Heading</vt:lpstr>
      <vt:lpstr>Times New Roman</vt:lpstr>
      <vt:lpstr>Wingdings</vt:lpstr>
      <vt:lpstr>1_Office Theme</vt:lpstr>
      <vt:lpstr>2_Office Theme</vt:lpstr>
      <vt:lpstr>Equation</vt:lpstr>
      <vt:lpstr>PowerPoint Presentation</vt:lpstr>
      <vt:lpstr>المحاضرة الثانية عشر    </vt:lpstr>
      <vt:lpstr>عناصر المحاضرة</vt:lpstr>
      <vt:lpstr>مقدمة </vt:lpstr>
      <vt:lpstr>PowerPoint Presentation</vt:lpstr>
      <vt:lpstr>الاحتكار التام Perfect Monopoly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Yousif Abdalkarim Yoysif</dc:creator>
  <cp:lastModifiedBy>Joseph</cp:lastModifiedBy>
  <cp:revision>10</cp:revision>
  <dcterms:created xsi:type="dcterms:W3CDTF">2016-11-23T09:08:05Z</dcterms:created>
  <dcterms:modified xsi:type="dcterms:W3CDTF">2016-11-27T19:06:35Z</dcterms:modified>
</cp:coreProperties>
</file>