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5"/>
  </p:notesMasterIdLst>
  <p:sldIdLst>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89"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72"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6" d="100"/>
          <a:sy n="116" d="100"/>
        </p:scale>
        <p:origin x="390"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D18664-F287-4DE3-A0F4-60DD60FEBC53}" type="datetimeFigureOut">
              <a:rPr lang="en-US" smtClean="0"/>
              <a:t>11/30/2016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752DF1-5070-4485-A7D5-4D89F5FD395D}" type="slidenum">
              <a:rPr lang="en-US" smtClean="0"/>
              <a:t>‹#›</a:t>
            </a:fld>
            <a:endParaRPr lang="en-US"/>
          </a:p>
        </p:txBody>
      </p:sp>
    </p:spTree>
    <p:extLst>
      <p:ext uri="{BB962C8B-B14F-4D97-AF65-F5344CB8AC3E}">
        <p14:creationId xmlns:p14="http://schemas.microsoft.com/office/powerpoint/2010/main" val="1209653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905558-DF08-4112-AC11-211D6F4296CF}" type="slidenum">
              <a:rPr lang="en-US"/>
              <a:pPr/>
              <a:t>4</a:t>
            </a:fld>
            <a:endParaRPr lang="en-US"/>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938162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2ACD64-DD9C-46F1-8492-985800E3CD52}" type="slidenum">
              <a:rPr lang="en-US"/>
              <a:pPr/>
              <a:t>5</a:t>
            </a:fld>
            <a:endParaRPr lang="en-US"/>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3475930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B596BF-4CB0-484E-A6C0-FDB95F4EF574}" type="slidenum">
              <a:rPr lang="en-US"/>
              <a:pPr/>
              <a:t>6</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74873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861CD5-94C0-463E-8E32-F21E92B7842E}" type="slidenum">
              <a:rPr lang="en-US"/>
              <a:pPr/>
              <a:t>7</a:t>
            </a:fld>
            <a:endParaRPr lang="en-US"/>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497549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12A98E-3FC5-44EA-ADD5-359E98048CEC}" type="slidenum">
              <a:rPr lang="en-US"/>
              <a:pPr/>
              <a:t>8</a:t>
            </a:fld>
            <a:endParaRPr lang="en-US"/>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187984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A7C260-2D76-4B05-93AA-C3320648FDCB}" type="slidenum">
              <a:rPr lang="en-US"/>
              <a:pPr/>
              <a:t>9</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1408971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CE9AF0-0E9D-4621-8335-22983F4FE40B}" type="slidenum">
              <a:rPr lang="en-US"/>
              <a:pPr/>
              <a:t>10</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3458217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F25823-0690-4CC3-BA57-F2A497D4B854}" type="slidenum">
              <a:rPr lang="en-US"/>
              <a:pPr/>
              <a:t>11</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2165020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D62CBD-F806-4D9B-A62E-3E64D0AF3BF5}" type="slidenum">
              <a:rPr lang="en-US"/>
              <a:pPr/>
              <a:t>12</a:t>
            </a:fld>
            <a:endParaRPr lang="en-US"/>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25006050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C2986F-A3D5-4E6F-9084-58DA611CFC2A}" type="slidenum">
              <a:rPr lang="en-US"/>
              <a:pPr/>
              <a:t>13</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14551266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6F9A1B-FA9A-44D5-8DA3-44D62022877D}" type="slidenum">
              <a:rPr lang="en-US"/>
              <a:pPr/>
              <a:t>14</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2499252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49266A-47D0-4C78-99BB-919DB2798FE9}" type="slidenum">
              <a:rPr lang="en-US"/>
              <a:pPr/>
              <a:t>15</a:t>
            </a:fld>
            <a:endParaRPr lang="en-US"/>
          </a:p>
        </p:txBody>
      </p:sp>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38332634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70E47C-742A-4176-8B47-474EBE5FE9A1}" type="slidenum">
              <a:rPr lang="en-US"/>
              <a:pPr/>
              <a:t>16</a:t>
            </a:fld>
            <a:endParaRPr lang="en-US"/>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14650585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126767-63A5-40DB-88D6-764A469888BE}" type="slidenum">
              <a:rPr lang="en-US"/>
              <a:pPr/>
              <a:t>17</a:t>
            </a:fld>
            <a:endParaRPr lang="en-US"/>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12019507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BDFC1A-5D4D-4B99-8F3D-0692BF0AB68C}" type="slidenum">
              <a:rPr lang="en-US"/>
              <a:pPr/>
              <a:t>18</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40203044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4CE3C9-690D-4CEF-90B7-068E6D063F46}" type="slidenum">
              <a:rPr lang="en-US"/>
              <a:pPr/>
              <a:t>19</a:t>
            </a:fld>
            <a:endParaRPr lang="en-US"/>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32006081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CC2BD8-BD9E-44F8-810D-0528FBA4B8E2}" type="slidenum">
              <a:rPr lang="en-US"/>
              <a:pPr/>
              <a:t>20</a:t>
            </a:fld>
            <a:endParaRPr lang="en-US"/>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39091980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BB8B86-968C-41A6-8352-6B0C0CF43999}" type="slidenum">
              <a:rPr lang="en-US"/>
              <a:pPr/>
              <a:t>21</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35450613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E092E4-1CEB-4F41-A7DC-7427B3A03C46}" type="slidenum">
              <a:rPr lang="en-US"/>
              <a:pPr/>
              <a:t>22</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9253963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A3D3D8-E2D6-436B-A87D-58FE5CA99C26}" type="slidenum">
              <a:rPr lang="en-US"/>
              <a:pPr/>
              <a:t>23</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27441225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3030F8-40EE-4372-9A7D-412B719618B6}" type="slidenum">
              <a:rPr lang="en-US"/>
              <a:pPr/>
              <a:t>24</a:t>
            </a:fld>
            <a:endParaRPr lang="en-US"/>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22420269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3D19B5-AFBA-4D2D-8150-97F347340062}" type="slidenum">
              <a:rPr lang="en-US"/>
              <a:pPr/>
              <a:t>25</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14160951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A26302-1F95-4F73-A0F9-3D1DE0D595C4}" type="slidenum">
              <a:rPr lang="en-US"/>
              <a:pPr/>
              <a:t>26</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40291168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7C3579-827B-4E3D-9569-4B552A5BD5F9}" type="slidenum">
              <a:rPr lang="en-US"/>
              <a:pPr/>
              <a:t>27</a:t>
            </a:fld>
            <a:endParaRPr lang="en-US"/>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16070889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D5BB27-DD40-4590-9A3D-D971A1D4BED2}" type="slidenum">
              <a:rPr lang="en-US"/>
              <a:pPr/>
              <a:t>28</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42482855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AA9EAF-1F85-4648-976C-1826BDEA77CF}" type="slidenum">
              <a:rPr lang="en-US"/>
              <a:pPr/>
              <a:t>29</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30690912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DB9B26-0745-417B-83B1-3A45860C5CD0}" type="slidenum">
              <a:rPr lang="en-US"/>
              <a:pPr/>
              <a:t>30</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19796573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598A58-E2C1-491E-BA87-C7B8EAB45A62}" type="slidenum">
              <a:rPr lang="en-US"/>
              <a:pPr/>
              <a:t>31</a:t>
            </a:fld>
            <a:endParaRPr lang="en-US"/>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911592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ar-S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01/03/38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267279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01/03/38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643642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ar-S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01/03/38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843677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78ED4ED6-0AC2-4C35-A1BB-A67F270B9C82}" type="datetimeFigureOut">
              <a:rPr lang="ar-SA" smtClean="0">
                <a:solidFill>
                  <a:prstClr val="black">
                    <a:tint val="75000"/>
                  </a:prstClr>
                </a:solidFill>
              </a:rPr>
              <a:pPr/>
              <a:t>01/03/38</a:t>
            </a:fld>
            <a:endParaRPr lang="ar-SA">
              <a:solidFill>
                <a:prstClr val="black">
                  <a:tint val="75000"/>
                </a:prstClr>
              </a:solidFill>
            </a:endParaRPr>
          </a:p>
        </p:txBody>
      </p:sp>
      <p:sp>
        <p:nvSpPr>
          <p:cNvPr id="6" name="Footer Placeholder 5"/>
          <p:cNvSpPr>
            <a:spLocks noGrp="1"/>
          </p:cNvSpPr>
          <p:nvPr>
            <p:ph type="ftr" sz="quarter" idx="11"/>
          </p:nvPr>
        </p:nvSpPr>
        <p:spPr/>
        <p:txBody>
          <a:bodyPr/>
          <a:lstStyle/>
          <a:p>
            <a:endParaRPr lang="ar-SA">
              <a:solidFill>
                <a:prstClr val="black">
                  <a:tint val="75000"/>
                </a:prstClr>
              </a:solidFill>
            </a:endParaRPr>
          </a:p>
        </p:txBody>
      </p:sp>
      <p:sp>
        <p:nvSpPr>
          <p:cNvPr id="7" name="Slide Number Placeholder 6"/>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866681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ar-S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78ED4ED6-0AC2-4C35-A1BB-A67F270B9C82}" type="datetimeFigureOut">
              <a:rPr lang="ar-SA" smtClean="0">
                <a:solidFill>
                  <a:prstClr val="black">
                    <a:tint val="75000"/>
                  </a:prstClr>
                </a:solidFill>
              </a:rPr>
              <a:pPr/>
              <a:t>01/03/38</a:t>
            </a:fld>
            <a:endParaRPr lang="ar-SA">
              <a:solidFill>
                <a:prstClr val="black">
                  <a:tint val="75000"/>
                </a:prstClr>
              </a:solidFill>
            </a:endParaRPr>
          </a:p>
        </p:txBody>
      </p:sp>
      <p:sp>
        <p:nvSpPr>
          <p:cNvPr id="8" name="Footer Placeholder 7"/>
          <p:cNvSpPr>
            <a:spLocks noGrp="1"/>
          </p:cNvSpPr>
          <p:nvPr>
            <p:ph type="ftr" sz="quarter" idx="11"/>
          </p:nvPr>
        </p:nvSpPr>
        <p:spPr/>
        <p:txBody>
          <a:bodyPr/>
          <a:lstStyle/>
          <a:p>
            <a:endParaRPr lang="ar-SA">
              <a:solidFill>
                <a:prstClr val="black">
                  <a:tint val="75000"/>
                </a:prstClr>
              </a:solidFill>
            </a:endParaRPr>
          </a:p>
        </p:txBody>
      </p:sp>
      <p:sp>
        <p:nvSpPr>
          <p:cNvPr id="9" name="Slide Number Placeholder 8"/>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267060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78ED4ED6-0AC2-4C35-A1BB-A67F270B9C82}" type="datetimeFigureOut">
              <a:rPr lang="ar-SA" smtClean="0">
                <a:solidFill>
                  <a:prstClr val="black">
                    <a:tint val="75000"/>
                  </a:prstClr>
                </a:solidFill>
              </a:rPr>
              <a:pPr/>
              <a:t>01/03/38</a:t>
            </a:fld>
            <a:endParaRPr lang="ar-SA">
              <a:solidFill>
                <a:prstClr val="black">
                  <a:tint val="75000"/>
                </a:prstClr>
              </a:solidFill>
            </a:endParaRPr>
          </a:p>
        </p:txBody>
      </p:sp>
      <p:sp>
        <p:nvSpPr>
          <p:cNvPr id="4" name="Footer Placeholder 3"/>
          <p:cNvSpPr>
            <a:spLocks noGrp="1"/>
          </p:cNvSpPr>
          <p:nvPr>
            <p:ph type="ftr" sz="quarter" idx="11"/>
          </p:nvPr>
        </p:nvSpPr>
        <p:spPr/>
        <p:txBody>
          <a:bodyPr/>
          <a:lstStyle/>
          <a:p>
            <a:endParaRPr lang="ar-SA">
              <a:solidFill>
                <a:prstClr val="black">
                  <a:tint val="75000"/>
                </a:prstClr>
              </a:solidFill>
            </a:endParaRPr>
          </a:p>
        </p:txBody>
      </p:sp>
      <p:sp>
        <p:nvSpPr>
          <p:cNvPr id="5" name="Slide Number Placeholder 4"/>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424184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ED4ED6-0AC2-4C35-A1BB-A67F270B9C82}" type="datetimeFigureOut">
              <a:rPr lang="ar-SA" smtClean="0">
                <a:solidFill>
                  <a:prstClr val="black">
                    <a:tint val="75000"/>
                  </a:prstClr>
                </a:solidFill>
              </a:rPr>
              <a:pPr/>
              <a:t>01/03/38</a:t>
            </a:fld>
            <a:endParaRPr lang="ar-SA">
              <a:solidFill>
                <a:prstClr val="black">
                  <a:tint val="75000"/>
                </a:prstClr>
              </a:solidFill>
            </a:endParaRPr>
          </a:p>
        </p:txBody>
      </p:sp>
      <p:sp>
        <p:nvSpPr>
          <p:cNvPr id="3" name="Footer Placeholder 2"/>
          <p:cNvSpPr>
            <a:spLocks noGrp="1"/>
          </p:cNvSpPr>
          <p:nvPr>
            <p:ph type="ftr" sz="quarter" idx="11"/>
          </p:nvPr>
        </p:nvSpPr>
        <p:spPr/>
        <p:txBody>
          <a:bodyPr/>
          <a:lstStyle/>
          <a:p>
            <a:endParaRPr lang="ar-SA">
              <a:solidFill>
                <a:prstClr val="black">
                  <a:tint val="75000"/>
                </a:prstClr>
              </a:solidFill>
            </a:endParaRPr>
          </a:p>
        </p:txBody>
      </p:sp>
      <p:sp>
        <p:nvSpPr>
          <p:cNvPr id="4" name="Slide Number Placeholder 3"/>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599458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S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ED4ED6-0AC2-4C35-A1BB-A67F270B9C82}" type="datetimeFigureOut">
              <a:rPr lang="ar-SA" smtClean="0">
                <a:solidFill>
                  <a:prstClr val="black">
                    <a:tint val="75000"/>
                  </a:prstClr>
                </a:solidFill>
              </a:rPr>
              <a:pPr/>
              <a:t>01/03/38</a:t>
            </a:fld>
            <a:endParaRPr lang="ar-SA">
              <a:solidFill>
                <a:prstClr val="black">
                  <a:tint val="75000"/>
                </a:prstClr>
              </a:solidFill>
            </a:endParaRPr>
          </a:p>
        </p:txBody>
      </p:sp>
      <p:sp>
        <p:nvSpPr>
          <p:cNvPr id="6" name="Footer Placeholder 5"/>
          <p:cNvSpPr>
            <a:spLocks noGrp="1"/>
          </p:cNvSpPr>
          <p:nvPr>
            <p:ph type="ftr" sz="quarter" idx="11"/>
          </p:nvPr>
        </p:nvSpPr>
        <p:spPr/>
        <p:txBody>
          <a:bodyPr/>
          <a:lstStyle/>
          <a:p>
            <a:endParaRPr lang="ar-SA">
              <a:solidFill>
                <a:prstClr val="black">
                  <a:tint val="75000"/>
                </a:prstClr>
              </a:solidFill>
            </a:endParaRPr>
          </a:p>
        </p:txBody>
      </p:sp>
      <p:sp>
        <p:nvSpPr>
          <p:cNvPr id="7" name="Slide Number Placeholder 6"/>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88095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S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ED4ED6-0AC2-4C35-A1BB-A67F270B9C82}" type="datetimeFigureOut">
              <a:rPr lang="ar-SA" smtClean="0">
                <a:solidFill>
                  <a:prstClr val="black">
                    <a:tint val="75000"/>
                  </a:prstClr>
                </a:solidFill>
              </a:rPr>
              <a:pPr/>
              <a:t>01/03/38</a:t>
            </a:fld>
            <a:endParaRPr lang="ar-SA">
              <a:solidFill>
                <a:prstClr val="black">
                  <a:tint val="75000"/>
                </a:prstClr>
              </a:solidFill>
            </a:endParaRPr>
          </a:p>
        </p:txBody>
      </p:sp>
      <p:sp>
        <p:nvSpPr>
          <p:cNvPr id="6" name="Footer Placeholder 5"/>
          <p:cNvSpPr>
            <a:spLocks noGrp="1"/>
          </p:cNvSpPr>
          <p:nvPr>
            <p:ph type="ftr" sz="quarter" idx="11"/>
          </p:nvPr>
        </p:nvSpPr>
        <p:spPr/>
        <p:txBody>
          <a:bodyPr/>
          <a:lstStyle/>
          <a:p>
            <a:endParaRPr lang="ar-SA">
              <a:solidFill>
                <a:prstClr val="black">
                  <a:tint val="75000"/>
                </a:prstClr>
              </a:solidFill>
            </a:endParaRPr>
          </a:p>
        </p:txBody>
      </p:sp>
      <p:sp>
        <p:nvSpPr>
          <p:cNvPr id="7" name="Slide Number Placeholder 6"/>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773283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01/03/38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598353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01/03/38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9869627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p:nvSpPr>
        <p:spPr>
          <a:xfrm>
            <a:off x="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6" name="Rectangle 5"/>
          <p:cNvSpPr/>
          <p:nvPr/>
        </p:nvSpPr>
        <p:spPr>
          <a:xfrm>
            <a:off x="1127760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2" name="Title 1"/>
          <p:cNvSpPr>
            <a:spLocks noGrp="1"/>
          </p:cNvSpPr>
          <p:nvPr>
            <p:ph type="ctrTitle"/>
          </p:nvPr>
        </p:nvSpPr>
        <p:spPr>
          <a:xfrm>
            <a:off x="914400" y="2130427"/>
            <a:ext cx="103632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5257C50E-B730-4872-976B-FFBD5935859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5562241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5" name="Rectangle 12"/>
          <p:cNvSpPr/>
          <p:nvPr/>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6" name="Rectangle 5"/>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9CE7C07-3D20-478F-A4A3-4E02CE760F3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2961302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6"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63084" y="4406902"/>
            <a:ext cx="103632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B577D411-00E4-431F-861B-22CEA9C8ADA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5428880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6"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7" name="Rectangle 6"/>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cxnSp>
        <p:nvCxnSpPr>
          <p:cNvPr id="8"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6184913"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562708"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Slide Number Placeholder 5"/>
          <p:cNvSpPr>
            <a:spLocks noGrp="1"/>
          </p:cNvSpPr>
          <p:nvPr>
            <p:ph type="sldNum" sz="quarter" idx="14"/>
          </p:nvPr>
        </p:nvSpPr>
        <p:spPr>
          <a:xfrm>
            <a:off x="6123354" y="6356351"/>
            <a:ext cx="593969" cy="365125"/>
          </a:xfrm>
        </p:spPr>
        <p:txBody>
          <a:bodyPr/>
          <a:lstStyle>
            <a:lvl1pPr algn="ctr">
              <a:defRPr>
                <a:cs typeface="Arial" panose="020B0604020202020204" pitchFamily="34" charset="0"/>
              </a:defRPr>
            </a:lvl1pPr>
          </a:lstStyle>
          <a:p>
            <a:pPr>
              <a:defRPr/>
            </a:pPr>
            <a:fld id="{A40CE014-9E73-4312-A34B-DDBE291E677C}"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8793073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8" name="Rectangle 7"/>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9"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cxnSp>
        <p:nvCxnSpPr>
          <p:cNvPr id="10"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B84F9DF-7E68-49BA-B594-28108E1774D6}"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2021897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4"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5"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cxnSp>
        <p:nvCxnSpPr>
          <p:cNvPr id="6"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30782BAD-2F08-4DE1-8EE3-C2E99C49B74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9208678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3"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C133AFFB-BE8B-4ECA-8C50-1433E49EA28E}"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9286660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4" y="273052"/>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42D5D341-3245-40E2-9B0B-E8256AEF92B9}"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0539649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2688DE0C-B4F7-45E3-9F88-CD7056CD2980}"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1970293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63DF9721-5165-4DF0-8DFA-B0ED8E6E748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0713621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75799" y="274640"/>
            <a:ext cx="2971801"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60400" y="274640"/>
            <a:ext cx="8712201"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85177BF5-D7E8-4F19-8857-959EAD89A87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42794779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a:prstGeom prst="rect">
            <a:avLst/>
          </a:prstGeom>
        </p:spPr>
        <p:txBody>
          <a:bodyPr/>
          <a:lstStyle/>
          <a:p>
            <a:r>
              <a:rPr lang="en-US" smtClean="0"/>
              <a:t>Click to edit Master title style</a:t>
            </a:r>
            <a:endParaRPr lang="ar-SA"/>
          </a:p>
        </p:txBody>
      </p:sp>
      <p:sp>
        <p:nvSpPr>
          <p:cNvPr id="3" name="Table Placeholder 2"/>
          <p:cNvSpPr>
            <a:spLocks noGrp="1"/>
          </p:cNvSpPr>
          <p:nvPr>
            <p:ph type="tbl" idx="1"/>
          </p:nvPr>
        </p:nvSpPr>
        <p:spPr>
          <a:xfrm>
            <a:off x="609600" y="1981200"/>
            <a:ext cx="10972800" cy="3886200"/>
          </a:xfrm>
        </p:spPr>
        <p:txBody>
          <a:bodyPr/>
          <a:lstStyle/>
          <a:p>
            <a:pPr lvl="0"/>
            <a:endParaRPr lang="ar-SA" noProof="0" smtClean="0"/>
          </a:p>
        </p:txBody>
      </p:sp>
      <p:sp>
        <p:nvSpPr>
          <p:cNvPr id="4" name="Rectangle 2"/>
          <p:cNvSpPr>
            <a:spLocks noGrp="1" noChangeArrowheads="1"/>
          </p:cNvSpPr>
          <p:nvPr>
            <p:ph type="ftr" sz="quarter" idx="10"/>
          </p:nvPr>
        </p:nvSpPr>
        <p:spPr>
          <a:xfrm>
            <a:off x="4165600" y="6248400"/>
            <a:ext cx="3860800" cy="457200"/>
          </a:xfrm>
          <a:prstGeom prst="rect">
            <a:avLst/>
          </a:prstGeom>
          <a:ln/>
        </p:spPr>
        <p:txBody>
          <a:bodyPr/>
          <a:lstStyle>
            <a:lvl1pPr>
              <a:defRPr/>
            </a:lvl1pPr>
          </a:lstStyle>
          <a:p>
            <a:pPr algn="r" rtl="1">
              <a:defRPr/>
            </a:pPr>
            <a:endParaRPr lang="en-US">
              <a:solidFill>
                <a:prstClr val="black"/>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09A8B51B-5708-4295-85E5-60A1A9A57D68}" type="slidenum">
              <a:rPr lang="en-US" altLang="ar-SA">
                <a:solidFill>
                  <a:prstClr val="white"/>
                </a:solidFill>
              </a:rPr>
              <a:pPr>
                <a:defRPr/>
              </a:pPr>
              <a:t>‹#›</a:t>
            </a:fld>
            <a:endParaRPr lang="en-US" altLang="ar-SA">
              <a:solidFill>
                <a:prstClr val="white"/>
              </a:solidFill>
            </a:endParaRPr>
          </a:p>
        </p:txBody>
      </p:sp>
      <p:sp>
        <p:nvSpPr>
          <p:cNvPr id="6" name="Rectangle 16"/>
          <p:cNvSpPr>
            <a:spLocks noGrp="1" noChangeArrowheads="1"/>
          </p:cNvSpPr>
          <p:nvPr>
            <p:ph type="dt" sz="half" idx="12"/>
          </p:nvPr>
        </p:nvSpPr>
        <p:spPr>
          <a:xfrm>
            <a:off x="609600" y="6245225"/>
            <a:ext cx="2844800" cy="476250"/>
          </a:xfrm>
          <a:prstGeom prst="rect">
            <a:avLst/>
          </a:prstGeom>
          <a:ln/>
        </p:spPr>
        <p:txBody>
          <a:bodyPr/>
          <a:lstStyle>
            <a:lvl1pPr>
              <a:defRPr/>
            </a:lvl1pPr>
          </a:lstStyle>
          <a:p>
            <a:pPr algn="r" rtl="1">
              <a:defRPr/>
            </a:pPr>
            <a:endParaRPr lang="en-US">
              <a:solidFill>
                <a:prstClr val="black"/>
              </a:solidFill>
            </a:endParaRPr>
          </a:p>
        </p:txBody>
      </p:sp>
    </p:spTree>
    <p:extLst>
      <p:ext uri="{BB962C8B-B14F-4D97-AF65-F5344CB8AC3E}">
        <p14:creationId xmlns:p14="http://schemas.microsoft.com/office/powerpoint/2010/main" val="34184830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عنوان فقط">
    <p:bg>
      <p:bgPr>
        <a:solidFill>
          <a:schemeClr val="tx1"/>
        </a:solidFill>
        <a:effectLst/>
      </p:bgPr>
    </p:bg>
    <p:spTree>
      <p:nvGrpSpPr>
        <p:cNvPr id="1" name=""/>
        <p:cNvGrpSpPr/>
        <p:nvPr/>
      </p:nvGrpSpPr>
      <p:grpSpPr>
        <a:xfrm>
          <a:off x="0" y="0"/>
          <a:ext cx="0" cy="0"/>
          <a:chOff x="0" y="0"/>
          <a:chExt cx="0" cy="0"/>
        </a:xfrm>
      </p:grpSpPr>
      <p:sp>
        <p:nvSpPr>
          <p:cNvPr id="11" name="عنصر نائب للمحتوى 2"/>
          <p:cNvSpPr>
            <a:spLocks noGrp="1"/>
          </p:cNvSpPr>
          <p:nvPr>
            <p:ph idx="1"/>
          </p:nvPr>
        </p:nvSpPr>
        <p:spPr>
          <a:xfrm>
            <a:off x="609600" y="1481138"/>
            <a:ext cx="10972800" cy="4525962"/>
          </a:xfrm>
        </p:spPr>
        <p:txBody>
          <a:bodyPr/>
          <a:lstStyle>
            <a:lvl1pPr algn="r" rtl="1">
              <a:defRPr>
                <a:solidFill>
                  <a:schemeClr val="bg1"/>
                </a:solidFill>
              </a:defRPr>
            </a:lvl1pPr>
            <a:lvl2pPr algn="r" rtl="1">
              <a:defRPr>
                <a:solidFill>
                  <a:schemeClr val="bg1"/>
                </a:solidFill>
              </a:defRPr>
            </a:lvl2pPr>
            <a:lvl3pPr algn="r" rtl="1">
              <a:defRPr>
                <a:solidFill>
                  <a:schemeClr val="bg1"/>
                </a:solidFill>
              </a:defRPr>
            </a:lvl3pPr>
            <a:lvl4pPr algn="r" rtl="1">
              <a:defRPr>
                <a:solidFill>
                  <a:schemeClr val="bg1"/>
                </a:solidFill>
              </a:defRPr>
            </a:lvl4pPr>
            <a:lvl5pPr algn="r" rtl="1">
              <a:defRPr>
                <a:solidFill>
                  <a:schemeClr val="bg1"/>
                </a:solidFill>
              </a:defRPr>
            </a:lvl5pPr>
            <a:extLst/>
          </a:lstStyle>
          <a:p>
            <a:pPr lvl="0"/>
            <a:r>
              <a:rPr lang="ar-SA" dirty="0" smtClean="0"/>
              <a:t>انقر لتحرير أنماط النص الرئيسي</a:t>
            </a:r>
          </a:p>
          <a:p>
            <a:pPr lvl="1"/>
            <a:r>
              <a:rPr lang="ar-SA" dirty="0" smtClean="0"/>
              <a:t>المستوى الثاني</a:t>
            </a:r>
          </a:p>
          <a:p>
            <a:pPr lvl="2"/>
            <a:r>
              <a:rPr lang="ar-SA" dirty="0" smtClean="0"/>
              <a:t>المستوى الثالث</a:t>
            </a:r>
          </a:p>
          <a:p>
            <a:pPr lvl="3"/>
            <a:r>
              <a:rPr lang="ar-SA" dirty="0" smtClean="0"/>
              <a:t>المستوى الرابع</a:t>
            </a:r>
          </a:p>
          <a:p>
            <a:pPr lvl="4"/>
            <a:r>
              <a:rPr lang="ar-SA" dirty="0" smtClean="0"/>
              <a:t>المستوى الخامس</a:t>
            </a:r>
            <a:endParaRPr lang="en-US" dirty="0"/>
          </a:p>
        </p:txBody>
      </p:sp>
      <p:sp>
        <p:nvSpPr>
          <p:cNvPr id="12" name="عنوان 6"/>
          <p:cNvSpPr>
            <a:spLocks noGrp="1"/>
          </p:cNvSpPr>
          <p:nvPr>
            <p:ph type="title"/>
          </p:nvPr>
        </p:nvSpPr>
        <p:spPr>
          <a:xfrm>
            <a:off x="609600" y="274638"/>
            <a:ext cx="10972800" cy="1143000"/>
          </a:xfrm>
          <a:prstGeom prst="rect">
            <a:avLst/>
          </a:prstGeom>
        </p:spPr>
        <p:txBody>
          <a:bodyPr rtlCol="0"/>
          <a:lstStyle>
            <a:lvl1pPr algn="r" rtl="1">
              <a:defRPr>
                <a:solidFill>
                  <a:schemeClr val="accent5"/>
                </a:solidFill>
              </a:defRPr>
            </a:lvl1pPr>
            <a:extLst/>
          </a:lstStyle>
          <a:p>
            <a:r>
              <a:rPr lang="ar-SA" dirty="0" smtClean="0"/>
              <a:t>انقر لتحرير نمط العنوان الرئيسي</a:t>
            </a:r>
            <a:endParaRPr lang="en-US" dirty="0"/>
          </a:p>
        </p:txBody>
      </p:sp>
      <p:sp>
        <p:nvSpPr>
          <p:cNvPr id="4" name="عنصر نائب للتاريخ 9"/>
          <p:cNvSpPr>
            <a:spLocks noGrp="1"/>
          </p:cNvSpPr>
          <p:nvPr>
            <p:ph type="dt" sz="half" idx="10"/>
          </p:nvPr>
        </p:nvSpPr>
        <p:spPr>
          <a:xfrm>
            <a:off x="8970433" y="6408739"/>
            <a:ext cx="2559051" cy="365125"/>
          </a:xfrm>
          <a:prstGeom prst="rect">
            <a:avLst/>
          </a:prstGeom>
        </p:spPr>
        <p:txBody>
          <a:bodyPr/>
          <a:lstStyle>
            <a:lvl1pPr>
              <a:defRPr>
                <a:latin typeface="Times New Roman" charset="0"/>
              </a:defRPr>
            </a:lvl1pPr>
          </a:lstStyle>
          <a:p>
            <a:pPr algn="r" rtl="1">
              <a:defRPr/>
            </a:pPr>
            <a:fld id="{DC7C9964-A059-4D0B-B388-840973C10396}" type="datetimeFigureOut">
              <a:rPr lang="en-US">
                <a:solidFill>
                  <a:prstClr val="white"/>
                </a:solidFill>
              </a:rPr>
              <a:pPr algn="r" rtl="1">
                <a:defRPr/>
              </a:pPr>
              <a:t>11/30/2016</a:t>
            </a:fld>
            <a:endParaRPr lang="en-US" dirty="0">
              <a:solidFill>
                <a:prstClr val="white"/>
              </a:solidFill>
            </a:endParaRPr>
          </a:p>
        </p:txBody>
      </p:sp>
      <p:sp>
        <p:nvSpPr>
          <p:cNvPr id="5" name="عنصر نائب للتذييل 21"/>
          <p:cNvSpPr>
            <a:spLocks noGrp="1"/>
          </p:cNvSpPr>
          <p:nvPr>
            <p:ph type="ftr" sz="quarter" idx="11"/>
          </p:nvPr>
        </p:nvSpPr>
        <p:spPr>
          <a:xfrm>
            <a:off x="5839884" y="6408739"/>
            <a:ext cx="3134783" cy="365125"/>
          </a:xfrm>
          <a:prstGeom prst="rect">
            <a:avLst/>
          </a:prstGeom>
        </p:spPr>
        <p:txBody>
          <a:bodyPr/>
          <a:lstStyle>
            <a:lvl1pPr>
              <a:defRPr>
                <a:latin typeface="Times New Roman" charset="0"/>
              </a:defRPr>
            </a:lvl1pPr>
          </a:lstStyle>
          <a:p>
            <a:pPr algn="r" rtl="1">
              <a:defRPr/>
            </a:pPr>
            <a:endParaRPr lang="en-US">
              <a:solidFill>
                <a:prstClr val="white"/>
              </a:solidFill>
            </a:endParaRPr>
          </a:p>
        </p:txBody>
      </p:sp>
      <p:sp>
        <p:nvSpPr>
          <p:cNvPr id="6" name="عنصر نائب لرقم الشريحة 17"/>
          <p:cNvSpPr>
            <a:spLocks noGrp="1"/>
          </p:cNvSpPr>
          <p:nvPr>
            <p:ph type="sldNum" sz="quarter" idx="12"/>
          </p:nvPr>
        </p:nvSpPr>
        <p:spPr>
          <a:xfrm>
            <a:off x="11529484" y="6408739"/>
            <a:ext cx="488949" cy="365125"/>
          </a:xfrm>
        </p:spPr>
        <p:txBody>
          <a:bodyPr/>
          <a:lstStyle>
            <a:lvl1pPr>
              <a:defRPr>
                <a:latin typeface="Times New Roman" panose="02020603050405020304" pitchFamily="18" charset="0"/>
              </a:defRPr>
            </a:lvl1pPr>
          </a:lstStyle>
          <a:p>
            <a:pPr>
              <a:defRPr/>
            </a:pPr>
            <a:fld id="{6E7A03F6-7E04-4E5E-BAD3-53F81F6B3C4A}" type="slidenum">
              <a:rPr lang="en-US" altLang="ar-SA">
                <a:solidFill>
                  <a:prstClr val="black"/>
                </a:solidFill>
              </a:rPr>
              <a:pPr>
                <a:defRPr/>
              </a:pPr>
              <a:t>‹#›</a:t>
            </a:fld>
            <a:r>
              <a:rPr lang="en-US" altLang="ar-SA">
                <a:solidFill>
                  <a:prstClr val="black"/>
                </a:solidFill>
              </a:rPr>
              <a:t> of 25</a:t>
            </a:r>
          </a:p>
        </p:txBody>
      </p:sp>
    </p:spTree>
    <p:extLst>
      <p:ext uri="{BB962C8B-B14F-4D97-AF65-F5344CB8AC3E}">
        <p14:creationId xmlns:p14="http://schemas.microsoft.com/office/powerpoint/2010/main" val="6611782"/>
      </p:ext>
    </p:extLst>
  </p:cSld>
  <p:clrMapOvr>
    <a:overrideClrMapping bg1="dk1" tx1="lt1" bg2="dk2" tx2="lt2" accent1="accent1" accent2="accent2" accent3="accent3" accent4="accent4" accent5="accent5" accent6="accent6" hlink="hlink" folHlink="folHlink"/>
  </p:clrMapOvr>
  <p:transition advClick="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4_عنوان فقط">
    <p:bg>
      <p:bgPr>
        <a:solidFill>
          <a:schemeClr val="tx1"/>
        </a:solidFill>
        <a:effectLst/>
      </p:bgPr>
    </p:bg>
    <p:spTree>
      <p:nvGrpSpPr>
        <p:cNvPr id="1" name=""/>
        <p:cNvGrpSpPr/>
        <p:nvPr/>
      </p:nvGrpSpPr>
      <p:grpSpPr>
        <a:xfrm>
          <a:off x="0" y="0"/>
          <a:ext cx="0" cy="0"/>
          <a:chOff x="0" y="0"/>
          <a:chExt cx="0" cy="0"/>
        </a:xfrm>
      </p:grpSpPr>
      <p:sp>
        <p:nvSpPr>
          <p:cNvPr id="11" name="عنصر نائب للمحتوى 2"/>
          <p:cNvSpPr>
            <a:spLocks noGrp="1"/>
          </p:cNvSpPr>
          <p:nvPr>
            <p:ph idx="1"/>
          </p:nvPr>
        </p:nvSpPr>
        <p:spPr>
          <a:xfrm>
            <a:off x="609600" y="1481138"/>
            <a:ext cx="10972800" cy="4525962"/>
          </a:xfrm>
        </p:spPr>
        <p:txBody>
          <a:bodyPr/>
          <a:lstStyle>
            <a:lvl1pPr algn="r" rtl="1">
              <a:defRPr>
                <a:solidFill>
                  <a:schemeClr val="bg1"/>
                </a:solidFill>
              </a:defRPr>
            </a:lvl1pPr>
            <a:lvl2pPr algn="r" rtl="1">
              <a:defRPr>
                <a:solidFill>
                  <a:schemeClr val="bg1"/>
                </a:solidFill>
              </a:defRPr>
            </a:lvl2pPr>
            <a:lvl3pPr algn="r" rtl="1">
              <a:defRPr>
                <a:solidFill>
                  <a:schemeClr val="bg1"/>
                </a:solidFill>
              </a:defRPr>
            </a:lvl3pPr>
            <a:lvl4pPr algn="r" rtl="1">
              <a:defRPr>
                <a:solidFill>
                  <a:schemeClr val="bg1"/>
                </a:solidFill>
              </a:defRPr>
            </a:lvl4pPr>
            <a:lvl5pPr algn="r" rtl="1">
              <a:defRPr>
                <a:solidFill>
                  <a:schemeClr val="bg1"/>
                </a:solidFill>
              </a:defRPr>
            </a:lvl5pPr>
            <a:extLst/>
          </a:lstStyle>
          <a:p>
            <a:pPr lvl="0"/>
            <a:r>
              <a:rPr lang="ar-SA" dirty="0" smtClean="0"/>
              <a:t>انقر لتحرير أنماط النص الرئيسي</a:t>
            </a:r>
          </a:p>
          <a:p>
            <a:pPr lvl="1"/>
            <a:r>
              <a:rPr lang="ar-SA" dirty="0" smtClean="0"/>
              <a:t>المستوى الثاني</a:t>
            </a:r>
          </a:p>
          <a:p>
            <a:pPr lvl="2"/>
            <a:r>
              <a:rPr lang="ar-SA" dirty="0" smtClean="0"/>
              <a:t>المستوى الثالث</a:t>
            </a:r>
          </a:p>
          <a:p>
            <a:pPr lvl="3"/>
            <a:r>
              <a:rPr lang="ar-SA" dirty="0" smtClean="0"/>
              <a:t>المستوى الرابع</a:t>
            </a:r>
          </a:p>
          <a:p>
            <a:pPr lvl="4"/>
            <a:r>
              <a:rPr lang="ar-SA" dirty="0" smtClean="0"/>
              <a:t>المستوى الخامس</a:t>
            </a:r>
            <a:endParaRPr lang="en-US" dirty="0"/>
          </a:p>
        </p:txBody>
      </p:sp>
      <p:sp>
        <p:nvSpPr>
          <p:cNvPr id="12" name="عنوان 6"/>
          <p:cNvSpPr>
            <a:spLocks noGrp="1"/>
          </p:cNvSpPr>
          <p:nvPr>
            <p:ph type="title"/>
          </p:nvPr>
        </p:nvSpPr>
        <p:spPr>
          <a:xfrm>
            <a:off x="609600" y="274638"/>
            <a:ext cx="10972800" cy="1143000"/>
          </a:xfrm>
          <a:prstGeom prst="rect">
            <a:avLst/>
          </a:prstGeom>
        </p:spPr>
        <p:txBody>
          <a:bodyPr rtlCol="0"/>
          <a:lstStyle>
            <a:lvl1pPr algn="r" rtl="1">
              <a:defRPr>
                <a:solidFill>
                  <a:schemeClr val="accent5"/>
                </a:solidFill>
              </a:defRPr>
            </a:lvl1pPr>
            <a:extLst/>
          </a:lstStyle>
          <a:p>
            <a:r>
              <a:rPr lang="ar-SA" dirty="0" smtClean="0"/>
              <a:t>انقر لتحرير نمط العنوان الرئيسي</a:t>
            </a:r>
            <a:endParaRPr lang="en-US" dirty="0"/>
          </a:p>
        </p:txBody>
      </p:sp>
      <p:sp>
        <p:nvSpPr>
          <p:cNvPr id="4" name="عنصر نائب للتاريخ 9"/>
          <p:cNvSpPr>
            <a:spLocks noGrp="1"/>
          </p:cNvSpPr>
          <p:nvPr>
            <p:ph type="dt" sz="half" idx="10"/>
          </p:nvPr>
        </p:nvSpPr>
        <p:spPr>
          <a:xfrm>
            <a:off x="8970433" y="6408739"/>
            <a:ext cx="2559051" cy="365125"/>
          </a:xfrm>
          <a:prstGeom prst="rect">
            <a:avLst/>
          </a:prstGeom>
        </p:spPr>
        <p:txBody>
          <a:bodyPr/>
          <a:lstStyle>
            <a:lvl1pPr>
              <a:defRPr>
                <a:latin typeface="Times New Roman" charset="0"/>
              </a:defRPr>
            </a:lvl1pPr>
          </a:lstStyle>
          <a:p>
            <a:pPr algn="r" rtl="1">
              <a:defRPr/>
            </a:pPr>
            <a:fld id="{D3436DDC-650F-457B-A192-5C622B9E8554}" type="datetimeFigureOut">
              <a:rPr lang="en-US">
                <a:solidFill>
                  <a:prstClr val="white"/>
                </a:solidFill>
              </a:rPr>
              <a:pPr algn="r" rtl="1">
                <a:defRPr/>
              </a:pPr>
              <a:t>11/30/2016</a:t>
            </a:fld>
            <a:endParaRPr lang="en-US" dirty="0">
              <a:solidFill>
                <a:prstClr val="white"/>
              </a:solidFill>
            </a:endParaRPr>
          </a:p>
        </p:txBody>
      </p:sp>
      <p:sp>
        <p:nvSpPr>
          <p:cNvPr id="5" name="عنصر نائب للتذييل 21"/>
          <p:cNvSpPr>
            <a:spLocks noGrp="1"/>
          </p:cNvSpPr>
          <p:nvPr>
            <p:ph type="ftr" sz="quarter" idx="11"/>
          </p:nvPr>
        </p:nvSpPr>
        <p:spPr>
          <a:xfrm>
            <a:off x="5839884" y="6408739"/>
            <a:ext cx="3134783" cy="365125"/>
          </a:xfrm>
          <a:prstGeom prst="rect">
            <a:avLst/>
          </a:prstGeom>
        </p:spPr>
        <p:txBody>
          <a:bodyPr/>
          <a:lstStyle>
            <a:lvl1pPr>
              <a:defRPr>
                <a:latin typeface="Times New Roman" charset="0"/>
              </a:defRPr>
            </a:lvl1pPr>
          </a:lstStyle>
          <a:p>
            <a:pPr algn="r" rtl="1">
              <a:defRPr/>
            </a:pPr>
            <a:endParaRPr lang="en-US">
              <a:solidFill>
                <a:prstClr val="white"/>
              </a:solidFill>
            </a:endParaRPr>
          </a:p>
        </p:txBody>
      </p:sp>
      <p:sp>
        <p:nvSpPr>
          <p:cNvPr id="6" name="عنصر نائب لرقم الشريحة 17"/>
          <p:cNvSpPr>
            <a:spLocks noGrp="1"/>
          </p:cNvSpPr>
          <p:nvPr>
            <p:ph type="sldNum" sz="quarter" idx="12"/>
          </p:nvPr>
        </p:nvSpPr>
        <p:spPr>
          <a:xfrm>
            <a:off x="11529484" y="6408739"/>
            <a:ext cx="488949" cy="365125"/>
          </a:xfrm>
        </p:spPr>
        <p:txBody>
          <a:bodyPr/>
          <a:lstStyle>
            <a:lvl1pPr>
              <a:defRPr>
                <a:latin typeface="Times New Roman" panose="02020603050405020304" pitchFamily="18" charset="0"/>
              </a:defRPr>
            </a:lvl1pPr>
          </a:lstStyle>
          <a:p>
            <a:pPr>
              <a:defRPr/>
            </a:pPr>
            <a:fld id="{CC166B76-DDF7-4401-8945-753D2B01F1A1}" type="slidenum">
              <a:rPr lang="en-US" altLang="ar-SA">
                <a:solidFill>
                  <a:prstClr val="black"/>
                </a:solidFill>
              </a:rPr>
              <a:pPr>
                <a:defRPr/>
              </a:pPr>
              <a:t>‹#›</a:t>
            </a:fld>
            <a:r>
              <a:rPr lang="en-US" altLang="ar-SA">
                <a:solidFill>
                  <a:prstClr val="black"/>
                </a:solidFill>
              </a:rPr>
              <a:t> of 25</a:t>
            </a:r>
          </a:p>
        </p:txBody>
      </p:sp>
    </p:spTree>
    <p:extLst>
      <p:ext uri="{BB962C8B-B14F-4D97-AF65-F5344CB8AC3E}">
        <p14:creationId xmlns:p14="http://schemas.microsoft.com/office/powerpoint/2010/main" val="3997168094"/>
      </p:ext>
    </p:extLst>
  </p:cSld>
  <p:clrMapOvr>
    <a:overrideClrMapping bg1="dk1" tx1="lt1" bg2="dk2" tx2="lt2" accent1="accent1" accent2="accent2" accent3="accent3" accent4="accent4" accent5="accent5" accent6="accent6" hlink="hlink" folHlink="folHlink"/>
  </p:clrMapOvr>
  <p:transition advClick="0"/>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5_عنوان فقط">
    <p:bg>
      <p:bgPr>
        <a:solidFill>
          <a:schemeClr val="tx1"/>
        </a:solidFill>
        <a:effectLst/>
      </p:bgPr>
    </p:bg>
    <p:spTree>
      <p:nvGrpSpPr>
        <p:cNvPr id="1" name=""/>
        <p:cNvGrpSpPr/>
        <p:nvPr/>
      </p:nvGrpSpPr>
      <p:grpSpPr>
        <a:xfrm>
          <a:off x="0" y="0"/>
          <a:ext cx="0" cy="0"/>
          <a:chOff x="0" y="0"/>
          <a:chExt cx="0" cy="0"/>
        </a:xfrm>
      </p:grpSpPr>
      <p:sp>
        <p:nvSpPr>
          <p:cNvPr id="11" name="عنصر نائب للمحتوى 2"/>
          <p:cNvSpPr>
            <a:spLocks noGrp="1"/>
          </p:cNvSpPr>
          <p:nvPr>
            <p:ph idx="1"/>
          </p:nvPr>
        </p:nvSpPr>
        <p:spPr>
          <a:xfrm>
            <a:off x="609600" y="1481138"/>
            <a:ext cx="10972800" cy="4525962"/>
          </a:xfrm>
        </p:spPr>
        <p:txBody>
          <a:bodyPr/>
          <a:lstStyle>
            <a:lvl1pPr algn="r" rtl="1">
              <a:defRPr>
                <a:solidFill>
                  <a:schemeClr val="bg1"/>
                </a:solidFill>
              </a:defRPr>
            </a:lvl1pPr>
            <a:lvl2pPr algn="r" rtl="1">
              <a:defRPr>
                <a:solidFill>
                  <a:schemeClr val="bg1"/>
                </a:solidFill>
              </a:defRPr>
            </a:lvl2pPr>
            <a:lvl3pPr algn="r" rtl="1">
              <a:defRPr>
                <a:solidFill>
                  <a:schemeClr val="bg1"/>
                </a:solidFill>
              </a:defRPr>
            </a:lvl3pPr>
            <a:lvl4pPr algn="r" rtl="1">
              <a:defRPr>
                <a:solidFill>
                  <a:schemeClr val="bg1"/>
                </a:solidFill>
              </a:defRPr>
            </a:lvl4pPr>
            <a:lvl5pPr algn="r" rtl="1">
              <a:defRPr>
                <a:solidFill>
                  <a:schemeClr val="bg1"/>
                </a:solidFill>
              </a:defRPr>
            </a:lvl5pPr>
            <a:extLst/>
          </a:lstStyle>
          <a:p>
            <a:pPr lvl="0"/>
            <a:r>
              <a:rPr lang="ar-SA" dirty="0" smtClean="0"/>
              <a:t>انقر لتحرير أنماط النص الرئيسي</a:t>
            </a:r>
          </a:p>
          <a:p>
            <a:pPr lvl="1"/>
            <a:r>
              <a:rPr lang="ar-SA" dirty="0" smtClean="0"/>
              <a:t>المستوى الثاني</a:t>
            </a:r>
          </a:p>
          <a:p>
            <a:pPr lvl="2"/>
            <a:r>
              <a:rPr lang="ar-SA" dirty="0" smtClean="0"/>
              <a:t>المستوى الثالث</a:t>
            </a:r>
          </a:p>
          <a:p>
            <a:pPr lvl="3"/>
            <a:r>
              <a:rPr lang="ar-SA" dirty="0" smtClean="0"/>
              <a:t>المستوى الرابع</a:t>
            </a:r>
          </a:p>
          <a:p>
            <a:pPr lvl="4"/>
            <a:r>
              <a:rPr lang="ar-SA" dirty="0" smtClean="0"/>
              <a:t>المستوى الخامس</a:t>
            </a:r>
            <a:endParaRPr lang="en-US" dirty="0"/>
          </a:p>
        </p:txBody>
      </p:sp>
      <p:sp>
        <p:nvSpPr>
          <p:cNvPr id="12" name="عنوان 6"/>
          <p:cNvSpPr>
            <a:spLocks noGrp="1"/>
          </p:cNvSpPr>
          <p:nvPr>
            <p:ph type="title"/>
          </p:nvPr>
        </p:nvSpPr>
        <p:spPr>
          <a:xfrm>
            <a:off x="609600" y="274638"/>
            <a:ext cx="10972800" cy="1143000"/>
          </a:xfrm>
          <a:prstGeom prst="rect">
            <a:avLst/>
          </a:prstGeom>
        </p:spPr>
        <p:txBody>
          <a:bodyPr rtlCol="0"/>
          <a:lstStyle>
            <a:lvl1pPr algn="r" rtl="1">
              <a:defRPr>
                <a:solidFill>
                  <a:schemeClr val="accent5"/>
                </a:solidFill>
              </a:defRPr>
            </a:lvl1pPr>
            <a:extLst/>
          </a:lstStyle>
          <a:p>
            <a:r>
              <a:rPr lang="ar-SA" dirty="0" smtClean="0"/>
              <a:t>انقر لتحرير نمط العنوان الرئيسي</a:t>
            </a:r>
            <a:endParaRPr lang="en-US" dirty="0"/>
          </a:p>
        </p:txBody>
      </p:sp>
      <p:sp>
        <p:nvSpPr>
          <p:cNvPr id="4" name="عنصر نائب للتاريخ 9"/>
          <p:cNvSpPr>
            <a:spLocks noGrp="1"/>
          </p:cNvSpPr>
          <p:nvPr>
            <p:ph type="dt" sz="half" idx="10"/>
          </p:nvPr>
        </p:nvSpPr>
        <p:spPr>
          <a:xfrm>
            <a:off x="8970433" y="6408739"/>
            <a:ext cx="2559051" cy="365125"/>
          </a:xfrm>
          <a:prstGeom prst="rect">
            <a:avLst/>
          </a:prstGeom>
        </p:spPr>
        <p:txBody>
          <a:bodyPr/>
          <a:lstStyle>
            <a:lvl1pPr>
              <a:defRPr>
                <a:latin typeface="Times New Roman" charset="0"/>
              </a:defRPr>
            </a:lvl1pPr>
          </a:lstStyle>
          <a:p>
            <a:pPr algn="r" rtl="1">
              <a:defRPr/>
            </a:pPr>
            <a:fld id="{6EC76FCF-2DA6-4303-92CC-43C4B91592D6}" type="datetimeFigureOut">
              <a:rPr lang="en-US">
                <a:solidFill>
                  <a:prstClr val="white"/>
                </a:solidFill>
              </a:rPr>
              <a:pPr algn="r" rtl="1">
                <a:defRPr/>
              </a:pPr>
              <a:t>11/30/2016</a:t>
            </a:fld>
            <a:endParaRPr lang="en-US" dirty="0">
              <a:solidFill>
                <a:prstClr val="white"/>
              </a:solidFill>
            </a:endParaRPr>
          </a:p>
        </p:txBody>
      </p:sp>
      <p:sp>
        <p:nvSpPr>
          <p:cNvPr id="5" name="عنصر نائب للتذييل 21"/>
          <p:cNvSpPr>
            <a:spLocks noGrp="1"/>
          </p:cNvSpPr>
          <p:nvPr>
            <p:ph type="ftr" sz="quarter" idx="11"/>
          </p:nvPr>
        </p:nvSpPr>
        <p:spPr>
          <a:xfrm>
            <a:off x="5839884" y="6408739"/>
            <a:ext cx="3134783" cy="365125"/>
          </a:xfrm>
          <a:prstGeom prst="rect">
            <a:avLst/>
          </a:prstGeom>
        </p:spPr>
        <p:txBody>
          <a:bodyPr/>
          <a:lstStyle>
            <a:lvl1pPr>
              <a:defRPr>
                <a:latin typeface="Times New Roman" charset="0"/>
              </a:defRPr>
            </a:lvl1pPr>
          </a:lstStyle>
          <a:p>
            <a:pPr algn="r" rtl="1">
              <a:defRPr/>
            </a:pPr>
            <a:endParaRPr lang="en-US">
              <a:solidFill>
                <a:prstClr val="white"/>
              </a:solidFill>
            </a:endParaRPr>
          </a:p>
        </p:txBody>
      </p:sp>
      <p:sp>
        <p:nvSpPr>
          <p:cNvPr id="6" name="عنصر نائب لرقم الشريحة 17"/>
          <p:cNvSpPr>
            <a:spLocks noGrp="1"/>
          </p:cNvSpPr>
          <p:nvPr>
            <p:ph type="sldNum" sz="quarter" idx="12"/>
          </p:nvPr>
        </p:nvSpPr>
        <p:spPr>
          <a:xfrm>
            <a:off x="11529484" y="6408739"/>
            <a:ext cx="488949" cy="365125"/>
          </a:xfrm>
        </p:spPr>
        <p:txBody>
          <a:bodyPr/>
          <a:lstStyle>
            <a:lvl1pPr>
              <a:defRPr>
                <a:latin typeface="Times New Roman" panose="02020603050405020304" pitchFamily="18" charset="0"/>
              </a:defRPr>
            </a:lvl1pPr>
          </a:lstStyle>
          <a:p>
            <a:pPr>
              <a:defRPr/>
            </a:pPr>
            <a:fld id="{EFC269D4-061C-47C5-B922-0E4AFA08B02E}" type="slidenum">
              <a:rPr lang="en-US" altLang="ar-SA">
                <a:solidFill>
                  <a:prstClr val="black"/>
                </a:solidFill>
              </a:rPr>
              <a:pPr>
                <a:defRPr/>
              </a:pPr>
              <a:t>‹#›</a:t>
            </a:fld>
            <a:r>
              <a:rPr lang="en-US" altLang="ar-SA">
                <a:solidFill>
                  <a:prstClr val="black"/>
                </a:solidFill>
              </a:rPr>
              <a:t> of 25</a:t>
            </a:r>
          </a:p>
        </p:txBody>
      </p:sp>
    </p:spTree>
    <p:extLst>
      <p:ext uri="{BB962C8B-B14F-4D97-AF65-F5344CB8AC3E}">
        <p14:creationId xmlns:p14="http://schemas.microsoft.com/office/powerpoint/2010/main" val="3949696344"/>
      </p:ext>
    </p:extLst>
  </p:cSld>
  <p:clrMapOvr>
    <a:overrideClrMapping bg1="dk1" tx1="lt1" bg2="dk2" tx2="lt2" accent1="accent1" accent2="accent2" accent3="accent3" accent4="accent4" accent5="accent5" accent6="accent6" hlink="hlink" folHlink="folHlink"/>
  </p:clrMapOvr>
  <p:transition advClick="0"/>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a:xfrm>
            <a:off x="8610600" y="6356350"/>
            <a:ext cx="2743200" cy="365125"/>
          </a:xfrm>
          <a:prstGeom prst="rect">
            <a:avLst/>
          </a:prstGeom>
        </p:spPr>
        <p:txBody>
          <a:bodyPr/>
          <a:lstStyle/>
          <a:p>
            <a:pPr algn="r" rtl="1"/>
            <a:fld id="{6A7AA5DA-2560-49BD-B434-4C1AEA9502EF}" type="datetimeFigureOut">
              <a:rPr lang="ar-SA">
                <a:solidFill>
                  <a:prstClr val="black"/>
                </a:solidFill>
              </a:rPr>
              <a:pPr algn="r" rtl="1"/>
              <a:t>01/03/38</a:t>
            </a:fld>
            <a:endParaRPr lang="ar-SA">
              <a:solidFill>
                <a:prstClr val="black"/>
              </a:solidFill>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algn="r" rtl="1"/>
            <a:endParaRPr lang="ar-SA">
              <a:solidFill>
                <a:prstClr val="black"/>
              </a:solidFill>
            </a:endParaRPr>
          </a:p>
        </p:txBody>
      </p:sp>
      <p:sp>
        <p:nvSpPr>
          <p:cNvPr id="6" name="Slide Number Placeholder 5"/>
          <p:cNvSpPr>
            <a:spLocks noGrp="1"/>
          </p:cNvSpPr>
          <p:nvPr>
            <p:ph type="sldNum" sz="quarter" idx="12"/>
          </p:nvPr>
        </p:nvSpPr>
        <p:spPr/>
        <p:txBody>
          <a:bodyPr/>
          <a:lstStyle/>
          <a:p>
            <a:fld id="{03B376B9-F531-40B0-B7E1-2698B85AE815}" type="slidenum">
              <a:rPr lang="ar-SA" smtClean="0">
                <a:solidFill>
                  <a:prstClr val="white"/>
                </a:solidFill>
              </a:rPr>
              <a:pPr/>
              <a:t>‹#›</a:t>
            </a:fld>
            <a:endParaRPr lang="ar-SA">
              <a:solidFill>
                <a:prstClr val="white"/>
              </a:solidFill>
            </a:endParaRPr>
          </a:p>
        </p:txBody>
      </p:sp>
    </p:spTree>
    <p:extLst>
      <p:ext uri="{BB962C8B-B14F-4D97-AF65-F5344CB8AC3E}">
        <p14:creationId xmlns:p14="http://schemas.microsoft.com/office/powerpoint/2010/main" val="3295991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rtl="1"/>
            <a:fld id="{78ED4ED6-0AC2-4C35-A1BB-A67F270B9C82}" type="datetimeFigureOut">
              <a:rPr lang="ar-SA" smtClean="0">
                <a:solidFill>
                  <a:prstClr val="black">
                    <a:tint val="75000"/>
                  </a:prstClr>
                </a:solidFill>
              </a:rPr>
              <a:pPr rtl="1"/>
              <a:t>01/03/38</a:t>
            </a:fld>
            <a:endParaRPr lang="ar-SA">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rtl="1"/>
            <a:endParaRPr lang="ar-SA">
              <a:solidFill>
                <a:prstClr val="black">
                  <a:tint val="75000"/>
                </a:prstClr>
              </a:solidFill>
            </a:endParaRPr>
          </a:p>
        </p:txBody>
      </p:sp>
      <p:sp>
        <p:nvSpPr>
          <p:cNvPr id="6" name="Slide Number Placeholder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rtl="1"/>
            <a:fld id="{5731703A-BA3C-494D-A4E4-FDD3244A5C79}" type="slidenum">
              <a:rPr lang="ar-SA" smtClean="0">
                <a:solidFill>
                  <a:prstClr val="black">
                    <a:tint val="75000"/>
                  </a:prstClr>
                </a:solidFill>
              </a:rPr>
              <a:pPr rtl="1"/>
              <a:t>‹#›</a:t>
            </a:fld>
            <a:endParaRPr lang="ar-SA">
              <a:solidFill>
                <a:prstClr val="black">
                  <a:tint val="75000"/>
                </a:prstClr>
              </a:solidFill>
            </a:endParaRPr>
          </a:p>
        </p:txBody>
      </p:sp>
    </p:spTree>
    <p:extLst>
      <p:ext uri="{BB962C8B-B14F-4D97-AF65-F5344CB8AC3E}">
        <p14:creationId xmlns:p14="http://schemas.microsoft.com/office/powerpoint/2010/main" val="21841744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EG" altLang="ar-SA" smtClean="0"/>
              <a:t>المحتوى المستوى الأول</a:t>
            </a:r>
            <a:endParaRPr lang="en-US" altLang="ar-SA" smtClean="0"/>
          </a:p>
          <a:p>
            <a:pPr lvl="1"/>
            <a:r>
              <a:rPr lang="ar-EG" altLang="ar-SA" smtClean="0"/>
              <a:t>المحتوى المستوى الثاني</a:t>
            </a:r>
            <a:endParaRPr lang="en-US" altLang="ar-SA" smtClean="0"/>
          </a:p>
          <a:p>
            <a:pPr lvl="2"/>
            <a:r>
              <a:rPr lang="ar-EG" altLang="ar-SA" smtClean="0"/>
              <a:t>المحتوى المستوى الثالث</a:t>
            </a:r>
            <a:endParaRPr lang="en-US" altLang="ar-SA" smtClean="0"/>
          </a:p>
          <a:p>
            <a:pPr lvl="3"/>
            <a:r>
              <a:rPr lang="ar-EG" altLang="ar-SA" smtClean="0"/>
              <a:t>المحتوى المستوى الرابع</a:t>
            </a:r>
            <a:endParaRPr lang="en-US" altLang="ar-SA" smtClean="0"/>
          </a:p>
          <a:p>
            <a:pPr lvl="4"/>
            <a:r>
              <a:rPr lang="ar-EG" altLang="ar-SA" smtClean="0"/>
              <a:t>المحتوى المستوى الخامس</a:t>
            </a:r>
            <a:endParaRPr lang="en-US" altLang="ar-SA" smtClean="0"/>
          </a:p>
        </p:txBody>
      </p:sp>
      <p:sp>
        <p:nvSpPr>
          <p:cNvPr id="10" name="Rectangle 9"/>
          <p:cNvSpPr/>
          <p:nvPr userDrawn="1"/>
        </p:nvSpPr>
        <p:spPr>
          <a:xfrm>
            <a:off x="0" y="6324600"/>
            <a:ext cx="12192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a:defRPr/>
            </a:pPr>
            <a:endParaRPr lang="en-US" dirty="0">
              <a:solidFill>
                <a:prstClr val="white"/>
              </a:solidFill>
            </a:endParaRPr>
          </a:p>
        </p:txBody>
      </p:sp>
      <p:sp>
        <p:nvSpPr>
          <p:cNvPr id="15" name="Slide Number Placeholder 5"/>
          <p:cNvSpPr>
            <a:spLocks noGrp="1"/>
          </p:cNvSpPr>
          <p:nvPr>
            <p:ph type="sldNum" sz="quarter" idx="4"/>
          </p:nvPr>
        </p:nvSpPr>
        <p:spPr>
          <a:xfrm>
            <a:off x="6049108" y="6376989"/>
            <a:ext cx="703385" cy="365125"/>
          </a:xfrm>
          <a:prstGeom prst="rect">
            <a:avLst/>
          </a:prstGeom>
        </p:spPr>
        <p:txBody>
          <a:bodyPr vert="horz" wrap="square" lIns="91440" tIns="45720" rIns="91440" bIns="45720" numCol="1" anchor="ctr" anchorCtr="0" compatLnSpc="1">
            <a:prstTxWarp prst="textNoShape">
              <a:avLst/>
            </a:prstTxWarp>
          </a:bodyPr>
          <a:lstStyle>
            <a:lvl1pPr algn="r" rtl="0" eaLnBrk="1" hangingPunct="1">
              <a:defRPr sz="1200">
                <a:solidFill>
                  <a:schemeClr val="bg1"/>
                </a:solidFill>
                <a:latin typeface="Calibri" pitchFamily="34" charset="0"/>
                <a:cs typeface="Arial" charset="0"/>
              </a:defRPr>
            </a:lvl1pPr>
          </a:lstStyle>
          <a:p>
            <a:pPr fontAlgn="base">
              <a:spcBef>
                <a:spcPct val="0"/>
              </a:spcBef>
              <a:spcAft>
                <a:spcPct val="0"/>
              </a:spcAft>
              <a:defRPr/>
            </a:pPr>
            <a:endParaRPr lang="en-US">
              <a:solidFill>
                <a:prstClr val="white"/>
              </a:solidFill>
            </a:endParaRPr>
          </a:p>
        </p:txBody>
      </p:sp>
      <p:pic>
        <p:nvPicPr>
          <p:cNvPr id="1029" name="Picture 17"/>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289169" y="5964239"/>
            <a:ext cx="1031631"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18"/>
          <p:cNvSpPr>
            <a:spLocks noChangeArrowheads="1"/>
          </p:cNvSpPr>
          <p:nvPr userDrawn="1"/>
        </p:nvSpPr>
        <p:spPr bwMode="auto">
          <a:xfrm>
            <a:off x="1125416" y="6581776"/>
            <a:ext cx="3116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200" smtClean="0">
                <a:solidFill>
                  <a:prstClr val="white"/>
                </a:solidFill>
                <a:latin typeface="Calibri" panose="020F0502020204030204" pitchFamily="34" charset="0"/>
              </a:rPr>
              <a:t>Deanship of E-Learning and Distance Education</a:t>
            </a:r>
          </a:p>
        </p:txBody>
      </p:sp>
      <p:sp>
        <p:nvSpPr>
          <p:cNvPr id="1031" name="Rectangle 19"/>
          <p:cNvSpPr>
            <a:spLocks noChangeArrowheads="1"/>
          </p:cNvSpPr>
          <p:nvPr userDrawn="1"/>
        </p:nvSpPr>
        <p:spPr bwMode="auto">
          <a:xfrm>
            <a:off x="1455617" y="6291264"/>
            <a:ext cx="2795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ar-SA" altLang="ar-SA" sz="1600" b="1" smtClean="0">
                <a:solidFill>
                  <a:prstClr val="white"/>
                </a:solidFill>
                <a:latin typeface="Calibri" panose="020F0502020204030204" pitchFamily="34" charset="0"/>
              </a:rPr>
              <a:t>عمادة التعلم الإلكتروني والتعليم عن بعد</a:t>
            </a:r>
            <a:endParaRPr lang="en-US" altLang="ar-SA" sz="1600" b="1" smtClean="0">
              <a:solidFill>
                <a:prstClr val="white"/>
              </a:solidFill>
              <a:latin typeface="Calibri" panose="020F0502020204030204" pitchFamily="34" charset="0"/>
            </a:endParaRPr>
          </a:p>
        </p:txBody>
      </p:sp>
      <p:sp>
        <p:nvSpPr>
          <p:cNvPr id="1032" name="Rectangle 20"/>
          <p:cNvSpPr>
            <a:spLocks noChangeArrowheads="1"/>
          </p:cNvSpPr>
          <p:nvPr userDrawn="1"/>
        </p:nvSpPr>
        <p:spPr bwMode="auto">
          <a:xfrm>
            <a:off x="7344679" y="6365876"/>
            <a:ext cx="22172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0" fontAlgn="base">
              <a:spcBef>
                <a:spcPct val="0"/>
              </a:spcBef>
              <a:spcAft>
                <a:spcPct val="0"/>
              </a:spcAft>
              <a:defRPr/>
            </a:pPr>
            <a:r>
              <a:rPr lang="ar-SA" altLang="ar-SA" sz="1100" smtClean="0">
                <a:solidFill>
                  <a:prstClr val="white"/>
                </a:solidFill>
              </a:rPr>
              <a:t>جميع الحقوق محفوظة لجامعة الملك فيصل ©</a:t>
            </a:r>
          </a:p>
          <a:p>
            <a:pPr algn="ctr" rtl="0" fontAlgn="base">
              <a:spcBef>
                <a:spcPct val="0"/>
              </a:spcBef>
              <a:spcAft>
                <a:spcPct val="0"/>
              </a:spcAft>
              <a:defRPr/>
            </a:pPr>
            <a:r>
              <a:rPr lang="en-US" altLang="ar-SA" sz="1100" smtClean="0">
                <a:solidFill>
                  <a:prstClr val="white"/>
                </a:solidFill>
              </a:rPr>
              <a:t>All Rights Reserved for KFU ©</a:t>
            </a:r>
            <a:endParaRPr lang="en-US" altLang="ar-SA" sz="1100" smtClean="0">
              <a:solidFill>
                <a:prstClr val="white"/>
              </a:solidFill>
              <a:latin typeface="Calibri" panose="020F0502020204030204" pitchFamily="34" charset="0"/>
            </a:endParaRPr>
          </a:p>
        </p:txBody>
      </p:sp>
    </p:spTree>
    <p:extLst>
      <p:ext uri="{BB962C8B-B14F-4D97-AF65-F5344CB8AC3E}">
        <p14:creationId xmlns:p14="http://schemas.microsoft.com/office/powerpoint/2010/main" val="19875627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hf hdr="0" ftr="0" dt="0"/>
  <p:txStyles>
    <p:titleStyle>
      <a:lvl1pPr algn="r" rtl="0" eaLnBrk="0" fontAlgn="base" hangingPunct="0">
        <a:spcBef>
          <a:spcPct val="0"/>
        </a:spcBef>
        <a:spcAft>
          <a:spcPct val="0"/>
        </a:spcAft>
        <a:defRPr sz="4400" kern="1200">
          <a:solidFill>
            <a:srgbClr val="AD9968"/>
          </a:solidFill>
          <a:latin typeface="+mj-lt"/>
          <a:ea typeface="+mj-ea"/>
          <a:cs typeface="Arial" charset="0"/>
        </a:defRPr>
      </a:lvl1pPr>
      <a:lvl2pPr algn="r" rtl="0" eaLnBrk="0" fontAlgn="base" hangingPunct="0">
        <a:spcBef>
          <a:spcPct val="0"/>
        </a:spcBef>
        <a:spcAft>
          <a:spcPct val="0"/>
        </a:spcAft>
        <a:defRPr sz="4400">
          <a:solidFill>
            <a:srgbClr val="AD9968"/>
          </a:solidFill>
          <a:latin typeface="Calibri" pitchFamily="34" charset="0"/>
          <a:cs typeface="Arial" charset="0"/>
        </a:defRPr>
      </a:lvl2pPr>
      <a:lvl3pPr algn="r" rtl="0" eaLnBrk="0" fontAlgn="base" hangingPunct="0">
        <a:spcBef>
          <a:spcPct val="0"/>
        </a:spcBef>
        <a:spcAft>
          <a:spcPct val="0"/>
        </a:spcAft>
        <a:defRPr sz="4400">
          <a:solidFill>
            <a:srgbClr val="AD9968"/>
          </a:solidFill>
          <a:latin typeface="Calibri" pitchFamily="34" charset="0"/>
          <a:cs typeface="Arial" charset="0"/>
        </a:defRPr>
      </a:lvl3pPr>
      <a:lvl4pPr algn="r" rtl="0" eaLnBrk="0" fontAlgn="base" hangingPunct="0">
        <a:spcBef>
          <a:spcPct val="0"/>
        </a:spcBef>
        <a:spcAft>
          <a:spcPct val="0"/>
        </a:spcAft>
        <a:defRPr sz="4400">
          <a:solidFill>
            <a:srgbClr val="AD9968"/>
          </a:solidFill>
          <a:latin typeface="Calibri" pitchFamily="34" charset="0"/>
          <a:cs typeface="Arial" charset="0"/>
        </a:defRPr>
      </a:lvl4pPr>
      <a:lvl5pPr algn="r" rtl="0" eaLnBrk="0" fontAlgn="base" hangingPunct="0">
        <a:spcBef>
          <a:spcPct val="0"/>
        </a:spcBef>
        <a:spcAft>
          <a:spcPct val="0"/>
        </a:spcAft>
        <a:defRPr sz="4400">
          <a:solidFill>
            <a:srgbClr val="AD9968"/>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anose="020B0604020202020204" pitchFamily="34" charset="0"/>
        <a:buChar char="•"/>
        <a:defRPr sz="3200" kern="1200">
          <a:solidFill>
            <a:srgbClr val="013E36"/>
          </a:solidFill>
          <a:latin typeface="+mn-lt"/>
          <a:ea typeface="+mn-ea"/>
          <a:cs typeface="Arial" charset="0"/>
        </a:defRPr>
      </a:lvl1pPr>
      <a:lvl2pPr marL="742950" indent="-285750" algn="r" rtl="0" eaLnBrk="0" fontAlgn="base" hangingPunct="0">
        <a:spcBef>
          <a:spcPct val="20000"/>
        </a:spcBef>
        <a:spcAft>
          <a:spcPct val="0"/>
        </a:spcAft>
        <a:buFont typeface="Arial" panose="020B0604020202020204" pitchFamily="34" charset="0"/>
        <a:buChar char="–"/>
        <a:defRPr sz="2800" kern="1200">
          <a:solidFill>
            <a:srgbClr val="013E36"/>
          </a:solidFill>
          <a:latin typeface="+mn-lt"/>
          <a:ea typeface="+mn-ea"/>
          <a:cs typeface="Arial" charset="0"/>
        </a:defRPr>
      </a:lvl2pPr>
      <a:lvl3pPr marL="1143000" indent="-228600" algn="r" rtl="0" eaLnBrk="0" fontAlgn="base" hangingPunct="0">
        <a:spcBef>
          <a:spcPct val="20000"/>
        </a:spcBef>
        <a:spcAft>
          <a:spcPct val="0"/>
        </a:spcAft>
        <a:buFont typeface="Arial" panose="020B0604020202020204" pitchFamily="34" charset="0"/>
        <a:buChar char="•"/>
        <a:defRPr sz="2400" kern="1200">
          <a:solidFill>
            <a:srgbClr val="013E36"/>
          </a:solidFill>
          <a:latin typeface="+mn-lt"/>
          <a:ea typeface="+mn-ea"/>
          <a:cs typeface="Arial" charset="0"/>
        </a:defRPr>
      </a:lvl3pPr>
      <a:lvl4pPr marL="16002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4pPr>
      <a:lvl5pPr marL="20574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slide" Target="slide5.xml"/></Relationships>
</file>

<file path=ppt/slides/_rels/slide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slide" Target="slide7.xml"/></Relationships>
</file>

<file path=ppt/slides/_rels/slide8.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slide" Target="slide12.xml"/></Relationships>
</file>

<file path=ppt/slides/_rels/slide12.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notesSlide" Target="../notesSlides/notesSlide13.xml"/><Relationship Id="rId7" Type="http://schemas.openxmlformats.org/officeDocument/2006/relationships/oleObject" Target="../embeddings/oleObject2.bin"/><Relationship Id="rId2" Type="http://schemas.openxmlformats.org/officeDocument/2006/relationships/slideLayout" Target="../slideLayouts/slideLayout18.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1.bin"/><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14.xml"/><Relationship Id="rId7" Type="http://schemas.openxmlformats.org/officeDocument/2006/relationships/image" Target="../media/image3.png"/><Relationship Id="rId2" Type="http://schemas.openxmlformats.org/officeDocument/2006/relationships/slideLayout" Target="../slideLayouts/slideLayout18.xml"/><Relationship Id="rId1" Type="http://schemas.openxmlformats.org/officeDocument/2006/relationships/vmlDrawing" Target="../drawings/vmlDrawing2.vml"/><Relationship Id="rId6" Type="http://schemas.openxmlformats.org/officeDocument/2006/relationships/slide" Target="slide19.xml"/><Relationship Id="rId11" Type="http://schemas.openxmlformats.org/officeDocument/2006/relationships/image" Target="../media/image7.wmf"/><Relationship Id="rId5" Type="http://schemas.openxmlformats.org/officeDocument/2006/relationships/slide" Target="slide18.xml"/><Relationship Id="rId10" Type="http://schemas.openxmlformats.org/officeDocument/2006/relationships/oleObject" Target="../embeddings/oleObject4.bin"/><Relationship Id="rId4" Type="http://schemas.openxmlformats.org/officeDocument/2006/relationships/slide" Target="slide17.xml"/><Relationship Id="rId9" Type="http://schemas.openxmlformats.org/officeDocument/2006/relationships/image" Target="../media/image6.w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19.xml"/><Relationship Id="rId1" Type="http://schemas.openxmlformats.org/officeDocument/2006/relationships/slideLayout" Target="../slideLayouts/slideLayout18.xml"/><Relationship Id="rId6" Type="http://schemas.openxmlformats.org/officeDocument/2006/relationships/slide" Target="slide25.xml"/><Relationship Id="rId5" Type="http://schemas.openxmlformats.org/officeDocument/2006/relationships/slide" Target="slide24.xml"/><Relationship Id="rId4" Type="http://schemas.openxmlformats.org/officeDocument/2006/relationships/slide" Target="slide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notesSlide" Target="../notesSlides/notesSlide25.xml"/><Relationship Id="rId1" Type="http://schemas.openxmlformats.org/officeDocument/2006/relationships/slideLayout" Target="../slideLayouts/slideLayout18.xml"/><Relationship Id="rId5" Type="http://schemas.openxmlformats.org/officeDocument/2006/relationships/image" Target="../media/image3.png"/><Relationship Id="rId4" Type="http://schemas.openxmlformats.org/officeDocument/2006/relationships/slide" Target="slide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bwMode="auto">
          <a:xfrm>
            <a:off x="1885950" y="2130426"/>
            <a:ext cx="8420100" cy="1470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endParaRPr lang="ar-SA" altLang="ar-SA" smtClean="0">
              <a:solidFill>
                <a:srgbClr val="376092"/>
              </a:solidFill>
              <a:cs typeface="Arial" panose="020B0604020202020204"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434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a:spcBef>
                <a:spcPct val="0"/>
              </a:spcBef>
              <a:buFontTx/>
              <a:buNone/>
            </a:pPr>
            <a:fld id="{98D0D8BF-1BC6-4310-B25A-620B9995A616}" type="slidenum">
              <a:rPr lang="ar-SA" altLang="ar-SA" sz="1200">
                <a:solidFill>
                  <a:prstClr val="white"/>
                </a:solidFill>
              </a:rPr>
              <a:pPr algn="ctr">
                <a:spcBef>
                  <a:spcPct val="0"/>
                </a:spcBef>
                <a:buFontTx/>
                <a:buNone/>
              </a:pPr>
              <a:t>1</a:t>
            </a:fld>
            <a:endParaRPr lang="en-US" altLang="ar-SA" sz="1200">
              <a:solidFill>
                <a:prstClr val="white"/>
              </a:solidFill>
            </a:endParaRPr>
          </a:p>
        </p:txBody>
      </p:sp>
      <p:sp>
        <p:nvSpPr>
          <p:cNvPr id="5" name="Rectangle 4"/>
          <p:cNvSpPr/>
          <p:nvPr/>
        </p:nvSpPr>
        <p:spPr>
          <a:xfrm>
            <a:off x="11430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a:defRPr/>
            </a:pPr>
            <a:endParaRPr lang="en-US" dirty="0">
              <a:solidFill>
                <a:prstClr val="white"/>
              </a:solidFill>
            </a:endParaRPr>
          </a:p>
        </p:txBody>
      </p:sp>
      <p:sp>
        <p:nvSpPr>
          <p:cNvPr id="6" name="Rectangle 5"/>
          <p:cNvSpPr/>
          <p:nvPr/>
        </p:nvSpPr>
        <p:spPr>
          <a:xfrm>
            <a:off x="114300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a:defRPr/>
            </a:pPr>
            <a:endParaRPr lang="en-US" dirty="0">
              <a:solidFill>
                <a:prstClr val="white"/>
              </a:solidFill>
            </a:endParaRPr>
          </a:p>
        </p:txBody>
      </p:sp>
      <p:sp>
        <p:nvSpPr>
          <p:cNvPr id="14343" name="Subtitle 2"/>
          <p:cNvSpPr txBox="1">
            <a:spLocks/>
          </p:cNvSpPr>
          <p:nvPr/>
        </p:nvSpPr>
        <p:spPr bwMode="auto">
          <a:xfrm>
            <a:off x="6858000" y="4800600"/>
            <a:ext cx="40830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fontAlgn="base">
              <a:spcAft>
                <a:spcPct val="0"/>
              </a:spcAft>
              <a:buFont typeface="Arial" panose="020B0604020202020204" pitchFamily="34" charset="0"/>
              <a:buNone/>
            </a:pPr>
            <a:r>
              <a:rPr lang="ar-SA" altLang="ar-SA" sz="2400" b="1"/>
              <a:t>جامعة الملك فيصل</a:t>
            </a:r>
          </a:p>
          <a:p>
            <a:pPr algn="ctr" fontAlgn="base">
              <a:spcAft>
                <a:spcPct val="0"/>
              </a:spcAft>
              <a:buFont typeface="Arial" panose="020B0604020202020204" pitchFamily="34" charset="0"/>
              <a:buNone/>
            </a:pPr>
            <a:r>
              <a:rPr lang="ar-SA" altLang="ar-SA" sz="2400" b="1"/>
              <a:t>عمادة التعلم الإلكتروني والتعليم عن بعد</a:t>
            </a:r>
            <a:endParaRPr lang="en-US" altLang="ar-SA" sz="2400" b="1"/>
          </a:p>
          <a:p>
            <a:pPr algn="ctr" fontAlgn="base">
              <a:spcAft>
                <a:spcPct val="0"/>
              </a:spcAft>
              <a:buFont typeface="Arial" panose="020B0604020202020204" pitchFamily="34" charset="0"/>
              <a:buNone/>
            </a:pPr>
            <a:r>
              <a:rPr lang="ar-SA" altLang="ar-SA" sz="2400"/>
              <a:t>	</a:t>
            </a:r>
            <a:endParaRPr lang="en-US" altLang="ar-SA" sz="2400"/>
          </a:p>
        </p:txBody>
      </p:sp>
      <p:grpSp>
        <p:nvGrpSpPr>
          <p:cNvPr id="14344" name="Group 7"/>
          <p:cNvGrpSpPr>
            <a:grpSpLocks/>
          </p:cNvGrpSpPr>
          <p:nvPr/>
        </p:nvGrpSpPr>
        <p:grpSpPr bwMode="auto">
          <a:xfrm>
            <a:off x="7637464" y="1981201"/>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pic>
          <p:nvPicPr>
            <p:cNvPr id="14351"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Freeform 10"/>
          <p:cNvSpPr/>
          <p:nvPr/>
        </p:nvSpPr>
        <p:spPr>
          <a:xfrm>
            <a:off x="114300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14346" name="Title 1"/>
          <p:cNvSpPr txBox="1">
            <a:spLocks/>
          </p:cNvSpPr>
          <p:nvPr/>
        </p:nvSpPr>
        <p:spPr bwMode="auto">
          <a:xfrm>
            <a:off x="1524000" y="2971800"/>
            <a:ext cx="50990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rtl="1" fontAlgn="base">
              <a:spcBef>
                <a:spcPct val="0"/>
              </a:spcBef>
              <a:spcAft>
                <a:spcPct val="0"/>
              </a:spcAft>
              <a:buFontTx/>
              <a:buNone/>
            </a:pPr>
            <a:r>
              <a:rPr lang="ar-SA" altLang="ar-SA" sz="3700" b="1">
                <a:solidFill>
                  <a:srgbClr val="AD9968"/>
                </a:solidFill>
                <a:latin typeface="AYM Wadiy S_U normal."/>
                <a:cs typeface="Times New Roman" panose="02020603050405020304" pitchFamily="18" charset="0"/>
              </a:rPr>
              <a:t>مبادئ الاقتصاد الجزئي</a:t>
            </a:r>
          </a:p>
          <a:p>
            <a:pPr algn="ctr" fontAlgn="base">
              <a:spcBef>
                <a:spcPct val="0"/>
              </a:spcBef>
              <a:spcAft>
                <a:spcPct val="0"/>
              </a:spcAft>
              <a:buFontTx/>
              <a:buNone/>
            </a:pPr>
            <a:r>
              <a:rPr lang="en-US" altLang="ar-SA" sz="2400" b="1">
                <a:solidFill>
                  <a:srgbClr val="7F7F7F"/>
                </a:solidFill>
                <a:cs typeface="Times New Roman" panose="02020603050405020304" pitchFamily="18" charset="0"/>
              </a:rPr>
              <a:t>Microeconomics</a:t>
            </a:r>
          </a:p>
          <a:p>
            <a:pPr algn="ctr" rtl="1" fontAlgn="base">
              <a:spcBef>
                <a:spcPct val="0"/>
              </a:spcBef>
              <a:spcAft>
                <a:spcPct val="0"/>
              </a:spcAft>
              <a:buFontTx/>
              <a:buNone/>
            </a:pPr>
            <a:r>
              <a:rPr lang="ar-SA" altLang="ar-SA" sz="3700" b="1">
                <a:solidFill>
                  <a:srgbClr val="AD9968"/>
                </a:solidFill>
                <a:latin typeface="AYM Wadiy S_U normal."/>
                <a:cs typeface="Times New Roman" panose="02020603050405020304" pitchFamily="18" charset="0"/>
              </a:rPr>
              <a:t>استاذ المقرر</a:t>
            </a:r>
          </a:p>
          <a:p>
            <a:pPr algn="ctr" rtl="1" fontAlgn="base">
              <a:spcBef>
                <a:spcPct val="0"/>
              </a:spcBef>
              <a:spcAft>
                <a:spcPct val="0"/>
              </a:spcAft>
              <a:buFontTx/>
              <a:buNone/>
            </a:pPr>
            <a:r>
              <a:rPr lang="ar-SA" altLang="ar-SA" sz="2800" b="1">
                <a:solidFill>
                  <a:srgbClr val="7F7F7F"/>
                </a:solidFill>
                <a:cs typeface="Times New Roman" panose="02020603050405020304" pitchFamily="18" charset="0"/>
              </a:rPr>
              <a:t>د/ يوسف عثمان عبد الكريم</a:t>
            </a:r>
            <a:endParaRPr lang="en-US" altLang="ar-SA" sz="2800" b="1">
              <a:solidFill>
                <a:srgbClr val="7F7F7F"/>
              </a:solidFill>
            </a:endParaRPr>
          </a:p>
        </p:txBody>
      </p:sp>
      <p:sp>
        <p:nvSpPr>
          <p:cNvPr id="14347" name="Slide Number Placeholder 10"/>
          <p:cNvSpPr txBox="1">
            <a:spLocks/>
          </p:cNvSpPr>
          <p:nvPr/>
        </p:nvSpPr>
        <p:spPr bwMode="auto">
          <a:xfrm>
            <a:off x="1524000" y="6405564"/>
            <a:ext cx="2311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fontAlgn="base">
              <a:spcBef>
                <a:spcPct val="0"/>
              </a:spcBef>
              <a:spcAft>
                <a:spcPct val="0"/>
              </a:spcAft>
              <a:buFontTx/>
              <a:buNone/>
            </a:pPr>
            <a:fld id="{83096C78-EA97-45CA-8392-094C64A64825}" type="slidenum">
              <a:rPr lang="ar-SA" altLang="ar-SA" sz="1200">
                <a:solidFill>
                  <a:prstClr val="white"/>
                </a:solidFill>
              </a:rPr>
              <a:pPr fontAlgn="base">
                <a:spcBef>
                  <a:spcPct val="0"/>
                </a:spcBef>
                <a:spcAft>
                  <a:spcPct val="0"/>
                </a:spcAft>
                <a:buFontTx/>
                <a:buNone/>
              </a:pPr>
              <a:t>1</a:t>
            </a:fld>
            <a:endParaRPr lang="en-US" altLang="ar-SA" sz="1200">
              <a:solidFill>
                <a:prstClr val="white"/>
              </a:solidFill>
            </a:endParaRPr>
          </a:p>
        </p:txBody>
      </p:sp>
      <p:sp>
        <p:nvSpPr>
          <p:cNvPr id="14" name="Rectangle 13"/>
          <p:cNvSpPr/>
          <p:nvPr/>
        </p:nvSpPr>
        <p:spPr>
          <a:xfrm>
            <a:off x="3079750" y="6329363"/>
            <a:ext cx="2217738" cy="431800"/>
          </a:xfrm>
          <a:prstGeom prst="rect">
            <a:avLst/>
          </a:prstGeom>
        </p:spPr>
        <p:txBody>
          <a:bodyPr wrap="none">
            <a:spAutoFit/>
          </a:bodyPr>
          <a:lstStyle/>
          <a:p>
            <a:pPr algn="ctr">
              <a:defRPr/>
            </a:pPr>
            <a:r>
              <a:rPr lang="ar-SA" sz="1100" dirty="0">
                <a:solidFill>
                  <a:prstClr val="black"/>
                </a:solidFill>
                <a:latin typeface="Arial" panose="020B0604020202020204" pitchFamily="34" charset="0"/>
              </a:rPr>
              <a:t>جميع الحقوق محفوظة لجامعة الملك فيصل ©</a:t>
            </a:r>
          </a:p>
          <a:p>
            <a:pPr algn="ctr">
              <a:defRPr/>
            </a:pPr>
            <a:r>
              <a:rPr lang="en-US" sz="1100" dirty="0">
                <a:solidFill>
                  <a:prstClr val="black"/>
                </a:solidFill>
                <a:latin typeface="Arial" panose="020B0604020202020204" pitchFamily="34" charset="0"/>
                <a:cs typeface="Arial" panose="020B0604020202020204" pitchFamily="34" charset="0"/>
              </a:rPr>
              <a:t>All Rights Reserved for KFU ©</a:t>
            </a:r>
            <a:endParaRPr lang="en-US" sz="1100" dirty="0">
              <a:solidFill>
                <a:prstClr val="black"/>
              </a:solidFill>
              <a:cs typeface="Arial" panose="020B0604020202020204" pitchFamily="34" charset="0"/>
            </a:endParaRPr>
          </a:p>
        </p:txBody>
      </p:sp>
      <p:sp>
        <p:nvSpPr>
          <p:cNvPr id="15" name="Subtitle 2"/>
          <p:cNvSpPr txBox="1">
            <a:spLocks/>
          </p:cNvSpPr>
          <p:nvPr/>
        </p:nvSpPr>
        <p:spPr bwMode="auto">
          <a:xfrm>
            <a:off x="6896100" y="5892801"/>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defRPr/>
            </a:pPr>
            <a:r>
              <a:rPr lang="ar-SA" sz="2400" b="1" u="sng" dirty="0">
                <a:solidFill>
                  <a:srgbClr val="013E36"/>
                </a:solidFill>
                <a:effectLst>
                  <a:outerShdw blurRad="38100" dist="38100" dir="2700000" algn="tl">
                    <a:srgbClr val="000000">
                      <a:alpha val="43137"/>
                    </a:srgbClr>
                  </a:outerShdw>
                </a:effectLst>
                <a:latin typeface="Calibri" pitchFamily="34" charset="0"/>
              </a:rPr>
              <a:t>كلية 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defRPr/>
            </a:pPr>
            <a:r>
              <a:rPr lang="ar-SA" sz="2400" dirty="0">
                <a:solidFill>
                  <a:srgbClr val="013E36"/>
                </a:solidFill>
                <a:latin typeface="Calibri" pitchFamily="34" charset="0"/>
              </a:rPr>
              <a:t>	</a:t>
            </a:r>
            <a:endParaRPr lang="en-US" sz="2400" dirty="0">
              <a:solidFill>
                <a:srgbClr val="013E36"/>
              </a:solidFill>
              <a:latin typeface="Calibri" pitchFamily="34" charset="0"/>
            </a:endParaRPr>
          </a:p>
        </p:txBody>
      </p:sp>
    </p:spTree>
    <p:extLst>
      <p:ext uri="{BB962C8B-B14F-4D97-AF65-F5344CB8AC3E}">
        <p14:creationId xmlns:p14="http://schemas.microsoft.com/office/powerpoint/2010/main" val="38217639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913304" y="1301579"/>
            <a:ext cx="8420100" cy="1470025"/>
          </a:xfrm>
        </p:spPr>
        <p:txBody>
          <a:bodyPr/>
          <a:lstStyle/>
          <a:p>
            <a:pPr eaLnBrk="1" hangingPunct="1">
              <a:defRPr/>
            </a:pPr>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الثالثة عشر    </a:t>
            </a:r>
            <a:endParaRPr lang="en-US" spc="-150" dirty="0">
              <a:effectLst>
                <a:outerShdw blurRad="38100" dist="38100" dir="2700000" algn="tl">
                  <a:srgbClr val="000000">
                    <a:alpha val="43137"/>
                  </a:srgbClr>
                </a:outerShdw>
              </a:effectLst>
              <a:latin typeface="ae_AlMateen" pitchFamily="2" charset="-78"/>
              <a:cs typeface="ae_AlMateen" pitchFamily="2" charset="-78"/>
            </a:endParaRPr>
          </a:p>
        </p:txBody>
      </p:sp>
      <p:sp>
        <p:nvSpPr>
          <p:cNvPr id="15364"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a:spcBef>
                <a:spcPct val="0"/>
              </a:spcBef>
              <a:buFontTx/>
              <a:buNone/>
            </a:pPr>
            <a:fld id="{C087C1DC-0837-447E-A2B1-755700B7A054}" type="slidenum">
              <a:rPr lang="ar-SA" altLang="ar-SA" sz="1200">
                <a:solidFill>
                  <a:prstClr val="white"/>
                </a:solidFill>
              </a:rPr>
              <a:pPr algn="ctr">
                <a:spcBef>
                  <a:spcPct val="0"/>
                </a:spcBef>
                <a:buFontTx/>
                <a:buNone/>
              </a:pPr>
              <a:t>2</a:t>
            </a:fld>
            <a:endParaRPr lang="en-US" altLang="ar-SA" sz="1200">
              <a:solidFill>
                <a:prstClr val="white"/>
              </a:solidFill>
            </a:endParaRPr>
          </a:p>
        </p:txBody>
      </p:sp>
      <p:sp>
        <p:nvSpPr>
          <p:cNvPr id="5" name="Title 1"/>
          <p:cNvSpPr txBox="1">
            <a:spLocks/>
          </p:cNvSpPr>
          <p:nvPr/>
        </p:nvSpPr>
        <p:spPr>
          <a:xfrm>
            <a:off x="1487488" y="276225"/>
            <a:ext cx="8915400" cy="776288"/>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a:defRPr/>
            </a:pPr>
            <a:r>
              <a:rPr lang="ar-SA" sz="2000" dirty="0" smtClean="0">
                <a:solidFill>
                  <a:srgbClr val="72A376">
                    <a:lumMod val="75000"/>
                  </a:srgbClr>
                </a:solidFill>
              </a:rPr>
              <a:t>مبادئ الاقتصاد الجزئي </a:t>
            </a:r>
            <a:endParaRPr lang="en-US" sz="2000" dirty="0">
              <a:solidFill>
                <a:srgbClr val="72A376">
                  <a:lumMod val="75000"/>
                </a:srgbClr>
              </a:solidFill>
            </a:endParaRPr>
          </a:p>
        </p:txBody>
      </p:sp>
      <p:sp>
        <p:nvSpPr>
          <p:cNvPr id="7" name="Rectangle 2"/>
          <p:cNvSpPr txBox="1">
            <a:spLocks noChangeArrowheads="1"/>
          </p:cNvSpPr>
          <p:nvPr/>
        </p:nvSpPr>
        <p:spPr bwMode="auto">
          <a:xfrm>
            <a:off x="2103804" y="3174614"/>
            <a:ext cx="8229600" cy="760412"/>
          </a:xfrm>
          <a:prstGeom prst="rect">
            <a:avLst/>
          </a:prstGeom>
          <a:noFill/>
          <a:ln w="9525">
            <a:noFill/>
            <a:miter lim="800000"/>
            <a:headEnd/>
            <a:tailEnd/>
          </a:ln>
        </p:spPr>
        <p:txBody>
          <a:bodyPr anchor="ctr"/>
          <a:lstStyle/>
          <a:p>
            <a:pPr algn="ctr" rtl="1"/>
            <a:endParaRPr lang="ar-SA" sz="5400" kern="10" dirty="0">
              <a:ln w="9525">
                <a:solidFill>
                  <a:srgbClr val="FF6600"/>
                </a:solidFill>
                <a:round/>
                <a:headEnd/>
                <a:tailEnd/>
              </a:ln>
              <a:solidFill>
                <a:srgbClr val="FF0000"/>
              </a:solidFill>
              <a:latin typeface="Al-Mujahed Free"/>
              <a:cs typeface="Times New Roman" panose="02020603050405020304" pitchFamily="18" charset="0"/>
            </a:endParaRPr>
          </a:p>
        </p:txBody>
      </p:sp>
      <p:sp>
        <p:nvSpPr>
          <p:cNvPr id="6" name="WordArt 3"/>
          <p:cNvSpPr>
            <a:spLocks noChangeArrowheads="1" noChangeShapeType="1" noTextEdit="1"/>
          </p:cNvSpPr>
          <p:nvPr/>
        </p:nvSpPr>
        <p:spPr bwMode="auto">
          <a:xfrm>
            <a:off x="2432649" y="2380892"/>
            <a:ext cx="6327176" cy="1346560"/>
          </a:xfrm>
          <a:prstGeom prst="rect">
            <a:avLst/>
          </a:prstGeom>
        </p:spPr>
        <p:txBody>
          <a:bodyPr wrap="none" fromWordArt="1">
            <a:prstTxWarp prst="textPlain">
              <a:avLst>
                <a:gd name="adj" fmla="val 50000"/>
              </a:avLst>
            </a:prstTxWarp>
          </a:bodyPr>
          <a:lstStyle/>
          <a:p>
            <a:pPr algn="ctr" rtl="1"/>
            <a:r>
              <a:rPr lang="ar-SA" sz="4000" kern="10" dirty="0">
                <a:ln w="9525">
                  <a:solidFill>
                    <a:srgbClr val="FF6600"/>
                  </a:solidFill>
                  <a:round/>
                  <a:headEnd/>
                  <a:tailEnd/>
                </a:ln>
                <a:solidFill>
                  <a:srgbClr val="FF6600"/>
                </a:solidFill>
                <a:latin typeface="Al-Mujahed Free"/>
                <a:cs typeface="+mj-cs"/>
              </a:rPr>
              <a:t>المنافسة غير </a:t>
            </a:r>
            <a:r>
              <a:rPr lang="ar-SA" sz="4000" kern="10" dirty="0" smtClean="0">
                <a:ln w="9525">
                  <a:solidFill>
                    <a:srgbClr val="FF6600"/>
                  </a:solidFill>
                  <a:round/>
                  <a:headEnd/>
                  <a:tailEnd/>
                </a:ln>
                <a:solidFill>
                  <a:srgbClr val="FF6600"/>
                </a:solidFill>
                <a:latin typeface="Al-Mujahed Free"/>
                <a:cs typeface="+mj-cs"/>
              </a:rPr>
              <a:t>التامة و </a:t>
            </a:r>
            <a:r>
              <a:rPr lang="ar-SA" sz="4000" kern="10" dirty="0" err="1" smtClean="0">
                <a:ln w="9525">
                  <a:solidFill>
                    <a:srgbClr val="FF6600"/>
                  </a:solidFill>
                  <a:round/>
                  <a:headEnd/>
                  <a:tailEnd/>
                </a:ln>
                <a:solidFill>
                  <a:srgbClr val="FF6600"/>
                </a:solidFill>
                <a:cs typeface="+mj-cs"/>
              </a:rPr>
              <a:t>إحتكارالقلة</a:t>
            </a:r>
            <a:endParaRPr lang="ar-SA" sz="4000" kern="10" dirty="0" smtClean="0">
              <a:ln w="9525">
                <a:solidFill>
                  <a:srgbClr val="FF6600"/>
                </a:solidFill>
                <a:round/>
                <a:headEnd/>
                <a:tailEnd/>
              </a:ln>
              <a:solidFill>
                <a:srgbClr val="FF6600"/>
              </a:solidFill>
              <a:cs typeface="+mj-cs"/>
            </a:endParaRPr>
          </a:p>
          <a:p>
            <a:pPr algn="ctr" rtl="1"/>
            <a:r>
              <a:rPr lang="ar-SA" sz="4000" kern="10" dirty="0" smtClean="0">
                <a:ln w="9525">
                  <a:solidFill>
                    <a:srgbClr val="FF6600"/>
                  </a:solidFill>
                  <a:round/>
                  <a:headEnd/>
                  <a:tailEnd/>
                </a:ln>
                <a:solidFill>
                  <a:srgbClr val="FF6600"/>
                </a:solidFill>
                <a:latin typeface="Al-Mujahed Free"/>
                <a:cs typeface="+mj-cs"/>
              </a:rPr>
              <a:t>  </a:t>
            </a:r>
            <a:endParaRPr lang="ar-SA" sz="4000" kern="10" dirty="0">
              <a:ln w="9525">
                <a:solidFill>
                  <a:srgbClr val="FF6600"/>
                </a:solidFill>
                <a:round/>
                <a:headEnd/>
                <a:tailEnd/>
              </a:ln>
              <a:solidFill>
                <a:srgbClr val="FF6600"/>
              </a:solidFill>
              <a:latin typeface="Al-Mujahed Free"/>
              <a:cs typeface="+mj-cs"/>
            </a:endParaRPr>
          </a:p>
        </p:txBody>
      </p:sp>
    </p:spTree>
    <p:extLst>
      <p:ext uri="{BB962C8B-B14F-4D97-AF65-F5344CB8AC3E}">
        <p14:creationId xmlns:p14="http://schemas.microsoft.com/office/powerpoint/2010/main" val="627834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decel="100000"/>
                                        <p:tgtEl>
                                          <p:spTgt spid="7"/>
                                        </p:tgtEl>
                                      </p:cBhvr>
                                    </p:animEffect>
                                    <p:anim calcmode="lin" valueType="num">
                                      <p:cBhvr>
                                        <p:cTn id="8" dur="800" decel="100000" fill="hold"/>
                                        <p:tgtEl>
                                          <p:spTgt spid="7"/>
                                        </p:tgtEl>
                                        <p:attrNameLst>
                                          <p:attrName>style.rotation</p:attrName>
                                        </p:attrNameLst>
                                      </p:cBhvr>
                                      <p:tavLst>
                                        <p:tav tm="0">
                                          <p:val>
                                            <p:fltVal val="-90"/>
                                          </p:val>
                                        </p:tav>
                                        <p:tav tm="100000">
                                          <p:val>
                                            <p:fltVal val="0"/>
                                          </p:val>
                                        </p:tav>
                                      </p:tavLst>
                                    </p:anim>
                                    <p:anim calcmode="lin" valueType="num">
                                      <p:cBhvr>
                                        <p:cTn id="9" dur="800" decel="100000" fill="hold"/>
                                        <p:tgtEl>
                                          <p:spTgt spid="7"/>
                                        </p:tgtEl>
                                        <p:attrNameLst>
                                          <p:attrName>ppt_x</p:attrName>
                                        </p:attrNameLst>
                                      </p:cBhvr>
                                      <p:tavLst>
                                        <p:tav tm="0">
                                          <p:val>
                                            <p:strVal val="#ppt_x+0.4"/>
                                          </p:val>
                                        </p:tav>
                                        <p:tav tm="100000">
                                          <p:val>
                                            <p:strVal val="#ppt_x-0.05"/>
                                          </p:val>
                                        </p:tav>
                                      </p:tavLst>
                                    </p:anim>
                                    <p:anim calcmode="lin" valueType="num">
                                      <p:cBhvr>
                                        <p:cTn id="10" dur="800" decel="100000" fill="hold"/>
                                        <p:tgtEl>
                                          <p:spTgt spid="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80">
                                          <p:stCondLst>
                                            <p:cond delay="0"/>
                                          </p:stCondLst>
                                        </p:cTn>
                                        <p:tgtEl>
                                          <p:spTgt spid="6"/>
                                        </p:tgtEl>
                                      </p:cBhvr>
                                    </p:animEffect>
                                    <p:anim calcmode="lin" valueType="num">
                                      <p:cBhvr>
                                        <p:cTn id="17"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2" dur="26">
                                          <p:stCondLst>
                                            <p:cond delay="650"/>
                                          </p:stCondLst>
                                        </p:cTn>
                                        <p:tgtEl>
                                          <p:spTgt spid="6"/>
                                        </p:tgtEl>
                                      </p:cBhvr>
                                      <p:to x="100000" y="60000"/>
                                    </p:animScale>
                                    <p:animScale>
                                      <p:cBhvr>
                                        <p:cTn id="23" dur="166" decel="50000">
                                          <p:stCondLst>
                                            <p:cond delay="676"/>
                                          </p:stCondLst>
                                        </p:cTn>
                                        <p:tgtEl>
                                          <p:spTgt spid="6"/>
                                        </p:tgtEl>
                                      </p:cBhvr>
                                      <p:to x="100000" y="100000"/>
                                    </p:animScale>
                                    <p:animScale>
                                      <p:cBhvr>
                                        <p:cTn id="24" dur="26">
                                          <p:stCondLst>
                                            <p:cond delay="1312"/>
                                          </p:stCondLst>
                                        </p:cTn>
                                        <p:tgtEl>
                                          <p:spTgt spid="6"/>
                                        </p:tgtEl>
                                      </p:cBhvr>
                                      <p:to x="100000" y="80000"/>
                                    </p:animScale>
                                    <p:animScale>
                                      <p:cBhvr>
                                        <p:cTn id="25" dur="166" decel="50000">
                                          <p:stCondLst>
                                            <p:cond delay="1338"/>
                                          </p:stCondLst>
                                        </p:cTn>
                                        <p:tgtEl>
                                          <p:spTgt spid="6"/>
                                        </p:tgtEl>
                                      </p:cBhvr>
                                      <p:to x="100000" y="100000"/>
                                    </p:animScale>
                                    <p:animScale>
                                      <p:cBhvr>
                                        <p:cTn id="26" dur="26">
                                          <p:stCondLst>
                                            <p:cond delay="1642"/>
                                          </p:stCondLst>
                                        </p:cTn>
                                        <p:tgtEl>
                                          <p:spTgt spid="6"/>
                                        </p:tgtEl>
                                      </p:cBhvr>
                                      <p:to x="100000" y="90000"/>
                                    </p:animScale>
                                    <p:animScale>
                                      <p:cBhvr>
                                        <p:cTn id="27" dur="166" decel="50000">
                                          <p:stCondLst>
                                            <p:cond delay="1668"/>
                                          </p:stCondLst>
                                        </p:cTn>
                                        <p:tgtEl>
                                          <p:spTgt spid="6"/>
                                        </p:tgtEl>
                                      </p:cBhvr>
                                      <p:to x="100000" y="100000"/>
                                    </p:animScale>
                                    <p:animScale>
                                      <p:cBhvr>
                                        <p:cTn id="28" dur="26">
                                          <p:stCondLst>
                                            <p:cond delay="1808"/>
                                          </p:stCondLst>
                                        </p:cTn>
                                        <p:tgtEl>
                                          <p:spTgt spid="6"/>
                                        </p:tgtEl>
                                      </p:cBhvr>
                                      <p:to x="100000" y="95000"/>
                                    </p:animScale>
                                    <p:animScale>
                                      <p:cBhvr>
                                        <p:cTn id="29"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a:xfrm>
            <a:off x="1981200" y="1600203"/>
            <a:ext cx="8229600" cy="4419599"/>
          </a:xfrm>
        </p:spPr>
        <p:txBody>
          <a:bodyPr/>
          <a:lstStyle/>
          <a:p>
            <a:pPr rtl="1" eaLnBrk="1" hangingPunct="1">
              <a:buFont typeface="Arial" pitchFamily="34" charset="0"/>
              <a:buChar char="•"/>
            </a:pPr>
            <a:r>
              <a:rPr lang="ar-SA" sz="2600" b="1" dirty="0">
                <a:cs typeface="Arial" pitchFamily="34" charset="0"/>
              </a:rPr>
              <a:t>مقدمة</a:t>
            </a:r>
          </a:p>
          <a:p>
            <a:pPr rtl="1" eaLnBrk="1" hangingPunct="1">
              <a:buFont typeface="Arial" pitchFamily="34" charset="0"/>
              <a:buChar char="•"/>
            </a:pPr>
            <a:r>
              <a:rPr lang="ar-SA" sz="2600" b="1" dirty="0">
                <a:cs typeface="Arial" pitchFamily="34" charset="0"/>
              </a:rPr>
              <a:t>المنافسة الاحتكارية(المفهوم والسمات)</a:t>
            </a:r>
          </a:p>
          <a:p>
            <a:pPr rtl="1" eaLnBrk="1" hangingPunct="1">
              <a:buFont typeface="Arial" pitchFamily="34" charset="0"/>
              <a:buChar char="•"/>
            </a:pPr>
            <a:r>
              <a:rPr lang="ar-SA" sz="2600" b="1" dirty="0">
                <a:cs typeface="Arial" pitchFamily="34" charset="0"/>
              </a:rPr>
              <a:t>توازن المنشأة في المدى </a:t>
            </a:r>
            <a:r>
              <a:rPr lang="ar-SA" sz="2600" b="1" dirty="0" smtClean="0">
                <a:cs typeface="Arial" pitchFamily="34" charset="0"/>
              </a:rPr>
              <a:t>القريب والبعيد</a:t>
            </a:r>
            <a:endParaRPr lang="ar-SA" sz="2600" b="1" dirty="0">
              <a:cs typeface="Arial" pitchFamily="34" charset="0"/>
            </a:endParaRPr>
          </a:p>
          <a:p>
            <a:pPr rtl="1" eaLnBrk="1" hangingPunct="1">
              <a:buFont typeface="Arial" pitchFamily="34" charset="0"/>
              <a:buChar char="•"/>
            </a:pPr>
            <a:r>
              <a:rPr lang="ar-SA" sz="2600" b="1" dirty="0" smtClean="0">
                <a:cs typeface="Arial" pitchFamily="34" charset="0"/>
              </a:rPr>
              <a:t>احتكار </a:t>
            </a:r>
            <a:r>
              <a:rPr lang="ar-SA" sz="2600" b="1" dirty="0">
                <a:cs typeface="Arial" pitchFamily="34" charset="0"/>
              </a:rPr>
              <a:t>القلة</a:t>
            </a:r>
          </a:p>
          <a:p>
            <a:pPr rtl="1" eaLnBrk="1" hangingPunct="1">
              <a:buFont typeface="Arial" pitchFamily="34" charset="0"/>
              <a:buChar char="•"/>
            </a:pPr>
            <a:r>
              <a:rPr lang="ar-SA" sz="2600" b="1" dirty="0">
                <a:cs typeface="Arial" pitchFamily="34" charset="0"/>
              </a:rPr>
              <a:t>نماذج احتكار </a:t>
            </a:r>
            <a:r>
              <a:rPr lang="ar-SA" sz="2600" b="1" dirty="0" smtClean="0">
                <a:cs typeface="Arial" pitchFamily="34" charset="0"/>
              </a:rPr>
              <a:t>القلة</a:t>
            </a:r>
          </a:p>
          <a:p>
            <a:pPr rtl="1" eaLnBrk="1" hangingPunct="1"/>
            <a:r>
              <a:rPr lang="ar-SA" sz="2800" kern="10" dirty="0">
                <a:ln w="9525">
                  <a:solidFill>
                    <a:srgbClr val="FF6600"/>
                  </a:solidFill>
                  <a:round/>
                  <a:headEnd/>
                  <a:tailEnd/>
                </a:ln>
                <a:solidFill>
                  <a:srgbClr val="FF6600"/>
                </a:solidFill>
                <a:latin typeface="Al-Mujahed Free"/>
              </a:rPr>
              <a:t>الطلب على الموارد الاقتصادية </a:t>
            </a:r>
            <a:endParaRPr lang="ar-SA" sz="2800" kern="10" dirty="0" smtClean="0">
              <a:ln w="9525">
                <a:solidFill>
                  <a:srgbClr val="FF6600"/>
                </a:solidFill>
                <a:round/>
                <a:headEnd/>
                <a:tailEnd/>
              </a:ln>
              <a:solidFill>
                <a:srgbClr val="FF6600"/>
              </a:solidFill>
              <a:latin typeface="Al-Mujahed Free"/>
            </a:endParaRPr>
          </a:p>
          <a:p>
            <a:pPr rtl="1" eaLnBrk="1" hangingPunct="1"/>
            <a:r>
              <a:rPr lang="ar-SA" sz="2800" kern="10" dirty="0">
                <a:ln w="9525">
                  <a:solidFill>
                    <a:srgbClr val="FF6600"/>
                  </a:solidFill>
                  <a:round/>
                  <a:headEnd/>
                  <a:tailEnd/>
                </a:ln>
                <a:solidFill>
                  <a:srgbClr val="FF6600"/>
                </a:solidFill>
                <a:latin typeface="Al-Mujahed Free"/>
              </a:rPr>
              <a:t>أهمية تحديد أسعار الموارد </a:t>
            </a:r>
            <a:r>
              <a:rPr lang="ar-SA" sz="2800" kern="10" dirty="0" smtClean="0">
                <a:ln w="9525">
                  <a:solidFill>
                    <a:srgbClr val="FF6600"/>
                  </a:solidFill>
                  <a:round/>
                  <a:headEnd/>
                  <a:tailEnd/>
                </a:ln>
                <a:solidFill>
                  <a:srgbClr val="FF6600"/>
                </a:solidFill>
                <a:latin typeface="Al-Mujahed Free"/>
              </a:rPr>
              <a:t>الاقتصادية</a:t>
            </a:r>
          </a:p>
          <a:p>
            <a:pPr rtl="1" eaLnBrk="1" hangingPunct="1"/>
            <a:r>
              <a:rPr lang="ar-SA" sz="2800" kern="10" dirty="0">
                <a:ln w="9525">
                  <a:solidFill>
                    <a:srgbClr val="FF6600"/>
                  </a:solidFill>
                  <a:round/>
                  <a:headEnd/>
                  <a:tailEnd/>
                </a:ln>
                <a:solidFill>
                  <a:srgbClr val="FF6600"/>
                </a:solidFill>
                <a:cs typeface="Arabic Transparent"/>
              </a:rPr>
              <a:t>محددات الطلب على الموارد</a:t>
            </a:r>
          </a:p>
          <a:p>
            <a:pPr marL="0" indent="0" rtl="1" eaLnBrk="1" hangingPunct="1">
              <a:buNone/>
            </a:pPr>
            <a:endParaRPr lang="ar-SA" sz="2800" kern="10" dirty="0">
              <a:ln w="9525">
                <a:solidFill>
                  <a:srgbClr val="FF6600"/>
                </a:solidFill>
                <a:round/>
                <a:headEnd/>
                <a:tailEnd/>
              </a:ln>
              <a:solidFill>
                <a:srgbClr val="FF6600"/>
              </a:solidFill>
              <a:latin typeface="Al-Mujahed Free"/>
            </a:endParaRPr>
          </a:p>
          <a:p>
            <a:pPr rtl="1" eaLnBrk="1" hangingPunct="1"/>
            <a:endParaRPr lang="ar-SA" sz="2800" kern="10" dirty="0">
              <a:ln w="9525">
                <a:solidFill>
                  <a:srgbClr val="FF6600"/>
                </a:solidFill>
                <a:round/>
                <a:headEnd/>
                <a:tailEnd/>
              </a:ln>
              <a:solidFill>
                <a:srgbClr val="FF6600"/>
              </a:solidFill>
              <a:latin typeface="Al-Mujahed Free"/>
            </a:endParaRPr>
          </a:p>
          <a:p>
            <a:pPr rtl="1" eaLnBrk="1" hangingPunct="1">
              <a:buFont typeface="Arial" pitchFamily="34" charset="0"/>
              <a:buChar char="•"/>
            </a:pPr>
            <a:endParaRPr lang="ar-SA" sz="2600" b="1" dirty="0">
              <a:cs typeface="Arial" pitchFamily="34" charset="0"/>
            </a:endParaRPr>
          </a:p>
          <a:p>
            <a:pPr rtl="1" eaLnBrk="1" hangingPunct="1">
              <a:buFont typeface="Arial" pitchFamily="34" charset="0"/>
              <a:buChar char="•"/>
            </a:pPr>
            <a:endParaRPr lang="ar-SA" sz="2800" b="1" dirty="0">
              <a:cs typeface="Arial" pitchFamily="34" charset="0"/>
            </a:endParaRPr>
          </a:p>
          <a:p>
            <a:pPr marL="0" indent="0">
              <a:buNone/>
            </a:pP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dirty="0" smtClean="0">
              <a:cs typeface="Arial" pitchFamily="34" charset="0"/>
            </a:endParaRPr>
          </a:p>
        </p:txBody>
      </p:sp>
    </p:spTree>
    <p:extLst>
      <p:ext uri="{BB962C8B-B14F-4D97-AF65-F5344CB8AC3E}">
        <p14:creationId xmlns:p14="http://schemas.microsoft.com/office/powerpoint/2010/main" val="533448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عنصر نائب لرقم الشريحة 3"/>
          <p:cNvSpPr>
            <a:spLocks noGrp="1"/>
          </p:cNvSpPr>
          <p:nvPr>
            <p:ph type="sldNum" sz="quarter" idx="4294967295"/>
          </p:nvPr>
        </p:nvSpPr>
        <p:spPr>
          <a:xfrm>
            <a:off x="8077200" y="6245225"/>
            <a:ext cx="2133600" cy="476250"/>
          </a:xfrm>
          <a:prstGeom prst="rect">
            <a:avLst/>
          </a:prstGeom>
        </p:spPr>
        <p:txBody>
          <a:bodyPr/>
          <a:lstStyle/>
          <a:p>
            <a:fld id="{2F79888A-96B4-496F-B1D9-B823BC206DDF}" type="slidenum">
              <a:rPr lang="en-US"/>
              <a:pPr/>
              <a:t>4</a:t>
            </a:fld>
            <a:endParaRPr lang="en-US"/>
          </a:p>
        </p:txBody>
      </p:sp>
      <p:sp>
        <p:nvSpPr>
          <p:cNvPr id="6146" name="WordArt 2"/>
          <p:cNvSpPr>
            <a:spLocks noChangeArrowheads="1" noChangeShapeType="1" noTextEdit="1"/>
          </p:cNvSpPr>
          <p:nvPr/>
        </p:nvSpPr>
        <p:spPr bwMode="auto">
          <a:xfrm>
            <a:off x="6311901" y="333375"/>
            <a:ext cx="4105275"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المنافسة الإحتكارية:</a:t>
            </a:r>
          </a:p>
        </p:txBody>
      </p:sp>
      <p:sp>
        <p:nvSpPr>
          <p:cNvPr id="6147" name="Text Box 3"/>
          <p:cNvSpPr txBox="1">
            <a:spLocks noChangeArrowheads="1"/>
          </p:cNvSpPr>
          <p:nvPr/>
        </p:nvSpPr>
        <p:spPr bwMode="auto">
          <a:xfrm>
            <a:off x="1905001" y="1676401"/>
            <a:ext cx="8424863" cy="830997"/>
          </a:xfrm>
          <a:prstGeom prst="rect">
            <a:avLst/>
          </a:prstGeom>
          <a:noFill/>
          <a:ln w="9525">
            <a:noFill/>
            <a:miter lim="800000"/>
            <a:headEnd/>
            <a:tailEnd/>
          </a:ln>
          <a:effectLst/>
        </p:spPr>
        <p:txBody>
          <a:bodyPr>
            <a:spAutoFit/>
          </a:bodyPr>
          <a:lstStyle/>
          <a:p>
            <a:pPr algn="just" rtl="1">
              <a:spcBef>
                <a:spcPct val="50000"/>
              </a:spcBef>
            </a:pPr>
            <a:r>
              <a:rPr lang="ar-BH" sz="2400" dirty="0"/>
              <a:t>هي تلك الحالة من الأسواق التي تميز بوجود عدد كبير نسبياً من المنشآت صغيرة الحجم التي تنتج سلع وخدمات متشابهة ولكنها ليست متجانسة تماماً.</a:t>
            </a:r>
            <a:endParaRPr lang="fr-MA" sz="2400" dirty="0"/>
          </a:p>
        </p:txBody>
      </p:sp>
      <p:sp>
        <p:nvSpPr>
          <p:cNvPr id="6148" name="WordArt 4"/>
          <p:cNvSpPr>
            <a:spLocks noChangeArrowheads="1" noChangeShapeType="1" noTextEdit="1"/>
          </p:cNvSpPr>
          <p:nvPr/>
        </p:nvSpPr>
        <p:spPr bwMode="auto">
          <a:xfrm>
            <a:off x="6629401" y="1295400"/>
            <a:ext cx="3724275" cy="3810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مفهوم المنافسة الإحتكارية</a:t>
            </a:r>
          </a:p>
        </p:txBody>
      </p:sp>
      <p:sp>
        <p:nvSpPr>
          <p:cNvPr id="6149" name="WordArt 5"/>
          <p:cNvSpPr>
            <a:spLocks noChangeArrowheads="1" noChangeShapeType="1" noTextEdit="1"/>
          </p:cNvSpPr>
          <p:nvPr/>
        </p:nvSpPr>
        <p:spPr bwMode="auto">
          <a:xfrm>
            <a:off x="6705601" y="2514600"/>
            <a:ext cx="3516313" cy="457200"/>
          </a:xfrm>
          <a:prstGeom prst="rect">
            <a:avLst/>
          </a:prstGeom>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rgbClr val="FF6600"/>
                </a:solidFill>
                <a:cs typeface="Arabic Transparent"/>
              </a:rPr>
              <a:t>سمات المنافسة الاحتكارية</a:t>
            </a:r>
          </a:p>
        </p:txBody>
      </p:sp>
      <p:sp>
        <p:nvSpPr>
          <p:cNvPr id="6150" name="Text Box 6"/>
          <p:cNvSpPr txBox="1">
            <a:spLocks noChangeArrowheads="1"/>
          </p:cNvSpPr>
          <p:nvPr/>
        </p:nvSpPr>
        <p:spPr bwMode="auto">
          <a:xfrm>
            <a:off x="1905001" y="3048000"/>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dirty="0"/>
              <a:t> أن لكل منشأة حصة صغيرة نسبياً من الطلب الكلي للسوق.</a:t>
            </a:r>
            <a:endParaRPr lang="fr-MA" sz="2400" dirty="0"/>
          </a:p>
        </p:txBody>
      </p:sp>
      <p:sp>
        <p:nvSpPr>
          <p:cNvPr id="6151" name="Text Box 7"/>
          <p:cNvSpPr txBox="1">
            <a:spLocks noChangeArrowheads="1"/>
          </p:cNvSpPr>
          <p:nvPr/>
        </p:nvSpPr>
        <p:spPr bwMode="auto">
          <a:xfrm>
            <a:off x="1905001" y="3505201"/>
            <a:ext cx="8424863" cy="830997"/>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dirty="0"/>
              <a:t> وجود عدد كبير نسبياً من المنشآت يحول دون اندماج أو أتفاق بعض المنشآت بحكر السوق.</a:t>
            </a:r>
            <a:endParaRPr lang="fr-MA" sz="2400" dirty="0"/>
          </a:p>
        </p:txBody>
      </p:sp>
      <p:sp>
        <p:nvSpPr>
          <p:cNvPr id="6152" name="Text Box 8"/>
          <p:cNvSpPr txBox="1">
            <a:spLocks noChangeArrowheads="1"/>
          </p:cNvSpPr>
          <p:nvPr/>
        </p:nvSpPr>
        <p:spPr bwMode="auto">
          <a:xfrm>
            <a:off x="1905001" y="4267201"/>
            <a:ext cx="8424863" cy="830997"/>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dirty="0"/>
              <a:t> كل منشأة تقرر سياستها دون أن تأخذ في اعتبارها ردود الأفعال المحتملة للمنشآت المنافسة، بسبب كبر عدد المنشآت.</a:t>
            </a:r>
            <a:endParaRPr lang="fr-MA" sz="2400" dirty="0"/>
          </a:p>
        </p:txBody>
      </p:sp>
      <p:sp>
        <p:nvSpPr>
          <p:cNvPr id="6153" name="Text Box 9"/>
          <p:cNvSpPr txBox="1">
            <a:spLocks noChangeArrowheads="1"/>
          </p:cNvSpPr>
          <p:nvPr/>
        </p:nvSpPr>
        <p:spPr bwMode="auto">
          <a:xfrm>
            <a:off x="1828801" y="4953001"/>
            <a:ext cx="8424863" cy="830997"/>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dirty="0"/>
              <a:t> تعمل كل منشأة على تمييز منتجاتها </a:t>
            </a:r>
            <a:r>
              <a:rPr lang="en-US" sz="2400" dirty="0"/>
              <a:t>(Product Differentiation)</a:t>
            </a:r>
            <a:r>
              <a:rPr lang="ar-BH" sz="2400" dirty="0"/>
              <a:t> عن منتجات المنشآت المنافسة في السوق.</a:t>
            </a:r>
            <a:endParaRPr lang="fr-MA" sz="2400" dirty="0"/>
          </a:p>
        </p:txBody>
      </p:sp>
      <p:sp>
        <p:nvSpPr>
          <p:cNvPr id="6154" name="AutoShape 10">
            <a:hlinkClick r:id="" action="ppaction://hlinkshowjump?jump=firstslide" highlightClick="1"/>
          </p:cNvPr>
          <p:cNvSpPr>
            <a:spLocks noChangeArrowheads="1"/>
          </p:cNvSpPr>
          <p:nvPr/>
        </p:nvSpPr>
        <p:spPr bwMode="auto">
          <a:xfrm>
            <a:off x="1703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Tree>
    <p:extLst>
      <p:ext uri="{BB962C8B-B14F-4D97-AF65-F5344CB8AC3E}">
        <p14:creationId xmlns:p14="http://schemas.microsoft.com/office/powerpoint/2010/main" val="1147900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arn(inHorizontal)">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6148"/>
                                        </p:tgtEl>
                                        <p:attrNameLst>
                                          <p:attrName>style.visibility</p:attrName>
                                        </p:attrNameLst>
                                      </p:cBhvr>
                                      <p:to>
                                        <p:strVal val="visible"/>
                                      </p:to>
                                    </p:set>
                                    <p:animEffect transition="in" filter="slide(fromBottom)">
                                      <p:cBhvr>
                                        <p:cTn id="12" dur="500"/>
                                        <p:tgtEl>
                                          <p:spTgt spid="6148"/>
                                        </p:tgtEl>
                                      </p:cBhvr>
                                    </p:animEffect>
                                  </p:childTnLst>
                                </p:cTn>
                              </p:par>
                            </p:childTnLst>
                          </p:cTn>
                        </p:par>
                        <p:par>
                          <p:cTn id="13" fill="hold">
                            <p:stCondLst>
                              <p:cond delay="500"/>
                            </p:stCondLst>
                            <p:childTnLst>
                              <p:par>
                                <p:cTn id="14" presetID="27" presetClass="entr" presetSubtype="0" fill="hold" nodeType="afterEffect">
                                  <p:stCondLst>
                                    <p:cond delay="0"/>
                                  </p:stCondLst>
                                  <p:iterate type="lt">
                                    <p:tmPct val="50000"/>
                                  </p:iterate>
                                  <p:childTnLst>
                                    <p:set>
                                      <p:cBhvr>
                                        <p:cTn id="15" dur="1" fill="hold">
                                          <p:stCondLst>
                                            <p:cond delay="0"/>
                                          </p:stCondLst>
                                        </p:cTn>
                                        <p:tgtEl>
                                          <p:spTgt spid="6147">
                                            <p:txEl>
                                              <p:pRg st="0" end="0"/>
                                            </p:txEl>
                                          </p:spTgt>
                                        </p:tgtEl>
                                        <p:attrNameLst>
                                          <p:attrName>style.visibility</p:attrName>
                                        </p:attrNameLst>
                                      </p:cBhvr>
                                      <p:to>
                                        <p:strVal val="visible"/>
                                      </p:to>
                                    </p:set>
                                    <p:anim calcmode="discrete" valueType="clr">
                                      <p:cBhvr override="childStyle">
                                        <p:cTn id="16" dur="80"/>
                                        <p:tgtEl>
                                          <p:spTgt spid="614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6147">
                                            <p:txEl>
                                              <p:pRg st="0" end="0"/>
                                            </p:txEl>
                                          </p:spTgt>
                                        </p:tgtEl>
                                        <p:attrNameLst>
                                          <p:attrName>fillcolor</p:attrName>
                                        </p:attrNameLst>
                                      </p:cBhvr>
                                      <p:tavLst>
                                        <p:tav tm="0">
                                          <p:val>
                                            <p:clrVal>
                                              <a:schemeClr val="accent2"/>
                                            </p:clrVal>
                                          </p:val>
                                        </p:tav>
                                        <p:tav tm="50000">
                                          <p:val>
                                            <p:clrVal>
                                              <a:schemeClr val="hlink"/>
                                            </p:clrVal>
                                          </p:val>
                                        </p:tav>
                                      </p:tavLst>
                                    </p:anim>
                                    <p:set>
                                      <p:cBhvr>
                                        <p:cTn id="18" dur="80"/>
                                        <p:tgtEl>
                                          <p:spTgt spid="6147">
                                            <p:txEl>
                                              <p:pRg st="0" end="0"/>
                                            </p:txEl>
                                          </p:spTgt>
                                        </p:tgtEl>
                                        <p:attrNameLst>
                                          <p:attrName>fill.type</p:attrName>
                                        </p:attrNameLst>
                                      </p:cBhvr>
                                      <p:to>
                                        <p:strVal val="solid"/>
                                      </p:to>
                                    </p:se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6149"/>
                                        </p:tgtEl>
                                        <p:attrNameLst>
                                          <p:attrName>style.visibility</p:attrName>
                                        </p:attrNameLst>
                                      </p:cBhvr>
                                      <p:to>
                                        <p:strVal val="visible"/>
                                      </p:to>
                                    </p:set>
                                    <p:animEffect transition="in" filter="slide(fromBottom)">
                                      <p:cBhvr>
                                        <p:cTn id="23" dur="500"/>
                                        <p:tgtEl>
                                          <p:spTgt spid="6149"/>
                                        </p:tgtEl>
                                      </p:cBhvr>
                                    </p:animEffect>
                                  </p:childTnLst>
                                </p:cTn>
                              </p:par>
                            </p:childTnLst>
                          </p:cTn>
                        </p:par>
                        <p:par>
                          <p:cTn id="24" fill="hold">
                            <p:stCondLst>
                              <p:cond delay="500"/>
                            </p:stCondLst>
                            <p:childTnLst>
                              <p:par>
                                <p:cTn id="25" presetID="27" presetClass="entr" presetSubtype="0" fill="hold" grpId="0" nodeType="afterEffect">
                                  <p:stCondLst>
                                    <p:cond delay="0"/>
                                  </p:stCondLst>
                                  <p:iterate type="lt">
                                    <p:tmPct val="50000"/>
                                  </p:iterate>
                                  <p:childTnLst>
                                    <p:set>
                                      <p:cBhvr>
                                        <p:cTn id="26" dur="1" fill="hold">
                                          <p:stCondLst>
                                            <p:cond delay="0"/>
                                          </p:stCondLst>
                                        </p:cTn>
                                        <p:tgtEl>
                                          <p:spTgt spid="6150"/>
                                        </p:tgtEl>
                                        <p:attrNameLst>
                                          <p:attrName>style.visibility</p:attrName>
                                        </p:attrNameLst>
                                      </p:cBhvr>
                                      <p:to>
                                        <p:strVal val="visible"/>
                                      </p:to>
                                    </p:set>
                                    <p:anim calcmode="discrete" valueType="clr">
                                      <p:cBhvr override="childStyle">
                                        <p:cTn id="27" dur="80"/>
                                        <p:tgtEl>
                                          <p:spTgt spid="6150"/>
                                        </p:tgtEl>
                                        <p:attrNameLst>
                                          <p:attrName>style.color</p:attrName>
                                        </p:attrNameLst>
                                      </p:cBhvr>
                                      <p:tavLst>
                                        <p:tav tm="0">
                                          <p:val>
                                            <p:clrVal>
                                              <a:schemeClr val="accent2"/>
                                            </p:clrVal>
                                          </p:val>
                                        </p:tav>
                                        <p:tav tm="50000">
                                          <p:val>
                                            <p:clrVal>
                                              <a:schemeClr val="hlink"/>
                                            </p:clrVal>
                                          </p:val>
                                        </p:tav>
                                      </p:tavLst>
                                    </p:anim>
                                    <p:anim calcmode="discrete" valueType="clr">
                                      <p:cBhvr>
                                        <p:cTn id="28" dur="80"/>
                                        <p:tgtEl>
                                          <p:spTgt spid="6150"/>
                                        </p:tgtEl>
                                        <p:attrNameLst>
                                          <p:attrName>fillcolor</p:attrName>
                                        </p:attrNameLst>
                                      </p:cBhvr>
                                      <p:tavLst>
                                        <p:tav tm="0">
                                          <p:val>
                                            <p:clrVal>
                                              <a:schemeClr val="accent2"/>
                                            </p:clrVal>
                                          </p:val>
                                        </p:tav>
                                        <p:tav tm="50000">
                                          <p:val>
                                            <p:clrVal>
                                              <a:schemeClr val="hlink"/>
                                            </p:clrVal>
                                          </p:val>
                                        </p:tav>
                                      </p:tavLst>
                                    </p:anim>
                                    <p:set>
                                      <p:cBhvr>
                                        <p:cTn id="29" dur="80"/>
                                        <p:tgtEl>
                                          <p:spTgt spid="6150"/>
                                        </p:tgtEl>
                                        <p:attrNameLst>
                                          <p:attrName>fill.type</p:attrName>
                                        </p:attrNameLst>
                                      </p:cBhvr>
                                      <p:to>
                                        <p:strVal val="solid"/>
                                      </p:to>
                                    </p:set>
                                  </p:childTnLst>
                                </p:cTn>
                              </p:par>
                            </p:childTnLst>
                          </p:cTn>
                        </p:par>
                        <p:par>
                          <p:cTn id="30" fill="hold">
                            <p:stCondLst>
                              <p:cond delay="2220"/>
                            </p:stCondLst>
                            <p:childTnLst>
                              <p:par>
                                <p:cTn id="31" presetID="27" presetClass="entr" presetSubtype="0" fill="hold" nodeType="afterEffect">
                                  <p:stCondLst>
                                    <p:cond delay="0"/>
                                  </p:stCondLst>
                                  <p:iterate type="lt">
                                    <p:tmPct val="50000"/>
                                  </p:iterate>
                                  <p:childTnLst>
                                    <p:set>
                                      <p:cBhvr>
                                        <p:cTn id="32" dur="1" fill="hold">
                                          <p:stCondLst>
                                            <p:cond delay="0"/>
                                          </p:stCondLst>
                                        </p:cTn>
                                        <p:tgtEl>
                                          <p:spTgt spid="6151">
                                            <p:txEl>
                                              <p:pRg st="0" end="0"/>
                                            </p:txEl>
                                          </p:spTgt>
                                        </p:tgtEl>
                                        <p:attrNameLst>
                                          <p:attrName>style.visibility</p:attrName>
                                        </p:attrNameLst>
                                      </p:cBhvr>
                                      <p:to>
                                        <p:strVal val="visible"/>
                                      </p:to>
                                    </p:set>
                                    <p:anim calcmode="discrete" valueType="clr">
                                      <p:cBhvr override="childStyle">
                                        <p:cTn id="33" dur="80"/>
                                        <p:tgtEl>
                                          <p:spTgt spid="615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4" dur="80"/>
                                        <p:tgtEl>
                                          <p:spTgt spid="6151">
                                            <p:txEl>
                                              <p:pRg st="0" end="0"/>
                                            </p:txEl>
                                          </p:spTgt>
                                        </p:tgtEl>
                                        <p:attrNameLst>
                                          <p:attrName>fillcolor</p:attrName>
                                        </p:attrNameLst>
                                      </p:cBhvr>
                                      <p:tavLst>
                                        <p:tav tm="0">
                                          <p:val>
                                            <p:clrVal>
                                              <a:schemeClr val="accent2"/>
                                            </p:clrVal>
                                          </p:val>
                                        </p:tav>
                                        <p:tav tm="50000">
                                          <p:val>
                                            <p:clrVal>
                                              <a:schemeClr val="hlink"/>
                                            </p:clrVal>
                                          </p:val>
                                        </p:tav>
                                      </p:tavLst>
                                    </p:anim>
                                    <p:set>
                                      <p:cBhvr>
                                        <p:cTn id="35" dur="80"/>
                                        <p:tgtEl>
                                          <p:spTgt spid="6151">
                                            <p:txEl>
                                              <p:pRg st="0" end="0"/>
                                            </p:txEl>
                                          </p:spTgt>
                                        </p:tgtEl>
                                        <p:attrNameLst>
                                          <p:attrName>fill.type</p:attrName>
                                        </p:attrNameLst>
                                      </p:cBhvr>
                                      <p:to>
                                        <p:strVal val="solid"/>
                                      </p:to>
                                    </p:set>
                                  </p:childTnLst>
                                </p:cTn>
                              </p:par>
                            </p:childTnLst>
                          </p:cTn>
                        </p:par>
                        <p:par>
                          <p:cTn id="36" fill="hold">
                            <p:stCondLst>
                              <p:cond delay="4900"/>
                            </p:stCondLst>
                            <p:childTnLst>
                              <p:par>
                                <p:cTn id="37" presetID="27" presetClass="entr" presetSubtype="0" fill="hold" nodeType="afterEffect">
                                  <p:stCondLst>
                                    <p:cond delay="0"/>
                                  </p:stCondLst>
                                  <p:iterate type="lt">
                                    <p:tmPct val="50000"/>
                                  </p:iterate>
                                  <p:childTnLst>
                                    <p:set>
                                      <p:cBhvr>
                                        <p:cTn id="38" dur="1" fill="hold">
                                          <p:stCondLst>
                                            <p:cond delay="0"/>
                                          </p:stCondLst>
                                        </p:cTn>
                                        <p:tgtEl>
                                          <p:spTgt spid="6152">
                                            <p:txEl>
                                              <p:pRg st="0" end="0"/>
                                            </p:txEl>
                                          </p:spTgt>
                                        </p:tgtEl>
                                        <p:attrNameLst>
                                          <p:attrName>style.visibility</p:attrName>
                                        </p:attrNameLst>
                                      </p:cBhvr>
                                      <p:to>
                                        <p:strVal val="visible"/>
                                      </p:to>
                                    </p:set>
                                    <p:anim calcmode="discrete" valueType="clr">
                                      <p:cBhvr override="childStyle">
                                        <p:cTn id="39" dur="80"/>
                                        <p:tgtEl>
                                          <p:spTgt spid="615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0" dur="80"/>
                                        <p:tgtEl>
                                          <p:spTgt spid="6152">
                                            <p:txEl>
                                              <p:pRg st="0" end="0"/>
                                            </p:txEl>
                                          </p:spTgt>
                                        </p:tgtEl>
                                        <p:attrNameLst>
                                          <p:attrName>fillcolor</p:attrName>
                                        </p:attrNameLst>
                                      </p:cBhvr>
                                      <p:tavLst>
                                        <p:tav tm="0">
                                          <p:val>
                                            <p:clrVal>
                                              <a:schemeClr val="accent2"/>
                                            </p:clrVal>
                                          </p:val>
                                        </p:tav>
                                        <p:tav tm="50000">
                                          <p:val>
                                            <p:clrVal>
                                              <a:schemeClr val="hlink"/>
                                            </p:clrVal>
                                          </p:val>
                                        </p:tav>
                                      </p:tavLst>
                                    </p:anim>
                                    <p:set>
                                      <p:cBhvr>
                                        <p:cTn id="41" dur="80"/>
                                        <p:tgtEl>
                                          <p:spTgt spid="6152">
                                            <p:txEl>
                                              <p:pRg st="0" end="0"/>
                                            </p:txEl>
                                          </p:spTgt>
                                        </p:tgtEl>
                                        <p:attrNameLst>
                                          <p:attrName>fill.type</p:attrName>
                                        </p:attrNameLst>
                                      </p:cBhvr>
                                      <p:to>
                                        <p:strVal val="solid"/>
                                      </p:to>
                                    </p:set>
                                  </p:childTnLst>
                                </p:cTn>
                              </p:par>
                            </p:childTnLst>
                          </p:cTn>
                        </p:par>
                        <p:par>
                          <p:cTn id="42" fill="hold">
                            <p:stCondLst>
                              <p:cond delay="8540"/>
                            </p:stCondLst>
                            <p:childTnLst>
                              <p:par>
                                <p:cTn id="43" presetID="27" presetClass="entr" presetSubtype="0" fill="hold" grpId="0" nodeType="afterEffect">
                                  <p:stCondLst>
                                    <p:cond delay="0"/>
                                  </p:stCondLst>
                                  <p:iterate type="lt">
                                    <p:tmPct val="50000"/>
                                  </p:iterate>
                                  <p:childTnLst>
                                    <p:set>
                                      <p:cBhvr>
                                        <p:cTn id="44" dur="1" fill="hold">
                                          <p:stCondLst>
                                            <p:cond delay="0"/>
                                          </p:stCondLst>
                                        </p:cTn>
                                        <p:tgtEl>
                                          <p:spTgt spid="6153"/>
                                        </p:tgtEl>
                                        <p:attrNameLst>
                                          <p:attrName>style.visibility</p:attrName>
                                        </p:attrNameLst>
                                      </p:cBhvr>
                                      <p:to>
                                        <p:strVal val="visible"/>
                                      </p:to>
                                    </p:set>
                                    <p:anim calcmode="discrete" valueType="clr">
                                      <p:cBhvr override="childStyle">
                                        <p:cTn id="45" dur="80"/>
                                        <p:tgtEl>
                                          <p:spTgt spid="6153"/>
                                        </p:tgtEl>
                                        <p:attrNameLst>
                                          <p:attrName>style.color</p:attrName>
                                        </p:attrNameLst>
                                      </p:cBhvr>
                                      <p:tavLst>
                                        <p:tav tm="0">
                                          <p:val>
                                            <p:clrVal>
                                              <a:schemeClr val="accent2"/>
                                            </p:clrVal>
                                          </p:val>
                                        </p:tav>
                                        <p:tav tm="50000">
                                          <p:val>
                                            <p:clrVal>
                                              <a:schemeClr val="hlink"/>
                                            </p:clrVal>
                                          </p:val>
                                        </p:tav>
                                      </p:tavLst>
                                    </p:anim>
                                    <p:anim calcmode="discrete" valueType="clr">
                                      <p:cBhvr>
                                        <p:cTn id="46" dur="80"/>
                                        <p:tgtEl>
                                          <p:spTgt spid="6153"/>
                                        </p:tgtEl>
                                        <p:attrNameLst>
                                          <p:attrName>fillcolor</p:attrName>
                                        </p:attrNameLst>
                                      </p:cBhvr>
                                      <p:tavLst>
                                        <p:tav tm="0">
                                          <p:val>
                                            <p:clrVal>
                                              <a:schemeClr val="accent2"/>
                                            </p:clrVal>
                                          </p:val>
                                        </p:tav>
                                        <p:tav tm="50000">
                                          <p:val>
                                            <p:clrVal>
                                              <a:schemeClr val="hlink"/>
                                            </p:clrVal>
                                          </p:val>
                                        </p:tav>
                                      </p:tavLst>
                                    </p:anim>
                                    <p:set>
                                      <p:cBhvr>
                                        <p:cTn id="47" dur="80"/>
                                        <p:tgtEl>
                                          <p:spTgt spid="615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8" grpId="0" animBg="1"/>
      <p:bldP spid="6149" grpId="0" animBg="1"/>
      <p:bldP spid="6150" grpId="0"/>
      <p:bldP spid="615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صر نائب لرقم الشريحة 3"/>
          <p:cNvSpPr>
            <a:spLocks noGrp="1"/>
          </p:cNvSpPr>
          <p:nvPr>
            <p:ph type="sldNum" sz="quarter" idx="4294967295"/>
          </p:nvPr>
        </p:nvSpPr>
        <p:spPr>
          <a:xfrm>
            <a:off x="8077200" y="6245225"/>
            <a:ext cx="2133600" cy="476250"/>
          </a:xfrm>
          <a:prstGeom prst="rect">
            <a:avLst/>
          </a:prstGeom>
        </p:spPr>
        <p:txBody>
          <a:bodyPr/>
          <a:lstStyle/>
          <a:p>
            <a:fld id="{6B6ADDB8-E84A-4E2A-9EC6-36650FC1B6B4}" type="slidenum">
              <a:rPr lang="en-US"/>
              <a:pPr/>
              <a:t>5</a:t>
            </a:fld>
            <a:endParaRPr lang="en-US"/>
          </a:p>
        </p:txBody>
      </p:sp>
      <p:sp>
        <p:nvSpPr>
          <p:cNvPr id="8194" name="WordArt 2"/>
          <p:cNvSpPr>
            <a:spLocks noChangeArrowheads="1" noChangeShapeType="1" noTextEdit="1"/>
          </p:cNvSpPr>
          <p:nvPr/>
        </p:nvSpPr>
        <p:spPr bwMode="auto">
          <a:xfrm>
            <a:off x="4440239" y="333375"/>
            <a:ext cx="5857875"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توازن المنشأة في المدى القريب</a:t>
            </a:r>
          </a:p>
        </p:txBody>
      </p:sp>
      <p:sp>
        <p:nvSpPr>
          <p:cNvPr id="8195" name="Text Box 3"/>
          <p:cNvSpPr txBox="1">
            <a:spLocks noChangeArrowheads="1"/>
          </p:cNvSpPr>
          <p:nvPr/>
        </p:nvSpPr>
        <p:spPr bwMode="auto">
          <a:xfrm>
            <a:off x="1847851" y="1052513"/>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تواجه المنشأة منحنى طلب سالب الانحدار.</a:t>
            </a:r>
            <a:endParaRPr lang="fr-MA" sz="2400"/>
          </a:p>
        </p:txBody>
      </p:sp>
      <p:sp>
        <p:nvSpPr>
          <p:cNvPr id="8196" name="Text Box 4"/>
          <p:cNvSpPr txBox="1">
            <a:spLocks noChangeArrowheads="1"/>
          </p:cNvSpPr>
          <p:nvPr/>
        </p:nvSpPr>
        <p:spPr bwMode="auto">
          <a:xfrm>
            <a:off x="1847851" y="1557338"/>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تمييز المنتج يعطي المنشأة قوة احتكارية.</a:t>
            </a:r>
            <a:endParaRPr lang="fr-MA" sz="2400"/>
          </a:p>
        </p:txBody>
      </p:sp>
      <p:sp>
        <p:nvSpPr>
          <p:cNvPr id="8197" name="Text Box 5"/>
          <p:cNvSpPr txBox="1">
            <a:spLocks noChangeArrowheads="1"/>
          </p:cNvSpPr>
          <p:nvPr/>
        </p:nvSpPr>
        <p:spPr bwMode="auto">
          <a:xfrm>
            <a:off x="1847851" y="2060575"/>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شرط تعظيم الربح أو توازن المنشأة تماماً كما هو في الاحتكار التام هو :</a:t>
            </a:r>
            <a:endParaRPr lang="fr-MA" sz="2400"/>
          </a:p>
        </p:txBody>
      </p:sp>
      <p:sp>
        <p:nvSpPr>
          <p:cNvPr id="8198" name="Text Box 6"/>
          <p:cNvSpPr txBox="1">
            <a:spLocks noChangeArrowheads="1"/>
          </p:cNvSpPr>
          <p:nvPr/>
        </p:nvSpPr>
        <p:spPr bwMode="auto">
          <a:xfrm>
            <a:off x="1847851" y="2565401"/>
            <a:ext cx="8424863" cy="519113"/>
          </a:xfrm>
          <a:prstGeom prst="rect">
            <a:avLst/>
          </a:prstGeom>
          <a:noFill/>
          <a:ln w="9525">
            <a:noFill/>
            <a:miter lim="800000"/>
            <a:headEnd/>
            <a:tailEnd/>
          </a:ln>
          <a:effectLst/>
        </p:spPr>
        <p:txBody>
          <a:bodyPr>
            <a:spAutoFit/>
          </a:bodyPr>
          <a:lstStyle/>
          <a:p>
            <a:pPr algn="ctr">
              <a:spcBef>
                <a:spcPct val="50000"/>
              </a:spcBef>
            </a:pPr>
            <a:r>
              <a:rPr lang="en-US" sz="2800"/>
              <a:t>MC = MR</a:t>
            </a:r>
          </a:p>
        </p:txBody>
      </p:sp>
      <p:sp>
        <p:nvSpPr>
          <p:cNvPr id="8199" name="Text Box 7"/>
          <p:cNvSpPr txBox="1">
            <a:spLocks noChangeArrowheads="1"/>
          </p:cNvSpPr>
          <p:nvPr/>
        </p:nvSpPr>
        <p:spPr bwMode="auto">
          <a:xfrm>
            <a:off x="1847851" y="3068639"/>
            <a:ext cx="8424863" cy="830997"/>
          </a:xfrm>
          <a:prstGeom prst="rect">
            <a:avLst/>
          </a:prstGeom>
          <a:noFill/>
          <a:ln w="9525">
            <a:noFill/>
            <a:miter lim="800000"/>
            <a:headEnd/>
            <a:tailEnd/>
          </a:ln>
          <a:effectLst/>
        </p:spPr>
        <p:txBody>
          <a:bodyPr>
            <a:spAutoFit/>
          </a:bodyPr>
          <a:lstStyle/>
          <a:p>
            <a:pPr algn="just" rtl="1">
              <a:spcBef>
                <a:spcPct val="50000"/>
              </a:spcBef>
            </a:pPr>
            <a:r>
              <a:rPr lang="ar-BH" sz="2400"/>
              <a:t>يوضح </a:t>
            </a:r>
            <a:r>
              <a:rPr lang="ar-BH" sz="2400" b="1">
                <a:solidFill>
                  <a:srgbClr val="FD0903"/>
                </a:solidFill>
                <a:hlinkClick r:id="rId4" action="ppaction://hlinksldjump"/>
              </a:rPr>
              <a:t>الشكل (11-1)</a:t>
            </a:r>
            <a:r>
              <a:rPr lang="ar-BH" sz="2400"/>
              <a:t> أن مستوى الإنتاج الذي يعظم الربح في حالة مطعم الجامعة هو 2100 وجبة في الأسبوع وبسعر قدره 1.500 دينار للوجبة الواحدة.</a:t>
            </a:r>
            <a:endParaRPr lang="fr-MA" sz="2400"/>
          </a:p>
        </p:txBody>
      </p:sp>
      <p:sp>
        <p:nvSpPr>
          <p:cNvPr id="8200" name="AutoShape 8">
            <a:hlinkClick r:id="" action="ppaction://hlinkshowjump?jump=firstslide" highlightClick="1"/>
          </p:cNvPr>
          <p:cNvSpPr>
            <a:spLocks noChangeArrowheads="1"/>
          </p:cNvSpPr>
          <p:nvPr/>
        </p:nvSpPr>
        <p:spPr bwMode="auto">
          <a:xfrm>
            <a:off x="1703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Tree>
    <p:extLst>
      <p:ext uri="{BB962C8B-B14F-4D97-AF65-F5344CB8AC3E}">
        <p14:creationId xmlns:p14="http://schemas.microsoft.com/office/powerpoint/2010/main" val="2636786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slide(fromBottom)">
                                      <p:cBhvr>
                                        <p:cTn id="7" dur="500"/>
                                        <p:tgtEl>
                                          <p:spTgt spid="8194"/>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8195"/>
                                        </p:tgtEl>
                                        <p:attrNameLst>
                                          <p:attrName>style.visibility</p:attrName>
                                        </p:attrNameLst>
                                      </p:cBhvr>
                                      <p:to>
                                        <p:strVal val="visible"/>
                                      </p:to>
                                    </p:set>
                                    <p:anim calcmode="discrete" valueType="clr">
                                      <p:cBhvr override="childStyle">
                                        <p:cTn id="11" dur="80"/>
                                        <p:tgtEl>
                                          <p:spTgt spid="8195"/>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8195"/>
                                        </p:tgtEl>
                                        <p:attrNameLst>
                                          <p:attrName>fillcolor</p:attrName>
                                        </p:attrNameLst>
                                      </p:cBhvr>
                                      <p:tavLst>
                                        <p:tav tm="0">
                                          <p:val>
                                            <p:clrVal>
                                              <a:schemeClr val="accent2"/>
                                            </p:clrVal>
                                          </p:val>
                                        </p:tav>
                                        <p:tav tm="50000">
                                          <p:val>
                                            <p:clrVal>
                                              <a:schemeClr val="hlink"/>
                                            </p:clrVal>
                                          </p:val>
                                        </p:tav>
                                      </p:tavLst>
                                    </p:anim>
                                    <p:set>
                                      <p:cBhvr>
                                        <p:cTn id="13" dur="80"/>
                                        <p:tgtEl>
                                          <p:spTgt spid="8195"/>
                                        </p:tgtEl>
                                        <p:attrNameLst>
                                          <p:attrName>fill.type</p:attrName>
                                        </p:attrNameLst>
                                      </p:cBhvr>
                                      <p:to>
                                        <p:strVal val="solid"/>
                                      </p:to>
                                    </p:set>
                                  </p:childTnLst>
                                </p:cTn>
                              </p:par>
                            </p:childTnLst>
                          </p:cTn>
                        </p:par>
                        <p:par>
                          <p:cTn id="14" fill="hold">
                            <p:stCondLst>
                              <p:cond delay="186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8196"/>
                                        </p:tgtEl>
                                        <p:attrNameLst>
                                          <p:attrName>style.visibility</p:attrName>
                                        </p:attrNameLst>
                                      </p:cBhvr>
                                      <p:to>
                                        <p:strVal val="visible"/>
                                      </p:to>
                                    </p:set>
                                    <p:anim calcmode="discrete" valueType="clr">
                                      <p:cBhvr override="childStyle">
                                        <p:cTn id="17" dur="80"/>
                                        <p:tgtEl>
                                          <p:spTgt spid="8196"/>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8196"/>
                                        </p:tgtEl>
                                        <p:attrNameLst>
                                          <p:attrName>fillcolor</p:attrName>
                                        </p:attrNameLst>
                                      </p:cBhvr>
                                      <p:tavLst>
                                        <p:tav tm="0">
                                          <p:val>
                                            <p:clrVal>
                                              <a:schemeClr val="accent2"/>
                                            </p:clrVal>
                                          </p:val>
                                        </p:tav>
                                        <p:tav tm="50000">
                                          <p:val>
                                            <p:clrVal>
                                              <a:schemeClr val="hlink"/>
                                            </p:clrVal>
                                          </p:val>
                                        </p:tav>
                                      </p:tavLst>
                                    </p:anim>
                                    <p:set>
                                      <p:cBhvr>
                                        <p:cTn id="19" dur="80"/>
                                        <p:tgtEl>
                                          <p:spTgt spid="8196"/>
                                        </p:tgtEl>
                                        <p:attrNameLst>
                                          <p:attrName>fill.type</p:attrName>
                                        </p:attrNameLst>
                                      </p:cBhvr>
                                      <p:to>
                                        <p:strVal val="solid"/>
                                      </p:to>
                                    </p:set>
                                  </p:childTnLst>
                                </p:cTn>
                              </p:par>
                            </p:childTnLst>
                          </p:cTn>
                        </p:par>
                        <p:par>
                          <p:cTn id="20" fill="hold">
                            <p:stCondLst>
                              <p:cond delay="326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8197"/>
                                        </p:tgtEl>
                                        <p:attrNameLst>
                                          <p:attrName>style.visibility</p:attrName>
                                        </p:attrNameLst>
                                      </p:cBhvr>
                                      <p:to>
                                        <p:strVal val="visible"/>
                                      </p:to>
                                    </p:set>
                                    <p:anim calcmode="discrete" valueType="clr">
                                      <p:cBhvr override="childStyle">
                                        <p:cTn id="23" dur="80"/>
                                        <p:tgtEl>
                                          <p:spTgt spid="8197"/>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8197"/>
                                        </p:tgtEl>
                                        <p:attrNameLst>
                                          <p:attrName>fillcolor</p:attrName>
                                        </p:attrNameLst>
                                      </p:cBhvr>
                                      <p:tavLst>
                                        <p:tav tm="0">
                                          <p:val>
                                            <p:clrVal>
                                              <a:schemeClr val="accent2"/>
                                            </p:clrVal>
                                          </p:val>
                                        </p:tav>
                                        <p:tav tm="50000">
                                          <p:val>
                                            <p:clrVal>
                                              <a:schemeClr val="hlink"/>
                                            </p:clrVal>
                                          </p:val>
                                        </p:tav>
                                      </p:tavLst>
                                    </p:anim>
                                    <p:set>
                                      <p:cBhvr>
                                        <p:cTn id="25" dur="80"/>
                                        <p:tgtEl>
                                          <p:spTgt spid="8197"/>
                                        </p:tgtEl>
                                        <p:attrNameLst>
                                          <p:attrName>fill.type</p:attrName>
                                        </p:attrNameLst>
                                      </p:cBhvr>
                                      <p:to>
                                        <p:strVal val="solid"/>
                                      </p:to>
                                    </p:set>
                                  </p:childTnLst>
                                </p:cTn>
                              </p:par>
                            </p:childTnLst>
                          </p:cTn>
                        </p:par>
                        <p:par>
                          <p:cTn id="26" fill="hold">
                            <p:stCondLst>
                              <p:cond delay="5540"/>
                            </p:stCondLst>
                            <p:childTnLst>
                              <p:par>
                                <p:cTn id="27" presetID="27" presetClass="entr" presetSubtype="0" fill="hold" grpId="0" nodeType="afterEffect">
                                  <p:stCondLst>
                                    <p:cond delay="0"/>
                                  </p:stCondLst>
                                  <p:iterate type="lt">
                                    <p:tmPct val="50000"/>
                                  </p:iterate>
                                  <p:childTnLst>
                                    <p:set>
                                      <p:cBhvr>
                                        <p:cTn id="28" dur="1" fill="hold">
                                          <p:stCondLst>
                                            <p:cond delay="0"/>
                                          </p:stCondLst>
                                        </p:cTn>
                                        <p:tgtEl>
                                          <p:spTgt spid="8198"/>
                                        </p:tgtEl>
                                        <p:attrNameLst>
                                          <p:attrName>style.visibility</p:attrName>
                                        </p:attrNameLst>
                                      </p:cBhvr>
                                      <p:to>
                                        <p:strVal val="visible"/>
                                      </p:to>
                                    </p:set>
                                    <p:anim calcmode="discrete" valueType="clr">
                                      <p:cBhvr override="childStyle">
                                        <p:cTn id="29" dur="80"/>
                                        <p:tgtEl>
                                          <p:spTgt spid="8198"/>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8198"/>
                                        </p:tgtEl>
                                        <p:attrNameLst>
                                          <p:attrName>fillcolor</p:attrName>
                                        </p:attrNameLst>
                                      </p:cBhvr>
                                      <p:tavLst>
                                        <p:tav tm="0">
                                          <p:val>
                                            <p:clrVal>
                                              <a:schemeClr val="accent2"/>
                                            </p:clrVal>
                                          </p:val>
                                        </p:tav>
                                        <p:tav tm="50000">
                                          <p:val>
                                            <p:clrVal>
                                              <a:schemeClr val="hlink"/>
                                            </p:clrVal>
                                          </p:val>
                                        </p:tav>
                                      </p:tavLst>
                                    </p:anim>
                                    <p:set>
                                      <p:cBhvr>
                                        <p:cTn id="31" dur="80"/>
                                        <p:tgtEl>
                                          <p:spTgt spid="8198"/>
                                        </p:tgtEl>
                                        <p:attrNameLst>
                                          <p:attrName>fill.type</p:attrName>
                                        </p:attrNameLst>
                                      </p:cBhvr>
                                      <p:to>
                                        <p:strVal val="solid"/>
                                      </p:to>
                                    </p:set>
                                  </p:childTnLst>
                                </p:cTn>
                              </p:par>
                            </p:childTnLst>
                          </p:cTn>
                        </p:par>
                      </p:childTnLst>
                    </p:cTn>
                  </p:par>
                  <p:par>
                    <p:cTn id="32" fill="hold">
                      <p:stCondLst>
                        <p:cond delay="indefinite"/>
                      </p:stCondLst>
                      <p:childTnLst>
                        <p:par>
                          <p:cTn id="33" fill="hold">
                            <p:stCondLst>
                              <p:cond delay="0"/>
                            </p:stCondLst>
                            <p:childTnLst>
                              <p:par>
                                <p:cTn id="34" presetID="27" presetClass="entr" presetSubtype="0" fill="hold" grpId="0" nodeType="clickEffect">
                                  <p:stCondLst>
                                    <p:cond delay="0"/>
                                  </p:stCondLst>
                                  <p:iterate type="lt">
                                    <p:tmPct val="50000"/>
                                  </p:iterate>
                                  <p:childTnLst>
                                    <p:set>
                                      <p:cBhvr>
                                        <p:cTn id="35" dur="1" fill="hold">
                                          <p:stCondLst>
                                            <p:cond delay="0"/>
                                          </p:stCondLst>
                                        </p:cTn>
                                        <p:tgtEl>
                                          <p:spTgt spid="8199"/>
                                        </p:tgtEl>
                                        <p:attrNameLst>
                                          <p:attrName>style.visibility</p:attrName>
                                        </p:attrNameLst>
                                      </p:cBhvr>
                                      <p:to>
                                        <p:strVal val="visible"/>
                                      </p:to>
                                    </p:set>
                                    <p:anim calcmode="discrete" valueType="clr">
                                      <p:cBhvr override="childStyle">
                                        <p:cTn id="36" dur="80"/>
                                        <p:tgtEl>
                                          <p:spTgt spid="8199"/>
                                        </p:tgtEl>
                                        <p:attrNameLst>
                                          <p:attrName>style.color</p:attrName>
                                        </p:attrNameLst>
                                      </p:cBhvr>
                                      <p:tavLst>
                                        <p:tav tm="0">
                                          <p:val>
                                            <p:clrVal>
                                              <a:schemeClr val="accent2"/>
                                            </p:clrVal>
                                          </p:val>
                                        </p:tav>
                                        <p:tav tm="50000">
                                          <p:val>
                                            <p:clrVal>
                                              <a:schemeClr val="hlink"/>
                                            </p:clrVal>
                                          </p:val>
                                        </p:tav>
                                      </p:tavLst>
                                    </p:anim>
                                    <p:anim calcmode="discrete" valueType="clr">
                                      <p:cBhvr>
                                        <p:cTn id="37" dur="80"/>
                                        <p:tgtEl>
                                          <p:spTgt spid="8199"/>
                                        </p:tgtEl>
                                        <p:attrNameLst>
                                          <p:attrName>fillcolor</p:attrName>
                                        </p:attrNameLst>
                                      </p:cBhvr>
                                      <p:tavLst>
                                        <p:tav tm="0">
                                          <p:val>
                                            <p:clrVal>
                                              <a:schemeClr val="accent2"/>
                                            </p:clrVal>
                                          </p:val>
                                        </p:tav>
                                        <p:tav tm="50000">
                                          <p:val>
                                            <p:clrVal>
                                              <a:schemeClr val="hlink"/>
                                            </p:clrVal>
                                          </p:val>
                                        </p:tav>
                                      </p:tavLst>
                                    </p:anim>
                                    <p:set>
                                      <p:cBhvr>
                                        <p:cTn id="38" dur="80"/>
                                        <p:tgtEl>
                                          <p:spTgt spid="819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nimBg="1"/>
      <p:bldP spid="8195" grpId="0"/>
      <p:bldP spid="8196" grpId="0"/>
      <p:bldP spid="8197" grpId="0"/>
      <p:bldP spid="8198" grpId="0"/>
      <p:bldP spid="819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عنصر نائب لرقم الشريحة 3"/>
          <p:cNvSpPr>
            <a:spLocks noGrp="1"/>
          </p:cNvSpPr>
          <p:nvPr>
            <p:ph type="sldNum" sz="quarter" idx="4294967295"/>
          </p:nvPr>
        </p:nvSpPr>
        <p:spPr>
          <a:xfrm>
            <a:off x="8077200" y="6245225"/>
            <a:ext cx="2133600" cy="476250"/>
          </a:xfrm>
          <a:prstGeom prst="rect">
            <a:avLst/>
          </a:prstGeom>
        </p:spPr>
        <p:txBody>
          <a:bodyPr/>
          <a:lstStyle/>
          <a:p>
            <a:fld id="{C186A5CC-6AFC-4F48-A032-7FAF5389F818}" type="slidenum">
              <a:rPr lang="en-US"/>
              <a:pPr/>
              <a:t>6</a:t>
            </a:fld>
            <a:endParaRPr lang="en-US"/>
          </a:p>
        </p:txBody>
      </p:sp>
      <p:sp>
        <p:nvSpPr>
          <p:cNvPr id="10243" name="Text Box 3"/>
          <p:cNvSpPr txBox="1">
            <a:spLocks noChangeArrowheads="1"/>
          </p:cNvSpPr>
          <p:nvPr/>
        </p:nvSpPr>
        <p:spPr bwMode="auto">
          <a:xfrm>
            <a:off x="4860925" y="2997200"/>
            <a:ext cx="400050" cy="400050"/>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E</a:t>
            </a:r>
            <a:endParaRPr lang="en-US" sz="2400"/>
          </a:p>
        </p:txBody>
      </p:sp>
      <p:sp>
        <p:nvSpPr>
          <p:cNvPr id="10244" name="Text Box 4"/>
          <p:cNvSpPr txBox="1">
            <a:spLocks noChangeArrowheads="1"/>
          </p:cNvSpPr>
          <p:nvPr/>
        </p:nvSpPr>
        <p:spPr bwMode="auto">
          <a:xfrm>
            <a:off x="3511551" y="2227264"/>
            <a:ext cx="925513" cy="687387"/>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0.800</a:t>
            </a:r>
            <a:endParaRPr lang="en-US" sz="3600"/>
          </a:p>
        </p:txBody>
      </p:sp>
      <p:sp>
        <p:nvSpPr>
          <p:cNvPr id="10245" name="Text Box 5"/>
          <p:cNvSpPr txBox="1">
            <a:spLocks noChangeArrowheads="1"/>
          </p:cNvSpPr>
          <p:nvPr/>
        </p:nvSpPr>
        <p:spPr bwMode="auto">
          <a:xfrm>
            <a:off x="3440113" y="1554163"/>
            <a:ext cx="1111250" cy="531812"/>
          </a:xfrm>
          <a:prstGeom prst="rect">
            <a:avLst/>
          </a:prstGeom>
          <a:noFill/>
          <a:ln w="9525">
            <a:noFill/>
            <a:miter lim="800000"/>
            <a:headEnd/>
            <a:tailEnd/>
          </a:ln>
          <a:effectLst/>
        </p:spPr>
        <p:txBody>
          <a:bodyPr/>
          <a:lstStyle/>
          <a:p>
            <a:pPr algn="ctr"/>
            <a:r>
              <a:rPr lang="en-US" sz="2400" b="1">
                <a:latin typeface="Times New Roman" pitchFamily="18" charset="0"/>
                <a:ea typeface="SimSun" pitchFamily="2" charset="-122"/>
              </a:rPr>
              <a:t>1.500</a:t>
            </a:r>
            <a:endParaRPr lang="en-US" sz="3600"/>
          </a:p>
        </p:txBody>
      </p:sp>
      <p:sp>
        <p:nvSpPr>
          <p:cNvPr id="10246" name="Rectangle 6"/>
          <p:cNvSpPr>
            <a:spLocks noChangeArrowheads="1"/>
          </p:cNvSpPr>
          <p:nvPr/>
        </p:nvSpPr>
        <p:spPr bwMode="auto">
          <a:xfrm>
            <a:off x="4448175" y="1801813"/>
            <a:ext cx="831850" cy="666750"/>
          </a:xfrm>
          <a:prstGeom prst="rect">
            <a:avLst/>
          </a:prstGeom>
          <a:solidFill>
            <a:srgbClr val="C0C0C0"/>
          </a:solidFill>
          <a:ln w="9525">
            <a:solidFill>
              <a:srgbClr val="FFFFFF"/>
            </a:solidFill>
            <a:miter lim="800000"/>
            <a:headEnd/>
            <a:tailEnd/>
          </a:ln>
          <a:effectLst/>
        </p:spPr>
        <p:txBody>
          <a:bodyPr/>
          <a:lstStyle/>
          <a:p>
            <a:endParaRPr lang="ar-SA"/>
          </a:p>
        </p:txBody>
      </p:sp>
      <p:sp>
        <p:nvSpPr>
          <p:cNvPr id="10247" name="Line 7"/>
          <p:cNvSpPr>
            <a:spLocks noChangeShapeType="1"/>
          </p:cNvSpPr>
          <p:nvPr/>
        </p:nvSpPr>
        <p:spPr bwMode="auto">
          <a:xfrm>
            <a:off x="4448175" y="782639"/>
            <a:ext cx="0" cy="3722687"/>
          </a:xfrm>
          <a:prstGeom prst="line">
            <a:avLst/>
          </a:prstGeom>
          <a:noFill/>
          <a:ln w="38100">
            <a:solidFill>
              <a:srgbClr val="000000"/>
            </a:solidFill>
            <a:round/>
            <a:headEnd/>
            <a:tailEnd/>
          </a:ln>
        </p:spPr>
        <p:txBody>
          <a:bodyPr/>
          <a:lstStyle/>
          <a:p>
            <a:endParaRPr lang="ar-SA"/>
          </a:p>
        </p:txBody>
      </p:sp>
      <p:sp>
        <p:nvSpPr>
          <p:cNvPr id="10248" name="Line 8"/>
          <p:cNvSpPr>
            <a:spLocks noChangeShapeType="1"/>
          </p:cNvSpPr>
          <p:nvPr/>
        </p:nvSpPr>
        <p:spPr bwMode="auto">
          <a:xfrm>
            <a:off x="4448176" y="969963"/>
            <a:ext cx="3065463" cy="3065462"/>
          </a:xfrm>
          <a:prstGeom prst="line">
            <a:avLst/>
          </a:prstGeom>
          <a:noFill/>
          <a:ln w="28575">
            <a:solidFill>
              <a:srgbClr val="000000"/>
            </a:solidFill>
            <a:round/>
            <a:headEnd/>
            <a:tailEnd/>
          </a:ln>
        </p:spPr>
        <p:txBody>
          <a:bodyPr/>
          <a:lstStyle/>
          <a:p>
            <a:endParaRPr lang="ar-SA"/>
          </a:p>
        </p:txBody>
      </p:sp>
      <p:sp>
        <p:nvSpPr>
          <p:cNvPr id="10249" name="Line 9"/>
          <p:cNvSpPr>
            <a:spLocks noChangeShapeType="1"/>
          </p:cNvSpPr>
          <p:nvPr/>
        </p:nvSpPr>
        <p:spPr bwMode="auto">
          <a:xfrm>
            <a:off x="4448176" y="969964"/>
            <a:ext cx="1165225" cy="3309937"/>
          </a:xfrm>
          <a:prstGeom prst="line">
            <a:avLst/>
          </a:prstGeom>
          <a:noFill/>
          <a:ln w="28575">
            <a:solidFill>
              <a:srgbClr val="000000"/>
            </a:solidFill>
            <a:round/>
            <a:headEnd/>
            <a:tailEnd/>
          </a:ln>
        </p:spPr>
        <p:txBody>
          <a:bodyPr/>
          <a:lstStyle/>
          <a:p>
            <a:endParaRPr lang="ar-SA"/>
          </a:p>
        </p:txBody>
      </p:sp>
      <p:sp>
        <p:nvSpPr>
          <p:cNvPr id="10250" name="Arc 10"/>
          <p:cNvSpPr>
            <a:spLocks/>
          </p:cNvSpPr>
          <p:nvPr/>
        </p:nvSpPr>
        <p:spPr bwMode="auto">
          <a:xfrm flipV="1">
            <a:off x="4781551" y="1470026"/>
            <a:ext cx="1598613" cy="199866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rgbClr val="000000"/>
            </a:solidFill>
            <a:round/>
            <a:headEnd/>
            <a:tailEnd/>
          </a:ln>
        </p:spPr>
        <p:txBody>
          <a:bodyPr/>
          <a:lstStyle/>
          <a:p>
            <a:endParaRPr lang="ar-SA"/>
          </a:p>
        </p:txBody>
      </p:sp>
      <p:sp>
        <p:nvSpPr>
          <p:cNvPr id="10251" name="Text Box 11"/>
          <p:cNvSpPr txBox="1">
            <a:spLocks noChangeArrowheads="1"/>
          </p:cNvSpPr>
          <p:nvPr/>
        </p:nvSpPr>
        <p:spPr bwMode="auto">
          <a:xfrm>
            <a:off x="5888039" y="1087438"/>
            <a:ext cx="968375" cy="4000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MC</a:t>
            </a:r>
            <a:endParaRPr lang="en-US" sz="3600"/>
          </a:p>
        </p:txBody>
      </p:sp>
      <p:sp>
        <p:nvSpPr>
          <p:cNvPr id="10252" name="Text Box 12"/>
          <p:cNvSpPr txBox="1">
            <a:spLocks noChangeArrowheads="1"/>
          </p:cNvSpPr>
          <p:nvPr/>
        </p:nvSpPr>
        <p:spPr bwMode="auto">
          <a:xfrm>
            <a:off x="7472363" y="3967163"/>
            <a:ext cx="531812" cy="400050"/>
          </a:xfrm>
          <a:prstGeom prst="rect">
            <a:avLst/>
          </a:prstGeom>
          <a:noFill/>
          <a:ln w="9525">
            <a:noFill/>
            <a:miter lim="800000"/>
            <a:headEnd/>
            <a:tailEnd/>
          </a:ln>
          <a:effectLst/>
        </p:spPr>
        <p:txBody>
          <a:bodyPr/>
          <a:lstStyle/>
          <a:p>
            <a:pPr rtl="1"/>
            <a:r>
              <a:rPr lang="en-US" sz="2400" b="1">
                <a:latin typeface="Times New Roman" pitchFamily="18" charset="0"/>
                <a:ea typeface="SimSun" pitchFamily="2" charset="-122"/>
              </a:rPr>
              <a:t>D</a:t>
            </a:r>
          </a:p>
        </p:txBody>
      </p:sp>
      <p:sp>
        <p:nvSpPr>
          <p:cNvPr id="10253" name="Text Box 13"/>
          <p:cNvSpPr txBox="1">
            <a:spLocks noChangeArrowheads="1"/>
          </p:cNvSpPr>
          <p:nvPr/>
        </p:nvSpPr>
        <p:spPr bwMode="auto">
          <a:xfrm>
            <a:off x="5302250" y="4037013"/>
            <a:ext cx="946150" cy="400050"/>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MR</a:t>
            </a:r>
            <a:endParaRPr lang="en-US" sz="3600"/>
          </a:p>
        </p:txBody>
      </p:sp>
      <p:sp>
        <p:nvSpPr>
          <p:cNvPr id="10254" name="Line 14"/>
          <p:cNvSpPr>
            <a:spLocks noChangeShapeType="1"/>
          </p:cNvSpPr>
          <p:nvPr/>
        </p:nvSpPr>
        <p:spPr bwMode="auto">
          <a:xfrm>
            <a:off x="5280025" y="1801813"/>
            <a:ext cx="0" cy="2665412"/>
          </a:xfrm>
          <a:prstGeom prst="line">
            <a:avLst/>
          </a:prstGeom>
          <a:noFill/>
          <a:ln w="28575">
            <a:solidFill>
              <a:srgbClr val="000000"/>
            </a:solidFill>
            <a:prstDash val="dash"/>
            <a:round/>
            <a:headEnd/>
            <a:tailEnd/>
          </a:ln>
          <a:effectLst/>
        </p:spPr>
        <p:txBody>
          <a:bodyPr/>
          <a:lstStyle/>
          <a:p>
            <a:endParaRPr lang="ar-SA"/>
          </a:p>
        </p:txBody>
      </p:sp>
      <p:sp>
        <p:nvSpPr>
          <p:cNvPr id="10255" name="Text Box 15"/>
          <p:cNvSpPr txBox="1">
            <a:spLocks noChangeArrowheads="1"/>
          </p:cNvSpPr>
          <p:nvPr/>
        </p:nvSpPr>
        <p:spPr bwMode="auto">
          <a:xfrm>
            <a:off x="8326439" y="4221163"/>
            <a:ext cx="801687" cy="531812"/>
          </a:xfrm>
          <a:prstGeom prst="rect">
            <a:avLst/>
          </a:prstGeom>
          <a:noFill/>
          <a:ln w="9525">
            <a:noFill/>
            <a:miter lim="800000"/>
            <a:headEnd/>
            <a:tailEnd/>
          </a:ln>
          <a:effectLst/>
        </p:spPr>
        <p:txBody>
          <a:bodyPr/>
          <a:lstStyle/>
          <a:p>
            <a:pPr algn="ctr" rtl="1"/>
            <a:r>
              <a:rPr lang="ar-SA" altLang="zh-CN" sz="1200" b="1">
                <a:latin typeface="Times New Roman" pitchFamily="18" charset="0"/>
                <a:ea typeface="SimSun" pitchFamily="2" charset="-122"/>
                <a:cs typeface="Arabic Transparent" pitchFamily="2" charset="-78"/>
              </a:rPr>
              <a:t>َ</a:t>
            </a:r>
            <a:r>
              <a:rPr lang="en-US" altLang="zh-CN" sz="2400" b="1">
                <a:latin typeface="Times New Roman" pitchFamily="18" charset="0"/>
                <a:ea typeface="SimSun" pitchFamily="2" charset="-122"/>
                <a:cs typeface="Arabic Transparent" pitchFamily="2" charset="-78"/>
              </a:rPr>
              <a:t>Q</a:t>
            </a:r>
            <a:endParaRPr lang="en-US" sz="3600"/>
          </a:p>
        </p:txBody>
      </p:sp>
      <p:sp>
        <p:nvSpPr>
          <p:cNvPr id="10256" name="Text Box 16"/>
          <p:cNvSpPr txBox="1">
            <a:spLocks noChangeArrowheads="1"/>
          </p:cNvSpPr>
          <p:nvPr/>
        </p:nvSpPr>
        <p:spPr bwMode="auto">
          <a:xfrm>
            <a:off x="4789488" y="4460875"/>
            <a:ext cx="990600" cy="400050"/>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2100</a:t>
            </a:r>
            <a:endParaRPr lang="en-US" sz="3600"/>
          </a:p>
        </p:txBody>
      </p:sp>
      <p:sp>
        <p:nvSpPr>
          <p:cNvPr id="10257" name="Arc 17"/>
          <p:cNvSpPr>
            <a:spLocks/>
          </p:cNvSpPr>
          <p:nvPr/>
        </p:nvSpPr>
        <p:spPr bwMode="auto">
          <a:xfrm flipV="1">
            <a:off x="5114926" y="1968501"/>
            <a:ext cx="1863725" cy="900113"/>
          </a:xfrm>
          <a:custGeom>
            <a:avLst/>
            <a:gdLst>
              <a:gd name="G0" fmla="+- 19830 0 0"/>
              <a:gd name="G1" fmla="+- 21600 0 0"/>
              <a:gd name="G2" fmla="+- 21600 0 0"/>
              <a:gd name="T0" fmla="*/ 0 w 40573"/>
              <a:gd name="T1" fmla="*/ 13037 h 21600"/>
              <a:gd name="T2" fmla="*/ 40573 w 40573"/>
              <a:gd name="T3" fmla="*/ 15577 h 21600"/>
              <a:gd name="T4" fmla="*/ 19830 w 40573"/>
              <a:gd name="T5" fmla="*/ 21600 h 21600"/>
            </a:gdLst>
            <a:ahLst/>
            <a:cxnLst>
              <a:cxn ang="0">
                <a:pos x="T0" y="T1"/>
              </a:cxn>
              <a:cxn ang="0">
                <a:pos x="T2" y="T3"/>
              </a:cxn>
              <a:cxn ang="0">
                <a:pos x="T4" y="T5"/>
              </a:cxn>
            </a:cxnLst>
            <a:rect l="0" t="0" r="r" b="b"/>
            <a:pathLst>
              <a:path w="40573" h="21600" fill="none" extrusionOk="0">
                <a:moveTo>
                  <a:pt x="-1" y="13036"/>
                </a:moveTo>
                <a:cubicBezTo>
                  <a:pt x="3416" y="5124"/>
                  <a:pt x="11210" y="-1"/>
                  <a:pt x="19830" y="0"/>
                </a:cubicBezTo>
                <a:cubicBezTo>
                  <a:pt x="29439" y="0"/>
                  <a:pt x="37893" y="6348"/>
                  <a:pt x="40573" y="15576"/>
                </a:cubicBezTo>
              </a:path>
              <a:path w="40573" h="21600" stroke="0" extrusionOk="0">
                <a:moveTo>
                  <a:pt x="-1" y="13036"/>
                </a:moveTo>
                <a:cubicBezTo>
                  <a:pt x="3416" y="5124"/>
                  <a:pt x="11210" y="-1"/>
                  <a:pt x="19830" y="0"/>
                </a:cubicBezTo>
                <a:cubicBezTo>
                  <a:pt x="29439" y="0"/>
                  <a:pt x="37893" y="6348"/>
                  <a:pt x="40573" y="15576"/>
                </a:cubicBezTo>
                <a:lnTo>
                  <a:pt x="19830" y="21600"/>
                </a:lnTo>
                <a:close/>
              </a:path>
            </a:pathLst>
          </a:custGeom>
          <a:noFill/>
          <a:ln w="28575">
            <a:solidFill>
              <a:srgbClr val="000000"/>
            </a:solidFill>
            <a:round/>
            <a:headEnd/>
            <a:tailEnd/>
          </a:ln>
          <a:effectLst/>
        </p:spPr>
        <p:txBody>
          <a:bodyPr rot="10800000"/>
          <a:lstStyle/>
          <a:p>
            <a:pPr algn="r" rtl="1"/>
            <a:endParaRPr lang="ar-SA"/>
          </a:p>
        </p:txBody>
      </p:sp>
      <p:sp>
        <p:nvSpPr>
          <p:cNvPr id="10258" name="Text Box 18"/>
          <p:cNvSpPr txBox="1">
            <a:spLocks noChangeArrowheads="1"/>
          </p:cNvSpPr>
          <p:nvPr/>
        </p:nvSpPr>
        <p:spPr bwMode="auto">
          <a:xfrm>
            <a:off x="6608763" y="1820864"/>
            <a:ext cx="800100" cy="401637"/>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AC</a:t>
            </a:r>
            <a:endParaRPr lang="en-US" sz="3600"/>
          </a:p>
        </p:txBody>
      </p:sp>
      <p:sp>
        <p:nvSpPr>
          <p:cNvPr id="10259" name="Text Box 19"/>
          <p:cNvSpPr txBox="1">
            <a:spLocks noChangeArrowheads="1"/>
          </p:cNvSpPr>
          <p:nvPr/>
        </p:nvSpPr>
        <p:spPr bwMode="auto">
          <a:xfrm>
            <a:off x="2514600" y="4953000"/>
            <a:ext cx="6978650" cy="1085850"/>
          </a:xfrm>
          <a:prstGeom prst="rect">
            <a:avLst/>
          </a:prstGeom>
          <a:noFill/>
          <a:ln w="28575">
            <a:solidFill>
              <a:srgbClr val="000000"/>
            </a:solidFill>
            <a:miter lim="800000"/>
            <a:headEnd/>
            <a:tailEnd/>
          </a:ln>
          <a:effectLst/>
        </p:spPr>
        <p:txBody>
          <a:bodyPr/>
          <a:lstStyle/>
          <a:p>
            <a:pPr algn="just" rtl="1"/>
            <a:r>
              <a:rPr lang="ar-SA" altLang="zh-CN" sz="2000" b="1">
                <a:solidFill>
                  <a:srgbClr val="FF6600"/>
                </a:solidFill>
                <a:latin typeface="Times New Roman" pitchFamily="18" charset="0"/>
                <a:ea typeface="SimSun" pitchFamily="2" charset="-122"/>
                <a:cs typeface="Times New Roman" pitchFamily="18" charset="0"/>
              </a:rPr>
              <a:t>الشكل (1</a:t>
            </a:r>
            <a:r>
              <a:rPr lang="en-US" altLang="zh-CN" sz="2000" b="1">
                <a:solidFill>
                  <a:srgbClr val="FF6600"/>
                </a:solidFill>
                <a:latin typeface="Times New Roman" pitchFamily="18" charset="0"/>
                <a:ea typeface="SimSun" pitchFamily="2" charset="-122"/>
                <a:cs typeface="Times New Roman" pitchFamily="18" charset="0"/>
              </a:rPr>
              <a:t>1</a:t>
            </a:r>
            <a:r>
              <a:rPr lang="ar-SA" altLang="zh-CN" sz="2000" b="1">
                <a:solidFill>
                  <a:srgbClr val="FF6600"/>
                </a:solidFill>
                <a:latin typeface="Times New Roman" pitchFamily="18" charset="0"/>
                <a:ea typeface="SimSun" pitchFamily="2" charset="-122"/>
                <a:cs typeface="Times New Roman" pitchFamily="18" charset="0"/>
              </a:rPr>
              <a:t>-1):</a:t>
            </a:r>
            <a:r>
              <a:rPr lang="ar-SA" altLang="zh-CN" sz="2000">
                <a:latin typeface="Times New Roman" pitchFamily="18" charset="0"/>
                <a:ea typeface="SimSun" pitchFamily="2" charset="-122"/>
                <a:cs typeface="Times New Roman" pitchFamily="18" charset="0"/>
              </a:rPr>
              <a:t> تحقق المنشأة المحتكرة أقصى ربح في المدى القصير عندما تنتج 2100 وجبة حيث يتعادل عندها الإيراد الحدي مع التكلفة الحدية، وتبيع بسعر 1.500</a:t>
            </a:r>
            <a:r>
              <a:rPr lang="ar-BH" altLang="zh-CN" sz="2000">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دينار، وتحقق ربحاً قدره </a:t>
            </a:r>
            <a:r>
              <a:rPr lang="en-US" altLang="zh-CN" sz="2000">
                <a:latin typeface="Times New Roman" pitchFamily="18" charset="0"/>
                <a:ea typeface="SimSun" pitchFamily="2" charset="-122"/>
                <a:cs typeface="Times New Roman" pitchFamily="18" charset="0"/>
              </a:rPr>
              <a:t>1,680</a:t>
            </a:r>
            <a:r>
              <a:rPr lang="ar-SA" altLang="zh-CN" sz="2000">
                <a:latin typeface="Times New Roman" pitchFamily="18" charset="0"/>
                <a:ea typeface="SimSun" pitchFamily="2" charset="-122"/>
                <a:cs typeface="Times New Roman" pitchFamily="18" charset="0"/>
              </a:rPr>
              <a:t> دينار، ويقاس الربح بالمساحة المظللة في الشكل.</a:t>
            </a:r>
            <a:endParaRPr lang="en-US" sz="3200">
              <a:ea typeface="SimSun" pitchFamily="2" charset="-122"/>
              <a:cs typeface="Times New Roman" pitchFamily="18" charset="0"/>
            </a:endParaRPr>
          </a:p>
        </p:txBody>
      </p:sp>
      <p:sp>
        <p:nvSpPr>
          <p:cNvPr id="10260" name="Line 20"/>
          <p:cNvSpPr>
            <a:spLocks noChangeShapeType="1"/>
          </p:cNvSpPr>
          <p:nvPr/>
        </p:nvSpPr>
        <p:spPr bwMode="auto">
          <a:xfrm flipH="1">
            <a:off x="4465639" y="1801813"/>
            <a:ext cx="833437" cy="0"/>
          </a:xfrm>
          <a:prstGeom prst="line">
            <a:avLst/>
          </a:prstGeom>
          <a:noFill/>
          <a:ln w="28575">
            <a:solidFill>
              <a:srgbClr val="000000"/>
            </a:solidFill>
            <a:prstDash val="dash"/>
            <a:round/>
            <a:headEnd/>
            <a:tailEnd/>
          </a:ln>
        </p:spPr>
        <p:txBody>
          <a:bodyPr/>
          <a:lstStyle/>
          <a:p>
            <a:endParaRPr lang="ar-SA"/>
          </a:p>
        </p:txBody>
      </p:sp>
      <p:sp>
        <p:nvSpPr>
          <p:cNvPr id="10261" name="Line 21"/>
          <p:cNvSpPr>
            <a:spLocks noChangeShapeType="1"/>
          </p:cNvSpPr>
          <p:nvPr/>
        </p:nvSpPr>
        <p:spPr bwMode="auto">
          <a:xfrm flipH="1">
            <a:off x="4465639" y="2468563"/>
            <a:ext cx="833437" cy="0"/>
          </a:xfrm>
          <a:prstGeom prst="line">
            <a:avLst/>
          </a:prstGeom>
          <a:noFill/>
          <a:ln w="28575">
            <a:solidFill>
              <a:srgbClr val="000000"/>
            </a:solidFill>
            <a:prstDash val="dash"/>
            <a:round/>
            <a:headEnd/>
            <a:tailEnd/>
          </a:ln>
        </p:spPr>
        <p:txBody>
          <a:bodyPr/>
          <a:lstStyle/>
          <a:p>
            <a:endParaRPr lang="ar-SA"/>
          </a:p>
        </p:txBody>
      </p:sp>
      <p:sp>
        <p:nvSpPr>
          <p:cNvPr id="10262" name="Text Box 22"/>
          <p:cNvSpPr txBox="1">
            <a:spLocks noChangeArrowheads="1"/>
          </p:cNvSpPr>
          <p:nvPr/>
        </p:nvSpPr>
        <p:spPr bwMode="auto">
          <a:xfrm>
            <a:off x="3460750" y="355601"/>
            <a:ext cx="1968500" cy="696913"/>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P, MC &amp; AC</a:t>
            </a:r>
            <a:endParaRPr lang="en-US" sz="3600"/>
          </a:p>
        </p:txBody>
      </p:sp>
      <p:sp>
        <p:nvSpPr>
          <p:cNvPr id="10263" name="Line 23"/>
          <p:cNvSpPr>
            <a:spLocks noChangeShapeType="1"/>
          </p:cNvSpPr>
          <p:nvPr/>
        </p:nvSpPr>
        <p:spPr bwMode="auto">
          <a:xfrm>
            <a:off x="4448175" y="4487863"/>
            <a:ext cx="4032250" cy="0"/>
          </a:xfrm>
          <a:prstGeom prst="line">
            <a:avLst/>
          </a:prstGeom>
          <a:noFill/>
          <a:ln w="38100">
            <a:solidFill>
              <a:srgbClr val="000000"/>
            </a:solidFill>
            <a:round/>
            <a:headEnd/>
            <a:tailEnd/>
          </a:ln>
          <a:effectLst/>
        </p:spPr>
        <p:txBody>
          <a:bodyPr/>
          <a:lstStyle/>
          <a:p>
            <a:endParaRPr lang="ar-SA"/>
          </a:p>
        </p:txBody>
      </p:sp>
      <p:sp>
        <p:nvSpPr>
          <p:cNvPr id="10264" name="AutoShape 24">
            <a:hlinkClick r:id="" action="ppaction://hlinkshowjump?jump=firstslide" highlightClick="1"/>
          </p:cNvPr>
          <p:cNvSpPr>
            <a:spLocks noChangeArrowheads="1"/>
          </p:cNvSpPr>
          <p:nvPr/>
        </p:nvSpPr>
        <p:spPr bwMode="auto">
          <a:xfrm>
            <a:off x="1703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10265" name="AutoShape 25">
            <a:hlinkClick r:id="rId3" action="ppaction://hlinksldjump"/>
          </p:cNvPr>
          <p:cNvSpPr>
            <a:spLocks noChangeArrowheads="1"/>
          </p:cNvSpPr>
          <p:nvPr/>
        </p:nvSpPr>
        <p:spPr bwMode="auto">
          <a:xfrm>
            <a:off x="2279650" y="6237288"/>
            <a:ext cx="323850"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extLst>
      <p:ext uri="{BB962C8B-B14F-4D97-AF65-F5344CB8AC3E}">
        <p14:creationId xmlns:p14="http://schemas.microsoft.com/office/powerpoint/2010/main" val="28677756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عنصر نائب لرقم الشريحة 3"/>
          <p:cNvSpPr>
            <a:spLocks noGrp="1"/>
          </p:cNvSpPr>
          <p:nvPr>
            <p:ph type="sldNum" sz="quarter" idx="4294967295"/>
          </p:nvPr>
        </p:nvSpPr>
        <p:spPr>
          <a:xfrm>
            <a:off x="8077200" y="6245225"/>
            <a:ext cx="2133600" cy="476250"/>
          </a:xfrm>
          <a:prstGeom prst="rect">
            <a:avLst/>
          </a:prstGeom>
        </p:spPr>
        <p:txBody>
          <a:bodyPr/>
          <a:lstStyle/>
          <a:p>
            <a:fld id="{7C0E7BBC-F100-45FC-A3B0-1E6B2CDD0C29}" type="slidenum">
              <a:rPr lang="en-US"/>
              <a:pPr/>
              <a:t>7</a:t>
            </a:fld>
            <a:endParaRPr lang="en-US"/>
          </a:p>
        </p:txBody>
      </p:sp>
      <p:sp>
        <p:nvSpPr>
          <p:cNvPr id="12290" name="WordArt 2"/>
          <p:cNvSpPr>
            <a:spLocks noChangeArrowheads="1" noChangeShapeType="1" noTextEdit="1"/>
          </p:cNvSpPr>
          <p:nvPr/>
        </p:nvSpPr>
        <p:spPr bwMode="auto">
          <a:xfrm>
            <a:off x="4440239" y="115888"/>
            <a:ext cx="5857875" cy="792162"/>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توازن المنشأة في المدى البعيد</a:t>
            </a:r>
          </a:p>
        </p:txBody>
      </p:sp>
      <p:sp>
        <p:nvSpPr>
          <p:cNvPr id="12291" name="Text Box 3"/>
          <p:cNvSpPr txBox="1">
            <a:spLocks noChangeArrowheads="1"/>
          </p:cNvSpPr>
          <p:nvPr/>
        </p:nvSpPr>
        <p:spPr bwMode="auto">
          <a:xfrm>
            <a:off x="1847851" y="949325"/>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في سوق المنافسة الاحتكارية حرية الدخول مكفولة للمنافسين.</a:t>
            </a:r>
            <a:endParaRPr lang="fr-MA" sz="2400"/>
          </a:p>
        </p:txBody>
      </p:sp>
      <p:sp>
        <p:nvSpPr>
          <p:cNvPr id="12292" name="Text Box 4"/>
          <p:cNvSpPr txBox="1">
            <a:spLocks noChangeArrowheads="1"/>
          </p:cNvSpPr>
          <p:nvPr/>
        </p:nvSpPr>
        <p:spPr bwMode="auto">
          <a:xfrm>
            <a:off x="1847851" y="1452564"/>
            <a:ext cx="8424863" cy="830997"/>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يؤدي دخول المنافسين إلى انخفاض الطلب على منتجات المنشآت التي حققت أرباح في المدى القصير، فتقل أرباحها.</a:t>
            </a:r>
            <a:endParaRPr lang="fr-MA" sz="2400"/>
          </a:p>
        </p:txBody>
      </p:sp>
      <p:sp>
        <p:nvSpPr>
          <p:cNvPr id="12293" name="Text Box 5"/>
          <p:cNvSpPr txBox="1">
            <a:spLocks noChangeArrowheads="1"/>
          </p:cNvSpPr>
          <p:nvPr/>
        </p:nvSpPr>
        <p:spPr bwMode="auto">
          <a:xfrm>
            <a:off x="1847851" y="2317751"/>
            <a:ext cx="8424863" cy="830997"/>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في المدى البعيد، تحقق المنشآت العاملة في سوق المنافسة الاحتكارية أرباحاً اقتصادية مساوية للصفر، تماماً كما في سوق المنافسة التامة.</a:t>
            </a:r>
            <a:endParaRPr lang="fr-MA" sz="2400"/>
          </a:p>
        </p:txBody>
      </p:sp>
      <p:sp>
        <p:nvSpPr>
          <p:cNvPr id="12294" name="Text Box 6"/>
          <p:cNvSpPr txBox="1">
            <a:spLocks noChangeArrowheads="1"/>
          </p:cNvSpPr>
          <p:nvPr/>
        </p:nvSpPr>
        <p:spPr bwMode="auto">
          <a:xfrm>
            <a:off x="1847851" y="3182939"/>
            <a:ext cx="8424863" cy="830997"/>
          </a:xfrm>
          <a:prstGeom prst="rect">
            <a:avLst/>
          </a:prstGeom>
          <a:noFill/>
          <a:ln w="9525">
            <a:noFill/>
            <a:miter lim="800000"/>
            <a:headEnd/>
            <a:tailEnd/>
          </a:ln>
          <a:effectLst/>
        </p:spPr>
        <p:txBody>
          <a:bodyPr>
            <a:spAutoFit/>
          </a:bodyPr>
          <a:lstStyle/>
          <a:p>
            <a:pPr algn="just" rtl="1">
              <a:spcBef>
                <a:spcPct val="50000"/>
              </a:spcBef>
            </a:pPr>
            <a:r>
              <a:rPr lang="ar-BH" sz="2400"/>
              <a:t>يوضح </a:t>
            </a:r>
            <a:r>
              <a:rPr lang="ar-BH" sz="2400" b="1">
                <a:solidFill>
                  <a:srgbClr val="FD0903"/>
                </a:solidFill>
                <a:hlinkClick r:id="rId4" action="ppaction://hlinksldjump"/>
              </a:rPr>
              <a:t>الشكل (11-2)</a:t>
            </a:r>
            <a:r>
              <a:rPr lang="ar-BH" sz="2400"/>
              <a:t> تحقيق مطعم الجامعة أرباحاً اقتصادية مساوية للصفر وتوقف دخول المنافسين ووصول السوق إلى حالة توازن.</a:t>
            </a:r>
            <a:endParaRPr lang="fr-MA" sz="2400"/>
          </a:p>
        </p:txBody>
      </p:sp>
      <p:sp>
        <p:nvSpPr>
          <p:cNvPr id="12295" name="WordArt 7"/>
          <p:cNvSpPr>
            <a:spLocks noChangeArrowheads="1" noChangeShapeType="1" noTextEdit="1"/>
          </p:cNvSpPr>
          <p:nvPr/>
        </p:nvSpPr>
        <p:spPr bwMode="auto">
          <a:xfrm>
            <a:off x="4440239" y="4046538"/>
            <a:ext cx="5857875"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الإستغلال غير الكامل للطاقة الإنتاجية</a:t>
            </a:r>
          </a:p>
        </p:txBody>
      </p:sp>
      <p:sp>
        <p:nvSpPr>
          <p:cNvPr id="12296" name="Text Box 8"/>
          <p:cNvSpPr txBox="1">
            <a:spLocks noChangeArrowheads="1"/>
          </p:cNvSpPr>
          <p:nvPr/>
        </p:nvSpPr>
        <p:spPr bwMode="auto">
          <a:xfrm>
            <a:off x="1847851" y="4838701"/>
            <a:ext cx="8424863" cy="830997"/>
          </a:xfrm>
          <a:prstGeom prst="rect">
            <a:avLst/>
          </a:prstGeom>
          <a:noFill/>
          <a:ln w="9525">
            <a:noFill/>
            <a:miter lim="800000"/>
            <a:headEnd/>
            <a:tailEnd/>
          </a:ln>
          <a:effectLst/>
        </p:spPr>
        <p:txBody>
          <a:bodyPr>
            <a:spAutoFit/>
          </a:bodyPr>
          <a:lstStyle/>
          <a:p>
            <a:pPr algn="just" rtl="1">
              <a:spcBef>
                <a:spcPct val="50000"/>
              </a:spcBef>
            </a:pPr>
            <a:r>
              <a:rPr lang="ar-BH" sz="2400"/>
              <a:t>تنتج المنشأة في المنافسة الاحتكارية أقل من مستوى الطاقة القصوى، تكون هناك طاقة فائضة </a:t>
            </a:r>
            <a:r>
              <a:rPr lang="en-US" sz="2400"/>
              <a:t>(Excess Capacity)</a:t>
            </a:r>
            <a:r>
              <a:rPr lang="ar-BH" sz="2400"/>
              <a:t>، وفي فقد في كفاءة استغلال الموارد.</a:t>
            </a:r>
            <a:endParaRPr lang="fr-MA" sz="2400"/>
          </a:p>
        </p:txBody>
      </p:sp>
      <p:sp>
        <p:nvSpPr>
          <p:cNvPr id="12297" name="AutoShape 9">
            <a:hlinkClick r:id="" action="ppaction://hlinkshowjump?jump=firstslide" highlightClick="1"/>
          </p:cNvPr>
          <p:cNvSpPr>
            <a:spLocks noChangeArrowheads="1"/>
          </p:cNvSpPr>
          <p:nvPr/>
        </p:nvSpPr>
        <p:spPr bwMode="auto">
          <a:xfrm>
            <a:off x="1703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Tree>
    <p:extLst>
      <p:ext uri="{BB962C8B-B14F-4D97-AF65-F5344CB8AC3E}">
        <p14:creationId xmlns:p14="http://schemas.microsoft.com/office/powerpoint/2010/main" val="2413419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slide(fromBottom)">
                                      <p:cBhvr>
                                        <p:cTn id="7" dur="500"/>
                                        <p:tgtEl>
                                          <p:spTgt spid="12290"/>
                                        </p:tgtEl>
                                      </p:cBhvr>
                                    </p:animEffect>
                                  </p:childTnLst>
                                </p:cTn>
                              </p:par>
                            </p:childTnLst>
                          </p:cTn>
                        </p:par>
                        <p:par>
                          <p:cTn id="8" fill="hold">
                            <p:stCondLst>
                              <p:cond delay="500"/>
                            </p:stCondLst>
                            <p:childTnLst>
                              <p:par>
                                <p:cTn id="9" presetID="27" presetClass="entr" presetSubtype="0" fill="hold" nodeType="afterEffect">
                                  <p:stCondLst>
                                    <p:cond delay="0"/>
                                  </p:stCondLst>
                                  <p:iterate type="lt">
                                    <p:tmPct val="50000"/>
                                  </p:iterate>
                                  <p:childTnLst>
                                    <p:set>
                                      <p:cBhvr>
                                        <p:cTn id="10" dur="1" fill="hold">
                                          <p:stCondLst>
                                            <p:cond delay="0"/>
                                          </p:stCondLst>
                                        </p:cTn>
                                        <p:tgtEl>
                                          <p:spTgt spid="12291">
                                            <p:txEl>
                                              <p:pRg st="0" end="0"/>
                                            </p:txEl>
                                          </p:spTgt>
                                        </p:tgtEl>
                                        <p:attrNameLst>
                                          <p:attrName>style.visibility</p:attrName>
                                        </p:attrNameLst>
                                      </p:cBhvr>
                                      <p:to>
                                        <p:strVal val="visible"/>
                                      </p:to>
                                    </p:set>
                                    <p:anim calcmode="discrete" valueType="clr">
                                      <p:cBhvr override="childStyle">
                                        <p:cTn id="11" dur="80"/>
                                        <p:tgtEl>
                                          <p:spTgt spid="1229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12291">
                                            <p:txEl>
                                              <p:pRg st="0" end="0"/>
                                            </p:txEl>
                                          </p:spTgt>
                                        </p:tgtEl>
                                        <p:attrNameLst>
                                          <p:attrName>fillcolor</p:attrName>
                                        </p:attrNameLst>
                                      </p:cBhvr>
                                      <p:tavLst>
                                        <p:tav tm="0">
                                          <p:val>
                                            <p:clrVal>
                                              <a:schemeClr val="accent2"/>
                                            </p:clrVal>
                                          </p:val>
                                        </p:tav>
                                        <p:tav tm="50000">
                                          <p:val>
                                            <p:clrVal>
                                              <a:schemeClr val="hlink"/>
                                            </p:clrVal>
                                          </p:val>
                                        </p:tav>
                                      </p:tavLst>
                                    </p:anim>
                                    <p:set>
                                      <p:cBhvr>
                                        <p:cTn id="13" dur="80"/>
                                        <p:tgtEl>
                                          <p:spTgt spid="12291">
                                            <p:txEl>
                                              <p:pRg st="0" end="0"/>
                                            </p:txEl>
                                          </p:spTgt>
                                        </p:tgtEl>
                                        <p:attrNameLst>
                                          <p:attrName>fill.type</p:attrName>
                                        </p:attrNameLst>
                                      </p:cBhvr>
                                      <p:to>
                                        <p:strVal val="solid"/>
                                      </p:to>
                                    </p:set>
                                  </p:childTnLst>
                                </p:cTn>
                              </p:par>
                            </p:childTnLst>
                          </p:cTn>
                        </p:par>
                        <p:par>
                          <p:cTn id="14" fill="hold">
                            <p:stCondLst>
                              <p:cond delay="250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12292"/>
                                        </p:tgtEl>
                                        <p:attrNameLst>
                                          <p:attrName>style.visibility</p:attrName>
                                        </p:attrNameLst>
                                      </p:cBhvr>
                                      <p:to>
                                        <p:strVal val="visible"/>
                                      </p:to>
                                    </p:set>
                                    <p:anim calcmode="discrete" valueType="clr">
                                      <p:cBhvr override="childStyle">
                                        <p:cTn id="17" dur="80"/>
                                        <p:tgtEl>
                                          <p:spTgt spid="12292"/>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12292"/>
                                        </p:tgtEl>
                                        <p:attrNameLst>
                                          <p:attrName>fillcolor</p:attrName>
                                        </p:attrNameLst>
                                      </p:cBhvr>
                                      <p:tavLst>
                                        <p:tav tm="0">
                                          <p:val>
                                            <p:clrVal>
                                              <a:schemeClr val="accent2"/>
                                            </p:clrVal>
                                          </p:val>
                                        </p:tav>
                                        <p:tav tm="50000">
                                          <p:val>
                                            <p:clrVal>
                                              <a:schemeClr val="hlink"/>
                                            </p:clrVal>
                                          </p:val>
                                        </p:tav>
                                      </p:tavLst>
                                    </p:anim>
                                    <p:set>
                                      <p:cBhvr>
                                        <p:cTn id="19" dur="80"/>
                                        <p:tgtEl>
                                          <p:spTgt spid="12292"/>
                                        </p:tgtEl>
                                        <p:attrNameLst>
                                          <p:attrName>fill.type</p:attrName>
                                        </p:attrNameLst>
                                      </p:cBhvr>
                                      <p:to>
                                        <p:strVal val="solid"/>
                                      </p:to>
                                    </p:set>
                                  </p:childTnLst>
                                </p:cTn>
                              </p:par>
                            </p:childTnLst>
                          </p:cTn>
                        </p:par>
                        <p:par>
                          <p:cTn id="20" fill="hold">
                            <p:stCondLst>
                              <p:cond delay="598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12293"/>
                                        </p:tgtEl>
                                        <p:attrNameLst>
                                          <p:attrName>style.visibility</p:attrName>
                                        </p:attrNameLst>
                                      </p:cBhvr>
                                      <p:to>
                                        <p:strVal val="visible"/>
                                      </p:to>
                                    </p:set>
                                    <p:anim calcmode="discrete" valueType="clr">
                                      <p:cBhvr override="childStyle">
                                        <p:cTn id="23" dur="80"/>
                                        <p:tgtEl>
                                          <p:spTgt spid="12293"/>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12293"/>
                                        </p:tgtEl>
                                        <p:attrNameLst>
                                          <p:attrName>fillcolor</p:attrName>
                                        </p:attrNameLst>
                                      </p:cBhvr>
                                      <p:tavLst>
                                        <p:tav tm="0">
                                          <p:val>
                                            <p:clrVal>
                                              <a:schemeClr val="accent2"/>
                                            </p:clrVal>
                                          </p:val>
                                        </p:tav>
                                        <p:tav tm="50000">
                                          <p:val>
                                            <p:clrVal>
                                              <a:schemeClr val="hlink"/>
                                            </p:clrVal>
                                          </p:val>
                                        </p:tav>
                                      </p:tavLst>
                                    </p:anim>
                                    <p:set>
                                      <p:cBhvr>
                                        <p:cTn id="25" dur="80"/>
                                        <p:tgtEl>
                                          <p:spTgt spid="12293"/>
                                        </p:tgtEl>
                                        <p:attrNameLst>
                                          <p:attrName>fill.type</p:attrName>
                                        </p:attrNameLst>
                                      </p:cBhvr>
                                      <p:to>
                                        <p:strVal val="solid"/>
                                      </p:to>
                                    </p:set>
                                  </p:childTnLst>
                                </p:cTn>
                              </p:par>
                            </p:childTnLst>
                          </p:cTn>
                        </p:par>
                        <p:par>
                          <p:cTn id="26" fill="hold">
                            <p:stCondLst>
                              <p:cond delay="10460"/>
                            </p:stCondLst>
                            <p:childTnLst>
                              <p:par>
                                <p:cTn id="27" presetID="27" presetClass="entr" presetSubtype="0" fill="hold" grpId="0" nodeType="afterEffect">
                                  <p:stCondLst>
                                    <p:cond delay="0"/>
                                  </p:stCondLst>
                                  <p:iterate type="lt">
                                    <p:tmPct val="50000"/>
                                  </p:iterate>
                                  <p:childTnLst>
                                    <p:set>
                                      <p:cBhvr>
                                        <p:cTn id="28" dur="1" fill="hold">
                                          <p:stCondLst>
                                            <p:cond delay="0"/>
                                          </p:stCondLst>
                                        </p:cTn>
                                        <p:tgtEl>
                                          <p:spTgt spid="12294"/>
                                        </p:tgtEl>
                                        <p:attrNameLst>
                                          <p:attrName>style.visibility</p:attrName>
                                        </p:attrNameLst>
                                      </p:cBhvr>
                                      <p:to>
                                        <p:strVal val="visible"/>
                                      </p:to>
                                    </p:set>
                                    <p:anim calcmode="discrete" valueType="clr">
                                      <p:cBhvr override="childStyle">
                                        <p:cTn id="29" dur="80"/>
                                        <p:tgtEl>
                                          <p:spTgt spid="12294"/>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12294"/>
                                        </p:tgtEl>
                                        <p:attrNameLst>
                                          <p:attrName>fillcolor</p:attrName>
                                        </p:attrNameLst>
                                      </p:cBhvr>
                                      <p:tavLst>
                                        <p:tav tm="0">
                                          <p:val>
                                            <p:clrVal>
                                              <a:schemeClr val="accent2"/>
                                            </p:clrVal>
                                          </p:val>
                                        </p:tav>
                                        <p:tav tm="50000">
                                          <p:val>
                                            <p:clrVal>
                                              <a:schemeClr val="hlink"/>
                                            </p:clrVal>
                                          </p:val>
                                        </p:tav>
                                      </p:tavLst>
                                    </p:anim>
                                    <p:set>
                                      <p:cBhvr>
                                        <p:cTn id="31" dur="80"/>
                                        <p:tgtEl>
                                          <p:spTgt spid="12294"/>
                                        </p:tgtEl>
                                        <p:attrNameLst>
                                          <p:attrName>fill.type</p:attrName>
                                        </p:attrNameLst>
                                      </p:cBhvr>
                                      <p:to>
                                        <p:strVal val="solid"/>
                                      </p:to>
                                    </p:se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grpId="0" nodeType="clickEffect">
                                  <p:stCondLst>
                                    <p:cond delay="0"/>
                                  </p:stCondLst>
                                  <p:childTnLst>
                                    <p:set>
                                      <p:cBhvr>
                                        <p:cTn id="35" dur="1" fill="hold">
                                          <p:stCondLst>
                                            <p:cond delay="0"/>
                                          </p:stCondLst>
                                        </p:cTn>
                                        <p:tgtEl>
                                          <p:spTgt spid="12295"/>
                                        </p:tgtEl>
                                        <p:attrNameLst>
                                          <p:attrName>style.visibility</p:attrName>
                                        </p:attrNameLst>
                                      </p:cBhvr>
                                      <p:to>
                                        <p:strVal val="visible"/>
                                      </p:to>
                                    </p:set>
                                    <p:animEffect transition="in" filter="slide(fromBottom)">
                                      <p:cBhvr>
                                        <p:cTn id="36" dur="500"/>
                                        <p:tgtEl>
                                          <p:spTgt spid="12295"/>
                                        </p:tgtEl>
                                      </p:cBhvr>
                                    </p:animEffect>
                                  </p:childTnLst>
                                </p:cTn>
                              </p:par>
                            </p:childTnLst>
                          </p:cTn>
                        </p:par>
                        <p:par>
                          <p:cTn id="37" fill="hold">
                            <p:stCondLst>
                              <p:cond delay="500"/>
                            </p:stCondLst>
                            <p:childTnLst>
                              <p:par>
                                <p:cTn id="38" presetID="27" presetClass="entr" presetSubtype="0" fill="hold" nodeType="afterEffect">
                                  <p:stCondLst>
                                    <p:cond delay="0"/>
                                  </p:stCondLst>
                                  <p:iterate type="lt">
                                    <p:tmPct val="50000"/>
                                  </p:iterate>
                                  <p:childTnLst>
                                    <p:set>
                                      <p:cBhvr>
                                        <p:cTn id="39" dur="1" fill="hold">
                                          <p:stCondLst>
                                            <p:cond delay="0"/>
                                          </p:stCondLst>
                                        </p:cTn>
                                        <p:tgtEl>
                                          <p:spTgt spid="12296">
                                            <p:txEl>
                                              <p:pRg st="0" end="0"/>
                                            </p:txEl>
                                          </p:spTgt>
                                        </p:tgtEl>
                                        <p:attrNameLst>
                                          <p:attrName>style.visibility</p:attrName>
                                        </p:attrNameLst>
                                      </p:cBhvr>
                                      <p:to>
                                        <p:strVal val="visible"/>
                                      </p:to>
                                    </p:set>
                                    <p:anim calcmode="discrete" valueType="clr">
                                      <p:cBhvr override="childStyle">
                                        <p:cTn id="40" dur="80"/>
                                        <p:tgtEl>
                                          <p:spTgt spid="1229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12296">
                                            <p:txEl>
                                              <p:pRg st="0" end="0"/>
                                            </p:txEl>
                                          </p:spTgt>
                                        </p:tgtEl>
                                        <p:attrNameLst>
                                          <p:attrName>fillcolor</p:attrName>
                                        </p:attrNameLst>
                                      </p:cBhvr>
                                      <p:tavLst>
                                        <p:tav tm="0">
                                          <p:val>
                                            <p:clrVal>
                                              <a:schemeClr val="accent2"/>
                                            </p:clrVal>
                                          </p:val>
                                        </p:tav>
                                        <p:tav tm="50000">
                                          <p:val>
                                            <p:clrVal>
                                              <a:schemeClr val="hlink"/>
                                            </p:clrVal>
                                          </p:val>
                                        </p:tav>
                                      </p:tavLst>
                                    </p:anim>
                                    <p:set>
                                      <p:cBhvr>
                                        <p:cTn id="42" dur="80"/>
                                        <p:tgtEl>
                                          <p:spTgt spid="12296">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nimBg="1"/>
      <p:bldP spid="12292" grpId="0"/>
      <p:bldP spid="12293" grpId="0"/>
      <p:bldP spid="12294" grpId="0"/>
      <p:bldP spid="1229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عنصر نائب لرقم الشريحة 3"/>
          <p:cNvSpPr>
            <a:spLocks noGrp="1"/>
          </p:cNvSpPr>
          <p:nvPr>
            <p:ph type="sldNum" sz="quarter" idx="4294967295"/>
          </p:nvPr>
        </p:nvSpPr>
        <p:spPr>
          <a:xfrm>
            <a:off x="8077200" y="6245225"/>
            <a:ext cx="2133600" cy="476250"/>
          </a:xfrm>
          <a:prstGeom prst="rect">
            <a:avLst/>
          </a:prstGeom>
        </p:spPr>
        <p:txBody>
          <a:bodyPr/>
          <a:lstStyle/>
          <a:p>
            <a:fld id="{BA1D51B9-5C6F-4099-9087-9A91E97D3A85}" type="slidenum">
              <a:rPr lang="en-US"/>
              <a:pPr/>
              <a:t>8</a:t>
            </a:fld>
            <a:endParaRPr lang="en-US"/>
          </a:p>
        </p:txBody>
      </p:sp>
      <p:sp>
        <p:nvSpPr>
          <p:cNvPr id="14339" name="Text Box 3"/>
          <p:cNvSpPr txBox="1">
            <a:spLocks noChangeArrowheads="1"/>
          </p:cNvSpPr>
          <p:nvPr/>
        </p:nvSpPr>
        <p:spPr bwMode="auto">
          <a:xfrm>
            <a:off x="5111750" y="1585913"/>
            <a:ext cx="427038" cy="425450"/>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E</a:t>
            </a:r>
            <a:endParaRPr lang="en-US" sz="2400" b="1">
              <a:latin typeface="Times New Roman" pitchFamily="18" charset="0"/>
              <a:ea typeface="SimSun" pitchFamily="2" charset="-122"/>
            </a:endParaRPr>
          </a:p>
        </p:txBody>
      </p:sp>
      <p:sp>
        <p:nvSpPr>
          <p:cNvPr id="14340" name="Text Box 4"/>
          <p:cNvSpPr txBox="1">
            <a:spLocks noChangeArrowheads="1"/>
          </p:cNvSpPr>
          <p:nvPr/>
        </p:nvSpPr>
        <p:spPr bwMode="auto">
          <a:xfrm>
            <a:off x="3359151" y="1695450"/>
            <a:ext cx="885825" cy="565150"/>
          </a:xfrm>
          <a:prstGeom prst="rect">
            <a:avLst/>
          </a:prstGeom>
          <a:noFill/>
          <a:ln w="9525">
            <a:noFill/>
            <a:miter lim="800000"/>
            <a:headEnd/>
            <a:tailEnd/>
          </a:ln>
          <a:effectLst/>
        </p:spPr>
        <p:txBody>
          <a:bodyPr/>
          <a:lstStyle/>
          <a:p>
            <a:pPr algn="ctr"/>
            <a:r>
              <a:rPr lang="en-US" sz="2400" b="1">
                <a:latin typeface="Times New Roman" pitchFamily="18" charset="0"/>
                <a:ea typeface="SimSun" pitchFamily="2" charset="-122"/>
              </a:rPr>
              <a:t>1.000</a:t>
            </a:r>
            <a:endParaRPr lang="en-US" sz="3600"/>
          </a:p>
        </p:txBody>
      </p:sp>
      <p:sp>
        <p:nvSpPr>
          <p:cNvPr id="14341" name="Line 5"/>
          <p:cNvSpPr>
            <a:spLocks noChangeShapeType="1"/>
          </p:cNvSpPr>
          <p:nvPr/>
        </p:nvSpPr>
        <p:spPr bwMode="auto">
          <a:xfrm flipH="1">
            <a:off x="4217988" y="765176"/>
            <a:ext cx="6350" cy="4098925"/>
          </a:xfrm>
          <a:prstGeom prst="line">
            <a:avLst/>
          </a:prstGeom>
          <a:noFill/>
          <a:ln w="28575">
            <a:solidFill>
              <a:srgbClr val="000000"/>
            </a:solidFill>
            <a:round/>
            <a:headEnd/>
            <a:tailEnd/>
          </a:ln>
        </p:spPr>
        <p:txBody>
          <a:bodyPr/>
          <a:lstStyle/>
          <a:p>
            <a:endParaRPr lang="ar-SA"/>
          </a:p>
        </p:txBody>
      </p:sp>
      <p:sp>
        <p:nvSpPr>
          <p:cNvPr id="14342" name="Line 6"/>
          <p:cNvSpPr>
            <a:spLocks noChangeShapeType="1"/>
          </p:cNvSpPr>
          <p:nvPr/>
        </p:nvSpPr>
        <p:spPr bwMode="auto">
          <a:xfrm>
            <a:off x="4217988" y="4884738"/>
            <a:ext cx="4254500" cy="0"/>
          </a:xfrm>
          <a:prstGeom prst="line">
            <a:avLst/>
          </a:prstGeom>
          <a:noFill/>
          <a:ln w="28575">
            <a:solidFill>
              <a:srgbClr val="000000"/>
            </a:solidFill>
            <a:round/>
            <a:headEnd/>
            <a:tailEnd/>
          </a:ln>
        </p:spPr>
        <p:txBody>
          <a:bodyPr/>
          <a:lstStyle/>
          <a:p>
            <a:endParaRPr lang="ar-SA"/>
          </a:p>
        </p:txBody>
      </p:sp>
      <p:sp>
        <p:nvSpPr>
          <p:cNvPr id="14343" name="Line 7"/>
          <p:cNvSpPr>
            <a:spLocks noChangeShapeType="1"/>
          </p:cNvSpPr>
          <p:nvPr/>
        </p:nvSpPr>
        <p:spPr bwMode="auto">
          <a:xfrm>
            <a:off x="4217988" y="1004888"/>
            <a:ext cx="3262312" cy="3262312"/>
          </a:xfrm>
          <a:prstGeom prst="line">
            <a:avLst/>
          </a:prstGeom>
          <a:noFill/>
          <a:ln w="28575">
            <a:solidFill>
              <a:srgbClr val="000000"/>
            </a:solidFill>
            <a:round/>
            <a:headEnd/>
            <a:tailEnd/>
          </a:ln>
        </p:spPr>
        <p:txBody>
          <a:bodyPr/>
          <a:lstStyle/>
          <a:p>
            <a:endParaRPr lang="ar-SA"/>
          </a:p>
        </p:txBody>
      </p:sp>
      <p:sp>
        <p:nvSpPr>
          <p:cNvPr id="14344" name="Line 8"/>
          <p:cNvSpPr>
            <a:spLocks noChangeShapeType="1"/>
          </p:cNvSpPr>
          <p:nvPr/>
        </p:nvSpPr>
        <p:spPr bwMode="auto">
          <a:xfrm>
            <a:off x="4217989" y="1004889"/>
            <a:ext cx="1277937" cy="3544887"/>
          </a:xfrm>
          <a:prstGeom prst="line">
            <a:avLst/>
          </a:prstGeom>
          <a:noFill/>
          <a:ln w="28575">
            <a:solidFill>
              <a:srgbClr val="000000"/>
            </a:solidFill>
            <a:round/>
            <a:headEnd/>
            <a:tailEnd/>
          </a:ln>
        </p:spPr>
        <p:txBody>
          <a:bodyPr/>
          <a:lstStyle/>
          <a:p>
            <a:endParaRPr lang="ar-SA"/>
          </a:p>
        </p:txBody>
      </p:sp>
      <p:sp>
        <p:nvSpPr>
          <p:cNvPr id="14345" name="Arc 9"/>
          <p:cNvSpPr>
            <a:spLocks/>
          </p:cNvSpPr>
          <p:nvPr/>
        </p:nvSpPr>
        <p:spPr bwMode="auto">
          <a:xfrm flipV="1">
            <a:off x="4954589" y="1949451"/>
            <a:ext cx="1063625" cy="1871663"/>
          </a:xfrm>
          <a:custGeom>
            <a:avLst/>
            <a:gdLst>
              <a:gd name="G0" fmla="+- 0 0 0"/>
              <a:gd name="G1" fmla="+- 21600 0 0"/>
              <a:gd name="G2" fmla="+- 21600 0 0"/>
              <a:gd name="T0" fmla="*/ 0 w 21598"/>
              <a:gd name="T1" fmla="*/ 0 h 21600"/>
              <a:gd name="T2" fmla="*/ 21598 w 21598"/>
              <a:gd name="T3" fmla="*/ 21295 h 21600"/>
              <a:gd name="T4" fmla="*/ 0 w 21598"/>
              <a:gd name="T5" fmla="*/ 21600 h 21600"/>
            </a:gdLst>
            <a:ahLst/>
            <a:cxnLst>
              <a:cxn ang="0">
                <a:pos x="T0" y="T1"/>
              </a:cxn>
              <a:cxn ang="0">
                <a:pos x="T2" y="T3"/>
              </a:cxn>
              <a:cxn ang="0">
                <a:pos x="T4" y="T5"/>
              </a:cxn>
            </a:cxnLst>
            <a:rect l="0" t="0" r="r" b="b"/>
            <a:pathLst>
              <a:path w="21598" h="21600" fill="none" extrusionOk="0">
                <a:moveTo>
                  <a:pt x="-1" y="0"/>
                </a:moveTo>
                <a:cubicBezTo>
                  <a:pt x="11810" y="0"/>
                  <a:pt x="21431" y="9485"/>
                  <a:pt x="21597" y="21295"/>
                </a:cubicBezTo>
              </a:path>
              <a:path w="21598" h="21600" stroke="0" extrusionOk="0">
                <a:moveTo>
                  <a:pt x="-1" y="0"/>
                </a:moveTo>
                <a:cubicBezTo>
                  <a:pt x="11810" y="0"/>
                  <a:pt x="21431" y="9485"/>
                  <a:pt x="21597" y="21295"/>
                </a:cubicBezTo>
                <a:lnTo>
                  <a:pt x="0" y="21600"/>
                </a:lnTo>
                <a:close/>
              </a:path>
            </a:pathLst>
          </a:custGeom>
          <a:noFill/>
          <a:ln w="28575">
            <a:solidFill>
              <a:srgbClr val="000000"/>
            </a:solidFill>
            <a:round/>
            <a:headEnd/>
            <a:tailEnd/>
          </a:ln>
        </p:spPr>
        <p:txBody>
          <a:bodyPr/>
          <a:lstStyle/>
          <a:p>
            <a:endParaRPr lang="ar-SA"/>
          </a:p>
        </p:txBody>
      </p:sp>
      <p:sp>
        <p:nvSpPr>
          <p:cNvPr id="14346" name="Text Box 10"/>
          <p:cNvSpPr txBox="1">
            <a:spLocks noChangeArrowheads="1"/>
          </p:cNvSpPr>
          <p:nvPr/>
        </p:nvSpPr>
        <p:spPr bwMode="auto">
          <a:xfrm>
            <a:off x="5664201" y="1557338"/>
            <a:ext cx="709613" cy="425450"/>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MC</a:t>
            </a:r>
            <a:endParaRPr lang="en-US" sz="2400" b="1">
              <a:latin typeface="Times New Roman" pitchFamily="18" charset="0"/>
              <a:ea typeface="SimSun" pitchFamily="2" charset="-122"/>
            </a:endParaRPr>
          </a:p>
        </p:txBody>
      </p:sp>
      <p:sp>
        <p:nvSpPr>
          <p:cNvPr id="14347" name="Text Box 11"/>
          <p:cNvSpPr txBox="1">
            <a:spLocks noChangeArrowheads="1"/>
          </p:cNvSpPr>
          <p:nvPr/>
        </p:nvSpPr>
        <p:spPr bwMode="auto">
          <a:xfrm>
            <a:off x="7402514" y="4230688"/>
            <a:ext cx="566737" cy="423862"/>
          </a:xfrm>
          <a:prstGeom prst="rect">
            <a:avLst/>
          </a:prstGeom>
          <a:noFill/>
          <a:ln w="9525">
            <a:noFill/>
            <a:miter lim="800000"/>
            <a:headEnd/>
            <a:tailEnd/>
          </a:ln>
          <a:effectLst/>
        </p:spPr>
        <p:txBody>
          <a:bodyPr/>
          <a:lstStyle/>
          <a:p>
            <a:pPr rtl="1"/>
            <a:r>
              <a:rPr lang="en-US" sz="2400" b="1">
                <a:latin typeface="Times New Roman" pitchFamily="18" charset="0"/>
                <a:ea typeface="SimSun" pitchFamily="2" charset="-122"/>
              </a:rPr>
              <a:t>D</a:t>
            </a:r>
          </a:p>
        </p:txBody>
      </p:sp>
      <p:sp>
        <p:nvSpPr>
          <p:cNvPr id="14348" name="Text Box 12"/>
          <p:cNvSpPr txBox="1">
            <a:spLocks noChangeArrowheads="1"/>
          </p:cNvSpPr>
          <p:nvPr/>
        </p:nvSpPr>
        <p:spPr bwMode="auto">
          <a:xfrm>
            <a:off x="5232401" y="4464050"/>
            <a:ext cx="709613" cy="425450"/>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MR</a:t>
            </a:r>
            <a:endParaRPr lang="en-US" sz="2400" b="1">
              <a:latin typeface="Times New Roman" pitchFamily="18" charset="0"/>
              <a:ea typeface="SimSun" pitchFamily="2" charset="-122"/>
            </a:endParaRPr>
          </a:p>
        </p:txBody>
      </p:sp>
      <p:sp>
        <p:nvSpPr>
          <p:cNvPr id="14349" name="Line 13"/>
          <p:cNvSpPr>
            <a:spLocks noChangeShapeType="1"/>
          </p:cNvSpPr>
          <p:nvPr/>
        </p:nvSpPr>
        <p:spPr bwMode="auto">
          <a:xfrm>
            <a:off x="5210175" y="1976438"/>
            <a:ext cx="0" cy="2836862"/>
          </a:xfrm>
          <a:prstGeom prst="line">
            <a:avLst/>
          </a:prstGeom>
          <a:noFill/>
          <a:ln w="28575">
            <a:solidFill>
              <a:srgbClr val="000000"/>
            </a:solidFill>
            <a:prstDash val="dash"/>
            <a:round/>
            <a:headEnd/>
            <a:tailEnd/>
          </a:ln>
          <a:effectLst/>
        </p:spPr>
        <p:txBody>
          <a:bodyPr/>
          <a:lstStyle/>
          <a:p>
            <a:endParaRPr lang="ar-SA"/>
          </a:p>
        </p:txBody>
      </p:sp>
      <p:sp>
        <p:nvSpPr>
          <p:cNvPr id="14350" name="Line 14"/>
          <p:cNvSpPr>
            <a:spLocks noChangeShapeType="1"/>
          </p:cNvSpPr>
          <p:nvPr/>
        </p:nvSpPr>
        <p:spPr bwMode="auto">
          <a:xfrm flipH="1">
            <a:off x="4217989" y="1976438"/>
            <a:ext cx="992187" cy="0"/>
          </a:xfrm>
          <a:prstGeom prst="line">
            <a:avLst/>
          </a:prstGeom>
          <a:noFill/>
          <a:ln w="28575">
            <a:solidFill>
              <a:srgbClr val="000000"/>
            </a:solidFill>
            <a:prstDash val="dash"/>
            <a:round/>
            <a:headEnd/>
            <a:tailEnd/>
          </a:ln>
          <a:effectLst/>
        </p:spPr>
        <p:txBody>
          <a:bodyPr/>
          <a:lstStyle/>
          <a:p>
            <a:endParaRPr lang="ar-SA"/>
          </a:p>
        </p:txBody>
      </p:sp>
      <p:sp>
        <p:nvSpPr>
          <p:cNvPr id="14351" name="Text Box 15"/>
          <p:cNvSpPr txBox="1">
            <a:spLocks noChangeArrowheads="1"/>
          </p:cNvSpPr>
          <p:nvPr/>
        </p:nvSpPr>
        <p:spPr bwMode="auto">
          <a:xfrm>
            <a:off x="8031164" y="4629150"/>
            <a:ext cx="852487" cy="566738"/>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Q</a:t>
            </a:r>
            <a:endParaRPr lang="en-US" sz="2400" b="1">
              <a:latin typeface="Times New Roman" pitchFamily="18" charset="0"/>
              <a:ea typeface="SimSun" pitchFamily="2" charset="-122"/>
            </a:endParaRPr>
          </a:p>
        </p:txBody>
      </p:sp>
      <p:sp>
        <p:nvSpPr>
          <p:cNvPr id="14352" name="Arc 16"/>
          <p:cNvSpPr>
            <a:spLocks/>
          </p:cNvSpPr>
          <p:nvPr/>
        </p:nvSpPr>
        <p:spPr bwMode="auto">
          <a:xfrm flipV="1">
            <a:off x="4826000" y="1241426"/>
            <a:ext cx="2433638" cy="1063625"/>
          </a:xfrm>
          <a:custGeom>
            <a:avLst/>
            <a:gdLst>
              <a:gd name="G0" fmla="+- 21289 0 0"/>
              <a:gd name="G1" fmla="+- 21600 0 0"/>
              <a:gd name="G2" fmla="+- 21600 0 0"/>
              <a:gd name="T0" fmla="*/ 0 w 42032"/>
              <a:gd name="T1" fmla="*/ 17948 h 21600"/>
              <a:gd name="T2" fmla="*/ 42032 w 42032"/>
              <a:gd name="T3" fmla="*/ 15577 h 21600"/>
              <a:gd name="T4" fmla="*/ 21289 w 42032"/>
              <a:gd name="T5" fmla="*/ 21600 h 21600"/>
            </a:gdLst>
            <a:ahLst/>
            <a:cxnLst>
              <a:cxn ang="0">
                <a:pos x="T0" y="T1"/>
              </a:cxn>
              <a:cxn ang="0">
                <a:pos x="T2" y="T3"/>
              </a:cxn>
              <a:cxn ang="0">
                <a:pos x="T4" y="T5"/>
              </a:cxn>
            </a:cxnLst>
            <a:rect l="0" t="0" r="r" b="b"/>
            <a:pathLst>
              <a:path w="42032" h="21600" fill="none" extrusionOk="0">
                <a:moveTo>
                  <a:pt x="-1" y="17947"/>
                </a:moveTo>
                <a:cubicBezTo>
                  <a:pt x="1778" y="7579"/>
                  <a:pt x="10768" y="-1"/>
                  <a:pt x="21289" y="0"/>
                </a:cubicBezTo>
                <a:cubicBezTo>
                  <a:pt x="30898" y="0"/>
                  <a:pt x="39352" y="6348"/>
                  <a:pt x="42032" y="15576"/>
                </a:cubicBezTo>
              </a:path>
              <a:path w="42032" h="21600" stroke="0" extrusionOk="0">
                <a:moveTo>
                  <a:pt x="-1" y="17947"/>
                </a:moveTo>
                <a:cubicBezTo>
                  <a:pt x="1778" y="7579"/>
                  <a:pt x="10768" y="-1"/>
                  <a:pt x="21289" y="0"/>
                </a:cubicBezTo>
                <a:cubicBezTo>
                  <a:pt x="30898" y="0"/>
                  <a:pt x="39352" y="6348"/>
                  <a:pt x="42032" y="15576"/>
                </a:cubicBezTo>
                <a:lnTo>
                  <a:pt x="21289" y="21600"/>
                </a:lnTo>
                <a:close/>
              </a:path>
            </a:pathLst>
          </a:custGeom>
          <a:noFill/>
          <a:ln w="28575">
            <a:solidFill>
              <a:srgbClr val="000000"/>
            </a:solidFill>
            <a:round/>
            <a:headEnd/>
            <a:tailEnd/>
          </a:ln>
          <a:effectLst/>
        </p:spPr>
        <p:txBody>
          <a:bodyPr/>
          <a:lstStyle/>
          <a:p>
            <a:pPr algn="r" rtl="1"/>
            <a:endParaRPr lang="en-US" altLang="zh-CN" sz="1200">
              <a:latin typeface="Times New Roman" pitchFamily="18" charset="0"/>
              <a:ea typeface="SimSun" pitchFamily="2" charset="-122"/>
            </a:endParaRPr>
          </a:p>
          <a:p>
            <a:pPr algn="r" rtl="1"/>
            <a:r>
              <a:rPr lang="en-US" altLang="zh-CN" sz="1200">
                <a:latin typeface="Times New Roman" pitchFamily="18" charset="0"/>
                <a:ea typeface="SimSun" pitchFamily="2" charset="-122"/>
              </a:rPr>
              <a:t>    </a:t>
            </a:r>
            <a:endParaRPr lang="en-US"/>
          </a:p>
        </p:txBody>
      </p:sp>
      <p:sp>
        <p:nvSpPr>
          <p:cNvPr id="14353" name="Text Box 17"/>
          <p:cNvSpPr txBox="1">
            <a:spLocks noChangeArrowheads="1"/>
          </p:cNvSpPr>
          <p:nvPr/>
        </p:nvSpPr>
        <p:spPr bwMode="auto">
          <a:xfrm>
            <a:off x="6850063" y="1154113"/>
            <a:ext cx="850900" cy="425450"/>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AC</a:t>
            </a:r>
            <a:endParaRPr lang="en-US" sz="2400" b="1">
              <a:latin typeface="Times New Roman" pitchFamily="18" charset="0"/>
              <a:ea typeface="SimSun" pitchFamily="2" charset="-122"/>
            </a:endParaRPr>
          </a:p>
        </p:txBody>
      </p:sp>
      <p:sp>
        <p:nvSpPr>
          <p:cNvPr id="14354" name="Text Box 18"/>
          <p:cNvSpPr txBox="1">
            <a:spLocks noChangeArrowheads="1"/>
          </p:cNvSpPr>
          <p:nvPr/>
        </p:nvSpPr>
        <p:spPr bwMode="auto">
          <a:xfrm>
            <a:off x="3074988" y="238125"/>
            <a:ext cx="2271712" cy="742950"/>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P, MC &amp; AC</a:t>
            </a:r>
            <a:endParaRPr lang="en-US" sz="3600"/>
          </a:p>
        </p:txBody>
      </p:sp>
      <p:sp>
        <p:nvSpPr>
          <p:cNvPr id="14355" name="Text Box 19"/>
          <p:cNvSpPr txBox="1">
            <a:spLocks noChangeArrowheads="1"/>
          </p:cNvSpPr>
          <p:nvPr/>
        </p:nvSpPr>
        <p:spPr bwMode="auto">
          <a:xfrm>
            <a:off x="1981201" y="5257800"/>
            <a:ext cx="7534275" cy="1295400"/>
          </a:xfrm>
          <a:prstGeom prst="rect">
            <a:avLst/>
          </a:prstGeom>
          <a:noFill/>
          <a:ln w="28575">
            <a:solidFill>
              <a:srgbClr val="000000"/>
            </a:solidFill>
            <a:miter lim="800000"/>
            <a:headEnd/>
            <a:tailEnd/>
          </a:ln>
          <a:effectLst/>
        </p:spPr>
        <p:txBody>
          <a:bodyPr/>
          <a:lstStyle/>
          <a:p>
            <a:pPr algn="just" rtl="1"/>
            <a:r>
              <a:rPr lang="ar-SA" altLang="zh-CN" sz="2000" b="1" dirty="0">
                <a:solidFill>
                  <a:srgbClr val="FF6600"/>
                </a:solidFill>
                <a:latin typeface="Times New Roman" pitchFamily="18" charset="0"/>
                <a:ea typeface="SimSun" pitchFamily="2" charset="-122"/>
                <a:cs typeface="Times New Roman" pitchFamily="18" charset="0"/>
              </a:rPr>
              <a:t>الشكل (1</a:t>
            </a:r>
            <a:r>
              <a:rPr lang="ar-BH" altLang="zh-CN" sz="2000" b="1" dirty="0">
                <a:solidFill>
                  <a:srgbClr val="FF6600"/>
                </a:solidFill>
                <a:latin typeface="Times New Roman" pitchFamily="18" charset="0"/>
                <a:ea typeface="SimSun" pitchFamily="2" charset="-122"/>
                <a:cs typeface="Times New Roman" pitchFamily="18" charset="0"/>
              </a:rPr>
              <a:t>1</a:t>
            </a:r>
            <a:r>
              <a:rPr lang="ar-SA" altLang="zh-CN" sz="2000" b="1" dirty="0">
                <a:solidFill>
                  <a:srgbClr val="FF6600"/>
                </a:solidFill>
                <a:latin typeface="Times New Roman" pitchFamily="18" charset="0"/>
                <a:ea typeface="SimSun" pitchFamily="2" charset="-122"/>
                <a:cs typeface="Times New Roman" pitchFamily="18" charset="0"/>
              </a:rPr>
              <a:t>-2):</a:t>
            </a:r>
            <a:r>
              <a:rPr lang="ar-SA" altLang="zh-CN" sz="2000" dirty="0">
                <a:latin typeface="Times New Roman" pitchFamily="18" charset="0"/>
                <a:ea typeface="SimSun" pitchFamily="2" charset="-122"/>
                <a:cs typeface="Times New Roman" pitchFamily="18" charset="0"/>
              </a:rPr>
              <a:t> </a:t>
            </a:r>
            <a:r>
              <a:rPr lang="ar-SA" altLang="zh-CN" b="1" dirty="0">
                <a:latin typeface="Times New Roman" pitchFamily="18" charset="0"/>
                <a:ea typeface="SimSun" pitchFamily="2" charset="-122"/>
                <a:cs typeface="Times New Roman" pitchFamily="18" charset="0"/>
              </a:rPr>
              <a:t>يحقق مطعم الجامعة في المدى البعيد ربحاً اقتصادياً مساوياً للصفر أي أرباحاً عادية. حيث يكون </a:t>
            </a:r>
            <a:r>
              <a:rPr lang="en-US" altLang="zh-CN" b="1" dirty="0">
                <a:latin typeface="Times New Roman" pitchFamily="18" charset="0"/>
                <a:ea typeface="SimSun" pitchFamily="2" charset="-122"/>
                <a:cs typeface="Times New Roman" pitchFamily="18" charset="0"/>
              </a:rPr>
              <a:t>P=AC</a:t>
            </a:r>
            <a:r>
              <a:rPr lang="ar-SA" altLang="zh-CN" b="1" dirty="0">
                <a:latin typeface="Times New Roman" pitchFamily="18" charset="0"/>
                <a:ea typeface="SimSun" pitchFamily="2" charset="-122"/>
                <a:cs typeface="Times New Roman" pitchFamily="18" charset="0"/>
              </a:rPr>
              <a:t> عند مستوى الإنتاج الأمثل 1800 وجبة وذلك نتيجة لانخفاض الطلب على وجبات مطعم الجامعة الذي فقد بعض عملائه لصالح المطاعم الأخرى بعد دخول منافسين جدد إلى السوق.</a:t>
            </a:r>
            <a:endParaRPr lang="en-US" b="1" dirty="0">
              <a:ea typeface="SimSun" pitchFamily="2" charset="-122"/>
            </a:endParaRPr>
          </a:p>
        </p:txBody>
      </p:sp>
      <p:sp>
        <p:nvSpPr>
          <p:cNvPr id="14356" name="Line 20"/>
          <p:cNvSpPr>
            <a:spLocks noChangeShapeType="1"/>
          </p:cNvSpPr>
          <p:nvPr/>
        </p:nvSpPr>
        <p:spPr bwMode="auto">
          <a:xfrm>
            <a:off x="5995988" y="2305051"/>
            <a:ext cx="0" cy="2481263"/>
          </a:xfrm>
          <a:prstGeom prst="line">
            <a:avLst/>
          </a:prstGeom>
          <a:noFill/>
          <a:ln w="28575">
            <a:solidFill>
              <a:srgbClr val="000000"/>
            </a:solidFill>
            <a:prstDash val="dashDot"/>
            <a:round/>
            <a:headEnd/>
            <a:tailEnd/>
          </a:ln>
        </p:spPr>
        <p:txBody>
          <a:bodyPr/>
          <a:lstStyle/>
          <a:p>
            <a:endParaRPr lang="ar-SA"/>
          </a:p>
        </p:txBody>
      </p:sp>
      <p:sp>
        <p:nvSpPr>
          <p:cNvPr id="14357" name="Text Box 21"/>
          <p:cNvSpPr txBox="1">
            <a:spLocks noChangeArrowheads="1"/>
          </p:cNvSpPr>
          <p:nvPr/>
        </p:nvSpPr>
        <p:spPr bwMode="auto">
          <a:xfrm>
            <a:off x="4756151" y="4862513"/>
            <a:ext cx="885825" cy="565150"/>
          </a:xfrm>
          <a:prstGeom prst="rect">
            <a:avLst/>
          </a:prstGeom>
          <a:noFill/>
          <a:ln w="9525">
            <a:noFill/>
            <a:miter lim="800000"/>
            <a:headEnd/>
            <a:tailEnd/>
          </a:ln>
          <a:effectLst/>
        </p:spPr>
        <p:txBody>
          <a:bodyPr/>
          <a:lstStyle/>
          <a:p>
            <a:pPr algn="ctr"/>
            <a:r>
              <a:rPr lang="en-US" sz="2400" b="1">
                <a:latin typeface="Times New Roman" pitchFamily="18" charset="0"/>
                <a:ea typeface="SimSun" pitchFamily="2" charset="-122"/>
              </a:rPr>
              <a:t>1,800</a:t>
            </a:r>
            <a:endParaRPr lang="en-US" sz="3600"/>
          </a:p>
        </p:txBody>
      </p:sp>
      <p:sp>
        <p:nvSpPr>
          <p:cNvPr id="14358" name="Text Box 22"/>
          <p:cNvSpPr txBox="1">
            <a:spLocks noChangeArrowheads="1"/>
          </p:cNvSpPr>
          <p:nvPr/>
        </p:nvSpPr>
        <p:spPr bwMode="auto">
          <a:xfrm>
            <a:off x="5667376" y="4870450"/>
            <a:ext cx="885825" cy="565150"/>
          </a:xfrm>
          <a:prstGeom prst="rect">
            <a:avLst/>
          </a:prstGeom>
          <a:noFill/>
          <a:ln w="9525">
            <a:noFill/>
            <a:miter lim="800000"/>
            <a:headEnd/>
            <a:tailEnd/>
          </a:ln>
          <a:effectLst/>
        </p:spPr>
        <p:txBody>
          <a:bodyPr/>
          <a:lstStyle/>
          <a:p>
            <a:pPr algn="ctr"/>
            <a:r>
              <a:rPr lang="en-US" sz="2400" b="1">
                <a:latin typeface="Times New Roman" pitchFamily="18" charset="0"/>
                <a:ea typeface="SimSun" pitchFamily="2" charset="-122"/>
              </a:rPr>
              <a:t>2,500</a:t>
            </a:r>
            <a:endParaRPr lang="en-US" sz="3600"/>
          </a:p>
        </p:txBody>
      </p:sp>
      <p:sp>
        <p:nvSpPr>
          <p:cNvPr id="14359" name="AutoShape 23">
            <a:hlinkClick r:id="" action="ppaction://hlinkshowjump?jump=firstslide" highlightClick="1"/>
          </p:cNvPr>
          <p:cNvSpPr>
            <a:spLocks noChangeArrowheads="1"/>
          </p:cNvSpPr>
          <p:nvPr/>
        </p:nvSpPr>
        <p:spPr bwMode="auto">
          <a:xfrm>
            <a:off x="1703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14360" name="AutoShape 24">
            <a:hlinkClick r:id="rId3" action="ppaction://hlinksldjump"/>
          </p:cNvPr>
          <p:cNvSpPr>
            <a:spLocks noChangeArrowheads="1"/>
          </p:cNvSpPr>
          <p:nvPr/>
        </p:nvSpPr>
        <p:spPr bwMode="auto">
          <a:xfrm>
            <a:off x="2279650" y="6237288"/>
            <a:ext cx="323850"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extLst>
      <p:ext uri="{BB962C8B-B14F-4D97-AF65-F5344CB8AC3E}">
        <p14:creationId xmlns:p14="http://schemas.microsoft.com/office/powerpoint/2010/main" val="16771096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صر نائب لرقم الشريحة 3"/>
          <p:cNvSpPr>
            <a:spLocks noGrp="1"/>
          </p:cNvSpPr>
          <p:nvPr>
            <p:ph type="sldNum" sz="quarter" idx="4294967295"/>
          </p:nvPr>
        </p:nvSpPr>
        <p:spPr>
          <a:xfrm>
            <a:off x="8077200" y="6245225"/>
            <a:ext cx="2133600" cy="476250"/>
          </a:xfrm>
          <a:prstGeom prst="rect">
            <a:avLst/>
          </a:prstGeom>
        </p:spPr>
        <p:txBody>
          <a:bodyPr/>
          <a:lstStyle/>
          <a:p>
            <a:fld id="{4DBBD4E8-AE45-47A2-9D42-3FBBB1683CAF}" type="slidenum">
              <a:rPr lang="en-US"/>
              <a:pPr/>
              <a:t>9</a:t>
            </a:fld>
            <a:endParaRPr lang="en-US"/>
          </a:p>
        </p:txBody>
      </p:sp>
      <p:sp>
        <p:nvSpPr>
          <p:cNvPr id="16386" name="WordArt 2"/>
          <p:cNvSpPr>
            <a:spLocks noChangeArrowheads="1" noChangeShapeType="1" noTextEdit="1"/>
          </p:cNvSpPr>
          <p:nvPr/>
        </p:nvSpPr>
        <p:spPr bwMode="auto">
          <a:xfrm>
            <a:off x="7175501" y="260350"/>
            <a:ext cx="3122613"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التمييز السلعي</a:t>
            </a:r>
          </a:p>
        </p:txBody>
      </p:sp>
      <p:sp>
        <p:nvSpPr>
          <p:cNvPr id="16387" name="Text Box 3"/>
          <p:cNvSpPr txBox="1">
            <a:spLocks noChangeArrowheads="1"/>
          </p:cNvSpPr>
          <p:nvPr/>
        </p:nvSpPr>
        <p:spPr bwMode="auto">
          <a:xfrm>
            <a:off x="1847851" y="1052514"/>
            <a:ext cx="8424863" cy="830997"/>
          </a:xfrm>
          <a:prstGeom prst="rect">
            <a:avLst/>
          </a:prstGeom>
          <a:noFill/>
          <a:ln w="9525">
            <a:noFill/>
            <a:miter lim="800000"/>
            <a:headEnd/>
            <a:tailEnd/>
          </a:ln>
          <a:effectLst/>
        </p:spPr>
        <p:txBody>
          <a:bodyPr>
            <a:spAutoFit/>
          </a:bodyPr>
          <a:lstStyle/>
          <a:p>
            <a:pPr algn="just" rtl="1">
              <a:spcBef>
                <a:spcPct val="50000"/>
              </a:spcBef>
            </a:pPr>
            <a:r>
              <a:rPr lang="ar-BH" sz="2400"/>
              <a:t>تمييز حقيقي من حيث المواصفات والجودة، أو ظاهري من حيث العلامات التجاري والتغليف.</a:t>
            </a:r>
            <a:endParaRPr lang="fr-MA" sz="2400"/>
          </a:p>
        </p:txBody>
      </p:sp>
      <p:sp>
        <p:nvSpPr>
          <p:cNvPr id="16388" name="WordArt 4"/>
          <p:cNvSpPr>
            <a:spLocks noChangeArrowheads="1" noChangeShapeType="1" noTextEdit="1"/>
          </p:cNvSpPr>
          <p:nvPr/>
        </p:nvSpPr>
        <p:spPr bwMode="auto">
          <a:xfrm>
            <a:off x="4943476" y="1989138"/>
            <a:ext cx="5281613"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الإستثمار في البحوث والتطوير</a:t>
            </a:r>
          </a:p>
        </p:txBody>
      </p:sp>
      <p:sp>
        <p:nvSpPr>
          <p:cNvPr id="16389" name="Text Box 5"/>
          <p:cNvSpPr txBox="1">
            <a:spLocks noChangeArrowheads="1"/>
          </p:cNvSpPr>
          <p:nvPr/>
        </p:nvSpPr>
        <p:spPr bwMode="auto">
          <a:xfrm>
            <a:off x="1847851" y="2751139"/>
            <a:ext cx="8424863" cy="830997"/>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تنفق المنشآت على البحوث والتطوير بصفة مستمرة، بهدف تمييز منتجاتها دائماً للمحافظة على قوتها الاحتكارية.</a:t>
            </a:r>
            <a:endParaRPr lang="fr-MA" sz="2400"/>
          </a:p>
        </p:txBody>
      </p:sp>
      <p:sp>
        <p:nvSpPr>
          <p:cNvPr id="16390" name="Text Box 6"/>
          <p:cNvSpPr txBox="1">
            <a:spLocks noChangeArrowheads="1"/>
          </p:cNvSpPr>
          <p:nvPr/>
        </p:nvSpPr>
        <p:spPr bwMode="auto">
          <a:xfrm>
            <a:off x="1847851" y="3644901"/>
            <a:ext cx="8424863" cy="830997"/>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كما تستعين بالبحوث بهدف إدخال تحسينات معينة بحيث يمكن التأثير على أذواق المستهلك العادي وجعله يفضل الاستغناء عن السلعة القديمة وإبدالها بالمنتج المطور.</a:t>
            </a:r>
            <a:endParaRPr lang="fr-MA" sz="2400"/>
          </a:p>
        </p:txBody>
      </p:sp>
      <p:sp>
        <p:nvSpPr>
          <p:cNvPr id="16391" name="Text Box 7"/>
          <p:cNvSpPr txBox="1">
            <a:spLocks noChangeArrowheads="1"/>
          </p:cNvSpPr>
          <p:nvPr/>
        </p:nvSpPr>
        <p:spPr bwMode="auto">
          <a:xfrm>
            <a:off x="1847851" y="4508501"/>
            <a:ext cx="8424863" cy="830997"/>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من أبرز الأمثلة على ذلك ما يلاحظ في أسواق أجهزة الكومبيوتر والهواتف النقالة والكاميرات وغيرها.</a:t>
            </a:r>
            <a:endParaRPr lang="fr-MA" sz="2400"/>
          </a:p>
        </p:txBody>
      </p:sp>
      <p:sp>
        <p:nvSpPr>
          <p:cNvPr id="16392" name="AutoShape 8">
            <a:hlinkClick r:id="" action="ppaction://hlinkshowjump?jump=firstslide" highlightClick="1"/>
          </p:cNvPr>
          <p:cNvSpPr>
            <a:spLocks noChangeArrowheads="1"/>
          </p:cNvSpPr>
          <p:nvPr/>
        </p:nvSpPr>
        <p:spPr bwMode="auto">
          <a:xfrm>
            <a:off x="1703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Tree>
    <p:extLst>
      <p:ext uri="{BB962C8B-B14F-4D97-AF65-F5344CB8AC3E}">
        <p14:creationId xmlns:p14="http://schemas.microsoft.com/office/powerpoint/2010/main" val="3152036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slide(fromBottom)">
                                      <p:cBhvr>
                                        <p:cTn id="7" dur="500"/>
                                        <p:tgtEl>
                                          <p:spTgt spid="16386"/>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16387"/>
                                        </p:tgtEl>
                                        <p:attrNameLst>
                                          <p:attrName>style.visibility</p:attrName>
                                        </p:attrNameLst>
                                      </p:cBhvr>
                                      <p:to>
                                        <p:strVal val="visible"/>
                                      </p:to>
                                    </p:set>
                                    <p:anim calcmode="discrete" valueType="clr">
                                      <p:cBhvr override="childStyle">
                                        <p:cTn id="11" dur="80"/>
                                        <p:tgtEl>
                                          <p:spTgt spid="16387"/>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16387"/>
                                        </p:tgtEl>
                                        <p:attrNameLst>
                                          <p:attrName>fillcolor</p:attrName>
                                        </p:attrNameLst>
                                      </p:cBhvr>
                                      <p:tavLst>
                                        <p:tav tm="0">
                                          <p:val>
                                            <p:clrVal>
                                              <a:schemeClr val="accent2"/>
                                            </p:clrVal>
                                          </p:val>
                                        </p:tav>
                                        <p:tav tm="50000">
                                          <p:val>
                                            <p:clrVal>
                                              <a:schemeClr val="hlink"/>
                                            </p:clrVal>
                                          </p:val>
                                        </p:tav>
                                      </p:tavLst>
                                    </p:anim>
                                    <p:set>
                                      <p:cBhvr>
                                        <p:cTn id="13" dur="80"/>
                                        <p:tgtEl>
                                          <p:spTgt spid="16387"/>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16388"/>
                                        </p:tgtEl>
                                        <p:attrNameLst>
                                          <p:attrName>style.visibility</p:attrName>
                                        </p:attrNameLst>
                                      </p:cBhvr>
                                      <p:to>
                                        <p:strVal val="visible"/>
                                      </p:to>
                                    </p:set>
                                    <p:animEffect transition="in" filter="slide(fromBottom)">
                                      <p:cBhvr>
                                        <p:cTn id="18" dur="500"/>
                                        <p:tgtEl>
                                          <p:spTgt spid="16388"/>
                                        </p:tgtEl>
                                      </p:cBhvr>
                                    </p:animEffect>
                                  </p:childTnLst>
                                </p:cTn>
                              </p:par>
                            </p:childTnLst>
                          </p:cTn>
                        </p:par>
                        <p:par>
                          <p:cTn id="19" fill="hold">
                            <p:stCondLst>
                              <p:cond delay="500"/>
                            </p:stCondLst>
                            <p:childTnLst>
                              <p:par>
                                <p:cTn id="20" presetID="27" presetClass="entr" presetSubtype="0" fill="hold" nodeType="afterEffect">
                                  <p:stCondLst>
                                    <p:cond delay="0"/>
                                  </p:stCondLst>
                                  <p:iterate type="lt">
                                    <p:tmPct val="50000"/>
                                  </p:iterate>
                                  <p:childTnLst>
                                    <p:set>
                                      <p:cBhvr>
                                        <p:cTn id="21" dur="1" fill="hold">
                                          <p:stCondLst>
                                            <p:cond delay="0"/>
                                          </p:stCondLst>
                                        </p:cTn>
                                        <p:tgtEl>
                                          <p:spTgt spid="16389">
                                            <p:txEl>
                                              <p:pRg st="0" end="0"/>
                                            </p:txEl>
                                          </p:spTgt>
                                        </p:tgtEl>
                                        <p:attrNameLst>
                                          <p:attrName>style.visibility</p:attrName>
                                        </p:attrNameLst>
                                      </p:cBhvr>
                                      <p:to>
                                        <p:strVal val="visible"/>
                                      </p:to>
                                    </p:set>
                                    <p:anim calcmode="discrete" valueType="clr">
                                      <p:cBhvr override="childStyle">
                                        <p:cTn id="22" dur="80"/>
                                        <p:tgtEl>
                                          <p:spTgt spid="16389">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16389">
                                            <p:txEl>
                                              <p:pRg st="0" end="0"/>
                                            </p:txEl>
                                          </p:spTgt>
                                        </p:tgtEl>
                                        <p:attrNameLst>
                                          <p:attrName>fillcolor</p:attrName>
                                        </p:attrNameLst>
                                      </p:cBhvr>
                                      <p:tavLst>
                                        <p:tav tm="0">
                                          <p:val>
                                            <p:clrVal>
                                              <a:schemeClr val="accent2"/>
                                            </p:clrVal>
                                          </p:val>
                                        </p:tav>
                                        <p:tav tm="50000">
                                          <p:val>
                                            <p:clrVal>
                                              <a:schemeClr val="hlink"/>
                                            </p:clrVal>
                                          </p:val>
                                        </p:tav>
                                      </p:tavLst>
                                    </p:anim>
                                    <p:set>
                                      <p:cBhvr>
                                        <p:cTn id="24" dur="80"/>
                                        <p:tgtEl>
                                          <p:spTgt spid="16389">
                                            <p:txEl>
                                              <p:pRg st="0" end="0"/>
                                            </p:txEl>
                                          </p:spTgt>
                                        </p:tgtEl>
                                        <p:attrNameLst>
                                          <p:attrName>fill.type</p:attrName>
                                        </p:attrNameLst>
                                      </p:cBhvr>
                                      <p:to>
                                        <p:strVal val="solid"/>
                                      </p:to>
                                    </p:set>
                                  </p:childTnLst>
                                </p:cTn>
                              </p:par>
                            </p:childTnLst>
                          </p:cTn>
                        </p:par>
                        <p:par>
                          <p:cTn id="25" fill="hold">
                            <p:stCondLst>
                              <p:cond delay="4100"/>
                            </p:stCondLst>
                            <p:childTnLst>
                              <p:par>
                                <p:cTn id="26" presetID="27" presetClass="entr" presetSubtype="0" fill="hold" nodeType="afterEffect">
                                  <p:stCondLst>
                                    <p:cond delay="0"/>
                                  </p:stCondLst>
                                  <p:iterate type="lt">
                                    <p:tmPct val="50000"/>
                                  </p:iterate>
                                  <p:childTnLst>
                                    <p:set>
                                      <p:cBhvr>
                                        <p:cTn id="27" dur="1" fill="hold">
                                          <p:stCondLst>
                                            <p:cond delay="0"/>
                                          </p:stCondLst>
                                        </p:cTn>
                                        <p:tgtEl>
                                          <p:spTgt spid="16390">
                                            <p:txEl>
                                              <p:pRg st="0" end="0"/>
                                            </p:txEl>
                                          </p:spTgt>
                                        </p:tgtEl>
                                        <p:attrNameLst>
                                          <p:attrName>style.visibility</p:attrName>
                                        </p:attrNameLst>
                                      </p:cBhvr>
                                      <p:to>
                                        <p:strVal val="visible"/>
                                      </p:to>
                                    </p:set>
                                    <p:anim calcmode="discrete" valueType="clr">
                                      <p:cBhvr override="childStyle">
                                        <p:cTn id="28" dur="80"/>
                                        <p:tgtEl>
                                          <p:spTgt spid="1639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6390">
                                            <p:txEl>
                                              <p:pRg st="0" end="0"/>
                                            </p:txEl>
                                          </p:spTgt>
                                        </p:tgtEl>
                                        <p:attrNameLst>
                                          <p:attrName>fillcolor</p:attrName>
                                        </p:attrNameLst>
                                      </p:cBhvr>
                                      <p:tavLst>
                                        <p:tav tm="0">
                                          <p:val>
                                            <p:clrVal>
                                              <a:schemeClr val="accent2"/>
                                            </p:clrVal>
                                          </p:val>
                                        </p:tav>
                                        <p:tav tm="50000">
                                          <p:val>
                                            <p:clrVal>
                                              <a:schemeClr val="hlink"/>
                                            </p:clrVal>
                                          </p:val>
                                        </p:tav>
                                      </p:tavLst>
                                    </p:anim>
                                    <p:set>
                                      <p:cBhvr>
                                        <p:cTn id="30" dur="80"/>
                                        <p:tgtEl>
                                          <p:spTgt spid="16390">
                                            <p:txEl>
                                              <p:pRg st="0" end="0"/>
                                            </p:txEl>
                                          </p:spTgt>
                                        </p:tgtEl>
                                        <p:attrNameLst>
                                          <p:attrName>fill.type</p:attrName>
                                        </p:attrNameLst>
                                      </p:cBhvr>
                                      <p:to>
                                        <p:strVal val="solid"/>
                                      </p:to>
                                    </p:set>
                                  </p:childTnLst>
                                </p:cTn>
                              </p:par>
                            </p:childTnLst>
                          </p:cTn>
                        </p:par>
                        <p:par>
                          <p:cTn id="31" fill="hold">
                            <p:stCondLst>
                              <p:cond delay="9300"/>
                            </p:stCondLst>
                            <p:childTnLst>
                              <p:par>
                                <p:cTn id="32" presetID="27" presetClass="entr" presetSubtype="0" fill="hold" nodeType="afterEffect">
                                  <p:stCondLst>
                                    <p:cond delay="0"/>
                                  </p:stCondLst>
                                  <p:iterate type="lt">
                                    <p:tmPct val="50000"/>
                                  </p:iterate>
                                  <p:childTnLst>
                                    <p:set>
                                      <p:cBhvr>
                                        <p:cTn id="33" dur="1" fill="hold">
                                          <p:stCondLst>
                                            <p:cond delay="0"/>
                                          </p:stCondLst>
                                        </p:cTn>
                                        <p:tgtEl>
                                          <p:spTgt spid="16391">
                                            <p:txEl>
                                              <p:pRg st="0" end="0"/>
                                            </p:txEl>
                                          </p:spTgt>
                                        </p:tgtEl>
                                        <p:attrNameLst>
                                          <p:attrName>style.visibility</p:attrName>
                                        </p:attrNameLst>
                                      </p:cBhvr>
                                      <p:to>
                                        <p:strVal val="visible"/>
                                      </p:to>
                                    </p:set>
                                    <p:anim calcmode="discrete" valueType="clr">
                                      <p:cBhvr override="childStyle">
                                        <p:cTn id="34" dur="80"/>
                                        <p:tgtEl>
                                          <p:spTgt spid="1639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16391">
                                            <p:txEl>
                                              <p:pRg st="0" end="0"/>
                                            </p:txEl>
                                          </p:spTgt>
                                        </p:tgtEl>
                                        <p:attrNameLst>
                                          <p:attrName>fillcolor</p:attrName>
                                        </p:attrNameLst>
                                      </p:cBhvr>
                                      <p:tavLst>
                                        <p:tav tm="0">
                                          <p:val>
                                            <p:clrVal>
                                              <a:schemeClr val="accent2"/>
                                            </p:clrVal>
                                          </p:val>
                                        </p:tav>
                                        <p:tav tm="50000">
                                          <p:val>
                                            <p:clrVal>
                                              <a:schemeClr val="hlink"/>
                                            </p:clrVal>
                                          </p:val>
                                        </p:tav>
                                      </p:tavLst>
                                    </p:anim>
                                    <p:set>
                                      <p:cBhvr>
                                        <p:cTn id="36" dur="80"/>
                                        <p:tgtEl>
                                          <p:spTgt spid="16391">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nimBg="1"/>
      <p:bldP spid="16387" grpId="0"/>
      <p:bldP spid="1638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صر نائب لرقم الشريحة 3"/>
          <p:cNvSpPr>
            <a:spLocks noGrp="1"/>
          </p:cNvSpPr>
          <p:nvPr>
            <p:ph type="sldNum" sz="quarter" idx="4294967295"/>
          </p:nvPr>
        </p:nvSpPr>
        <p:spPr>
          <a:xfrm>
            <a:off x="8077200" y="6245225"/>
            <a:ext cx="2133600" cy="476250"/>
          </a:xfrm>
          <a:prstGeom prst="rect">
            <a:avLst/>
          </a:prstGeom>
        </p:spPr>
        <p:txBody>
          <a:bodyPr/>
          <a:lstStyle/>
          <a:p>
            <a:fld id="{07CF67DF-E745-4F33-9D44-13BF71B02B99}" type="slidenum">
              <a:rPr lang="en-US"/>
              <a:pPr/>
              <a:t>10</a:t>
            </a:fld>
            <a:endParaRPr lang="en-US"/>
          </a:p>
        </p:txBody>
      </p:sp>
      <p:sp>
        <p:nvSpPr>
          <p:cNvPr id="18434" name="WordArt 2"/>
          <p:cNvSpPr>
            <a:spLocks noChangeArrowheads="1" noChangeShapeType="1" noTextEdit="1"/>
          </p:cNvSpPr>
          <p:nvPr/>
        </p:nvSpPr>
        <p:spPr bwMode="auto">
          <a:xfrm>
            <a:off x="6888164" y="260350"/>
            <a:ext cx="3336925" cy="685800"/>
          </a:xfrm>
          <a:prstGeom prst="rect">
            <a:avLst/>
          </a:prstGeom>
        </p:spPr>
        <p:txBody>
          <a:bodyPr wrap="none" fromWordArt="1">
            <a:prstTxWarp prst="textPlain">
              <a:avLst>
                <a:gd name="adj" fmla="val 50000"/>
              </a:avLst>
            </a:prstTxWarp>
          </a:bodyPr>
          <a:lstStyle/>
          <a:p>
            <a:pPr algn="ctr" rtl="1"/>
            <a:r>
              <a:rPr lang="ar-SA" sz="3600" kern="10" dirty="0" err="1" smtClean="0">
                <a:ln w="9525">
                  <a:solidFill>
                    <a:srgbClr val="FF6600"/>
                  </a:solidFill>
                  <a:round/>
                  <a:headEnd/>
                  <a:tailEnd/>
                </a:ln>
                <a:solidFill>
                  <a:srgbClr val="FF6600"/>
                </a:solidFill>
                <a:cs typeface="Arabic Transparent"/>
              </a:rPr>
              <a:t>إحتكارالقلة</a:t>
            </a:r>
            <a:endParaRPr lang="ar-SA" sz="3600" kern="10" dirty="0">
              <a:ln w="9525">
                <a:solidFill>
                  <a:srgbClr val="FF6600"/>
                </a:solidFill>
                <a:round/>
                <a:headEnd/>
                <a:tailEnd/>
              </a:ln>
              <a:solidFill>
                <a:srgbClr val="FF6600"/>
              </a:solidFill>
              <a:cs typeface="Arabic Transparent"/>
            </a:endParaRPr>
          </a:p>
        </p:txBody>
      </p:sp>
      <p:sp>
        <p:nvSpPr>
          <p:cNvPr id="18435" name="Text Box 3"/>
          <p:cNvSpPr txBox="1">
            <a:spLocks noChangeArrowheads="1"/>
          </p:cNvSpPr>
          <p:nvPr/>
        </p:nvSpPr>
        <p:spPr bwMode="auto">
          <a:xfrm>
            <a:off x="1847851" y="2030413"/>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يتكون سوق احتكار القلة من عدد قليل من المنشآت الكبيرة.</a:t>
            </a:r>
            <a:endParaRPr lang="fr-MA" sz="2400"/>
          </a:p>
        </p:txBody>
      </p:sp>
      <p:sp>
        <p:nvSpPr>
          <p:cNvPr id="18436" name="WordArt 4"/>
          <p:cNvSpPr>
            <a:spLocks noChangeArrowheads="1" noChangeShapeType="1" noTextEdit="1"/>
          </p:cNvSpPr>
          <p:nvPr/>
        </p:nvSpPr>
        <p:spPr bwMode="auto">
          <a:xfrm>
            <a:off x="5638800" y="1196976"/>
            <a:ext cx="4586288" cy="555625"/>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سمات سوق إحتكار القلة</a:t>
            </a:r>
          </a:p>
        </p:txBody>
      </p:sp>
      <p:sp>
        <p:nvSpPr>
          <p:cNvPr id="18437" name="Text Box 5"/>
          <p:cNvSpPr txBox="1">
            <a:spLocks noChangeArrowheads="1"/>
          </p:cNvSpPr>
          <p:nvPr/>
        </p:nvSpPr>
        <p:spPr bwMode="auto">
          <a:xfrm>
            <a:off x="1847851" y="2565400"/>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المنشآت تملك عادة حصص سوقية كبيرة.</a:t>
            </a:r>
            <a:endParaRPr lang="fr-MA" sz="2400"/>
          </a:p>
        </p:txBody>
      </p:sp>
      <p:sp>
        <p:nvSpPr>
          <p:cNvPr id="18438" name="Text Box 6"/>
          <p:cNvSpPr txBox="1">
            <a:spLocks noChangeArrowheads="1"/>
          </p:cNvSpPr>
          <p:nvPr/>
        </p:nvSpPr>
        <p:spPr bwMode="auto">
          <a:xfrm>
            <a:off x="1847851" y="3068638"/>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تنتج هذه المنشآت سلعاً متمايزة عن بعضها البعض.</a:t>
            </a:r>
            <a:endParaRPr lang="fr-MA" sz="2400"/>
          </a:p>
        </p:txBody>
      </p:sp>
      <p:sp>
        <p:nvSpPr>
          <p:cNvPr id="18439" name="Text Box 7"/>
          <p:cNvSpPr txBox="1">
            <a:spLocks noChangeArrowheads="1"/>
          </p:cNvSpPr>
          <p:nvPr/>
        </p:nvSpPr>
        <p:spPr bwMode="auto">
          <a:xfrm>
            <a:off x="1847851" y="3573463"/>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المنشأة تتخذ قراراتها آخذة في اعتبارها ردود أفعال كبار منافسيها.</a:t>
            </a:r>
            <a:endParaRPr lang="fr-MA" sz="2400"/>
          </a:p>
        </p:txBody>
      </p:sp>
      <p:sp>
        <p:nvSpPr>
          <p:cNvPr id="18440" name="AutoShape 8">
            <a:hlinkClick r:id="" action="ppaction://hlinkshowjump?jump=firstslide" highlightClick="1"/>
          </p:cNvPr>
          <p:cNvSpPr>
            <a:spLocks noChangeArrowheads="1"/>
          </p:cNvSpPr>
          <p:nvPr/>
        </p:nvSpPr>
        <p:spPr bwMode="auto">
          <a:xfrm>
            <a:off x="1703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Tree>
    <p:extLst>
      <p:ext uri="{BB962C8B-B14F-4D97-AF65-F5344CB8AC3E}">
        <p14:creationId xmlns:p14="http://schemas.microsoft.com/office/powerpoint/2010/main" val="2446608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barn(inHorizontal)">
                                      <p:cBhvr>
                                        <p:cTn id="7" dur="500"/>
                                        <p:tgtEl>
                                          <p:spTgt spid="1843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8436"/>
                                        </p:tgtEl>
                                        <p:attrNameLst>
                                          <p:attrName>style.visibility</p:attrName>
                                        </p:attrNameLst>
                                      </p:cBhvr>
                                      <p:to>
                                        <p:strVal val="visible"/>
                                      </p:to>
                                    </p:set>
                                    <p:animEffect transition="in" filter="slide(fromBottom)">
                                      <p:cBhvr>
                                        <p:cTn id="12" dur="500"/>
                                        <p:tgtEl>
                                          <p:spTgt spid="18436"/>
                                        </p:tgtEl>
                                      </p:cBhvr>
                                    </p:animEffect>
                                  </p:childTnLst>
                                </p:cTn>
                              </p:par>
                            </p:childTnLst>
                          </p:cTn>
                        </p:par>
                        <p:par>
                          <p:cTn id="13" fill="hold">
                            <p:stCondLst>
                              <p:cond delay="500"/>
                            </p:stCondLst>
                            <p:childTnLst>
                              <p:par>
                                <p:cTn id="14" presetID="27" presetClass="entr" presetSubtype="0" fill="hold" grpId="0" nodeType="afterEffect">
                                  <p:stCondLst>
                                    <p:cond delay="0"/>
                                  </p:stCondLst>
                                  <p:iterate type="lt">
                                    <p:tmPct val="50000"/>
                                  </p:iterate>
                                  <p:childTnLst>
                                    <p:set>
                                      <p:cBhvr>
                                        <p:cTn id="15" dur="1" fill="hold">
                                          <p:stCondLst>
                                            <p:cond delay="0"/>
                                          </p:stCondLst>
                                        </p:cTn>
                                        <p:tgtEl>
                                          <p:spTgt spid="18435"/>
                                        </p:tgtEl>
                                        <p:attrNameLst>
                                          <p:attrName>style.visibility</p:attrName>
                                        </p:attrNameLst>
                                      </p:cBhvr>
                                      <p:to>
                                        <p:strVal val="visible"/>
                                      </p:to>
                                    </p:set>
                                    <p:anim calcmode="discrete" valueType="clr">
                                      <p:cBhvr override="childStyle">
                                        <p:cTn id="16" dur="80"/>
                                        <p:tgtEl>
                                          <p:spTgt spid="18435"/>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18435"/>
                                        </p:tgtEl>
                                        <p:attrNameLst>
                                          <p:attrName>fillcolor</p:attrName>
                                        </p:attrNameLst>
                                      </p:cBhvr>
                                      <p:tavLst>
                                        <p:tav tm="0">
                                          <p:val>
                                            <p:clrVal>
                                              <a:schemeClr val="accent2"/>
                                            </p:clrVal>
                                          </p:val>
                                        </p:tav>
                                        <p:tav tm="50000">
                                          <p:val>
                                            <p:clrVal>
                                              <a:schemeClr val="hlink"/>
                                            </p:clrVal>
                                          </p:val>
                                        </p:tav>
                                      </p:tavLst>
                                    </p:anim>
                                    <p:set>
                                      <p:cBhvr>
                                        <p:cTn id="18" dur="80"/>
                                        <p:tgtEl>
                                          <p:spTgt spid="18435"/>
                                        </p:tgtEl>
                                        <p:attrNameLst>
                                          <p:attrName>fill.type</p:attrName>
                                        </p:attrNameLst>
                                      </p:cBhvr>
                                      <p:to>
                                        <p:strVal val="solid"/>
                                      </p:to>
                                    </p:set>
                                  </p:childTnLst>
                                </p:cTn>
                              </p:par>
                            </p:childTnLst>
                          </p:cTn>
                        </p:par>
                        <p:par>
                          <p:cTn id="19" fill="hold">
                            <p:stCondLst>
                              <p:cond delay="2340"/>
                            </p:stCondLst>
                            <p:childTnLst>
                              <p:par>
                                <p:cTn id="20" presetID="27" presetClass="entr" presetSubtype="0" fill="hold" grpId="0" nodeType="afterEffect">
                                  <p:stCondLst>
                                    <p:cond delay="0"/>
                                  </p:stCondLst>
                                  <p:iterate type="lt">
                                    <p:tmPct val="50000"/>
                                  </p:iterate>
                                  <p:childTnLst>
                                    <p:set>
                                      <p:cBhvr>
                                        <p:cTn id="21" dur="1" fill="hold">
                                          <p:stCondLst>
                                            <p:cond delay="0"/>
                                          </p:stCondLst>
                                        </p:cTn>
                                        <p:tgtEl>
                                          <p:spTgt spid="18437"/>
                                        </p:tgtEl>
                                        <p:attrNameLst>
                                          <p:attrName>style.visibility</p:attrName>
                                        </p:attrNameLst>
                                      </p:cBhvr>
                                      <p:to>
                                        <p:strVal val="visible"/>
                                      </p:to>
                                    </p:set>
                                    <p:anim calcmode="discrete" valueType="clr">
                                      <p:cBhvr override="childStyle">
                                        <p:cTn id="22" dur="80"/>
                                        <p:tgtEl>
                                          <p:spTgt spid="18437"/>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18437"/>
                                        </p:tgtEl>
                                        <p:attrNameLst>
                                          <p:attrName>fillcolor</p:attrName>
                                        </p:attrNameLst>
                                      </p:cBhvr>
                                      <p:tavLst>
                                        <p:tav tm="0">
                                          <p:val>
                                            <p:clrVal>
                                              <a:schemeClr val="accent2"/>
                                            </p:clrVal>
                                          </p:val>
                                        </p:tav>
                                        <p:tav tm="50000">
                                          <p:val>
                                            <p:clrVal>
                                              <a:schemeClr val="hlink"/>
                                            </p:clrVal>
                                          </p:val>
                                        </p:tav>
                                      </p:tavLst>
                                    </p:anim>
                                    <p:set>
                                      <p:cBhvr>
                                        <p:cTn id="24" dur="80"/>
                                        <p:tgtEl>
                                          <p:spTgt spid="18437"/>
                                        </p:tgtEl>
                                        <p:attrNameLst>
                                          <p:attrName>fill.type</p:attrName>
                                        </p:attrNameLst>
                                      </p:cBhvr>
                                      <p:to>
                                        <p:strVal val="solid"/>
                                      </p:to>
                                    </p:set>
                                  </p:childTnLst>
                                </p:cTn>
                              </p:par>
                            </p:childTnLst>
                          </p:cTn>
                        </p:par>
                        <p:par>
                          <p:cTn id="25" fill="hold">
                            <p:stCondLst>
                              <p:cond delay="3540"/>
                            </p:stCondLst>
                            <p:childTnLst>
                              <p:par>
                                <p:cTn id="26" presetID="27" presetClass="entr" presetSubtype="0" fill="hold" grpId="0" nodeType="afterEffect">
                                  <p:stCondLst>
                                    <p:cond delay="0"/>
                                  </p:stCondLst>
                                  <p:iterate type="lt">
                                    <p:tmPct val="50000"/>
                                  </p:iterate>
                                  <p:childTnLst>
                                    <p:set>
                                      <p:cBhvr>
                                        <p:cTn id="27" dur="1" fill="hold">
                                          <p:stCondLst>
                                            <p:cond delay="0"/>
                                          </p:stCondLst>
                                        </p:cTn>
                                        <p:tgtEl>
                                          <p:spTgt spid="18438"/>
                                        </p:tgtEl>
                                        <p:attrNameLst>
                                          <p:attrName>style.visibility</p:attrName>
                                        </p:attrNameLst>
                                      </p:cBhvr>
                                      <p:to>
                                        <p:strVal val="visible"/>
                                      </p:to>
                                    </p:set>
                                    <p:anim calcmode="discrete" valueType="clr">
                                      <p:cBhvr override="childStyle">
                                        <p:cTn id="28" dur="80"/>
                                        <p:tgtEl>
                                          <p:spTgt spid="18438"/>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8438"/>
                                        </p:tgtEl>
                                        <p:attrNameLst>
                                          <p:attrName>fillcolor</p:attrName>
                                        </p:attrNameLst>
                                      </p:cBhvr>
                                      <p:tavLst>
                                        <p:tav tm="0">
                                          <p:val>
                                            <p:clrVal>
                                              <a:schemeClr val="accent2"/>
                                            </p:clrVal>
                                          </p:val>
                                        </p:tav>
                                        <p:tav tm="50000">
                                          <p:val>
                                            <p:clrVal>
                                              <a:schemeClr val="hlink"/>
                                            </p:clrVal>
                                          </p:val>
                                        </p:tav>
                                      </p:tavLst>
                                    </p:anim>
                                    <p:set>
                                      <p:cBhvr>
                                        <p:cTn id="30" dur="80"/>
                                        <p:tgtEl>
                                          <p:spTgt spid="18438"/>
                                        </p:tgtEl>
                                        <p:attrNameLst>
                                          <p:attrName>fill.type</p:attrName>
                                        </p:attrNameLst>
                                      </p:cBhvr>
                                      <p:to>
                                        <p:strVal val="solid"/>
                                      </p:to>
                                    </p:set>
                                  </p:childTnLst>
                                </p:cTn>
                              </p:par>
                            </p:childTnLst>
                          </p:cTn>
                        </p:par>
                        <p:par>
                          <p:cTn id="31" fill="hold">
                            <p:stCondLst>
                              <p:cond delay="5140"/>
                            </p:stCondLst>
                            <p:childTnLst>
                              <p:par>
                                <p:cTn id="32" presetID="27" presetClass="entr" presetSubtype="0" fill="hold" grpId="0" nodeType="afterEffect">
                                  <p:stCondLst>
                                    <p:cond delay="0"/>
                                  </p:stCondLst>
                                  <p:iterate type="lt">
                                    <p:tmPct val="50000"/>
                                  </p:iterate>
                                  <p:childTnLst>
                                    <p:set>
                                      <p:cBhvr>
                                        <p:cTn id="33" dur="1" fill="hold">
                                          <p:stCondLst>
                                            <p:cond delay="0"/>
                                          </p:stCondLst>
                                        </p:cTn>
                                        <p:tgtEl>
                                          <p:spTgt spid="18439"/>
                                        </p:tgtEl>
                                        <p:attrNameLst>
                                          <p:attrName>style.visibility</p:attrName>
                                        </p:attrNameLst>
                                      </p:cBhvr>
                                      <p:to>
                                        <p:strVal val="visible"/>
                                      </p:to>
                                    </p:set>
                                    <p:anim calcmode="discrete" valueType="clr">
                                      <p:cBhvr override="childStyle">
                                        <p:cTn id="34" dur="80"/>
                                        <p:tgtEl>
                                          <p:spTgt spid="18439"/>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18439"/>
                                        </p:tgtEl>
                                        <p:attrNameLst>
                                          <p:attrName>fillcolor</p:attrName>
                                        </p:attrNameLst>
                                      </p:cBhvr>
                                      <p:tavLst>
                                        <p:tav tm="0">
                                          <p:val>
                                            <p:clrVal>
                                              <a:schemeClr val="accent2"/>
                                            </p:clrVal>
                                          </p:val>
                                        </p:tav>
                                        <p:tav tm="50000">
                                          <p:val>
                                            <p:clrVal>
                                              <a:schemeClr val="hlink"/>
                                            </p:clrVal>
                                          </p:val>
                                        </p:tav>
                                      </p:tavLst>
                                    </p:anim>
                                    <p:set>
                                      <p:cBhvr>
                                        <p:cTn id="36" dur="80"/>
                                        <p:tgtEl>
                                          <p:spTgt spid="1843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nimBg="1"/>
      <p:bldP spid="18435" grpId="0"/>
      <p:bldP spid="18436" grpId="0" animBg="1"/>
      <p:bldP spid="18437" grpId="0"/>
      <p:bldP spid="18438" grpId="0"/>
      <p:bldP spid="1843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عنصر نائب لرقم الشريحة 3"/>
          <p:cNvSpPr>
            <a:spLocks noGrp="1"/>
          </p:cNvSpPr>
          <p:nvPr>
            <p:ph type="sldNum" sz="quarter" idx="4294967295"/>
          </p:nvPr>
        </p:nvSpPr>
        <p:spPr>
          <a:xfrm>
            <a:off x="8077200" y="6245225"/>
            <a:ext cx="2133600" cy="476250"/>
          </a:xfrm>
          <a:prstGeom prst="rect">
            <a:avLst/>
          </a:prstGeom>
        </p:spPr>
        <p:txBody>
          <a:bodyPr/>
          <a:lstStyle/>
          <a:p>
            <a:fld id="{F9C2C151-4B1B-43D0-8A24-28C59BA72C5E}" type="slidenum">
              <a:rPr lang="en-US"/>
              <a:pPr/>
              <a:t>11</a:t>
            </a:fld>
            <a:endParaRPr lang="en-US"/>
          </a:p>
        </p:txBody>
      </p:sp>
      <p:sp>
        <p:nvSpPr>
          <p:cNvPr id="20482" name="WordArt 2"/>
          <p:cNvSpPr>
            <a:spLocks noChangeArrowheads="1" noChangeShapeType="1" noTextEdit="1"/>
          </p:cNvSpPr>
          <p:nvPr/>
        </p:nvSpPr>
        <p:spPr bwMode="auto">
          <a:xfrm>
            <a:off x="5880100" y="260350"/>
            <a:ext cx="4344988" cy="685800"/>
          </a:xfrm>
          <a:prstGeom prst="rect">
            <a:avLst/>
          </a:prstGeom>
        </p:spPr>
        <p:txBody>
          <a:bodyPr wrap="none" fromWordArt="1">
            <a:prstTxWarp prst="textPlain">
              <a:avLst>
                <a:gd name="adj" fmla="val 50000"/>
              </a:avLst>
            </a:prstTxWarp>
          </a:bodyPr>
          <a:lstStyle/>
          <a:p>
            <a:pPr algn="ctr" rtl="1"/>
            <a:r>
              <a:rPr lang="ar-SA" sz="3600" kern="10" dirty="0">
                <a:ln w="9525">
                  <a:solidFill>
                    <a:schemeClr val="tx1"/>
                  </a:solidFill>
                  <a:round/>
                  <a:headEnd/>
                  <a:tailEnd/>
                </a:ln>
                <a:gradFill rotWithShape="1">
                  <a:gsLst>
                    <a:gs pos="0">
                      <a:srgbClr val="336600"/>
                    </a:gs>
                    <a:gs pos="50000">
                      <a:srgbClr val="003366"/>
                    </a:gs>
                    <a:gs pos="100000">
                      <a:srgbClr val="336600"/>
                    </a:gs>
                  </a:gsLst>
                  <a:lin ang="2700000" scaled="1"/>
                </a:gradFill>
                <a:cs typeface="Arabic Transparent"/>
              </a:rPr>
              <a:t>نماذج </a:t>
            </a:r>
            <a:r>
              <a:rPr lang="ar-SA" sz="3600" kern="10" dirty="0" err="1">
                <a:ln w="9525">
                  <a:solidFill>
                    <a:schemeClr val="tx1"/>
                  </a:solidFill>
                  <a:round/>
                  <a:headEnd/>
                  <a:tailEnd/>
                </a:ln>
                <a:gradFill rotWithShape="1">
                  <a:gsLst>
                    <a:gs pos="0">
                      <a:srgbClr val="336600"/>
                    </a:gs>
                    <a:gs pos="50000">
                      <a:srgbClr val="003366"/>
                    </a:gs>
                    <a:gs pos="100000">
                      <a:srgbClr val="336600"/>
                    </a:gs>
                  </a:gsLst>
                  <a:lin ang="2700000" scaled="1"/>
                </a:gradFill>
                <a:cs typeface="Arabic Transparent"/>
              </a:rPr>
              <a:t>إحتكار</a:t>
            </a:r>
            <a:r>
              <a:rPr lang="ar-SA" sz="3600" kern="10" dirty="0">
                <a:ln w="9525">
                  <a:solidFill>
                    <a:schemeClr val="tx1"/>
                  </a:solidFill>
                  <a:round/>
                  <a:headEnd/>
                  <a:tailEnd/>
                </a:ln>
                <a:gradFill rotWithShape="1">
                  <a:gsLst>
                    <a:gs pos="0">
                      <a:srgbClr val="336600"/>
                    </a:gs>
                    <a:gs pos="50000">
                      <a:srgbClr val="003366"/>
                    </a:gs>
                    <a:gs pos="100000">
                      <a:srgbClr val="336600"/>
                    </a:gs>
                  </a:gsLst>
                  <a:lin ang="2700000" scaled="1"/>
                </a:gradFill>
                <a:cs typeface="Arabic Transparent"/>
              </a:rPr>
              <a:t> القلة</a:t>
            </a:r>
          </a:p>
        </p:txBody>
      </p:sp>
      <p:sp>
        <p:nvSpPr>
          <p:cNvPr id="20485" name="WordArt 5"/>
          <p:cNvSpPr>
            <a:spLocks noChangeArrowheads="1" noChangeShapeType="1" noTextEdit="1"/>
          </p:cNvSpPr>
          <p:nvPr/>
        </p:nvSpPr>
        <p:spPr bwMode="auto">
          <a:xfrm>
            <a:off x="4352925" y="1316996"/>
            <a:ext cx="5857875" cy="685800"/>
          </a:xfrm>
          <a:prstGeom prst="rect">
            <a:avLst/>
          </a:prstGeom>
        </p:spPr>
        <p:txBody>
          <a:bodyPr wrap="none" fromWordArt="1">
            <a:prstTxWarp prst="textPlain">
              <a:avLst>
                <a:gd name="adj" fmla="val 50000"/>
              </a:avLst>
            </a:prstTxWarp>
          </a:bodyPr>
          <a:lstStyle/>
          <a:p>
            <a:pPr algn="ctr" rtl="1"/>
            <a:r>
              <a:rPr lang="ar-SA" sz="3600" kern="10" dirty="0">
                <a:ln w="9525">
                  <a:solidFill>
                    <a:schemeClr val="tx1"/>
                  </a:solidFill>
                  <a:round/>
                  <a:headEnd/>
                  <a:tailEnd/>
                </a:ln>
                <a:gradFill rotWithShape="1">
                  <a:gsLst>
                    <a:gs pos="0">
                      <a:srgbClr val="FD0903"/>
                    </a:gs>
                    <a:gs pos="50000">
                      <a:srgbClr val="003366"/>
                    </a:gs>
                    <a:gs pos="100000">
                      <a:srgbClr val="FD0903"/>
                    </a:gs>
                  </a:gsLst>
                  <a:lin ang="2700000" scaled="1"/>
                </a:gradFill>
                <a:cs typeface="Arabic Transparent"/>
              </a:rPr>
              <a:t>نموذج منحنى الطلب المتكسر</a:t>
            </a:r>
          </a:p>
        </p:txBody>
      </p:sp>
      <p:sp>
        <p:nvSpPr>
          <p:cNvPr id="20486" name="Text Box 6"/>
          <p:cNvSpPr txBox="1">
            <a:spLocks noChangeArrowheads="1"/>
          </p:cNvSpPr>
          <p:nvPr/>
        </p:nvSpPr>
        <p:spPr bwMode="auto">
          <a:xfrm>
            <a:off x="1703388" y="2404958"/>
            <a:ext cx="8424863" cy="830997"/>
          </a:xfrm>
          <a:prstGeom prst="rect">
            <a:avLst/>
          </a:prstGeom>
          <a:noFill/>
          <a:ln w="9525">
            <a:noFill/>
            <a:miter lim="800000"/>
            <a:headEnd/>
            <a:tailEnd/>
          </a:ln>
          <a:effectLst/>
        </p:spPr>
        <p:txBody>
          <a:bodyPr>
            <a:spAutoFit/>
          </a:bodyPr>
          <a:lstStyle/>
          <a:p>
            <a:pPr algn="just" rtl="1">
              <a:spcBef>
                <a:spcPct val="50000"/>
              </a:spcBef>
            </a:pPr>
            <a:r>
              <a:rPr lang="ar-BH" sz="2400" dirty="0"/>
              <a:t>تتوقع المنشأة أن يتبعها المنافسون فقط في حالة خفض أسعارها، وألا يتبعونها في حالة زيادة أسعارها. وقد يقود ذلك إلى حرب الأسعار.</a:t>
            </a:r>
            <a:endParaRPr lang="fr-MA" sz="2400" dirty="0"/>
          </a:p>
        </p:txBody>
      </p:sp>
      <p:sp>
        <p:nvSpPr>
          <p:cNvPr id="20487" name="Text Box 7"/>
          <p:cNvSpPr txBox="1">
            <a:spLocks noChangeArrowheads="1"/>
          </p:cNvSpPr>
          <p:nvPr/>
        </p:nvSpPr>
        <p:spPr bwMode="auto">
          <a:xfrm>
            <a:off x="1800225" y="3365874"/>
            <a:ext cx="8424863" cy="830997"/>
          </a:xfrm>
          <a:prstGeom prst="rect">
            <a:avLst/>
          </a:prstGeom>
          <a:noFill/>
          <a:ln w="9525">
            <a:noFill/>
            <a:miter lim="800000"/>
            <a:headEnd/>
            <a:tailEnd/>
          </a:ln>
          <a:effectLst/>
        </p:spPr>
        <p:txBody>
          <a:bodyPr>
            <a:spAutoFit/>
          </a:bodyPr>
          <a:lstStyle/>
          <a:p>
            <a:pPr algn="just" rtl="1">
              <a:spcBef>
                <a:spcPct val="50000"/>
              </a:spcBef>
            </a:pPr>
            <a:r>
              <a:rPr lang="ar-BH" sz="2400" dirty="0"/>
              <a:t>و</a:t>
            </a:r>
            <a:r>
              <a:rPr lang="ar-BH" sz="2400" b="1" dirty="0">
                <a:solidFill>
                  <a:srgbClr val="FD0903"/>
                </a:solidFill>
                <a:hlinkClick r:id="rId3" action="ppaction://hlinksldjump"/>
              </a:rPr>
              <a:t>الشكل (11-3)</a:t>
            </a:r>
            <a:r>
              <a:rPr lang="ar-BH" sz="2400" b="1" dirty="0">
                <a:solidFill>
                  <a:srgbClr val="FD0903"/>
                </a:solidFill>
              </a:rPr>
              <a:t> </a:t>
            </a:r>
            <a:r>
              <a:rPr lang="ar-BH" sz="2400" dirty="0"/>
              <a:t>يوضح تحقق توازن المنشأة في سوق </a:t>
            </a:r>
            <a:r>
              <a:rPr lang="ar-BH" sz="2400" dirty="0" err="1"/>
              <a:t>إحتكار</a:t>
            </a:r>
            <a:r>
              <a:rPr lang="ar-BH" sz="2400" dirty="0"/>
              <a:t> القلة عند تعادل الإيراد الحدي والتكلفة الحدية.</a:t>
            </a:r>
            <a:endParaRPr lang="fr-MA" sz="2400" dirty="0"/>
          </a:p>
        </p:txBody>
      </p:sp>
      <p:sp>
        <p:nvSpPr>
          <p:cNvPr id="20488" name="Text Box 8"/>
          <p:cNvSpPr txBox="1">
            <a:spLocks noChangeArrowheads="1"/>
          </p:cNvSpPr>
          <p:nvPr/>
        </p:nvSpPr>
        <p:spPr bwMode="auto">
          <a:xfrm>
            <a:off x="1919288" y="4382114"/>
            <a:ext cx="8424863" cy="830997"/>
          </a:xfrm>
          <a:prstGeom prst="rect">
            <a:avLst/>
          </a:prstGeom>
          <a:noFill/>
          <a:ln w="9525">
            <a:noFill/>
            <a:miter lim="800000"/>
            <a:headEnd/>
            <a:tailEnd/>
          </a:ln>
          <a:effectLst/>
        </p:spPr>
        <p:txBody>
          <a:bodyPr>
            <a:spAutoFit/>
          </a:bodyPr>
          <a:lstStyle/>
          <a:p>
            <a:pPr algn="just" rtl="1">
              <a:spcBef>
                <a:spcPct val="50000"/>
              </a:spcBef>
            </a:pPr>
            <a:r>
              <a:rPr lang="ar-BH" sz="2400" dirty="0"/>
              <a:t>و</a:t>
            </a:r>
            <a:r>
              <a:rPr lang="ar-BH" sz="2400" b="1" dirty="0">
                <a:solidFill>
                  <a:srgbClr val="FD0903"/>
                </a:solidFill>
                <a:hlinkClick r:id="rId4" action="ppaction://hlinksldjump"/>
              </a:rPr>
              <a:t>الشكل (11-4)</a:t>
            </a:r>
            <a:r>
              <a:rPr lang="ar-BH" sz="2400" b="1" dirty="0">
                <a:solidFill>
                  <a:srgbClr val="FD0903"/>
                </a:solidFill>
              </a:rPr>
              <a:t> </a:t>
            </a:r>
            <a:r>
              <a:rPr lang="ar-BH" sz="2400" dirty="0"/>
              <a:t>يوضح بقاء السعر مستقراً ما لم تحدث تقلبات كبيرة في </a:t>
            </a:r>
            <a:r>
              <a:rPr lang="en-US" sz="2400" dirty="0"/>
              <a:t>MC</a:t>
            </a:r>
            <a:r>
              <a:rPr lang="ar-BH" sz="2400" dirty="0"/>
              <a:t> تخرج نقطة التقاطع عن المجال </a:t>
            </a:r>
            <a:r>
              <a:rPr lang="en-US" sz="2400" dirty="0"/>
              <a:t>(AB)</a:t>
            </a:r>
            <a:r>
              <a:rPr lang="ar-BH" sz="2400" dirty="0"/>
              <a:t>.</a:t>
            </a:r>
            <a:endParaRPr lang="fr-MA" sz="2400" dirty="0"/>
          </a:p>
        </p:txBody>
      </p:sp>
      <p:sp>
        <p:nvSpPr>
          <p:cNvPr id="20489" name="AutoShape 9">
            <a:hlinkClick r:id="" action="ppaction://hlinkshowjump?jump=firstslide" highlightClick="1"/>
          </p:cNvPr>
          <p:cNvSpPr>
            <a:spLocks noChangeArrowheads="1"/>
          </p:cNvSpPr>
          <p:nvPr/>
        </p:nvSpPr>
        <p:spPr bwMode="auto">
          <a:xfrm>
            <a:off x="1703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Tree>
    <p:extLst>
      <p:ext uri="{BB962C8B-B14F-4D97-AF65-F5344CB8AC3E}">
        <p14:creationId xmlns:p14="http://schemas.microsoft.com/office/powerpoint/2010/main" val="4224809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barn(inHorizontal)">
                                      <p:cBhvr>
                                        <p:cTn id="7" dur="500"/>
                                        <p:tgtEl>
                                          <p:spTgt spid="2048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0485"/>
                                        </p:tgtEl>
                                        <p:attrNameLst>
                                          <p:attrName>style.visibility</p:attrName>
                                        </p:attrNameLst>
                                      </p:cBhvr>
                                      <p:to>
                                        <p:strVal val="visible"/>
                                      </p:to>
                                    </p:set>
                                    <p:animEffect transition="in" filter="slide(fromBottom)">
                                      <p:cBhvr>
                                        <p:cTn id="12" dur="500"/>
                                        <p:tgtEl>
                                          <p:spTgt spid="20485"/>
                                        </p:tgtEl>
                                      </p:cBhvr>
                                    </p:animEffect>
                                  </p:childTnLst>
                                </p:cTn>
                              </p:par>
                            </p:childTnLst>
                          </p:cTn>
                        </p:par>
                        <p:par>
                          <p:cTn id="13" fill="hold">
                            <p:stCondLst>
                              <p:cond delay="500"/>
                            </p:stCondLst>
                            <p:childTnLst>
                              <p:par>
                                <p:cTn id="14" presetID="27" presetClass="entr" presetSubtype="0" fill="hold" grpId="0" nodeType="afterEffect">
                                  <p:stCondLst>
                                    <p:cond delay="0"/>
                                  </p:stCondLst>
                                  <p:iterate type="lt">
                                    <p:tmPct val="50000"/>
                                  </p:iterate>
                                  <p:childTnLst>
                                    <p:set>
                                      <p:cBhvr>
                                        <p:cTn id="15" dur="1" fill="hold">
                                          <p:stCondLst>
                                            <p:cond delay="0"/>
                                          </p:stCondLst>
                                        </p:cTn>
                                        <p:tgtEl>
                                          <p:spTgt spid="20486"/>
                                        </p:tgtEl>
                                        <p:attrNameLst>
                                          <p:attrName>style.visibility</p:attrName>
                                        </p:attrNameLst>
                                      </p:cBhvr>
                                      <p:to>
                                        <p:strVal val="visible"/>
                                      </p:to>
                                    </p:set>
                                    <p:anim calcmode="discrete" valueType="clr">
                                      <p:cBhvr override="childStyle">
                                        <p:cTn id="16" dur="80"/>
                                        <p:tgtEl>
                                          <p:spTgt spid="20486"/>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20486"/>
                                        </p:tgtEl>
                                        <p:attrNameLst>
                                          <p:attrName>fillcolor</p:attrName>
                                        </p:attrNameLst>
                                      </p:cBhvr>
                                      <p:tavLst>
                                        <p:tav tm="0">
                                          <p:val>
                                            <p:clrVal>
                                              <a:schemeClr val="accent2"/>
                                            </p:clrVal>
                                          </p:val>
                                        </p:tav>
                                        <p:tav tm="50000">
                                          <p:val>
                                            <p:clrVal>
                                              <a:schemeClr val="hlink"/>
                                            </p:clrVal>
                                          </p:val>
                                        </p:tav>
                                      </p:tavLst>
                                    </p:anim>
                                    <p:set>
                                      <p:cBhvr>
                                        <p:cTn id="18" dur="80"/>
                                        <p:tgtEl>
                                          <p:spTgt spid="20486"/>
                                        </p:tgtEl>
                                        <p:attrNameLst>
                                          <p:attrName>fill.type</p:attrName>
                                        </p:attrNameLst>
                                      </p:cBhvr>
                                      <p:to>
                                        <p:strVal val="solid"/>
                                      </p:to>
                                    </p:set>
                                  </p:childTnLst>
                                </p:cTn>
                              </p:par>
                            </p:childTnLst>
                          </p:cTn>
                        </p:par>
                        <p:par>
                          <p:cTn id="19" fill="hold">
                            <p:stCondLst>
                              <p:cond delay="4700"/>
                            </p:stCondLst>
                            <p:childTnLst>
                              <p:par>
                                <p:cTn id="20" presetID="27" presetClass="entr" presetSubtype="0" fill="hold" nodeType="afterEffect">
                                  <p:stCondLst>
                                    <p:cond delay="0"/>
                                  </p:stCondLst>
                                  <p:iterate type="lt">
                                    <p:tmPct val="50000"/>
                                  </p:iterate>
                                  <p:childTnLst>
                                    <p:set>
                                      <p:cBhvr>
                                        <p:cTn id="21" dur="1" fill="hold">
                                          <p:stCondLst>
                                            <p:cond delay="0"/>
                                          </p:stCondLst>
                                        </p:cTn>
                                        <p:tgtEl>
                                          <p:spTgt spid="20487">
                                            <p:txEl>
                                              <p:pRg st="0" end="0"/>
                                            </p:txEl>
                                          </p:spTgt>
                                        </p:tgtEl>
                                        <p:attrNameLst>
                                          <p:attrName>style.visibility</p:attrName>
                                        </p:attrNameLst>
                                      </p:cBhvr>
                                      <p:to>
                                        <p:strVal val="visible"/>
                                      </p:to>
                                    </p:set>
                                    <p:anim calcmode="discrete" valueType="clr">
                                      <p:cBhvr override="childStyle">
                                        <p:cTn id="22" dur="80"/>
                                        <p:tgtEl>
                                          <p:spTgt spid="2048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20487">
                                            <p:txEl>
                                              <p:pRg st="0" end="0"/>
                                            </p:txEl>
                                          </p:spTgt>
                                        </p:tgtEl>
                                        <p:attrNameLst>
                                          <p:attrName>fillcolor</p:attrName>
                                        </p:attrNameLst>
                                      </p:cBhvr>
                                      <p:tavLst>
                                        <p:tav tm="0">
                                          <p:val>
                                            <p:clrVal>
                                              <a:schemeClr val="accent2"/>
                                            </p:clrVal>
                                          </p:val>
                                        </p:tav>
                                        <p:tav tm="50000">
                                          <p:val>
                                            <p:clrVal>
                                              <a:schemeClr val="hlink"/>
                                            </p:clrVal>
                                          </p:val>
                                        </p:tav>
                                      </p:tavLst>
                                    </p:anim>
                                    <p:set>
                                      <p:cBhvr>
                                        <p:cTn id="24" dur="80"/>
                                        <p:tgtEl>
                                          <p:spTgt spid="20487">
                                            <p:txEl>
                                              <p:pRg st="0" end="0"/>
                                            </p:txEl>
                                          </p:spTgt>
                                        </p:tgtEl>
                                        <p:attrNameLst>
                                          <p:attrName>fill.type</p:attrName>
                                        </p:attrNameLst>
                                      </p:cBhvr>
                                      <p:to>
                                        <p:strVal val="solid"/>
                                      </p:to>
                                    </p:set>
                                  </p:childTnLst>
                                </p:cTn>
                              </p:par>
                            </p:childTnLst>
                          </p:cTn>
                        </p:par>
                        <p:par>
                          <p:cTn id="25" fill="hold">
                            <p:stCondLst>
                              <p:cond delay="8060"/>
                            </p:stCondLst>
                            <p:childTnLst>
                              <p:par>
                                <p:cTn id="26" presetID="27" presetClass="entr" presetSubtype="0" fill="hold" grpId="0" nodeType="afterEffect">
                                  <p:stCondLst>
                                    <p:cond delay="0"/>
                                  </p:stCondLst>
                                  <p:iterate type="lt">
                                    <p:tmPct val="50000"/>
                                  </p:iterate>
                                  <p:childTnLst>
                                    <p:set>
                                      <p:cBhvr>
                                        <p:cTn id="27" dur="1" fill="hold">
                                          <p:stCondLst>
                                            <p:cond delay="0"/>
                                          </p:stCondLst>
                                        </p:cTn>
                                        <p:tgtEl>
                                          <p:spTgt spid="20488"/>
                                        </p:tgtEl>
                                        <p:attrNameLst>
                                          <p:attrName>style.visibility</p:attrName>
                                        </p:attrNameLst>
                                      </p:cBhvr>
                                      <p:to>
                                        <p:strVal val="visible"/>
                                      </p:to>
                                    </p:set>
                                    <p:anim calcmode="discrete" valueType="clr">
                                      <p:cBhvr override="childStyle">
                                        <p:cTn id="28" dur="80"/>
                                        <p:tgtEl>
                                          <p:spTgt spid="20488"/>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20488"/>
                                        </p:tgtEl>
                                        <p:attrNameLst>
                                          <p:attrName>fillcolor</p:attrName>
                                        </p:attrNameLst>
                                      </p:cBhvr>
                                      <p:tavLst>
                                        <p:tav tm="0">
                                          <p:val>
                                            <p:clrVal>
                                              <a:schemeClr val="accent2"/>
                                            </p:clrVal>
                                          </p:val>
                                        </p:tav>
                                        <p:tav tm="50000">
                                          <p:val>
                                            <p:clrVal>
                                              <a:schemeClr val="hlink"/>
                                            </p:clrVal>
                                          </p:val>
                                        </p:tav>
                                      </p:tavLst>
                                    </p:anim>
                                    <p:set>
                                      <p:cBhvr>
                                        <p:cTn id="30" dur="80"/>
                                        <p:tgtEl>
                                          <p:spTgt spid="2048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nimBg="1"/>
      <p:bldP spid="20485" grpId="0" animBg="1"/>
      <p:bldP spid="20486" grpId="0"/>
      <p:bldP spid="2048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عنصر نائب لرقم الشريحة 3"/>
          <p:cNvSpPr>
            <a:spLocks noGrp="1"/>
          </p:cNvSpPr>
          <p:nvPr>
            <p:ph type="sldNum" sz="quarter" idx="4294967295"/>
          </p:nvPr>
        </p:nvSpPr>
        <p:spPr>
          <a:xfrm>
            <a:off x="8077200" y="6245225"/>
            <a:ext cx="2133600" cy="476250"/>
          </a:xfrm>
          <a:prstGeom prst="rect">
            <a:avLst/>
          </a:prstGeom>
        </p:spPr>
        <p:txBody>
          <a:bodyPr/>
          <a:lstStyle/>
          <a:p>
            <a:fld id="{1F893F43-6449-4597-8A79-879D51D561C1}" type="slidenum">
              <a:rPr lang="en-US"/>
              <a:pPr/>
              <a:t>12</a:t>
            </a:fld>
            <a:endParaRPr lang="en-US"/>
          </a:p>
        </p:txBody>
      </p:sp>
      <p:sp>
        <p:nvSpPr>
          <p:cNvPr id="22531" name="Text Box 3"/>
          <p:cNvSpPr txBox="1">
            <a:spLocks noChangeArrowheads="1"/>
          </p:cNvSpPr>
          <p:nvPr/>
        </p:nvSpPr>
        <p:spPr bwMode="auto">
          <a:xfrm>
            <a:off x="3990975" y="1503363"/>
            <a:ext cx="793750" cy="59531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r>
              <a:rPr lang="en-US" altLang="zh-CN" sz="2400" b="1" baseline="30000">
                <a:latin typeface="Times New Roman" pitchFamily="18" charset="0"/>
                <a:ea typeface="SimSun" pitchFamily="2" charset="-122"/>
              </a:rPr>
              <a:t>*</a:t>
            </a:r>
            <a:endParaRPr lang="en-US" sz="2400" b="1" baseline="30000">
              <a:latin typeface="Times New Roman" pitchFamily="18" charset="0"/>
              <a:ea typeface="SimSun" pitchFamily="2" charset="-122"/>
            </a:endParaRPr>
          </a:p>
        </p:txBody>
      </p:sp>
      <p:sp>
        <p:nvSpPr>
          <p:cNvPr id="22532" name="Text Box 4"/>
          <p:cNvSpPr txBox="1">
            <a:spLocks noChangeArrowheads="1"/>
          </p:cNvSpPr>
          <p:nvPr/>
        </p:nvSpPr>
        <p:spPr bwMode="auto">
          <a:xfrm>
            <a:off x="4527550" y="981076"/>
            <a:ext cx="992188" cy="7461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D1</a:t>
            </a:r>
            <a:endParaRPr lang="en-US" sz="2400" b="1">
              <a:latin typeface="Times New Roman" pitchFamily="18" charset="0"/>
              <a:ea typeface="SimSun" pitchFamily="2" charset="-122"/>
            </a:endParaRPr>
          </a:p>
        </p:txBody>
      </p:sp>
      <p:sp>
        <p:nvSpPr>
          <p:cNvPr id="22533" name="Text Box 5"/>
          <p:cNvSpPr txBox="1">
            <a:spLocks noChangeArrowheads="1"/>
          </p:cNvSpPr>
          <p:nvPr/>
        </p:nvSpPr>
        <p:spPr bwMode="auto">
          <a:xfrm>
            <a:off x="6429375" y="3213100"/>
            <a:ext cx="793750" cy="59690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B</a:t>
            </a:r>
            <a:endParaRPr lang="en-US" sz="2400" b="1">
              <a:latin typeface="Times New Roman" pitchFamily="18" charset="0"/>
              <a:ea typeface="SimSun" pitchFamily="2" charset="-122"/>
            </a:endParaRPr>
          </a:p>
        </p:txBody>
      </p:sp>
      <p:sp>
        <p:nvSpPr>
          <p:cNvPr id="22534" name="Text Box 6"/>
          <p:cNvSpPr txBox="1">
            <a:spLocks noChangeArrowheads="1"/>
          </p:cNvSpPr>
          <p:nvPr/>
        </p:nvSpPr>
        <p:spPr bwMode="auto">
          <a:xfrm>
            <a:off x="6454775" y="2349501"/>
            <a:ext cx="793750" cy="59531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A</a:t>
            </a:r>
            <a:endParaRPr lang="en-US" sz="2400" b="1">
              <a:latin typeface="Times New Roman" pitchFamily="18" charset="0"/>
              <a:ea typeface="SimSun" pitchFamily="2" charset="-122"/>
            </a:endParaRPr>
          </a:p>
        </p:txBody>
      </p:sp>
      <p:sp>
        <p:nvSpPr>
          <p:cNvPr id="22535" name="Text Box 7"/>
          <p:cNvSpPr txBox="1">
            <a:spLocks noChangeArrowheads="1"/>
          </p:cNvSpPr>
          <p:nvPr/>
        </p:nvSpPr>
        <p:spPr bwMode="auto">
          <a:xfrm>
            <a:off x="3848100" y="549275"/>
            <a:ext cx="1589088" cy="793750"/>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  P &amp; MC</a:t>
            </a:r>
          </a:p>
        </p:txBody>
      </p:sp>
      <p:sp>
        <p:nvSpPr>
          <p:cNvPr id="22536" name="Text Box 8"/>
          <p:cNvSpPr txBox="1">
            <a:spLocks noChangeArrowheads="1"/>
          </p:cNvSpPr>
          <p:nvPr/>
        </p:nvSpPr>
        <p:spPr bwMode="auto">
          <a:xfrm>
            <a:off x="4584700" y="1773238"/>
            <a:ext cx="992188" cy="5953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MR1</a:t>
            </a:r>
            <a:endParaRPr lang="en-US" sz="2400" b="1">
              <a:latin typeface="Times New Roman" pitchFamily="18" charset="0"/>
              <a:ea typeface="SimSun" pitchFamily="2" charset="-122"/>
            </a:endParaRPr>
          </a:p>
        </p:txBody>
      </p:sp>
      <p:sp>
        <p:nvSpPr>
          <p:cNvPr id="22537" name="Line 9"/>
          <p:cNvSpPr>
            <a:spLocks noChangeShapeType="1"/>
          </p:cNvSpPr>
          <p:nvPr/>
        </p:nvSpPr>
        <p:spPr bwMode="auto">
          <a:xfrm>
            <a:off x="4641850" y="1041400"/>
            <a:ext cx="0" cy="3525838"/>
          </a:xfrm>
          <a:prstGeom prst="line">
            <a:avLst/>
          </a:prstGeom>
          <a:noFill/>
          <a:ln w="38100">
            <a:solidFill>
              <a:srgbClr val="000000"/>
            </a:solidFill>
            <a:round/>
            <a:headEnd/>
            <a:tailEnd/>
          </a:ln>
        </p:spPr>
        <p:txBody>
          <a:bodyPr/>
          <a:lstStyle/>
          <a:p>
            <a:endParaRPr lang="ar-SA"/>
          </a:p>
        </p:txBody>
      </p:sp>
      <p:sp>
        <p:nvSpPr>
          <p:cNvPr id="22538" name="Line 10"/>
          <p:cNvSpPr>
            <a:spLocks noChangeShapeType="1"/>
          </p:cNvSpPr>
          <p:nvPr/>
        </p:nvSpPr>
        <p:spPr bwMode="auto">
          <a:xfrm>
            <a:off x="4641851" y="4567238"/>
            <a:ext cx="3971925" cy="0"/>
          </a:xfrm>
          <a:prstGeom prst="line">
            <a:avLst/>
          </a:prstGeom>
          <a:noFill/>
          <a:ln w="38100">
            <a:solidFill>
              <a:srgbClr val="000000"/>
            </a:solidFill>
            <a:round/>
            <a:headEnd/>
            <a:tailEnd/>
          </a:ln>
        </p:spPr>
        <p:txBody>
          <a:bodyPr/>
          <a:lstStyle/>
          <a:p>
            <a:endParaRPr lang="ar-SA"/>
          </a:p>
        </p:txBody>
      </p:sp>
      <p:sp>
        <p:nvSpPr>
          <p:cNvPr id="22539" name="Line 11"/>
          <p:cNvSpPr>
            <a:spLocks noChangeShapeType="1"/>
          </p:cNvSpPr>
          <p:nvPr/>
        </p:nvSpPr>
        <p:spPr bwMode="auto">
          <a:xfrm>
            <a:off x="5238751" y="1390651"/>
            <a:ext cx="1389063" cy="396875"/>
          </a:xfrm>
          <a:prstGeom prst="line">
            <a:avLst/>
          </a:prstGeom>
          <a:noFill/>
          <a:ln w="28575">
            <a:solidFill>
              <a:srgbClr val="000000"/>
            </a:solidFill>
            <a:round/>
            <a:headEnd/>
            <a:tailEnd/>
          </a:ln>
        </p:spPr>
        <p:txBody>
          <a:bodyPr/>
          <a:lstStyle/>
          <a:p>
            <a:endParaRPr lang="ar-SA"/>
          </a:p>
        </p:txBody>
      </p:sp>
      <p:sp>
        <p:nvSpPr>
          <p:cNvPr id="22540" name="Line 12"/>
          <p:cNvSpPr>
            <a:spLocks noChangeShapeType="1"/>
          </p:cNvSpPr>
          <p:nvPr/>
        </p:nvSpPr>
        <p:spPr bwMode="auto">
          <a:xfrm>
            <a:off x="6627813" y="1787526"/>
            <a:ext cx="1587500" cy="1985963"/>
          </a:xfrm>
          <a:prstGeom prst="line">
            <a:avLst/>
          </a:prstGeom>
          <a:noFill/>
          <a:ln w="28575">
            <a:solidFill>
              <a:srgbClr val="000000"/>
            </a:solidFill>
            <a:round/>
            <a:headEnd/>
            <a:tailEnd/>
          </a:ln>
        </p:spPr>
        <p:txBody>
          <a:bodyPr/>
          <a:lstStyle/>
          <a:p>
            <a:endParaRPr lang="ar-SA"/>
          </a:p>
        </p:txBody>
      </p:sp>
      <p:sp>
        <p:nvSpPr>
          <p:cNvPr id="22541" name="Line 13"/>
          <p:cNvSpPr>
            <a:spLocks noChangeShapeType="1"/>
          </p:cNvSpPr>
          <p:nvPr/>
        </p:nvSpPr>
        <p:spPr bwMode="auto">
          <a:xfrm>
            <a:off x="5238751" y="1589088"/>
            <a:ext cx="1389063" cy="1192212"/>
          </a:xfrm>
          <a:prstGeom prst="line">
            <a:avLst/>
          </a:prstGeom>
          <a:noFill/>
          <a:ln w="28575">
            <a:solidFill>
              <a:srgbClr val="000000"/>
            </a:solidFill>
            <a:round/>
            <a:headEnd/>
            <a:tailEnd/>
          </a:ln>
        </p:spPr>
        <p:txBody>
          <a:bodyPr/>
          <a:lstStyle/>
          <a:p>
            <a:endParaRPr lang="ar-SA"/>
          </a:p>
        </p:txBody>
      </p:sp>
      <p:sp>
        <p:nvSpPr>
          <p:cNvPr id="22542" name="Line 14"/>
          <p:cNvSpPr>
            <a:spLocks noChangeShapeType="1"/>
          </p:cNvSpPr>
          <p:nvPr/>
        </p:nvSpPr>
        <p:spPr bwMode="auto">
          <a:xfrm>
            <a:off x="6627813" y="1787526"/>
            <a:ext cx="0" cy="2779713"/>
          </a:xfrm>
          <a:prstGeom prst="line">
            <a:avLst/>
          </a:prstGeom>
          <a:noFill/>
          <a:ln w="28575">
            <a:solidFill>
              <a:srgbClr val="000000"/>
            </a:solidFill>
            <a:prstDash val="dashDot"/>
            <a:round/>
            <a:headEnd/>
            <a:tailEnd/>
          </a:ln>
        </p:spPr>
        <p:txBody>
          <a:bodyPr/>
          <a:lstStyle/>
          <a:p>
            <a:endParaRPr lang="ar-SA"/>
          </a:p>
        </p:txBody>
      </p:sp>
      <p:sp>
        <p:nvSpPr>
          <p:cNvPr id="22543" name="Line 15"/>
          <p:cNvSpPr>
            <a:spLocks noChangeShapeType="1"/>
          </p:cNvSpPr>
          <p:nvPr/>
        </p:nvSpPr>
        <p:spPr bwMode="auto">
          <a:xfrm>
            <a:off x="6627814" y="3575051"/>
            <a:ext cx="992187" cy="1190625"/>
          </a:xfrm>
          <a:prstGeom prst="line">
            <a:avLst/>
          </a:prstGeom>
          <a:noFill/>
          <a:ln w="28575">
            <a:solidFill>
              <a:srgbClr val="000000"/>
            </a:solidFill>
            <a:round/>
            <a:headEnd/>
            <a:tailEnd/>
          </a:ln>
        </p:spPr>
        <p:txBody>
          <a:bodyPr/>
          <a:lstStyle/>
          <a:p>
            <a:endParaRPr lang="ar-SA"/>
          </a:p>
        </p:txBody>
      </p:sp>
      <p:sp>
        <p:nvSpPr>
          <p:cNvPr id="22544" name="Arc 16"/>
          <p:cNvSpPr>
            <a:spLocks/>
          </p:cNvSpPr>
          <p:nvPr/>
        </p:nvSpPr>
        <p:spPr bwMode="auto">
          <a:xfrm rot="-13887131">
            <a:off x="5679282" y="1997870"/>
            <a:ext cx="2559050" cy="99218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rgbClr val="000000"/>
            </a:solidFill>
            <a:round/>
            <a:headEnd/>
            <a:tailEnd/>
          </a:ln>
        </p:spPr>
        <p:txBody>
          <a:bodyPr/>
          <a:lstStyle/>
          <a:p>
            <a:endParaRPr lang="ar-SA"/>
          </a:p>
        </p:txBody>
      </p:sp>
      <p:sp>
        <p:nvSpPr>
          <p:cNvPr id="22545" name="Text Box 17"/>
          <p:cNvSpPr txBox="1">
            <a:spLocks noChangeArrowheads="1"/>
          </p:cNvSpPr>
          <p:nvPr/>
        </p:nvSpPr>
        <p:spPr bwMode="auto">
          <a:xfrm>
            <a:off x="2209801" y="5181600"/>
            <a:ext cx="7272337" cy="1143000"/>
          </a:xfrm>
          <a:prstGeom prst="rect">
            <a:avLst/>
          </a:prstGeom>
          <a:noFill/>
          <a:ln w="28575">
            <a:solidFill>
              <a:srgbClr val="000000"/>
            </a:solidFill>
            <a:miter lim="800000"/>
            <a:headEnd/>
            <a:tailEnd/>
          </a:ln>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(1</a:t>
            </a:r>
            <a:r>
              <a:rPr lang="ar-BH" altLang="zh-CN" sz="2400" b="1">
                <a:solidFill>
                  <a:srgbClr val="FF6600"/>
                </a:solidFill>
                <a:latin typeface="Times New Roman" pitchFamily="18" charset="0"/>
                <a:ea typeface="SimSun" pitchFamily="2" charset="-122"/>
                <a:cs typeface="Times New Roman" pitchFamily="18" charset="0"/>
              </a:rPr>
              <a:t>1</a:t>
            </a:r>
            <a:r>
              <a:rPr lang="ar-SA" altLang="zh-CN" sz="2400" b="1">
                <a:solidFill>
                  <a:srgbClr val="FF6600"/>
                </a:solidFill>
                <a:latin typeface="Times New Roman" pitchFamily="18" charset="0"/>
                <a:ea typeface="SimSun" pitchFamily="2" charset="-122"/>
                <a:cs typeface="Times New Roman" pitchFamily="18" charset="0"/>
              </a:rPr>
              <a:t>-3):</a:t>
            </a:r>
            <a:r>
              <a:rPr lang="ar-BH" altLang="zh-CN" sz="2400" b="1">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يتحقق توازن المنشأة في سوق احتكار القلة عند تعادل الإيراد الحدي والتكلفة الحدية، عند </a:t>
            </a:r>
            <a:r>
              <a:rPr lang="en-US" altLang="zh-CN" sz="2400">
                <a:latin typeface="Times New Roman" pitchFamily="18" charset="0"/>
                <a:ea typeface="SimSun" pitchFamily="2" charset="-122"/>
                <a:cs typeface="Times New Roman" pitchFamily="18" charset="0"/>
              </a:rPr>
              <a:t>Q</a:t>
            </a:r>
            <a:r>
              <a:rPr lang="ar-BH" altLang="zh-CN" sz="2400" baseline="30000">
                <a:latin typeface="Times New Roman" pitchFamily="18" charset="0"/>
                <a:ea typeface="SimSun" pitchFamily="2" charset="-122"/>
                <a:cs typeface="Times New Roman" pitchFamily="18" charset="0"/>
              </a:rPr>
              <a:t>*</a:t>
            </a:r>
            <a:r>
              <a:rPr lang="ar-BH" altLang="zh-CN" sz="2400">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و </a:t>
            </a:r>
            <a:r>
              <a:rPr lang="en-US" altLang="zh-CN" sz="2400">
                <a:latin typeface="Times New Roman" pitchFamily="18" charset="0"/>
                <a:ea typeface="SimSun" pitchFamily="2" charset="-122"/>
              </a:rPr>
              <a:t>P</a:t>
            </a:r>
            <a:r>
              <a:rPr lang="ar-BH" altLang="zh-CN" sz="2400" baseline="30000">
                <a:latin typeface="Times New Roman" pitchFamily="18" charset="0"/>
                <a:ea typeface="SimSun" pitchFamily="2" charset="-122"/>
              </a:rPr>
              <a:t>*</a:t>
            </a:r>
            <a:r>
              <a:rPr lang="ar-SA" altLang="zh-CN" sz="2400">
                <a:latin typeface="Times New Roman" pitchFamily="18" charset="0"/>
                <a:cs typeface="Times New Roman" pitchFamily="18" charset="0"/>
              </a:rPr>
              <a:t>، عندما يتقاطعان على طول الجزء (</a:t>
            </a:r>
            <a:r>
              <a:rPr lang="en-US" altLang="zh-CN" sz="2400">
                <a:latin typeface="Times New Roman" pitchFamily="18" charset="0"/>
                <a:ea typeface="SimSun" pitchFamily="2" charset="-122"/>
              </a:rPr>
              <a:t>AB</a:t>
            </a:r>
            <a:r>
              <a:rPr lang="ar-BH" altLang="zh-CN" sz="2400">
                <a:latin typeface="Times New Roman" pitchFamily="18" charset="0"/>
                <a:ea typeface="SimSun" pitchFamily="2" charset="-122"/>
              </a:rPr>
              <a:t>).</a:t>
            </a:r>
            <a:endParaRPr lang="en-US" sz="3600"/>
          </a:p>
        </p:txBody>
      </p:sp>
      <p:sp>
        <p:nvSpPr>
          <p:cNvPr id="22546" name="Text Box 18"/>
          <p:cNvSpPr txBox="1">
            <a:spLocks noChangeArrowheads="1"/>
          </p:cNvSpPr>
          <p:nvPr/>
        </p:nvSpPr>
        <p:spPr bwMode="auto">
          <a:xfrm>
            <a:off x="7824789" y="1341438"/>
            <a:ext cx="795337" cy="5953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MC</a:t>
            </a:r>
            <a:endParaRPr lang="en-US" sz="2400" b="1">
              <a:latin typeface="Times New Roman" pitchFamily="18" charset="0"/>
              <a:ea typeface="SimSun" pitchFamily="2" charset="-122"/>
            </a:endParaRPr>
          </a:p>
        </p:txBody>
      </p:sp>
      <p:sp>
        <p:nvSpPr>
          <p:cNvPr id="22547" name="Text Box 19"/>
          <p:cNvSpPr txBox="1">
            <a:spLocks noChangeArrowheads="1"/>
          </p:cNvSpPr>
          <p:nvPr/>
        </p:nvSpPr>
        <p:spPr bwMode="auto">
          <a:xfrm>
            <a:off x="7824789" y="3697288"/>
            <a:ext cx="795337" cy="5953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2400" b="1" baseline="-25000">
              <a:latin typeface="Times New Roman" pitchFamily="18" charset="0"/>
              <a:ea typeface="SimSun" pitchFamily="2" charset="-122"/>
            </a:endParaRPr>
          </a:p>
        </p:txBody>
      </p:sp>
      <p:sp>
        <p:nvSpPr>
          <p:cNvPr id="22548" name="Text Box 20"/>
          <p:cNvSpPr txBox="1">
            <a:spLocks noChangeArrowheads="1"/>
          </p:cNvSpPr>
          <p:nvPr/>
        </p:nvSpPr>
        <p:spPr bwMode="auto">
          <a:xfrm>
            <a:off x="8256588" y="4311651"/>
            <a:ext cx="793750" cy="59531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endParaRPr lang="en-US" sz="2400" b="1">
              <a:latin typeface="Times New Roman" pitchFamily="18" charset="0"/>
              <a:ea typeface="SimSun" pitchFamily="2" charset="-122"/>
            </a:endParaRPr>
          </a:p>
        </p:txBody>
      </p:sp>
      <p:sp>
        <p:nvSpPr>
          <p:cNvPr id="22549" name="Text Box 21"/>
          <p:cNvSpPr txBox="1">
            <a:spLocks noChangeArrowheads="1"/>
          </p:cNvSpPr>
          <p:nvPr/>
        </p:nvSpPr>
        <p:spPr bwMode="auto">
          <a:xfrm>
            <a:off x="7248526" y="4724400"/>
            <a:ext cx="993775" cy="596900"/>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MR</a:t>
            </a:r>
            <a:r>
              <a:rPr lang="en-US" altLang="zh-CN" sz="2400" b="1" baseline="-25000">
                <a:latin typeface="Times New Roman" pitchFamily="18" charset="0"/>
                <a:ea typeface="SimSun" pitchFamily="2" charset="-122"/>
              </a:rPr>
              <a:t>2</a:t>
            </a:r>
            <a:endParaRPr lang="en-US" sz="2400" b="1" baseline="-25000">
              <a:latin typeface="Times New Roman" pitchFamily="18" charset="0"/>
              <a:ea typeface="SimSun" pitchFamily="2" charset="-122"/>
            </a:endParaRPr>
          </a:p>
        </p:txBody>
      </p:sp>
      <p:sp>
        <p:nvSpPr>
          <p:cNvPr id="22550" name="Text Box 22"/>
          <p:cNvSpPr txBox="1">
            <a:spLocks noChangeArrowheads="1"/>
          </p:cNvSpPr>
          <p:nvPr/>
        </p:nvSpPr>
        <p:spPr bwMode="auto">
          <a:xfrm>
            <a:off x="6230938" y="4556126"/>
            <a:ext cx="793750" cy="59531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r>
              <a:rPr lang="en-US" altLang="zh-CN" sz="2400" b="1" baseline="30000">
                <a:latin typeface="Times New Roman" pitchFamily="18" charset="0"/>
                <a:ea typeface="SimSun" pitchFamily="2" charset="-122"/>
              </a:rPr>
              <a:t>*</a:t>
            </a:r>
            <a:endParaRPr lang="en-US" sz="2400" b="1" baseline="30000">
              <a:latin typeface="Times New Roman" pitchFamily="18" charset="0"/>
              <a:ea typeface="SimSun" pitchFamily="2" charset="-122"/>
            </a:endParaRPr>
          </a:p>
        </p:txBody>
      </p:sp>
      <p:sp>
        <p:nvSpPr>
          <p:cNvPr id="22551" name="Line 23"/>
          <p:cNvSpPr>
            <a:spLocks noChangeShapeType="1"/>
          </p:cNvSpPr>
          <p:nvPr/>
        </p:nvSpPr>
        <p:spPr bwMode="auto">
          <a:xfrm flipH="1">
            <a:off x="4641851" y="1797050"/>
            <a:ext cx="1985963" cy="0"/>
          </a:xfrm>
          <a:prstGeom prst="line">
            <a:avLst/>
          </a:prstGeom>
          <a:noFill/>
          <a:ln w="28575">
            <a:solidFill>
              <a:srgbClr val="000000"/>
            </a:solidFill>
            <a:prstDash val="dashDot"/>
            <a:round/>
            <a:headEnd/>
            <a:tailEnd/>
          </a:ln>
        </p:spPr>
        <p:txBody>
          <a:bodyPr/>
          <a:lstStyle/>
          <a:p>
            <a:endParaRPr lang="ar-SA"/>
          </a:p>
        </p:txBody>
      </p:sp>
      <p:sp>
        <p:nvSpPr>
          <p:cNvPr id="22552" name="AutoShape 24">
            <a:hlinkClick r:id="" action="ppaction://hlinkshowjump?jump=firstslide" highlightClick="1"/>
          </p:cNvPr>
          <p:cNvSpPr>
            <a:spLocks noChangeArrowheads="1"/>
          </p:cNvSpPr>
          <p:nvPr/>
        </p:nvSpPr>
        <p:spPr bwMode="auto">
          <a:xfrm>
            <a:off x="1703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22553" name="AutoShape 25">
            <a:hlinkClick r:id="rId3" action="ppaction://hlinksldjump"/>
          </p:cNvPr>
          <p:cNvSpPr>
            <a:spLocks noChangeArrowheads="1"/>
          </p:cNvSpPr>
          <p:nvPr/>
        </p:nvSpPr>
        <p:spPr bwMode="auto">
          <a:xfrm>
            <a:off x="2279650" y="6237288"/>
            <a:ext cx="323850"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extLst>
      <p:ext uri="{BB962C8B-B14F-4D97-AF65-F5344CB8AC3E}">
        <p14:creationId xmlns:p14="http://schemas.microsoft.com/office/powerpoint/2010/main" val="3914534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عنصر نائب لرقم الشريحة 3"/>
          <p:cNvSpPr>
            <a:spLocks noGrp="1"/>
          </p:cNvSpPr>
          <p:nvPr>
            <p:ph type="sldNum" sz="quarter" idx="4294967295"/>
          </p:nvPr>
        </p:nvSpPr>
        <p:spPr>
          <a:xfrm>
            <a:off x="8077200" y="6245225"/>
            <a:ext cx="2133600" cy="476250"/>
          </a:xfrm>
          <a:prstGeom prst="rect">
            <a:avLst/>
          </a:prstGeom>
        </p:spPr>
        <p:txBody>
          <a:bodyPr/>
          <a:lstStyle/>
          <a:p>
            <a:fld id="{AAC59776-8396-46BC-BA9B-A953DF049A67}" type="slidenum">
              <a:rPr lang="en-US"/>
              <a:pPr/>
              <a:t>13</a:t>
            </a:fld>
            <a:endParaRPr lang="en-US"/>
          </a:p>
        </p:txBody>
      </p:sp>
      <p:sp>
        <p:nvSpPr>
          <p:cNvPr id="24578" name="Text Box 2"/>
          <p:cNvSpPr txBox="1">
            <a:spLocks noChangeArrowheads="1"/>
          </p:cNvSpPr>
          <p:nvPr/>
        </p:nvSpPr>
        <p:spPr bwMode="auto">
          <a:xfrm>
            <a:off x="6323014" y="4979989"/>
            <a:ext cx="833437" cy="6238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r>
              <a:rPr lang="en-US" altLang="zh-CN" sz="2400" b="1" baseline="30000">
                <a:latin typeface="Times New Roman" pitchFamily="18" charset="0"/>
                <a:ea typeface="SimSun" pitchFamily="2" charset="-122"/>
              </a:rPr>
              <a:t>*</a:t>
            </a:r>
            <a:endParaRPr lang="en-US" sz="3600"/>
          </a:p>
        </p:txBody>
      </p:sp>
      <p:sp>
        <p:nvSpPr>
          <p:cNvPr id="24579" name="Text Box 3"/>
          <p:cNvSpPr txBox="1">
            <a:spLocks noChangeArrowheads="1"/>
          </p:cNvSpPr>
          <p:nvPr/>
        </p:nvSpPr>
        <p:spPr bwMode="auto">
          <a:xfrm>
            <a:off x="7464425" y="4932364"/>
            <a:ext cx="1041400" cy="62388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MR</a:t>
            </a:r>
            <a:r>
              <a:rPr lang="en-US" altLang="zh-CN" sz="2400" b="1" baseline="-25000">
                <a:latin typeface="Times New Roman" pitchFamily="18" charset="0"/>
                <a:ea typeface="SimSun" pitchFamily="2" charset="-122"/>
              </a:rPr>
              <a:t>2</a:t>
            </a:r>
            <a:endParaRPr lang="en-US" sz="3600"/>
          </a:p>
        </p:txBody>
      </p:sp>
      <p:sp>
        <p:nvSpPr>
          <p:cNvPr id="24581" name="Text Box 5"/>
          <p:cNvSpPr txBox="1">
            <a:spLocks noChangeArrowheads="1"/>
          </p:cNvSpPr>
          <p:nvPr/>
        </p:nvSpPr>
        <p:spPr bwMode="auto">
          <a:xfrm>
            <a:off x="4024314" y="1738314"/>
            <a:ext cx="833437" cy="6238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r>
              <a:rPr lang="en-US" altLang="zh-CN" sz="2400" b="1" baseline="30000">
                <a:latin typeface="Times New Roman" pitchFamily="18" charset="0"/>
                <a:ea typeface="SimSun" pitchFamily="2" charset="-122"/>
              </a:rPr>
              <a:t>*</a:t>
            </a:r>
            <a:endParaRPr lang="en-US" sz="3600"/>
          </a:p>
        </p:txBody>
      </p:sp>
      <p:sp>
        <p:nvSpPr>
          <p:cNvPr id="24582" name="Text Box 6"/>
          <p:cNvSpPr txBox="1">
            <a:spLocks noChangeArrowheads="1"/>
          </p:cNvSpPr>
          <p:nvPr/>
        </p:nvSpPr>
        <p:spPr bwMode="auto">
          <a:xfrm>
            <a:off x="4497388" y="1125539"/>
            <a:ext cx="1041400" cy="7842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24583" name="Text Box 7"/>
          <p:cNvSpPr txBox="1">
            <a:spLocks noChangeArrowheads="1"/>
          </p:cNvSpPr>
          <p:nvPr/>
        </p:nvSpPr>
        <p:spPr bwMode="auto">
          <a:xfrm>
            <a:off x="6473825" y="3554414"/>
            <a:ext cx="833438" cy="6254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B</a:t>
            </a:r>
            <a:endParaRPr lang="en-US" sz="3600"/>
          </a:p>
        </p:txBody>
      </p:sp>
      <p:sp>
        <p:nvSpPr>
          <p:cNvPr id="24584" name="Text Box 8"/>
          <p:cNvSpPr txBox="1">
            <a:spLocks noChangeArrowheads="1"/>
          </p:cNvSpPr>
          <p:nvPr/>
        </p:nvSpPr>
        <p:spPr bwMode="auto">
          <a:xfrm>
            <a:off x="6484939" y="2687639"/>
            <a:ext cx="833437" cy="6254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A</a:t>
            </a:r>
            <a:endParaRPr lang="en-US" sz="3600"/>
          </a:p>
        </p:txBody>
      </p:sp>
      <p:sp>
        <p:nvSpPr>
          <p:cNvPr id="24585" name="Text Box 9"/>
          <p:cNvSpPr txBox="1">
            <a:spLocks noChangeArrowheads="1"/>
          </p:cNvSpPr>
          <p:nvPr/>
        </p:nvSpPr>
        <p:spPr bwMode="auto">
          <a:xfrm>
            <a:off x="3932239" y="682625"/>
            <a:ext cx="1457325" cy="833438"/>
          </a:xfrm>
          <a:prstGeom prst="rect">
            <a:avLst/>
          </a:prstGeom>
          <a:noFill/>
          <a:ln w="9525">
            <a:noFill/>
            <a:miter lim="800000"/>
            <a:headEnd/>
            <a:tailEnd/>
          </a:ln>
        </p:spPr>
        <p:txBody>
          <a:bodyPr/>
          <a:lstStyle/>
          <a:p>
            <a:pPr algn="ctr" rtl="1"/>
            <a:r>
              <a:rPr lang="en-US" sz="2400" b="1">
                <a:latin typeface="Times New Roman" pitchFamily="18" charset="0"/>
                <a:ea typeface="SimSun" pitchFamily="2" charset="-122"/>
              </a:rPr>
              <a:t> P &amp; MC</a:t>
            </a:r>
          </a:p>
        </p:txBody>
      </p:sp>
      <p:sp>
        <p:nvSpPr>
          <p:cNvPr id="24586" name="Text Box 10"/>
          <p:cNvSpPr txBox="1">
            <a:spLocks noChangeArrowheads="1"/>
          </p:cNvSpPr>
          <p:nvPr/>
        </p:nvSpPr>
        <p:spPr bwMode="auto">
          <a:xfrm>
            <a:off x="4584700" y="1989139"/>
            <a:ext cx="1041400" cy="62388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MR</a:t>
            </a:r>
            <a:r>
              <a:rPr lang="en-US" altLang="zh-CN" sz="2400" b="1" baseline="-25000">
                <a:latin typeface="Times New Roman" pitchFamily="18" charset="0"/>
                <a:ea typeface="SimSun" pitchFamily="2" charset="-122"/>
              </a:rPr>
              <a:t>1</a:t>
            </a:r>
            <a:endParaRPr lang="en-US" sz="3600"/>
          </a:p>
        </p:txBody>
      </p:sp>
      <p:sp>
        <p:nvSpPr>
          <p:cNvPr id="24587" name="Line 11"/>
          <p:cNvSpPr>
            <a:spLocks noChangeShapeType="1"/>
          </p:cNvSpPr>
          <p:nvPr/>
        </p:nvSpPr>
        <p:spPr bwMode="auto">
          <a:xfrm>
            <a:off x="4657725" y="1230313"/>
            <a:ext cx="0" cy="3700462"/>
          </a:xfrm>
          <a:prstGeom prst="line">
            <a:avLst/>
          </a:prstGeom>
          <a:noFill/>
          <a:ln w="38100">
            <a:solidFill>
              <a:srgbClr val="000000"/>
            </a:solidFill>
            <a:round/>
            <a:headEnd/>
            <a:tailEnd/>
          </a:ln>
        </p:spPr>
        <p:txBody>
          <a:bodyPr/>
          <a:lstStyle/>
          <a:p>
            <a:endParaRPr lang="ar-SA"/>
          </a:p>
        </p:txBody>
      </p:sp>
      <p:sp>
        <p:nvSpPr>
          <p:cNvPr id="24588" name="Line 12"/>
          <p:cNvSpPr>
            <a:spLocks noChangeShapeType="1"/>
          </p:cNvSpPr>
          <p:nvPr/>
        </p:nvSpPr>
        <p:spPr bwMode="auto">
          <a:xfrm>
            <a:off x="4657726" y="4930775"/>
            <a:ext cx="4164013" cy="0"/>
          </a:xfrm>
          <a:prstGeom prst="line">
            <a:avLst/>
          </a:prstGeom>
          <a:noFill/>
          <a:ln w="38100">
            <a:solidFill>
              <a:srgbClr val="000000"/>
            </a:solidFill>
            <a:round/>
            <a:headEnd/>
            <a:tailEnd/>
          </a:ln>
        </p:spPr>
        <p:txBody>
          <a:bodyPr/>
          <a:lstStyle/>
          <a:p>
            <a:endParaRPr lang="ar-SA"/>
          </a:p>
        </p:txBody>
      </p:sp>
      <p:sp>
        <p:nvSpPr>
          <p:cNvPr id="24589" name="Line 13"/>
          <p:cNvSpPr>
            <a:spLocks noChangeShapeType="1"/>
          </p:cNvSpPr>
          <p:nvPr/>
        </p:nvSpPr>
        <p:spPr bwMode="auto">
          <a:xfrm>
            <a:off x="5281613" y="1597026"/>
            <a:ext cx="1458912" cy="417513"/>
          </a:xfrm>
          <a:prstGeom prst="line">
            <a:avLst/>
          </a:prstGeom>
          <a:noFill/>
          <a:ln w="28575">
            <a:solidFill>
              <a:srgbClr val="000000"/>
            </a:solidFill>
            <a:round/>
            <a:headEnd/>
            <a:tailEnd/>
          </a:ln>
        </p:spPr>
        <p:txBody>
          <a:bodyPr/>
          <a:lstStyle/>
          <a:p>
            <a:endParaRPr lang="ar-SA"/>
          </a:p>
        </p:txBody>
      </p:sp>
      <p:sp>
        <p:nvSpPr>
          <p:cNvPr id="24590" name="Line 14"/>
          <p:cNvSpPr>
            <a:spLocks noChangeShapeType="1"/>
          </p:cNvSpPr>
          <p:nvPr/>
        </p:nvSpPr>
        <p:spPr bwMode="auto">
          <a:xfrm>
            <a:off x="6740525" y="2014538"/>
            <a:ext cx="1665288" cy="2082800"/>
          </a:xfrm>
          <a:prstGeom prst="line">
            <a:avLst/>
          </a:prstGeom>
          <a:noFill/>
          <a:ln w="28575">
            <a:solidFill>
              <a:srgbClr val="000000"/>
            </a:solidFill>
            <a:round/>
            <a:headEnd/>
            <a:tailEnd/>
          </a:ln>
        </p:spPr>
        <p:txBody>
          <a:bodyPr/>
          <a:lstStyle/>
          <a:p>
            <a:endParaRPr lang="ar-SA"/>
          </a:p>
        </p:txBody>
      </p:sp>
      <p:sp>
        <p:nvSpPr>
          <p:cNvPr id="24591" name="Line 15"/>
          <p:cNvSpPr>
            <a:spLocks noChangeShapeType="1"/>
          </p:cNvSpPr>
          <p:nvPr/>
        </p:nvSpPr>
        <p:spPr bwMode="auto">
          <a:xfrm>
            <a:off x="5281613" y="1806576"/>
            <a:ext cx="1458912" cy="1249363"/>
          </a:xfrm>
          <a:prstGeom prst="line">
            <a:avLst/>
          </a:prstGeom>
          <a:noFill/>
          <a:ln w="28575">
            <a:solidFill>
              <a:srgbClr val="000000"/>
            </a:solidFill>
            <a:round/>
            <a:headEnd/>
            <a:tailEnd/>
          </a:ln>
        </p:spPr>
        <p:txBody>
          <a:bodyPr/>
          <a:lstStyle/>
          <a:p>
            <a:endParaRPr lang="ar-SA"/>
          </a:p>
        </p:txBody>
      </p:sp>
      <p:sp>
        <p:nvSpPr>
          <p:cNvPr id="24592" name="Line 16"/>
          <p:cNvSpPr>
            <a:spLocks noChangeShapeType="1"/>
          </p:cNvSpPr>
          <p:nvPr/>
        </p:nvSpPr>
        <p:spPr bwMode="auto">
          <a:xfrm>
            <a:off x="6740525" y="2014539"/>
            <a:ext cx="0" cy="2916237"/>
          </a:xfrm>
          <a:prstGeom prst="line">
            <a:avLst/>
          </a:prstGeom>
          <a:noFill/>
          <a:ln w="28575">
            <a:solidFill>
              <a:srgbClr val="000000"/>
            </a:solidFill>
            <a:prstDash val="dashDot"/>
            <a:round/>
            <a:headEnd/>
            <a:tailEnd/>
          </a:ln>
        </p:spPr>
        <p:txBody>
          <a:bodyPr/>
          <a:lstStyle/>
          <a:p>
            <a:endParaRPr lang="ar-SA"/>
          </a:p>
        </p:txBody>
      </p:sp>
      <p:sp>
        <p:nvSpPr>
          <p:cNvPr id="24593" name="Line 17"/>
          <p:cNvSpPr>
            <a:spLocks noChangeShapeType="1"/>
          </p:cNvSpPr>
          <p:nvPr/>
        </p:nvSpPr>
        <p:spPr bwMode="auto">
          <a:xfrm>
            <a:off x="6740525" y="3889376"/>
            <a:ext cx="1041400" cy="1249363"/>
          </a:xfrm>
          <a:prstGeom prst="line">
            <a:avLst/>
          </a:prstGeom>
          <a:noFill/>
          <a:ln w="28575">
            <a:solidFill>
              <a:srgbClr val="000000"/>
            </a:solidFill>
            <a:round/>
            <a:headEnd/>
            <a:tailEnd/>
          </a:ln>
        </p:spPr>
        <p:txBody>
          <a:bodyPr/>
          <a:lstStyle/>
          <a:p>
            <a:endParaRPr lang="ar-SA"/>
          </a:p>
        </p:txBody>
      </p:sp>
      <p:sp>
        <p:nvSpPr>
          <p:cNvPr id="24594" name="Arc 18"/>
          <p:cNvSpPr>
            <a:spLocks/>
          </p:cNvSpPr>
          <p:nvPr/>
        </p:nvSpPr>
        <p:spPr bwMode="auto">
          <a:xfrm rot="-13887131">
            <a:off x="5641182" y="1850232"/>
            <a:ext cx="3255963" cy="1041400"/>
          </a:xfrm>
          <a:custGeom>
            <a:avLst/>
            <a:gdLst>
              <a:gd name="G0" fmla="+- 4600 0 0"/>
              <a:gd name="G1" fmla="+- 21600 0 0"/>
              <a:gd name="G2" fmla="+- 21600 0 0"/>
              <a:gd name="T0" fmla="*/ 0 w 26200"/>
              <a:gd name="T1" fmla="*/ 495 h 21600"/>
              <a:gd name="T2" fmla="*/ 26200 w 26200"/>
              <a:gd name="T3" fmla="*/ 21600 h 21600"/>
              <a:gd name="T4" fmla="*/ 4600 w 26200"/>
              <a:gd name="T5" fmla="*/ 21600 h 21600"/>
            </a:gdLst>
            <a:ahLst/>
            <a:cxnLst>
              <a:cxn ang="0">
                <a:pos x="T0" y="T1"/>
              </a:cxn>
              <a:cxn ang="0">
                <a:pos x="T2" y="T3"/>
              </a:cxn>
              <a:cxn ang="0">
                <a:pos x="T4" y="T5"/>
              </a:cxn>
            </a:cxnLst>
            <a:rect l="0" t="0" r="r" b="b"/>
            <a:pathLst>
              <a:path w="26200" h="21600" fill="none" extrusionOk="0">
                <a:moveTo>
                  <a:pt x="0" y="495"/>
                </a:moveTo>
                <a:cubicBezTo>
                  <a:pt x="1511" y="166"/>
                  <a:pt x="3053" y="-1"/>
                  <a:pt x="4600" y="0"/>
                </a:cubicBezTo>
                <a:cubicBezTo>
                  <a:pt x="16529" y="0"/>
                  <a:pt x="26200" y="9670"/>
                  <a:pt x="26200" y="21600"/>
                </a:cubicBezTo>
              </a:path>
              <a:path w="26200" h="21600" stroke="0" extrusionOk="0">
                <a:moveTo>
                  <a:pt x="0" y="495"/>
                </a:moveTo>
                <a:cubicBezTo>
                  <a:pt x="1511" y="166"/>
                  <a:pt x="3053" y="-1"/>
                  <a:pt x="4600" y="0"/>
                </a:cubicBezTo>
                <a:cubicBezTo>
                  <a:pt x="16529" y="0"/>
                  <a:pt x="26200" y="9670"/>
                  <a:pt x="26200" y="21600"/>
                </a:cubicBezTo>
                <a:lnTo>
                  <a:pt x="4600" y="21600"/>
                </a:lnTo>
                <a:close/>
              </a:path>
            </a:pathLst>
          </a:custGeom>
          <a:noFill/>
          <a:ln w="28575">
            <a:solidFill>
              <a:srgbClr val="000000"/>
            </a:solidFill>
            <a:round/>
            <a:headEnd/>
            <a:tailEnd/>
          </a:ln>
        </p:spPr>
        <p:txBody>
          <a:bodyPr/>
          <a:lstStyle/>
          <a:p>
            <a:endParaRPr lang="ar-SA"/>
          </a:p>
        </p:txBody>
      </p:sp>
      <p:sp>
        <p:nvSpPr>
          <p:cNvPr id="24595" name="Text Box 19"/>
          <p:cNvSpPr txBox="1">
            <a:spLocks noChangeArrowheads="1"/>
          </p:cNvSpPr>
          <p:nvPr/>
        </p:nvSpPr>
        <p:spPr bwMode="auto">
          <a:xfrm>
            <a:off x="2057401" y="5410200"/>
            <a:ext cx="7705725" cy="914400"/>
          </a:xfrm>
          <a:prstGeom prst="rect">
            <a:avLst/>
          </a:prstGeom>
          <a:noFill/>
          <a:ln w="28575">
            <a:solidFill>
              <a:srgbClr val="000000"/>
            </a:solidFill>
            <a:miter lim="800000"/>
            <a:headEnd/>
            <a:tailEnd/>
          </a:ln>
        </p:spPr>
        <p:txBody>
          <a:bodyPr/>
          <a:lstStyle/>
          <a:p>
            <a:pPr algn="just" rtl="1"/>
            <a:r>
              <a:rPr lang="ar-SA" altLang="zh-CN" sz="2400" b="1" dirty="0">
                <a:solidFill>
                  <a:srgbClr val="FD0903"/>
                </a:solidFill>
                <a:latin typeface="Times New Roman" pitchFamily="18" charset="0"/>
                <a:ea typeface="SimSun" pitchFamily="2" charset="-122"/>
                <a:cs typeface="Times New Roman" pitchFamily="18" charset="0"/>
              </a:rPr>
              <a:t>الشكل (1</a:t>
            </a:r>
            <a:r>
              <a:rPr lang="ar-BH" altLang="zh-CN" sz="2400" b="1" dirty="0">
                <a:solidFill>
                  <a:srgbClr val="FD0903"/>
                </a:solidFill>
                <a:latin typeface="Times New Roman" pitchFamily="18" charset="0"/>
                <a:ea typeface="SimSun" pitchFamily="2" charset="-122"/>
                <a:cs typeface="Times New Roman" pitchFamily="18" charset="0"/>
              </a:rPr>
              <a:t>1</a:t>
            </a:r>
            <a:r>
              <a:rPr lang="ar-SA" altLang="zh-CN" sz="2400" b="1" dirty="0">
                <a:solidFill>
                  <a:srgbClr val="FD0903"/>
                </a:solidFill>
                <a:latin typeface="Times New Roman" pitchFamily="18" charset="0"/>
                <a:ea typeface="SimSun" pitchFamily="2" charset="-122"/>
                <a:cs typeface="Times New Roman" pitchFamily="18" charset="0"/>
              </a:rPr>
              <a:t>-4)</a:t>
            </a:r>
            <a:r>
              <a:rPr lang="ar-SA" altLang="zh-CN" sz="2400" dirty="0">
                <a:solidFill>
                  <a:srgbClr val="FD0903"/>
                </a:solidFill>
                <a:latin typeface="Times New Roman" pitchFamily="18" charset="0"/>
                <a:ea typeface="SimSun" pitchFamily="2" charset="-122"/>
                <a:cs typeface="Times New Roman" pitchFamily="18" charset="0"/>
              </a:rPr>
              <a:t>:</a:t>
            </a:r>
            <a:r>
              <a:rPr lang="ar-SA" altLang="zh-CN" sz="2400" dirty="0">
                <a:latin typeface="Times New Roman" pitchFamily="18" charset="0"/>
                <a:ea typeface="SimSun" pitchFamily="2" charset="-122"/>
                <a:cs typeface="Times New Roman" pitchFamily="18" charset="0"/>
              </a:rPr>
              <a:t> </a:t>
            </a:r>
            <a:r>
              <a:rPr lang="ar-SA" altLang="zh-CN" sz="2000" b="1" dirty="0">
                <a:latin typeface="Times New Roman" pitchFamily="18" charset="0"/>
                <a:ea typeface="SimSun" pitchFamily="2" charset="-122"/>
                <a:cs typeface="Times New Roman" pitchFamily="18" charset="0"/>
              </a:rPr>
              <a:t>تتميز الأسعار في أسواق احتكار القلة بالاستقرار في وجه التقلبات المحدودة في التكاليف، وأي تقلبات خارج نطاق (</a:t>
            </a:r>
            <a:r>
              <a:rPr lang="en-US" altLang="zh-CN" sz="2000" b="1" dirty="0">
                <a:latin typeface="Times New Roman" pitchFamily="18" charset="0"/>
                <a:ea typeface="SimSun" pitchFamily="2" charset="-122"/>
                <a:cs typeface="Times New Roman" pitchFamily="18" charset="0"/>
              </a:rPr>
              <a:t>AB</a:t>
            </a:r>
            <a:r>
              <a:rPr lang="ar-BH" altLang="zh-CN" sz="2000" b="1" dirty="0">
                <a:latin typeface="Times New Roman" pitchFamily="18" charset="0"/>
                <a:ea typeface="SimSun" pitchFamily="2" charset="-122"/>
                <a:cs typeface="Times New Roman" pitchFamily="18" charset="0"/>
              </a:rPr>
              <a:t>) </a:t>
            </a:r>
            <a:r>
              <a:rPr lang="ar-SA" altLang="zh-CN" sz="2000" b="1" dirty="0">
                <a:latin typeface="Times New Roman" pitchFamily="18" charset="0"/>
                <a:ea typeface="SimSun" pitchFamily="2" charset="-122"/>
                <a:cs typeface="Times New Roman" pitchFamily="18" charset="0"/>
              </a:rPr>
              <a:t>لابد أن تغير من كمية وسعر  التوازن. </a:t>
            </a:r>
            <a:endParaRPr lang="en-US" sz="2000" b="1" dirty="0"/>
          </a:p>
        </p:txBody>
      </p:sp>
      <p:sp>
        <p:nvSpPr>
          <p:cNvPr id="24596" name="Text Box 20"/>
          <p:cNvSpPr txBox="1">
            <a:spLocks noChangeArrowheads="1"/>
          </p:cNvSpPr>
          <p:nvPr/>
        </p:nvSpPr>
        <p:spPr bwMode="auto">
          <a:xfrm>
            <a:off x="7967664" y="3429001"/>
            <a:ext cx="833437" cy="62547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24597" name="Text Box 21"/>
          <p:cNvSpPr txBox="1">
            <a:spLocks noChangeArrowheads="1"/>
          </p:cNvSpPr>
          <p:nvPr/>
        </p:nvSpPr>
        <p:spPr bwMode="auto">
          <a:xfrm>
            <a:off x="8401050" y="4675189"/>
            <a:ext cx="833438" cy="62547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endParaRPr lang="en-US" sz="3600"/>
          </a:p>
        </p:txBody>
      </p:sp>
      <p:sp>
        <p:nvSpPr>
          <p:cNvPr id="24598" name="Line 22"/>
          <p:cNvSpPr>
            <a:spLocks noChangeShapeType="1"/>
          </p:cNvSpPr>
          <p:nvPr/>
        </p:nvSpPr>
        <p:spPr bwMode="auto">
          <a:xfrm flipH="1">
            <a:off x="4657725" y="2006600"/>
            <a:ext cx="2082800" cy="0"/>
          </a:xfrm>
          <a:prstGeom prst="line">
            <a:avLst/>
          </a:prstGeom>
          <a:noFill/>
          <a:ln w="28575">
            <a:solidFill>
              <a:srgbClr val="000000"/>
            </a:solidFill>
            <a:prstDash val="dashDot"/>
            <a:round/>
            <a:headEnd/>
            <a:tailEnd/>
          </a:ln>
        </p:spPr>
        <p:txBody>
          <a:bodyPr/>
          <a:lstStyle/>
          <a:p>
            <a:endParaRPr lang="ar-SA"/>
          </a:p>
        </p:txBody>
      </p:sp>
      <p:sp>
        <p:nvSpPr>
          <p:cNvPr id="24599" name="Arc 23"/>
          <p:cNvSpPr>
            <a:spLocks/>
          </p:cNvSpPr>
          <p:nvPr/>
        </p:nvSpPr>
        <p:spPr bwMode="auto">
          <a:xfrm rot="-13887131">
            <a:off x="5918994" y="2277269"/>
            <a:ext cx="2684462" cy="10414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rgbClr val="000000"/>
            </a:solidFill>
            <a:round/>
            <a:headEnd/>
            <a:tailEnd/>
          </a:ln>
        </p:spPr>
        <p:txBody>
          <a:bodyPr/>
          <a:lstStyle/>
          <a:p>
            <a:endParaRPr lang="ar-SA"/>
          </a:p>
        </p:txBody>
      </p:sp>
      <p:sp>
        <p:nvSpPr>
          <p:cNvPr id="24600" name="Text Box 24"/>
          <p:cNvSpPr txBox="1">
            <a:spLocks noChangeArrowheads="1"/>
          </p:cNvSpPr>
          <p:nvPr/>
        </p:nvSpPr>
        <p:spPr bwMode="auto">
          <a:xfrm>
            <a:off x="8305800" y="1219200"/>
            <a:ext cx="1041400" cy="623888"/>
          </a:xfrm>
          <a:prstGeom prst="rect">
            <a:avLst/>
          </a:prstGeom>
          <a:noFill/>
          <a:ln w="9525">
            <a:noFill/>
            <a:miter lim="800000"/>
            <a:headEnd/>
            <a:tailEnd/>
          </a:ln>
        </p:spPr>
        <p:txBody>
          <a:bodyPr/>
          <a:lstStyle/>
          <a:p>
            <a:pPr rtl="1"/>
            <a:r>
              <a:rPr lang="en-US" altLang="zh-CN" sz="2400" b="1">
                <a:latin typeface="Times New Roman" pitchFamily="18" charset="0"/>
                <a:ea typeface="SimSun" pitchFamily="2" charset="-122"/>
              </a:rPr>
              <a:t>MC</a:t>
            </a:r>
            <a:r>
              <a:rPr lang="en-US" altLang="zh-CN" sz="2400" b="1" baseline="-25000">
                <a:latin typeface="Times New Roman" pitchFamily="18" charset="0"/>
                <a:ea typeface="SimSun" pitchFamily="2" charset="-122"/>
              </a:rPr>
              <a:t>2</a:t>
            </a:r>
            <a:endParaRPr lang="en-US" sz="3600"/>
          </a:p>
        </p:txBody>
      </p:sp>
      <p:sp>
        <p:nvSpPr>
          <p:cNvPr id="24601" name="AutoShape 25">
            <a:hlinkClick r:id="" action="ppaction://hlinkshowjump?jump=firstslide" highlightClick="1"/>
          </p:cNvPr>
          <p:cNvSpPr>
            <a:spLocks noChangeArrowheads="1"/>
          </p:cNvSpPr>
          <p:nvPr/>
        </p:nvSpPr>
        <p:spPr bwMode="auto">
          <a:xfrm>
            <a:off x="1703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24602" name="AutoShape 26">
            <a:hlinkClick r:id="rId3" action="ppaction://hlinksldjump"/>
          </p:cNvPr>
          <p:cNvSpPr>
            <a:spLocks noChangeArrowheads="1"/>
          </p:cNvSpPr>
          <p:nvPr/>
        </p:nvSpPr>
        <p:spPr bwMode="auto">
          <a:xfrm>
            <a:off x="2279650" y="6237288"/>
            <a:ext cx="323850"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
        <p:nvSpPr>
          <p:cNvPr id="24603" name="Text Box 27"/>
          <p:cNvSpPr txBox="1">
            <a:spLocks noChangeArrowheads="1"/>
          </p:cNvSpPr>
          <p:nvPr/>
        </p:nvSpPr>
        <p:spPr bwMode="auto">
          <a:xfrm>
            <a:off x="8458200" y="1371600"/>
            <a:ext cx="1041400" cy="914400"/>
          </a:xfrm>
          <a:prstGeom prst="rect">
            <a:avLst/>
          </a:prstGeom>
          <a:noFill/>
          <a:ln w="9525">
            <a:noFill/>
            <a:miter lim="800000"/>
            <a:headEnd/>
            <a:tailEnd/>
          </a:ln>
        </p:spPr>
        <p:txBody>
          <a:bodyPr/>
          <a:lstStyle/>
          <a:p>
            <a:pPr rtl="1"/>
            <a:endParaRPr lang="en-US" altLang="zh-CN" sz="2400" b="1">
              <a:latin typeface="Times New Roman" pitchFamily="18" charset="0"/>
              <a:ea typeface="SimSun" pitchFamily="2" charset="-122"/>
            </a:endParaRPr>
          </a:p>
          <a:p>
            <a:pPr rtl="1"/>
            <a:r>
              <a:rPr lang="en-US" altLang="zh-CN" sz="2400" b="1">
                <a:latin typeface="Times New Roman" pitchFamily="18" charset="0"/>
                <a:ea typeface="SimSun" pitchFamily="2" charset="-122"/>
              </a:rPr>
              <a:t>MC</a:t>
            </a:r>
            <a:r>
              <a:rPr lang="en-US" altLang="zh-CN" sz="2400" b="1" baseline="-25000">
                <a:latin typeface="Times New Roman" pitchFamily="18" charset="0"/>
                <a:ea typeface="SimSun" pitchFamily="2" charset="-122"/>
              </a:rPr>
              <a:t>1</a:t>
            </a:r>
            <a:endParaRPr lang="en-US" sz="3600"/>
          </a:p>
        </p:txBody>
      </p:sp>
    </p:spTree>
    <p:extLst>
      <p:ext uri="{BB962C8B-B14F-4D97-AF65-F5344CB8AC3E}">
        <p14:creationId xmlns:p14="http://schemas.microsoft.com/office/powerpoint/2010/main" val="4308451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عنصر نائب لرقم الشريحة 3"/>
          <p:cNvSpPr>
            <a:spLocks noGrp="1"/>
          </p:cNvSpPr>
          <p:nvPr>
            <p:ph type="sldNum" sz="quarter" idx="4294967295"/>
          </p:nvPr>
        </p:nvSpPr>
        <p:spPr>
          <a:xfrm>
            <a:off x="8077200" y="6245225"/>
            <a:ext cx="2133600" cy="476250"/>
          </a:xfrm>
          <a:prstGeom prst="rect">
            <a:avLst/>
          </a:prstGeom>
        </p:spPr>
        <p:txBody>
          <a:bodyPr/>
          <a:lstStyle/>
          <a:p>
            <a:fld id="{9199C92B-C47A-4D30-931A-C33A3F099ECC}" type="slidenum">
              <a:rPr lang="en-US"/>
              <a:pPr/>
              <a:t>14</a:t>
            </a:fld>
            <a:endParaRPr lang="en-US"/>
          </a:p>
        </p:txBody>
      </p:sp>
      <p:sp>
        <p:nvSpPr>
          <p:cNvPr id="26626" name="WordArt 2"/>
          <p:cNvSpPr>
            <a:spLocks noChangeArrowheads="1" noChangeShapeType="1" noTextEdit="1"/>
          </p:cNvSpPr>
          <p:nvPr/>
        </p:nvSpPr>
        <p:spPr bwMode="auto">
          <a:xfrm>
            <a:off x="5591176" y="158750"/>
            <a:ext cx="4562475"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نموذج إتحاد المنتجين</a:t>
            </a:r>
          </a:p>
        </p:txBody>
      </p:sp>
      <p:sp>
        <p:nvSpPr>
          <p:cNvPr id="26627" name="Text Box 3"/>
          <p:cNvSpPr txBox="1">
            <a:spLocks noChangeArrowheads="1"/>
          </p:cNvSpPr>
          <p:nvPr/>
        </p:nvSpPr>
        <p:spPr bwMode="auto">
          <a:xfrm>
            <a:off x="1847851" y="950914"/>
            <a:ext cx="8424863" cy="1200329"/>
          </a:xfrm>
          <a:prstGeom prst="rect">
            <a:avLst/>
          </a:prstGeom>
          <a:noFill/>
          <a:ln w="9525">
            <a:noFill/>
            <a:miter lim="800000"/>
            <a:headEnd/>
            <a:tailEnd/>
          </a:ln>
          <a:effectLst/>
        </p:spPr>
        <p:txBody>
          <a:bodyPr>
            <a:spAutoFit/>
          </a:bodyPr>
          <a:lstStyle/>
          <a:p>
            <a:pPr algn="just" rtl="1">
              <a:spcBef>
                <a:spcPct val="50000"/>
              </a:spcBef>
            </a:pPr>
            <a:r>
              <a:rPr lang="ar-BH" sz="2400"/>
              <a:t>تلجأ المنشآت إلى الاتفاق فيما بينها على تكوين ما يسمى بإتحاد المنتجين </a:t>
            </a:r>
            <a:r>
              <a:rPr lang="en-US" sz="2400"/>
              <a:t>(Cartel)</a:t>
            </a:r>
            <a:r>
              <a:rPr lang="ar-BH" sz="2400"/>
              <a:t>. يتصرف الإتحاد كمحتكر واحد يعمل على تعظيم الأرباح الكلية، ومن ثم توزيعها بين الأعضاء وفق حصص الإنتاج.</a:t>
            </a:r>
            <a:endParaRPr lang="fr-MA" sz="2400"/>
          </a:p>
        </p:txBody>
      </p:sp>
      <p:sp>
        <p:nvSpPr>
          <p:cNvPr id="26628" name="WordArt 4"/>
          <p:cNvSpPr>
            <a:spLocks noChangeArrowheads="1" noChangeShapeType="1" noTextEdit="1"/>
          </p:cNvSpPr>
          <p:nvPr/>
        </p:nvSpPr>
        <p:spPr bwMode="auto">
          <a:xfrm>
            <a:off x="5562601" y="2819400"/>
            <a:ext cx="4562475"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نموذج القيادة السعرية</a:t>
            </a:r>
          </a:p>
        </p:txBody>
      </p:sp>
      <p:sp>
        <p:nvSpPr>
          <p:cNvPr id="26629" name="Text Box 5"/>
          <p:cNvSpPr txBox="1">
            <a:spLocks noChangeArrowheads="1"/>
          </p:cNvSpPr>
          <p:nvPr/>
        </p:nvSpPr>
        <p:spPr bwMode="auto">
          <a:xfrm>
            <a:off x="1847851" y="3689351"/>
            <a:ext cx="8424863" cy="1200329"/>
          </a:xfrm>
          <a:prstGeom prst="rect">
            <a:avLst/>
          </a:prstGeom>
          <a:noFill/>
          <a:ln w="9525">
            <a:noFill/>
            <a:miter lim="800000"/>
            <a:headEnd/>
            <a:tailEnd/>
          </a:ln>
          <a:effectLst/>
        </p:spPr>
        <p:txBody>
          <a:bodyPr>
            <a:spAutoFit/>
          </a:bodyPr>
          <a:lstStyle/>
          <a:p>
            <a:pPr algn="just" rtl="1">
              <a:spcBef>
                <a:spcPct val="50000"/>
              </a:spcBef>
            </a:pPr>
            <a:r>
              <a:rPr lang="ar-BH" sz="2400"/>
              <a:t>يتكون السوق من منشأة كبيرة قائدة تتصرف كمحتكر وتحدد سعر السوق، ومجموعة من المنشآت الصغيرة التابعة، تأخذ بسعر المنشأة القائدة وتتصرف كما لو كانت في سوق للمنافسة التامة.</a:t>
            </a:r>
            <a:endParaRPr lang="fr-MA" sz="2400"/>
          </a:p>
        </p:txBody>
      </p:sp>
      <p:sp>
        <p:nvSpPr>
          <p:cNvPr id="26630" name="AutoShape 6">
            <a:hlinkClick r:id="" action="ppaction://hlinkshowjump?jump=firstslide" highlightClick="1"/>
          </p:cNvPr>
          <p:cNvSpPr>
            <a:spLocks noChangeArrowheads="1"/>
          </p:cNvSpPr>
          <p:nvPr/>
        </p:nvSpPr>
        <p:spPr bwMode="auto">
          <a:xfrm>
            <a:off x="1703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Tree>
    <p:extLst>
      <p:ext uri="{BB962C8B-B14F-4D97-AF65-F5344CB8AC3E}">
        <p14:creationId xmlns:p14="http://schemas.microsoft.com/office/powerpoint/2010/main" val="830018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slide(fromBottom)">
                                      <p:cBhvr>
                                        <p:cTn id="7" dur="500"/>
                                        <p:tgtEl>
                                          <p:spTgt spid="26626"/>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26627"/>
                                        </p:tgtEl>
                                        <p:attrNameLst>
                                          <p:attrName>style.visibility</p:attrName>
                                        </p:attrNameLst>
                                      </p:cBhvr>
                                      <p:to>
                                        <p:strVal val="visible"/>
                                      </p:to>
                                    </p:set>
                                    <p:anim calcmode="discrete" valueType="clr">
                                      <p:cBhvr override="childStyle">
                                        <p:cTn id="11" dur="80"/>
                                        <p:tgtEl>
                                          <p:spTgt spid="26627"/>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26627"/>
                                        </p:tgtEl>
                                        <p:attrNameLst>
                                          <p:attrName>fillcolor</p:attrName>
                                        </p:attrNameLst>
                                      </p:cBhvr>
                                      <p:tavLst>
                                        <p:tav tm="0">
                                          <p:val>
                                            <p:clrVal>
                                              <a:schemeClr val="accent2"/>
                                            </p:clrVal>
                                          </p:val>
                                        </p:tav>
                                        <p:tav tm="50000">
                                          <p:val>
                                            <p:clrVal>
                                              <a:schemeClr val="hlink"/>
                                            </p:clrVal>
                                          </p:val>
                                        </p:tav>
                                      </p:tavLst>
                                    </p:anim>
                                    <p:set>
                                      <p:cBhvr>
                                        <p:cTn id="13" dur="80"/>
                                        <p:tgtEl>
                                          <p:spTgt spid="26627"/>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26628"/>
                                        </p:tgtEl>
                                        <p:attrNameLst>
                                          <p:attrName>style.visibility</p:attrName>
                                        </p:attrNameLst>
                                      </p:cBhvr>
                                      <p:to>
                                        <p:strVal val="visible"/>
                                      </p:to>
                                    </p:set>
                                    <p:animEffect transition="in" filter="slide(fromBottom)">
                                      <p:cBhvr>
                                        <p:cTn id="18" dur="500"/>
                                        <p:tgtEl>
                                          <p:spTgt spid="26628"/>
                                        </p:tgtEl>
                                      </p:cBhvr>
                                    </p:animEffect>
                                  </p:childTnLst>
                                </p:cTn>
                              </p:par>
                            </p:childTnLst>
                          </p:cTn>
                        </p:par>
                        <p:par>
                          <p:cTn id="19" fill="hold">
                            <p:stCondLst>
                              <p:cond delay="500"/>
                            </p:stCondLst>
                            <p:childTnLst>
                              <p:par>
                                <p:cTn id="20" presetID="27" presetClass="entr" presetSubtype="0" fill="hold" grpId="0" nodeType="afterEffect">
                                  <p:stCondLst>
                                    <p:cond delay="0"/>
                                  </p:stCondLst>
                                  <p:iterate type="lt">
                                    <p:tmPct val="50000"/>
                                  </p:iterate>
                                  <p:childTnLst>
                                    <p:set>
                                      <p:cBhvr>
                                        <p:cTn id="21" dur="1" fill="hold">
                                          <p:stCondLst>
                                            <p:cond delay="0"/>
                                          </p:stCondLst>
                                        </p:cTn>
                                        <p:tgtEl>
                                          <p:spTgt spid="26629"/>
                                        </p:tgtEl>
                                        <p:attrNameLst>
                                          <p:attrName>style.visibility</p:attrName>
                                        </p:attrNameLst>
                                      </p:cBhvr>
                                      <p:to>
                                        <p:strVal val="visible"/>
                                      </p:to>
                                    </p:set>
                                    <p:anim calcmode="discrete" valueType="clr">
                                      <p:cBhvr override="childStyle">
                                        <p:cTn id="22" dur="80"/>
                                        <p:tgtEl>
                                          <p:spTgt spid="26629"/>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26629"/>
                                        </p:tgtEl>
                                        <p:attrNameLst>
                                          <p:attrName>fillcolor</p:attrName>
                                        </p:attrNameLst>
                                      </p:cBhvr>
                                      <p:tavLst>
                                        <p:tav tm="0">
                                          <p:val>
                                            <p:clrVal>
                                              <a:schemeClr val="accent2"/>
                                            </p:clrVal>
                                          </p:val>
                                        </p:tav>
                                        <p:tav tm="50000">
                                          <p:val>
                                            <p:clrVal>
                                              <a:schemeClr val="hlink"/>
                                            </p:clrVal>
                                          </p:val>
                                        </p:tav>
                                      </p:tavLst>
                                    </p:anim>
                                    <p:set>
                                      <p:cBhvr>
                                        <p:cTn id="24" dur="80"/>
                                        <p:tgtEl>
                                          <p:spTgt spid="2662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nimBg="1"/>
      <p:bldP spid="26627" grpId="0"/>
      <p:bldP spid="26628" grpId="0" animBg="1"/>
      <p:bldP spid="266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WordArt 2"/>
          <p:cNvSpPr>
            <a:spLocks noChangeArrowheads="1" noChangeShapeType="1" noTextEdit="1"/>
          </p:cNvSpPr>
          <p:nvPr/>
        </p:nvSpPr>
        <p:spPr bwMode="auto">
          <a:xfrm>
            <a:off x="4648200" y="685801"/>
            <a:ext cx="2497138" cy="1000125"/>
          </a:xfrm>
          <a:prstGeom prst="rect">
            <a:avLst/>
          </a:prstGeom>
        </p:spPr>
        <p:txBody>
          <a:bodyPr wrap="none" fromWordArt="1">
            <a:prstTxWarp prst="textPlain">
              <a:avLst>
                <a:gd name="adj" fmla="val 50000"/>
              </a:avLst>
            </a:prstTxWarp>
          </a:bodyPr>
          <a:lstStyle/>
          <a:p>
            <a:pPr algn="ctr" rtl="1"/>
            <a:r>
              <a:rPr lang="ar-SA" sz="3600" kern="10" dirty="0">
                <a:ln w="9525">
                  <a:solidFill>
                    <a:srgbClr val="000000"/>
                  </a:solidFill>
                  <a:round/>
                  <a:headEnd/>
                  <a:tailEnd/>
                </a:ln>
                <a:solidFill>
                  <a:srgbClr val="000000"/>
                </a:solidFill>
                <a:latin typeface="Al-Mujahed Classic"/>
              </a:rPr>
              <a:t>الفصل الثاني عشر</a:t>
            </a:r>
          </a:p>
        </p:txBody>
      </p:sp>
      <p:sp>
        <p:nvSpPr>
          <p:cNvPr id="3075" name="WordArt 3"/>
          <p:cNvSpPr>
            <a:spLocks noChangeArrowheads="1" noChangeShapeType="1" noTextEdit="1"/>
          </p:cNvSpPr>
          <p:nvPr/>
        </p:nvSpPr>
        <p:spPr bwMode="auto">
          <a:xfrm>
            <a:off x="2362200" y="1752601"/>
            <a:ext cx="7010400" cy="1830389"/>
          </a:xfrm>
          <a:prstGeom prst="rect">
            <a:avLst/>
          </a:prstGeom>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rgbClr val="FF6600"/>
                </a:solidFill>
                <a:latin typeface="Al-Mujahed Free"/>
              </a:rPr>
              <a:t>الطلب على الموارد الاقتصادية </a:t>
            </a:r>
          </a:p>
          <a:p>
            <a:pPr algn="ctr" rtl="1"/>
            <a:r>
              <a:rPr lang="ar-SA" sz="3600" kern="10" dirty="0">
                <a:ln w="9525">
                  <a:solidFill>
                    <a:srgbClr val="FF6600"/>
                  </a:solidFill>
                  <a:round/>
                  <a:headEnd/>
                  <a:tailEnd/>
                </a:ln>
                <a:solidFill>
                  <a:srgbClr val="FF6600"/>
                </a:solidFill>
                <a:latin typeface="Al-Mujahed Free"/>
              </a:rPr>
              <a:t>(عناصر الإنتاج)</a:t>
            </a:r>
          </a:p>
        </p:txBody>
      </p:sp>
      <p:sp>
        <p:nvSpPr>
          <p:cNvPr id="3076" name="WordArt 4"/>
          <p:cNvSpPr>
            <a:spLocks noChangeArrowheads="1" noChangeShapeType="1" noTextEdit="1"/>
          </p:cNvSpPr>
          <p:nvPr/>
        </p:nvSpPr>
        <p:spPr bwMode="auto">
          <a:xfrm>
            <a:off x="3124201" y="4110038"/>
            <a:ext cx="5929313" cy="766762"/>
          </a:xfrm>
          <a:prstGeom prst="rect">
            <a:avLst/>
          </a:prstGeom>
        </p:spPr>
        <p:txBody>
          <a:bodyPr wrap="none" fromWordArt="1">
            <a:prstTxWarp prst="textPlain">
              <a:avLst>
                <a:gd name="adj" fmla="val 50000"/>
              </a:avLst>
            </a:prstTxWarp>
          </a:bodyPr>
          <a:lstStyle/>
          <a:p>
            <a:pPr algn="ctr"/>
            <a:r>
              <a:rPr lang="fr-MA" sz="3600" kern="10">
                <a:ln w="9525">
                  <a:solidFill>
                    <a:srgbClr val="FF6600"/>
                  </a:solidFill>
                  <a:round/>
                  <a:headEnd/>
                  <a:tailEnd/>
                </a:ln>
                <a:solidFill>
                  <a:srgbClr val="FF6600"/>
                </a:solidFill>
                <a:latin typeface="Al-Mujahed Free"/>
              </a:rPr>
              <a:t>Demand for Economic Resources</a:t>
            </a:r>
            <a:endParaRPr lang="ar-SA" sz="3600" kern="10">
              <a:ln w="9525">
                <a:solidFill>
                  <a:srgbClr val="FF6600"/>
                </a:solidFill>
                <a:round/>
                <a:headEnd/>
                <a:tailEnd/>
              </a:ln>
              <a:solidFill>
                <a:srgbClr val="FF6600"/>
              </a:solidFill>
              <a:latin typeface="Al-Mujahed Free"/>
            </a:endParaRPr>
          </a:p>
        </p:txBody>
      </p:sp>
    </p:spTree>
    <p:extLst>
      <p:ext uri="{BB962C8B-B14F-4D97-AF65-F5344CB8AC3E}">
        <p14:creationId xmlns:p14="http://schemas.microsoft.com/office/powerpoint/2010/main" val="2948619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slide(fromBottom)">
                                      <p:cBhvr>
                                        <p:cTn id="7" dur="500"/>
                                        <p:tgtEl>
                                          <p:spTgt spid="3074"/>
                                        </p:tgtEl>
                                      </p:cBhvr>
                                    </p:animEffect>
                                  </p:childTnLst>
                                </p:cTn>
                              </p:par>
                            </p:childTnLst>
                          </p:cTn>
                        </p:par>
                        <p:par>
                          <p:cTn id="8" fill="hold">
                            <p:stCondLst>
                              <p:cond delay="500"/>
                            </p:stCondLst>
                            <p:childTnLst>
                              <p:par>
                                <p:cTn id="9" presetID="26" presetClass="entr" presetSubtype="0" fill="hold" grpId="0" nodeType="afterEffect">
                                  <p:stCondLst>
                                    <p:cond delay="0"/>
                                  </p:stCondLst>
                                  <p:childTnLst>
                                    <p:set>
                                      <p:cBhvr>
                                        <p:cTn id="10" dur="1" fill="hold">
                                          <p:stCondLst>
                                            <p:cond delay="0"/>
                                          </p:stCondLst>
                                        </p:cTn>
                                        <p:tgtEl>
                                          <p:spTgt spid="3075"/>
                                        </p:tgtEl>
                                        <p:attrNameLst>
                                          <p:attrName>style.visibility</p:attrName>
                                        </p:attrNameLst>
                                      </p:cBhvr>
                                      <p:to>
                                        <p:strVal val="visible"/>
                                      </p:to>
                                    </p:set>
                                    <p:animEffect transition="in" filter="wipe(down)">
                                      <p:cBhvr>
                                        <p:cTn id="11" dur="580">
                                          <p:stCondLst>
                                            <p:cond delay="0"/>
                                          </p:stCondLst>
                                        </p:cTn>
                                        <p:tgtEl>
                                          <p:spTgt spid="3075"/>
                                        </p:tgtEl>
                                      </p:cBhvr>
                                    </p:animEffect>
                                    <p:anim calcmode="lin" valueType="num">
                                      <p:cBhvr>
                                        <p:cTn id="12" dur="1822" tmFilter="0,0; 0.14,0.36; 0.43,0.73; 0.71,0.91; 1.0,1.0">
                                          <p:stCondLst>
                                            <p:cond delay="0"/>
                                          </p:stCondLst>
                                        </p:cTn>
                                        <p:tgtEl>
                                          <p:spTgt spid="3075"/>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075"/>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075"/>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075"/>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075"/>
                                        </p:tgtEl>
                                        <p:attrNameLst>
                                          <p:attrName>ppt_y</p:attrName>
                                        </p:attrNameLst>
                                      </p:cBhvr>
                                      <p:tavLst>
                                        <p:tav tm="0" fmla="#ppt_y-sin(pi*$)/81">
                                          <p:val>
                                            <p:fltVal val="0"/>
                                          </p:val>
                                        </p:tav>
                                        <p:tav tm="100000">
                                          <p:val>
                                            <p:fltVal val="1"/>
                                          </p:val>
                                        </p:tav>
                                      </p:tavLst>
                                    </p:anim>
                                    <p:animScale>
                                      <p:cBhvr>
                                        <p:cTn id="17" dur="26">
                                          <p:stCondLst>
                                            <p:cond delay="650"/>
                                          </p:stCondLst>
                                        </p:cTn>
                                        <p:tgtEl>
                                          <p:spTgt spid="3075"/>
                                        </p:tgtEl>
                                      </p:cBhvr>
                                      <p:to x="100000" y="60000"/>
                                    </p:animScale>
                                    <p:animScale>
                                      <p:cBhvr>
                                        <p:cTn id="18" dur="166" decel="50000">
                                          <p:stCondLst>
                                            <p:cond delay="676"/>
                                          </p:stCondLst>
                                        </p:cTn>
                                        <p:tgtEl>
                                          <p:spTgt spid="3075"/>
                                        </p:tgtEl>
                                      </p:cBhvr>
                                      <p:to x="100000" y="100000"/>
                                    </p:animScale>
                                    <p:animScale>
                                      <p:cBhvr>
                                        <p:cTn id="19" dur="26">
                                          <p:stCondLst>
                                            <p:cond delay="1312"/>
                                          </p:stCondLst>
                                        </p:cTn>
                                        <p:tgtEl>
                                          <p:spTgt spid="3075"/>
                                        </p:tgtEl>
                                      </p:cBhvr>
                                      <p:to x="100000" y="80000"/>
                                    </p:animScale>
                                    <p:animScale>
                                      <p:cBhvr>
                                        <p:cTn id="20" dur="166" decel="50000">
                                          <p:stCondLst>
                                            <p:cond delay="1338"/>
                                          </p:stCondLst>
                                        </p:cTn>
                                        <p:tgtEl>
                                          <p:spTgt spid="3075"/>
                                        </p:tgtEl>
                                      </p:cBhvr>
                                      <p:to x="100000" y="100000"/>
                                    </p:animScale>
                                    <p:animScale>
                                      <p:cBhvr>
                                        <p:cTn id="21" dur="26">
                                          <p:stCondLst>
                                            <p:cond delay="1642"/>
                                          </p:stCondLst>
                                        </p:cTn>
                                        <p:tgtEl>
                                          <p:spTgt spid="3075"/>
                                        </p:tgtEl>
                                      </p:cBhvr>
                                      <p:to x="100000" y="90000"/>
                                    </p:animScale>
                                    <p:animScale>
                                      <p:cBhvr>
                                        <p:cTn id="22" dur="166" decel="50000">
                                          <p:stCondLst>
                                            <p:cond delay="1668"/>
                                          </p:stCondLst>
                                        </p:cTn>
                                        <p:tgtEl>
                                          <p:spTgt spid="3075"/>
                                        </p:tgtEl>
                                      </p:cBhvr>
                                      <p:to x="100000" y="100000"/>
                                    </p:animScale>
                                    <p:animScale>
                                      <p:cBhvr>
                                        <p:cTn id="23" dur="26">
                                          <p:stCondLst>
                                            <p:cond delay="1808"/>
                                          </p:stCondLst>
                                        </p:cTn>
                                        <p:tgtEl>
                                          <p:spTgt spid="3075"/>
                                        </p:tgtEl>
                                      </p:cBhvr>
                                      <p:to x="100000" y="95000"/>
                                    </p:animScale>
                                    <p:animScale>
                                      <p:cBhvr>
                                        <p:cTn id="24" dur="166" decel="50000">
                                          <p:stCondLst>
                                            <p:cond delay="1834"/>
                                          </p:stCondLst>
                                        </p:cTn>
                                        <p:tgtEl>
                                          <p:spTgt spid="3075"/>
                                        </p:tgtEl>
                                      </p:cBhvr>
                                      <p:to x="100000" y="100000"/>
                                    </p:animScale>
                                  </p:childTnLst>
                                </p:cTn>
                              </p:par>
                            </p:childTnLst>
                          </p:cTn>
                        </p:par>
                        <p:par>
                          <p:cTn id="25" fill="hold">
                            <p:stCondLst>
                              <p:cond delay="2500"/>
                            </p:stCondLst>
                            <p:childTnLst>
                              <p:par>
                                <p:cTn id="26" presetID="26" presetClass="entr" presetSubtype="0" fill="hold" grpId="0" nodeType="afterEffect">
                                  <p:stCondLst>
                                    <p:cond delay="0"/>
                                  </p:stCondLst>
                                  <p:childTnLst>
                                    <p:set>
                                      <p:cBhvr>
                                        <p:cTn id="27" dur="1" fill="hold">
                                          <p:stCondLst>
                                            <p:cond delay="0"/>
                                          </p:stCondLst>
                                        </p:cTn>
                                        <p:tgtEl>
                                          <p:spTgt spid="3076"/>
                                        </p:tgtEl>
                                        <p:attrNameLst>
                                          <p:attrName>style.visibility</p:attrName>
                                        </p:attrNameLst>
                                      </p:cBhvr>
                                      <p:to>
                                        <p:strVal val="visible"/>
                                      </p:to>
                                    </p:set>
                                    <p:animEffect transition="in" filter="wipe(down)">
                                      <p:cBhvr>
                                        <p:cTn id="28" dur="580">
                                          <p:stCondLst>
                                            <p:cond delay="0"/>
                                          </p:stCondLst>
                                        </p:cTn>
                                        <p:tgtEl>
                                          <p:spTgt spid="3076"/>
                                        </p:tgtEl>
                                      </p:cBhvr>
                                    </p:animEffect>
                                    <p:anim calcmode="lin" valueType="num">
                                      <p:cBhvr>
                                        <p:cTn id="29" dur="1822" tmFilter="0,0; 0.14,0.36; 0.43,0.73; 0.71,0.91; 1.0,1.0">
                                          <p:stCondLst>
                                            <p:cond delay="0"/>
                                          </p:stCondLst>
                                        </p:cTn>
                                        <p:tgtEl>
                                          <p:spTgt spid="3076"/>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3076"/>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3076"/>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3076"/>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3076"/>
                                        </p:tgtEl>
                                        <p:attrNameLst>
                                          <p:attrName>ppt_y</p:attrName>
                                        </p:attrNameLst>
                                      </p:cBhvr>
                                      <p:tavLst>
                                        <p:tav tm="0" fmla="#ppt_y-sin(pi*$)/81">
                                          <p:val>
                                            <p:fltVal val="0"/>
                                          </p:val>
                                        </p:tav>
                                        <p:tav tm="100000">
                                          <p:val>
                                            <p:fltVal val="1"/>
                                          </p:val>
                                        </p:tav>
                                      </p:tavLst>
                                    </p:anim>
                                    <p:animScale>
                                      <p:cBhvr>
                                        <p:cTn id="34" dur="26">
                                          <p:stCondLst>
                                            <p:cond delay="650"/>
                                          </p:stCondLst>
                                        </p:cTn>
                                        <p:tgtEl>
                                          <p:spTgt spid="3076"/>
                                        </p:tgtEl>
                                      </p:cBhvr>
                                      <p:to x="100000" y="60000"/>
                                    </p:animScale>
                                    <p:animScale>
                                      <p:cBhvr>
                                        <p:cTn id="35" dur="166" decel="50000">
                                          <p:stCondLst>
                                            <p:cond delay="676"/>
                                          </p:stCondLst>
                                        </p:cTn>
                                        <p:tgtEl>
                                          <p:spTgt spid="3076"/>
                                        </p:tgtEl>
                                      </p:cBhvr>
                                      <p:to x="100000" y="100000"/>
                                    </p:animScale>
                                    <p:animScale>
                                      <p:cBhvr>
                                        <p:cTn id="36" dur="26">
                                          <p:stCondLst>
                                            <p:cond delay="1312"/>
                                          </p:stCondLst>
                                        </p:cTn>
                                        <p:tgtEl>
                                          <p:spTgt spid="3076"/>
                                        </p:tgtEl>
                                      </p:cBhvr>
                                      <p:to x="100000" y="80000"/>
                                    </p:animScale>
                                    <p:animScale>
                                      <p:cBhvr>
                                        <p:cTn id="37" dur="166" decel="50000">
                                          <p:stCondLst>
                                            <p:cond delay="1338"/>
                                          </p:stCondLst>
                                        </p:cTn>
                                        <p:tgtEl>
                                          <p:spTgt spid="3076"/>
                                        </p:tgtEl>
                                      </p:cBhvr>
                                      <p:to x="100000" y="100000"/>
                                    </p:animScale>
                                    <p:animScale>
                                      <p:cBhvr>
                                        <p:cTn id="38" dur="26">
                                          <p:stCondLst>
                                            <p:cond delay="1642"/>
                                          </p:stCondLst>
                                        </p:cTn>
                                        <p:tgtEl>
                                          <p:spTgt spid="3076"/>
                                        </p:tgtEl>
                                      </p:cBhvr>
                                      <p:to x="100000" y="90000"/>
                                    </p:animScale>
                                    <p:animScale>
                                      <p:cBhvr>
                                        <p:cTn id="39" dur="166" decel="50000">
                                          <p:stCondLst>
                                            <p:cond delay="1668"/>
                                          </p:stCondLst>
                                        </p:cTn>
                                        <p:tgtEl>
                                          <p:spTgt spid="3076"/>
                                        </p:tgtEl>
                                      </p:cBhvr>
                                      <p:to x="100000" y="100000"/>
                                    </p:animScale>
                                    <p:animScale>
                                      <p:cBhvr>
                                        <p:cTn id="40" dur="26">
                                          <p:stCondLst>
                                            <p:cond delay="1808"/>
                                          </p:stCondLst>
                                        </p:cTn>
                                        <p:tgtEl>
                                          <p:spTgt spid="3076"/>
                                        </p:tgtEl>
                                      </p:cBhvr>
                                      <p:to x="100000" y="95000"/>
                                    </p:animScale>
                                    <p:animScale>
                                      <p:cBhvr>
                                        <p:cTn id="41" dur="166" decel="50000">
                                          <p:stCondLst>
                                            <p:cond delay="1834"/>
                                          </p:stCondLst>
                                        </p:cTn>
                                        <p:tgtEl>
                                          <p:spTgt spid="307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P spid="3075" grpId="0" animBg="1"/>
      <p:bldP spid="307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WordArt 2"/>
          <p:cNvSpPr>
            <a:spLocks noChangeArrowheads="1" noChangeShapeType="1" noTextEdit="1"/>
          </p:cNvSpPr>
          <p:nvPr/>
        </p:nvSpPr>
        <p:spPr bwMode="auto">
          <a:xfrm>
            <a:off x="4295776" y="158750"/>
            <a:ext cx="5857875" cy="685800"/>
          </a:xfrm>
          <a:prstGeom prst="rect">
            <a:avLst/>
          </a:prstGeom>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rgbClr val="FF6600"/>
                </a:solidFill>
                <a:latin typeface="Al-Mujahed Free"/>
              </a:rPr>
              <a:t>أهمية تحديد أسعار الموارد </a:t>
            </a:r>
            <a:r>
              <a:rPr lang="ar-SA" sz="3600" kern="10" dirty="0" err="1">
                <a:ln w="9525">
                  <a:solidFill>
                    <a:srgbClr val="FF6600"/>
                  </a:solidFill>
                  <a:round/>
                  <a:headEnd/>
                  <a:tailEnd/>
                </a:ln>
                <a:solidFill>
                  <a:srgbClr val="FF6600"/>
                </a:solidFill>
                <a:latin typeface="Al-Mujahed Free"/>
              </a:rPr>
              <a:t>الإقتصادية</a:t>
            </a:r>
            <a:endParaRPr lang="ar-SA" sz="3600" kern="10" dirty="0">
              <a:ln w="9525">
                <a:solidFill>
                  <a:srgbClr val="FF6600"/>
                </a:solidFill>
                <a:round/>
                <a:headEnd/>
                <a:tailEnd/>
              </a:ln>
              <a:solidFill>
                <a:srgbClr val="FF6600"/>
              </a:solidFill>
              <a:latin typeface="Al-Mujahed Free"/>
            </a:endParaRPr>
          </a:p>
        </p:txBody>
      </p:sp>
      <p:sp>
        <p:nvSpPr>
          <p:cNvPr id="6147" name="Text Box 3"/>
          <p:cNvSpPr txBox="1">
            <a:spLocks noChangeArrowheads="1"/>
          </p:cNvSpPr>
          <p:nvPr/>
        </p:nvSpPr>
        <p:spPr bwMode="auto">
          <a:xfrm>
            <a:off x="1847851" y="950913"/>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4"/>
              </a:buBlip>
            </a:pPr>
            <a:r>
              <a:rPr lang="ar-BH" sz="2400"/>
              <a:t> أسعار الموارد هي المحدد الرئيسي لدخول النقدية لأفراد المجتمع.</a:t>
            </a:r>
            <a:endParaRPr lang="fr-MA" sz="2400"/>
          </a:p>
        </p:txBody>
      </p:sp>
      <p:sp>
        <p:nvSpPr>
          <p:cNvPr id="6148" name="Text Box 4"/>
          <p:cNvSpPr txBox="1">
            <a:spLocks noChangeArrowheads="1"/>
          </p:cNvSpPr>
          <p:nvPr/>
        </p:nvSpPr>
        <p:spPr bwMode="auto">
          <a:xfrm>
            <a:off x="1847851" y="1484314"/>
            <a:ext cx="8424863" cy="830997"/>
          </a:xfrm>
          <a:prstGeom prst="rect">
            <a:avLst/>
          </a:prstGeom>
          <a:noFill/>
          <a:ln w="9525">
            <a:noFill/>
            <a:miter lim="800000"/>
            <a:headEnd/>
            <a:tailEnd/>
          </a:ln>
          <a:effectLst/>
        </p:spPr>
        <p:txBody>
          <a:bodyPr>
            <a:spAutoFit/>
          </a:bodyPr>
          <a:lstStyle/>
          <a:p>
            <a:pPr algn="just" rtl="1">
              <a:spcBef>
                <a:spcPct val="50000"/>
              </a:spcBef>
              <a:buFontTx/>
              <a:buBlip>
                <a:blip r:embed="rId4"/>
              </a:buBlip>
            </a:pPr>
            <a:r>
              <a:rPr lang="ar-BH" sz="2400"/>
              <a:t> أسعار الموارد ودورها في تحديد التخصيص الأمثل للموارد بين الاستخدامات المختلفة. </a:t>
            </a:r>
            <a:endParaRPr lang="fr-MA" sz="2400"/>
          </a:p>
        </p:txBody>
      </p:sp>
      <p:sp>
        <p:nvSpPr>
          <p:cNvPr id="6149" name="WordArt 5"/>
          <p:cNvSpPr>
            <a:spLocks noChangeArrowheads="1" noChangeShapeType="1" noTextEdit="1"/>
          </p:cNvSpPr>
          <p:nvPr/>
        </p:nvSpPr>
        <p:spPr bwMode="auto">
          <a:xfrm>
            <a:off x="5735639" y="2420938"/>
            <a:ext cx="4346575"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latin typeface="Al-Mujahed Free"/>
              </a:rPr>
              <a:t>الطلب على الموارد</a:t>
            </a:r>
          </a:p>
        </p:txBody>
      </p:sp>
      <p:sp>
        <p:nvSpPr>
          <p:cNvPr id="6150" name="Text Box 6"/>
          <p:cNvSpPr txBox="1">
            <a:spLocks noChangeArrowheads="1"/>
          </p:cNvSpPr>
          <p:nvPr/>
        </p:nvSpPr>
        <p:spPr bwMode="auto">
          <a:xfrm>
            <a:off x="1847851" y="3068638"/>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4"/>
              </a:buBlip>
            </a:pPr>
            <a:r>
              <a:rPr lang="ar-BH" sz="2400"/>
              <a:t> الكمية المثلى المطلوبة.</a:t>
            </a:r>
            <a:endParaRPr lang="fr-MA" sz="2400"/>
          </a:p>
        </p:txBody>
      </p:sp>
      <p:sp>
        <p:nvSpPr>
          <p:cNvPr id="6151" name="Rectangle 7"/>
          <p:cNvSpPr>
            <a:spLocks noChangeArrowheads="1"/>
          </p:cNvSpPr>
          <p:nvPr/>
        </p:nvSpPr>
        <p:spPr bwMode="auto">
          <a:xfrm>
            <a:off x="1524001" y="3049072"/>
            <a:ext cx="184731" cy="369332"/>
          </a:xfrm>
          <a:prstGeom prst="rect">
            <a:avLst/>
          </a:prstGeom>
          <a:noFill/>
          <a:ln w="9525">
            <a:noFill/>
            <a:miter lim="800000"/>
            <a:headEnd/>
            <a:tailEnd/>
          </a:ln>
          <a:effectLst/>
        </p:spPr>
        <p:txBody>
          <a:bodyPr wrap="none" anchor="ctr">
            <a:spAutoFit/>
          </a:bodyPr>
          <a:lstStyle/>
          <a:p>
            <a:endParaRPr lang="ar-SA"/>
          </a:p>
        </p:txBody>
      </p:sp>
      <p:graphicFrame>
        <p:nvGraphicFramePr>
          <p:cNvPr id="6152" name="Object 8"/>
          <p:cNvGraphicFramePr>
            <a:graphicFrameLocks noChangeAspect="1"/>
          </p:cNvGraphicFramePr>
          <p:nvPr/>
        </p:nvGraphicFramePr>
        <p:xfrm>
          <a:off x="4203701" y="4114800"/>
          <a:ext cx="1751013" cy="927100"/>
        </p:xfrm>
        <a:graphic>
          <a:graphicData uri="http://schemas.openxmlformats.org/presentationml/2006/ole">
            <mc:AlternateContent xmlns:mc="http://schemas.openxmlformats.org/markup-compatibility/2006">
              <mc:Choice xmlns:v="urn:schemas-microsoft-com:vml" Requires="v">
                <p:oleObj spid="_x0000_s1044" name="Equation" r:id="rId5" imgW="838080" imgH="393480" progId="Equation.3">
                  <p:embed/>
                </p:oleObj>
              </mc:Choice>
              <mc:Fallback>
                <p:oleObj name="Equation" r:id="rId5" imgW="838080" imgH="39348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03701" y="4114800"/>
                        <a:ext cx="1751013" cy="927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53" name="Text Box 9"/>
          <p:cNvSpPr txBox="1">
            <a:spLocks noChangeArrowheads="1"/>
          </p:cNvSpPr>
          <p:nvPr/>
        </p:nvSpPr>
        <p:spPr bwMode="auto">
          <a:xfrm>
            <a:off x="1847851" y="3571875"/>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4"/>
              </a:buBlip>
            </a:pPr>
            <a:r>
              <a:rPr lang="ar-BH" sz="2400"/>
              <a:t> حساب التكلفة الحدية للعمل باستخدام الصيغة التالية :</a:t>
            </a:r>
            <a:endParaRPr lang="fr-MA" sz="2400"/>
          </a:p>
        </p:txBody>
      </p:sp>
      <p:graphicFrame>
        <p:nvGraphicFramePr>
          <p:cNvPr id="6154" name="Object 10"/>
          <p:cNvGraphicFramePr>
            <a:graphicFrameLocks noChangeAspect="1"/>
          </p:cNvGraphicFramePr>
          <p:nvPr/>
        </p:nvGraphicFramePr>
        <p:xfrm>
          <a:off x="4267200" y="5181600"/>
          <a:ext cx="2808288" cy="533400"/>
        </p:xfrm>
        <a:graphic>
          <a:graphicData uri="http://schemas.openxmlformats.org/presentationml/2006/ole">
            <mc:AlternateContent xmlns:mc="http://schemas.openxmlformats.org/markup-compatibility/2006">
              <mc:Choice xmlns:v="urn:schemas-microsoft-com:vml" Requires="v">
                <p:oleObj spid="_x0000_s1045" name="Equation" r:id="rId7" imgW="1269449" imgH="241195" progId="Equation.3">
                  <p:embed/>
                </p:oleObj>
              </mc:Choice>
              <mc:Fallback>
                <p:oleObj name="Equation" r:id="rId7" imgW="1269449" imgH="241195"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67200" y="5181600"/>
                        <a:ext cx="2808288"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55" name="Text Box 11"/>
          <p:cNvSpPr txBox="1">
            <a:spLocks noChangeArrowheads="1"/>
          </p:cNvSpPr>
          <p:nvPr/>
        </p:nvSpPr>
        <p:spPr bwMode="auto">
          <a:xfrm>
            <a:off x="1847851" y="5803900"/>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4"/>
              </a:buBlip>
            </a:pPr>
            <a:r>
              <a:rPr lang="ar-BH" sz="2400"/>
              <a:t> شرط الاستخدام الأمثل لعنصر العمل</a:t>
            </a:r>
            <a:r>
              <a:rPr lang="en-US" sz="2400"/>
              <a:t>:</a:t>
            </a:r>
          </a:p>
        </p:txBody>
      </p:sp>
      <p:sp>
        <p:nvSpPr>
          <p:cNvPr id="6156" name="Text Box 12"/>
          <p:cNvSpPr txBox="1">
            <a:spLocks noChangeArrowheads="1"/>
          </p:cNvSpPr>
          <p:nvPr/>
        </p:nvSpPr>
        <p:spPr bwMode="auto">
          <a:xfrm>
            <a:off x="3810001" y="5638800"/>
            <a:ext cx="2303463" cy="579438"/>
          </a:xfrm>
          <a:prstGeom prst="rect">
            <a:avLst/>
          </a:prstGeom>
          <a:noFill/>
          <a:ln w="9525">
            <a:noFill/>
            <a:miter lim="800000"/>
            <a:headEnd/>
            <a:tailEnd/>
          </a:ln>
          <a:effectLst/>
        </p:spPr>
        <p:txBody>
          <a:bodyPr wrap="square">
            <a:spAutoFit/>
          </a:bodyPr>
          <a:lstStyle/>
          <a:p>
            <a:pPr algn="ctr" rtl="1">
              <a:spcBef>
                <a:spcPct val="50000"/>
              </a:spcBef>
            </a:pPr>
            <a:r>
              <a:rPr lang="en-US" sz="3200" dirty="0">
                <a:latin typeface="Times New Roman" pitchFamily="18" charset="0"/>
                <a:cs typeface="Times New Roman" pitchFamily="18" charset="0"/>
              </a:rPr>
              <a:t>P×MP</a:t>
            </a:r>
            <a:r>
              <a:rPr lang="en-US" sz="3200" baseline="-25000" dirty="0">
                <a:latin typeface="Times New Roman" pitchFamily="18" charset="0"/>
                <a:cs typeface="Times New Roman" pitchFamily="18" charset="0"/>
              </a:rPr>
              <a:t>L</a:t>
            </a:r>
            <a:r>
              <a:rPr lang="en-US" sz="3200" dirty="0">
                <a:latin typeface="Times New Roman" pitchFamily="18" charset="0"/>
                <a:cs typeface="Times New Roman" pitchFamily="18" charset="0"/>
              </a:rPr>
              <a:t> = W </a:t>
            </a:r>
          </a:p>
        </p:txBody>
      </p:sp>
    </p:spTree>
    <p:extLst>
      <p:ext uri="{BB962C8B-B14F-4D97-AF65-F5344CB8AC3E}">
        <p14:creationId xmlns:p14="http://schemas.microsoft.com/office/powerpoint/2010/main" val="3525274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slide(fromBottom)">
                                      <p:cBhvr>
                                        <p:cTn id="7" dur="500"/>
                                        <p:tgtEl>
                                          <p:spTgt spid="6146"/>
                                        </p:tgtEl>
                                      </p:cBhvr>
                                    </p:animEffect>
                                  </p:childTnLst>
                                </p:cTn>
                              </p:par>
                            </p:childTnLst>
                          </p:cTn>
                        </p:par>
                        <p:par>
                          <p:cTn id="8" fill="hold">
                            <p:stCondLst>
                              <p:cond delay="500"/>
                            </p:stCondLst>
                            <p:childTnLst>
                              <p:par>
                                <p:cTn id="9" presetID="27" presetClass="entr" presetSubtype="0" fill="hold" nodeType="afterEffect">
                                  <p:stCondLst>
                                    <p:cond delay="0"/>
                                  </p:stCondLst>
                                  <p:iterate type="lt">
                                    <p:tmPct val="50000"/>
                                  </p:iterate>
                                  <p:childTnLst>
                                    <p:set>
                                      <p:cBhvr>
                                        <p:cTn id="10" dur="1" fill="hold">
                                          <p:stCondLst>
                                            <p:cond delay="0"/>
                                          </p:stCondLst>
                                        </p:cTn>
                                        <p:tgtEl>
                                          <p:spTgt spid="6147">
                                            <p:txEl>
                                              <p:pRg st="0" end="0"/>
                                            </p:txEl>
                                          </p:spTgt>
                                        </p:tgtEl>
                                        <p:attrNameLst>
                                          <p:attrName>style.visibility</p:attrName>
                                        </p:attrNameLst>
                                      </p:cBhvr>
                                      <p:to>
                                        <p:strVal val="visible"/>
                                      </p:to>
                                    </p:set>
                                    <p:anim calcmode="discrete" valueType="clr">
                                      <p:cBhvr override="childStyle">
                                        <p:cTn id="11" dur="80"/>
                                        <p:tgtEl>
                                          <p:spTgt spid="614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6147">
                                            <p:txEl>
                                              <p:pRg st="0" end="0"/>
                                            </p:txEl>
                                          </p:spTgt>
                                        </p:tgtEl>
                                        <p:attrNameLst>
                                          <p:attrName>fillcolor</p:attrName>
                                        </p:attrNameLst>
                                      </p:cBhvr>
                                      <p:tavLst>
                                        <p:tav tm="0">
                                          <p:val>
                                            <p:clrVal>
                                              <a:schemeClr val="accent2"/>
                                            </p:clrVal>
                                          </p:val>
                                        </p:tav>
                                        <p:tav tm="50000">
                                          <p:val>
                                            <p:clrVal>
                                              <a:schemeClr val="hlink"/>
                                            </p:clrVal>
                                          </p:val>
                                        </p:tav>
                                      </p:tavLst>
                                    </p:anim>
                                    <p:set>
                                      <p:cBhvr>
                                        <p:cTn id="13" dur="80"/>
                                        <p:tgtEl>
                                          <p:spTgt spid="6147">
                                            <p:txEl>
                                              <p:pRg st="0" end="0"/>
                                            </p:txEl>
                                          </p:spTgt>
                                        </p:tgtEl>
                                        <p:attrNameLst>
                                          <p:attrName>fill.type</p:attrName>
                                        </p:attrNameLst>
                                      </p:cBhvr>
                                      <p:to>
                                        <p:strVal val="solid"/>
                                      </p:to>
                                    </p:set>
                                  </p:childTnLst>
                                </p:cTn>
                              </p:par>
                            </p:childTnLst>
                          </p:cTn>
                        </p:par>
                        <p:par>
                          <p:cTn id="14" fill="hold">
                            <p:stCondLst>
                              <p:cond delay="266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6148"/>
                                        </p:tgtEl>
                                        <p:attrNameLst>
                                          <p:attrName>style.visibility</p:attrName>
                                        </p:attrNameLst>
                                      </p:cBhvr>
                                      <p:to>
                                        <p:strVal val="visible"/>
                                      </p:to>
                                    </p:set>
                                    <p:anim calcmode="discrete" valueType="clr">
                                      <p:cBhvr override="childStyle">
                                        <p:cTn id="17" dur="80"/>
                                        <p:tgtEl>
                                          <p:spTgt spid="6148"/>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6148"/>
                                        </p:tgtEl>
                                        <p:attrNameLst>
                                          <p:attrName>fillcolor</p:attrName>
                                        </p:attrNameLst>
                                      </p:cBhvr>
                                      <p:tavLst>
                                        <p:tav tm="0">
                                          <p:val>
                                            <p:clrVal>
                                              <a:schemeClr val="accent2"/>
                                            </p:clrVal>
                                          </p:val>
                                        </p:tav>
                                        <p:tav tm="50000">
                                          <p:val>
                                            <p:clrVal>
                                              <a:schemeClr val="hlink"/>
                                            </p:clrVal>
                                          </p:val>
                                        </p:tav>
                                      </p:tavLst>
                                    </p:anim>
                                    <p:set>
                                      <p:cBhvr>
                                        <p:cTn id="19" dur="80"/>
                                        <p:tgtEl>
                                          <p:spTgt spid="6148"/>
                                        </p:tgtEl>
                                        <p:attrNameLst>
                                          <p:attrName>fill.type</p:attrName>
                                        </p:attrNameLst>
                                      </p:cBhvr>
                                      <p:to>
                                        <p:strVal val="solid"/>
                                      </p:to>
                                    </p:se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6149"/>
                                        </p:tgtEl>
                                        <p:attrNameLst>
                                          <p:attrName>style.visibility</p:attrName>
                                        </p:attrNameLst>
                                      </p:cBhvr>
                                      <p:to>
                                        <p:strVal val="visible"/>
                                      </p:to>
                                    </p:set>
                                    <p:animEffect transition="in" filter="slide(fromBottom)">
                                      <p:cBhvr>
                                        <p:cTn id="24" dur="500"/>
                                        <p:tgtEl>
                                          <p:spTgt spid="6149"/>
                                        </p:tgtEl>
                                      </p:cBhvr>
                                    </p:animEffect>
                                  </p:childTnLst>
                                </p:cTn>
                              </p:par>
                            </p:childTnLst>
                          </p:cTn>
                        </p:par>
                        <p:par>
                          <p:cTn id="25" fill="hold">
                            <p:stCondLst>
                              <p:cond delay="500"/>
                            </p:stCondLst>
                            <p:childTnLst>
                              <p:par>
                                <p:cTn id="26" presetID="27" presetClass="entr" presetSubtype="0" fill="hold" nodeType="afterEffect">
                                  <p:stCondLst>
                                    <p:cond delay="0"/>
                                  </p:stCondLst>
                                  <p:iterate type="lt">
                                    <p:tmPct val="50000"/>
                                  </p:iterate>
                                  <p:childTnLst>
                                    <p:set>
                                      <p:cBhvr>
                                        <p:cTn id="27" dur="1" fill="hold">
                                          <p:stCondLst>
                                            <p:cond delay="0"/>
                                          </p:stCondLst>
                                        </p:cTn>
                                        <p:tgtEl>
                                          <p:spTgt spid="6150">
                                            <p:txEl>
                                              <p:pRg st="0" end="0"/>
                                            </p:txEl>
                                          </p:spTgt>
                                        </p:tgtEl>
                                        <p:attrNameLst>
                                          <p:attrName>style.visibility</p:attrName>
                                        </p:attrNameLst>
                                      </p:cBhvr>
                                      <p:to>
                                        <p:strVal val="visible"/>
                                      </p:to>
                                    </p:set>
                                    <p:anim calcmode="discrete" valueType="clr">
                                      <p:cBhvr override="childStyle">
                                        <p:cTn id="28" dur="80"/>
                                        <p:tgtEl>
                                          <p:spTgt spid="615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6150">
                                            <p:txEl>
                                              <p:pRg st="0" end="0"/>
                                            </p:txEl>
                                          </p:spTgt>
                                        </p:tgtEl>
                                        <p:attrNameLst>
                                          <p:attrName>fillcolor</p:attrName>
                                        </p:attrNameLst>
                                      </p:cBhvr>
                                      <p:tavLst>
                                        <p:tav tm="0">
                                          <p:val>
                                            <p:clrVal>
                                              <a:schemeClr val="accent2"/>
                                            </p:clrVal>
                                          </p:val>
                                        </p:tav>
                                        <p:tav tm="50000">
                                          <p:val>
                                            <p:clrVal>
                                              <a:schemeClr val="hlink"/>
                                            </p:clrVal>
                                          </p:val>
                                        </p:tav>
                                      </p:tavLst>
                                    </p:anim>
                                    <p:set>
                                      <p:cBhvr>
                                        <p:cTn id="30" dur="80"/>
                                        <p:tgtEl>
                                          <p:spTgt spid="6150">
                                            <p:txEl>
                                              <p:pRg st="0" end="0"/>
                                            </p:txEl>
                                          </p:spTgt>
                                        </p:tgtEl>
                                        <p:attrNameLst>
                                          <p:attrName>fill.type</p:attrName>
                                        </p:attrNameLst>
                                      </p:cBhvr>
                                      <p:to>
                                        <p:strVal val="solid"/>
                                      </p:to>
                                    </p:set>
                                  </p:childTnLst>
                                </p:cTn>
                              </p:par>
                            </p:childTnLst>
                          </p:cTn>
                        </p:par>
                        <p:par>
                          <p:cTn id="31" fill="hold">
                            <p:stCondLst>
                              <p:cond delay="1380"/>
                            </p:stCondLst>
                            <p:childTnLst>
                              <p:par>
                                <p:cTn id="32" presetID="27" presetClass="entr" presetSubtype="0" fill="hold" nodeType="afterEffect">
                                  <p:stCondLst>
                                    <p:cond delay="0"/>
                                  </p:stCondLst>
                                  <p:iterate type="lt">
                                    <p:tmPct val="50000"/>
                                  </p:iterate>
                                  <p:childTnLst>
                                    <p:set>
                                      <p:cBhvr>
                                        <p:cTn id="33" dur="1" fill="hold">
                                          <p:stCondLst>
                                            <p:cond delay="0"/>
                                          </p:stCondLst>
                                        </p:cTn>
                                        <p:tgtEl>
                                          <p:spTgt spid="6153">
                                            <p:txEl>
                                              <p:pRg st="0" end="0"/>
                                            </p:txEl>
                                          </p:spTgt>
                                        </p:tgtEl>
                                        <p:attrNameLst>
                                          <p:attrName>style.visibility</p:attrName>
                                        </p:attrNameLst>
                                      </p:cBhvr>
                                      <p:to>
                                        <p:strVal val="visible"/>
                                      </p:to>
                                    </p:set>
                                    <p:anim calcmode="discrete" valueType="clr">
                                      <p:cBhvr override="childStyle">
                                        <p:cTn id="34" dur="80"/>
                                        <p:tgtEl>
                                          <p:spTgt spid="615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6153">
                                            <p:txEl>
                                              <p:pRg st="0" end="0"/>
                                            </p:txEl>
                                          </p:spTgt>
                                        </p:tgtEl>
                                        <p:attrNameLst>
                                          <p:attrName>fillcolor</p:attrName>
                                        </p:attrNameLst>
                                      </p:cBhvr>
                                      <p:tavLst>
                                        <p:tav tm="0">
                                          <p:val>
                                            <p:clrVal>
                                              <a:schemeClr val="accent2"/>
                                            </p:clrVal>
                                          </p:val>
                                        </p:tav>
                                        <p:tav tm="50000">
                                          <p:val>
                                            <p:clrVal>
                                              <a:schemeClr val="hlink"/>
                                            </p:clrVal>
                                          </p:val>
                                        </p:tav>
                                      </p:tavLst>
                                    </p:anim>
                                    <p:set>
                                      <p:cBhvr>
                                        <p:cTn id="36" dur="80"/>
                                        <p:tgtEl>
                                          <p:spTgt spid="6153">
                                            <p:txEl>
                                              <p:pRg st="0" end="0"/>
                                            </p:txEl>
                                          </p:spTgt>
                                        </p:tgtEl>
                                        <p:attrNameLst>
                                          <p:attrName>fill.type</p:attrName>
                                        </p:attrNameLst>
                                      </p:cBhvr>
                                      <p:to>
                                        <p:strVal val="solid"/>
                                      </p:to>
                                    </p:set>
                                  </p:childTnLst>
                                </p:cTn>
                              </p:par>
                            </p:childTnLst>
                          </p:cTn>
                        </p:par>
                        <p:par>
                          <p:cTn id="37" fill="hold">
                            <p:stCondLst>
                              <p:cond delay="3180"/>
                            </p:stCondLst>
                            <p:childTnLst>
                              <p:par>
                                <p:cTn id="38" presetID="31" presetClass="entr" presetSubtype="0" fill="hold" nodeType="afterEffect">
                                  <p:stCondLst>
                                    <p:cond delay="0"/>
                                  </p:stCondLst>
                                  <p:iterate type="lt">
                                    <p:tmPct val="5000"/>
                                  </p:iterate>
                                  <p:childTnLst>
                                    <p:set>
                                      <p:cBhvr>
                                        <p:cTn id="39" dur="1" fill="hold">
                                          <p:stCondLst>
                                            <p:cond delay="0"/>
                                          </p:stCondLst>
                                        </p:cTn>
                                        <p:tgtEl>
                                          <p:spTgt spid="6152"/>
                                        </p:tgtEl>
                                        <p:attrNameLst>
                                          <p:attrName>style.visibility</p:attrName>
                                        </p:attrNameLst>
                                      </p:cBhvr>
                                      <p:to>
                                        <p:strVal val="visible"/>
                                      </p:to>
                                    </p:set>
                                    <p:anim calcmode="lin" valueType="num">
                                      <p:cBhvr>
                                        <p:cTn id="40" dur="1000" fill="hold"/>
                                        <p:tgtEl>
                                          <p:spTgt spid="6152"/>
                                        </p:tgtEl>
                                        <p:attrNameLst>
                                          <p:attrName>ppt_w</p:attrName>
                                        </p:attrNameLst>
                                      </p:cBhvr>
                                      <p:tavLst>
                                        <p:tav tm="0">
                                          <p:val>
                                            <p:fltVal val="0"/>
                                          </p:val>
                                        </p:tav>
                                        <p:tav tm="100000">
                                          <p:val>
                                            <p:strVal val="#ppt_w"/>
                                          </p:val>
                                        </p:tav>
                                      </p:tavLst>
                                    </p:anim>
                                    <p:anim calcmode="lin" valueType="num">
                                      <p:cBhvr>
                                        <p:cTn id="41" dur="1000" fill="hold"/>
                                        <p:tgtEl>
                                          <p:spTgt spid="6152"/>
                                        </p:tgtEl>
                                        <p:attrNameLst>
                                          <p:attrName>ppt_h</p:attrName>
                                        </p:attrNameLst>
                                      </p:cBhvr>
                                      <p:tavLst>
                                        <p:tav tm="0">
                                          <p:val>
                                            <p:fltVal val="0"/>
                                          </p:val>
                                        </p:tav>
                                        <p:tav tm="100000">
                                          <p:val>
                                            <p:strVal val="#ppt_h"/>
                                          </p:val>
                                        </p:tav>
                                      </p:tavLst>
                                    </p:anim>
                                    <p:anim calcmode="lin" valueType="num">
                                      <p:cBhvr>
                                        <p:cTn id="42" dur="1000" fill="hold"/>
                                        <p:tgtEl>
                                          <p:spTgt spid="6152"/>
                                        </p:tgtEl>
                                        <p:attrNameLst>
                                          <p:attrName>style.rotation</p:attrName>
                                        </p:attrNameLst>
                                      </p:cBhvr>
                                      <p:tavLst>
                                        <p:tav tm="0">
                                          <p:val>
                                            <p:fltVal val="90"/>
                                          </p:val>
                                        </p:tav>
                                        <p:tav tm="100000">
                                          <p:val>
                                            <p:fltVal val="0"/>
                                          </p:val>
                                        </p:tav>
                                      </p:tavLst>
                                    </p:anim>
                                    <p:animEffect transition="in" filter="fade">
                                      <p:cBhvr>
                                        <p:cTn id="43" dur="1000"/>
                                        <p:tgtEl>
                                          <p:spTgt spid="6152"/>
                                        </p:tgtEl>
                                      </p:cBhvr>
                                    </p:animEffect>
                                  </p:childTnLst>
                                </p:cTn>
                              </p:par>
                            </p:childTnLst>
                          </p:cTn>
                        </p:par>
                        <p:par>
                          <p:cTn id="44" fill="hold">
                            <p:stCondLst>
                              <p:cond delay="4180"/>
                            </p:stCondLst>
                            <p:childTnLst>
                              <p:par>
                                <p:cTn id="45" presetID="31" presetClass="entr" presetSubtype="0" fill="hold" nodeType="afterEffect">
                                  <p:stCondLst>
                                    <p:cond delay="0"/>
                                  </p:stCondLst>
                                  <p:iterate type="lt">
                                    <p:tmPct val="5000"/>
                                  </p:iterate>
                                  <p:childTnLst>
                                    <p:set>
                                      <p:cBhvr>
                                        <p:cTn id="46" dur="1" fill="hold">
                                          <p:stCondLst>
                                            <p:cond delay="0"/>
                                          </p:stCondLst>
                                        </p:cTn>
                                        <p:tgtEl>
                                          <p:spTgt spid="6154"/>
                                        </p:tgtEl>
                                        <p:attrNameLst>
                                          <p:attrName>style.visibility</p:attrName>
                                        </p:attrNameLst>
                                      </p:cBhvr>
                                      <p:to>
                                        <p:strVal val="visible"/>
                                      </p:to>
                                    </p:set>
                                    <p:anim calcmode="lin" valueType="num">
                                      <p:cBhvr>
                                        <p:cTn id="47" dur="1000" fill="hold"/>
                                        <p:tgtEl>
                                          <p:spTgt spid="6154"/>
                                        </p:tgtEl>
                                        <p:attrNameLst>
                                          <p:attrName>ppt_w</p:attrName>
                                        </p:attrNameLst>
                                      </p:cBhvr>
                                      <p:tavLst>
                                        <p:tav tm="0">
                                          <p:val>
                                            <p:fltVal val="0"/>
                                          </p:val>
                                        </p:tav>
                                        <p:tav tm="100000">
                                          <p:val>
                                            <p:strVal val="#ppt_w"/>
                                          </p:val>
                                        </p:tav>
                                      </p:tavLst>
                                    </p:anim>
                                    <p:anim calcmode="lin" valueType="num">
                                      <p:cBhvr>
                                        <p:cTn id="48" dur="1000" fill="hold"/>
                                        <p:tgtEl>
                                          <p:spTgt spid="6154"/>
                                        </p:tgtEl>
                                        <p:attrNameLst>
                                          <p:attrName>ppt_h</p:attrName>
                                        </p:attrNameLst>
                                      </p:cBhvr>
                                      <p:tavLst>
                                        <p:tav tm="0">
                                          <p:val>
                                            <p:fltVal val="0"/>
                                          </p:val>
                                        </p:tav>
                                        <p:tav tm="100000">
                                          <p:val>
                                            <p:strVal val="#ppt_h"/>
                                          </p:val>
                                        </p:tav>
                                      </p:tavLst>
                                    </p:anim>
                                    <p:anim calcmode="lin" valueType="num">
                                      <p:cBhvr>
                                        <p:cTn id="49" dur="1000" fill="hold"/>
                                        <p:tgtEl>
                                          <p:spTgt spid="6154"/>
                                        </p:tgtEl>
                                        <p:attrNameLst>
                                          <p:attrName>style.rotation</p:attrName>
                                        </p:attrNameLst>
                                      </p:cBhvr>
                                      <p:tavLst>
                                        <p:tav tm="0">
                                          <p:val>
                                            <p:fltVal val="90"/>
                                          </p:val>
                                        </p:tav>
                                        <p:tav tm="100000">
                                          <p:val>
                                            <p:fltVal val="0"/>
                                          </p:val>
                                        </p:tav>
                                      </p:tavLst>
                                    </p:anim>
                                    <p:animEffect transition="in" filter="fade">
                                      <p:cBhvr>
                                        <p:cTn id="50" dur="1000"/>
                                        <p:tgtEl>
                                          <p:spTgt spid="6154"/>
                                        </p:tgtEl>
                                      </p:cBhvr>
                                    </p:animEffect>
                                  </p:childTnLst>
                                </p:cTn>
                              </p:par>
                            </p:childTnLst>
                          </p:cTn>
                        </p:par>
                        <p:par>
                          <p:cTn id="51" fill="hold">
                            <p:stCondLst>
                              <p:cond delay="5180"/>
                            </p:stCondLst>
                            <p:childTnLst>
                              <p:par>
                                <p:cTn id="52" presetID="27" presetClass="entr" presetSubtype="0" fill="hold" grpId="0" nodeType="afterEffect">
                                  <p:stCondLst>
                                    <p:cond delay="0"/>
                                  </p:stCondLst>
                                  <p:iterate type="lt">
                                    <p:tmPct val="50000"/>
                                  </p:iterate>
                                  <p:childTnLst>
                                    <p:set>
                                      <p:cBhvr>
                                        <p:cTn id="53" dur="1" fill="hold">
                                          <p:stCondLst>
                                            <p:cond delay="0"/>
                                          </p:stCondLst>
                                        </p:cTn>
                                        <p:tgtEl>
                                          <p:spTgt spid="6155"/>
                                        </p:tgtEl>
                                        <p:attrNameLst>
                                          <p:attrName>style.visibility</p:attrName>
                                        </p:attrNameLst>
                                      </p:cBhvr>
                                      <p:to>
                                        <p:strVal val="visible"/>
                                      </p:to>
                                    </p:set>
                                    <p:anim calcmode="discrete" valueType="clr">
                                      <p:cBhvr override="childStyle">
                                        <p:cTn id="54" dur="80"/>
                                        <p:tgtEl>
                                          <p:spTgt spid="6155"/>
                                        </p:tgtEl>
                                        <p:attrNameLst>
                                          <p:attrName>style.color</p:attrName>
                                        </p:attrNameLst>
                                      </p:cBhvr>
                                      <p:tavLst>
                                        <p:tav tm="0">
                                          <p:val>
                                            <p:clrVal>
                                              <a:schemeClr val="accent2"/>
                                            </p:clrVal>
                                          </p:val>
                                        </p:tav>
                                        <p:tav tm="50000">
                                          <p:val>
                                            <p:clrVal>
                                              <a:schemeClr val="hlink"/>
                                            </p:clrVal>
                                          </p:val>
                                        </p:tav>
                                      </p:tavLst>
                                    </p:anim>
                                    <p:anim calcmode="discrete" valueType="clr">
                                      <p:cBhvr>
                                        <p:cTn id="55" dur="80"/>
                                        <p:tgtEl>
                                          <p:spTgt spid="6155"/>
                                        </p:tgtEl>
                                        <p:attrNameLst>
                                          <p:attrName>fillcolor</p:attrName>
                                        </p:attrNameLst>
                                      </p:cBhvr>
                                      <p:tavLst>
                                        <p:tav tm="0">
                                          <p:val>
                                            <p:clrVal>
                                              <a:schemeClr val="accent2"/>
                                            </p:clrVal>
                                          </p:val>
                                        </p:tav>
                                        <p:tav tm="50000">
                                          <p:val>
                                            <p:clrVal>
                                              <a:schemeClr val="hlink"/>
                                            </p:clrVal>
                                          </p:val>
                                        </p:tav>
                                      </p:tavLst>
                                    </p:anim>
                                    <p:set>
                                      <p:cBhvr>
                                        <p:cTn id="56" dur="80"/>
                                        <p:tgtEl>
                                          <p:spTgt spid="6155"/>
                                        </p:tgtEl>
                                        <p:attrNameLst>
                                          <p:attrName>fill.type</p:attrName>
                                        </p:attrNameLst>
                                      </p:cBhvr>
                                      <p:to>
                                        <p:strVal val="solid"/>
                                      </p:to>
                                    </p:set>
                                  </p:childTnLst>
                                </p:cTn>
                              </p:par>
                            </p:childTnLst>
                          </p:cTn>
                        </p:par>
                        <p:par>
                          <p:cTn id="57" fill="hold">
                            <p:stCondLst>
                              <p:cond delay="6380"/>
                            </p:stCondLst>
                            <p:childTnLst>
                              <p:par>
                                <p:cTn id="58" presetID="27" presetClass="entr" presetSubtype="0" fill="hold" grpId="0" nodeType="afterEffect">
                                  <p:stCondLst>
                                    <p:cond delay="0"/>
                                  </p:stCondLst>
                                  <p:iterate type="lt">
                                    <p:tmPct val="50000"/>
                                  </p:iterate>
                                  <p:childTnLst>
                                    <p:set>
                                      <p:cBhvr>
                                        <p:cTn id="59" dur="1" fill="hold">
                                          <p:stCondLst>
                                            <p:cond delay="0"/>
                                          </p:stCondLst>
                                        </p:cTn>
                                        <p:tgtEl>
                                          <p:spTgt spid="6156"/>
                                        </p:tgtEl>
                                        <p:attrNameLst>
                                          <p:attrName>style.visibility</p:attrName>
                                        </p:attrNameLst>
                                      </p:cBhvr>
                                      <p:to>
                                        <p:strVal val="visible"/>
                                      </p:to>
                                    </p:set>
                                    <p:anim calcmode="discrete" valueType="clr">
                                      <p:cBhvr override="childStyle">
                                        <p:cTn id="60" dur="80"/>
                                        <p:tgtEl>
                                          <p:spTgt spid="6156"/>
                                        </p:tgtEl>
                                        <p:attrNameLst>
                                          <p:attrName>style.color</p:attrName>
                                        </p:attrNameLst>
                                      </p:cBhvr>
                                      <p:tavLst>
                                        <p:tav tm="0">
                                          <p:val>
                                            <p:clrVal>
                                              <a:schemeClr val="accent2"/>
                                            </p:clrVal>
                                          </p:val>
                                        </p:tav>
                                        <p:tav tm="50000">
                                          <p:val>
                                            <p:clrVal>
                                              <a:schemeClr val="hlink"/>
                                            </p:clrVal>
                                          </p:val>
                                        </p:tav>
                                      </p:tavLst>
                                    </p:anim>
                                    <p:anim calcmode="discrete" valueType="clr">
                                      <p:cBhvr>
                                        <p:cTn id="61" dur="80"/>
                                        <p:tgtEl>
                                          <p:spTgt spid="6156"/>
                                        </p:tgtEl>
                                        <p:attrNameLst>
                                          <p:attrName>fillcolor</p:attrName>
                                        </p:attrNameLst>
                                      </p:cBhvr>
                                      <p:tavLst>
                                        <p:tav tm="0">
                                          <p:val>
                                            <p:clrVal>
                                              <a:schemeClr val="accent2"/>
                                            </p:clrVal>
                                          </p:val>
                                        </p:tav>
                                        <p:tav tm="50000">
                                          <p:val>
                                            <p:clrVal>
                                              <a:schemeClr val="hlink"/>
                                            </p:clrVal>
                                          </p:val>
                                        </p:tav>
                                      </p:tavLst>
                                    </p:anim>
                                    <p:set>
                                      <p:cBhvr>
                                        <p:cTn id="62" dur="80"/>
                                        <p:tgtEl>
                                          <p:spTgt spid="615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8" grpId="0"/>
      <p:bldP spid="6149" grpId="0" animBg="1"/>
      <p:bldP spid="6155" grpId="0"/>
      <p:bldP spid="615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WordArt 2"/>
          <p:cNvSpPr>
            <a:spLocks noChangeArrowheads="1" noChangeShapeType="1" noTextEdit="1"/>
          </p:cNvSpPr>
          <p:nvPr/>
        </p:nvSpPr>
        <p:spPr bwMode="auto">
          <a:xfrm>
            <a:off x="4656139" y="3733800"/>
            <a:ext cx="5857875"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الإستخدام الأمثل لأكثر من مورد</a:t>
            </a:r>
          </a:p>
        </p:txBody>
      </p:sp>
      <p:sp>
        <p:nvSpPr>
          <p:cNvPr id="8195" name="Text Box 3"/>
          <p:cNvSpPr txBox="1">
            <a:spLocks noChangeArrowheads="1"/>
          </p:cNvSpPr>
          <p:nvPr/>
        </p:nvSpPr>
        <p:spPr bwMode="auto">
          <a:xfrm>
            <a:off x="1919288" y="260351"/>
            <a:ext cx="8424862" cy="830997"/>
          </a:xfrm>
          <a:prstGeom prst="rect">
            <a:avLst/>
          </a:prstGeom>
          <a:noFill/>
          <a:ln w="9525">
            <a:noFill/>
            <a:miter lim="800000"/>
            <a:headEnd/>
            <a:tailEnd/>
          </a:ln>
          <a:effectLst/>
        </p:spPr>
        <p:txBody>
          <a:bodyPr>
            <a:spAutoFit/>
          </a:bodyPr>
          <a:lstStyle/>
          <a:p>
            <a:pPr algn="just" rtl="1">
              <a:spcBef>
                <a:spcPct val="50000"/>
              </a:spcBef>
            </a:pPr>
            <a:r>
              <a:rPr lang="ar-BH" sz="2400"/>
              <a:t>يوضح </a:t>
            </a:r>
            <a:r>
              <a:rPr lang="ar-BH" sz="2400" b="1">
                <a:solidFill>
                  <a:srgbClr val="FD0903"/>
                </a:solidFill>
                <a:hlinkClick r:id="rId4" action="ppaction://hlinksldjump"/>
              </a:rPr>
              <a:t>الشكل (12-1)</a:t>
            </a:r>
            <a:r>
              <a:rPr lang="ar-BH" sz="2400"/>
              <a:t> المستوى الكفء لاستخدام عنصر العمل، بفرض أن المنشأة تتعامل في أسواق للمنافسة التامة لبيع منتجاتها أو شراء مواردها.</a:t>
            </a:r>
            <a:endParaRPr lang="fr-MA" sz="2400"/>
          </a:p>
        </p:txBody>
      </p:sp>
      <p:sp>
        <p:nvSpPr>
          <p:cNvPr id="8196" name="Text Box 4"/>
          <p:cNvSpPr txBox="1">
            <a:spLocks noChangeArrowheads="1"/>
          </p:cNvSpPr>
          <p:nvPr/>
        </p:nvSpPr>
        <p:spPr bwMode="auto">
          <a:xfrm>
            <a:off x="1919288" y="1125539"/>
            <a:ext cx="8424862" cy="1200329"/>
          </a:xfrm>
          <a:prstGeom prst="rect">
            <a:avLst/>
          </a:prstGeom>
          <a:noFill/>
          <a:ln w="9525">
            <a:noFill/>
            <a:miter lim="800000"/>
            <a:headEnd/>
            <a:tailEnd/>
          </a:ln>
          <a:effectLst/>
        </p:spPr>
        <p:txBody>
          <a:bodyPr>
            <a:spAutoFit/>
          </a:bodyPr>
          <a:lstStyle/>
          <a:p>
            <a:pPr algn="just" rtl="1">
              <a:spcBef>
                <a:spcPct val="50000"/>
              </a:spcBef>
            </a:pPr>
            <a:r>
              <a:rPr lang="ar-BH" sz="2400"/>
              <a:t>ويوضح </a:t>
            </a:r>
            <a:r>
              <a:rPr lang="ar-BH" sz="2400" b="1">
                <a:solidFill>
                  <a:srgbClr val="FD0903"/>
                </a:solidFill>
                <a:hlinkClick r:id="rId5" action="ppaction://hlinksldjump"/>
              </a:rPr>
              <a:t>الشكل (12-2)</a:t>
            </a:r>
            <a:r>
              <a:rPr lang="ar-BH" sz="2400"/>
              <a:t> أن الطلب على عناصر الإنتاج هو طلب مشتق، أي أنه يعتمد ليس فقط على سعر المورد نفسه وإنما أيضاً على السلعة المنتجة وتغيرات سعر السوق.</a:t>
            </a:r>
            <a:endParaRPr lang="fr-MA" sz="2400"/>
          </a:p>
        </p:txBody>
      </p:sp>
      <p:sp>
        <p:nvSpPr>
          <p:cNvPr id="8197" name="Text Box 5"/>
          <p:cNvSpPr txBox="1">
            <a:spLocks noChangeArrowheads="1"/>
          </p:cNvSpPr>
          <p:nvPr/>
        </p:nvSpPr>
        <p:spPr bwMode="auto">
          <a:xfrm>
            <a:off x="1919288" y="2420939"/>
            <a:ext cx="8424862" cy="1200329"/>
          </a:xfrm>
          <a:prstGeom prst="rect">
            <a:avLst/>
          </a:prstGeom>
          <a:noFill/>
          <a:ln w="9525">
            <a:noFill/>
            <a:miter lim="800000"/>
            <a:headEnd/>
            <a:tailEnd/>
          </a:ln>
          <a:effectLst/>
        </p:spPr>
        <p:txBody>
          <a:bodyPr>
            <a:spAutoFit/>
          </a:bodyPr>
          <a:lstStyle/>
          <a:p>
            <a:pPr algn="just" rtl="1">
              <a:spcBef>
                <a:spcPct val="50000"/>
              </a:spcBef>
            </a:pPr>
            <a:r>
              <a:rPr lang="ar-BH" sz="2400"/>
              <a:t>يوضح </a:t>
            </a:r>
            <a:r>
              <a:rPr lang="ar-BH" sz="2400" b="1">
                <a:solidFill>
                  <a:srgbClr val="FD0903"/>
                </a:solidFill>
                <a:hlinkClick r:id="rId6" action="ppaction://hlinksldjump"/>
              </a:rPr>
              <a:t>الجدول (12-1)</a:t>
            </a:r>
            <a:r>
              <a:rPr lang="ar-BH" sz="2400"/>
              <a:t> منشأة تبيع منتجها في سوق للمنافسة (السعر ثابت) وتستأجر عمالها من سوق عمل تنافسية (الأجر ثابت)، وعنصر العمل هو عنصر الإنتاج المتغير الوحيد في المدى القصير.</a:t>
            </a:r>
            <a:endParaRPr lang="fr-MA" sz="2400"/>
          </a:p>
        </p:txBody>
      </p:sp>
      <p:sp>
        <p:nvSpPr>
          <p:cNvPr id="8198" name="Text Box 6"/>
          <p:cNvSpPr txBox="1">
            <a:spLocks noChangeArrowheads="1"/>
          </p:cNvSpPr>
          <p:nvPr/>
        </p:nvSpPr>
        <p:spPr bwMode="auto">
          <a:xfrm>
            <a:off x="1847851" y="4484688"/>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7"/>
              </a:buBlip>
            </a:pPr>
            <a:r>
              <a:rPr lang="ar-BH" sz="2400"/>
              <a:t> شرط اختيار المزيج الأمثل من عنصري الإنتاج :</a:t>
            </a:r>
            <a:endParaRPr lang="fr-MA" sz="2400"/>
          </a:p>
        </p:txBody>
      </p:sp>
      <p:sp>
        <p:nvSpPr>
          <p:cNvPr id="8199" name="Rectangle 7"/>
          <p:cNvSpPr>
            <a:spLocks noChangeArrowheads="1"/>
          </p:cNvSpPr>
          <p:nvPr/>
        </p:nvSpPr>
        <p:spPr bwMode="auto">
          <a:xfrm>
            <a:off x="1524001" y="3039547"/>
            <a:ext cx="184731" cy="369332"/>
          </a:xfrm>
          <a:prstGeom prst="rect">
            <a:avLst/>
          </a:prstGeom>
          <a:noFill/>
          <a:ln w="9525">
            <a:noFill/>
            <a:miter lim="800000"/>
            <a:headEnd/>
            <a:tailEnd/>
          </a:ln>
          <a:effectLst/>
        </p:spPr>
        <p:txBody>
          <a:bodyPr wrap="none" anchor="ctr">
            <a:spAutoFit/>
          </a:bodyPr>
          <a:lstStyle/>
          <a:p>
            <a:endParaRPr lang="ar-SA"/>
          </a:p>
        </p:txBody>
      </p:sp>
      <p:sp>
        <p:nvSpPr>
          <p:cNvPr id="8200" name="Rectangle 8"/>
          <p:cNvSpPr>
            <a:spLocks noChangeArrowheads="1"/>
          </p:cNvSpPr>
          <p:nvPr/>
        </p:nvSpPr>
        <p:spPr bwMode="auto">
          <a:xfrm>
            <a:off x="1524001" y="3039547"/>
            <a:ext cx="184731" cy="369332"/>
          </a:xfrm>
          <a:prstGeom prst="rect">
            <a:avLst/>
          </a:prstGeom>
          <a:noFill/>
          <a:ln w="9525">
            <a:noFill/>
            <a:miter lim="800000"/>
            <a:headEnd/>
            <a:tailEnd/>
          </a:ln>
          <a:effectLst/>
        </p:spPr>
        <p:txBody>
          <a:bodyPr wrap="none" anchor="ctr">
            <a:spAutoFit/>
          </a:bodyPr>
          <a:lstStyle/>
          <a:p>
            <a:endParaRPr lang="ar-SA"/>
          </a:p>
        </p:txBody>
      </p:sp>
      <p:grpSp>
        <p:nvGrpSpPr>
          <p:cNvPr id="2" name="Group 9"/>
          <p:cNvGrpSpPr>
            <a:grpSpLocks/>
          </p:cNvGrpSpPr>
          <p:nvPr/>
        </p:nvGrpSpPr>
        <p:grpSpPr bwMode="auto">
          <a:xfrm>
            <a:off x="3276601" y="5181600"/>
            <a:ext cx="2447925" cy="1143000"/>
            <a:chOff x="3016" y="3339"/>
            <a:chExt cx="603" cy="258"/>
          </a:xfrm>
        </p:grpSpPr>
        <p:graphicFrame>
          <p:nvGraphicFramePr>
            <p:cNvPr id="8202" name="Object 10"/>
            <p:cNvGraphicFramePr>
              <a:graphicFrameLocks noChangeAspect="1"/>
            </p:cNvGraphicFramePr>
            <p:nvPr/>
          </p:nvGraphicFramePr>
          <p:xfrm>
            <a:off x="3379" y="3339"/>
            <a:ext cx="240" cy="258"/>
          </p:xfrm>
          <a:graphic>
            <a:graphicData uri="http://schemas.openxmlformats.org/presentationml/2006/ole">
              <mc:AlternateContent xmlns:mc="http://schemas.openxmlformats.org/markup-compatibility/2006">
                <mc:Choice xmlns:v="urn:schemas-microsoft-com:vml" Requires="v">
                  <p:oleObj spid="_x0000_s2068" name="Equation" r:id="rId8" imgW="380835" imgH="406224" progId="Equation.3">
                    <p:embed/>
                  </p:oleObj>
                </mc:Choice>
                <mc:Fallback>
                  <p:oleObj name="Equation" r:id="rId8" imgW="380835" imgH="406224"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79" y="3339"/>
                          <a:ext cx="240" cy="25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203" name="Object 11"/>
            <p:cNvGraphicFramePr>
              <a:graphicFrameLocks noChangeAspect="1"/>
            </p:cNvGraphicFramePr>
            <p:nvPr/>
          </p:nvGraphicFramePr>
          <p:xfrm>
            <a:off x="3016" y="3339"/>
            <a:ext cx="312" cy="258"/>
          </p:xfrm>
          <a:graphic>
            <a:graphicData uri="http://schemas.openxmlformats.org/presentationml/2006/ole">
              <mc:AlternateContent xmlns:mc="http://schemas.openxmlformats.org/markup-compatibility/2006">
                <mc:Choice xmlns:v="urn:schemas-microsoft-com:vml" Requires="v">
                  <p:oleObj spid="_x0000_s2069" name="Equation" r:id="rId10" imgW="494870" imgH="406048" progId="Equation.3">
                    <p:embed/>
                  </p:oleObj>
                </mc:Choice>
                <mc:Fallback>
                  <p:oleObj name="Equation" r:id="rId10" imgW="494870" imgH="406048"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016" y="3339"/>
                          <a:ext cx="312" cy="25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Tree>
    <p:extLst>
      <p:ext uri="{BB962C8B-B14F-4D97-AF65-F5344CB8AC3E}">
        <p14:creationId xmlns:p14="http://schemas.microsoft.com/office/powerpoint/2010/main" val="2248307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8195"/>
                                        </p:tgtEl>
                                        <p:attrNameLst>
                                          <p:attrName>style.visibility</p:attrName>
                                        </p:attrNameLst>
                                      </p:cBhvr>
                                      <p:to>
                                        <p:strVal val="visible"/>
                                      </p:to>
                                    </p:set>
                                    <p:anim calcmode="discrete" valueType="clr">
                                      <p:cBhvr override="childStyle">
                                        <p:cTn id="7" dur="80"/>
                                        <p:tgtEl>
                                          <p:spTgt spid="819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8195"/>
                                        </p:tgtEl>
                                        <p:attrNameLst>
                                          <p:attrName>fillcolor</p:attrName>
                                        </p:attrNameLst>
                                      </p:cBhvr>
                                      <p:tavLst>
                                        <p:tav tm="0">
                                          <p:val>
                                            <p:clrVal>
                                              <a:schemeClr val="accent2"/>
                                            </p:clrVal>
                                          </p:val>
                                        </p:tav>
                                        <p:tav tm="50000">
                                          <p:val>
                                            <p:clrVal>
                                              <a:schemeClr val="hlink"/>
                                            </p:clrVal>
                                          </p:val>
                                        </p:tav>
                                      </p:tavLst>
                                    </p:anim>
                                    <p:set>
                                      <p:cBhvr>
                                        <p:cTn id="9" dur="80"/>
                                        <p:tgtEl>
                                          <p:spTgt spid="8195"/>
                                        </p:tgtEl>
                                        <p:attrNameLst>
                                          <p:attrName>fill.type</p:attrName>
                                        </p:attrNameLst>
                                      </p:cBhvr>
                                      <p:to>
                                        <p:strVal val="solid"/>
                                      </p:to>
                                    </p:set>
                                  </p:childTnLst>
                                </p:cTn>
                              </p:par>
                            </p:childTnLst>
                          </p:cTn>
                        </p:par>
                        <p:par>
                          <p:cTn id="10" fill="hold">
                            <p:stCondLst>
                              <p:cond delay="448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8196"/>
                                        </p:tgtEl>
                                        <p:attrNameLst>
                                          <p:attrName>style.visibility</p:attrName>
                                        </p:attrNameLst>
                                      </p:cBhvr>
                                      <p:to>
                                        <p:strVal val="visible"/>
                                      </p:to>
                                    </p:set>
                                    <p:anim calcmode="discrete" valueType="clr">
                                      <p:cBhvr override="childStyle">
                                        <p:cTn id="13" dur="80"/>
                                        <p:tgtEl>
                                          <p:spTgt spid="8196"/>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8196"/>
                                        </p:tgtEl>
                                        <p:attrNameLst>
                                          <p:attrName>fillcolor</p:attrName>
                                        </p:attrNameLst>
                                      </p:cBhvr>
                                      <p:tavLst>
                                        <p:tav tm="0">
                                          <p:val>
                                            <p:clrVal>
                                              <a:schemeClr val="accent2"/>
                                            </p:clrVal>
                                          </p:val>
                                        </p:tav>
                                        <p:tav tm="50000">
                                          <p:val>
                                            <p:clrVal>
                                              <a:schemeClr val="hlink"/>
                                            </p:clrVal>
                                          </p:val>
                                        </p:tav>
                                      </p:tavLst>
                                    </p:anim>
                                    <p:set>
                                      <p:cBhvr>
                                        <p:cTn id="15" dur="80"/>
                                        <p:tgtEl>
                                          <p:spTgt spid="8196"/>
                                        </p:tgtEl>
                                        <p:attrNameLst>
                                          <p:attrName>fill.type</p:attrName>
                                        </p:attrNameLst>
                                      </p:cBhvr>
                                      <p:to>
                                        <p:strVal val="solid"/>
                                      </p:to>
                                    </p:set>
                                  </p:childTnLst>
                                </p:cTn>
                              </p:par>
                            </p:childTnLst>
                          </p:cTn>
                        </p:par>
                        <p:par>
                          <p:cTn id="16" fill="hold">
                            <p:stCondLst>
                              <p:cond delay="9400"/>
                            </p:stCondLst>
                            <p:childTnLst>
                              <p:par>
                                <p:cTn id="17" presetID="27" presetClass="entr" presetSubtype="0" fill="hold" nodeType="afterEffect">
                                  <p:stCondLst>
                                    <p:cond delay="0"/>
                                  </p:stCondLst>
                                  <p:iterate type="lt">
                                    <p:tmPct val="50000"/>
                                  </p:iterate>
                                  <p:childTnLst>
                                    <p:set>
                                      <p:cBhvr>
                                        <p:cTn id="18" dur="1" fill="hold">
                                          <p:stCondLst>
                                            <p:cond delay="0"/>
                                          </p:stCondLst>
                                        </p:cTn>
                                        <p:tgtEl>
                                          <p:spTgt spid="8197">
                                            <p:txEl>
                                              <p:pRg st="0" end="0"/>
                                            </p:txEl>
                                          </p:spTgt>
                                        </p:tgtEl>
                                        <p:attrNameLst>
                                          <p:attrName>style.visibility</p:attrName>
                                        </p:attrNameLst>
                                      </p:cBhvr>
                                      <p:to>
                                        <p:strVal val="visible"/>
                                      </p:to>
                                    </p:set>
                                    <p:anim calcmode="discrete" valueType="clr">
                                      <p:cBhvr override="childStyle">
                                        <p:cTn id="19" dur="80"/>
                                        <p:tgtEl>
                                          <p:spTgt spid="819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8197">
                                            <p:txEl>
                                              <p:pRg st="0" end="0"/>
                                            </p:txEl>
                                          </p:spTgt>
                                        </p:tgtEl>
                                        <p:attrNameLst>
                                          <p:attrName>fillcolor</p:attrName>
                                        </p:attrNameLst>
                                      </p:cBhvr>
                                      <p:tavLst>
                                        <p:tav tm="0">
                                          <p:val>
                                            <p:clrVal>
                                              <a:schemeClr val="accent2"/>
                                            </p:clrVal>
                                          </p:val>
                                        </p:tav>
                                        <p:tav tm="50000">
                                          <p:val>
                                            <p:clrVal>
                                              <a:schemeClr val="hlink"/>
                                            </p:clrVal>
                                          </p:val>
                                        </p:tav>
                                      </p:tavLst>
                                    </p:anim>
                                    <p:set>
                                      <p:cBhvr>
                                        <p:cTn id="21" dur="80"/>
                                        <p:tgtEl>
                                          <p:spTgt spid="8197">
                                            <p:txEl>
                                              <p:pRg st="0" end="0"/>
                                            </p:txEl>
                                          </p:spTgt>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8194"/>
                                        </p:tgtEl>
                                        <p:attrNameLst>
                                          <p:attrName>style.visibility</p:attrName>
                                        </p:attrNameLst>
                                      </p:cBhvr>
                                      <p:to>
                                        <p:strVal val="visible"/>
                                      </p:to>
                                    </p:set>
                                    <p:animEffect transition="in" filter="slide(fromBottom)">
                                      <p:cBhvr>
                                        <p:cTn id="26" dur="500"/>
                                        <p:tgtEl>
                                          <p:spTgt spid="8194"/>
                                        </p:tgtEl>
                                      </p:cBhvr>
                                    </p:animEffect>
                                  </p:childTnLst>
                                </p:cTn>
                              </p:par>
                            </p:childTnLst>
                          </p:cTn>
                        </p:par>
                        <p:par>
                          <p:cTn id="27" fill="hold">
                            <p:stCondLst>
                              <p:cond delay="500"/>
                            </p:stCondLst>
                            <p:childTnLst>
                              <p:par>
                                <p:cTn id="28" presetID="27" presetClass="entr" presetSubtype="0" fill="hold" grpId="0" nodeType="afterEffect">
                                  <p:stCondLst>
                                    <p:cond delay="0"/>
                                  </p:stCondLst>
                                  <p:iterate type="lt">
                                    <p:tmPct val="50000"/>
                                  </p:iterate>
                                  <p:childTnLst>
                                    <p:set>
                                      <p:cBhvr>
                                        <p:cTn id="29" dur="1" fill="hold">
                                          <p:stCondLst>
                                            <p:cond delay="0"/>
                                          </p:stCondLst>
                                        </p:cTn>
                                        <p:tgtEl>
                                          <p:spTgt spid="8198"/>
                                        </p:tgtEl>
                                        <p:attrNameLst>
                                          <p:attrName>style.visibility</p:attrName>
                                        </p:attrNameLst>
                                      </p:cBhvr>
                                      <p:to>
                                        <p:strVal val="visible"/>
                                      </p:to>
                                    </p:set>
                                    <p:anim calcmode="discrete" valueType="clr">
                                      <p:cBhvr override="childStyle">
                                        <p:cTn id="30" dur="80"/>
                                        <p:tgtEl>
                                          <p:spTgt spid="8198"/>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8198"/>
                                        </p:tgtEl>
                                        <p:attrNameLst>
                                          <p:attrName>fillcolor</p:attrName>
                                        </p:attrNameLst>
                                      </p:cBhvr>
                                      <p:tavLst>
                                        <p:tav tm="0">
                                          <p:val>
                                            <p:clrVal>
                                              <a:schemeClr val="accent2"/>
                                            </p:clrVal>
                                          </p:val>
                                        </p:tav>
                                        <p:tav tm="50000">
                                          <p:val>
                                            <p:clrVal>
                                              <a:schemeClr val="hlink"/>
                                            </p:clrVal>
                                          </p:val>
                                        </p:tav>
                                      </p:tavLst>
                                    </p:anim>
                                    <p:set>
                                      <p:cBhvr>
                                        <p:cTn id="32" dur="80"/>
                                        <p:tgtEl>
                                          <p:spTgt spid="8198"/>
                                        </p:tgtEl>
                                        <p:attrNameLst>
                                          <p:attrName>fill.type</p:attrName>
                                        </p:attrNameLst>
                                      </p:cBhvr>
                                      <p:to>
                                        <p:strVal val="solid"/>
                                      </p:to>
                                    </p:set>
                                  </p:childTnLst>
                                </p:cTn>
                              </p:par>
                            </p:childTnLst>
                          </p:cTn>
                        </p:par>
                        <p:par>
                          <p:cTn id="33" fill="hold">
                            <p:stCondLst>
                              <p:cond delay="1980"/>
                            </p:stCondLst>
                            <p:childTnLst>
                              <p:par>
                                <p:cTn id="34" presetID="31" presetClass="entr" presetSubtype="0" fill="hold" nodeType="afterEffect">
                                  <p:stCondLst>
                                    <p:cond delay="0"/>
                                  </p:stCondLst>
                                  <p:iterate type="lt">
                                    <p:tmPct val="5000"/>
                                  </p:iterate>
                                  <p:childTnLst>
                                    <p:set>
                                      <p:cBhvr>
                                        <p:cTn id="35" dur="1" fill="hold">
                                          <p:stCondLst>
                                            <p:cond delay="0"/>
                                          </p:stCondLst>
                                        </p:cTn>
                                        <p:tgtEl>
                                          <p:spTgt spid="2"/>
                                        </p:tgtEl>
                                        <p:attrNameLst>
                                          <p:attrName>style.visibility</p:attrName>
                                        </p:attrNameLst>
                                      </p:cBhvr>
                                      <p:to>
                                        <p:strVal val="visible"/>
                                      </p:to>
                                    </p:set>
                                    <p:anim calcmode="lin" valueType="num">
                                      <p:cBhvr>
                                        <p:cTn id="36" dur="1000" fill="hold"/>
                                        <p:tgtEl>
                                          <p:spTgt spid="2"/>
                                        </p:tgtEl>
                                        <p:attrNameLst>
                                          <p:attrName>ppt_w</p:attrName>
                                        </p:attrNameLst>
                                      </p:cBhvr>
                                      <p:tavLst>
                                        <p:tav tm="0">
                                          <p:val>
                                            <p:fltVal val="0"/>
                                          </p:val>
                                        </p:tav>
                                        <p:tav tm="100000">
                                          <p:val>
                                            <p:strVal val="#ppt_w"/>
                                          </p:val>
                                        </p:tav>
                                      </p:tavLst>
                                    </p:anim>
                                    <p:anim calcmode="lin" valueType="num">
                                      <p:cBhvr>
                                        <p:cTn id="37" dur="1000" fill="hold"/>
                                        <p:tgtEl>
                                          <p:spTgt spid="2"/>
                                        </p:tgtEl>
                                        <p:attrNameLst>
                                          <p:attrName>ppt_h</p:attrName>
                                        </p:attrNameLst>
                                      </p:cBhvr>
                                      <p:tavLst>
                                        <p:tav tm="0">
                                          <p:val>
                                            <p:fltVal val="0"/>
                                          </p:val>
                                        </p:tav>
                                        <p:tav tm="100000">
                                          <p:val>
                                            <p:strVal val="#ppt_h"/>
                                          </p:val>
                                        </p:tav>
                                      </p:tavLst>
                                    </p:anim>
                                    <p:anim calcmode="lin" valueType="num">
                                      <p:cBhvr>
                                        <p:cTn id="38" dur="1000" fill="hold"/>
                                        <p:tgtEl>
                                          <p:spTgt spid="2"/>
                                        </p:tgtEl>
                                        <p:attrNameLst>
                                          <p:attrName>style.rotation</p:attrName>
                                        </p:attrNameLst>
                                      </p:cBhvr>
                                      <p:tavLst>
                                        <p:tav tm="0">
                                          <p:val>
                                            <p:fltVal val="90"/>
                                          </p:val>
                                        </p:tav>
                                        <p:tav tm="100000">
                                          <p:val>
                                            <p:fltVal val="0"/>
                                          </p:val>
                                        </p:tav>
                                      </p:tavLst>
                                    </p:anim>
                                    <p:animEffect transition="in" filter="fade">
                                      <p:cBhvr>
                                        <p:cTn id="3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nimBg="1"/>
      <p:bldP spid="8195" grpId="0"/>
      <p:bldP spid="8196" grpId="0"/>
      <p:bldP spid="819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 Box 3"/>
          <p:cNvSpPr txBox="1">
            <a:spLocks noChangeArrowheads="1"/>
          </p:cNvSpPr>
          <p:nvPr/>
        </p:nvSpPr>
        <p:spPr bwMode="auto">
          <a:xfrm>
            <a:off x="4999038" y="1033464"/>
            <a:ext cx="831850" cy="49847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b="1"/>
          </a:p>
        </p:txBody>
      </p:sp>
      <p:sp>
        <p:nvSpPr>
          <p:cNvPr id="10244" name="Text Box 4"/>
          <p:cNvSpPr txBox="1">
            <a:spLocks noChangeArrowheads="1"/>
          </p:cNvSpPr>
          <p:nvPr/>
        </p:nvSpPr>
        <p:spPr bwMode="auto">
          <a:xfrm>
            <a:off x="6010276" y="2022476"/>
            <a:ext cx="830263" cy="49847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b="1"/>
          </a:p>
        </p:txBody>
      </p:sp>
      <p:sp>
        <p:nvSpPr>
          <p:cNvPr id="10245" name="Text Box 5"/>
          <p:cNvSpPr txBox="1">
            <a:spLocks noChangeArrowheads="1"/>
          </p:cNvSpPr>
          <p:nvPr/>
        </p:nvSpPr>
        <p:spPr bwMode="auto">
          <a:xfrm>
            <a:off x="3490913" y="1254126"/>
            <a:ext cx="830262" cy="49847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 W</a:t>
            </a:r>
            <a:r>
              <a:rPr lang="en-US" altLang="zh-CN" sz="2400" b="1" baseline="-25000">
                <a:latin typeface="Times New Roman" pitchFamily="18" charset="0"/>
                <a:ea typeface="SimSun" pitchFamily="2" charset="-122"/>
              </a:rPr>
              <a:t>1</a:t>
            </a:r>
            <a:endParaRPr lang="en-US" sz="3600" b="1"/>
          </a:p>
        </p:txBody>
      </p:sp>
      <p:sp>
        <p:nvSpPr>
          <p:cNvPr id="10246" name="Text Box 6"/>
          <p:cNvSpPr txBox="1">
            <a:spLocks noChangeArrowheads="1"/>
          </p:cNvSpPr>
          <p:nvPr/>
        </p:nvSpPr>
        <p:spPr bwMode="auto">
          <a:xfrm>
            <a:off x="3476626" y="2244726"/>
            <a:ext cx="830263" cy="49847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W</a:t>
            </a:r>
            <a:r>
              <a:rPr lang="en-US" altLang="zh-CN" sz="2400" b="1" baseline="-25000">
                <a:latin typeface="Times New Roman" pitchFamily="18" charset="0"/>
                <a:ea typeface="SimSun" pitchFamily="2" charset="-122"/>
              </a:rPr>
              <a:t>2</a:t>
            </a:r>
            <a:endParaRPr lang="en-US" sz="3600" b="1"/>
          </a:p>
        </p:txBody>
      </p:sp>
      <p:sp>
        <p:nvSpPr>
          <p:cNvPr id="10247" name="Line 7"/>
          <p:cNvSpPr>
            <a:spLocks noChangeShapeType="1"/>
          </p:cNvSpPr>
          <p:nvPr/>
        </p:nvSpPr>
        <p:spPr bwMode="auto">
          <a:xfrm>
            <a:off x="4329113" y="682625"/>
            <a:ext cx="0" cy="3322638"/>
          </a:xfrm>
          <a:prstGeom prst="line">
            <a:avLst/>
          </a:prstGeom>
          <a:noFill/>
          <a:ln w="28575">
            <a:solidFill>
              <a:srgbClr val="000000"/>
            </a:solidFill>
            <a:round/>
            <a:headEnd/>
            <a:tailEnd/>
          </a:ln>
        </p:spPr>
        <p:txBody>
          <a:bodyPr/>
          <a:lstStyle/>
          <a:p>
            <a:endParaRPr lang="ar-SA"/>
          </a:p>
        </p:txBody>
      </p:sp>
      <p:sp>
        <p:nvSpPr>
          <p:cNvPr id="10248" name="Line 8"/>
          <p:cNvSpPr>
            <a:spLocks noChangeShapeType="1"/>
          </p:cNvSpPr>
          <p:nvPr/>
        </p:nvSpPr>
        <p:spPr bwMode="auto">
          <a:xfrm>
            <a:off x="4329114" y="4005263"/>
            <a:ext cx="3989387" cy="0"/>
          </a:xfrm>
          <a:prstGeom prst="line">
            <a:avLst/>
          </a:prstGeom>
          <a:noFill/>
          <a:ln w="28575">
            <a:solidFill>
              <a:srgbClr val="000000"/>
            </a:solidFill>
            <a:round/>
            <a:headEnd/>
            <a:tailEnd/>
          </a:ln>
        </p:spPr>
        <p:txBody>
          <a:bodyPr/>
          <a:lstStyle/>
          <a:p>
            <a:endParaRPr lang="ar-SA"/>
          </a:p>
        </p:txBody>
      </p:sp>
      <p:sp>
        <p:nvSpPr>
          <p:cNvPr id="10249" name="Line 9"/>
          <p:cNvSpPr>
            <a:spLocks noChangeShapeType="1"/>
          </p:cNvSpPr>
          <p:nvPr/>
        </p:nvSpPr>
        <p:spPr bwMode="auto">
          <a:xfrm>
            <a:off x="4329114" y="2509838"/>
            <a:ext cx="3989387" cy="0"/>
          </a:xfrm>
          <a:prstGeom prst="line">
            <a:avLst/>
          </a:prstGeom>
          <a:noFill/>
          <a:ln w="28575">
            <a:solidFill>
              <a:srgbClr val="000000"/>
            </a:solidFill>
            <a:round/>
            <a:headEnd/>
            <a:tailEnd/>
          </a:ln>
        </p:spPr>
        <p:txBody>
          <a:bodyPr/>
          <a:lstStyle/>
          <a:p>
            <a:endParaRPr lang="ar-SA"/>
          </a:p>
        </p:txBody>
      </p:sp>
      <p:sp>
        <p:nvSpPr>
          <p:cNvPr id="10250" name="Line 10"/>
          <p:cNvSpPr>
            <a:spLocks noChangeShapeType="1"/>
          </p:cNvSpPr>
          <p:nvPr/>
        </p:nvSpPr>
        <p:spPr bwMode="auto">
          <a:xfrm>
            <a:off x="4662488" y="682626"/>
            <a:ext cx="2824162" cy="2824163"/>
          </a:xfrm>
          <a:prstGeom prst="line">
            <a:avLst/>
          </a:prstGeom>
          <a:noFill/>
          <a:ln w="28575">
            <a:solidFill>
              <a:srgbClr val="000000"/>
            </a:solidFill>
            <a:round/>
            <a:headEnd/>
            <a:tailEnd/>
          </a:ln>
        </p:spPr>
        <p:txBody>
          <a:bodyPr/>
          <a:lstStyle/>
          <a:p>
            <a:endParaRPr lang="ar-SA"/>
          </a:p>
        </p:txBody>
      </p:sp>
      <p:sp>
        <p:nvSpPr>
          <p:cNvPr id="10251" name="Text Box 11"/>
          <p:cNvSpPr txBox="1">
            <a:spLocks noChangeArrowheads="1"/>
          </p:cNvSpPr>
          <p:nvPr/>
        </p:nvSpPr>
        <p:spPr bwMode="auto">
          <a:xfrm>
            <a:off x="6745289" y="3435351"/>
            <a:ext cx="1463675" cy="56991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P×MP</a:t>
            </a:r>
            <a:r>
              <a:rPr lang="en-US" altLang="zh-CN" sz="2400" b="1" baseline="-25000">
                <a:latin typeface="Times New Roman" pitchFamily="18" charset="0"/>
                <a:ea typeface="SimSun" pitchFamily="2" charset="-122"/>
              </a:rPr>
              <a:t>L</a:t>
            </a:r>
            <a:endParaRPr lang="en-US" sz="3600" b="1"/>
          </a:p>
        </p:txBody>
      </p:sp>
      <p:sp>
        <p:nvSpPr>
          <p:cNvPr id="10252" name="Text Box 12"/>
          <p:cNvSpPr txBox="1">
            <a:spLocks noChangeArrowheads="1"/>
          </p:cNvSpPr>
          <p:nvPr/>
        </p:nvSpPr>
        <p:spPr bwMode="auto">
          <a:xfrm>
            <a:off x="7681913" y="3751264"/>
            <a:ext cx="996950" cy="49847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endParaRPr lang="en-US" sz="3600" b="1"/>
          </a:p>
        </p:txBody>
      </p:sp>
      <p:sp>
        <p:nvSpPr>
          <p:cNvPr id="10253" name="Line 13"/>
          <p:cNvSpPr>
            <a:spLocks noChangeShapeType="1"/>
          </p:cNvSpPr>
          <p:nvPr/>
        </p:nvSpPr>
        <p:spPr bwMode="auto">
          <a:xfrm>
            <a:off x="4329114" y="1512888"/>
            <a:ext cx="3989387" cy="0"/>
          </a:xfrm>
          <a:prstGeom prst="line">
            <a:avLst/>
          </a:prstGeom>
          <a:noFill/>
          <a:ln w="28575">
            <a:solidFill>
              <a:srgbClr val="000000"/>
            </a:solidFill>
            <a:round/>
            <a:headEnd/>
            <a:tailEnd/>
          </a:ln>
        </p:spPr>
        <p:txBody>
          <a:bodyPr/>
          <a:lstStyle/>
          <a:p>
            <a:endParaRPr lang="ar-SA"/>
          </a:p>
        </p:txBody>
      </p:sp>
      <p:sp>
        <p:nvSpPr>
          <p:cNvPr id="10254" name="Line 14"/>
          <p:cNvSpPr>
            <a:spLocks noChangeShapeType="1"/>
          </p:cNvSpPr>
          <p:nvPr/>
        </p:nvSpPr>
        <p:spPr bwMode="auto">
          <a:xfrm>
            <a:off x="5492750" y="1512889"/>
            <a:ext cx="0" cy="2492375"/>
          </a:xfrm>
          <a:prstGeom prst="line">
            <a:avLst/>
          </a:prstGeom>
          <a:noFill/>
          <a:ln w="28575">
            <a:solidFill>
              <a:srgbClr val="000000"/>
            </a:solidFill>
            <a:prstDash val="dashDot"/>
            <a:round/>
            <a:headEnd/>
            <a:tailEnd/>
          </a:ln>
        </p:spPr>
        <p:txBody>
          <a:bodyPr/>
          <a:lstStyle/>
          <a:p>
            <a:endParaRPr lang="ar-SA"/>
          </a:p>
        </p:txBody>
      </p:sp>
      <p:sp>
        <p:nvSpPr>
          <p:cNvPr id="10255" name="Line 15"/>
          <p:cNvSpPr>
            <a:spLocks noChangeShapeType="1"/>
          </p:cNvSpPr>
          <p:nvPr/>
        </p:nvSpPr>
        <p:spPr bwMode="auto">
          <a:xfrm>
            <a:off x="6489700" y="2509839"/>
            <a:ext cx="0" cy="1495425"/>
          </a:xfrm>
          <a:prstGeom prst="line">
            <a:avLst/>
          </a:prstGeom>
          <a:noFill/>
          <a:ln w="28575">
            <a:solidFill>
              <a:srgbClr val="000000"/>
            </a:solidFill>
            <a:prstDash val="dashDot"/>
            <a:round/>
            <a:headEnd/>
            <a:tailEnd/>
          </a:ln>
        </p:spPr>
        <p:txBody>
          <a:bodyPr/>
          <a:lstStyle/>
          <a:p>
            <a:endParaRPr lang="ar-SA"/>
          </a:p>
        </p:txBody>
      </p:sp>
      <p:sp>
        <p:nvSpPr>
          <p:cNvPr id="10256" name="Text Box 16"/>
          <p:cNvSpPr txBox="1">
            <a:spLocks noChangeArrowheads="1"/>
          </p:cNvSpPr>
          <p:nvPr/>
        </p:nvSpPr>
        <p:spPr bwMode="auto">
          <a:xfrm>
            <a:off x="1981201" y="4419601"/>
            <a:ext cx="7777163" cy="1768475"/>
          </a:xfrm>
          <a:prstGeom prst="rect">
            <a:avLst/>
          </a:prstGeom>
          <a:noFill/>
          <a:ln w="28575">
            <a:solidFill>
              <a:srgbClr val="000000"/>
            </a:solidFill>
            <a:miter lim="800000"/>
            <a:headEnd/>
            <a:tailEnd/>
          </a:ln>
        </p:spPr>
        <p:txBody>
          <a:bodyPr/>
          <a:lstStyle/>
          <a:p>
            <a:pPr algn="just" rtl="1"/>
            <a:r>
              <a:rPr lang="ar-SA" altLang="zh-CN" sz="2000" b="1">
                <a:solidFill>
                  <a:srgbClr val="FF6600"/>
                </a:solidFill>
                <a:latin typeface="Times New Roman" pitchFamily="18" charset="0"/>
                <a:ea typeface="SimSun" pitchFamily="2" charset="-122"/>
                <a:cs typeface="Times New Roman" pitchFamily="18" charset="0"/>
              </a:rPr>
              <a:t>الشكل (11-1):</a:t>
            </a:r>
            <a:r>
              <a:rPr lang="ar-SA" altLang="zh-CN" sz="2000" b="1">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تقاس قيمة الناتج الحدي بارتفاع منحنى (</a:t>
            </a:r>
            <a:r>
              <a:rPr lang="en-US" altLang="zh-CN" sz="2000">
                <a:latin typeface="Times New Roman" pitchFamily="18" charset="0"/>
                <a:ea typeface="SimSun" pitchFamily="2" charset="-122"/>
                <a:cs typeface="Times New Roman" pitchFamily="18" charset="0"/>
              </a:rPr>
              <a:t>P*MP</a:t>
            </a:r>
            <a:r>
              <a:rPr lang="en-US" altLang="zh-CN" sz="2000" baseline="-25000">
                <a:latin typeface="Times New Roman" pitchFamily="18" charset="0"/>
                <a:ea typeface="SimSun" pitchFamily="2" charset="-122"/>
                <a:cs typeface="Times New Roman" pitchFamily="18" charset="0"/>
              </a:rPr>
              <a:t>L</a:t>
            </a:r>
            <a:r>
              <a:rPr lang="ar-BH" altLang="zh-CN" sz="2000">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عند أي مستوى من استخدام عنصر العمل. عند انخفاض الأجر إلى </a:t>
            </a:r>
            <a:r>
              <a:rPr lang="en-US" altLang="zh-CN" sz="2000">
                <a:latin typeface="Times New Roman" pitchFamily="18" charset="0"/>
                <a:ea typeface="SimSun" pitchFamily="2" charset="-122"/>
                <a:cs typeface="Times New Roman" pitchFamily="18" charset="0"/>
              </a:rPr>
              <a:t>W</a:t>
            </a:r>
            <a:r>
              <a:rPr lang="en-US" altLang="zh-CN" sz="2000" baseline="-25000">
                <a:latin typeface="Times New Roman" pitchFamily="18" charset="0"/>
                <a:ea typeface="SimSun" pitchFamily="2" charset="-122"/>
                <a:cs typeface="Times New Roman" pitchFamily="18" charset="0"/>
              </a:rPr>
              <a:t>2</a:t>
            </a:r>
            <a:r>
              <a:rPr lang="ar-SA" altLang="zh-CN" sz="2000" b="1">
                <a:latin typeface="Times New Roman" pitchFamily="18" charset="0"/>
                <a:ea typeface="SimSun" pitchFamily="2" charset="-122"/>
                <a:cs typeface="Times New Roman" pitchFamily="18" charset="0"/>
              </a:rPr>
              <a:t> أ</a:t>
            </a:r>
            <a:r>
              <a:rPr lang="ar-SA" altLang="zh-CN" sz="2000">
                <a:latin typeface="Times New Roman" pitchFamily="18" charset="0"/>
                <a:ea typeface="SimSun" pitchFamily="2" charset="-122"/>
                <a:cs typeface="Times New Roman" pitchFamily="18" charset="0"/>
              </a:rPr>
              <a:t>صبحت قيمة الناتج الحدي أعلى من الأجر الجديد عند </a:t>
            </a:r>
            <a:r>
              <a:rPr lang="en-US" altLang="zh-CN" sz="2000">
                <a:latin typeface="Times New Roman" pitchFamily="18" charset="0"/>
                <a:ea typeface="SimSun" pitchFamily="2" charset="-122"/>
                <a:cs typeface="Times New Roman" pitchFamily="18" charset="0"/>
              </a:rPr>
              <a:t>L</a:t>
            </a:r>
            <a:r>
              <a:rPr lang="en-US" altLang="zh-CN" sz="2000" baseline="-25000">
                <a:latin typeface="Times New Roman" pitchFamily="18" charset="0"/>
                <a:ea typeface="SimSun" pitchFamily="2" charset="-122"/>
                <a:cs typeface="Times New Roman" pitchFamily="18" charset="0"/>
              </a:rPr>
              <a:t>1</a:t>
            </a:r>
            <a:r>
              <a:rPr lang="ar-SA" altLang="zh-CN" sz="2000">
                <a:latin typeface="Times New Roman" pitchFamily="18" charset="0"/>
                <a:ea typeface="SimSun" pitchFamily="2" charset="-122"/>
                <a:cs typeface="Times New Roman" pitchFamily="18" charset="0"/>
              </a:rPr>
              <a:t>، مما دفع المنشأ إلى التوسع في استخدام عنصر العمل  إلى </a:t>
            </a:r>
            <a:r>
              <a:rPr lang="en-US" altLang="zh-CN" sz="2000">
                <a:latin typeface="Times New Roman" pitchFamily="18" charset="0"/>
                <a:ea typeface="SimSun" pitchFamily="2" charset="-122"/>
                <a:cs typeface="Times New Roman" pitchFamily="18" charset="0"/>
              </a:rPr>
              <a:t>L</a:t>
            </a:r>
            <a:r>
              <a:rPr lang="en-US" altLang="zh-CN" sz="2000" baseline="-25000">
                <a:latin typeface="Times New Roman" pitchFamily="18" charset="0"/>
                <a:ea typeface="SimSun" pitchFamily="2" charset="-122"/>
                <a:cs typeface="Times New Roman" pitchFamily="18" charset="0"/>
              </a:rPr>
              <a:t>2</a:t>
            </a:r>
            <a:r>
              <a:rPr lang="ar-BH" altLang="zh-CN" sz="2000" baseline="-25000">
                <a:latin typeface="Times New Roman" pitchFamily="18" charset="0"/>
                <a:ea typeface="SimSun" pitchFamily="2" charset="-122"/>
                <a:cs typeface="Times New Roman" pitchFamily="18" charset="0"/>
              </a:rPr>
              <a:t>.</a:t>
            </a:r>
            <a:r>
              <a:rPr lang="ar-BH" altLang="zh-CN" sz="2000">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لذلك يعتبر منحنى قيمة الناتج الحدي الذي يعكس العلاقة العكسية بين مستوى الأجر وكمية العمل المطلوبة بمثابة منحنى طلب المنشأة على عنصر العمل.</a:t>
            </a:r>
            <a:endParaRPr lang="en-US" sz="3200">
              <a:ea typeface="SimSun" pitchFamily="2" charset="-122"/>
            </a:endParaRPr>
          </a:p>
        </p:txBody>
      </p:sp>
      <p:sp>
        <p:nvSpPr>
          <p:cNvPr id="10257" name="Text Box 17"/>
          <p:cNvSpPr txBox="1">
            <a:spLocks noChangeArrowheads="1"/>
          </p:cNvSpPr>
          <p:nvPr/>
        </p:nvSpPr>
        <p:spPr bwMode="auto">
          <a:xfrm>
            <a:off x="4989513" y="3981451"/>
            <a:ext cx="996950" cy="4984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L</a:t>
            </a:r>
            <a:r>
              <a:rPr lang="en-US" altLang="zh-CN" sz="2400" b="1" baseline="-25000">
                <a:latin typeface="Times New Roman" pitchFamily="18" charset="0"/>
                <a:ea typeface="SimSun" pitchFamily="2" charset="-122"/>
              </a:rPr>
              <a:t>1</a:t>
            </a:r>
            <a:endParaRPr lang="en-US" sz="3600" b="1" baseline="-25000"/>
          </a:p>
        </p:txBody>
      </p:sp>
      <p:sp>
        <p:nvSpPr>
          <p:cNvPr id="10258" name="Text Box 18"/>
          <p:cNvSpPr txBox="1">
            <a:spLocks noChangeArrowheads="1"/>
          </p:cNvSpPr>
          <p:nvPr/>
        </p:nvSpPr>
        <p:spPr bwMode="auto">
          <a:xfrm>
            <a:off x="5981700" y="4005264"/>
            <a:ext cx="996950" cy="4984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L</a:t>
            </a:r>
            <a:r>
              <a:rPr lang="en-US" altLang="zh-CN" sz="2400" b="1" baseline="-25000">
                <a:latin typeface="Times New Roman" pitchFamily="18" charset="0"/>
                <a:ea typeface="SimSun" pitchFamily="2" charset="-122"/>
              </a:rPr>
              <a:t>2</a:t>
            </a:r>
            <a:endParaRPr lang="en-US" sz="3600" b="1" baseline="-25000"/>
          </a:p>
        </p:txBody>
      </p:sp>
    </p:spTree>
    <p:extLst>
      <p:ext uri="{BB962C8B-B14F-4D97-AF65-F5344CB8AC3E}">
        <p14:creationId xmlns:p14="http://schemas.microsoft.com/office/powerpoint/2010/main" val="1696146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 Box 3"/>
          <p:cNvSpPr txBox="1">
            <a:spLocks noChangeArrowheads="1"/>
          </p:cNvSpPr>
          <p:nvPr/>
        </p:nvSpPr>
        <p:spPr bwMode="auto">
          <a:xfrm>
            <a:off x="4594226" y="2205039"/>
            <a:ext cx="925513" cy="5556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b="1"/>
          </a:p>
        </p:txBody>
      </p:sp>
      <p:sp>
        <p:nvSpPr>
          <p:cNvPr id="12292" name="Text Box 4"/>
          <p:cNvSpPr txBox="1">
            <a:spLocks noChangeArrowheads="1"/>
          </p:cNvSpPr>
          <p:nvPr/>
        </p:nvSpPr>
        <p:spPr bwMode="auto">
          <a:xfrm>
            <a:off x="6978651" y="2176464"/>
            <a:ext cx="925513" cy="5556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b="1"/>
          </a:p>
        </p:txBody>
      </p:sp>
      <p:sp>
        <p:nvSpPr>
          <p:cNvPr id="12293" name="Text Box 5"/>
          <p:cNvSpPr txBox="1">
            <a:spLocks noChangeArrowheads="1"/>
          </p:cNvSpPr>
          <p:nvPr/>
        </p:nvSpPr>
        <p:spPr bwMode="auto">
          <a:xfrm>
            <a:off x="3214689" y="2430464"/>
            <a:ext cx="923925" cy="55403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 W</a:t>
            </a:r>
            <a:r>
              <a:rPr lang="en-US" altLang="zh-CN" sz="2400" b="1" baseline="-25000">
                <a:latin typeface="Times New Roman" pitchFamily="18" charset="0"/>
                <a:ea typeface="SimSun" pitchFamily="2" charset="-122"/>
              </a:rPr>
              <a:t>1</a:t>
            </a:r>
            <a:endParaRPr lang="en-US" sz="3600" b="1"/>
          </a:p>
        </p:txBody>
      </p:sp>
      <p:sp>
        <p:nvSpPr>
          <p:cNvPr id="12294" name="Line 6"/>
          <p:cNvSpPr>
            <a:spLocks noChangeShapeType="1"/>
          </p:cNvSpPr>
          <p:nvPr/>
        </p:nvSpPr>
        <p:spPr bwMode="auto">
          <a:xfrm>
            <a:off x="4116388" y="842964"/>
            <a:ext cx="0" cy="3698875"/>
          </a:xfrm>
          <a:prstGeom prst="line">
            <a:avLst/>
          </a:prstGeom>
          <a:noFill/>
          <a:ln w="38100">
            <a:solidFill>
              <a:srgbClr val="000000"/>
            </a:solidFill>
            <a:round/>
            <a:headEnd/>
            <a:tailEnd/>
          </a:ln>
        </p:spPr>
        <p:txBody>
          <a:bodyPr/>
          <a:lstStyle/>
          <a:p>
            <a:endParaRPr lang="ar-SA"/>
          </a:p>
        </p:txBody>
      </p:sp>
      <p:sp>
        <p:nvSpPr>
          <p:cNvPr id="12295" name="Line 7"/>
          <p:cNvSpPr>
            <a:spLocks noChangeShapeType="1"/>
          </p:cNvSpPr>
          <p:nvPr/>
        </p:nvSpPr>
        <p:spPr bwMode="auto">
          <a:xfrm>
            <a:off x="4116388" y="4541838"/>
            <a:ext cx="4437062" cy="0"/>
          </a:xfrm>
          <a:prstGeom prst="line">
            <a:avLst/>
          </a:prstGeom>
          <a:noFill/>
          <a:ln w="38100">
            <a:solidFill>
              <a:srgbClr val="000000"/>
            </a:solidFill>
            <a:round/>
            <a:headEnd/>
            <a:tailEnd/>
          </a:ln>
        </p:spPr>
        <p:txBody>
          <a:bodyPr/>
          <a:lstStyle/>
          <a:p>
            <a:endParaRPr lang="ar-SA"/>
          </a:p>
        </p:txBody>
      </p:sp>
      <p:sp>
        <p:nvSpPr>
          <p:cNvPr id="12296" name="Text Box 8"/>
          <p:cNvSpPr txBox="1">
            <a:spLocks noChangeArrowheads="1"/>
          </p:cNvSpPr>
          <p:nvPr/>
        </p:nvSpPr>
        <p:spPr bwMode="auto">
          <a:xfrm>
            <a:off x="3560764" y="1484314"/>
            <a:ext cx="1958975" cy="5556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r>
              <a:rPr lang="en-US" altLang="zh-CN" sz="2400" b="1">
                <a:latin typeface="Times New Roman" pitchFamily="18" charset="0"/>
                <a:ea typeface="SimSun" pitchFamily="2" charset="-122"/>
              </a:rPr>
              <a:t>×MP</a:t>
            </a:r>
            <a:r>
              <a:rPr lang="en-US" altLang="zh-CN" sz="2400" b="1" baseline="-25000">
                <a:latin typeface="Times New Roman" pitchFamily="18" charset="0"/>
                <a:ea typeface="SimSun" pitchFamily="2" charset="-122"/>
              </a:rPr>
              <a:t>L</a:t>
            </a:r>
            <a:endParaRPr lang="en-US" sz="3600" b="1"/>
          </a:p>
        </p:txBody>
      </p:sp>
      <p:sp>
        <p:nvSpPr>
          <p:cNvPr id="12297" name="Text Box 9"/>
          <p:cNvSpPr txBox="1">
            <a:spLocks noChangeArrowheads="1"/>
          </p:cNvSpPr>
          <p:nvPr/>
        </p:nvSpPr>
        <p:spPr bwMode="auto">
          <a:xfrm>
            <a:off x="8226426" y="4292601"/>
            <a:ext cx="1109663" cy="55562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Q</a:t>
            </a:r>
            <a:endParaRPr lang="en-US" sz="3600"/>
          </a:p>
        </p:txBody>
      </p:sp>
      <p:sp>
        <p:nvSpPr>
          <p:cNvPr id="12298" name="Line 10"/>
          <p:cNvSpPr>
            <a:spLocks noChangeShapeType="1"/>
          </p:cNvSpPr>
          <p:nvPr/>
        </p:nvSpPr>
        <p:spPr bwMode="auto">
          <a:xfrm>
            <a:off x="4116388" y="2692400"/>
            <a:ext cx="4437062" cy="0"/>
          </a:xfrm>
          <a:prstGeom prst="line">
            <a:avLst/>
          </a:prstGeom>
          <a:noFill/>
          <a:ln w="28575">
            <a:solidFill>
              <a:srgbClr val="000000"/>
            </a:solidFill>
            <a:round/>
            <a:headEnd/>
            <a:tailEnd/>
          </a:ln>
        </p:spPr>
        <p:txBody>
          <a:bodyPr/>
          <a:lstStyle/>
          <a:p>
            <a:endParaRPr lang="ar-SA"/>
          </a:p>
        </p:txBody>
      </p:sp>
      <p:sp>
        <p:nvSpPr>
          <p:cNvPr id="12299" name="Line 11"/>
          <p:cNvSpPr>
            <a:spLocks noChangeShapeType="1"/>
          </p:cNvSpPr>
          <p:nvPr/>
        </p:nvSpPr>
        <p:spPr bwMode="auto">
          <a:xfrm>
            <a:off x="5164138" y="2692400"/>
            <a:ext cx="0" cy="1849438"/>
          </a:xfrm>
          <a:prstGeom prst="line">
            <a:avLst/>
          </a:prstGeom>
          <a:noFill/>
          <a:ln w="28575">
            <a:solidFill>
              <a:srgbClr val="000000"/>
            </a:solidFill>
            <a:prstDash val="dashDot"/>
            <a:round/>
            <a:headEnd/>
            <a:tailEnd/>
          </a:ln>
        </p:spPr>
        <p:txBody>
          <a:bodyPr/>
          <a:lstStyle/>
          <a:p>
            <a:endParaRPr lang="ar-SA"/>
          </a:p>
        </p:txBody>
      </p:sp>
      <p:sp>
        <p:nvSpPr>
          <p:cNvPr id="12300" name="Text Box 12"/>
          <p:cNvSpPr txBox="1">
            <a:spLocks noChangeArrowheads="1"/>
          </p:cNvSpPr>
          <p:nvPr/>
        </p:nvSpPr>
        <p:spPr bwMode="auto">
          <a:xfrm>
            <a:off x="2209800" y="4876801"/>
            <a:ext cx="6840538" cy="1447800"/>
          </a:xfrm>
          <a:prstGeom prst="rect">
            <a:avLst/>
          </a:prstGeom>
          <a:solidFill>
            <a:schemeClr val="bg1"/>
          </a:solidFill>
          <a:ln w="28575">
            <a:solidFill>
              <a:srgbClr val="000000"/>
            </a:solidFill>
            <a:miter lim="800000"/>
            <a:headEnd/>
            <a:tailEnd/>
          </a:ln>
        </p:spPr>
        <p:txBody>
          <a:bodyPr/>
          <a:lstStyle/>
          <a:p>
            <a:pPr algn="just" rtl="1"/>
            <a:r>
              <a:rPr lang="ar-SA" altLang="zh-CN" sz="2000" b="1" dirty="0">
                <a:solidFill>
                  <a:srgbClr val="FF6600"/>
                </a:solidFill>
                <a:latin typeface="Times New Roman" pitchFamily="18" charset="0"/>
                <a:ea typeface="SimSun" pitchFamily="2" charset="-122"/>
                <a:cs typeface="Times New Roman" pitchFamily="18" charset="0"/>
              </a:rPr>
              <a:t>الشكل (1</a:t>
            </a:r>
            <a:r>
              <a:rPr lang="ar-BH" altLang="zh-CN" sz="2000" b="1" dirty="0">
                <a:solidFill>
                  <a:srgbClr val="FF6600"/>
                </a:solidFill>
                <a:latin typeface="Times New Roman" pitchFamily="18" charset="0"/>
                <a:ea typeface="SimSun" pitchFamily="2" charset="-122"/>
                <a:cs typeface="Times New Roman" pitchFamily="18" charset="0"/>
              </a:rPr>
              <a:t>2</a:t>
            </a:r>
            <a:r>
              <a:rPr lang="ar-SA" altLang="zh-CN" sz="2000" b="1" dirty="0">
                <a:solidFill>
                  <a:srgbClr val="FF6600"/>
                </a:solidFill>
                <a:latin typeface="Times New Roman" pitchFamily="18" charset="0"/>
                <a:ea typeface="SimSun" pitchFamily="2" charset="-122"/>
                <a:cs typeface="Times New Roman" pitchFamily="18" charset="0"/>
              </a:rPr>
              <a:t>-2):</a:t>
            </a:r>
            <a:r>
              <a:rPr lang="ar-SA" altLang="zh-CN" sz="2000" b="1" dirty="0">
                <a:latin typeface="Times New Roman" pitchFamily="18" charset="0"/>
                <a:ea typeface="SimSun" pitchFamily="2" charset="-122"/>
                <a:cs typeface="Times New Roman" pitchFamily="18" charset="0"/>
              </a:rPr>
              <a:t> </a:t>
            </a:r>
            <a:r>
              <a:rPr lang="ar-SA" altLang="zh-CN" sz="1900" b="1" dirty="0">
                <a:latin typeface="Times New Roman" pitchFamily="18" charset="0"/>
                <a:ea typeface="SimSun" pitchFamily="2" charset="-122"/>
                <a:cs typeface="Times New Roman" pitchFamily="18" charset="0"/>
              </a:rPr>
              <a:t>زيادة الطلب على السلعة المنتجة أدت إلى زيادة سعر السلعة إلى </a:t>
            </a:r>
            <a:r>
              <a:rPr lang="en-US" altLang="zh-CN" sz="1900" b="1" dirty="0">
                <a:latin typeface="Times New Roman" pitchFamily="18" charset="0"/>
                <a:ea typeface="SimSun" pitchFamily="2" charset="-122"/>
                <a:cs typeface="Times New Roman" pitchFamily="18" charset="0"/>
              </a:rPr>
              <a:t>P</a:t>
            </a:r>
            <a:r>
              <a:rPr lang="en-US" altLang="zh-CN" sz="1900" b="1" baseline="-25000" dirty="0">
                <a:latin typeface="Times New Roman" pitchFamily="18" charset="0"/>
                <a:ea typeface="SimSun" pitchFamily="2" charset="-122"/>
                <a:cs typeface="Times New Roman" pitchFamily="18" charset="0"/>
              </a:rPr>
              <a:t>2</a:t>
            </a:r>
            <a:r>
              <a:rPr lang="ar-SA" altLang="zh-CN" sz="1900" b="1" baseline="-25000" dirty="0">
                <a:latin typeface="Times New Roman" pitchFamily="18" charset="0"/>
                <a:ea typeface="SimSun" pitchFamily="2" charset="-122"/>
                <a:cs typeface="Times New Roman" pitchFamily="18" charset="0"/>
              </a:rPr>
              <a:t> </a:t>
            </a:r>
            <a:r>
              <a:rPr lang="ar-SA" altLang="zh-CN" sz="1900" b="1" dirty="0">
                <a:latin typeface="Times New Roman" pitchFamily="18" charset="0"/>
                <a:ea typeface="SimSun" pitchFamily="2" charset="-122"/>
                <a:cs typeface="Times New Roman" pitchFamily="18" charset="0"/>
              </a:rPr>
              <a:t> مما أدى إلى انتقال منحنى الطلب على عنصر العمل إلى الجهة اليمنى (</a:t>
            </a:r>
            <a:r>
              <a:rPr lang="en-US" altLang="zh-CN" sz="1900" b="1" dirty="0">
                <a:latin typeface="Times New Roman" pitchFamily="18" charset="0"/>
                <a:ea typeface="SimSun" pitchFamily="2" charset="-122"/>
              </a:rPr>
              <a:t>P</a:t>
            </a:r>
            <a:r>
              <a:rPr lang="en-US" altLang="zh-CN" sz="1900" b="1" baseline="-25000" dirty="0">
                <a:latin typeface="Times New Roman" pitchFamily="18" charset="0"/>
                <a:ea typeface="SimSun" pitchFamily="2" charset="-122"/>
              </a:rPr>
              <a:t>2</a:t>
            </a:r>
            <a:r>
              <a:rPr lang="en-US" altLang="zh-CN" sz="1900" b="1" dirty="0">
                <a:latin typeface="Times New Roman" pitchFamily="18" charset="0"/>
                <a:ea typeface="SimSun" pitchFamily="2" charset="-122"/>
              </a:rPr>
              <a:t>×MP</a:t>
            </a:r>
            <a:r>
              <a:rPr lang="en-US" altLang="zh-CN" sz="1900" b="1" baseline="-25000" dirty="0">
                <a:latin typeface="Times New Roman" pitchFamily="18" charset="0"/>
                <a:ea typeface="SimSun" pitchFamily="2" charset="-122"/>
              </a:rPr>
              <a:t>L</a:t>
            </a:r>
            <a:r>
              <a:rPr lang="ar-BH" altLang="zh-CN" sz="1900" b="1" dirty="0">
                <a:latin typeface="Times New Roman" pitchFamily="18" charset="0"/>
                <a:cs typeface="Times New Roman" pitchFamily="18" charset="0"/>
              </a:rPr>
              <a:t>)  </a:t>
            </a:r>
            <a:r>
              <a:rPr lang="ar-SA" altLang="zh-CN" sz="1900" b="1" dirty="0">
                <a:latin typeface="Times New Roman" pitchFamily="18" charset="0"/>
                <a:cs typeface="Times New Roman" pitchFamily="18" charset="0"/>
              </a:rPr>
              <a:t>حيث يتحقق التوازن الجديد عند </a:t>
            </a:r>
            <a:r>
              <a:rPr lang="en-US" altLang="zh-CN" sz="1900" b="1" dirty="0">
                <a:latin typeface="Times New Roman" pitchFamily="18" charset="0"/>
                <a:ea typeface="SimSun" pitchFamily="2" charset="-122"/>
              </a:rPr>
              <a:t>E</a:t>
            </a:r>
            <a:r>
              <a:rPr lang="en-US" altLang="zh-CN" sz="1900" b="1" baseline="-25000" dirty="0">
                <a:latin typeface="Times New Roman" pitchFamily="18" charset="0"/>
                <a:ea typeface="SimSun" pitchFamily="2" charset="-122"/>
              </a:rPr>
              <a:t>2</a:t>
            </a:r>
            <a:r>
              <a:rPr lang="ar-SA" altLang="zh-CN" sz="1900" b="1" dirty="0">
                <a:latin typeface="Times New Roman" pitchFamily="18" charset="0"/>
                <a:cs typeface="Times New Roman" pitchFamily="18" charset="0"/>
              </a:rPr>
              <a:t> ويكون عدد العمال قد زاد إلى </a:t>
            </a:r>
            <a:r>
              <a:rPr lang="en-US" altLang="zh-CN" sz="1900" b="1" dirty="0">
                <a:latin typeface="Times New Roman" pitchFamily="18" charset="0"/>
                <a:ea typeface="SimSun" pitchFamily="2" charset="-122"/>
              </a:rPr>
              <a:t>L</a:t>
            </a:r>
            <a:r>
              <a:rPr lang="en-US" altLang="zh-CN" sz="1900" b="1" baseline="-25000" dirty="0">
                <a:latin typeface="Times New Roman" pitchFamily="18" charset="0"/>
                <a:ea typeface="SimSun" pitchFamily="2" charset="-122"/>
              </a:rPr>
              <a:t>2</a:t>
            </a:r>
            <a:r>
              <a:rPr lang="ar-BH" altLang="zh-CN" sz="1900" b="1" dirty="0">
                <a:latin typeface="Times New Roman" pitchFamily="18" charset="0"/>
                <a:cs typeface="Times New Roman" pitchFamily="18" charset="0"/>
              </a:rPr>
              <a:t>. </a:t>
            </a:r>
            <a:r>
              <a:rPr lang="ar-SA" altLang="zh-CN" sz="1900" b="1" dirty="0">
                <a:latin typeface="Times New Roman" pitchFamily="18" charset="0"/>
                <a:cs typeface="Times New Roman" pitchFamily="18" charset="0"/>
              </a:rPr>
              <a:t>فالطلب على عناصر الإنتاج هو طلب مشتق من الطلب على المنتجات التي تستخدم تلك العناصر في إنتاجها.</a:t>
            </a:r>
            <a:endParaRPr lang="en-US" sz="1900" b="1" dirty="0"/>
          </a:p>
        </p:txBody>
      </p:sp>
      <p:sp>
        <p:nvSpPr>
          <p:cNvPr id="12301" name="Line 13"/>
          <p:cNvSpPr>
            <a:spLocks noChangeShapeType="1"/>
          </p:cNvSpPr>
          <p:nvPr/>
        </p:nvSpPr>
        <p:spPr bwMode="auto">
          <a:xfrm>
            <a:off x="4424364" y="1952626"/>
            <a:ext cx="2403475" cy="2403475"/>
          </a:xfrm>
          <a:prstGeom prst="line">
            <a:avLst/>
          </a:prstGeom>
          <a:noFill/>
          <a:ln w="28575">
            <a:solidFill>
              <a:srgbClr val="000000"/>
            </a:solidFill>
            <a:round/>
            <a:headEnd/>
            <a:tailEnd/>
          </a:ln>
        </p:spPr>
        <p:txBody>
          <a:bodyPr/>
          <a:lstStyle/>
          <a:p>
            <a:endParaRPr lang="ar-SA"/>
          </a:p>
        </p:txBody>
      </p:sp>
      <p:sp>
        <p:nvSpPr>
          <p:cNvPr id="12302" name="Text Box 14"/>
          <p:cNvSpPr txBox="1">
            <a:spLocks noChangeArrowheads="1"/>
          </p:cNvSpPr>
          <p:nvPr/>
        </p:nvSpPr>
        <p:spPr bwMode="auto">
          <a:xfrm>
            <a:off x="6454776" y="1412876"/>
            <a:ext cx="1603375" cy="5556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r>
              <a:rPr lang="en-US" altLang="zh-CN" sz="2400" b="1">
                <a:latin typeface="Times New Roman" pitchFamily="18" charset="0"/>
                <a:ea typeface="SimSun" pitchFamily="2" charset="-122"/>
              </a:rPr>
              <a:t>×MP</a:t>
            </a:r>
            <a:r>
              <a:rPr lang="en-US" altLang="zh-CN" sz="2400" b="1" baseline="-25000">
                <a:latin typeface="Times New Roman" pitchFamily="18" charset="0"/>
                <a:ea typeface="SimSun" pitchFamily="2" charset="-122"/>
              </a:rPr>
              <a:t>L</a:t>
            </a:r>
            <a:endParaRPr lang="en-US" sz="3600" b="1"/>
          </a:p>
        </p:txBody>
      </p:sp>
      <p:sp>
        <p:nvSpPr>
          <p:cNvPr id="12303" name="Line 15"/>
          <p:cNvSpPr>
            <a:spLocks noChangeShapeType="1"/>
          </p:cNvSpPr>
          <p:nvPr/>
        </p:nvSpPr>
        <p:spPr bwMode="auto">
          <a:xfrm>
            <a:off x="7567613" y="2692400"/>
            <a:ext cx="0" cy="1849438"/>
          </a:xfrm>
          <a:prstGeom prst="line">
            <a:avLst/>
          </a:prstGeom>
          <a:noFill/>
          <a:ln w="28575">
            <a:solidFill>
              <a:srgbClr val="000000"/>
            </a:solidFill>
            <a:prstDash val="dashDot"/>
            <a:round/>
            <a:headEnd/>
            <a:tailEnd/>
          </a:ln>
        </p:spPr>
        <p:txBody>
          <a:bodyPr/>
          <a:lstStyle/>
          <a:p>
            <a:endParaRPr lang="ar-SA"/>
          </a:p>
        </p:txBody>
      </p:sp>
      <p:sp>
        <p:nvSpPr>
          <p:cNvPr id="12304" name="Line 16"/>
          <p:cNvSpPr>
            <a:spLocks noChangeShapeType="1"/>
          </p:cNvSpPr>
          <p:nvPr/>
        </p:nvSpPr>
        <p:spPr bwMode="auto">
          <a:xfrm>
            <a:off x="6643689" y="1768476"/>
            <a:ext cx="2403475" cy="2403475"/>
          </a:xfrm>
          <a:prstGeom prst="line">
            <a:avLst/>
          </a:prstGeom>
          <a:noFill/>
          <a:ln w="28575">
            <a:solidFill>
              <a:srgbClr val="000000"/>
            </a:solidFill>
            <a:round/>
            <a:headEnd/>
            <a:tailEnd/>
          </a:ln>
        </p:spPr>
        <p:txBody>
          <a:bodyPr/>
          <a:lstStyle/>
          <a:p>
            <a:endParaRPr lang="ar-SA"/>
          </a:p>
        </p:txBody>
      </p:sp>
      <p:sp>
        <p:nvSpPr>
          <p:cNvPr id="12305" name="Text Box 17"/>
          <p:cNvSpPr txBox="1">
            <a:spLocks noChangeArrowheads="1"/>
          </p:cNvSpPr>
          <p:nvPr/>
        </p:nvSpPr>
        <p:spPr bwMode="auto">
          <a:xfrm>
            <a:off x="7002463" y="4462464"/>
            <a:ext cx="1109662" cy="55562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L</a:t>
            </a:r>
            <a:r>
              <a:rPr lang="en-US" sz="2400" b="1" baseline="-25000">
                <a:latin typeface="Times New Roman" pitchFamily="18" charset="0"/>
                <a:ea typeface="SimSun" pitchFamily="2" charset="-122"/>
              </a:rPr>
              <a:t>2</a:t>
            </a:r>
            <a:endParaRPr lang="en-US" sz="3600" baseline="-25000"/>
          </a:p>
        </p:txBody>
      </p:sp>
      <p:sp>
        <p:nvSpPr>
          <p:cNvPr id="12306" name="Text Box 18"/>
          <p:cNvSpPr txBox="1">
            <a:spLocks noChangeArrowheads="1"/>
          </p:cNvSpPr>
          <p:nvPr/>
        </p:nvSpPr>
        <p:spPr bwMode="auto">
          <a:xfrm>
            <a:off x="4602163" y="4475164"/>
            <a:ext cx="1109662" cy="55562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L</a:t>
            </a:r>
            <a:r>
              <a:rPr lang="en-US" sz="2400" b="1" baseline="-25000">
                <a:latin typeface="Times New Roman" pitchFamily="18" charset="0"/>
                <a:ea typeface="SimSun" pitchFamily="2" charset="-122"/>
              </a:rPr>
              <a:t>1</a:t>
            </a:r>
            <a:endParaRPr lang="en-US" sz="3600" baseline="-25000"/>
          </a:p>
        </p:txBody>
      </p:sp>
    </p:spTree>
    <p:extLst>
      <p:ext uri="{BB962C8B-B14F-4D97-AF65-F5344CB8AC3E}">
        <p14:creationId xmlns:p14="http://schemas.microsoft.com/office/powerpoint/2010/main" val="2472431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485" name="Group 149"/>
          <p:cNvGraphicFramePr>
            <a:graphicFrameLocks noGrp="1"/>
          </p:cNvGraphicFramePr>
          <p:nvPr/>
        </p:nvGraphicFramePr>
        <p:xfrm>
          <a:off x="1905001" y="477839"/>
          <a:ext cx="8499475" cy="5389562"/>
        </p:xfrm>
        <a:graphic>
          <a:graphicData uri="http://schemas.openxmlformats.org/drawingml/2006/table">
            <a:tbl>
              <a:tblPr rtl="1"/>
              <a:tblGrid>
                <a:gridCol w="1328737"/>
                <a:gridCol w="1328738"/>
                <a:gridCol w="1328737"/>
                <a:gridCol w="1328738"/>
                <a:gridCol w="2127250"/>
                <a:gridCol w="1057275"/>
              </a:tblGrid>
              <a:tr h="414582">
                <a:tc gridSpan="6">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FD0903"/>
                          </a:solidFill>
                          <a:effectLst/>
                          <a:latin typeface="Times New Roman" pitchFamily="18" charset="0"/>
                          <a:cs typeface="Times New Roman" pitchFamily="18" charset="0"/>
                        </a:rPr>
                        <a:t>الجدول (12-1): </a:t>
                      </a:r>
                      <a:r>
                        <a:rPr kumimoji="0" lang="ar-SA" sz="1800" b="1" i="0" u="none" strike="noStrike" cap="none" normalizeH="0" baseline="0" dirty="0" smtClean="0">
                          <a:ln>
                            <a:noFill/>
                          </a:ln>
                          <a:solidFill>
                            <a:srgbClr val="FD0903"/>
                          </a:solidFill>
                          <a:effectLst/>
                          <a:latin typeface="Times New Roman" pitchFamily="18" charset="0"/>
                          <a:cs typeface="Times New Roman" pitchFamily="18" charset="0"/>
                        </a:rPr>
                        <a:t>الاستخدام الأمثل لعنصر العمل في المدى القصير</a:t>
                      </a:r>
                      <a:endParaRPr kumimoji="0" lang="ar-SA" sz="1800" b="0" i="0" u="none" strike="noStrike" cap="none" normalizeH="0" baseline="0" dirty="0" smtClean="0">
                        <a:ln>
                          <a:noFill/>
                        </a:ln>
                        <a:solidFill>
                          <a:srgbClr val="FD0903"/>
                        </a:solidFill>
                        <a:effectLst/>
                        <a:latin typeface="Arial" pitchFamily="34" charset="0"/>
                        <a:cs typeface="Arial" pitchFamily="34" charset="0"/>
                      </a:endParaRPr>
                    </a:p>
                  </a:txBody>
                  <a:tcPr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103645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(1)</a:t>
                      </a:r>
                      <a:endParaRPr kumimoji="0" lang="en-US" sz="24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Times New Roman" pitchFamily="18" charset="0"/>
                          <a:cs typeface="Times New Roman" pitchFamily="18" charset="0"/>
                        </a:rPr>
                        <a:t>L</a:t>
                      </a:r>
                      <a:endParaRPr kumimoji="0" lang="en-US" sz="2400" b="1" i="0" u="none" strike="noStrike" cap="none" normalizeH="0" baseline="0" dirty="0" smtClean="0">
                        <a:ln>
                          <a:noFill/>
                        </a:ln>
                        <a:solidFill>
                          <a:srgbClr val="000000"/>
                        </a:solidFill>
                        <a:effectLst/>
                        <a:latin typeface="Times New Roman" pitchFamily="18"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(2)</a:t>
                      </a:r>
                      <a:endParaRPr kumimoji="0" lang="en-US" sz="24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Times New Roman" pitchFamily="18" charset="0"/>
                          <a:cs typeface="Times New Roman" pitchFamily="18" charset="0"/>
                        </a:rPr>
                        <a:t>Q</a:t>
                      </a:r>
                      <a:endParaRPr kumimoji="0" lang="en-US" sz="4000" b="1"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(3)</a:t>
                      </a:r>
                      <a:endParaRPr kumimoji="0" lang="en-US" sz="24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Times New Roman" pitchFamily="18" charset="0"/>
                          <a:cs typeface="Times New Roman" pitchFamily="18" charset="0"/>
                        </a:rPr>
                        <a:t>MP</a:t>
                      </a:r>
                      <a:r>
                        <a:rPr kumimoji="0" lang="en-US" sz="1800" b="1" i="0" u="none" strike="noStrike" cap="none" normalizeH="0" baseline="-30000" dirty="0" smtClean="0">
                          <a:ln>
                            <a:noFill/>
                          </a:ln>
                          <a:solidFill>
                            <a:srgbClr val="000000"/>
                          </a:solidFill>
                          <a:effectLst/>
                          <a:latin typeface="Times New Roman" pitchFamily="18" charset="0"/>
                          <a:cs typeface="Times New Roman" pitchFamily="18" charset="0"/>
                        </a:rPr>
                        <a:t>L</a:t>
                      </a:r>
                      <a:endParaRPr kumimoji="0" lang="en-US" sz="4000" b="1"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Times New Roman" pitchFamily="18" charset="0"/>
                          <a:cs typeface="Times New Roman" pitchFamily="18" charset="0"/>
                        </a:rPr>
                        <a:t>(4)</a:t>
                      </a:r>
                      <a:endParaRPr kumimoji="0" lang="en-US" sz="24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Times New Roman" pitchFamily="18" charset="0"/>
                          <a:cs typeface="Times New Roman" pitchFamily="18" charset="0"/>
                        </a:rPr>
                        <a:t>P</a:t>
                      </a:r>
                      <a:endParaRPr kumimoji="0" lang="en-US" sz="24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Times New Roman" pitchFamily="18" charset="0"/>
                          <a:cs typeface="Times New Roman" pitchFamily="18" charset="0"/>
                        </a:rPr>
                        <a:t>دينار</a:t>
                      </a:r>
                      <a:endParaRPr kumimoji="0" lang="ar-BH" sz="4000" b="1"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Times New Roman" pitchFamily="18" charset="0"/>
                          <a:cs typeface="Times New Roman" pitchFamily="18" charset="0"/>
                        </a:rPr>
                        <a:t>(5)</a:t>
                      </a:r>
                      <a:endParaRPr kumimoji="0" lang="en-US" sz="24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Times New Roman" pitchFamily="18" charset="0"/>
                          <a:cs typeface="Times New Roman" pitchFamily="18" charset="0"/>
                        </a:rPr>
                        <a:t>MRP=VMP</a:t>
                      </a:r>
                      <a:endParaRPr kumimoji="0" lang="en-US" sz="24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Times New Roman" pitchFamily="18" charset="0"/>
                          <a:cs typeface="Times New Roman" pitchFamily="18" charset="0"/>
                        </a:rPr>
                        <a:t>(</a:t>
                      </a:r>
                      <a:r>
                        <a:rPr kumimoji="0" lang="en-US" sz="1800" b="1" i="0" u="none" strike="noStrike" cap="none" normalizeH="0" baseline="0" smtClean="0">
                          <a:ln>
                            <a:noFill/>
                          </a:ln>
                          <a:solidFill>
                            <a:srgbClr val="000000"/>
                          </a:solidFill>
                          <a:effectLst/>
                          <a:latin typeface="Times New Roman" pitchFamily="18" charset="0"/>
                          <a:cs typeface="Times New Roman" pitchFamily="18" charset="0"/>
                        </a:rPr>
                        <a:t>4</a:t>
                      </a:r>
                      <a:r>
                        <a:rPr kumimoji="0" lang="ar-BH" sz="1800" b="1" i="0" u="none" strike="noStrike" cap="none" normalizeH="0" baseline="0" smtClean="0">
                          <a:ln>
                            <a:noFill/>
                          </a:ln>
                          <a:solidFill>
                            <a:srgbClr val="000000"/>
                          </a:solidFill>
                          <a:effectLst/>
                          <a:latin typeface="Times New Roman" pitchFamily="18" charset="0"/>
                          <a:cs typeface="Times New Roman" pitchFamily="18" charset="0"/>
                        </a:rPr>
                        <a:t>) × (</a:t>
                      </a:r>
                      <a:r>
                        <a:rPr kumimoji="0" lang="en-US" sz="1800" b="1" i="0" u="none" strike="noStrike" cap="none" normalizeH="0" baseline="0" smtClean="0">
                          <a:ln>
                            <a:noFill/>
                          </a:ln>
                          <a:solidFill>
                            <a:srgbClr val="000000"/>
                          </a:solidFill>
                          <a:effectLst/>
                          <a:latin typeface="Times New Roman" pitchFamily="18" charset="0"/>
                          <a:cs typeface="Times New Roman" pitchFamily="18" charset="0"/>
                        </a:rPr>
                        <a:t>3</a:t>
                      </a:r>
                      <a:r>
                        <a:rPr kumimoji="0" lang="ar-BH" sz="1800" b="1" i="0" u="none" strike="noStrike" cap="none" normalizeH="0" baseline="0" smtClean="0">
                          <a:ln>
                            <a:noFill/>
                          </a:ln>
                          <a:solidFill>
                            <a:srgbClr val="000000"/>
                          </a:solidFill>
                          <a:effectLst/>
                          <a:latin typeface="Times New Roman" pitchFamily="18" charset="0"/>
                          <a:cs typeface="Times New Roman" pitchFamily="18" charset="0"/>
                        </a:rPr>
                        <a:t>)</a:t>
                      </a:r>
                      <a:r>
                        <a:rPr kumimoji="0" lang="en-US" sz="1800" b="1" i="0" u="none" strike="noStrike" cap="none" normalizeH="0" baseline="0" smtClean="0">
                          <a:ln>
                            <a:noFill/>
                          </a:ln>
                          <a:solidFill>
                            <a:srgbClr val="000000"/>
                          </a:solidFill>
                          <a:effectLst/>
                          <a:latin typeface="Times New Roman" pitchFamily="18" charset="0"/>
                          <a:cs typeface="Times New Roman" pitchFamily="18" charset="0"/>
                        </a:rPr>
                        <a:t>(5) = </a:t>
                      </a:r>
                      <a:endParaRPr kumimoji="0" lang="ar-BH" sz="4000" b="1"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Times New Roman" pitchFamily="18" charset="0"/>
                          <a:cs typeface="Times New Roman" pitchFamily="18" charset="0"/>
                        </a:rPr>
                        <a:t>(6)</a:t>
                      </a:r>
                      <a:endParaRPr kumimoji="0" lang="en-US" sz="24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Times New Roman" pitchFamily="18" charset="0"/>
                          <a:cs typeface="Times New Roman" pitchFamily="18" charset="0"/>
                        </a:rPr>
                        <a:t>W</a:t>
                      </a:r>
                      <a:endParaRPr kumimoji="0" lang="en-US" sz="24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Times New Roman" pitchFamily="18" charset="0"/>
                          <a:cs typeface="Times New Roman" pitchFamily="18" charset="0"/>
                        </a:rPr>
                        <a:t>دينار</a:t>
                      </a:r>
                      <a:endParaRPr kumimoji="0" lang="ar-BH" sz="4000" b="1"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65642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3</a:t>
                      </a:r>
                      <a:endParaRPr kumimoji="0" lang="en-US" sz="3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6</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smtClean="0">
                          <a:ln>
                            <a:noFill/>
                          </a:ln>
                          <a:solidFill>
                            <a:srgbClr val="000000"/>
                          </a:solidFill>
                          <a:effectLst/>
                          <a:latin typeface="Times New Roman" pitchFamily="18" charset="0"/>
                          <a:cs typeface="Times New Roman" pitchFamily="18" charset="0"/>
                        </a:rPr>
                        <a:t>--</a:t>
                      </a:r>
                      <a:endParaRPr kumimoji="0" lang="en-US"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10</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65642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4</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11</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5</a:t>
                      </a:r>
                      <a:endParaRPr kumimoji="0" lang="en-US" sz="3200" b="0" i="0" u="none" strike="noStrike" cap="none" normalizeH="0" baseline="0" smtClean="0">
                        <a:ln>
                          <a:noFill/>
                        </a:ln>
                        <a:solidFill>
                          <a:srgbClr val="000000"/>
                        </a:solidFill>
                        <a:effectLst/>
                        <a:latin typeface="Times New Roman" pitchFamily="18"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smtClean="0">
                          <a:ln>
                            <a:noFill/>
                          </a:ln>
                          <a:solidFill>
                            <a:srgbClr val="000000"/>
                          </a:solidFill>
                          <a:effectLst/>
                          <a:latin typeface="Times New Roman" pitchFamily="18" charset="0"/>
                          <a:cs typeface="Times New Roman" pitchFamily="18" charset="0"/>
                        </a:rPr>
                        <a:t>50</a:t>
                      </a:r>
                      <a:endParaRPr kumimoji="0" lang="en-US"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10</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65642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5</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15</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4</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000000"/>
                          </a:solidFill>
                          <a:effectLst/>
                          <a:latin typeface="Times New Roman" pitchFamily="18" charset="0"/>
                          <a:cs typeface="Times New Roman" pitchFamily="18" charset="0"/>
                        </a:rPr>
                        <a:t>40</a:t>
                      </a:r>
                      <a:endParaRPr kumimoji="0" lang="en-US"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10</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65642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6</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18</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3</a:t>
                      </a:r>
                      <a:endParaRPr kumimoji="0" lang="en-US" sz="3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000000"/>
                          </a:solidFill>
                          <a:effectLst/>
                          <a:latin typeface="Times New Roman" pitchFamily="18" charset="0"/>
                          <a:cs typeface="Times New Roman" pitchFamily="18" charset="0"/>
                        </a:rPr>
                        <a:t>30</a:t>
                      </a:r>
                      <a:endParaRPr kumimoji="0" lang="en-US"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10</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65642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7</a:t>
                      </a:r>
                      <a:endParaRPr kumimoji="0" lang="en-US" sz="3200" b="0" i="0" u="none" strike="noStrike" cap="none" normalizeH="0" baseline="0" smtClean="0">
                        <a:ln>
                          <a:noFill/>
                        </a:ln>
                        <a:solidFill>
                          <a:srgbClr val="000000"/>
                        </a:solidFill>
                        <a:effectLst/>
                        <a:latin typeface="Times New Roman" pitchFamily="18"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20</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2</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000000"/>
                          </a:solidFill>
                          <a:effectLst/>
                          <a:latin typeface="Times New Roman" pitchFamily="18" charset="0"/>
                          <a:cs typeface="Times New Roman" pitchFamily="18" charset="0"/>
                        </a:rPr>
                        <a:t>20</a:t>
                      </a:r>
                      <a:endParaRPr kumimoji="0" lang="en-US"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10</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65642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8</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21</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1</a:t>
                      </a:r>
                      <a:endParaRPr kumimoji="0" lang="en-US" sz="3200" b="0" i="0" u="none" strike="noStrike" cap="none" normalizeH="0" baseline="0" smtClean="0">
                        <a:ln>
                          <a:noFill/>
                        </a:ln>
                        <a:solidFill>
                          <a:srgbClr val="000000"/>
                        </a:solidFill>
                        <a:effectLst/>
                        <a:latin typeface="Times New Roman" pitchFamily="18"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en-US"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Tree>
    <p:extLst>
      <p:ext uri="{BB962C8B-B14F-4D97-AF65-F5344CB8AC3E}">
        <p14:creationId xmlns:p14="http://schemas.microsoft.com/office/powerpoint/2010/main" val="11439261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WordArt 2"/>
          <p:cNvSpPr>
            <a:spLocks noChangeArrowheads="1" noChangeShapeType="1" noTextEdit="1"/>
          </p:cNvSpPr>
          <p:nvPr/>
        </p:nvSpPr>
        <p:spPr bwMode="auto">
          <a:xfrm>
            <a:off x="5638801" y="333375"/>
            <a:ext cx="4875213" cy="685800"/>
          </a:xfrm>
          <a:prstGeom prst="rect">
            <a:avLst/>
          </a:prstGeom>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rgbClr val="FF6600"/>
                </a:solidFill>
                <a:cs typeface="Arabic Transparent"/>
              </a:rPr>
              <a:t>محددات الطلب على الموارد</a:t>
            </a:r>
          </a:p>
        </p:txBody>
      </p:sp>
      <p:sp>
        <p:nvSpPr>
          <p:cNvPr id="16387" name="Text Box 3"/>
          <p:cNvSpPr txBox="1">
            <a:spLocks noChangeArrowheads="1"/>
          </p:cNvSpPr>
          <p:nvPr/>
        </p:nvSpPr>
        <p:spPr bwMode="auto">
          <a:xfrm>
            <a:off x="1847851" y="1173163"/>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الطلب على الموارد هو طلب مشتق.</a:t>
            </a:r>
            <a:endParaRPr lang="fr-MA" sz="2400"/>
          </a:p>
        </p:txBody>
      </p:sp>
      <p:sp>
        <p:nvSpPr>
          <p:cNvPr id="16388" name="Text Box 4"/>
          <p:cNvSpPr txBox="1">
            <a:spLocks noChangeArrowheads="1"/>
          </p:cNvSpPr>
          <p:nvPr/>
        </p:nvSpPr>
        <p:spPr bwMode="auto">
          <a:xfrm>
            <a:off x="1847851" y="1700213"/>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تؤدي التغييرات في إنتاجية عناصر الإنتاج إلى تغييرات في الطلب على الموارد.</a:t>
            </a:r>
            <a:endParaRPr lang="fr-MA" sz="2400"/>
          </a:p>
        </p:txBody>
      </p:sp>
      <p:sp>
        <p:nvSpPr>
          <p:cNvPr id="16389" name="Text Box 5"/>
          <p:cNvSpPr txBox="1">
            <a:spLocks noChangeArrowheads="1"/>
          </p:cNvSpPr>
          <p:nvPr/>
        </p:nvSpPr>
        <p:spPr bwMode="auto">
          <a:xfrm>
            <a:off x="1847851" y="2205038"/>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إنتاجية أي مورد :</a:t>
            </a:r>
            <a:endParaRPr lang="fr-MA" sz="2400"/>
          </a:p>
        </p:txBody>
      </p:sp>
      <p:sp>
        <p:nvSpPr>
          <p:cNvPr id="16390" name="Text Box 6"/>
          <p:cNvSpPr txBox="1">
            <a:spLocks noChangeArrowheads="1"/>
          </p:cNvSpPr>
          <p:nvPr/>
        </p:nvSpPr>
        <p:spPr bwMode="auto">
          <a:xfrm>
            <a:off x="1847850" y="2708276"/>
            <a:ext cx="6553200" cy="830997"/>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تعتمد الإنتاجية الحدية للعمل على كميات الموارد الأخرى التي تستخدم مع وحدات العمل في الإنتاج، وخاصة رأس المال.</a:t>
            </a:r>
            <a:endParaRPr lang="fr-MA" sz="2400"/>
          </a:p>
        </p:txBody>
      </p:sp>
      <p:sp>
        <p:nvSpPr>
          <p:cNvPr id="16391" name="Text Box 7"/>
          <p:cNvSpPr txBox="1">
            <a:spLocks noChangeArrowheads="1"/>
          </p:cNvSpPr>
          <p:nvPr/>
        </p:nvSpPr>
        <p:spPr bwMode="auto">
          <a:xfrm>
            <a:off x="1847850" y="3573463"/>
            <a:ext cx="6553200"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يؤدي التقدم التقني إلى تحسن إنتاجية الموارد الاقتصادية.</a:t>
            </a:r>
            <a:endParaRPr lang="fr-MA" sz="2400"/>
          </a:p>
        </p:txBody>
      </p:sp>
      <p:sp>
        <p:nvSpPr>
          <p:cNvPr id="16392" name="WordArt 8"/>
          <p:cNvSpPr>
            <a:spLocks noChangeArrowheads="1" noChangeShapeType="1" noTextEdit="1"/>
          </p:cNvSpPr>
          <p:nvPr/>
        </p:nvSpPr>
        <p:spPr bwMode="auto">
          <a:xfrm>
            <a:off x="5867400" y="3962401"/>
            <a:ext cx="4489450" cy="568325"/>
          </a:xfrm>
          <a:prstGeom prst="rect">
            <a:avLst/>
          </a:prstGeom>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rgbClr val="FF6600"/>
                </a:solidFill>
                <a:cs typeface="Arabic Transparent"/>
              </a:rPr>
              <a:t>الريع </a:t>
            </a:r>
            <a:r>
              <a:rPr lang="ar-SA" sz="3600" kern="10" dirty="0" err="1">
                <a:ln w="9525">
                  <a:solidFill>
                    <a:srgbClr val="FF6600"/>
                  </a:solidFill>
                  <a:round/>
                  <a:headEnd/>
                  <a:tailEnd/>
                </a:ln>
                <a:solidFill>
                  <a:srgbClr val="FF6600"/>
                </a:solidFill>
                <a:cs typeface="Arabic Transparent"/>
              </a:rPr>
              <a:t>الإقتصادي</a:t>
            </a:r>
            <a:endParaRPr lang="ar-SA" sz="3600" kern="10" dirty="0">
              <a:ln w="9525">
                <a:solidFill>
                  <a:srgbClr val="FF6600"/>
                </a:solidFill>
                <a:round/>
                <a:headEnd/>
                <a:tailEnd/>
              </a:ln>
              <a:solidFill>
                <a:srgbClr val="FF6600"/>
              </a:solidFill>
              <a:cs typeface="Arabic Transparent"/>
            </a:endParaRPr>
          </a:p>
        </p:txBody>
      </p:sp>
      <p:sp>
        <p:nvSpPr>
          <p:cNvPr id="16393" name="Text Box 9"/>
          <p:cNvSpPr txBox="1">
            <a:spLocks noChangeArrowheads="1"/>
          </p:cNvSpPr>
          <p:nvPr/>
        </p:nvSpPr>
        <p:spPr bwMode="auto">
          <a:xfrm>
            <a:off x="1981200" y="4572001"/>
            <a:ext cx="8424862" cy="830997"/>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dirty="0"/>
              <a:t> هو عائد استعمال الأرض والموارد الاقتصادية الطبيعية الأخرى التي يكون عرضها ثابتاً.</a:t>
            </a:r>
            <a:endParaRPr lang="fr-MA" sz="2400" dirty="0"/>
          </a:p>
        </p:txBody>
      </p:sp>
      <p:sp>
        <p:nvSpPr>
          <p:cNvPr id="16394" name="Text Box 10"/>
          <p:cNvSpPr txBox="1">
            <a:spLocks noChangeArrowheads="1"/>
          </p:cNvSpPr>
          <p:nvPr/>
        </p:nvSpPr>
        <p:spPr bwMode="auto">
          <a:xfrm>
            <a:off x="1828800" y="5257801"/>
            <a:ext cx="8424862" cy="830997"/>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dirty="0"/>
              <a:t> الدخل الانتقالي هو مقدار ما يجب أن يحصل عليه أحد عناصر الإنتاج فما يزيد عن هذا الدخل البديل يسمى بالريع الاقتصادي.</a:t>
            </a:r>
            <a:endParaRPr lang="fr-MA" sz="2400" dirty="0"/>
          </a:p>
        </p:txBody>
      </p:sp>
    </p:spTree>
    <p:extLst>
      <p:ext uri="{BB962C8B-B14F-4D97-AF65-F5344CB8AC3E}">
        <p14:creationId xmlns:p14="http://schemas.microsoft.com/office/powerpoint/2010/main" val="3757353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slide(fromBottom)">
                                      <p:cBhvr>
                                        <p:cTn id="7" dur="500"/>
                                        <p:tgtEl>
                                          <p:spTgt spid="16386"/>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16387"/>
                                        </p:tgtEl>
                                        <p:attrNameLst>
                                          <p:attrName>style.visibility</p:attrName>
                                        </p:attrNameLst>
                                      </p:cBhvr>
                                      <p:to>
                                        <p:strVal val="visible"/>
                                      </p:to>
                                    </p:set>
                                    <p:anim calcmode="discrete" valueType="clr">
                                      <p:cBhvr override="childStyle">
                                        <p:cTn id="11" dur="80"/>
                                        <p:tgtEl>
                                          <p:spTgt spid="16387"/>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16387"/>
                                        </p:tgtEl>
                                        <p:attrNameLst>
                                          <p:attrName>fillcolor</p:attrName>
                                        </p:attrNameLst>
                                      </p:cBhvr>
                                      <p:tavLst>
                                        <p:tav tm="0">
                                          <p:val>
                                            <p:clrVal>
                                              <a:schemeClr val="accent2"/>
                                            </p:clrVal>
                                          </p:val>
                                        </p:tav>
                                        <p:tav tm="50000">
                                          <p:val>
                                            <p:clrVal>
                                              <a:schemeClr val="hlink"/>
                                            </p:clrVal>
                                          </p:val>
                                        </p:tav>
                                      </p:tavLst>
                                    </p:anim>
                                    <p:set>
                                      <p:cBhvr>
                                        <p:cTn id="13" dur="80"/>
                                        <p:tgtEl>
                                          <p:spTgt spid="16387"/>
                                        </p:tgtEl>
                                        <p:attrNameLst>
                                          <p:attrName>fill.type</p:attrName>
                                        </p:attrNameLst>
                                      </p:cBhvr>
                                      <p:to>
                                        <p:strVal val="solid"/>
                                      </p:to>
                                    </p:set>
                                  </p:childTnLst>
                                </p:cTn>
                              </p:par>
                            </p:childTnLst>
                          </p:cTn>
                        </p:par>
                        <p:par>
                          <p:cTn id="14" fill="hold">
                            <p:stCondLst>
                              <p:cond delay="154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16388"/>
                                        </p:tgtEl>
                                        <p:attrNameLst>
                                          <p:attrName>style.visibility</p:attrName>
                                        </p:attrNameLst>
                                      </p:cBhvr>
                                      <p:to>
                                        <p:strVal val="visible"/>
                                      </p:to>
                                    </p:set>
                                    <p:anim calcmode="discrete" valueType="clr">
                                      <p:cBhvr override="childStyle">
                                        <p:cTn id="17" dur="80"/>
                                        <p:tgtEl>
                                          <p:spTgt spid="16388"/>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16388"/>
                                        </p:tgtEl>
                                        <p:attrNameLst>
                                          <p:attrName>fillcolor</p:attrName>
                                        </p:attrNameLst>
                                      </p:cBhvr>
                                      <p:tavLst>
                                        <p:tav tm="0">
                                          <p:val>
                                            <p:clrVal>
                                              <a:schemeClr val="accent2"/>
                                            </p:clrVal>
                                          </p:val>
                                        </p:tav>
                                        <p:tav tm="50000">
                                          <p:val>
                                            <p:clrVal>
                                              <a:schemeClr val="hlink"/>
                                            </p:clrVal>
                                          </p:val>
                                        </p:tav>
                                      </p:tavLst>
                                    </p:anim>
                                    <p:set>
                                      <p:cBhvr>
                                        <p:cTn id="19" dur="80"/>
                                        <p:tgtEl>
                                          <p:spTgt spid="16388"/>
                                        </p:tgtEl>
                                        <p:attrNameLst>
                                          <p:attrName>fill.type</p:attrName>
                                        </p:attrNameLst>
                                      </p:cBhvr>
                                      <p:to>
                                        <p:strVal val="solid"/>
                                      </p:to>
                                    </p:set>
                                  </p:childTnLst>
                                </p:cTn>
                              </p:par>
                            </p:childTnLst>
                          </p:cTn>
                        </p:par>
                        <p:par>
                          <p:cTn id="20" fill="hold">
                            <p:stCondLst>
                              <p:cond delay="406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16389"/>
                                        </p:tgtEl>
                                        <p:attrNameLst>
                                          <p:attrName>style.visibility</p:attrName>
                                        </p:attrNameLst>
                                      </p:cBhvr>
                                      <p:to>
                                        <p:strVal val="visible"/>
                                      </p:to>
                                    </p:set>
                                    <p:anim calcmode="discrete" valueType="clr">
                                      <p:cBhvr override="childStyle">
                                        <p:cTn id="23" dur="80"/>
                                        <p:tgtEl>
                                          <p:spTgt spid="16389"/>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16389"/>
                                        </p:tgtEl>
                                        <p:attrNameLst>
                                          <p:attrName>fillcolor</p:attrName>
                                        </p:attrNameLst>
                                      </p:cBhvr>
                                      <p:tavLst>
                                        <p:tav tm="0">
                                          <p:val>
                                            <p:clrVal>
                                              <a:schemeClr val="accent2"/>
                                            </p:clrVal>
                                          </p:val>
                                        </p:tav>
                                        <p:tav tm="50000">
                                          <p:val>
                                            <p:clrVal>
                                              <a:schemeClr val="hlink"/>
                                            </p:clrVal>
                                          </p:val>
                                        </p:tav>
                                      </p:tavLst>
                                    </p:anim>
                                    <p:set>
                                      <p:cBhvr>
                                        <p:cTn id="25" dur="80"/>
                                        <p:tgtEl>
                                          <p:spTgt spid="16389"/>
                                        </p:tgtEl>
                                        <p:attrNameLst>
                                          <p:attrName>fill.type</p:attrName>
                                        </p:attrNameLst>
                                      </p:cBhvr>
                                      <p:to>
                                        <p:strVal val="solid"/>
                                      </p:to>
                                    </p:set>
                                  </p:childTnLst>
                                </p:cTn>
                              </p:par>
                            </p:childTnLst>
                          </p:cTn>
                        </p:par>
                        <p:par>
                          <p:cTn id="26" fill="hold">
                            <p:stCondLst>
                              <p:cond delay="4660"/>
                            </p:stCondLst>
                            <p:childTnLst>
                              <p:par>
                                <p:cTn id="27" presetID="27" presetClass="entr" presetSubtype="0" fill="hold" grpId="0" nodeType="afterEffect">
                                  <p:stCondLst>
                                    <p:cond delay="0"/>
                                  </p:stCondLst>
                                  <p:iterate type="lt">
                                    <p:tmPct val="50000"/>
                                  </p:iterate>
                                  <p:childTnLst>
                                    <p:set>
                                      <p:cBhvr>
                                        <p:cTn id="28" dur="1" fill="hold">
                                          <p:stCondLst>
                                            <p:cond delay="0"/>
                                          </p:stCondLst>
                                        </p:cTn>
                                        <p:tgtEl>
                                          <p:spTgt spid="16390"/>
                                        </p:tgtEl>
                                        <p:attrNameLst>
                                          <p:attrName>style.visibility</p:attrName>
                                        </p:attrNameLst>
                                      </p:cBhvr>
                                      <p:to>
                                        <p:strVal val="visible"/>
                                      </p:to>
                                    </p:set>
                                    <p:anim calcmode="discrete" valueType="clr">
                                      <p:cBhvr override="childStyle">
                                        <p:cTn id="29" dur="80"/>
                                        <p:tgtEl>
                                          <p:spTgt spid="16390"/>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16390"/>
                                        </p:tgtEl>
                                        <p:attrNameLst>
                                          <p:attrName>fillcolor</p:attrName>
                                        </p:attrNameLst>
                                      </p:cBhvr>
                                      <p:tavLst>
                                        <p:tav tm="0">
                                          <p:val>
                                            <p:clrVal>
                                              <a:schemeClr val="accent2"/>
                                            </p:clrVal>
                                          </p:val>
                                        </p:tav>
                                        <p:tav tm="50000">
                                          <p:val>
                                            <p:clrVal>
                                              <a:schemeClr val="hlink"/>
                                            </p:clrVal>
                                          </p:val>
                                        </p:tav>
                                      </p:tavLst>
                                    </p:anim>
                                    <p:set>
                                      <p:cBhvr>
                                        <p:cTn id="31" dur="80"/>
                                        <p:tgtEl>
                                          <p:spTgt spid="16390"/>
                                        </p:tgtEl>
                                        <p:attrNameLst>
                                          <p:attrName>fill.type</p:attrName>
                                        </p:attrNameLst>
                                      </p:cBhvr>
                                      <p:to>
                                        <p:strVal val="solid"/>
                                      </p:to>
                                    </p:set>
                                  </p:childTnLst>
                                </p:cTn>
                              </p:par>
                            </p:childTnLst>
                          </p:cTn>
                        </p:par>
                        <p:par>
                          <p:cTn id="32" fill="hold">
                            <p:stCondLst>
                              <p:cond delay="8380"/>
                            </p:stCondLst>
                            <p:childTnLst>
                              <p:par>
                                <p:cTn id="33" presetID="27" presetClass="entr" presetSubtype="0" fill="hold" grpId="0" nodeType="afterEffect">
                                  <p:stCondLst>
                                    <p:cond delay="0"/>
                                  </p:stCondLst>
                                  <p:iterate type="lt">
                                    <p:tmPct val="50000"/>
                                  </p:iterate>
                                  <p:childTnLst>
                                    <p:set>
                                      <p:cBhvr>
                                        <p:cTn id="34" dur="1" fill="hold">
                                          <p:stCondLst>
                                            <p:cond delay="0"/>
                                          </p:stCondLst>
                                        </p:cTn>
                                        <p:tgtEl>
                                          <p:spTgt spid="16391"/>
                                        </p:tgtEl>
                                        <p:attrNameLst>
                                          <p:attrName>style.visibility</p:attrName>
                                        </p:attrNameLst>
                                      </p:cBhvr>
                                      <p:to>
                                        <p:strVal val="visible"/>
                                      </p:to>
                                    </p:set>
                                    <p:anim calcmode="discrete" valueType="clr">
                                      <p:cBhvr override="childStyle">
                                        <p:cTn id="35" dur="80"/>
                                        <p:tgtEl>
                                          <p:spTgt spid="16391"/>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16391"/>
                                        </p:tgtEl>
                                        <p:attrNameLst>
                                          <p:attrName>fillcolor</p:attrName>
                                        </p:attrNameLst>
                                      </p:cBhvr>
                                      <p:tavLst>
                                        <p:tav tm="0">
                                          <p:val>
                                            <p:clrVal>
                                              <a:schemeClr val="accent2"/>
                                            </p:clrVal>
                                          </p:val>
                                        </p:tav>
                                        <p:tav tm="50000">
                                          <p:val>
                                            <p:clrVal>
                                              <a:schemeClr val="hlink"/>
                                            </p:clrVal>
                                          </p:val>
                                        </p:tav>
                                      </p:tavLst>
                                    </p:anim>
                                    <p:set>
                                      <p:cBhvr>
                                        <p:cTn id="37" dur="80"/>
                                        <p:tgtEl>
                                          <p:spTgt spid="16391"/>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16392"/>
                                        </p:tgtEl>
                                        <p:attrNameLst>
                                          <p:attrName>style.visibility</p:attrName>
                                        </p:attrNameLst>
                                      </p:cBhvr>
                                      <p:to>
                                        <p:strVal val="visible"/>
                                      </p:to>
                                    </p:set>
                                    <p:animEffect transition="in" filter="slide(fromBottom)">
                                      <p:cBhvr>
                                        <p:cTn id="42" dur="500"/>
                                        <p:tgtEl>
                                          <p:spTgt spid="16392"/>
                                        </p:tgtEl>
                                      </p:cBhvr>
                                    </p:animEffect>
                                  </p:childTnLst>
                                </p:cTn>
                              </p:par>
                            </p:childTnLst>
                          </p:cTn>
                        </p:par>
                        <p:par>
                          <p:cTn id="43" fill="hold">
                            <p:stCondLst>
                              <p:cond delay="500"/>
                            </p:stCondLst>
                            <p:childTnLst>
                              <p:par>
                                <p:cTn id="44" presetID="27" presetClass="entr" presetSubtype="0" fill="hold" grpId="0" nodeType="afterEffect">
                                  <p:stCondLst>
                                    <p:cond delay="0"/>
                                  </p:stCondLst>
                                  <p:iterate type="lt">
                                    <p:tmPct val="50000"/>
                                  </p:iterate>
                                  <p:childTnLst>
                                    <p:set>
                                      <p:cBhvr>
                                        <p:cTn id="45" dur="1" fill="hold">
                                          <p:stCondLst>
                                            <p:cond delay="0"/>
                                          </p:stCondLst>
                                        </p:cTn>
                                        <p:tgtEl>
                                          <p:spTgt spid="16393"/>
                                        </p:tgtEl>
                                        <p:attrNameLst>
                                          <p:attrName>style.visibility</p:attrName>
                                        </p:attrNameLst>
                                      </p:cBhvr>
                                      <p:to>
                                        <p:strVal val="visible"/>
                                      </p:to>
                                    </p:set>
                                    <p:anim calcmode="discrete" valueType="clr">
                                      <p:cBhvr override="childStyle">
                                        <p:cTn id="46" dur="80"/>
                                        <p:tgtEl>
                                          <p:spTgt spid="16393"/>
                                        </p:tgtEl>
                                        <p:attrNameLst>
                                          <p:attrName>style.color</p:attrName>
                                        </p:attrNameLst>
                                      </p:cBhvr>
                                      <p:tavLst>
                                        <p:tav tm="0">
                                          <p:val>
                                            <p:clrVal>
                                              <a:schemeClr val="accent2"/>
                                            </p:clrVal>
                                          </p:val>
                                        </p:tav>
                                        <p:tav tm="50000">
                                          <p:val>
                                            <p:clrVal>
                                              <a:schemeClr val="hlink"/>
                                            </p:clrVal>
                                          </p:val>
                                        </p:tav>
                                      </p:tavLst>
                                    </p:anim>
                                    <p:anim calcmode="discrete" valueType="clr">
                                      <p:cBhvr>
                                        <p:cTn id="47" dur="80"/>
                                        <p:tgtEl>
                                          <p:spTgt spid="16393"/>
                                        </p:tgtEl>
                                        <p:attrNameLst>
                                          <p:attrName>fillcolor</p:attrName>
                                        </p:attrNameLst>
                                      </p:cBhvr>
                                      <p:tavLst>
                                        <p:tav tm="0">
                                          <p:val>
                                            <p:clrVal>
                                              <a:schemeClr val="accent2"/>
                                            </p:clrVal>
                                          </p:val>
                                        </p:tav>
                                        <p:tav tm="50000">
                                          <p:val>
                                            <p:clrVal>
                                              <a:schemeClr val="hlink"/>
                                            </p:clrVal>
                                          </p:val>
                                        </p:tav>
                                      </p:tavLst>
                                    </p:anim>
                                    <p:set>
                                      <p:cBhvr>
                                        <p:cTn id="48" dur="80"/>
                                        <p:tgtEl>
                                          <p:spTgt spid="16393"/>
                                        </p:tgtEl>
                                        <p:attrNameLst>
                                          <p:attrName>fill.type</p:attrName>
                                        </p:attrNameLst>
                                      </p:cBhvr>
                                      <p:to>
                                        <p:strVal val="solid"/>
                                      </p:to>
                                    </p:set>
                                  </p:childTnLst>
                                </p:cTn>
                              </p:par>
                            </p:childTnLst>
                          </p:cTn>
                        </p:par>
                        <p:par>
                          <p:cTn id="49" fill="hold">
                            <p:stCondLst>
                              <p:cond delay="3340"/>
                            </p:stCondLst>
                            <p:childTnLst>
                              <p:par>
                                <p:cTn id="50" presetID="27" presetClass="entr" presetSubtype="0" fill="hold" grpId="0" nodeType="afterEffect">
                                  <p:stCondLst>
                                    <p:cond delay="0"/>
                                  </p:stCondLst>
                                  <p:iterate type="lt">
                                    <p:tmPct val="50000"/>
                                  </p:iterate>
                                  <p:childTnLst>
                                    <p:set>
                                      <p:cBhvr>
                                        <p:cTn id="51" dur="1" fill="hold">
                                          <p:stCondLst>
                                            <p:cond delay="0"/>
                                          </p:stCondLst>
                                        </p:cTn>
                                        <p:tgtEl>
                                          <p:spTgt spid="16394"/>
                                        </p:tgtEl>
                                        <p:attrNameLst>
                                          <p:attrName>style.visibility</p:attrName>
                                        </p:attrNameLst>
                                      </p:cBhvr>
                                      <p:to>
                                        <p:strVal val="visible"/>
                                      </p:to>
                                    </p:set>
                                    <p:anim calcmode="discrete" valueType="clr">
                                      <p:cBhvr override="childStyle">
                                        <p:cTn id="52" dur="80"/>
                                        <p:tgtEl>
                                          <p:spTgt spid="16394"/>
                                        </p:tgtEl>
                                        <p:attrNameLst>
                                          <p:attrName>style.color</p:attrName>
                                        </p:attrNameLst>
                                      </p:cBhvr>
                                      <p:tavLst>
                                        <p:tav tm="0">
                                          <p:val>
                                            <p:clrVal>
                                              <a:schemeClr val="accent2"/>
                                            </p:clrVal>
                                          </p:val>
                                        </p:tav>
                                        <p:tav tm="50000">
                                          <p:val>
                                            <p:clrVal>
                                              <a:schemeClr val="hlink"/>
                                            </p:clrVal>
                                          </p:val>
                                        </p:tav>
                                      </p:tavLst>
                                    </p:anim>
                                    <p:anim calcmode="discrete" valueType="clr">
                                      <p:cBhvr>
                                        <p:cTn id="53" dur="80"/>
                                        <p:tgtEl>
                                          <p:spTgt spid="16394"/>
                                        </p:tgtEl>
                                        <p:attrNameLst>
                                          <p:attrName>fillcolor</p:attrName>
                                        </p:attrNameLst>
                                      </p:cBhvr>
                                      <p:tavLst>
                                        <p:tav tm="0">
                                          <p:val>
                                            <p:clrVal>
                                              <a:schemeClr val="accent2"/>
                                            </p:clrVal>
                                          </p:val>
                                        </p:tav>
                                        <p:tav tm="50000">
                                          <p:val>
                                            <p:clrVal>
                                              <a:schemeClr val="hlink"/>
                                            </p:clrVal>
                                          </p:val>
                                        </p:tav>
                                      </p:tavLst>
                                    </p:anim>
                                    <p:set>
                                      <p:cBhvr>
                                        <p:cTn id="54" dur="80"/>
                                        <p:tgtEl>
                                          <p:spTgt spid="1639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nimBg="1"/>
      <p:bldP spid="16387" grpId="0"/>
      <p:bldP spid="16388" grpId="0"/>
      <p:bldP spid="16389" grpId="0"/>
      <p:bldP spid="16390" grpId="0"/>
      <p:bldP spid="16391" grpId="0"/>
      <p:bldP spid="16392" grpId="0" animBg="1"/>
      <p:bldP spid="16393" grpId="0"/>
      <p:bldP spid="1639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WordArt 2"/>
          <p:cNvSpPr>
            <a:spLocks noChangeArrowheads="1" noChangeShapeType="1" noTextEdit="1"/>
          </p:cNvSpPr>
          <p:nvPr/>
        </p:nvSpPr>
        <p:spPr bwMode="auto">
          <a:xfrm>
            <a:off x="5334001" y="3200400"/>
            <a:ext cx="4867275" cy="6096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الإنتاجية والريع الإقتصادي</a:t>
            </a:r>
          </a:p>
        </p:txBody>
      </p:sp>
      <p:sp>
        <p:nvSpPr>
          <p:cNvPr id="18435" name="Text Box 3"/>
          <p:cNvSpPr txBox="1">
            <a:spLocks noChangeArrowheads="1"/>
          </p:cNvSpPr>
          <p:nvPr/>
        </p:nvSpPr>
        <p:spPr bwMode="auto">
          <a:xfrm>
            <a:off x="1847851" y="260351"/>
            <a:ext cx="8424863" cy="830997"/>
          </a:xfrm>
          <a:prstGeom prst="rect">
            <a:avLst/>
          </a:prstGeom>
          <a:noFill/>
          <a:ln w="9525">
            <a:noFill/>
            <a:miter lim="800000"/>
            <a:headEnd/>
            <a:tailEnd/>
          </a:ln>
          <a:effectLst/>
        </p:spPr>
        <p:txBody>
          <a:bodyPr>
            <a:spAutoFit/>
          </a:bodyPr>
          <a:lstStyle/>
          <a:p>
            <a:pPr algn="just" rtl="1">
              <a:spcBef>
                <a:spcPct val="50000"/>
              </a:spcBef>
            </a:pPr>
            <a:r>
              <a:rPr lang="ar-BH" sz="2400"/>
              <a:t>تضم الدخول الفعلية لعوامل الإنتاج في معظم الحالات كل من الدخول البديلة والريع الإقتصادي. و</a:t>
            </a:r>
            <a:r>
              <a:rPr lang="ar-BH" sz="2400" b="1">
                <a:solidFill>
                  <a:srgbClr val="FD0903"/>
                </a:solidFill>
                <a:hlinkClick r:id="rId3" action="ppaction://hlinksldjump"/>
              </a:rPr>
              <a:t>الشكل (12-3)</a:t>
            </a:r>
            <a:r>
              <a:rPr lang="ar-BH" sz="2400"/>
              <a:t> يوضح حالة تكون فيها الدخول الفعلية بالكامل بديلة.</a:t>
            </a:r>
            <a:endParaRPr lang="fr-MA" sz="2400"/>
          </a:p>
        </p:txBody>
      </p:sp>
      <p:sp>
        <p:nvSpPr>
          <p:cNvPr id="18436" name="Text Box 4"/>
          <p:cNvSpPr txBox="1">
            <a:spLocks noChangeArrowheads="1"/>
          </p:cNvSpPr>
          <p:nvPr/>
        </p:nvSpPr>
        <p:spPr bwMode="auto">
          <a:xfrm>
            <a:off x="1847851" y="1125538"/>
            <a:ext cx="8424863" cy="457200"/>
          </a:xfrm>
          <a:prstGeom prst="rect">
            <a:avLst/>
          </a:prstGeom>
          <a:noFill/>
          <a:ln w="9525">
            <a:noFill/>
            <a:miter lim="800000"/>
            <a:headEnd/>
            <a:tailEnd/>
          </a:ln>
          <a:effectLst/>
        </p:spPr>
        <p:txBody>
          <a:bodyPr>
            <a:spAutoFit/>
          </a:bodyPr>
          <a:lstStyle/>
          <a:p>
            <a:pPr algn="just" rtl="1">
              <a:spcBef>
                <a:spcPct val="50000"/>
              </a:spcBef>
            </a:pPr>
            <a:r>
              <a:rPr lang="ar-BH" sz="2400"/>
              <a:t>بينما يوضح </a:t>
            </a:r>
            <a:r>
              <a:rPr lang="ar-BH" sz="2400" b="1">
                <a:solidFill>
                  <a:srgbClr val="FD0903"/>
                </a:solidFill>
                <a:hlinkClick r:id="rId4" action="ppaction://hlinksldjump"/>
              </a:rPr>
              <a:t>الشكل (12-4)</a:t>
            </a:r>
            <a:r>
              <a:rPr lang="ar-BH" sz="2400"/>
              <a:t> حالة تكون فيها الدخول الفعلية بالكامل ريعاً اقتصادياً.</a:t>
            </a:r>
            <a:endParaRPr lang="fr-MA" sz="2400"/>
          </a:p>
        </p:txBody>
      </p:sp>
      <p:sp>
        <p:nvSpPr>
          <p:cNvPr id="18437" name="Text Box 5"/>
          <p:cNvSpPr txBox="1">
            <a:spLocks noChangeArrowheads="1"/>
          </p:cNvSpPr>
          <p:nvPr/>
        </p:nvSpPr>
        <p:spPr bwMode="auto">
          <a:xfrm>
            <a:off x="1847851" y="1628776"/>
            <a:ext cx="8424863" cy="830997"/>
          </a:xfrm>
          <a:prstGeom prst="rect">
            <a:avLst/>
          </a:prstGeom>
          <a:noFill/>
          <a:ln w="9525">
            <a:noFill/>
            <a:miter lim="800000"/>
            <a:headEnd/>
            <a:tailEnd/>
          </a:ln>
          <a:effectLst/>
        </p:spPr>
        <p:txBody>
          <a:bodyPr>
            <a:spAutoFit/>
          </a:bodyPr>
          <a:lstStyle/>
          <a:p>
            <a:pPr algn="just" rtl="1">
              <a:spcBef>
                <a:spcPct val="50000"/>
              </a:spcBef>
            </a:pPr>
            <a:r>
              <a:rPr lang="ar-BH" sz="2400"/>
              <a:t>ويوضح </a:t>
            </a:r>
            <a:r>
              <a:rPr lang="ar-BH" sz="2400" b="1">
                <a:solidFill>
                  <a:srgbClr val="FD0903"/>
                </a:solidFill>
                <a:hlinkClick r:id="rId5" action="ppaction://hlinksldjump"/>
              </a:rPr>
              <a:t>الشكل (12-5)</a:t>
            </a:r>
            <a:r>
              <a:rPr lang="ar-BH" sz="2400"/>
              <a:t> حالة تكون فيها الدخول الفعلية بديلة بالإضافة إلى بعض الريع الاقتصادي.</a:t>
            </a:r>
            <a:endParaRPr lang="fr-MA" sz="2400"/>
          </a:p>
        </p:txBody>
      </p:sp>
      <p:sp>
        <p:nvSpPr>
          <p:cNvPr id="18438" name="Text Box 6"/>
          <p:cNvSpPr txBox="1">
            <a:spLocks noChangeArrowheads="1"/>
          </p:cNvSpPr>
          <p:nvPr/>
        </p:nvSpPr>
        <p:spPr bwMode="auto">
          <a:xfrm>
            <a:off x="1828801" y="3886200"/>
            <a:ext cx="8424863" cy="457200"/>
          </a:xfrm>
          <a:prstGeom prst="rect">
            <a:avLst/>
          </a:prstGeom>
          <a:noFill/>
          <a:ln w="9525">
            <a:noFill/>
            <a:miter lim="800000"/>
            <a:headEnd/>
            <a:tailEnd/>
          </a:ln>
          <a:effectLst/>
        </p:spPr>
        <p:txBody>
          <a:bodyPr>
            <a:spAutoFit/>
          </a:bodyPr>
          <a:lstStyle/>
          <a:p>
            <a:pPr algn="just" rtl="1">
              <a:spcBef>
                <a:spcPct val="50000"/>
              </a:spcBef>
            </a:pPr>
            <a:r>
              <a:rPr lang="ar-BH" sz="2400"/>
              <a:t>الريع الاقتصادي يزداد بزيادة إنتاجية الأرض يوضح ذلك </a:t>
            </a:r>
            <a:r>
              <a:rPr lang="ar-BH" sz="2400" b="1">
                <a:solidFill>
                  <a:srgbClr val="FD0903"/>
                </a:solidFill>
                <a:hlinkClick r:id="rId6" action="ppaction://hlinksldjump"/>
              </a:rPr>
              <a:t>الشكل (12-6)</a:t>
            </a:r>
            <a:r>
              <a:rPr lang="ar-BH" sz="2400"/>
              <a:t>.</a:t>
            </a:r>
            <a:endParaRPr lang="fr-MA" sz="2400"/>
          </a:p>
        </p:txBody>
      </p:sp>
    </p:spTree>
    <p:extLst>
      <p:ext uri="{BB962C8B-B14F-4D97-AF65-F5344CB8AC3E}">
        <p14:creationId xmlns:p14="http://schemas.microsoft.com/office/powerpoint/2010/main" val="277834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8435"/>
                                        </p:tgtEl>
                                        <p:attrNameLst>
                                          <p:attrName>style.visibility</p:attrName>
                                        </p:attrNameLst>
                                      </p:cBhvr>
                                      <p:to>
                                        <p:strVal val="visible"/>
                                      </p:to>
                                    </p:set>
                                    <p:anim calcmode="discrete" valueType="clr">
                                      <p:cBhvr override="childStyle">
                                        <p:cTn id="7" dur="80"/>
                                        <p:tgtEl>
                                          <p:spTgt spid="1843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8435"/>
                                        </p:tgtEl>
                                        <p:attrNameLst>
                                          <p:attrName>fillcolor</p:attrName>
                                        </p:attrNameLst>
                                      </p:cBhvr>
                                      <p:tavLst>
                                        <p:tav tm="0">
                                          <p:val>
                                            <p:clrVal>
                                              <a:schemeClr val="accent2"/>
                                            </p:clrVal>
                                          </p:val>
                                        </p:tav>
                                        <p:tav tm="50000">
                                          <p:val>
                                            <p:clrVal>
                                              <a:schemeClr val="hlink"/>
                                            </p:clrVal>
                                          </p:val>
                                        </p:tav>
                                      </p:tavLst>
                                    </p:anim>
                                    <p:set>
                                      <p:cBhvr>
                                        <p:cTn id="9" dur="80"/>
                                        <p:tgtEl>
                                          <p:spTgt spid="18435"/>
                                        </p:tgtEl>
                                        <p:attrNameLst>
                                          <p:attrName>fill.type</p:attrName>
                                        </p:attrNameLst>
                                      </p:cBhvr>
                                      <p:to>
                                        <p:strVal val="solid"/>
                                      </p:to>
                                    </p:set>
                                  </p:childTnLst>
                                </p:cTn>
                              </p:par>
                            </p:childTnLst>
                          </p:cTn>
                        </p:par>
                        <p:par>
                          <p:cTn id="10" fill="hold">
                            <p:stCondLst>
                              <p:cond delay="52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18436"/>
                                        </p:tgtEl>
                                        <p:attrNameLst>
                                          <p:attrName>style.visibility</p:attrName>
                                        </p:attrNameLst>
                                      </p:cBhvr>
                                      <p:to>
                                        <p:strVal val="visible"/>
                                      </p:to>
                                    </p:set>
                                    <p:anim calcmode="discrete" valueType="clr">
                                      <p:cBhvr override="childStyle">
                                        <p:cTn id="13" dur="80"/>
                                        <p:tgtEl>
                                          <p:spTgt spid="18436"/>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8436"/>
                                        </p:tgtEl>
                                        <p:attrNameLst>
                                          <p:attrName>fillcolor</p:attrName>
                                        </p:attrNameLst>
                                      </p:cBhvr>
                                      <p:tavLst>
                                        <p:tav tm="0">
                                          <p:val>
                                            <p:clrVal>
                                              <a:schemeClr val="accent2"/>
                                            </p:clrVal>
                                          </p:val>
                                        </p:tav>
                                        <p:tav tm="50000">
                                          <p:val>
                                            <p:clrVal>
                                              <a:schemeClr val="hlink"/>
                                            </p:clrVal>
                                          </p:val>
                                        </p:tav>
                                      </p:tavLst>
                                    </p:anim>
                                    <p:set>
                                      <p:cBhvr>
                                        <p:cTn id="15" dur="80"/>
                                        <p:tgtEl>
                                          <p:spTgt spid="18436"/>
                                        </p:tgtEl>
                                        <p:attrNameLst>
                                          <p:attrName>fill.type</p:attrName>
                                        </p:attrNameLst>
                                      </p:cBhvr>
                                      <p:to>
                                        <p:strVal val="solid"/>
                                      </p:to>
                                    </p:set>
                                  </p:childTnLst>
                                </p:cTn>
                              </p:par>
                            </p:childTnLst>
                          </p:cTn>
                        </p:par>
                        <p:par>
                          <p:cTn id="16" fill="hold">
                            <p:stCondLst>
                              <p:cond delay="792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18437"/>
                                        </p:tgtEl>
                                        <p:attrNameLst>
                                          <p:attrName>style.visibility</p:attrName>
                                        </p:attrNameLst>
                                      </p:cBhvr>
                                      <p:to>
                                        <p:strVal val="visible"/>
                                      </p:to>
                                    </p:set>
                                    <p:anim calcmode="discrete" valueType="clr">
                                      <p:cBhvr override="childStyle">
                                        <p:cTn id="19" dur="80"/>
                                        <p:tgtEl>
                                          <p:spTgt spid="18437"/>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8437"/>
                                        </p:tgtEl>
                                        <p:attrNameLst>
                                          <p:attrName>fillcolor</p:attrName>
                                        </p:attrNameLst>
                                      </p:cBhvr>
                                      <p:tavLst>
                                        <p:tav tm="0">
                                          <p:val>
                                            <p:clrVal>
                                              <a:schemeClr val="accent2"/>
                                            </p:clrVal>
                                          </p:val>
                                        </p:tav>
                                        <p:tav tm="50000">
                                          <p:val>
                                            <p:clrVal>
                                              <a:schemeClr val="hlink"/>
                                            </p:clrVal>
                                          </p:val>
                                        </p:tav>
                                      </p:tavLst>
                                    </p:anim>
                                    <p:set>
                                      <p:cBhvr>
                                        <p:cTn id="21" dur="80"/>
                                        <p:tgtEl>
                                          <p:spTgt spid="18437"/>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18434"/>
                                        </p:tgtEl>
                                        <p:attrNameLst>
                                          <p:attrName>style.visibility</p:attrName>
                                        </p:attrNameLst>
                                      </p:cBhvr>
                                      <p:to>
                                        <p:strVal val="visible"/>
                                      </p:to>
                                    </p:set>
                                    <p:animEffect transition="in" filter="slide(fromBottom)">
                                      <p:cBhvr>
                                        <p:cTn id="26" dur="500"/>
                                        <p:tgtEl>
                                          <p:spTgt spid="18434"/>
                                        </p:tgtEl>
                                      </p:cBhvr>
                                    </p:animEffect>
                                  </p:childTnLst>
                                </p:cTn>
                              </p:par>
                            </p:childTnLst>
                          </p:cTn>
                        </p:par>
                        <p:par>
                          <p:cTn id="27" fill="hold">
                            <p:stCondLst>
                              <p:cond delay="500"/>
                            </p:stCondLst>
                            <p:childTnLst>
                              <p:par>
                                <p:cTn id="28" presetID="27" presetClass="entr" presetSubtype="0" fill="hold" grpId="0" nodeType="afterEffect">
                                  <p:stCondLst>
                                    <p:cond delay="0"/>
                                  </p:stCondLst>
                                  <p:iterate type="lt">
                                    <p:tmPct val="50000"/>
                                  </p:iterate>
                                  <p:childTnLst>
                                    <p:set>
                                      <p:cBhvr>
                                        <p:cTn id="29" dur="1" fill="hold">
                                          <p:stCondLst>
                                            <p:cond delay="0"/>
                                          </p:stCondLst>
                                        </p:cTn>
                                        <p:tgtEl>
                                          <p:spTgt spid="18438"/>
                                        </p:tgtEl>
                                        <p:attrNameLst>
                                          <p:attrName>style.visibility</p:attrName>
                                        </p:attrNameLst>
                                      </p:cBhvr>
                                      <p:to>
                                        <p:strVal val="visible"/>
                                      </p:to>
                                    </p:set>
                                    <p:anim calcmode="discrete" valueType="clr">
                                      <p:cBhvr override="childStyle">
                                        <p:cTn id="30" dur="80"/>
                                        <p:tgtEl>
                                          <p:spTgt spid="18438"/>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18438"/>
                                        </p:tgtEl>
                                        <p:attrNameLst>
                                          <p:attrName>fillcolor</p:attrName>
                                        </p:attrNameLst>
                                      </p:cBhvr>
                                      <p:tavLst>
                                        <p:tav tm="0">
                                          <p:val>
                                            <p:clrVal>
                                              <a:schemeClr val="accent2"/>
                                            </p:clrVal>
                                          </p:val>
                                        </p:tav>
                                        <p:tav tm="50000">
                                          <p:val>
                                            <p:clrVal>
                                              <a:schemeClr val="hlink"/>
                                            </p:clrVal>
                                          </p:val>
                                        </p:tav>
                                      </p:tavLst>
                                    </p:anim>
                                    <p:set>
                                      <p:cBhvr>
                                        <p:cTn id="32" dur="80"/>
                                        <p:tgtEl>
                                          <p:spTgt spid="1843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nimBg="1"/>
      <p:bldP spid="18435" grpId="0"/>
      <p:bldP spid="18436" grpId="0"/>
      <p:bldP spid="18437" grpId="0"/>
      <p:bldP spid="1843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ext Box 3"/>
          <p:cNvSpPr txBox="1">
            <a:spLocks noChangeArrowheads="1"/>
          </p:cNvSpPr>
          <p:nvPr/>
        </p:nvSpPr>
        <p:spPr bwMode="auto">
          <a:xfrm>
            <a:off x="5305425" y="2636839"/>
            <a:ext cx="895350" cy="53657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E</a:t>
            </a:r>
          </a:p>
        </p:txBody>
      </p:sp>
      <p:sp>
        <p:nvSpPr>
          <p:cNvPr id="20484" name="Line 4"/>
          <p:cNvSpPr>
            <a:spLocks noChangeShapeType="1"/>
          </p:cNvSpPr>
          <p:nvPr/>
        </p:nvSpPr>
        <p:spPr bwMode="auto">
          <a:xfrm>
            <a:off x="4037013" y="1173163"/>
            <a:ext cx="0" cy="3402012"/>
          </a:xfrm>
          <a:prstGeom prst="line">
            <a:avLst/>
          </a:prstGeom>
          <a:noFill/>
          <a:ln w="38100">
            <a:solidFill>
              <a:srgbClr val="000000"/>
            </a:solidFill>
            <a:round/>
            <a:headEnd/>
            <a:tailEnd/>
          </a:ln>
        </p:spPr>
        <p:txBody>
          <a:bodyPr/>
          <a:lstStyle/>
          <a:p>
            <a:endParaRPr lang="ar-SA"/>
          </a:p>
        </p:txBody>
      </p:sp>
      <p:sp>
        <p:nvSpPr>
          <p:cNvPr id="20485" name="Line 5"/>
          <p:cNvSpPr>
            <a:spLocks noChangeShapeType="1"/>
          </p:cNvSpPr>
          <p:nvPr/>
        </p:nvSpPr>
        <p:spPr bwMode="auto">
          <a:xfrm flipV="1">
            <a:off x="4037013" y="3109913"/>
            <a:ext cx="3224212" cy="0"/>
          </a:xfrm>
          <a:prstGeom prst="line">
            <a:avLst/>
          </a:prstGeom>
          <a:noFill/>
          <a:ln w="28575">
            <a:solidFill>
              <a:srgbClr val="000000"/>
            </a:solidFill>
            <a:round/>
            <a:headEnd/>
            <a:tailEnd/>
          </a:ln>
        </p:spPr>
        <p:txBody>
          <a:bodyPr/>
          <a:lstStyle/>
          <a:p>
            <a:endParaRPr lang="ar-SA"/>
          </a:p>
        </p:txBody>
      </p:sp>
      <p:sp>
        <p:nvSpPr>
          <p:cNvPr id="20486" name="Line 6"/>
          <p:cNvSpPr>
            <a:spLocks noChangeShapeType="1"/>
          </p:cNvSpPr>
          <p:nvPr/>
        </p:nvSpPr>
        <p:spPr bwMode="auto">
          <a:xfrm>
            <a:off x="4216401" y="1998663"/>
            <a:ext cx="2506663" cy="1949450"/>
          </a:xfrm>
          <a:prstGeom prst="line">
            <a:avLst/>
          </a:prstGeom>
          <a:noFill/>
          <a:ln w="28575">
            <a:solidFill>
              <a:srgbClr val="000000"/>
            </a:solidFill>
            <a:round/>
            <a:headEnd/>
            <a:tailEnd/>
          </a:ln>
        </p:spPr>
        <p:txBody>
          <a:bodyPr/>
          <a:lstStyle/>
          <a:p>
            <a:endParaRPr lang="ar-SA"/>
          </a:p>
        </p:txBody>
      </p:sp>
      <p:sp>
        <p:nvSpPr>
          <p:cNvPr id="20487" name="Text Box 7"/>
          <p:cNvSpPr txBox="1">
            <a:spLocks noChangeArrowheads="1"/>
          </p:cNvSpPr>
          <p:nvPr/>
        </p:nvSpPr>
        <p:spPr bwMode="auto">
          <a:xfrm>
            <a:off x="6961188" y="2862264"/>
            <a:ext cx="895350" cy="53657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S</a:t>
            </a:r>
          </a:p>
        </p:txBody>
      </p:sp>
      <p:sp>
        <p:nvSpPr>
          <p:cNvPr id="20488" name="Text Box 8"/>
          <p:cNvSpPr txBox="1">
            <a:spLocks noChangeArrowheads="1"/>
          </p:cNvSpPr>
          <p:nvPr/>
        </p:nvSpPr>
        <p:spPr bwMode="auto">
          <a:xfrm>
            <a:off x="6529388" y="3865563"/>
            <a:ext cx="779462" cy="500062"/>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D</a:t>
            </a:r>
          </a:p>
        </p:txBody>
      </p:sp>
      <p:sp>
        <p:nvSpPr>
          <p:cNvPr id="20489" name="Text Box 9"/>
          <p:cNvSpPr txBox="1">
            <a:spLocks noChangeArrowheads="1"/>
          </p:cNvSpPr>
          <p:nvPr/>
        </p:nvSpPr>
        <p:spPr bwMode="auto">
          <a:xfrm>
            <a:off x="3294063" y="2843214"/>
            <a:ext cx="715962" cy="536575"/>
          </a:xfrm>
          <a:prstGeom prst="rect">
            <a:avLst/>
          </a:prstGeom>
          <a:noFill/>
          <a:ln w="9525">
            <a:noFill/>
            <a:miter lim="800000"/>
            <a:headEnd/>
            <a:tailEnd/>
          </a:ln>
        </p:spPr>
        <p:txBody>
          <a:bodyPr/>
          <a:lstStyle/>
          <a:p>
            <a:pPr algn="ctr" rtl="1"/>
            <a:r>
              <a:rPr lang="en-US" sz="2400" b="1">
                <a:latin typeface="Times New Roman" pitchFamily="18" charset="0"/>
                <a:ea typeface="SimSun" pitchFamily="2" charset="-122"/>
                <a:cs typeface="Arabic Transparent" pitchFamily="2" charset="-78"/>
              </a:rPr>
              <a:t>W</a:t>
            </a:r>
            <a:r>
              <a:rPr lang="en-US" sz="2400" b="1" baseline="-25000">
                <a:latin typeface="Times New Roman" pitchFamily="18" charset="0"/>
                <a:ea typeface="SimSun" pitchFamily="2" charset="-122"/>
                <a:cs typeface="Arabic Transparent" pitchFamily="2" charset="-78"/>
              </a:rPr>
              <a:t>1</a:t>
            </a:r>
            <a:endParaRPr lang="en-US" sz="4000" b="1">
              <a:ea typeface="SimSun" pitchFamily="2" charset="-122"/>
              <a:cs typeface="Arabic Transparent" pitchFamily="2" charset="-78"/>
            </a:endParaRPr>
          </a:p>
        </p:txBody>
      </p:sp>
      <p:sp>
        <p:nvSpPr>
          <p:cNvPr id="20490" name="Line 10"/>
          <p:cNvSpPr>
            <a:spLocks noChangeShapeType="1"/>
          </p:cNvSpPr>
          <p:nvPr/>
        </p:nvSpPr>
        <p:spPr bwMode="auto">
          <a:xfrm>
            <a:off x="4037013" y="2235201"/>
            <a:ext cx="0" cy="715963"/>
          </a:xfrm>
          <a:prstGeom prst="line">
            <a:avLst/>
          </a:prstGeom>
          <a:noFill/>
          <a:ln w="9525">
            <a:solidFill>
              <a:srgbClr val="000000"/>
            </a:solidFill>
            <a:round/>
            <a:headEnd/>
            <a:tailEnd/>
          </a:ln>
        </p:spPr>
        <p:txBody>
          <a:bodyPr/>
          <a:lstStyle/>
          <a:p>
            <a:endParaRPr lang="ar-SA"/>
          </a:p>
        </p:txBody>
      </p:sp>
      <p:sp>
        <p:nvSpPr>
          <p:cNvPr id="20491" name="Text Box 11"/>
          <p:cNvSpPr txBox="1">
            <a:spLocks noChangeArrowheads="1"/>
          </p:cNvSpPr>
          <p:nvPr/>
        </p:nvSpPr>
        <p:spPr bwMode="auto">
          <a:xfrm>
            <a:off x="7954964" y="4327526"/>
            <a:ext cx="674687" cy="536575"/>
          </a:xfrm>
          <a:prstGeom prst="rect">
            <a:avLst/>
          </a:prstGeom>
          <a:noFill/>
          <a:ln w="9525">
            <a:noFill/>
            <a:miter lim="800000"/>
            <a:headEnd/>
            <a:tailEnd/>
          </a:ln>
        </p:spPr>
        <p:txBody>
          <a:bodyPr/>
          <a:lstStyle/>
          <a:p>
            <a:r>
              <a:rPr lang="en-US" sz="2400" b="1">
                <a:latin typeface="Times New Roman" pitchFamily="18" charset="0"/>
                <a:ea typeface="SimSun" pitchFamily="2" charset="-122"/>
              </a:rPr>
              <a:t>L</a:t>
            </a:r>
          </a:p>
        </p:txBody>
      </p:sp>
      <p:sp>
        <p:nvSpPr>
          <p:cNvPr id="20492" name="Text Box 12"/>
          <p:cNvSpPr txBox="1">
            <a:spLocks noChangeArrowheads="1"/>
          </p:cNvSpPr>
          <p:nvPr/>
        </p:nvSpPr>
        <p:spPr bwMode="auto">
          <a:xfrm>
            <a:off x="3798889" y="774701"/>
            <a:ext cx="1074737" cy="536575"/>
          </a:xfrm>
          <a:prstGeom prst="rect">
            <a:avLst/>
          </a:prstGeom>
          <a:noFill/>
          <a:ln w="9525">
            <a:noFill/>
            <a:miter lim="800000"/>
            <a:headEnd/>
            <a:tailEnd/>
          </a:ln>
        </p:spPr>
        <p:txBody>
          <a:bodyPr/>
          <a:lstStyle/>
          <a:p>
            <a:r>
              <a:rPr lang="en-US" sz="2400" b="1">
                <a:latin typeface="Times New Roman" pitchFamily="18" charset="0"/>
                <a:ea typeface="SimSun" pitchFamily="2" charset="-122"/>
              </a:rPr>
              <a:t>W</a:t>
            </a:r>
          </a:p>
        </p:txBody>
      </p:sp>
      <p:sp>
        <p:nvSpPr>
          <p:cNvPr id="20493" name="Line 13"/>
          <p:cNvSpPr>
            <a:spLocks noChangeShapeType="1"/>
          </p:cNvSpPr>
          <p:nvPr/>
        </p:nvSpPr>
        <p:spPr bwMode="auto">
          <a:xfrm>
            <a:off x="4037014" y="4572000"/>
            <a:ext cx="3940175" cy="0"/>
          </a:xfrm>
          <a:prstGeom prst="line">
            <a:avLst/>
          </a:prstGeom>
          <a:noFill/>
          <a:ln w="38100">
            <a:solidFill>
              <a:srgbClr val="000000"/>
            </a:solidFill>
            <a:round/>
            <a:headEnd/>
            <a:tailEnd/>
          </a:ln>
          <a:effectLst/>
        </p:spPr>
        <p:txBody>
          <a:bodyPr/>
          <a:lstStyle/>
          <a:p>
            <a:endParaRPr lang="ar-SA"/>
          </a:p>
        </p:txBody>
      </p:sp>
      <p:sp>
        <p:nvSpPr>
          <p:cNvPr id="20494" name="Line 14"/>
          <p:cNvSpPr>
            <a:spLocks noChangeShapeType="1"/>
          </p:cNvSpPr>
          <p:nvPr/>
        </p:nvSpPr>
        <p:spPr bwMode="auto">
          <a:xfrm>
            <a:off x="5649913" y="3151189"/>
            <a:ext cx="0" cy="1431925"/>
          </a:xfrm>
          <a:prstGeom prst="line">
            <a:avLst/>
          </a:prstGeom>
          <a:noFill/>
          <a:ln w="28575">
            <a:solidFill>
              <a:srgbClr val="000000"/>
            </a:solidFill>
            <a:prstDash val="dashDot"/>
            <a:round/>
            <a:headEnd/>
            <a:tailEnd/>
          </a:ln>
        </p:spPr>
        <p:txBody>
          <a:bodyPr/>
          <a:lstStyle/>
          <a:p>
            <a:endParaRPr lang="ar-SA"/>
          </a:p>
        </p:txBody>
      </p:sp>
      <p:sp>
        <p:nvSpPr>
          <p:cNvPr id="20495" name="Text Box 15"/>
          <p:cNvSpPr txBox="1">
            <a:spLocks noChangeArrowheads="1"/>
          </p:cNvSpPr>
          <p:nvPr/>
        </p:nvSpPr>
        <p:spPr bwMode="auto">
          <a:xfrm>
            <a:off x="4216401" y="3411538"/>
            <a:ext cx="1254125" cy="715962"/>
          </a:xfrm>
          <a:prstGeom prst="rect">
            <a:avLst/>
          </a:prstGeom>
          <a:noFill/>
          <a:ln w="9525">
            <a:noFill/>
            <a:miter lim="800000"/>
            <a:headEnd/>
            <a:tailEnd/>
          </a:ln>
        </p:spPr>
        <p:txBody>
          <a:bodyPr/>
          <a:lstStyle/>
          <a:p>
            <a:pPr algn="ctr" rtl="1"/>
            <a:endParaRPr lang="en-US" altLang="zh-CN" sz="1200" b="1">
              <a:latin typeface="Times New Roman" pitchFamily="18" charset="0"/>
              <a:ea typeface="SimSun" pitchFamily="2" charset="-122"/>
            </a:endParaRPr>
          </a:p>
          <a:p>
            <a:pPr algn="ctr" rtl="1"/>
            <a:r>
              <a:rPr lang="ar-SA" altLang="zh-CN" sz="2000" b="1">
                <a:latin typeface="Times New Roman" pitchFamily="18" charset="0"/>
                <a:ea typeface="SimSun" pitchFamily="2" charset="-122"/>
                <a:cs typeface="Times New Roman" pitchFamily="18" charset="0"/>
              </a:rPr>
              <a:t>الدخل البديل</a:t>
            </a:r>
            <a:endParaRPr lang="en-US" sz="3200"/>
          </a:p>
        </p:txBody>
      </p:sp>
      <p:sp>
        <p:nvSpPr>
          <p:cNvPr id="20496" name="Text Box 16"/>
          <p:cNvSpPr txBox="1">
            <a:spLocks noChangeArrowheads="1"/>
          </p:cNvSpPr>
          <p:nvPr/>
        </p:nvSpPr>
        <p:spPr bwMode="auto">
          <a:xfrm>
            <a:off x="2514600" y="5029201"/>
            <a:ext cx="6624638" cy="1260475"/>
          </a:xfrm>
          <a:prstGeom prst="rect">
            <a:avLst/>
          </a:prstGeom>
          <a:noFill/>
          <a:ln w="28575">
            <a:solidFill>
              <a:srgbClr val="000000"/>
            </a:solidFill>
            <a:miter lim="800000"/>
            <a:headEnd/>
            <a:tailEnd/>
          </a:ln>
        </p:spPr>
        <p:txBody>
          <a:bodyPr/>
          <a:lstStyle/>
          <a:p>
            <a:pPr algn="just" rtl="1"/>
            <a:r>
              <a:rPr lang="ar-SA" sz="2400" b="1">
                <a:solidFill>
                  <a:srgbClr val="FF6600"/>
                </a:solidFill>
                <a:latin typeface="Times New Roman" pitchFamily="18" charset="0"/>
                <a:ea typeface="SimSun" pitchFamily="2" charset="-122"/>
                <a:cs typeface="Times New Roman" pitchFamily="18" charset="0"/>
              </a:rPr>
              <a:t>الشكل (1</a:t>
            </a:r>
            <a:r>
              <a:rPr lang="ar-BH" sz="2400" b="1">
                <a:solidFill>
                  <a:srgbClr val="FF6600"/>
                </a:solidFill>
                <a:latin typeface="Times New Roman" pitchFamily="18" charset="0"/>
                <a:ea typeface="SimSun" pitchFamily="2" charset="-122"/>
                <a:cs typeface="Times New Roman" pitchFamily="18" charset="0"/>
              </a:rPr>
              <a:t>2</a:t>
            </a:r>
            <a:r>
              <a:rPr lang="ar-SA" sz="2400" b="1">
                <a:solidFill>
                  <a:srgbClr val="FF6600"/>
                </a:solidFill>
                <a:latin typeface="Times New Roman" pitchFamily="18" charset="0"/>
                <a:ea typeface="SimSun" pitchFamily="2" charset="-122"/>
                <a:cs typeface="Times New Roman" pitchFamily="18" charset="0"/>
              </a:rPr>
              <a:t>-3):</a:t>
            </a:r>
            <a:r>
              <a:rPr lang="ar-SA" sz="2400" b="1">
                <a:latin typeface="Times New Roman" pitchFamily="18" charset="0"/>
                <a:ea typeface="SimSun" pitchFamily="2" charset="-122"/>
                <a:cs typeface="Times New Roman" pitchFamily="18" charset="0"/>
              </a:rPr>
              <a:t> </a:t>
            </a:r>
            <a:r>
              <a:rPr lang="ar-SA" sz="2400">
                <a:latin typeface="Times New Roman" pitchFamily="18" charset="0"/>
                <a:ea typeface="SimSun" pitchFamily="2" charset="-122"/>
                <a:cs typeface="Times New Roman" pitchFamily="18" charset="0"/>
              </a:rPr>
              <a:t>عندما يكون عرض العمل تام المرونة</a:t>
            </a:r>
            <a:r>
              <a:rPr lang="ar-SA" sz="2400" b="1">
                <a:latin typeface="Times New Roman" pitchFamily="18" charset="0"/>
                <a:ea typeface="SimSun" pitchFamily="2" charset="-122"/>
                <a:cs typeface="Times New Roman" pitchFamily="18" charset="0"/>
              </a:rPr>
              <a:t> </a:t>
            </a:r>
            <a:r>
              <a:rPr lang="ar-SA" sz="2400">
                <a:latin typeface="Times New Roman" pitchFamily="18" charset="0"/>
                <a:ea typeface="SimSun" pitchFamily="2" charset="-122"/>
                <a:cs typeface="Times New Roman" pitchFamily="18" charset="0"/>
              </a:rPr>
              <a:t>يصبح الدخل الفعلي للعامل مساوياً تماماً لدخله البديل الذي يمكنه الحصول عليه في أفضل الفرص البديلة، ولا وجود للريع الاقتصادي.  </a:t>
            </a:r>
            <a:endParaRPr lang="en-US" sz="3600">
              <a:ea typeface="SimSun" pitchFamily="2" charset="-122"/>
              <a:cs typeface="Times New Roman" pitchFamily="18" charset="0"/>
            </a:endParaRPr>
          </a:p>
        </p:txBody>
      </p:sp>
      <p:sp>
        <p:nvSpPr>
          <p:cNvPr id="20497" name="Text Box 17"/>
          <p:cNvSpPr txBox="1">
            <a:spLocks noChangeArrowheads="1"/>
          </p:cNvSpPr>
          <p:nvPr/>
        </p:nvSpPr>
        <p:spPr bwMode="auto">
          <a:xfrm>
            <a:off x="3879850" y="4556126"/>
            <a:ext cx="1074738" cy="536575"/>
          </a:xfrm>
          <a:prstGeom prst="rect">
            <a:avLst/>
          </a:prstGeom>
          <a:noFill/>
          <a:ln w="9525">
            <a:noFill/>
            <a:miter lim="800000"/>
            <a:headEnd/>
            <a:tailEnd/>
          </a:ln>
        </p:spPr>
        <p:txBody>
          <a:bodyPr/>
          <a:lstStyle/>
          <a:p>
            <a:r>
              <a:rPr lang="en-US" sz="2400" b="1">
                <a:latin typeface="Times New Roman" pitchFamily="18" charset="0"/>
                <a:ea typeface="SimSun" pitchFamily="2" charset="-122"/>
              </a:rPr>
              <a:t>0</a:t>
            </a:r>
          </a:p>
        </p:txBody>
      </p:sp>
      <p:sp>
        <p:nvSpPr>
          <p:cNvPr id="20498" name="Text Box 18"/>
          <p:cNvSpPr txBox="1">
            <a:spLocks noChangeArrowheads="1"/>
          </p:cNvSpPr>
          <p:nvPr/>
        </p:nvSpPr>
        <p:spPr bwMode="auto">
          <a:xfrm>
            <a:off x="5108575" y="4581526"/>
            <a:ext cx="1074738" cy="53657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L</a:t>
            </a:r>
            <a:r>
              <a:rPr lang="en-US" sz="2400" b="1" baseline="-25000">
                <a:latin typeface="Times New Roman" pitchFamily="18" charset="0"/>
                <a:ea typeface="SimSun" pitchFamily="2" charset="-122"/>
              </a:rPr>
              <a:t>1</a:t>
            </a:r>
          </a:p>
        </p:txBody>
      </p:sp>
    </p:spTree>
    <p:extLst>
      <p:ext uri="{BB962C8B-B14F-4D97-AF65-F5344CB8AC3E}">
        <p14:creationId xmlns:p14="http://schemas.microsoft.com/office/powerpoint/2010/main" val="8969951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3"/>
          <p:cNvSpPr txBox="1">
            <a:spLocks noChangeArrowheads="1"/>
          </p:cNvSpPr>
          <p:nvPr/>
        </p:nvSpPr>
        <p:spPr bwMode="auto">
          <a:xfrm>
            <a:off x="5368925" y="2620964"/>
            <a:ext cx="914400" cy="54927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E</a:t>
            </a:r>
          </a:p>
        </p:txBody>
      </p:sp>
      <p:sp>
        <p:nvSpPr>
          <p:cNvPr id="22532" name="Line 4"/>
          <p:cNvSpPr>
            <a:spLocks noChangeShapeType="1"/>
          </p:cNvSpPr>
          <p:nvPr/>
        </p:nvSpPr>
        <p:spPr bwMode="auto">
          <a:xfrm>
            <a:off x="3992563" y="1036639"/>
            <a:ext cx="0" cy="3475037"/>
          </a:xfrm>
          <a:prstGeom prst="line">
            <a:avLst/>
          </a:prstGeom>
          <a:noFill/>
          <a:ln w="38100">
            <a:solidFill>
              <a:srgbClr val="000000"/>
            </a:solidFill>
            <a:round/>
            <a:headEnd/>
            <a:tailEnd/>
          </a:ln>
        </p:spPr>
        <p:txBody>
          <a:bodyPr/>
          <a:lstStyle/>
          <a:p>
            <a:endParaRPr lang="ar-SA"/>
          </a:p>
        </p:txBody>
      </p:sp>
      <p:sp>
        <p:nvSpPr>
          <p:cNvPr id="22533" name="Line 5"/>
          <p:cNvSpPr>
            <a:spLocks noChangeShapeType="1"/>
          </p:cNvSpPr>
          <p:nvPr/>
        </p:nvSpPr>
        <p:spPr bwMode="auto">
          <a:xfrm flipV="1">
            <a:off x="3992564" y="3017839"/>
            <a:ext cx="1646237" cy="1587"/>
          </a:xfrm>
          <a:prstGeom prst="line">
            <a:avLst/>
          </a:prstGeom>
          <a:noFill/>
          <a:ln w="28575">
            <a:solidFill>
              <a:srgbClr val="000000"/>
            </a:solidFill>
            <a:prstDash val="dashDot"/>
            <a:round/>
            <a:headEnd/>
            <a:tailEnd/>
          </a:ln>
        </p:spPr>
        <p:txBody>
          <a:bodyPr/>
          <a:lstStyle/>
          <a:p>
            <a:endParaRPr lang="ar-SA"/>
          </a:p>
        </p:txBody>
      </p:sp>
      <p:sp>
        <p:nvSpPr>
          <p:cNvPr id="22534" name="Line 6"/>
          <p:cNvSpPr>
            <a:spLocks noChangeShapeType="1"/>
          </p:cNvSpPr>
          <p:nvPr/>
        </p:nvSpPr>
        <p:spPr bwMode="auto">
          <a:xfrm>
            <a:off x="4175125" y="1943101"/>
            <a:ext cx="2560638" cy="1808163"/>
          </a:xfrm>
          <a:prstGeom prst="line">
            <a:avLst/>
          </a:prstGeom>
          <a:noFill/>
          <a:ln w="28575">
            <a:solidFill>
              <a:srgbClr val="000000"/>
            </a:solidFill>
            <a:round/>
            <a:headEnd/>
            <a:tailEnd/>
          </a:ln>
        </p:spPr>
        <p:txBody>
          <a:bodyPr/>
          <a:lstStyle/>
          <a:p>
            <a:endParaRPr lang="ar-SA"/>
          </a:p>
        </p:txBody>
      </p:sp>
      <p:sp>
        <p:nvSpPr>
          <p:cNvPr id="22535" name="Text Box 7"/>
          <p:cNvSpPr txBox="1">
            <a:spLocks noChangeArrowheads="1"/>
          </p:cNvSpPr>
          <p:nvPr/>
        </p:nvSpPr>
        <p:spPr bwMode="auto">
          <a:xfrm>
            <a:off x="5180014" y="1133476"/>
            <a:ext cx="915987" cy="54927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S</a:t>
            </a:r>
          </a:p>
        </p:txBody>
      </p:sp>
      <p:sp>
        <p:nvSpPr>
          <p:cNvPr id="22536" name="Text Box 8"/>
          <p:cNvSpPr txBox="1">
            <a:spLocks noChangeArrowheads="1"/>
          </p:cNvSpPr>
          <p:nvPr/>
        </p:nvSpPr>
        <p:spPr bwMode="auto">
          <a:xfrm>
            <a:off x="6527800" y="3654426"/>
            <a:ext cx="731838" cy="36671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D</a:t>
            </a:r>
          </a:p>
        </p:txBody>
      </p:sp>
      <p:sp>
        <p:nvSpPr>
          <p:cNvPr id="22537" name="Text Box 9"/>
          <p:cNvSpPr txBox="1">
            <a:spLocks noChangeArrowheads="1"/>
          </p:cNvSpPr>
          <p:nvPr/>
        </p:nvSpPr>
        <p:spPr bwMode="auto">
          <a:xfrm>
            <a:off x="3348039" y="2763838"/>
            <a:ext cx="731837" cy="601662"/>
          </a:xfrm>
          <a:prstGeom prst="rect">
            <a:avLst/>
          </a:prstGeom>
          <a:noFill/>
          <a:ln w="9525">
            <a:noFill/>
            <a:miter lim="800000"/>
            <a:headEnd/>
            <a:tailEnd/>
          </a:ln>
        </p:spPr>
        <p:txBody>
          <a:bodyPr/>
          <a:lstStyle/>
          <a:p>
            <a:pPr algn="ctr" rtl="1"/>
            <a:r>
              <a:rPr lang="en-US" sz="2400" b="1">
                <a:latin typeface="Times New Roman" pitchFamily="18" charset="0"/>
                <a:ea typeface="SimSun" pitchFamily="2" charset="-122"/>
                <a:cs typeface="Arabic Transparent" pitchFamily="2" charset="-78"/>
              </a:rPr>
              <a:t>W</a:t>
            </a:r>
            <a:r>
              <a:rPr lang="en-US" sz="2400" b="1" baseline="-25000">
                <a:latin typeface="Times New Roman" pitchFamily="18" charset="0"/>
                <a:ea typeface="SimSun" pitchFamily="2" charset="-122"/>
                <a:cs typeface="Arabic Transparent" pitchFamily="2" charset="-78"/>
              </a:rPr>
              <a:t>1</a:t>
            </a:r>
            <a:endParaRPr lang="en-US" sz="4000" b="1">
              <a:ea typeface="SimSun" pitchFamily="2" charset="-122"/>
              <a:cs typeface="Arabic Transparent" pitchFamily="2" charset="-78"/>
            </a:endParaRPr>
          </a:p>
        </p:txBody>
      </p:sp>
      <p:sp>
        <p:nvSpPr>
          <p:cNvPr id="22538" name="Line 10"/>
          <p:cNvSpPr>
            <a:spLocks noChangeShapeType="1"/>
          </p:cNvSpPr>
          <p:nvPr/>
        </p:nvSpPr>
        <p:spPr bwMode="auto">
          <a:xfrm>
            <a:off x="3992563" y="2125664"/>
            <a:ext cx="0" cy="731837"/>
          </a:xfrm>
          <a:prstGeom prst="line">
            <a:avLst/>
          </a:prstGeom>
          <a:noFill/>
          <a:ln w="9525">
            <a:solidFill>
              <a:srgbClr val="000000"/>
            </a:solidFill>
            <a:round/>
            <a:headEnd/>
            <a:tailEnd/>
          </a:ln>
        </p:spPr>
        <p:txBody>
          <a:bodyPr/>
          <a:lstStyle/>
          <a:p>
            <a:endParaRPr lang="ar-SA"/>
          </a:p>
        </p:txBody>
      </p:sp>
      <p:sp>
        <p:nvSpPr>
          <p:cNvPr id="22539" name="Text Box 11"/>
          <p:cNvSpPr txBox="1">
            <a:spLocks noChangeArrowheads="1"/>
          </p:cNvSpPr>
          <p:nvPr/>
        </p:nvSpPr>
        <p:spPr bwMode="auto">
          <a:xfrm>
            <a:off x="7991475" y="4271964"/>
            <a:ext cx="571500" cy="549275"/>
          </a:xfrm>
          <a:prstGeom prst="rect">
            <a:avLst/>
          </a:prstGeom>
          <a:noFill/>
          <a:ln w="9525">
            <a:noFill/>
            <a:miter lim="800000"/>
            <a:headEnd/>
            <a:tailEnd/>
          </a:ln>
        </p:spPr>
        <p:txBody>
          <a:bodyPr/>
          <a:lstStyle/>
          <a:p>
            <a:r>
              <a:rPr lang="en-US" sz="2400" b="1">
                <a:latin typeface="Times New Roman" pitchFamily="18" charset="0"/>
                <a:ea typeface="SimSun" pitchFamily="2" charset="-122"/>
              </a:rPr>
              <a:t>L</a:t>
            </a:r>
          </a:p>
        </p:txBody>
      </p:sp>
      <p:sp>
        <p:nvSpPr>
          <p:cNvPr id="22540" name="Text Box 12"/>
          <p:cNvSpPr txBox="1">
            <a:spLocks noChangeArrowheads="1"/>
          </p:cNvSpPr>
          <p:nvPr/>
        </p:nvSpPr>
        <p:spPr bwMode="auto">
          <a:xfrm>
            <a:off x="3757613" y="620714"/>
            <a:ext cx="1096962" cy="549275"/>
          </a:xfrm>
          <a:prstGeom prst="rect">
            <a:avLst/>
          </a:prstGeom>
          <a:noFill/>
          <a:ln w="9525">
            <a:noFill/>
            <a:miter lim="800000"/>
            <a:headEnd/>
            <a:tailEnd/>
          </a:ln>
        </p:spPr>
        <p:txBody>
          <a:bodyPr/>
          <a:lstStyle/>
          <a:p>
            <a:r>
              <a:rPr lang="en-US" sz="2400" b="1">
                <a:latin typeface="Times New Roman" pitchFamily="18" charset="0"/>
                <a:ea typeface="SimSun" pitchFamily="2" charset="-122"/>
              </a:rPr>
              <a:t>W</a:t>
            </a:r>
          </a:p>
        </p:txBody>
      </p:sp>
      <p:sp>
        <p:nvSpPr>
          <p:cNvPr id="22541" name="Line 13"/>
          <p:cNvSpPr>
            <a:spLocks noChangeShapeType="1"/>
          </p:cNvSpPr>
          <p:nvPr/>
        </p:nvSpPr>
        <p:spPr bwMode="auto">
          <a:xfrm>
            <a:off x="3992563" y="4511675"/>
            <a:ext cx="4024312" cy="0"/>
          </a:xfrm>
          <a:prstGeom prst="line">
            <a:avLst/>
          </a:prstGeom>
          <a:noFill/>
          <a:ln w="38100">
            <a:solidFill>
              <a:srgbClr val="000000"/>
            </a:solidFill>
            <a:round/>
            <a:headEnd/>
            <a:tailEnd/>
          </a:ln>
          <a:effectLst/>
        </p:spPr>
        <p:txBody>
          <a:bodyPr/>
          <a:lstStyle/>
          <a:p>
            <a:endParaRPr lang="ar-SA"/>
          </a:p>
        </p:txBody>
      </p:sp>
      <p:sp>
        <p:nvSpPr>
          <p:cNvPr id="22542" name="Line 14"/>
          <p:cNvSpPr>
            <a:spLocks noChangeShapeType="1"/>
          </p:cNvSpPr>
          <p:nvPr/>
        </p:nvSpPr>
        <p:spPr bwMode="auto">
          <a:xfrm>
            <a:off x="5638800" y="1555750"/>
            <a:ext cx="0" cy="2927350"/>
          </a:xfrm>
          <a:prstGeom prst="line">
            <a:avLst/>
          </a:prstGeom>
          <a:noFill/>
          <a:ln w="28575">
            <a:solidFill>
              <a:srgbClr val="000000"/>
            </a:solidFill>
            <a:round/>
            <a:headEnd/>
            <a:tailEnd/>
          </a:ln>
        </p:spPr>
        <p:txBody>
          <a:bodyPr/>
          <a:lstStyle/>
          <a:p>
            <a:endParaRPr lang="ar-SA"/>
          </a:p>
        </p:txBody>
      </p:sp>
      <p:sp>
        <p:nvSpPr>
          <p:cNvPr id="22543" name="Text Box 15"/>
          <p:cNvSpPr txBox="1">
            <a:spLocks noChangeArrowheads="1"/>
          </p:cNvSpPr>
          <p:nvPr/>
        </p:nvSpPr>
        <p:spPr bwMode="auto">
          <a:xfrm>
            <a:off x="4175126" y="3386139"/>
            <a:ext cx="1281113" cy="915987"/>
          </a:xfrm>
          <a:prstGeom prst="rect">
            <a:avLst/>
          </a:prstGeom>
          <a:noFill/>
          <a:ln w="9525">
            <a:noFill/>
            <a:miter lim="800000"/>
            <a:headEnd/>
            <a:tailEnd/>
          </a:ln>
        </p:spPr>
        <p:txBody>
          <a:bodyPr/>
          <a:lstStyle/>
          <a:p>
            <a:pPr algn="ctr" rtl="1"/>
            <a:r>
              <a:rPr lang="ar-BH" sz="2500" b="1">
                <a:latin typeface="Helv" charset="0"/>
                <a:ea typeface="SimSun" pitchFamily="2" charset="-122"/>
              </a:rPr>
              <a:t>الريع الاقتصادي</a:t>
            </a:r>
            <a:endParaRPr lang="en-US" sz="4000" b="1"/>
          </a:p>
        </p:txBody>
      </p:sp>
      <p:sp>
        <p:nvSpPr>
          <p:cNvPr id="22544" name="Text Box 16"/>
          <p:cNvSpPr txBox="1">
            <a:spLocks noChangeArrowheads="1"/>
          </p:cNvSpPr>
          <p:nvPr/>
        </p:nvSpPr>
        <p:spPr bwMode="auto">
          <a:xfrm>
            <a:off x="2362200" y="4876800"/>
            <a:ext cx="6769100" cy="1223962"/>
          </a:xfrm>
          <a:prstGeom prst="rect">
            <a:avLst/>
          </a:prstGeom>
          <a:noFill/>
          <a:ln w="28575">
            <a:solidFill>
              <a:srgbClr val="000000"/>
            </a:solidFill>
            <a:miter lim="800000"/>
            <a:headEnd/>
            <a:tailEnd/>
          </a:ln>
        </p:spPr>
        <p:txBody>
          <a:bodyPr/>
          <a:lstStyle/>
          <a:p>
            <a:pPr algn="just" rtl="1"/>
            <a:r>
              <a:rPr lang="ar-SA" sz="2000" b="1">
                <a:solidFill>
                  <a:srgbClr val="FF6600"/>
                </a:solidFill>
                <a:latin typeface="Times New Roman" pitchFamily="18" charset="0"/>
                <a:ea typeface="SimSun" pitchFamily="2" charset="-122"/>
                <a:cs typeface="Times New Roman" pitchFamily="18" charset="0"/>
              </a:rPr>
              <a:t>الشكل (1</a:t>
            </a:r>
            <a:r>
              <a:rPr lang="ar-BH" sz="2000" b="1">
                <a:solidFill>
                  <a:srgbClr val="FF6600"/>
                </a:solidFill>
                <a:latin typeface="Times New Roman" pitchFamily="18" charset="0"/>
                <a:ea typeface="SimSun" pitchFamily="2" charset="-122"/>
                <a:cs typeface="Times New Roman" pitchFamily="18" charset="0"/>
              </a:rPr>
              <a:t>2</a:t>
            </a:r>
            <a:r>
              <a:rPr lang="ar-SA" sz="2000" b="1">
                <a:solidFill>
                  <a:srgbClr val="FF6600"/>
                </a:solidFill>
                <a:latin typeface="Times New Roman" pitchFamily="18" charset="0"/>
                <a:ea typeface="SimSun" pitchFamily="2" charset="-122"/>
                <a:cs typeface="Times New Roman" pitchFamily="18" charset="0"/>
              </a:rPr>
              <a:t>-4):</a:t>
            </a:r>
            <a:r>
              <a:rPr lang="ar-SA" sz="2000" b="1">
                <a:latin typeface="Times New Roman" pitchFamily="18" charset="0"/>
                <a:ea typeface="SimSun" pitchFamily="2" charset="-122"/>
                <a:cs typeface="Times New Roman" pitchFamily="18" charset="0"/>
              </a:rPr>
              <a:t> </a:t>
            </a:r>
            <a:r>
              <a:rPr lang="ar-SA" sz="2000">
                <a:latin typeface="Times New Roman" pitchFamily="18" charset="0"/>
                <a:ea typeface="SimSun" pitchFamily="2" charset="-122"/>
                <a:cs typeface="Times New Roman" pitchFamily="18" charset="0"/>
              </a:rPr>
              <a:t>عندما يكون عرض العمل غير مرن تماماً</a:t>
            </a:r>
            <a:r>
              <a:rPr lang="ar-SA" sz="2000" b="1">
                <a:latin typeface="Times New Roman" pitchFamily="18" charset="0"/>
                <a:ea typeface="SimSun" pitchFamily="2" charset="-122"/>
                <a:cs typeface="Times New Roman" pitchFamily="18" charset="0"/>
              </a:rPr>
              <a:t> </a:t>
            </a:r>
            <a:r>
              <a:rPr lang="ar-SA" sz="2000">
                <a:latin typeface="Times New Roman" pitchFamily="18" charset="0"/>
                <a:ea typeface="SimSun" pitchFamily="2" charset="-122"/>
                <a:cs typeface="Times New Roman" pitchFamily="18" charset="0"/>
              </a:rPr>
              <a:t>يصبح دخله البديل مساوياً للصفر وبالتالي يكون الدخل الفعلي بأكمله ريعاً اقتصادياً، ويقاس</a:t>
            </a:r>
            <a:r>
              <a:rPr lang="ar-SA" sz="2400">
                <a:latin typeface="Times New Roman" pitchFamily="18" charset="0"/>
                <a:ea typeface="SimSun" pitchFamily="2" charset="-122"/>
                <a:cs typeface="Times New Roman" pitchFamily="18" charset="0"/>
              </a:rPr>
              <a:t> </a:t>
            </a:r>
            <a:r>
              <a:rPr lang="ar-SA" sz="2000">
                <a:latin typeface="Times New Roman" pitchFamily="18" charset="0"/>
                <a:ea typeface="SimSun" pitchFamily="2" charset="-122"/>
                <a:cs typeface="Times New Roman" pitchFamily="18" charset="0"/>
              </a:rPr>
              <a:t>ريع العامل في الشكل أعلاه  بالمساحة (</a:t>
            </a:r>
            <a:r>
              <a:rPr lang="ar-SA" sz="2400">
                <a:latin typeface="Times New Roman" pitchFamily="18" charset="0"/>
                <a:ea typeface="SimSun" pitchFamily="2" charset="-122"/>
                <a:cs typeface="Times New Roman" pitchFamily="18" charset="0"/>
              </a:rPr>
              <a:t>0</a:t>
            </a:r>
            <a:r>
              <a:rPr lang="en-US" sz="2400">
                <a:latin typeface="Times New Roman" pitchFamily="18" charset="0"/>
                <a:ea typeface="SimSun" pitchFamily="2" charset="-122"/>
                <a:cs typeface="Times New Roman" pitchFamily="18" charset="0"/>
              </a:rPr>
              <a:t>W</a:t>
            </a:r>
            <a:r>
              <a:rPr lang="en-US" sz="2400" baseline="-25000">
                <a:latin typeface="Times New Roman" pitchFamily="18" charset="0"/>
                <a:ea typeface="SimSun" pitchFamily="2" charset="-122"/>
                <a:cs typeface="Times New Roman" pitchFamily="18" charset="0"/>
              </a:rPr>
              <a:t>1</a:t>
            </a:r>
            <a:r>
              <a:rPr lang="en-US" sz="2400">
                <a:latin typeface="Times New Roman" pitchFamily="18" charset="0"/>
                <a:ea typeface="SimSun" pitchFamily="2" charset="-122"/>
                <a:cs typeface="Times New Roman" pitchFamily="18" charset="0"/>
              </a:rPr>
              <a:t>EL</a:t>
            </a:r>
            <a:r>
              <a:rPr lang="en-US" sz="2400" baseline="-25000">
                <a:latin typeface="Times New Roman" pitchFamily="18" charset="0"/>
                <a:ea typeface="SimSun" pitchFamily="2" charset="-122"/>
                <a:cs typeface="Times New Roman" pitchFamily="18" charset="0"/>
              </a:rPr>
              <a:t>1</a:t>
            </a:r>
            <a:r>
              <a:rPr lang="ar-BH" sz="2000">
                <a:latin typeface="Times New Roman" pitchFamily="18" charset="0"/>
                <a:ea typeface="SimSun" pitchFamily="2" charset="-122"/>
                <a:cs typeface="Times New Roman" pitchFamily="18" charset="0"/>
              </a:rPr>
              <a:t>).  </a:t>
            </a:r>
            <a:endParaRPr lang="en-US" sz="3200">
              <a:ea typeface="SimSun" pitchFamily="2" charset="-122"/>
            </a:endParaRPr>
          </a:p>
        </p:txBody>
      </p:sp>
      <p:sp>
        <p:nvSpPr>
          <p:cNvPr id="22545" name="Text Box 17"/>
          <p:cNvSpPr txBox="1">
            <a:spLocks noChangeArrowheads="1"/>
          </p:cNvSpPr>
          <p:nvPr/>
        </p:nvSpPr>
        <p:spPr bwMode="auto">
          <a:xfrm>
            <a:off x="3441700" y="4437064"/>
            <a:ext cx="915988" cy="54927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0</a:t>
            </a:r>
          </a:p>
        </p:txBody>
      </p:sp>
      <p:sp>
        <p:nvSpPr>
          <p:cNvPr id="22546" name="Text Box 18"/>
          <p:cNvSpPr txBox="1">
            <a:spLocks noChangeArrowheads="1"/>
          </p:cNvSpPr>
          <p:nvPr/>
        </p:nvSpPr>
        <p:spPr bwMode="auto">
          <a:xfrm>
            <a:off x="5178425" y="4446589"/>
            <a:ext cx="915988" cy="54927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L</a:t>
            </a:r>
            <a:r>
              <a:rPr lang="en-US" sz="2400" b="1" baseline="-25000">
                <a:latin typeface="Times New Roman" pitchFamily="18" charset="0"/>
                <a:ea typeface="SimSun" pitchFamily="2" charset="-122"/>
              </a:rPr>
              <a:t>1</a:t>
            </a:r>
          </a:p>
        </p:txBody>
      </p:sp>
    </p:spTree>
    <p:extLst>
      <p:ext uri="{BB962C8B-B14F-4D97-AF65-F5344CB8AC3E}">
        <p14:creationId xmlns:p14="http://schemas.microsoft.com/office/powerpoint/2010/main" val="2836592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 Box 3"/>
          <p:cNvSpPr txBox="1">
            <a:spLocks noChangeArrowheads="1"/>
          </p:cNvSpPr>
          <p:nvPr/>
        </p:nvSpPr>
        <p:spPr bwMode="auto">
          <a:xfrm>
            <a:off x="2914651" y="3367089"/>
            <a:ext cx="1273175" cy="447675"/>
          </a:xfrm>
          <a:prstGeom prst="rect">
            <a:avLst/>
          </a:prstGeom>
          <a:noFill/>
          <a:ln w="9525">
            <a:noFill/>
            <a:miter lim="800000"/>
            <a:headEnd/>
            <a:tailEnd/>
          </a:ln>
        </p:spPr>
        <p:txBody>
          <a:bodyPr/>
          <a:lstStyle/>
          <a:p>
            <a:pPr algn="r"/>
            <a:r>
              <a:rPr lang="en-US" sz="2400" b="1">
                <a:latin typeface="Times New Roman" pitchFamily="18" charset="0"/>
                <a:ea typeface="SimSun" pitchFamily="2" charset="-122"/>
              </a:rPr>
              <a:t>200</a:t>
            </a:r>
          </a:p>
        </p:txBody>
      </p:sp>
      <p:sp>
        <p:nvSpPr>
          <p:cNvPr id="24580" name="Text Box 4"/>
          <p:cNvSpPr txBox="1">
            <a:spLocks noChangeArrowheads="1"/>
          </p:cNvSpPr>
          <p:nvPr/>
        </p:nvSpPr>
        <p:spPr bwMode="auto">
          <a:xfrm>
            <a:off x="2505075" y="2717800"/>
            <a:ext cx="1697038" cy="636588"/>
          </a:xfrm>
          <a:prstGeom prst="rect">
            <a:avLst/>
          </a:prstGeom>
          <a:noFill/>
          <a:ln w="9525">
            <a:noFill/>
            <a:miter lim="800000"/>
            <a:headEnd/>
            <a:tailEnd/>
          </a:ln>
        </p:spPr>
        <p:txBody>
          <a:bodyPr/>
          <a:lstStyle/>
          <a:p>
            <a:pPr algn="r" rtl="1"/>
            <a:r>
              <a:rPr lang="en-US" sz="2400" b="1">
                <a:latin typeface="Times New Roman" pitchFamily="18" charset="0"/>
                <a:ea typeface="SimSun" pitchFamily="2" charset="-122"/>
                <a:cs typeface="Arabic Transparent" pitchFamily="2" charset="-78"/>
              </a:rPr>
              <a:t> W</a:t>
            </a:r>
            <a:r>
              <a:rPr lang="en-US" sz="2400" b="1" baseline="-25000">
                <a:latin typeface="Times New Roman" pitchFamily="18" charset="0"/>
                <a:ea typeface="SimSun" pitchFamily="2" charset="-122"/>
                <a:cs typeface="Arabic Transparent" pitchFamily="2" charset="-78"/>
              </a:rPr>
              <a:t>1</a:t>
            </a:r>
            <a:r>
              <a:rPr lang="en-US" sz="2400" b="1">
                <a:latin typeface="Times New Roman" pitchFamily="18" charset="0"/>
                <a:ea typeface="SimSun" pitchFamily="2" charset="-122"/>
                <a:cs typeface="Arabic Transparent" pitchFamily="2" charset="-78"/>
              </a:rPr>
              <a:t> = 300</a:t>
            </a:r>
            <a:endParaRPr lang="en-US" sz="4000">
              <a:ea typeface="SimSun" pitchFamily="2" charset="-122"/>
              <a:cs typeface="Arabic Transparent" pitchFamily="2" charset="-78"/>
            </a:endParaRPr>
          </a:p>
        </p:txBody>
      </p:sp>
      <p:sp>
        <p:nvSpPr>
          <p:cNvPr id="24581" name="Text Box 5"/>
          <p:cNvSpPr txBox="1">
            <a:spLocks noChangeArrowheads="1"/>
          </p:cNvSpPr>
          <p:nvPr/>
        </p:nvSpPr>
        <p:spPr bwMode="auto">
          <a:xfrm>
            <a:off x="4197351" y="2921001"/>
            <a:ext cx="1484313" cy="849313"/>
          </a:xfrm>
          <a:prstGeom prst="rect">
            <a:avLst/>
          </a:prstGeom>
          <a:noFill/>
          <a:ln w="9525">
            <a:noFill/>
            <a:miter lim="800000"/>
            <a:headEnd/>
            <a:tailEnd/>
          </a:ln>
        </p:spPr>
        <p:txBody>
          <a:bodyPr/>
          <a:lstStyle/>
          <a:p>
            <a:pPr algn="ctr" rtl="1"/>
            <a:r>
              <a:rPr lang="ar-SA" altLang="zh-CN" sz="2000" b="1">
                <a:latin typeface="Times New Roman" pitchFamily="18" charset="0"/>
                <a:ea typeface="SimSun" pitchFamily="2" charset="-122"/>
                <a:cs typeface="Times New Roman" pitchFamily="18" charset="0"/>
              </a:rPr>
              <a:t>الريع</a:t>
            </a:r>
            <a:r>
              <a:rPr lang="ar-SA" altLang="zh-CN" sz="2000">
                <a:latin typeface="Times New Roman" pitchFamily="18" charset="0"/>
                <a:ea typeface="SimSun" pitchFamily="2" charset="-122"/>
                <a:cs typeface="Times New Roman" pitchFamily="18" charset="0"/>
              </a:rPr>
              <a:t> </a:t>
            </a:r>
            <a:r>
              <a:rPr lang="ar-SA" altLang="zh-CN" sz="2000" b="1">
                <a:latin typeface="Times New Roman" pitchFamily="18" charset="0"/>
                <a:ea typeface="SimSun" pitchFamily="2" charset="-122"/>
                <a:cs typeface="Times New Roman" pitchFamily="18" charset="0"/>
              </a:rPr>
              <a:t>الاقتصادي</a:t>
            </a:r>
            <a:endParaRPr lang="en-US" sz="3200">
              <a:ea typeface="SimSun" pitchFamily="2" charset="-122"/>
              <a:cs typeface="Times New Roman" pitchFamily="18" charset="0"/>
            </a:endParaRPr>
          </a:p>
        </p:txBody>
      </p:sp>
      <p:sp>
        <p:nvSpPr>
          <p:cNvPr id="24582" name="Text Box 6"/>
          <p:cNvSpPr txBox="1">
            <a:spLocks noChangeArrowheads="1"/>
          </p:cNvSpPr>
          <p:nvPr/>
        </p:nvSpPr>
        <p:spPr bwMode="auto">
          <a:xfrm>
            <a:off x="4891088" y="4065588"/>
            <a:ext cx="1484312" cy="849312"/>
          </a:xfrm>
          <a:prstGeom prst="rect">
            <a:avLst/>
          </a:prstGeom>
          <a:noFill/>
          <a:ln w="9525">
            <a:noFill/>
            <a:miter lim="800000"/>
            <a:headEnd/>
            <a:tailEnd/>
          </a:ln>
        </p:spPr>
        <p:txBody>
          <a:bodyPr/>
          <a:lstStyle/>
          <a:p>
            <a:pPr algn="r" rtl="1"/>
            <a:r>
              <a:rPr lang="ar-BH" sz="2500" b="1">
                <a:latin typeface="Helv" charset="0"/>
                <a:ea typeface="SimSun" pitchFamily="2" charset="-122"/>
              </a:rPr>
              <a:t>الدخل البديل</a:t>
            </a:r>
            <a:endParaRPr lang="en-US" sz="4000" b="1"/>
          </a:p>
        </p:txBody>
      </p:sp>
      <p:sp>
        <p:nvSpPr>
          <p:cNvPr id="24583" name="Text Box 7"/>
          <p:cNvSpPr txBox="1">
            <a:spLocks noChangeArrowheads="1"/>
          </p:cNvSpPr>
          <p:nvPr/>
        </p:nvSpPr>
        <p:spPr bwMode="auto">
          <a:xfrm>
            <a:off x="6034088" y="2505075"/>
            <a:ext cx="1060450" cy="636588"/>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E</a:t>
            </a:r>
          </a:p>
        </p:txBody>
      </p:sp>
      <p:sp>
        <p:nvSpPr>
          <p:cNvPr id="24584" name="Line 8"/>
          <p:cNvSpPr>
            <a:spLocks noChangeShapeType="1"/>
          </p:cNvSpPr>
          <p:nvPr/>
        </p:nvSpPr>
        <p:spPr bwMode="auto">
          <a:xfrm>
            <a:off x="4197350" y="866776"/>
            <a:ext cx="0" cy="4030663"/>
          </a:xfrm>
          <a:prstGeom prst="line">
            <a:avLst/>
          </a:prstGeom>
          <a:noFill/>
          <a:ln w="38100">
            <a:solidFill>
              <a:srgbClr val="000000"/>
            </a:solidFill>
            <a:round/>
            <a:headEnd/>
            <a:tailEnd/>
          </a:ln>
        </p:spPr>
        <p:txBody>
          <a:bodyPr/>
          <a:lstStyle/>
          <a:p>
            <a:endParaRPr lang="ar-SA"/>
          </a:p>
        </p:txBody>
      </p:sp>
      <p:sp>
        <p:nvSpPr>
          <p:cNvPr id="24585" name="Line 9"/>
          <p:cNvSpPr>
            <a:spLocks noChangeShapeType="1"/>
          </p:cNvSpPr>
          <p:nvPr/>
        </p:nvSpPr>
        <p:spPr bwMode="auto">
          <a:xfrm flipV="1">
            <a:off x="4197350" y="2976564"/>
            <a:ext cx="2332038" cy="3175"/>
          </a:xfrm>
          <a:prstGeom prst="line">
            <a:avLst/>
          </a:prstGeom>
          <a:noFill/>
          <a:ln w="28575">
            <a:solidFill>
              <a:srgbClr val="000000"/>
            </a:solidFill>
            <a:prstDash val="dashDot"/>
            <a:round/>
            <a:headEnd/>
            <a:tailEnd/>
          </a:ln>
        </p:spPr>
        <p:txBody>
          <a:bodyPr/>
          <a:lstStyle/>
          <a:p>
            <a:endParaRPr lang="ar-SA"/>
          </a:p>
        </p:txBody>
      </p:sp>
      <p:sp>
        <p:nvSpPr>
          <p:cNvPr id="24586" name="Line 10"/>
          <p:cNvSpPr>
            <a:spLocks noChangeShapeType="1"/>
          </p:cNvSpPr>
          <p:nvPr/>
        </p:nvSpPr>
        <p:spPr bwMode="auto">
          <a:xfrm>
            <a:off x="5045076" y="1916114"/>
            <a:ext cx="2970213" cy="2097087"/>
          </a:xfrm>
          <a:prstGeom prst="line">
            <a:avLst/>
          </a:prstGeom>
          <a:noFill/>
          <a:ln w="28575">
            <a:solidFill>
              <a:srgbClr val="000000"/>
            </a:solidFill>
            <a:round/>
            <a:headEnd/>
            <a:tailEnd/>
          </a:ln>
        </p:spPr>
        <p:txBody>
          <a:bodyPr/>
          <a:lstStyle/>
          <a:p>
            <a:endParaRPr lang="ar-SA"/>
          </a:p>
        </p:txBody>
      </p:sp>
      <p:sp>
        <p:nvSpPr>
          <p:cNvPr id="24587" name="Text Box 11"/>
          <p:cNvSpPr txBox="1">
            <a:spLocks noChangeArrowheads="1"/>
          </p:cNvSpPr>
          <p:nvPr/>
        </p:nvSpPr>
        <p:spPr bwMode="auto">
          <a:xfrm>
            <a:off x="7248525" y="1908175"/>
            <a:ext cx="1060450" cy="781050"/>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S</a:t>
            </a:r>
          </a:p>
        </p:txBody>
      </p:sp>
      <p:sp>
        <p:nvSpPr>
          <p:cNvPr id="24588" name="Text Box 12"/>
          <p:cNvSpPr txBox="1">
            <a:spLocks noChangeArrowheads="1"/>
          </p:cNvSpPr>
          <p:nvPr/>
        </p:nvSpPr>
        <p:spPr bwMode="auto">
          <a:xfrm>
            <a:off x="7793038" y="3868738"/>
            <a:ext cx="849312" cy="423862"/>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D</a:t>
            </a:r>
          </a:p>
        </p:txBody>
      </p:sp>
      <p:sp>
        <p:nvSpPr>
          <p:cNvPr id="24589" name="Text Box 13"/>
          <p:cNvSpPr txBox="1">
            <a:spLocks noChangeArrowheads="1"/>
          </p:cNvSpPr>
          <p:nvPr/>
        </p:nvSpPr>
        <p:spPr bwMode="auto">
          <a:xfrm>
            <a:off x="8620126" y="4652964"/>
            <a:ext cx="715963" cy="636587"/>
          </a:xfrm>
          <a:prstGeom prst="rect">
            <a:avLst/>
          </a:prstGeom>
          <a:noFill/>
          <a:ln w="9525">
            <a:noFill/>
            <a:miter lim="800000"/>
            <a:headEnd/>
            <a:tailEnd/>
          </a:ln>
        </p:spPr>
        <p:txBody>
          <a:bodyPr/>
          <a:lstStyle/>
          <a:p>
            <a:r>
              <a:rPr lang="en-US" sz="2400" b="1">
                <a:latin typeface="Times New Roman" pitchFamily="18" charset="0"/>
                <a:ea typeface="SimSun" pitchFamily="2" charset="-122"/>
              </a:rPr>
              <a:t>L</a:t>
            </a:r>
          </a:p>
        </p:txBody>
      </p:sp>
      <p:sp>
        <p:nvSpPr>
          <p:cNvPr id="24590" name="Text Box 14"/>
          <p:cNvSpPr txBox="1">
            <a:spLocks noChangeArrowheads="1"/>
          </p:cNvSpPr>
          <p:nvPr/>
        </p:nvSpPr>
        <p:spPr bwMode="auto">
          <a:xfrm>
            <a:off x="3951288" y="488950"/>
            <a:ext cx="512762" cy="636588"/>
          </a:xfrm>
          <a:prstGeom prst="rect">
            <a:avLst/>
          </a:prstGeom>
          <a:noFill/>
          <a:ln w="9525">
            <a:noFill/>
            <a:miter lim="800000"/>
            <a:headEnd/>
            <a:tailEnd/>
          </a:ln>
        </p:spPr>
        <p:txBody>
          <a:bodyPr/>
          <a:lstStyle/>
          <a:p>
            <a:r>
              <a:rPr lang="en-US" sz="2400" b="1">
                <a:latin typeface="Times New Roman" pitchFamily="18" charset="0"/>
                <a:ea typeface="SimSun" pitchFamily="2" charset="-122"/>
              </a:rPr>
              <a:t>W</a:t>
            </a:r>
          </a:p>
        </p:txBody>
      </p:sp>
      <p:sp>
        <p:nvSpPr>
          <p:cNvPr id="24591" name="Line 15"/>
          <p:cNvSpPr>
            <a:spLocks noChangeShapeType="1"/>
          </p:cNvSpPr>
          <p:nvPr/>
        </p:nvSpPr>
        <p:spPr bwMode="auto">
          <a:xfrm flipH="1">
            <a:off x="4197351" y="2273300"/>
            <a:ext cx="3394075" cy="2332038"/>
          </a:xfrm>
          <a:prstGeom prst="line">
            <a:avLst/>
          </a:prstGeom>
          <a:noFill/>
          <a:ln w="28575">
            <a:solidFill>
              <a:srgbClr val="000000"/>
            </a:solidFill>
            <a:round/>
            <a:headEnd/>
            <a:tailEnd/>
          </a:ln>
        </p:spPr>
        <p:txBody>
          <a:bodyPr/>
          <a:lstStyle/>
          <a:p>
            <a:endParaRPr lang="ar-SA"/>
          </a:p>
        </p:txBody>
      </p:sp>
      <p:sp>
        <p:nvSpPr>
          <p:cNvPr id="24592" name="Text Box 16"/>
          <p:cNvSpPr txBox="1">
            <a:spLocks noChangeArrowheads="1"/>
          </p:cNvSpPr>
          <p:nvPr/>
        </p:nvSpPr>
        <p:spPr bwMode="auto">
          <a:xfrm>
            <a:off x="1752600" y="5257801"/>
            <a:ext cx="7848600" cy="1004887"/>
          </a:xfrm>
          <a:prstGeom prst="rect">
            <a:avLst/>
          </a:prstGeom>
          <a:noFill/>
          <a:ln w="28575">
            <a:solidFill>
              <a:srgbClr val="000000"/>
            </a:solidFill>
            <a:miter lim="800000"/>
            <a:headEnd/>
            <a:tailEnd/>
          </a:ln>
        </p:spPr>
        <p:txBody>
          <a:bodyPr/>
          <a:lstStyle/>
          <a:p>
            <a:pPr algn="just" rtl="1"/>
            <a:r>
              <a:rPr lang="ar-SA" sz="2000" b="1" dirty="0">
                <a:solidFill>
                  <a:srgbClr val="FD0903"/>
                </a:solidFill>
                <a:latin typeface="Times New Roman" pitchFamily="18" charset="0"/>
                <a:ea typeface="SimSun" pitchFamily="2" charset="-122"/>
                <a:cs typeface="Times New Roman" pitchFamily="18" charset="0"/>
              </a:rPr>
              <a:t>الشكل (1</a:t>
            </a:r>
            <a:r>
              <a:rPr lang="ar-BH" sz="2000" b="1" dirty="0">
                <a:solidFill>
                  <a:srgbClr val="FD0903"/>
                </a:solidFill>
                <a:latin typeface="Times New Roman" pitchFamily="18" charset="0"/>
                <a:ea typeface="SimSun" pitchFamily="2" charset="-122"/>
                <a:cs typeface="Times New Roman" pitchFamily="18" charset="0"/>
              </a:rPr>
              <a:t>2</a:t>
            </a:r>
            <a:r>
              <a:rPr lang="ar-SA" sz="2000" b="1" dirty="0">
                <a:solidFill>
                  <a:srgbClr val="FD0903"/>
                </a:solidFill>
                <a:latin typeface="Times New Roman" pitchFamily="18" charset="0"/>
                <a:ea typeface="SimSun" pitchFamily="2" charset="-122"/>
                <a:cs typeface="Times New Roman" pitchFamily="18" charset="0"/>
              </a:rPr>
              <a:t>-5):</a:t>
            </a:r>
            <a:r>
              <a:rPr lang="ar-SA" sz="2000" b="1" dirty="0">
                <a:latin typeface="Times New Roman" pitchFamily="18" charset="0"/>
                <a:ea typeface="SimSun" pitchFamily="2" charset="-122"/>
                <a:cs typeface="Times New Roman" pitchFamily="18" charset="0"/>
              </a:rPr>
              <a:t> </a:t>
            </a:r>
            <a:r>
              <a:rPr lang="ar-SA" sz="2400" dirty="0">
                <a:latin typeface="Times New Roman" pitchFamily="18" charset="0"/>
                <a:ea typeface="SimSun" pitchFamily="2" charset="-122"/>
                <a:cs typeface="Times New Roman" pitchFamily="18" charset="0"/>
              </a:rPr>
              <a:t>عندما يكون عرض العمل مرناً</a:t>
            </a:r>
            <a:r>
              <a:rPr lang="ar-SA" sz="2400" b="1" dirty="0">
                <a:latin typeface="Times New Roman" pitchFamily="18" charset="0"/>
                <a:ea typeface="SimSun" pitchFamily="2" charset="-122"/>
                <a:cs typeface="Times New Roman" pitchFamily="18" charset="0"/>
              </a:rPr>
              <a:t> </a:t>
            </a:r>
            <a:r>
              <a:rPr lang="ar-SA" sz="2400" dirty="0">
                <a:latin typeface="Times New Roman" pitchFamily="18" charset="0"/>
                <a:ea typeface="SimSun" pitchFamily="2" charset="-122"/>
                <a:cs typeface="Times New Roman" pitchFamily="18" charset="0"/>
              </a:rPr>
              <a:t>فإن الدخل الفعلي للعامل ستكون من دخله البديل بالإضافة إلى بعض الريع الاقتصادي.  </a:t>
            </a:r>
            <a:endParaRPr lang="en-US" sz="2400" dirty="0">
              <a:ea typeface="SimSun" pitchFamily="2" charset="-122"/>
              <a:cs typeface="Times New Roman" pitchFamily="18" charset="0"/>
            </a:endParaRPr>
          </a:p>
        </p:txBody>
      </p:sp>
      <p:sp>
        <p:nvSpPr>
          <p:cNvPr id="24593" name="Line 17"/>
          <p:cNvSpPr>
            <a:spLocks noChangeShapeType="1"/>
          </p:cNvSpPr>
          <p:nvPr/>
        </p:nvSpPr>
        <p:spPr bwMode="auto">
          <a:xfrm>
            <a:off x="6529388" y="2976563"/>
            <a:ext cx="0" cy="1909762"/>
          </a:xfrm>
          <a:prstGeom prst="line">
            <a:avLst/>
          </a:prstGeom>
          <a:noFill/>
          <a:ln w="28575">
            <a:solidFill>
              <a:srgbClr val="000000"/>
            </a:solidFill>
            <a:prstDash val="dashDot"/>
            <a:round/>
            <a:headEnd/>
            <a:tailEnd/>
          </a:ln>
        </p:spPr>
        <p:txBody>
          <a:bodyPr/>
          <a:lstStyle/>
          <a:p>
            <a:endParaRPr lang="ar-SA"/>
          </a:p>
        </p:txBody>
      </p:sp>
      <p:sp>
        <p:nvSpPr>
          <p:cNvPr id="24594" name="Line 18"/>
          <p:cNvSpPr>
            <a:spLocks noChangeShapeType="1"/>
          </p:cNvSpPr>
          <p:nvPr/>
        </p:nvSpPr>
        <p:spPr bwMode="auto">
          <a:xfrm>
            <a:off x="4832350" y="4229100"/>
            <a:ext cx="0" cy="636588"/>
          </a:xfrm>
          <a:prstGeom prst="line">
            <a:avLst/>
          </a:prstGeom>
          <a:noFill/>
          <a:ln w="28575">
            <a:solidFill>
              <a:srgbClr val="000000"/>
            </a:solidFill>
            <a:prstDash val="dashDot"/>
            <a:round/>
            <a:headEnd/>
            <a:tailEnd/>
          </a:ln>
        </p:spPr>
        <p:txBody>
          <a:bodyPr/>
          <a:lstStyle/>
          <a:p>
            <a:endParaRPr lang="ar-SA"/>
          </a:p>
        </p:txBody>
      </p:sp>
      <p:sp>
        <p:nvSpPr>
          <p:cNvPr id="24595" name="Line 19"/>
          <p:cNvSpPr>
            <a:spLocks noChangeShapeType="1"/>
          </p:cNvSpPr>
          <p:nvPr/>
        </p:nvSpPr>
        <p:spPr bwMode="auto">
          <a:xfrm>
            <a:off x="4197351" y="3592513"/>
            <a:ext cx="1484313" cy="0"/>
          </a:xfrm>
          <a:prstGeom prst="line">
            <a:avLst/>
          </a:prstGeom>
          <a:noFill/>
          <a:ln w="28575">
            <a:solidFill>
              <a:srgbClr val="000000"/>
            </a:solidFill>
            <a:prstDash val="dashDot"/>
            <a:round/>
            <a:headEnd/>
            <a:tailEnd/>
          </a:ln>
        </p:spPr>
        <p:txBody>
          <a:bodyPr/>
          <a:lstStyle/>
          <a:p>
            <a:endParaRPr lang="ar-SA"/>
          </a:p>
        </p:txBody>
      </p:sp>
      <p:sp>
        <p:nvSpPr>
          <p:cNvPr id="24596" name="Line 20"/>
          <p:cNvSpPr>
            <a:spLocks noChangeShapeType="1"/>
          </p:cNvSpPr>
          <p:nvPr/>
        </p:nvSpPr>
        <p:spPr bwMode="auto">
          <a:xfrm>
            <a:off x="5681663" y="3592514"/>
            <a:ext cx="0" cy="1273175"/>
          </a:xfrm>
          <a:prstGeom prst="line">
            <a:avLst/>
          </a:prstGeom>
          <a:noFill/>
          <a:ln w="28575">
            <a:solidFill>
              <a:srgbClr val="000000"/>
            </a:solidFill>
            <a:prstDash val="dashDot"/>
            <a:round/>
            <a:headEnd/>
            <a:tailEnd/>
          </a:ln>
        </p:spPr>
        <p:txBody>
          <a:bodyPr/>
          <a:lstStyle/>
          <a:p>
            <a:endParaRPr lang="ar-SA"/>
          </a:p>
        </p:txBody>
      </p:sp>
      <p:sp>
        <p:nvSpPr>
          <p:cNvPr id="24597" name="Text Box 21"/>
          <p:cNvSpPr txBox="1">
            <a:spLocks noChangeArrowheads="1"/>
          </p:cNvSpPr>
          <p:nvPr/>
        </p:nvSpPr>
        <p:spPr bwMode="auto">
          <a:xfrm>
            <a:off x="3883026" y="4851400"/>
            <a:ext cx="715963" cy="636588"/>
          </a:xfrm>
          <a:prstGeom prst="rect">
            <a:avLst/>
          </a:prstGeom>
          <a:noFill/>
          <a:ln w="9525">
            <a:noFill/>
            <a:miter lim="800000"/>
            <a:headEnd/>
            <a:tailEnd/>
          </a:ln>
        </p:spPr>
        <p:txBody>
          <a:bodyPr/>
          <a:lstStyle/>
          <a:p>
            <a:r>
              <a:rPr lang="en-US" sz="2400" b="1">
                <a:latin typeface="Times New Roman" pitchFamily="18" charset="0"/>
                <a:ea typeface="SimSun" pitchFamily="2" charset="-122"/>
              </a:rPr>
              <a:t>0</a:t>
            </a:r>
          </a:p>
        </p:txBody>
      </p:sp>
      <p:sp>
        <p:nvSpPr>
          <p:cNvPr id="24598" name="Line 22"/>
          <p:cNvSpPr>
            <a:spLocks noChangeShapeType="1"/>
          </p:cNvSpPr>
          <p:nvPr/>
        </p:nvSpPr>
        <p:spPr bwMode="auto">
          <a:xfrm>
            <a:off x="4179888" y="4913313"/>
            <a:ext cx="4464050" cy="0"/>
          </a:xfrm>
          <a:prstGeom prst="line">
            <a:avLst/>
          </a:prstGeom>
          <a:noFill/>
          <a:ln w="38100">
            <a:solidFill>
              <a:schemeClr val="tx1"/>
            </a:solidFill>
            <a:round/>
            <a:headEnd/>
            <a:tailEnd/>
          </a:ln>
          <a:effectLst/>
        </p:spPr>
        <p:txBody>
          <a:bodyPr/>
          <a:lstStyle/>
          <a:p>
            <a:endParaRPr lang="ar-SA"/>
          </a:p>
        </p:txBody>
      </p:sp>
      <p:sp>
        <p:nvSpPr>
          <p:cNvPr id="24599" name="Text Box 23"/>
          <p:cNvSpPr txBox="1">
            <a:spLocks noChangeArrowheads="1"/>
          </p:cNvSpPr>
          <p:nvPr/>
        </p:nvSpPr>
        <p:spPr bwMode="auto">
          <a:xfrm>
            <a:off x="4473576" y="4878389"/>
            <a:ext cx="715963" cy="636587"/>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50</a:t>
            </a:r>
          </a:p>
        </p:txBody>
      </p:sp>
      <p:sp>
        <p:nvSpPr>
          <p:cNvPr id="24600" name="Text Box 24"/>
          <p:cNvSpPr txBox="1">
            <a:spLocks noChangeArrowheads="1"/>
          </p:cNvSpPr>
          <p:nvPr/>
        </p:nvSpPr>
        <p:spPr bwMode="auto">
          <a:xfrm>
            <a:off x="5313363" y="4868864"/>
            <a:ext cx="715962" cy="636587"/>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100</a:t>
            </a:r>
          </a:p>
        </p:txBody>
      </p:sp>
      <p:sp>
        <p:nvSpPr>
          <p:cNvPr id="24601" name="Text Box 25"/>
          <p:cNvSpPr txBox="1">
            <a:spLocks noChangeArrowheads="1"/>
          </p:cNvSpPr>
          <p:nvPr/>
        </p:nvSpPr>
        <p:spPr bwMode="auto">
          <a:xfrm>
            <a:off x="5845176" y="4868864"/>
            <a:ext cx="1368425" cy="636587"/>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150 = L</a:t>
            </a:r>
            <a:r>
              <a:rPr lang="en-US" sz="2400" b="1" baseline="-25000">
                <a:latin typeface="Times New Roman" pitchFamily="18" charset="0"/>
                <a:ea typeface="SimSun" pitchFamily="2" charset="-122"/>
              </a:rPr>
              <a:t>1</a:t>
            </a:r>
          </a:p>
        </p:txBody>
      </p:sp>
    </p:spTree>
    <p:extLst>
      <p:ext uri="{BB962C8B-B14F-4D97-AF65-F5344CB8AC3E}">
        <p14:creationId xmlns:p14="http://schemas.microsoft.com/office/powerpoint/2010/main" val="16599911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 Box 3"/>
          <p:cNvSpPr txBox="1">
            <a:spLocks noChangeArrowheads="1"/>
          </p:cNvSpPr>
          <p:nvPr/>
        </p:nvSpPr>
        <p:spPr bwMode="auto">
          <a:xfrm>
            <a:off x="6816726" y="3914776"/>
            <a:ext cx="671513" cy="57626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D</a:t>
            </a:r>
            <a:r>
              <a:rPr lang="en-US" sz="2400" b="1" baseline="-25000">
                <a:latin typeface="Times New Roman" pitchFamily="18" charset="0"/>
                <a:ea typeface="SimSun" pitchFamily="2" charset="-122"/>
              </a:rPr>
              <a:t>1</a:t>
            </a:r>
          </a:p>
          <a:p>
            <a:pPr algn="r" rtl="1"/>
            <a:endParaRPr lang="en-US"/>
          </a:p>
        </p:txBody>
      </p:sp>
      <p:sp>
        <p:nvSpPr>
          <p:cNvPr id="26628" name="Text Box 4"/>
          <p:cNvSpPr txBox="1">
            <a:spLocks noChangeArrowheads="1"/>
          </p:cNvSpPr>
          <p:nvPr/>
        </p:nvSpPr>
        <p:spPr bwMode="auto">
          <a:xfrm>
            <a:off x="6024563" y="1770063"/>
            <a:ext cx="673100" cy="546100"/>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E</a:t>
            </a:r>
            <a:r>
              <a:rPr lang="en-US" sz="2400" b="1" baseline="-25000">
                <a:latin typeface="Times New Roman" pitchFamily="18" charset="0"/>
                <a:ea typeface="SimSun" pitchFamily="2" charset="-122"/>
              </a:rPr>
              <a:t>3</a:t>
            </a:r>
            <a:endParaRPr lang="en-US" sz="3600"/>
          </a:p>
        </p:txBody>
      </p:sp>
      <p:sp>
        <p:nvSpPr>
          <p:cNvPr id="26629" name="Text Box 5"/>
          <p:cNvSpPr txBox="1">
            <a:spLocks noChangeArrowheads="1"/>
          </p:cNvSpPr>
          <p:nvPr/>
        </p:nvSpPr>
        <p:spPr bwMode="auto">
          <a:xfrm>
            <a:off x="3886201" y="1895475"/>
            <a:ext cx="841375" cy="577850"/>
          </a:xfrm>
          <a:prstGeom prst="rect">
            <a:avLst/>
          </a:prstGeom>
          <a:noFill/>
          <a:ln w="9525">
            <a:noFill/>
            <a:miter lim="800000"/>
            <a:headEnd/>
            <a:tailEnd/>
          </a:ln>
        </p:spPr>
        <p:txBody>
          <a:bodyPr/>
          <a:lstStyle/>
          <a:p>
            <a:pPr algn="ctr"/>
            <a:r>
              <a:rPr lang="en-US" sz="1200" b="1">
                <a:latin typeface="Times New Roman" pitchFamily="18" charset="0"/>
                <a:ea typeface="SimSun" pitchFamily="2" charset="-122"/>
              </a:rPr>
              <a:t>  </a:t>
            </a:r>
            <a:r>
              <a:rPr lang="en-US" sz="2400" b="1">
                <a:latin typeface="Times New Roman" pitchFamily="18" charset="0"/>
                <a:ea typeface="SimSun" pitchFamily="2" charset="-122"/>
              </a:rPr>
              <a:t>R</a:t>
            </a:r>
            <a:r>
              <a:rPr lang="en-US" sz="2400" b="1" baseline="-25000">
                <a:latin typeface="Times New Roman" pitchFamily="18" charset="0"/>
                <a:ea typeface="SimSun" pitchFamily="2" charset="-122"/>
              </a:rPr>
              <a:t>3</a:t>
            </a:r>
            <a:endParaRPr lang="en-US" sz="3600" b="1"/>
          </a:p>
        </p:txBody>
      </p:sp>
      <p:sp>
        <p:nvSpPr>
          <p:cNvPr id="26630" name="Line 6"/>
          <p:cNvSpPr>
            <a:spLocks noChangeShapeType="1"/>
          </p:cNvSpPr>
          <p:nvPr/>
        </p:nvSpPr>
        <p:spPr bwMode="auto">
          <a:xfrm>
            <a:off x="4583113" y="715963"/>
            <a:ext cx="0" cy="3657600"/>
          </a:xfrm>
          <a:prstGeom prst="line">
            <a:avLst/>
          </a:prstGeom>
          <a:noFill/>
          <a:ln w="38100">
            <a:solidFill>
              <a:srgbClr val="000000"/>
            </a:solidFill>
            <a:round/>
            <a:headEnd/>
            <a:tailEnd/>
          </a:ln>
        </p:spPr>
        <p:txBody>
          <a:bodyPr/>
          <a:lstStyle/>
          <a:p>
            <a:endParaRPr lang="ar-SA"/>
          </a:p>
        </p:txBody>
      </p:sp>
      <p:sp>
        <p:nvSpPr>
          <p:cNvPr id="26631" name="Line 7"/>
          <p:cNvSpPr>
            <a:spLocks noChangeShapeType="1"/>
          </p:cNvSpPr>
          <p:nvPr/>
        </p:nvSpPr>
        <p:spPr bwMode="auto">
          <a:xfrm flipV="1">
            <a:off x="4583113" y="2832100"/>
            <a:ext cx="1511300" cy="1588"/>
          </a:xfrm>
          <a:prstGeom prst="line">
            <a:avLst/>
          </a:prstGeom>
          <a:noFill/>
          <a:ln w="28575">
            <a:solidFill>
              <a:srgbClr val="000000"/>
            </a:solidFill>
            <a:prstDash val="dashDot"/>
            <a:round/>
            <a:headEnd/>
            <a:tailEnd/>
          </a:ln>
          <a:effectLst/>
        </p:spPr>
        <p:txBody>
          <a:bodyPr/>
          <a:lstStyle/>
          <a:p>
            <a:endParaRPr lang="ar-SA"/>
          </a:p>
        </p:txBody>
      </p:sp>
      <p:sp>
        <p:nvSpPr>
          <p:cNvPr id="26632" name="Line 8"/>
          <p:cNvSpPr>
            <a:spLocks noChangeShapeType="1"/>
          </p:cNvSpPr>
          <p:nvPr/>
        </p:nvSpPr>
        <p:spPr bwMode="auto">
          <a:xfrm>
            <a:off x="4751389" y="1738314"/>
            <a:ext cx="2352675" cy="1901825"/>
          </a:xfrm>
          <a:prstGeom prst="line">
            <a:avLst/>
          </a:prstGeom>
          <a:noFill/>
          <a:ln w="28575">
            <a:solidFill>
              <a:srgbClr val="000000"/>
            </a:solidFill>
            <a:round/>
            <a:headEnd/>
            <a:tailEnd/>
          </a:ln>
        </p:spPr>
        <p:txBody>
          <a:bodyPr/>
          <a:lstStyle/>
          <a:p>
            <a:endParaRPr lang="ar-SA"/>
          </a:p>
        </p:txBody>
      </p:sp>
      <p:sp>
        <p:nvSpPr>
          <p:cNvPr id="26633" name="Text Box 9"/>
          <p:cNvSpPr txBox="1">
            <a:spLocks noChangeArrowheads="1"/>
          </p:cNvSpPr>
          <p:nvPr/>
        </p:nvSpPr>
        <p:spPr bwMode="auto">
          <a:xfrm>
            <a:off x="5664200" y="879476"/>
            <a:ext cx="839788" cy="57626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S</a:t>
            </a:r>
          </a:p>
        </p:txBody>
      </p:sp>
      <p:sp>
        <p:nvSpPr>
          <p:cNvPr id="26634" name="Text Box 10"/>
          <p:cNvSpPr txBox="1">
            <a:spLocks noChangeArrowheads="1"/>
          </p:cNvSpPr>
          <p:nvPr/>
        </p:nvSpPr>
        <p:spPr bwMode="auto">
          <a:xfrm>
            <a:off x="7008813" y="3568700"/>
            <a:ext cx="671512" cy="546100"/>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D</a:t>
            </a:r>
            <a:r>
              <a:rPr lang="en-US" sz="2400" b="1" baseline="-25000">
                <a:latin typeface="Times New Roman" pitchFamily="18" charset="0"/>
                <a:ea typeface="SimSun" pitchFamily="2" charset="-122"/>
              </a:rPr>
              <a:t>2</a:t>
            </a:r>
            <a:endParaRPr lang="en-US" sz="3600"/>
          </a:p>
        </p:txBody>
      </p:sp>
      <p:sp>
        <p:nvSpPr>
          <p:cNvPr id="26635" name="Line 11"/>
          <p:cNvSpPr>
            <a:spLocks noChangeShapeType="1"/>
          </p:cNvSpPr>
          <p:nvPr/>
        </p:nvSpPr>
        <p:spPr bwMode="auto">
          <a:xfrm>
            <a:off x="4583113" y="1892300"/>
            <a:ext cx="0" cy="769938"/>
          </a:xfrm>
          <a:prstGeom prst="line">
            <a:avLst/>
          </a:prstGeom>
          <a:noFill/>
          <a:ln w="9525">
            <a:solidFill>
              <a:srgbClr val="000000"/>
            </a:solidFill>
            <a:round/>
            <a:headEnd/>
            <a:tailEnd/>
          </a:ln>
        </p:spPr>
        <p:txBody>
          <a:bodyPr/>
          <a:lstStyle/>
          <a:p>
            <a:endParaRPr lang="ar-SA"/>
          </a:p>
        </p:txBody>
      </p:sp>
      <p:sp>
        <p:nvSpPr>
          <p:cNvPr id="26636" name="Text Box 12"/>
          <p:cNvSpPr txBox="1">
            <a:spLocks noChangeArrowheads="1"/>
          </p:cNvSpPr>
          <p:nvPr/>
        </p:nvSpPr>
        <p:spPr bwMode="auto">
          <a:xfrm>
            <a:off x="8226425" y="4132263"/>
            <a:ext cx="552450" cy="577850"/>
          </a:xfrm>
          <a:prstGeom prst="rect">
            <a:avLst/>
          </a:prstGeom>
          <a:noFill/>
          <a:ln w="9525">
            <a:noFill/>
            <a:miter lim="800000"/>
            <a:headEnd/>
            <a:tailEnd/>
          </a:ln>
        </p:spPr>
        <p:txBody>
          <a:bodyPr/>
          <a:lstStyle/>
          <a:p>
            <a:r>
              <a:rPr lang="en-US" sz="2400" b="1">
                <a:latin typeface="Times New Roman" pitchFamily="18" charset="0"/>
                <a:ea typeface="SimSun" pitchFamily="2" charset="-122"/>
              </a:rPr>
              <a:t>A</a:t>
            </a:r>
          </a:p>
        </p:txBody>
      </p:sp>
      <p:sp>
        <p:nvSpPr>
          <p:cNvPr id="26637" name="Text Box 13"/>
          <p:cNvSpPr txBox="1">
            <a:spLocks noChangeArrowheads="1"/>
          </p:cNvSpPr>
          <p:nvPr/>
        </p:nvSpPr>
        <p:spPr bwMode="auto">
          <a:xfrm>
            <a:off x="4378326" y="314325"/>
            <a:ext cx="1008063" cy="577850"/>
          </a:xfrm>
          <a:prstGeom prst="rect">
            <a:avLst/>
          </a:prstGeom>
          <a:noFill/>
          <a:ln w="9525">
            <a:noFill/>
            <a:miter lim="800000"/>
            <a:headEnd/>
            <a:tailEnd/>
          </a:ln>
        </p:spPr>
        <p:txBody>
          <a:bodyPr/>
          <a:lstStyle/>
          <a:p>
            <a:r>
              <a:rPr lang="en-US" sz="2400" b="1">
                <a:latin typeface="Times New Roman" pitchFamily="18" charset="0"/>
                <a:ea typeface="SimSun" pitchFamily="2" charset="-122"/>
              </a:rPr>
              <a:t>R</a:t>
            </a:r>
          </a:p>
        </p:txBody>
      </p:sp>
      <p:sp>
        <p:nvSpPr>
          <p:cNvPr id="26638" name="Line 14"/>
          <p:cNvSpPr>
            <a:spLocks noChangeShapeType="1"/>
          </p:cNvSpPr>
          <p:nvPr/>
        </p:nvSpPr>
        <p:spPr bwMode="auto">
          <a:xfrm>
            <a:off x="4573589" y="4383088"/>
            <a:ext cx="3697287" cy="0"/>
          </a:xfrm>
          <a:prstGeom prst="line">
            <a:avLst/>
          </a:prstGeom>
          <a:noFill/>
          <a:ln w="38100">
            <a:solidFill>
              <a:srgbClr val="000000"/>
            </a:solidFill>
            <a:round/>
            <a:headEnd/>
            <a:tailEnd/>
          </a:ln>
          <a:effectLst/>
        </p:spPr>
        <p:txBody>
          <a:bodyPr/>
          <a:lstStyle/>
          <a:p>
            <a:endParaRPr lang="ar-SA"/>
          </a:p>
        </p:txBody>
      </p:sp>
      <p:sp>
        <p:nvSpPr>
          <p:cNvPr id="26639" name="Line 15"/>
          <p:cNvSpPr>
            <a:spLocks noChangeShapeType="1"/>
          </p:cNvSpPr>
          <p:nvPr/>
        </p:nvSpPr>
        <p:spPr bwMode="auto">
          <a:xfrm>
            <a:off x="6094413" y="1292225"/>
            <a:ext cx="0" cy="3081338"/>
          </a:xfrm>
          <a:prstGeom prst="line">
            <a:avLst/>
          </a:prstGeom>
          <a:noFill/>
          <a:ln w="28575">
            <a:solidFill>
              <a:srgbClr val="000000"/>
            </a:solidFill>
            <a:round/>
            <a:headEnd/>
            <a:tailEnd/>
          </a:ln>
        </p:spPr>
        <p:txBody>
          <a:bodyPr/>
          <a:lstStyle/>
          <a:p>
            <a:endParaRPr lang="ar-SA"/>
          </a:p>
        </p:txBody>
      </p:sp>
      <p:sp>
        <p:nvSpPr>
          <p:cNvPr id="26640" name="Text Box 16"/>
          <p:cNvSpPr txBox="1">
            <a:spLocks noChangeArrowheads="1"/>
          </p:cNvSpPr>
          <p:nvPr/>
        </p:nvSpPr>
        <p:spPr bwMode="auto">
          <a:xfrm>
            <a:off x="4960939" y="3275013"/>
            <a:ext cx="1176337" cy="768350"/>
          </a:xfrm>
          <a:prstGeom prst="rect">
            <a:avLst/>
          </a:prstGeom>
          <a:noFill/>
          <a:ln w="9525">
            <a:noFill/>
            <a:miter lim="800000"/>
            <a:headEnd/>
            <a:tailEnd/>
          </a:ln>
        </p:spPr>
        <p:txBody>
          <a:bodyPr/>
          <a:lstStyle/>
          <a:p>
            <a:pPr algn="ctr" rtl="1"/>
            <a:r>
              <a:rPr lang="ar-BH" sz="2100" b="1">
                <a:latin typeface="Helv" charset="0"/>
                <a:ea typeface="SimSun" pitchFamily="2" charset="-122"/>
              </a:rPr>
              <a:t>الريع الاقتصادي</a:t>
            </a:r>
            <a:endParaRPr lang="en-US" sz="3600" b="1"/>
          </a:p>
        </p:txBody>
      </p:sp>
      <p:sp>
        <p:nvSpPr>
          <p:cNvPr id="26641" name="Line 17"/>
          <p:cNvSpPr>
            <a:spLocks noChangeShapeType="1"/>
          </p:cNvSpPr>
          <p:nvPr/>
        </p:nvSpPr>
        <p:spPr bwMode="auto">
          <a:xfrm>
            <a:off x="5086351" y="1366839"/>
            <a:ext cx="2352675" cy="1901825"/>
          </a:xfrm>
          <a:prstGeom prst="line">
            <a:avLst/>
          </a:prstGeom>
          <a:noFill/>
          <a:ln w="28575">
            <a:solidFill>
              <a:srgbClr val="000000"/>
            </a:solidFill>
            <a:round/>
            <a:headEnd/>
            <a:tailEnd/>
          </a:ln>
        </p:spPr>
        <p:txBody>
          <a:bodyPr/>
          <a:lstStyle/>
          <a:p>
            <a:endParaRPr lang="ar-SA"/>
          </a:p>
        </p:txBody>
      </p:sp>
      <p:sp>
        <p:nvSpPr>
          <p:cNvPr id="26642" name="Line 18"/>
          <p:cNvSpPr>
            <a:spLocks noChangeShapeType="1"/>
          </p:cNvSpPr>
          <p:nvPr/>
        </p:nvSpPr>
        <p:spPr bwMode="auto">
          <a:xfrm flipH="1">
            <a:off x="4583113" y="2184400"/>
            <a:ext cx="1511300" cy="0"/>
          </a:xfrm>
          <a:prstGeom prst="line">
            <a:avLst/>
          </a:prstGeom>
          <a:noFill/>
          <a:ln w="28575">
            <a:solidFill>
              <a:srgbClr val="000000"/>
            </a:solidFill>
            <a:prstDash val="dashDot"/>
            <a:round/>
            <a:headEnd/>
            <a:tailEnd/>
          </a:ln>
        </p:spPr>
        <p:txBody>
          <a:bodyPr/>
          <a:lstStyle/>
          <a:p>
            <a:endParaRPr lang="ar-SA"/>
          </a:p>
        </p:txBody>
      </p:sp>
      <p:sp>
        <p:nvSpPr>
          <p:cNvPr id="26643" name="Line 19"/>
          <p:cNvSpPr>
            <a:spLocks noChangeShapeType="1"/>
          </p:cNvSpPr>
          <p:nvPr/>
        </p:nvSpPr>
        <p:spPr bwMode="auto">
          <a:xfrm>
            <a:off x="4751389" y="3692525"/>
            <a:ext cx="1679575" cy="1347788"/>
          </a:xfrm>
          <a:prstGeom prst="line">
            <a:avLst/>
          </a:prstGeom>
          <a:noFill/>
          <a:ln w="28575">
            <a:solidFill>
              <a:srgbClr val="000000"/>
            </a:solidFill>
            <a:round/>
            <a:headEnd/>
            <a:tailEnd/>
          </a:ln>
        </p:spPr>
        <p:txBody>
          <a:bodyPr/>
          <a:lstStyle/>
          <a:p>
            <a:endParaRPr lang="ar-SA"/>
          </a:p>
        </p:txBody>
      </p:sp>
      <p:sp>
        <p:nvSpPr>
          <p:cNvPr id="26644" name="Text Box 20"/>
          <p:cNvSpPr txBox="1">
            <a:spLocks noChangeArrowheads="1"/>
          </p:cNvSpPr>
          <p:nvPr/>
        </p:nvSpPr>
        <p:spPr bwMode="auto">
          <a:xfrm>
            <a:off x="7315201" y="3175000"/>
            <a:ext cx="784225" cy="641350"/>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D</a:t>
            </a:r>
            <a:r>
              <a:rPr lang="en-US" sz="2400" b="1" baseline="-25000">
                <a:latin typeface="Times New Roman" pitchFamily="18" charset="0"/>
                <a:ea typeface="SimSun" pitchFamily="2" charset="-122"/>
              </a:rPr>
              <a:t>3</a:t>
            </a:r>
            <a:endParaRPr lang="en-US" sz="3600"/>
          </a:p>
        </p:txBody>
      </p:sp>
      <p:sp>
        <p:nvSpPr>
          <p:cNvPr id="26645" name="Line 21"/>
          <p:cNvSpPr>
            <a:spLocks noChangeShapeType="1"/>
          </p:cNvSpPr>
          <p:nvPr/>
        </p:nvSpPr>
        <p:spPr bwMode="auto">
          <a:xfrm>
            <a:off x="4918076" y="2297113"/>
            <a:ext cx="2017713" cy="1733550"/>
          </a:xfrm>
          <a:prstGeom prst="line">
            <a:avLst/>
          </a:prstGeom>
          <a:noFill/>
          <a:ln w="28575">
            <a:solidFill>
              <a:srgbClr val="000000"/>
            </a:solidFill>
            <a:round/>
            <a:headEnd/>
            <a:tailEnd/>
          </a:ln>
        </p:spPr>
        <p:txBody>
          <a:bodyPr/>
          <a:lstStyle/>
          <a:p>
            <a:endParaRPr lang="ar-SA"/>
          </a:p>
        </p:txBody>
      </p:sp>
      <p:sp>
        <p:nvSpPr>
          <p:cNvPr id="26646" name="Line 22"/>
          <p:cNvSpPr>
            <a:spLocks noChangeShapeType="1"/>
          </p:cNvSpPr>
          <p:nvPr/>
        </p:nvSpPr>
        <p:spPr bwMode="auto">
          <a:xfrm flipH="1">
            <a:off x="4583113" y="3308350"/>
            <a:ext cx="1511300" cy="0"/>
          </a:xfrm>
          <a:prstGeom prst="line">
            <a:avLst/>
          </a:prstGeom>
          <a:noFill/>
          <a:ln w="28575">
            <a:solidFill>
              <a:srgbClr val="000000"/>
            </a:solidFill>
            <a:prstDash val="dashDot"/>
            <a:round/>
            <a:headEnd/>
            <a:tailEnd/>
          </a:ln>
        </p:spPr>
        <p:txBody>
          <a:bodyPr/>
          <a:lstStyle/>
          <a:p>
            <a:endParaRPr lang="ar-SA"/>
          </a:p>
        </p:txBody>
      </p:sp>
      <p:sp>
        <p:nvSpPr>
          <p:cNvPr id="26647" name="Text Box 23"/>
          <p:cNvSpPr txBox="1">
            <a:spLocks noChangeArrowheads="1"/>
          </p:cNvSpPr>
          <p:nvPr/>
        </p:nvSpPr>
        <p:spPr bwMode="auto">
          <a:xfrm>
            <a:off x="2286001" y="5410201"/>
            <a:ext cx="7058025" cy="914400"/>
          </a:xfrm>
          <a:prstGeom prst="rect">
            <a:avLst/>
          </a:prstGeom>
          <a:noFill/>
          <a:ln w="28575">
            <a:solidFill>
              <a:srgbClr val="000000"/>
            </a:solidFill>
            <a:miter lim="800000"/>
            <a:headEnd/>
            <a:tailEnd/>
          </a:ln>
        </p:spPr>
        <p:txBody>
          <a:bodyPr/>
          <a:lstStyle/>
          <a:p>
            <a:pPr algn="just" rtl="1"/>
            <a:r>
              <a:rPr lang="ar-SA" sz="2000" b="1">
                <a:solidFill>
                  <a:srgbClr val="FF6600"/>
                </a:solidFill>
                <a:latin typeface="Times New Roman" pitchFamily="18" charset="0"/>
                <a:ea typeface="SimSun" pitchFamily="2" charset="-122"/>
                <a:cs typeface="Times New Roman" pitchFamily="18" charset="0"/>
              </a:rPr>
              <a:t>الشكل (1</a:t>
            </a:r>
            <a:r>
              <a:rPr lang="ar-BH" sz="2000" b="1">
                <a:solidFill>
                  <a:srgbClr val="FF6600"/>
                </a:solidFill>
                <a:latin typeface="Times New Roman" pitchFamily="18" charset="0"/>
                <a:ea typeface="SimSun" pitchFamily="2" charset="-122"/>
                <a:cs typeface="Times New Roman" pitchFamily="18" charset="0"/>
              </a:rPr>
              <a:t>2</a:t>
            </a:r>
            <a:r>
              <a:rPr lang="ar-SA" sz="2000" b="1">
                <a:solidFill>
                  <a:srgbClr val="FF6600"/>
                </a:solidFill>
                <a:latin typeface="Times New Roman" pitchFamily="18" charset="0"/>
                <a:ea typeface="SimSun" pitchFamily="2" charset="-122"/>
                <a:cs typeface="Times New Roman" pitchFamily="18" charset="0"/>
              </a:rPr>
              <a:t>-6):</a:t>
            </a:r>
            <a:r>
              <a:rPr lang="ar-SA" sz="2000" b="1">
                <a:latin typeface="Times New Roman" pitchFamily="18" charset="0"/>
                <a:ea typeface="SimSun" pitchFamily="2" charset="-122"/>
                <a:cs typeface="Times New Roman" pitchFamily="18" charset="0"/>
              </a:rPr>
              <a:t> </a:t>
            </a:r>
            <a:r>
              <a:rPr lang="ar-SA" sz="2000">
                <a:latin typeface="Times New Roman" pitchFamily="18" charset="0"/>
                <a:ea typeface="SimSun" pitchFamily="2" charset="-122"/>
                <a:cs typeface="Times New Roman" pitchFamily="18" charset="0"/>
              </a:rPr>
              <a:t>عندما يكون عرض الأراضي الزراعية عديم المرونة تماماً</a:t>
            </a:r>
            <a:r>
              <a:rPr lang="ar-SA" sz="2000" b="1">
                <a:latin typeface="Times New Roman" pitchFamily="18" charset="0"/>
                <a:ea typeface="SimSun" pitchFamily="2" charset="-122"/>
                <a:cs typeface="Times New Roman" pitchFamily="18" charset="0"/>
              </a:rPr>
              <a:t> </a:t>
            </a:r>
            <a:r>
              <a:rPr lang="ar-SA" sz="2000">
                <a:latin typeface="Times New Roman" pitchFamily="18" charset="0"/>
                <a:ea typeface="SimSun" pitchFamily="2" charset="-122"/>
                <a:cs typeface="Times New Roman" pitchFamily="18" charset="0"/>
              </a:rPr>
              <a:t>يصبح إيجار الأرض يمثل ريعاً اقتصادياً لملاك الأراضي، ويزيد الريع بارتفاع إنتاجية الأرض وزيادة الطلب عليها.  </a:t>
            </a:r>
            <a:endParaRPr lang="en-US" sz="3200">
              <a:ea typeface="SimSun" pitchFamily="2" charset="-122"/>
              <a:cs typeface="Times New Roman" pitchFamily="18" charset="0"/>
            </a:endParaRPr>
          </a:p>
        </p:txBody>
      </p:sp>
      <p:sp>
        <p:nvSpPr>
          <p:cNvPr id="26648" name="Text Box 24"/>
          <p:cNvSpPr txBox="1">
            <a:spLocks noChangeArrowheads="1"/>
          </p:cNvSpPr>
          <p:nvPr/>
        </p:nvSpPr>
        <p:spPr bwMode="auto">
          <a:xfrm>
            <a:off x="6311900" y="4972051"/>
            <a:ext cx="673100" cy="54451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D</a:t>
            </a:r>
            <a:r>
              <a:rPr lang="en-US" sz="2400" b="1" baseline="-25000">
                <a:latin typeface="Times New Roman" pitchFamily="18" charset="0"/>
                <a:ea typeface="SimSun" pitchFamily="2" charset="-122"/>
              </a:rPr>
              <a:t>0</a:t>
            </a:r>
            <a:endParaRPr lang="en-US" sz="3600"/>
          </a:p>
        </p:txBody>
      </p:sp>
      <p:sp>
        <p:nvSpPr>
          <p:cNvPr id="26649" name="Text Box 25"/>
          <p:cNvSpPr txBox="1">
            <a:spLocks noChangeArrowheads="1"/>
          </p:cNvSpPr>
          <p:nvPr/>
        </p:nvSpPr>
        <p:spPr bwMode="auto">
          <a:xfrm>
            <a:off x="3863976" y="2546350"/>
            <a:ext cx="841375" cy="577850"/>
          </a:xfrm>
          <a:prstGeom prst="rect">
            <a:avLst/>
          </a:prstGeom>
          <a:noFill/>
          <a:ln w="9525">
            <a:noFill/>
            <a:miter lim="800000"/>
            <a:headEnd/>
            <a:tailEnd/>
          </a:ln>
        </p:spPr>
        <p:txBody>
          <a:bodyPr/>
          <a:lstStyle/>
          <a:p>
            <a:pPr algn="ctr"/>
            <a:r>
              <a:rPr lang="en-US" sz="1200" b="1">
                <a:latin typeface="Times New Roman" pitchFamily="18" charset="0"/>
                <a:ea typeface="SimSun" pitchFamily="2" charset="-122"/>
              </a:rPr>
              <a:t>  </a:t>
            </a:r>
            <a:r>
              <a:rPr lang="en-US" sz="2400" b="1">
                <a:latin typeface="Times New Roman" pitchFamily="18" charset="0"/>
                <a:ea typeface="SimSun" pitchFamily="2" charset="-122"/>
              </a:rPr>
              <a:t>R</a:t>
            </a:r>
            <a:r>
              <a:rPr lang="en-US" sz="2400" b="1" baseline="-25000">
                <a:latin typeface="Times New Roman" pitchFamily="18" charset="0"/>
                <a:ea typeface="SimSun" pitchFamily="2" charset="-122"/>
              </a:rPr>
              <a:t>2</a:t>
            </a:r>
            <a:endParaRPr lang="en-US" sz="3600" b="1"/>
          </a:p>
        </p:txBody>
      </p:sp>
      <p:sp>
        <p:nvSpPr>
          <p:cNvPr id="26650" name="Text Box 26"/>
          <p:cNvSpPr txBox="1">
            <a:spLocks noChangeArrowheads="1"/>
          </p:cNvSpPr>
          <p:nvPr/>
        </p:nvSpPr>
        <p:spPr bwMode="auto">
          <a:xfrm>
            <a:off x="3863976" y="3011488"/>
            <a:ext cx="841375" cy="577850"/>
          </a:xfrm>
          <a:prstGeom prst="rect">
            <a:avLst/>
          </a:prstGeom>
          <a:noFill/>
          <a:ln w="9525">
            <a:noFill/>
            <a:miter lim="800000"/>
            <a:headEnd/>
            <a:tailEnd/>
          </a:ln>
        </p:spPr>
        <p:txBody>
          <a:bodyPr/>
          <a:lstStyle/>
          <a:p>
            <a:pPr algn="ctr"/>
            <a:r>
              <a:rPr lang="en-US" sz="1200" b="1">
                <a:latin typeface="Times New Roman" pitchFamily="18" charset="0"/>
                <a:ea typeface="SimSun" pitchFamily="2" charset="-122"/>
              </a:rPr>
              <a:t>  </a:t>
            </a:r>
            <a:r>
              <a:rPr lang="en-US" sz="2400" b="1">
                <a:latin typeface="Times New Roman" pitchFamily="18" charset="0"/>
                <a:ea typeface="SimSun" pitchFamily="2" charset="-122"/>
              </a:rPr>
              <a:t>R</a:t>
            </a:r>
            <a:r>
              <a:rPr lang="en-US" sz="2400" b="1" baseline="-25000">
                <a:latin typeface="Times New Roman" pitchFamily="18" charset="0"/>
                <a:ea typeface="SimSun" pitchFamily="2" charset="-122"/>
              </a:rPr>
              <a:t>1</a:t>
            </a:r>
            <a:endParaRPr lang="en-US" sz="3600" b="1"/>
          </a:p>
        </p:txBody>
      </p:sp>
      <p:sp>
        <p:nvSpPr>
          <p:cNvPr id="26651" name="Text Box 27"/>
          <p:cNvSpPr txBox="1">
            <a:spLocks noChangeArrowheads="1"/>
          </p:cNvSpPr>
          <p:nvPr/>
        </p:nvSpPr>
        <p:spPr bwMode="auto">
          <a:xfrm>
            <a:off x="4008439" y="4292600"/>
            <a:ext cx="841375" cy="577850"/>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0</a:t>
            </a:r>
          </a:p>
        </p:txBody>
      </p:sp>
      <p:sp>
        <p:nvSpPr>
          <p:cNvPr id="26652" name="Text Box 28"/>
          <p:cNvSpPr txBox="1">
            <a:spLocks noChangeArrowheads="1"/>
          </p:cNvSpPr>
          <p:nvPr/>
        </p:nvSpPr>
        <p:spPr bwMode="auto">
          <a:xfrm>
            <a:off x="6005513" y="4327526"/>
            <a:ext cx="673100" cy="54451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A</a:t>
            </a:r>
            <a:r>
              <a:rPr lang="en-US" sz="2400" b="1" baseline="-25000">
                <a:latin typeface="Times New Roman" pitchFamily="18" charset="0"/>
                <a:ea typeface="SimSun" pitchFamily="2" charset="-122"/>
              </a:rPr>
              <a:t>1</a:t>
            </a:r>
            <a:endParaRPr lang="en-US" sz="3600"/>
          </a:p>
        </p:txBody>
      </p:sp>
      <p:sp>
        <p:nvSpPr>
          <p:cNvPr id="26653" name="Text Box 29"/>
          <p:cNvSpPr txBox="1">
            <a:spLocks noChangeArrowheads="1"/>
          </p:cNvSpPr>
          <p:nvPr/>
        </p:nvSpPr>
        <p:spPr bwMode="auto">
          <a:xfrm>
            <a:off x="6024563" y="2435225"/>
            <a:ext cx="673100" cy="546100"/>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E</a:t>
            </a:r>
            <a:r>
              <a:rPr lang="en-US" sz="2400" b="1" baseline="-25000">
                <a:latin typeface="Times New Roman" pitchFamily="18" charset="0"/>
                <a:ea typeface="SimSun" pitchFamily="2" charset="-122"/>
              </a:rPr>
              <a:t>2</a:t>
            </a:r>
            <a:endParaRPr lang="en-US" sz="3600"/>
          </a:p>
        </p:txBody>
      </p:sp>
      <p:sp>
        <p:nvSpPr>
          <p:cNvPr id="26654" name="Text Box 30"/>
          <p:cNvSpPr txBox="1">
            <a:spLocks noChangeArrowheads="1"/>
          </p:cNvSpPr>
          <p:nvPr/>
        </p:nvSpPr>
        <p:spPr bwMode="auto">
          <a:xfrm>
            <a:off x="6037263" y="3011488"/>
            <a:ext cx="673100" cy="546100"/>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E</a:t>
            </a:r>
            <a:r>
              <a:rPr lang="en-US" sz="2400" b="1" baseline="-25000">
                <a:latin typeface="Times New Roman" pitchFamily="18" charset="0"/>
                <a:ea typeface="SimSun" pitchFamily="2" charset="-122"/>
              </a:rPr>
              <a:t>1</a:t>
            </a:r>
            <a:endParaRPr lang="en-US" sz="3600"/>
          </a:p>
        </p:txBody>
      </p:sp>
    </p:spTree>
    <p:extLst>
      <p:ext uri="{BB962C8B-B14F-4D97-AF65-F5344CB8AC3E}">
        <p14:creationId xmlns:p14="http://schemas.microsoft.com/office/powerpoint/2010/main" val="5810111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WordArt 2"/>
          <p:cNvSpPr>
            <a:spLocks noChangeArrowheads="1" noChangeShapeType="1" noTextEdit="1"/>
          </p:cNvSpPr>
          <p:nvPr/>
        </p:nvSpPr>
        <p:spPr bwMode="auto">
          <a:xfrm>
            <a:off x="7104064" y="333375"/>
            <a:ext cx="3265487"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سعر الفائدة</a:t>
            </a:r>
          </a:p>
        </p:txBody>
      </p:sp>
      <p:sp>
        <p:nvSpPr>
          <p:cNvPr id="28675" name="Text Box 3"/>
          <p:cNvSpPr txBox="1">
            <a:spLocks noChangeArrowheads="1"/>
          </p:cNvSpPr>
          <p:nvPr/>
        </p:nvSpPr>
        <p:spPr bwMode="auto">
          <a:xfrm>
            <a:off x="1847851" y="1196975"/>
            <a:ext cx="8424863" cy="457200"/>
          </a:xfrm>
          <a:prstGeom prst="rect">
            <a:avLst/>
          </a:prstGeom>
          <a:noFill/>
          <a:ln w="9525">
            <a:noFill/>
            <a:miter lim="800000"/>
            <a:headEnd/>
            <a:tailEnd/>
          </a:ln>
          <a:effectLst/>
        </p:spPr>
        <p:txBody>
          <a:bodyPr>
            <a:spAutoFit/>
          </a:bodyPr>
          <a:lstStyle/>
          <a:p>
            <a:pPr algn="just" rtl="1">
              <a:spcBef>
                <a:spcPct val="50000"/>
              </a:spcBef>
            </a:pPr>
            <a:r>
              <a:rPr lang="ar-BH" sz="2400"/>
              <a:t>سعر الفائدة هو المبلغ الذي يدفعه المقترض مقابل استعمال النقود.</a:t>
            </a:r>
            <a:endParaRPr lang="fr-MA" sz="2400"/>
          </a:p>
        </p:txBody>
      </p:sp>
      <p:sp>
        <p:nvSpPr>
          <p:cNvPr id="28676" name="Text Box 4"/>
          <p:cNvSpPr txBox="1">
            <a:spLocks noChangeArrowheads="1"/>
          </p:cNvSpPr>
          <p:nvPr/>
        </p:nvSpPr>
        <p:spPr bwMode="auto">
          <a:xfrm>
            <a:off x="1847851" y="1700213"/>
            <a:ext cx="8424863" cy="457200"/>
          </a:xfrm>
          <a:prstGeom prst="rect">
            <a:avLst/>
          </a:prstGeom>
          <a:noFill/>
          <a:ln w="9525">
            <a:noFill/>
            <a:miter lim="800000"/>
            <a:headEnd/>
            <a:tailEnd/>
          </a:ln>
          <a:effectLst/>
        </p:spPr>
        <p:txBody>
          <a:bodyPr>
            <a:spAutoFit/>
          </a:bodyPr>
          <a:lstStyle/>
          <a:p>
            <a:pPr algn="just" rtl="1">
              <a:spcBef>
                <a:spcPct val="50000"/>
              </a:spcBef>
            </a:pPr>
            <a:r>
              <a:rPr lang="ar-BH" sz="2400" b="1"/>
              <a:t>ويعتمد سعر الفائدة على :</a:t>
            </a:r>
            <a:endParaRPr lang="fr-MA" sz="2400" b="1"/>
          </a:p>
        </p:txBody>
      </p:sp>
      <p:sp>
        <p:nvSpPr>
          <p:cNvPr id="28677" name="Text Box 5"/>
          <p:cNvSpPr txBox="1">
            <a:spLocks noChangeArrowheads="1"/>
          </p:cNvSpPr>
          <p:nvPr/>
        </p:nvSpPr>
        <p:spPr bwMode="auto">
          <a:xfrm>
            <a:off x="1847851" y="2276475"/>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مستويات المخاطر المرتبطة بالقرض</a:t>
            </a:r>
            <a:endParaRPr lang="fr-MA" sz="2400"/>
          </a:p>
        </p:txBody>
      </p:sp>
      <p:sp>
        <p:nvSpPr>
          <p:cNvPr id="28678" name="Text Box 6"/>
          <p:cNvSpPr txBox="1">
            <a:spLocks noChangeArrowheads="1"/>
          </p:cNvSpPr>
          <p:nvPr/>
        </p:nvSpPr>
        <p:spPr bwMode="auto">
          <a:xfrm>
            <a:off x="1847851" y="2781300"/>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آجال القروض.</a:t>
            </a:r>
            <a:endParaRPr lang="fr-MA" sz="2400"/>
          </a:p>
        </p:txBody>
      </p:sp>
      <p:sp>
        <p:nvSpPr>
          <p:cNvPr id="28679" name="Text Box 7"/>
          <p:cNvSpPr txBox="1">
            <a:spLocks noChangeArrowheads="1"/>
          </p:cNvSpPr>
          <p:nvPr/>
        </p:nvSpPr>
        <p:spPr bwMode="auto">
          <a:xfrm>
            <a:off x="1847851" y="3284538"/>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حجم القرض.</a:t>
            </a:r>
            <a:endParaRPr lang="fr-MA" sz="2400"/>
          </a:p>
        </p:txBody>
      </p:sp>
      <p:sp>
        <p:nvSpPr>
          <p:cNvPr id="28680" name="Text Box 8"/>
          <p:cNvSpPr txBox="1">
            <a:spLocks noChangeArrowheads="1"/>
          </p:cNvSpPr>
          <p:nvPr/>
        </p:nvSpPr>
        <p:spPr bwMode="auto">
          <a:xfrm>
            <a:off x="1847851" y="3789363"/>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مستوى المنافسة بين المنشآت المقرضة.</a:t>
            </a:r>
            <a:endParaRPr lang="fr-MA" sz="2400"/>
          </a:p>
        </p:txBody>
      </p:sp>
      <p:sp>
        <p:nvSpPr>
          <p:cNvPr id="28681" name="Text Box 9"/>
          <p:cNvSpPr txBox="1">
            <a:spLocks noChangeArrowheads="1"/>
          </p:cNvSpPr>
          <p:nvPr/>
        </p:nvSpPr>
        <p:spPr bwMode="auto">
          <a:xfrm>
            <a:off x="1847851" y="4292600"/>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الجهة المقترضة، أفراد أو منشآت أعمال.</a:t>
            </a:r>
            <a:endParaRPr lang="fr-MA" sz="2400"/>
          </a:p>
        </p:txBody>
      </p:sp>
    </p:spTree>
    <p:extLst>
      <p:ext uri="{BB962C8B-B14F-4D97-AF65-F5344CB8AC3E}">
        <p14:creationId xmlns:p14="http://schemas.microsoft.com/office/powerpoint/2010/main" val="2162246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slide(fromBottom)">
                                      <p:cBhvr>
                                        <p:cTn id="7" dur="500"/>
                                        <p:tgtEl>
                                          <p:spTgt spid="28674"/>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28675"/>
                                        </p:tgtEl>
                                        <p:attrNameLst>
                                          <p:attrName>style.visibility</p:attrName>
                                        </p:attrNameLst>
                                      </p:cBhvr>
                                      <p:to>
                                        <p:strVal val="visible"/>
                                      </p:to>
                                    </p:set>
                                    <p:anim calcmode="discrete" valueType="clr">
                                      <p:cBhvr override="childStyle">
                                        <p:cTn id="11" dur="80"/>
                                        <p:tgtEl>
                                          <p:spTgt spid="28675"/>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28675"/>
                                        </p:tgtEl>
                                        <p:attrNameLst>
                                          <p:attrName>fillcolor</p:attrName>
                                        </p:attrNameLst>
                                      </p:cBhvr>
                                      <p:tavLst>
                                        <p:tav tm="0">
                                          <p:val>
                                            <p:clrVal>
                                              <a:schemeClr val="accent2"/>
                                            </p:clrVal>
                                          </p:val>
                                        </p:tav>
                                        <p:tav tm="50000">
                                          <p:val>
                                            <p:clrVal>
                                              <a:schemeClr val="hlink"/>
                                            </p:clrVal>
                                          </p:val>
                                        </p:tav>
                                      </p:tavLst>
                                    </p:anim>
                                    <p:set>
                                      <p:cBhvr>
                                        <p:cTn id="13" dur="80"/>
                                        <p:tgtEl>
                                          <p:spTgt spid="28675"/>
                                        </p:tgtEl>
                                        <p:attrNameLst>
                                          <p:attrName>fill.type</p:attrName>
                                        </p:attrNameLst>
                                      </p:cBhvr>
                                      <p:to>
                                        <p:strVal val="solid"/>
                                      </p:to>
                                    </p:set>
                                  </p:childTnLst>
                                </p:cTn>
                              </p:par>
                            </p:childTnLst>
                          </p:cTn>
                        </p:par>
                        <p:par>
                          <p:cTn id="14" fill="hold">
                            <p:stCondLst>
                              <p:cond delay="2660"/>
                            </p:stCondLst>
                            <p:childTnLst>
                              <p:par>
                                <p:cTn id="15" presetID="27" presetClass="entr" presetSubtype="0" fill="hold" nodeType="afterEffect">
                                  <p:stCondLst>
                                    <p:cond delay="0"/>
                                  </p:stCondLst>
                                  <p:iterate type="lt">
                                    <p:tmPct val="50000"/>
                                  </p:iterate>
                                  <p:childTnLst>
                                    <p:set>
                                      <p:cBhvr>
                                        <p:cTn id="16" dur="1" fill="hold">
                                          <p:stCondLst>
                                            <p:cond delay="0"/>
                                          </p:stCondLst>
                                        </p:cTn>
                                        <p:tgtEl>
                                          <p:spTgt spid="28676">
                                            <p:txEl>
                                              <p:pRg st="0" end="0"/>
                                            </p:txEl>
                                          </p:spTgt>
                                        </p:tgtEl>
                                        <p:attrNameLst>
                                          <p:attrName>style.visibility</p:attrName>
                                        </p:attrNameLst>
                                      </p:cBhvr>
                                      <p:to>
                                        <p:strVal val="visible"/>
                                      </p:to>
                                    </p:set>
                                    <p:anim calcmode="discrete" valueType="clr">
                                      <p:cBhvr override="childStyle">
                                        <p:cTn id="17" dur="80"/>
                                        <p:tgtEl>
                                          <p:spTgt spid="2867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28676">
                                            <p:txEl>
                                              <p:pRg st="0" end="0"/>
                                            </p:txEl>
                                          </p:spTgt>
                                        </p:tgtEl>
                                        <p:attrNameLst>
                                          <p:attrName>fillcolor</p:attrName>
                                        </p:attrNameLst>
                                      </p:cBhvr>
                                      <p:tavLst>
                                        <p:tav tm="0">
                                          <p:val>
                                            <p:clrVal>
                                              <a:schemeClr val="accent2"/>
                                            </p:clrVal>
                                          </p:val>
                                        </p:tav>
                                        <p:tav tm="50000">
                                          <p:val>
                                            <p:clrVal>
                                              <a:schemeClr val="hlink"/>
                                            </p:clrVal>
                                          </p:val>
                                        </p:tav>
                                      </p:tavLst>
                                    </p:anim>
                                    <p:set>
                                      <p:cBhvr>
                                        <p:cTn id="19" dur="80"/>
                                        <p:tgtEl>
                                          <p:spTgt spid="28676">
                                            <p:txEl>
                                              <p:pRg st="0" end="0"/>
                                            </p:txEl>
                                          </p:spTgt>
                                        </p:tgtEl>
                                        <p:attrNameLst>
                                          <p:attrName>fill.type</p:attrName>
                                        </p:attrNameLst>
                                      </p:cBhvr>
                                      <p:to>
                                        <p:strVal val="solid"/>
                                      </p:to>
                                    </p:set>
                                  </p:childTnLst>
                                </p:cTn>
                              </p:par>
                            </p:childTnLst>
                          </p:cTn>
                        </p:par>
                        <p:par>
                          <p:cTn id="20" fill="hold">
                            <p:stCondLst>
                              <p:cond delay="3500"/>
                            </p:stCondLst>
                            <p:childTnLst>
                              <p:par>
                                <p:cTn id="21" presetID="27" presetClass="entr" presetSubtype="0" fill="hold" grpId="0" nodeType="afterEffect">
                                  <p:stCondLst>
                                    <p:cond delay="2000"/>
                                  </p:stCondLst>
                                  <p:iterate type="lt">
                                    <p:tmPct val="50000"/>
                                  </p:iterate>
                                  <p:childTnLst>
                                    <p:set>
                                      <p:cBhvr>
                                        <p:cTn id="22" dur="1" fill="hold">
                                          <p:stCondLst>
                                            <p:cond delay="0"/>
                                          </p:stCondLst>
                                        </p:cTn>
                                        <p:tgtEl>
                                          <p:spTgt spid="28677"/>
                                        </p:tgtEl>
                                        <p:attrNameLst>
                                          <p:attrName>style.visibility</p:attrName>
                                        </p:attrNameLst>
                                      </p:cBhvr>
                                      <p:to>
                                        <p:strVal val="visible"/>
                                      </p:to>
                                    </p:set>
                                    <p:anim calcmode="discrete" valueType="clr">
                                      <p:cBhvr override="childStyle">
                                        <p:cTn id="23" dur="80"/>
                                        <p:tgtEl>
                                          <p:spTgt spid="28677"/>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28677"/>
                                        </p:tgtEl>
                                        <p:attrNameLst>
                                          <p:attrName>fillcolor</p:attrName>
                                        </p:attrNameLst>
                                      </p:cBhvr>
                                      <p:tavLst>
                                        <p:tav tm="0">
                                          <p:val>
                                            <p:clrVal>
                                              <a:schemeClr val="accent2"/>
                                            </p:clrVal>
                                          </p:val>
                                        </p:tav>
                                        <p:tav tm="50000">
                                          <p:val>
                                            <p:clrVal>
                                              <a:schemeClr val="hlink"/>
                                            </p:clrVal>
                                          </p:val>
                                        </p:tav>
                                      </p:tavLst>
                                    </p:anim>
                                    <p:set>
                                      <p:cBhvr>
                                        <p:cTn id="25" dur="80"/>
                                        <p:tgtEl>
                                          <p:spTgt spid="28677"/>
                                        </p:tgtEl>
                                        <p:attrNameLst>
                                          <p:attrName>fill.type</p:attrName>
                                        </p:attrNameLst>
                                      </p:cBhvr>
                                      <p:to>
                                        <p:strVal val="solid"/>
                                      </p:to>
                                    </p:set>
                                  </p:childTnLst>
                                </p:cTn>
                              </p:par>
                            </p:childTnLst>
                          </p:cTn>
                        </p:par>
                        <p:par>
                          <p:cTn id="26" fill="hold">
                            <p:stCondLst>
                              <p:cond delay="6660"/>
                            </p:stCondLst>
                            <p:childTnLst>
                              <p:par>
                                <p:cTn id="27" presetID="27" presetClass="entr" presetSubtype="0" fill="hold" grpId="0" nodeType="afterEffect">
                                  <p:stCondLst>
                                    <p:cond delay="0"/>
                                  </p:stCondLst>
                                  <p:iterate type="lt">
                                    <p:tmPct val="50000"/>
                                  </p:iterate>
                                  <p:childTnLst>
                                    <p:set>
                                      <p:cBhvr>
                                        <p:cTn id="28" dur="1" fill="hold">
                                          <p:stCondLst>
                                            <p:cond delay="0"/>
                                          </p:stCondLst>
                                        </p:cTn>
                                        <p:tgtEl>
                                          <p:spTgt spid="28678"/>
                                        </p:tgtEl>
                                        <p:attrNameLst>
                                          <p:attrName>style.visibility</p:attrName>
                                        </p:attrNameLst>
                                      </p:cBhvr>
                                      <p:to>
                                        <p:strVal val="visible"/>
                                      </p:to>
                                    </p:set>
                                    <p:anim calcmode="discrete" valueType="clr">
                                      <p:cBhvr override="childStyle">
                                        <p:cTn id="29" dur="80"/>
                                        <p:tgtEl>
                                          <p:spTgt spid="28678"/>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28678"/>
                                        </p:tgtEl>
                                        <p:attrNameLst>
                                          <p:attrName>fillcolor</p:attrName>
                                        </p:attrNameLst>
                                      </p:cBhvr>
                                      <p:tavLst>
                                        <p:tav tm="0">
                                          <p:val>
                                            <p:clrVal>
                                              <a:schemeClr val="accent2"/>
                                            </p:clrVal>
                                          </p:val>
                                        </p:tav>
                                        <p:tav tm="50000">
                                          <p:val>
                                            <p:clrVal>
                                              <a:schemeClr val="hlink"/>
                                            </p:clrVal>
                                          </p:val>
                                        </p:tav>
                                      </p:tavLst>
                                    </p:anim>
                                    <p:set>
                                      <p:cBhvr>
                                        <p:cTn id="31" dur="80"/>
                                        <p:tgtEl>
                                          <p:spTgt spid="28678"/>
                                        </p:tgtEl>
                                        <p:attrNameLst>
                                          <p:attrName>fill.type</p:attrName>
                                        </p:attrNameLst>
                                      </p:cBhvr>
                                      <p:to>
                                        <p:strVal val="solid"/>
                                      </p:to>
                                    </p:set>
                                  </p:childTnLst>
                                </p:cTn>
                              </p:par>
                            </p:childTnLst>
                          </p:cTn>
                        </p:par>
                        <p:par>
                          <p:cTn id="32" fill="hold">
                            <p:stCondLst>
                              <p:cond delay="7140"/>
                            </p:stCondLst>
                            <p:childTnLst>
                              <p:par>
                                <p:cTn id="33" presetID="27" presetClass="entr" presetSubtype="0" fill="hold" grpId="0" nodeType="afterEffect">
                                  <p:stCondLst>
                                    <p:cond delay="0"/>
                                  </p:stCondLst>
                                  <p:iterate type="lt">
                                    <p:tmPct val="50000"/>
                                  </p:iterate>
                                  <p:childTnLst>
                                    <p:set>
                                      <p:cBhvr>
                                        <p:cTn id="34" dur="1" fill="hold">
                                          <p:stCondLst>
                                            <p:cond delay="0"/>
                                          </p:stCondLst>
                                        </p:cTn>
                                        <p:tgtEl>
                                          <p:spTgt spid="28679"/>
                                        </p:tgtEl>
                                        <p:attrNameLst>
                                          <p:attrName>style.visibility</p:attrName>
                                        </p:attrNameLst>
                                      </p:cBhvr>
                                      <p:to>
                                        <p:strVal val="visible"/>
                                      </p:to>
                                    </p:set>
                                    <p:anim calcmode="discrete" valueType="clr">
                                      <p:cBhvr override="childStyle">
                                        <p:cTn id="35" dur="80"/>
                                        <p:tgtEl>
                                          <p:spTgt spid="28679"/>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28679"/>
                                        </p:tgtEl>
                                        <p:attrNameLst>
                                          <p:attrName>fillcolor</p:attrName>
                                        </p:attrNameLst>
                                      </p:cBhvr>
                                      <p:tavLst>
                                        <p:tav tm="0">
                                          <p:val>
                                            <p:clrVal>
                                              <a:schemeClr val="accent2"/>
                                            </p:clrVal>
                                          </p:val>
                                        </p:tav>
                                        <p:tav tm="50000">
                                          <p:val>
                                            <p:clrVal>
                                              <a:schemeClr val="hlink"/>
                                            </p:clrVal>
                                          </p:val>
                                        </p:tav>
                                      </p:tavLst>
                                    </p:anim>
                                    <p:set>
                                      <p:cBhvr>
                                        <p:cTn id="37" dur="80"/>
                                        <p:tgtEl>
                                          <p:spTgt spid="28679"/>
                                        </p:tgtEl>
                                        <p:attrNameLst>
                                          <p:attrName>fill.type</p:attrName>
                                        </p:attrNameLst>
                                      </p:cBhvr>
                                      <p:to>
                                        <p:strVal val="solid"/>
                                      </p:to>
                                    </p:set>
                                  </p:childTnLst>
                                </p:cTn>
                              </p:par>
                            </p:childTnLst>
                          </p:cTn>
                        </p:par>
                        <p:par>
                          <p:cTn id="38" fill="hold">
                            <p:stCondLst>
                              <p:cond delay="7540"/>
                            </p:stCondLst>
                            <p:childTnLst>
                              <p:par>
                                <p:cTn id="39" presetID="27" presetClass="entr" presetSubtype="0" fill="hold" grpId="0" nodeType="afterEffect">
                                  <p:stCondLst>
                                    <p:cond delay="0"/>
                                  </p:stCondLst>
                                  <p:iterate type="lt">
                                    <p:tmPct val="50000"/>
                                  </p:iterate>
                                  <p:childTnLst>
                                    <p:set>
                                      <p:cBhvr>
                                        <p:cTn id="40" dur="1" fill="hold">
                                          <p:stCondLst>
                                            <p:cond delay="0"/>
                                          </p:stCondLst>
                                        </p:cTn>
                                        <p:tgtEl>
                                          <p:spTgt spid="28680"/>
                                        </p:tgtEl>
                                        <p:attrNameLst>
                                          <p:attrName>style.visibility</p:attrName>
                                        </p:attrNameLst>
                                      </p:cBhvr>
                                      <p:to>
                                        <p:strVal val="visible"/>
                                      </p:to>
                                    </p:set>
                                    <p:anim calcmode="discrete" valueType="clr">
                                      <p:cBhvr override="childStyle">
                                        <p:cTn id="41" dur="80"/>
                                        <p:tgtEl>
                                          <p:spTgt spid="28680"/>
                                        </p:tgtEl>
                                        <p:attrNameLst>
                                          <p:attrName>style.color</p:attrName>
                                        </p:attrNameLst>
                                      </p:cBhvr>
                                      <p:tavLst>
                                        <p:tav tm="0">
                                          <p:val>
                                            <p:clrVal>
                                              <a:schemeClr val="accent2"/>
                                            </p:clrVal>
                                          </p:val>
                                        </p:tav>
                                        <p:tav tm="50000">
                                          <p:val>
                                            <p:clrVal>
                                              <a:schemeClr val="hlink"/>
                                            </p:clrVal>
                                          </p:val>
                                        </p:tav>
                                      </p:tavLst>
                                    </p:anim>
                                    <p:anim calcmode="discrete" valueType="clr">
                                      <p:cBhvr>
                                        <p:cTn id="42" dur="80"/>
                                        <p:tgtEl>
                                          <p:spTgt spid="28680"/>
                                        </p:tgtEl>
                                        <p:attrNameLst>
                                          <p:attrName>fillcolor</p:attrName>
                                        </p:attrNameLst>
                                      </p:cBhvr>
                                      <p:tavLst>
                                        <p:tav tm="0">
                                          <p:val>
                                            <p:clrVal>
                                              <a:schemeClr val="accent2"/>
                                            </p:clrVal>
                                          </p:val>
                                        </p:tav>
                                        <p:tav tm="50000">
                                          <p:val>
                                            <p:clrVal>
                                              <a:schemeClr val="hlink"/>
                                            </p:clrVal>
                                          </p:val>
                                        </p:tav>
                                      </p:tavLst>
                                    </p:anim>
                                    <p:set>
                                      <p:cBhvr>
                                        <p:cTn id="43" dur="80"/>
                                        <p:tgtEl>
                                          <p:spTgt spid="28680"/>
                                        </p:tgtEl>
                                        <p:attrNameLst>
                                          <p:attrName>fill.type</p:attrName>
                                        </p:attrNameLst>
                                      </p:cBhvr>
                                      <p:to>
                                        <p:strVal val="solid"/>
                                      </p:to>
                                    </p:set>
                                  </p:childTnLst>
                                </p:cTn>
                              </p:par>
                            </p:childTnLst>
                          </p:cTn>
                        </p:par>
                        <p:par>
                          <p:cTn id="44" fill="hold">
                            <p:stCondLst>
                              <p:cond delay="8820"/>
                            </p:stCondLst>
                            <p:childTnLst>
                              <p:par>
                                <p:cTn id="45" presetID="27" presetClass="entr" presetSubtype="0" fill="hold" grpId="0" nodeType="afterEffect">
                                  <p:stCondLst>
                                    <p:cond delay="0"/>
                                  </p:stCondLst>
                                  <p:iterate type="lt">
                                    <p:tmPct val="50000"/>
                                  </p:iterate>
                                  <p:childTnLst>
                                    <p:set>
                                      <p:cBhvr>
                                        <p:cTn id="46" dur="1" fill="hold">
                                          <p:stCondLst>
                                            <p:cond delay="0"/>
                                          </p:stCondLst>
                                        </p:cTn>
                                        <p:tgtEl>
                                          <p:spTgt spid="28681"/>
                                        </p:tgtEl>
                                        <p:attrNameLst>
                                          <p:attrName>style.visibility</p:attrName>
                                        </p:attrNameLst>
                                      </p:cBhvr>
                                      <p:to>
                                        <p:strVal val="visible"/>
                                      </p:to>
                                    </p:set>
                                    <p:anim calcmode="discrete" valueType="clr">
                                      <p:cBhvr override="childStyle">
                                        <p:cTn id="47" dur="80"/>
                                        <p:tgtEl>
                                          <p:spTgt spid="28681"/>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28681"/>
                                        </p:tgtEl>
                                        <p:attrNameLst>
                                          <p:attrName>fillcolor</p:attrName>
                                        </p:attrNameLst>
                                      </p:cBhvr>
                                      <p:tavLst>
                                        <p:tav tm="0">
                                          <p:val>
                                            <p:clrVal>
                                              <a:schemeClr val="accent2"/>
                                            </p:clrVal>
                                          </p:val>
                                        </p:tav>
                                        <p:tav tm="50000">
                                          <p:val>
                                            <p:clrVal>
                                              <a:schemeClr val="hlink"/>
                                            </p:clrVal>
                                          </p:val>
                                        </p:tav>
                                      </p:tavLst>
                                    </p:anim>
                                    <p:set>
                                      <p:cBhvr>
                                        <p:cTn id="49" dur="80"/>
                                        <p:tgtEl>
                                          <p:spTgt spid="2868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nimBg="1"/>
      <p:bldP spid="28675" grpId="0"/>
      <p:bldP spid="28677" grpId="0"/>
      <p:bldP spid="28678" grpId="0"/>
      <p:bldP spid="28679" grpId="0"/>
      <p:bldP spid="28680" grpId="0"/>
      <p:bldP spid="2868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WordArt 2"/>
          <p:cNvSpPr>
            <a:spLocks noChangeArrowheads="1" noChangeShapeType="1" noTextEdit="1"/>
          </p:cNvSpPr>
          <p:nvPr/>
        </p:nvSpPr>
        <p:spPr bwMode="auto">
          <a:xfrm>
            <a:off x="4511676" y="333375"/>
            <a:ext cx="5857875"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الطلب على المبالغ القابلة للإقراض</a:t>
            </a:r>
          </a:p>
        </p:txBody>
      </p:sp>
      <p:sp>
        <p:nvSpPr>
          <p:cNvPr id="30723" name="Text Box 3"/>
          <p:cNvSpPr txBox="1">
            <a:spLocks noChangeArrowheads="1"/>
          </p:cNvSpPr>
          <p:nvPr/>
        </p:nvSpPr>
        <p:spPr bwMode="auto">
          <a:xfrm>
            <a:off x="1847851" y="1196975"/>
            <a:ext cx="8424863" cy="1569660"/>
          </a:xfrm>
          <a:prstGeom prst="rect">
            <a:avLst/>
          </a:prstGeom>
          <a:noFill/>
          <a:ln w="9525">
            <a:noFill/>
            <a:miter lim="800000"/>
            <a:headEnd/>
            <a:tailEnd/>
          </a:ln>
          <a:effectLst/>
        </p:spPr>
        <p:txBody>
          <a:bodyPr>
            <a:spAutoFit/>
          </a:bodyPr>
          <a:lstStyle/>
          <a:p>
            <a:pPr algn="just" rtl="1">
              <a:spcBef>
                <a:spcPct val="50000"/>
              </a:spcBef>
            </a:pPr>
            <a:r>
              <a:rPr lang="ar-BH" sz="2400"/>
              <a:t>يقاس معدل العائد الحدي على الاستثمار بما يعرف بالإنتاجية الحدية لرأس المال أو بما اطلق عليه كينز بالكفاءة الحدية لرأس المال وهما في الواقع تعبيران لمعنى واحد. ويميز البعض احياناً بين هذين التعبيرين فيشير التعبير الأول إلى مقدار الإنتاجية الفعلية، والتعبير الثاني إلى الإنتاجية المتوقعة. ويوضح ذلك </a:t>
            </a:r>
            <a:r>
              <a:rPr lang="ar-BH" sz="2400" b="1">
                <a:solidFill>
                  <a:srgbClr val="FD0903"/>
                </a:solidFill>
                <a:hlinkClick r:id="rId3" action="ppaction://hlinksldjump"/>
              </a:rPr>
              <a:t>الجدول (12-1)</a:t>
            </a:r>
            <a:r>
              <a:rPr lang="ar-BH" sz="2400"/>
              <a:t>.</a:t>
            </a:r>
            <a:endParaRPr lang="fr-MA" sz="2400"/>
          </a:p>
        </p:txBody>
      </p:sp>
      <p:sp>
        <p:nvSpPr>
          <p:cNvPr id="30724" name="Text Box 4"/>
          <p:cNvSpPr txBox="1">
            <a:spLocks noChangeArrowheads="1"/>
          </p:cNvSpPr>
          <p:nvPr/>
        </p:nvSpPr>
        <p:spPr bwMode="auto">
          <a:xfrm>
            <a:off x="1847851" y="2781301"/>
            <a:ext cx="8424863" cy="830997"/>
          </a:xfrm>
          <a:prstGeom prst="rect">
            <a:avLst/>
          </a:prstGeom>
          <a:noFill/>
          <a:ln w="9525">
            <a:noFill/>
            <a:miter lim="800000"/>
            <a:headEnd/>
            <a:tailEnd/>
          </a:ln>
          <a:effectLst/>
        </p:spPr>
        <p:txBody>
          <a:bodyPr>
            <a:spAutoFit/>
          </a:bodyPr>
          <a:lstStyle/>
          <a:p>
            <a:pPr algn="just" rtl="1">
              <a:spcBef>
                <a:spcPct val="50000"/>
              </a:spcBef>
            </a:pPr>
            <a:r>
              <a:rPr lang="ar-BH" sz="2400"/>
              <a:t>ويقيس </a:t>
            </a:r>
            <a:r>
              <a:rPr lang="ar-BH" sz="2400" b="1">
                <a:solidFill>
                  <a:srgbClr val="FD0903"/>
                </a:solidFill>
                <a:hlinkClick r:id="rId4" action="ppaction://hlinksldjump"/>
              </a:rPr>
              <a:t>الشكل (12-7)</a:t>
            </a:r>
            <a:r>
              <a:rPr lang="ar-BH" sz="2400"/>
              <a:t> الكفاءة الحدية لرأس المال وسعر الفائدة على المحور الرأسي، وحجم الاستثمار المطلوب على المحور الأفقي.</a:t>
            </a:r>
            <a:endParaRPr lang="fr-MA" sz="2400"/>
          </a:p>
        </p:txBody>
      </p:sp>
      <p:sp>
        <p:nvSpPr>
          <p:cNvPr id="30725" name="Text Box 5"/>
          <p:cNvSpPr txBox="1">
            <a:spLocks noChangeArrowheads="1"/>
          </p:cNvSpPr>
          <p:nvPr/>
        </p:nvSpPr>
        <p:spPr bwMode="auto">
          <a:xfrm>
            <a:off x="1847851" y="3619500"/>
            <a:ext cx="8424863" cy="457200"/>
          </a:xfrm>
          <a:prstGeom prst="rect">
            <a:avLst/>
          </a:prstGeom>
          <a:noFill/>
          <a:ln w="9525">
            <a:noFill/>
            <a:miter lim="800000"/>
            <a:headEnd/>
            <a:tailEnd/>
          </a:ln>
          <a:effectLst/>
        </p:spPr>
        <p:txBody>
          <a:bodyPr>
            <a:spAutoFit/>
          </a:bodyPr>
          <a:lstStyle/>
          <a:p>
            <a:pPr algn="just" rtl="1">
              <a:spcBef>
                <a:spcPct val="50000"/>
              </a:spcBef>
            </a:pPr>
            <a:r>
              <a:rPr lang="ar-BH" sz="2400" b="1"/>
              <a:t>العلاقة عكسية بين </a:t>
            </a:r>
            <a:r>
              <a:rPr lang="en-US" sz="2400" b="1"/>
              <a:t>r</a:t>
            </a:r>
            <a:r>
              <a:rPr lang="ar-BH" sz="2400" b="1"/>
              <a:t> و </a:t>
            </a:r>
            <a:r>
              <a:rPr lang="en-US" sz="2400" b="1"/>
              <a:t>I</a:t>
            </a:r>
            <a:r>
              <a:rPr lang="ar-BH" sz="2400" b="1"/>
              <a:t> عند ثبات العوامل الأخرى وهي :</a:t>
            </a:r>
            <a:endParaRPr lang="fr-MA" sz="2400" b="1"/>
          </a:p>
        </p:txBody>
      </p:sp>
      <p:sp>
        <p:nvSpPr>
          <p:cNvPr id="30726" name="Text Box 6"/>
          <p:cNvSpPr txBox="1">
            <a:spLocks noChangeArrowheads="1"/>
          </p:cNvSpPr>
          <p:nvPr/>
        </p:nvSpPr>
        <p:spPr bwMode="auto">
          <a:xfrm>
            <a:off x="1828801" y="3962400"/>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5"/>
              </a:buBlip>
            </a:pPr>
            <a:r>
              <a:rPr lang="ar-BH" sz="2400" dirty="0"/>
              <a:t> توقعات رجال الأعمال وثقتهم في مستقبل الاقتصاد القومي.</a:t>
            </a:r>
            <a:endParaRPr lang="fr-MA" sz="2400" dirty="0"/>
          </a:p>
        </p:txBody>
      </p:sp>
      <p:sp>
        <p:nvSpPr>
          <p:cNvPr id="30727" name="Text Box 7"/>
          <p:cNvSpPr txBox="1">
            <a:spLocks noChangeArrowheads="1"/>
          </p:cNvSpPr>
          <p:nvPr/>
        </p:nvSpPr>
        <p:spPr bwMode="auto">
          <a:xfrm>
            <a:off x="1752601" y="4343400"/>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5"/>
              </a:buBlip>
            </a:pPr>
            <a:r>
              <a:rPr lang="ar-BH" sz="2400" dirty="0"/>
              <a:t> التقدم التقني.</a:t>
            </a:r>
            <a:endParaRPr lang="fr-MA" sz="2400" dirty="0"/>
          </a:p>
        </p:txBody>
      </p:sp>
      <p:sp>
        <p:nvSpPr>
          <p:cNvPr id="30728" name="Text Box 8"/>
          <p:cNvSpPr txBox="1">
            <a:spLocks noChangeArrowheads="1"/>
          </p:cNvSpPr>
          <p:nvPr/>
        </p:nvSpPr>
        <p:spPr bwMode="auto">
          <a:xfrm>
            <a:off x="1828801" y="4800600"/>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5"/>
              </a:buBlip>
            </a:pPr>
            <a:r>
              <a:rPr lang="ar-BH" sz="2400" dirty="0"/>
              <a:t> نمو السكان.</a:t>
            </a:r>
            <a:endParaRPr lang="fr-MA" sz="2400" dirty="0"/>
          </a:p>
        </p:txBody>
      </p:sp>
      <p:sp>
        <p:nvSpPr>
          <p:cNvPr id="30729" name="Text Box 9"/>
          <p:cNvSpPr txBox="1">
            <a:spLocks noChangeArrowheads="1"/>
          </p:cNvSpPr>
          <p:nvPr/>
        </p:nvSpPr>
        <p:spPr bwMode="auto">
          <a:xfrm>
            <a:off x="1905001" y="5181600"/>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5"/>
              </a:buBlip>
            </a:pPr>
            <a:r>
              <a:rPr lang="ar-BH" sz="2400" dirty="0"/>
              <a:t> السياسات المالية والنقدية.</a:t>
            </a:r>
            <a:endParaRPr lang="fr-MA" sz="2400" dirty="0"/>
          </a:p>
        </p:txBody>
      </p:sp>
      <p:sp>
        <p:nvSpPr>
          <p:cNvPr id="30730" name="Text Box 10"/>
          <p:cNvSpPr txBox="1">
            <a:spLocks noChangeArrowheads="1"/>
          </p:cNvSpPr>
          <p:nvPr/>
        </p:nvSpPr>
        <p:spPr bwMode="auto">
          <a:xfrm>
            <a:off x="1828801" y="5562600"/>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5"/>
              </a:buBlip>
            </a:pPr>
            <a:r>
              <a:rPr lang="ar-BH" sz="2400" dirty="0"/>
              <a:t> التغير في الظروف الاقتصادية العالمية.</a:t>
            </a:r>
            <a:endParaRPr lang="fr-MA" sz="2400" dirty="0"/>
          </a:p>
        </p:txBody>
      </p:sp>
    </p:spTree>
    <p:extLst>
      <p:ext uri="{BB962C8B-B14F-4D97-AF65-F5344CB8AC3E}">
        <p14:creationId xmlns:p14="http://schemas.microsoft.com/office/powerpoint/2010/main" val="2575447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slide(fromBottom)">
                                      <p:cBhvr>
                                        <p:cTn id="7" dur="500"/>
                                        <p:tgtEl>
                                          <p:spTgt spid="30722"/>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30723"/>
                                        </p:tgtEl>
                                        <p:attrNameLst>
                                          <p:attrName>style.visibility</p:attrName>
                                        </p:attrNameLst>
                                      </p:cBhvr>
                                      <p:to>
                                        <p:strVal val="visible"/>
                                      </p:to>
                                    </p:set>
                                    <p:anim calcmode="discrete" valueType="clr">
                                      <p:cBhvr override="childStyle">
                                        <p:cTn id="11" dur="80"/>
                                        <p:tgtEl>
                                          <p:spTgt spid="30723"/>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30723"/>
                                        </p:tgtEl>
                                        <p:attrNameLst>
                                          <p:attrName>fillcolor</p:attrName>
                                        </p:attrNameLst>
                                      </p:cBhvr>
                                      <p:tavLst>
                                        <p:tav tm="0">
                                          <p:val>
                                            <p:clrVal>
                                              <a:schemeClr val="accent2"/>
                                            </p:clrVal>
                                          </p:val>
                                        </p:tav>
                                        <p:tav tm="50000">
                                          <p:val>
                                            <p:clrVal>
                                              <a:schemeClr val="hlink"/>
                                            </p:clrVal>
                                          </p:val>
                                        </p:tav>
                                      </p:tavLst>
                                    </p:anim>
                                    <p:set>
                                      <p:cBhvr>
                                        <p:cTn id="13" dur="80"/>
                                        <p:tgtEl>
                                          <p:spTgt spid="30723"/>
                                        </p:tgtEl>
                                        <p:attrNameLst>
                                          <p:attrName>fill.type</p:attrName>
                                        </p:attrNameLst>
                                      </p:cBhvr>
                                      <p:to>
                                        <p:strVal val="solid"/>
                                      </p:to>
                                    </p:set>
                                  </p:childTnLst>
                                </p:cTn>
                              </p:par>
                            </p:childTnLst>
                          </p:cTn>
                        </p:par>
                        <p:par>
                          <p:cTn id="14" fill="hold">
                            <p:stCondLst>
                              <p:cond delay="11060"/>
                            </p:stCondLst>
                            <p:childTnLst>
                              <p:par>
                                <p:cTn id="15" presetID="27" presetClass="entr" presetSubtype="0" fill="hold" nodeType="afterEffect">
                                  <p:stCondLst>
                                    <p:cond delay="0"/>
                                  </p:stCondLst>
                                  <p:iterate type="lt">
                                    <p:tmPct val="50000"/>
                                  </p:iterate>
                                  <p:childTnLst>
                                    <p:set>
                                      <p:cBhvr>
                                        <p:cTn id="16" dur="1" fill="hold">
                                          <p:stCondLst>
                                            <p:cond delay="0"/>
                                          </p:stCondLst>
                                        </p:cTn>
                                        <p:tgtEl>
                                          <p:spTgt spid="30724">
                                            <p:txEl>
                                              <p:pRg st="0" end="0"/>
                                            </p:txEl>
                                          </p:spTgt>
                                        </p:tgtEl>
                                        <p:attrNameLst>
                                          <p:attrName>style.visibility</p:attrName>
                                        </p:attrNameLst>
                                      </p:cBhvr>
                                      <p:to>
                                        <p:strVal val="visible"/>
                                      </p:to>
                                    </p:set>
                                    <p:anim calcmode="discrete" valueType="clr">
                                      <p:cBhvr override="childStyle">
                                        <p:cTn id="17" dur="80"/>
                                        <p:tgtEl>
                                          <p:spTgt spid="3072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30724">
                                            <p:txEl>
                                              <p:pRg st="0" end="0"/>
                                            </p:txEl>
                                          </p:spTgt>
                                        </p:tgtEl>
                                        <p:attrNameLst>
                                          <p:attrName>fillcolor</p:attrName>
                                        </p:attrNameLst>
                                      </p:cBhvr>
                                      <p:tavLst>
                                        <p:tav tm="0">
                                          <p:val>
                                            <p:clrVal>
                                              <a:schemeClr val="accent2"/>
                                            </p:clrVal>
                                          </p:val>
                                        </p:tav>
                                        <p:tav tm="50000">
                                          <p:val>
                                            <p:clrVal>
                                              <a:schemeClr val="hlink"/>
                                            </p:clrVal>
                                          </p:val>
                                        </p:tav>
                                      </p:tavLst>
                                    </p:anim>
                                    <p:set>
                                      <p:cBhvr>
                                        <p:cTn id="19" dur="80"/>
                                        <p:tgtEl>
                                          <p:spTgt spid="30724">
                                            <p:txEl>
                                              <p:pRg st="0" end="0"/>
                                            </p:txEl>
                                          </p:spTgt>
                                        </p:tgtEl>
                                        <p:attrNameLst>
                                          <p:attrName>fill.type</p:attrName>
                                        </p:attrNameLst>
                                      </p:cBhvr>
                                      <p:to>
                                        <p:strVal val="solid"/>
                                      </p:to>
                                    </p:set>
                                  </p:childTnLst>
                                </p:cTn>
                              </p:par>
                            </p:childTnLst>
                          </p:cTn>
                        </p:par>
                        <p:par>
                          <p:cTn id="20" fill="hold">
                            <p:stCondLst>
                              <p:cond delay="15140"/>
                            </p:stCondLst>
                            <p:childTnLst>
                              <p:par>
                                <p:cTn id="21" presetID="27" presetClass="entr" presetSubtype="0" fill="hold" nodeType="afterEffect">
                                  <p:stCondLst>
                                    <p:cond delay="0"/>
                                  </p:stCondLst>
                                  <p:iterate type="lt">
                                    <p:tmPct val="50000"/>
                                  </p:iterate>
                                  <p:childTnLst>
                                    <p:set>
                                      <p:cBhvr>
                                        <p:cTn id="22" dur="1" fill="hold">
                                          <p:stCondLst>
                                            <p:cond delay="0"/>
                                          </p:stCondLst>
                                        </p:cTn>
                                        <p:tgtEl>
                                          <p:spTgt spid="30725">
                                            <p:txEl>
                                              <p:pRg st="0" end="0"/>
                                            </p:txEl>
                                          </p:spTgt>
                                        </p:tgtEl>
                                        <p:attrNameLst>
                                          <p:attrName>style.visibility</p:attrName>
                                        </p:attrNameLst>
                                      </p:cBhvr>
                                      <p:to>
                                        <p:strVal val="visible"/>
                                      </p:to>
                                    </p:set>
                                    <p:anim calcmode="discrete" valueType="clr">
                                      <p:cBhvr override="childStyle">
                                        <p:cTn id="23" dur="80"/>
                                        <p:tgtEl>
                                          <p:spTgt spid="3072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30725">
                                            <p:txEl>
                                              <p:pRg st="0" end="0"/>
                                            </p:txEl>
                                          </p:spTgt>
                                        </p:tgtEl>
                                        <p:attrNameLst>
                                          <p:attrName>fillcolor</p:attrName>
                                        </p:attrNameLst>
                                      </p:cBhvr>
                                      <p:tavLst>
                                        <p:tav tm="0">
                                          <p:val>
                                            <p:clrVal>
                                              <a:schemeClr val="accent2"/>
                                            </p:clrVal>
                                          </p:val>
                                        </p:tav>
                                        <p:tav tm="50000">
                                          <p:val>
                                            <p:clrVal>
                                              <a:schemeClr val="hlink"/>
                                            </p:clrVal>
                                          </p:val>
                                        </p:tav>
                                      </p:tavLst>
                                    </p:anim>
                                    <p:set>
                                      <p:cBhvr>
                                        <p:cTn id="25" dur="80"/>
                                        <p:tgtEl>
                                          <p:spTgt spid="30725">
                                            <p:txEl>
                                              <p:pRg st="0" end="0"/>
                                            </p:txEl>
                                          </p:spTgt>
                                        </p:tgtEl>
                                        <p:attrNameLst>
                                          <p:attrName>fill.type</p:attrName>
                                        </p:attrNameLst>
                                      </p:cBhvr>
                                      <p:to>
                                        <p:strVal val="solid"/>
                                      </p:to>
                                    </p:set>
                                  </p:childTnLst>
                                </p:cTn>
                              </p:par>
                            </p:childTnLst>
                          </p:cTn>
                        </p:par>
                        <p:par>
                          <p:cTn id="26" fill="hold">
                            <p:stCondLst>
                              <p:cond delay="16860"/>
                            </p:stCondLst>
                            <p:childTnLst>
                              <p:par>
                                <p:cTn id="27" presetID="27" presetClass="entr" presetSubtype="0" fill="hold" grpId="0" nodeType="afterEffect">
                                  <p:stCondLst>
                                    <p:cond delay="2000"/>
                                  </p:stCondLst>
                                  <p:iterate type="lt">
                                    <p:tmPct val="50000"/>
                                  </p:iterate>
                                  <p:childTnLst>
                                    <p:set>
                                      <p:cBhvr>
                                        <p:cTn id="28" dur="1" fill="hold">
                                          <p:stCondLst>
                                            <p:cond delay="0"/>
                                          </p:stCondLst>
                                        </p:cTn>
                                        <p:tgtEl>
                                          <p:spTgt spid="30726"/>
                                        </p:tgtEl>
                                        <p:attrNameLst>
                                          <p:attrName>style.visibility</p:attrName>
                                        </p:attrNameLst>
                                      </p:cBhvr>
                                      <p:to>
                                        <p:strVal val="visible"/>
                                      </p:to>
                                    </p:set>
                                    <p:anim calcmode="discrete" valueType="clr">
                                      <p:cBhvr override="childStyle">
                                        <p:cTn id="29" dur="80"/>
                                        <p:tgtEl>
                                          <p:spTgt spid="30726"/>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30726"/>
                                        </p:tgtEl>
                                        <p:attrNameLst>
                                          <p:attrName>fillcolor</p:attrName>
                                        </p:attrNameLst>
                                      </p:cBhvr>
                                      <p:tavLst>
                                        <p:tav tm="0">
                                          <p:val>
                                            <p:clrVal>
                                              <a:schemeClr val="accent2"/>
                                            </p:clrVal>
                                          </p:val>
                                        </p:tav>
                                        <p:tav tm="50000">
                                          <p:val>
                                            <p:clrVal>
                                              <a:schemeClr val="hlink"/>
                                            </p:clrVal>
                                          </p:val>
                                        </p:tav>
                                      </p:tavLst>
                                    </p:anim>
                                    <p:set>
                                      <p:cBhvr>
                                        <p:cTn id="31" dur="80"/>
                                        <p:tgtEl>
                                          <p:spTgt spid="30726"/>
                                        </p:tgtEl>
                                        <p:attrNameLst>
                                          <p:attrName>fill.type</p:attrName>
                                        </p:attrNameLst>
                                      </p:cBhvr>
                                      <p:to>
                                        <p:strVal val="solid"/>
                                      </p:to>
                                    </p:set>
                                  </p:childTnLst>
                                </p:cTn>
                              </p:par>
                            </p:childTnLst>
                          </p:cTn>
                        </p:par>
                        <p:par>
                          <p:cTn id="32" fill="hold">
                            <p:stCondLst>
                              <p:cond delay="20740"/>
                            </p:stCondLst>
                            <p:childTnLst>
                              <p:par>
                                <p:cTn id="33" presetID="27" presetClass="entr" presetSubtype="0" fill="hold" grpId="0" nodeType="afterEffect">
                                  <p:stCondLst>
                                    <p:cond delay="0"/>
                                  </p:stCondLst>
                                  <p:iterate type="lt">
                                    <p:tmPct val="50000"/>
                                  </p:iterate>
                                  <p:childTnLst>
                                    <p:set>
                                      <p:cBhvr>
                                        <p:cTn id="34" dur="1" fill="hold">
                                          <p:stCondLst>
                                            <p:cond delay="0"/>
                                          </p:stCondLst>
                                        </p:cTn>
                                        <p:tgtEl>
                                          <p:spTgt spid="30727"/>
                                        </p:tgtEl>
                                        <p:attrNameLst>
                                          <p:attrName>style.visibility</p:attrName>
                                        </p:attrNameLst>
                                      </p:cBhvr>
                                      <p:to>
                                        <p:strVal val="visible"/>
                                      </p:to>
                                    </p:set>
                                    <p:anim calcmode="discrete" valueType="clr">
                                      <p:cBhvr override="childStyle">
                                        <p:cTn id="35" dur="80"/>
                                        <p:tgtEl>
                                          <p:spTgt spid="30727"/>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30727"/>
                                        </p:tgtEl>
                                        <p:attrNameLst>
                                          <p:attrName>fillcolor</p:attrName>
                                        </p:attrNameLst>
                                      </p:cBhvr>
                                      <p:tavLst>
                                        <p:tav tm="0">
                                          <p:val>
                                            <p:clrVal>
                                              <a:schemeClr val="accent2"/>
                                            </p:clrVal>
                                          </p:val>
                                        </p:tav>
                                        <p:tav tm="50000">
                                          <p:val>
                                            <p:clrVal>
                                              <a:schemeClr val="hlink"/>
                                            </p:clrVal>
                                          </p:val>
                                        </p:tav>
                                      </p:tavLst>
                                    </p:anim>
                                    <p:set>
                                      <p:cBhvr>
                                        <p:cTn id="37" dur="80"/>
                                        <p:tgtEl>
                                          <p:spTgt spid="30727"/>
                                        </p:tgtEl>
                                        <p:attrNameLst>
                                          <p:attrName>fill.type</p:attrName>
                                        </p:attrNameLst>
                                      </p:cBhvr>
                                      <p:to>
                                        <p:strVal val="solid"/>
                                      </p:to>
                                    </p:set>
                                  </p:childTnLst>
                                </p:cTn>
                              </p:par>
                            </p:childTnLst>
                          </p:cTn>
                        </p:par>
                        <p:par>
                          <p:cTn id="38" fill="hold">
                            <p:stCondLst>
                              <p:cond delay="21300"/>
                            </p:stCondLst>
                            <p:childTnLst>
                              <p:par>
                                <p:cTn id="39" presetID="27" presetClass="entr" presetSubtype="0" fill="hold" grpId="0" nodeType="afterEffect">
                                  <p:stCondLst>
                                    <p:cond delay="0"/>
                                  </p:stCondLst>
                                  <p:iterate type="lt">
                                    <p:tmPct val="50000"/>
                                  </p:iterate>
                                  <p:childTnLst>
                                    <p:set>
                                      <p:cBhvr>
                                        <p:cTn id="40" dur="1" fill="hold">
                                          <p:stCondLst>
                                            <p:cond delay="0"/>
                                          </p:stCondLst>
                                        </p:cTn>
                                        <p:tgtEl>
                                          <p:spTgt spid="30728"/>
                                        </p:tgtEl>
                                        <p:attrNameLst>
                                          <p:attrName>style.visibility</p:attrName>
                                        </p:attrNameLst>
                                      </p:cBhvr>
                                      <p:to>
                                        <p:strVal val="visible"/>
                                      </p:to>
                                    </p:set>
                                    <p:anim calcmode="discrete" valueType="clr">
                                      <p:cBhvr override="childStyle">
                                        <p:cTn id="41" dur="80"/>
                                        <p:tgtEl>
                                          <p:spTgt spid="30728"/>
                                        </p:tgtEl>
                                        <p:attrNameLst>
                                          <p:attrName>style.color</p:attrName>
                                        </p:attrNameLst>
                                      </p:cBhvr>
                                      <p:tavLst>
                                        <p:tav tm="0">
                                          <p:val>
                                            <p:clrVal>
                                              <a:schemeClr val="accent2"/>
                                            </p:clrVal>
                                          </p:val>
                                        </p:tav>
                                        <p:tav tm="50000">
                                          <p:val>
                                            <p:clrVal>
                                              <a:schemeClr val="hlink"/>
                                            </p:clrVal>
                                          </p:val>
                                        </p:tav>
                                      </p:tavLst>
                                    </p:anim>
                                    <p:anim calcmode="discrete" valueType="clr">
                                      <p:cBhvr>
                                        <p:cTn id="42" dur="80"/>
                                        <p:tgtEl>
                                          <p:spTgt spid="30728"/>
                                        </p:tgtEl>
                                        <p:attrNameLst>
                                          <p:attrName>fillcolor</p:attrName>
                                        </p:attrNameLst>
                                      </p:cBhvr>
                                      <p:tavLst>
                                        <p:tav tm="0">
                                          <p:val>
                                            <p:clrVal>
                                              <a:schemeClr val="accent2"/>
                                            </p:clrVal>
                                          </p:val>
                                        </p:tav>
                                        <p:tav tm="50000">
                                          <p:val>
                                            <p:clrVal>
                                              <a:schemeClr val="hlink"/>
                                            </p:clrVal>
                                          </p:val>
                                        </p:tav>
                                      </p:tavLst>
                                    </p:anim>
                                    <p:set>
                                      <p:cBhvr>
                                        <p:cTn id="43" dur="80"/>
                                        <p:tgtEl>
                                          <p:spTgt spid="30728"/>
                                        </p:tgtEl>
                                        <p:attrNameLst>
                                          <p:attrName>fill.type</p:attrName>
                                        </p:attrNameLst>
                                      </p:cBhvr>
                                      <p:to>
                                        <p:strVal val="solid"/>
                                      </p:to>
                                    </p:set>
                                  </p:childTnLst>
                                </p:cTn>
                              </p:par>
                            </p:childTnLst>
                          </p:cTn>
                        </p:par>
                        <p:par>
                          <p:cTn id="44" fill="hold">
                            <p:stCondLst>
                              <p:cond delay="21740"/>
                            </p:stCondLst>
                            <p:childTnLst>
                              <p:par>
                                <p:cTn id="45" presetID="27" presetClass="entr" presetSubtype="0" fill="hold" grpId="0" nodeType="afterEffect">
                                  <p:stCondLst>
                                    <p:cond delay="0"/>
                                  </p:stCondLst>
                                  <p:iterate type="lt">
                                    <p:tmPct val="50000"/>
                                  </p:iterate>
                                  <p:childTnLst>
                                    <p:set>
                                      <p:cBhvr>
                                        <p:cTn id="46" dur="1" fill="hold">
                                          <p:stCondLst>
                                            <p:cond delay="0"/>
                                          </p:stCondLst>
                                        </p:cTn>
                                        <p:tgtEl>
                                          <p:spTgt spid="30729"/>
                                        </p:tgtEl>
                                        <p:attrNameLst>
                                          <p:attrName>style.visibility</p:attrName>
                                        </p:attrNameLst>
                                      </p:cBhvr>
                                      <p:to>
                                        <p:strVal val="visible"/>
                                      </p:to>
                                    </p:set>
                                    <p:anim calcmode="discrete" valueType="clr">
                                      <p:cBhvr override="childStyle">
                                        <p:cTn id="47" dur="80"/>
                                        <p:tgtEl>
                                          <p:spTgt spid="30729"/>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30729"/>
                                        </p:tgtEl>
                                        <p:attrNameLst>
                                          <p:attrName>fillcolor</p:attrName>
                                        </p:attrNameLst>
                                      </p:cBhvr>
                                      <p:tavLst>
                                        <p:tav tm="0">
                                          <p:val>
                                            <p:clrVal>
                                              <a:schemeClr val="accent2"/>
                                            </p:clrVal>
                                          </p:val>
                                        </p:tav>
                                        <p:tav tm="50000">
                                          <p:val>
                                            <p:clrVal>
                                              <a:schemeClr val="hlink"/>
                                            </p:clrVal>
                                          </p:val>
                                        </p:tav>
                                      </p:tavLst>
                                    </p:anim>
                                    <p:set>
                                      <p:cBhvr>
                                        <p:cTn id="49" dur="80"/>
                                        <p:tgtEl>
                                          <p:spTgt spid="30729"/>
                                        </p:tgtEl>
                                        <p:attrNameLst>
                                          <p:attrName>fill.type</p:attrName>
                                        </p:attrNameLst>
                                      </p:cBhvr>
                                      <p:to>
                                        <p:strVal val="solid"/>
                                      </p:to>
                                    </p:set>
                                  </p:childTnLst>
                                </p:cTn>
                              </p:par>
                            </p:childTnLst>
                          </p:cTn>
                        </p:par>
                        <p:par>
                          <p:cTn id="50" fill="hold">
                            <p:stCondLst>
                              <p:cond delay="22740"/>
                            </p:stCondLst>
                            <p:childTnLst>
                              <p:par>
                                <p:cTn id="51" presetID="27" presetClass="entr" presetSubtype="0" fill="hold" grpId="0" nodeType="afterEffect">
                                  <p:stCondLst>
                                    <p:cond delay="0"/>
                                  </p:stCondLst>
                                  <p:iterate type="lt">
                                    <p:tmPct val="50000"/>
                                  </p:iterate>
                                  <p:childTnLst>
                                    <p:set>
                                      <p:cBhvr>
                                        <p:cTn id="52" dur="1" fill="hold">
                                          <p:stCondLst>
                                            <p:cond delay="0"/>
                                          </p:stCondLst>
                                        </p:cTn>
                                        <p:tgtEl>
                                          <p:spTgt spid="30730"/>
                                        </p:tgtEl>
                                        <p:attrNameLst>
                                          <p:attrName>style.visibility</p:attrName>
                                        </p:attrNameLst>
                                      </p:cBhvr>
                                      <p:to>
                                        <p:strVal val="visible"/>
                                      </p:to>
                                    </p:set>
                                    <p:anim calcmode="discrete" valueType="clr">
                                      <p:cBhvr override="childStyle">
                                        <p:cTn id="53" dur="80"/>
                                        <p:tgtEl>
                                          <p:spTgt spid="30730"/>
                                        </p:tgtEl>
                                        <p:attrNameLst>
                                          <p:attrName>style.color</p:attrName>
                                        </p:attrNameLst>
                                      </p:cBhvr>
                                      <p:tavLst>
                                        <p:tav tm="0">
                                          <p:val>
                                            <p:clrVal>
                                              <a:schemeClr val="accent2"/>
                                            </p:clrVal>
                                          </p:val>
                                        </p:tav>
                                        <p:tav tm="50000">
                                          <p:val>
                                            <p:clrVal>
                                              <a:schemeClr val="hlink"/>
                                            </p:clrVal>
                                          </p:val>
                                        </p:tav>
                                      </p:tavLst>
                                    </p:anim>
                                    <p:anim calcmode="discrete" valueType="clr">
                                      <p:cBhvr>
                                        <p:cTn id="54" dur="80"/>
                                        <p:tgtEl>
                                          <p:spTgt spid="30730"/>
                                        </p:tgtEl>
                                        <p:attrNameLst>
                                          <p:attrName>fillcolor</p:attrName>
                                        </p:attrNameLst>
                                      </p:cBhvr>
                                      <p:tavLst>
                                        <p:tav tm="0">
                                          <p:val>
                                            <p:clrVal>
                                              <a:schemeClr val="accent2"/>
                                            </p:clrVal>
                                          </p:val>
                                        </p:tav>
                                        <p:tav tm="50000">
                                          <p:val>
                                            <p:clrVal>
                                              <a:schemeClr val="hlink"/>
                                            </p:clrVal>
                                          </p:val>
                                        </p:tav>
                                      </p:tavLst>
                                    </p:anim>
                                    <p:set>
                                      <p:cBhvr>
                                        <p:cTn id="55" dur="80"/>
                                        <p:tgtEl>
                                          <p:spTgt spid="3073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animBg="1"/>
      <p:bldP spid="30723" grpId="0"/>
      <p:bldP spid="30726" grpId="0"/>
      <p:bldP spid="30727" grpId="0"/>
      <p:bldP spid="30728" grpId="0"/>
      <p:bldP spid="30729" grpId="0"/>
      <p:bldP spid="3073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0" name="Group 2"/>
          <p:cNvGraphicFramePr>
            <a:graphicFrameLocks noGrp="1"/>
          </p:cNvGraphicFramePr>
          <p:nvPr/>
        </p:nvGraphicFramePr>
        <p:xfrm>
          <a:off x="2286001" y="0"/>
          <a:ext cx="7343775" cy="6034402"/>
        </p:xfrm>
        <a:graphic>
          <a:graphicData uri="http://schemas.openxmlformats.org/drawingml/2006/table">
            <a:tbl>
              <a:tblPr rtl="1"/>
              <a:tblGrid>
                <a:gridCol w="3671887"/>
                <a:gridCol w="3671888"/>
              </a:tblGrid>
              <a:tr h="1005202">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FD0903"/>
                          </a:solidFill>
                          <a:effectLst/>
                          <a:latin typeface="Times New Roman" pitchFamily="18" charset="0"/>
                          <a:cs typeface="Times New Roman" pitchFamily="18" charset="0"/>
                        </a:rPr>
                        <a:t>جدول (1</a:t>
                      </a:r>
                      <a:r>
                        <a:rPr kumimoji="0" lang="ar-BH" sz="3200" b="1" i="0" u="none" strike="noStrike" cap="none" normalizeH="0" baseline="0" dirty="0" smtClean="0">
                          <a:ln>
                            <a:noFill/>
                          </a:ln>
                          <a:solidFill>
                            <a:srgbClr val="FD0903"/>
                          </a:solidFill>
                          <a:effectLst/>
                          <a:latin typeface="Times New Roman" pitchFamily="18" charset="0"/>
                          <a:cs typeface="Times New Roman" pitchFamily="18" charset="0"/>
                        </a:rPr>
                        <a:t>2</a:t>
                      </a:r>
                      <a:r>
                        <a:rPr kumimoji="0" lang="ar-SA" sz="3200" b="1" i="0" u="none" strike="noStrike" cap="none" normalizeH="0" baseline="0" dirty="0" smtClean="0">
                          <a:ln>
                            <a:noFill/>
                          </a:ln>
                          <a:solidFill>
                            <a:srgbClr val="FD0903"/>
                          </a:solidFill>
                          <a:effectLst/>
                          <a:latin typeface="Times New Roman" pitchFamily="18" charset="0"/>
                          <a:cs typeface="Times New Roman" pitchFamily="18" charset="0"/>
                        </a:rPr>
                        <a:t>-2): الكفاءة الحدية لرأس المال</a:t>
                      </a:r>
                      <a:endParaRPr kumimoji="0" lang="ar-SA" sz="3200" b="0" i="0" u="none" strike="noStrike" cap="none" normalizeH="0" baseline="0" dirty="0" smtClean="0">
                        <a:ln>
                          <a:noFill/>
                        </a:ln>
                        <a:solidFill>
                          <a:srgbClr val="FD0903"/>
                        </a:solidFill>
                        <a:effectLst/>
                        <a:latin typeface="Arial" pitchFamily="34" charset="0"/>
                        <a:cs typeface="Arial" pitchFamily="34" charset="0"/>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r>
              <a:tr h="108771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dirty="0" smtClean="0">
                          <a:ln>
                            <a:noFill/>
                          </a:ln>
                          <a:solidFill>
                            <a:srgbClr val="000000"/>
                          </a:solidFill>
                          <a:effectLst/>
                          <a:latin typeface="Times New Roman" pitchFamily="18" charset="0"/>
                          <a:cs typeface="Times New Roman" pitchFamily="18" charset="0"/>
                        </a:rPr>
                        <a:t>حجم الاستثمار </a:t>
                      </a:r>
                      <a:endParaRPr kumimoji="0" lang="ar-BH" sz="3600"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dirty="0" smtClean="0">
                          <a:ln>
                            <a:noFill/>
                          </a:ln>
                          <a:solidFill>
                            <a:srgbClr val="000000"/>
                          </a:solidFill>
                          <a:effectLst/>
                          <a:latin typeface="Times New Roman" pitchFamily="18" charset="0"/>
                          <a:cs typeface="Times New Roman" pitchFamily="18" charset="0"/>
                        </a:rPr>
                        <a:t>(مليون دينار)</a:t>
                      </a:r>
                      <a:endParaRPr kumimoji="0" lang="en-US"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dirty="0" smtClean="0">
                          <a:ln>
                            <a:noFill/>
                          </a:ln>
                          <a:solidFill>
                            <a:srgbClr val="000000"/>
                          </a:solidFill>
                          <a:effectLst/>
                          <a:latin typeface="Times New Roman" pitchFamily="18" charset="0"/>
                          <a:cs typeface="Times New Roman" pitchFamily="18" charset="0"/>
                        </a:rPr>
                        <a:t>معدل العائد (%)</a:t>
                      </a:r>
                      <a:endParaRPr kumimoji="0" lang="ar-SA" sz="44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856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smtClean="0">
                          <a:ln>
                            <a:noFill/>
                          </a:ln>
                          <a:solidFill>
                            <a:srgbClr val="000000"/>
                          </a:solidFill>
                          <a:effectLst/>
                          <a:latin typeface="Times New Roman" pitchFamily="18" charset="0"/>
                          <a:cs typeface="Times New Roman" pitchFamily="18" charset="0"/>
                        </a:rPr>
                        <a:t>1</a:t>
                      </a:r>
                      <a:endParaRPr kumimoji="0" lang="ar-SA" sz="44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dirty="0" smtClean="0">
                          <a:ln>
                            <a:noFill/>
                          </a:ln>
                          <a:solidFill>
                            <a:srgbClr val="000000"/>
                          </a:solidFill>
                          <a:effectLst/>
                          <a:latin typeface="Times New Roman" pitchFamily="18" charset="0"/>
                          <a:cs typeface="Times New Roman" pitchFamily="18" charset="0"/>
                        </a:rPr>
                        <a:t>16</a:t>
                      </a:r>
                      <a:endParaRPr kumimoji="0" lang="ar-SA" sz="44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856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smtClean="0">
                          <a:ln>
                            <a:noFill/>
                          </a:ln>
                          <a:solidFill>
                            <a:srgbClr val="000000"/>
                          </a:solidFill>
                          <a:effectLst/>
                          <a:latin typeface="Times New Roman" pitchFamily="18" charset="0"/>
                          <a:cs typeface="Times New Roman" pitchFamily="18" charset="0"/>
                        </a:rPr>
                        <a:t>2</a:t>
                      </a:r>
                      <a:endParaRPr kumimoji="0" lang="ar-SA" sz="44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dirty="0" smtClean="0">
                          <a:ln>
                            <a:noFill/>
                          </a:ln>
                          <a:solidFill>
                            <a:srgbClr val="000000"/>
                          </a:solidFill>
                          <a:effectLst/>
                          <a:latin typeface="Times New Roman" pitchFamily="18" charset="0"/>
                          <a:cs typeface="Times New Roman" pitchFamily="18" charset="0"/>
                        </a:rPr>
                        <a:t>14</a:t>
                      </a:r>
                      <a:endParaRPr kumimoji="0" lang="ar-SA" sz="44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856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smtClean="0">
                          <a:ln>
                            <a:noFill/>
                          </a:ln>
                          <a:solidFill>
                            <a:srgbClr val="000000"/>
                          </a:solidFill>
                          <a:effectLst/>
                          <a:latin typeface="Times New Roman" pitchFamily="18" charset="0"/>
                          <a:cs typeface="Times New Roman" pitchFamily="18" charset="0"/>
                        </a:rPr>
                        <a:t>4</a:t>
                      </a:r>
                      <a:endParaRPr kumimoji="0" lang="ar-SA" sz="44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dirty="0" smtClean="0">
                          <a:ln>
                            <a:noFill/>
                          </a:ln>
                          <a:solidFill>
                            <a:srgbClr val="000000"/>
                          </a:solidFill>
                          <a:effectLst/>
                          <a:latin typeface="Times New Roman" pitchFamily="18" charset="0"/>
                          <a:cs typeface="Times New Roman" pitchFamily="18" charset="0"/>
                        </a:rPr>
                        <a:t>12</a:t>
                      </a:r>
                      <a:endParaRPr kumimoji="0" lang="ar-SA" sz="44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856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smtClean="0">
                          <a:ln>
                            <a:noFill/>
                          </a:ln>
                          <a:solidFill>
                            <a:srgbClr val="000000"/>
                          </a:solidFill>
                          <a:effectLst/>
                          <a:latin typeface="Times New Roman" pitchFamily="18" charset="0"/>
                          <a:cs typeface="Times New Roman" pitchFamily="18" charset="0"/>
                        </a:rPr>
                        <a:t>6</a:t>
                      </a:r>
                      <a:endParaRPr kumimoji="0" lang="ar-SA" sz="44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ar-SA" sz="44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856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smtClean="0">
                          <a:ln>
                            <a:noFill/>
                          </a:ln>
                          <a:solidFill>
                            <a:srgbClr val="000000"/>
                          </a:solidFill>
                          <a:effectLst/>
                          <a:latin typeface="Times New Roman" pitchFamily="18" charset="0"/>
                          <a:cs typeface="Times New Roman" pitchFamily="18" charset="0"/>
                        </a:rPr>
                        <a:t>8</a:t>
                      </a:r>
                      <a:endParaRPr kumimoji="0" lang="ar-SA" sz="44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dirty="0" smtClean="0">
                          <a:ln>
                            <a:noFill/>
                          </a:ln>
                          <a:solidFill>
                            <a:srgbClr val="000000"/>
                          </a:solidFill>
                          <a:effectLst/>
                          <a:latin typeface="Times New Roman" pitchFamily="18" charset="0"/>
                          <a:cs typeface="Times New Roman" pitchFamily="18" charset="0"/>
                        </a:rPr>
                        <a:t>8</a:t>
                      </a:r>
                      <a:endParaRPr kumimoji="0" lang="ar-SA" sz="44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856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smtClean="0">
                          <a:ln>
                            <a:noFill/>
                          </a:ln>
                          <a:solidFill>
                            <a:srgbClr val="000000"/>
                          </a:solidFill>
                          <a:effectLst/>
                          <a:latin typeface="Times New Roman" pitchFamily="18" charset="0"/>
                          <a:cs typeface="Times New Roman" pitchFamily="18" charset="0"/>
                        </a:rPr>
                        <a:t>10</a:t>
                      </a:r>
                      <a:endParaRPr kumimoji="0" lang="ar-SA" sz="44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dirty="0" smtClean="0">
                          <a:ln>
                            <a:noFill/>
                          </a:ln>
                          <a:solidFill>
                            <a:srgbClr val="000000"/>
                          </a:solidFill>
                          <a:effectLst/>
                          <a:latin typeface="Times New Roman" pitchFamily="18" charset="0"/>
                          <a:cs typeface="Times New Roman" pitchFamily="18" charset="0"/>
                        </a:rPr>
                        <a:t>6</a:t>
                      </a:r>
                      <a:endParaRPr kumimoji="0" lang="ar-SA" sz="44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Tree>
    <p:extLst>
      <p:ext uri="{BB962C8B-B14F-4D97-AF65-F5344CB8AC3E}">
        <p14:creationId xmlns:p14="http://schemas.microsoft.com/office/powerpoint/2010/main" val="28991112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3"/>
          <p:cNvSpPr txBox="1">
            <a:spLocks noChangeArrowheads="1"/>
          </p:cNvSpPr>
          <p:nvPr/>
        </p:nvSpPr>
        <p:spPr bwMode="auto">
          <a:xfrm>
            <a:off x="5370514" y="4584701"/>
            <a:ext cx="854075" cy="51276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I</a:t>
            </a:r>
            <a:r>
              <a:rPr lang="en-US" sz="2400" b="1" baseline="30000">
                <a:latin typeface="Times New Roman" pitchFamily="18" charset="0"/>
                <a:ea typeface="SimSun" pitchFamily="2" charset="-122"/>
              </a:rPr>
              <a:t>*</a:t>
            </a:r>
            <a:endParaRPr lang="en-US" sz="3600"/>
          </a:p>
        </p:txBody>
      </p:sp>
      <p:sp>
        <p:nvSpPr>
          <p:cNvPr id="34820" name="Line 4"/>
          <p:cNvSpPr>
            <a:spLocks noChangeShapeType="1"/>
          </p:cNvSpPr>
          <p:nvPr/>
        </p:nvSpPr>
        <p:spPr bwMode="auto">
          <a:xfrm>
            <a:off x="4098925" y="1012825"/>
            <a:ext cx="0" cy="3587750"/>
          </a:xfrm>
          <a:prstGeom prst="line">
            <a:avLst/>
          </a:prstGeom>
          <a:noFill/>
          <a:ln w="38100">
            <a:solidFill>
              <a:srgbClr val="000000"/>
            </a:solidFill>
            <a:round/>
            <a:headEnd/>
            <a:tailEnd/>
          </a:ln>
        </p:spPr>
        <p:txBody>
          <a:bodyPr/>
          <a:lstStyle/>
          <a:p>
            <a:endParaRPr lang="ar-SA"/>
          </a:p>
        </p:txBody>
      </p:sp>
      <p:sp>
        <p:nvSpPr>
          <p:cNvPr id="34821" name="Line 5"/>
          <p:cNvSpPr>
            <a:spLocks noChangeShapeType="1"/>
          </p:cNvSpPr>
          <p:nvPr/>
        </p:nvSpPr>
        <p:spPr bwMode="auto">
          <a:xfrm>
            <a:off x="4098925" y="4597400"/>
            <a:ext cx="4440238" cy="0"/>
          </a:xfrm>
          <a:prstGeom prst="line">
            <a:avLst/>
          </a:prstGeom>
          <a:noFill/>
          <a:ln w="38100">
            <a:solidFill>
              <a:srgbClr val="000000"/>
            </a:solidFill>
            <a:round/>
            <a:headEnd/>
            <a:tailEnd/>
          </a:ln>
        </p:spPr>
        <p:txBody>
          <a:bodyPr/>
          <a:lstStyle/>
          <a:p>
            <a:endParaRPr lang="ar-SA"/>
          </a:p>
        </p:txBody>
      </p:sp>
      <p:sp>
        <p:nvSpPr>
          <p:cNvPr id="34822" name="Line 6"/>
          <p:cNvSpPr>
            <a:spLocks noChangeShapeType="1"/>
          </p:cNvSpPr>
          <p:nvPr/>
        </p:nvSpPr>
        <p:spPr bwMode="auto">
          <a:xfrm>
            <a:off x="4440239" y="1355725"/>
            <a:ext cx="2732087" cy="2838450"/>
          </a:xfrm>
          <a:prstGeom prst="line">
            <a:avLst/>
          </a:prstGeom>
          <a:noFill/>
          <a:ln w="28575">
            <a:solidFill>
              <a:srgbClr val="000000"/>
            </a:solidFill>
            <a:round/>
            <a:headEnd/>
            <a:tailEnd/>
          </a:ln>
        </p:spPr>
        <p:txBody>
          <a:bodyPr/>
          <a:lstStyle/>
          <a:p>
            <a:endParaRPr lang="ar-SA"/>
          </a:p>
        </p:txBody>
      </p:sp>
      <p:sp>
        <p:nvSpPr>
          <p:cNvPr id="34823" name="Text Box 7"/>
          <p:cNvSpPr txBox="1">
            <a:spLocks noChangeArrowheads="1"/>
          </p:cNvSpPr>
          <p:nvPr/>
        </p:nvSpPr>
        <p:spPr bwMode="auto">
          <a:xfrm>
            <a:off x="7011988" y="4075113"/>
            <a:ext cx="1204912" cy="512762"/>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MEC</a:t>
            </a:r>
          </a:p>
        </p:txBody>
      </p:sp>
      <p:sp>
        <p:nvSpPr>
          <p:cNvPr id="34824" name="Text Box 8"/>
          <p:cNvSpPr txBox="1">
            <a:spLocks noChangeArrowheads="1"/>
          </p:cNvSpPr>
          <p:nvPr/>
        </p:nvSpPr>
        <p:spPr bwMode="auto">
          <a:xfrm>
            <a:off x="8255000" y="4362451"/>
            <a:ext cx="852488" cy="51276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I</a:t>
            </a:r>
          </a:p>
        </p:txBody>
      </p:sp>
      <p:sp>
        <p:nvSpPr>
          <p:cNvPr id="34825" name="Text Box 9"/>
          <p:cNvSpPr txBox="1">
            <a:spLocks noChangeArrowheads="1"/>
          </p:cNvSpPr>
          <p:nvPr/>
        </p:nvSpPr>
        <p:spPr bwMode="auto">
          <a:xfrm>
            <a:off x="3503613" y="228601"/>
            <a:ext cx="1162050" cy="77311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MEC &amp; r</a:t>
            </a:r>
          </a:p>
        </p:txBody>
      </p:sp>
      <p:sp>
        <p:nvSpPr>
          <p:cNvPr id="34826" name="Text Box 10"/>
          <p:cNvSpPr txBox="1">
            <a:spLocks noChangeArrowheads="1"/>
          </p:cNvSpPr>
          <p:nvPr/>
        </p:nvSpPr>
        <p:spPr bwMode="auto">
          <a:xfrm>
            <a:off x="2590801" y="5029200"/>
            <a:ext cx="6662737" cy="1219200"/>
          </a:xfrm>
          <a:prstGeom prst="rect">
            <a:avLst/>
          </a:prstGeom>
          <a:noFill/>
          <a:ln w="28575">
            <a:solidFill>
              <a:srgbClr val="000000"/>
            </a:solidFill>
            <a:miter lim="800000"/>
            <a:headEnd/>
            <a:tailEnd/>
          </a:ln>
        </p:spPr>
        <p:txBody>
          <a:bodyPr/>
          <a:lstStyle/>
          <a:p>
            <a:pPr algn="just" rtl="1"/>
            <a:r>
              <a:rPr lang="ar-SA" sz="2100" b="1" dirty="0">
                <a:solidFill>
                  <a:srgbClr val="FF6600"/>
                </a:solidFill>
                <a:latin typeface="Times New Roman" pitchFamily="18" charset="0"/>
                <a:ea typeface="SimSun" pitchFamily="2" charset="-122"/>
                <a:cs typeface="Times New Roman" pitchFamily="18" charset="0"/>
              </a:rPr>
              <a:t>الشكل (</a:t>
            </a:r>
            <a:r>
              <a:rPr lang="ar-BH" sz="2100" b="1" dirty="0">
                <a:solidFill>
                  <a:srgbClr val="FF6600"/>
                </a:solidFill>
                <a:latin typeface="Times New Roman" pitchFamily="18" charset="0"/>
                <a:ea typeface="SimSun" pitchFamily="2" charset="-122"/>
                <a:cs typeface="Times New Roman" pitchFamily="18" charset="0"/>
              </a:rPr>
              <a:t>12</a:t>
            </a:r>
            <a:r>
              <a:rPr lang="ar-SA" sz="2100" b="1" dirty="0">
                <a:solidFill>
                  <a:srgbClr val="FF6600"/>
                </a:solidFill>
                <a:latin typeface="Times New Roman" pitchFamily="18" charset="0"/>
                <a:ea typeface="SimSun" pitchFamily="2" charset="-122"/>
                <a:cs typeface="Times New Roman" pitchFamily="18" charset="0"/>
              </a:rPr>
              <a:t>-7):</a:t>
            </a:r>
            <a:r>
              <a:rPr lang="ar-SA" sz="2100" b="1" dirty="0">
                <a:latin typeface="Times New Roman" pitchFamily="18" charset="0"/>
                <a:ea typeface="SimSun" pitchFamily="2" charset="-122"/>
                <a:cs typeface="Times New Roman" pitchFamily="18" charset="0"/>
              </a:rPr>
              <a:t> </a:t>
            </a:r>
            <a:r>
              <a:rPr lang="ar-SA" sz="2100" dirty="0">
                <a:latin typeface="Times New Roman" pitchFamily="18" charset="0"/>
                <a:ea typeface="SimSun" pitchFamily="2" charset="-122"/>
                <a:cs typeface="Times New Roman" pitchFamily="18" charset="0"/>
              </a:rPr>
              <a:t>عند ثبات باقي العوامل المؤثرة على الطلب على الاستثمار تكون هناك علاقة عكسية بين كمية الاستثمار المطلوبة ومعدل العائد على الاستثمار ويطلق على المنحنى في الشكل أعلاه منحنى الطلب على الاستثمار.</a:t>
            </a:r>
            <a:endParaRPr lang="en-US" sz="2100" dirty="0">
              <a:ea typeface="SimSun" pitchFamily="2" charset="-122"/>
              <a:cs typeface="Times New Roman" pitchFamily="18" charset="0"/>
            </a:endParaRPr>
          </a:p>
        </p:txBody>
      </p:sp>
      <p:sp>
        <p:nvSpPr>
          <p:cNvPr id="34827" name="Line 11"/>
          <p:cNvSpPr>
            <a:spLocks noChangeShapeType="1"/>
          </p:cNvSpPr>
          <p:nvPr/>
        </p:nvSpPr>
        <p:spPr bwMode="auto">
          <a:xfrm>
            <a:off x="4098926" y="2773363"/>
            <a:ext cx="4098925" cy="0"/>
          </a:xfrm>
          <a:prstGeom prst="line">
            <a:avLst/>
          </a:prstGeom>
          <a:noFill/>
          <a:ln w="28575">
            <a:solidFill>
              <a:srgbClr val="000000"/>
            </a:solidFill>
            <a:prstDash val="dashDot"/>
            <a:round/>
            <a:headEnd/>
            <a:tailEnd/>
          </a:ln>
        </p:spPr>
        <p:txBody>
          <a:bodyPr/>
          <a:lstStyle/>
          <a:p>
            <a:endParaRPr lang="ar-SA"/>
          </a:p>
        </p:txBody>
      </p:sp>
      <p:sp>
        <p:nvSpPr>
          <p:cNvPr id="34828" name="Line 12"/>
          <p:cNvSpPr>
            <a:spLocks noChangeShapeType="1"/>
          </p:cNvSpPr>
          <p:nvPr/>
        </p:nvSpPr>
        <p:spPr bwMode="auto">
          <a:xfrm>
            <a:off x="5807075" y="2773363"/>
            <a:ext cx="0" cy="1878012"/>
          </a:xfrm>
          <a:prstGeom prst="line">
            <a:avLst/>
          </a:prstGeom>
          <a:noFill/>
          <a:ln w="28575">
            <a:solidFill>
              <a:srgbClr val="000000"/>
            </a:solidFill>
            <a:prstDash val="dashDot"/>
            <a:round/>
            <a:headEnd/>
            <a:tailEnd/>
          </a:ln>
        </p:spPr>
        <p:txBody>
          <a:bodyPr/>
          <a:lstStyle/>
          <a:p>
            <a:endParaRPr lang="ar-SA"/>
          </a:p>
        </p:txBody>
      </p:sp>
      <p:sp>
        <p:nvSpPr>
          <p:cNvPr id="34829" name="Text Box 13"/>
          <p:cNvSpPr txBox="1">
            <a:spLocks noChangeArrowheads="1"/>
          </p:cNvSpPr>
          <p:nvPr/>
        </p:nvSpPr>
        <p:spPr bwMode="auto">
          <a:xfrm>
            <a:off x="3306763" y="2527301"/>
            <a:ext cx="1162050" cy="77311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r</a:t>
            </a:r>
          </a:p>
        </p:txBody>
      </p:sp>
    </p:spTree>
    <p:extLst>
      <p:ext uri="{BB962C8B-B14F-4D97-AF65-F5344CB8AC3E}">
        <p14:creationId xmlns:p14="http://schemas.microsoft.com/office/powerpoint/2010/main" val="13158418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WordArt 2"/>
          <p:cNvSpPr>
            <a:spLocks noChangeArrowheads="1" noChangeShapeType="1" noTextEdit="1"/>
          </p:cNvSpPr>
          <p:nvPr/>
        </p:nvSpPr>
        <p:spPr bwMode="auto">
          <a:xfrm>
            <a:off x="4343400" y="333375"/>
            <a:ext cx="6026150"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أثر سعر الفائدة على تخصيص رأس المال بين المشروعات</a:t>
            </a:r>
          </a:p>
        </p:txBody>
      </p:sp>
      <p:sp>
        <p:nvSpPr>
          <p:cNvPr id="36867" name="Text Box 3"/>
          <p:cNvSpPr txBox="1">
            <a:spLocks noChangeArrowheads="1"/>
          </p:cNvSpPr>
          <p:nvPr/>
        </p:nvSpPr>
        <p:spPr bwMode="auto">
          <a:xfrm>
            <a:off x="1847851" y="1196976"/>
            <a:ext cx="8424863" cy="830997"/>
          </a:xfrm>
          <a:prstGeom prst="rect">
            <a:avLst/>
          </a:prstGeom>
          <a:noFill/>
          <a:ln w="9525">
            <a:noFill/>
            <a:miter lim="800000"/>
            <a:headEnd/>
            <a:tailEnd/>
          </a:ln>
          <a:effectLst/>
        </p:spPr>
        <p:txBody>
          <a:bodyPr>
            <a:spAutoFit/>
          </a:bodyPr>
          <a:lstStyle/>
          <a:p>
            <a:pPr algn="just" rtl="1">
              <a:spcBef>
                <a:spcPct val="50000"/>
              </a:spcBef>
            </a:pPr>
            <a:r>
              <a:rPr lang="ar-BH" sz="2400"/>
              <a:t>المشروع يكون مجدياً فقط إذا زاد معدل العائد المتوقع منه على سعر الفائدة على القروض.</a:t>
            </a:r>
            <a:endParaRPr lang="fr-MA" sz="2400"/>
          </a:p>
        </p:txBody>
      </p:sp>
      <p:sp>
        <p:nvSpPr>
          <p:cNvPr id="36868" name="WordArt 4"/>
          <p:cNvSpPr>
            <a:spLocks noChangeArrowheads="1" noChangeShapeType="1" noTextEdit="1"/>
          </p:cNvSpPr>
          <p:nvPr/>
        </p:nvSpPr>
        <p:spPr bwMode="auto">
          <a:xfrm>
            <a:off x="6311900" y="2205038"/>
            <a:ext cx="4057650" cy="614362"/>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الأرباح الإقتصادية والمنظم</a:t>
            </a:r>
          </a:p>
        </p:txBody>
      </p:sp>
      <p:sp>
        <p:nvSpPr>
          <p:cNvPr id="36869" name="Text Box 5"/>
          <p:cNvSpPr txBox="1">
            <a:spLocks noChangeArrowheads="1"/>
          </p:cNvSpPr>
          <p:nvPr/>
        </p:nvSpPr>
        <p:spPr bwMode="auto">
          <a:xfrm>
            <a:off x="1847851" y="3068639"/>
            <a:ext cx="8424863" cy="830997"/>
          </a:xfrm>
          <a:prstGeom prst="rect">
            <a:avLst/>
          </a:prstGeom>
          <a:noFill/>
          <a:ln w="9525">
            <a:noFill/>
            <a:miter lim="800000"/>
            <a:headEnd/>
            <a:tailEnd/>
          </a:ln>
          <a:effectLst/>
        </p:spPr>
        <p:txBody>
          <a:bodyPr>
            <a:spAutoFit/>
          </a:bodyPr>
          <a:lstStyle/>
          <a:p>
            <a:pPr algn="just" rtl="1">
              <a:spcBef>
                <a:spcPct val="50000"/>
              </a:spcBef>
            </a:pPr>
            <a:r>
              <a:rPr lang="ar-BH" sz="2400"/>
              <a:t>تقاس الأرباح الاقتصادية بالمتبقي من الإيرادات الكلية بعد تغطية جميع التكاليف الاقتصادية بما فيها الأرباح العادية.</a:t>
            </a:r>
            <a:endParaRPr lang="fr-MA" sz="2400"/>
          </a:p>
        </p:txBody>
      </p:sp>
    </p:spTree>
    <p:extLst>
      <p:ext uri="{BB962C8B-B14F-4D97-AF65-F5344CB8AC3E}">
        <p14:creationId xmlns:p14="http://schemas.microsoft.com/office/powerpoint/2010/main" val="2881842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6866"/>
                                        </p:tgtEl>
                                        <p:attrNameLst>
                                          <p:attrName>style.visibility</p:attrName>
                                        </p:attrNameLst>
                                      </p:cBhvr>
                                      <p:to>
                                        <p:strVal val="visible"/>
                                      </p:to>
                                    </p:set>
                                    <p:animEffect transition="in" filter="slide(fromBottom)">
                                      <p:cBhvr>
                                        <p:cTn id="7" dur="500"/>
                                        <p:tgtEl>
                                          <p:spTgt spid="36866"/>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36867"/>
                                        </p:tgtEl>
                                        <p:attrNameLst>
                                          <p:attrName>style.visibility</p:attrName>
                                        </p:attrNameLst>
                                      </p:cBhvr>
                                      <p:to>
                                        <p:strVal val="visible"/>
                                      </p:to>
                                    </p:set>
                                    <p:anim calcmode="discrete" valueType="clr">
                                      <p:cBhvr override="childStyle">
                                        <p:cTn id="11" dur="80"/>
                                        <p:tgtEl>
                                          <p:spTgt spid="36867"/>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36867"/>
                                        </p:tgtEl>
                                        <p:attrNameLst>
                                          <p:attrName>fillcolor</p:attrName>
                                        </p:attrNameLst>
                                      </p:cBhvr>
                                      <p:tavLst>
                                        <p:tav tm="0">
                                          <p:val>
                                            <p:clrVal>
                                              <a:schemeClr val="accent2"/>
                                            </p:clrVal>
                                          </p:val>
                                        </p:tav>
                                        <p:tav tm="50000">
                                          <p:val>
                                            <p:clrVal>
                                              <a:schemeClr val="hlink"/>
                                            </p:clrVal>
                                          </p:val>
                                        </p:tav>
                                      </p:tavLst>
                                    </p:anim>
                                    <p:set>
                                      <p:cBhvr>
                                        <p:cTn id="13" dur="80"/>
                                        <p:tgtEl>
                                          <p:spTgt spid="36867"/>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36868"/>
                                        </p:tgtEl>
                                        <p:attrNameLst>
                                          <p:attrName>style.visibility</p:attrName>
                                        </p:attrNameLst>
                                      </p:cBhvr>
                                      <p:to>
                                        <p:strVal val="visible"/>
                                      </p:to>
                                    </p:set>
                                    <p:animEffect transition="in" filter="slide(fromBottom)">
                                      <p:cBhvr>
                                        <p:cTn id="18" dur="500"/>
                                        <p:tgtEl>
                                          <p:spTgt spid="36868"/>
                                        </p:tgtEl>
                                      </p:cBhvr>
                                    </p:animEffect>
                                  </p:childTnLst>
                                </p:cTn>
                              </p:par>
                            </p:childTnLst>
                          </p:cTn>
                        </p:par>
                        <p:par>
                          <p:cTn id="19" fill="hold">
                            <p:stCondLst>
                              <p:cond delay="500"/>
                            </p:stCondLst>
                            <p:childTnLst>
                              <p:par>
                                <p:cTn id="20" presetID="27" presetClass="entr" presetSubtype="0" fill="hold" grpId="0" nodeType="afterEffect">
                                  <p:stCondLst>
                                    <p:cond delay="0"/>
                                  </p:stCondLst>
                                  <p:iterate type="lt">
                                    <p:tmPct val="50000"/>
                                  </p:iterate>
                                  <p:childTnLst>
                                    <p:set>
                                      <p:cBhvr>
                                        <p:cTn id="21" dur="1" fill="hold">
                                          <p:stCondLst>
                                            <p:cond delay="0"/>
                                          </p:stCondLst>
                                        </p:cTn>
                                        <p:tgtEl>
                                          <p:spTgt spid="36869"/>
                                        </p:tgtEl>
                                        <p:attrNameLst>
                                          <p:attrName>style.visibility</p:attrName>
                                        </p:attrNameLst>
                                      </p:cBhvr>
                                      <p:to>
                                        <p:strVal val="visible"/>
                                      </p:to>
                                    </p:set>
                                    <p:anim calcmode="discrete" valueType="clr">
                                      <p:cBhvr override="childStyle">
                                        <p:cTn id="22" dur="80"/>
                                        <p:tgtEl>
                                          <p:spTgt spid="36869"/>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36869"/>
                                        </p:tgtEl>
                                        <p:attrNameLst>
                                          <p:attrName>fillcolor</p:attrName>
                                        </p:attrNameLst>
                                      </p:cBhvr>
                                      <p:tavLst>
                                        <p:tav tm="0">
                                          <p:val>
                                            <p:clrVal>
                                              <a:schemeClr val="accent2"/>
                                            </p:clrVal>
                                          </p:val>
                                        </p:tav>
                                        <p:tav tm="50000">
                                          <p:val>
                                            <p:clrVal>
                                              <a:schemeClr val="hlink"/>
                                            </p:clrVal>
                                          </p:val>
                                        </p:tav>
                                      </p:tavLst>
                                    </p:anim>
                                    <p:set>
                                      <p:cBhvr>
                                        <p:cTn id="24" dur="80"/>
                                        <p:tgtEl>
                                          <p:spTgt spid="3686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animBg="1"/>
      <p:bldP spid="36867" grpId="0"/>
      <p:bldP spid="36868" grpId="0" animBg="1"/>
      <p:bldP spid="3686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00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a:defRPr/>
            </a:pPr>
            <a:endParaRPr lang="en-US" dirty="0"/>
          </a:p>
        </p:txBody>
      </p:sp>
      <p:grpSp>
        <p:nvGrpSpPr>
          <p:cNvPr id="2" name="Group 5"/>
          <p:cNvGrpSpPr>
            <a:grpSpLocks/>
          </p:cNvGrpSpPr>
          <p:nvPr/>
        </p:nvGrpSpPr>
        <p:grpSpPr bwMode="auto">
          <a:xfrm>
            <a:off x="7686675" y="2166938"/>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5844" name="Rectangle 8"/>
          <p:cNvSpPr>
            <a:spLocks noChangeArrowheads="1"/>
          </p:cNvSpPr>
          <p:nvPr/>
        </p:nvSpPr>
        <p:spPr bwMode="auto">
          <a:xfrm>
            <a:off x="4572000" y="3352800"/>
            <a:ext cx="2819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l" eaLnBrk="1" hangingPunct="1">
              <a:spcBef>
                <a:spcPct val="0"/>
              </a:spcBef>
              <a:buFontTx/>
              <a:buNone/>
            </a:pPr>
            <a:r>
              <a:rPr lang="ar-EG" altLang="ar-SA" sz="7200">
                <a:solidFill>
                  <a:schemeClr val="bg1"/>
                </a:solidFill>
              </a:rPr>
              <a:t>بحمد الله</a:t>
            </a:r>
            <a:endParaRPr lang="en-US" altLang="ar-SA" sz="7200">
              <a:solidFill>
                <a:schemeClr val="bg1"/>
              </a:solidFill>
            </a:endParaRPr>
          </a:p>
        </p:txBody>
      </p:sp>
      <p:sp>
        <p:nvSpPr>
          <p:cNvPr id="35845" name="Freeform 6"/>
          <p:cNvSpPr>
            <a:spLocks noEditPoints="1"/>
          </p:cNvSpPr>
          <p:nvPr/>
        </p:nvSpPr>
        <p:spPr bwMode="auto">
          <a:xfrm>
            <a:off x="4572001" y="2209801"/>
            <a:ext cx="2689225" cy="1236663"/>
          </a:xfrm>
          <a:custGeom>
            <a:avLst/>
            <a:gdLst>
              <a:gd name="T0" fmla="*/ 2147483646 w 1687"/>
              <a:gd name="T1" fmla="*/ 2147483646 h 775"/>
              <a:gd name="T2" fmla="*/ 2147483646 w 1687"/>
              <a:gd name="T3" fmla="*/ 2147483646 h 775"/>
              <a:gd name="T4" fmla="*/ 2147483646 w 1687"/>
              <a:gd name="T5" fmla="*/ 2147483646 h 775"/>
              <a:gd name="T6" fmla="*/ 2147483646 w 1687"/>
              <a:gd name="T7" fmla="*/ 2147483646 h 775"/>
              <a:gd name="T8" fmla="*/ 2147483646 w 1687"/>
              <a:gd name="T9" fmla="*/ 2147483646 h 775"/>
              <a:gd name="T10" fmla="*/ 2147483646 w 1687"/>
              <a:gd name="T11" fmla="*/ 2147483646 h 775"/>
              <a:gd name="T12" fmla="*/ 2147483646 w 1687"/>
              <a:gd name="T13" fmla="*/ 2147483646 h 775"/>
              <a:gd name="T14" fmla="*/ 2147483646 w 1687"/>
              <a:gd name="T15" fmla="*/ 2147483646 h 775"/>
              <a:gd name="T16" fmla="*/ 2147483646 w 1687"/>
              <a:gd name="T17" fmla="*/ 2147483646 h 775"/>
              <a:gd name="T18" fmla="*/ 2147483646 w 1687"/>
              <a:gd name="T19" fmla="*/ 2147483646 h 775"/>
              <a:gd name="T20" fmla="*/ 2147483646 w 1687"/>
              <a:gd name="T21" fmla="*/ 2147483646 h 775"/>
              <a:gd name="T22" fmla="*/ 0 w 1687"/>
              <a:gd name="T23" fmla="*/ 2147483646 h 775"/>
              <a:gd name="T24" fmla="*/ 2147483646 w 1687"/>
              <a:gd name="T25" fmla="*/ 2147483646 h 775"/>
              <a:gd name="T26" fmla="*/ 2147483646 w 1687"/>
              <a:gd name="T27" fmla="*/ 2147483646 h 775"/>
              <a:gd name="T28" fmla="*/ 2147483646 w 1687"/>
              <a:gd name="T29" fmla="*/ 2147483646 h 775"/>
              <a:gd name="T30" fmla="*/ 2147483646 w 1687"/>
              <a:gd name="T31" fmla="*/ 2147483646 h 775"/>
              <a:gd name="T32" fmla="*/ 2147483646 w 1687"/>
              <a:gd name="T33" fmla="*/ 2147483646 h 775"/>
              <a:gd name="T34" fmla="*/ 2147483646 w 1687"/>
              <a:gd name="T35" fmla="*/ 2147483646 h 775"/>
              <a:gd name="T36" fmla="*/ 2147483646 w 1687"/>
              <a:gd name="T37" fmla="*/ 2147483646 h 775"/>
              <a:gd name="T38" fmla="*/ 2147483646 w 1687"/>
              <a:gd name="T39" fmla="*/ 2147483646 h 775"/>
              <a:gd name="T40" fmla="*/ 2147483646 w 1687"/>
              <a:gd name="T41" fmla="*/ 2147483646 h 775"/>
              <a:gd name="T42" fmla="*/ 2147483646 w 1687"/>
              <a:gd name="T43" fmla="*/ 2147483646 h 775"/>
              <a:gd name="T44" fmla="*/ 2147483646 w 1687"/>
              <a:gd name="T45" fmla="*/ 2147483646 h 775"/>
              <a:gd name="T46" fmla="*/ 2147483646 w 1687"/>
              <a:gd name="T47" fmla="*/ 2147483646 h 775"/>
              <a:gd name="T48" fmla="*/ 2147483646 w 1687"/>
              <a:gd name="T49" fmla="*/ 2147483646 h 775"/>
              <a:gd name="T50" fmla="*/ 2147483646 w 1687"/>
              <a:gd name="T51" fmla="*/ 2147483646 h 775"/>
              <a:gd name="T52" fmla="*/ 2147483646 w 1687"/>
              <a:gd name="T53" fmla="*/ 2147483646 h 775"/>
              <a:gd name="T54" fmla="*/ 2147483646 w 1687"/>
              <a:gd name="T55" fmla="*/ 2147483646 h 775"/>
              <a:gd name="T56" fmla="*/ 2147483646 w 1687"/>
              <a:gd name="T57" fmla="*/ 2147483646 h 775"/>
              <a:gd name="T58" fmla="*/ 2147483646 w 1687"/>
              <a:gd name="T59" fmla="*/ 2147483646 h 775"/>
              <a:gd name="T60" fmla="*/ 2147483646 w 1687"/>
              <a:gd name="T61" fmla="*/ 2147483646 h 775"/>
              <a:gd name="T62" fmla="*/ 2147483646 w 1687"/>
              <a:gd name="T63" fmla="*/ 2147483646 h 775"/>
              <a:gd name="T64" fmla="*/ 2147483646 w 1687"/>
              <a:gd name="T65" fmla="*/ 2147483646 h 775"/>
              <a:gd name="T66" fmla="*/ 2147483646 w 1687"/>
              <a:gd name="T67" fmla="*/ 2147483646 h 775"/>
              <a:gd name="T68" fmla="*/ 2147483646 w 1687"/>
              <a:gd name="T69" fmla="*/ 2147483646 h 775"/>
              <a:gd name="T70" fmla="*/ 2147483646 w 1687"/>
              <a:gd name="T71" fmla="*/ 2147483646 h 775"/>
              <a:gd name="T72" fmla="*/ 2147483646 w 1687"/>
              <a:gd name="T73" fmla="*/ 2147483646 h 775"/>
              <a:gd name="T74" fmla="*/ 2147483646 w 1687"/>
              <a:gd name="T75" fmla="*/ 2147483646 h 775"/>
              <a:gd name="T76" fmla="*/ 2147483646 w 1687"/>
              <a:gd name="T77" fmla="*/ 2147483646 h 775"/>
              <a:gd name="T78" fmla="*/ 2147483646 w 1687"/>
              <a:gd name="T79" fmla="*/ 2147483646 h 775"/>
              <a:gd name="T80" fmla="*/ 2147483646 w 1687"/>
              <a:gd name="T81" fmla="*/ 2147483646 h 775"/>
              <a:gd name="T82" fmla="*/ 2147483646 w 1687"/>
              <a:gd name="T83" fmla="*/ 2147483646 h 775"/>
              <a:gd name="T84" fmla="*/ 2147483646 w 1687"/>
              <a:gd name="T85" fmla="*/ 2147483646 h 775"/>
              <a:gd name="T86" fmla="*/ 2147483646 w 1687"/>
              <a:gd name="T87" fmla="*/ 2147483646 h 775"/>
              <a:gd name="T88" fmla="*/ 2147483646 w 1687"/>
              <a:gd name="T89" fmla="*/ 2147483646 h 775"/>
              <a:gd name="T90" fmla="*/ 2147483646 w 1687"/>
              <a:gd name="T91" fmla="*/ 2147483646 h 775"/>
              <a:gd name="T92" fmla="*/ 2147483646 w 1687"/>
              <a:gd name="T93" fmla="*/ 2147483646 h 775"/>
              <a:gd name="T94" fmla="*/ 2147483646 w 1687"/>
              <a:gd name="T95" fmla="*/ 2147483646 h 775"/>
              <a:gd name="T96" fmla="*/ 2147483646 w 1687"/>
              <a:gd name="T97" fmla="*/ 2147483646 h 775"/>
              <a:gd name="T98" fmla="*/ 2147483646 w 1687"/>
              <a:gd name="T99" fmla="*/ 2147483646 h 775"/>
              <a:gd name="T100" fmla="*/ 2147483646 w 1687"/>
              <a:gd name="T101" fmla="*/ 2147483646 h 775"/>
              <a:gd name="T102" fmla="*/ 2147483646 w 1687"/>
              <a:gd name="T103" fmla="*/ 2147483646 h 775"/>
              <a:gd name="T104" fmla="*/ 2147483646 w 1687"/>
              <a:gd name="T105" fmla="*/ 2147483646 h 775"/>
              <a:gd name="T106" fmla="*/ 2147483646 w 1687"/>
              <a:gd name="T107" fmla="*/ 2147483646 h 775"/>
              <a:gd name="T108" fmla="*/ 2147483646 w 1687"/>
              <a:gd name="T109" fmla="*/ 2147483646 h 775"/>
              <a:gd name="T110" fmla="*/ 2147483646 w 1687"/>
              <a:gd name="T111" fmla="*/ 2147483646 h 775"/>
              <a:gd name="T112" fmla="*/ 2147483646 w 1687"/>
              <a:gd name="T113" fmla="*/ 2147483646 h 775"/>
              <a:gd name="T114" fmla="*/ 2147483646 w 1687"/>
              <a:gd name="T115" fmla="*/ 2147483646 h 775"/>
              <a:gd name="T116" fmla="*/ 2147483646 w 1687"/>
              <a:gd name="T117" fmla="*/ 2147483646 h 775"/>
              <a:gd name="T118" fmla="*/ 2147483646 w 1687"/>
              <a:gd name="T119" fmla="*/ 2147483646 h 775"/>
              <a:gd name="T120" fmla="*/ 2147483646 w 1687"/>
              <a:gd name="T121" fmla="*/ 2147483646 h 775"/>
              <a:gd name="T122" fmla="*/ 2147483646 w 1687"/>
              <a:gd name="T123" fmla="*/ 2147483646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10" name="Oval 9"/>
          <p:cNvSpPr/>
          <p:nvPr/>
        </p:nvSpPr>
        <p:spPr>
          <a:xfrm>
            <a:off x="2001838" y="2216151"/>
            <a:ext cx="2417762" cy="2409825"/>
          </a:xfrm>
          <a:prstGeom prst="ellipse">
            <a:avLst/>
          </a:prstGeom>
          <a:ln/>
        </p:spPr>
        <p:style>
          <a:lnRef idx="2">
            <a:schemeClr val="dk1"/>
          </a:lnRef>
          <a:fillRef idx="1">
            <a:schemeClr val="lt1"/>
          </a:fillRef>
          <a:effectRef idx="0">
            <a:schemeClr val="dk1"/>
          </a:effectRef>
          <a:fontRef idx="minor">
            <a:schemeClr val="dk1"/>
          </a:fontRef>
        </p:style>
      </p:sp>
      <p:pic>
        <p:nvPicPr>
          <p:cNvPr id="35847"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7264" y="2581276"/>
            <a:ext cx="1887537"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4987925" y="6329363"/>
            <a:ext cx="2216150" cy="431800"/>
          </a:xfrm>
          <a:prstGeom prst="rect">
            <a:avLst/>
          </a:prstGeom>
        </p:spPr>
        <p:txBody>
          <a:bodyPr wrap="none">
            <a:spAutoFit/>
          </a:bodyPr>
          <a:lstStyle/>
          <a:p>
            <a:pPr algn="ctr">
              <a:defRPr/>
            </a:pPr>
            <a:r>
              <a:rPr lang="ar-SA" sz="1100" dirty="0">
                <a:solidFill>
                  <a:schemeClr val="bg1"/>
                </a:solidFill>
              </a:rPr>
              <a:t>جميع الحقوق محفوظة لجامعة الملك فيصل ©</a:t>
            </a:r>
          </a:p>
          <a:p>
            <a:pPr algn="ctr">
              <a:defRPr/>
            </a:pPr>
            <a:r>
              <a:rPr lang="en-US" sz="1100" dirty="0">
                <a:solidFill>
                  <a:schemeClr val="bg1"/>
                </a:solidFill>
              </a:rPr>
              <a:t>All Rights Reserved for KFU ©</a:t>
            </a:r>
          </a:p>
        </p:txBody>
      </p:sp>
    </p:spTree>
    <p:extLst>
      <p:ext uri="{BB962C8B-B14F-4D97-AF65-F5344CB8AC3E}">
        <p14:creationId xmlns:p14="http://schemas.microsoft.com/office/powerpoint/2010/main" val="4224178053"/>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otalTime>412</TotalTime>
  <Words>1996</Words>
  <Application>Microsoft Office PowerPoint</Application>
  <PresentationFormat>Widescreen</PresentationFormat>
  <Paragraphs>363</Paragraphs>
  <Slides>32</Slides>
  <Notes>28</Notes>
  <HiddenSlides>0</HiddenSlides>
  <MMClips>0</MMClips>
  <ScaleCrop>false</ScaleCrop>
  <HeadingPairs>
    <vt:vector size="8" baseType="variant">
      <vt:variant>
        <vt:lpstr>Fonts Used</vt:lpstr>
      </vt:variant>
      <vt:variant>
        <vt:i4>12</vt:i4>
      </vt:variant>
      <vt:variant>
        <vt:lpstr>Theme</vt:lpstr>
      </vt:variant>
      <vt:variant>
        <vt:i4>2</vt:i4>
      </vt:variant>
      <vt:variant>
        <vt:lpstr>Embedded OLE Servers</vt:lpstr>
      </vt:variant>
      <vt:variant>
        <vt:i4>1</vt:i4>
      </vt:variant>
      <vt:variant>
        <vt:lpstr>Slide Titles</vt:lpstr>
      </vt:variant>
      <vt:variant>
        <vt:i4>32</vt:i4>
      </vt:variant>
    </vt:vector>
  </HeadingPairs>
  <TitlesOfParts>
    <vt:vector size="47" baseType="lpstr">
      <vt:lpstr>宋体</vt:lpstr>
      <vt:lpstr>宋体</vt:lpstr>
      <vt:lpstr>ae_AlMateen</vt:lpstr>
      <vt:lpstr>Al-Mujahed Classic</vt:lpstr>
      <vt:lpstr>Al-Mujahed Free</vt:lpstr>
      <vt:lpstr>Arabic Transparent</vt:lpstr>
      <vt:lpstr>Arial</vt:lpstr>
      <vt:lpstr>AYM Wadiy S_U normal.</vt:lpstr>
      <vt:lpstr>Calibri</vt:lpstr>
      <vt:lpstr>Calibri Light</vt:lpstr>
      <vt:lpstr>Helv</vt:lpstr>
      <vt:lpstr>Times New Roman</vt:lpstr>
      <vt:lpstr>1_Office Theme</vt:lpstr>
      <vt:lpstr>2_Office Theme</vt:lpstr>
      <vt:lpstr>Equation</vt:lpstr>
      <vt:lpstr>PowerPoint Presentation</vt:lpstr>
      <vt:lpstr>المحاضرة الثالثة عشر    </vt:lpstr>
      <vt:lpstr>عناصر المحاضرة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Joseph</dc:creator>
  <cp:lastModifiedBy>Yousif Abdalkarim Yoysif</cp:lastModifiedBy>
  <cp:revision>8</cp:revision>
  <dcterms:created xsi:type="dcterms:W3CDTF">2016-11-27T19:06:00Z</dcterms:created>
  <dcterms:modified xsi:type="dcterms:W3CDTF">2016-11-30T07:29:38Z</dcterms:modified>
</cp:coreProperties>
</file>