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31"/>
  </p:notesMasterIdLst>
  <p:sldIdLst>
    <p:sldId id="257" r:id="rId3"/>
    <p:sldId id="284" r:id="rId4"/>
    <p:sldId id="259" r:id="rId5"/>
    <p:sldId id="295" r:id="rId6"/>
    <p:sldId id="296" r:id="rId7"/>
    <p:sldId id="297" r:id="rId8"/>
    <p:sldId id="260" r:id="rId9"/>
    <p:sldId id="290" r:id="rId10"/>
    <p:sldId id="279" r:id="rId11"/>
    <p:sldId id="280" r:id="rId12"/>
    <p:sldId id="281" r:id="rId13"/>
    <p:sldId id="291" r:id="rId14"/>
    <p:sldId id="264" r:id="rId15"/>
    <p:sldId id="265" r:id="rId16"/>
    <p:sldId id="266" r:id="rId17"/>
    <p:sldId id="267" r:id="rId18"/>
    <p:sldId id="293" r:id="rId19"/>
    <p:sldId id="294" r:id="rId20"/>
    <p:sldId id="272" r:id="rId21"/>
    <p:sldId id="273" r:id="rId22"/>
    <p:sldId id="288" r:id="rId23"/>
    <p:sldId id="286" r:id="rId24"/>
    <p:sldId id="275" r:id="rId25"/>
    <p:sldId id="289" r:id="rId26"/>
    <p:sldId id="287" r:id="rId27"/>
    <p:sldId id="271" r:id="rId28"/>
    <p:sldId id="285" r:id="rId29"/>
    <p:sldId id="283" r:id="rId30"/>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74" d="100"/>
          <a:sy n="74" d="100"/>
        </p:scale>
        <p:origin x="5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77C0E3D-6DEB-4B92-8498-68E7941DC062}" type="datetimeFigureOut">
              <a:rPr lang="ar-SA" smtClean="0"/>
              <a:t>27/12/1437</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7D963C4-F306-43FB-9D1B-C6B3A637C1A5}" type="slidenum">
              <a:rPr lang="ar-SA" smtClean="0"/>
              <a:t>‹#›</a:t>
            </a:fld>
            <a:endParaRPr lang="ar-SA"/>
          </a:p>
        </p:txBody>
      </p:sp>
    </p:spTree>
    <p:extLst>
      <p:ext uri="{BB962C8B-B14F-4D97-AF65-F5344CB8AC3E}">
        <p14:creationId xmlns:p14="http://schemas.microsoft.com/office/powerpoint/2010/main" val="128507451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55CFB2B-13CC-44E6-B18E-E44A026281A5}" type="slidenum">
              <a:rPr lang="en-US" altLang="en-US"/>
              <a:pPr>
                <a:spcBef>
                  <a:spcPct val="0"/>
                </a:spcBef>
              </a:pPr>
              <a:t>5</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891505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EAF372D-FFCB-42FB-BE4D-15FC0AD103F3}" type="slidenum">
              <a:rPr lang="en-US" altLang="en-US"/>
              <a:pPr>
                <a:spcBef>
                  <a:spcPct val="0"/>
                </a:spcBef>
              </a:pPr>
              <a:t>6</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62269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800000"/>
                </a:solidFill>
                <a:latin typeface="Arial" panose="020B0604020202020204" pitchFamily="34" charset="0"/>
                <a:cs typeface="Arial" panose="020B0604020202020204" pitchFamily="34" charset="0"/>
              </a:defRPr>
            </a:lvl1pPr>
            <a:lvl2pPr marL="742950" indent="-285750">
              <a:defRPr sz="2000" b="1">
                <a:solidFill>
                  <a:srgbClr val="800000"/>
                </a:solidFill>
                <a:latin typeface="Arial" panose="020B0604020202020204" pitchFamily="34" charset="0"/>
                <a:cs typeface="Arial" panose="020B0604020202020204" pitchFamily="34" charset="0"/>
              </a:defRPr>
            </a:lvl2pPr>
            <a:lvl3pPr marL="1143000" indent="-228600">
              <a:defRPr sz="2000" b="1">
                <a:solidFill>
                  <a:srgbClr val="800000"/>
                </a:solidFill>
                <a:latin typeface="Arial" panose="020B0604020202020204" pitchFamily="34" charset="0"/>
                <a:cs typeface="Arial" panose="020B0604020202020204" pitchFamily="34" charset="0"/>
              </a:defRPr>
            </a:lvl3pPr>
            <a:lvl4pPr marL="1600200" indent="-228600">
              <a:defRPr sz="2000" b="1">
                <a:solidFill>
                  <a:srgbClr val="800000"/>
                </a:solidFill>
                <a:latin typeface="Arial" panose="020B0604020202020204" pitchFamily="34" charset="0"/>
                <a:cs typeface="Arial" panose="020B0604020202020204" pitchFamily="34" charset="0"/>
              </a:defRPr>
            </a:lvl4pPr>
            <a:lvl5pPr marL="2057400" indent="-228600">
              <a:defRPr sz="2000" b="1">
                <a:solidFill>
                  <a:srgbClr val="800000"/>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9pPr>
          </a:lstStyle>
          <a:p>
            <a:fld id="{F5FE4112-DD63-4C98-BE0D-BB4E4AF092B2}" type="slidenum">
              <a:rPr lang="en-US" altLang="ar-SA" sz="1200" b="0" smtClean="0">
                <a:solidFill>
                  <a:schemeClr val="tx1"/>
                </a:solidFill>
              </a:rPr>
              <a:pPr/>
              <a:t>9</a:t>
            </a:fld>
            <a:endParaRPr lang="en-US" altLang="ar-SA" sz="1200" b="0" smtClean="0">
              <a:solidFill>
                <a:schemeClr val="tx1"/>
              </a:solidFill>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ar-SA" smtClean="0"/>
          </a:p>
        </p:txBody>
      </p:sp>
    </p:spTree>
    <p:extLst>
      <p:ext uri="{BB962C8B-B14F-4D97-AF65-F5344CB8AC3E}">
        <p14:creationId xmlns:p14="http://schemas.microsoft.com/office/powerpoint/2010/main" val="3430328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800000"/>
                </a:solidFill>
                <a:latin typeface="Arial" panose="020B0604020202020204" pitchFamily="34" charset="0"/>
                <a:cs typeface="Arial" panose="020B0604020202020204" pitchFamily="34" charset="0"/>
              </a:defRPr>
            </a:lvl1pPr>
            <a:lvl2pPr marL="742950" indent="-285750">
              <a:defRPr sz="2000" b="1">
                <a:solidFill>
                  <a:srgbClr val="800000"/>
                </a:solidFill>
                <a:latin typeface="Arial" panose="020B0604020202020204" pitchFamily="34" charset="0"/>
                <a:cs typeface="Arial" panose="020B0604020202020204" pitchFamily="34" charset="0"/>
              </a:defRPr>
            </a:lvl2pPr>
            <a:lvl3pPr marL="1143000" indent="-228600">
              <a:defRPr sz="2000" b="1">
                <a:solidFill>
                  <a:srgbClr val="800000"/>
                </a:solidFill>
                <a:latin typeface="Arial" panose="020B0604020202020204" pitchFamily="34" charset="0"/>
                <a:cs typeface="Arial" panose="020B0604020202020204" pitchFamily="34" charset="0"/>
              </a:defRPr>
            </a:lvl3pPr>
            <a:lvl4pPr marL="1600200" indent="-228600">
              <a:defRPr sz="2000" b="1">
                <a:solidFill>
                  <a:srgbClr val="800000"/>
                </a:solidFill>
                <a:latin typeface="Arial" panose="020B0604020202020204" pitchFamily="34" charset="0"/>
                <a:cs typeface="Arial" panose="020B0604020202020204" pitchFamily="34" charset="0"/>
              </a:defRPr>
            </a:lvl4pPr>
            <a:lvl5pPr marL="2057400" indent="-228600">
              <a:defRPr sz="2000" b="1">
                <a:solidFill>
                  <a:srgbClr val="800000"/>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9pPr>
          </a:lstStyle>
          <a:p>
            <a:fld id="{D6107968-B0A1-4FF3-B604-A05DC0E641B5}" type="slidenum">
              <a:rPr lang="en-US" altLang="ar-SA" sz="1200" b="0" smtClean="0">
                <a:solidFill>
                  <a:schemeClr val="tx1"/>
                </a:solidFill>
              </a:rPr>
              <a:pPr/>
              <a:t>10</a:t>
            </a:fld>
            <a:endParaRPr lang="en-US" altLang="ar-SA" sz="1200" b="0" smtClean="0">
              <a:solidFill>
                <a:schemeClr val="tx1"/>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ar-SA" smtClean="0"/>
          </a:p>
        </p:txBody>
      </p:sp>
    </p:spTree>
    <p:extLst>
      <p:ext uri="{BB962C8B-B14F-4D97-AF65-F5344CB8AC3E}">
        <p14:creationId xmlns:p14="http://schemas.microsoft.com/office/powerpoint/2010/main" val="2982838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800000"/>
                </a:solidFill>
                <a:latin typeface="Arial" panose="020B0604020202020204" pitchFamily="34" charset="0"/>
                <a:cs typeface="Arial" panose="020B0604020202020204" pitchFamily="34" charset="0"/>
              </a:defRPr>
            </a:lvl1pPr>
            <a:lvl2pPr marL="742950" indent="-285750">
              <a:defRPr sz="2000" b="1">
                <a:solidFill>
                  <a:srgbClr val="800000"/>
                </a:solidFill>
                <a:latin typeface="Arial" panose="020B0604020202020204" pitchFamily="34" charset="0"/>
                <a:cs typeface="Arial" panose="020B0604020202020204" pitchFamily="34" charset="0"/>
              </a:defRPr>
            </a:lvl2pPr>
            <a:lvl3pPr marL="1143000" indent="-228600">
              <a:defRPr sz="2000" b="1">
                <a:solidFill>
                  <a:srgbClr val="800000"/>
                </a:solidFill>
                <a:latin typeface="Arial" panose="020B0604020202020204" pitchFamily="34" charset="0"/>
                <a:cs typeface="Arial" panose="020B0604020202020204" pitchFamily="34" charset="0"/>
              </a:defRPr>
            </a:lvl3pPr>
            <a:lvl4pPr marL="1600200" indent="-228600">
              <a:defRPr sz="2000" b="1">
                <a:solidFill>
                  <a:srgbClr val="800000"/>
                </a:solidFill>
                <a:latin typeface="Arial" panose="020B0604020202020204" pitchFamily="34" charset="0"/>
                <a:cs typeface="Arial" panose="020B0604020202020204" pitchFamily="34" charset="0"/>
              </a:defRPr>
            </a:lvl4pPr>
            <a:lvl5pPr marL="2057400" indent="-228600">
              <a:defRPr sz="2000" b="1">
                <a:solidFill>
                  <a:srgbClr val="800000"/>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sz="2000" b="1">
                <a:solidFill>
                  <a:srgbClr val="800000"/>
                </a:solidFill>
                <a:latin typeface="Arial" panose="020B0604020202020204" pitchFamily="34" charset="0"/>
                <a:cs typeface="Arial" panose="020B0604020202020204" pitchFamily="34" charset="0"/>
              </a:defRPr>
            </a:lvl9pPr>
          </a:lstStyle>
          <a:p>
            <a:fld id="{3E77E722-8E1B-4662-B1DE-5224AB06391B}" type="slidenum">
              <a:rPr lang="en-US" altLang="ar-SA" sz="1200" b="0" smtClean="0">
                <a:solidFill>
                  <a:schemeClr val="tx1"/>
                </a:solidFill>
              </a:rPr>
              <a:pPr/>
              <a:t>11</a:t>
            </a:fld>
            <a:endParaRPr lang="en-US" altLang="ar-SA" sz="1200" b="0" smtClean="0">
              <a:solidFill>
                <a:schemeClr val="tx1"/>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ar-SA" smtClean="0"/>
          </a:p>
        </p:txBody>
      </p:sp>
    </p:spTree>
    <p:extLst>
      <p:ext uri="{BB962C8B-B14F-4D97-AF65-F5344CB8AC3E}">
        <p14:creationId xmlns:p14="http://schemas.microsoft.com/office/powerpoint/2010/main" val="4228149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C6CE19-C606-434F-B6CE-8E092B69DF47}" type="slidenum">
              <a:rPr lang="en-US"/>
              <a:pPr/>
              <a:t>14</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974836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22AD0F-D5AB-46ED-B2FD-7C266F54F4DB}" type="slidenum">
              <a:rPr lang="en-US"/>
              <a:pPr/>
              <a:t>16</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814639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8D3272F-1534-4174-BB30-02E06296A986}" type="slidenum">
              <a:rPr lang="en-US" altLang="en-US" smtClean="0"/>
              <a:pPr>
                <a:spcBef>
                  <a:spcPct val="0"/>
                </a:spcBef>
              </a:pPr>
              <a:t>19</a:t>
            </a:fld>
            <a:endParaRPr lang="en-US" alt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007294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21806E1-9F58-40DB-8EFD-5FC47A5E5BAB}" type="slidenum">
              <a:rPr lang="en-US" altLang="en-US" smtClean="0"/>
              <a:pPr>
                <a:spcBef>
                  <a:spcPct val="0"/>
                </a:spcBef>
              </a:pPr>
              <a:t>20</a:t>
            </a:fld>
            <a:endParaRPr lang="en-US" alt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420933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D3D809E-3981-47C3-9934-955C81DD85DD}" type="slidenum">
              <a:rPr lang="en-US" altLang="en-US" smtClean="0"/>
              <a:pPr>
                <a:spcBef>
                  <a:spcPct val="0"/>
                </a:spcBef>
              </a:pPr>
              <a:t>21</a:t>
            </a:fld>
            <a:endParaRPr lang="en-US" alt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116291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B7AC6-0C81-4EAA-818B-7DCD262E658D}" type="slidenum">
              <a:rPr lang="en-US"/>
              <a:pPr/>
              <a:t>22</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122607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827F3CB-AA92-4E90-8DC7-E3551FACE432}" type="slidenum">
              <a:rPr lang="en-US" altLang="en-US" smtClean="0"/>
              <a:pPr>
                <a:spcBef>
                  <a:spcPct val="0"/>
                </a:spcBef>
              </a:pPr>
              <a:t>23</a:t>
            </a:fld>
            <a:endParaRPr lang="en-US" alt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620765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883CF63-48B6-4EB5-9867-6D1C3CE4C1A0}" type="slidenum">
              <a:rPr lang="en-US" altLang="en-US" smtClean="0"/>
              <a:pPr>
                <a:spcBef>
                  <a:spcPct val="0"/>
                </a:spcBef>
              </a:pPr>
              <a:t>24</a:t>
            </a:fld>
            <a:endParaRPr lang="en-US" alt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462118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B7AC6-0C81-4EAA-818B-7DCD262E658D}" type="slidenum">
              <a:rPr lang="en-US"/>
              <a:pPr/>
              <a:t>25</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290855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632796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70093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320121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397982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30833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48234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84483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83529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519921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54678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12413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697456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73515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582872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411231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76281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971547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6204689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947688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069437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793892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218861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117600" y="6400802"/>
            <a:ext cx="2743200" cy="320675"/>
          </a:xfrm>
          <a:prstGeom prst="rect">
            <a:avLst/>
          </a:prstGeom>
        </p:spPr>
        <p:txBody>
          <a:bodyPr/>
          <a:lstStyle/>
          <a:p>
            <a:fld id="{15A9377B-053C-438C-8A98-92C419A6701C}" type="datetime1">
              <a:rPr lang="en-US" smtClean="0"/>
              <a:t>9/29/2016</a:t>
            </a:fld>
            <a:endParaRPr lang="en-US"/>
          </a:p>
        </p:txBody>
      </p:sp>
      <p:sp>
        <p:nvSpPr>
          <p:cNvPr id="5" name="Footer Placeholder 4"/>
          <p:cNvSpPr>
            <a:spLocks noGrp="1"/>
          </p:cNvSpPr>
          <p:nvPr>
            <p:ph type="ftr" sz="quarter" idx="11"/>
          </p:nvPr>
        </p:nvSpPr>
        <p:spPr>
          <a:xfrm>
            <a:off x="3908861" y="6400802"/>
            <a:ext cx="6217920" cy="32067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a:xfrm>
            <a:off x="1117600" y="76200"/>
            <a:ext cx="10160000" cy="1397000"/>
          </a:xfrm>
          <a:prstGeom prst="rect">
            <a:avLst/>
          </a:prstGeom>
        </p:spPr>
        <p:txBody>
          <a:bodyPr/>
          <a:lstStyle/>
          <a:p>
            <a:r>
              <a:rPr lang="en-US" smtClean="0"/>
              <a:t>Click to edit Master title style</a:t>
            </a:r>
            <a:endParaRPr/>
          </a:p>
        </p:txBody>
      </p:sp>
    </p:spTree>
    <p:extLst>
      <p:ext uri="{BB962C8B-B14F-4D97-AF65-F5344CB8AC3E}">
        <p14:creationId xmlns:p14="http://schemas.microsoft.com/office/powerpoint/2010/main" val="402702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457200"/>
            <a:ext cx="10972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3" name="Footer Placeholder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316E5F37-257A-4145-8DBB-069FC9601A86}" type="slidenum">
              <a:rPr lang="en-US" altLang="ar-SA"/>
              <a:pPr>
                <a:defRPr/>
              </a:pPr>
              <a:t>‹#›</a:t>
            </a:fld>
            <a:endParaRPr lang="en-US" altLang="ar-SA"/>
          </a:p>
        </p:txBody>
      </p:sp>
      <p:sp>
        <p:nvSpPr>
          <p:cNvPr id="5"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p>
        </p:txBody>
      </p:sp>
    </p:spTree>
    <p:extLst>
      <p:ext uri="{BB962C8B-B14F-4D97-AF65-F5344CB8AC3E}">
        <p14:creationId xmlns:p14="http://schemas.microsoft.com/office/powerpoint/2010/main" val="20039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sz="1800"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6200430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sz="1800"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14519784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29000830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الثانية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8" name="Title 4"/>
          <p:cNvSpPr txBox="1">
            <a:spLocks/>
          </p:cNvSpPr>
          <p:nvPr/>
        </p:nvSpPr>
        <p:spPr>
          <a:xfrm>
            <a:off x="1913304" y="2621316"/>
            <a:ext cx="8420100" cy="1470025"/>
          </a:xfrm>
          <a:prstGeom prst="rect">
            <a:avLst/>
          </a:prstGeom>
        </p:spPr>
        <p:txBody>
          <a:bodyPr/>
          <a:lstStyle>
            <a:lvl1pPr algn="ct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eaLnBrk="1" hangingPunct="1">
              <a:defRPr/>
            </a:pPr>
            <a:r>
              <a:rPr lang="ar-SA" sz="4800" b="1" dirty="0" smtClean="0">
                <a:solidFill>
                  <a:srgbClr val="FF0000"/>
                </a:solidFill>
                <a:effectLst>
                  <a:outerShdw blurRad="38100" dist="38100" dir="2700000" algn="tl">
                    <a:srgbClr val="000000">
                      <a:alpha val="43137"/>
                    </a:srgbClr>
                  </a:outerShdw>
                </a:effectLst>
                <a:cs typeface="Arial" pitchFamily="34" charset="0"/>
              </a:rPr>
              <a:t>المشكلة الاقتصادية </a:t>
            </a:r>
          </a:p>
          <a:p>
            <a:pPr eaLnBrk="1" hangingPunct="1">
              <a:defRPr/>
            </a:pPr>
            <a:r>
              <a:rPr lang="en-US" sz="4800" b="1" spc="-150" dirty="0" smtClean="0">
                <a:solidFill>
                  <a:srgbClr val="FF0000"/>
                </a:solidFill>
                <a:effectLst>
                  <a:outerShdw blurRad="38100" dist="38100" dir="2700000" algn="tl">
                    <a:srgbClr val="000000">
                      <a:alpha val="43137"/>
                    </a:srgbClr>
                  </a:outerShdw>
                </a:effectLst>
                <a:latin typeface="ae_AlMateen" pitchFamily="2" charset="-78"/>
                <a:cs typeface="Arial" pitchFamily="34" charset="0"/>
              </a:rPr>
              <a:t>The Economic Problem</a:t>
            </a:r>
            <a:endParaRPr lang="en-US" sz="4800" spc="-150" dirty="0">
              <a:solidFill>
                <a:srgbClr val="FF0000"/>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3988075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117600" y="488092"/>
            <a:ext cx="10160000" cy="1397000"/>
          </a:xfrm>
        </p:spPr>
        <p:txBody>
          <a:bodyPr/>
          <a:lstStyle/>
          <a:p>
            <a:pPr algn="ctr" eaLnBrk="1" hangingPunct="1">
              <a:defRPr/>
            </a:pPr>
            <a:r>
              <a:rPr lang="ar-SA" b="1" dirty="0">
                <a:solidFill>
                  <a:srgbClr val="FF0000"/>
                </a:solidFill>
                <a:latin typeface="Arial Black" pitchFamily="34" charset="0"/>
                <a:ea typeface="+mn-ea"/>
                <a:cs typeface="+mj-cs"/>
              </a:rPr>
              <a:t>عناصر المحاضرة</a:t>
            </a:r>
            <a:endParaRPr lang="en-US" b="1" dirty="0">
              <a:solidFill>
                <a:srgbClr val="FF0000"/>
              </a:solidFill>
              <a:latin typeface="Arial Black" pitchFamily="34" charset="0"/>
              <a:ea typeface="+mn-ea"/>
              <a:cs typeface="+mj-cs"/>
            </a:endParaRPr>
          </a:p>
        </p:txBody>
      </p:sp>
      <p:sp>
        <p:nvSpPr>
          <p:cNvPr id="7171" name="Text Placeholder 5"/>
          <p:cNvSpPr>
            <a:spLocks noGrp="1"/>
          </p:cNvSpPr>
          <p:nvPr>
            <p:ph idx="1"/>
          </p:nvPr>
        </p:nvSpPr>
        <p:spPr>
          <a:xfrm>
            <a:off x="1638300" y="1600201"/>
            <a:ext cx="8915400" cy="4191000"/>
          </a:xfrm>
        </p:spPr>
        <p:txBody>
          <a:bodyPr>
            <a:noAutofit/>
          </a:bodyPr>
          <a:lstStyle/>
          <a:p>
            <a:pPr marL="0" indent="0" rtl="1" eaLnBrk="1" hangingPunct="1">
              <a:buNone/>
            </a:pPr>
            <a:r>
              <a:rPr lang="ar-SA" sz="2800" b="1" dirty="0" smtClean="0">
                <a:latin typeface="Times New Roman" panose="02020603050405020304" pitchFamily="18" charset="0"/>
                <a:cs typeface="Times New Roman" panose="02020603050405020304" pitchFamily="18" charset="0"/>
              </a:rPr>
              <a:t>تكلفة </a:t>
            </a:r>
            <a:r>
              <a:rPr lang="ar-SA" sz="2800" b="1" dirty="0">
                <a:latin typeface="Times New Roman" panose="02020603050405020304" pitchFamily="18" charset="0"/>
                <a:cs typeface="Times New Roman" panose="02020603050405020304" pitchFamily="18" charset="0"/>
              </a:rPr>
              <a:t>الاختيار</a:t>
            </a:r>
          </a:p>
          <a:p>
            <a:pPr marL="0" indent="0" rtl="1" eaLnBrk="1" hangingPunct="1">
              <a:buNone/>
            </a:pPr>
            <a:r>
              <a:rPr lang="ar-SA" sz="2800" b="1" dirty="0">
                <a:latin typeface="Times New Roman" panose="02020603050405020304" pitchFamily="18" charset="0"/>
                <a:cs typeface="Times New Roman" panose="02020603050405020304" pitchFamily="18" charset="0"/>
              </a:rPr>
              <a:t>منحى إمكانيات الإنتاج</a:t>
            </a:r>
          </a:p>
          <a:p>
            <a:pPr marL="0" indent="0" rtl="1" eaLnBrk="1" hangingPunct="1">
              <a:buNone/>
            </a:pPr>
            <a:r>
              <a:rPr lang="ar-SA" sz="2800" b="1" dirty="0">
                <a:latin typeface="Times New Roman" panose="02020603050405020304" pitchFamily="18" charset="0"/>
                <a:cs typeface="Times New Roman" panose="02020603050405020304" pitchFamily="18" charset="0"/>
              </a:rPr>
              <a:t>النمو الاقتصادي</a:t>
            </a:r>
          </a:p>
          <a:p>
            <a:pPr marL="0" indent="0" rtl="1" eaLnBrk="1" hangingPunct="1">
              <a:buNone/>
            </a:pPr>
            <a:r>
              <a:rPr lang="ar-SA" sz="2800" b="1" dirty="0">
                <a:latin typeface="Times New Roman" panose="02020603050405020304" pitchFamily="18" charset="0"/>
                <a:cs typeface="Times New Roman" panose="02020603050405020304" pitchFamily="18" charset="0"/>
              </a:rPr>
              <a:t>التدفق الدائري للإنتاج والدخل</a:t>
            </a:r>
          </a:p>
          <a:p>
            <a:pPr marL="0" indent="0" rtl="1" eaLnBrk="1" hangingPunct="1">
              <a:buNone/>
            </a:pPr>
            <a:r>
              <a:rPr lang="ar-SA" sz="2800" b="1" dirty="0" smtClean="0">
                <a:latin typeface="Times New Roman" panose="02020603050405020304" pitchFamily="18" charset="0"/>
                <a:cs typeface="Times New Roman" panose="02020603050405020304" pitchFamily="18" charset="0"/>
              </a:rPr>
              <a:t>حالة </a:t>
            </a:r>
            <a:r>
              <a:rPr lang="ar-SA" sz="2800" b="1" dirty="0">
                <a:latin typeface="Times New Roman" panose="02020603050405020304" pitchFamily="18" charset="0"/>
                <a:cs typeface="Times New Roman" panose="02020603050405020304" pitchFamily="18" charset="0"/>
              </a:rPr>
              <a:t>السلع والخدمات العامة</a:t>
            </a:r>
          </a:p>
          <a:p>
            <a:pPr marL="0" indent="0" rtl="1" eaLnBrk="1" hangingPunct="1">
              <a:buNone/>
            </a:pPr>
            <a:r>
              <a:rPr lang="ar-SA" sz="2800" b="1" dirty="0">
                <a:latin typeface="Times New Roman" panose="02020603050405020304" pitchFamily="18" charset="0"/>
                <a:cs typeface="Times New Roman" panose="02020603050405020304" pitchFamily="18" charset="0"/>
              </a:rPr>
              <a:t>حالة التأثيرات الخارجية</a:t>
            </a:r>
          </a:p>
          <a:p>
            <a:pPr marL="0" indent="0" rtl="1" eaLnBrk="1" hangingPunct="1">
              <a:buNone/>
            </a:pPr>
            <a:r>
              <a:rPr lang="ar-SA" sz="2800" b="1" dirty="0">
                <a:latin typeface="Times New Roman" panose="02020603050405020304" pitchFamily="18" charset="0"/>
                <a:cs typeface="Times New Roman" panose="02020603050405020304" pitchFamily="18" charset="0"/>
              </a:rPr>
              <a:t>حالة الاحتكار الطبيعي</a:t>
            </a:r>
          </a:p>
          <a:p>
            <a:pPr marL="0" indent="0">
              <a:buNone/>
            </a:pPr>
            <a:r>
              <a:rPr lang="en-US" sz="2800" b="1" dirty="0">
                <a:latin typeface="Times New Roman" panose="02020603050405020304" pitchFamily="18" charset="0"/>
                <a:cs typeface="Times New Roman" panose="02020603050405020304" pitchFamily="18" charset="0"/>
              </a:rPr>
              <a:t> </a:t>
            </a:r>
          </a:p>
          <a:p>
            <a:pPr marL="0" indent="0">
              <a:buNone/>
            </a:pPr>
            <a:r>
              <a:rPr lang="en-GB" sz="2800" b="1"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     </a:t>
            </a:r>
            <a:r>
              <a:rPr lang="en-GB" sz="2800" b="1" dirty="0">
                <a:latin typeface="Times New Roman" panose="02020603050405020304" pitchFamily="18" charset="0"/>
                <a:cs typeface="Times New Roman" panose="02020603050405020304" pitchFamily="18" charset="0"/>
              </a:rPr>
              <a:t>     </a:t>
            </a:r>
            <a:endParaRPr lang="ar-EG" sz="2800" b="1" dirty="0">
              <a:latin typeface="Times New Roman" panose="02020603050405020304" pitchFamily="18" charset="0"/>
              <a:cs typeface="Times New Roman" panose="02020603050405020304" pitchFamily="18"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422380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xfrm>
            <a:off x="1981200" y="942977"/>
            <a:ext cx="8229600" cy="581025"/>
          </a:xfrm>
        </p:spPr>
        <p:txBody>
          <a:bodyPr>
            <a:normAutofit fontScale="90000"/>
          </a:bodyPr>
          <a:lstStyle/>
          <a:p>
            <a:pPr algn="ctr">
              <a:defRPr/>
            </a:pPr>
            <a:r>
              <a:rPr lang="ar-EG" sz="4000" b="1" dirty="0">
                <a:solidFill>
                  <a:srgbClr val="FF0000"/>
                </a:solidFill>
                <a:latin typeface="Times New Roman" pitchFamily="18" charset="0"/>
                <a:cs typeface="Times New Roman" pitchFamily="18" charset="0"/>
              </a:rPr>
              <a:t>علم الاقتصاد</a:t>
            </a:r>
          </a:p>
        </p:txBody>
      </p:sp>
      <p:sp>
        <p:nvSpPr>
          <p:cNvPr id="6" name="عنصر نائب للمحتوى 2"/>
          <p:cNvSpPr>
            <a:spLocks noGrp="1"/>
          </p:cNvSpPr>
          <p:nvPr>
            <p:ph idx="1"/>
          </p:nvPr>
        </p:nvSpPr>
        <p:spPr>
          <a:xfrm>
            <a:off x="1981200" y="2027238"/>
            <a:ext cx="8229600" cy="4373562"/>
          </a:xfrm>
        </p:spPr>
        <p:txBody>
          <a:bodyPr>
            <a:normAutofit/>
          </a:bodyPr>
          <a:lstStyle/>
          <a:p>
            <a:pPr marL="274320" indent="-274320">
              <a:lnSpc>
                <a:spcPct val="150000"/>
              </a:lnSpc>
              <a:buClr>
                <a:schemeClr val="accent3"/>
              </a:buClr>
              <a:buNone/>
              <a:defRPr/>
            </a:pPr>
            <a:r>
              <a:rPr lang="fr-FR" sz="2800" b="1" dirty="0">
                <a:solidFill>
                  <a:schemeClr val="tx2"/>
                </a:solidFill>
                <a:latin typeface="Times New Roman" pitchFamily="18" charset="0"/>
                <a:ea typeface="+mj-ea"/>
                <a:cs typeface="Times New Roman" pitchFamily="18" charset="0"/>
              </a:rPr>
              <a:t>Economics</a:t>
            </a:r>
            <a:r>
              <a:rPr lang="ar-EG" sz="2800" b="1" dirty="0">
                <a:solidFill>
                  <a:schemeClr val="tx2"/>
                </a:solidFill>
                <a:latin typeface="Times New Roman" pitchFamily="18" charset="0"/>
                <a:ea typeface="+mj-ea"/>
                <a:cs typeface="Times New Roman" pitchFamily="18" charset="0"/>
              </a:rPr>
              <a:t>تعريف علم الاقتصاد</a:t>
            </a:r>
            <a:r>
              <a:rPr lang="ar-TN" sz="2800" b="1" dirty="0">
                <a:solidFill>
                  <a:schemeClr val="tx2"/>
                </a:solidFill>
                <a:latin typeface="Times New Roman" pitchFamily="18" charset="0"/>
                <a:ea typeface="+mj-ea"/>
                <a:cs typeface="Times New Roman" pitchFamily="18" charset="0"/>
              </a:rPr>
              <a:t> </a:t>
            </a:r>
            <a:r>
              <a:rPr lang="ar-EG" sz="2800" b="1" dirty="0">
                <a:solidFill>
                  <a:schemeClr val="tx2"/>
                </a:solidFill>
                <a:latin typeface="Times New Roman" pitchFamily="18" charset="0"/>
                <a:ea typeface="+mj-ea"/>
                <a:cs typeface="Times New Roman" pitchFamily="18" charset="0"/>
              </a:rPr>
              <a:t>:</a:t>
            </a:r>
            <a:r>
              <a:rPr lang="ar-TN" sz="2800" b="1" dirty="0">
                <a:solidFill>
                  <a:schemeClr val="tx2"/>
                </a:solidFill>
                <a:latin typeface="Times New Roman" pitchFamily="18" charset="0"/>
                <a:ea typeface="+mj-ea"/>
                <a:cs typeface="Times New Roman" pitchFamily="18" charset="0"/>
              </a:rPr>
              <a:t> </a:t>
            </a:r>
            <a:endParaRPr lang="fr-FR" sz="2800" b="1" dirty="0">
              <a:solidFill>
                <a:schemeClr val="tx2"/>
              </a:solidFill>
              <a:latin typeface="Times New Roman" pitchFamily="18" charset="0"/>
              <a:ea typeface="+mj-ea"/>
              <a:cs typeface="Times New Roman" pitchFamily="18" charset="0"/>
            </a:endParaRPr>
          </a:p>
          <a:p>
            <a:pPr marL="274320" indent="-274320">
              <a:lnSpc>
                <a:spcPct val="150000"/>
              </a:lnSpc>
              <a:buClr>
                <a:schemeClr val="accent3"/>
              </a:buClr>
              <a:buNone/>
              <a:defRPr/>
            </a:pPr>
            <a:r>
              <a:rPr lang="ar-SA" sz="2800" dirty="0">
                <a:latin typeface="Times New Roman" pitchFamily="18" charset="0"/>
                <a:cs typeface="Times New Roman" pitchFamily="18" charset="0"/>
              </a:rPr>
              <a:t> علم اجتماع</a:t>
            </a:r>
            <a:r>
              <a:rPr lang="ar-TN" sz="2800" dirty="0">
                <a:latin typeface="Times New Roman" pitchFamily="18" charset="0"/>
                <a:cs typeface="Times New Roman" pitchFamily="18" charset="0"/>
              </a:rPr>
              <a:t>ي</a:t>
            </a:r>
            <a:r>
              <a:rPr lang="ar-SA" sz="2800" dirty="0">
                <a:latin typeface="Times New Roman" pitchFamily="18" charset="0"/>
                <a:cs typeface="Times New Roman" pitchFamily="18" charset="0"/>
              </a:rPr>
              <a:t> (يدرس السلوك الانساني) ويبحث في الاستخدام ال</a:t>
            </a:r>
            <a:r>
              <a:rPr lang="ar-TN" sz="2800" dirty="0">
                <a:latin typeface="Times New Roman" pitchFamily="18" charset="0"/>
                <a:cs typeface="Times New Roman" pitchFamily="18" charset="0"/>
              </a:rPr>
              <a:t>أ</a:t>
            </a:r>
            <a:r>
              <a:rPr lang="ar-SA" sz="2800" dirty="0">
                <a:latin typeface="Times New Roman" pitchFamily="18" charset="0"/>
                <a:cs typeface="Times New Roman" pitchFamily="18" charset="0"/>
              </a:rPr>
              <a:t>مثل </a:t>
            </a:r>
            <a:r>
              <a:rPr lang="ar-TN" sz="2800" dirty="0">
                <a:latin typeface="Times New Roman" pitchFamily="18" charset="0"/>
                <a:cs typeface="Times New Roman" pitchFamily="18" charset="0"/>
              </a:rPr>
              <a:t>أ</a:t>
            </a:r>
            <a:r>
              <a:rPr lang="ar-SA" sz="2800" dirty="0">
                <a:latin typeface="Times New Roman" pitchFamily="18" charset="0"/>
                <a:cs typeface="Times New Roman" pitchFamily="18" charset="0"/>
              </a:rPr>
              <a:t>و الكامل </a:t>
            </a:r>
            <a:r>
              <a:rPr lang="ar-SA" sz="2800" dirty="0">
                <a:solidFill>
                  <a:srgbClr val="FF0000"/>
                </a:solidFill>
                <a:latin typeface="Times New Roman" pitchFamily="18" charset="0"/>
                <a:cs typeface="Times New Roman" pitchFamily="18" charset="0"/>
              </a:rPr>
              <a:t>للموارد الاقتصادية المحدودة </a:t>
            </a:r>
            <a:r>
              <a:rPr lang="ar-SA" sz="2800" dirty="0">
                <a:latin typeface="Times New Roman" pitchFamily="18" charset="0"/>
                <a:cs typeface="Times New Roman" pitchFamily="18" charset="0"/>
              </a:rPr>
              <a:t>لاشباع </a:t>
            </a:r>
            <a:r>
              <a:rPr lang="ar-SA" sz="2800" dirty="0">
                <a:solidFill>
                  <a:srgbClr val="FF0000"/>
                </a:solidFill>
                <a:latin typeface="Times New Roman" pitchFamily="18" charset="0"/>
                <a:cs typeface="Times New Roman" pitchFamily="18" charset="0"/>
              </a:rPr>
              <a:t>الحاجات والرغبات الانسانية </a:t>
            </a:r>
            <a:r>
              <a:rPr lang="ar-TN" sz="2800" dirty="0">
                <a:solidFill>
                  <a:srgbClr val="FF0000"/>
                </a:solidFill>
                <a:latin typeface="Times New Roman" pitchFamily="18" charset="0"/>
                <a:cs typeface="Times New Roman" pitchFamily="18" charset="0"/>
              </a:rPr>
              <a:t>ال</a:t>
            </a:r>
            <a:r>
              <a:rPr lang="ar-SA" sz="2800" dirty="0">
                <a:solidFill>
                  <a:srgbClr val="FF0000"/>
                </a:solidFill>
                <a:latin typeface="Times New Roman" pitchFamily="18" charset="0"/>
                <a:cs typeface="Times New Roman" pitchFamily="18" charset="0"/>
              </a:rPr>
              <a:t>غير المحدودة</a:t>
            </a:r>
            <a:r>
              <a:rPr lang="ar-AE" sz="2800" dirty="0">
                <a:latin typeface="Times New Roman" pitchFamily="18" charset="0"/>
                <a:cs typeface="Times New Roman" pitchFamily="18" charset="0"/>
              </a:rPr>
              <a:t> بأقل التكاليف</a:t>
            </a:r>
            <a:r>
              <a:rPr lang="ar-TN" sz="2800" dirty="0">
                <a:latin typeface="Times New Roman" pitchFamily="18" charset="0"/>
                <a:cs typeface="Times New Roman" pitchFamily="18" charset="0"/>
              </a:rPr>
              <a:t> الممكنة</a:t>
            </a:r>
            <a:r>
              <a:rPr lang="ar-SA" sz="2800" dirty="0">
                <a:latin typeface="Times New Roman" pitchFamily="18" charset="0"/>
                <a:cs typeface="Times New Roman" pitchFamily="18" charset="0"/>
              </a:rPr>
              <a:t>.</a:t>
            </a:r>
            <a:endParaRPr lang="ar-AE" sz="2800" dirty="0">
              <a:latin typeface="Times New Roman" pitchFamily="18" charset="0"/>
              <a:cs typeface="Times New Roman" pitchFamily="18" charset="0"/>
            </a:endParaRPr>
          </a:p>
        </p:txBody>
      </p:sp>
      <p:sp>
        <p:nvSpPr>
          <p:cNvPr id="10" name="Espace réservé du numéro de diapositive 9"/>
          <p:cNvSpPr>
            <a:spLocks noGrp="1"/>
          </p:cNvSpPr>
          <p:nvPr>
            <p:ph type="sldNum" sz="quarter" idx="12"/>
          </p:nvPr>
        </p:nvSpPr>
        <p:spPr/>
        <p:txBody>
          <a:bodyPr/>
          <a:lstStyle/>
          <a:p>
            <a:pPr>
              <a:defRPr/>
            </a:pPr>
            <a:fld id="{77AC488E-F2B7-4D23-B900-0CBB9E085D6F}" type="slidenum">
              <a:rPr lang="en-US"/>
              <a:pPr>
                <a:defRPr/>
              </a:pPr>
              <a:t>4</a:t>
            </a:fld>
            <a:endParaRPr lang="en-US"/>
          </a:p>
        </p:txBody>
      </p:sp>
      <p:sp>
        <p:nvSpPr>
          <p:cNvPr id="7" name="Rectangle 6"/>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280964941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685925" y="403225"/>
            <a:ext cx="8985250" cy="647700"/>
          </a:xfrm>
        </p:spPr>
        <p:txBody>
          <a:bodyPr/>
          <a:lstStyle/>
          <a:p>
            <a:pPr marL="609600" indent="-609600" rtl="1" eaLnBrk="1" hangingPunct="1">
              <a:buNone/>
            </a:pPr>
            <a:r>
              <a:rPr lang="ar-SA" altLang="en-US" sz="2600" b="1" dirty="0" smtClean="0">
                <a:solidFill>
                  <a:srgbClr val="FF0000"/>
                </a:solidFill>
                <a:latin typeface="Arial Black" panose="020B0A04020102020204" pitchFamily="34" charset="0"/>
                <a:cs typeface="PT Bold Heading" panose="02010400000000000000" pitchFamily="2" charset="-78"/>
              </a:rPr>
              <a:t>الندرة </a:t>
            </a:r>
            <a:r>
              <a:rPr lang="ar-SA" altLang="en-US" sz="2600" b="1" dirty="0">
                <a:solidFill>
                  <a:srgbClr val="FF0000"/>
                </a:solidFill>
                <a:latin typeface="Arial Black" panose="020B0A04020102020204" pitchFamily="34" charset="0"/>
                <a:cs typeface="PT Bold Heading" panose="02010400000000000000" pitchFamily="2" charset="-78"/>
              </a:rPr>
              <a:t>والحاجات البشرية  </a:t>
            </a:r>
            <a:r>
              <a:rPr lang="en-US" altLang="en-US" sz="2600" b="1" dirty="0">
                <a:solidFill>
                  <a:srgbClr val="FF0000"/>
                </a:solidFill>
                <a:latin typeface="Arial Black" panose="020B0A04020102020204" pitchFamily="34" charset="0"/>
                <a:cs typeface="PT Bold Heading" panose="02010400000000000000" pitchFamily="2" charset="-78"/>
              </a:rPr>
              <a:t>Scarcity and Human Needs</a:t>
            </a:r>
          </a:p>
        </p:txBody>
      </p:sp>
      <p:sp>
        <p:nvSpPr>
          <p:cNvPr id="5124" name="Rectangle 4"/>
          <p:cNvSpPr>
            <a:spLocks noChangeArrowheads="1"/>
          </p:cNvSpPr>
          <p:nvPr/>
        </p:nvSpPr>
        <p:spPr bwMode="auto">
          <a:xfrm>
            <a:off x="2187575" y="10525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buFontTx/>
              <a:buNone/>
            </a:pPr>
            <a:r>
              <a:rPr lang="en-US" altLang="en-US" sz="2800">
                <a:solidFill>
                  <a:srgbClr val="983F08"/>
                </a:solidFill>
              </a:rPr>
              <a:t>1</a:t>
            </a:r>
            <a:r>
              <a:rPr lang="ar-SA" altLang="en-US" sz="2800">
                <a:solidFill>
                  <a:srgbClr val="983F08"/>
                </a:solidFill>
              </a:rPr>
              <a:t> – الندرة</a:t>
            </a:r>
            <a:endParaRPr lang="en-US" altLang="en-US" sz="2800">
              <a:solidFill>
                <a:srgbClr val="983F08"/>
              </a:solidFill>
            </a:endParaRPr>
          </a:p>
        </p:txBody>
      </p:sp>
      <p:sp>
        <p:nvSpPr>
          <p:cNvPr id="7" name="Rectangle 6"/>
          <p:cNvSpPr>
            <a:spLocks noChangeArrowheads="1"/>
          </p:cNvSpPr>
          <p:nvPr/>
        </p:nvSpPr>
        <p:spPr bwMode="auto">
          <a:xfrm>
            <a:off x="2063750" y="1484314"/>
            <a:ext cx="82296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 typeface="Wingdings" panose="05000000000000000000" pitchFamily="2" charset="2"/>
              <a:buChar char="v"/>
            </a:pPr>
            <a:r>
              <a:rPr lang="ar-SA" altLang="en-US" sz="2600" dirty="0"/>
              <a:t>يقصد بها الموارد الاقتصادية في مقابل الحاجات الاقتصادية. والندرة في حد ذاتها هي ليست مسألة مطلقة وانما ندرة نسبية من زاوية:</a:t>
            </a:r>
          </a:p>
        </p:txBody>
      </p:sp>
      <p:sp>
        <p:nvSpPr>
          <p:cNvPr id="8" name="Rectangle 7"/>
          <p:cNvSpPr>
            <a:spLocks noChangeArrowheads="1"/>
          </p:cNvSpPr>
          <p:nvPr/>
        </p:nvSpPr>
        <p:spPr bwMode="auto">
          <a:xfrm>
            <a:off x="1703388" y="2349500"/>
            <a:ext cx="8229600"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Tx/>
              <a:buNone/>
            </a:pPr>
            <a:r>
              <a:rPr lang="ar-SA" altLang="en-US" sz="2500"/>
              <a:t>  - توزيع الموارد.</a:t>
            </a:r>
          </a:p>
          <a:p>
            <a:pPr algn="justLow" rtl="1" eaLnBrk="1" hangingPunct="1">
              <a:spcBef>
                <a:spcPct val="0"/>
              </a:spcBef>
              <a:buFontTx/>
              <a:buNone/>
            </a:pPr>
            <a:r>
              <a:rPr lang="ar-SA" altLang="en-US" sz="2500"/>
              <a:t>  - كفاية الموارد لأشباع الحاجات البشرية (المتزايدة / المتعددة).</a:t>
            </a:r>
          </a:p>
          <a:p>
            <a:pPr algn="justLow" rtl="1" eaLnBrk="1" hangingPunct="1">
              <a:spcBef>
                <a:spcPct val="0"/>
              </a:spcBef>
              <a:buFontTx/>
              <a:buNone/>
            </a:pPr>
            <a:r>
              <a:rPr lang="ar-SA" altLang="en-US" sz="2500"/>
              <a:t>  - موارد متجددة وموارد غير متجددة.</a:t>
            </a:r>
          </a:p>
          <a:p>
            <a:pPr algn="justLow" rtl="1" eaLnBrk="1" hangingPunct="1">
              <a:spcBef>
                <a:spcPct val="0"/>
              </a:spcBef>
              <a:buFontTx/>
              <a:buNone/>
            </a:pPr>
            <a:r>
              <a:rPr lang="ar-SA" altLang="en-US" sz="2500"/>
              <a:t> </a:t>
            </a:r>
          </a:p>
          <a:p>
            <a:pPr algn="justLow" rtl="1" eaLnBrk="1" hangingPunct="1">
              <a:spcBef>
                <a:spcPct val="0"/>
              </a:spcBef>
              <a:buFontTx/>
              <a:buNone/>
            </a:pPr>
            <a:endParaRPr lang="en-US" altLang="en-US" sz="2500"/>
          </a:p>
        </p:txBody>
      </p:sp>
      <p:sp>
        <p:nvSpPr>
          <p:cNvPr id="9" name="Rectangle 8"/>
          <p:cNvSpPr>
            <a:spLocks noChangeArrowheads="1"/>
          </p:cNvSpPr>
          <p:nvPr/>
        </p:nvSpPr>
        <p:spPr bwMode="auto">
          <a:xfrm>
            <a:off x="1898650" y="3573464"/>
            <a:ext cx="8229600"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FontTx/>
              <a:buNone/>
            </a:pPr>
            <a:r>
              <a:rPr lang="ar-SA" altLang="en-US" sz="2200">
                <a:solidFill>
                  <a:srgbClr val="C00000"/>
                </a:solidFill>
              </a:rPr>
              <a:t>(التنافس بين الأمم والشعوب من أجل السيطرة على الموارد وبالأخص الطبيعية)</a:t>
            </a:r>
          </a:p>
        </p:txBody>
      </p:sp>
      <p:sp>
        <p:nvSpPr>
          <p:cNvPr id="14" name="Rectangle 4"/>
          <p:cNvSpPr>
            <a:spLocks noChangeArrowheads="1"/>
          </p:cNvSpPr>
          <p:nvPr/>
        </p:nvSpPr>
        <p:spPr bwMode="auto">
          <a:xfrm>
            <a:off x="2259013" y="400526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buFontTx/>
              <a:buNone/>
            </a:pPr>
            <a:r>
              <a:rPr lang="en-US" altLang="en-US" sz="2800">
                <a:solidFill>
                  <a:srgbClr val="983F08"/>
                </a:solidFill>
              </a:rPr>
              <a:t>2</a:t>
            </a:r>
            <a:r>
              <a:rPr lang="ar-SA" altLang="en-US" sz="2800">
                <a:solidFill>
                  <a:srgbClr val="983F08"/>
                </a:solidFill>
              </a:rPr>
              <a:t> – الحاجات البشرية</a:t>
            </a:r>
            <a:endParaRPr lang="en-US" altLang="en-US" sz="2800">
              <a:solidFill>
                <a:srgbClr val="983F08"/>
              </a:solidFill>
            </a:endParaRPr>
          </a:p>
        </p:txBody>
      </p:sp>
      <p:sp>
        <p:nvSpPr>
          <p:cNvPr id="15" name="Rectangle 6"/>
          <p:cNvSpPr>
            <a:spLocks noChangeArrowheads="1"/>
          </p:cNvSpPr>
          <p:nvPr/>
        </p:nvSpPr>
        <p:spPr bwMode="auto">
          <a:xfrm>
            <a:off x="1978025" y="4508501"/>
            <a:ext cx="82296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 typeface="Wingdings" panose="05000000000000000000" pitchFamily="2" charset="2"/>
              <a:buChar char="v"/>
            </a:pPr>
            <a:r>
              <a:rPr lang="ar-SA" altLang="en-US" sz="2600"/>
              <a:t> يمكن تقسيم الحاجات البشرية إلي نوعين من الحاجات:</a:t>
            </a:r>
          </a:p>
        </p:txBody>
      </p:sp>
      <p:sp>
        <p:nvSpPr>
          <p:cNvPr id="16" name="Rectangle 7"/>
          <p:cNvSpPr>
            <a:spLocks noChangeArrowheads="1"/>
          </p:cNvSpPr>
          <p:nvPr/>
        </p:nvSpPr>
        <p:spPr bwMode="auto">
          <a:xfrm>
            <a:off x="1762125" y="5013326"/>
            <a:ext cx="82296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Tx/>
              <a:buNone/>
            </a:pPr>
            <a:r>
              <a:rPr lang="ar-SA" altLang="en-US" sz="2000"/>
              <a:t> - الحاجات الضرورية  </a:t>
            </a:r>
            <a:r>
              <a:rPr lang="en-US" altLang="en-US" sz="2000"/>
              <a:t>Basic Needs</a:t>
            </a:r>
            <a:r>
              <a:rPr lang="ar-SA" altLang="en-US" sz="2000"/>
              <a:t> مثل: الغذاء/الكساء/المأوي/الصحة/التعليم</a:t>
            </a:r>
          </a:p>
          <a:p>
            <a:pPr algn="justLow" rtl="1" eaLnBrk="1" hangingPunct="1">
              <a:spcBef>
                <a:spcPct val="0"/>
              </a:spcBef>
              <a:buFontTx/>
              <a:buNone/>
            </a:pPr>
            <a:r>
              <a:rPr lang="ar-SA" altLang="en-US" sz="2000"/>
              <a:t>   (عدم الحصول عليها يهدد بقاء الانسان)</a:t>
            </a:r>
          </a:p>
          <a:p>
            <a:pPr algn="justLow" rtl="1" eaLnBrk="1" hangingPunct="1">
              <a:spcBef>
                <a:spcPct val="0"/>
              </a:spcBef>
              <a:buFontTx/>
              <a:buNone/>
            </a:pPr>
            <a:r>
              <a:rPr lang="ar-SA" altLang="en-US" sz="2000"/>
              <a:t> </a:t>
            </a:r>
          </a:p>
          <a:p>
            <a:pPr algn="justLow" rtl="1" eaLnBrk="1" hangingPunct="1">
              <a:spcBef>
                <a:spcPct val="0"/>
              </a:spcBef>
              <a:buFontTx/>
              <a:buNone/>
            </a:pPr>
            <a:endParaRPr lang="en-US" altLang="en-US" sz="2000"/>
          </a:p>
        </p:txBody>
      </p:sp>
      <p:sp>
        <p:nvSpPr>
          <p:cNvPr id="21" name="Rectangle 7"/>
          <p:cNvSpPr>
            <a:spLocks noChangeArrowheads="1"/>
          </p:cNvSpPr>
          <p:nvPr/>
        </p:nvSpPr>
        <p:spPr bwMode="auto">
          <a:xfrm>
            <a:off x="1754188" y="5661026"/>
            <a:ext cx="82296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Tx/>
              <a:buNone/>
            </a:pPr>
            <a:r>
              <a:rPr lang="ar-SA" altLang="en-US" sz="2000"/>
              <a:t> - الحاجات الكمالية </a:t>
            </a:r>
            <a:r>
              <a:rPr lang="en-US" altLang="en-US" sz="2000"/>
              <a:t>Luxuries Needs</a:t>
            </a:r>
            <a:r>
              <a:rPr lang="ar-SA" altLang="en-US" sz="2000"/>
              <a:t> (عدم الحصول عليها يقلل من مستوي رفاهية الانسان)</a:t>
            </a:r>
          </a:p>
          <a:p>
            <a:pPr algn="justLow" rtl="1" eaLnBrk="1" hangingPunct="1">
              <a:spcBef>
                <a:spcPct val="0"/>
              </a:spcBef>
              <a:buFontTx/>
              <a:buNone/>
            </a:pPr>
            <a:r>
              <a:rPr lang="ar-SA" altLang="en-US" sz="2000"/>
              <a:t> </a:t>
            </a:r>
          </a:p>
          <a:p>
            <a:pPr algn="justLow" rtl="1" eaLnBrk="1" hangingPunct="1">
              <a:spcBef>
                <a:spcPct val="0"/>
              </a:spcBef>
              <a:buFontTx/>
              <a:buNone/>
            </a:pPr>
            <a:endParaRPr lang="en-US" altLang="en-US" sz="2000"/>
          </a:p>
        </p:txBody>
      </p:sp>
      <p:sp>
        <p:nvSpPr>
          <p:cNvPr id="13" name="Rectangle 7"/>
          <p:cNvSpPr>
            <a:spLocks noChangeArrowheads="1"/>
          </p:cNvSpPr>
          <p:nvPr/>
        </p:nvSpPr>
        <p:spPr bwMode="auto">
          <a:xfrm>
            <a:off x="1754188" y="6086476"/>
            <a:ext cx="82296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FontTx/>
              <a:buNone/>
            </a:pPr>
            <a:r>
              <a:rPr lang="ar-SA" altLang="en-US" sz="2000">
                <a:solidFill>
                  <a:srgbClr val="C00000"/>
                </a:solidFill>
              </a:rPr>
              <a:t>(خصائص الحاجات البشرية: التعدد/التنافس/التكرار/التجدد/التكامل/النسبية) </a:t>
            </a:r>
          </a:p>
          <a:p>
            <a:pPr algn="ctr" rtl="1" eaLnBrk="1" hangingPunct="1">
              <a:spcBef>
                <a:spcPct val="0"/>
              </a:spcBef>
              <a:buFontTx/>
              <a:buNone/>
            </a:pPr>
            <a:endParaRPr lang="en-US" altLang="en-US" sz="2000">
              <a:solidFill>
                <a:srgbClr val="C00000"/>
              </a:solidFill>
            </a:endParaRPr>
          </a:p>
        </p:txBody>
      </p:sp>
    </p:spTree>
    <p:extLst>
      <p:ext uri="{BB962C8B-B14F-4D97-AF65-F5344CB8AC3E}">
        <p14:creationId xmlns:p14="http://schemas.microsoft.com/office/powerpoint/2010/main" val="27007841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slide(fromBottom)">
                                      <p:cBhvr>
                                        <p:cTn id="12" dur="500"/>
                                        <p:tgtEl>
                                          <p:spTgt spid="51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lide(fromBottom)">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lide(fromBottom)">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Bottom)">
                                      <p:cBhvr>
                                        <p:cTn id="32" dur="500"/>
                                        <p:tgtEl>
                                          <p:spTgt spid="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lide(fromBottom)">
                                      <p:cBhvr>
                                        <p:cTn id="37" dur="500"/>
                                        <p:tgtEl>
                                          <p:spTgt spid="1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slide(fromBottom)">
                                      <p:cBhvr>
                                        <p:cTn id="42" dur="500"/>
                                        <p:tgtEl>
                                          <p:spTgt spid="1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lide(fromBottom)">
                                      <p:cBhvr>
                                        <p:cTn id="47" dur="500"/>
                                        <p:tgtEl>
                                          <p:spTgt spid="2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slide(fromBottom)">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4" grpId="0"/>
      <p:bldP spid="7" grpId="0"/>
      <p:bldP spid="8" grpId="0"/>
      <p:bldP spid="9" grpId="0"/>
      <p:bldP spid="14" grpId="0"/>
      <p:bldP spid="15" grpId="0"/>
      <p:bldP spid="16" grpId="0"/>
      <p:bldP spid="2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693738"/>
            <a:ext cx="8985251" cy="647700"/>
          </a:xfrm>
        </p:spPr>
        <p:txBody>
          <a:bodyPr/>
          <a:lstStyle/>
          <a:p>
            <a:pPr marL="609600" indent="-609600" rtl="1" eaLnBrk="1" hangingPunct="1">
              <a:buNone/>
            </a:pPr>
            <a:r>
              <a:rPr lang="ar-SA" altLang="en-US" sz="2600" b="1" dirty="0" smtClean="0">
                <a:solidFill>
                  <a:srgbClr val="FF0000"/>
                </a:solidFill>
                <a:latin typeface="Arial Black" panose="020B0A04020102020204" pitchFamily="34" charset="0"/>
                <a:cs typeface="PT Bold Heading" panose="02010400000000000000" pitchFamily="2" charset="-78"/>
              </a:rPr>
              <a:t>المشكلة </a:t>
            </a:r>
            <a:r>
              <a:rPr lang="ar-SA" altLang="en-US" sz="2600" b="1" dirty="0">
                <a:solidFill>
                  <a:srgbClr val="FF0000"/>
                </a:solidFill>
                <a:latin typeface="Arial Black" panose="020B0A04020102020204" pitchFamily="34" charset="0"/>
                <a:cs typeface="PT Bold Heading" panose="02010400000000000000" pitchFamily="2" charset="-78"/>
              </a:rPr>
              <a:t>الاقتصادية </a:t>
            </a:r>
            <a:r>
              <a:rPr lang="en-US" altLang="en-US" sz="2600" b="1" dirty="0">
                <a:solidFill>
                  <a:srgbClr val="FF0000"/>
                </a:solidFill>
                <a:latin typeface="Arial Black" panose="020B0A04020102020204" pitchFamily="34" charset="0"/>
                <a:cs typeface="PT Bold Heading" panose="02010400000000000000" pitchFamily="2" charset="-78"/>
              </a:rPr>
              <a:t>Economic Problem</a:t>
            </a:r>
          </a:p>
        </p:txBody>
      </p:sp>
      <p:sp>
        <p:nvSpPr>
          <p:cNvPr id="7" name="Rectangle 6"/>
          <p:cNvSpPr>
            <a:spLocks noChangeArrowheads="1"/>
          </p:cNvSpPr>
          <p:nvPr/>
        </p:nvSpPr>
        <p:spPr bwMode="auto">
          <a:xfrm>
            <a:off x="2114550" y="1298575"/>
            <a:ext cx="8229600" cy="1296344"/>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600" dirty="0"/>
              <a:t> بسبب ندرة الموارد الاقتصادية (النسبية) فإنها لا تكفي  لإشباع حاجات  الانسان الاقتصادية  المتعددة والمتزايدة وبالتالي تنشأ المشكلة الاقتصادية</a:t>
            </a:r>
            <a:r>
              <a:rPr lang="ar-SA" altLang="en-US" sz="2600" dirty="0" smtClean="0"/>
              <a:t>.</a:t>
            </a:r>
            <a:endParaRPr lang="ar-SA" altLang="en-US" sz="2600" dirty="0"/>
          </a:p>
        </p:txBody>
      </p:sp>
      <p:sp>
        <p:nvSpPr>
          <p:cNvPr id="11" name="Rectangle 10"/>
          <p:cNvSpPr>
            <a:spLocks noChangeArrowheads="1"/>
          </p:cNvSpPr>
          <p:nvPr/>
        </p:nvSpPr>
        <p:spPr bwMode="auto">
          <a:xfrm>
            <a:off x="2178845" y="2594919"/>
            <a:ext cx="8229600" cy="1512887"/>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600" dirty="0"/>
              <a:t> ونتيجة للمشكة الاقتصادية يواجه الانسان قضية (معضلة) الاختيار بمعني المفاضلة بين البدائل المختلفة واختيار أهم البدائل وصرف النظر عن أقل البدائل أهمية، الأمر الذي يتطلب ترتيب البدائل حسب أهميتها. </a:t>
            </a:r>
          </a:p>
          <a:p>
            <a:pPr algn="justLow" rtl="1" eaLnBrk="1" hangingPunct="1">
              <a:lnSpc>
                <a:spcPct val="120000"/>
              </a:lnSpc>
              <a:buClr>
                <a:schemeClr val="bg2"/>
              </a:buClr>
              <a:buSzPct val="75000"/>
              <a:defRPr/>
            </a:pPr>
            <a:r>
              <a:rPr lang="ar-SA" altLang="en-US" sz="2600" dirty="0"/>
              <a:t> </a:t>
            </a:r>
          </a:p>
        </p:txBody>
      </p:sp>
      <p:sp>
        <p:nvSpPr>
          <p:cNvPr id="12" name="Rectangle 11"/>
          <p:cNvSpPr>
            <a:spLocks noChangeArrowheads="1"/>
          </p:cNvSpPr>
          <p:nvPr/>
        </p:nvSpPr>
        <p:spPr bwMode="auto">
          <a:xfrm>
            <a:off x="2243139" y="4189929"/>
            <a:ext cx="8229600" cy="1512887"/>
          </a:xfrm>
          <a:prstGeom prst="rect">
            <a:avLst/>
          </a:prstGeom>
          <a:noFill/>
          <a:ln w="9525">
            <a:noFill/>
            <a:miter lim="800000"/>
            <a:headEnd/>
            <a:tailEnd/>
          </a:ln>
        </p:spPr>
        <p:txBody>
          <a:bodyPr/>
          <a:lstStyle/>
          <a:p>
            <a:pPr marL="444500" indent="-444500" algn="justLow">
              <a:lnSpc>
                <a:spcPct val="120000"/>
              </a:lnSpc>
              <a:buClr>
                <a:schemeClr val="bg2"/>
              </a:buClr>
              <a:buSzPct val="75000"/>
              <a:buFont typeface="Wingdings" pitchFamily="2" charset="2"/>
              <a:buChar char="v"/>
              <a:defRPr/>
            </a:pPr>
            <a:r>
              <a:rPr lang="ar-SA" altLang="en-US" sz="2600" dirty="0"/>
              <a:t>فإذا واجهت الفرد مشكلة الاختيار، وتمكن من اختيار أحد البدائل المتاحة يكون قد اتخذ قراراً اقتصاديا . واختيار سلعة أو خدمة معينة إنما يعني التضحية بأخرى، وتسمى تكلفة الاختيار المتمثلة فيما تم التضحية به ” تكلفة الفرصة البديلة ” </a:t>
            </a:r>
            <a:r>
              <a:rPr lang="en-US" altLang="en-US" sz="2600" dirty="0"/>
              <a:t>Opportunity Cost .</a:t>
            </a:r>
          </a:p>
          <a:p>
            <a:pPr marL="444500" indent="-444500" algn="justLow">
              <a:lnSpc>
                <a:spcPct val="120000"/>
              </a:lnSpc>
              <a:buClr>
                <a:schemeClr val="bg2"/>
              </a:buClr>
              <a:buSzPct val="75000"/>
              <a:buFont typeface="Wingdings" pitchFamily="2" charset="2"/>
              <a:buChar char="v"/>
              <a:defRPr/>
            </a:pPr>
            <a:endParaRPr lang="ar-SA" altLang="en-US" sz="2600" dirty="0"/>
          </a:p>
          <a:p>
            <a:pPr algn="justLow" rtl="1" eaLnBrk="1" hangingPunct="1">
              <a:lnSpc>
                <a:spcPct val="120000"/>
              </a:lnSpc>
              <a:buClr>
                <a:schemeClr val="bg2"/>
              </a:buClr>
              <a:buSzPct val="75000"/>
              <a:defRPr/>
            </a:pPr>
            <a:r>
              <a:rPr lang="ar-SA" altLang="en-US" sz="2600" dirty="0"/>
              <a:t> </a:t>
            </a:r>
          </a:p>
        </p:txBody>
      </p:sp>
    </p:spTree>
    <p:extLst>
      <p:ext uri="{BB962C8B-B14F-4D97-AF65-F5344CB8AC3E}">
        <p14:creationId xmlns:p14="http://schemas.microsoft.com/office/powerpoint/2010/main" val="8365205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lide(fromBottom)">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117600" y="381000"/>
            <a:ext cx="10160000" cy="792165"/>
          </a:xfrm>
        </p:spPr>
        <p:txBody>
          <a:bodyPr/>
          <a:lstStyle/>
          <a:p>
            <a:pPr algn="ctr" rtl="1"/>
            <a:r>
              <a:rPr lang="ar-SA" sz="6000" b="1" dirty="0" err="1">
                <a:solidFill>
                  <a:srgbClr val="FF0000"/>
                </a:solidFill>
                <a:latin typeface="Arial Black" pitchFamily="34" charset="0"/>
                <a:ea typeface="+mn-ea"/>
                <a:cs typeface="+mj-cs"/>
              </a:rPr>
              <a:t>الإختيار</a:t>
            </a:r>
            <a:endParaRPr lang="ar-SA" sz="6000" b="1" dirty="0">
              <a:solidFill>
                <a:srgbClr val="FF0000"/>
              </a:solidFill>
              <a:latin typeface="Arial Black" pitchFamily="34" charset="0"/>
              <a:ea typeface="+mn-ea"/>
              <a:cs typeface="+mj-cs"/>
            </a:endParaRPr>
          </a:p>
        </p:txBody>
      </p:sp>
      <p:sp>
        <p:nvSpPr>
          <p:cNvPr id="8195" name="Content Placeholder 2"/>
          <p:cNvSpPr>
            <a:spLocks noGrp="1"/>
          </p:cNvSpPr>
          <p:nvPr>
            <p:ph idx="1"/>
          </p:nvPr>
        </p:nvSpPr>
        <p:spPr>
          <a:xfrm>
            <a:off x="453081" y="1295402"/>
            <a:ext cx="10989276" cy="4678363"/>
          </a:xfrm>
        </p:spPr>
        <p:txBody>
          <a:bodyPr/>
          <a:lstStyle/>
          <a:p>
            <a:pPr marL="0" indent="0" eaLnBrk="1" hangingPunct="1">
              <a:buNone/>
            </a:pPr>
            <a:r>
              <a:rPr lang="ar-SA" sz="3600" b="1" i="1" dirty="0" smtClean="0">
                <a:solidFill>
                  <a:srgbClr val="FF0000"/>
                </a:solidFill>
                <a:cs typeface="Arabic Transparent" pitchFamily="2" charset="-78"/>
              </a:rPr>
              <a:t>تكلفة </a:t>
            </a:r>
            <a:r>
              <a:rPr lang="ar-SA" sz="3600" b="1" i="1" dirty="0" err="1" smtClean="0">
                <a:solidFill>
                  <a:srgbClr val="FF0000"/>
                </a:solidFill>
                <a:cs typeface="Arabic Transparent" pitchFamily="2" charset="-78"/>
              </a:rPr>
              <a:t>الإختيار</a:t>
            </a:r>
            <a:endParaRPr lang="ar-SA" sz="3600" b="1" i="1" dirty="0" smtClean="0">
              <a:solidFill>
                <a:srgbClr val="FF0000"/>
              </a:solidFill>
              <a:cs typeface="Arabic Transparent" pitchFamily="2" charset="-78"/>
            </a:endParaRPr>
          </a:p>
          <a:p>
            <a:pPr marL="0" indent="0" rtl="1" eaLnBrk="1" hangingPunct="1">
              <a:buNone/>
            </a:pPr>
            <a:r>
              <a:rPr lang="ar-BH" sz="2800" dirty="0" smtClean="0">
                <a:cs typeface="Arabic Transparent" pitchFamily="2" charset="-78"/>
              </a:rPr>
              <a:t>التكلفة </a:t>
            </a:r>
            <a:r>
              <a:rPr lang="ar-BH" sz="2800" dirty="0">
                <a:cs typeface="Arabic Transparent" pitchFamily="2" charset="-78"/>
              </a:rPr>
              <a:t>الحقيقية لاختيار أحد البدائل (أ) مثلاً هي مقدار ما يضحي به من البديل الآخر (ب) في سبيل الحصول على البديل الأول. </a:t>
            </a:r>
            <a:endParaRPr lang="en-US" sz="2800" dirty="0">
              <a:cs typeface="Arabic Transparent" pitchFamily="2" charset="-78"/>
            </a:endParaRPr>
          </a:p>
          <a:p>
            <a:pPr marL="0" indent="0" algn="just" rtl="1" eaLnBrk="1" hangingPunct="1">
              <a:buNone/>
            </a:pPr>
            <a:r>
              <a:rPr lang="ar-BH" sz="2800" dirty="0" smtClean="0">
                <a:cs typeface="Arabic Transparent" pitchFamily="2" charset="-78"/>
              </a:rPr>
              <a:t>تقاس </a:t>
            </a:r>
            <a:r>
              <a:rPr lang="ar-BH" sz="2800" dirty="0">
                <a:cs typeface="Arabic Transparent" pitchFamily="2" charset="-78"/>
              </a:rPr>
              <a:t>تكلفة الفرص البديلة لأحد الموارد بالعائد الذي يمكن الحصول عليه من استغلال المورد المتاح في أفضل الاستخدامات </a:t>
            </a:r>
            <a:r>
              <a:rPr lang="ar-BH" dirty="0" smtClean="0">
                <a:cs typeface="Arabic Transparent" pitchFamily="2" charset="-78"/>
              </a:rPr>
              <a:t>البديلة.</a:t>
            </a:r>
            <a:endParaRPr lang="en-US" dirty="0" smtClean="0">
              <a:cs typeface="Arabic Transparent" pitchFamily="2" charset="-78"/>
            </a:endParaRPr>
          </a:p>
          <a:p>
            <a:pPr marL="0" indent="0" algn="just" rtl="1" eaLnBrk="1" hangingPunct="1">
              <a:buNone/>
            </a:pPr>
            <a:r>
              <a:rPr lang="ar-SA" sz="3600" b="1" i="1" dirty="0" smtClean="0">
                <a:solidFill>
                  <a:srgbClr val="FF0000"/>
                </a:solidFill>
                <a:cs typeface="Arabic Transparent" pitchFamily="2" charset="-78"/>
              </a:rPr>
              <a:t>قاعدة </a:t>
            </a:r>
            <a:r>
              <a:rPr lang="ar-SA" sz="3600" b="1" i="1" dirty="0" err="1" smtClean="0">
                <a:solidFill>
                  <a:srgbClr val="FF0000"/>
                </a:solidFill>
                <a:cs typeface="Arabic Transparent" pitchFamily="2" charset="-78"/>
              </a:rPr>
              <a:t>الإختيار</a:t>
            </a:r>
            <a:endParaRPr lang="ar-SA" sz="3600" b="1" i="1" dirty="0" smtClean="0">
              <a:solidFill>
                <a:srgbClr val="FF0000"/>
              </a:solidFill>
              <a:cs typeface="Arabic Transparent" pitchFamily="2" charset="-78"/>
            </a:endParaRPr>
          </a:p>
          <a:p>
            <a:pPr marL="0" indent="0" algn="just" rtl="1" eaLnBrk="1" hangingPunct="1">
              <a:buNone/>
            </a:pPr>
            <a:r>
              <a:rPr lang="ar-BH" sz="2800" dirty="0">
                <a:cs typeface="Arabic Transparent" pitchFamily="2" charset="-78"/>
              </a:rPr>
              <a:t>يجب التوسع في نشاط معين فقط إذا كانت </a:t>
            </a:r>
            <a:r>
              <a:rPr lang="ar-SA" sz="2800" dirty="0" smtClean="0">
                <a:cs typeface="Arabic Transparent" pitchFamily="2" charset="-78"/>
              </a:rPr>
              <a:t>الايراد الحدي </a:t>
            </a:r>
            <a:r>
              <a:rPr lang="ar-BH" sz="2800" dirty="0" smtClean="0">
                <a:cs typeface="Arabic Transparent" pitchFamily="2" charset="-78"/>
              </a:rPr>
              <a:t>المتوقعة </a:t>
            </a:r>
            <a:r>
              <a:rPr lang="ar-BH" sz="2800" dirty="0">
                <a:cs typeface="Arabic Transparent" pitchFamily="2" charset="-78"/>
              </a:rPr>
              <a:t>أكبر من التكاليف الحدية المتوقعة، والتوقف عن التوسع في أي نشاط متى ما تعادلت </a:t>
            </a:r>
            <a:r>
              <a:rPr lang="ar-SA" sz="2800" dirty="0">
                <a:cs typeface="Arabic Transparent" pitchFamily="2" charset="-78"/>
              </a:rPr>
              <a:t>الايراد الحدي </a:t>
            </a:r>
            <a:r>
              <a:rPr lang="ar-BH" sz="2800" dirty="0" smtClean="0">
                <a:cs typeface="Arabic Transparent" pitchFamily="2" charset="-78"/>
              </a:rPr>
              <a:t>مع </a:t>
            </a:r>
            <a:r>
              <a:rPr lang="ar-BH" sz="2800" dirty="0">
                <a:cs typeface="Arabic Transparent" pitchFamily="2" charset="-78"/>
              </a:rPr>
              <a:t>التكلفة الحدية.</a:t>
            </a:r>
            <a:endParaRPr lang="fr-MA" sz="2800" dirty="0">
              <a:cs typeface="Arabic Transparent" pitchFamily="2" charset="-78"/>
            </a:endParaRPr>
          </a:p>
          <a:p>
            <a:pPr marL="0" indent="0" algn="just" rtl="1" eaLnBrk="1" hangingPunct="1">
              <a:buNone/>
            </a:pPr>
            <a:endParaRPr lang="en-US" dirty="0" smtClean="0">
              <a:cs typeface="Arabic Transparent" pitchFamily="2" charset="-78"/>
            </a:endParaRPr>
          </a:p>
          <a:p>
            <a:pPr marL="0" indent="0" algn="just" rtl="1" eaLnBrk="1" hangingPunct="1">
              <a:buNone/>
            </a:pPr>
            <a:endParaRPr lang="fr-MA" dirty="0" smtClean="0">
              <a:cs typeface="Arabic Transparent" pitchFamily="2" charset="-78"/>
            </a:endParaRPr>
          </a:p>
          <a:p>
            <a:pPr marL="0" indent="0" eaLnBrk="1" hangingPunct="1">
              <a:buNone/>
            </a:pP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28353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60BA0E-20D0-4E7C-B286-26C960A6788F}" type="slidenum">
              <a:rPr lang="en-US" smtClean="0"/>
              <a:t>8</a:t>
            </a:fld>
            <a:endParaRPr lang="en-US"/>
          </a:p>
        </p:txBody>
      </p:sp>
      <p:sp>
        <p:nvSpPr>
          <p:cNvPr id="3" name="Content Placeholder 2"/>
          <p:cNvSpPr>
            <a:spLocks noGrp="1"/>
          </p:cNvSpPr>
          <p:nvPr>
            <p:ph idx="1"/>
          </p:nvPr>
        </p:nvSpPr>
        <p:spPr/>
        <p:txBody>
          <a:bodyPr/>
          <a:lstStyle/>
          <a:p>
            <a:pPr marL="0" indent="0" rtl="1">
              <a:buNone/>
            </a:pPr>
            <a:r>
              <a:rPr lang="ar-SA" b="1" dirty="0"/>
              <a:t>لا وجود للمشكلة الاقتصادية إذا</a:t>
            </a:r>
            <a:endParaRPr lang="en-US" dirty="0"/>
          </a:p>
          <a:p>
            <a:pPr marL="0" indent="0" rtl="1">
              <a:buNone/>
            </a:pPr>
            <a:r>
              <a:rPr lang="ar-SA" dirty="0"/>
              <a:t>(أ) اختفت البطالة تماما           (ب) كانت الاسواق حرة تماما </a:t>
            </a:r>
            <a:endParaRPr lang="en-US" dirty="0"/>
          </a:p>
          <a:p>
            <a:pPr marL="0" indent="0">
              <a:buNone/>
            </a:pPr>
            <a:r>
              <a:rPr lang="ar-SA" dirty="0"/>
              <a:t> (ج) لم تكن الموارد نادرة     </a:t>
            </a:r>
            <a:r>
              <a:rPr lang="ar-SA" dirty="0" smtClean="0"/>
              <a:t>   </a:t>
            </a:r>
            <a:r>
              <a:rPr lang="ar-SA" dirty="0"/>
              <a:t>(د) تضاعفت دخول المواطنين</a:t>
            </a:r>
          </a:p>
        </p:txBody>
      </p:sp>
      <p:sp>
        <p:nvSpPr>
          <p:cNvPr id="4" name="Title 3"/>
          <p:cNvSpPr>
            <a:spLocks noGrp="1"/>
          </p:cNvSpPr>
          <p:nvPr>
            <p:ph type="title"/>
          </p:nvPr>
        </p:nvSpPr>
        <p:spPr/>
        <p:txBody>
          <a:bodyPr/>
          <a:lstStyle/>
          <a:p>
            <a:r>
              <a:rPr lang="ar-SA" dirty="0" smtClean="0">
                <a:solidFill>
                  <a:srgbClr val="FF0000"/>
                </a:solidFill>
              </a:rPr>
              <a:t>سؤال للمراجعة </a:t>
            </a:r>
            <a:endParaRPr lang="ar-SA" dirty="0">
              <a:solidFill>
                <a:srgbClr val="FF0000"/>
              </a:solidFill>
            </a:endParaRPr>
          </a:p>
        </p:txBody>
      </p:sp>
    </p:spTree>
    <p:extLst>
      <p:ext uri="{BB962C8B-B14F-4D97-AF65-F5344CB8AC3E}">
        <p14:creationId xmlns:p14="http://schemas.microsoft.com/office/powerpoint/2010/main" val="675964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981200" y="260350"/>
            <a:ext cx="8229600" cy="863600"/>
          </a:xfrm>
        </p:spPr>
        <p:txBody>
          <a:bodyPr/>
          <a:lstStyle/>
          <a:p>
            <a:pPr algn="r" rtl="1">
              <a:defRPr/>
            </a:pPr>
            <a:r>
              <a:rPr lang="ar-SA" sz="4000" b="1" dirty="0">
                <a:solidFill>
                  <a:srgbClr val="FF0000"/>
                </a:solidFill>
                <a:latin typeface="Arial Black" pitchFamily="34" charset="0"/>
                <a:ea typeface="+mn-ea"/>
                <a:cs typeface="+mj-cs"/>
              </a:rPr>
              <a:t>منحنى الامكانيات الانتاجية:</a:t>
            </a:r>
            <a:endParaRPr lang="en-US" sz="4000" b="1" dirty="0">
              <a:solidFill>
                <a:srgbClr val="FF0000"/>
              </a:solidFill>
              <a:latin typeface="Arial Black" pitchFamily="34" charset="0"/>
              <a:ea typeface="+mn-ea"/>
              <a:cs typeface="+mj-cs"/>
            </a:endParaRPr>
          </a:p>
        </p:txBody>
      </p:sp>
      <p:sp>
        <p:nvSpPr>
          <p:cNvPr id="57347" name="Rectangle 3"/>
          <p:cNvSpPr>
            <a:spLocks noGrp="1" noChangeArrowheads="1"/>
          </p:cNvSpPr>
          <p:nvPr>
            <p:ph type="body" idx="1"/>
          </p:nvPr>
        </p:nvSpPr>
        <p:spPr>
          <a:xfrm>
            <a:off x="1260389" y="981076"/>
            <a:ext cx="10256107" cy="5688013"/>
          </a:xfrm>
        </p:spPr>
        <p:txBody>
          <a:bodyPr/>
          <a:lstStyle/>
          <a:p>
            <a:pPr algn="justLow" rtl="1">
              <a:lnSpc>
                <a:spcPct val="130000"/>
              </a:lnSpc>
              <a:buFont typeface="Wingdings" panose="05000000000000000000" pitchFamily="2" charset="2"/>
              <a:buChar char="v"/>
            </a:pPr>
            <a:r>
              <a:rPr lang="ar-SA" altLang="ar-SA" sz="2400" b="1" dirty="0"/>
              <a:t>يوضح منحنى الامكانيات الانتاجية </a:t>
            </a:r>
            <a:r>
              <a:rPr lang="en-US" altLang="ar-SA" sz="2400" b="1" dirty="0"/>
              <a:t>(PPC) </a:t>
            </a:r>
            <a:r>
              <a:rPr lang="ar-SA" altLang="ar-SA" sz="2400" b="1" dirty="0"/>
              <a:t> </a:t>
            </a:r>
            <a:r>
              <a:rPr lang="en-US" altLang="ar-SA" sz="2400" b="1" dirty="0"/>
              <a:t>Production Possibility Curve</a:t>
            </a:r>
            <a:r>
              <a:rPr lang="ar-SA" altLang="ar-SA" sz="2400" b="1" dirty="0"/>
              <a:t> اقصى حد يمكن </a:t>
            </a:r>
            <a:r>
              <a:rPr lang="ar-SA" altLang="ar-SA" sz="2400" b="1" dirty="0" smtClean="0"/>
              <a:t>الوصول </a:t>
            </a:r>
            <a:r>
              <a:rPr lang="ar-SA" altLang="ar-SA" sz="2400" b="1" dirty="0"/>
              <a:t>اليه من الانتاج في حدود الموارد المتاحة للاقتصاد.</a:t>
            </a:r>
          </a:p>
          <a:p>
            <a:pPr algn="justLow" rtl="1">
              <a:lnSpc>
                <a:spcPct val="130000"/>
              </a:lnSpc>
              <a:buFont typeface="Wingdings" panose="05000000000000000000" pitchFamily="2" charset="2"/>
              <a:buChar char="v"/>
            </a:pPr>
            <a:r>
              <a:rPr lang="ar-SA" altLang="ar-SA" sz="2400" b="1" dirty="0"/>
              <a:t>بصورة اخرى يوضح هذا المنحنى حدود قاعدة النشاط الاقتصادي معبراً عنها بما هو متاح من رأس المال البشري </a:t>
            </a:r>
            <a:r>
              <a:rPr lang="en-US" altLang="ar-SA" sz="2400" b="1" dirty="0"/>
              <a:t>(HC) </a:t>
            </a:r>
            <a:r>
              <a:rPr lang="ar-SA" altLang="ar-SA" sz="2400" b="1" dirty="0"/>
              <a:t> </a:t>
            </a:r>
            <a:r>
              <a:rPr lang="en-US" altLang="ar-SA" sz="2400" b="1" dirty="0"/>
              <a:t>Human Capital </a:t>
            </a:r>
            <a:r>
              <a:rPr lang="ar-SA" altLang="ar-SA" sz="2400" b="1" dirty="0"/>
              <a:t> ورأس المال المادي </a:t>
            </a:r>
            <a:r>
              <a:rPr lang="en-US" altLang="ar-SA" sz="2400" b="1" dirty="0"/>
              <a:t>(MC)</a:t>
            </a:r>
            <a:r>
              <a:rPr lang="ar-SA" altLang="ar-SA" sz="2400" b="1" dirty="0"/>
              <a:t>  </a:t>
            </a:r>
            <a:r>
              <a:rPr lang="en-US" altLang="ar-SA" sz="2400" b="1" dirty="0"/>
              <a:t>Material Capital</a:t>
            </a:r>
            <a:r>
              <a:rPr lang="ar-SA" altLang="ar-SA" sz="2400" b="1" dirty="0"/>
              <a:t> ، </a:t>
            </a:r>
            <a:r>
              <a:rPr lang="ar-SA" altLang="ar-SA" sz="2400" b="1" dirty="0" smtClean="0"/>
              <a:t>وذلك </a:t>
            </a:r>
            <a:r>
              <a:rPr lang="ar-SA" altLang="ar-SA" sz="2400" b="1" dirty="0"/>
              <a:t>في إطار بدائل متعددة من الاستخدامات.</a:t>
            </a:r>
          </a:p>
          <a:p>
            <a:pPr algn="justLow" rtl="1">
              <a:lnSpc>
                <a:spcPct val="130000"/>
              </a:lnSpc>
              <a:buFont typeface="Wingdings" panose="05000000000000000000" pitchFamily="2" charset="2"/>
              <a:buChar char="v"/>
            </a:pPr>
            <a:r>
              <a:rPr lang="ar-SA" altLang="ar-SA" sz="2400" b="1" dirty="0"/>
              <a:t>يمكن استخدام فكرة هذا المنحنى في شرح بعض المفاهيم التالية: </a:t>
            </a:r>
          </a:p>
          <a:p>
            <a:pPr lvl="1" algn="justLow" rtl="1">
              <a:lnSpc>
                <a:spcPct val="130000"/>
              </a:lnSpc>
            </a:pPr>
            <a:r>
              <a:rPr lang="ar-SA" altLang="ar-SA" sz="2400" b="1" dirty="0"/>
              <a:t>تكلفة الفرصة البديلة </a:t>
            </a:r>
            <a:r>
              <a:rPr lang="en-US" altLang="ar-SA" sz="2400" b="1" dirty="0"/>
              <a:t>Opportunity Cost</a:t>
            </a:r>
            <a:r>
              <a:rPr lang="ar-SA" altLang="ar-SA" sz="2400" b="1" dirty="0"/>
              <a:t> .</a:t>
            </a:r>
          </a:p>
          <a:p>
            <a:pPr lvl="1" algn="justLow" rtl="1">
              <a:lnSpc>
                <a:spcPct val="130000"/>
              </a:lnSpc>
            </a:pPr>
            <a:r>
              <a:rPr lang="ar-SA" altLang="ar-SA" sz="2400" b="1" dirty="0"/>
              <a:t>قانون تزايد التكلفة</a:t>
            </a:r>
            <a:r>
              <a:rPr lang="en-US" altLang="ar-SA" sz="2400" b="1" dirty="0"/>
              <a:t> Increasing Cost Law </a:t>
            </a:r>
            <a:r>
              <a:rPr lang="ar-SA" altLang="ar-SA" sz="2400" b="1" dirty="0"/>
              <a:t>.</a:t>
            </a:r>
          </a:p>
          <a:p>
            <a:pPr lvl="1" algn="justLow" rtl="1">
              <a:lnSpc>
                <a:spcPct val="130000"/>
              </a:lnSpc>
            </a:pPr>
            <a:r>
              <a:rPr lang="ar-SA" altLang="ar-SA" sz="2400" b="1" dirty="0"/>
              <a:t>الكفاءة الاقتصادية</a:t>
            </a:r>
            <a:r>
              <a:rPr lang="en-US" altLang="ar-SA" sz="2400" b="1" dirty="0"/>
              <a:t> Economic Efficiency </a:t>
            </a:r>
            <a:r>
              <a:rPr lang="ar-SA" altLang="ar-SA" sz="2400" b="1" dirty="0"/>
              <a:t>.</a:t>
            </a:r>
            <a:endParaRPr lang="en-US" altLang="ar-SA" sz="2400" b="1" dirty="0"/>
          </a:p>
        </p:txBody>
      </p:sp>
    </p:spTree>
    <p:extLst>
      <p:ext uri="{BB962C8B-B14F-4D97-AF65-F5344CB8AC3E}">
        <p14:creationId xmlns:p14="http://schemas.microsoft.com/office/powerpoint/2010/main" val="308651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slide(fromBottom)">
                                      <p:cBhvr>
                                        <p:cTn id="7" dur="500"/>
                                        <p:tgtEl>
                                          <p:spTgt spid="57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7347">
                                            <p:txEl>
                                              <p:pRg st="0" end="0"/>
                                            </p:txEl>
                                          </p:spTgt>
                                        </p:tgtEl>
                                        <p:attrNameLst>
                                          <p:attrName>style.visibility</p:attrName>
                                        </p:attrNameLst>
                                      </p:cBhvr>
                                      <p:to>
                                        <p:strVal val="visible"/>
                                      </p:to>
                                    </p:set>
                                    <p:animEffect transition="in" filter="blinds(horizontal)">
                                      <p:cBhvr>
                                        <p:cTn id="12" dur="500"/>
                                        <p:tgtEl>
                                          <p:spTgt spid="57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7347">
                                            <p:txEl>
                                              <p:pRg st="1" end="1"/>
                                            </p:txEl>
                                          </p:spTgt>
                                        </p:tgtEl>
                                        <p:attrNameLst>
                                          <p:attrName>style.visibility</p:attrName>
                                        </p:attrNameLst>
                                      </p:cBhvr>
                                      <p:to>
                                        <p:strVal val="visible"/>
                                      </p:to>
                                    </p:set>
                                    <p:animEffect transition="in" filter="blinds(horizontal)">
                                      <p:cBhvr>
                                        <p:cTn id="17" dur="500"/>
                                        <p:tgtEl>
                                          <p:spTgt spid="573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7347">
                                            <p:txEl>
                                              <p:pRg st="2" end="2"/>
                                            </p:txEl>
                                          </p:spTgt>
                                        </p:tgtEl>
                                        <p:attrNameLst>
                                          <p:attrName>style.visibility</p:attrName>
                                        </p:attrNameLst>
                                      </p:cBhvr>
                                      <p:to>
                                        <p:strVal val="visible"/>
                                      </p:to>
                                    </p:set>
                                    <p:animEffect transition="in" filter="blinds(horizontal)">
                                      <p:cBhvr>
                                        <p:cTn id="22" dur="500"/>
                                        <p:tgtEl>
                                          <p:spTgt spid="57347">
                                            <p:txEl>
                                              <p:pRg st="2" end="2"/>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57347">
                                            <p:txEl>
                                              <p:pRg st="3" end="3"/>
                                            </p:txEl>
                                          </p:spTgt>
                                        </p:tgtEl>
                                        <p:attrNameLst>
                                          <p:attrName>style.visibility</p:attrName>
                                        </p:attrNameLst>
                                      </p:cBhvr>
                                      <p:to>
                                        <p:strVal val="visible"/>
                                      </p:to>
                                    </p:set>
                                    <p:animEffect transition="in" filter="blinds(horizontal)">
                                      <p:cBhvr>
                                        <p:cTn id="25" dur="500"/>
                                        <p:tgtEl>
                                          <p:spTgt spid="57347">
                                            <p:txEl>
                                              <p:pRg st="3" end="3"/>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57347">
                                            <p:txEl>
                                              <p:pRg st="4" end="4"/>
                                            </p:txEl>
                                          </p:spTgt>
                                        </p:tgtEl>
                                        <p:attrNameLst>
                                          <p:attrName>style.visibility</p:attrName>
                                        </p:attrNameLst>
                                      </p:cBhvr>
                                      <p:to>
                                        <p:strVal val="visible"/>
                                      </p:to>
                                    </p:set>
                                    <p:animEffect transition="in" filter="blinds(horizontal)">
                                      <p:cBhvr>
                                        <p:cTn id="28" dur="500"/>
                                        <p:tgtEl>
                                          <p:spTgt spid="57347">
                                            <p:txEl>
                                              <p:pRg st="4" end="4"/>
                                            </p:txEl>
                                          </p:spTgt>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57347">
                                            <p:txEl>
                                              <p:pRg st="5" end="5"/>
                                            </p:txEl>
                                          </p:spTgt>
                                        </p:tgtEl>
                                        <p:attrNameLst>
                                          <p:attrName>style.visibility</p:attrName>
                                        </p:attrNameLst>
                                      </p:cBhvr>
                                      <p:to>
                                        <p:strVal val="visible"/>
                                      </p:to>
                                    </p:set>
                                    <p:animEffect transition="in" filter="blinds(horizontal)">
                                      <p:cBhvr>
                                        <p:cTn id="31" dur="500"/>
                                        <p:tgtEl>
                                          <p:spTgt spid="573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5"/>
          <p:cNvSpPr>
            <a:spLocks noGrp="1" noChangeArrowheads="1"/>
          </p:cNvSpPr>
          <p:nvPr>
            <p:ph type="title"/>
          </p:nvPr>
        </p:nvSpPr>
        <p:spPr>
          <a:xfrm>
            <a:off x="4943476" y="476250"/>
            <a:ext cx="5338763" cy="647700"/>
          </a:xfrm>
        </p:spPr>
        <p:txBody>
          <a:bodyPr/>
          <a:lstStyle/>
          <a:p>
            <a:pPr algn="r" rtl="1"/>
            <a:r>
              <a:rPr lang="ar-SA" altLang="ar-SA" sz="2800" b="1">
                <a:solidFill>
                  <a:srgbClr val="C00000"/>
                </a:solidFill>
              </a:rPr>
              <a:t>منحنى الامكانيات الانتاجية:</a:t>
            </a:r>
            <a:endParaRPr lang="en-US" altLang="ar-SA" sz="2800" b="1">
              <a:solidFill>
                <a:srgbClr val="C00000"/>
              </a:solidFill>
            </a:endParaRPr>
          </a:p>
        </p:txBody>
      </p:sp>
      <p:sp>
        <p:nvSpPr>
          <p:cNvPr id="58375" name="Line 7"/>
          <p:cNvSpPr>
            <a:spLocks noChangeShapeType="1"/>
          </p:cNvSpPr>
          <p:nvPr/>
        </p:nvSpPr>
        <p:spPr bwMode="auto">
          <a:xfrm flipV="1">
            <a:off x="2927350" y="620713"/>
            <a:ext cx="0" cy="39608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58376" name="Line 8"/>
          <p:cNvSpPr>
            <a:spLocks noChangeShapeType="1"/>
          </p:cNvSpPr>
          <p:nvPr/>
        </p:nvSpPr>
        <p:spPr bwMode="auto">
          <a:xfrm>
            <a:off x="2927351" y="4581525"/>
            <a:ext cx="439261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58378" name="Freeform 10"/>
          <p:cNvSpPr>
            <a:spLocks/>
          </p:cNvSpPr>
          <p:nvPr/>
        </p:nvSpPr>
        <p:spPr bwMode="auto">
          <a:xfrm>
            <a:off x="2927351" y="1557339"/>
            <a:ext cx="3673475" cy="3024187"/>
          </a:xfrm>
          <a:custGeom>
            <a:avLst/>
            <a:gdLst>
              <a:gd name="T0" fmla="*/ 0 w 2042"/>
              <a:gd name="T1" fmla="*/ 0 h 1950"/>
              <a:gd name="T2" fmla="*/ 2147483646 w 2042"/>
              <a:gd name="T3" fmla="*/ 2147483646 h 1950"/>
              <a:gd name="T4" fmla="*/ 2147483646 w 2042"/>
              <a:gd name="T5" fmla="*/ 2147483646 h 1950"/>
              <a:gd name="T6" fmla="*/ 0 60000 65536"/>
              <a:gd name="T7" fmla="*/ 0 60000 65536"/>
              <a:gd name="T8" fmla="*/ 0 60000 65536"/>
            </a:gdLst>
            <a:ahLst/>
            <a:cxnLst>
              <a:cxn ang="T6">
                <a:pos x="T0" y="T1"/>
              </a:cxn>
              <a:cxn ang="T7">
                <a:pos x="T2" y="T3"/>
              </a:cxn>
              <a:cxn ang="T8">
                <a:pos x="T4" y="T5"/>
              </a:cxn>
            </a:cxnLst>
            <a:rect l="0" t="0" r="r" b="b"/>
            <a:pathLst>
              <a:path w="2042" h="1950">
                <a:moveTo>
                  <a:pt x="0" y="0"/>
                </a:moveTo>
                <a:cubicBezTo>
                  <a:pt x="578" y="132"/>
                  <a:pt x="1157" y="265"/>
                  <a:pt x="1497" y="590"/>
                </a:cubicBezTo>
                <a:cubicBezTo>
                  <a:pt x="1837" y="915"/>
                  <a:pt x="1939" y="1432"/>
                  <a:pt x="2042" y="195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58381" name="Text Box 13"/>
          <p:cNvSpPr txBox="1">
            <a:spLocks noChangeArrowheads="1"/>
          </p:cNvSpPr>
          <p:nvPr/>
        </p:nvSpPr>
        <p:spPr bwMode="auto">
          <a:xfrm>
            <a:off x="1631951" y="1052514"/>
            <a:ext cx="109696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ar-SA" sz="1500"/>
              <a:t>سلع الاستهلاك</a:t>
            </a:r>
            <a:endParaRPr lang="en-US" altLang="ar-SA" sz="1500"/>
          </a:p>
        </p:txBody>
      </p:sp>
      <p:sp>
        <p:nvSpPr>
          <p:cNvPr id="58382" name="Text Box 14"/>
          <p:cNvSpPr txBox="1">
            <a:spLocks noChangeArrowheads="1"/>
          </p:cNvSpPr>
          <p:nvPr/>
        </p:nvSpPr>
        <p:spPr bwMode="auto">
          <a:xfrm>
            <a:off x="6445251" y="4652964"/>
            <a:ext cx="104616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ar-SA" altLang="ar-SA" sz="1500"/>
              <a:t>سلع الاستثمار</a:t>
            </a:r>
            <a:endParaRPr lang="en-US" altLang="ar-SA" sz="1500"/>
          </a:p>
        </p:txBody>
      </p:sp>
      <p:grpSp>
        <p:nvGrpSpPr>
          <p:cNvPr id="2" name="Group 71"/>
          <p:cNvGrpSpPr>
            <a:grpSpLocks/>
          </p:cNvGrpSpPr>
          <p:nvPr/>
        </p:nvGrpSpPr>
        <p:grpSpPr bwMode="auto">
          <a:xfrm>
            <a:off x="5829300" y="2403476"/>
            <a:ext cx="336550" cy="371475"/>
            <a:chOff x="3755" y="2058"/>
            <a:chExt cx="212" cy="234"/>
          </a:xfrm>
        </p:grpSpPr>
        <p:sp>
          <p:nvSpPr>
            <p:cNvPr id="48182" name="Oval 18"/>
            <p:cNvSpPr>
              <a:spLocks noChangeArrowheads="1"/>
            </p:cNvSpPr>
            <p:nvPr/>
          </p:nvSpPr>
          <p:spPr bwMode="auto">
            <a:xfrm>
              <a:off x="3755" y="2234"/>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nvGrpSpPr>
            <p:cNvPr id="48183" name="Group 67"/>
            <p:cNvGrpSpPr>
              <a:grpSpLocks/>
            </p:cNvGrpSpPr>
            <p:nvPr/>
          </p:nvGrpSpPr>
          <p:grpSpPr bwMode="auto">
            <a:xfrm>
              <a:off x="3815" y="2058"/>
              <a:ext cx="152" cy="192"/>
              <a:chOff x="3907" y="2205"/>
              <a:chExt cx="152" cy="192"/>
            </a:xfrm>
          </p:grpSpPr>
          <p:sp>
            <p:nvSpPr>
              <p:cNvPr id="48184" name="Text Box 48"/>
              <p:cNvSpPr txBox="1">
                <a:spLocks noChangeArrowheads="1"/>
              </p:cNvSpPr>
              <p:nvPr/>
            </p:nvSpPr>
            <p:spPr bwMode="auto">
              <a:xfrm>
                <a:off x="3943" y="2240"/>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48185" name="Text Box 21"/>
              <p:cNvSpPr txBox="1">
                <a:spLocks noChangeArrowheads="1"/>
              </p:cNvSpPr>
              <p:nvPr/>
            </p:nvSpPr>
            <p:spPr bwMode="auto">
              <a:xfrm>
                <a:off x="3907" y="2205"/>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B</a:t>
                </a:r>
              </a:p>
            </p:txBody>
          </p:sp>
        </p:grpSp>
      </p:grpSp>
      <p:sp>
        <p:nvSpPr>
          <p:cNvPr id="58395" name="Text Box 27"/>
          <p:cNvSpPr txBox="1">
            <a:spLocks noChangeArrowheads="1"/>
          </p:cNvSpPr>
          <p:nvPr/>
        </p:nvSpPr>
        <p:spPr bwMode="auto">
          <a:xfrm>
            <a:off x="5160963" y="1898651"/>
            <a:ext cx="863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PPC</a:t>
            </a:r>
          </a:p>
        </p:txBody>
      </p:sp>
      <p:grpSp>
        <p:nvGrpSpPr>
          <p:cNvPr id="4" name="Group 79"/>
          <p:cNvGrpSpPr>
            <a:grpSpLocks/>
          </p:cNvGrpSpPr>
          <p:nvPr/>
        </p:nvGrpSpPr>
        <p:grpSpPr bwMode="auto">
          <a:xfrm>
            <a:off x="2489200" y="1722439"/>
            <a:ext cx="1917700" cy="320675"/>
            <a:chOff x="1651" y="1629"/>
            <a:chExt cx="1208" cy="202"/>
          </a:xfrm>
        </p:grpSpPr>
        <p:sp>
          <p:nvSpPr>
            <p:cNvPr id="48180" name="Line 38"/>
            <p:cNvSpPr>
              <a:spLocks noChangeShapeType="1"/>
            </p:cNvSpPr>
            <p:nvPr/>
          </p:nvSpPr>
          <p:spPr bwMode="auto">
            <a:xfrm flipH="1">
              <a:off x="1882" y="1740"/>
              <a:ext cx="977"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8181" name="Text Box 40"/>
            <p:cNvSpPr txBox="1">
              <a:spLocks noChangeArrowheads="1"/>
            </p:cNvSpPr>
            <p:nvPr/>
          </p:nvSpPr>
          <p:spPr bwMode="auto">
            <a:xfrm>
              <a:off x="1651" y="1629"/>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90</a:t>
              </a:r>
            </a:p>
          </p:txBody>
        </p:sp>
      </p:grpSp>
      <p:grpSp>
        <p:nvGrpSpPr>
          <p:cNvPr id="5" name="Group 78"/>
          <p:cNvGrpSpPr>
            <a:grpSpLocks/>
          </p:cNvGrpSpPr>
          <p:nvPr/>
        </p:nvGrpSpPr>
        <p:grpSpPr bwMode="auto">
          <a:xfrm>
            <a:off x="4224339" y="1917700"/>
            <a:ext cx="396875" cy="3055938"/>
            <a:chOff x="2744" y="1752"/>
            <a:chExt cx="250" cy="1925"/>
          </a:xfrm>
        </p:grpSpPr>
        <p:sp>
          <p:nvSpPr>
            <p:cNvPr id="48178" name="Line 39"/>
            <p:cNvSpPr>
              <a:spLocks noChangeShapeType="1"/>
            </p:cNvSpPr>
            <p:nvPr/>
          </p:nvSpPr>
          <p:spPr bwMode="auto">
            <a:xfrm flipV="1">
              <a:off x="2871" y="1752"/>
              <a:ext cx="0" cy="1678"/>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8179" name="Text Box 41"/>
            <p:cNvSpPr txBox="1">
              <a:spLocks noChangeArrowheads="1"/>
            </p:cNvSpPr>
            <p:nvPr/>
          </p:nvSpPr>
          <p:spPr bwMode="auto">
            <a:xfrm>
              <a:off x="2744" y="3475"/>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40</a:t>
              </a:r>
            </a:p>
          </p:txBody>
        </p:sp>
      </p:grpSp>
      <p:grpSp>
        <p:nvGrpSpPr>
          <p:cNvPr id="6" name="Group 77"/>
          <p:cNvGrpSpPr>
            <a:grpSpLocks/>
          </p:cNvGrpSpPr>
          <p:nvPr/>
        </p:nvGrpSpPr>
        <p:grpSpPr bwMode="auto">
          <a:xfrm>
            <a:off x="2495551" y="2493964"/>
            <a:ext cx="3313113" cy="320675"/>
            <a:chOff x="1655" y="2115"/>
            <a:chExt cx="2087" cy="202"/>
          </a:xfrm>
        </p:grpSpPr>
        <p:sp>
          <p:nvSpPr>
            <p:cNvPr id="48176" name="Line 36"/>
            <p:cNvSpPr>
              <a:spLocks noChangeShapeType="1"/>
            </p:cNvSpPr>
            <p:nvPr/>
          </p:nvSpPr>
          <p:spPr bwMode="auto">
            <a:xfrm flipH="1">
              <a:off x="1942" y="2260"/>
              <a:ext cx="1800"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8177" name="Text Box 42"/>
            <p:cNvSpPr txBox="1">
              <a:spLocks noChangeArrowheads="1"/>
            </p:cNvSpPr>
            <p:nvPr/>
          </p:nvSpPr>
          <p:spPr bwMode="auto">
            <a:xfrm>
              <a:off x="1655" y="2115"/>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70</a:t>
              </a:r>
            </a:p>
          </p:txBody>
        </p:sp>
      </p:grpSp>
      <p:grpSp>
        <p:nvGrpSpPr>
          <p:cNvPr id="7" name="Group 76"/>
          <p:cNvGrpSpPr>
            <a:grpSpLocks/>
          </p:cNvGrpSpPr>
          <p:nvPr/>
        </p:nvGrpSpPr>
        <p:grpSpPr bwMode="auto">
          <a:xfrm>
            <a:off x="5649914" y="2709864"/>
            <a:ext cx="396875" cy="2192337"/>
            <a:chOff x="3642" y="2251"/>
            <a:chExt cx="250" cy="1381"/>
          </a:xfrm>
        </p:grpSpPr>
        <p:sp>
          <p:nvSpPr>
            <p:cNvPr id="48174" name="Line 37"/>
            <p:cNvSpPr>
              <a:spLocks noChangeShapeType="1"/>
            </p:cNvSpPr>
            <p:nvPr/>
          </p:nvSpPr>
          <p:spPr bwMode="auto">
            <a:xfrm flipV="1">
              <a:off x="3778" y="2251"/>
              <a:ext cx="0" cy="1179"/>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8175" name="Text Box 43"/>
            <p:cNvSpPr txBox="1">
              <a:spLocks noChangeArrowheads="1"/>
            </p:cNvSpPr>
            <p:nvPr/>
          </p:nvSpPr>
          <p:spPr bwMode="auto">
            <a:xfrm>
              <a:off x="3642" y="3430"/>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70</a:t>
              </a:r>
            </a:p>
          </p:txBody>
        </p:sp>
      </p:grpSp>
      <p:grpSp>
        <p:nvGrpSpPr>
          <p:cNvPr id="8" name="Group 75"/>
          <p:cNvGrpSpPr>
            <a:grpSpLocks/>
          </p:cNvGrpSpPr>
          <p:nvPr/>
        </p:nvGrpSpPr>
        <p:grpSpPr bwMode="auto">
          <a:xfrm>
            <a:off x="2424113" y="3573464"/>
            <a:ext cx="3960812" cy="320675"/>
            <a:chOff x="1610" y="2795"/>
            <a:chExt cx="2495" cy="202"/>
          </a:xfrm>
        </p:grpSpPr>
        <p:sp>
          <p:nvSpPr>
            <p:cNvPr id="48172" name="Line 35"/>
            <p:cNvSpPr>
              <a:spLocks noChangeShapeType="1"/>
            </p:cNvSpPr>
            <p:nvPr/>
          </p:nvSpPr>
          <p:spPr bwMode="auto">
            <a:xfrm flipH="1">
              <a:off x="1927" y="2886"/>
              <a:ext cx="2178"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8173" name="Text Box 44"/>
            <p:cNvSpPr txBox="1">
              <a:spLocks noChangeArrowheads="1"/>
            </p:cNvSpPr>
            <p:nvPr/>
          </p:nvSpPr>
          <p:spPr bwMode="auto">
            <a:xfrm>
              <a:off x="1610" y="2795"/>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40</a:t>
              </a:r>
            </a:p>
          </p:txBody>
        </p:sp>
      </p:grpSp>
      <p:grpSp>
        <p:nvGrpSpPr>
          <p:cNvPr id="9" name="Group 74"/>
          <p:cNvGrpSpPr>
            <a:grpSpLocks/>
          </p:cNvGrpSpPr>
          <p:nvPr/>
        </p:nvGrpSpPr>
        <p:grpSpPr bwMode="auto">
          <a:xfrm>
            <a:off x="6149976" y="3573464"/>
            <a:ext cx="396875" cy="1328737"/>
            <a:chOff x="3957" y="2795"/>
            <a:chExt cx="250" cy="837"/>
          </a:xfrm>
        </p:grpSpPr>
        <p:sp>
          <p:nvSpPr>
            <p:cNvPr id="48170" name="Line 34"/>
            <p:cNvSpPr>
              <a:spLocks noChangeShapeType="1"/>
            </p:cNvSpPr>
            <p:nvPr/>
          </p:nvSpPr>
          <p:spPr bwMode="auto">
            <a:xfrm flipV="1">
              <a:off x="4093" y="2795"/>
              <a:ext cx="0" cy="635"/>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8171" name="Text Box 45"/>
            <p:cNvSpPr txBox="1">
              <a:spLocks noChangeArrowheads="1"/>
            </p:cNvSpPr>
            <p:nvPr/>
          </p:nvSpPr>
          <p:spPr bwMode="auto">
            <a:xfrm>
              <a:off x="3957" y="3430"/>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90</a:t>
              </a:r>
            </a:p>
          </p:txBody>
        </p:sp>
      </p:grpSp>
      <p:grpSp>
        <p:nvGrpSpPr>
          <p:cNvPr id="10" name="Group 73"/>
          <p:cNvGrpSpPr>
            <a:grpSpLocks/>
          </p:cNvGrpSpPr>
          <p:nvPr/>
        </p:nvGrpSpPr>
        <p:grpSpPr bwMode="auto">
          <a:xfrm>
            <a:off x="6342063" y="3386139"/>
            <a:ext cx="355600" cy="357187"/>
            <a:chOff x="4078" y="2677"/>
            <a:chExt cx="224" cy="225"/>
          </a:xfrm>
        </p:grpSpPr>
        <p:sp>
          <p:nvSpPr>
            <p:cNvPr id="48167" name="Oval 32"/>
            <p:cNvSpPr>
              <a:spLocks noChangeArrowheads="1"/>
            </p:cNvSpPr>
            <p:nvPr/>
          </p:nvSpPr>
          <p:spPr bwMode="auto">
            <a:xfrm>
              <a:off x="4078" y="2844"/>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sp>
          <p:nvSpPr>
            <p:cNvPr id="48168" name="Text Box 51"/>
            <p:cNvSpPr txBox="1">
              <a:spLocks noChangeArrowheads="1"/>
            </p:cNvSpPr>
            <p:nvPr/>
          </p:nvSpPr>
          <p:spPr bwMode="auto">
            <a:xfrm>
              <a:off x="4186" y="2715"/>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48169" name="Text Box 52"/>
            <p:cNvSpPr txBox="1">
              <a:spLocks noChangeArrowheads="1"/>
            </p:cNvSpPr>
            <p:nvPr/>
          </p:nvSpPr>
          <p:spPr bwMode="auto">
            <a:xfrm>
              <a:off x="4150" y="2677"/>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A</a:t>
              </a:r>
            </a:p>
          </p:txBody>
        </p:sp>
      </p:grpSp>
      <p:grpSp>
        <p:nvGrpSpPr>
          <p:cNvPr id="11" name="Group 72"/>
          <p:cNvGrpSpPr>
            <a:grpSpLocks/>
          </p:cNvGrpSpPr>
          <p:nvPr/>
        </p:nvGrpSpPr>
        <p:grpSpPr bwMode="auto">
          <a:xfrm>
            <a:off x="4295775" y="1514476"/>
            <a:ext cx="247650" cy="436563"/>
            <a:chOff x="2789" y="1498"/>
            <a:chExt cx="156" cy="275"/>
          </a:xfrm>
        </p:grpSpPr>
        <p:sp>
          <p:nvSpPr>
            <p:cNvPr id="48163" name="Oval 29"/>
            <p:cNvSpPr>
              <a:spLocks noChangeArrowheads="1"/>
            </p:cNvSpPr>
            <p:nvPr/>
          </p:nvSpPr>
          <p:spPr bwMode="auto">
            <a:xfrm>
              <a:off x="2847" y="1715"/>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nvGrpSpPr>
            <p:cNvPr id="48164" name="Group 65"/>
            <p:cNvGrpSpPr>
              <a:grpSpLocks/>
            </p:cNvGrpSpPr>
            <p:nvPr/>
          </p:nvGrpSpPr>
          <p:grpSpPr bwMode="auto">
            <a:xfrm>
              <a:off x="2789" y="1498"/>
              <a:ext cx="156" cy="192"/>
              <a:chOff x="2921" y="1548"/>
              <a:chExt cx="156" cy="192"/>
            </a:xfrm>
          </p:grpSpPr>
          <p:sp>
            <p:nvSpPr>
              <p:cNvPr id="48165" name="Text Box 54"/>
              <p:cNvSpPr txBox="1">
                <a:spLocks noChangeArrowheads="1"/>
              </p:cNvSpPr>
              <p:nvPr/>
            </p:nvSpPr>
            <p:spPr bwMode="auto">
              <a:xfrm>
                <a:off x="2961" y="1581"/>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48166" name="Text Box 55"/>
              <p:cNvSpPr txBox="1">
                <a:spLocks noChangeArrowheads="1"/>
              </p:cNvSpPr>
              <p:nvPr/>
            </p:nvSpPr>
            <p:spPr bwMode="auto">
              <a:xfrm>
                <a:off x="2921" y="1548"/>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C</a:t>
                </a:r>
              </a:p>
            </p:txBody>
          </p:sp>
        </p:grpSp>
      </p:grpSp>
      <p:grpSp>
        <p:nvGrpSpPr>
          <p:cNvPr id="13" name="Group 82"/>
          <p:cNvGrpSpPr>
            <a:grpSpLocks/>
          </p:cNvGrpSpPr>
          <p:nvPr/>
        </p:nvGrpSpPr>
        <p:grpSpPr bwMode="auto">
          <a:xfrm>
            <a:off x="3503614" y="2781300"/>
            <a:ext cx="255587" cy="420688"/>
            <a:chOff x="2290" y="2296"/>
            <a:chExt cx="161" cy="265"/>
          </a:xfrm>
        </p:grpSpPr>
        <p:sp>
          <p:nvSpPr>
            <p:cNvPr id="48159" name="Oval 17"/>
            <p:cNvSpPr>
              <a:spLocks noChangeArrowheads="1"/>
            </p:cNvSpPr>
            <p:nvPr/>
          </p:nvSpPr>
          <p:spPr bwMode="auto">
            <a:xfrm>
              <a:off x="2349" y="2503"/>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nvGrpSpPr>
            <p:cNvPr id="48160" name="Group 66"/>
            <p:cNvGrpSpPr>
              <a:grpSpLocks/>
            </p:cNvGrpSpPr>
            <p:nvPr/>
          </p:nvGrpSpPr>
          <p:grpSpPr bwMode="auto">
            <a:xfrm>
              <a:off x="2290" y="2296"/>
              <a:ext cx="161" cy="192"/>
              <a:chOff x="2608" y="2376"/>
              <a:chExt cx="161" cy="192"/>
            </a:xfrm>
          </p:grpSpPr>
          <p:sp>
            <p:nvSpPr>
              <p:cNvPr id="48161" name="Text Box 57"/>
              <p:cNvSpPr txBox="1">
                <a:spLocks noChangeArrowheads="1"/>
              </p:cNvSpPr>
              <p:nvPr/>
            </p:nvSpPr>
            <p:spPr bwMode="auto">
              <a:xfrm>
                <a:off x="2653" y="2421"/>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48162" name="Text Box 58"/>
              <p:cNvSpPr txBox="1">
                <a:spLocks noChangeArrowheads="1"/>
              </p:cNvSpPr>
              <p:nvPr/>
            </p:nvSpPr>
            <p:spPr bwMode="auto">
              <a:xfrm>
                <a:off x="2608" y="2376"/>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D</a:t>
                </a:r>
              </a:p>
            </p:txBody>
          </p:sp>
        </p:grpSp>
      </p:grpSp>
      <p:grpSp>
        <p:nvGrpSpPr>
          <p:cNvPr id="15" name="Group 83"/>
          <p:cNvGrpSpPr>
            <a:grpSpLocks/>
          </p:cNvGrpSpPr>
          <p:nvPr/>
        </p:nvGrpSpPr>
        <p:grpSpPr bwMode="auto">
          <a:xfrm>
            <a:off x="6672263" y="1341439"/>
            <a:ext cx="241300" cy="523875"/>
            <a:chOff x="4286" y="1389"/>
            <a:chExt cx="152" cy="330"/>
          </a:xfrm>
        </p:grpSpPr>
        <p:sp>
          <p:nvSpPr>
            <p:cNvPr id="48155" name="Oval 19"/>
            <p:cNvSpPr>
              <a:spLocks noChangeArrowheads="1"/>
            </p:cNvSpPr>
            <p:nvPr/>
          </p:nvSpPr>
          <p:spPr bwMode="auto">
            <a:xfrm>
              <a:off x="4319" y="1661"/>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nvGrpSpPr>
            <p:cNvPr id="48156" name="Group 70"/>
            <p:cNvGrpSpPr>
              <a:grpSpLocks/>
            </p:cNvGrpSpPr>
            <p:nvPr/>
          </p:nvGrpSpPr>
          <p:grpSpPr bwMode="auto">
            <a:xfrm>
              <a:off x="4286" y="1389"/>
              <a:ext cx="152" cy="192"/>
              <a:chOff x="4377" y="1424"/>
              <a:chExt cx="152" cy="192"/>
            </a:xfrm>
          </p:grpSpPr>
          <p:sp>
            <p:nvSpPr>
              <p:cNvPr id="48157" name="Text Box 63"/>
              <p:cNvSpPr txBox="1">
                <a:spLocks noChangeArrowheads="1"/>
              </p:cNvSpPr>
              <p:nvPr/>
            </p:nvSpPr>
            <p:spPr bwMode="auto">
              <a:xfrm>
                <a:off x="4407" y="1466"/>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48158" name="Text Box 64"/>
              <p:cNvSpPr txBox="1">
                <a:spLocks noChangeArrowheads="1"/>
              </p:cNvSpPr>
              <p:nvPr/>
            </p:nvSpPr>
            <p:spPr bwMode="auto">
              <a:xfrm>
                <a:off x="4377" y="1424"/>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E</a:t>
                </a:r>
              </a:p>
            </p:txBody>
          </p:sp>
        </p:grpSp>
      </p:grpSp>
      <p:grpSp>
        <p:nvGrpSpPr>
          <p:cNvPr id="17" name="Group 81"/>
          <p:cNvGrpSpPr>
            <a:grpSpLocks/>
          </p:cNvGrpSpPr>
          <p:nvPr/>
        </p:nvGrpSpPr>
        <p:grpSpPr bwMode="auto">
          <a:xfrm>
            <a:off x="2568576" y="4437064"/>
            <a:ext cx="422275" cy="320675"/>
            <a:chOff x="1701" y="3339"/>
            <a:chExt cx="266" cy="202"/>
          </a:xfrm>
        </p:grpSpPr>
        <p:sp>
          <p:nvSpPr>
            <p:cNvPr id="48153" name="Text Box 47"/>
            <p:cNvSpPr txBox="1">
              <a:spLocks noChangeArrowheads="1"/>
            </p:cNvSpPr>
            <p:nvPr/>
          </p:nvSpPr>
          <p:spPr bwMode="auto">
            <a:xfrm>
              <a:off x="1701" y="3339"/>
              <a:ext cx="183"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0</a:t>
              </a:r>
            </a:p>
          </p:txBody>
        </p:sp>
        <p:sp>
          <p:nvSpPr>
            <p:cNvPr id="48154" name="Oval 80"/>
            <p:cNvSpPr>
              <a:spLocks noChangeArrowheads="1"/>
            </p:cNvSpPr>
            <p:nvPr/>
          </p:nvSpPr>
          <p:spPr bwMode="auto">
            <a:xfrm>
              <a:off x="1909" y="3385"/>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sp>
        <p:nvSpPr>
          <p:cNvPr id="54" name="Rectangle 53"/>
          <p:cNvSpPr>
            <a:spLocks noChangeArrowheads="1"/>
          </p:cNvSpPr>
          <p:nvPr/>
        </p:nvSpPr>
        <p:spPr bwMode="auto">
          <a:xfrm>
            <a:off x="2144714" y="4726782"/>
            <a:ext cx="8137525" cy="503237"/>
          </a:xfrm>
          <a:prstGeom prst="rect">
            <a:avLst/>
          </a:prstGeom>
          <a:noFill/>
          <a:ln w="9525">
            <a:noFill/>
            <a:miter lim="800000"/>
            <a:headEnd/>
            <a:tailEnd/>
          </a:ln>
          <a:effectLst/>
        </p:spPr>
        <p:txBody>
          <a:bodyPr/>
          <a:lstStyle/>
          <a:p>
            <a:pPr marL="266700" indent="-266700" algn="justLow">
              <a:lnSpc>
                <a:spcPct val="150000"/>
              </a:lnSpc>
              <a:spcAft>
                <a:spcPts val="400"/>
              </a:spcAft>
              <a:buClr>
                <a:schemeClr val="bg2"/>
              </a:buClr>
              <a:buSzPct val="75000"/>
              <a:buFont typeface="Wingdings" pitchFamily="2" charset="2"/>
              <a:buChar char="v"/>
              <a:defRPr/>
            </a:pPr>
            <a:r>
              <a:rPr lang="ar-SA" dirty="0"/>
              <a:t>يمكن باستخدام فكرة هذا المنحنى توضيح الاختلافات بين الخيارات المختلفة:</a:t>
            </a:r>
          </a:p>
          <a:p>
            <a:pPr marL="266700" indent="-266700" algn="justLow">
              <a:spcAft>
                <a:spcPts val="400"/>
              </a:spcAft>
              <a:buClr>
                <a:schemeClr val="bg2"/>
              </a:buClr>
              <a:buSzPct val="75000"/>
              <a:defRPr/>
            </a:pPr>
            <a:r>
              <a:rPr lang="ar-SA" dirty="0"/>
              <a:t>		</a:t>
            </a:r>
          </a:p>
          <a:p>
            <a:pPr marL="266700" indent="-266700" algn="justLow">
              <a:spcAft>
                <a:spcPts val="400"/>
              </a:spcAft>
              <a:buClr>
                <a:schemeClr val="bg2"/>
              </a:buClr>
              <a:buSzPct val="75000"/>
              <a:defRPr/>
            </a:pPr>
            <a:r>
              <a:rPr lang="ar-SA" dirty="0"/>
              <a:t>	</a:t>
            </a:r>
          </a:p>
          <a:p>
            <a:pPr algn="justLow">
              <a:lnSpc>
                <a:spcPct val="150000"/>
              </a:lnSpc>
              <a:spcAft>
                <a:spcPts val="400"/>
              </a:spcAft>
              <a:buClr>
                <a:schemeClr val="bg2"/>
              </a:buClr>
              <a:buSzPct val="75000"/>
              <a:defRPr/>
            </a:pPr>
            <a:endParaRPr lang="ar-SA" sz="700" dirty="0"/>
          </a:p>
        </p:txBody>
      </p:sp>
      <p:sp>
        <p:nvSpPr>
          <p:cNvPr id="55" name="Rectangle 54"/>
          <p:cNvSpPr>
            <a:spLocks noChangeArrowheads="1"/>
          </p:cNvSpPr>
          <p:nvPr/>
        </p:nvSpPr>
        <p:spPr bwMode="auto">
          <a:xfrm>
            <a:off x="2180432" y="5149850"/>
            <a:ext cx="8137525" cy="504825"/>
          </a:xfrm>
          <a:prstGeom prst="rect">
            <a:avLst/>
          </a:prstGeom>
          <a:noFill/>
          <a:ln w="9525">
            <a:noFill/>
            <a:miter lim="800000"/>
            <a:headEnd/>
            <a:tailEnd/>
          </a:ln>
          <a:effectLst/>
        </p:spPr>
        <p:txBody>
          <a:bodyPr/>
          <a:lstStyle/>
          <a:p>
            <a:pPr marL="266700" indent="-266700" algn="justLow">
              <a:spcAft>
                <a:spcPts val="400"/>
              </a:spcAft>
              <a:buClr>
                <a:schemeClr val="bg2"/>
              </a:buClr>
              <a:buSzPct val="75000"/>
              <a:defRPr/>
            </a:pPr>
            <a:r>
              <a:rPr lang="ar-SA" dirty="0"/>
              <a:t>	- الخيار </a:t>
            </a:r>
            <a:r>
              <a:rPr lang="en-US" dirty="0"/>
              <a:t>D</a:t>
            </a:r>
            <a:r>
              <a:rPr lang="ar-SA" dirty="0"/>
              <a:t> ممكن لكنه غير مرغوب فيه: (حجم من الإنتاج أقل من الامكانيات المتاحة).</a:t>
            </a:r>
          </a:p>
          <a:p>
            <a:pPr marL="266700" indent="-266700" algn="justLow">
              <a:spcAft>
                <a:spcPts val="400"/>
              </a:spcAft>
              <a:buClr>
                <a:schemeClr val="bg2"/>
              </a:buClr>
              <a:buSzPct val="75000"/>
              <a:defRPr/>
            </a:pPr>
            <a:r>
              <a:rPr lang="ar-SA" dirty="0"/>
              <a:t>		</a:t>
            </a:r>
          </a:p>
          <a:p>
            <a:pPr marL="266700" indent="-266700" algn="justLow">
              <a:spcAft>
                <a:spcPts val="400"/>
              </a:spcAft>
              <a:buClr>
                <a:schemeClr val="bg2"/>
              </a:buClr>
              <a:buSzPct val="75000"/>
              <a:defRPr/>
            </a:pPr>
            <a:r>
              <a:rPr lang="ar-SA" dirty="0"/>
              <a:t>	</a:t>
            </a:r>
          </a:p>
          <a:p>
            <a:pPr algn="justLow">
              <a:lnSpc>
                <a:spcPct val="150000"/>
              </a:lnSpc>
              <a:spcAft>
                <a:spcPts val="400"/>
              </a:spcAft>
              <a:buClr>
                <a:schemeClr val="bg2"/>
              </a:buClr>
              <a:buSzPct val="75000"/>
              <a:defRPr/>
            </a:pPr>
            <a:endParaRPr lang="ar-SA" sz="700" dirty="0"/>
          </a:p>
        </p:txBody>
      </p:sp>
      <p:sp>
        <p:nvSpPr>
          <p:cNvPr id="56" name="Rectangle 55"/>
          <p:cNvSpPr>
            <a:spLocks noChangeArrowheads="1"/>
          </p:cNvSpPr>
          <p:nvPr/>
        </p:nvSpPr>
        <p:spPr bwMode="auto">
          <a:xfrm>
            <a:off x="2144713" y="5510213"/>
            <a:ext cx="8137525" cy="503237"/>
          </a:xfrm>
          <a:prstGeom prst="rect">
            <a:avLst/>
          </a:prstGeom>
          <a:noFill/>
          <a:ln w="9525">
            <a:noFill/>
            <a:miter lim="800000"/>
            <a:headEnd/>
            <a:tailEnd/>
          </a:ln>
          <a:effectLst/>
        </p:spPr>
        <p:txBody>
          <a:bodyPr/>
          <a:lstStyle/>
          <a:p>
            <a:pPr marL="266700" indent="-266700" algn="justLow">
              <a:spcAft>
                <a:spcPts val="400"/>
              </a:spcAft>
              <a:buClr>
                <a:schemeClr val="bg2"/>
              </a:buClr>
              <a:buSzPct val="75000"/>
              <a:defRPr/>
            </a:pPr>
            <a:r>
              <a:rPr lang="ar-SA" dirty="0"/>
              <a:t>	- الخيار </a:t>
            </a:r>
            <a:r>
              <a:rPr lang="en-US" dirty="0"/>
              <a:t>E</a:t>
            </a:r>
            <a:r>
              <a:rPr lang="ar-SA" dirty="0"/>
              <a:t> مرغوب فيه لكنه غير ممكن: (حجم من الإنتاج يفوق الامكانيات المتاحة).</a:t>
            </a:r>
          </a:p>
          <a:p>
            <a:pPr marL="266700" indent="-266700" algn="justLow">
              <a:spcAft>
                <a:spcPts val="400"/>
              </a:spcAft>
              <a:buClr>
                <a:schemeClr val="bg2"/>
              </a:buClr>
              <a:buSzPct val="75000"/>
              <a:defRPr/>
            </a:pPr>
            <a:r>
              <a:rPr lang="ar-SA" dirty="0"/>
              <a:t>	</a:t>
            </a:r>
          </a:p>
          <a:p>
            <a:pPr marL="266700" indent="-266700" algn="justLow">
              <a:spcAft>
                <a:spcPts val="400"/>
              </a:spcAft>
              <a:buClr>
                <a:schemeClr val="bg2"/>
              </a:buClr>
              <a:buSzPct val="75000"/>
              <a:defRPr/>
            </a:pPr>
            <a:r>
              <a:rPr lang="ar-SA" dirty="0"/>
              <a:t>	</a:t>
            </a:r>
          </a:p>
          <a:p>
            <a:pPr marL="266700" indent="-266700" algn="justLow">
              <a:spcAft>
                <a:spcPts val="400"/>
              </a:spcAft>
              <a:buClr>
                <a:schemeClr val="bg2"/>
              </a:buClr>
              <a:buSzPct val="75000"/>
              <a:defRPr/>
            </a:pPr>
            <a:r>
              <a:rPr lang="ar-SA" dirty="0"/>
              <a:t>	</a:t>
            </a:r>
          </a:p>
          <a:p>
            <a:pPr algn="justLow">
              <a:lnSpc>
                <a:spcPct val="150000"/>
              </a:lnSpc>
              <a:spcAft>
                <a:spcPts val="400"/>
              </a:spcAft>
              <a:buClr>
                <a:schemeClr val="bg2"/>
              </a:buClr>
              <a:buSzPct val="75000"/>
              <a:defRPr/>
            </a:pPr>
            <a:endParaRPr lang="ar-SA" sz="700" dirty="0"/>
          </a:p>
        </p:txBody>
      </p:sp>
      <p:sp>
        <p:nvSpPr>
          <p:cNvPr id="57" name="Rectangle 56"/>
          <p:cNvSpPr>
            <a:spLocks noChangeArrowheads="1"/>
          </p:cNvSpPr>
          <p:nvPr/>
        </p:nvSpPr>
        <p:spPr bwMode="auto">
          <a:xfrm>
            <a:off x="2180432" y="5899944"/>
            <a:ext cx="8137525" cy="504825"/>
          </a:xfrm>
          <a:prstGeom prst="rect">
            <a:avLst/>
          </a:prstGeom>
          <a:noFill/>
          <a:ln w="9525">
            <a:noFill/>
            <a:miter lim="800000"/>
            <a:headEnd/>
            <a:tailEnd/>
          </a:ln>
          <a:effectLst/>
        </p:spPr>
        <p:txBody>
          <a:bodyPr/>
          <a:lstStyle/>
          <a:p>
            <a:pPr marL="266700" indent="-266700" algn="justLow">
              <a:spcAft>
                <a:spcPts val="400"/>
              </a:spcAft>
              <a:buClr>
                <a:schemeClr val="bg2"/>
              </a:buClr>
              <a:buSzPct val="75000"/>
              <a:defRPr/>
            </a:pPr>
            <a:r>
              <a:rPr lang="ar-SA" dirty="0"/>
              <a:t>	- الخيارات   </a:t>
            </a:r>
            <a:r>
              <a:rPr lang="en-US" dirty="0"/>
              <a:t>A, B, C</a:t>
            </a:r>
            <a:r>
              <a:rPr lang="ar-SA" dirty="0"/>
              <a:t>  (حجم من الإنتاج في حدود الامكانيات المتاحة).</a:t>
            </a:r>
          </a:p>
          <a:p>
            <a:pPr marL="266700" indent="-266700" algn="justLow">
              <a:spcAft>
                <a:spcPts val="400"/>
              </a:spcAft>
              <a:buClr>
                <a:schemeClr val="bg2"/>
              </a:buClr>
              <a:buSzPct val="75000"/>
              <a:defRPr/>
            </a:pPr>
            <a:r>
              <a:rPr lang="ar-SA" dirty="0"/>
              <a:t>	</a:t>
            </a:r>
          </a:p>
          <a:p>
            <a:pPr marL="266700" indent="-266700" algn="justLow">
              <a:spcAft>
                <a:spcPts val="400"/>
              </a:spcAft>
              <a:buClr>
                <a:schemeClr val="bg2"/>
              </a:buClr>
              <a:buSzPct val="75000"/>
              <a:defRPr/>
            </a:pPr>
            <a:r>
              <a:rPr lang="ar-SA" dirty="0"/>
              <a:t>	</a:t>
            </a:r>
          </a:p>
          <a:p>
            <a:pPr algn="justLow">
              <a:lnSpc>
                <a:spcPct val="150000"/>
              </a:lnSpc>
              <a:spcAft>
                <a:spcPts val="400"/>
              </a:spcAft>
              <a:buClr>
                <a:schemeClr val="bg2"/>
              </a:buClr>
              <a:buSzPct val="75000"/>
              <a:defRPr/>
            </a:pPr>
            <a:endParaRPr lang="ar-SA" sz="700" dirty="0"/>
          </a:p>
        </p:txBody>
      </p:sp>
    </p:spTree>
    <p:extLst>
      <p:ext uri="{BB962C8B-B14F-4D97-AF65-F5344CB8AC3E}">
        <p14:creationId xmlns:p14="http://schemas.microsoft.com/office/powerpoint/2010/main" val="2790029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anim calcmode="lin" valueType="num">
                                      <p:cBhvr>
                                        <p:cTn id="7" dur="5000" fill="hold"/>
                                        <p:tgtEl>
                                          <p:spTgt spid="58373"/>
                                        </p:tgtEl>
                                        <p:attrNameLst>
                                          <p:attrName>ppt_w</p:attrName>
                                        </p:attrNameLst>
                                      </p:cBhvr>
                                      <p:tavLst>
                                        <p:tav tm="0" fmla="#ppt_w*sin(2.5*pi*$)">
                                          <p:val>
                                            <p:fltVal val="0"/>
                                          </p:val>
                                        </p:tav>
                                        <p:tav tm="100000">
                                          <p:val>
                                            <p:fltVal val="1"/>
                                          </p:val>
                                        </p:tav>
                                      </p:tavLst>
                                    </p:anim>
                                    <p:anim calcmode="lin" valueType="num">
                                      <p:cBhvr>
                                        <p:cTn id="8" dur="5000" fill="hold"/>
                                        <p:tgtEl>
                                          <p:spTgt spid="5837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8376"/>
                                        </p:tgtEl>
                                        <p:attrNameLst>
                                          <p:attrName>style.visibility</p:attrName>
                                        </p:attrNameLst>
                                      </p:cBhvr>
                                      <p:to>
                                        <p:strVal val="visible"/>
                                      </p:to>
                                    </p:set>
                                    <p:animEffect transition="in" filter="wipe(left)">
                                      <p:cBhvr>
                                        <p:cTn id="13" dur="2000"/>
                                        <p:tgtEl>
                                          <p:spTgt spid="5837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8375"/>
                                        </p:tgtEl>
                                        <p:attrNameLst>
                                          <p:attrName>style.visibility</p:attrName>
                                        </p:attrNameLst>
                                      </p:cBhvr>
                                      <p:to>
                                        <p:strVal val="visible"/>
                                      </p:to>
                                    </p:set>
                                    <p:animEffect transition="in" filter="wipe(down)">
                                      <p:cBhvr>
                                        <p:cTn id="18" dur="2000"/>
                                        <p:tgtEl>
                                          <p:spTgt spid="5837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0" fill="hold" grpId="0" nodeType="clickEffect">
                                  <p:stCondLst>
                                    <p:cond delay="0"/>
                                  </p:stCondLst>
                                  <p:childTnLst>
                                    <p:set>
                                      <p:cBhvr>
                                        <p:cTn id="22" dur="1" fill="hold">
                                          <p:stCondLst>
                                            <p:cond delay="0"/>
                                          </p:stCondLst>
                                        </p:cTn>
                                        <p:tgtEl>
                                          <p:spTgt spid="58381"/>
                                        </p:tgtEl>
                                        <p:attrNameLst>
                                          <p:attrName>style.visibility</p:attrName>
                                        </p:attrNameLst>
                                      </p:cBhvr>
                                      <p:to>
                                        <p:strVal val="visible"/>
                                      </p:to>
                                    </p:set>
                                    <p:anim calcmode="lin" valueType="num">
                                      <p:cBhvr>
                                        <p:cTn id="23" dur="500" fill="hold"/>
                                        <p:tgtEl>
                                          <p:spTgt spid="58381"/>
                                        </p:tgtEl>
                                        <p:attrNameLst>
                                          <p:attrName>ppt_w</p:attrName>
                                        </p:attrNameLst>
                                      </p:cBhvr>
                                      <p:tavLst>
                                        <p:tav tm="0">
                                          <p:val>
                                            <p:fltVal val="0"/>
                                          </p:val>
                                        </p:tav>
                                        <p:tav tm="100000">
                                          <p:val>
                                            <p:strVal val="#ppt_w"/>
                                          </p:val>
                                        </p:tav>
                                      </p:tavLst>
                                    </p:anim>
                                    <p:anim calcmode="lin" valueType="num">
                                      <p:cBhvr>
                                        <p:cTn id="24" dur="500" fill="hold"/>
                                        <p:tgtEl>
                                          <p:spTgt spid="58381"/>
                                        </p:tgtEl>
                                        <p:attrNameLst>
                                          <p:attrName>ppt_h</p:attrName>
                                        </p:attrNameLst>
                                      </p:cBhvr>
                                      <p:tavLst>
                                        <p:tav tm="0">
                                          <p:val>
                                            <p:fltVal val="0"/>
                                          </p:val>
                                        </p:tav>
                                        <p:tav tm="100000">
                                          <p:val>
                                            <p:strVal val="#ppt_h"/>
                                          </p:val>
                                        </p:tav>
                                      </p:tavLst>
                                    </p:anim>
                                    <p:animEffect transition="in" filter="fade">
                                      <p:cBhvr>
                                        <p:cTn id="25" dur="500"/>
                                        <p:tgtEl>
                                          <p:spTgt spid="5838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58382"/>
                                        </p:tgtEl>
                                        <p:attrNameLst>
                                          <p:attrName>style.visibility</p:attrName>
                                        </p:attrNameLst>
                                      </p:cBhvr>
                                      <p:to>
                                        <p:strVal val="visible"/>
                                      </p:to>
                                    </p:set>
                                    <p:animEffect transition="in" filter="box(in)">
                                      <p:cBhvr>
                                        <p:cTn id="30" dur="500"/>
                                        <p:tgtEl>
                                          <p:spTgt spid="5838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0" presetClass="entr" presetSubtype="0" fill="hold" grpId="0" nodeType="clickEffect">
                                  <p:stCondLst>
                                    <p:cond delay="0"/>
                                  </p:stCondLst>
                                  <p:childTnLst>
                                    <p:set>
                                      <p:cBhvr>
                                        <p:cTn id="34" dur="1" fill="hold">
                                          <p:stCondLst>
                                            <p:cond delay="0"/>
                                          </p:stCondLst>
                                        </p:cTn>
                                        <p:tgtEl>
                                          <p:spTgt spid="58378"/>
                                        </p:tgtEl>
                                        <p:attrNameLst>
                                          <p:attrName>style.visibility</p:attrName>
                                        </p:attrNameLst>
                                      </p:cBhvr>
                                      <p:to>
                                        <p:strVal val="visible"/>
                                      </p:to>
                                    </p:set>
                                    <p:animEffect transition="in" filter="wedge">
                                      <p:cBhvr>
                                        <p:cTn id="35" dur="2000"/>
                                        <p:tgtEl>
                                          <p:spTgt spid="5837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3" presetClass="entr" presetSubtype="0" fill="hold" grpId="0" nodeType="clickEffect">
                                  <p:stCondLst>
                                    <p:cond delay="0"/>
                                  </p:stCondLst>
                                  <p:childTnLst>
                                    <p:set>
                                      <p:cBhvr>
                                        <p:cTn id="39" dur="1" fill="hold">
                                          <p:stCondLst>
                                            <p:cond delay="0"/>
                                          </p:stCondLst>
                                        </p:cTn>
                                        <p:tgtEl>
                                          <p:spTgt spid="58395"/>
                                        </p:tgtEl>
                                        <p:attrNameLst>
                                          <p:attrName>style.visibility</p:attrName>
                                        </p:attrNameLst>
                                      </p:cBhvr>
                                      <p:to>
                                        <p:strVal val="visible"/>
                                      </p:to>
                                    </p:set>
                                    <p:anim calcmode="lin" valueType="num">
                                      <p:cBhvr>
                                        <p:cTn id="40" dur="500" fill="hold"/>
                                        <p:tgtEl>
                                          <p:spTgt spid="58395"/>
                                        </p:tgtEl>
                                        <p:attrNameLst>
                                          <p:attrName>ppt_w</p:attrName>
                                        </p:attrNameLst>
                                      </p:cBhvr>
                                      <p:tavLst>
                                        <p:tav tm="0">
                                          <p:val>
                                            <p:fltVal val="0"/>
                                          </p:val>
                                        </p:tav>
                                        <p:tav tm="100000">
                                          <p:val>
                                            <p:strVal val="#ppt_w"/>
                                          </p:val>
                                        </p:tav>
                                      </p:tavLst>
                                    </p:anim>
                                    <p:anim calcmode="lin" valueType="num">
                                      <p:cBhvr>
                                        <p:cTn id="41" dur="500" fill="hold"/>
                                        <p:tgtEl>
                                          <p:spTgt spid="58395"/>
                                        </p:tgtEl>
                                        <p:attrNameLst>
                                          <p:attrName>ppt_h</p:attrName>
                                        </p:attrNameLst>
                                      </p:cBhvr>
                                      <p:tavLst>
                                        <p:tav tm="0">
                                          <p:val>
                                            <p:fltVal val="0"/>
                                          </p:val>
                                        </p:tav>
                                        <p:tav tm="100000">
                                          <p:val>
                                            <p:strVal val="#ppt_h"/>
                                          </p:val>
                                        </p:tav>
                                      </p:tavLst>
                                    </p:anim>
                                    <p:animEffect transition="in" filter="fade">
                                      <p:cBhvr>
                                        <p:cTn id="42" dur="500"/>
                                        <p:tgtEl>
                                          <p:spTgt spid="5839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3" presetClass="entr" presetSubtype="16"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4"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00"/>
                                        <p:tgtEl>
                                          <p:spTgt spid="10"/>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1"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up)">
                                      <p:cBhvr>
                                        <p:cTn id="58" dur="2000"/>
                                        <p:tgtEl>
                                          <p:spTgt spid="9"/>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2"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right)">
                                      <p:cBhvr>
                                        <p:cTn id="63" dur="2000"/>
                                        <p:tgtEl>
                                          <p:spTgt spid="8"/>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3" presetClass="entr" presetSubtype="16" fill="hold" nodeType="click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p:cTn id="68" dur="500" fill="hold"/>
                                        <p:tgtEl>
                                          <p:spTgt spid="2"/>
                                        </p:tgtEl>
                                        <p:attrNameLst>
                                          <p:attrName>ppt_w</p:attrName>
                                        </p:attrNameLst>
                                      </p:cBhvr>
                                      <p:tavLst>
                                        <p:tav tm="0">
                                          <p:val>
                                            <p:fltVal val="0"/>
                                          </p:val>
                                        </p:tav>
                                        <p:tav tm="100000">
                                          <p:val>
                                            <p:strVal val="#ppt_w"/>
                                          </p:val>
                                        </p:tav>
                                      </p:tavLst>
                                    </p:anim>
                                    <p:anim calcmode="lin" valueType="num">
                                      <p:cBhvr>
                                        <p:cTn id="69"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1"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up)">
                                      <p:cBhvr>
                                        <p:cTn id="74" dur="2000"/>
                                        <p:tgtEl>
                                          <p:spTgt spid="7"/>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2" fill="hold" nodeType="click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wipe(right)">
                                      <p:cBhvr>
                                        <p:cTn id="79" dur="2000"/>
                                        <p:tgtEl>
                                          <p:spTgt spid="6"/>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53" presetClass="entr" presetSubtype="0" fill="hold" nodeType="click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ppt_w</p:attrName>
                                        </p:attrNameLst>
                                      </p:cBhvr>
                                      <p:tavLst>
                                        <p:tav tm="0">
                                          <p:val>
                                            <p:fltVal val="0"/>
                                          </p:val>
                                        </p:tav>
                                        <p:tav tm="100000">
                                          <p:val>
                                            <p:strVal val="#ppt_w"/>
                                          </p:val>
                                        </p:tav>
                                      </p:tavLst>
                                    </p:anim>
                                    <p:anim calcmode="lin" valueType="num">
                                      <p:cBhvr>
                                        <p:cTn id="85" dur="500" fill="hold"/>
                                        <p:tgtEl>
                                          <p:spTgt spid="11"/>
                                        </p:tgtEl>
                                        <p:attrNameLst>
                                          <p:attrName>ppt_h</p:attrName>
                                        </p:attrNameLst>
                                      </p:cBhvr>
                                      <p:tavLst>
                                        <p:tav tm="0">
                                          <p:val>
                                            <p:fltVal val="0"/>
                                          </p:val>
                                        </p:tav>
                                        <p:tav tm="100000">
                                          <p:val>
                                            <p:strVal val="#ppt_h"/>
                                          </p:val>
                                        </p:tav>
                                      </p:tavLst>
                                    </p:anim>
                                    <p:animEffect transition="in" filter="fade">
                                      <p:cBhvr>
                                        <p:cTn id="86" dur="500"/>
                                        <p:tgtEl>
                                          <p:spTgt spid="11"/>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22" presetClass="entr" presetSubtype="1" fill="hold" nodeType="click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up)">
                                      <p:cBhvr>
                                        <p:cTn id="91" dur="2000"/>
                                        <p:tgtEl>
                                          <p:spTgt spid="5"/>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22" presetClass="entr" presetSubtype="2" fill="hold" nodeType="click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wipe(right)">
                                      <p:cBhvr>
                                        <p:cTn id="96" dur="2000"/>
                                        <p:tgtEl>
                                          <p:spTgt spid="4"/>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53" presetClass="entr" presetSubtype="0" fill="hold" nodeType="clickEffect">
                                  <p:stCondLst>
                                    <p:cond delay="0"/>
                                  </p:stCondLst>
                                  <p:childTnLst>
                                    <p:set>
                                      <p:cBhvr>
                                        <p:cTn id="100" dur="1" fill="hold">
                                          <p:stCondLst>
                                            <p:cond delay="0"/>
                                          </p:stCondLst>
                                        </p:cTn>
                                        <p:tgtEl>
                                          <p:spTgt spid="13"/>
                                        </p:tgtEl>
                                        <p:attrNameLst>
                                          <p:attrName>style.visibility</p:attrName>
                                        </p:attrNameLst>
                                      </p:cBhvr>
                                      <p:to>
                                        <p:strVal val="visible"/>
                                      </p:to>
                                    </p:set>
                                    <p:anim calcmode="lin" valueType="num">
                                      <p:cBhvr>
                                        <p:cTn id="101" dur="500" fill="hold"/>
                                        <p:tgtEl>
                                          <p:spTgt spid="13"/>
                                        </p:tgtEl>
                                        <p:attrNameLst>
                                          <p:attrName>ppt_w</p:attrName>
                                        </p:attrNameLst>
                                      </p:cBhvr>
                                      <p:tavLst>
                                        <p:tav tm="0">
                                          <p:val>
                                            <p:fltVal val="0"/>
                                          </p:val>
                                        </p:tav>
                                        <p:tav tm="100000">
                                          <p:val>
                                            <p:strVal val="#ppt_w"/>
                                          </p:val>
                                        </p:tav>
                                      </p:tavLst>
                                    </p:anim>
                                    <p:anim calcmode="lin" valueType="num">
                                      <p:cBhvr>
                                        <p:cTn id="102" dur="500" fill="hold"/>
                                        <p:tgtEl>
                                          <p:spTgt spid="13"/>
                                        </p:tgtEl>
                                        <p:attrNameLst>
                                          <p:attrName>ppt_h</p:attrName>
                                        </p:attrNameLst>
                                      </p:cBhvr>
                                      <p:tavLst>
                                        <p:tav tm="0">
                                          <p:val>
                                            <p:fltVal val="0"/>
                                          </p:val>
                                        </p:tav>
                                        <p:tav tm="100000">
                                          <p:val>
                                            <p:strVal val="#ppt_h"/>
                                          </p:val>
                                        </p:tav>
                                      </p:tavLst>
                                    </p:anim>
                                    <p:animEffect transition="in" filter="fade">
                                      <p:cBhvr>
                                        <p:cTn id="103" dur="500"/>
                                        <p:tgtEl>
                                          <p:spTgt spid="13"/>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23" presetClass="entr" presetSubtype="16" fill="hold" nodeType="click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p:cTn id="108" dur="500" fill="hold"/>
                                        <p:tgtEl>
                                          <p:spTgt spid="15"/>
                                        </p:tgtEl>
                                        <p:attrNameLst>
                                          <p:attrName>ppt_w</p:attrName>
                                        </p:attrNameLst>
                                      </p:cBhvr>
                                      <p:tavLst>
                                        <p:tav tm="0">
                                          <p:val>
                                            <p:fltVal val="0"/>
                                          </p:val>
                                        </p:tav>
                                        <p:tav tm="100000">
                                          <p:val>
                                            <p:strVal val="#ppt_w"/>
                                          </p:val>
                                        </p:tav>
                                      </p:tavLst>
                                    </p:anim>
                                    <p:anim calcmode="lin" valueType="num">
                                      <p:cBhvr>
                                        <p:cTn id="109"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110" fill="hold" nodeType="clickPar">
                      <p:stCondLst>
                        <p:cond delay="indefinite"/>
                      </p:stCondLst>
                      <p:childTnLst>
                        <p:par>
                          <p:cTn id="111" fill="hold" nodeType="withGroup">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54"/>
                                        </p:tgtEl>
                                        <p:attrNameLst>
                                          <p:attrName>style.visibility</p:attrName>
                                        </p:attrNameLst>
                                      </p:cBhvr>
                                      <p:to>
                                        <p:strVal val="visible"/>
                                      </p:to>
                                    </p:set>
                                    <p:animEffect transition="in" filter="blinds(horizontal)">
                                      <p:cBhvr>
                                        <p:cTn id="114" dur="500"/>
                                        <p:tgtEl>
                                          <p:spTgt spid="54"/>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blinds(horizontal)">
                                      <p:cBhvr>
                                        <p:cTn id="119" dur="500"/>
                                        <p:tgtEl>
                                          <p:spTgt spid="55"/>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56"/>
                                        </p:tgtEl>
                                        <p:attrNameLst>
                                          <p:attrName>style.visibility</p:attrName>
                                        </p:attrNameLst>
                                      </p:cBhvr>
                                      <p:to>
                                        <p:strVal val="visible"/>
                                      </p:to>
                                    </p:set>
                                    <p:animEffect transition="in" filter="blinds(horizontal)">
                                      <p:cBhvr>
                                        <p:cTn id="124" dur="500"/>
                                        <p:tgtEl>
                                          <p:spTgt spid="56"/>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57"/>
                                        </p:tgtEl>
                                        <p:attrNameLst>
                                          <p:attrName>style.visibility</p:attrName>
                                        </p:attrNameLst>
                                      </p:cBhvr>
                                      <p:to>
                                        <p:strVal val="visible"/>
                                      </p:to>
                                    </p:set>
                                    <p:animEffect transition="in" filter="blinds(horizontal)">
                                      <p:cBhvr>
                                        <p:cTn id="12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p:bldP spid="58375" grpId="0" animBg="1"/>
      <p:bldP spid="58376" grpId="0" animBg="1"/>
      <p:bldP spid="58378" grpId="0" animBg="1"/>
      <p:bldP spid="58381" grpId="0"/>
      <p:bldP spid="58382" grpId="0"/>
      <p:bldP spid="58395" grpId="0"/>
      <p:bldP spid="54"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5"/>
          <p:cNvSpPr>
            <a:spLocks noGrp="1" noChangeArrowheads="1"/>
          </p:cNvSpPr>
          <p:nvPr>
            <p:ph type="title"/>
          </p:nvPr>
        </p:nvSpPr>
        <p:spPr>
          <a:xfrm>
            <a:off x="4943476" y="476250"/>
            <a:ext cx="5338763" cy="647700"/>
          </a:xfrm>
        </p:spPr>
        <p:txBody>
          <a:bodyPr/>
          <a:lstStyle/>
          <a:p>
            <a:pPr algn="r" rtl="1"/>
            <a:r>
              <a:rPr lang="ar-SA" altLang="ar-SA" sz="2800" b="1">
                <a:solidFill>
                  <a:srgbClr val="C00000"/>
                </a:solidFill>
              </a:rPr>
              <a:t>منحنى الامكانيات الانتاجية:</a:t>
            </a:r>
            <a:endParaRPr lang="en-US" altLang="ar-SA" sz="2800" b="1">
              <a:solidFill>
                <a:srgbClr val="C00000"/>
              </a:solidFill>
            </a:endParaRPr>
          </a:p>
        </p:txBody>
      </p:sp>
      <p:sp>
        <p:nvSpPr>
          <p:cNvPr id="50179" name="Line 7"/>
          <p:cNvSpPr>
            <a:spLocks noChangeShapeType="1"/>
          </p:cNvSpPr>
          <p:nvPr/>
        </p:nvSpPr>
        <p:spPr bwMode="auto">
          <a:xfrm flipV="1">
            <a:off x="2711450" y="836613"/>
            <a:ext cx="0" cy="39608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50180" name="Line 8"/>
          <p:cNvSpPr>
            <a:spLocks noChangeShapeType="1"/>
          </p:cNvSpPr>
          <p:nvPr/>
        </p:nvSpPr>
        <p:spPr bwMode="auto">
          <a:xfrm>
            <a:off x="2711451" y="4797425"/>
            <a:ext cx="439261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50181" name="Freeform 10"/>
          <p:cNvSpPr>
            <a:spLocks/>
          </p:cNvSpPr>
          <p:nvPr/>
        </p:nvSpPr>
        <p:spPr bwMode="auto">
          <a:xfrm>
            <a:off x="2711451" y="1773239"/>
            <a:ext cx="3673475" cy="3024187"/>
          </a:xfrm>
          <a:custGeom>
            <a:avLst/>
            <a:gdLst>
              <a:gd name="T0" fmla="*/ 0 w 2042"/>
              <a:gd name="T1" fmla="*/ 0 h 1950"/>
              <a:gd name="T2" fmla="*/ 2147483646 w 2042"/>
              <a:gd name="T3" fmla="*/ 2147483646 h 1950"/>
              <a:gd name="T4" fmla="*/ 2147483646 w 2042"/>
              <a:gd name="T5" fmla="*/ 2147483646 h 1950"/>
              <a:gd name="T6" fmla="*/ 0 60000 65536"/>
              <a:gd name="T7" fmla="*/ 0 60000 65536"/>
              <a:gd name="T8" fmla="*/ 0 60000 65536"/>
            </a:gdLst>
            <a:ahLst/>
            <a:cxnLst>
              <a:cxn ang="T6">
                <a:pos x="T0" y="T1"/>
              </a:cxn>
              <a:cxn ang="T7">
                <a:pos x="T2" y="T3"/>
              </a:cxn>
              <a:cxn ang="T8">
                <a:pos x="T4" y="T5"/>
              </a:cxn>
            </a:cxnLst>
            <a:rect l="0" t="0" r="r" b="b"/>
            <a:pathLst>
              <a:path w="2042" h="1950">
                <a:moveTo>
                  <a:pt x="0" y="0"/>
                </a:moveTo>
                <a:cubicBezTo>
                  <a:pt x="578" y="132"/>
                  <a:pt x="1157" y="265"/>
                  <a:pt x="1497" y="590"/>
                </a:cubicBezTo>
                <a:cubicBezTo>
                  <a:pt x="1837" y="915"/>
                  <a:pt x="1939" y="1432"/>
                  <a:pt x="2042" y="195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50182" name="Text Box 13"/>
          <p:cNvSpPr txBox="1">
            <a:spLocks noChangeArrowheads="1"/>
          </p:cNvSpPr>
          <p:nvPr/>
        </p:nvSpPr>
        <p:spPr bwMode="auto">
          <a:xfrm>
            <a:off x="1543051" y="1268414"/>
            <a:ext cx="109696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ar-SA" sz="1500"/>
              <a:t>سلع الاستهلاك</a:t>
            </a:r>
            <a:endParaRPr lang="en-US" altLang="ar-SA" sz="1500"/>
          </a:p>
        </p:txBody>
      </p:sp>
      <p:sp>
        <p:nvSpPr>
          <p:cNvPr id="50183" name="Text Box 14"/>
          <p:cNvSpPr txBox="1">
            <a:spLocks noChangeArrowheads="1"/>
          </p:cNvSpPr>
          <p:nvPr/>
        </p:nvSpPr>
        <p:spPr bwMode="auto">
          <a:xfrm>
            <a:off x="6229351" y="4908551"/>
            <a:ext cx="104616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ar-SA" altLang="ar-SA" sz="1500"/>
              <a:t>سلع الاستثمار</a:t>
            </a:r>
            <a:endParaRPr lang="en-US" altLang="ar-SA" sz="1500"/>
          </a:p>
        </p:txBody>
      </p:sp>
      <p:grpSp>
        <p:nvGrpSpPr>
          <p:cNvPr id="50184" name="Group 71"/>
          <p:cNvGrpSpPr>
            <a:grpSpLocks/>
          </p:cNvGrpSpPr>
          <p:nvPr/>
        </p:nvGrpSpPr>
        <p:grpSpPr bwMode="auto">
          <a:xfrm>
            <a:off x="5613400" y="2619376"/>
            <a:ext cx="336550" cy="371475"/>
            <a:chOff x="3755" y="2058"/>
            <a:chExt cx="212" cy="234"/>
          </a:xfrm>
        </p:grpSpPr>
        <p:sp>
          <p:nvSpPr>
            <p:cNvPr id="50227" name="Oval 18"/>
            <p:cNvSpPr>
              <a:spLocks noChangeArrowheads="1"/>
            </p:cNvSpPr>
            <p:nvPr/>
          </p:nvSpPr>
          <p:spPr bwMode="auto">
            <a:xfrm>
              <a:off x="3755" y="2234"/>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nvGrpSpPr>
            <p:cNvPr id="50228" name="Group 67"/>
            <p:cNvGrpSpPr>
              <a:grpSpLocks/>
            </p:cNvGrpSpPr>
            <p:nvPr/>
          </p:nvGrpSpPr>
          <p:grpSpPr bwMode="auto">
            <a:xfrm>
              <a:off x="3815" y="2058"/>
              <a:ext cx="152" cy="192"/>
              <a:chOff x="3907" y="2205"/>
              <a:chExt cx="152" cy="192"/>
            </a:xfrm>
          </p:grpSpPr>
          <p:sp>
            <p:nvSpPr>
              <p:cNvPr id="50229" name="Text Box 48"/>
              <p:cNvSpPr txBox="1">
                <a:spLocks noChangeArrowheads="1"/>
              </p:cNvSpPr>
              <p:nvPr/>
            </p:nvSpPr>
            <p:spPr bwMode="auto">
              <a:xfrm>
                <a:off x="3943" y="2240"/>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50230" name="Text Box 21"/>
              <p:cNvSpPr txBox="1">
                <a:spLocks noChangeArrowheads="1"/>
              </p:cNvSpPr>
              <p:nvPr/>
            </p:nvSpPr>
            <p:spPr bwMode="auto">
              <a:xfrm>
                <a:off x="3907" y="2205"/>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B</a:t>
                </a:r>
              </a:p>
            </p:txBody>
          </p:sp>
        </p:grpSp>
      </p:grpSp>
      <p:sp>
        <p:nvSpPr>
          <p:cNvPr id="50185" name="Text Box 27"/>
          <p:cNvSpPr txBox="1">
            <a:spLocks noChangeArrowheads="1"/>
          </p:cNvSpPr>
          <p:nvPr/>
        </p:nvSpPr>
        <p:spPr bwMode="auto">
          <a:xfrm>
            <a:off x="4945063" y="2114551"/>
            <a:ext cx="863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PPC</a:t>
            </a:r>
          </a:p>
        </p:txBody>
      </p:sp>
      <p:grpSp>
        <p:nvGrpSpPr>
          <p:cNvPr id="50186" name="Group 79"/>
          <p:cNvGrpSpPr>
            <a:grpSpLocks/>
          </p:cNvGrpSpPr>
          <p:nvPr/>
        </p:nvGrpSpPr>
        <p:grpSpPr bwMode="auto">
          <a:xfrm>
            <a:off x="2273300" y="1938339"/>
            <a:ext cx="1917700" cy="320675"/>
            <a:chOff x="1651" y="1629"/>
            <a:chExt cx="1208" cy="202"/>
          </a:xfrm>
        </p:grpSpPr>
        <p:sp>
          <p:nvSpPr>
            <p:cNvPr id="50225" name="Line 38"/>
            <p:cNvSpPr>
              <a:spLocks noChangeShapeType="1"/>
            </p:cNvSpPr>
            <p:nvPr/>
          </p:nvSpPr>
          <p:spPr bwMode="auto">
            <a:xfrm flipH="1">
              <a:off x="1882" y="1740"/>
              <a:ext cx="977"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50226" name="Text Box 40"/>
            <p:cNvSpPr txBox="1">
              <a:spLocks noChangeArrowheads="1"/>
            </p:cNvSpPr>
            <p:nvPr/>
          </p:nvSpPr>
          <p:spPr bwMode="auto">
            <a:xfrm>
              <a:off x="1651" y="1629"/>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90</a:t>
              </a:r>
            </a:p>
          </p:txBody>
        </p:sp>
      </p:grpSp>
      <p:grpSp>
        <p:nvGrpSpPr>
          <p:cNvPr id="50187" name="Group 78"/>
          <p:cNvGrpSpPr>
            <a:grpSpLocks/>
          </p:cNvGrpSpPr>
          <p:nvPr/>
        </p:nvGrpSpPr>
        <p:grpSpPr bwMode="auto">
          <a:xfrm>
            <a:off x="4008439" y="2133600"/>
            <a:ext cx="396875" cy="2984500"/>
            <a:chOff x="2744" y="1752"/>
            <a:chExt cx="250" cy="1880"/>
          </a:xfrm>
        </p:grpSpPr>
        <p:sp>
          <p:nvSpPr>
            <p:cNvPr id="50223" name="Line 39"/>
            <p:cNvSpPr>
              <a:spLocks noChangeShapeType="1"/>
            </p:cNvSpPr>
            <p:nvPr/>
          </p:nvSpPr>
          <p:spPr bwMode="auto">
            <a:xfrm flipV="1">
              <a:off x="2871" y="1752"/>
              <a:ext cx="0" cy="1678"/>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50224" name="Text Box 41"/>
            <p:cNvSpPr txBox="1">
              <a:spLocks noChangeArrowheads="1"/>
            </p:cNvSpPr>
            <p:nvPr/>
          </p:nvSpPr>
          <p:spPr bwMode="auto">
            <a:xfrm>
              <a:off x="2744" y="3430"/>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40</a:t>
              </a:r>
            </a:p>
          </p:txBody>
        </p:sp>
      </p:grpSp>
      <p:grpSp>
        <p:nvGrpSpPr>
          <p:cNvPr id="50188" name="Group 77"/>
          <p:cNvGrpSpPr>
            <a:grpSpLocks/>
          </p:cNvGrpSpPr>
          <p:nvPr/>
        </p:nvGrpSpPr>
        <p:grpSpPr bwMode="auto">
          <a:xfrm>
            <a:off x="2279651" y="2709864"/>
            <a:ext cx="3313113" cy="320675"/>
            <a:chOff x="1655" y="2115"/>
            <a:chExt cx="2087" cy="202"/>
          </a:xfrm>
        </p:grpSpPr>
        <p:sp>
          <p:nvSpPr>
            <p:cNvPr id="50221" name="Line 36"/>
            <p:cNvSpPr>
              <a:spLocks noChangeShapeType="1"/>
            </p:cNvSpPr>
            <p:nvPr/>
          </p:nvSpPr>
          <p:spPr bwMode="auto">
            <a:xfrm flipH="1">
              <a:off x="1942" y="2260"/>
              <a:ext cx="1800"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50222" name="Text Box 42"/>
            <p:cNvSpPr txBox="1">
              <a:spLocks noChangeArrowheads="1"/>
            </p:cNvSpPr>
            <p:nvPr/>
          </p:nvSpPr>
          <p:spPr bwMode="auto">
            <a:xfrm>
              <a:off x="1655" y="2115"/>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70</a:t>
              </a:r>
            </a:p>
          </p:txBody>
        </p:sp>
      </p:grpSp>
      <p:grpSp>
        <p:nvGrpSpPr>
          <p:cNvPr id="50189" name="Group 76"/>
          <p:cNvGrpSpPr>
            <a:grpSpLocks/>
          </p:cNvGrpSpPr>
          <p:nvPr/>
        </p:nvGrpSpPr>
        <p:grpSpPr bwMode="auto">
          <a:xfrm>
            <a:off x="5434014" y="2925764"/>
            <a:ext cx="396875" cy="2192337"/>
            <a:chOff x="3642" y="2251"/>
            <a:chExt cx="250" cy="1381"/>
          </a:xfrm>
        </p:grpSpPr>
        <p:sp>
          <p:nvSpPr>
            <p:cNvPr id="50219" name="Line 37"/>
            <p:cNvSpPr>
              <a:spLocks noChangeShapeType="1"/>
            </p:cNvSpPr>
            <p:nvPr/>
          </p:nvSpPr>
          <p:spPr bwMode="auto">
            <a:xfrm flipV="1">
              <a:off x="3778" y="2251"/>
              <a:ext cx="0" cy="1179"/>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50220" name="Text Box 43"/>
            <p:cNvSpPr txBox="1">
              <a:spLocks noChangeArrowheads="1"/>
            </p:cNvSpPr>
            <p:nvPr/>
          </p:nvSpPr>
          <p:spPr bwMode="auto">
            <a:xfrm>
              <a:off x="3642" y="3430"/>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70</a:t>
              </a:r>
            </a:p>
          </p:txBody>
        </p:sp>
      </p:grpSp>
      <p:grpSp>
        <p:nvGrpSpPr>
          <p:cNvPr id="50190" name="Group 75"/>
          <p:cNvGrpSpPr>
            <a:grpSpLocks/>
          </p:cNvGrpSpPr>
          <p:nvPr/>
        </p:nvGrpSpPr>
        <p:grpSpPr bwMode="auto">
          <a:xfrm>
            <a:off x="2208213" y="3700464"/>
            <a:ext cx="3960812" cy="320675"/>
            <a:chOff x="1610" y="2795"/>
            <a:chExt cx="2495" cy="202"/>
          </a:xfrm>
        </p:grpSpPr>
        <p:sp>
          <p:nvSpPr>
            <p:cNvPr id="50217" name="Line 35"/>
            <p:cNvSpPr>
              <a:spLocks noChangeShapeType="1"/>
            </p:cNvSpPr>
            <p:nvPr/>
          </p:nvSpPr>
          <p:spPr bwMode="auto">
            <a:xfrm flipH="1">
              <a:off x="1927" y="2886"/>
              <a:ext cx="2178"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50218" name="Text Box 44"/>
            <p:cNvSpPr txBox="1">
              <a:spLocks noChangeArrowheads="1"/>
            </p:cNvSpPr>
            <p:nvPr/>
          </p:nvSpPr>
          <p:spPr bwMode="auto">
            <a:xfrm>
              <a:off x="1610" y="2795"/>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40</a:t>
              </a:r>
            </a:p>
          </p:txBody>
        </p:sp>
      </p:grpSp>
      <p:grpSp>
        <p:nvGrpSpPr>
          <p:cNvPr id="50191" name="Group 74"/>
          <p:cNvGrpSpPr>
            <a:grpSpLocks/>
          </p:cNvGrpSpPr>
          <p:nvPr/>
        </p:nvGrpSpPr>
        <p:grpSpPr bwMode="auto">
          <a:xfrm>
            <a:off x="5934076" y="3789364"/>
            <a:ext cx="396875" cy="1328737"/>
            <a:chOff x="3957" y="2795"/>
            <a:chExt cx="250" cy="837"/>
          </a:xfrm>
        </p:grpSpPr>
        <p:sp>
          <p:nvSpPr>
            <p:cNvPr id="50215" name="Line 34"/>
            <p:cNvSpPr>
              <a:spLocks noChangeShapeType="1"/>
            </p:cNvSpPr>
            <p:nvPr/>
          </p:nvSpPr>
          <p:spPr bwMode="auto">
            <a:xfrm flipV="1">
              <a:off x="4093" y="2795"/>
              <a:ext cx="0" cy="635"/>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50216" name="Text Box 45"/>
            <p:cNvSpPr txBox="1">
              <a:spLocks noChangeArrowheads="1"/>
            </p:cNvSpPr>
            <p:nvPr/>
          </p:nvSpPr>
          <p:spPr bwMode="auto">
            <a:xfrm>
              <a:off x="3957" y="3430"/>
              <a:ext cx="25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90</a:t>
              </a:r>
            </a:p>
          </p:txBody>
        </p:sp>
      </p:grpSp>
      <p:grpSp>
        <p:nvGrpSpPr>
          <p:cNvPr id="50192" name="Group 73"/>
          <p:cNvGrpSpPr>
            <a:grpSpLocks/>
          </p:cNvGrpSpPr>
          <p:nvPr/>
        </p:nvGrpSpPr>
        <p:grpSpPr bwMode="auto">
          <a:xfrm>
            <a:off x="6113463" y="3538539"/>
            <a:ext cx="355600" cy="357187"/>
            <a:chOff x="4078" y="2677"/>
            <a:chExt cx="224" cy="225"/>
          </a:xfrm>
        </p:grpSpPr>
        <p:sp>
          <p:nvSpPr>
            <p:cNvPr id="50212" name="Oval 32"/>
            <p:cNvSpPr>
              <a:spLocks noChangeArrowheads="1"/>
            </p:cNvSpPr>
            <p:nvPr/>
          </p:nvSpPr>
          <p:spPr bwMode="auto">
            <a:xfrm>
              <a:off x="4078" y="2844"/>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sp>
          <p:nvSpPr>
            <p:cNvPr id="50213" name="Text Box 51"/>
            <p:cNvSpPr txBox="1">
              <a:spLocks noChangeArrowheads="1"/>
            </p:cNvSpPr>
            <p:nvPr/>
          </p:nvSpPr>
          <p:spPr bwMode="auto">
            <a:xfrm>
              <a:off x="4186" y="2715"/>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50214" name="Text Box 52"/>
            <p:cNvSpPr txBox="1">
              <a:spLocks noChangeArrowheads="1"/>
            </p:cNvSpPr>
            <p:nvPr/>
          </p:nvSpPr>
          <p:spPr bwMode="auto">
            <a:xfrm>
              <a:off x="4150" y="2677"/>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A</a:t>
              </a:r>
            </a:p>
          </p:txBody>
        </p:sp>
      </p:grpSp>
      <p:grpSp>
        <p:nvGrpSpPr>
          <p:cNvPr id="50193" name="Group 72"/>
          <p:cNvGrpSpPr>
            <a:grpSpLocks/>
          </p:cNvGrpSpPr>
          <p:nvPr/>
        </p:nvGrpSpPr>
        <p:grpSpPr bwMode="auto">
          <a:xfrm>
            <a:off x="4079875" y="1730376"/>
            <a:ext cx="247650" cy="436563"/>
            <a:chOff x="2789" y="1498"/>
            <a:chExt cx="156" cy="275"/>
          </a:xfrm>
        </p:grpSpPr>
        <p:sp>
          <p:nvSpPr>
            <p:cNvPr id="50208" name="Oval 29"/>
            <p:cNvSpPr>
              <a:spLocks noChangeArrowheads="1"/>
            </p:cNvSpPr>
            <p:nvPr/>
          </p:nvSpPr>
          <p:spPr bwMode="auto">
            <a:xfrm>
              <a:off x="2847" y="1715"/>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nvGrpSpPr>
            <p:cNvPr id="50209" name="Group 65"/>
            <p:cNvGrpSpPr>
              <a:grpSpLocks/>
            </p:cNvGrpSpPr>
            <p:nvPr/>
          </p:nvGrpSpPr>
          <p:grpSpPr bwMode="auto">
            <a:xfrm>
              <a:off x="2789" y="1498"/>
              <a:ext cx="156" cy="192"/>
              <a:chOff x="2921" y="1548"/>
              <a:chExt cx="156" cy="192"/>
            </a:xfrm>
          </p:grpSpPr>
          <p:sp>
            <p:nvSpPr>
              <p:cNvPr id="50210" name="Text Box 54"/>
              <p:cNvSpPr txBox="1">
                <a:spLocks noChangeArrowheads="1"/>
              </p:cNvSpPr>
              <p:nvPr/>
            </p:nvSpPr>
            <p:spPr bwMode="auto">
              <a:xfrm>
                <a:off x="2961" y="1581"/>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50211" name="Text Box 55"/>
              <p:cNvSpPr txBox="1">
                <a:spLocks noChangeArrowheads="1"/>
              </p:cNvSpPr>
              <p:nvPr/>
            </p:nvSpPr>
            <p:spPr bwMode="auto">
              <a:xfrm>
                <a:off x="2921" y="1548"/>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C</a:t>
                </a:r>
              </a:p>
            </p:txBody>
          </p:sp>
        </p:grpSp>
      </p:grpSp>
      <p:grpSp>
        <p:nvGrpSpPr>
          <p:cNvPr id="50194" name="Group 82"/>
          <p:cNvGrpSpPr>
            <a:grpSpLocks/>
          </p:cNvGrpSpPr>
          <p:nvPr/>
        </p:nvGrpSpPr>
        <p:grpSpPr bwMode="auto">
          <a:xfrm>
            <a:off x="3287714" y="2997200"/>
            <a:ext cx="255587" cy="420688"/>
            <a:chOff x="2290" y="2296"/>
            <a:chExt cx="161" cy="265"/>
          </a:xfrm>
        </p:grpSpPr>
        <p:sp>
          <p:nvSpPr>
            <p:cNvPr id="50204" name="Oval 17"/>
            <p:cNvSpPr>
              <a:spLocks noChangeArrowheads="1"/>
            </p:cNvSpPr>
            <p:nvPr/>
          </p:nvSpPr>
          <p:spPr bwMode="auto">
            <a:xfrm>
              <a:off x="2349" y="2503"/>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nvGrpSpPr>
            <p:cNvPr id="50205" name="Group 66"/>
            <p:cNvGrpSpPr>
              <a:grpSpLocks/>
            </p:cNvGrpSpPr>
            <p:nvPr/>
          </p:nvGrpSpPr>
          <p:grpSpPr bwMode="auto">
            <a:xfrm>
              <a:off x="2290" y="2296"/>
              <a:ext cx="161" cy="192"/>
              <a:chOff x="2608" y="2376"/>
              <a:chExt cx="161" cy="192"/>
            </a:xfrm>
          </p:grpSpPr>
          <p:sp>
            <p:nvSpPr>
              <p:cNvPr id="50206" name="Text Box 57"/>
              <p:cNvSpPr txBox="1">
                <a:spLocks noChangeArrowheads="1"/>
              </p:cNvSpPr>
              <p:nvPr/>
            </p:nvSpPr>
            <p:spPr bwMode="auto">
              <a:xfrm>
                <a:off x="2653" y="2421"/>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50207" name="Text Box 58"/>
              <p:cNvSpPr txBox="1">
                <a:spLocks noChangeArrowheads="1"/>
              </p:cNvSpPr>
              <p:nvPr/>
            </p:nvSpPr>
            <p:spPr bwMode="auto">
              <a:xfrm>
                <a:off x="2608" y="2376"/>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D</a:t>
                </a:r>
              </a:p>
            </p:txBody>
          </p:sp>
        </p:grpSp>
      </p:grpSp>
      <p:grpSp>
        <p:nvGrpSpPr>
          <p:cNvPr id="50195" name="Group 83"/>
          <p:cNvGrpSpPr>
            <a:grpSpLocks/>
          </p:cNvGrpSpPr>
          <p:nvPr/>
        </p:nvGrpSpPr>
        <p:grpSpPr bwMode="auto">
          <a:xfrm>
            <a:off x="6575425" y="2165351"/>
            <a:ext cx="241300" cy="523875"/>
            <a:chOff x="4286" y="1389"/>
            <a:chExt cx="152" cy="330"/>
          </a:xfrm>
        </p:grpSpPr>
        <p:sp>
          <p:nvSpPr>
            <p:cNvPr id="50200" name="Oval 19"/>
            <p:cNvSpPr>
              <a:spLocks noChangeArrowheads="1"/>
            </p:cNvSpPr>
            <p:nvPr/>
          </p:nvSpPr>
          <p:spPr bwMode="auto">
            <a:xfrm>
              <a:off x="4319" y="1661"/>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nvGrpSpPr>
            <p:cNvPr id="50201" name="Group 70"/>
            <p:cNvGrpSpPr>
              <a:grpSpLocks/>
            </p:cNvGrpSpPr>
            <p:nvPr/>
          </p:nvGrpSpPr>
          <p:grpSpPr bwMode="auto">
            <a:xfrm>
              <a:off x="4286" y="1389"/>
              <a:ext cx="152" cy="192"/>
              <a:chOff x="4377" y="1424"/>
              <a:chExt cx="152" cy="192"/>
            </a:xfrm>
          </p:grpSpPr>
          <p:sp>
            <p:nvSpPr>
              <p:cNvPr id="50202" name="Text Box 63"/>
              <p:cNvSpPr txBox="1">
                <a:spLocks noChangeArrowheads="1"/>
              </p:cNvSpPr>
              <p:nvPr/>
            </p:nvSpPr>
            <p:spPr bwMode="auto">
              <a:xfrm>
                <a:off x="4407" y="1466"/>
                <a:ext cx="116" cy="1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700">
                  <a:solidFill>
                    <a:schemeClr val="bg1"/>
                  </a:solidFill>
                </a:endParaRPr>
              </a:p>
            </p:txBody>
          </p:sp>
          <p:sp>
            <p:nvSpPr>
              <p:cNvPr id="50203" name="Text Box 64"/>
              <p:cNvSpPr txBox="1">
                <a:spLocks noChangeArrowheads="1"/>
              </p:cNvSpPr>
              <p:nvPr/>
            </p:nvSpPr>
            <p:spPr bwMode="auto">
              <a:xfrm>
                <a:off x="4377" y="1424"/>
                <a:ext cx="1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ar-SA" sz="1400">
                    <a:solidFill>
                      <a:schemeClr val="bg1"/>
                    </a:solidFill>
                  </a:rPr>
                  <a:t>E</a:t>
                </a:r>
              </a:p>
            </p:txBody>
          </p:sp>
        </p:grpSp>
      </p:grpSp>
      <p:grpSp>
        <p:nvGrpSpPr>
          <p:cNvPr id="50196" name="Group 81"/>
          <p:cNvGrpSpPr>
            <a:grpSpLocks/>
          </p:cNvGrpSpPr>
          <p:nvPr/>
        </p:nvGrpSpPr>
        <p:grpSpPr bwMode="auto">
          <a:xfrm>
            <a:off x="2352676" y="4652964"/>
            <a:ext cx="422275" cy="320675"/>
            <a:chOff x="1701" y="3339"/>
            <a:chExt cx="266" cy="202"/>
          </a:xfrm>
        </p:grpSpPr>
        <p:sp>
          <p:nvSpPr>
            <p:cNvPr id="50198" name="Text Box 47"/>
            <p:cNvSpPr txBox="1">
              <a:spLocks noChangeArrowheads="1"/>
            </p:cNvSpPr>
            <p:nvPr/>
          </p:nvSpPr>
          <p:spPr bwMode="auto">
            <a:xfrm>
              <a:off x="1701" y="3339"/>
              <a:ext cx="183"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rtl="1" eaLnBrk="1" hangingPunct="1">
                <a:spcBef>
                  <a:spcPct val="0"/>
                </a:spcBef>
                <a:buClrTx/>
                <a:buSzTx/>
                <a:buFontTx/>
                <a:buNone/>
              </a:pPr>
              <a:r>
                <a:rPr lang="en-US" altLang="ar-SA" sz="1500"/>
                <a:t>0</a:t>
              </a:r>
            </a:p>
          </p:txBody>
        </p:sp>
        <p:sp>
          <p:nvSpPr>
            <p:cNvPr id="50199" name="Oval 80"/>
            <p:cNvSpPr>
              <a:spLocks noChangeArrowheads="1"/>
            </p:cNvSpPr>
            <p:nvPr/>
          </p:nvSpPr>
          <p:spPr bwMode="auto">
            <a:xfrm>
              <a:off x="1909" y="3385"/>
              <a:ext cx="58" cy="58"/>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ar-SA" sz="1800"/>
            </a:p>
          </p:txBody>
        </p:sp>
      </p:grpSp>
      <p:sp>
        <p:nvSpPr>
          <p:cNvPr id="55" name="Rectangle 54"/>
          <p:cNvSpPr>
            <a:spLocks noChangeArrowheads="1"/>
          </p:cNvSpPr>
          <p:nvPr/>
        </p:nvSpPr>
        <p:spPr bwMode="auto">
          <a:xfrm>
            <a:off x="7104063" y="1125538"/>
            <a:ext cx="3313112" cy="5327650"/>
          </a:xfrm>
          <a:prstGeom prst="rect">
            <a:avLst/>
          </a:prstGeom>
          <a:noFill/>
          <a:ln w="9525">
            <a:noFill/>
            <a:miter lim="800000"/>
            <a:headEnd/>
            <a:tailEnd/>
          </a:ln>
          <a:effectLst/>
        </p:spPr>
        <p:txBody>
          <a:bodyPr/>
          <a:lstStyle/>
          <a:p>
            <a:pPr marL="266700" indent="-266700" algn="justLow">
              <a:lnSpc>
                <a:spcPct val="150000"/>
              </a:lnSpc>
              <a:spcAft>
                <a:spcPts val="400"/>
              </a:spcAft>
              <a:buClr>
                <a:schemeClr val="bg2"/>
              </a:buClr>
              <a:buSzPct val="75000"/>
              <a:buFont typeface="Wingdings" pitchFamily="2" charset="2"/>
              <a:buChar char="v"/>
              <a:defRPr/>
            </a:pPr>
            <a:r>
              <a:rPr lang="ar-SA" dirty="0"/>
              <a:t>يمكن أيضا باستخدام فكرة هذا المنحنى في شرح المفاهيم التالية:</a:t>
            </a:r>
          </a:p>
          <a:p>
            <a:pPr marL="177800" indent="-177800" algn="justLow">
              <a:spcAft>
                <a:spcPts val="400"/>
              </a:spcAft>
              <a:buClr>
                <a:schemeClr val="bg2"/>
              </a:buClr>
              <a:buSzPct val="75000"/>
              <a:defRPr/>
            </a:pPr>
            <a:r>
              <a:rPr lang="ar-SA" dirty="0"/>
              <a:t>- تكلفة الفرصة البديلة </a:t>
            </a:r>
            <a:r>
              <a:rPr lang="en-US" sz="1600" dirty="0"/>
              <a:t>Opportunity Cost </a:t>
            </a:r>
            <a:r>
              <a:rPr lang="ar-SA" sz="1600" dirty="0"/>
              <a:t> </a:t>
            </a:r>
            <a:r>
              <a:rPr lang="ar-SA" dirty="0"/>
              <a:t>(الانتقال بين الخيارات </a:t>
            </a:r>
            <a:r>
              <a:rPr lang="en-US" dirty="0"/>
              <a:t>A, B, C</a:t>
            </a:r>
            <a:r>
              <a:rPr lang="ar-SA" dirty="0"/>
              <a:t> لابد أن يترتب عليه قدر من التضحية).</a:t>
            </a:r>
          </a:p>
          <a:p>
            <a:pPr marL="266700" indent="-266700" algn="justLow">
              <a:spcAft>
                <a:spcPts val="400"/>
              </a:spcAft>
              <a:buClr>
                <a:schemeClr val="bg2"/>
              </a:buClr>
              <a:buSzPct val="75000"/>
              <a:defRPr/>
            </a:pPr>
            <a:r>
              <a:rPr lang="ar-SA" dirty="0"/>
              <a:t>- قانون تزايد التكلفة </a:t>
            </a:r>
            <a:r>
              <a:rPr lang="en-US" sz="1600" dirty="0"/>
              <a:t>Increasing Cost Law </a:t>
            </a:r>
            <a:r>
              <a:rPr lang="ar-SA" sz="1600" dirty="0"/>
              <a:t> </a:t>
            </a:r>
            <a:r>
              <a:rPr lang="ar-SA" dirty="0"/>
              <a:t>(الانتقال من الخيار </a:t>
            </a:r>
            <a:r>
              <a:rPr lang="en-US" dirty="0"/>
              <a:t>D</a:t>
            </a:r>
            <a:r>
              <a:rPr lang="ar-SA" dirty="0"/>
              <a:t> إلي الخيار </a:t>
            </a:r>
            <a:r>
              <a:rPr lang="en-US" dirty="0"/>
              <a:t>B</a:t>
            </a:r>
            <a:r>
              <a:rPr lang="ar-SA" dirty="0"/>
              <a:t>).</a:t>
            </a:r>
          </a:p>
          <a:p>
            <a:pPr marL="266700" indent="-266700" algn="justLow">
              <a:spcAft>
                <a:spcPts val="400"/>
              </a:spcAft>
              <a:buClr>
                <a:schemeClr val="bg2"/>
              </a:buClr>
              <a:buSzPct val="75000"/>
              <a:defRPr/>
            </a:pPr>
            <a:r>
              <a:rPr lang="ar-SA" dirty="0"/>
              <a:t>- الكفاءة الاقتصادية </a:t>
            </a:r>
            <a:r>
              <a:rPr lang="en-US" sz="1600" dirty="0"/>
              <a:t>Economic</a:t>
            </a:r>
            <a:r>
              <a:rPr lang="en-US" dirty="0"/>
              <a:t> </a:t>
            </a:r>
            <a:r>
              <a:rPr lang="en-US" sz="1600" dirty="0"/>
              <a:t>Efficiency</a:t>
            </a:r>
            <a:r>
              <a:rPr lang="en-US" dirty="0"/>
              <a:t> </a:t>
            </a:r>
            <a:r>
              <a:rPr lang="ar-SA" dirty="0"/>
              <a:t> أي خيار على مجري منحني الامكانيات الإنتاجية (مثل النقاط: </a:t>
            </a:r>
            <a:r>
              <a:rPr lang="en-US" dirty="0"/>
              <a:t>A, B, C</a:t>
            </a:r>
            <a:r>
              <a:rPr lang="ar-SA" dirty="0"/>
              <a:t>).</a:t>
            </a:r>
          </a:p>
          <a:p>
            <a:pPr marL="266700" indent="-266700" algn="justLow">
              <a:spcAft>
                <a:spcPts val="400"/>
              </a:spcAft>
              <a:buClr>
                <a:schemeClr val="bg2"/>
              </a:buClr>
              <a:buSzPct val="75000"/>
              <a:defRPr/>
            </a:pPr>
            <a:r>
              <a:rPr lang="ar-SA" dirty="0"/>
              <a:t>	</a:t>
            </a:r>
          </a:p>
          <a:p>
            <a:pPr marL="266700" indent="-266700" algn="justLow">
              <a:spcAft>
                <a:spcPts val="400"/>
              </a:spcAft>
              <a:buClr>
                <a:schemeClr val="bg2"/>
              </a:buClr>
              <a:buSzPct val="75000"/>
              <a:defRPr/>
            </a:pPr>
            <a:r>
              <a:rPr lang="ar-SA" dirty="0"/>
              <a:t>	</a:t>
            </a:r>
          </a:p>
          <a:p>
            <a:pPr algn="justLow">
              <a:lnSpc>
                <a:spcPct val="150000"/>
              </a:lnSpc>
              <a:spcAft>
                <a:spcPts val="400"/>
              </a:spcAft>
              <a:buClr>
                <a:schemeClr val="bg2"/>
              </a:buClr>
              <a:buSzPct val="75000"/>
              <a:defRPr/>
            </a:pPr>
            <a:endParaRPr lang="ar-SA" sz="700" dirty="0"/>
          </a:p>
        </p:txBody>
      </p:sp>
    </p:spTree>
    <p:extLst>
      <p:ext uri="{BB962C8B-B14F-4D97-AF65-F5344CB8AC3E}">
        <p14:creationId xmlns:p14="http://schemas.microsoft.com/office/powerpoint/2010/main" val="183620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anim calcmode="lin" valueType="num">
                                      <p:cBhvr>
                                        <p:cTn id="7" dur="5000" fill="hold"/>
                                        <p:tgtEl>
                                          <p:spTgt spid="58373"/>
                                        </p:tgtEl>
                                        <p:attrNameLst>
                                          <p:attrName>ppt_w</p:attrName>
                                        </p:attrNameLst>
                                      </p:cBhvr>
                                      <p:tavLst>
                                        <p:tav tm="0" fmla="#ppt_w*sin(2.5*pi*$)">
                                          <p:val>
                                            <p:fltVal val="0"/>
                                          </p:val>
                                        </p:tav>
                                        <p:tav tm="100000">
                                          <p:val>
                                            <p:fltVal val="1"/>
                                          </p:val>
                                        </p:tav>
                                      </p:tavLst>
                                    </p:anim>
                                    <p:anim calcmode="lin" valueType="num">
                                      <p:cBhvr>
                                        <p:cTn id="8" dur="5000" fill="hold"/>
                                        <p:tgtEl>
                                          <p:spTgt spid="5837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blinds(horizontal)">
                                      <p:cBhvr>
                                        <p:cTn id="1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60BA0E-20D0-4E7C-B286-26C960A6788F}" type="slidenum">
              <a:rPr lang="en-US" smtClean="0"/>
              <a:t>12</a:t>
            </a:fld>
            <a:endParaRPr lang="en-US"/>
          </a:p>
        </p:txBody>
      </p:sp>
      <p:sp>
        <p:nvSpPr>
          <p:cNvPr id="3" name="Content Placeholder 2"/>
          <p:cNvSpPr>
            <a:spLocks noGrp="1"/>
          </p:cNvSpPr>
          <p:nvPr>
            <p:ph idx="1"/>
          </p:nvPr>
        </p:nvSpPr>
        <p:spPr/>
        <p:txBody>
          <a:bodyPr/>
          <a:lstStyle/>
          <a:p>
            <a:pPr marL="0" indent="0" rtl="1">
              <a:buNone/>
            </a:pPr>
            <a:r>
              <a:rPr lang="ar-SA" b="1" dirty="0"/>
              <a:t>يعزي الميل السالب لمنحني إمكانيات الانتاج إلي:</a:t>
            </a:r>
            <a:endParaRPr lang="en-US" dirty="0"/>
          </a:p>
          <a:p>
            <a:pPr marL="0" indent="0" rtl="1">
              <a:buNone/>
            </a:pPr>
            <a:r>
              <a:rPr lang="ar-SA" dirty="0"/>
              <a:t>أ) زيادة التكلفة الحدية مع زيادة الانتاج      ب) زيادة الانتاج مع زيادة العمل</a:t>
            </a:r>
            <a:endParaRPr lang="en-US" dirty="0"/>
          </a:p>
          <a:p>
            <a:pPr marL="0" indent="0" rtl="1">
              <a:buNone/>
            </a:pPr>
            <a:r>
              <a:rPr lang="ar-SA" dirty="0"/>
              <a:t>ج) اختلاف انتاجية وحدات الموارد          د) ندرة الموارد</a:t>
            </a:r>
            <a:endParaRPr lang="en-US" dirty="0"/>
          </a:p>
          <a:p>
            <a:pPr marL="0" indent="0" rtl="1">
              <a:buNone/>
            </a:pPr>
            <a:r>
              <a:rPr lang="ar-SA" dirty="0"/>
              <a:t> </a:t>
            </a:r>
            <a:endParaRPr lang="en-US" dirty="0"/>
          </a:p>
          <a:p>
            <a:pPr marL="0" indent="0" rtl="1">
              <a:buNone/>
            </a:pPr>
            <a:r>
              <a:rPr lang="ar-SA" dirty="0"/>
              <a:t> </a:t>
            </a:r>
          </a:p>
        </p:txBody>
      </p:sp>
      <p:sp>
        <p:nvSpPr>
          <p:cNvPr id="4" name="Title 3"/>
          <p:cNvSpPr>
            <a:spLocks noGrp="1"/>
          </p:cNvSpPr>
          <p:nvPr>
            <p:ph type="title"/>
          </p:nvPr>
        </p:nvSpPr>
        <p:spPr/>
        <p:txBody>
          <a:bodyPr/>
          <a:lstStyle/>
          <a:p>
            <a:r>
              <a:rPr lang="ar-SA" dirty="0">
                <a:solidFill>
                  <a:srgbClr val="FF0000"/>
                </a:solidFill>
              </a:rPr>
              <a:t>سؤال للمراجعة </a:t>
            </a:r>
            <a:endParaRPr lang="ar-SA" dirty="0">
              <a:solidFill>
                <a:srgbClr val="FF0000"/>
              </a:solidFill>
            </a:endParaRPr>
          </a:p>
        </p:txBody>
      </p:sp>
    </p:spTree>
    <p:extLst>
      <p:ext uri="{BB962C8B-B14F-4D97-AF65-F5344CB8AC3E}">
        <p14:creationId xmlns:p14="http://schemas.microsoft.com/office/powerpoint/2010/main" val="23105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38300" y="0"/>
            <a:ext cx="8915400" cy="2057400"/>
          </a:xfrm>
        </p:spPr>
        <p:txBody>
          <a:bodyPr>
            <a:normAutofit fontScale="90000"/>
          </a:bodyPr>
          <a:lstStyle/>
          <a:p>
            <a:pPr rtl="1"/>
            <a:r>
              <a:rPr lang="ar-SA" sz="2400" b="1" dirty="0">
                <a:solidFill>
                  <a:srgbClr val="000000"/>
                </a:solidFill>
              </a:rPr>
              <a:t/>
            </a:r>
            <a:br>
              <a:rPr lang="ar-SA" sz="2400" b="1" dirty="0">
                <a:solidFill>
                  <a:srgbClr val="000000"/>
                </a:solidFill>
              </a:rPr>
            </a:br>
            <a:r>
              <a:rPr lang="ar-SA" sz="2400" b="1">
                <a:solidFill>
                  <a:srgbClr val="000000"/>
                </a:solidFill>
              </a:rPr>
              <a:t/>
            </a:r>
            <a:br>
              <a:rPr lang="ar-SA" sz="2400" b="1">
                <a:solidFill>
                  <a:srgbClr val="000000"/>
                </a:solidFill>
              </a:rPr>
            </a:br>
            <a:r>
              <a:rPr lang="fr-MA" dirty="0" smtClean="0"/>
              <a:t/>
            </a:r>
            <a:br>
              <a:rPr lang="fr-MA" dirty="0" smtClean="0"/>
            </a:br>
            <a:r>
              <a:rPr lang="fr-MA" dirty="0" smtClean="0">
                <a:cs typeface="Arabic Transparent" pitchFamily="2" charset="-78"/>
              </a:rPr>
              <a:t/>
            </a:r>
            <a:br>
              <a:rPr lang="fr-MA" dirty="0" smtClean="0">
                <a:cs typeface="Arabic Transparent" pitchFamily="2" charset="-78"/>
              </a:rPr>
            </a:br>
            <a:endParaRPr lang="ar-SA" dirty="0"/>
          </a:p>
        </p:txBody>
      </p:sp>
      <p:sp>
        <p:nvSpPr>
          <p:cNvPr id="3" name="عنصر نائب للمحتوى 2"/>
          <p:cNvSpPr>
            <a:spLocks noGrp="1"/>
          </p:cNvSpPr>
          <p:nvPr>
            <p:ph idx="1"/>
          </p:nvPr>
        </p:nvSpPr>
        <p:spPr/>
        <p:txBody>
          <a:bodyPr/>
          <a:lstStyle/>
          <a:p>
            <a:pPr marL="0" indent="0">
              <a:buNone/>
            </a:pPr>
            <a:endParaRPr lang="en-US" sz="2800" b="1" dirty="0">
              <a:latin typeface="Times New Roman" panose="02020603050405020304" pitchFamily="18" charset="0"/>
              <a:cs typeface="Times New Roman" panose="02020603050405020304" pitchFamily="18" charset="0"/>
            </a:endParaRPr>
          </a:p>
          <a:p>
            <a:pPr marL="0" indent="0">
              <a:buNone/>
            </a:pPr>
            <a:r>
              <a:rPr lang="ar-BH" sz="2800" b="1" dirty="0">
                <a:latin typeface="Times New Roman" panose="02020603050405020304" pitchFamily="18" charset="0"/>
                <a:cs typeface="Times New Roman" panose="02020603050405020304" pitchFamily="18" charset="0"/>
              </a:rPr>
              <a:t>سبب تحدب منحنى إمكانيات الإنتاج هو اختلاف المهارات الإنتاجية للعمال.</a:t>
            </a:r>
            <a:r>
              <a:rPr lang="fr-MA" sz="2800" b="1" dirty="0">
                <a:latin typeface="Times New Roman" panose="02020603050405020304" pitchFamily="18" charset="0"/>
                <a:cs typeface="Times New Roman" panose="02020603050405020304" pitchFamily="18" charset="0"/>
              </a:rPr>
              <a:t/>
            </a:r>
            <a:br>
              <a:rPr lang="fr-MA" sz="2800" b="1" dirty="0">
                <a:latin typeface="Times New Roman" panose="02020603050405020304" pitchFamily="18" charset="0"/>
                <a:cs typeface="Times New Roman" panose="02020603050405020304" pitchFamily="18" charset="0"/>
              </a:rPr>
            </a:br>
            <a:endParaRPr lang="fr-MA" sz="2800" b="1" dirty="0">
              <a:latin typeface="Times New Roman" panose="02020603050405020304" pitchFamily="18" charset="0"/>
              <a:cs typeface="Times New Roman" panose="02020603050405020304" pitchFamily="18" charset="0"/>
            </a:endParaRPr>
          </a:p>
          <a:p>
            <a:pPr marL="0" indent="0" algn="just" rtl="1">
              <a:buNone/>
            </a:pPr>
            <a:r>
              <a:rPr lang="ar-BH" sz="2800" dirty="0">
                <a:latin typeface="Times New Roman" panose="02020603050405020304" pitchFamily="18" charset="0"/>
                <a:cs typeface="Times New Roman" panose="02020603050405020304" pitchFamily="18" charset="0"/>
              </a:rPr>
              <a:t>و</a:t>
            </a:r>
            <a:r>
              <a:rPr lang="ar-BH" sz="2800" b="1" dirty="0">
                <a:latin typeface="Times New Roman" panose="02020603050405020304" pitchFamily="18" charset="0"/>
                <a:cs typeface="Times New Roman" panose="02020603050405020304" pitchFamily="18" charset="0"/>
                <a:hlinkClick r:id="" action="ppaction://noaction"/>
              </a:rPr>
              <a:t>الجدول</a:t>
            </a:r>
            <a:r>
              <a:rPr lang="ar-BH" sz="2800" dirty="0">
                <a:latin typeface="Times New Roman" panose="02020603050405020304" pitchFamily="18" charset="0"/>
                <a:cs typeface="Times New Roman" panose="02020603050405020304" pitchFamily="18" charset="0"/>
                <a:hlinkClick r:id="" action="ppaction://noaction"/>
              </a:rPr>
              <a:t> </a:t>
            </a:r>
            <a:r>
              <a:rPr lang="ar-BH" sz="2800" b="1" dirty="0">
                <a:latin typeface="Times New Roman" panose="02020603050405020304" pitchFamily="18" charset="0"/>
                <a:cs typeface="Times New Roman" panose="02020603050405020304" pitchFamily="18" charset="0"/>
                <a:hlinkClick r:id="" action="ppaction://noaction"/>
              </a:rPr>
              <a:t>(2-1)</a:t>
            </a:r>
            <a:r>
              <a:rPr lang="ar-BH" sz="2800" dirty="0">
                <a:latin typeface="Times New Roman" panose="02020603050405020304" pitchFamily="18" charset="0"/>
                <a:cs typeface="Times New Roman" panose="02020603050405020304" pitchFamily="18" charset="0"/>
              </a:rPr>
              <a:t> يوضح مفهوم تكلفة الفرص البديلة استنادا إلى بيانات افتراضية عن الخيارات المتاحة لإنتاج توليفات مختلفة من السلع الاستهلاكية والسلع الإنتاجية.</a:t>
            </a:r>
            <a:endParaRPr lang="fr-MA" sz="2800" dirty="0">
              <a:latin typeface="Times New Roman" panose="02020603050405020304" pitchFamily="18" charset="0"/>
              <a:cs typeface="Times New Roman" panose="02020603050405020304" pitchFamily="18" charset="0"/>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spTree>
    <p:extLst>
      <p:ext uri="{BB962C8B-B14F-4D97-AF65-F5344CB8AC3E}">
        <p14:creationId xmlns:p14="http://schemas.microsoft.com/office/powerpoint/2010/main" val="151378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Group 2"/>
          <p:cNvGraphicFramePr>
            <a:graphicFrameLocks noGrp="1"/>
          </p:cNvGraphicFramePr>
          <p:nvPr/>
        </p:nvGraphicFramePr>
        <p:xfrm>
          <a:off x="1295400" y="76200"/>
          <a:ext cx="9517328" cy="5638800"/>
        </p:xfrm>
        <a:graphic>
          <a:graphicData uri="http://schemas.openxmlformats.org/drawingml/2006/table">
            <a:tbl>
              <a:tblPr rtl="1"/>
              <a:tblGrid>
                <a:gridCol w="3088746"/>
                <a:gridCol w="3730229"/>
                <a:gridCol w="2698353"/>
              </a:tblGrid>
              <a:tr h="696913">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جدول (2-1): إمكانيات الإنتاج البديلة</a:t>
                      </a: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 للسلع الاستهلاكية والإنتاجية</a:t>
                      </a: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 بالمليون وحدة</a:t>
                      </a:r>
                      <a:endParaRPr kumimoji="0" lang="ar-SA"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hMerge="1">
                  <a:txBody>
                    <a:bodyPr/>
                    <a:lstStyle/>
                    <a:p>
                      <a:pPr rtl="1"/>
                      <a:endParaRPr lang="ar-SA"/>
                    </a:p>
                  </a:txBody>
                  <a:tcPr/>
                </a:tc>
                <a:tc hMerge="1">
                  <a:txBody>
                    <a:bodyPr/>
                    <a:lstStyle/>
                    <a:p>
                      <a:pPr rtl="1"/>
                      <a:endParaRPr lang="ar-SA"/>
                    </a:p>
                  </a:txBody>
                  <a:tcPr/>
                </a:tc>
              </a:tr>
              <a:tr h="1268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الخيارات</a:t>
                      </a:r>
                      <a:endParaRPr kumimoji="0" lang="ar-SA"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وحدات من السلع الاستهلاكية </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وحدات من السلع</a:t>
                      </a:r>
                      <a:endParaRPr kumimoji="0" lang="en-US" sz="1800" b="1" i="0" u="none" strike="noStrike" cap="none" normalizeH="0" baseline="0" smtClean="0">
                        <a:ln>
                          <a:noFill/>
                        </a:ln>
                        <a:solidFill>
                          <a:srgbClr val="000000"/>
                        </a:solidFill>
                        <a:effectLst/>
                        <a:latin typeface="Arial"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 </a:t>
                      </a:r>
                      <a:r>
                        <a:rPr kumimoji="0" lang="ar-SA" sz="2400" b="1" i="0" u="none" strike="noStrike" cap="none" normalizeH="0" baseline="0" smtClean="0">
                          <a:ln>
                            <a:noFill/>
                          </a:ln>
                          <a:solidFill>
                            <a:srgbClr val="000000"/>
                          </a:solidFill>
                          <a:effectLst/>
                          <a:latin typeface="Arial" pitchFamily="34" charset="0"/>
                          <a:cs typeface="Times New Roman" pitchFamily="18" charset="0"/>
                        </a:rPr>
                        <a:t>الإنتاجية</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71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ا</a:t>
                      </a:r>
                      <a:endParaRPr kumimoji="0" lang="ar-SA"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0</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10</a:t>
                      </a:r>
                      <a:endParaRPr kumimoji="0" lang="ar-BH"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73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ب</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1</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9</a:t>
                      </a:r>
                      <a:endParaRPr kumimoji="0" lang="ar-BH"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73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ج</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2</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7</a:t>
                      </a:r>
                      <a:endParaRPr kumimoji="0" lang="ar-BH"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71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د</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3</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4</a:t>
                      </a:r>
                      <a:endParaRPr kumimoji="0" lang="ar-BH"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5841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م</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4</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0</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sp>
        <p:nvSpPr>
          <p:cNvPr id="13346" name="AutoShape 34">
            <a:hlinkClick r:id="" action="ppaction://hlinkshowjump?jump=firstslide" highlightClick="1"/>
          </p:cNvPr>
          <p:cNvSpPr>
            <a:spLocks noChangeArrowheads="1"/>
          </p:cNvSpPr>
          <p:nvPr/>
        </p:nvSpPr>
        <p:spPr bwMode="auto">
          <a:xfrm>
            <a:off x="1337339"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323004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0000"/>
                </a:solidFill>
                <a:latin typeface="Times New Roman" panose="02020603050405020304" pitchFamily="18" charset="0"/>
                <a:cs typeface="Times New Roman" panose="02020603050405020304" pitchFamily="18" charset="0"/>
              </a:rPr>
              <a:t>النمو الاقتصادي</a:t>
            </a:r>
            <a:r>
              <a:rPr lang="ar-SA" dirty="0" smtClean="0">
                <a:solidFill>
                  <a:srgbClr val="FF0000"/>
                </a:solidFill>
                <a:latin typeface="Times New Roman" panose="02020603050405020304" pitchFamily="18" charset="0"/>
                <a:cs typeface="Times New Roman" panose="02020603050405020304" pitchFamily="18" charset="0"/>
              </a:rPr>
              <a:t> </a:t>
            </a:r>
            <a:endParaRPr lang="ar-SA" dirty="0">
              <a:solidFill>
                <a:srgbClr val="FF0000"/>
              </a:solidFill>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1600200" y="1295402"/>
            <a:ext cx="8915400" cy="4525963"/>
          </a:xfrm>
        </p:spPr>
        <p:txBody>
          <a:bodyPr>
            <a:normAutofit/>
          </a:bodyPr>
          <a:lstStyle/>
          <a:p>
            <a:pPr marL="0" indent="0" algn="just" rtl="1">
              <a:buNone/>
            </a:pPr>
            <a:r>
              <a:rPr lang="ar-BH" sz="2800" dirty="0">
                <a:latin typeface="Times New Roman" panose="02020603050405020304" pitchFamily="18" charset="0"/>
                <a:cs typeface="Times New Roman" panose="02020603050405020304" pitchFamily="18" charset="0"/>
              </a:rPr>
              <a:t>إن استمرار النمو الاقتصادي أمر مرهون بإمكانية تحقيق كل من :</a:t>
            </a:r>
            <a:endParaRPr lang="fr-MA" sz="2800" dirty="0">
              <a:latin typeface="Times New Roman" panose="02020603050405020304" pitchFamily="18" charset="0"/>
              <a:cs typeface="Times New Roman" panose="02020603050405020304" pitchFamily="18" charset="0"/>
            </a:endParaRPr>
          </a:p>
          <a:p>
            <a:pPr marL="0" indent="0" algn="just" rtl="1">
              <a:buNone/>
            </a:pPr>
            <a:r>
              <a:rPr lang="ar-BH" sz="2800" dirty="0">
                <a:latin typeface="Times New Roman" panose="02020603050405020304" pitchFamily="18" charset="0"/>
                <a:cs typeface="Times New Roman" panose="02020603050405020304" pitchFamily="18" charset="0"/>
              </a:rPr>
              <a:t> </a:t>
            </a:r>
            <a:r>
              <a:rPr lang="ar-SA" sz="2800" dirty="0">
                <a:latin typeface="Times New Roman" panose="02020603050405020304" pitchFamily="18" charset="0"/>
                <a:cs typeface="Times New Roman" panose="02020603050405020304" pitchFamily="18" charset="0"/>
              </a:rPr>
              <a:t>*- </a:t>
            </a:r>
            <a:r>
              <a:rPr lang="ar-BH" sz="2800" dirty="0">
                <a:latin typeface="Times New Roman" panose="02020603050405020304" pitchFamily="18" charset="0"/>
                <a:cs typeface="Times New Roman" panose="02020603050405020304" pitchFamily="18" charset="0"/>
              </a:rPr>
              <a:t>تنمية الموارد باستصلاح الأراضي أو تنمية الموارد النفطية وتنمية كل من رأس المال البشري ورأس المال المادي.</a:t>
            </a:r>
            <a:endParaRPr lang="fr-MA" sz="2800" dirty="0">
              <a:latin typeface="Times New Roman" panose="02020603050405020304" pitchFamily="18" charset="0"/>
              <a:cs typeface="Times New Roman" panose="02020603050405020304" pitchFamily="18" charset="0"/>
            </a:endParaRPr>
          </a:p>
          <a:p>
            <a:pPr marL="0" indent="0" algn="just" rtl="1">
              <a:buNone/>
            </a:pPr>
            <a:r>
              <a:rPr lang="ar-SA" sz="2800" dirty="0">
                <a:latin typeface="Times New Roman" panose="02020603050405020304" pitchFamily="18" charset="0"/>
                <a:cs typeface="Times New Roman" panose="02020603050405020304" pitchFamily="18" charset="0"/>
              </a:rPr>
              <a:t>*- </a:t>
            </a:r>
            <a:r>
              <a:rPr lang="ar-BH" sz="2800" dirty="0">
                <a:latin typeface="Times New Roman" panose="02020603050405020304" pitchFamily="18" charset="0"/>
                <a:cs typeface="Times New Roman" panose="02020603050405020304" pitchFamily="18" charset="0"/>
              </a:rPr>
              <a:t>التقدم التقني، ويتم بالاستثمار في البحوث والتطوير بهدف استخدام تقنيات أحدث في الإنتاج.</a:t>
            </a:r>
            <a:endParaRPr lang="ar-SA" sz="2800" dirty="0">
              <a:latin typeface="Times New Roman" panose="02020603050405020304" pitchFamily="18" charset="0"/>
              <a:cs typeface="Times New Roman" panose="02020603050405020304" pitchFamily="18" charset="0"/>
            </a:endParaRPr>
          </a:p>
          <a:p>
            <a:pPr marL="0" indent="0" algn="just" rtl="1">
              <a:buNone/>
            </a:pPr>
            <a:r>
              <a:rPr lang="ar-BH" sz="2800" dirty="0">
                <a:latin typeface="Times New Roman" panose="02020603050405020304" pitchFamily="18" charset="0"/>
                <a:cs typeface="Times New Roman" panose="02020603050405020304" pitchFamily="18" charset="0"/>
              </a:rPr>
              <a:t>ويظهر </a:t>
            </a:r>
            <a:r>
              <a:rPr lang="ar-BH" sz="2800" b="1" dirty="0">
                <a:solidFill>
                  <a:srgbClr val="FD0903"/>
                </a:solidFill>
                <a:latin typeface="Times New Roman" panose="02020603050405020304" pitchFamily="18" charset="0"/>
                <a:cs typeface="Times New Roman" panose="02020603050405020304" pitchFamily="18" charset="0"/>
                <a:hlinkClick r:id="" action="ppaction://noaction"/>
              </a:rPr>
              <a:t>الشكل (2-2)</a:t>
            </a:r>
            <a:r>
              <a:rPr lang="ar-SA" sz="2800" b="1" dirty="0">
                <a:solidFill>
                  <a:srgbClr val="FD0903"/>
                </a:solidFill>
                <a:latin typeface="Times New Roman" panose="02020603050405020304" pitchFamily="18" charset="0"/>
                <a:cs typeface="Times New Roman" panose="02020603050405020304" pitchFamily="18" charset="0"/>
              </a:rPr>
              <a:t> </a:t>
            </a:r>
            <a:r>
              <a:rPr lang="ar-BH" sz="2800" dirty="0">
                <a:latin typeface="Times New Roman" panose="02020603050405020304" pitchFamily="18" charset="0"/>
                <a:cs typeface="Times New Roman" panose="02020603050405020304" pitchFamily="18" charset="0"/>
              </a:rPr>
              <a:t>النمو الاقتصادي بيانياً بانتقال منحنى إمكانيات الإنتاج إلى الخارج.</a:t>
            </a:r>
            <a:endParaRPr lang="fr-MA" sz="2800" dirty="0">
              <a:latin typeface="Times New Roman" panose="02020603050405020304" pitchFamily="18" charset="0"/>
              <a:cs typeface="Times New Roman" panose="02020603050405020304" pitchFamily="18" charset="0"/>
            </a:endParaRPr>
          </a:p>
          <a:p>
            <a:pPr marL="0" indent="0" algn="just" rtl="1">
              <a:buNone/>
            </a:pPr>
            <a:r>
              <a:rPr lang="ar-SA" sz="2800" dirty="0">
                <a:latin typeface="Times New Roman" panose="02020603050405020304" pitchFamily="18" charset="0"/>
                <a:cs typeface="Times New Roman" panose="02020603050405020304" pitchFamily="18" charset="0"/>
              </a:rPr>
              <a:t>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extLst>
      <p:ext uri="{BB962C8B-B14F-4D97-AF65-F5344CB8AC3E}">
        <p14:creationId xmlns:p14="http://schemas.microsoft.com/office/powerpoint/2010/main" val="94517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621223" y="1846263"/>
            <a:ext cx="4633119" cy="4017962"/>
          </a:xfrm>
          <a:prstGeom prst="rect">
            <a:avLst/>
          </a:prstGeom>
          <a:noFill/>
          <a:ln w="9525">
            <a:noFill/>
            <a:miter lim="800000"/>
            <a:headEnd/>
            <a:tailEnd/>
          </a:ln>
        </p:spPr>
        <p:txBody>
          <a:bodyPr/>
          <a:lstStyle/>
          <a:p>
            <a:endParaRPr lang="ar-SA"/>
          </a:p>
        </p:txBody>
      </p:sp>
      <p:sp>
        <p:nvSpPr>
          <p:cNvPr id="17411" name="Text Box 3"/>
          <p:cNvSpPr txBox="1">
            <a:spLocks noChangeArrowheads="1"/>
          </p:cNvSpPr>
          <p:nvPr/>
        </p:nvSpPr>
        <p:spPr bwMode="auto">
          <a:xfrm>
            <a:off x="2057402" y="4800600"/>
            <a:ext cx="7723585" cy="1219200"/>
          </a:xfrm>
          <a:prstGeom prst="rect">
            <a:avLst/>
          </a:prstGeom>
          <a:noFill/>
          <a:ln w="28575">
            <a:solidFill>
              <a:srgbClr val="000000"/>
            </a:solidFill>
            <a:miter lim="800000"/>
            <a:headEnd/>
            <a:tailEnd/>
          </a:ln>
        </p:spPr>
        <p:txBody>
          <a:bodyPr lIns="94183" tIns="47092" rIns="94183" bIns="47092"/>
          <a:lstStyle/>
          <a:p>
            <a:pPr algn="just" rtl="1"/>
            <a:r>
              <a:rPr lang="ar-SA" b="1" dirty="0">
                <a:solidFill>
                  <a:srgbClr val="FF6600"/>
                </a:solidFill>
                <a:latin typeface="Times New Roman" pitchFamily="18" charset="0"/>
                <a:ea typeface="SimSun" pitchFamily="2" charset="-122"/>
                <a:cs typeface="Times New Roman" pitchFamily="18" charset="0"/>
              </a:rPr>
              <a:t>الشكل(</a:t>
            </a:r>
            <a:r>
              <a:rPr lang="ar-SA" b="1" dirty="0">
                <a:solidFill>
                  <a:srgbClr val="FF6600"/>
                </a:solidFill>
                <a:latin typeface="Times New Roman" pitchFamily="18" charset="0"/>
                <a:ea typeface="SimSun" pitchFamily="2" charset="-122"/>
                <a:cs typeface="Arabic Transparent" pitchFamily="2" charset="-78"/>
              </a:rPr>
              <a:t>2-2):</a:t>
            </a:r>
            <a:r>
              <a:rPr lang="ar-SA" b="1" dirty="0">
                <a:latin typeface="Times New Roman" pitchFamily="18" charset="0"/>
                <a:ea typeface="SimSun" pitchFamily="2" charset="-122"/>
                <a:cs typeface="Arabic Transparent" pitchFamily="2" charset="-78"/>
              </a:rPr>
              <a:t> </a:t>
            </a:r>
            <a:r>
              <a:rPr lang="ar-SA" dirty="0">
                <a:latin typeface="Times New Roman" pitchFamily="18" charset="0"/>
                <a:ea typeface="SimSun" pitchFamily="2" charset="-122"/>
                <a:cs typeface="Times New Roman" pitchFamily="18" charset="0"/>
              </a:rPr>
              <a:t>ينتقل منحنى إمكانيات الإنتاج إلى الخارج  في حالة النمو الاقتصادي الذي ينتج عن زيادة رصيد الاقتصاد من الموارد خاصة الرأسمالية أو بالتقدم التقني.</a:t>
            </a:r>
            <a:endParaRPr lang="en-US" dirty="0"/>
          </a:p>
        </p:txBody>
      </p:sp>
      <p:sp>
        <p:nvSpPr>
          <p:cNvPr id="17412" name="Line 4"/>
          <p:cNvSpPr>
            <a:spLocks noChangeShapeType="1"/>
          </p:cNvSpPr>
          <p:nvPr/>
        </p:nvSpPr>
        <p:spPr bwMode="auto">
          <a:xfrm flipH="1">
            <a:off x="4692652" y="4518025"/>
            <a:ext cx="2321719" cy="1588"/>
          </a:xfrm>
          <a:prstGeom prst="line">
            <a:avLst/>
          </a:prstGeom>
          <a:noFill/>
          <a:ln w="28575">
            <a:solidFill>
              <a:srgbClr val="000000"/>
            </a:solidFill>
            <a:round/>
            <a:headEnd/>
            <a:tailEnd/>
          </a:ln>
          <a:effectLst/>
        </p:spPr>
        <p:txBody>
          <a:bodyPr/>
          <a:lstStyle/>
          <a:p>
            <a:endParaRPr lang="ar-SA"/>
          </a:p>
        </p:txBody>
      </p:sp>
      <p:sp>
        <p:nvSpPr>
          <p:cNvPr id="17413" name="Line 5"/>
          <p:cNvSpPr>
            <a:spLocks noChangeShapeType="1"/>
          </p:cNvSpPr>
          <p:nvPr/>
        </p:nvSpPr>
        <p:spPr bwMode="auto">
          <a:xfrm flipV="1">
            <a:off x="4692650" y="725491"/>
            <a:ext cx="0" cy="3792537"/>
          </a:xfrm>
          <a:prstGeom prst="line">
            <a:avLst/>
          </a:prstGeom>
          <a:noFill/>
          <a:ln w="28575">
            <a:solidFill>
              <a:srgbClr val="000000"/>
            </a:solidFill>
            <a:round/>
            <a:headEnd/>
            <a:tailEnd/>
          </a:ln>
          <a:effectLst/>
        </p:spPr>
        <p:txBody>
          <a:bodyPr/>
          <a:lstStyle/>
          <a:p>
            <a:endParaRPr lang="ar-SA"/>
          </a:p>
        </p:txBody>
      </p:sp>
      <p:sp>
        <p:nvSpPr>
          <p:cNvPr id="17414" name="Arc 6"/>
          <p:cNvSpPr>
            <a:spLocks/>
          </p:cNvSpPr>
          <p:nvPr/>
        </p:nvSpPr>
        <p:spPr bwMode="auto">
          <a:xfrm>
            <a:off x="4692651" y="1395413"/>
            <a:ext cx="1434306" cy="31226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17415" name="Line 7"/>
          <p:cNvSpPr>
            <a:spLocks noChangeShapeType="1"/>
          </p:cNvSpPr>
          <p:nvPr/>
        </p:nvSpPr>
        <p:spPr bwMode="auto">
          <a:xfrm>
            <a:off x="4692653" y="2957513"/>
            <a:ext cx="1227931"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17416" name="Line 8"/>
          <p:cNvSpPr>
            <a:spLocks noChangeShapeType="1"/>
          </p:cNvSpPr>
          <p:nvPr/>
        </p:nvSpPr>
        <p:spPr bwMode="auto">
          <a:xfrm>
            <a:off x="5920581" y="2957513"/>
            <a:ext cx="0" cy="1560512"/>
          </a:xfrm>
          <a:prstGeom prst="line">
            <a:avLst/>
          </a:prstGeom>
          <a:noFill/>
          <a:ln w="19050" cap="rnd">
            <a:solidFill>
              <a:srgbClr val="000000"/>
            </a:solidFill>
            <a:prstDash val="sysDot"/>
            <a:round/>
            <a:headEnd/>
            <a:tailEnd/>
          </a:ln>
          <a:effectLst/>
        </p:spPr>
        <p:txBody>
          <a:bodyPr/>
          <a:lstStyle/>
          <a:p>
            <a:endParaRPr lang="ar-SA"/>
          </a:p>
        </p:txBody>
      </p:sp>
      <p:sp>
        <p:nvSpPr>
          <p:cNvPr id="17417" name="Text Box 9"/>
          <p:cNvSpPr txBox="1">
            <a:spLocks noChangeArrowheads="1"/>
          </p:cNvSpPr>
          <p:nvPr/>
        </p:nvSpPr>
        <p:spPr bwMode="auto">
          <a:xfrm>
            <a:off x="4451881" y="257175"/>
            <a:ext cx="476383" cy="503238"/>
          </a:xfrm>
          <a:prstGeom prst="rect">
            <a:avLst/>
          </a:prstGeom>
          <a:noFill/>
          <a:ln w="9525">
            <a:noFill/>
            <a:miter lim="800000"/>
            <a:headEnd/>
            <a:tailEnd/>
          </a:ln>
          <a:effectLst/>
        </p:spPr>
        <p:txBody>
          <a:bodyPr lIns="94183" tIns="47092" rIns="94183" bIns="47092"/>
          <a:lstStyle/>
          <a:p>
            <a:pPr algn="r" rtl="1"/>
            <a:r>
              <a:rPr lang="en-US" altLang="zh-CN" b="1">
                <a:latin typeface="Times New Roman" pitchFamily="18" charset="0"/>
                <a:ea typeface="SimSun" pitchFamily="2" charset="-122"/>
              </a:rPr>
              <a:t>C</a:t>
            </a:r>
            <a:endParaRPr lang="en-US" sz="3600"/>
          </a:p>
        </p:txBody>
      </p:sp>
      <p:sp>
        <p:nvSpPr>
          <p:cNvPr id="17418" name="Text Box 10"/>
          <p:cNvSpPr txBox="1">
            <a:spLocks noChangeArrowheads="1"/>
          </p:cNvSpPr>
          <p:nvPr/>
        </p:nvSpPr>
        <p:spPr bwMode="auto">
          <a:xfrm>
            <a:off x="6902585" y="4292600"/>
            <a:ext cx="596767" cy="444500"/>
          </a:xfrm>
          <a:prstGeom prst="rect">
            <a:avLst/>
          </a:prstGeom>
          <a:noFill/>
          <a:ln w="9525">
            <a:noFill/>
            <a:miter lim="800000"/>
            <a:headEnd/>
            <a:tailEnd/>
          </a:ln>
          <a:effectLst/>
        </p:spPr>
        <p:txBody>
          <a:bodyPr lIns="94183" tIns="47092" rIns="94183" bIns="47092"/>
          <a:lstStyle/>
          <a:p>
            <a:pPr algn="ctr" rtl="1"/>
            <a:r>
              <a:rPr lang="en-US" altLang="zh-CN" b="1" dirty="0">
                <a:latin typeface="Times New Roman" pitchFamily="18" charset="0"/>
                <a:ea typeface="SimSun" pitchFamily="2" charset="-122"/>
              </a:rPr>
              <a:t>F  </a:t>
            </a:r>
            <a:endParaRPr lang="en-US" sz="3600" dirty="0"/>
          </a:p>
        </p:txBody>
      </p:sp>
      <p:sp>
        <p:nvSpPr>
          <p:cNvPr id="17419" name="Text Box 11"/>
          <p:cNvSpPr txBox="1">
            <a:spLocks noChangeArrowheads="1"/>
          </p:cNvSpPr>
          <p:nvPr/>
        </p:nvSpPr>
        <p:spPr bwMode="auto">
          <a:xfrm>
            <a:off x="3962400" y="762000"/>
            <a:ext cx="738054" cy="2209800"/>
          </a:xfrm>
          <a:prstGeom prst="rect">
            <a:avLst/>
          </a:prstGeom>
          <a:noFill/>
          <a:ln w="9525">
            <a:noFill/>
            <a:miter lim="800000"/>
            <a:headEnd/>
            <a:tailEnd/>
          </a:ln>
          <a:effectLst/>
        </p:spPr>
        <p:txBody>
          <a:bodyPr lIns="94183" tIns="47092" rIns="94183" bIns="47092"/>
          <a:lstStyle/>
          <a:p>
            <a:r>
              <a:rPr lang="en-US" altLang="zh-CN" sz="2000" b="1" dirty="0">
                <a:latin typeface="Times New Roman" pitchFamily="18" charset="0"/>
                <a:ea typeface="SimSun" pitchFamily="2" charset="-122"/>
              </a:rPr>
              <a:t>4000</a:t>
            </a:r>
          </a:p>
          <a:p>
            <a:r>
              <a:rPr lang="en-US" altLang="zh-CN" sz="2000" b="1" dirty="0">
                <a:latin typeface="Times New Roman" pitchFamily="18" charset="0"/>
                <a:ea typeface="SimSun" pitchFamily="2" charset="-122"/>
              </a:rPr>
              <a:t>3000</a:t>
            </a: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r>
              <a:rPr lang="en-US" altLang="zh-CN" sz="2000" b="1" dirty="0">
                <a:latin typeface="Times New Roman" pitchFamily="18" charset="0"/>
                <a:ea typeface="SimSun" pitchFamily="2" charset="-122"/>
              </a:rPr>
              <a:t>1500</a:t>
            </a:r>
            <a:endParaRPr lang="en-US" sz="2000" dirty="0"/>
          </a:p>
        </p:txBody>
      </p:sp>
      <p:sp>
        <p:nvSpPr>
          <p:cNvPr id="17420" name="Text Box 12"/>
          <p:cNvSpPr txBox="1">
            <a:spLocks noChangeArrowheads="1"/>
          </p:cNvSpPr>
          <p:nvPr/>
        </p:nvSpPr>
        <p:spPr bwMode="auto">
          <a:xfrm>
            <a:off x="5103681" y="4518025"/>
            <a:ext cx="954484"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1" name="Text Box 13"/>
          <p:cNvSpPr txBox="1">
            <a:spLocks noChangeArrowheads="1"/>
          </p:cNvSpPr>
          <p:nvPr/>
        </p:nvSpPr>
        <p:spPr bwMode="auto">
          <a:xfrm>
            <a:off x="5715929" y="4518025"/>
            <a:ext cx="682757"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2" name="Text Box 14"/>
          <p:cNvSpPr txBox="1">
            <a:spLocks noChangeArrowheads="1"/>
          </p:cNvSpPr>
          <p:nvPr/>
        </p:nvSpPr>
        <p:spPr bwMode="auto">
          <a:xfrm>
            <a:off x="4001294" y="914401"/>
            <a:ext cx="691356" cy="762000"/>
          </a:xfrm>
          <a:prstGeom prst="rect">
            <a:avLst/>
          </a:prstGeom>
          <a:noFill/>
          <a:ln w="9525">
            <a:noFill/>
            <a:miter lim="800000"/>
            <a:headEnd/>
            <a:tailEnd/>
          </a:ln>
          <a:effectLst/>
        </p:spPr>
        <p:txBody>
          <a:bodyPr lIns="94183" tIns="47092" rIns="94183" bIns="47092"/>
          <a:lstStyle/>
          <a:p>
            <a:pPr algn="r" rtl="1"/>
            <a:endParaRPr lang="ar-SA"/>
          </a:p>
        </p:txBody>
      </p:sp>
      <p:sp>
        <p:nvSpPr>
          <p:cNvPr id="17423" name="Text Box 15"/>
          <p:cNvSpPr txBox="1">
            <a:spLocks noChangeArrowheads="1"/>
          </p:cNvSpPr>
          <p:nvPr/>
        </p:nvSpPr>
        <p:spPr bwMode="auto">
          <a:xfrm>
            <a:off x="4692651" y="949325"/>
            <a:ext cx="417910" cy="446088"/>
          </a:xfrm>
          <a:prstGeom prst="rect">
            <a:avLst/>
          </a:prstGeom>
          <a:noFill/>
          <a:ln w="9525">
            <a:noFill/>
            <a:miter lim="800000"/>
            <a:headEnd/>
            <a:tailEnd/>
          </a:ln>
          <a:effectLst/>
        </p:spPr>
        <p:txBody>
          <a:bodyPr lIns="94183" tIns="47092" rIns="94183" bIns="47092"/>
          <a:lstStyle/>
          <a:p>
            <a:pPr algn="r" rtl="1"/>
            <a:r>
              <a:rPr lang="en-US" altLang="zh-CN" b="1">
                <a:latin typeface="Times New Roman" pitchFamily="18" charset="0"/>
                <a:ea typeface="SimSun" pitchFamily="2" charset="-122"/>
              </a:rPr>
              <a:t>B</a:t>
            </a:r>
            <a:endParaRPr lang="en-US" sz="3600"/>
          </a:p>
        </p:txBody>
      </p:sp>
      <p:sp>
        <p:nvSpPr>
          <p:cNvPr id="17424" name="Text Box 16"/>
          <p:cNvSpPr txBox="1">
            <a:spLocks noChangeArrowheads="1"/>
          </p:cNvSpPr>
          <p:nvPr/>
        </p:nvSpPr>
        <p:spPr bwMode="auto">
          <a:xfrm>
            <a:off x="5237827" y="4484691"/>
            <a:ext cx="2184135" cy="452437"/>
          </a:xfrm>
          <a:prstGeom prst="rect">
            <a:avLst/>
          </a:prstGeom>
          <a:noFill/>
          <a:ln w="9525">
            <a:noFill/>
            <a:miter lim="800000"/>
            <a:headEnd/>
            <a:tailEnd/>
          </a:ln>
          <a:effectLst/>
        </p:spPr>
        <p:txBody>
          <a:bodyPr lIns="94183" tIns="47092" rIns="94183" bIns="47092"/>
          <a:lstStyle/>
          <a:p>
            <a:r>
              <a:rPr lang="en-US" altLang="zh-CN" sz="1400" b="1">
                <a:latin typeface="Times New Roman" pitchFamily="18" charset="0"/>
                <a:ea typeface="SimSun" pitchFamily="2" charset="-122"/>
              </a:rPr>
              <a:t>      1800  2000     3500 </a:t>
            </a:r>
            <a:endParaRPr lang="en-US" sz="2000"/>
          </a:p>
        </p:txBody>
      </p:sp>
      <p:sp>
        <p:nvSpPr>
          <p:cNvPr id="17425" name="Arc 17"/>
          <p:cNvSpPr>
            <a:spLocks/>
          </p:cNvSpPr>
          <p:nvPr/>
        </p:nvSpPr>
        <p:spPr bwMode="auto">
          <a:xfrm>
            <a:off x="4692653" y="950916"/>
            <a:ext cx="2039673" cy="3609975"/>
          </a:xfrm>
          <a:custGeom>
            <a:avLst/>
            <a:gdLst>
              <a:gd name="G0" fmla="+- 0 0 0"/>
              <a:gd name="G1" fmla="+- 21600 0 0"/>
              <a:gd name="G2" fmla="+- 21600 0 0"/>
              <a:gd name="T0" fmla="*/ 0 w 21600"/>
              <a:gd name="T1" fmla="*/ 0 h 22679"/>
              <a:gd name="T2" fmla="*/ 21573 w 21600"/>
              <a:gd name="T3" fmla="*/ 22679 h 22679"/>
              <a:gd name="T4" fmla="*/ 0 w 21600"/>
              <a:gd name="T5" fmla="*/ 21600 h 22679"/>
            </a:gdLst>
            <a:ahLst/>
            <a:cxnLst>
              <a:cxn ang="0">
                <a:pos x="T0" y="T1"/>
              </a:cxn>
              <a:cxn ang="0">
                <a:pos x="T2" y="T3"/>
              </a:cxn>
              <a:cxn ang="0">
                <a:pos x="T4" y="T5"/>
              </a:cxn>
            </a:cxnLst>
            <a:rect l="0" t="0" r="r" b="b"/>
            <a:pathLst>
              <a:path w="21600" h="22679" fill="none" extrusionOk="0">
                <a:moveTo>
                  <a:pt x="-1" y="0"/>
                </a:moveTo>
                <a:cubicBezTo>
                  <a:pt x="11929" y="0"/>
                  <a:pt x="21600" y="9670"/>
                  <a:pt x="21600" y="21600"/>
                </a:cubicBezTo>
                <a:cubicBezTo>
                  <a:pt x="21600" y="21959"/>
                  <a:pt x="21591" y="22319"/>
                  <a:pt x="21573" y="22679"/>
                </a:cubicBezTo>
              </a:path>
              <a:path w="21600" h="22679" stroke="0" extrusionOk="0">
                <a:moveTo>
                  <a:pt x="-1" y="0"/>
                </a:moveTo>
                <a:cubicBezTo>
                  <a:pt x="11929" y="0"/>
                  <a:pt x="21600" y="9670"/>
                  <a:pt x="21600" y="21600"/>
                </a:cubicBezTo>
                <a:cubicBezTo>
                  <a:pt x="21600" y="21959"/>
                  <a:pt x="21591" y="22319"/>
                  <a:pt x="21573" y="22679"/>
                </a:cubicBezTo>
                <a:lnTo>
                  <a:pt x="0" y="21600"/>
                </a:lnTo>
                <a:close/>
              </a:path>
            </a:pathLst>
          </a:custGeom>
          <a:noFill/>
          <a:ln w="19050">
            <a:solidFill>
              <a:srgbClr val="000000"/>
            </a:solidFill>
            <a:round/>
            <a:headEnd/>
            <a:tailEnd/>
          </a:ln>
          <a:effectLst/>
        </p:spPr>
        <p:txBody>
          <a:bodyPr/>
          <a:lstStyle/>
          <a:p>
            <a:endParaRPr lang="ar-SA"/>
          </a:p>
        </p:txBody>
      </p:sp>
      <p:sp>
        <p:nvSpPr>
          <p:cNvPr id="17426" name="Text Box 18"/>
          <p:cNvSpPr txBox="1">
            <a:spLocks noChangeArrowheads="1"/>
          </p:cNvSpPr>
          <p:nvPr/>
        </p:nvSpPr>
        <p:spPr bwMode="auto">
          <a:xfrm>
            <a:off x="6101162" y="4073525"/>
            <a:ext cx="417909" cy="446088"/>
          </a:xfrm>
          <a:prstGeom prst="rect">
            <a:avLst/>
          </a:prstGeom>
          <a:noFill/>
          <a:ln w="9525">
            <a:noFill/>
            <a:miter lim="800000"/>
            <a:headEnd/>
            <a:tailEnd/>
          </a:ln>
          <a:effectLst/>
        </p:spPr>
        <p:txBody>
          <a:bodyPr lIns="94183" tIns="47092" rIns="94183" bIns="47092"/>
          <a:lstStyle/>
          <a:p>
            <a:pPr algn="r" rtl="1"/>
            <a:r>
              <a:rPr lang="en-US" altLang="zh-CN" b="1">
                <a:latin typeface="Times New Roman" pitchFamily="18" charset="0"/>
                <a:ea typeface="SimSun" pitchFamily="2" charset="-122"/>
              </a:rPr>
              <a:t>A</a:t>
            </a:r>
            <a:endParaRPr lang="en-US" sz="3600"/>
          </a:p>
        </p:txBody>
      </p:sp>
      <p:sp>
        <p:nvSpPr>
          <p:cNvPr id="17427" name="Line 19"/>
          <p:cNvSpPr>
            <a:spLocks noChangeShapeType="1"/>
          </p:cNvSpPr>
          <p:nvPr/>
        </p:nvSpPr>
        <p:spPr bwMode="auto">
          <a:xfrm flipV="1">
            <a:off x="6049568" y="3422653"/>
            <a:ext cx="596767" cy="161925"/>
          </a:xfrm>
          <a:prstGeom prst="line">
            <a:avLst/>
          </a:prstGeom>
          <a:noFill/>
          <a:ln w="19050">
            <a:solidFill>
              <a:srgbClr val="000000"/>
            </a:solidFill>
            <a:round/>
            <a:headEnd/>
            <a:tailEnd type="triangle" w="med" len="med"/>
          </a:ln>
          <a:effectLst/>
        </p:spPr>
        <p:txBody>
          <a:bodyPr/>
          <a:lstStyle/>
          <a:p>
            <a:endParaRPr lang="ar-SA"/>
          </a:p>
        </p:txBody>
      </p:sp>
      <p:sp>
        <p:nvSpPr>
          <p:cNvPr id="17428" name="Line 20"/>
          <p:cNvSpPr>
            <a:spLocks noChangeShapeType="1"/>
          </p:cNvSpPr>
          <p:nvPr/>
        </p:nvSpPr>
        <p:spPr bwMode="auto">
          <a:xfrm flipV="1">
            <a:off x="5623058" y="1795466"/>
            <a:ext cx="426508" cy="325437"/>
          </a:xfrm>
          <a:prstGeom prst="line">
            <a:avLst/>
          </a:prstGeom>
          <a:noFill/>
          <a:ln w="19050">
            <a:solidFill>
              <a:srgbClr val="000000"/>
            </a:solidFill>
            <a:round/>
            <a:headEnd/>
            <a:tailEnd type="triangle" w="med" len="med"/>
          </a:ln>
          <a:effectLst/>
        </p:spPr>
        <p:txBody>
          <a:bodyPr/>
          <a:lstStyle/>
          <a:p>
            <a:endParaRPr lang="ar-SA"/>
          </a:p>
        </p:txBody>
      </p:sp>
    </p:spTree>
    <p:extLst>
      <p:ext uri="{BB962C8B-B14F-4D97-AF65-F5344CB8AC3E}">
        <p14:creationId xmlns:p14="http://schemas.microsoft.com/office/powerpoint/2010/main" val="313304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60BA0E-20D0-4E7C-B286-26C960A6788F}" type="slidenum">
              <a:rPr lang="en-US" smtClean="0"/>
              <a:t>17</a:t>
            </a:fld>
            <a:endParaRPr lang="en-US"/>
          </a:p>
        </p:txBody>
      </p:sp>
      <p:sp>
        <p:nvSpPr>
          <p:cNvPr id="3" name="Content Placeholder 2"/>
          <p:cNvSpPr>
            <a:spLocks noGrp="1"/>
          </p:cNvSpPr>
          <p:nvPr>
            <p:ph idx="1"/>
          </p:nvPr>
        </p:nvSpPr>
        <p:spPr/>
        <p:txBody>
          <a:bodyPr/>
          <a:lstStyle/>
          <a:p>
            <a:pPr marL="0" indent="0" rtl="1">
              <a:buNone/>
            </a:pPr>
            <a:r>
              <a:rPr lang="ar-SA" b="1" dirty="0"/>
              <a:t>لا وجود للمشكلة الاقتصادية إذا</a:t>
            </a:r>
            <a:endParaRPr lang="en-US" dirty="0"/>
          </a:p>
          <a:p>
            <a:pPr marL="0" indent="0" rtl="1">
              <a:buNone/>
            </a:pPr>
            <a:r>
              <a:rPr lang="ar-SA" dirty="0"/>
              <a:t>(أ) اختفت البطالة تماما           (ب) كانت الاسواق حرة تماما </a:t>
            </a:r>
            <a:endParaRPr lang="en-US" dirty="0"/>
          </a:p>
          <a:p>
            <a:pPr marL="0" indent="0">
              <a:buNone/>
            </a:pPr>
            <a:r>
              <a:rPr lang="ar-SA" dirty="0"/>
              <a:t> (ج) لم تكن الموارد نادرة     </a:t>
            </a:r>
            <a:r>
              <a:rPr lang="ar-SA" dirty="0" smtClean="0"/>
              <a:t>   </a:t>
            </a:r>
            <a:r>
              <a:rPr lang="ar-SA" dirty="0"/>
              <a:t>(د) تضاعفت دخول المواطنين</a:t>
            </a:r>
          </a:p>
        </p:txBody>
      </p:sp>
      <p:sp>
        <p:nvSpPr>
          <p:cNvPr id="4" name="Title 3"/>
          <p:cNvSpPr>
            <a:spLocks noGrp="1"/>
          </p:cNvSpPr>
          <p:nvPr>
            <p:ph type="title"/>
          </p:nvPr>
        </p:nvSpPr>
        <p:spPr/>
        <p:txBody>
          <a:bodyPr/>
          <a:lstStyle/>
          <a:p>
            <a:r>
              <a:rPr lang="ar-SA" dirty="0" smtClean="0">
                <a:solidFill>
                  <a:srgbClr val="FF0000"/>
                </a:solidFill>
              </a:rPr>
              <a:t>سؤال للمراجعة </a:t>
            </a:r>
            <a:endParaRPr lang="ar-SA" dirty="0">
              <a:solidFill>
                <a:srgbClr val="FF0000"/>
              </a:solidFill>
            </a:endParaRPr>
          </a:p>
        </p:txBody>
      </p:sp>
    </p:spTree>
    <p:extLst>
      <p:ext uri="{BB962C8B-B14F-4D97-AF65-F5344CB8AC3E}">
        <p14:creationId xmlns:p14="http://schemas.microsoft.com/office/powerpoint/2010/main" val="2760522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60BA0E-20D0-4E7C-B286-26C960A6788F}" type="slidenum">
              <a:rPr lang="en-US" smtClean="0"/>
              <a:t>18</a:t>
            </a:fld>
            <a:endParaRPr lang="en-US"/>
          </a:p>
        </p:txBody>
      </p:sp>
      <p:sp>
        <p:nvSpPr>
          <p:cNvPr id="3" name="Content Placeholder 2"/>
          <p:cNvSpPr>
            <a:spLocks noGrp="1"/>
          </p:cNvSpPr>
          <p:nvPr>
            <p:ph idx="1"/>
          </p:nvPr>
        </p:nvSpPr>
        <p:spPr/>
        <p:txBody>
          <a:bodyPr/>
          <a:lstStyle/>
          <a:p>
            <a:pPr marL="0" indent="0" rtl="1">
              <a:buNone/>
            </a:pPr>
            <a:r>
              <a:rPr lang="ar-SA" b="1" dirty="0"/>
              <a:t>يؤدي النمو الاقتصادي الي </a:t>
            </a:r>
            <a:endParaRPr lang="en-US" dirty="0"/>
          </a:p>
          <a:p>
            <a:pPr marL="0" indent="0" rtl="1">
              <a:buNone/>
            </a:pPr>
            <a:r>
              <a:rPr lang="ar-SA" dirty="0"/>
              <a:t> (أ) زيادة نسبة البطالة            (ب) التخلص من مشكلة الندرة</a:t>
            </a:r>
            <a:endParaRPr lang="en-US" dirty="0"/>
          </a:p>
          <a:p>
            <a:pPr marL="0" indent="0">
              <a:buNone/>
            </a:pPr>
            <a:r>
              <a:rPr lang="ar-SA" dirty="0"/>
              <a:t> (ج) انخفاض الاستثمار           (د) انتقال </a:t>
            </a:r>
            <a:r>
              <a:rPr lang="ar-SA" dirty="0" smtClean="0"/>
              <a:t>منحني إمكانية الإنتاج الي اليمين </a:t>
            </a:r>
            <a:endParaRPr lang="ar-SA" dirty="0"/>
          </a:p>
        </p:txBody>
      </p:sp>
      <p:sp>
        <p:nvSpPr>
          <p:cNvPr id="4" name="Title 3"/>
          <p:cNvSpPr>
            <a:spLocks noGrp="1"/>
          </p:cNvSpPr>
          <p:nvPr>
            <p:ph type="title"/>
          </p:nvPr>
        </p:nvSpPr>
        <p:spPr/>
        <p:txBody>
          <a:bodyPr/>
          <a:lstStyle/>
          <a:p>
            <a:r>
              <a:rPr lang="ar-SA" dirty="0" smtClean="0">
                <a:solidFill>
                  <a:srgbClr val="FF0000"/>
                </a:solidFill>
              </a:rPr>
              <a:t>سؤال للمراجعة </a:t>
            </a:r>
            <a:endParaRPr lang="ar-SA" dirty="0">
              <a:solidFill>
                <a:srgbClr val="FF0000"/>
              </a:solidFill>
            </a:endParaRPr>
          </a:p>
        </p:txBody>
      </p:sp>
    </p:spTree>
    <p:extLst>
      <p:ext uri="{BB962C8B-B14F-4D97-AF65-F5344CB8AC3E}">
        <p14:creationId xmlns:p14="http://schemas.microsoft.com/office/powerpoint/2010/main" val="381705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1981200" y="404813"/>
            <a:ext cx="8229600" cy="811212"/>
          </a:xfrm>
        </p:spPr>
        <p:txBody>
          <a:bodyPr/>
          <a:lstStyle/>
          <a:p>
            <a:pPr algn="just" rtl="1" eaLnBrk="1" hangingPunct="1"/>
            <a:r>
              <a:rPr lang="ar-SA" altLang="en-US" sz="3200" b="1" dirty="0" smtClean="0">
                <a:solidFill>
                  <a:schemeClr val="tx1"/>
                </a:solidFill>
                <a:ea typeface="Arial Unicode MS" panose="020B0604020202020204" pitchFamily="34" charset="-128"/>
                <a:cs typeface="PT Bold Heading" panose="02010400000000000000" pitchFamily="2" charset="-78"/>
              </a:rPr>
              <a:t>التدفق </a:t>
            </a:r>
            <a:r>
              <a:rPr lang="ar-SA" altLang="en-US" sz="3000" b="1" dirty="0">
                <a:solidFill>
                  <a:schemeClr val="tx1"/>
                </a:solidFill>
                <a:ea typeface="Arial Unicode MS" panose="020B0604020202020204" pitchFamily="34" charset="-128"/>
                <a:cs typeface="PT Bold Heading" panose="02010400000000000000" pitchFamily="2" charset="-78"/>
              </a:rPr>
              <a:t>الدائري للنشاط الاقتصادي</a:t>
            </a:r>
            <a:endParaRPr lang="en-US" altLang="en-US" sz="3200" b="1" dirty="0">
              <a:solidFill>
                <a:schemeClr val="tx1"/>
              </a:solidFill>
              <a:ea typeface="Arial Unicode MS" panose="020B0604020202020204" pitchFamily="34" charset="-128"/>
              <a:cs typeface="PT Bold Heading" panose="02010400000000000000" pitchFamily="2" charset="-78"/>
            </a:endParaRPr>
          </a:p>
        </p:txBody>
      </p:sp>
      <p:sp>
        <p:nvSpPr>
          <p:cNvPr id="77827" name="Rectangle 3"/>
          <p:cNvSpPr>
            <a:spLocks noGrp="1" noChangeArrowheads="1"/>
          </p:cNvSpPr>
          <p:nvPr>
            <p:ph idx="1"/>
          </p:nvPr>
        </p:nvSpPr>
        <p:spPr>
          <a:xfrm>
            <a:off x="1981199" y="984251"/>
            <a:ext cx="9329351" cy="4659737"/>
          </a:xfrm>
        </p:spPr>
        <p:txBody>
          <a:bodyPr wrap="square">
            <a:spAutoFit/>
          </a:bodyPr>
          <a:lstStyle/>
          <a:p>
            <a:pPr marL="355600" indent="-355600" algn="just" rtl="1" eaLnBrk="1" hangingPunct="1">
              <a:lnSpc>
                <a:spcPct val="130000"/>
              </a:lnSpc>
              <a:buFont typeface="Wingdings" panose="05000000000000000000" pitchFamily="2" charset="2"/>
              <a:buChar char="v"/>
            </a:pPr>
            <a:r>
              <a:rPr lang="ar-SA" altLang="en-US" sz="2800" b="1" dirty="0">
                <a:latin typeface="Arial Unicode MS" panose="020B0604020202020204" pitchFamily="34" charset="-128"/>
              </a:rPr>
              <a:t> يوضح نموذج التدفق الدائري للنشاط الاقتصادي </a:t>
            </a:r>
            <a:r>
              <a:rPr lang="en-US" altLang="en-US" sz="2800" b="1" dirty="0">
                <a:latin typeface="Arial Unicode MS" panose="020B0604020202020204" pitchFamily="34" charset="-128"/>
              </a:rPr>
              <a:t>Circular Flow of Economic Activity</a:t>
            </a:r>
            <a:r>
              <a:rPr lang="ar-SA" altLang="en-US" sz="2800" b="1" dirty="0">
                <a:latin typeface="Arial Unicode MS" panose="020B0604020202020204" pitchFamily="34" charset="-128"/>
              </a:rPr>
              <a:t> المراحل النمطية ذات الطابع المتكرر لحركة النشاط الاقتصادي والتي تبدأ  من  مرحلة استخدام خدمات عناصر الانتاج التي تتسم بالندرة لإنتاج السلع والخدمات وتنتهي بالمرحلة التي توضح الكيفية التي يتم بها التصرف (التوزيع) في هذا الإنتاج الذي تم الحصول عليه. </a:t>
            </a:r>
          </a:p>
          <a:p>
            <a:pPr marL="355600" indent="-355600" algn="just" rtl="1" eaLnBrk="1" hangingPunct="1">
              <a:lnSpc>
                <a:spcPct val="130000"/>
              </a:lnSpc>
              <a:buFont typeface="Wingdings" panose="05000000000000000000" pitchFamily="2" charset="2"/>
              <a:buChar char="v"/>
            </a:pPr>
            <a:r>
              <a:rPr lang="ar-SA" altLang="en-US" sz="2800" b="1" dirty="0">
                <a:latin typeface="Arial Unicode MS" panose="020B0604020202020204" pitchFamily="34" charset="-128"/>
              </a:rPr>
              <a:t>نموذج التدفق الدائري يعطي فكرة مبسطة عن الاطار الكلي للنشاط الاقتصادي، ويوضح الكيفية التي تتفاعل بها القطاعات الرئيسية في الاقتصاد مع بعضها البعض. </a:t>
            </a:r>
            <a:endParaRPr lang="en-US" altLang="en-US" sz="2800" b="1" dirty="0">
              <a:latin typeface="Arial Unicode MS" panose="020B0604020202020204" pitchFamily="34" charset="-128"/>
            </a:endParaRPr>
          </a:p>
        </p:txBody>
      </p:sp>
    </p:spTree>
    <p:extLst>
      <p:ext uri="{BB962C8B-B14F-4D97-AF65-F5344CB8AC3E}">
        <p14:creationId xmlns:p14="http://schemas.microsoft.com/office/powerpoint/2010/main" val="186746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fade">
                                      <p:cBhvr>
                                        <p:cTn id="7" dur="800" decel="100000"/>
                                        <p:tgtEl>
                                          <p:spTgt spid="77826"/>
                                        </p:tgtEl>
                                      </p:cBhvr>
                                    </p:animEffect>
                                    <p:anim calcmode="lin" valueType="num">
                                      <p:cBhvr>
                                        <p:cTn id="8" dur="800" decel="100000" fill="hold"/>
                                        <p:tgtEl>
                                          <p:spTgt spid="77826"/>
                                        </p:tgtEl>
                                        <p:attrNameLst>
                                          <p:attrName>style.rotation</p:attrName>
                                        </p:attrNameLst>
                                      </p:cBhvr>
                                      <p:tavLst>
                                        <p:tav tm="0">
                                          <p:val>
                                            <p:fltVal val="-90"/>
                                          </p:val>
                                        </p:tav>
                                        <p:tav tm="100000">
                                          <p:val>
                                            <p:fltVal val="0"/>
                                          </p:val>
                                        </p:tav>
                                      </p:tavLst>
                                    </p:anim>
                                    <p:anim calcmode="lin" valueType="num">
                                      <p:cBhvr>
                                        <p:cTn id="9" dur="800" decel="100000" fill="hold"/>
                                        <p:tgtEl>
                                          <p:spTgt spid="77826"/>
                                        </p:tgtEl>
                                        <p:attrNameLst>
                                          <p:attrName>ppt_x</p:attrName>
                                        </p:attrNameLst>
                                      </p:cBhvr>
                                      <p:tavLst>
                                        <p:tav tm="0">
                                          <p:val>
                                            <p:strVal val="#ppt_x+0.4"/>
                                          </p:val>
                                        </p:tav>
                                        <p:tav tm="100000">
                                          <p:val>
                                            <p:strVal val="#ppt_x-0.05"/>
                                          </p:val>
                                        </p:tav>
                                      </p:tavLst>
                                    </p:anim>
                                    <p:anim calcmode="lin" valueType="num">
                                      <p:cBhvr>
                                        <p:cTn id="10" dur="800" decel="100000" fill="hold"/>
                                        <p:tgtEl>
                                          <p:spTgt spid="7782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782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7826"/>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7" presetClass="entr" presetSubtype="0" fill="hold" grpId="0" nodeType="clickEffect">
                                  <p:stCondLst>
                                    <p:cond delay="0"/>
                                  </p:stCondLst>
                                  <p:iterate type="lt">
                                    <p:tmPct val="50000"/>
                                  </p:iterate>
                                  <p:childTnLst>
                                    <p:set>
                                      <p:cBhvr>
                                        <p:cTn id="16" dur="1" fill="hold">
                                          <p:stCondLst>
                                            <p:cond delay="0"/>
                                          </p:stCondLst>
                                        </p:cTn>
                                        <p:tgtEl>
                                          <p:spTgt spid="77827">
                                            <p:txEl>
                                              <p:pRg st="0" end="0"/>
                                            </p:txEl>
                                          </p:spTgt>
                                        </p:tgtEl>
                                        <p:attrNameLst>
                                          <p:attrName>style.visibility</p:attrName>
                                        </p:attrNameLst>
                                      </p:cBhvr>
                                      <p:to>
                                        <p:strVal val="visible"/>
                                      </p:to>
                                    </p:set>
                                    <p:anim calcmode="discrete" valueType="clr">
                                      <p:cBhvr override="childStyle">
                                        <p:cTn id="17" dur="80"/>
                                        <p:tgtEl>
                                          <p:spTgt spid="7782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77827">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77827">
                                            <p:txEl>
                                              <p:pRg st="0" end="0"/>
                                            </p:txEl>
                                          </p:spTgt>
                                        </p:tgtEl>
                                        <p:attrNameLst>
                                          <p:attrName>fill.type</p:attrName>
                                        </p:attrNameLst>
                                      </p:cBhvr>
                                      <p:to>
                                        <p:strVal val="solid"/>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77827">
                                            <p:txEl>
                                              <p:pRg st="1" end="1"/>
                                            </p:txEl>
                                          </p:spTgt>
                                        </p:tgtEl>
                                        <p:attrNameLst>
                                          <p:attrName>style.visibility</p:attrName>
                                        </p:attrNameLst>
                                      </p:cBhvr>
                                      <p:to>
                                        <p:strVal val="visible"/>
                                      </p:to>
                                    </p:set>
                                    <p:anim calcmode="discrete" valueType="clr">
                                      <p:cBhvr override="childStyle">
                                        <p:cTn id="24" dur="80"/>
                                        <p:tgtEl>
                                          <p:spTgt spid="7782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77827">
                                            <p:txEl>
                                              <p:pRg st="1" end="1"/>
                                            </p:txEl>
                                          </p:spTgt>
                                        </p:tgtEl>
                                        <p:attrNameLst>
                                          <p:attrName>fillcolor</p:attrName>
                                        </p:attrNameLst>
                                      </p:cBhvr>
                                      <p:tavLst>
                                        <p:tav tm="0">
                                          <p:val>
                                            <p:clrVal>
                                              <a:schemeClr val="accent2"/>
                                            </p:clrVal>
                                          </p:val>
                                        </p:tav>
                                        <p:tav tm="50000">
                                          <p:val>
                                            <p:clrVal>
                                              <a:schemeClr val="hlink"/>
                                            </p:clrVal>
                                          </p:val>
                                        </p:tav>
                                      </p:tavLst>
                                    </p:anim>
                                    <p:set>
                                      <p:cBhvr>
                                        <p:cTn id="26" dur="80"/>
                                        <p:tgtEl>
                                          <p:spTgt spid="77827">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P spid="77827"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p:cNvSpPr>
            <a:spLocks noChangeArrowheads="1"/>
          </p:cNvSpPr>
          <p:nvPr/>
        </p:nvSpPr>
        <p:spPr bwMode="auto">
          <a:xfrm>
            <a:off x="2259013" y="404813"/>
            <a:ext cx="8229600" cy="647700"/>
          </a:xfrm>
          <a:prstGeom prst="rect">
            <a:avLst/>
          </a:prstGeom>
          <a:noFill/>
          <a:ln>
            <a:noFill/>
          </a:ln>
          <a:extLst/>
        </p:spPr>
        <p:txBody>
          <a:bodyPr/>
          <a:lstStyle>
            <a:lvl1pPr marL="342900" indent="-342900" algn="l" eaLnBrk="0" hangingPunct="0">
              <a:spcBef>
                <a:spcPct val="20000"/>
              </a:spcBef>
              <a:buClr>
                <a:schemeClr val="bg2"/>
              </a:buClr>
              <a:buSzPct val="75000"/>
              <a:buFont typeface="Wingdings" pitchFamily="2" charset="2"/>
              <a:buChar char="n"/>
              <a:defRPr sz="3200">
                <a:solidFill>
                  <a:schemeClr val="tx1"/>
                </a:solidFill>
                <a:latin typeface="Arial" charset="0"/>
                <a:cs typeface="Arial" charset="0"/>
              </a:defRPr>
            </a:lvl1pPr>
            <a:lvl2pPr marL="742950" indent="-285750" algn="l" eaLnBrk="0" hangingPunct="0">
              <a:spcBef>
                <a:spcPct val="20000"/>
              </a:spcBef>
              <a:buClr>
                <a:schemeClr val="accent2"/>
              </a:buClr>
              <a:buSzPct val="80000"/>
              <a:buFont typeface="Wingdings" pitchFamily="2" charset="2"/>
              <a:buChar char="¨"/>
              <a:defRPr sz="2800">
                <a:solidFill>
                  <a:schemeClr val="tx1"/>
                </a:solidFill>
                <a:latin typeface="Arial" charset="0"/>
                <a:cs typeface="Arial" charset="0"/>
              </a:defRPr>
            </a:lvl2pPr>
            <a:lvl3pPr marL="1143000" indent="-228600" algn="l" eaLnBrk="0" hangingPunct="0">
              <a:spcBef>
                <a:spcPct val="20000"/>
              </a:spcBef>
              <a:buClr>
                <a:schemeClr val="bg2"/>
              </a:buClr>
              <a:buSzPct val="65000"/>
              <a:buFont typeface="Wingdings" pitchFamily="2" charset="2"/>
              <a:buChar char="n"/>
              <a:defRPr sz="2400">
                <a:solidFill>
                  <a:schemeClr val="tx1"/>
                </a:solidFill>
                <a:latin typeface="Arial" charset="0"/>
                <a:cs typeface="Arial" charset="0"/>
              </a:defRPr>
            </a:lvl3pPr>
            <a:lvl4pPr marL="1600200" indent="-228600" algn="l" eaLnBrk="0" hangingPunct="0">
              <a:spcBef>
                <a:spcPct val="20000"/>
              </a:spcBef>
              <a:buClr>
                <a:schemeClr val="accent2"/>
              </a:buClr>
              <a:buSzPct val="70000"/>
              <a:buFont typeface="Wingdings" pitchFamily="2" charset="2"/>
              <a:buChar char="¨"/>
              <a:defRPr sz="2000">
                <a:solidFill>
                  <a:schemeClr val="tx1"/>
                </a:solidFill>
                <a:latin typeface="Arial" charset="0"/>
                <a:cs typeface="Arial" charset="0"/>
              </a:defRPr>
            </a:lvl4pPr>
            <a:lvl5pPr marL="2057400" indent="-228600" algn="l" eaLnBrk="0" hangingPunct="0">
              <a:spcBef>
                <a:spcPct val="20000"/>
              </a:spcBef>
              <a:buClr>
                <a:schemeClr val="bg2"/>
              </a:buClr>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9pPr>
          </a:lstStyle>
          <a:p>
            <a:pPr algn="r" rtl="1" eaLnBrk="1" hangingPunct="1">
              <a:buFont typeface="Wingdings" pitchFamily="2" charset="2"/>
              <a:buNone/>
              <a:defRPr/>
            </a:pPr>
            <a:r>
              <a:rPr lang="ar-SA" altLang="en-US" dirty="0" smtClean="0">
                <a:latin typeface="+mj-lt"/>
                <a:ea typeface="Arial Unicode MS" pitchFamily="34" charset="-128"/>
                <a:cs typeface="PT Bold Heading" pitchFamily="2" charset="-78"/>
              </a:rPr>
              <a:t>نماذج </a:t>
            </a:r>
            <a:r>
              <a:rPr lang="ar-SA" altLang="en-US" dirty="0">
                <a:latin typeface="+mj-lt"/>
                <a:ea typeface="Arial Unicode MS" pitchFamily="34" charset="-128"/>
                <a:cs typeface="PT Bold Heading" pitchFamily="2" charset="-78"/>
              </a:rPr>
              <a:t>التدفق الدائري للنشاط الاقتصادي</a:t>
            </a:r>
            <a:endParaRPr lang="en-US" altLang="en-US" dirty="0">
              <a:latin typeface="+mj-lt"/>
              <a:ea typeface="Arial Unicode MS" pitchFamily="34" charset="-128"/>
              <a:cs typeface="PT Bold Heading" pitchFamily="2" charset="-78"/>
            </a:endParaRPr>
          </a:p>
        </p:txBody>
      </p:sp>
      <p:sp>
        <p:nvSpPr>
          <p:cNvPr id="79879" name="Rectangle 7"/>
          <p:cNvSpPr>
            <a:spLocks noChangeArrowheads="1"/>
          </p:cNvSpPr>
          <p:nvPr/>
        </p:nvSpPr>
        <p:spPr bwMode="auto">
          <a:xfrm>
            <a:off x="1703388" y="1631950"/>
            <a:ext cx="939298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lnSpc>
                <a:spcPct val="130000"/>
              </a:lnSpc>
              <a:buFont typeface="Wingdings" panose="05000000000000000000" pitchFamily="2" charset="2"/>
              <a:buNone/>
            </a:pPr>
            <a:r>
              <a:rPr lang="ar-SA" altLang="en-US" sz="2800" dirty="0">
                <a:latin typeface="Arial Unicode MS" panose="020B0604020202020204" pitchFamily="34" charset="-128"/>
              </a:rPr>
              <a:t> نموذج يوضح علاقة التداخل بين القطاع العائلي </a:t>
            </a:r>
            <a:r>
              <a:rPr lang="en-US" altLang="en-US" sz="2800" dirty="0">
                <a:latin typeface="Arial Unicode MS" panose="020B0604020202020204" pitchFamily="34" charset="-128"/>
              </a:rPr>
              <a:t>Household Sector </a:t>
            </a:r>
            <a:r>
              <a:rPr lang="ar-SA" altLang="en-US" sz="2800" dirty="0">
                <a:latin typeface="Arial Unicode MS" panose="020B0604020202020204" pitchFamily="34" charset="-128"/>
              </a:rPr>
              <a:t> وقطاع الاعمال </a:t>
            </a:r>
            <a:r>
              <a:rPr lang="en-US" altLang="en-US" sz="2800" dirty="0">
                <a:latin typeface="Arial Unicode MS" panose="020B0604020202020204" pitchFamily="34" charset="-128"/>
              </a:rPr>
              <a:t>sector</a:t>
            </a:r>
            <a:r>
              <a:rPr lang="ar-SA" altLang="en-US" sz="2800" dirty="0">
                <a:latin typeface="Arial Unicode MS" panose="020B0604020202020204" pitchFamily="34" charset="-128"/>
              </a:rPr>
              <a:t> </a:t>
            </a:r>
            <a:r>
              <a:rPr lang="en-US" altLang="en-US" sz="2800" dirty="0">
                <a:latin typeface="Arial Unicode MS" panose="020B0604020202020204" pitchFamily="34" charset="-128"/>
              </a:rPr>
              <a:t>Business</a:t>
            </a:r>
            <a:r>
              <a:rPr lang="ar-SA" altLang="en-US" sz="2800" dirty="0">
                <a:latin typeface="Arial Unicode MS" panose="020B0604020202020204" pitchFamily="34" charset="-128"/>
              </a:rPr>
              <a:t> من خلال سوقين: سوق عناصر الانتاج وسوق السلعة والخدمات.</a:t>
            </a:r>
            <a:endParaRPr lang="en-US" altLang="en-US" sz="2800" dirty="0">
              <a:latin typeface="Arial Unicode MS" panose="020B0604020202020204" pitchFamily="34" charset="-128"/>
            </a:endParaRPr>
          </a:p>
        </p:txBody>
      </p:sp>
      <p:sp>
        <p:nvSpPr>
          <p:cNvPr id="79881" name="Rectangle 9"/>
          <p:cNvSpPr>
            <a:spLocks noChangeArrowheads="1"/>
          </p:cNvSpPr>
          <p:nvPr/>
        </p:nvSpPr>
        <p:spPr bwMode="auto">
          <a:xfrm>
            <a:off x="2135188" y="3357563"/>
            <a:ext cx="8229600" cy="647700"/>
          </a:xfrm>
          <a:prstGeom prst="rect">
            <a:avLst/>
          </a:prstGeom>
          <a:noFill/>
          <a:ln>
            <a:noFill/>
          </a:ln>
          <a:extLst/>
        </p:spPr>
        <p:txBody>
          <a:bodyPr/>
          <a:lstStyle/>
          <a:p>
            <a:pPr marL="355600" indent="-355600">
              <a:spcBef>
                <a:spcPct val="20000"/>
              </a:spcBef>
              <a:buClr>
                <a:srgbClr val="C00000"/>
              </a:buClr>
              <a:buSzPct val="75000"/>
              <a:buFont typeface="Wingdings" panose="05000000000000000000" pitchFamily="2" charset="2"/>
              <a:buChar char="v"/>
              <a:defRPr/>
            </a:pPr>
            <a:r>
              <a:rPr lang="ar-SA" sz="3200" dirty="0">
                <a:solidFill>
                  <a:srgbClr val="C00000"/>
                </a:solidFill>
                <a:latin typeface="Arial Unicode MS" pitchFamily="34" charset="-128"/>
                <a:cs typeface="Arial" charset="0"/>
              </a:rPr>
              <a:t>التدفق المادي </a:t>
            </a:r>
            <a:r>
              <a:rPr lang="en-US" sz="2800" dirty="0">
                <a:solidFill>
                  <a:srgbClr val="C00000"/>
                </a:solidFill>
                <a:latin typeface="+mj-lt"/>
                <a:ea typeface="Arial Unicode MS" pitchFamily="34" charset="-128"/>
                <a:cs typeface="Arial Unicode MS" pitchFamily="34" charset="-128"/>
              </a:rPr>
              <a:t>Physical</a:t>
            </a:r>
            <a:r>
              <a:rPr lang="en-US" sz="3000" dirty="0">
                <a:solidFill>
                  <a:srgbClr val="C00000"/>
                </a:solidFill>
                <a:latin typeface="+mj-lt"/>
                <a:ea typeface="Arial Unicode MS" pitchFamily="34" charset="-128"/>
                <a:cs typeface="Arial Unicode MS" pitchFamily="34" charset="-128"/>
              </a:rPr>
              <a:t> </a:t>
            </a:r>
            <a:r>
              <a:rPr lang="en-US" sz="2800" dirty="0">
                <a:solidFill>
                  <a:srgbClr val="C00000"/>
                </a:solidFill>
                <a:latin typeface="+mj-lt"/>
                <a:ea typeface="Arial Unicode MS" pitchFamily="34" charset="-128"/>
                <a:cs typeface="Arial Unicode MS" pitchFamily="34" charset="-128"/>
              </a:rPr>
              <a:t>Flow</a:t>
            </a:r>
            <a:r>
              <a:rPr lang="en-US" sz="3000" dirty="0">
                <a:solidFill>
                  <a:srgbClr val="C00000"/>
                </a:solidFill>
                <a:latin typeface="+mj-lt"/>
                <a:ea typeface="Arial Unicode MS" pitchFamily="34" charset="-128"/>
                <a:cs typeface="Arial Unicode MS" pitchFamily="34" charset="-128"/>
              </a:rPr>
              <a:t> </a:t>
            </a:r>
            <a:r>
              <a:rPr lang="ar-SA" sz="3000" dirty="0">
                <a:solidFill>
                  <a:srgbClr val="C00000"/>
                </a:solidFill>
                <a:latin typeface="Arial" charset="0"/>
                <a:ea typeface="Arial Unicode MS" pitchFamily="34" charset="-128"/>
                <a:cs typeface="Arial Unicode MS" pitchFamily="34" charset="-128"/>
              </a:rPr>
              <a:t>:</a:t>
            </a:r>
            <a:endParaRPr lang="en-US" sz="3000" dirty="0">
              <a:solidFill>
                <a:srgbClr val="C00000"/>
              </a:solidFill>
              <a:latin typeface="Arial" charset="0"/>
              <a:ea typeface="Arial Unicode MS" pitchFamily="34" charset="-128"/>
              <a:cs typeface="Arial Unicode MS" pitchFamily="34" charset="-128"/>
            </a:endParaRPr>
          </a:p>
        </p:txBody>
      </p:sp>
      <p:sp>
        <p:nvSpPr>
          <p:cNvPr id="79882" name="Rectangle 10"/>
          <p:cNvSpPr>
            <a:spLocks noChangeArrowheads="1"/>
          </p:cNvSpPr>
          <p:nvPr/>
        </p:nvSpPr>
        <p:spPr bwMode="auto">
          <a:xfrm>
            <a:off x="1795464" y="3933826"/>
            <a:ext cx="941623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lnSpc>
                <a:spcPct val="130000"/>
              </a:lnSpc>
              <a:buFont typeface="Wingdings" panose="05000000000000000000" pitchFamily="2" charset="2"/>
              <a:buNone/>
            </a:pPr>
            <a:r>
              <a:rPr lang="ar-SA" altLang="en-US" sz="2800" dirty="0">
                <a:latin typeface="Arial Unicode MS" panose="020B0604020202020204" pitchFamily="34" charset="-128"/>
              </a:rPr>
              <a:t>يستند التدفق المادي أو السلعي على حركة خدمات عناصر الانتاج من القطاع العائلي الى قطاع الاعمال كما يستند على حركة تدفقات السلع والخدمات من قطاع الاعمال الى قطاع العائلي. هذه الحركة عادة ما تتم في اتجاه مضاد لحركة عقارب الساعة </a:t>
            </a:r>
            <a:r>
              <a:rPr lang="en-US" altLang="en-US" sz="2800" dirty="0">
                <a:latin typeface="Arial Unicode MS" panose="020B0604020202020204" pitchFamily="34" charset="-128"/>
              </a:rPr>
              <a:t>Anti- Clockwise</a:t>
            </a:r>
            <a:r>
              <a:rPr lang="ar-SA" altLang="en-US" sz="2800" dirty="0">
                <a:latin typeface="Arial Unicode MS" panose="020B0604020202020204" pitchFamily="34" charset="-128"/>
              </a:rPr>
              <a:t> .</a:t>
            </a:r>
            <a:endParaRPr lang="en-US" altLang="en-US" sz="2800" dirty="0">
              <a:latin typeface="Arial Unicode MS" panose="020B0604020202020204" pitchFamily="34" charset="-128"/>
            </a:endParaRPr>
          </a:p>
        </p:txBody>
      </p:sp>
      <p:sp>
        <p:nvSpPr>
          <p:cNvPr id="6" name="Rectangle 4"/>
          <p:cNvSpPr>
            <a:spLocks noChangeArrowheads="1"/>
          </p:cNvSpPr>
          <p:nvPr/>
        </p:nvSpPr>
        <p:spPr bwMode="auto">
          <a:xfrm>
            <a:off x="2208213" y="10525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buFont typeface="Wingdings" panose="05000000000000000000" pitchFamily="2" charset="2"/>
              <a:buNone/>
            </a:pPr>
            <a:r>
              <a:rPr lang="ar-SA" altLang="en-US" dirty="0" smtClean="0">
                <a:solidFill>
                  <a:srgbClr val="660066"/>
                </a:solidFill>
                <a:latin typeface="Arial Unicode MS" panose="020B0604020202020204" pitchFamily="34" charset="-128"/>
              </a:rPr>
              <a:t>نموذج </a:t>
            </a:r>
            <a:r>
              <a:rPr lang="ar-SA" altLang="en-US" dirty="0">
                <a:solidFill>
                  <a:srgbClr val="660066"/>
                </a:solidFill>
                <a:latin typeface="Arial Unicode MS" panose="020B0604020202020204" pitchFamily="34" charset="-128"/>
              </a:rPr>
              <a:t>القطاعين وسوقين:</a:t>
            </a:r>
            <a:endParaRPr lang="en-US" altLang="en-US" dirty="0">
              <a:solidFill>
                <a:srgbClr val="660066"/>
              </a:solidFill>
              <a:latin typeface="Arial Unicode MS" panose="020B0604020202020204" pitchFamily="34" charset="-128"/>
            </a:endParaRPr>
          </a:p>
        </p:txBody>
      </p:sp>
    </p:spTree>
    <p:extLst>
      <p:ext uri="{BB962C8B-B14F-4D97-AF65-F5344CB8AC3E}">
        <p14:creationId xmlns:p14="http://schemas.microsoft.com/office/powerpoint/2010/main" val="3345832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9876"/>
                                        </p:tgtEl>
                                        <p:attrNameLst>
                                          <p:attrName>style.visibility</p:attrName>
                                        </p:attrNameLst>
                                      </p:cBhvr>
                                      <p:to>
                                        <p:strVal val="visible"/>
                                      </p:to>
                                    </p:set>
                                    <p:animEffect transition="in" filter="fade">
                                      <p:cBhvr>
                                        <p:cTn id="7" dur="800" decel="100000"/>
                                        <p:tgtEl>
                                          <p:spTgt spid="79876"/>
                                        </p:tgtEl>
                                      </p:cBhvr>
                                    </p:animEffect>
                                    <p:anim calcmode="lin" valueType="num">
                                      <p:cBhvr>
                                        <p:cTn id="8" dur="800" decel="100000" fill="hold"/>
                                        <p:tgtEl>
                                          <p:spTgt spid="79876"/>
                                        </p:tgtEl>
                                        <p:attrNameLst>
                                          <p:attrName>style.rotation</p:attrName>
                                        </p:attrNameLst>
                                      </p:cBhvr>
                                      <p:tavLst>
                                        <p:tav tm="0">
                                          <p:val>
                                            <p:fltVal val="-90"/>
                                          </p:val>
                                        </p:tav>
                                        <p:tav tm="100000">
                                          <p:val>
                                            <p:fltVal val="0"/>
                                          </p:val>
                                        </p:tav>
                                      </p:tavLst>
                                    </p:anim>
                                    <p:anim calcmode="lin" valueType="num">
                                      <p:cBhvr>
                                        <p:cTn id="9" dur="800" decel="100000" fill="hold"/>
                                        <p:tgtEl>
                                          <p:spTgt spid="79876"/>
                                        </p:tgtEl>
                                        <p:attrNameLst>
                                          <p:attrName>ppt_x</p:attrName>
                                        </p:attrNameLst>
                                      </p:cBhvr>
                                      <p:tavLst>
                                        <p:tav tm="0">
                                          <p:val>
                                            <p:strVal val="#ppt_x+0.4"/>
                                          </p:val>
                                        </p:tav>
                                        <p:tav tm="100000">
                                          <p:val>
                                            <p:strVal val="#ppt_x-0.05"/>
                                          </p:val>
                                        </p:tav>
                                      </p:tavLst>
                                    </p:anim>
                                    <p:anim calcmode="lin" valueType="num">
                                      <p:cBhvr>
                                        <p:cTn id="10" dur="800" decel="100000" fill="hold"/>
                                        <p:tgtEl>
                                          <p:spTgt spid="7987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987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9876"/>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7" presetClass="entr" presetSubtype="0" fill="hold" grpId="0" nodeType="clickEffect">
                                  <p:stCondLst>
                                    <p:cond delay="0"/>
                                  </p:stCondLst>
                                  <p:iterate type="lt">
                                    <p:tmPct val="50000"/>
                                  </p:iterate>
                                  <p:childTnLst>
                                    <p:set>
                                      <p:cBhvr>
                                        <p:cTn id="16" dur="1" fill="hold">
                                          <p:stCondLst>
                                            <p:cond delay="0"/>
                                          </p:stCondLst>
                                        </p:cTn>
                                        <p:tgtEl>
                                          <p:spTgt spid="79879"/>
                                        </p:tgtEl>
                                        <p:attrNameLst>
                                          <p:attrName>style.visibility</p:attrName>
                                        </p:attrNameLst>
                                      </p:cBhvr>
                                      <p:to>
                                        <p:strVal val="visible"/>
                                      </p:to>
                                    </p:set>
                                    <p:anim calcmode="discrete" valueType="clr">
                                      <p:cBhvr override="childStyle">
                                        <p:cTn id="17" dur="80"/>
                                        <p:tgtEl>
                                          <p:spTgt spid="79879"/>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79879"/>
                                        </p:tgtEl>
                                        <p:attrNameLst>
                                          <p:attrName>fillcolor</p:attrName>
                                        </p:attrNameLst>
                                      </p:cBhvr>
                                      <p:tavLst>
                                        <p:tav tm="0">
                                          <p:val>
                                            <p:clrVal>
                                              <a:schemeClr val="accent2"/>
                                            </p:clrVal>
                                          </p:val>
                                        </p:tav>
                                        <p:tav tm="50000">
                                          <p:val>
                                            <p:clrVal>
                                              <a:schemeClr val="hlink"/>
                                            </p:clrVal>
                                          </p:val>
                                        </p:tav>
                                      </p:tavLst>
                                    </p:anim>
                                    <p:set>
                                      <p:cBhvr>
                                        <p:cTn id="19" dur="80"/>
                                        <p:tgtEl>
                                          <p:spTgt spid="79879"/>
                                        </p:tgtEl>
                                        <p:attrNameLst>
                                          <p:attrName>fill.type</p:attrName>
                                        </p:attrNameLst>
                                      </p:cBhvr>
                                      <p:to>
                                        <p:strVal val="solid"/>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30" presetClass="entr" presetSubtype="0" fill="hold" grpId="0" nodeType="clickEffect">
                                  <p:stCondLst>
                                    <p:cond delay="0"/>
                                  </p:stCondLst>
                                  <p:childTnLst>
                                    <p:set>
                                      <p:cBhvr>
                                        <p:cTn id="23" dur="1" fill="hold">
                                          <p:stCondLst>
                                            <p:cond delay="0"/>
                                          </p:stCondLst>
                                        </p:cTn>
                                        <p:tgtEl>
                                          <p:spTgt spid="79881"/>
                                        </p:tgtEl>
                                        <p:attrNameLst>
                                          <p:attrName>style.visibility</p:attrName>
                                        </p:attrNameLst>
                                      </p:cBhvr>
                                      <p:to>
                                        <p:strVal val="visible"/>
                                      </p:to>
                                    </p:set>
                                    <p:animEffect transition="in" filter="fade">
                                      <p:cBhvr>
                                        <p:cTn id="24" dur="800" decel="100000"/>
                                        <p:tgtEl>
                                          <p:spTgt spid="79881"/>
                                        </p:tgtEl>
                                      </p:cBhvr>
                                    </p:animEffect>
                                    <p:anim calcmode="lin" valueType="num">
                                      <p:cBhvr>
                                        <p:cTn id="25" dur="800" decel="100000" fill="hold"/>
                                        <p:tgtEl>
                                          <p:spTgt spid="79881"/>
                                        </p:tgtEl>
                                        <p:attrNameLst>
                                          <p:attrName>style.rotation</p:attrName>
                                        </p:attrNameLst>
                                      </p:cBhvr>
                                      <p:tavLst>
                                        <p:tav tm="0">
                                          <p:val>
                                            <p:fltVal val="-90"/>
                                          </p:val>
                                        </p:tav>
                                        <p:tav tm="100000">
                                          <p:val>
                                            <p:fltVal val="0"/>
                                          </p:val>
                                        </p:tav>
                                      </p:tavLst>
                                    </p:anim>
                                    <p:anim calcmode="lin" valueType="num">
                                      <p:cBhvr>
                                        <p:cTn id="26" dur="800" decel="100000" fill="hold"/>
                                        <p:tgtEl>
                                          <p:spTgt spid="79881"/>
                                        </p:tgtEl>
                                        <p:attrNameLst>
                                          <p:attrName>ppt_x</p:attrName>
                                        </p:attrNameLst>
                                      </p:cBhvr>
                                      <p:tavLst>
                                        <p:tav tm="0">
                                          <p:val>
                                            <p:strVal val="#ppt_x+0.4"/>
                                          </p:val>
                                        </p:tav>
                                        <p:tav tm="100000">
                                          <p:val>
                                            <p:strVal val="#ppt_x-0.05"/>
                                          </p:val>
                                        </p:tav>
                                      </p:tavLst>
                                    </p:anim>
                                    <p:anim calcmode="lin" valueType="num">
                                      <p:cBhvr>
                                        <p:cTn id="27" dur="800" decel="100000" fill="hold"/>
                                        <p:tgtEl>
                                          <p:spTgt spid="79881"/>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79881"/>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79881"/>
                                        </p:tgtEl>
                                        <p:attrNameLst>
                                          <p:attrName>ppt_y</p:attrName>
                                        </p:attrNameLst>
                                      </p:cBhvr>
                                      <p:tavLst>
                                        <p:tav tm="0">
                                          <p:val>
                                            <p:strVal val="#ppt_y+0.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79882"/>
                                        </p:tgtEl>
                                        <p:attrNameLst>
                                          <p:attrName>style.visibility</p:attrName>
                                        </p:attrNameLst>
                                      </p:cBhvr>
                                      <p:to>
                                        <p:strVal val="visible"/>
                                      </p:to>
                                    </p:set>
                                    <p:anim calcmode="discrete" valueType="clr">
                                      <p:cBhvr override="childStyle">
                                        <p:cTn id="34" dur="80"/>
                                        <p:tgtEl>
                                          <p:spTgt spid="79882"/>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79882"/>
                                        </p:tgtEl>
                                        <p:attrNameLst>
                                          <p:attrName>fillcolor</p:attrName>
                                        </p:attrNameLst>
                                      </p:cBhvr>
                                      <p:tavLst>
                                        <p:tav tm="0">
                                          <p:val>
                                            <p:clrVal>
                                              <a:schemeClr val="accent2"/>
                                            </p:clrVal>
                                          </p:val>
                                        </p:tav>
                                        <p:tav tm="50000">
                                          <p:val>
                                            <p:clrVal>
                                              <a:schemeClr val="hlink"/>
                                            </p:clrVal>
                                          </p:val>
                                        </p:tav>
                                      </p:tavLst>
                                    </p:anim>
                                    <p:set>
                                      <p:cBhvr>
                                        <p:cTn id="36" dur="80"/>
                                        <p:tgtEl>
                                          <p:spTgt spid="79882"/>
                                        </p:tgtEl>
                                        <p:attrNameLst>
                                          <p:attrName>fill.type</p:attrName>
                                        </p:attrNameLst>
                                      </p:cBhvr>
                                      <p:to>
                                        <p:strVal val="solid"/>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3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800" decel="100000"/>
                                        <p:tgtEl>
                                          <p:spTgt spid="6"/>
                                        </p:tgtEl>
                                      </p:cBhvr>
                                    </p:animEffect>
                                    <p:anim calcmode="lin" valueType="num">
                                      <p:cBhvr>
                                        <p:cTn id="42" dur="800" decel="100000" fill="hold"/>
                                        <p:tgtEl>
                                          <p:spTgt spid="6"/>
                                        </p:tgtEl>
                                        <p:attrNameLst>
                                          <p:attrName>style.rotation</p:attrName>
                                        </p:attrNameLst>
                                      </p:cBhvr>
                                      <p:tavLst>
                                        <p:tav tm="0">
                                          <p:val>
                                            <p:fltVal val="-90"/>
                                          </p:val>
                                        </p:tav>
                                        <p:tav tm="100000">
                                          <p:val>
                                            <p:fltVal val="0"/>
                                          </p:val>
                                        </p:tav>
                                      </p:tavLst>
                                    </p:anim>
                                    <p:anim calcmode="lin" valueType="num">
                                      <p:cBhvr>
                                        <p:cTn id="43" dur="800" decel="100000" fill="hold"/>
                                        <p:tgtEl>
                                          <p:spTgt spid="6"/>
                                        </p:tgtEl>
                                        <p:attrNameLst>
                                          <p:attrName>ppt_x</p:attrName>
                                        </p:attrNameLst>
                                      </p:cBhvr>
                                      <p:tavLst>
                                        <p:tav tm="0">
                                          <p:val>
                                            <p:strVal val="#ppt_x+0.4"/>
                                          </p:val>
                                        </p:tav>
                                        <p:tav tm="100000">
                                          <p:val>
                                            <p:strVal val="#ppt_x-0.05"/>
                                          </p:val>
                                        </p:tav>
                                      </p:tavLst>
                                    </p:anim>
                                    <p:anim calcmode="lin" valueType="num">
                                      <p:cBhvr>
                                        <p:cTn id="44" dur="800" decel="100000" fill="hold"/>
                                        <p:tgtEl>
                                          <p:spTgt spid="6"/>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6" grpId="0"/>
      <p:bldP spid="79879" grpId="0"/>
      <p:bldP spid="79881" grpId="0"/>
      <p:bldP spid="79882"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sz="half" idx="1"/>
          </p:nvPr>
        </p:nvSpPr>
        <p:spPr>
          <a:xfrm>
            <a:off x="5303838" y="620713"/>
            <a:ext cx="4902200" cy="576262"/>
          </a:xfrm>
          <a:effectLst>
            <a:outerShdw dist="35921" dir="2700000" algn="ctr" rotWithShape="0">
              <a:schemeClr val="bg2">
                <a:alpha val="50000"/>
              </a:schemeClr>
            </a:outerShdw>
          </a:effectLst>
        </p:spPr>
        <p:txBody>
          <a:bodyPr/>
          <a:lstStyle/>
          <a:p>
            <a:pPr algn="r" rtl="1" eaLnBrk="1" hangingPunct="1">
              <a:buFont typeface="Wingdings" panose="05000000000000000000" pitchFamily="2" charset="2"/>
              <a:buNone/>
              <a:defRPr/>
            </a:pPr>
            <a:r>
              <a:rPr lang="ar-SA" altLang="en-US" sz="3600" b="1" dirty="0">
                <a:solidFill>
                  <a:srgbClr val="C00000"/>
                </a:solidFill>
                <a:ea typeface="Arial Unicode MS" pitchFamily="34" charset="-128"/>
                <a:cs typeface="+mj-cs"/>
              </a:rPr>
              <a:t>التدفق الدائري (المادي)</a:t>
            </a:r>
            <a:endParaRPr lang="en-US" altLang="en-US" sz="3600" b="1" dirty="0">
              <a:solidFill>
                <a:srgbClr val="C00000"/>
              </a:solidFill>
              <a:ea typeface="Arial Unicode MS" pitchFamily="34" charset="-128"/>
              <a:cs typeface="+mj-cs"/>
            </a:endParaRPr>
          </a:p>
        </p:txBody>
      </p:sp>
      <p:sp>
        <p:nvSpPr>
          <p:cNvPr id="85012" name="Oval 20"/>
          <p:cNvSpPr>
            <a:spLocks noChangeArrowheads="1"/>
          </p:cNvSpPr>
          <p:nvPr/>
        </p:nvSpPr>
        <p:spPr bwMode="auto">
          <a:xfrm>
            <a:off x="3835401" y="1931988"/>
            <a:ext cx="4060825" cy="4089400"/>
          </a:xfrm>
          <a:prstGeom prst="ellipse">
            <a:avLst/>
          </a:prstGeom>
          <a:solidFill>
            <a:schemeClr val="bg1"/>
          </a:solidFill>
          <a:ln w="203200">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spcBef>
                <a:spcPct val="0"/>
              </a:spcBef>
              <a:buClrTx/>
              <a:buSzTx/>
              <a:buFontTx/>
              <a:buNone/>
            </a:pPr>
            <a:endParaRPr lang="ar-SA" altLang="en-US" sz="2000">
              <a:solidFill>
                <a:srgbClr val="800000"/>
              </a:solidFill>
            </a:endParaRPr>
          </a:p>
        </p:txBody>
      </p:sp>
      <p:sp>
        <p:nvSpPr>
          <p:cNvPr id="85002" name="Rectangle 10"/>
          <p:cNvSpPr>
            <a:spLocks noChangeArrowheads="1"/>
          </p:cNvSpPr>
          <p:nvPr/>
        </p:nvSpPr>
        <p:spPr bwMode="auto">
          <a:xfrm>
            <a:off x="5232400" y="1557339"/>
            <a:ext cx="1296988" cy="649287"/>
          </a:xfrm>
          <a:prstGeom prst="rect">
            <a:avLst/>
          </a:prstGeom>
          <a:solidFill>
            <a:schemeClr val="bg1"/>
          </a:solidFill>
          <a:ln w="28575">
            <a:solidFill>
              <a:srgbClr val="FF0000"/>
            </a:solidFill>
            <a:miter lim="800000"/>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سوق السلع </a:t>
            </a:r>
          </a:p>
          <a:p>
            <a:pPr algn="ctr" rtl="1" eaLnBrk="1" hangingPunct="1">
              <a:spcBef>
                <a:spcPct val="0"/>
              </a:spcBef>
              <a:buClrTx/>
              <a:buSzTx/>
              <a:buFontTx/>
              <a:buNone/>
            </a:pPr>
            <a:r>
              <a:rPr lang="ar-SA" altLang="en-US" sz="1600"/>
              <a:t>والخدمات</a:t>
            </a:r>
            <a:endParaRPr lang="en-US" altLang="en-US" sz="1600"/>
          </a:p>
        </p:txBody>
      </p:sp>
      <p:sp>
        <p:nvSpPr>
          <p:cNvPr id="85003" name="Rectangle 11"/>
          <p:cNvSpPr>
            <a:spLocks noChangeArrowheads="1"/>
          </p:cNvSpPr>
          <p:nvPr/>
        </p:nvSpPr>
        <p:spPr bwMode="auto">
          <a:xfrm>
            <a:off x="5203825" y="5761039"/>
            <a:ext cx="1296988" cy="649287"/>
          </a:xfrm>
          <a:prstGeom prst="rect">
            <a:avLst/>
          </a:prstGeom>
          <a:solidFill>
            <a:schemeClr val="bg1"/>
          </a:solidFill>
          <a:ln w="28575">
            <a:solidFill>
              <a:srgbClr val="FF0000"/>
            </a:solidFill>
            <a:miter lim="800000"/>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سوق عناصر </a:t>
            </a:r>
          </a:p>
          <a:p>
            <a:pPr algn="ctr" rtl="1" eaLnBrk="1" hangingPunct="1">
              <a:spcBef>
                <a:spcPct val="0"/>
              </a:spcBef>
              <a:buClrTx/>
              <a:buSzTx/>
              <a:buFontTx/>
              <a:buNone/>
            </a:pPr>
            <a:r>
              <a:rPr lang="ar-SA" altLang="en-US" sz="1600"/>
              <a:t>الانتاج</a:t>
            </a:r>
            <a:endParaRPr lang="en-US" altLang="en-US" sz="1600"/>
          </a:p>
        </p:txBody>
      </p:sp>
      <p:sp>
        <p:nvSpPr>
          <p:cNvPr id="84999" name="Rectangle 7"/>
          <p:cNvSpPr>
            <a:spLocks noChangeArrowheads="1"/>
          </p:cNvSpPr>
          <p:nvPr/>
        </p:nvSpPr>
        <p:spPr bwMode="auto">
          <a:xfrm>
            <a:off x="7319964" y="3702050"/>
            <a:ext cx="1296987" cy="649288"/>
          </a:xfrm>
          <a:prstGeom prst="rect">
            <a:avLst/>
          </a:prstGeom>
          <a:solidFill>
            <a:schemeClr val="bg1"/>
          </a:solidFill>
          <a:ln w="28575">
            <a:solidFill>
              <a:srgbClr val="0000FF"/>
            </a:solidFill>
            <a:miter lim="800000"/>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قطاع الاعمال</a:t>
            </a:r>
            <a:endParaRPr lang="en-US" altLang="en-US" sz="1600"/>
          </a:p>
        </p:txBody>
      </p:sp>
      <p:sp>
        <p:nvSpPr>
          <p:cNvPr id="85001" name="Rectangle 9"/>
          <p:cNvSpPr>
            <a:spLocks noChangeArrowheads="1"/>
          </p:cNvSpPr>
          <p:nvPr/>
        </p:nvSpPr>
        <p:spPr bwMode="auto">
          <a:xfrm>
            <a:off x="3071814" y="3702050"/>
            <a:ext cx="1296987" cy="649288"/>
          </a:xfrm>
          <a:prstGeom prst="rect">
            <a:avLst/>
          </a:prstGeom>
          <a:solidFill>
            <a:schemeClr val="bg1"/>
          </a:solidFill>
          <a:ln w="28575">
            <a:solidFill>
              <a:srgbClr val="0000FF"/>
            </a:solidFill>
            <a:miter lim="800000"/>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القطاع العائلي</a:t>
            </a:r>
            <a:endParaRPr lang="en-US" altLang="en-US" sz="1600"/>
          </a:p>
        </p:txBody>
      </p:sp>
      <p:grpSp>
        <p:nvGrpSpPr>
          <p:cNvPr id="2" name="Group 47"/>
          <p:cNvGrpSpPr>
            <a:grpSpLocks/>
          </p:cNvGrpSpPr>
          <p:nvPr/>
        </p:nvGrpSpPr>
        <p:grpSpPr bwMode="auto">
          <a:xfrm>
            <a:off x="4829176" y="2219325"/>
            <a:ext cx="2170113" cy="1081088"/>
            <a:chOff x="2082" y="1398"/>
            <a:chExt cx="1367" cy="681"/>
          </a:xfrm>
        </p:grpSpPr>
        <p:sp>
          <p:nvSpPr>
            <p:cNvPr id="70681" name="Line 23"/>
            <p:cNvSpPr>
              <a:spLocks noChangeShapeType="1"/>
            </p:cNvSpPr>
            <p:nvPr/>
          </p:nvSpPr>
          <p:spPr bwMode="auto">
            <a:xfrm>
              <a:off x="2136" y="1398"/>
              <a:ext cx="635" cy="49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0682" name="Line 24"/>
            <p:cNvSpPr>
              <a:spLocks noChangeShapeType="1"/>
            </p:cNvSpPr>
            <p:nvPr/>
          </p:nvSpPr>
          <p:spPr bwMode="auto">
            <a:xfrm flipH="1">
              <a:off x="2762" y="1398"/>
              <a:ext cx="681" cy="49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0683" name="Text Box 26"/>
            <p:cNvSpPr txBox="1">
              <a:spLocks noChangeArrowheads="1"/>
            </p:cNvSpPr>
            <p:nvPr/>
          </p:nvSpPr>
          <p:spPr bwMode="auto">
            <a:xfrm>
              <a:off x="2082" y="1867"/>
              <a:ext cx="136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1600"/>
                <a:t>التدفق المادي للسلع والخدمات</a:t>
              </a:r>
              <a:endParaRPr lang="en-US" altLang="en-US" sz="1600"/>
            </a:p>
          </p:txBody>
        </p:sp>
      </p:grpSp>
      <p:grpSp>
        <p:nvGrpSpPr>
          <p:cNvPr id="3" name="Group 46"/>
          <p:cNvGrpSpPr>
            <a:grpSpLocks/>
          </p:cNvGrpSpPr>
          <p:nvPr/>
        </p:nvGrpSpPr>
        <p:grpSpPr bwMode="auto">
          <a:xfrm>
            <a:off x="4006850" y="4562476"/>
            <a:ext cx="3119438" cy="1171575"/>
            <a:chOff x="1592" y="2874"/>
            <a:chExt cx="1965" cy="738"/>
          </a:xfrm>
        </p:grpSpPr>
        <p:sp>
          <p:nvSpPr>
            <p:cNvPr id="70678" name="Line 21"/>
            <p:cNvSpPr>
              <a:spLocks noChangeShapeType="1"/>
            </p:cNvSpPr>
            <p:nvPr/>
          </p:nvSpPr>
          <p:spPr bwMode="auto">
            <a:xfrm flipV="1">
              <a:off x="2236" y="3203"/>
              <a:ext cx="499" cy="40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0679" name="Line 22"/>
            <p:cNvSpPr>
              <a:spLocks noChangeShapeType="1"/>
            </p:cNvSpPr>
            <p:nvPr/>
          </p:nvSpPr>
          <p:spPr bwMode="auto">
            <a:xfrm flipH="1" flipV="1">
              <a:off x="2735" y="3203"/>
              <a:ext cx="544" cy="40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0680" name="Text Box 27"/>
            <p:cNvSpPr txBox="1">
              <a:spLocks noChangeArrowheads="1"/>
            </p:cNvSpPr>
            <p:nvPr/>
          </p:nvSpPr>
          <p:spPr bwMode="auto">
            <a:xfrm>
              <a:off x="1592" y="2874"/>
              <a:ext cx="196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التدفق المادي لخدمات عناصر الانتاج         </a:t>
              </a:r>
              <a:endParaRPr lang="en-US" altLang="en-US" sz="1600"/>
            </a:p>
          </p:txBody>
        </p:sp>
      </p:grpSp>
      <p:grpSp>
        <p:nvGrpSpPr>
          <p:cNvPr id="4" name="Group 44"/>
          <p:cNvGrpSpPr>
            <a:grpSpLocks/>
          </p:cNvGrpSpPr>
          <p:nvPr/>
        </p:nvGrpSpPr>
        <p:grpSpPr bwMode="auto">
          <a:xfrm>
            <a:off x="6672264" y="2074863"/>
            <a:ext cx="1209675" cy="1498600"/>
            <a:chOff x="3243" y="1307"/>
            <a:chExt cx="762" cy="944"/>
          </a:xfrm>
        </p:grpSpPr>
        <p:sp>
          <p:nvSpPr>
            <p:cNvPr id="70676" name="Line 34"/>
            <p:cNvSpPr>
              <a:spLocks noChangeShapeType="1"/>
            </p:cNvSpPr>
            <p:nvPr/>
          </p:nvSpPr>
          <p:spPr bwMode="auto">
            <a:xfrm>
              <a:off x="3243" y="1307"/>
              <a:ext cx="227" cy="136"/>
            </a:xfrm>
            <a:prstGeom prst="line">
              <a:avLst/>
            </a:prstGeom>
            <a:noFill/>
            <a:ln w="50800">
              <a:solidFill>
                <a:schemeClr val="bg1"/>
              </a:solidFill>
              <a:round/>
              <a:headEnd type="triangle" w="med" len="med"/>
              <a:tailEnd/>
            </a:ln>
            <a:extLst>
              <a:ext uri="{909E8E84-426E-40DD-AFC4-6F175D3DCCD1}">
                <a14:hiddenFill xmlns:a14="http://schemas.microsoft.com/office/drawing/2010/main">
                  <a:noFill/>
                </a14:hiddenFill>
              </a:ext>
            </a:extLst>
          </p:spPr>
          <p:txBody>
            <a:bodyPr/>
            <a:lstStyle/>
            <a:p>
              <a:endParaRPr lang="ar-SA"/>
            </a:p>
          </p:txBody>
        </p:sp>
        <p:sp>
          <p:nvSpPr>
            <p:cNvPr id="70677" name="Line 35"/>
            <p:cNvSpPr>
              <a:spLocks noChangeShapeType="1"/>
            </p:cNvSpPr>
            <p:nvPr/>
          </p:nvSpPr>
          <p:spPr bwMode="auto">
            <a:xfrm>
              <a:off x="3916" y="2015"/>
              <a:ext cx="89" cy="236"/>
            </a:xfrm>
            <a:prstGeom prst="line">
              <a:avLst/>
            </a:prstGeom>
            <a:noFill/>
            <a:ln w="50800">
              <a:solidFill>
                <a:schemeClr val="bg1"/>
              </a:solidFill>
              <a:round/>
              <a:headEnd type="triangle" w="med" len="med"/>
              <a:tailEnd/>
            </a:ln>
            <a:extLst>
              <a:ext uri="{909E8E84-426E-40DD-AFC4-6F175D3DCCD1}">
                <a14:hiddenFill xmlns:a14="http://schemas.microsoft.com/office/drawing/2010/main">
                  <a:noFill/>
                </a14:hiddenFill>
              </a:ext>
            </a:extLst>
          </p:spPr>
          <p:txBody>
            <a:bodyPr/>
            <a:lstStyle/>
            <a:p>
              <a:endParaRPr lang="ar-SA"/>
            </a:p>
          </p:txBody>
        </p:sp>
      </p:grpSp>
      <p:grpSp>
        <p:nvGrpSpPr>
          <p:cNvPr id="5" name="Group 45"/>
          <p:cNvGrpSpPr>
            <a:grpSpLocks/>
          </p:cNvGrpSpPr>
          <p:nvPr/>
        </p:nvGrpSpPr>
        <p:grpSpPr bwMode="auto">
          <a:xfrm>
            <a:off x="3863975" y="2060576"/>
            <a:ext cx="1295400" cy="1439863"/>
            <a:chOff x="1474" y="1298"/>
            <a:chExt cx="816" cy="907"/>
          </a:xfrm>
        </p:grpSpPr>
        <p:sp>
          <p:nvSpPr>
            <p:cNvPr id="70674" name="Line 36"/>
            <p:cNvSpPr>
              <a:spLocks noChangeShapeType="1"/>
            </p:cNvSpPr>
            <p:nvPr/>
          </p:nvSpPr>
          <p:spPr bwMode="auto">
            <a:xfrm flipV="1">
              <a:off x="2109" y="1298"/>
              <a:ext cx="181" cy="91"/>
            </a:xfrm>
            <a:prstGeom prst="line">
              <a:avLst/>
            </a:prstGeom>
            <a:noFill/>
            <a:ln w="50800">
              <a:solidFill>
                <a:schemeClr val="bg1"/>
              </a:solidFill>
              <a:round/>
              <a:headEnd type="triangle" w="med" len="med"/>
              <a:tailEnd/>
            </a:ln>
            <a:extLst>
              <a:ext uri="{909E8E84-426E-40DD-AFC4-6F175D3DCCD1}">
                <a14:hiddenFill xmlns:a14="http://schemas.microsoft.com/office/drawing/2010/main">
                  <a:noFill/>
                </a14:hiddenFill>
              </a:ext>
            </a:extLst>
          </p:spPr>
          <p:txBody>
            <a:bodyPr/>
            <a:lstStyle/>
            <a:p>
              <a:endParaRPr lang="ar-SA"/>
            </a:p>
          </p:txBody>
        </p:sp>
        <p:sp>
          <p:nvSpPr>
            <p:cNvPr id="70675" name="Line 37"/>
            <p:cNvSpPr>
              <a:spLocks noChangeShapeType="1"/>
            </p:cNvSpPr>
            <p:nvPr/>
          </p:nvSpPr>
          <p:spPr bwMode="auto">
            <a:xfrm flipV="1">
              <a:off x="1474" y="1979"/>
              <a:ext cx="91" cy="226"/>
            </a:xfrm>
            <a:prstGeom prst="line">
              <a:avLst/>
            </a:prstGeom>
            <a:noFill/>
            <a:ln w="50800">
              <a:solidFill>
                <a:schemeClr val="bg1"/>
              </a:solidFill>
              <a:round/>
              <a:headEnd type="triangle" w="med" len="med"/>
              <a:tailEnd/>
            </a:ln>
            <a:extLst>
              <a:ext uri="{909E8E84-426E-40DD-AFC4-6F175D3DCCD1}">
                <a14:hiddenFill xmlns:a14="http://schemas.microsoft.com/office/drawing/2010/main">
                  <a:noFill/>
                </a14:hiddenFill>
              </a:ext>
            </a:extLst>
          </p:spPr>
          <p:txBody>
            <a:bodyPr/>
            <a:lstStyle/>
            <a:p>
              <a:endParaRPr lang="ar-SA"/>
            </a:p>
          </p:txBody>
        </p:sp>
      </p:grpSp>
      <p:grpSp>
        <p:nvGrpSpPr>
          <p:cNvPr id="6" name="Group 42"/>
          <p:cNvGrpSpPr>
            <a:grpSpLocks/>
          </p:cNvGrpSpPr>
          <p:nvPr/>
        </p:nvGrpSpPr>
        <p:grpSpPr bwMode="auto">
          <a:xfrm>
            <a:off x="3892550" y="4508501"/>
            <a:ext cx="1195388" cy="1368425"/>
            <a:chOff x="1492" y="2840"/>
            <a:chExt cx="753" cy="862"/>
          </a:xfrm>
        </p:grpSpPr>
        <p:sp>
          <p:nvSpPr>
            <p:cNvPr id="70672" name="Line 38"/>
            <p:cNvSpPr>
              <a:spLocks noChangeShapeType="1"/>
            </p:cNvSpPr>
            <p:nvPr/>
          </p:nvSpPr>
          <p:spPr bwMode="auto">
            <a:xfrm flipH="1" flipV="1">
              <a:off x="1492" y="2840"/>
              <a:ext cx="91" cy="227"/>
            </a:xfrm>
            <a:prstGeom prst="line">
              <a:avLst/>
            </a:prstGeom>
            <a:noFill/>
            <a:ln w="50800">
              <a:solidFill>
                <a:schemeClr val="bg1"/>
              </a:solidFill>
              <a:round/>
              <a:headEnd type="triangle" w="med" len="med"/>
              <a:tailEnd/>
            </a:ln>
            <a:extLst>
              <a:ext uri="{909E8E84-426E-40DD-AFC4-6F175D3DCCD1}">
                <a14:hiddenFill xmlns:a14="http://schemas.microsoft.com/office/drawing/2010/main">
                  <a:noFill/>
                </a14:hiddenFill>
              </a:ext>
            </a:extLst>
          </p:spPr>
          <p:txBody>
            <a:bodyPr/>
            <a:lstStyle/>
            <a:p>
              <a:endParaRPr lang="ar-SA"/>
            </a:p>
          </p:txBody>
        </p:sp>
        <p:sp>
          <p:nvSpPr>
            <p:cNvPr id="70673" name="Line 39"/>
            <p:cNvSpPr>
              <a:spLocks noChangeShapeType="1"/>
            </p:cNvSpPr>
            <p:nvPr/>
          </p:nvSpPr>
          <p:spPr bwMode="auto">
            <a:xfrm flipH="1" flipV="1">
              <a:off x="2064" y="3612"/>
              <a:ext cx="181" cy="90"/>
            </a:xfrm>
            <a:prstGeom prst="line">
              <a:avLst/>
            </a:prstGeom>
            <a:noFill/>
            <a:ln w="50800">
              <a:solidFill>
                <a:schemeClr val="bg1"/>
              </a:solidFill>
              <a:round/>
              <a:headEnd type="triangle" w="med" len="med"/>
              <a:tailEnd/>
            </a:ln>
            <a:extLst>
              <a:ext uri="{909E8E84-426E-40DD-AFC4-6F175D3DCCD1}">
                <a14:hiddenFill xmlns:a14="http://schemas.microsoft.com/office/drawing/2010/main">
                  <a:noFill/>
                </a14:hiddenFill>
              </a:ext>
            </a:extLst>
          </p:spPr>
          <p:txBody>
            <a:bodyPr/>
            <a:lstStyle/>
            <a:p>
              <a:endParaRPr lang="ar-SA"/>
            </a:p>
          </p:txBody>
        </p:sp>
      </p:grpSp>
      <p:grpSp>
        <p:nvGrpSpPr>
          <p:cNvPr id="7" name="Group 43"/>
          <p:cNvGrpSpPr>
            <a:grpSpLocks/>
          </p:cNvGrpSpPr>
          <p:nvPr/>
        </p:nvGrpSpPr>
        <p:grpSpPr bwMode="auto">
          <a:xfrm>
            <a:off x="6600825" y="4508501"/>
            <a:ext cx="1252538" cy="1368425"/>
            <a:chOff x="3198" y="2840"/>
            <a:chExt cx="789" cy="862"/>
          </a:xfrm>
        </p:grpSpPr>
        <p:sp>
          <p:nvSpPr>
            <p:cNvPr id="70670" name="Line 40"/>
            <p:cNvSpPr>
              <a:spLocks noChangeShapeType="1"/>
            </p:cNvSpPr>
            <p:nvPr/>
          </p:nvSpPr>
          <p:spPr bwMode="auto">
            <a:xfrm flipH="1">
              <a:off x="3198" y="3612"/>
              <a:ext cx="181" cy="90"/>
            </a:xfrm>
            <a:prstGeom prst="line">
              <a:avLst/>
            </a:prstGeom>
            <a:noFill/>
            <a:ln w="50800">
              <a:solidFill>
                <a:schemeClr val="bg1"/>
              </a:solidFill>
              <a:round/>
              <a:headEnd type="triangle" w="med" len="med"/>
              <a:tailEnd/>
            </a:ln>
            <a:extLst>
              <a:ext uri="{909E8E84-426E-40DD-AFC4-6F175D3DCCD1}">
                <a14:hiddenFill xmlns:a14="http://schemas.microsoft.com/office/drawing/2010/main">
                  <a:noFill/>
                </a14:hiddenFill>
              </a:ext>
            </a:extLst>
          </p:spPr>
          <p:txBody>
            <a:bodyPr/>
            <a:lstStyle/>
            <a:p>
              <a:endParaRPr lang="ar-SA"/>
            </a:p>
          </p:txBody>
        </p:sp>
        <p:sp>
          <p:nvSpPr>
            <p:cNvPr id="70671" name="Line 41"/>
            <p:cNvSpPr>
              <a:spLocks noChangeShapeType="1"/>
            </p:cNvSpPr>
            <p:nvPr/>
          </p:nvSpPr>
          <p:spPr bwMode="auto">
            <a:xfrm flipH="1">
              <a:off x="3896" y="2840"/>
              <a:ext cx="91" cy="181"/>
            </a:xfrm>
            <a:prstGeom prst="line">
              <a:avLst/>
            </a:prstGeom>
            <a:noFill/>
            <a:ln w="50800">
              <a:solidFill>
                <a:schemeClr val="bg1"/>
              </a:solidFill>
              <a:round/>
              <a:headEnd type="triangle" w="med" len="med"/>
              <a:tailEnd/>
            </a:ln>
            <a:extLst>
              <a:ext uri="{909E8E84-426E-40DD-AFC4-6F175D3DCCD1}">
                <a14:hiddenFill xmlns:a14="http://schemas.microsoft.com/office/drawing/2010/main">
                  <a:noFill/>
                </a14:hiddenFill>
              </a:ext>
            </a:extLst>
          </p:spPr>
          <p:txBody>
            <a:bodyPr/>
            <a:lstStyle/>
            <a:p>
              <a:endParaRPr lang="ar-SA"/>
            </a:p>
          </p:txBody>
        </p:sp>
      </p:grpSp>
    </p:spTree>
    <p:extLst>
      <p:ext uri="{BB962C8B-B14F-4D97-AF65-F5344CB8AC3E}">
        <p14:creationId xmlns:p14="http://schemas.microsoft.com/office/powerpoint/2010/main" val="4045731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84995"/>
                                        </p:tgtEl>
                                        <p:attrNameLst>
                                          <p:attrName>style.visibility</p:attrName>
                                        </p:attrNameLst>
                                      </p:cBhvr>
                                      <p:to>
                                        <p:strVal val="visible"/>
                                      </p:to>
                                    </p:set>
                                    <p:anim calcmode="lin" valueType="num">
                                      <p:cBhvr>
                                        <p:cTn id="7" dur="5000" fill="hold"/>
                                        <p:tgtEl>
                                          <p:spTgt spid="84995"/>
                                        </p:tgtEl>
                                        <p:attrNameLst>
                                          <p:attrName>ppt_w</p:attrName>
                                        </p:attrNameLst>
                                      </p:cBhvr>
                                      <p:tavLst>
                                        <p:tav tm="0" fmla="#ppt_w*sin(2.5*pi*$)">
                                          <p:val>
                                            <p:fltVal val="0"/>
                                          </p:val>
                                        </p:tav>
                                        <p:tav tm="100000">
                                          <p:val>
                                            <p:fltVal val="1"/>
                                          </p:val>
                                        </p:tav>
                                      </p:tavLst>
                                    </p:anim>
                                    <p:anim calcmode="lin" valueType="num">
                                      <p:cBhvr>
                                        <p:cTn id="8" dur="5000" fill="hold"/>
                                        <p:tgtEl>
                                          <p:spTgt spid="84995"/>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85012"/>
                                        </p:tgtEl>
                                        <p:attrNameLst>
                                          <p:attrName>style.visibility</p:attrName>
                                        </p:attrNameLst>
                                      </p:cBhvr>
                                      <p:to>
                                        <p:strVal val="visible"/>
                                      </p:to>
                                    </p:set>
                                    <p:animEffect transition="in" filter="wipe(up)">
                                      <p:cBhvr>
                                        <p:cTn id="13" dur="500"/>
                                        <p:tgtEl>
                                          <p:spTgt spid="8501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4999"/>
                                        </p:tgtEl>
                                        <p:attrNameLst>
                                          <p:attrName>style.visibility</p:attrName>
                                        </p:attrNameLst>
                                      </p:cBhvr>
                                      <p:to>
                                        <p:strVal val="visible"/>
                                      </p:to>
                                    </p:set>
                                    <p:animEffect transition="in" filter="wipe(down)">
                                      <p:cBhvr>
                                        <p:cTn id="18" dur="500"/>
                                        <p:tgtEl>
                                          <p:spTgt spid="8499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85001"/>
                                        </p:tgtEl>
                                        <p:attrNameLst>
                                          <p:attrName>style.visibility</p:attrName>
                                        </p:attrNameLst>
                                      </p:cBhvr>
                                      <p:to>
                                        <p:strVal val="visible"/>
                                      </p:to>
                                    </p:set>
                                    <p:animEffect transition="in" filter="wipe(up)">
                                      <p:cBhvr>
                                        <p:cTn id="23" dur="500"/>
                                        <p:tgtEl>
                                          <p:spTgt spid="8500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85003"/>
                                        </p:tgtEl>
                                        <p:attrNameLst>
                                          <p:attrName>style.visibility</p:attrName>
                                        </p:attrNameLst>
                                      </p:cBhvr>
                                      <p:to>
                                        <p:strVal val="visible"/>
                                      </p:to>
                                    </p:set>
                                    <p:animEffect transition="in" filter="wipe(left)">
                                      <p:cBhvr>
                                        <p:cTn id="38" dur="500"/>
                                        <p:tgtEl>
                                          <p:spTgt spid="8500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00"/>
                                        <p:tgtEl>
                                          <p:spTgt spid="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4" fill="hold"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down)">
                                      <p:cBhvr>
                                        <p:cTn id="48" dur="500"/>
                                        <p:tgtEl>
                                          <p:spTgt spid="4"/>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1"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500"/>
                                        <p:tgtEl>
                                          <p:spTgt spid="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2" fill="hold" grpId="0" nodeType="clickEffect">
                                  <p:stCondLst>
                                    <p:cond delay="0"/>
                                  </p:stCondLst>
                                  <p:childTnLst>
                                    <p:set>
                                      <p:cBhvr>
                                        <p:cTn id="57" dur="1" fill="hold">
                                          <p:stCondLst>
                                            <p:cond delay="0"/>
                                          </p:stCondLst>
                                        </p:cTn>
                                        <p:tgtEl>
                                          <p:spTgt spid="85002"/>
                                        </p:tgtEl>
                                        <p:attrNameLst>
                                          <p:attrName>style.visibility</p:attrName>
                                        </p:attrNameLst>
                                      </p:cBhvr>
                                      <p:to>
                                        <p:strVal val="visible"/>
                                      </p:to>
                                    </p:set>
                                    <p:animEffect transition="in" filter="wipe(right)">
                                      <p:cBhvr>
                                        <p:cTn id="58" dur="500"/>
                                        <p:tgtEl>
                                          <p:spTgt spid="85002"/>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1"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up)">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p:bldP spid="85012" grpId="0" animBg="1"/>
      <p:bldP spid="85002" grpId="0" animBg="1"/>
      <p:bldP spid="85003" grpId="0" animBg="1"/>
      <p:bldP spid="84999" grpId="0" animBg="1"/>
      <p:bldP spid="8500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5007374" y="660402"/>
            <a:ext cx="1905529" cy="1166813"/>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سوق الموارد</a:t>
            </a:r>
          </a:p>
          <a:p>
            <a:pPr algn="ctr" rtl="1"/>
            <a:r>
              <a:rPr lang="en-US" sz="1600" b="1">
                <a:latin typeface="Times New Roman" pitchFamily="18" charset="0"/>
                <a:ea typeface="SimSun" pitchFamily="2" charset="-122"/>
                <a:cs typeface="Arabic Transparent" pitchFamily="2" charset="-78"/>
              </a:rPr>
              <a:t>Resource Market</a:t>
            </a:r>
            <a:endParaRPr lang="en-US" sz="1600"/>
          </a:p>
        </p:txBody>
      </p:sp>
      <p:sp>
        <p:nvSpPr>
          <p:cNvPr id="21507" name="Text Box 3"/>
          <p:cNvSpPr txBox="1">
            <a:spLocks noChangeArrowheads="1"/>
          </p:cNvSpPr>
          <p:nvPr/>
        </p:nvSpPr>
        <p:spPr bwMode="auto">
          <a:xfrm>
            <a:off x="4993615" y="4071940"/>
            <a:ext cx="1929606" cy="796925"/>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سوق المنتجات</a:t>
            </a:r>
          </a:p>
          <a:p>
            <a:pPr algn="ctr" rtl="1"/>
            <a:r>
              <a:rPr lang="en-US" sz="1600" b="1">
                <a:latin typeface="Times New Roman" pitchFamily="18" charset="0"/>
                <a:ea typeface="SimSun" pitchFamily="2" charset="-122"/>
                <a:cs typeface="Arabic Transparent" pitchFamily="2" charset="-78"/>
              </a:rPr>
              <a:t>Product Market</a:t>
            </a:r>
            <a:endParaRPr lang="en-US" sz="2800"/>
          </a:p>
        </p:txBody>
      </p:sp>
      <p:sp>
        <p:nvSpPr>
          <p:cNvPr id="21508" name="Text Box 4"/>
          <p:cNvSpPr txBox="1">
            <a:spLocks noChangeArrowheads="1"/>
          </p:cNvSpPr>
          <p:nvPr/>
        </p:nvSpPr>
        <p:spPr bwMode="auto">
          <a:xfrm>
            <a:off x="8092679" y="2254250"/>
            <a:ext cx="189349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المستهلكين</a:t>
            </a:r>
          </a:p>
          <a:p>
            <a:pPr algn="ctr" rtl="1"/>
            <a:r>
              <a:rPr lang="en-US" altLang="zh-CN" sz="1600" b="1">
                <a:latin typeface="Times New Roman" pitchFamily="18" charset="0"/>
                <a:ea typeface="SimSun" pitchFamily="2" charset="-122"/>
                <a:cs typeface="Times New Roman" pitchFamily="18" charset="0"/>
              </a:rPr>
              <a:t>Customers Sector</a:t>
            </a:r>
            <a:endParaRPr lang="en-US" sz="1600">
              <a:ea typeface="SimSun" pitchFamily="2" charset="-122"/>
            </a:endParaRPr>
          </a:p>
        </p:txBody>
      </p:sp>
      <p:sp>
        <p:nvSpPr>
          <p:cNvPr id="21509" name="Text Box 5"/>
          <p:cNvSpPr txBox="1">
            <a:spLocks noChangeArrowheads="1"/>
          </p:cNvSpPr>
          <p:nvPr/>
        </p:nvSpPr>
        <p:spPr bwMode="auto">
          <a:xfrm>
            <a:off x="2173156" y="2271713"/>
            <a:ext cx="173355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المنتجين</a:t>
            </a:r>
          </a:p>
          <a:p>
            <a:pPr algn="ctr" rtl="1"/>
            <a:r>
              <a:rPr lang="en-US" altLang="zh-CN" sz="1600" b="1">
                <a:latin typeface="Times New Roman" pitchFamily="18" charset="0"/>
                <a:ea typeface="SimSun" pitchFamily="2" charset="-122"/>
                <a:cs typeface="Times New Roman" pitchFamily="18" charset="0"/>
              </a:rPr>
              <a:t>Producer Sector</a:t>
            </a:r>
            <a:endParaRPr lang="en-US" sz="1600">
              <a:ea typeface="SimSun" pitchFamily="2" charset="-122"/>
            </a:endParaRPr>
          </a:p>
        </p:txBody>
      </p:sp>
      <p:sp>
        <p:nvSpPr>
          <p:cNvPr id="21510" name="Arc 6"/>
          <p:cNvSpPr>
            <a:spLocks/>
          </p:cNvSpPr>
          <p:nvPr/>
        </p:nvSpPr>
        <p:spPr bwMode="auto">
          <a:xfrm>
            <a:off x="2740688" y="884240"/>
            <a:ext cx="3281363" cy="1760537"/>
          </a:xfrm>
          <a:custGeom>
            <a:avLst/>
            <a:gdLst>
              <a:gd name="G0" fmla="+- 20055 0 0"/>
              <a:gd name="G1" fmla="+- 20606 0 0"/>
              <a:gd name="G2" fmla="+- 21600 0 0"/>
              <a:gd name="T0" fmla="*/ 0 w 20055"/>
              <a:gd name="T1" fmla="*/ 12583 h 20606"/>
              <a:gd name="T2" fmla="*/ 13578 w 20055"/>
              <a:gd name="T3" fmla="*/ 0 h 20606"/>
              <a:gd name="T4" fmla="*/ 20055 w 20055"/>
              <a:gd name="T5" fmla="*/ 20606 h 20606"/>
            </a:gdLst>
            <a:ahLst/>
            <a:cxnLst>
              <a:cxn ang="0">
                <a:pos x="T0" y="T1"/>
              </a:cxn>
              <a:cxn ang="0">
                <a:pos x="T2" y="T3"/>
              </a:cxn>
              <a:cxn ang="0">
                <a:pos x="T4" y="T5"/>
              </a:cxn>
            </a:cxnLst>
            <a:rect l="0" t="0" r="r" b="b"/>
            <a:pathLst>
              <a:path w="20055" h="20606" fill="none" extrusionOk="0">
                <a:moveTo>
                  <a:pt x="0" y="12583"/>
                </a:moveTo>
                <a:cubicBezTo>
                  <a:pt x="2408" y="6563"/>
                  <a:pt x="7392" y="1944"/>
                  <a:pt x="13577" y="-1"/>
                </a:cubicBezTo>
              </a:path>
              <a:path w="20055" h="20606" stroke="0" extrusionOk="0">
                <a:moveTo>
                  <a:pt x="0" y="12583"/>
                </a:moveTo>
                <a:cubicBezTo>
                  <a:pt x="2408" y="6563"/>
                  <a:pt x="7392" y="1944"/>
                  <a:pt x="13577" y="-1"/>
                </a:cubicBezTo>
                <a:lnTo>
                  <a:pt x="20055" y="20606"/>
                </a:lnTo>
                <a:close/>
              </a:path>
            </a:pathLst>
          </a:custGeom>
          <a:noFill/>
          <a:ln w="19050">
            <a:solidFill>
              <a:srgbClr val="000000"/>
            </a:solidFill>
            <a:round/>
            <a:headEnd/>
            <a:tailEnd type="arrow" w="sm" len="sm"/>
          </a:ln>
        </p:spPr>
        <p:txBody>
          <a:bodyPr/>
          <a:lstStyle/>
          <a:p>
            <a:endParaRPr lang="ar-SA"/>
          </a:p>
        </p:txBody>
      </p:sp>
      <p:sp>
        <p:nvSpPr>
          <p:cNvPr id="21511" name="Arc 7"/>
          <p:cNvSpPr>
            <a:spLocks/>
          </p:cNvSpPr>
          <p:nvPr/>
        </p:nvSpPr>
        <p:spPr bwMode="auto">
          <a:xfrm>
            <a:off x="6018611" y="862013"/>
            <a:ext cx="3264165" cy="1782762"/>
          </a:xfrm>
          <a:custGeom>
            <a:avLst/>
            <a:gdLst>
              <a:gd name="G0" fmla="+- 0 0 0"/>
              <a:gd name="G1" fmla="+- 20855 0 0"/>
              <a:gd name="G2" fmla="+- 21600 0 0"/>
              <a:gd name="T0" fmla="*/ 5625 w 19944"/>
              <a:gd name="T1" fmla="*/ 0 h 20855"/>
              <a:gd name="T2" fmla="*/ 19944 w 19944"/>
              <a:gd name="T3" fmla="*/ 12561 h 20855"/>
              <a:gd name="T4" fmla="*/ 0 w 19944"/>
              <a:gd name="T5" fmla="*/ 20855 h 20855"/>
            </a:gdLst>
            <a:ahLst/>
            <a:cxnLst>
              <a:cxn ang="0">
                <a:pos x="T0" y="T1"/>
              </a:cxn>
              <a:cxn ang="0">
                <a:pos x="T2" y="T3"/>
              </a:cxn>
              <a:cxn ang="0">
                <a:pos x="T4" y="T5"/>
              </a:cxn>
            </a:cxnLst>
            <a:rect l="0" t="0" r="r" b="b"/>
            <a:pathLst>
              <a:path w="19944" h="20855" fill="none" extrusionOk="0">
                <a:moveTo>
                  <a:pt x="5624" y="0"/>
                </a:moveTo>
                <a:cubicBezTo>
                  <a:pt x="12086" y="1742"/>
                  <a:pt x="17374" y="6381"/>
                  <a:pt x="19944" y="12560"/>
                </a:cubicBezTo>
              </a:path>
              <a:path w="19944" h="20855" stroke="0" extrusionOk="0">
                <a:moveTo>
                  <a:pt x="5624" y="0"/>
                </a:moveTo>
                <a:cubicBezTo>
                  <a:pt x="12086" y="1742"/>
                  <a:pt x="17374" y="6381"/>
                  <a:pt x="19944" y="12560"/>
                </a:cubicBezTo>
                <a:lnTo>
                  <a:pt x="0" y="20855"/>
                </a:lnTo>
                <a:close/>
              </a:path>
            </a:pathLst>
          </a:custGeom>
          <a:noFill/>
          <a:ln w="19050">
            <a:solidFill>
              <a:srgbClr val="000000"/>
            </a:solidFill>
            <a:round/>
            <a:headEnd/>
            <a:tailEnd type="arrow" w="sm" len="sm"/>
          </a:ln>
        </p:spPr>
        <p:txBody>
          <a:bodyPr/>
          <a:lstStyle/>
          <a:p>
            <a:endParaRPr lang="ar-SA"/>
          </a:p>
        </p:txBody>
      </p:sp>
      <p:sp>
        <p:nvSpPr>
          <p:cNvPr id="21512" name="Arc 8"/>
          <p:cNvSpPr>
            <a:spLocks/>
          </p:cNvSpPr>
          <p:nvPr/>
        </p:nvSpPr>
        <p:spPr bwMode="auto">
          <a:xfrm>
            <a:off x="6016891" y="2638425"/>
            <a:ext cx="3231489" cy="1754188"/>
          </a:xfrm>
          <a:custGeom>
            <a:avLst/>
            <a:gdLst>
              <a:gd name="G0" fmla="+- 0 0 0"/>
              <a:gd name="G1" fmla="+- 0 0 0"/>
              <a:gd name="G2" fmla="+- 21600 0 0"/>
              <a:gd name="T0" fmla="*/ 19750 w 19750"/>
              <a:gd name="T1" fmla="*/ 8747 h 20514"/>
              <a:gd name="T2" fmla="*/ 6763 w 19750"/>
              <a:gd name="T3" fmla="*/ 20514 h 20514"/>
              <a:gd name="T4" fmla="*/ 0 w 19750"/>
              <a:gd name="T5" fmla="*/ 0 h 20514"/>
            </a:gdLst>
            <a:ahLst/>
            <a:cxnLst>
              <a:cxn ang="0">
                <a:pos x="T0" y="T1"/>
              </a:cxn>
              <a:cxn ang="0">
                <a:pos x="T2" y="T3"/>
              </a:cxn>
              <a:cxn ang="0">
                <a:pos x="T4" y="T5"/>
              </a:cxn>
            </a:cxnLst>
            <a:rect l="0" t="0" r="r" b="b"/>
            <a:pathLst>
              <a:path w="19750" h="20514" fill="none" extrusionOk="0">
                <a:moveTo>
                  <a:pt x="19749" y="8746"/>
                </a:moveTo>
                <a:cubicBezTo>
                  <a:pt x="17277" y="14328"/>
                  <a:pt x="12560" y="18602"/>
                  <a:pt x="6762" y="20513"/>
                </a:cubicBezTo>
              </a:path>
              <a:path w="19750" h="20514" stroke="0" extrusionOk="0">
                <a:moveTo>
                  <a:pt x="19749" y="8746"/>
                </a:moveTo>
                <a:cubicBezTo>
                  <a:pt x="17277" y="14328"/>
                  <a:pt x="12560" y="18602"/>
                  <a:pt x="6762" y="20513"/>
                </a:cubicBezTo>
                <a:lnTo>
                  <a:pt x="0" y="0"/>
                </a:lnTo>
                <a:close/>
              </a:path>
            </a:pathLst>
          </a:custGeom>
          <a:noFill/>
          <a:ln w="19050">
            <a:solidFill>
              <a:srgbClr val="000000"/>
            </a:solidFill>
            <a:round/>
            <a:headEnd/>
            <a:tailEnd type="arrow" w="sm" len="sm"/>
          </a:ln>
        </p:spPr>
        <p:txBody>
          <a:bodyPr/>
          <a:lstStyle/>
          <a:p>
            <a:endParaRPr lang="ar-SA"/>
          </a:p>
        </p:txBody>
      </p:sp>
      <p:sp>
        <p:nvSpPr>
          <p:cNvPr id="21513" name="Arc 9"/>
          <p:cNvSpPr>
            <a:spLocks/>
          </p:cNvSpPr>
          <p:nvPr/>
        </p:nvSpPr>
        <p:spPr bwMode="auto">
          <a:xfrm>
            <a:off x="2785402" y="2640013"/>
            <a:ext cx="3236648" cy="1752600"/>
          </a:xfrm>
          <a:custGeom>
            <a:avLst/>
            <a:gdLst>
              <a:gd name="G0" fmla="+- 19773 0 0"/>
              <a:gd name="G1" fmla="+- 0 0 0"/>
              <a:gd name="G2" fmla="+- 21600 0 0"/>
              <a:gd name="T0" fmla="*/ 12914 w 19773"/>
              <a:gd name="T1" fmla="*/ 20482 h 20482"/>
              <a:gd name="T2" fmla="*/ 0 w 19773"/>
              <a:gd name="T3" fmla="*/ 8693 h 20482"/>
              <a:gd name="T4" fmla="*/ 19773 w 19773"/>
              <a:gd name="T5" fmla="*/ 0 h 20482"/>
            </a:gdLst>
            <a:ahLst/>
            <a:cxnLst>
              <a:cxn ang="0">
                <a:pos x="T0" y="T1"/>
              </a:cxn>
              <a:cxn ang="0">
                <a:pos x="T2" y="T3"/>
              </a:cxn>
              <a:cxn ang="0">
                <a:pos x="T4" y="T5"/>
              </a:cxn>
            </a:cxnLst>
            <a:rect l="0" t="0" r="r" b="b"/>
            <a:pathLst>
              <a:path w="19773" h="20482" fill="none" extrusionOk="0">
                <a:moveTo>
                  <a:pt x="12913" y="20482"/>
                </a:moveTo>
                <a:cubicBezTo>
                  <a:pt x="7139" y="18548"/>
                  <a:pt x="2450" y="14267"/>
                  <a:pt x="-1" y="8693"/>
                </a:cubicBezTo>
              </a:path>
              <a:path w="19773" h="20482" stroke="0" extrusionOk="0">
                <a:moveTo>
                  <a:pt x="12913" y="20482"/>
                </a:moveTo>
                <a:cubicBezTo>
                  <a:pt x="7139" y="18548"/>
                  <a:pt x="2450" y="14267"/>
                  <a:pt x="-1" y="8693"/>
                </a:cubicBezTo>
                <a:lnTo>
                  <a:pt x="19773" y="0"/>
                </a:lnTo>
                <a:close/>
              </a:path>
            </a:pathLst>
          </a:custGeom>
          <a:noFill/>
          <a:ln w="19050">
            <a:solidFill>
              <a:srgbClr val="000000"/>
            </a:solidFill>
            <a:round/>
            <a:headEnd/>
            <a:tailEnd type="arrow" w="sm" len="sm"/>
          </a:ln>
        </p:spPr>
        <p:txBody>
          <a:bodyPr/>
          <a:lstStyle/>
          <a:p>
            <a:endParaRPr lang="ar-SA"/>
          </a:p>
        </p:txBody>
      </p:sp>
      <p:sp>
        <p:nvSpPr>
          <p:cNvPr id="21514" name="Arc 10"/>
          <p:cNvSpPr>
            <a:spLocks/>
          </p:cNvSpPr>
          <p:nvPr/>
        </p:nvSpPr>
        <p:spPr bwMode="auto">
          <a:xfrm flipV="1">
            <a:off x="3573068" y="2673350"/>
            <a:ext cx="2443823" cy="1441450"/>
          </a:xfrm>
          <a:custGeom>
            <a:avLst/>
            <a:gdLst>
              <a:gd name="G0" fmla="+- 19893 0 0"/>
              <a:gd name="G1" fmla="+- 19843 0 0"/>
              <a:gd name="G2" fmla="+- 21600 0 0"/>
              <a:gd name="T0" fmla="*/ 0 w 19893"/>
              <a:gd name="T1" fmla="*/ 11427 h 19843"/>
              <a:gd name="T2" fmla="*/ 11360 w 19893"/>
              <a:gd name="T3" fmla="*/ 0 h 19843"/>
              <a:gd name="T4" fmla="*/ 19893 w 19893"/>
              <a:gd name="T5" fmla="*/ 19843 h 19843"/>
            </a:gdLst>
            <a:ahLst/>
            <a:cxnLst>
              <a:cxn ang="0">
                <a:pos x="T0" y="T1"/>
              </a:cxn>
              <a:cxn ang="0">
                <a:pos x="T2" y="T3"/>
              </a:cxn>
              <a:cxn ang="0">
                <a:pos x="T4" y="T5"/>
              </a:cxn>
            </a:cxnLst>
            <a:rect l="0" t="0" r="r" b="b"/>
            <a:pathLst>
              <a:path w="19893" h="19843" fill="none" extrusionOk="0">
                <a:moveTo>
                  <a:pt x="0" y="11427"/>
                </a:moveTo>
                <a:cubicBezTo>
                  <a:pt x="2171" y="6295"/>
                  <a:pt x="6241" y="2201"/>
                  <a:pt x="11359" y="-1"/>
                </a:cubicBezTo>
              </a:path>
              <a:path w="19893" h="19843" stroke="0" extrusionOk="0">
                <a:moveTo>
                  <a:pt x="0" y="11427"/>
                </a:moveTo>
                <a:cubicBezTo>
                  <a:pt x="2171" y="6295"/>
                  <a:pt x="6241" y="2201"/>
                  <a:pt x="11359" y="-1"/>
                </a:cubicBezTo>
                <a:lnTo>
                  <a:pt x="19893" y="19843"/>
                </a:lnTo>
                <a:close/>
              </a:path>
            </a:pathLst>
          </a:custGeom>
          <a:noFill/>
          <a:ln w="19050">
            <a:solidFill>
              <a:srgbClr val="000000"/>
            </a:solidFill>
            <a:round/>
            <a:headEnd/>
            <a:tailEnd type="arrow" w="sm" len="sm"/>
          </a:ln>
        </p:spPr>
        <p:txBody>
          <a:bodyPr/>
          <a:lstStyle/>
          <a:p>
            <a:endParaRPr lang="ar-SA"/>
          </a:p>
        </p:txBody>
      </p:sp>
      <p:sp>
        <p:nvSpPr>
          <p:cNvPr id="21515" name="Arc 11"/>
          <p:cNvSpPr>
            <a:spLocks/>
          </p:cNvSpPr>
          <p:nvPr/>
        </p:nvSpPr>
        <p:spPr bwMode="auto">
          <a:xfrm flipV="1">
            <a:off x="6013451" y="2673350"/>
            <a:ext cx="2491979" cy="1455738"/>
          </a:xfrm>
          <a:custGeom>
            <a:avLst/>
            <a:gdLst>
              <a:gd name="G0" fmla="+- 0 0 0"/>
              <a:gd name="G1" fmla="+- 20024 0 0"/>
              <a:gd name="G2" fmla="+- 21600 0 0"/>
              <a:gd name="T0" fmla="*/ 8100 w 20302"/>
              <a:gd name="T1" fmla="*/ 0 h 20024"/>
              <a:gd name="T2" fmla="*/ 20302 w 20302"/>
              <a:gd name="T3" fmla="*/ 12649 h 20024"/>
              <a:gd name="T4" fmla="*/ 0 w 20302"/>
              <a:gd name="T5" fmla="*/ 20024 h 20024"/>
            </a:gdLst>
            <a:ahLst/>
            <a:cxnLst>
              <a:cxn ang="0">
                <a:pos x="T0" y="T1"/>
              </a:cxn>
              <a:cxn ang="0">
                <a:pos x="T2" y="T3"/>
              </a:cxn>
              <a:cxn ang="0">
                <a:pos x="T4" y="T5"/>
              </a:cxn>
            </a:cxnLst>
            <a:rect l="0" t="0" r="r" b="b"/>
            <a:pathLst>
              <a:path w="20302" h="20024" fill="none" extrusionOk="0">
                <a:moveTo>
                  <a:pt x="8099" y="0"/>
                </a:moveTo>
                <a:cubicBezTo>
                  <a:pt x="13776" y="2296"/>
                  <a:pt x="18211" y="6893"/>
                  <a:pt x="20301" y="12649"/>
                </a:cubicBezTo>
              </a:path>
              <a:path w="20302" h="20024" stroke="0" extrusionOk="0">
                <a:moveTo>
                  <a:pt x="8099" y="0"/>
                </a:moveTo>
                <a:cubicBezTo>
                  <a:pt x="13776" y="2296"/>
                  <a:pt x="18211" y="6893"/>
                  <a:pt x="20301" y="12649"/>
                </a:cubicBezTo>
                <a:lnTo>
                  <a:pt x="0" y="20024"/>
                </a:lnTo>
                <a:close/>
              </a:path>
            </a:pathLst>
          </a:custGeom>
          <a:noFill/>
          <a:ln w="19050">
            <a:solidFill>
              <a:srgbClr val="000000"/>
            </a:solidFill>
            <a:round/>
            <a:headEnd/>
            <a:tailEnd type="arrow" w="sm" len="sm"/>
          </a:ln>
        </p:spPr>
        <p:txBody>
          <a:bodyPr/>
          <a:lstStyle/>
          <a:p>
            <a:endParaRPr lang="ar-SA"/>
          </a:p>
        </p:txBody>
      </p:sp>
      <p:sp>
        <p:nvSpPr>
          <p:cNvPr id="21516" name="Arc 12"/>
          <p:cNvSpPr>
            <a:spLocks/>
          </p:cNvSpPr>
          <p:nvPr/>
        </p:nvSpPr>
        <p:spPr bwMode="auto">
          <a:xfrm flipV="1">
            <a:off x="6013452" y="1214439"/>
            <a:ext cx="2418027" cy="1462087"/>
          </a:xfrm>
          <a:custGeom>
            <a:avLst/>
            <a:gdLst>
              <a:gd name="G0" fmla="+- 0 0 0"/>
              <a:gd name="G1" fmla="+- 0 0 0"/>
              <a:gd name="G2" fmla="+- 21600 0 0"/>
              <a:gd name="T0" fmla="*/ 19701 w 19701"/>
              <a:gd name="T1" fmla="*/ 8856 h 20111"/>
              <a:gd name="T2" fmla="*/ 7881 w 19701"/>
              <a:gd name="T3" fmla="*/ 20111 h 20111"/>
              <a:gd name="T4" fmla="*/ 0 w 19701"/>
              <a:gd name="T5" fmla="*/ 0 h 20111"/>
            </a:gdLst>
            <a:ahLst/>
            <a:cxnLst>
              <a:cxn ang="0">
                <a:pos x="T0" y="T1"/>
              </a:cxn>
              <a:cxn ang="0">
                <a:pos x="T2" y="T3"/>
              </a:cxn>
              <a:cxn ang="0">
                <a:pos x="T4" y="T5"/>
              </a:cxn>
            </a:cxnLst>
            <a:rect l="0" t="0" r="r" b="b"/>
            <a:pathLst>
              <a:path w="19701" h="20111" fill="none" extrusionOk="0">
                <a:moveTo>
                  <a:pt x="19701" y="8856"/>
                </a:moveTo>
                <a:cubicBezTo>
                  <a:pt x="17384" y="14009"/>
                  <a:pt x="13141" y="18049"/>
                  <a:pt x="7880" y="20110"/>
                </a:cubicBezTo>
              </a:path>
              <a:path w="19701" h="20111" stroke="0" extrusionOk="0">
                <a:moveTo>
                  <a:pt x="19701" y="8856"/>
                </a:moveTo>
                <a:cubicBezTo>
                  <a:pt x="17384" y="14009"/>
                  <a:pt x="13141" y="18049"/>
                  <a:pt x="7880" y="20110"/>
                </a:cubicBezTo>
                <a:lnTo>
                  <a:pt x="0" y="0"/>
                </a:lnTo>
                <a:close/>
              </a:path>
            </a:pathLst>
          </a:custGeom>
          <a:noFill/>
          <a:ln w="19050">
            <a:solidFill>
              <a:srgbClr val="000000"/>
            </a:solidFill>
            <a:round/>
            <a:headEnd/>
            <a:tailEnd type="arrow" w="sm" len="sm"/>
          </a:ln>
        </p:spPr>
        <p:txBody>
          <a:bodyPr/>
          <a:lstStyle/>
          <a:p>
            <a:endParaRPr lang="ar-SA"/>
          </a:p>
        </p:txBody>
      </p:sp>
      <p:sp>
        <p:nvSpPr>
          <p:cNvPr id="21517" name="Arc 13"/>
          <p:cNvSpPr>
            <a:spLocks/>
          </p:cNvSpPr>
          <p:nvPr/>
        </p:nvSpPr>
        <p:spPr bwMode="auto">
          <a:xfrm flipV="1">
            <a:off x="3600584" y="1220788"/>
            <a:ext cx="2416307" cy="1454150"/>
          </a:xfrm>
          <a:custGeom>
            <a:avLst/>
            <a:gdLst>
              <a:gd name="G0" fmla="+- 19678 0 0"/>
              <a:gd name="G1" fmla="+- 0 0 0"/>
              <a:gd name="G2" fmla="+- 21600 0 0"/>
              <a:gd name="T0" fmla="*/ 11505 w 19678"/>
              <a:gd name="T1" fmla="*/ 19994 h 19994"/>
              <a:gd name="T2" fmla="*/ 0 w 19678"/>
              <a:gd name="T3" fmla="*/ 8906 h 19994"/>
              <a:gd name="T4" fmla="*/ 19678 w 19678"/>
              <a:gd name="T5" fmla="*/ 0 h 19994"/>
            </a:gdLst>
            <a:ahLst/>
            <a:cxnLst>
              <a:cxn ang="0">
                <a:pos x="T0" y="T1"/>
              </a:cxn>
              <a:cxn ang="0">
                <a:pos x="T2" y="T3"/>
              </a:cxn>
              <a:cxn ang="0">
                <a:pos x="T4" y="T5"/>
              </a:cxn>
            </a:cxnLst>
            <a:rect l="0" t="0" r="r" b="b"/>
            <a:pathLst>
              <a:path w="19678" h="19994" fill="none" extrusionOk="0">
                <a:moveTo>
                  <a:pt x="11504" y="19994"/>
                </a:moveTo>
                <a:cubicBezTo>
                  <a:pt x="6393" y="17904"/>
                  <a:pt x="2276" y="13936"/>
                  <a:pt x="-1" y="8906"/>
                </a:cubicBezTo>
              </a:path>
              <a:path w="19678" h="19994" stroke="0" extrusionOk="0">
                <a:moveTo>
                  <a:pt x="11504" y="19994"/>
                </a:moveTo>
                <a:cubicBezTo>
                  <a:pt x="6393" y="17904"/>
                  <a:pt x="2276" y="13936"/>
                  <a:pt x="-1" y="8906"/>
                </a:cubicBezTo>
                <a:lnTo>
                  <a:pt x="19678" y="0"/>
                </a:lnTo>
                <a:close/>
              </a:path>
            </a:pathLst>
          </a:custGeom>
          <a:noFill/>
          <a:ln w="19050">
            <a:solidFill>
              <a:srgbClr val="000000"/>
            </a:solidFill>
            <a:round/>
            <a:headEnd/>
            <a:tailEnd type="arrow" w="sm" len="sm"/>
          </a:ln>
        </p:spPr>
        <p:txBody>
          <a:bodyPr/>
          <a:lstStyle/>
          <a:p>
            <a:endParaRPr lang="ar-SA"/>
          </a:p>
        </p:txBody>
      </p:sp>
      <p:sp>
        <p:nvSpPr>
          <p:cNvPr id="21518" name="WordArt 14"/>
          <p:cNvSpPr>
            <a:spLocks noChangeArrowheads="1" noChangeShapeType="1" noTextEdit="1"/>
          </p:cNvSpPr>
          <p:nvPr/>
        </p:nvSpPr>
        <p:spPr bwMode="auto">
          <a:xfrm rot="1808473">
            <a:off x="7456357" y="1047750"/>
            <a:ext cx="1707753" cy="260350"/>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عوائد عوامل الانتاج</a:t>
            </a:r>
          </a:p>
        </p:txBody>
      </p:sp>
      <p:sp>
        <p:nvSpPr>
          <p:cNvPr id="21519" name="WordArt 15"/>
          <p:cNvSpPr>
            <a:spLocks noChangeArrowheads="1" noChangeShapeType="1" noTextEdit="1"/>
          </p:cNvSpPr>
          <p:nvPr/>
        </p:nvSpPr>
        <p:spPr bwMode="auto">
          <a:xfrm rot="-2335974">
            <a:off x="7174311" y="34178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0" name="WordArt 16"/>
          <p:cNvSpPr>
            <a:spLocks noChangeArrowheads="1" noChangeShapeType="1" noTextEdit="1"/>
          </p:cNvSpPr>
          <p:nvPr/>
        </p:nvSpPr>
        <p:spPr bwMode="auto">
          <a:xfrm rot="-2527024">
            <a:off x="4111362" y="1595438"/>
            <a:ext cx="472943"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موارد</a:t>
            </a:r>
          </a:p>
        </p:txBody>
      </p:sp>
      <p:sp>
        <p:nvSpPr>
          <p:cNvPr id="21521" name="WordArt 17"/>
          <p:cNvSpPr>
            <a:spLocks noChangeArrowheads="1" noChangeShapeType="1" noTextEdit="1"/>
          </p:cNvSpPr>
          <p:nvPr/>
        </p:nvSpPr>
        <p:spPr bwMode="auto">
          <a:xfrm rot="2165819">
            <a:off x="7108959" y="1697038"/>
            <a:ext cx="1166019" cy="258762"/>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عوامل الانتاج</a:t>
            </a:r>
          </a:p>
        </p:txBody>
      </p:sp>
      <p:sp>
        <p:nvSpPr>
          <p:cNvPr id="21522" name="WordArt 18"/>
          <p:cNvSpPr>
            <a:spLocks noChangeArrowheads="1" noChangeShapeType="1" noTextEdit="1"/>
          </p:cNvSpPr>
          <p:nvPr/>
        </p:nvSpPr>
        <p:spPr bwMode="auto">
          <a:xfrm rot="-1979459">
            <a:off x="7845030" y="4005263"/>
            <a:ext cx="136207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انفاق المستهلكين</a:t>
            </a:r>
          </a:p>
        </p:txBody>
      </p:sp>
      <p:sp>
        <p:nvSpPr>
          <p:cNvPr id="21523" name="WordArt 19"/>
          <p:cNvSpPr>
            <a:spLocks noChangeArrowheads="1" noChangeShapeType="1" noTextEdit="1"/>
          </p:cNvSpPr>
          <p:nvPr/>
        </p:nvSpPr>
        <p:spPr bwMode="auto">
          <a:xfrm rot="-2109613">
            <a:off x="3100124" y="1047750"/>
            <a:ext cx="667279"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التكاليف</a:t>
            </a:r>
          </a:p>
        </p:txBody>
      </p:sp>
      <p:sp>
        <p:nvSpPr>
          <p:cNvPr id="21524" name="WordArt 20"/>
          <p:cNvSpPr>
            <a:spLocks noChangeArrowheads="1" noChangeShapeType="1" noTextEdit="1"/>
          </p:cNvSpPr>
          <p:nvPr/>
        </p:nvSpPr>
        <p:spPr bwMode="auto">
          <a:xfrm rot="2220869">
            <a:off x="3734728" y="33924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5" name="WordArt 21"/>
          <p:cNvSpPr>
            <a:spLocks noChangeArrowheads="1" noChangeShapeType="1" noTextEdit="1"/>
          </p:cNvSpPr>
          <p:nvPr/>
        </p:nvSpPr>
        <p:spPr bwMode="auto">
          <a:xfrm rot="2042920">
            <a:off x="3079487" y="3992563"/>
            <a:ext cx="638043" cy="258762"/>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إيرادات</a:t>
            </a:r>
          </a:p>
        </p:txBody>
      </p:sp>
      <p:sp>
        <p:nvSpPr>
          <p:cNvPr id="21526" name="Oval 22"/>
          <p:cNvSpPr>
            <a:spLocks noChangeArrowheads="1"/>
          </p:cNvSpPr>
          <p:nvPr/>
        </p:nvSpPr>
        <p:spPr bwMode="auto">
          <a:xfrm>
            <a:off x="8190708" y="1997075"/>
            <a:ext cx="1731831" cy="1276350"/>
          </a:xfrm>
          <a:prstGeom prst="ellipse">
            <a:avLst/>
          </a:prstGeom>
          <a:noFill/>
          <a:ln w="19050">
            <a:solidFill>
              <a:srgbClr val="000000"/>
            </a:solidFill>
            <a:round/>
            <a:headEnd/>
            <a:tailEnd/>
          </a:ln>
        </p:spPr>
        <p:txBody>
          <a:bodyPr/>
          <a:lstStyle/>
          <a:p>
            <a:endParaRPr lang="ar-SA"/>
          </a:p>
        </p:txBody>
      </p:sp>
      <p:sp>
        <p:nvSpPr>
          <p:cNvPr id="21527" name="Oval 23"/>
          <p:cNvSpPr>
            <a:spLocks noChangeArrowheads="1"/>
          </p:cNvSpPr>
          <p:nvPr/>
        </p:nvSpPr>
        <p:spPr bwMode="auto">
          <a:xfrm>
            <a:off x="5103681" y="428625"/>
            <a:ext cx="1731830" cy="1276350"/>
          </a:xfrm>
          <a:prstGeom prst="ellipse">
            <a:avLst/>
          </a:prstGeom>
          <a:noFill/>
          <a:ln w="19050">
            <a:solidFill>
              <a:srgbClr val="000000"/>
            </a:solidFill>
            <a:round/>
            <a:headEnd/>
            <a:tailEnd/>
          </a:ln>
        </p:spPr>
        <p:txBody>
          <a:bodyPr/>
          <a:lstStyle/>
          <a:p>
            <a:endParaRPr lang="ar-SA"/>
          </a:p>
        </p:txBody>
      </p:sp>
      <p:sp>
        <p:nvSpPr>
          <p:cNvPr id="21528" name="Oval 24"/>
          <p:cNvSpPr>
            <a:spLocks noChangeArrowheads="1"/>
          </p:cNvSpPr>
          <p:nvPr/>
        </p:nvSpPr>
        <p:spPr bwMode="auto">
          <a:xfrm>
            <a:off x="2190354" y="2028825"/>
            <a:ext cx="1731830" cy="1276350"/>
          </a:xfrm>
          <a:prstGeom prst="ellipse">
            <a:avLst/>
          </a:prstGeom>
          <a:noFill/>
          <a:ln w="19050">
            <a:solidFill>
              <a:srgbClr val="000000"/>
            </a:solidFill>
            <a:round/>
            <a:headEnd/>
            <a:tailEnd/>
          </a:ln>
        </p:spPr>
        <p:txBody>
          <a:bodyPr/>
          <a:lstStyle/>
          <a:p>
            <a:endParaRPr lang="ar-SA"/>
          </a:p>
        </p:txBody>
      </p:sp>
      <p:sp>
        <p:nvSpPr>
          <p:cNvPr id="21529" name="Oval 25"/>
          <p:cNvSpPr>
            <a:spLocks noChangeArrowheads="1"/>
          </p:cNvSpPr>
          <p:nvPr/>
        </p:nvSpPr>
        <p:spPr bwMode="auto">
          <a:xfrm>
            <a:off x="5105400" y="3657600"/>
            <a:ext cx="1731830" cy="1276350"/>
          </a:xfrm>
          <a:prstGeom prst="ellipse">
            <a:avLst/>
          </a:prstGeom>
          <a:noFill/>
          <a:ln w="19050">
            <a:solidFill>
              <a:srgbClr val="000000"/>
            </a:solidFill>
            <a:round/>
            <a:headEnd/>
            <a:tailEnd/>
          </a:ln>
        </p:spPr>
        <p:txBody>
          <a:bodyPr/>
          <a:lstStyle/>
          <a:p>
            <a:endParaRPr lang="ar-SA"/>
          </a:p>
        </p:txBody>
      </p:sp>
      <p:sp>
        <p:nvSpPr>
          <p:cNvPr id="21530" name="Text Box 26"/>
          <p:cNvSpPr txBox="1">
            <a:spLocks noChangeArrowheads="1"/>
          </p:cNvSpPr>
          <p:nvPr/>
        </p:nvSpPr>
        <p:spPr bwMode="auto">
          <a:xfrm>
            <a:off x="1752601" y="5029201"/>
            <a:ext cx="8062383" cy="1101725"/>
          </a:xfrm>
          <a:prstGeom prst="rect">
            <a:avLst/>
          </a:prstGeom>
          <a:noFill/>
          <a:ln w="28575">
            <a:solidFill>
              <a:srgbClr val="000000"/>
            </a:solidFill>
            <a:miter lim="800000"/>
            <a:headEnd/>
            <a:tailEnd/>
          </a:ln>
          <a:effectLst/>
        </p:spPr>
        <p:txBody>
          <a:bodyPr/>
          <a:lstStyle/>
          <a:p>
            <a:pPr algn="just" rtl="1"/>
            <a:r>
              <a:rPr lang="ar-SA" sz="2400" b="1">
                <a:solidFill>
                  <a:srgbClr val="FD0903"/>
                </a:solidFill>
                <a:latin typeface="Times New Roman" pitchFamily="18" charset="0"/>
                <a:ea typeface="SimSun" pitchFamily="2" charset="-122"/>
                <a:cs typeface="Times New Roman" pitchFamily="18" charset="0"/>
              </a:rPr>
              <a:t>الشكل (</a:t>
            </a:r>
            <a:r>
              <a:rPr lang="ar-SA" sz="2400" b="1">
                <a:solidFill>
                  <a:srgbClr val="FD0903"/>
                </a:solidFill>
                <a:latin typeface="Times New Roman" pitchFamily="18" charset="0"/>
                <a:ea typeface="SimSun" pitchFamily="2" charset="-122"/>
                <a:cs typeface="Arabic Transparent" pitchFamily="2" charset="-78"/>
              </a:rPr>
              <a:t>2-3):</a:t>
            </a:r>
            <a:r>
              <a:rPr lang="ar-SA" sz="2400" b="1">
                <a:latin typeface="Times New Roman" pitchFamily="18" charset="0"/>
                <a:ea typeface="SimSun" pitchFamily="2" charset="-122"/>
                <a:cs typeface="Arabic Transparent" pitchFamily="2" charset="-78"/>
              </a:rPr>
              <a:t> </a:t>
            </a:r>
            <a:r>
              <a:rPr lang="ar-SA" sz="2400">
                <a:latin typeface="Times New Roman" pitchFamily="18" charset="0"/>
                <a:ea typeface="SimSun" pitchFamily="2" charset="-122"/>
                <a:cs typeface="Times New Roman" pitchFamily="18" charset="0"/>
              </a:rPr>
              <a:t>التدفق الدائري ل</a:t>
            </a:r>
            <a:r>
              <a:rPr lang="ar-BH" sz="2400">
                <a:latin typeface="Times New Roman" pitchFamily="18" charset="0"/>
                <a:ea typeface="SimSun" pitchFamily="2" charset="-122"/>
                <a:cs typeface="Times New Roman" pitchFamily="18" charset="0"/>
              </a:rPr>
              <a:t>لإ</a:t>
            </a:r>
            <a:r>
              <a:rPr lang="ar-SA" sz="2400">
                <a:latin typeface="Times New Roman" pitchFamily="18" charset="0"/>
                <a:ea typeface="SimSun" pitchFamily="2" charset="-122"/>
                <a:cs typeface="Times New Roman" pitchFamily="18" charset="0"/>
              </a:rPr>
              <a:t>نتاج والدخل، حيث يلاحظ  تعادل الإنفاق الكلي مع الدخل الكلي</a:t>
            </a:r>
            <a:r>
              <a:rPr lang="ar-BH" sz="2400">
                <a:latin typeface="Times New Roman" pitchFamily="18" charset="0"/>
                <a:ea typeface="SimSun" pitchFamily="2" charset="-122"/>
                <a:cs typeface="Times New Roman" pitchFamily="18" charset="0"/>
              </a:rPr>
              <a:t> أو عوائد عوامل الإنتاج</a:t>
            </a:r>
            <a:r>
              <a:rPr lang="ar-SA" sz="2400">
                <a:latin typeface="Times New Roman" pitchFamily="18" charset="0"/>
                <a:ea typeface="SimSun" pitchFamily="2" charset="-122"/>
                <a:cs typeface="Times New Roman" pitchFamily="18" charset="0"/>
              </a:rPr>
              <a:t> (</a:t>
            </a:r>
            <a:r>
              <a:rPr lang="ar-BH" sz="2400">
                <a:latin typeface="Times New Roman" pitchFamily="18" charset="0"/>
                <a:ea typeface="SimSun" pitchFamily="2" charset="-122"/>
                <a:cs typeface="Times New Roman" pitchFamily="18" charset="0"/>
              </a:rPr>
              <a:t>لافتراض عدم الادخار</a:t>
            </a:r>
            <a:r>
              <a:rPr lang="ar-SA" sz="2400">
                <a:latin typeface="Times New Roman" pitchFamily="18" charset="0"/>
                <a:ea typeface="SimSun" pitchFamily="2" charset="-122"/>
                <a:cs typeface="Times New Roman" pitchFamily="18" charset="0"/>
              </a:rPr>
              <a:t>) مع قيمة الناتج المحلي الإجمالي ممثلة بإيرادات قطاع المنتجين</a:t>
            </a:r>
            <a:r>
              <a:rPr lang="ar-SA" sz="2400" b="1">
                <a:latin typeface="Times New Roman" pitchFamily="18" charset="0"/>
                <a:ea typeface="SimSun" pitchFamily="2" charset="-122"/>
                <a:cs typeface="Arabic Transparent" pitchFamily="2" charset="-78"/>
              </a:rPr>
              <a:t>.</a:t>
            </a:r>
            <a:endParaRPr lang="en-US" sz="3600"/>
          </a:p>
        </p:txBody>
      </p:sp>
      <p:sp>
        <p:nvSpPr>
          <p:cNvPr id="21531" name="AutoShape 27">
            <a:hlinkClick r:id="" action="ppaction://hlinkshowjump?jump=firstslide" highlightClick="1"/>
          </p:cNvPr>
          <p:cNvSpPr>
            <a:spLocks noChangeArrowheads="1"/>
          </p:cNvSpPr>
          <p:nvPr/>
        </p:nvSpPr>
        <p:spPr bwMode="auto">
          <a:xfrm>
            <a:off x="1337338"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31814745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7" name="Rectangle 7"/>
          <p:cNvSpPr>
            <a:spLocks noChangeArrowheads="1"/>
          </p:cNvSpPr>
          <p:nvPr/>
        </p:nvSpPr>
        <p:spPr bwMode="auto">
          <a:xfrm>
            <a:off x="2063750" y="1844675"/>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buClr>
                <a:srgbClr val="C00000"/>
              </a:buClr>
              <a:buFont typeface="Wingdings" panose="05000000000000000000" pitchFamily="2" charset="2"/>
              <a:buChar char="v"/>
            </a:pPr>
            <a:r>
              <a:rPr lang="ar-SA" altLang="en-US">
                <a:solidFill>
                  <a:srgbClr val="C00000"/>
                </a:solidFill>
                <a:latin typeface="Times New Roman" panose="02020603050405020304" pitchFamily="18" charset="0"/>
                <a:cs typeface="Times New Roman" panose="02020603050405020304" pitchFamily="18" charset="0"/>
              </a:rPr>
              <a:t>التدفق النقدي</a:t>
            </a:r>
            <a:r>
              <a:rPr lang="en-US" altLang="en-US" sz="2800">
                <a:solidFill>
                  <a:srgbClr val="C00000"/>
                </a:solidFill>
                <a:ea typeface="Arial Unicode MS" panose="020B0604020202020204" pitchFamily="34" charset="-128"/>
                <a:cs typeface="Arial Unicode MS" panose="020B0604020202020204" pitchFamily="34" charset="-128"/>
              </a:rPr>
              <a:t>Cash Flow </a:t>
            </a:r>
            <a:r>
              <a:rPr lang="ar-SA" altLang="en-US" sz="3000">
                <a:solidFill>
                  <a:srgbClr val="C00000"/>
                </a:solidFill>
                <a:ea typeface="Arial Unicode MS" panose="020B0604020202020204" pitchFamily="34" charset="-128"/>
                <a:cs typeface="Arial Unicode MS" panose="020B0604020202020204" pitchFamily="34" charset="-128"/>
              </a:rPr>
              <a:t>:</a:t>
            </a:r>
            <a:endParaRPr lang="en-US" altLang="en-US" sz="3000">
              <a:solidFill>
                <a:srgbClr val="C00000"/>
              </a:solidFill>
              <a:ea typeface="Arial Unicode MS" panose="020B0604020202020204" pitchFamily="34" charset="-128"/>
              <a:cs typeface="Arial Unicode MS" panose="020B0604020202020204" pitchFamily="34" charset="-128"/>
            </a:endParaRPr>
          </a:p>
        </p:txBody>
      </p:sp>
      <p:sp>
        <p:nvSpPr>
          <p:cNvPr id="87048" name="Rectangle 8"/>
          <p:cNvSpPr>
            <a:spLocks noChangeArrowheads="1"/>
          </p:cNvSpPr>
          <p:nvPr/>
        </p:nvSpPr>
        <p:spPr bwMode="auto">
          <a:xfrm>
            <a:off x="1774824" y="692150"/>
            <a:ext cx="934625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buFont typeface="Wingdings" panose="05000000000000000000" pitchFamily="2" charset="2"/>
              <a:buNone/>
            </a:pPr>
            <a:r>
              <a:rPr lang="ar-SA" altLang="en-US" dirty="0">
                <a:latin typeface="Times New Roman" panose="02020603050405020304" pitchFamily="18" charset="0"/>
                <a:cs typeface="Times New Roman" panose="02020603050405020304" pitchFamily="18" charset="0"/>
              </a:rPr>
              <a:t>هذا التدفق المادي يقابله في نفس الوقت تدفق آخر في شكل مدفوعات ولكن يسير في الاتجاه المعاكس.</a:t>
            </a:r>
            <a:endParaRPr lang="en-US" altLang="en-US" dirty="0">
              <a:latin typeface="Times New Roman" panose="02020603050405020304" pitchFamily="18" charset="0"/>
              <a:cs typeface="Times New Roman" panose="02020603050405020304" pitchFamily="18" charset="0"/>
            </a:endParaRPr>
          </a:p>
        </p:txBody>
      </p:sp>
      <p:sp>
        <p:nvSpPr>
          <p:cNvPr id="87050" name="Rectangle 10"/>
          <p:cNvSpPr>
            <a:spLocks noChangeArrowheads="1"/>
          </p:cNvSpPr>
          <p:nvPr/>
        </p:nvSpPr>
        <p:spPr bwMode="auto">
          <a:xfrm>
            <a:off x="2063749" y="2565400"/>
            <a:ext cx="9057331"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lnSpc>
                <a:spcPct val="120000"/>
              </a:lnSpc>
              <a:buFont typeface="Wingdings" panose="05000000000000000000" pitchFamily="2" charset="2"/>
              <a:buNone/>
            </a:pPr>
            <a:r>
              <a:rPr lang="ar-SA" altLang="en-US" dirty="0">
                <a:latin typeface="Times New Roman" panose="02020603050405020304" pitchFamily="18" charset="0"/>
                <a:cs typeface="Times New Roman" panose="02020603050405020304" pitchFamily="18" charset="0"/>
              </a:rPr>
              <a:t>يوضح التدفق النقدي حركة النقود (المدفوعات) من قطاع الاعمال الى القطاع العائلي في مقابل الحصول على خدمات عناصر الانتاج وكذلك يوضح تدفق النقدي حركة النقود من القطاع العائلي الى قطاع الاعمال في مقابل الحصول على المنتجات النهائية من السلع والخدمات.</a:t>
            </a:r>
            <a:r>
              <a:rPr lang="en-US" altLang="en-US" dirty="0">
                <a:latin typeface="Times New Roman" panose="02020603050405020304" pitchFamily="18" charset="0"/>
                <a:cs typeface="Times New Roman" panose="02020603050405020304" pitchFamily="18" charset="0"/>
              </a:rPr>
              <a:t> </a:t>
            </a:r>
            <a:r>
              <a:rPr lang="ar-SA" altLang="en-US" dirty="0">
                <a:latin typeface="Times New Roman" panose="02020603050405020304" pitchFamily="18" charset="0"/>
                <a:cs typeface="Times New Roman" panose="02020603050405020304" pitchFamily="18" charset="0"/>
              </a:rPr>
              <a:t> هذه الحركة تسير في نفس اتجاه عقارب الساعة </a:t>
            </a:r>
            <a:r>
              <a:rPr lang="en-US" altLang="en-US" sz="2800" dirty="0">
                <a:solidFill>
                  <a:srgbClr val="0000AC"/>
                </a:solidFill>
                <a:latin typeface="Times New Roman" panose="02020603050405020304" pitchFamily="18" charset="0"/>
                <a:cs typeface="Times New Roman" panose="02020603050405020304" pitchFamily="18" charset="0"/>
              </a:rPr>
              <a:t>Clockwise</a:t>
            </a:r>
            <a:r>
              <a:rPr lang="ar-SA" altLang="en-US" dirty="0">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504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87047"/>
                                        </p:tgtEl>
                                        <p:attrNameLst>
                                          <p:attrName>style.visibility</p:attrName>
                                        </p:attrNameLst>
                                      </p:cBhvr>
                                      <p:to>
                                        <p:strVal val="visible"/>
                                      </p:to>
                                    </p:set>
                                    <p:animEffect transition="in" filter="fade">
                                      <p:cBhvr>
                                        <p:cTn id="7" dur="800" decel="100000"/>
                                        <p:tgtEl>
                                          <p:spTgt spid="87047"/>
                                        </p:tgtEl>
                                      </p:cBhvr>
                                    </p:animEffect>
                                    <p:anim calcmode="lin" valueType="num">
                                      <p:cBhvr>
                                        <p:cTn id="8" dur="800" decel="100000" fill="hold"/>
                                        <p:tgtEl>
                                          <p:spTgt spid="87047"/>
                                        </p:tgtEl>
                                        <p:attrNameLst>
                                          <p:attrName>style.rotation</p:attrName>
                                        </p:attrNameLst>
                                      </p:cBhvr>
                                      <p:tavLst>
                                        <p:tav tm="0">
                                          <p:val>
                                            <p:fltVal val="-90"/>
                                          </p:val>
                                        </p:tav>
                                        <p:tav tm="100000">
                                          <p:val>
                                            <p:fltVal val="0"/>
                                          </p:val>
                                        </p:tav>
                                      </p:tavLst>
                                    </p:anim>
                                    <p:anim calcmode="lin" valueType="num">
                                      <p:cBhvr>
                                        <p:cTn id="9" dur="800" decel="100000" fill="hold"/>
                                        <p:tgtEl>
                                          <p:spTgt spid="87047"/>
                                        </p:tgtEl>
                                        <p:attrNameLst>
                                          <p:attrName>ppt_x</p:attrName>
                                        </p:attrNameLst>
                                      </p:cBhvr>
                                      <p:tavLst>
                                        <p:tav tm="0">
                                          <p:val>
                                            <p:strVal val="#ppt_x+0.4"/>
                                          </p:val>
                                        </p:tav>
                                        <p:tav tm="100000">
                                          <p:val>
                                            <p:strVal val="#ppt_x-0.05"/>
                                          </p:val>
                                        </p:tav>
                                      </p:tavLst>
                                    </p:anim>
                                    <p:anim calcmode="lin" valueType="num">
                                      <p:cBhvr>
                                        <p:cTn id="10" dur="800" decel="100000" fill="hold"/>
                                        <p:tgtEl>
                                          <p:spTgt spid="8704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8704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87047"/>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7" presetClass="entr" presetSubtype="0" fill="hold" grpId="0" nodeType="clickEffect">
                                  <p:stCondLst>
                                    <p:cond delay="0"/>
                                  </p:stCondLst>
                                  <p:iterate type="lt">
                                    <p:tmPct val="50000"/>
                                  </p:iterate>
                                  <p:childTnLst>
                                    <p:set>
                                      <p:cBhvr>
                                        <p:cTn id="16" dur="1" fill="hold">
                                          <p:stCondLst>
                                            <p:cond delay="0"/>
                                          </p:stCondLst>
                                        </p:cTn>
                                        <p:tgtEl>
                                          <p:spTgt spid="87048"/>
                                        </p:tgtEl>
                                        <p:attrNameLst>
                                          <p:attrName>style.visibility</p:attrName>
                                        </p:attrNameLst>
                                      </p:cBhvr>
                                      <p:to>
                                        <p:strVal val="visible"/>
                                      </p:to>
                                    </p:set>
                                    <p:anim calcmode="discrete" valueType="clr">
                                      <p:cBhvr override="childStyle">
                                        <p:cTn id="17" dur="80"/>
                                        <p:tgtEl>
                                          <p:spTgt spid="87048"/>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87048"/>
                                        </p:tgtEl>
                                        <p:attrNameLst>
                                          <p:attrName>fillcolor</p:attrName>
                                        </p:attrNameLst>
                                      </p:cBhvr>
                                      <p:tavLst>
                                        <p:tav tm="0">
                                          <p:val>
                                            <p:clrVal>
                                              <a:schemeClr val="accent2"/>
                                            </p:clrVal>
                                          </p:val>
                                        </p:tav>
                                        <p:tav tm="50000">
                                          <p:val>
                                            <p:clrVal>
                                              <a:schemeClr val="hlink"/>
                                            </p:clrVal>
                                          </p:val>
                                        </p:tav>
                                      </p:tavLst>
                                    </p:anim>
                                    <p:set>
                                      <p:cBhvr>
                                        <p:cTn id="19" dur="80"/>
                                        <p:tgtEl>
                                          <p:spTgt spid="87048"/>
                                        </p:tgtEl>
                                        <p:attrNameLst>
                                          <p:attrName>fill.type</p:attrName>
                                        </p:attrNameLst>
                                      </p:cBhvr>
                                      <p:to>
                                        <p:strVal val="solid"/>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87050"/>
                                        </p:tgtEl>
                                        <p:attrNameLst>
                                          <p:attrName>style.visibility</p:attrName>
                                        </p:attrNameLst>
                                      </p:cBhvr>
                                      <p:to>
                                        <p:strVal val="visible"/>
                                      </p:to>
                                    </p:set>
                                    <p:anim calcmode="discrete" valueType="clr">
                                      <p:cBhvr override="childStyle">
                                        <p:cTn id="24" dur="80"/>
                                        <p:tgtEl>
                                          <p:spTgt spid="87050"/>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87050"/>
                                        </p:tgtEl>
                                        <p:attrNameLst>
                                          <p:attrName>fillcolor</p:attrName>
                                        </p:attrNameLst>
                                      </p:cBhvr>
                                      <p:tavLst>
                                        <p:tav tm="0">
                                          <p:val>
                                            <p:clrVal>
                                              <a:schemeClr val="accent2"/>
                                            </p:clrVal>
                                          </p:val>
                                        </p:tav>
                                        <p:tav tm="50000">
                                          <p:val>
                                            <p:clrVal>
                                              <a:schemeClr val="hlink"/>
                                            </p:clrVal>
                                          </p:val>
                                        </p:tav>
                                      </p:tavLst>
                                    </p:anim>
                                    <p:set>
                                      <p:cBhvr>
                                        <p:cTn id="26" dur="80"/>
                                        <p:tgtEl>
                                          <p:spTgt spid="8705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7" grpId="0"/>
      <p:bldP spid="87048" grpId="0"/>
      <p:bldP spid="870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2"/>
          <p:cNvGrpSpPr>
            <a:grpSpLocks/>
          </p:cNvGrpSpPr>
          <p:nvPr/>
        </p:nvGrpSpPr>
        <p:grpSpPr bwMode="auto">
          <a:xfrm>
            <a:off x="4051301" y="1987550"/>
            <a:ext cx="4060825" cy="4089400"/>
            <a:chOff x="1592" y="990"/>
            <a:chExt cx="2558" cy="2576"/>
          </a:xfrm>
        </p:grpSpPr>
        <p:sp>
          <p:nvSpPr>
            <p:cNvPr id="74769" name="Oval 7"/>
            <p:cNvSpPr>
              <a:spLocks noChangeArrowheads="1"/>
            </p:cNvSpPr>
            <p:nvPr/>
          </p:nvSpPr>
          <p:spPr bwMode="auto">
            <a:xfrm>
              <a:off x="1592" y="990"/>
              <a:ext cx="2558" cy="2576"/>
            </a:xfrm>
            <a:prstGeom prst="ellipse">
              <a:avLst/>
            </a:prstGeom>
            <a:solidFill>
              <a:schemeClr val="bg1"/>
            </a:solidFill>
            <a:ln w="203200">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spcBef>
                  <a:spcPct val="0"/>
                </a:spcBef>
                <a:buClrTx/>
                <a:buSzTx/>
                <a:buFontTx/>
                <a:buNone/>
              </a:pPr>
              <a:endParaRPr lang="ar-SA" altLang="en-US" sz="2000">
                <a:solidFill>
                  <a:srgbClr val="800000"/>
                </a:solidFill>
              </a:endParaRPr>
            </a:p>
          </p:txBody>
        </p:sp>
        <p:grpSp>
          <p:nvGrpSpPr>
            <p:cNvPr id="74770" name="Group 19"/>
            <p:cNvGrpSpPr>
              <a:grpSpLocks/>
            </p:cNvGrpSpPr>
            <p:nvPr/>
          </p:nvGrpSpPr>
          <p:grpSpPr bwMode="auto">
            <a:xfrm>
              <a:off x="3379" y="1080"/>
              <a:ext cx="762" cy="944"/>
              <a:chOff x="3243" y="1307"/>
              <a:chExt cx="762" cy="944"/>
            </a:xfrm>
          </p:grpSpPr>
          <p:sp>
            <p:nvSpPr>
              <p:cNvPr id="74780" name="Line 20"/>
              <p:cNvSpPr>
                <a:spLocks noChangeShapeType="1"/>
              </p:cNvSpPr>
              <p:nvPr/>
            </p:nvSpPr>
            <p:spPr bwMode="auto">
              <a:xfrm>
                <a:off x="3243" y="1307"/>
                <a:ext cx="227" cy="136"/>
              </a:xfrm>
              <a:prstGeom prst="line">
                <a:avLst/>
              </a:prstGeom>
              <a:noFill/>
              <a:ln w="508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74781" name="Line 21"/>
              <p:cNvSpPr>
                <a:spLocks noChangeShapeType="1"/>
              </p:cNvSpPr>
              <p:nvPr/>
            </p:nvSpPr>
            <p:spPr bwMode="auto">
              <a:xfrm>
                <a:off x="3916" y="2015"/>
                <a:ext cx="89" cy="236"/>
              </a:xfrm>
              <a:prstGeom prst="line">
                <a:avLst/>
              </a:prstGeom>
              <a:noFill/>
              <a:ln w="508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grpSp>
        <p:grpSp>
          <p:nvGrpSpPr>
            <p:cNvPr id="74771" name="Group 22"/>
            <p:cNvGrpSpPr>
              <a:grpSpLocks/>
            </p:cNvGrpSpPr>
            <p:nvPr/>
          </p:nvGrpSpPr>
          <p:grpSpPr bwMode="auto">
            <a:xfrm>
              <a:off x="1610" y="1071"/>
              <a:ext cx="816" cy="907"/>
              <a:chOff x="1474" y="1298"/>
              <a:chExt cx="816" cy="907"/>
            </a:xfrm>
          </p:grpSpPr>
          <p:sp>
            <p:nvSpPr>
              <p:cNvPr id="74778" name="Line 23"/>
              <p:cNvSpPr>
                <a:spLocks noChangeShapeType="1"/>
              </p:cNvSpPr>
              <p:nvPr/>
            </p:nvSpPr>
            <p:spPr bwMode="auto">
              <a:xfrm flipV="1">
                <a:off x="2109" y="1298"/>
                <a:ext cx="181" cy="91"/>
              </a:xfrm>
              <a:prstGeom prst="line">
                <a:avLst/>
              </a:prstGeom>
              <a:noFill/>
              <a:ln w="508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74779" name="Line 24"/>
              <p:cNvSpPr>
                <a:spLocks noChangeShapeType="1"/>
              </p:cNvSpPr>
              <p:nvPr/>
            </p:nvSpPr>
            <p:spPr bwMode="auto">
              <a:xfrm flipV="1">
                <a:off x="1474" y="1979"/>
                <a:ext cx="91" cy="226"/>
              </a:xfrm>
              <a:prstGeom prst="line">
                <a:avLst/>
              </a:prstGeom>
              <a:noFill/>
              <a:ln w="508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grpSp>
        <p:grpSp>
          <p:nvGrpSpPr>
            <p:cNvPr id="74772" name="Group 25"/>
            <p:cNvGrpSpPr>
              <a:grpSpLocks/>
            </p:cNvGrpSpPr>
            <p:nvPr/>
          </p:nvGrpSpPr>
          <p:grpSpPr bwMode="auto">
            <a:xfrm>
              <a:off x="1628" y="2613"/>
              <a:ext cx="753" cy="862"/>
              <a:chOff x="1492" y="2840"/>
              <a:chExt cx="753" cy="862"/>
            </a:xfrm>
          </p:grpSpPr>
          <p:sp>
            <p:nvSpPr>
              <p:cNvPr id="74776" name="Line 26"/>
              <p:cNvSpPr>
                <a:spLocks noChangeShapeType="1"/>
              </p:cNvSpPr>
              <p:nvPr/>
            </p:nvSpPr>
            <p:spPr bwMode="auto">
              <a:xfrm flipH="1" flipV="1">
                <a:off x="1492" y="2840"/>
                <a:ext cx="91" cy="227"/>
              </a:xfrm>
              <a:prstGeom prst="line">
                <a:avLst/>
              </a:prstGeom>
              <a:noFill/>
              <a:ln w="508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74777" name="Line 27"/>
              <p:cNvSpPr>
                <a:spLocks noChangeShapeType="1"/>
              </p:cNvSpPr>
              <p:nvPr/>
            </p:nvSpPr>
            <p:spPr bwMode="auto">
              <a:xfrm flipH="1" flipV="1">
                <a:off x="2064" y="3612"/>
                <a:ext cx="181" cy="90"/>
              </a:xfrm>
              <a:prstGeom prst="line">
                <a:avLst/>
              </a:prstGeom>
              <a:noFill/>
              <a:ln w="508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grpSp>
        <p:grpSp>
          <p:nvGrpSpPr>
            <p:cNvPr id="74773" name="Group 28"/>
            <p:cNvGrpSpPr>
              <a:grpSpLocks/>
            </p:cNvGrpSpPr>
            <p:nvPr/>
          </p:nvGrpSpPr>
          <p:grpSpPr bwMode="auto">
            <a:xfrm>
              <a:off x="3334" y="2613"/>
              <a:ext cx="789" cy="862"/>
              <a:chOff x="3198" y="2840"/>
              <a:chExt cx="789" cy="862"/>
            </a:xfrm>
          </p:grpSpPr>
          <p:sp>
            <p:nvSpPr>
              <p:cNvPr id="74774" name="Line 29"/>
              <p:cNvSpPr>
                <a:spLocks noChangeShapeType="1"/>
              </p:cNvSpPr>
              <p:nvPr/>
            </p:nvSpPr>
            <p:spPr bwMode="auto">
              <a:xfrm flipH="1">
                <a:off x="3198" y="3612"/>
                <a:ext cx="181" cy="90"/>
              </a:xfrm>
              <a:prstGeom prst="line">
                <a:avLst/>
              </a:prstGeom>
              <a:noFill/>
              <a:ln w="508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74775" name="Line 30"/>
              <p:cNvSpPr>
                <a:spLocks noChangeShapeType="1"/>
              </p:cNvSpPr>
              <p:nvPr/>
            </p:nvSpPr>
            <p:spPr bwMode="auto">
              <a:xfrm flipH="1">
                <a:off x="3896" y="2840"/>
                <a:ext cx="91" cy="181"/>
              </a:xfrm>
              <a:prstGeom prst="line">
                <a:avLst/>
              </a:prstGeom>
              <a:noFill/>
              <a:ln w="508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grpSp>
      </p:grpSp>
      <p:grpSp>
        <p:nvGrpSpPr>
          <p:cNvPr id="7" name="Group 45"/>
          <p:cNvGrpSpPr>
            <a:grpSpLocks/>
          </p:cNvGrpSpPr>
          <p:nvPr/>
        </p:nvGrpSpPr>
        <p:grpSpPr bwMode="auto">
          <a:xfrm>
            <a:off x="4310063" y="2203450"/>
            <a:ext cx="3517900" cy="3543300"/>
            <a:chOff x="1755" y="1162"/>
            <a:chExt cx="2216" cy="2232"/>
          </a:xfrm>
        </p:grpSpPr>
        <p:sp>
          <p:nvSpPr>
            <p:cNvPr id="74765" name="Line 12"/>
            <p:cNvSpPr>
              <a:spLocks noChangeShapeType="1"/>
            </p:cNvSpPr>
            <p:nvPr/>
          </p:nvSpPr>
          <p:spPr bwMode="auto">
            <a:xfrm>
              <a:off x="2345" y="1335"/>
              <a:ext cx="408" cy="226"/>
            </a:xfrm>
            <a:prstGeom prst="line">
              <a:avLst/>
            </a:prstGeom>
            <a:noFill/>
            <a:ln w="9525">
              <a:solidFill>
                <a:schemeClr val="folHlink"/>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4766" name="Line 13"/>
            <p:cNvSpPr>
              <a:spLocks noChangeShapeType="1"/>
            </p:cNvSpPr>
            <p:nvPr/>
          </p:nvSpPr>
          <p:spPr bwMode="auto">
            <a:xfrm flipH="1">
              <a:off x="3079" y="1380"/>
              <a:ext cx="318" cy="181"/>
            </a:xfrm>
            <a:prstGeom prst="line">
              <a:avLst/>
            </a:prstGeom>
            <a:noFill/>
            <a:ln w="9525">
              <a:solidFill>
                <a:schemeClr val="folHlink"/>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4767" name="Text Box 14"/>
            <p:cNvSpPr txBox="1">
              <a:spLocks noChangeArrowheads="1"/>
            </p:cNvSpPr>
            <p:nvPr/>
          </p:nvSpPr>
          <p:spPr bwMode="auto">
            <a:xfrm>
              <a:off x="2387" y="1560"/>
              <a:ext cx="81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1400">
                  <a:solidFill>
                    <a:schemeClr val="accent2"/>
                  </a:solidFill>
                </a:rPr>
                <a:t>التدفق المادي       </a:t>
              </a:r>
              <a:endParaRPr lang="en-US" altLang="en-US" sz="1400">
                <a:solidFill>
                  <a:schemeClr val="accent2"/>
                </a:solidFill>
              </a:endParaRPr>
            </a:p>
          </p:txBody>
        </p:sp>
        <p:sp>
          <p:nvSpPr>
            <p:cNvPr id="74768" name="Oval 31"/>
            <p:cNvSpPr>
              <a:spLocks noChangeArrowheads="1"/>
            </p:cNvSpPr>
            <p:nvPr/>
          </p:nvSpPr>
          <p:spPr bwMode="auto">
            <a:xfrm>
              <a:off x="1755" y="1162"/>
              <a:ext cx="2216" cy="2232"/>
            </a:xfrm>
            <a:prstGeom prst="ellipse">
              <a:avLst/>
            </a:prstGeom>
            <a:noFill/>
            <a:ln w="20320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endParaRPr lang="ar-SA" altLang="en-US" sz="1800"/>
            </a:p>
          </p:txBody>
        </p:sp>
      </p:grpSp>
      <p:grpSp>
        <p:nvGrpSpPr>
          <p:cNvPr id="8" name="Group 43"/>
          <p:cNvGrpSpPr>
            <a:grpSpLocks/>
          </p:cNvGrpSpPr>
          <p:nvPr/>
        </p:nvGrpSpPr>
        <p:grpSpPr bwMode="auto">
          <a:xfrm>
            <a:off x="4568825" y="2706689"/>
            <a:ext cx="3182938" cy="1025525"/>
            <a:chOff x="1918" y="1479"/>
            <a:chExt cx="2005" cy="646"/>
          </a:xfrm>
        </p:grpSpPr>
        <p:sp>
          <p:nvSpPr>
            <p:cNvPr id="74762" name="Line 32"/>
            <p:cNvSpPr>
              <a:spLocks noChangeShapeType="1"/>
            </p:cNvSpPr>
            <p:nvPr/>
          </p:nvSpPr>
          <p:spPr bwMode="auto">
            <a:xfrm>
              <a:off x="1918" y="1479"/>
              <a:ext cx="862" cy="454"/>
            </a:xfrm>
            <a:prstGeom prst="line">
              <a:avLst/>
            </a:prstGeom>
            <a:noFill/>
            <a:ln w="9525">
              <a:solidFill>
                <a:srgbClr val="0000AC"/>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4763" name="Line 33"/>
            <p:cNvSpPr>
              <a:spLocks noChangeShapeType="1"/>
            </p:cNvSpPr>
            <p:nvPr/>
          </p:nvSpPr>
          <p:spPr bwMode="auto">
            <a:xfrm flipH="1">
              <a:off x="3001" y="1570"/>
              <a:ext cx="922" cy="373"/>
            </a:xfrm>
            <a:prstGeom prst="line">
              <a:avLst/>
            </a:prstGeom>
            <a:noFill/>
            <a:ln w="9525">
              <a:solidFill>
                <a:srgbClr val="0000AC"/>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4764" name="Text Box 34"/>
            <p:cNvSpPr txBox="1">
              <a:spLocks noChangeArrowheads="1"/>
            </p:cNvSpPr>
            <p:nvPr/>
          </p:nvSpPr>
          <p:spPr bwMode="auto">
            <a:xfrm>
              <a:off x="2327" y="1933"/>
              <a:ext cx="9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1400">
                  <a:solidFill>
                    <a:srgbClr val="FF3300"/>
                  </a:solidFill>
                </a:rPr>
                <a:t>تدفق المدفوعات       </a:t>
              </a:r>
              <a:endParaRPr lang="en-US" altLang="en-US" sz="1400">
                <a:solidFill>
                  <a:srgbClr val="FF3300"/>
                </a:solidFill>
              </a:endParaRPr>
            </a:p>
          </p:txBody>
        </p:sp>
      </p:grpSp>
      <p:sp>
        <p:nvSpPr>
          <p:cNvPr id="86024" name="Rectangle 8"/>
          <p:cNvSpPr>
            <a:spLocks noChangeArrowheads="1"/>
          </p:cNvSpPr>
          <p:nvPr/>
        </p:nvSpPr>
        <p:spPr bwMode="auto">
          <a:xfrm>
            <a:off x="5448300" y="1770064"/>
            <a:ext cx="1296988" cy="649287"/>
          </a:xfrm>
          <a:prstGeom prst="rect">
            <a:avLst/>
          </a:prstGeom>
          <a:solidFill>
            <a:schemeClr val="bg1"/>
          </a:solidFill>
          <a:ln w="28575">
            <a:solidFill>
              <a:srgbClr val="FF0000"/>
            </a:solidFill>
            <a:miter lim="800000"/>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سوق السلع </a:t>
            </a:r>
          </a:p>
          <a:p>
            <a:pPr algn="ctr" rtl="1" eaLnBrk="1" hangingPunct="1">
              <a:spcBef>
                <a:spcPct val="0"/>
              </a:spcBef>
              <a:buClrTx/>
              <a:buSzTx/>
              <a:buFontTx/>
              <a:buNone/>
            </a:pPr>
            <a:r>
              <a:rPr lang="ar-SA" altLang="en-US" sz="1600"/>
              <a:t>والخدمات</a:t>
            </a:r>
            <a:endParaRPr lang="en-US" altLang="en-US" sz="1600"/>
          </a:p>
        </p:txBody>
      </p:sp>
      <p:sp>
        <p:nvSpPr>
          <p:cNvPr id="86025" name="Rectangle 9"/>
          <p:cNvSpPr>
            <a:spLocks noChangeArrowheads="1"/>
          </p:cNvSpPr>
          <p:nvPr/>
        </p:nvSpPr>
        <p:spPr bwMode="auto">
          <a:xfrm>
            <a:off x="7364414" y="3700464"/>
            <a:ext cx="1296987" cy="649287"/>
          </a:xfrm>
          <a:prstGeom prst="rect">
            <a:avLst/>
          </a:prstGeom>
          <a:solidFill>
            <a:schemeClr val="bg1"/>
          </a:solidFill>
          <a:ln w="28575">
            <a:solidFill>
              <a:srgbClr val="0000FF"/>
            </a:solidFill>
            <a:miter lim="800000"/>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قطاع الاعمال</a:t>
            </a:r>
            <a:endParaRPr lang="en-US" altLang="en-US" sz="1600"/>
          </a:p>
        </p:txBody>
      </p:sp>
      <p:sp>
        <p:nvSpPr>
          <p:cNvPr id="86026" name="Rectangle 10"/>
          <p:cNvSpPr>
            <a:spLocks noChangeArrowheads="1"/>
          </p:cNvSpPr>
          <p:nvPr/>
        </p:nvSpPr>
        <p:spPr bwMode="auto">
          <a:xfrm>
            <a:off x="3517900" y="3700464"/>
            <a:ext cx="1296988" cy="649287"/>
          </a:xfrm>
          <a:prstGeom prst="rect">
            <a:avLst/>
          </a:prstGeom>
          <a:solidFill>
            <a:schemeClr val="bg1"/>
          </a:solidFill>
          <a:ln w="28575">
            <a:solidFill>
              <a:srgbClr val="0000FF"/>
            </a:solidFill>
            <a:miter lim="800000"/>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القطاع العائلي</a:t>
            </a:r>
            <a:endParaRPr lang="en-US" altLang="en-US" sz="1600"/>
          </a:p>
        </p:txBody>
      </p:sp>
      <p:sp>
        <p:nvSpPr>
          <p:cNvPr id="86051" name="Rectangle 35"/>
          <p:cNvSpPr>
            <a:spLocks noChangeArrowheads="1"/>
          </p:cNvSpPr>
          <p:nvPr/>
        </p:nvSpPr>
        <p:spPr bwMode="auto">
          <a:xfrm>
            <a:off x="5375275" y="5588000"/>
            <a:ext cx="1296988" cy="649288"/>
          </a:xfrm>
          <a:prstGeom prst="rect">
            <a:avLst/>
          </a:prstGeom>
          <a:solidFill>
            <a:schemeClr val="bg1"/>
          </a:solidFill>
          <a:ln w="28575">
            <a:solidFill>
              <a:srgbClr val="FF0000"/>
            </a:solidFill>
            <a:miter lim="800000"/>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ar-SA" altLang="en-US" sz="1600"/>
              <a:t>سوق عناصر </a:t>
            </a:r>
          </a:p>
          <a:p>
            <a:pPr algn="ctr" rtl="1" eaLnBrk="1" hangingPunct="1">
              <a:spcBef>
                <a:spcPct val="0"/>
              </a:spcBef>
              <a:buClrTx/>
              <a:buSzTx/>
              <a:buFontTx/>
              <a:buNone/>
            </a:pPr>
            <a:r>
              <a:rPr lang="ar-SA" altLang="en-US" sz="1600"/>
              <a:t>الانتاج</a:t>
            </a:r>
            <a:endParaRPr lang="en-US" altLang="en-US" sz="1600"/>
          </a:p>
        </p:txBody>
      </p:sp>
      <p:sp>
        <p:nvSpPr>
          <p:cNvPr id="86063" name="Rectangle 47"/>
          <p:cNvSpPr>
            <a:spLocks noChangeArrowheads="1"/>
          </p:cNvSpPr>
          <p:nvPr/>
        </p:nvSpPr>
        <p:spPr bwMode="auto">
          <a:xfrm>
            <a:off x="5375275" y="765176"/>
            <a:ext cx="4902200" cy="576263"/>
          </a:xfrm>
          <a:prstGeom prst="rect">
            <a:avLst/>
          </a:prstGeom>
          <a:noFill/>
          <a:ln w="9525">
            <a:noFill/>
            <a:miter lim="800000"/>
            <a:headEnd/>
            <a:tailEnd/>
          </a:ln>
          <a:effectLst>
            <a:outerShdw dist="35921" dir="2700000" algn="ctr" rotWithShape="0">
              <a:schemeClr val="bg2">
                <a:alpha val="50000"/>
              </a:schemeClr>
            </a:outerShdw>
          </a:effectLst>
        </p:spPr>
        <p:txBody>
          <a:bodyPr/>
          <a:lstStyle/>
          <a:p>
            <a:pPr marL="342900" indent="-342900">
              <a:spcBef>
                <a:spcPct val="20000"/>
              </a:spcBef>
              <a:buClr>
                <a:schemeClr val="bg2"/>
              </a:buClr>
              <a:buSzPct val="75000"/>
              <a:defRPr/>
            </a:pPr>
            <a:r>
              <a:rPr lang="ar-SA" altLang="en-US" sz="3200" dirty="0">
                <a:solidFill>
                  <a:srgbClr val="C00000"/>
                </a:solidFill>
                <a:ea typeface="Arial Unicode MS" pitchFamily="34" charset="-128"/>
                <a:cs typeface="+mj-cs"/>
              </a:rPr>
              <a:t>التدفق النقدي (المدفوعات)</a:t>
            </a:r>
            <a:endParaRPr lang="en-US" altLang="en-US" sz="3200" dirty="0">
              <a:solidFill>
                <a:srgbClr val="C00000"/>
              </a:solidFill>
              <a:ea typeface="Arial Unicode MS" pitchFamily="34" charset="-128"/>
              <a:cs typeface="+mj-cs"/>
            </a:endParaRPr>
          </a:p>
        </p:txBody>
      </p:sp>
    </p:spTree>
    <p:extLst>
      <p:ext uri="{BB962C8B-B14F-4D97-AF65-F5344CB8AC3E}">
        <p14:creationId xmlns:p14="http://schemas.microsoft.com/office/powerpoint/2010/main" val="25191705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86063"/>
                                        </p:tgtEl>
                                        <p:attrNameLst>
                                          <p:attrName>style.visibility</p:attrName>
                                        </p:attrNameLst>
                                      </p:cBhvr>
                                      <p:to>
                                        <p:strVal val="visible"/>
                                      </p:to>
                                    </p:set>
                                    <p:anim calcmode="lin" valueType="num">
                                      <p:cBhvr>
                                        <p:cTn id="7" dur="5000" fill="hold"/>
                                        <p:tgtEl>
                                          <p:spTgt spid="86063"/>
                                        </p:tgtEl>
                                        <p:attrNameLst>
                                          <p:attrName>ppt_w</p:attrName>
                                        </p:attrNameLst>
                                      </p:cBhvr>
                                      <p:tavLst>
                                        <p:tav tm="0" fmla="#ppt_w*sin(2.5*pi*$)">
                                          <p:val>
                                            <p:fltVal val="0"/>
                                          </p:val>
                                        </p:tav>
                                        <p:tav tm="100000">
                                          <p:val>
                                            <p:fltVal val="1"/>
                                          </p:val>
                                        </p:tav>
                                      </p:tavLst>
                                    </p:anim>
                                    <p:anim calcmode="lin" valueType="num">
                                      <p:cBhvr>
                                        <p:cTn id="8" dur="5000" fill="hold"/>
                                        <p:tgtEl>
                                          <p:spTgt spid="8606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86025"/>
                                        </p:tgtEl>
                                        <p:attrNameLst>
                                          <p:attrName>style.visibility</p:attrName>
                                        </p:attrNameLst>
                                      </p:cBhvr>
                                      <p:to>
                                        <p:strVal val="visible"/>
                                      </p:to>
                                    </p:set>
                                    <p:anim calcmode="lin" valueType="num">
                                      <p:cBhvr>
                                        <p:cTn id="21" dur="500" fill="hold"/>
                                        <p:tgtEl>
                                          <p:spTgt spid="86025"/>
                                        </p:tgtEl>
                                        <p:attrNameLst>
                                          <p:attrName>ppt_w</p:attrName>
                                        </p:attrNameLst>
                                      </p:cBhvr>
                                      <p:tavLst>
                                        <p:tav tm="0">
                                          <p:val>
                                            <p:fltVal val="0"/>
                                          </p:val>
                                        </p:tav>
                                        <p:tav tm="100000">
                                          <p:val>
                                            <p:strVal val="#ppt_w"/>
                                          </p:val>
                                        </p:tav>
                                      </p:tavLst>
                                    </p:anim>
                                    <p:anim calcmode="lin" valueType="num">
                                      <p:cBhvr>
                                        <p:cTn id="22" dur="500" fill="hold"/>
                                        <p:tgtEl>
                                          <p:spTgt spid="86025"/>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86024"/>
                                        </p:tgtEl>
                                        <p:attrNameLst>
                                          <p:attrName>style.visibility</p:attrName>
                                        </p:attrNameLst>
                                      </p:cBhvr>
                                      <p:to>
                                        <p:strVal val="visible"/>
                                      </p:to>
                                    </p:set>
                                    <p:anim calcmode="lin" valueType="num">
                                      <p:cBhvr>
                                        <p:cTn id="25" dur="500" fill="hold"/>
                                        <p:tgtEl>
                                          <p:spTgt spid="86024"/>
                                        </p:tgtEl>
                                        <p:attrNameLst>
                                          <p:attrName>ppt_w</p:attrName>
                                        </p:attrNameLst>
                                      </p:cBhvr>
                                      <p:tavLst>
                                        <p:tav tm="0">
                                          <p:val>
                                            <p:fltVal val="0"/>
                                          </p:val>
                                        </p:tav>
                                        <p:tav tm="100000">
                                          <p:val>
                                            <p:strVal val="#ppt_w"/>
                                          </p:val>
                                        </p:tav>
                                      </p:tavLst>
                                    </p:anim>
                                    <p:anim calcmode="lin" valueType="num">
                                      <p:cBhvr>
                                        <p:cTn id="26" dur="500" fill="hold"/>
                                        <p:tgtEl>
                                          <p:spTgt spid="86024"/>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86026"/>
                                        </p:tgtEl>
                                        <p:attrNameLst>
                                          <p:attrName>style.visibility</p:attrName>
                                        </p:attrNameLst>
                                      </p:cBhvr>
                                      <p:to>
                                        <p:strVal val="visible"/>
                                      </p:to>
                                    </p:set>
                                    <p:anim calcmode="lin" valueType="num">
                                      <p:cBhvr>
                                        <p:cTn id="29" dur="500" fill="hold"/>
                                        <p:tgtEl>
                                          <p:spTgt spid="86026"/>
                                        </p:tgtEl>
                                        <p:attrNameLst>
                                          <p:attrName>ppt_w</p:attrName>
                                        </p:attrNameLst>
                                      </p:cBhvr>
                                      <p:tavLst>
                                        <p:tav tm="0">
                                          <p:val>
                                            <p:fltVal val="0"/>
                                          </p:val>
                                        </p:tav>
                                        <p:tav tm="100000">
                                          <p:val>
                                            <p:strVal val="#ppt_w"/>
                                          </p:val>
                                        </p:tav>
                                      </p:tavLst>
                                    </p:anim>
                                    <p:anim calcmode="lin" valueType="num">
                                      <p:cBhvr>
                                        <p:cTn id="30" dur="500" fill="hold"/>
                                        <p:tgtEl>
                                          <p:spTgt spid="86026"/>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86051"/>
                                        </p:tgtEl>
                                        <p:attrNameLst>
                                          <p:attrName>style.visibility</p:attrName>
                                        </p:attrNameLst>
                                      </p:cBhvr>
                                      <p:to>
                                        <p:strVal val="visible"/>
                                      </p:to>
                                    </p:set>
                                    <p:anim calcmode="lin" valueType="num">
                                      <p:cBhvr>
                                        <p:cTn id="33" dur="500" fill="hold"/>
                                        <p:tgtEl>
                                          <p:spTgt spid="86051"/>
                                        </p:tgtEl>
                                        <p:attrNameLst>
                                          <p:attrName>ppt_w</p:attrName>
                                        </p:attrNameLst>
                                      </p:cBhvr>
                                      <p:tavLst>
                                        <p:tav tm="0">
                                          <p:val>
                                            <p:fltVal val="0"/>
                                          </p:val>
                                        </p:tav>
                                        <p:tav tm="100000">
                                          <p:val>
                                            <p:strVal val="#ppt_w"/>
                                          </p:val>
                                        </p:tav>
                                      </p:tavLst>
                                    </p:anim>
                                    <p:anim calcmode="lin" valueType="num">
                                      <p:cBhvr>
                                        <p:cTn id="34" dur="500" fill="hold"/>
                                        <p:tgtEl>
                                          <p:spTgt spid="86051"/>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2000" fill="hold"/>
                                        <p:tgtEl>
                                          <p:spTgt spid="2"/>
                                        </p:tgtEl>
                                        <p:attrNameLst>
                                          <p:attrName>ppt_w</p:attrName>
                                        </p:attrNameLst>
                                      </p:cBhvr>
                                      <p:tavLst>
                                        <p:tav tm="0">
                                          <p:val>
                                            <p:fltVal val="0"/>
                                          </p:val>
                                        </p:tav>
                                        <p:tav tm="100000">
                                          <p:val>
                                            <p:strVal val="#ppt_w"/>
                                          </p:val>
                                        </p:tav>
                                      </p:tavLst>
                                    </p:anim>
                                    <p:anim calcmode="lin" valueType="num">
                                      <p:cBhvr>
                                        <p:cTn id="40" dur="2000" fill="hold"/>
                                        <p:tgtEl>
                                          <p:spTgt spid="2"/>
                                        </p:tgtEl>
                                        <p:attrNameLst>
                                          <p:attrName>ppt_h</p:attrName>
                                        </p:attrNameLst>
                                      </p:cBhvr>
                                      <p:tavLst>
                                        <p:tav tm="0">
                                          <p:val>
                                            <p:fltVal val="0"/>
                                          </p:val>
                                        </p:tav>
                                        <p:tav tm="100000">
                                          <p:val>
                                            <p:strVal val="#ppt_h"/>
                                          </p:val>
                                        </p:tav>
                                      </p:tavLst>
                                    </p:anim>
                                    <p:anim calcmode="lin" valueType="num">
                                      <p:cBhvr>
                                        <p:cTn id="41" dur="2000" fill="hold"/>
                                        <p:tgtEl>
                                          <p:spTgt spid="2"/>
                                        </p:tgtEl>
                                        <p:attrNameLst>
                                          <p:attrName>style.rotation</p:attrName>
                                        </p:attrNameLst>
                                      </p:cBhvr>
                                      <p:tavLst>
                                        <p:tav tm="0">
                                          <p:val>
                                            <p:fltVal val="360"/>
                                          </p:val>
                                        </p:tav>
                                        <p:tav tm="100000">
                                          <p:val>
                                            <p:fltVal val="0"/>
                                          </p:val>
                                        </p:tav>
                                      </p:tavLst>
                                    </p:anim>
                                    <p:animEffect transition="in" filter="fade">
                                      <p:cBhvr>
                                        <p:cTn id="42" dur="2000"/>
                                        <p:tgtEl>
                                          <p:spTgt spid="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3" presetClass="entr" presetSubtype="16"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4" grpId="0" animBg="1"/>
      <p:bldP spid="86025" grpId="0" animBg="1"/>
      <p:bldP spid="86026" grpId="0" animBg="1"/>
      <p:bldP spid="86051" grpId="0" animBg="1"/>
      <p:bldP spid="8606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5007374" y="660402"/>
            <a:ext cx="1905529" cy="1166813"/>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سوق الموارد</a:t>
            </a:r>
          </a:p>
          <a:p>
            <a:pPr algn="ctr" rtl="1"/>
            <a:r>
              <a:rPr lang="en-US" sz="1600" b="1">
                <a:latin typeface="Times New Roman" pitchFamily="18" charset="0"/>
                <a:ea typeface="SimSun" pitchFamily="2" charset="-122"/>
                <a:cs typeface="Arabic Transparent" pitchFamily="2" charset="-78"/>
              </a:rPr>
              <a:t>Resource Market</a:t>
            </a:r>
            <a:endParaRPr lang="en-US" sz="1600"/>
          </a:p>
        </p:txBody>
      </p:sp>
      <p:sp>
        <p:nvSpPr>
          <p:cNvPr id="21507" name="Text Box 3"/>
          <p:cNvSpPr txBox="1">
            <a:spLocks noChangeArrowheads="1"/>
          </p:cNvSpPr>
          <p:nvPr/>
        </p:nvSpPr>
        <p:spPr bwMode="auto">
          <a:xfrm>
            <a:off x="4993615" y="4071940"/>
            <a:ext cx="1929606" cy="796925"/>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سوق المنتجات</a:t>
            </a:r>
          </a:p>
          <a:p>
            <a:pPr algn="ctr" rtl="1"/>
            <a:r>
              <a:rPr lang="en-US" sz="1600" b="1">
                <a:latin typeface="Times New Roman" pitchFamily="18" charset="0"/>
                <a:ea typeface="SimSun" pitchFamily="2" charset="-122"/>
                <a:cs typeface="Arabic Transparent" pitchFamily="2" charset="-78"/>
              </a:rPr>
              <a:t>Product Market</a:t>
            </a:r>
            <a:endParaRPr lang="en-US" sz="2800"/>
          </a:p>
        </p:txBody>
      </p:sp>
      <p:sp>
        <p:nvSpPr>
          <p:cNvPr id="21508" name="Text Box 4"/>
          <p:cNvSpPr txBox="1">
            <a:spLocks noChangeArrowheads="1"/>
          </p:cNvSpPr>
          <p:nvPr/>
        </p:nvSpPr>
        <p:spPr bwMode="auto">
          <a:xfrm>
            <a:off x="8092679" y="2254250"/>
            <a:ext cx="189349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المستهلكين</a:t>
            </a:r>
          </a:p>
          <a:p>
            <a:pPr algn="ctr" rtl="1"/>
            <a:r>
              <a:rPr lang="en-US" altLang="zh-CN" sz="1600" b="1">
                <a:latin typeface="Times New Roman" pitchFamily="18" charset="0"/>
                <a:ea typeface="SimSun" pitchFamily="2" charset="-122"/>
                <a:cs typeface="Times New Roman" pitchFamily="18" charset="0"/>
              </a:rPr>
              <a:t>Customers Sector</a:t>
            </a:r>
            <a:endParaRPr lang="en-US" sz="1600">
              <a:ea typeface="SimSun" pitchFamily="2" charset="-122"/>
            </a:endParaRPr>
          </a:p>
        </p:txBody>
      </p:sp>
      <p:sp>
        <p:nvSpPr>
          <p:cNvPr id="21509" name="Text Box 5"/>
          <p:cNvSpPr txBox="1">
            <a:spLocks noChangeArrowheads="1"/>
          </p:cNvSpPr>
          <p:nvPr/>
        </p:nvSpPr>
        <p:spPr bwMode="auto">
          <a:xfrm>
            <a:off x="2173156" y="2271713"/>
            <a:ext cx="173355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المنتجين</a:t>
            </a:r>
          </a:p>
          <a:p>
            <a:pPr algn="ctr" rtl="1"/>
            <a:r>
              <a:rPr lang="en-US" altLang="zh-CN" sz="1600" b="1">
                <a:latin typeface="Times New Roman" pitchFamily="18" charset="0"/>
                <a:ea typeface="SimSun" pitchFamily="2" charset="-122"/>
                <a:cs typeface="Times New Roman" pitchFamily="18" charset="0"/>
              </a:rPr>
              <a:t>Producer Sector</a:t>
            </a:r>
            <a:endParaRPr lang="en-US" sz="1600">
              <a:ea typeface="SimSun" pitchFamily="2" charset="-122"/>
            </a:endParaRPr>
          </a:p>
        </p:txBody>
      </p:sp>
      <p:sp>
        <p:nvSpPr>
          <p:cNvPr id="21510" name="Arc 6"/>
          <p:cNvSpPr>
            <a:spLocks/>
          </p:cNvSpPr>
          <p:nvPr/>
        </p:nvSpPr>
        <p:spPr bwMode="auto">
          <a:xfrm>
            <a:off x="2740688" y="884240"/>
            <a:ext cx="3281363" cy="1760537"/>
          </a:xfrm>
          <a:custGeom>
            <a:avLst/>
            <a:gdLst>
              <a:gd name="G0" fmla="+- 20055 0 0"/>
              <a:gd name="G1" fmla="+- 20606 0 0"/>
              <a:gd name="G2" fmla="+- 21600 0 0"/>
              <a:gd name="T0" fmla="*/ 0 w 20055"/>
              <a:gd name="T1" fmla="*/ 12583 h 20606"/>
              <a:gd name="T2" fmla="*/ 13578 w 20055"/>
              <a:gd name="T3" fmla="*/ 0 h 20606"/>
              <a:gd name="T4" fmla="*/ 20055 w 20055"/>
              <a:gd name="T5" fmla="*/ 20606 h 20606"/>
            </a:gdLst>
            <a:ahLst/>
            <a:cxnLst>
              <a:cxn ang="0">
                <a:pos x="T0" y="T1"/>
              </a:cxn>
              <a:cxn ang="0">
                <a:pos x="T2" y="T3"/>
              </a:cxn>
              <a:cxn ang="0">
                <a:pos x="T4" y="T5"/>
              </a:cxn>
            </a:cxnLst>
            <a:rect l="0" t="0" r="r" b="b"/>
            <a:pathLst>
              <a:path w="20055" h="20606" fill="none" extrusionOk="0">
                <a:moveTo>
                  <a:pt x="0" y="12583"/>
                </a:moveTo>
                <a:cubicBezTo>
                  <a:pt x="2408" y="6563"/>
                  <a:pt x="7392" y="1944"/>
                  <a:pt x="13577" y="-1"/>
                </a:cubicBezTo>
              </a:path>
              <a:path w="20055" h="20606" stroke="0" extrusionOk="0">
                <a:moveTo>
                  <a:pt x="0" y="12583"/>
                </a:moveTo>
                <a:cubicBezTo>
                  <a:pt x="2408" y="6563"/>
                  <a:pt x="7392" y="1944"/>
                  <a:pt x="13577" y="-1"/>
                </a:cubicBezTo>
                <a:lnTo>
                  <a:pt x="20055" y="20606"/>
                </a:lnTo>
                <a:close/>
              </a:path>
            </a:pathLst>
          </a:custGeom>
          <a:noFill/>
          <a:ln w="19050">
            <a:solidFill>
              <a:srgbClr val="000000"/>
            </a:solidFill>
            <a:round/>
            <a:headEnd/>
            <a:tailEnd type="arrow" w="sm" len="sm"/>
          </a:ln>
        </p:spPr>
        <p:txBody>
          <a:bodyPr/>
          <a:lstStyle/>
          <a:p>
            <a:endParaRPr lang="ar-SA"/>
          </a:p>
        </p:txBody>
      </p:sp>
      <p:sp>
        <p:nvSpPr>
          <p:cNvPr id="21511" name="Arc 7"/>
          <p:cNvSpPr>
            <a:spLocks/>
          </p:cNvSpPr>
          <p:nvPr/>
        </p:nvSpPr>
        <p:spPr bwMode="auto">
          <a:xfrm>
            <a:off x="6018611" y="862013"/>
            <a:ext cx="3264165" cy="1782762"/>
          </a:xfrm>
          <a:custGeom>
            <a:avLst/>
            <a:gdLst>
              <a:gd name="G0" fmla="+- 0 0 0"/>
              <a:gd name="G1" fmla="+- 20855 0 0"/>
              <a:gd name="G2" fmla="+- 21600 0 0"/>
              <a:gd name="T0" fmla="*/ 5625 w 19944"/>
              <a:gd name="T1" fmla="*/ 0 h 20855"/>
              <a:gd name="T2" fmla="*/ 19944 w 19944"/>
              <a:gd name="T3" fmla="*/ 12561 h 20855"/>
              <a:gd name="T4" fmla="*/ 0 w 19944"/>
              <a:gd name="T5" fmla="*/ 20855 h 20855"/>
            </a:gdLst>
            <a:ahLst/>
            <a:cxnLst>
              <a:cxn ang="0">
                <a:pos x="T0" y="T1"/>
              </a:cxn>
              <a:cxn ang="0">
                <a:pos x="T2" y="T3"/>
              </a:cxn>
              <a:cxn ang="0">
                <a:pos x="T4" y="T5"/>
              </a:cxn>
            </a:cxnLst>
            <a:rect l="0" t="0" r="r" b="b"/>
            <a:pathLst>
              <a:path w="19944" h="20855" fill="none" extrusionOk="0">
                <a:moveTo>
                  <a:pt x="5624" y="0"/>
                </a:moveTo>
                <a:cubicBezTo>
                  <a:pt x="12086" y="1742"/>
                  <a:pt x="17374" y="6381"/>
                  <a:pt x="19944" y="12560"/>
                </a:cubicBezTo>
              </a:path>
              <a:path w="19944" h="20855" stroke="0" extrusionOk="0">
                <a:moveTo>
                  <a:pt x="5624" y="0"/>
                </a:moveTo>
                <a:cubicBezTo>
                  <a:pt x="12086" y="1742"/>
                  <a:pt x="17374" y="6381"/>
                  <a:pt x="19944" y="12560"/>
                </a:cubicBezTo>
                <a:lnTo>
                  <a:pt x="0" y="20855"/>
                </a:lnTo>
                <a:close/>
              </a:path>
            </a:pathLst>
          </a:custGeom>
          <a:noFill/>
          <a:ln w="19050">
            <a:solidFill>
              <a:srgbClr val="000000"/>
            </a:solidFill>
            <a:round/>
            <a:headEnd/>
            <a:tailEnd type="arrow" w="sm" len="sm"/>
          </a:ln>
        </p:spPr>
        <p:txBody>
          <a:bodyPr/>
          <a:lstStyle/>
          <a:p>
            <a:endParaRPr lang="ar-SA"/>
          </a:p>
        </p:txBody>
      </p:sp>
      <p:sp>
        <p:nvSpPr>
          <p:cNvPr id="21512" name="Arc 8"/>
          <p:cNvSpPr>
            <a:spLocks/>
          </p:cNvSpPr>
          <p:nvPr/>
        </p:nvSpPr>
        <p:spPr bwMode="auto">
          <a:xfrm>
            <a:off x="6016891" y="2638425"/>
            <a:ext cx="3231489" cy="1754188"/>
          </a:xfrm>
          <a:custGeom>
            <a:avLst/>
            <a:gdLst>
              <a:gd name="G0" fmla="+- 0 0 0"/>
              <a:gd name="G1" fmla="+- 0 0 0"/>
              <a:gd name="G2" fmla="+- 21600 0 0"/>
              <a:gd name="T0" fmla="*/ 19750 w 19750"/>
              <a:gd name="T1" fmla="*/ 8747 h 20514"/>
              <a:gd name="T2" fmla="*/ 6763 w 19750"/>
              <a:gd name="T3" fmla="*/ 20514 h 20514"/>
              <a:gd name="T4" fmla="*/ 0 w 19750"/>
              <a:gd name="T5" fmla="*/ 0 h 20514"/>
            </a:gdLst>
            <a:ahLst/>
            <a:cxnLst>
              <a:cxn ang="0">
                <a:pos x="T0" y="T1"/>
              </a:cxn>
              <a:cxn ang="0">
                <a:pos x="T2" y="T3"/>
              </a:cxn>
              <a:cxn ang="0">
                <a:pos x="T4" y="T5"/>
              </a:cxn>
            </a:cxnLst>
            <a:rect l="0" t="0" r="r" b="b"/>
            <a:pathLst>
              <a:path w="19750" h="20514" fill="none" extrusionOk="0">
                <a:moveTo>
                  <a:pt x="19749" y="8746"/>
                </a:moveTo>
                <a:cubicBezTo>
                  <a:pt x="17277" y="14328"/>
                  <a:pt x="12560" y="18602"/>
                  <a:pt x="6762" y="20513"/>
                </a:cubicBezTo>
              </a:path>
              <a:path w="19750" h="20514" stroke="0" extrusionOk="0">
                <a:moveTo>
                  <a:pt x="19749" y="8746"/>
                </a:moveTo>
                <a:cubicBezTo>
                  <a:pt x="17277" y="14328"/>
                  <a:pt x="12560" y="18602"/>
                  <a:pt x="6762" y="20513"/>
                </a:cubicBezTo>
                <a:lnTo>
                  <a:pt x="0" y="0"/>
                </a:lnTo>
                <a:close/>
              </a:path>
            </a:pathLst>
          </a:custGeom>
          <a:noFill/>
          <a:ln w="19050">
            <a:solidFill>
              <a:srgbClr val="000000"/>
            </a:solidFill>
            <a:round/>
            <a:headEnd/>
            <a:tailEnd type="arrow" w="sm" len="sm"/>
          </a:ln>
        </p:spPr>
        <p:txBody>
          <a:bodyPr/>
          <a:lstStyle/>
          <a:p>
            <a:endParaRPr lang="ar-SA"/>
          </a:p>
        </p:txBody>
      </p:sp>
      <p:sp>
        <p:nvSpPr>
          <p:cNvPr id="21513" name="Arc 9"/>
          <p:cNvSpPr>
            <a:spLocks/>
          </p:cNvSpPr>
          <p:nvPr/>
        </p:nvSpPr>
        <p:spPr bwMode="auto">
          <a:xfrm>
            <a:off x="2785402" y="2640013"/>
            <a:ext cx="3236648" cy="1752600"/>
          </a:xfrm>
          <a:custGeom>
            <a:avLst/>
            <a:gdLst>
              <a:gd name="G0" fmla="+- 19773 0 0"/>
              <a:gd name="G1" fmla="+- 0 0 0"/>
              <a:gd name="G2" fmla="+- 21600 0 0"/>
              <a:gd name="T0" fmla="*/ 12914 w 19773"/>
              <a:gd name="T1" fmla="*/ 20482 h 20482"/>
              <a:gd name="T2" fmla="*/ 0 w 19773"/>
              <a:gd name="T3" fmla="*/ 8693 h 20482"/>
              <a:gd name="T4" fmla="*/ 19773 w 19773"/>
              <a:gd name="T5" fmla="*/ 0 h 20482"/>
            </a:gdLst>
            <a:ahLst/>
            <a:cxnLst>
              <a:cxn ang="0">
                <a:pos x="T0" y="T1"/>
              </a:cxn>
              <a:cxn ang="0">
                <a:pos x="T2" y="T3"/>
              </a:cxn>
              <a:cxn ang="0">
                <a:pos x="T4" y="T5"/>
              </a:cxn>
            </a:cxnLst>
            <a:rect l="0" t="0" r="r" b="b"/>
            <a:pathLst>
              <a:path w="19773" h="20482" fill="none" extrusionOk="0">
                <a:moveTo>
                  <a:pt x="12913" y="20482"/>
                </a:moveTo>
                <a:cubicBezTo>
                  <a:pt x="7139" y="18548"/>
                  <a:pt x="2450" y="14267"/>
                  <a:pt x="-1" y="8693"/>
                </a:cubicBezTo>
              </a:path>
              <a:path w="19773" h="20482" stroke="0" extrusionOk="0">
                <a:moveTo>
                  <a:pt x="12913" y="20482"/>
                </a:moveTo>
                <a:cubicBezTo>
                  <a:pt x="7139" y="18548"/>
                  <a:pt x="2450" y="14267"/>
                  <a:pt x="-1" y="8693"/>
                </a:cubicBezTo>
                <a:lnTo>
                  <a:pt x="19773" y="0"/>
                </a:lnTo>
                <a:close/>
              </a:path>
            </a:pathLst>
          </a:custGeom>
          <a:noFill/>
          <a:ln w="19050">
            <a:solidFill>
              <a:srgbClr val="000000"/>
            </a:solidFill>
            <a:round/>
            <a:headEnd/>
            <a:tailEnd type="arrow" w="sm" len="sm"/>
          </a:ln>
        </p:spPr>
        <p:txBody>
          <a:bodyPr/>
          <a:lstStyle/>
          <a:p>
            <a:endParaRPr lang="ar-SA"/>
          </a:p>
        </p:txBody>
      </p:sp>
      <p:sp>
        <p:nvSpPr>
          <p:cNvPr id="21514" name="Arc 10"/>
          <p:cNvSpPr>
            <a:spLocks/>
          </p:cNvSpPr>
          <p:nvPr/>
        </p:nvSpPr>
        <p:spPr bwMode="auto">
          <a:xfrm flipV="1">
            <a:off x="3573068" y="2673350"/>
            <a:ext cx="2443823" cy="1441450"/>
          </a:xfrm>
          <a:custGeom>
            <a:avLst/>
            <a:gdLst>
              <a:gd name="G0" fmla="+- 19893 0 0"/>
              <a:gd name="G1" fmla="+- 19843 0 0"/>
              <a:gd name="G2" fmla="+- 21600 0 0"/>
              <a:gd name="T0" fmla="*/ 0 w 19893"/>
              <a:gd name="T1" fmla="*/ 11427 h 19843"/>
              <a:gd name="T2" fmla="*/ 11360 w 19893"/>
              <a:gd name="T3" fmla="*/ 0 h 19843"/>
              <a:gd name="T4" fmla="*/ 19893 w 19893"/>
              <a:gd name="T5" fmla="*/ 19843 h 19843"/>
            </a:gdLst>
            <a:ahLst/>
            <a:cxnLst>
              <a:cxn ang="0">
                <a:pos x="T0" y="T1"/>
              </a:cxn>
              <a:cxn ang="0">
                <a:pos x="T2" y="T3"/>
              </a:cxn>
              <a:cxn ang="0">
                <a:pos x="T4" y="T5"/>
              </a:cxn>
            </a:cxnLst>
            <a:rect l="0" t="0" r="r" b="b"/>
            <a:pathLst>
              <a:path w="19893" h="19843" fill="none" extrusionOk="0">
                <a:moveTo>
                  <a:pt x="0" y="11427"/>
                </a:moveTo>
                <a:cubicBezTo>
                  <a:pt x="2171" y="6295"/>
                  <a:pt x="6241" y="2201"/>
                  <a:pt x="11359" y="-1"/>
                </a:cubicBezTo>
              </a:path>
              <a:path w="19893" h="19843" stroke="0" extrusionOk="0">
                <a:moveTo>
                  <a:pt x="0" y="11427"/>
                </a:moveTo>
                <a:cubicBezTo>
                  <a:pt x="2171" y="6295"/>
                  <a:pt x="6241" y="2201"/>
                  <a:pt x="11359" y="-1"/>
                </a:cubicBezTo>
                <a:lnTo>
                  <a:pt x="19893" y="19843"/>
                </a:lnTo>
                <a:close/>
              </a:path>
            </a:pathLst>
          </a:custGeom>
          <a:noFill/>
          <a:ln w="19050">
            <a:solidFill>
              <a:srgbClr val="000000"/>
            </a:solidFill>
            <a:round/>
            <a:headEnd/>
            <a:tailEnd type="arrow" w="sm" len="sm"/>
          </a:ln>
        </p:spPr>
        <p:txBody>
          <a:bodyPr/>
          <a:lstStyle/>
          <a:p>
            <a:endParaRPr lang="ar-SA"/>
          </a:p>
        </p:txBody>
      </p:sp>
      <p:sp>
        <p:nvSpPr>
          <p:cNvPr id="21515" name="Arc 11"/>
          <p:cNvSpPr>
            <a:spLocks/>
          </p:cNvSpPr>
          <p:nvPr/>
        </p:nvSpPr>
        <p:spPr bwMode="auto">
          <a:xfrm flipV="1">
            <a:off x="6013451" y="2673350"/>
            <a:ext cx="2491979" cy="1455738"/>
          </a:xfrm>
          <a:custGeom>
            <a:avLst/>
            <a:gdLst>
              <a:gd name="G0" fmla="+- 0 0 0"/>
              <a:gd name="G1" fmla="+- 20024 0 0"/>
              <a:gd name="G2" fmla="+- 21600 0 0"/>
              <a:gd name="T0" fmla="*/ 8100 w 20302"/>
              <a:gd name="T1" fmla="*/ 0 h 20024"/>
              <a:gd name="T2" fmla="*/ 20302 w 20302"/>
              <a:gd name="T3" fmla="*/ 12649 h 20024"/>
              <a:gd name="T4" fmla="*/ 0 w 20302"/>
              <a:gd name="T5" fmla="*/ 20024 h 20024"/>
            </a:gdLst>
            <a:ahLst/>
            <a:cxnLst>
              <a:cxn ang="0">
                <a:pos x="T0" y="T1"/>
              </a:cxn>
              <a:cxn ang="0">
                <a:pos x="T2" y="T3"/>
              </a:cxn>
              <a:cxn ang="0">
                <a:pos x="T4" y="T5"/>
              </a:cxn>
            </a:cxnLst>
            <a:rect l="0" t="0" r="r" b="b"/>
            <a:pathLst>
              <a:path w="20302" h="20024" fill="none" extrusionOk="0">
                <a:moveTo>
                  <a:pt x="8099" y="0"/>
                </a:moveTo>
                <a:cubicBezTo>
                  <a:pt x="13776" y="2296"/>
                  <a:pt x="18211" y="6893"/>
                  <a:pt x="20301" y="12649"/>
                </a:cubicBezTo>
              </a:path>
              <a:path w="20302" h="20024" stroke="0" extrusionOk="0">
                <a:moveTo>
                  <a:pt x="8099" y="0"/>
                </a:moveTo>
                <a:cubicBezTo>
                  <a:pt x="13776" y="2296"/>
                  <a:pt x="18211" y="6893"/>
                  <a:pt x="20301" y="12649"/>
                </a:cubicBezTo>
                <a:lnTo>
                  <a:pt x="0" y="20024"/>
                </a:lnTo>
                <a:close/>
              </a:path>
            </a:pathLst>
          </a:custGeom>
          <a:noFill/>
          <a:ln w="19050">
            <a:solidFill>
              <a:srgbClr val="000000"/>
            </a:solidFill>
            <a:round/>
            <a:headEnd/>
            <a:tailEnd type="arrow" w="sm" len="sm"/>
          </a:ln>
        </p:spPr>
        <p:txBody>
          <a:bodyPr/>
          <a:lstStyle/>
          <a:p>
            <a:endParaRPr lang="ar-SA"/>
          </a:p>
        </p:txBody>
      </p:sp>
      <p:sp>
        <p:nvSpPr>
          <p:cNvPr id="21516" name="Arc 12"/>
          <p:cNvSpPr>
            <a:spLocks/>
          </p:cNvSpPr>
          <p:nvPr/>
        </p:nvSpPr>
        <p:spPr bwMode="auto">
          <a:xfrm flipV="1">
            <a:off x="6013452" y="1214439"/>
            <a:ext cx="2418027" cy="1462087"/>
          </a:xfrm>
          <a:custGeom>
            <a:avLst/>
            <a:gdLst>
              <a:gd name="G0" fmla="+- 0 0 0"/>
              <a:gd name="G1" fmla="+- 0 0 0"/>
              <a:gd name="G2" fmla="+- 21600 0 0"/>
              <a:gd name="T0" fmla="*/ 19701 w 19701"/>
              <a:gd name="T1" fmla="*/ 8856 h 20111"/>
              <a:gd name="T2" fmla="*/ 7881 w 19701"/>
              <a:gd name="T3" fmla="*/ 20111 h 20111"/>
              <a:gd name="T4" fmla="*/ 0 w 19701"/>
              <a:gd name="T5" fmla="*/ 0 h 20111"/>
            </a:gdLst>
            <a:ahLst/>
            <a:cxnLst>
              <a:cxn ang="0">
                <a:pos x="T0" y="T1"/>
              </a:cxn>
              <a:cxn ang="0">
                <a:pos x="T2" y="T3"/>
              </a:cxn>
              <a:cxn ang="0">
                <a:pos x="T4" y="T5"/>
              </a:cxn>
            </a:cxnLst>
            <a:rect l="0" t="0" r="r" b="b"/>
            <a:pathLst>
              <a:path w="19701" h="20111" fill="none" extrusionOk="0">
                <a:moveTo>
                  <a:pt x="19701" y="8856"/>
                </a:moveTo>
                <a:cubicBezTo>
                  <a:pt x="17384" y="14009"/>
                  <a:pt x="13141" y="18049"/>
                  <a:pt x="7880" y="20110"/>
                </a:cubicBezTo>
              </a:path>
              <a:path w="19701" h="20111" stroke="0" extrusionOk="0">
                <a:moveTo>
                  <a:pt x="19701" y="8856"/>
                </a:moveTo>
                <a:cubicBezTo>
                  <a:pt x="17384" y="14009"/>
                  <a:pt x="13141" y="18049"/>
                  <a:pt x="7880" y="20110"/>
                </a:cubicBezTo>
                <a:lnTo>
                  <a:pt x="0" y="0"/>
                </a:lnTo>
                <a:close/>
              </a:path>
            </a:pathLst>
          </a:custGeom>
          <a:noFill/>
          <a:ln w="19050">
            <a:solidFill>
              <a:srgbClr val="000000"/>
            </a:solidFill>
            <a:round/>
            <a:headEnd/>
            <a:tailEnd type="arrow" w="sm" len="sm"/>
          </a:ln>
        </p:spPr>
        <p:txBody>
          <a:bodyPr/>
          <a:lstStyle/>
          <a:p>
            <a:endParaRPr lang="ar-SA"/>
          </a:p>
        </p:txBody>
      </p:sp>
      <p:sp>
        <p:nvSpPr>
          <p:cNvPr id="21517" name="Arc 13"/>
          <p:cNvSpPr>
            <a:spLocks/>
          </p:cNvSpPr>
          <p:nvPr/>
        </p:nvSpPr>
        <p:spPr bwMode="auto">
          <a:xfrm flipV="1">
            <a:off x="3600584" y="1220788"/>
            <a:ext cx="2416307" cy="1454150"/>
          </a:xfrm>
          <a:custGeom>
            <a:avLst/>
            <a:gdLst>
              <a:gd name="G0" fmla="+- 19678 0 0"/>
              <a:gd name="G1" fmla="+- 0 0 0"/>
              <a:gd name="G2" fmla="+- 21600 0 0"/>
              <a:gd name="T0" fmla="*/ 11505 w 19678"/>
              <a:gd name="T1" fmla="*/ 19994 h 19994"/>
              <a:gd name="T2" fmla="*/ 0 w 19678"/>
              <a:gd name="T3" fmla="*/ 8906 h 19994"/>
              <a:gd name="T4" fmla="*/ 19678 w 19678"/>
              <a:gd name="T5" fmla="*/ 0 h 19994"/>
            </a:gdLst>
            <a:ahLst/>
            <a:cxnLst>
              <a:cxn ang="0">
                <a:pos x="T0" y="T1"/>
              </a:cxn>
              <a:cxn ang="0">
                <a:pos x="T2" y="T3"/>
              </a:cxn>
              <a:cxn ang="0">
                <a:pos x="T4" y="T5"/>
              </a:cxn>
            </a:cxnLst>
            <a:rect l="0" t="0" r="r" b="b"/>
            <a:pathLst>
              <a:path w="19678" h="19994" fill="none" extrusionOk="0">
                <a:moveTo>
                  <a:pt x="11504" y="19994"/>
                </a:moveTo>
                <a:cubicBezTo>
                  <a:pt x="6393" y="17904"/>
                  <a:pt x="2276" y="13936"/>
                  <a:pt x="-1" y="8906"/>
                </a:cubicBezTo>
              </a:path>
              <a:path w="19678" h="19994" stroke="0" extrusionOk="0">
                <a:moveTo>
                  <a:pt x="11504" y="19994"/>
                </a:moveTo>
                <a:cubicBezTo>
                  <a:pt x="6393" y="17904"/>
                  <a:pt x="2276" y="13936"/>
                  <a:pt x="-1" y="8906"/>
                </a:cubicBezTo>
                <a:lnTo>
                  <a:pt x="19678" y="0"/>
                </a:lnTo>
                <a:close/>
              </a:path>
            </a:pathLst>
          </a:custGeom>
          <a:noFill/>
          <a:ln w="19050">
            <a:solidFill>
              <a:srgbClr val="000000"/>
            </a:solidFill>
            <a:round/>
            <a:headEnd/>
            <a:tailEnd type="arrow" w="sm" len="sm"/>
          </a:ln>
        </p:spPr>
        <p:txBody>
          <a:bodyPr/>
          <a:lstStyle/>
          <a:p>
            <a:endParaRPr lang="ar-SA"/>
          </a:p>
        </p:txBody>
      </p:sp>
      <p:sp>
        <p:nvSpPr>
          <p:cNvPr id="21518" name="WordArt 14"/>
          <p:cNvSpPr>
            <a:spLocks noChangeArrowheads="1" noChangeShapeType="1" noTextEdit="1"/>
          </p:cNvSpPr>
          <p:nvPr/>
        </p:nvSpPr>
        <p:spPr bwMode="auto">
          <a:xfrm rot="1808473">
            <a:off x="7456357" y="1047750"/>
            <a:ext cx="1707753" cy="260350"/>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عوائد عوامل الانتاج</a:t>
            </a:r>
          </a:p>
        </p:txBody>
      </p:sp>
      <p:sp>
        <p:nvSpPr>
          <p:cNvPr id="21519" name="WordArt 15"/>
          <p:cNvSpPr>
            <a:spLocks noChangeArrowheads="1" noChangeShapeType="1" noTextEdit="1"/>
          </p:cNvSpPr>
          <p:nvPr/>
        </p:nvSpPr>
        <p:spPr bwMode="auto">
          <a:xfrm rot="-2335974">
            <a:off x="7174311" y="34178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0" name="WordArt 16"/>
          <p:cNvSpPr>
            <a:spLocks noChangeArrowheads="1" noChangeShapeType="1" noTextEdit="1"/>
          </p:cNvSpPr>
          <p:nvPr/>
        </p:nvSpPr>
        <p:spPr bwMode="auto">
          <a:xfrm rot="-2527024">
            <a:off x="4111362" y="1595438"/>
            <a:ext cx="472943"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موارد</a:t>
            </a:r>
          </a:p>
        </p:txBody>
      </p:sp>
      <p:sp>
        <p:nvSpPr>
          <p:cNvPr id="21521" name="WordArt 17"/>
          <p:cNvSpPr>
            <a:spLocks noChangeArrowheads="1" noChangeShapeType="1" noTextEdit="1"/>
          </p:cNvSpPr>
          <p:nvPr/>
        </p:nvSpPr>
        <p:spPr bwMode="auto">
          <a:xfrm rot="2165819">
            <a:off x="7108959" y="1697038"/>
            <a:ext cx="1166019" cy="258762"/>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عوامل الانتاج</a:t>
            </a:r>
          </a:p>
        </p:txBody>
      </p:sp>
      <p:sp>
        <p:nvSpPr>
          <p:cNvPr id="21522" name="WordArt 18"/>
          <p:cNvSpPr>
            <a:spLocks noChangeArrowheads="1" noChangeShapeType="1" noTextEdit="1"/>
          </p:cNvSpPr>
          <p:nvPr/>
        </p:nvSpPr>
        <p:spPr bwMode="auto">
          <a:xfrm rot="-1979459">
            <a:off x="7845030" y="4005263"/>
            <a:ext cx="136207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انفاق المستهلكين</a:t>
            </a:r>
          </a:p>
        </p:txBody>
      </p:sp>
      <p:sp>
        <p:nvSpPr>
          <p:cNvPr id="21523" name="WordArt 19"/>
          <p:cNvSpPr>
            <a:spLocks noChangeArrowheads="1" noChangeShapeType="1" noTextEdit="1"/>
          </p:cNvSpPr>
          <p:nvPr/>
        </p:nvSpPr>
        <p:spPr bwMode="auto">
          <a:xfrm rot="-2109613">
            <a:off x="3100124" y="1047750"/>
            <a:ext cx="667279"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التكاليف</a:t>
            </a:r>
          </a:p>
        </p:txBody>
      </p:sp>
      <p:sp>
        <p:nvSpPr>
          <p:cNvPr id="21524" name="WordArt 20"/>
          <p:cNvSpPr>
            <a:spLocks noChangeArrowheads="1" noChangeShapeType="1" noTextEdit="1"/>
          </p:cNvSpPr>
          <p:nvPr/>
        </p:nvSpPr>
        <p:spPr bwMode="auto">
          <a:xfrm rot="2220869">
            <a:off x="3734728" y="33924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5" name="WordArt 21"/>
          <p:cNvSpPr>
            <a:spLocks noChangeArrowheads="1" noChangeShapeType="1" noTextEdit="1"/>
          </p:cNvSpPr>
          <p:nvPr/>
        </p:nvSpPr>
        <p:spPr bwMode="auto">
          <a:xfrm rot="2042920">
            <a:off x="3079487" y="3992563"/>
            <a:ext cx="638043" cy="258762"/>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إيرادات</a:t>
            </a:r>
          </a:p>
        </p:txBody>
      </p:sp>
      <p:sp>
        <p:nvSpPr>
          <p:cNvPr id="21526" name="Oval 22"/>
          <p:cNvSpPr>
            <a:spLocks noChangeArrowheads="1"/>
          </p:cNvSpPr>
          <p:nvPr/>
        </p:nvSpPr>
        <p:spPr bwMode="auto">
          <a:xfrm>
            <a:off x="8190708" y="1997075"/>
            <a:ext cx="1731831" cy="1276350"/>
          </a:xfrm>
          <a:prstGeom prst="ellipse">
            <a:avLst/>
          </a:prstGeom>
          <a:noFill/>
          <a:ln w="19050">
            <a:solidFill>
              <a:srgbClr val="000000"/>
            </a:solidFill>
            <a:round/>
            <a:headEnd/>
            <a:tailEnd/>
          </a:ln>
        </p:spPr>
        <p:txBody>
          <a:bodyPr/>
          <a:lstStyle/>
          <a:p>
            <a:endParaRPr lang="ar-SA"/>
          </a:p>
        </p:txBody>
      </p:sp>
      <p:sp>
        <p:nvSpPr>
          <p:cNvPr id="21527" name="Oval 23"/>
          <p:cNvSpPr>
            <a:spLocks noChangeArrowheads="1"/>
          </p:cNvSpPr>
          <p:nvPr/>
        </p:nvSpPr>
        <p:spPr bwMode="auto">
          <a:xfrm>
            <a:off x="5103681" y="428625"/>
            <a:ext cx="1731830" cy="1276350"/>
          </a:xfrm>
          <a:prstGeom prst="ellipse">
            <a:avLst/>
          </a:prstGeom>
          <a:noFill/>
          <a:ln w="19050">
            <a:solidFill>
              <a:srgbClr val="000000"/>
            </a:solidFill>
            <a:round/>
            <a:headEnd/>
            <a:tailEnd/>
          </a:ln>
        </p:spPr>
        <p:txBody>
          <a:bodyPr/>
          <a:lstStyle/>
          <a:p>
            <a:endParaRPr lang="ar-SA"/>
          </a:p>
        </p:txBody>
      </p:sp>
      <p:sp>
        <p:nvSpPr>
          <p:cNvPr id="21528" name="Oval 24"/>
          <p:cNvSpPr>
            <a:spLocks noChangeArrowheads="1"/>
          </p:cNvSpPr>
          <p:nvPr/>
        </p:nvSpPr>
        <p:spPr bwMode="auto">
          <a:xfrm>
            <a:off x="2190354" y="2028825"/>
            <a:ext cx="1731830" cy="1276350"/>
          </a:xfrm>
          <a:prstGeom prst="ellipse">
            <a:avLst/>
          </a:prstGeom>
          <a:noFill/>
          <a:ln w="19050">
            <a:solidFill>
              <a:srgbClr val="000000"/>
            </a:solidFill>
            <a:round/>
            <a:headEnd/>
            <a:tailEnd/>
          </a:ln>
        </p:spPr>
        <p:txBody>
          <a:bodyPr/>
          <a:lstStyle/>
          <a:p>
            <a:endParaRPr lang="ar-SA"/>
          </a:p>
        </p:txBody>
      </p:sp>
      <p:sp>
        <p:nvSpPr>
          <p:cNvPr id="21529" name="Oval 25"/>
          <p:cNvSpPr>
            <a:spLocks noChangeArrowheads="1"/>
          </p:cNvSpPr>
          <p:nvPr/>
        </p:nvSpPr>
        <p:spPr bwMode="auto">
          <a:xfrm>
            <a:off x="5105400" y="3657600"/>
            <a:ext cx="1731830" cy="1276350"/>
          </a:xfrm>
          <a:prstGeom prst="ellipse">
            <a:avLst/>
          </a:prstGeom>
          <a:noFill/>
          <a:ln w="19050">
            <a:solidFill>
              <a:srgbClr val="000000"/>
            </a:solidFill>
            <a:round/>
            <a:headEnd/>
            <a:tailEnd/>
          </a:ln>
        </p:spPr>
        <p:txBody>
          <a:bodyPr/>
          <a:lstStyle/>
          <a:p>
            <a:endParaRPr lang="ar-SA"/>
          </a:p>
        </p:txBody>
      </p:sp>
      <p:sp>
        <p:nvSpPr>
          <p:cNvPr id="21530" name="Text Box 26"/>
          <p:cNvSpPr txBox="1">
            <a:spLocks noChangeArrowheads="1"/>
          </p:cNvSpPr>
          <p:nvPr/>
        </p:nvSpPr>
        <p:spPr bwMode="auto">
          <a:xfrm>
            <a:off x="1752601" y="5029201"/>
            <a:ext cx="8062383" cy="1101725"/>
          </a:xfrm>
          <a:prstGeom prst="rect">
            <a:avLst/>
          </a:prstGeom>
          <a:noFill/>
          <a:ln w="28575">
            <a:solidFill>
              <a:srgbClr val="000000"/>
            </a:solidFill>
            <a:miter lim="800000"/>
            <a:headEnd/>
            <a:tailEnd/>
          </a:ln>
          <a:effectLst/>
        </p:spPr>
        <p:txBody>
          <a:bodyPr/>
          <a:lstStyle/>
          <a:p>
            <a:pPr algn="just" rtl="1"/>
            <a:r>
              <a:rPr lang="ar-SA" sz="2400" b="1">
                <a:solidFill>
                  <a:srgbClr val="FD0903"/>
                </a:solidFill>
                <a:latin typeface="Times New Roman" pitchFamily="18" charset="0"/>
                <a:ea typeface="SimSun" pitchFamily="2" charset="-122"/>
                <a:cs typeface="Times New Roman" pitchFamily="18" charset="0"/>
              </a:rPr>
              <a:t>الشكل (</a:t>
            </a:r>
            <a:r>
              <a:rPr lang="ar-SA" sz="2400" b="1">
                <a:solidFill>
                  <a:srgbClr val="FD0903"/>
                </a:solidFill>
                <a:latin typeface="Times New Roman" pitchFamily="18" charset="0"/>
                <a:ea typeface="SimSun" pitchFamily="2" charset="-122"/>
                <a:cs typeface="Arabic Transparent" pitchFamily="2" charset="-78"/>
              </a:rPr>
              <a:t>2-3):</a:t>
            </a:r>
            <a:r>
              <a:rPr lang="ar-SA" sz="2400" b="1">
                <a:latin typeface="Times New Roman" pitchFamily="18" charset="0"/>
                <a:ea typeface="SimSun" pitchFamily="2" charset="-122"/>
                <a:cs typeface="Arabic Transparent" pitchFamily="2" charset="-78"/>
              </a:rPr>
              <a:t> </a:t>
            </a:r>
            <a:r>
              <a:rPr lang="ar-SA" sz="2400">
                <a:latin typeface="Times New Roman" pitchFamily="18" charset="0"/>
                <a:ea typeface="SimSun" pitchFamily="2" charset="-122"/>
                <a:cs typeface="Times New Roman" pitchFamily="18" charset="0"/>
              </a:rPr>
              <a:t>التدفق الدائري ل</a:t>
            </a:r>
            <a:r>
              <a:rPr lang="ar-BH" sz="2400">
                <a:latin typeface="Times New Roman" pitchFamily="18" charset="0"/>
                <a:ea typeface="SimSun" pitchFamily="2" charset="-122"/>
                <a:cs typeface="Times New Roman" pitchFamily="18" charset="0"/>
              </a:rPr>
              <a:t>لإ</a:t>
            </a:r>
            <a:r>
              <a:rPr lang="ar-SA" sz="2400">
                <a:latin typeface="Times New Roman" pitchFamily="18" charset="0"/>
                <a:ea typeface="SimSun" pitchFamily="2" charset="-122"/>
                <a:cs typeface="Times New Roman" pitchFamily="18" charset="0"/>
              </a:rPr>
              <a:t>نتاج والدخل، حيث يلاحظ  تعادل الإنفاق الكلي مع الدخل الكلي</a:t>
            </a:r>
            <a:r>
              <a:rPr lang="ar-BH" sz="2400">
                <a:latin typeface="Times New Roman" pitchFamily="18" charset="0"/>
                <a:ea typeface="SimSun" pitchFamily="2" charset="-122"/>
                <a:cs typeface="Times New Roman" pitchFamily="18" charset="0"/>
              </a:rPr>
              <a:t> أو عوائد عوامل الإنتاج</a:t>
            </a:r>
            <a:r>
              <a:rPr lang="ar-SA" sz="2400">
                <a:latin typeface="Times New Roman" pitchFamily="18" charset="0"/>
                <a:ea typeface="SimSun" pitchFamily="2" charset="-122"/>
                <a:cs typeface="Times New Roman" pitchFamily="18" charset="0"/>
              </a:rPr>
              <a:t> (</a:t>
            </a:r>
            <a:r>
              <a:rPr lang="ar-BH" sz="2400">
                <a:latin typeface="Times New Roman" pitchFamily="18" charset="0"/>
                <a:ea typeface="SimSun" pitchFamily="2" charset="-122"/>
                <a:cs typeface="Times New Roman" pitchFamily="18" charset="0"/>
              </a:rPr>
              <a:t>لافتراض عدم الادخار</a:t>
            </a:r>
            <a:r>
              <a:rPr lang="ar-SA" sz="2400">
                <a:latin typeface="Times New Roman" pitchFamily="18" charset="0"/>
                <a:ea typeface="SimSun" pitchFamily="2" charset="-122"/>
                <a:cs typeface="Times New Roman" pitchFamily="18" charset="0"/>
              </a:rPr>
              <a:t>) مع قيمة الناتج المحلي الإجمالي ممثلة بإيرادات قطاع المنتجين</a:t>
            </a:r>
            <a:r>
              <a:rPr lang="ar-SA" sz="2400" b="1">
                <a:latin typeface="Times New Roman" pitchFamily="18" charset="0"/>
                <a:ea typeface="SimSun" pitchFamily="2" charset="-122"/>
                <a:cs typeface="Arabic Transparent" pitchFamily="2" charset="-78"/>
              </a:rPr>
              <a:t>.</a:t>
            </a:r>
            <a:endParaRPr lang="en-US" sz="3600"/>
          </a:p>
        </p:txBody>
      </p:sp>
      <p:sp>
        <p:nvSpPr>
          <p:cNvPr id="21531" name="AutoShape 27">
            <a:hlinkClick r:id="" action="ppaction://hlinkshowjump?jump=firstslide" highlightClick="1"/>
          </p:cNvPr>
          <p:cNvSpPr>
            <a:spLocks noChangeArrowheads="1"/>
          </p:cNvSpPr>
          <p:nvPr/>
        </p:nvSpPr>
        <p:spPr bwMode="auto">
          <a:xfrm>
            <a:off x="1337338"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extLst>
      <p:ext uri="{BB962C8B-B14F-4D97-AF65-F5344CB8AC3E}">
        <p14:creationId xmlns:p14="http://schemas.microsoft.com/office/powerpoint/2010/main" val="21291394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133AFFB-BE8B-4ECA-8C50-1433E49EA28E}" type="slidenum">
              <a:rPr lang="ar-SA" altLang="ar-SA" smtClean="0">
                <a:solidFill>
                  <a:prstClr val="white"/>
                </a:solidFill>
              </a:rPr>
              <a:pPr>
                <a:defRPr/>
              </a:pPr>
              <a:t>26</a:t>
            </a:fld>
            <a:endParaRPr lang="en-US" altLang="ar-SA">
              <a:solidFill>
                <a:prstClr val="white"/>
              </a:solidFill>
            </a:endParaRPr>
          </a:p>
        </p:txBody>
      </p:sp>
      <p:sp>
        <p:nvSpPr>
          <p:cNvPr id="5" name="Text Box 3"/>
          <p:cNvSpPr txBox="1">
            <a:spLocks noChangeArrowheads="1"/>
          </p:cNvSpPr>
          <p:nvPr/>
        </p:nvSpPr>
        <p:spPr bwMode="auto">
          <a:xfrm>
            <a:off x="2689193" y="3370293"/>
            <a:ext cx="9126935" cy="1938992"/>
          </a:xfrm>
          <a:prstGeom prst="rect">
            <a:avLst/>
          </a:prstGeom>
          <a:noFill/>
          <a:ln w="9525">
            <a:noFill/>
            <a:miter lim="800000"/>
            <a:headEnd/>
            <a:tailEnd/>
          </a:ln>
          <a:effectLst/>
        </p:spPr>
        <p:txBody>
          <a:bodyPr>
            <a:spAutoFit/>
          </a:bodyPr>
          <a:lstStyle/>
          <a:p>
            <a:pPr algn="just" rtl="1">
              <a:spcBef>
                <a:spcPct val="50000"/>
              </a:spcBef>
            </a:pPr>
            <a:r>
              <a:rPr lang="ar-SA" sz="4000" dirty="0" smtClean="0">
                <a:solidFill>
                  <a:srgbClr val="FF0000"/>
                </a:solidFill>
                <a:cs typeface="Times New Roman" pitchFamily="18" charset="0"/>
              </a:rPr>
              <a:t>السلع والخدمات العامة </a:t>
            </a:r>
          </a:p>
          <a:p>
            <a:pPr algn="just" rtl="1">
              <a:spcBef>
                <a:spcPct val="50000"/>
              </a:spcBef>
            </a:pPr>
            <a:r>
              <a:rPr lang="ar-BH" sz="3200" dirty="0" smtClean="0">
                <a:cs typeface="Times New Roman" pitchFamily="18" charset="0"/>
              </a:rPr>
              <a:t>السلع </a:t>
            </a:r>
            <a:r>
              <a:rPr lang="ar-BH" sz="3200" dirty="0">
                <a:cs typeface="Times New Roman" pitchFamily="18" charset="0"/>
              </a:rPr>
              <a:t>العامة هي تلك التي تستهلك جماعياً ومتى ما أنتجت تصبح متاحة للجميع بدون مقابل ولا يمكن حرمان أحد من استهلاكها</a:t>
            </a:r>
            <a:r>
              <a:rPr lang="ar-BH" dirty="0">
                <a:cs typeface="Arabic Transparent" pitchFamily="2" charset="-78"/>
              </a:rPr>
              <a:t>.</a:t>
            </a:r>
            <a:endParaRPr lang="fr-MA" dirty="0">
              <a:cs typeface="Arabic Transparent" pitchFamily="2" charset="-78"/>
            </a:endParaRPr>
          </a:p>
        </p:txBody>
      </p:sp>
      <p:sp>
        <p:nvSpPr>
          <p:cNvPr id="3" name="Rectangle 2"/>
          <p:cNvSpPr/>
          <p:nvPr/>
        </p:nvSpPr>
        <p:spPr>
          <a:xfrm>
            <a:off x="1334530" y="993746"/>
            <a:ext cx="10396151" cy="1692771"/>
          </a:xfrm>
          <a:prstGeom prst="rect">
            <a:avLst/>
          </a:prstGeom>
        </p:spPr>
        <p:txBody>
          <a:bodyPr wrap="square">
            <a:spAutoFit/>
          </a:bodyPr>
          <a:lstStyle/>
          <a:p>
            <a:r>
              <a:rPr lang="ar-SA" sz="4000" dirty="0">
                <a:solidFill>
                  <a:srgbClr val="FF0000"/>
                </a:solidFill>
                <a:latin typeface="Times New Roman" panose="02020603050405020304" pitchFamily="18" charset="0"/>
                <a:cs typeface="Times New Roman" panose="02020603050405020304" pitchFamily="18" charset="0"/>
              </a:rPr>
              <a:t>دور القطاع الحكومي </a:t>
            </a:r>
          </a:p>
          <a:p>
            <a:pPr algn="just"/>
            <a:r>
              <a:rPr lang="ar-BH" sz="3200" dirty="0">
                <a:cs typeface="+mj-cs"/>
              </a:rPr>
              <a:t>يتمثل تأثير دور الحكومة في تأثير كل من الإيرادات التي تحصل عليها من الضرائب والرسوم، </a:t>
            </a:r>
            <a:r>
              <a:rPr lang="ar-BH" sz="3200" dirty="0" err="1">
                <a:cs typeface="+mj-cs"/>
              </a:rPr>
              <a:t>والإنفاقات</a:t>
            </a:r>
            <a:r>
              <a:rPr lang="ar-BH" sz="3200" dirty="0">
                <a:cs typeface="+mj-cs"/>
              </a:rPr>
              <a:t> التي تقوم بها في مختلف المجالات.</a:t>
            </a:r>
            <a:endParaRPr lang="fr-MA" sz="3200" dirty="0">
              <a:cs typeface="+mj-cs"/>
            </a:endParaRPr>
          </a:p>
        </p:txBody>
      </p:sp>
    </p:spTree>
    <p:extLst>
      <p:ext uri="{BB962C8B-B14F-4D97-AF65-F5344CB8AC3E}">
        <p14:creationId xmlns:p14="http://schemas.microsoft.com/office/powerpoint/2010/main" val="331659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133AFFB-BE8B-4ECA-8C50-1433E49EA28E}" type="slidenum">
              <a:rPr lang="ar-SA" altLang="ar-SA" smtClean="0">
                <a:solidFill>
                  <a:prstClr val="white"/>
                </a:solidFill>
              </a:rPr>
              <a:pPr>
                <a:defRPr/>
              </a:pPr>
              <a:t>27</a:t>
            </a:fld>
            <a:endParaRPr lang="en-US" altLang="ar-SA">
              <a:solidFill>
                <a:prstClr val="white"/>
              </a:solidFill>
            </a:endParaRPr>
          </a:p>
        </p:txBody>
      </p:sp>
      <p:sp>
        <p:nvSpPr>
          <p:cNvPr id="4" name="Text Box 5"/>
          <p:cNvSpPr txBox="1">
            <a:spLocks noChangeArrowheads="1"/>
          </p:cNvSpPr>
          <p:nvPr/>
        </p:nvSpPr>
        <p:spPr bwMode="auto">
          <a:xfrm>
            <a:off x="1445393" y="358785"/>
            <a:ext cx="10470985" cy="2492990"/>
          </a:xfrm>
          <a:prstGeom prst="rect">
            <a:avLst/>
          </a:prstGeom>
          <a:noFill/>
          <a:ln w="9525">
            <a:noFill/>
            <a:miter lim="800000"/>
            <a:headEnd/>
            <a:tailEnd/>
          </a:ln>
          <a:effectLst/>
        </p:spPr>
        <p:txBody>
          <a:bodyPr wrap="square">
            <a:spAutoFit/>
          </a:bodyPr>
          <a:lstStyle/>
          <a:p>
            <a:pPr algn="just" rtl="1">
              <a:spcBef>
                <a:spcPct val="50000"/>
              </a:spcBef>
            </a:pPr>
            <a:r>
              <a:rPr lang="ar-SA" sz="4400" dirty="0" smtClean="0">
                <a:solidFill>
                  <a:srgbClr val="FF0000"/>
                </a:solidFill>
                <a:cs typeface="Times New Roman" pitchFamily="18" charset="0"/>
              </a:rPr>
              <a:t>التأثيرات الخارجية </a:t>
            </a:r>
          </a:p>
          <a:p>
            <a:pPr algn="just" rtl="1">
              <a:spcBef>
                <a:spcPct val="50000"/>
              </a:spcBef>
            </a:pPr>
            <a:r>
              <a:rPr lang="ar-BH" sz="3200" dirty="0" smtClean="0">
                <a:cs typeface="Times New Roman" pitchFamily="18" charset="0"/>
              </a:rPr>
              <a:t>هي </a:t>
            </a:r>
            <a:r>
              <a:rPr lang="ar-BH" sz="3200" dirty="0">
                <a:cs typeface="Times New Roman" pitchFamily="18" charset="0"/>
              </a:rPr>
              <a:t>الحالات التي يترتب على النشاط الإنتاجي أو الاستهلاكي فيها آثار خارجية نافعة كما في حالة التعليم وما يترتب عليه من فوائد للمجتمع، أو آثار خارجية ضارة كما في حالة المصنع الذي يتسبب في التلوث البيئي.</a:t>
            </a:r>
            <a:endParaRPr lang="fr-MA" sz="3200" dirty="0">
              <a:cs typeface="Times New Roman" pitchFamily="18" charset="0"/>
            </a:endParaRPr>
          </a:p>
        </p:txBody>
      </p:sp>
      <p:sp>
        <p:nvSpPr>
          <p:cNvPr id="6" name="Text Box 7"/>
          <p:cNvSpPr txBox="1">
            <a:spLocks noChangeArrowheads="1"/>
          </p:cNvSpPr>
          <p:nvPr/>
        </p:nvSpPr>
        <p:spPr bwMode="auto">
          <a:xfrm>
            <a:off x="1634171" y="3306318"/>
            <a:ext cx="10282207" cy="2000548"/>
          </a:xfrm>
          <a:prstGeom prst="rect">
            <a:avLst/>
          </a:prstGeom>
          <a:noFill/>
          <a:ln w="9525">
            <a:noFill/>
            <a:miter lim="800000"/>
            <a:headEnd/>
            <a:tailEnd/>
          </a:ln>
          <a:effectLst/>
        </p:spPr>
        <p:txBody>
          <a:bodyPr wrap="square">
            <a:spAutoFit/>
          </a:bodyPr>
          <a:lstStyle/>
          <a:p>
            <a:pPr algn="just" rtl="1">
              <a:spcBef>
                <a:spcPct val="50000"/>
              </a:spcBef>
            </a:pPr>
            <a:r>
              <a:rPr lang="ar-SA" sz="4400" dirty="0" smtClean="0">
                <a:solidFill>
                  <a:srgbClr val="FF0000"/>
                </a:solidFill>
                <a:cs typeface="Times New Roman" pitchFamily="18" charset="0"/>
              </a:rPr>
              <a:t>الاحتكار الطبيعي </a:t>
            </a:r>
          </a:p>
          <a:p>
            <a:pPr algn="just" rtl="1">
              <a:spcBef>
                <a:spcPct val="50000"/>
              </a:spcBef>
            </a:pPr>
            <a:r>
              <a:rPr lang="ar-BH" sz="3200" dirty="0" smtClean="0">
                <a:cs typeface="Times New Roman" pitchFamily="18" charset="0"/>
              </a:rPr>
              <a:t>وهي </a:t>
            </a:r>
            <a:r>
              <a:rPr lang="ar-BH" sz="3200" dirty="0">
                <a:cs typeface="Times New Roman" pitchFamily="18" charset="0"/>
              </a:rPr>
              <a:t>حالة انفراد منشأة كبيرة واحدة بالسوق وغياب المنافسين نتيجة لتمتع هذه المنشأة بخاصية تناقص تكلفة إنتاج الوحدة باستمرار مع التوسع في الإنتاج.</a:t>
            </a:r>
            <a:endParaRPr lang="fr-MA" sz="3200" dirty="0">
              <a:cs typeface="Times New Roman" pitchFamily="18" charset="0"/>
            </a:endParaRPr>
          </a:p>
        </p:txBody>
      </p:sp>
    </p:spTree>
    <p:extLst>
      <p:ext uri="{BB962C8B-B14F-4D97-AF65-F5344CB8AC3E}">
        <p14:creationId xmlns:p14="http://schemas.microsoft.com/office/powerpoint/2010/main" val="1115401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par>
                          <p:cTn id="10" fill="hold">
                            <p:stCondLst>
                              <p:cond delay="72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
                                        </p:tgtEl>
                                        <p:attrNameLst>
                                          <p:attrName>style.visibility</p:attrName>
                                        </p:attrNameLst>
                                      </p:cBhvr>
                                      <p:to>
                                        <p:strVal val="visible"/>
                                      </p:to>
                                    </p:set>
                                    <p:anim calcmode="discrete" valueType="clr">
                                      <p:cBhvr override="childStyle">
                                        <p:cTn id="13"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
                                        </p:tgtEl>
                                        <p:attrNameLst>
                                          <p:attrName>fillcolor</p:attrName>
                                        </p:attrNameLst>
                                      </p:cBhvr>
                                      <p:tavLst>
                                        <p:tav tm="0">
                                          <p:val>
                                            <p:clrVal>
                                              <a:schemeClr val="accent2"/>
                                            </p:clrVal>
                                          </p:val>
                                        </p:tav>
                                        <p:tav tm="50000">
                                          <p:val>
                                            <p:clrVal>
                                              <a:schemeClr val="hlink"/>
                                            </p:clrVal>
                                          </p:val>
                                        </p:tav>
                                      </p:tavLst>
                                    </p:anim>
                                    <p:set>
                                      <p:cBhvr>
                                        <p:cTn id="15"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2073373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TotalTime>
  <Words>1524</Words>
  <Application>Microsoft Office PowerPoint</Application>
  <PresentationFormat>Widescreen</PresentationFormat>
  <Paragraphs>280</Paragraphs>
  <Slides>28</Slides>
  <Notes>14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28</vt:i4>
      </vt:variant>
    </vt:vector>
  </HeadingPairs>
  <TitlesOfParts>
    <vt:vector size="41" baseType="lpstr">
      <vt:lpstr>Arial Unicode MS</vt:lpstr>
      <vt:lpstr>SimSun</vt:lpstr>
      <vt:lpstr>ae_AlMateen</vt:lpstr>
      <vt:lpstr>Arabic Transparent</vt:lpstr>
      <vt:lpstr>Arial</vt:lpstr>
      <vt:lpstr>Arial Black</vt:lpstr>
      <vt:lpstr>AYM Wadiy S_U normal.</vt:lpstr>
      <vt:lpstr>Calibri</vt:lpstr>
      <vt:lpstr>PT Bold Heading</vt:lpstr>
      <vt:lpstr>Times New Roman</vt:lpstr>
      <vt:lpstr>Wingdings</vt:lpstr>
      <vt:lpstr>1_Office Theme</vt:lpstr>
      <vt:lpstr>Office Theme</vt:lpstr>
      <vt:lpstr>PowerPoint Presentation</vt:lpstr>
      <vt:lpstr>المحاضرة الثانية  </vt:lpstr>
      <vt:lpstr>عناصر المحاضرة</vt:lpstr>
      <vt:lpstr>علم الاقتصاد</vt:lpstr>
      <vt:lpstr>PowerPoint Presentation</vt:lpstr>
      <vt:lpstr>PowerPoint Presentation</vt:lpstr>
      <vt:lpstr>الإختيار</vt:lpstr>
      <vt:lpstr>سؤال للمراجعة </vt:lpstr>
      <vt:lpstr>منحنى الامكانيات الانتاجية:</vt:lpstr>
      <vt:lpstr>منحنى الامكانيات الانتاجية:</vt:lpstr>
      <vt:lpstr>منحنى الامكانيات الانتاجية:</vt:lpstr>
      <vt:lpstr>سؤال للمراجعة </vt:lpstr>
      <vt:lpstr>    </vt:lpstr>
      <vt:lpstr>PowerPoint Presentation</vt:lpstr>
      <vt:lpstr>النمو الاقتصادي </vt:lpstr>
      <vt:lpstr>PowerPoint Presentation</vt:lpstr>
      <vt:lpstr>سؤال للمراجعة </vt:lpstr>
      <vt:lpstr>سؤال للمراجعة </vt:lpstr>
      <vt:lpstr>التدفق الدائري للنشاط الاقتصادي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studio 3</cp:lastModifiedBy>
  <cp:revision>18</cp:revision>
  <dcterms:created xsi:type="dcterms:W3CDTF">2016-09-26T09:11:30Z</dcterms:created>
  <dcterms:modified xsi:type="dcterms:W3CDTF">2016-09-29T09:33:37Z</dcterms:modified>
</cp:coreProperties>
</file>