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10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20" r:id="rId11"/>
    <p:sldId id="319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1A25"/>
    <a:srgbClr val="AD9968"/>
    <a:srgbClr val="013E36"/>
    <a:srgbClr val="D9791B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164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2845A-9D70-49CE-A165-ED749595C8B8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مبادئ إدارة الأعمال                                                                                                      إعداد: أعضاء هيئة تدريس المقرر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983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ar-SA" smtClean="0"/>
              <a:t>مبادئ إدارة الأعمال                                                                                                      إعداد: أعضاء هيئة تدريس المقرر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F2845A-9D70-49CE-A165-ED749595C8B8}" type="slidenum">
              <a:rPr lang="ar-SA" smtClean="0"/>
              <a:pPr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6096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ar-SA" smtClean="0"/>
              <a:t>مبادئ إدارة الأعمال                                                                                                      إعداد: أعضاء هيئة تدريس المقرر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F2845A-9D70-49CE-A165-ED749595C8B8}" type="slidenum">
              <a:rPr lang="ar-SA" smtClean="0"/>
              <a:pPr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53931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2845A-9D70-49CE-A165-ED749595C8B8}" type="slidenum">
              <a:rPr lang="ar-SA" smtClean="0"/>
              <a:pPr/>
              <a:t>9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مبادئ إدارة الأعمال                                                                                                      إعداد: أعضاء هيئة تدريس المقرر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79548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2845A-9D70-49CE-A165-ED749595C8B8}" type="slidenum">
              <a:rPr lang="ar-SA" smtClean="0"/>
              <a:pPr/>
              <a:t>13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مبادئ إدارة الأعمال                                                                                                      إعداد: أعضاء هيئة تدريس المقرر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2733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2845A-9D70-49CE-A165-ED749595C8B8}" type="slidenum">
              <a:rPr lang="ar-SA" smtClean="0"/>
              <a:pPr/>
              <a:t>16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مبادئ إدارة الأعمال                                                                                                      إعداد: أعضاء هيئة تدريس المقرر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65016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2845A-9D70-49CE-A165-ED749595C8B8}" type="slidenum">
              <a:rPr lang="ar-SA" smtClean="0"/>
              <a:pPr/>
              <a:t>17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مبادئ إدارة الأعمال                                                                                                      إعداد: أعضاء هيئة تدريس المقرر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75753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2845A-9D70-49CE-A165-ED749595C8B8}" type="slidenum">
              <a:rPr lang="ar-SA" smtClean="0"/>
              <a:pPr/>
              <a:t>18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مبادئ إدارة الأعمال                                                                                                      إعداد: أعضاء هيئة تدريس المقرر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2250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87730" y="2967436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الإدارة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عبدالله الجعفري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الخامسة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33400" y="3633092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الفصل </a:t>
            </a:r>
            <a:r>
              <a:rPr lang="ar-SA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الخامس: </a:t>
            </a:r>
            <a:r>
              <a:rPr lang="ar-JO" sz="2800" b="1" dirty="0">
                <a:solidFill>
                  <a:srgbClr val="C00000"/>
                </a:solidFill>
              </a:rPr>
              <a:t>اتخاذ القرارات ودور تكنولوجيا المعلومات </a:t>
            </a:r>
            <a:endParaRPr lang="en-US" sz="2800" b="1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" name="مستطيل 1"/>
          <p:cNvSpPr/>
          <p:nvPr/>
        </p:nvSpPr>
        <p:spPr>
          <a:xfrm>
            <a:off x="2495550" y="5415159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ar-SA" sz="1200" dirty="0">
                <a:solidFill>
                  <a:schemeClr val="bg1">
                    <a:lumMod val="65000"/>
                  </a:schemeClr>
                </a:solidFill>
                <a:cs typeface="PT Bold Heading" pitchFamily="2" charset="-78"/>
              </a:rPr>
              <a:t>إعداد: </a:t>
            </a:r>
            <a:br>
              <a:rPr lang="ar-SA" sz="1200" dirty="0">
                <a:solidFill>
                  <a:schemeClr val="bg1">
                    <a:lumMod val="65000"/>
                  </a:schemeClr>
                </a:solidFill>
                <a:cs typeface="PT Bold Heading" pitchFamily="2" charset="-78"/>
              </a:rPr>
            </a:br>
            <a:r>
              <a:rPr lang="ar-SA" sz="1200" dirty="0">
                <a:solidFill>
                  <a:schemeClr val="bg1">
                    <a:lumMod val="65000"/>
                  </a:schemeClr>
                </a:solidFill>
                <a:cs typeface="PT Bold Heading" pitchFamily="2" charset="-78"/>
              </a:rPr>
              <a:t>أعضاء هيئة تدريس مقرر مبادئ إدارة الأعمال</a:t>
            </a:r>
            <a:endParaRPr lang="ar-SA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80592" y="1988840"/>
            <a:ext cx="7959258" cy="256815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ar-SA" sz="3600" b="1" dirty="0"/>
              <a:t>مكونات الفصل:</a:t>
            </a:r>
          </a:p>
          <a:p>
            <a:r>
              <a:rPr lang="ar-JO" b="1" u="sng" dirty="0" smtClean="0"/>
              <a:t>أولاً:</a:t>
            </a:r>
            <a:r>
              <a:rPr lang="ar-JO" b="1" dirty="0" smtClean="0"/>
              <a:t> </a:t>
            </a:r>
            <a:r>
              <a:rPr lang="ar-JO" dirty="0" smtClean="0"/>
              <a:t>تأثير </a:t>
            </a:r>
            <a:r>
              <a:rPr lang="ar-JO" b="1" dirty="0">
                <a:solidFill>
                  <a:schemeClr val="accent1">
                    <a:lumMod val="50000"/>
                  </a:schemeClr>
                </a:solidFill>
              </a:rPr>
              <a:t>تكنولوجيا المعلومات </a:t>
            </a:r>
            <a:r>
              <a:rPr lang="ar-SA" dirty="0" smtClean="0"/>
              <a:t>على </a:t>
            </a:r>
            <a:r>
              <a:rPr lang="ar-SA" dirty="0" smtClean="0"/>
              <a:t>مكان العمل والعملية الإدارية.</a:t>
            </a:r>
          </a:p>
          <a:p>
            <a:pPr>
              <a:buNone/>
            </a:pPr>
            <a:r>
              <a:rPr lang="ar-JO" b="1" u="sng" dirty="0" smtClean="0"/>
              <a:t>ثانياً:</a:t>
            </a:r>
            <a:r>
              <a:rPr lang="ar-JO" b="1" dirty="0" smtClean="0"/>
              <a:t> </a:t>
            </a:r>
            <a:r>
              <a:rPr lang="ar-JO" dirty="0" smtClean="0"/>
              <a:t>القرار</a:t>
            </a:r>
            <a:r>
              <a:rPr lang="ar-SA" dirty="0" smtClean="0"/>
              <a:t> (مفهومه، </a:t>
            </a:r>
            <a:r>
              <a:rPr lang="ar-JO" dirty="0" smtClean="0"/>
              <a:t>أنواعه</a:t>
            </a:r>
            <a:r>
              <a:rPr lang="ar-SA" dirty="0" smtClean="0"/>
              <a:t>، ومراحل صناعته واتخاذه).</a:t>
            </a:r>
          </a:p>
          <a:p>
            <a:pPr>
              <a:buNone/>
            </a:pPr>
            <a:r>
              <a:rPr lang="ar-JO" b="1" u="sng" dirty="0" smtClean="0"/>
              <a:t>ثالثاً:</a:t>
            </a:r>
            <a:r>
              <a:rPr lang="ar-JO" dirty="0" smtClean="0"/>
              <a:t> ظروف إتخاذ القرار ونماذجه</a:t>
            </a:r>
            <a:r>
              <a:rPr lang="ar-SA" dirty="0" smtClean="0"/>
              <a:t>.</a:t>
            </a:r>
          </a:p>
          <a:p>
            <a:pPr>
              <a:buNone/>
            </a:pPr>
            <a:r>
              <a:rPr lang="ar-JO" b="1" u="sng" dirty="0" smtClean="0"/>
              <a:t>رابعاً:</a:t>
            </a:r>
            <a:r>
              <a:rPr lang="ar-JO" b="1" dirty="0" smtClean="0"/>
              <a:t> </a:t>
            </a:r>
            <a:r>
              <a:rPr lang="ar-JO" dirty="0" smtClean="0"/>
              <a:t>المشاركة في اتخاذ القرار</a:t>
            </a:r>
            <a:r>
              <a:rPr lang="ar-SA" dirty="0" smtClean="0"/>
              <a:t>،</a:t>
            </a:r>
            <a:r>
              <a:rPr lang="ar-JO" dirty="0" smtClean="0"/>
              <a:t> ودور المعرفة</a:t>
            </a:r>
            <a:r>
              <a:rPr lang="ar-SA" dirty="0" smtClean="0"/>
              <a:t> في ذلك.</a:t>
            </a:r>
          </a:p>
          <a:p>
            <a:pPr>
              <a:buNone/>
            </a:pPr>
            <a:endParaRPr lang="ar-JO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510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3</a:t>
            </a:fld>
            <a:endParaRPr lang="ar-SA" sz="160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34770278"/>
      </p:ext>
    </p:extLst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9264" y="548680"/>
            <a:ext cx="1748880" cy="7829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ar-SA" sz="4000" b="1" dirty="0"/>
              <a:t>مقدمة: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31762" y="1682089"/>
            <a:ext cx="8253686" cy="34751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ar-SA" sz="3600" b="1" dirty="0"/>
              <a:t>*</a:t>
            </a:r>
            <a:r>
              <a:rPr lang="ar-SA" sz="3600" dirty="0"/>
              <a:t> </a:t>
            </a:r>
            <a:r>
              <a:rPr lang="ar-JO" sz="3600" dirty="0"/>
              <a:t>تعتبر القرارات </a:t>
            </a:r>
            <a:r>
              <a:rPr lang="ar-JO" sz="3600" b="1" dirty="0">
                <a:solidFill>
                  <a:srgbClr val="0070C0"/>
                </a:solidFill>
              </a:rPr>
              <a:t>جوهر</a:t>
            </a:r>
            <a:r>
              <a:rPr lang="ar-JO" sz="3600" dirty="0"/>
              <a:t> العملية الإدارية والمحصّلة النهائية لناتج عمل المديرين، لذلك يجب أن </a:t>
            </a:r>
            <a:r>
              <a:rPr lang="ar-SA" sz="3600" dirty="0"/>
              <a:t>تُعطى </a:t>
            </a:r>
            <a:r>
              <a:rPr lang="ar-JO" sz="3600" dirty="0"/>
              <a:t>أهمية خاصة بكل مراحلها. إضافة</a:t>
            </a:r>
            <a:r>
              <a:rPr lang="ar-SA" sz="3600" dirty="0"/>
              <a:t>ً</a:t>
            </a:r>
            <a:r>
              <a:rPr lang="ar-JO" sz="3600" dirty="0"/>
              <a:t> لكونها </a:t>
            </a:r>
            <a:r>
              <a:rPr lang="ar-JO" sz="3600" b="1" dirty="0">
                <a:solidFill>
                  <a:srgbClr val="0070C0"/>
                </a:solidFill>
              </a:rPr>
              <a:t>عمل جماعي </a:t>
            </a:r>
            <a:r>
              <a:rPr lang="ar-JO" sz="3600" dirty="0"/>
              <a:t>يأتي في إطار اسلوب فاعل للمشاركة وتبادل الآراء بين مختلف مستويات التنظيم. </a:t>
            </a:r>
            <a:r>
              <a:rPr lang="ar-JO" sz="3600" b="1" dirty="0">
                <a:solidFill>
                  <a:srgbClr val="0070C0"/>
                </a:solidFill>
              </a:rPr>
              <a:t>ويبرز تأثير تكنولوجيا المعرفة</a:t>
            </a:r>
            <a:r>
              <a:rPr lang="ar-JO" sz="3600" dirty="0"/>
              <a:t> بزيادة فاعلية تلك القرارات</a:t>
            </a:r>
            <a:r>
              <a:rPr lang="ar-SA" sz="3600" dirty="0"/>
              <a:t> لغاية تحسين الأداء</a:t>
            </a:r>
            <a:r>
              <a:rPr lang="ar-JO" sz="3600" dirty="0"/>
              <a:t>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10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4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3930228144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0648"/>
            <a:ext cx="9144000" cy="93610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>
                <a:solidFill>
                  <a:srgbClr val="AB1A25"/>
                </a:solidFill>
              </a:rPr>
              <a:t>   </a:t>
            </a:r>
            <a:r>
              <a:rPr lang="ar-JO" sz="3200" b="1" dirty="0">
                <a:solidFill>
                  <a:srgbClr val="AB1A25"/>
                </a:solidFill>
              </a:rPr>
              <a:t>أولاً: تأثير </a:t>
            </a:r>
            <a:r>
              <a:rPr lang="ar-JO" sz="3200" b="1" dirty="0" smtClean="0">
                <a:solidFill>
                  <a:srgbClr val="AB1A25"/>
                </a:solidFill>
              </a:rPr>
              <a:t>تكنولوجيا </a:t>
            </a:r>
            <a:r>
              <a:rPr lang="ar-JO" sz="3200" b="1" dirty="0">
                <a:solidFill>
                  <a:srgbClr val="AB1A25"/>
                </a:solidFill>
              </a:rPr>
              <a:t>المعلومات </a:t>
            </a:r>
            <a:r>
              <a:rPr lang="ar-SA" sz="3200" b="1" dirty="0" smtClean="0">
                <a:solidFill>
                  <a:srgbClr val="AB1A25"/>
                </a:solidFill>
              </a:rPr>
              <a:t>على </a:t>
            </a:r>
            <a:r>
              <a:rPr lang="ar-SA" sz="3200" b="1" dirty="0">
                <a:solidFill>
                  <a:srgbClr val="AB1A25"/>
                </a:solidFill>
              </a:rPr>
              <a:t>مكان العمل والعملية الإدارية</a:t>
            </a:r>
            <a:endParaRPr lang="ar-SA" sz="3200" b="1" dirty="0">
              <a:solidFill>
                <a:srgbClr val="AB1A2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4016" y="1340768"/>
            <a:ext cx="9705528" cy="475252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3050" indent="0" algn="just"/>
            <a:r>
              <a:rPr lang="ar-SA" sz="2400" dirty="0"/>
              <a:t>لقد أصبحت منظمات الأعمال مستفيدة كثيراً من </a:t>
            </a:r>
            <a:r>
              <a:rPr lang="ar-JO" sz="2400" b="1" dirty="0">
                <a:solidFill>
                  <a:schemeClr val="accent1">
                    <a:lumMod val="50000"/>
                  </a:schemeClr>
                </a:solidFill>
              </a:rPr>
              <a:t>تكنولوجيا المعلومات</a:t>
            </a:r>
            <a:r>
              <a:rPr lang="ar-SA" sz="2400" dirty="0" smtClean="0"/>
              <a:t> </a:t>
            </a:r>
            <a:r>
              <a:rPr lang="ar-SA" sz="2400" dirty="0"/>
              <a:t>وآلياتها، حيث </a:t>
            </a:r>
            <a:r>
              <a:rPr lang="ar-SA" sz="2400" u="sng" dirty="0"/>
              <a:t>أزيلت الحواجز</a:t>
            </a:r>
            <a:r>
              <a:rPr lang="ar-SA" sz="2400" dirty="0"/>
              <a:t>، وأصبحت المنظمات </a:t>
            </a:r>
            <a:r>
              <a:rPr lang="ar-SA" sz="2400" u="sng" dirty="0"/>
              <a:t>أكثر شفافية وانفتاحاً</a:t>
            </a:r>
            <a:r>
              <a:rPr lang="ar-SA" sz="2400" dirty="0"/>
              <a:t>، وظهر </a:t>
            </a:r>
            <a:r>
              <a:rPr lang="ar-SA" sz="2400" b="1" u="sng" dirty="0">
                <a:solidFill>
                  <a:srgbClr val="0070C0"/>
                </a:solidFill>
              </a:rPr>
              <a:t>العاملون المعرفيون</a:t>
            </a:r>
            <a:r>
              <a:rPr lang="ar-SA" sz="2400" b="1" dirty="0">
                <a:solidFill>
                  <a:srgbClr val="0070C0"/>
                </a:solidFill>
              </a:rPr>
              <a:t> </a:t>
            </a:r>
            <a:r>
              <a:rPr lang="ar-SA" sz="2400" dirty="0"/>
              <a:t>(رأس المال المعرفي). </a:t>
            </a:r>
          </a:p>
          <a:p>
            <a:pPr marL="273050" indent="0" algn="just"/>
            <a:r>
              <a:rPr lang="ar-SA" sz="2400" dirty="0"/>
              <a:t>كما وتحددت قدرات المنظمة ممثلة بعامليها في مجالين أساسين وهما:</a:t>
            </a:r>
          </a:p>
          <a:p>
            <a:pPr algn="just">
              <a:buNone/>
            </a:pPr>
            <a:r>
              <a:rPr lang="ar-SA" sz="2400" dirty="0"/>
              <a:t> </a:t>
            </a:r>
            <a:r>
              <a:rPr lang="ar-SA" sz="2400" dirty="0"/>
              <a:t>  </a:t>
            </a:r>
            <a:r>
              <a:rPr lang="ar-SA" sz="2400" b="1" dirty="0"/>
              <a:t>- </a:t>
            </a:r>
            <a:r>
              <a:rPr lang="ar-SA" sz="2400" b="1" u="sng" dirty="0"/>
              <a:t>قابليات حاسوبية:</a:t>
            </a:r>
            <a:r>
              <a:rPr lang="ar-SA" sz="2400" b="1" dirty="0"/>
              <a:t> </a:t>
            </a:r>
            <a:r>
              <a:rPr lang="ar-SA" sz="2400" dirty="0"/>
              <a:t>القدرة على استخدام الحواسيب لخلق الميزة.</a:t>
            </a:r>
          </a:p>
          <a:p>
            <a:pPr algn="just">
              <a:buNone/>
            </a:pPr>
            <a:r>
              <a:rPr lang="ar-SA" sz="2400" dirty="0"/>
              <a:t> </a:t>
            </a:r>
            <a:r>
              <a:rPr lang="ar-SA" sz="2400" dirty="0"/>
              <a:t>  </a:t>
            </a:r>
            <a:r>
              <a:rPr lang="ar-SA" sz="2400" b="1" dirty="0"/>
              <a:t>- </a:t>
            </a:r>
            <a:r>
              <a:rPr lang="ar-SA" sz="2400" b="1" u="sng" dirty="0"/>
              <a:t>قابليات معلوماتية:</a:t>
            </a:r>
            <a:r>
              <a:rPr lang="ar-SA" sz="2400" b="1" dirty="0"/>
              <a:t> </a:t>
            </a:r>
            <a:r>
              <a:rPr lang="ar-SA" sz="2400" dirty="0"/>
              <a:t>القدرة على استخدام التكنولوجيا في اتخاذ القرارات</a:t>
            </a:r>
          </a:p>
          <a:p>
            <a:pPr algn="just">
              <a:buNone/>
            </a:pPr>
            <a:endParaRPr lang="ar-SA" sz="2400" dirty="0">
              <a:cs typeface="PT Bold Heading" pitchFamily="2" charset="-78"/>
            </a:endParaRPr>
          </a:p>
          <a:p>
            <a:pPr algn="just">
              <a:buNone/>
            </a:pPr>
            <a:r>
              <a:rPr lang="ar-JO" sz="2400" dirty="0">
                <a:cs typeface="PT Bold Heading" pitchFamily="2" charset="-78"/>
              </a:rPr>
              <a:t>تكنولوجيا المعلومات والمنظمات:</a:t>
            </a:r>
          </a:p>
          <a:p>
            <a:pPr algn="just"/>
            <a:r>
              <a:rPr lang="ar-SA" sz="2400" dirty="0"/>
              <a:t>  </a:t>
            </a:r>
            <a:r>
              <a:rPr lang="ar-JO" sz="2400" dirty="0"/>
              <a:t>ل</a:t>
            </a:r>
            <a:r>
              <a:rPr lang="ar-SA" sz="2400" dirty="0"/>
              <a:t>قد ساهمت </a:t>
            </a:r>
            <a:r>
              <a:rPr lang="ar-JO" sz="2400" b="1" dirty="0" smtClean="0">
                <a:solidFill>
                  <a:schemeClr val="accent1">
                    <a:lumMod val="50000"/>
                  </a:schemeClr>
                </a:solidFill>
              </a:rPr>
              <a:t>تكنولوجيا </a:t>
            </a:r>
            <a:r>
              <a:rPr lang="ar-JO" sz="2400" b="1" dirty="0">
                <a:solidFill>
                  <a:schemeClr val="accent1">
                    <a:lumMod val="50000"/>
                  </a:schemeClr>
                </a:solidFill>
              </a:rPr>
              <a:t>المعلومات</a:t>
            </a:r>
            <a:r>
              <a:rPr lang="ar-JO" sz="2400" dirty="0" smtClean="0"/>
              <a:t> </a:t>
            </a:r>
            <a:r>
              <a:rPr lang="ar-SA" sz="2400" dirty="0"/>
              <a:t>بتقليل </a:t>
            </a:r>
            <a:r>
              <a:rPr lang="ar-JO" sz="2400" dirty="0"/>
              <a:t>عدد المستويات الإدارية (</a:t>
            </a:r>
            <a:r>
              <a:rPr lang="ar-JO" sz="2400" u="sng" dirty="0"/>
              <a:t>تنظيم مسطّح أو مفلطح</a:t>
            </a:r>
            <a:r>
              <a:rPr lang="ar-JO" sz="2400" dirty="0"/>
              <a:t>)، وبالتالي </a:t>
            </a:r>
            <a:r>
              <a:rPr lang="ar-JO" sz="2400" u="sng" dirty="0"/>
              <a:t>قل</a:t>
            </a:r>
            <a:r>
              <a:rPr lang="ar-SA" sz="2400" u="sng" dirty="0"/>
              <a:t> </a:t>
            </a:r>
            <a:r>
              <a:rPr lang="ar-JO" sz="2400" u="sng" dirty="0"/>
              <a:t>عدد </a:t>
            </a:r>
            <a:r>
              <a:rPr lang="ar-SA" sz="2400" u="sng" dirty="0"/>
              <a:t>المديرين</a:t>
            </a:r>
            <a:r>
              <a:rPr lang="ar-SA" sz="2400" dirty="0"/>
              <a:t> </a:t>
            </a:r>
            <a:r>
              <a:rPr lang="ar-JO" sz="2400" dirty="0"/>
              <a:t>المساهمون والمسهلّون لحركة انتقال المعلومات بين المستويات، وذلك لقيام أجهزة الحاس</a:t>
            </a:r>
            <a:r>
              <a:rPr lang="ar-SA" sz="2400" dirty="0"/>
              <a:t>ب</a:t>
            </a:r>
            <a:r>
              <a:rPr lang="ar-JO" sz="2400" dirty="0"/>
              <a:t> والاتصال بجزء كبير من مهامهم. </a:t>
            </a:r>
            <a:endParaRPr lang="ar-SA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10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5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743489712"/>
      </p:ext>
    </p:extLst>
  </p:cSld>
  <p:clrMapOvr>
    <a:masterClrMapping/>
  </p:clrMapOvr>
  <p:transition spd="slow">
    <p:wheel spokes="8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2480" y="692696"/>
            <a:ext cx="9145016" cy="5400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3050" indent="0" algn="just"/>
            <a:r>
              <a:rPr lang="ar-JO" sz="2800" dirty="0"/>
              <a:t>كما وقد ساهمت </a:t>
            </a:r>
            <a:r>
              <a:rPr lang="ar-JO" sz="2800" b="1" dirty="0">
                <a:solidFill>
                  <a:schemeClr val="accent1">
                    <a:lumMod val="50000"/>
                  </a:schemeClr>
                </a:solidFill>
              </a:rPr>
              <a:t>تكنولوجيا المعلومات </a:t>
            </a:r>
            <a:r>
              <a:rPr lang="ar-JO" sz="2800" dirty="0" smtClean="0"/>
              <a:t>بجعل </a:t>
            </a:r>
            <a:r>
              <a:rPr lang="ar-JO" sz="2800" b="1" u="sng" dirty="0">
                <a:solidFill>
                  <a:srgbClr val="0070C0"/>
                </a:solidFill>
              </a:rPr>
              <a:t>التجارة الإلكترونية</a:t>
            </a:r>
            <a:r>
              <a:rPr lang="ar-JO" sz="2800" b="1" dirty="0">
                <a:solidFill>
                  <a:srgbClr val="0070C0"/>
                </a:solidFill>
              </a:rPr>
              <a:t> </a:t>
            </a:r>
            <a:r>
              <a:rPr lang="ar-JO" sz="2800" dirty="0" smtClean="0"/>
              <a:t>(</a:t>
            </a:r>
            <a:r>
              <a:rPr lang="ar-JO" sz="2800" dirty="0"/>
              <a:t>الشراء والبيع وعقد الصفقات عبر الإنترنت) واقعاً جديداً يجب التعامل معه، وبالتالي </a:t>
            </a:r>
            <a:r>
              <a:rPr lang="ar-JO" sz="2800" u="sng" dirty="0"/>
              <a:t>زادت الفرص</a:t>
            </a:r>
            <a:r>
              <a:rPr lang="ar-JO" sz="2800" dirty="0"/>
              <a:t> بسبب سرعة </a:t>
            </a:r>
            <a:r>
              <a:rPr lang="ar-JO" sz="2800" dirty="0"/>
              <a:t>إتخاذ القرار واستخدام المعلومات بوقتها المناسب. </a:t>
            </a:r>
            <a:r>
              <a:rPr lang="ar-SA" sz="2800" dirty="0"/>
              <a:t>كما</a:t>
            </a:r>
            <a:r>
              <a:rPr lang="en-US" sz="2800" dirty="0"/>
              <a:t> </a:t>
            </a:r>
            <a:r>
              <a:rPr lang="ar-SA" sz="2800" dirty="0"/>
              <a:t>وأوجدت </a:t>
            </a:r>
            <a:r>
              <a:rPr lang="ar-JO" sz="2800" dirty="0" smtClean="0"/>
              <a:t>(</a:t>
            </a:r>
            <a:r>
              <a:rPr lang="ar-JO" sz="2800" u="sng" dirty="0"/>
              <a:t>المك</a:t>
            </a:r>
            <a:r>
              <a:rPr lang="ar-SA" sz="2800" u="sng" dirty="0"/>
              <a:t>ا</a:t>
            </a:r>
            <a:r>
              <a:rPr lang="ar-JO" sz="2800" u="sng" dirty="0"/>
              <a:t>تب المؤتمت</a:t>
            </a:r>
            <a:r>
              <a:rPr lang="ar-SA" sz="2800" u="sng" dirty="0"/>
              <a:t>ة</a:t>
            </a:r>
            <a:r>
              <a:rPr lang="ar-JO" sz="2800" dirty="0"/>
              <a:t>)، أو كما يطلق عليه</a:t>
            </a:r>
            <a:r>
              <a:rPr lang="ar-SA" sz="2800" dirty="0"/>
              <a:t>ا</a:t>
            </a:r>
            <a:r>
              <a:rPr lang="ar-JO" sz="2800" dirty="0"/>
              <a:t> اليوم (</a:t>
            </a:r>
            <a:r>
              <a:rPr lang="ar-JO" sz="2800" u="sng" dirty="0"/>
              <a:t>بالمحطات الذكية أو الأنيقة</a:t>
            </a:r>
            <a:r>
              <a:rPr lang="ar-JO" sz="2800" dirty="0"/>
              <a:t>)</a:t>
            </a:r>
            <a:r>
              <a:rPr lang="ar-SA" sz="2800" dirty="0"/>
              <a:t> التي </a:t>
            </a:r>
            <a:r>
              <a:rPr lang="ar-JO" sz="2800" dirty="0"/>
              <a:t>ربط</a:t>
            </a:r>
            <a:r>
              <a:rPr lang="ar-SA" sz="2800" dirty="0"/>
              <a:t>ت</a:t>
            </a:r>
            <a:r>
              <a:rPr lang="ar-JO" sz="2800" dirty="0"/>
              <a:t> الحواسيب </a:t>
            </a:r>
            <a:r>
              <a:rPr lang="ar-SA" sz="2800" dirty="0"/>
              <a:t>مع بعضها لتسهيل العمل.</a:t>
            </a:r>
          </a:p>
          <a:p>
            <a:pPr marL="273050" indent="0" algn="just"/>
            <a:endParaRPr lang="ar-SA" sz="1000" b="1" u="sng" dirty="0"/>
          </a:p>
          <a:p>
            <a:pPr marL="273050" indent="0" algn="just"/>
            <a:r>
              <a:rPr lang="ar-JO" sz="2800" dirty="0">
                <a:cs typeface="PT Bold Heading" pitchFamily="2" charset="-78"/>
              </a:rPr>
              <a:t>تأثير </a:t>
            </a:r>
            <a:r>
              <a:rPr lang="ar-JO" sz="2800" b="1" dirty="0">
                <a:solidFill>
                  <a:schemeClr val="accent1">
                    <a:lumMod val="50000"/>
                  </a:schemeClr>
                </a:solidFill>
              </a:rPr>
              <a:t>تكنولوجيا المعلومات</a:t>
            </a:r>
            <a:r>
              <a:rPr lang="ar-JO" sz="2800" dirty="0" smtClean="0">
                <a:cs typeface="PT Bold Heading" pitchFamily="2" charset="-78"/>
              </a:rPr>
              <a:t> </a:t>
            </a:r>
            <a:r>
              <a:rPr lang="ar-JO" sz="2800" dirty="0">
                <a:cs typeface="PT Bold Heading" pitchFamily="2" charset="-78"/>
              </a:rPr>
              <a:t>على العملية الإدارية:</a:t>
            </a:r>
          </a:p>
          <a:p>
            <a:pPr marL="273050" indent="0" algn="just"/>
            <a:r>
              <a:rPr lang="ar-JO" sz="2800" dirty="0"/>
              <a:t>بشكلٍ عام ساهمت </a:t>
            </a:r>
            <a:r>
              <a:rPr lang="ar-JO" sz="2800" b="1" dirty="0">
                <a:solidFill>
                  <a:schemeClr val="accent1">
                    <a:lumMod val="50000"/>
                  </a:schemeClr>
                </a:solidFill>
              </a:rPr>
              <a:t>تكنولوجيا المعلومات </a:t>
            </a:r>
            <a:r>
              <a:rPr lang="ar-JO" sz="2800" dirty="0" smtClean="0"/>
              <a:t>في </a:t>
            </a:r>
            <a:r>
              <a:rPr lang="ar-JO" sz="2800" dirty="0"/>
              <a:t>تعزيز أدوار المديرين وتفعيل الممارسة للعملية الإدارية</a:t>
            </a:r>
            <a:r>
              <a:rPr lang="ar-SA" sz="2800" dirty="0"/>
              <a:t>، </a:t>
            </a:r>
            <a:r>
              <a:rPr lang="ar-JO" sz="2800" dirty="0"/>
              <a:t>وذلك بفعل حركة المعلومات، وسرعة </a:t>
            </a:r>
            <a:r>
              <a:rPr lang="ar-SA" sz="2800" dirty="0"/>
              <a:t>ا</a:t>
            </a:r>
            <a:r>
              <a:rPr lang="ar-JO" sz="2800" dirty="0"/>
              <a:t>لاتصالات، ووضوح الأهداف، وزيادة التكامل والتنسيق، والقياس السريع للنتائج، وزيادة فرص التحاور وفرص النجاح أمام الإدارة.</a:t>
            </a:r>
          </a:p>
          <a:p>
            <a:pPr algn="just">
              <a:buNone/>
            </a:pP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510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mtClean="0"/>
              <a:pPr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894405"/>
      </p:ext>
    </p:extLst>
  </p:cSld>
  <p:clrMapOvr>
    <a:masterClrMapping/>
  </p:clrMapOvr>
  <p:transition spd="slow">
    <p:diamond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512" y="188640"/>
            <a:ext cx="8445624" cy="8572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4000" b="1" dirty="0">
                <a:solidFill>
                  <a:srgbClr val="C00000"/>
                </a:solidFill>
              </a:rPr>
              <a:t>ثانياً: مفهوم القرار وأنواعه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0472" y="1340768"/>
            <a:ext cx="9577064" cy="4824536"/>
          </a:xfr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3050" indent="0" algn="just"/>
            <a:r>
              <a:rPr lang="ar-SA" sz="2400" dirty="0">
                <a:cs typeface="PT Bold Heading" pitchFamily="2" charset="-78"/>
              </a:rPr>
              <a:t>مفهوم </a:t>
            </a:r>
            <a:r>
              <a:rPr lang="ar-JO" sz="2400" dirty="0">
                <a:cs typeface="PT Bold Heading" pitchFamily="2" charset="-78"/>
              </a:rPr>
              <a:t>القرار</a:t>
            </a:r>
            <a:r>
              <a:rPr lang="ar-SA" sz="2400" dirty="0">
                <a:cs typeface="PT Bold Heading" pitchFamily="2" charset="-78"/>
              </a:rPr>
              <a:t>:</a:t>
            </a:r>
          </a:p>
          <a:p>
            <a:pPr marL="273050" indent="0" algn="just"/>
            <a:r>
              <a:rPr lang="ar-JO" sz="2400" dirty="0">
                <a:cs typeface="PT Bold Heading" pitchFamily="2" charset="-78"/>
              </a:rPr>
              <a:t>  </a:t>
            </a:r>
            <a:r>
              <a:rPr lang="ar-JO" sz="2400" dirty="0"/>
              <a:t>اختيار بديل </a:t>
            </a:r>
            <a:r>
              <a:rPr lang="ar-SA" sz="2400" dirty="0"/>
              <a:t>أمثل </a:t>
            </a:r>
            <a:r>
              <a:rPr lang="ar-JO" sz="2400" dirty="0"/>
              <a:t>من عدة بدائل متاحة في سبيل تحقيق هدف معين.</a:t>
            </a:r>
          </a:p>
          <a:p>
            <a:pPr marL="273050" indent="0" algn="just"/>
            <a:r>
              <a:rPr lang="ar-JO" sz="2400" dirty="0">
                <a:cs typeface="PT Bold Heading" pitchFamily="2" charset="-78"/>
              </a:rPr>
              <a:t>الأركان الثلاث</a:t>
            </a:r>
            <a:r>
              <a:rPr lang="ar-SA" sz="2400" dirty="0">
                <a:cs typeface="PT Bold Heading" pitchFamily="2" charset="-78"/>
              </a:rPr>
              <a:t>ة</a:t>
            </a:r>
            <a:r>
              <a:rPr lang="ar-JO" sz="2400" dirty="0">
                <a:cs typeface="PT Bold Heading" pitchFamily="2" charset="-78"/>
              </a:rPr>
              <a:t> الأساسية للقرار:</a:t>
            </a:r>
          </a:p>
          <a:p>
            <a:pPr marL="787400" indent="-514350" algn="just">
              <a:buFont typeface="+mj-cs"/>
              <a:buAutoNum type="arabic2Minus"/>
            </a:pPr>
            <a:r>
              <a:rPr lang="ar-JO" sz="2400" dirty="0"/>
              <a:t>وجود البدائل: </a:t>
            </a:r>
          </a:p>
          <a:p>
            <a:pPr marL="787400" indent="-514350" algn="just">
              <a:buFont typeface="+mj-cs"/>
              <a:buAutoNum type="arabic2Minus"/>
            </a:pPr>
            <a:r>
              <a:rPr lang="ar-JO" sz="2400" dirty="0"/>
              <a:t>حرية الاختيار:</a:t>
            </a:r>
          </a:p>
          <a:p>
            <a:pPr marL="787400" indent="-514350" algn="just">
              <a:buFont typeface="+mj-cs"/>
              <a:buAutoNum type="arabic2Minus"/>
            </a:pPr>
            <a:r>
              <a:rPr lang="ar-JO" sz="2400" dirty="0"/>
              <a:t>وجود الهدف: وإلا أصبح القرار عملاً عبثياً.</a:t>
            </a:r>
          </a:p>
          <a:p>
            <a:pPr marL="273050" indent="0" algn="just"/>
            <a:r>
              <a:rPr lang="ar-JO" sz="2400" dirty="0"/>
              <a:t>وعادةً ما يرتبط القرار بظهور مشكلة تحاول الإدارة </a:t>
            </a:r>
            <a:r>
              <a:rPr lang="ar-JO" sz="2400" b="1" dirty="0">
                <a:solidFill>
                  <a:srgbClr val="0070C0"/>
                </a:solidFill>
              </a:rPr>
              <a:t>حلها </a:t>
            </a:r>
            <a:r>
              <a:rPr lang="ar-JO" sz="2400" dirty="0"/>
              <a:t>من خلال تشخيصها و</a:t>
            </a:r>
            <a:r>
              <a:rPr lang="ar-SA" sz="2400" dirty="0"/>
              <a:t>ا</a:t>
            </a:r>
            <a:r>
              <a:rPr lang="ar-JO" sz="2400" dirty="0"/>
              <a:t>تخاذ الإجراء المناسب. ويأتي الحل في إطار </a:t>
            </a:r>
            <a:r>
              <a:rPr lang="ar-JO" sz="2400" b="1" dirty="0">
                <a:solidFill>
                  <a:srgbClr val="0070C0"/>
                </a:solidFill>
              </a:rPr>
              <a:t>صناعة القرار</a:t>
            </a:r>
            <a:r>
              <a:rPr lang="ar-SA" sz="2400" b="1" dirty="0">
                <a:solidFill>
                  <a:srgbClr val="0070C0"/>
                </a:solidFill>
              </a:rPr>
              <a:t> </a:t>
            </a:r>
            <a:r>
              <a:rPr lang="ar-JO" sz="2400" dirty="0"/>
              <a:t>مجمل الإجراءات المرتبطة بتشخيص المشكلة وجمع البيانات وتطوير البدائل وتقييمها والتوصية بأفضلها. </a:t>
            </a:r>
            <a:r>
              <a:rPr lang="ar-JO" sz="2400" dirty="0"/>
              <a:t>حيث </a:t>
            </a:r>
            <a:r>
              <a:rPr lang="ar-JO" sz="2400" b="1" dirty="0">
                <a:solidFill>
                  <a:srgbClr val="00B050"/>
                </a:solidFill>
              </a:rPr>
              <a:t>يليها</a:t>
            </a:r>
            <a:r>
              <a:rPr lang="ar-JO" sz="2400" dirty="0"/>
              <a:t> عملية </a:t>
            </a:r>
            <a:r>
              <a:rPr lang="ar-JO" sz="2400" b="1" dirty="0">
                <a:solidFill>
                  <a:srgbClr val="0070C0"/>
                </a:solidFill>
              </a:rPr>
              <a:t>اتخاذ </a:t>
            </a:r>
            <a:r>
              <a:rPr lang="ar-JO" sz="2400" b="1" dirty="0" smtClean="0">
                <a:solidFill>
                  <a:srgbClr val="0070C0"/>
                </a:solidFill>
              </a:rPr>
              <a:t>القرار</a:t>
            </a:r>
            <a:r>
              <a:rPr lang="ar-SA" sz="2400" b="1" dirty="0" smtClean="0">
                <a:solidFill>
                  <a:srgbClr val="0070C0"/>
                </a:solidFill>
              </a:rPr>
              <a:t> </a:t>
            </a:r>
            <a:r>
              <a:rPr lang="ar-JO" sz="2400" dirty="0" smtClean="0"/>
              <a:t>عملية </a:t>
            </a:r>
            <a:r>
              <a:rPr lang="ar-JO" sz="2400" dirty="0"/>
              <a:t>تقييم البدائل واختيار أفضلها وتنفيذ</a:t>
            </a:r>
            <a:r>
              <a:rPr lang="ar-SA" sz="2400" dirty="0"/>
              <a:t>ه</a:t>
            </a:r>
            <a:r>
              <a:rPr lang="ar-JO" sz="2400" dirty="0"/>
              <a:t> وتقييم</a:t>
            </a:r>
            <a:r>
              <a:rPr lang="ar-SA" sz="2400" dirty="0"/>
              <a:t>ه</a:t>
            </a:r>
            <a:r>
              <a:rPr lang="ar-JO" sz="2400" dirty="0"/>
              <a:t>. </a:t>
            </a:r>
          </a:p>
          <a:p>
            <a:pPr algn="just">
              <a:buNone/>
            </a:pPr>
            <a:endParaRPr lang="ar-JO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545288" y="5800179"/>
            <a:ext cx="2133600" cy="365125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7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802748022"/>
      </p:ext>
    </p:extLst>
  </p:cSld>
  <p:clrMapOvr>
    <a:masterClrMapping/>
  </p:clrMapOvr>
  <p:transition spd="slow">
    <p:strips dir="ru"/>
    <p:sndAc>
      <p:stSnd>
        <p:snd r:embed="rId3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76536" y="476672"/>
            <a:ext cx="8229600" cy="85725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مراحل صناعة واتخاذ القرار</a:t>
            </a:r>
            <a:endParaRPr lang="ar-SA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2480" y="1484784"/>
            <a:ext cx="9577064" cy="460851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3050" indent="0" algn="just"/>
            <a:r>
              <a:rPr lang="ar-JO" sz="2800" b="1" dirty="0"/>
              <a:t>1- مرحلة إدراك متطلبات القرار:</a:t>
            </a:r>
            <a:r>
              <a:rPr lang="ar-SA" sz="2800" b="1" dirty="0"/>
              <a:t> </a:t>
            </a:r>
            <a:r>
              <a:rPr lang="ar-JO" sz="2800" dirty="0"/>
              <a:t>يواجه المديرين الحاجة لإتخاذ</a:t>
            </a:r>
            <a:r>
              <a:rPr lang="ar-JO" sz="2800" dirty="0"/>
              <a:t> القرار عندما تكون هنالك </a:t>
            </a:r>
            <a:r>
              <a:rPr lang="ar-JO" sz="2800" b="1" dirty="0">
                <a:solidFill>
                  <a:srgbClr val="0070C0"/>
                </a:solidFill>
              </a:rPr>
              <a:t>مشكلة</a:t>
            </a:r>
            <a:r>
              <a:rPr lang="ar-JO" sz="2800" dirty="0"/>
              <a:t> </a:t>
            </a:r>
            <a:r>
              <a:rPr lang="ar-JO" sz="2800" dirty="0" smtClean="0"/>
              <a:t>(</a:t>
            </a:r>
            <a:r>
              <a:rPr lang="ar-JO" sz="2800" dirty="0"/>
              <a:t>موقف تفشل فيه المنظمة من إنجاز أهدافها أو تكون بعض أوجه الإنجاز غير مرضية). أو </a:t>
            </a:r>
            <a:r>
              <a:rPr lang="ar-JO" sz="2800" b="1" dirty="0">
                <a:solidFill>
                  <a:srgbClr val="0070C0"/>
                </a:solidFill>
              </a:rPr>
              <a:t>فرصة</a:t>
            </a:r>
            <a:r>
              <a:rPr lang="ar-JO" sz="2800" dirty="0"/>
              <a:t> </a:t>
            </a:r>
            <a:r>
              <a:rPr lang="ar-JO" sz="2800" dirty="0" smtClean="0"/>
              <a:t>(</a:t>
            </a:r>
            <a:r>
              <a:rPr lang="ar-JO" sz="2800" dirty="0"/>
              <a:t>موقف يرى فيه المديرين إنجازات </a:t>
            </a:r>
            <a:r>
              <a:rPr lang="ar-JO" sz="2800" dirty="0" err="1"/>
              <a:t>منظمية</a:t>
            </a:r>
            <a:r>
              <a:rPr lang="ar-JO" sz="2800" dirty="0"/>
              <a:t> تتجاوز الأهداف الموضوعة حالياً</a:t>
            </a:r>
            <a:r>
              <a:rPr lang="ar-SA" sz="2800" dirty="0"/>
              <a:t>)</a:t>
            </a:r>
            <a:r>
              <a:rPr lang="ar-JO" sz="2800" dirty="0"/>
              <a:t>. </a:t>
            </a:r>
          </a:p>
          <a:p>
            <a:pPr marL="273050" indent="0" algn="just"/>
            <a:r>
              <a:rPr lang="ar-JO" sz="2800" dirty="0"/>
              <a:t>عادةً ما يقع المديرين في هذه المرحلة بالكثير من الأخطاء الشائعة ومنها: </a:t>
            </a:r>
          </a:p>
          <a:p>
            <a:pPr marL="273050" indent="0" algn="just"/>
            <a:r>
              <a:rPr lang="ar-JO" sz="2800" dirty="0"/>
              <a:t>     أ- تعريف المشكلة </a:t>
            </a:r>
            <a:r>
              <a:rPr lang="ar-SA" sz="2800" dirty="0"/>
              <a:t>أ</a:t>
            </a:r>
            <a:r>
              <a:rPr lang="ar-JO" sz="2800" dirty="0"/>
              <a:t>و الفرصة بشكلٍ واسع جداً أو ضيق جداً.</a:t>
            </a:r>
          </a:p>
          <a:p>
            <a:pPr marL="273050" indent="0" algn="just"/>
            <a:r>
              <a:rPr lang="ar-JO" sz="2800" dirty="0"/>
              <a:t>     ب- التركيز على الأعراض للمشاكل وليس على أسبابها.</a:t>
            </a:r>
          </a:p>
          <a:p>
            <a:pPr marL="273050" indent="0" algn="just"/>
            <a:r>
              <a:rPr lang="ar-JO" sz="2800" dirty="0"/>
              <a:t>     ج- الإختيار الخاطئ للمشكلة أو الفرصة، والتعامل معها.</a:t>
            </a:r>
            <a:endParaRPr lang="ar-SA" sz="2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913440" y="5572088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8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2874424639"/>
      </p:ext>
    </p:extLst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90428" y="699128"/>
            <a:ext cx="8424936" cy="530403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ar-JO" sz="2800" b="1" dirty="0"/>
              <a:t>2- تشخيص وتحليل الأسباب: </a:t>
            </a:r>
            <a:r>
              <a:rPr lang="ar-JO" sz="2800" dirty="0"/>
              <a:t>بمعنى  تحليل الأسباب الرئيسة</a:t>
            </a:r>
            <a:r>
              <a:rPr lang="ar-SA" sz="2800" dirty="0"/>
              <a:t> </a:t>
            </a:r>
            <a:r>
              <a:rPr lang="ar-JO" sz="2800" dirty="0"/>
              <a:t>المرتبطة بالموقف، أو المشكلة، أو الفرصة. </a:t>
            </a:r>
          </a:p>
          <a:p>
            <a:pPr algn="just">
              <a:buNone/>
            </a:pPr>
            <a:r>
              <a:rPr lang="ar-JO" sz="2800" b="1" dirty="0"/>
              <a:t>3- تطوير البدائل: </a:t>
            </a:r>
            <a:r>
              <a:rPr lang="ar-JO" sz="2800" dirty="0"/>
              <a:t>أي البحث عن الحلول للمشكلة. حيث أن أحد الأسباب لفشل القرارات هو محاولة الإدارة البحث عن حلول محدودة جداً، </a:t>
            </a:r>
            <a:r>
              <a:rPr lang="ar-SA" sz="2800" dirty="0"/>
              <a:t>وذات </a:t>
            </a:r>
            <a:r>
              <a:rPr lang="ar-JO" sz="2800" dirty="0"/>
              <a:t>علاقة ضيقة بالأسباب.</a:t>
            </a:r>
          </a:p>
          <a:p>
            <a:pPr algn="just">
              <a:buNone/>
            </a:pPr>
            <a:r>
              <a:rPr lang="ar-SA" sz="2800" b="1" dirty="0"/>
              <a:t>4</a:t>
            </a:r>
            <a:r>
              <a:rPr lang="ar-JO" sz="2800" b="1" dirty="0"/>
              <a:t>- تقييم البدائل:</a:t>
            </a:r>
            <a:r>
              <a:rPr lang="ar-JO" sz="2800" dirty="0"/>
              <a:t> بمعنى معرفة أي البدائل أفضل لحل المشكلة أو الاستفادة من الفرصة. </a:t>
            </a:r>
            <a:r>
              <a:rPr lang="ar-SA" sz="2800" dirty="0"/>
              <a:t>و</a:t>
            </a:r>
            <a:r>
              <a:rPr lang="ar-JO" sz="2800" dirty="0"/>
              <a:t>من أهم الاعتبارات</a:t>
            </a:r>
            <a:r>
              <a:rPr lang="ar-SA" sz="2800" dirty="0"/>
              <a:t> المستخدمة</a:t>
            </a:r>
            <a:r>
              <a:rPr lang="ar-JO" sz="2800" dirty="0"/>
              <a:t> لتقييم البدائل (التكلفة، التوقيت، قبول المعنيين، الجوانب الأخلاقية،...).</a:t>
            </a:r>
            <a:endParaRPr lang="ar-SA" sz="2800" dirty="0"/>
          </a:p>
          <a:p>
            <a:pPr algn="just">
              <a:buNone/>
            </a:pPr>
            <a:r>
              <a:rPr lang="ar-JO" sz="2800" dirty="0"/>
              <a:t>* تلعب شخصية المدير وميله دور</a:t>
            </a:r>
            <a:r>
              <a:rPr lang="ar-SA" sz="2800" dirty="0"/>
              <a:t>اً</a:t>
            </a:r>
            <a:r>
              <a:rPr lang="ar-JO" sz="2800" dirty="0"/>
              <a:t> كبير</a:t>
            </a:r>
            <a:r>
              <a:rPr lang="ar-SA" sz="2800" dirty="0"/>
              <a:t>اً</a:t>
            </a:r>
            <a:r>
              <a:rPr lang="ar-JO" sz="2800" dirty="0"/>
              <a:t> في قبول</a:t>
            </a:r>
            <a:r>
              <a:rPr lang="ar-SA" sz="2800" dirty="0"/>
              <a:t> أو الميل</a:t>
            </a:r>
            <a:r>
              <a:rPr lang="ar-JO" sz="2800" dirty="0"/>
              <a:t> </a:t>
            </a:r>
            <a:r>
              <a:rPr lang="ar-SA" sz="2800" dirty="0"/>
              <a:t>ل</a:t>
            </a:r>
            <a:r>
              <a:rPr lang="ar-JO" sz="2800" dirty="0"/>
              <a:t>لمخاطرة </a:t>
            </a:r>
            <a:r>
              <a:rPr lang="ar-SA" sz="2800" dirty="0"/>
              <a:t>وذلك </a:t>
            </a:r>
            <a:r>
              <a:rPr lang="ar-JO" sz="2800" dirty="0"/>
              <a:t>في ضوء وجود فرصة واعدة بالربح أو الخسارة.</a:t>
            </a:r>
          </a:p>
          <a:p>
            <a:pPr algn="just">
              <a:buNone/>
            </a:pPr>
            <a:endParaRPr lang="ar-SA" sz="28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510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9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3513352537"/>
      </p:ext>
    </p:extLst>
  </p:cSld>
  <p:clrMapOvr>
    <a:masterClrMapping/>
  </p:clrMapOvr>
  <p:transition spd="slow">
    <p:split dir="in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0512" y="620688"/>
            <a:ext cx="8317432" cy="537951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90488" indent="17463" algn="just"/>
            <a:endParaRPr lang="ar-SA" sz="2800" b="1" dirty="0"/>
          </a:p>
          <a:p>
            <a:pPr marL="531813" indent="-423863" algn="just"/>
            <a:r>
              <a:rPr lang="ar-SA" sz="2800" b="1" dirty="0"/>
              <a:t>5</a:t>
            </a:r>
            <a:r>
              <a:rPr lang="ar-JO" sz="2800" b="1" dirty="0"/>
              <a:t>- اختيار البديل المناسب (القرار الأمثل): </a:t>
            </a:r>
            <a:r>
              <a:rPr lang="ar-JO" sz="2800" dirty="0"/>
              <a:t>وذلك في ضوء المعايير الموضوعة عند المقارنة. كمعيار أكبر الأرباح، أو أقل التكاليف</a:t>
            </a:r>
            <a:r>
              <a:rPr lang="ar-SA" sz="2800" dirty="0"/>
              <a:t>،....</a:t>
            </a:r>
            <a:endParaRPr lang="ar-JO" sz="2800" dirty="0"/>
          </a:p>
          <a:p>
            <a:pPr marL="531813" indent="-423863" algn="just"/>
            <a:r>
              <a:rPr lang="ar-SA" sz="2800" b="1" dirty="0"/>
              <a:t>6</a:t>
            </a:r>
            <a:r>
              <a:rPr lang="ar-JO" sz="2800" b="1" dirty="0"/>
              <a:t>- تنفيذ البديل المختار: </a:t>
            </a:r>
            <a:r>
              <a:rPr lang="ar-JO" sz="2800" dirty="0"/>
              <a:t>أي ترجمة البديل المختار إلى أفعال من خلال </a:t>
            </a:r>
            <a:r>
              <a:rPr lang="ar-SA" sz="2800" dirty="0"/>
              <a:t>القدرات </a:t>
            </a:r>
            <a:r>
              <a:rPr lang="ar-JO" sz="2800" dirty="0"/>
              <a:t>التنظيمية للحصول على نتائج مرغوبة. </a:t>
            </a:r>
          </a:p>
          <a:p>
            <a:pPr marL="531813" indent="-423863" algn="just"/>
            <a:r>
              <a:rPr lang="ar-SA" sz="2800" b="1" dirty="0"/>
              <a:t>7- </a:t>
            </a:r>
            <a:r>
              <a:rPr lang="ar-JO" sz="2800" b="1" dirty="0"/>
              <a:t>التقييم والتغذية العكسية: </a:t>
            </a:r>
            <a:r>
              <a:rPr lang="ar-JO" sz="2800" dirty="0"/>
              <a:t>فالقرا</a:t>
            </a:r>
            <a:r>
              <a:rPr lang="ar-SA" sz="2800" dirty="0"/>
              <a:t>ر</a:t>
            </a:r>
            <a:r>
              <a:rPr lang="ar-JO" sz="2800" dirty="0"/>
              <a:t> لا ينتهي عندما يوضع موضع التنفيذ، بل لا </a:t>
            </a:r>
            <a:r>
              <a:rPr lang="ar-SA" sz="2800" dirty="0"/>
              <a:t>بد </a:t>
            </a:r>
            <a:r>
              <a:rPr lang="ar-JO" sz="2800" dirty="0"/>
              <a:t>من دراسة وتقييم النتائج الإيجابية والسلبية </a:t>
            </a:r>
            <a:r>
              <a:rPr lang="ar-SA" sz="2800" dirty="0" err="1"/>
              <a:t>.</a:t>
            </a:r>
            <a:endParaRPr lang="ar-JO" sz="2800" dirty="0"/>
          </a:p>
          <a:p>
            <a:pPr marL="531813" indent="-423863" algn="just"/>
            <a:r>
              <a:rPr lang="ar-SA" sz="2800" b="1" dirty="0"/>
              <a:t>8</a:t>
            </a:r>
            <a:r>
              <a:rPr lang="ar-JO" sz="2800" b="1" dirty="0"/>
              <a:t>- إجراء التصحيحات إذا تطلب الأمر، أو إقرار التنتفيذ (النتائج) وتوثيقها</a:t>
            </a:r>
            <a:r>
              <a:rPr lang="ar-SA" sz="2800" b="1" dirty="0"/>
              <a:t>:</a:t>
            </a:r>
          </a:p>
          <a:p>
            <a:pPr algn="just">
              <a:buNone/>
            </a:pPr>
            <a:endParaRPr lang="ar-SA" sz="28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8200" y="6506479"/>
            <a:ext cx="2133600" cy="365125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10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1460419142"/>
      </p:ext>
    </p:extLst>
  </p:cSld>
  <p:clrMapOvr>
    <a:masterClrMapping/>
  </p:clrMapOvr>
  <p:transition spd="slow">
    <p:plus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229600" cy="642918"/>
          </a:xfrm>
        </p:spPr>
        <p:txBody>
          <a:bodyPr>
            <a:noAutofit/>
          </a:bodyPr>
          <a:lstStyle/>
          <a:p>
            <a:pPr algn="ctr"/>
            <a:r>
              <a:rPr lang="ar-SA" sz="3800" b="1" dirty="0">
                <a:solidFill>
                  <a:schemeClr val="tx1"/>
                </a:solidFill>
              </a:rPr>
              <a:t>مراحل صناعة وإتخاذ القرار</a:t>
            </a:r>
            <a:endParaRPr lang="en-US" sz="3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626072"/>
            <a:ext cx="8229600" cy="5929354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*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10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11</a:t>
            </a:fld>
            <a:endParaRPr lang="ar-SA" sz="1600" dirty="0"/>
          </a:p>
        </p:txBody>
      </p:sp>
      <p:sp>
        <p:nvSpPr>
          <p:cNvPr id="6" name="Rounded Rectangle 5"/>
          <p:cNvSpPr/>
          <p:nvPr/>
        </p:nvSpPr>
        <p:spPr>
          <a:xfrm>
            <a:off x="3024174" y="785794"/>
            <a:ext cx="350046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/>
              <a:t>إدراك متطلبات القرار</a:t>
            </a:r>
            <a:endParaRPr lang="en-US" sz="20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3024174" y="1606160"/>
            <a:ext cx="3500462" cy="5474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/>
              <a:t>تشخيص وتحليل الأسباب</a:t>
            </a:r>
            <a:endParaRPr lang="en-US" sz="2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024174" y="5674928"/>
            <a:ext cx="3500462" cy="554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2000" b="1" dirty="0"/>
              <a:t>إجراء التصحيحات إذا تطلب الأمر، أو إقرار التنتفيذ (النتائج) وتوثيقها</a:t>
            </a:r>
            <a:endParaRPr lang="en-US"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3024174" y="2423328"/>
            <a:ext cx="3500462" cy="584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/>
              <a:t>تطوير البدائل وتقييمها</a:t>
            </a:r>
            <a:endParaRPr lang="en-US" sz="2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3024174" y="3270990"/>
            <a:ext cx="3500462" cy="546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/>
              <a:t>اختيار البديل المناسب (القرار الأمثل)</a:t>
            </a:r>
            <a:endParaRPr lang="en-US" sz="2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3024174" y="4088158"/>
            <a:ext cx="3500462" cy="5392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/>
              <a:t>تنفيذ البديل المختار</a:t>
            </a:r>
            <a:endParaRPr lang="en-US" sz="2000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3024174" y="4889966"/>
            <a:ext cx="3500462" cy="5201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/>
              <a:t>التقييم والتغذية العكسية</a:t>
            </a:r>
            <a:endParaRPr lang="en-US" sz="2000" b="1" dirty="0"/>
          </a:p>
        </p:txBody>
      </p:sp>
      <p:sp>
        <p:nvSpPr>
          <p:cNvPr id="15" name="Down Arrow 14"/>
          <p:cNvSpPr/>
          <p:nvPr/>
        </p:nvSpPr>
        <p:spPr>
          <a:xfrm>
            <a:off x="4595810" y="1370946"/>
            <a:ext cx="214314" cy="2143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4595810" y="2184060"/>
            <a:ext cx="214314" cy="2143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4595810" y="3024470"/>
            <a:ext cx="214314" cy="2143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4595810" y="3854430"/>
            <a:ext cx="214314" cy="2143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4592612" y="4650698"/>
            <a:ext cx="214314" cy="2143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4582162" y="5436516"/>
            <a:ext cx="214314" cy="2143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Right Brace 21"/>
          <p:cNvSpPr/>
          <p:nvPr/>
        </p:nvSpPr>
        <p:spPr>
          <a:xfrm>
            <a:off x="6524636" y="1136588"/>
            <a:ext cx="285752" cy="157163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ight Brace 22"/>
          <p:cNvSpPr/>
          <p:nvPr/>
        </p:nvSpPr>
        <p:spPr>
          <a:xfrm>
            <a:off x="6524636" y="3538184"/>
            <a:ext cx="285752" cy="235745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6541482" y="966416"/>
            <a:ext cx="2054856" cy="5088944"/>
          </a:xfrm>
          <a:prstGeom prst="rightBrace">
            <a:avLst>
              <a:gd name="adj1" fmla="val 8333"/>
              <a:gd name="adj2" fmla="val 4972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810388" y="1313156"/>
            <a:ext cx="714380" cy="11430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صنع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القرار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813586" y="4096040"/>
            <a:ext cx="714380" cy="120079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اتخاذ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القرار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382024" y="2606292"/>
            <a:ext cx="928694" cy="185738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عملية صنع واتخاذ 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القرار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0463570"/>
      </p:ext>
    </p:extLst>
  </p:cSld>
  <p:clrMapOvr>
    <a:masterClrMapping/>
  </p:clrMapOvr>
  <p:transition spd="slow">
    <p:split orient="vert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35" grpId="0" animBg="1"/>
      <p:bldP spid="36" grpId="0" animBg="1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32520" y="53008"/>
            <a:ext cx="8435280" cy="8572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4800" b="1" dirty="0"/>
              <a:t> أنواع الق</a:t>
            </a:r>
            <a:r>
              <a:rPr lang="ar-SA" sz="4800" b="1" spc="600" dirty="0"/>
              <a:t>رارات</a:t>
            </a:r>
            <a:endParaRPr lang="ar-SA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2480" y="928670"/>
            <a:ext cx="9289032" cy="545265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90488" indent="17463" algn="just"/>
            <a:r>
              <a:rPr lang="ar-JO" sz="2400" dirty="0" smtClean="0"/>
              <a:t>تصنّف </a:t>
            </a:r>
            <a:r>
              <a:rPr lang="ar-SA" sz="2400" dirty="0" smtClean="0"/>
              <a:t>القرارات </a:t>
            </a:r>
            <a:r>
              <a:rPr lang="ar-JO" sz="2400" dirty="0" smtClean="0"/>
              <a:t>وفقاً لأساسين هامين </a:t>
            </a:r>
            <a:r>
              <a:rPr lang="ar-JO" sz="2400" dirty="0" err="1" smtClean="0"/>
              <a:t>وهما:</a:t>
            </a:r>
            <a:endParaRPr lang="ar-JO" sz="2400" dirty="0" smtClean="0"/>
          </a:p>
          <a:p>
            <a:pPr marL="450850" algn="just"/>
            <a:r>
              <a:rPr lang="ar-SA" sz="2400" b="1" dirty="0" smtClean="0"/>
              <a:t>1</a:t>
            </a:r>
            <a:r>
              <a:rPr lang="ar-SA" sz="2400" b="1" dirty="0" err="1" smtClean="0"/>
              <a:t>)</a:t>
            </a:r>
            <a:r>
              <a:rPr lang="ar-SA" sz="2400" b="1" dirty="0" smtClean="0"/>
              <a:t> </a:t>
            </a:r>
            <a:r>
              <a:rPr lang="ar-JO" sz="2400" b="1" dirty="0" err="1" smtClean="0"/>
              <a:t>القرارت</a:t>
            </a:r>
            <a:r>
              <a:rPr lang="ar-JO" sz="2400" b="1" dirty="0" smtClean="0"/>
              <a:t> المبرمجة:</a:t>
            </a:r>
            <a:r>
              <a:rPr lang="ar-JO" sz="2400" dirty="0" smtClean="0"/>
              <a:t> وهي </a:t>
            </a:r>
            <a:r>
              <a:rPr lang="ar-JO" sz="2400" u="sng" dirty="0" smtClean="0"/>
              <a:t>حلول جاهزة</a:t>
            </a:r>
            <a:r>
              <a:rPr lang="ar-JO" sz="2400" dirty="0" smtClean="0"/>
              <a:t> من واقع خبرة سابقة لحل </a:t>
            </a:r>
            <a:r>
              <a:rPr lang="ar-JO" sz="2400" u="sng" dirty="0" smtClean="0"/>
              <a:t>مشاكل </a:t>
            </a:r>
            <a:r>
              <a:rPr lang="ar-JO" sz="2400" u="sng" dirty="0" err="1" smtClean="0"/>
              <a:t>روتينية</a:t>
            </a:r>
            <a:r>
              <a:rPr lang="ar-JO" sz="2400" dirty="0" err="1" smtClean="0"/>
              <a:t>.</a:t>
            </a:r>
            <a:r>
              <a:rPr lang="ar-JO" sz="2400" dirty="0" smtClean="0"/>
              <a:t> أي أن القرار يمكن </a:t>
            </a:r>
            <a:r>
              <a:rPr lang="ar-JO" sz="2400" dirty="0" err="1" smtClean="0"/>
              <a:t>صياغت</a:t>
            </a:r>
            <a:r>
              <a:rPr lang="ar-SA" sz="2400" dirty="0" smtClean="0"/>
              <a:t>ه</a:t>
            </a:r>
            <a:r>
              <a:rPr lang="ar-JO" sz="2400" dirty="0" smtClean="0"/>
              <a:t> وبرمجت</a:t>
            </a:r>
            <a:r>
              <a:rPr lang="ar-SA" sz="2400" dirty="0" smtClean="0"/>
              <a:t>ه</a:t>
            </a:r>
            <a:r>
              <a:rPr lang="ar-JO" sz="2400" dirty="0" smtClean="0"/>
              <a:t> مسبقاً لتنفيذ</a:t>
            </a:r>
            <a:r>
              <a:rPr lang="ar-SA" sz="2400" dirty="0" smtClean="0"/>
              <a:t>ه </a:t>
            </a:r>
            <a:r>
              <a:rPr lang="ar-JO" sz="2400" dirty="0" smtClean="0"/>
              <a:t>عند </a:t>
            </a:r>
            <a:r>
              <a:rPr lang="ar-JO" sz="2400" dirty="0" err="1" smtClean="0"/>
              <a:t>الحاجة.</a:t>
            </a:r>
            <a:r>
              <a:rPr lang="ar-JO" sz="2400" b="1" dirty="0" smtClean="0"/>
              <a:t> </a:t>
            </a:r>
            <a:r>
              <a:rPr lang="ar-JO" sz="2400" dirty="0" smtClean="0"/>
              <a:t>وتستخدم هذه القرارات لحل</a:t>
            </a:r>
            <a:r>
              <a:rPr lang="ar-JO" sz="2400" b="1" dirty="0" smtClean="0"/>
              <a:t> </a:t>
            </a:r>
            <a:r>
              <a:rPr lang="ar-JO" sz="2400" b="1" u="sng" dirty="0" smtClean="0">
                <a:solidFill>
                  <a:srgbClr val="0070C0"/>
                </a:solidFill>
              </a:rPr>
              <a:t>مشاكل نمطية أو مهيكلة</a:t>
            </a:r>
            <a:r>
              <a:rPr lang="ar-SA" sz="2400" b="1" dirty="0" smtClean="0">
                <a:solidFill>
                  <a:srgbClr val="0070C0"/>
                </a:solidFill>
              </a:rPr>
              <a:t>، </a:t>
            </a:r>
            <a:r>
              <a:rPr lang="ar-JO" sz="2400" dirty="0" smtClean="0"/>
              <a:t>مشاكل </a:t>
            </a:r>
            <a:r>
              <a:rPr lang="ar-JO" sz="2400" u="sng" dirty="0" smtClean="0"/>
              <a:t>واضحة وذات معلومات متاحة وقليلة المخاطر</a:t>
            </a:r>
            <a:r>
              <a:rPr lang="ar-JO" sz="2400" dirty="0" smtClean="0"/>
              <a:t> وروتينة، ويمكن توقعها.</a:t>
            </a:r>
            <a:r>
              <a:rPr lang="ar-SA" sz="2400" dirty="0" smtClean="0"/>
              <a:t> وتتخذ على المستوى </a:t>
            </a:r>
            <a:r>
              <a:rPr lang="ar-SA" sz="2400" u="sng" dirty="0" smtClean="0"/>
              <a:t>الأدنى والأوسط</a:t>
            </a:r>
            <a:r>
              <a:rPr lang="ar-SA" sz="2400" dirty="0" smtClean="0"/>
              <a:t> أكثر من الأعلى.</a:t>
            </a:r>
            <a:endParaRPr lang="ar-JO" sz="2400" dirty="0" smtClean="0"/>
          </a:p>
          <a:p>
            <a:pPr marL="450850" algn="just"/>
            <a:r>
              <a:rPr lang="ar-JO" sz="2400" b="1" dirty="0" smtClean="0"/>
              <a:t>2) القرارت غير المبرمجة: </a:t>
            </a:r>
            <a:r>
              <a:rPr lang="ar-JO" sz="2400" dirty="0" smtClean="0"/>
              <a:t>وهي حلول </a:t>
            </a:r>
            <a:r>
              <a:rPr lang="ar-JO" sz="2400" u="sng" dirty="0" smtClean="0"/>
              <a:t>خاصة</a:t>
            </a:r>
            <a:r>
              <a:rPr lang="ar-JO" sz="2400" dirty="0" smtClean="0"/>
              <a:t> </a:t>
            </a:r>
            <a:r>
              <a:rPr lang="ar-JO" sz="2400" b="1" u="sng" dirty="0" smtClean="0">
                <a:solidFill>
                  <a:srgbClr val="0070C0"/>
                </a:solidFill>
              </a:rPr>
              <a:t>لمشاكل غير مهيكلة</a:t>
            </a:r>
            <a:r>
              <a:rPr lang="ar-SA" sz="2400" b="1" dirty="0" smtClean="0">
                <a:solidFill>
                  <a:srgbClr val="0070C0"/>
                </a:solidFill>
              </a:rPr>
              <a:t> </a:t>
            </a:r>
          </a:p>
          <a:p>
            <a:pPr marL="450850" algn="just"/>
            <a:r>
              <a:rPr lang="ar-SA" sz="2400" b="1" dirty="0" smtClean="0">
                <a:solidFill>
                  <a:srgbClr val="0070C0"/>
                </a:solidFill>
              </a:rPr>
              <a:t> </a:t>
            </a:r>
            <a:r>
              <a:rPr lang="ar-SA" sz="2400" dirty="0" smtClean="0"/>
              <a:t>مو</a:t>
            </a:r>
            <a:r>
              <a:rPr lang="ar-JO" sz="2400" dirty="0" smtClean="0"/>
              <a:t>قف غامض وناقص المعلومات يتطلب قرار غير مبرمج. وهي قرارات </a:t>
            </a:r>
            <a:r>
              <a:rPr lang="ar-JO" sz="2400" u="sng" dirty="0" smtClean="0"/>
              <a:t>ذات مخاطرة عالية</a:t>
            </a:r>
            <a:r>
              <a:rPr lang="ar-JO" sz="2400" dirty="0" smtClean="0"/>
              <a:t> (</a:t>
            </a:r>
            <a:r>
              <a:rPr lang="ar-JO" sz="2400" u="sng" dirty="0" smtClean="0"/>
              <a:t>حالة عدم تأكد</a:t>
            </a:r>
            <a:r>
              <a:rPr lang="ar-SA" sz="2400" u="sng" dirty="0" smtClean="0"/>
              <a:t>، ومن ثم مخاطرة</a:t>
            </a:r>
            <a:r>
              <a:rPr lang="ar-JO" sz="2400" dirty="0" smtClean="0"/>
              <a:t>) وعادةً ما تتخذ على مستوى </a:t>
            </a:r>
            <a:r>
              <a:rPr lang="ar-JO" sz="2400" u="sng" dirty="0" smtClean="0"/>
              <a:t>الإدارة العليا</a:t>
            </a:r>
            <a:r>
              <a:rPr lang="ar-JO" sz="2400" dirty="0" smtClean="0"/>
              <a:t> عند حدوث تغيرات في البيئة الخارجية بغاية الإستجابة لها.</a:t>
            </a:r>
            <a:endParaRPr lang="ar-SA" sz="2400" dirty="0" smtClean="0"/>
          </a:p>
          <a:p>
            <a:pPr marL="450850" algn="just"/>
            <a:r>
              <a:rPr lang="ar-SA" sz="2400" b="1" dirty="0" smtClean="0"/>
              <a:t>*</a:t>
            </a:r>
            <a:r>
              <a:rPr lang="ar-SA" sz="2400" dirty="0" smtClean="0"/>
              <a:t> </a:t>
            </a:r>
            <a:r>
              <a:rPr lang="ar-JO" sz="2400" dirty="0" smtClean="0"/>
              <a:t>لعل أصعب القرارت غير المبرمجة هي التي تتخذ في ظل حصول </a:t>
            </a:r>
            <a:r>
              <a:rPr lang="ar-JO" sz="2400" b="1" dirty="0" smtClean="0">
                <a:solidFill>
                  <a:srgbClr val="0070C0"/>
                </a:solidFill>
              </a:rPr>
              <a:t>الأزمة       </a:t>
            </a:r>
            <a:r>
              <a:rPr lang="ar-SA" sz="2400" dirty="0" smtClean="0">
                <a:solidFill>
                  <a:schemeClr val="tx1"/>
                </a:solidFill>
              </a:rPr>
              <a:t>(</a:t>
            </a:r>
            <a:r>
              <a:rPr lang="ar-JO" sz="2400" dirty="0" smtClean="0"/>
              <a:t>موقف حرج غير متوقع يمكن أن يقود إلى كارثة إذا لم </a:t>
            </a:r>
            <a:r>
              <a:rPr lang="ar-JO" sz="2400" dirty="0" err="1" smtClean="0"/>
              <a:t>ي</a:t>
            </a:r>
            <a:r>
              <a:rPr lang="ar-SA" sz="2400" dirty="0" smtClean="0"/>
              <a:t>ُ</a:t>
            </a:r>
            <a:r>
              <a:rPr lang="ar-JO" sz="2400" dirty="0" smtClean="0"/>
              <a:t>عالج بسرعة وبشكلٍ مناسب</a:t>
            </a:r>
            <a:r>
              <a:rPr lang="ar-SA" sz="2400" dirty="0" smtClean="0"/>
              <a:t>)</a:t>
            </a:r>
            <a:r>
              <a:rPr lang="ar-JO" sz="2400" dirty="0" smtClean="0"/>
              <a:t>.</a:t>
            </a:r>
            <a:endParaRPr lang="ar-SA" sz="2400" dirty="0" smtClean="0"/>
          </a:p>
          <a:p>
            <a:pPr marL="450850" algn="just"/>
            <a:r>
              <a:rPr lang="ar-JO" sz="2400" b="1" dirty="0" smtClean="0"/>
              <a:t>*</a:t>
            </a:r>
            <a:r>
              <a:rPr lang="ar-JO" sz="2400" dirty="0" smtClean="0"/>
              <a:t> من الأسس الأخرى لتصنيف القرارت قرارات استراتيجية (غير مبرمجة عادةً)، وقررات تكتيكية، وقرارات تشغيلية...الخ</a:t>
            </a:r>
            <a:r>
              <a:rPr lang="ar-JO" sz="2400" dirty="0" smtClean="0"/>
              <a:t>.</a:t>
            </a:r>
            <a:endParaRPr lang="ar-SA" dirty="0" smtClean="0"/>
          </a:p>
          <a:p>
            <a:pPr marL="514350" indent="17463" algn="just">
              <a:buFont typeface="Arial" charset="0"/>
              <a:buChar char="•"/>
            </a:pPr>
            <a:endParaRPr lang="ar-SA" dirty="0" smtClean="0"/>
          </a:p>
          <a:p>
            <a:pPr marL="514350" indent="-514350" algn="just"/>
            <a:endParaRPr lang="ar-JO" dirty="0" smtClean="0"/>
          </a:p>
          <a:p>
            <a:pPr marL="514350" indent="-514350" algn="just"/>
            <a:endParaRPr lang="ar-JO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329264" y="6039875"/>
            <a:ext cx="2133600" cy="365125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12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2122104323"/>
      </p:ext>
    </p:extLst>
  </p:cSld>
  <p:clrMapOvr>
    <a:masterClrMapping/>
  </p:clrMapOvr>
  <p:transition spd="slow">
    <p:pull dir="d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512" y="53008"/>
            <a:ext cx="8507288" cy="78579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4000" b="1" dirty="0">
                <a:solidFill>
                  <a:srgbClr val="C00000"/>
                </a:solidFill>
              </a:rPr>
              <a:t>ثالثاً: ظروف إتخاذ القرار ونماذجه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1648" y="934066"/>
            <a:ext cx="9145016" cy="52312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buFont typeface="Arial" charset="0"/>
              <a:buChar char="•"/>
            </a:pPr>
            <a:endParaRPr lang="ar-SA" sz="1000" dirty="0"/>
          </a:p>
          <a:p>
            <a:pPr algn="just">
              <a:buFont typeface="Arial" charset="0"/>
              <a:buChar char="•"/>
            </a:pPr>
            <a:r>
              <a:rPr lang="ar-SA" dirty="0" smtClean="0"/>
              <a:t>تعتبر </a:t>
            </a:r>
            <a:r>
              <a:rPr lang="ar-JO" dirty="0" smtClean="0"/>
              <a:t>المخاطرة، ووفرة المعلومات أو ندرتها</a:t>
            </a:r>
            <a:r>
              <a:rPr lang="ar-SA" dirty="0" smtClean="0"/>
              <a:t>، وتفضيلات المدير من الأمور المؤثرة على القرار</a:t>
            </a:r>
            <a:r>
              <a:rPr lang="ar-JO" dirty="0" smtClean="0"/>
              <a:t>. </a:t>
            </a:r>
            <a:endParaRPr lang="ar-SA" dirty="0" smtClean="0"/>
          </a:p>
          <a:p>
            <a:pPr algn="just">
              <a:buFont typeface="Arial" charset="0"/>
              <a:buChar char="•"/>
            </a:pPr>
            <a:endParaRPr lang="ar-JO" sz="1000" dirty="0"/>
          </a:p>
          <a:p>
            <a:pPr algn="just">
              <a:buNone/>
            </a:pPr>
            <a:r>
              <a:rPr lang="ar-JO" sz="2800" dirty="0">
                <a:cs typeface="PT Bold Heading" pitchFamily="2" charset="-78"/>
              </a:rPr>
              <a:t>مصادر التعقيد التي ترافق عملية صناعة القرار وإتخاذه:</a:t>
            </a:r>
          </a:p>
          <a:p>
            <a:pPr marL="531813" indent="0" algn="just"/>
            <a:r>
              <a:rPr lang="ar-JO" b="1" dirty="0" smtClean="0"/>
              <a:t>1- تعدد معايير صناعة القرار: </a:t>
            </a:r>
            <a:r>
              <a:rPr lang="ar-JO" dirty="0" smtClean="0"/>
              <a:t>مثل إرضاء أصحاب المصالح.</a:t>
            </a:r>
          </a:p>
          <a:p>
            <a:pPr marL="531813" indent="0" algn="just"/>
            <a:r>
              <a:rPr lang="ar-JO" b="1" dirty="0" smtClean="0"/>
              <a:t>2- عدم الوضوح للكث</a:t>
            </a:r>
            <a:r>
              <a:rPr lang="ar-SA" b="1" dirty="0" smtClean="0"/>
              <a:t>ي</a:t>
            </a:r>
            <a:r>
              <a:rPr lang="ar-JO" b="1" dirty="0" smtClean="0"/>
              <a:t>ر من العناصر التي ترتبط بالبدائل</a:t>
            </a:r>
            <a:endParaRPr lang="ar-JO" dirty="0" smtClean="0"/>
          </a:p>
          <a:p>
            <a:pPr marL="531813" indent="0" algn="just"/>
            <a:r>
              <a:rPr lang="ar-JO" b="1" dirty="0" smtClean="0"/>
              <a:t>3- المخاطرة وعدم التأكد: </a:t>
            </a:r>
            <a:r>
              <a:rPr lang="ar-JO" dirty="0" smtClean="0"/>
              <a:t>الناتجة عن نقص المعلومات</a:t>
            </a:r>
            <a:r>
              <a:rPr lang="ar-SA" dirty="0" smtClean="0"/>
              <a:t>،</a:t>
            </a:r>
            <a:r>
              <a:rPr lang="ar-JO" dirty="0" smtClean="0"/>
              <a:t> وسرعة التغ</a:t>
            </a:r>
            <a:r>
              <a:rPr lang="ar-SA" dirty="0" smtClean="0"/>
              <a:t>ير.</a:t>
            </a:r>
            <a:endParaRPr lang="ar-JO" dirty="0" smtClean="0"/>
          </a:p>
          <a:p>
            <a:pPr marL="531813" indent="0" algn="just"/>
            <a:r>
              <a:rPr lang="ar-JO" b="1" dirty="0" smtClean="0"/>
              <a:t>4- المضمون بعيد المدى للقرار</a:t>
            </a:r>
            <a:r>
              <a:rPr lang="ar-SA" b="1" dirty="0" smtClean="0"/>
              <a:t>.</a:t>
            </a:r>
          </a:p>
          <a:p>
            <a:pPr marL="531813" indent="0" algn="just"/>
            <a:r>
              <a:rPr lang="ar-JO" b="1" dirty="0" smtClean="0"/>
              <a:t>5- الحاجة إلى متخصصين من مختلف فروع المعرفة والمهن</a:t>
            </a:r>
            <a:r>
              <a:rPr lang="ar-SA" b="1" dirty="0" smtClean="0"/>
              <a:t>.</a:t>
            </a:r>
            <a:endParaRPr lang="ar-JO" b="1" dirty="0" smtClean="0"/>
          </a:p>
          <a:p>
            <a:pPr marL="531813" indent="0" algn="just"/>
            <a:r>
              <a:rPr lang="ar-JO" b="1" dirty="0" smtClean="0"/>
              <a:t>6-</a:t>
            </a:r>
            <a:r>
              <a:rPr lang="ar-JO" dirty="0" smtClean="0"/>
              <a:t> </a:t>
            </a:r>
            <a:r>
              <a:rPr lang="ar-JO" b="1" dirty="0" smtClean="0"/>
              <a:t>تدخل العديد</a:t>
            </a:r>
            <a:r>
              <a:rPr lang="ar-SA" b="1" dirty="0" smtClean="0"/>
              <a:t> (أ</a:t>
            </a:r>
            <a:r>
              <a:rPr lang="ar-JO" b="1" dirty="0" smtClean="0"/>
              <a:t>شخاص</a:t>
            </a:r>
            <a:r>
              <a:rPr lang="ar-SA" b="1" dirty="0" smtClean="0"/>
              <a:t>، </a:t>
            </a:r>
            <a:r>
              <a:rPr lang="ar-JO" b="1" dirty="0" smtClean="0"/>
              <a:t>مجموعات</a:t>
            </a:r>
            <a:r>
              <a:rPr lang="ar-SA" b="1" dirty="0" smtClean="0"/>
              <a:t>، أ</a:t>
            </a:r>
            <a:r>
              <a:rPr lang="ar-JO" b="1" dirty="0" smtClean="0"/>
              <a:t>قسام</a:t>
            </a:r>
            <a:r>
              <a:rPr lang="ar-SA" b="1" dirty="0" smtClean="0"/>
              <a:t>، إ</a:t>
            </a:r>
            <a:r>
              <a:rPr lang="ar-JO" b="1" dirty="0" smtClean="0"/>
              <a:t>دارات</a:t>
            </a:r>
            <a:r>
              <a:rPr lang="ar-SA" b="1" dirty="0" err="1" smtClean="0"/>
              <a:t>)</a:t>
            </a:r>
            <a:r>
              <a:rPr lang="ar-JO" b="1" dirty="0" smtClean="0"/>
              <a:t> في صناعة القرار واتخاذ</a:t>
            </a:r>
            <a:r>
              <a:rPr lang="ar-SA" b="1" dirty="0" smtClean="0"/>
              <a:t>ه.</a:t>
            </a:r>
          </a:p>
          <a:p>
            <a:pPr marL="531813" indent="0" algn="just"/>
            <a:r>
              <a:rPr lang="ar-JO" b="1" dirty="0" smtClean="0"/>
              <a:t>7-</a:t>
            </a:r>
            <a:r>
              <a:rPr lang="ar-JO" dirty="0" smtClean="0"/>
              <a:t> </a:t>
            </a:r>
            <a:r>
              <a:rPr lang="ar-JO" b="1" dirty="0" smtClean="0"/>
              <a:t>تباين اتجاهات وقيم الأفراد والمجموعات المشتركة في صناعة واتخاذ </a:t>
            </a:r>
            <a:r>
              <a:rPr lang="ar-JO" b="1" dirty="0" err="1" smtClean="0"/>
              <a:t>القرا</a:t>
            </a:r>
            <a:r>
              <a:rPr lang="ar-SA" b="1" dirty="0"/>
              <a:t>ر</a:t>
            </a:r>
            <a:r>
              <a:rPr lang="ar-SA" b="1" dirty="0" smtClean="0"/>
              <a:t>.</a:t>
            </a:r>
            <a:endParaRPr lang="ar-JO" b="1" dirty="0" smtClean="0"/>
          </a:p>
          <a:p>
            <a:pPr marL="531813" indent="0" algn="just"/>
            <a:r>
              <a:rPr lang="ar-JO" b="1" dirty="0" smtClean="0"/>
              <a:t>8- النتائج غير المقصودة أو المتوقعة</a:t>
            </a:r>
            <a:r>
              <a:rPr lang="ar-SA" b="1" dirty="0" err="1" smtClean="0"/>
              <a:t>.</a:t>
            </a:r>
            <a:endParaRPr lang="ar-JO" b="1" dirty="0" smtClean="0"/>
          </a:p>
          <a:p>
            <a:pPr marL="531813" indent="0" algn="just"/>
            <a:r>
              <a:rPr lang="ar-JO" b="1" dirty="0" smtClean="0"/>
              <a:t>9- قلة الوقت المتاح ل</a:t>
            </a:r>
            <a:r>
              <a:rPr lang="ar-SA" b="1" dirty="0" smtClean="0"/>
              <a:t>إ</a:t>
            </a:r>
            <a:r>
              <a:rPr lang="ar-JO" b="1" dirty="0" smtClean="0"/>
              <a:t>تخاذ القرار</a:t>
            </a:r>
            <a:r>
              <a:rPr lang="ar-SA" b="1" dirty="0" smtClean="0"/>
              <a:t>.</a:t>
            </a:r>
            <a:endParaRPr lang="ar-SA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10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13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2300252050"/>
      </p:ext>
    </p:extLst>
  </p:cSld>
  <p:clrMapOvr>
    <a:masterClrMapping/>
  </p:clrMapOvr>
  <p:transition spd="slow">
    <p:wheel spokes="8"/>
    <p:sndAc>
      <p:stSnd>
        <p:snd r:embed="rId3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04528" y="1412776"/>
            <a:ext cx="8568952" cy="47525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31813" indent="-258763" algn="just">
              <a:buAutoNum type="arabicParenR"/>
            </a:pPr>
            <a:r>
              <a:rPr lang="ar-JO" sz="2800" b="1" dirty="0"/>
              <a:t>التأكد التام: </a:t>
            </a:r>
            <a:r>
              <a:rPr lang="ar-JO" sz="2800" dirty="0" smtClean="0"/>
              <a:t>تشير </a:t>
            </a:r>
            <a:r>
              <a:rPr lang="ar-JO" sz="2800" dirty="0"/>
              <a:t>إلى المعرفة التامة لدى المقرر بحالات الطبيعة. </a:t>
            </a:r>
            <a:r>
              <a:rPr lang="ar-JO" sz="2800" dirty="0"/>
              <a:t>وهي قرارات مبرمجة</a:t>
            </a:r>
            <a:r>
              <a:rPr lang="ar-SA" sz="2800" dirty="0"/>
              <a:t>،</a:t>
            </a:r>
            <a:r>
              <a:rPr lang="ar-JO" sz="2800" dirty="0"/>
              <a:t> وذات نسبة نجاح عالية. (أعلى الأرباح في حالة الربح، وأقل تكلفة في حالة الخسائر).</a:t>
            </a:r>
            <a:endParaRPr lang="ar-SA" sz="2800" dirty="0"/>
          </a:p>
          <a:p>
            <a:pPr marL="531813" indent="-258763" algn="just"/>
            <a:r>
              <a:rPr lang="ar-SA" sz="2800" b="1" dirty="0"/>
              <a:t>2) </a:t>
            </a:r>
            <a:r>
              <a:rPr lang="ar-JO" sz="2800" b="1" dirty="0"/>
              <a:t>المخاطرة: </a:t>
            </a:r>
            <a:r>
              <a:rPr lang="ar-JO" sz="2800" dirty="0" smtClean="0"/>
              <a:t>تشير </a:t>
            </a:r>
            <a:r>
              <a:rPr lang="ar-JO" sz="2800" dirty="0"/>
              <a:t>إلى معرفة المقرر </a:t>
            </a:r>
            <a:r>
              <a:rPr lang="ar-JO" sz="2800" dirty="0"/>
              <a:t>بإحتمالية حدوث حالات الطبيعة. كما وأن الأهداف في ظلها واضحة لمتخذي القرارات، إلا أن المعلومات غير كاملة، الأمر الذي يجعل متخذ القرار يعتمد الاحتمالات في القرار. </a:t>
            </a:r>
            <a:r>
              <a:rPr lang="ar-JO" sz="2800" dirty="0"/>
              <a:t>تلك الاحتمالات التي قد تكون </a:t>
            </a:r>
            <a:r>
              <a:rPr lang="ar-JO" sz="2800" b="1" dirty="0">
                <a:solidFill>
                  <a:srgbClr val="0070C0"/>
                </a:solidFill>
              </a:rPr>
              <a:t>موضوعية</a:t>
            </a:r>
            <a:r>
              <a:rPr lang="ar-JO" sz="2800" dirty="0"/>
              <a:t> </a:t>
            </a:r>
            <a:r>
              <a:rPr lang="ar-SA" sz="2800" b="1" dirty="0" smtClean="0"/>
              <a:t>(</a:t>
            </a:r>
            <a:r>
              <a:rPr lang="ar-JO" sz="2800" dirty="0"/>
              <a:t>محسوبة</a:t>
            </a:r>
            <a:r>
              <a:rPr lang="ar-SA" sz="2800" dirty="0"/>
              <a:t>)</a:t>
            </a:r>
            <a:r>
              <a:rPr lang="ar-JO" sz="2800" dirty="0"/>
              <a:t>. </a:t>
            </a:r>
            <a:r>
              <a:rPr lang="ar-JO" sz="2800" dirty="0"/>
              <a:t>أو</a:t>
            </a:r>
            <a:r>
              <a:rPr lang="ar-JO" sz="2800" dirty="0">
                <a:solidFill>
                  <a:srgbClr val="FF0000"/>
                </a:solidFill>
              </a:rPr>
              <a:t> </a:t>
            </a:r>
            <a:r>
              <a:rPr lang="ar-JO" sz="2800" b="1" dirty="0">
                <a:solidFill>
                  <a:srgbClr val="0070C0"/>
                </a:solidFill>
              </a:rPr>
              <a:t>شخصية </a:t>
            </a:r>
            <a:r>
              <a:rPr lang="ar-SA" sz="2800" dirty="0" smtClean="0"/>
              <a:t>(</a:t>
            </a:r>
            <a:r>
              <a:rPr lang="ar-SA" sz="2800" dirty="0"/>
              <a:t>حكم</a:t>
            </a:r>
            <a:r>
              <a:rPr lang="ar-JO" sz="2800" dirty="0"/>
              <a:t> شخصي</a:t>
            </a:r>
            <a:r>
              <a:rPr lang="ar-SA" sz="2800" dirty="0"/>
              <a:t>).</a:t>
            </a:r>
            <a:endParaRPr lang="ar-JO" sz="2800" dirty="0"/>
          </a:p>
          <a:p>
            <a:pPr marL="273050" indent="0" algn="just"/>
            <a:endParaRPr lang="ar-JO" sz="2800" b="1" dirty="0"/>
          </a:p>
          <a:p>
            <a:pPr algn="just">
              <a:buNone/>
            </a:pPr>
            <a:endParaRPr lang="ar-JO" sz="2800" dirty="0"/>
          </a:p>
          <a:p>
            <a:pPr algn="just">
              <a:buNone/>
            </a:pP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8200" y="6547423"/>
            <a:ext cx="2133600" cy="365125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14</a:t>
            </a:fld>
            <a:endParaRPr lang="ar-SA" sz="1600" dirty="0"/>
          </a:p>
        </p:txBody>
      </p:sp>
      <p:sp>
        <p:nvSpPr>
          <p:cNvPr id="2" name="Rectangle 1"/>
          <p:cNvSpPr/>
          <p:nvPr/>
        </p:nvSpPr>
        <p:spPr>
          <a:xfrm>
            <a:off x="3728864" y="529516"/>
            <a:ext cx="52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ar-JO" sz="2800" dirty="0">
                <a:solidFill>
                  <a:prstClr val="black"/>
                </a:solidFill>
                <a:cs typeface="PT Bold Heading" pitchFamily="2" charset="-78"/>
              </a:rPr>
              <a:t>الظروف التي يتخذ في ظلها القرار:</a:t>
            </a:r>
          </a:p>
        </p:txBody>
      </p:sp>
    </p:spTree>
    <p:extLst>
      <p:ext uri="{BB962C8B-B14F-4D97-AF65-F5344CB8AC3E}">
        <p14:creationId xmlns:p14="http://schemas.microsoft.com/office/powerpoint/2010/main" val="256596547"/>
      </p:ext>
    </p:extLst>
  </p:cSld>
  <p:clrMapOvr>
    <a:masterClrMapping/>
  </p:clrMapOvr>
  <p:transition spd="slow">
    <p:circl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08720"/>
            <a:ext cx="8605620" cy="48965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ar-JO" sz="2800" b="1" dirty="0"/>
              <a:t>3</a:t>
            </a:r>
            <a:r>
              <a:rPr lang="ar-SA" sz="2800" b="1" dirty="0"/>
              <a:t>) </a:t>
            </a:r>
            <a:r>
              <a:rPr lang="ar-JO" sz="2800" b="1" dirty="0"/>
              <a:t>عدم التأكد: </a:t>
            </a:r>
            <a:r>
              <a:rPr lang="en-US" sz="2800" b="1" dirty="0"/>
              <a:t> </a:t>
            </a:r>
            <a:r>
              <a:rPr lang="ar-JO" sz="2800" dirty="0" smtClean="0"/>
              <a:t>تشير </a:t>
            </a:r>
            <a:r>
              <a:rPr lang="ar-JO" sz="2800" dirty="0"/>
              <a:t>لعدم معرفة المقرر </a:t>
            </a:r>
            <a:r>
              <a:rPr lang="ar-JO" sz="2800" dirty="0"/>
              <a:t>بإحتمالية حدوث حالات الطبيعة.</a:t>
            </a:r>
            <a:r>
              <a:rPr lang="ar-JO" sz="2800" b="1" dirty="0">
                <a:solidFill>
                  <a:srgbClr val="FF0000"/>
                </a:solidFill>
              </a:rPr>
              <a:t> </a:t>
            </a:r>
            <a:r>
              <a:rPr lang="ar-JO" sz="2800" dirty="0"/>
              <a:t>حيث يوجد نقص كبير في المعلومات، </a:t>
            </a:r>
            <a:r>
              <a:rPr lang="ar-SA" sz="2800" dirty="0"/>
              <a:t>كما وأن </a:t>
            </a:r>
            <a:r>
              <a:rPr lang="ar-JO" sz="2800" dirty="0"/>
              <a:t>النتائج والعوائد محاطة بغموض كبير. وغالباً ما </a:t>
            </a:r>
            <a:r>
              <a:rPr lang="ar-SA" sz="2800" dirty="0"/>
              <a:t>ي</a:t>
            </a:r>
            <a:r>
              <a:rPr lang="ar-JO" sz="2800" dirty="0"/>
              <a:t>قتصر القرا</a:t>
            </a:r>
            <a:r>
              <a:rPr lang="ar-SA" sz="2800" dirty="0"/>
              <a:t>ر</a:t>
            </a:r>
            <a:r>
              <a:rPr lang="ar-JO" sz="2800" dirty="0"/>
              <a:t> على تحقيق نتائج مرغوبة من قبل المديرين.</a:t>
            </a:r>
          </a:p>
          <a:p>
            <a:pPr algn="just">
              <a:buNone/>
            </a:pPr>
            <a:r>
              <a:rPr lang="ar-JO" sz="2800" b="1" dirty="0"/>
              <a:t>4</a:t>
            </a:r>
            <a:r>
              <a:rPr lang="ar-SA" sz="2800" b="1" dirty="0"/>
              <a:t>)</a:t>
            </a:r>
            <a:r>
              <a:rPr lang="ar-JO" sz="2800" b="1" dirty="0"/>
              <a:t> الإبهام (الغموض التام): </a:t>
            </a:r>
            <a:r>
              <a:rPr lang="ar-JO" sz="2800" dirty="0" smtClean="0"/>
              <a:t>حالة </a:t>
            </a:r>
            <a:r>
              <a:rPr lang="ar-JO" sz="2800" dirty="0"/>
              <a:t>تتسم بعدم الوضوح التام، كما وأن الأهداف في ظلها غير واضحة لمتخذي القرارات، والمعلومات غير متوفرة، والبدائل صعبة التحديد. وتوصف المواقف التي تمثل حالة الإبهام </a:t>
            </a:r>
            <a:r>
              <a:rPr lang="ar-JO" sz="2800" b="1" dirty="0">
                <a:solidFill>
                  <a:srgbClr val="0070C0"/>
                </a:solidFill>
              </a:rPr>
              <a:t>بالمواقف </a:t>
            </a:r>
            <a:r>
              <a:rPr lang="ar-JO" sz="2800" b="1" dirty="0" smtClean="0">
                <a:solidFill>
                  <a:srgbClr val="0070C0"/>
                </a:solidFill>
              </a:rPr>
              <a:t>الشرير</a:t>
            </a:r>
            <a:r>
              <a:rPr lang="ar-SA" sz="2800" b="1" dirty="0" smtClean="0">
                <a:solidFill>
                  <a:srgbClr val="0070C0"/>
                </a:solidFill>
              </a:rPr>
              <a:t>ة:</a:t>
            </a:r>
            <a:r>
              <a:rPr lang="ar-JO" sz="2800" b="1" dirty="0" smtClean="0">
                <a:solidFill>
                  <a:srgbClr val="0070C0"/>
                </a:solidFill>
              </a:rPr>
              <a:t> </a:t>
            </a:r>
            <a:r>
              <a:rPr lang="ar-JO" sz="2800" dirty="0"/>
              <a:t>مواقف يطلب فيها اتخاذ قرارات تتسم بصراع بين الأهداف والبدائل، وسرعة تغيير الظروف، وغياب الرابط بين عناصر القرار.</a:t>
            </a:r>
            <a:endParaRPr lang="ar-SA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510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15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299508627"/>
      </p:ext>
    </p:extLst>
  </p:cSld>
  <p:clrMapOvr>
    <a:masterClrMapping/>
  </p:clrMapOvr>
  <p:transition spd="slow"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2480" y="188640"/>
            <a:ext cx="9145016" cy="597666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3050" indent="0" algn="just"/>
            <a:r>
              <a:rPr lang="ar-JO" dirty="0">
                <a:cs typeface="PT Bold Heading" pitchFamily="2" charset="-78"/>
              </a:rPr>
              <a:t>نماذج صناعة القرار:</a:t>
            </a:r>
            <a:endParaRPr lang="ar-SA" dirty="0">
              <a:cs typeface="PT Bold Heading" pitchFamily="2" charset="-78"/>
            </a:endParaRPr>
          </a:p>
          <a:p>
            <a:pPr marL="273050" indent="0" algn="just"/>
            <a:endParaRPr lang="ar-JO" sz="1000" dirty="0">
              <a:cs typeface="PT Bold Heading" pitchFamily="2" charset="-78"/>
            </a:endParaRPr>
          </a:p>
          <a:p>
            <a:pPr marL="531813" indent="-258763" algn="just">
              <a:buFont typeface="Wingdings" pitchFamily="2" charset="2"/>
              <a:buChar char="v"/>
            </a:pPr>
            <a:r>
              <a:rPr lang="ar-JO" sz="2800" dirty="0"/>
              <a:t>يقصد بالنماذج منظورات </a:t>
            </a:r>
            <a:r>
              <a:rPr lang="ar-SA" sz="2800" dirty="0"/>
              <a:t>لحل المشاكل وفقاً لطرق </a:t>
            </a:r>
            <a:r>
              <a:rPr lang="ar-JO" sz="2800" b="1" dirty="0">
                <a:solidFill>
                  <a:srgbClr val="0070C0"/>
                </a:solidFill>
              </a:rPr>
              <a:t>التفكير المنهجي المنظّم</a:t>
            </a:r>
            <a:r>
              <a:rPr lang="ar-SA" sz="2800" b="1" dirty="0">
                <a:solidFill>
                  <a:srgbClr val="0070C0"/>
                </a:solidFill>
              </a:rPr>
              <a:t> </a:t>
            </a:r>
            <a:r>
              <a:rPr lang="ar-JO" sz="2800" dirty="0"/>
              <a:t>مدخل لحل المشكلات بطريقة تحليلية </a:t>
            </a:r>
            <a:r>
              <a:rPr lang="ar-JO" sz="2800" dirty="0" err="1"/>
              <a:t>رشيدة.</a:t>
            </a:r>
            <a:r>
              <a:rPr lang="ar-JO" sz="2800" dirty="0"/>
              <a:t> </a:t>
            </a:r>
            <a:endParaRPr lang="ar-SA" sz="2800" dirty="0"/>
          </a:p>
          <a:p>
            <a:pPr marL="531813" indent="-258763" algn="just">
              <a:buFont typeface="Wingdings" pitchFamily="2" charset="2"/>
              <a:buChar char="v"/>
            </a:pPr>
            <a:r>
              <a:rPr lang="ar-SA" sz="2800" dirty="0"/>
              <a:t>أو طرق </a:t>
            </a:r>
            <a:r>
              <a:rPr lang="ar-JO" sz="2800" b="1" dirty="0">
                <a:solidFill>
                  <a:srgbClr val="0070C0"/>
                </a:solidFill>
              </a:rPr>
              <a:t>التفكير الحدسي</a:t>
            </a:r>
            <a:r>
              <a:rPr lang="ar-SA" sz="2800" b="1" dirty="0">
                <a:solidFill>
                  <a:srgbClr val="0070C0"/>
                </a:solidFill>
              </a:rPr>
              <a:t> </a:t>
            </a:r>
            <a:r>
              <a:rPr lang="ar-JO" sz="2800" dirty="0"/>
              <a:t>مدخل لحل المشكلات بطريقة مرنة وعفوية.</a:t>
            </a:r>
            <a:endParaRPr lang="ar-SA" sz="2800" dirty="0"/>
          </a:p>
          <a:p>
            <a:pPr marL="531813" indent="-258763" algn="just">
              <a:buFont typeface="Wingdings" pitchFamily="2" charset="2"/>
              <a:buChar char="v"/>
            </a:pPr>
            <a:r>
              <a:rPr lang="ar-JO" sz="2800" dirty="0"/>
              <a:t>بينما يوازن البعض الآخر بين هذين المدخلين من خلال مدخل </a:t>
            </a:r>
            <a:r>
              <a:rPr lang="ar-JO" sz="2800" b="1" dirty="0">
                <a:solidFill>
                  <a:srgbClr val="0070C0"/>
                </a:solidFill>
              </a:rPr>
              <a:t>التفكير متعدد الأبعاد</a:t>
            </a:r>
            <a:r>
              <a:rPr lang="ar-JO" sz="2800" dirty="0"/>
              <a:t>.</a:t>
            </a:r>
          </a:p>
          <a:p>
            <a:pPr marL="273050" indent="0" algn="just"/>
            <a:r>
              <a:rPr lang="ar-JO" sz="2800" b="1" dirty="0"/>
              <a:t>*</a:t>
            </a:r>
            <a:r>
              <a:rPr lang="ar-JO" sz="2800" dirty="0"/>
              <a:t> بشكلٍ عام هنالك ثلاثة نماذج أساسية لصناعة القرار وهي:</a:t>
            </a:r>
          </a:p>
          <a:p>
            <a:pPr marL="627063" indent="-354013" algn="just"/>
            <a:r>
              <a:rPr lang="ar-JO" sz="2800" b="1" dirty="0"/>
              <a:t>1- النموذج التقليدي (الكلاسيكي): </a:t>
            </a:r>
            <a:r>
              <a:rPr lang="ar-JO" sz="2800" dirty="0"/>
              <a:t>يصف عملية صناعة القرار واتخاذه بالرشد والعقلانية لتعظيم النتائج في ظل معلومات كاملة (وضوح كامل للقرار، والهدف، والمشكلة)، </a:t>
            </a:r>
            <a:r>
              <a:rPr lang="ar-SA" sz="2800" dirty="0"/>
              <a:t>وتتخذ في </a:t>
            </a:r>
            <a:r>
              <a:rPr lang="ar-JO" sz="2800" dirty="0"/>
              <a:t>حالة </a:t>
            </a:r>
            <a:r>
              <a:rPr lang="ar-SA" sz="2800" dirty="0"/>
              <a:t>ال</a:t>
            </a:r>
            <a:r>
              <a:rPr lang="ar-JO" sz="2800" dirty="0"/>
              <a:t>تأكد و</a:t>
            </a:r>
            <a:r>
              <a:rPr lang="ar-SA" sz="2800" dirty="0"/>
              <a:t>ال</a:t>
            </a:r>
            <a:r>
              <a:rPr lang="ar-JO" sz="2800" dirty="0"/>
              <a:t>مخاطرة. </a:t>
            </a:r>
            <a:r>
              <a:rPr lang="ar-JO" sz="2650" dirty="0"/>
              <a:t>والمدير هنا يصنع </a:t>
            </a:r>
            <a:r>
              <a:rPr lang="ar-JO" sz="2650" b="1" dirty="0"/>
              <a:t>قرارات مثلى</a:t>
            </a:r>
            <a:r>
              <a:rPr lang="ar-JO" sz="2650" dirty="0"/>
              <a:t>، إلا أن هذه القرارات أنتقدت بعدم الواقعية بحكم محدودية قدرة الإنسان في جمع المعلومات وتطوير البدائل.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283896" y="5877272"/>
            <a:ext cx="2133600" cy="365125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16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3325617690"/>
      </p:ext>
    </p:extLst>
  </p:cSld>
  <p:clrMapOvr>
    <a:masterClrMapping/>
  </p:clrMapOvr>
  <p:transition spd="slow">
    <p:blinds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2480" y="548680"/>
            <a:ext cx="9145016" cy="561662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ar-JO" sz="2800" b="1" dirty="0"/>
              <a:t>2- النموذج السلوكي للقرار: </a:t>
            </a:r>
            <a:r>
              <a:rPr lang="ar-SA" sz="2800" dirty="0"/>
              <a:t>أي</a:t>
            </a:r>
            <a:r>
              <a:rPr lang="ar-SA" sz="2800" b="1" dirty="0"/>
              <a:t> </a:t>
            </a:r>
            <a:r>
              <a:rPr lang="ar-JO" sz="2800" dirty="0"/>
              <a:t>محدودية المعلومات والرشد المحدود. أي أن متخذ القرار لديه معرفة جزئية حول البدائل والنتائج والأفعال (مشكلة غامضة، وحالة عدم تأكد). وهنا يتم اتخاذ </a:t>
            </a:r>
            <a:r>
              <a:rPr lang="ar-JO" sz="2800" b="1" dirty="0">
                <a:solidFill>
                  <a:srgbClr val="0070C0"/>
                </a:solidFill>
              </a:rPr>
              <a:t>قرارات مرضية </a:t>
            </a:r>
            <a:r>
              <a:rPr lang="ar-JO" sz="2800" dirty="0"/>
              <a:t>وهي القرارات التي تظهر أمام المدير أولاً، وتثير انتباهه ليتم اختيارها كحل للمشكلة. </a:t>
            </a:r>
          </a:p>
          <a:p>
            <a:pPr algn="just">
              <a:buNone/>
            </a:pPr>
            <a:r>
              <a:rPr lang="ar-JO" sz="2800" b="1" dirty="0"/>
              <a:t>3- النموذج السياسي للقرار: </a:t>
            </a:r>
            <a:r>
              <a:rPr lang="ar-JO" sz="2800" dirty="0"/>
              <a:t>أكثر واقعية لتطوير القرار في البيئة الحالية، </a:t>
            </a:r>
            <a:r>
              <a:rPr lang="ar-SA" sz="2800" dirty="0"/>
              <a:t>و</a:t>
            </a:r>
            <a:r>
              <a:rPr lang="ar-JO" sz="2800" dirty="0"/>
              <a:t>يعتمد على تشكيل </a:t>
            </a:r>
            <a:r>
              <a:rPr lang="ar-JO" sz="2800" b="1" dirty="0"/>
              <a:t>تحالفات</a:t>
            </a:r>
            <a:r>
              <a:rPr lang="ar-JO" sz="2800" dirty="0"/>
              <a:t> بين المديرين لاتخاذ القرار في ظل نقص المعلومات والموارد، خاصةً في المواقف المعقدة (أهداف متعددة ومتعارضة،</a:t>
            </a:r>
            <a:r>
              <a:rPr lang="ar-SA" sz="2800" dirty="0"/>
              <a:t> </a:t>
            </a:r>
            <a:r>
              <a:rPr lang="ar-JO" sz="2800" dirty="0"/>
              <a:t>حالة عدم تأكد وإبهام، ومساومات وحوار) وهذا النموذج هو أكثر قرباً لبيئة عمل المديرين ومتخذي القرار.</a:t>
            </a:r>
            <a:endParaRPr lang="ar-SA" sz="2800" dirty="0"/>
          </a:p>
          <a:p>
            <a:pPr algn="just">
              <a:buNone/>
            </a:pPr>
            <a:endParaRPr lang="ar-JO" sz="1000" dirty="0"/>
          </a:p>
          <a:p>
            <a:pPr algn="just">
              <a:buNone/>
            </a:pPr>
            <a:r>
              <a:rPr lang="ar-JO" sz="2800" b="1" dirty="0"/>
              <a:t>التحالفات: </a:t>
            </a:r>
            <a:r>
              <a:rPr lang="ar-JO" sz="2800" dirty="0"/>
              <a:t>تجمعات غير رسمية بين المديرين الذين يدعمون ويسعون لهدف محدد.      </a:t>
            </a:r>
            <a:endParaRPr lang="ar-JO" sz="28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697416" y="5805264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17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1632420872"/>
      </p:ext>
    </p:extLst>
  </p:cSld>
  <p:clrMapOvr>
    <a:masterClrMapping/>
  </p:clrMapOvr>
  <p:transition>
    <p:randomBar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158" y="142852"/>
            <a:ext cx="8429684" cy="78581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4000" b="1" dirty="0">
                <a:solidFill>
                  <a:srgbClr val="C00000"/>
                </a:solidFill>
              </a:rPr>
              <a:t>رابعاً: المشاركة في اتخاذ القرار ودور المعرفة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0512" y="1268760"/>
            <a:ext cx="8496944" cy="446449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3050" indent="0" algn="just"/>
            <a:r>
              <a:rPr lang="ar-JO" sz="2800" b="1" dirty="0"/>
              <a:t>*</a:t>
            </a:r>
            <a:r>
              <a:rPr lang="ar-JO" sz="2800" dirty="0"/>
              <a:t> إن عملية اتخاذ وصنع القرار في منظمات الأعمال عملية جماعية وليست فردية، فمن النادر....</a:t>
            </a:r>
          </a:p>
          <a:p>
            <a:pPr marL="273050" indent="0" algn="just"/>
            <a:endParaRPr lang="ar-SA" sz="1000" dirty="0">
              <a:cs typeface="PT Bold Heading" pitchFamily="2" charset="-78"/>
            </a:endParaRPr>
          </a:p>
          <a:p>
            <a:pPr marL="273050" indent="0" algn="just"/>
            <a:r>
              <a:rPr lang="ar-SA" sz="2800" dirty="0">
                <a:cs typeface="PT Bold Heading" pitchFamily="2" charset="-78"/>
              </a:rPr>
              <a:t> </a:t>
            </a:r>
            <a:r>
              <a:rPr lang="ar-JO" sz="2800" dirty="0">
                <a:cs typeface="PT Bold Heading" pitchFamily="2" charset="-78"/>
              </a:rPr>
              <a:t>المشاركة في اتخاذ القرار:</a:t>
            </a:r>
          </a:p>
          <a:p>
            <a:pPr marL="273050" indent="0" algn="just"/>
            <a:r>
              <a:rPr lang="ar-JO" sz="2800" dirty="0"/>
              <a:t>في البداية كانت القرارات فردية أو بمشاركة محدودة جداً بسبب استقرار البيئة، ووفرة الموارد، وسهولة التنبؤ بالطلب، وقلة المنافسين. </a:t>
            </a:r>
            <a:r>
              <a:rPr lang="ar-SA" sz="2800" dirty="0"/>
              <a:t>إلا أن </a:t>
            </a:r>
            <a:r>
              <a:rPr lang="ar-JO" sz="2800" dirty="0"/>
              <a:t>المشاركة تز</a:t>
            </a:r>
            <a:r>
              <a:rPr lang="ar-SA" sz="2800" dirty="0"/>
              <a:t>ا</a:t>
            </a:r>
            <a:r>
              <a:rPr lang="ar-JO" sz="2800" dirty="0"/>
              <a:t>يدت تدريجياً بسبب ضخامة حجم المنظمات، وحدة المنافسة، وزيادة قوة النقابات، وزيادة مطالبة العاملين....الخ</a:t>
            </a:r>
            <a:r>
              <a:rPr lang="ar-SA" sz="2800" dirty="0"/>
              <a:t>.</a:t>
            </a:r>
            <a:r>
              <a:rPr lang="ar-JO" sz="2800" dirty="0"/>
              <a:t> فقد أدركت الإدارة الفوائد الناتجة عن </a:t>
            </a:r>
            <a:r>
              <a:rPr lang="ar-JO" sz="2800" dirty="0" smtClean="0"/>
              <a:t>المشاركة</a:t>
            </a:r>
            <a:r>
              <a:rPr lang="ar-SA" sz="2800" dirty="0" smtClean="0"/>
              <a:t> في اتخاذ القرار.</a:t>
            </a:r>
            <a:endParaRPr lang="ar-SA" sz="2800" dirty="0"/>
          </a:p>
          <a:p>
            <a:pPr algn="just">
              <a:buNone/>
            </a:pPr>
            <a:endParaRPr lang="ar-JO" sz="28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447856" y="5445224"/>
            <a:ext cx="609600" cy="521208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18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2827253030"/>
      </p:ext>
    </p:extLst>
  </p:cSld>
  <p:clrMapOvr>
    <a:masterClrMapping/>
  </p:clrMapOvr>
  <p:transition spd="slow">
    <p:wheel spokes="8"/>
    <p:sndAc>
      <p:stSnd>
        <p:snd r:embed="rId3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0512" y="1052736"/>
            <a:ext cx="8496944" cy="7200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3050" indent="0" algn="just"/>
            <a:r>
              <a:rPr lang="ar-SA" sz="2800" dirty="0">
                <a:cs typeface="PT Bold Heading" pitchFamily="2" charset="-78"/>
              </a:rPr>
              <a:t> اسلوب المدير في المشاركة</a:t>
            </a:r>
            <a:r>
              <a:rPr lang="ar-JO" sz="2800" dirty="0" err="1">
                <a:cs typeface="PT Bold Heading" pitchFamily="2" charset="-78"/>
              </a:rPr>
              <a:t>:</a:t>
            </a:r>
            <a:endParaRPr lang="ar-JO" sz="2800" dirty="0">
              <a:cs typeface="PT Bold Heading" pitchFamily="2" charset="-78"/>
            </a:endParaRPr>
          </a:p>
          <a:p>
            <a:pPr marL="273050" indent="0" algn="just"/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8200" y="6533775"/>
            <a:ext cx="2133600" cy="365125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19</a:t>
            </a:fld>
            <a:endParaRPr lang="ar-SA" sz="1600" dirty="0"/>
          </a:p>
        </p:txBody>
      </p:sp>
      <p:sp>
        <p:nvSpPr>
          <p:cNvPr id="9" name="مستطيل 8"/>
          <p:cNvSpPr/>
          <p:nvPr/>
        </p:nvSpPr>
        <p:spPr>
          <a:xfrm>
            <a:off x="1208584" y="2132856"/>
            <a:ext cx="7344816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chemeClr val="tx1"/>
                </a:solidFill>
              </a:rPr>
              <a:t>حرية المشاركين بالقرار                                      تأثير المدير بالقرار</a:t>
            </a:r>
            <a:endParaRPr lang="ar-SA" sz="2400" dirty="0">
              <a:solidFill>
                <a:schemeClr val="tx1"/>
              </a:solidFill>
            </a:endParaRPr>
          </a:p>
        </p:txBody>
      </p:sp>
      <p:cxnSp>
        <p:nvCxnSpPr>
          <p:cNvPr id="11" name="رابط مستقيم 10"/>
          <p:cNvCxnSpPr/>
          <p:nvPr/>
        </p:nvCxnSpPr>
        <p:spPr>
          <a:xfrm>
            <a:off x="1208584" y="2132856"/>
            <a:ext cx="7272808" cy="1152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جدول 11"/>
          <p:cNvGraphicFramePr>
            <a:graphicFrameLocks noGrp="1"/>
          </p:cNvGraphicFramePr>
          <p:nvPr>
            <p:extLst/>
          </p:nvPr>
        </p:nvGraphicFramePr>
        <p:xfrm>
          <a:off x="1064568" y="4293096"/>
          <a:ext cx="7560840" cy="165618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12168"/>
                <a:gridCol w="1512168"/>
                <a:gridCol w="1512168"/>
                <a:gridCol w="1512168"/>
                <a:gridCol w="1512168"/>
              </a:tblGrid>
              <a:tr h="1656184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يفوض بشكل واسع</a:t>
                      </a:r>
                    </a:p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يسمح للمجموعة</a:t>
                      </a:r>
                      <a:r>
                        <a:rPr lang="ar-SA" baseline="0" dirty="0" smtClean="0">
                          <a:solidFill>
                            <a:schemeClr val="tx1"/>
                          </a:solidFill>
                        </a:rPr>
                        <a:t> باتخاذ  </a:t>
                      </a:r>
                      <a:r>
                        <a:rPr lang="ar-SA" baseline="0" dirty="0" err="1" smtClean="0">
                          <a:solidFill>
                            <a:schemeClr val="tx1"/>
                          </a:solidFill>
                        </a:rPr>
                        <a:t>القرا</a:t>
                      </a:r>
                      <a:r>
                        <a:rPr lang="ar-SA" baseline="0" dirty="0" smtClean="0">
                          <a:solidFill>
                            <a:schemeClr val="tx1"/>
                          </a:solidFill>
                        </a:rPr>
                        <a:t> ر بشكل غير محدود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يعرض المشكلة للمجموعة</a:t>
                      </a:r>
                      <a:r>
                        <a:rPr lang="ar-SA" baseline="0" dirty="0" smtClean="0">
                          <a:solidFill>
                            <a:schemeClr val="tx1"/>
                          </a:solidFill>
                        </a:rPr>
                        <a:t>  ويقوم بدور المنسق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استشارة</a:t>
                      </a:r>
                      <a:r>
                        <a:rPr lang="ar-SA" baseline="0" dirty="0" smtClean="0">
                          <a:solidFill>
                            <a:schemeClr val="tx1"/>
                          </a:solidFill>
                        </a:rPr>
                        <a:t> المجموعة </a:t>
                      </a:r>
                    </a:p>
                    <a:p>
                      <a:pPr algn="ctr" rtl="1"/>
                      <a:r>
                        <a:rPr lang="ar-SA" baseline="0" dirty="0" smtClean="0">
                          <a:solidFill>
                            <a:schemeClr val="tx1"/>
                          </a:solidFill>
                        </a:rPr>
                        <a:t>يقدم المشكلة  ويسمع المقترحات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يستشير</a:t>
                      </a:r>
                      <a:r>
                        <a:rPr lang="ar-SA" baseline="0" dirty="0" smtClean="0">
                          <a:solidFill>
                            <a:schemeClr val="tx1"/>
                          </a:solidFill>
                        </a:rPr>
                        <a:t> البعض يعرض المشكلة على البعض بشكل فردي ويستمع الى المقترحات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يقوم المدير لوحده باتخاذ</a:t>
                      </a:r>
                      <a:r>
                        <a:rPr lang="ar-SA" baseline="0" dirty="0" smtClean="0">
                          <a:solidFill>
                            <a:schemeClr val="tx1"/>
                          </a:solidFill>
                        </a:rPr>
                        <a:t> القرار </a:t>
                      </a:r>
                    </a:p>
                    <a:p>
                      <a:pPr algn="ctr"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4" name="رابط كسهم مستقيم 13"/>
          <p:cNvCxnSpPr/>
          <p:nvPr/>
        </p:nvCxnSpPr>
        <p:spPr>
          <a:xfrm>
            <a:off x="8049344" y="3284984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6537176" y="3356992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4953000" y="3356992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368824" y="3356992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>
            <a:off x="2000672" y="3356992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548533"/>
      </p:ext>
    </p:extLst>
  </p:cSld>
  <p:clrMapOvr>
    <a:masterClrMapping/>
  </p:clrMapOvr>
  <p:transition spd="slow">
    <p:wheel spokes="1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0512" y="548680"/>
            <a:ext cx="8496944" cy="57606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3050" indent="0" algn="just"/>
            <a:r>
              <a:rPr lang="ar-SA" sz="2800" dirty="0">
                <a:cs typeface="PT Bold Heading" pitchFamily="2" charset="-78"/>
              </a:rPr>
              <a:t>تشخيص العوامل المؤثرة في المشاركة:</a:t>
            </a:r>
          </a:p>
          <a:p>
            <a:pPr marL="273050" indent="0" algn="just"/>
            <a:r>
              <a:rPr lang="ar-SA" sz="1000" dirty="0">
                <a:cs typeface="PT Bold Heading" pitchFamily="2" charset="-78"/>
              </a:rPr>
              <a:t> </a:t>
            </a:r>
            <a:endParaRPr lang="ar-JO" sz="1000" dirty="0">
              <a:cs typeface="PT Bold Heading" pitchFamily="2" charset="-78"/>
            </a:endParaRPr>
          </a:p>
          <a:p>
            <a:pPr marL="273050" indent="0" algn="just"/>
            <a:r>
              <a:rPr lang="ar-SA" sz="2800" dirty="0"/>
              <a:t>يعتمد اسلوب المشاركة على مستوى جودة المشاركة في القرار، ومستوى خبرة المدير والمرؤوسين.</a:t>
            </a:r>
          </a:p>
          <a:p>
            <a:pPr marL="273050" indent="0" algn="just"/>
            <a:endParaRPr lang="ar-SA" sz="1000" b="1" dirty="0"/>
          </a:p>
          <a:p>
            <a:pPr marL="273050" indent="0" algn="just"/>
            <a:r>
              <a:rPr lang="ar-SA" sz="2800" b="1" u="sng" dirty="0"/>
              <a:t>أهم العوامل المؤثرة في مستوى المشاركة</a:t>
            </a:r>
            <a:r>
              <a:rPr lang="ar-SA" sz="2800" b="1" dirty="0"/>
              <a:t>:</a:t>
            </a:r>
          </a:p>
          <a:p>
            <a:pPr marL="730250" indent="-457200" algn="just">
              <a:buFont typeface="Wingdings" pitchFamily="2" charset="2"/>
              <a:buChar char="ü"/>
            </a:pPr>
            <a:r>
              <a:rPr lang="ar-SA" sz="2800" dirty="0"/>
              <a:t>مدى اهمية القرار.</a:t>
            </a:r>
          </a:p>
          <a:p>
            <a:pPr marL="730250" indent="-457200" algn="just">
              <a:buFont typeface="Wingdings" pitchFamily="2" charset="2"/>
              <a:buChar char="ü"/>
            </a:pPr>
            <a:r>
              <a:rPr lang="ar-SA" sz="2800" dirty="0"/>
              <a:t>درجة التزام المرؤوسين  بالمشاركة بالقرار.</a:t>
            </a:r>
          </a:p>
          <a:p>
            <a:pPr marL="730250" indent="-457200" algn="just">
              <a:buFont typeface="Wingdings" pitchFamily="2" charset="2"/>
              <a:buChar char="ü"/>
            </a:pPr>
            <a:r>
              <a:rPr lang="ar-SA" sz="2800" dirty="0"/>
              <a:t>مستوى خبرة المدير.</a:t>
            </a:r>
          </a:p>
          <a:p>
            <a:pPr marL="730250" indent="-457200" algn="just">
              <a:buFont typeface="Wingdings" pitchFamily="2" charset="2"/>
              <a:buChar char="ü"/>
            </a:pPr>
            <a:r>
              <a:rPr lang="ar-SA" sz="2800" dirty="0"/>
              <a:t>مستوى الدعم المقدم المرؤوسين للأهداف.</a:t>
            </a:r>
          </a:p>
          <a:p>
            <a:pPr marL="730250" indent="-457200" algn="just">
              <a:buFont typeface="Wingdings" pitchFamily="2" charset="2"/>
              <a:buChar char="ü"/>
            </a:pPr>
            <a:r>
              <a:rPr lang="ar-SA" sz="2800" dirty="0"/>
              <a:t>مستوى خبرة المرؤوسين  </a:t>
            </a:r>
            <a:r>
              <a:rPr lang="ar-SA" sz="2800" dirty="0" err="1"/>
              <a:t>ومعارفهم .</a:t>
            </a:r>
            <a:endParaRPr lang="ar-SA" sz="2800" dirty="0"/>
          </a:p>
          <a:p>
            <a:pPr marL="730250" indent="-457200" algn="just">
              <a:buFont typeface="Wingdings" pitchFamily="2" charset="2"/>
              <a:buChar char="ü"/>
            </a:pPr>
            <a:r>
              <a:rPr lang="ar-SA" sz="2800" dirty="0"/>
              <a:t>خبرة الفريق  وكفاءته.</a:t>
            </a:r>
          </a:p>
          <a:p>
            <a:pPr marL="273050" indent="0" algn="just"/>
            <a:endParaRPr lang="ar-SA" sz="2800" dirty="0"/>
          </a:p>
          <a:p>
            <a:pPr marL="273050" indent="0" algn="just"/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8200" y="6533775"/>
            <a:ext cx="2133600" cy="365125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20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583888694"/>
      </p:ext>
    </p:extLst>
  </p:cSld>
  <p:clrMapOvr>
    <a:masterClrMapping/>
  </p:clrMapOvr>
  <p:transition spd="slow">
    <p:wheel spokes="1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0472" y="260648"/>
            <a:ext cx="9505056" cy="58052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3050" indent="0" algn="just"/>
            <a:r>
              <a:rPr lang="ar-JO" sz="2400" dirty="0">
                <a:cs typeface="PT Bold Heading" pitchFamily="2" charset="-78"/>
              </a:rPr>
              <a:t>القرار الفردي والقرار الجماعي:</a:t>
            </a:r>
            <a:endParaRPr lang="ar-SA" sz="2400" dirty="0">
              <a:cs typeface="PT Bold Heading" pitchFamily="2" charset="-78"/>
            </a:endParaRPr>
          </a:p>
          <a:p>
            <a:pPr marL="273050" indent="0" algn="just"/>
            <a:endParaRPr lang="ar-JO" sz="400" dirty="0">
              <a:cs typeface="PT Bold Heading" pitchFamily="2" charset="-78"/>
            </a:endParaRPr>
          </a:p>
          <a:p>
            <a:pPr marL="273050" indent="0" algn="just"/>
            <a:r>
              <a:rPr lang="ar-JO" sz="2400" dirty="0"/>
              <a:t>المديرين لا يلزمون أنفسهم بطريقة واحدة لحل المشاكل، حيث تحدد الطريقة المناسبة بعد فحص المشكلة، وفي ضوء الوقت المتاح ونوعية القرار المرتبط بحل المشكلة.</a:t>
            </a:r>
          </a:p>
          <a:p>
            <a:pPr marL="273050" indent="0" algn="just"/>
            <a:r>
              <a:rPr lang="ar-JO" sz="2400" b="1" dirty="0">
                <a:solidFill>
                  <a:srgbClr val="00B050"/>
                </a:solidFill>
              </a:rPr>
              <a:t>مزايا القرارات الجماعية:</a:t>
            </a:r>
          </a:p>
          <a:p>
            <a:pPr marL="273050" indent="0" algn="just"/>
            <a:r>
              <a:rPr lang="ar-JO" sz="2400" dirty="0"/>
              <a:t>1- كمية كبيرة من البيانات والمعلومات والخبرات </a:t>
            </a:r>
            <a:r>
              <a:rPr lang="ar-SA" sz="2400" dirty="0"/>
              <a:t>(البدائل) </a:t>
            </a:r>
            <a:r>
              <a:rPr lang="ar-JO" sz="2400" dirty="0"/>
              <a:t>المرتبطة بالحل.</a:t>
            </a:r>
          </a:p>
          <a:p>
            <a:pPr marL="273050" indent="0" algn="just"/>
            <a:r>
              <a:rPr lang="ar-JO" sz="2400" dirty="0"/>
              <a:t>2- زيادة فهم الأعضاء لطبيعة القرارات وتقبّل نتائجها.</a:t>
            </a:r>
          </a:p>
          <a:p>
            <a:pPr marL="273050" indent="0" algn="just"/>
            <a:r>
              <a:rPr lang="ar-JO" sz="2400" dirty="0"/>
              <a:t>3- زيادة فهم والتزام الأعضاء بالعملية التنفيذية.</a:t>
            </a:r>
            <a:endParaRPr lang="ar-SA" sz="2400" dirty="0"/>
          </a:p>
          <a:p>
            <a:pPr marL="273050" indent="0" algn="just"/>
            <a:r>
              <a:rPr lang="ar-SA" sz="2400" dirty="0"/>
              <a:t>4- زيادة درجة المشاركة، والإبداع، والتطور، والروح المعنوية في العمل.</a:t>
            </a:r>
            <a:endParaRPr lang="ar-JO" sz="2400" dirty="0"/>
          </a:p>
          <a:p>
            <a:pPr marL="273050" indent="0" algn="just"/>
            <a:r>
              <a:rPr lang="ar-JO" sz="2400" b="1" dirty="0"/>
              <a:t>*</a:t>
            </a:r>
            <a:r>
              <a:rPr lang="ar-JO" sz="2400" dirty="0"/>
              <a:t> إلا أنه توجد بعض نواحي القصور </a:t>
            </a:r>
            <a:r>
              <a:rPr lang="ar-JO" sz="2400" dirty="0" err="1"/>
              <a:t>أهمها </a:t>
            </a:r>
            <a:r>
              <a:rPr lang="ar-JO" sz="2400" dirty="0"/>
              <a:t>(الضغوطات </a:t>
            </a:r>
            <a:r>
              <a:rPr lang="ar-JO" sz="2400" dirty="0" err="1"/>
              <a:t>والإضطرار</a:t>
            </a:r>
            <a:r>
              <a:rPr lang="ar-JO" sz="2400" dirty="0"/>
              <a:t> للمجاراة، </a:t>
            </a:r>
            <a:r>
              <a:rPr lang="ar-JO" sz="2400" dirty="0" err="1"/>
              <a:t>وإحتمالية</a:t>
            </a:r>
            <a:r>
              <a:rPr lang="ar-JO" sz="2400" dirty="0"/>
              <a:t> هيمنة فئة محدودة على </a:t>
            </a:r>
            <a:r>
              <a:rPr lang="ar-JO" sz="2400" dirty="0" err="1"/>
              <a:t>القرار،</a:t>
            </a:r>
            <a:r>
              <a:rPr lang="ar-JO" sz="2400" dirty="0"/>
              <a:t> </a:t>
            </a:r>
            <a:r>
              <a:rPr lang="ar-SA" sz="2400" dirty="0"/>
              <a:t>و</a:t>
            </a:r>
            <a:r>
              <a:rPr lang="ar-JO" sz="2400" dirty="0" err="1"/>
              <a:t>إحتمالية</a:t>
            </a:r>
            <a:r>
              <a:rPr lang="ar-JO" sz="2400" dirty="0"/>
              <a:t> تمثيل مصالح شخصية ضيقة أو وجهات نظر الإدارة العليا،</a:t>
            </a:r>
            <a:r>
              <a:rPr lang="ar-SA" sz="2400" dirty="0"/>
              <a:t> وتشتت المسؤولية،</a:t>
            </a:r>
            <a:r>
              <a:rPr lang="ar-JO" sz="2400" dirty="0"/>
              <a:t> و</a:t>
            </a:r>
            <a:r>
              <a:rPr lang="ar-SA" sz="2400" dirty="0"/>
              <a:t>الحاجة لو</a:t>
            </a:r>
            <a:r>
              <a:rPr lang="ar-JO" sz="2400" dirty="0" err="1"/>
              <a:t>قت</a:t>
            </a:r>
            <a:r>
              <a:rPr lang="ar-JO" sz="2400" dirty="0"/>
              <a:t> طويل</a:t>
            </a:r>
            <a:r>
              <a:rPr lang="ar-SA" sz="2400" dirty="0" err="1"/>
              <a:t>،</a:t>
            </a:r>
            <a:r>
              <a:rPr lang="ar-JO" sz="2400" dirty="0"/>
              <a:t> وتكاليف </a:t>
            </a:r>
            <a:r>
              <a:rPr lang="ar-JO" sz="2400" dirty="0" err="1"/>
              <a:t>كبيرة،...)</a:t>
            </a:r>
            <a:endParaRPr lang="ar-JO" sz="2400" dirty="0"/>
          </a:p>
          <a:p>
            <a:pPr marL="273050" indent="0" algn="just"/>
            <a:r>
              <a:rPr lang="ar-SA" sz="2400" b="1" dirty="0" err="1"/>
              <a:t>*</a:t>
            </a:r>
            <a:r>
              <a:rPr lang="ar-SA" sz="2400" dirty="0"/>
              <a:t> </a:t>
            </a:r>
            <a:r>
              <a:rPr lang="ar-JO" sz="2400" dirty="0"/>
              <a:t>القرار الفردي له مزايا</a:t>
            </a:r>
            <a:r>
              <a:rPr lang="ar-SA" sz="2400" dirty="0"/>
              <a:t> </a:t>
            </a:r>
            <a:r>
              <a:rPr lang="ar-JO" sz="2400" dirty="0"/>
              <a:t>وعيوب معاكسة للقرار الجماعي</a:t>
            </a:r>
            <a:r>
              <a:rPr lang="ar-JO" sz="2400" dirty="0" smtClean="0"/>
              <a:t>.</a:t>
            </a:r>
            <a:endParaRPr lang="ar-SA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571928" y="5700787"/>
            <a:ext cx="2133600" cy="365125"/>
          </a:xfrm>
          <a:prstGeom prst="rect">
            <a:avLst/>
          </a:prstGeom>
        </p:spPr>
        <p:txBody>
          <a:bodyPr/>
          <a:lstStyle/>
          <a:p>
            <a:fld id="{3A47B513-496E-40F5-9BDC-52634B57B48E}" type="slidenum">
              <a:rPr lang="ar-SA" sz="1600"/>
              <a:pPr/>
              <a:t>21</a:t>
            </a:fld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69168760"/>
      </p:ext>
    </p:extLst>
  </p:cSld>
  <p:clrMapOvr>
    <a:masterClrMapping/>
  </p:clrMapOvr>
  <p:transition spd="slow">
    <p:wheel spokes="1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111</TotalTime>
  <Words>1981</Words>
  <Application>Microsoft Office PowerPoint</Application>
  <PresentationFormat>A4 Paper (210x297 mm)</PresentationFormat>
  <Paragraphs>183</Paragraphs>
  <Slides>22</Slides>
  <Notes>8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30" baseType="lpstr">
      <vt:lpstr>ae_AlMateen</vt:lpstr>
      <vt:lpstr>Arial</vt:lpstr>
      <vt:lpstr>AYM Wadiy S_U normal.</vt:lpstr>
      <vt:lpstr>Calibri</vt:lpstr>
      <vt:lpstr>PT Bold Heading</vt:lpstr>
      <vt:lpstr>Times New Roman</vt:lpstr>
      <vt:lpstr>Wingdings</vt:lpstr>
      <vt:lpstr>Office Theme</vt:lpstr>
      <vt:lpstr>عرض تقديمي في PowerPoint</vt:lpstr>
      <vt:lpstr>المحاضرة الخامسة</vt:lpstr>
      <vt:lpstr>عرض تقديمي في PowerPoint</vt:lpstr>
      <vt:lpstr>مقدمة:</vt:lpstr>
      <vt:lpstr>   أولاً: تأثير تكنولوجيا المعلومات على مكان العمل والعملية الإدارية</vt:lpstr>
      <vt:lpstr>عرض تقديمي في PowerPoint</vt:lpstr>
      <vt:lpstr>ثانياً: مفهوم القرار وأنواعه</vt:lpstr>
      <vt:lpstr>مراحل صناعة واتخاذ القرار</vt:lpstr>
      <vt:lpstr>عرض تقديمي في PowerPoint</vt:lpstr>
      <vt:lpstr>عرض تقديمي في PowerPoint</vt:lpstr>
      <vt:lpstr>مراحل صناعة وإتخاذ القرار</vt:lpstr>
      <vt:lpstr> أنواع القرارات</vt:lpstr>
      <vt:lpstr>ثالثاً: ظروف إتخاذ القرار ونماذجه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رابعاً: المشاركة في اتخاذ القرار ودور المعرفة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Abdullah Ibrahem Aljaafari</cp:lastModifiedBy>
  <cp:revision>11</cp:revision>
  <dcterms:created xsi:type="dcterms:W3CDTF">2015-09-03T07:07:53Z</dcterms:created>
  <dcterms:modified xsi:type="dcterms:W3CDTF">2015-10-04T07:02:02Z</dcterms:modified>
</cp:coreProperties>
</file>