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310" r:id="rId3"/>
    <p:sldId id="314" r:id="rId4"/>
    <p:sldId id="315" r:id="rId5"/>
    <p:sldId id="316" r:id="rId6"/>
    <p:sldId id="317" r:id="rId7"/>
    <p:sldId id="318" r:id="rId8"/>
    <p:sldId id="319" r:id="rId9"/>
    <p:sldId id="320" r:id="rId10"/>
    <p:sldId id="321" r:id="rId11"/>
    <p:sldId id="322"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D09149-51EE-459F-AF44-C96F5F2EB654}"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EC92EF67-C9B0-45DA-8F2F-3ED0FF2D59E5}">
      <dgm:prSet custT="1"/>
      <dgm:spPr/>
      <dgm:t>
        <a:bodyPr/>
        <a:lstStyle/>
        <a:p>
          <a:pPr rtl="1"/>
          <a:r>
            <a:rPr lang="ar-SA" sz="3600" dirty="0" smtClean="0"/>
            <a:t>تشمل دراسة مقرر مبادئ القانون على:</a:t>
          </a:r>
          <a:endParaRPr lang="en-US" sz="3600" dirty="0"/>
        </a:p>
      </dgm:t>
    </dgm:pt>
    <dgm:pt modelId="{0143B5CF-DA03-43BE-AEF9-55D5AF004A4A}" type="parTrans" cxnId="{84C2D6D5-BDE6-42E6-B95F-98AEF3D87B6C}">
      <dgm:prSet/>
      <dgm:spPr/>
      <dgm:t>
        <a:bodyPr/>
        <a:lstStyle/>
        <a:p>
          <a:endParaRPr lang="en-US"/>
        </a:p>
      </dgm:t>
    </dgm:pt>
    <dgm:pt modelId="{8F01E3BF-31E1-44AA-A8AB-EDFF15A85BCD}" type="sibTrans" cxnId="{84C2D6D5-BDE6-42E6-B95F-98AEF3D87B6C}">
      <dgm:prSet/>
      <dgm:spPr/>
      <dgm:t>
        <a:bodyPr/>
        <a:lstStyle/>
        <a:p>
          <a:endParaRPr lang="en-US"/>
        </a:p>
      </dgm:t>
    </dgm:pt>
    <dgm:pt modelId="{6FB771FE-A05A-415B-8282-60CD0E23B750}">
      <dgm:prSet custT="1"/>
      <dgm:spPr/>
      <dgm:t>
        <a:bodyPr/>
        <a:lstStyle/>
        <a:p>
          <a:pPr rtl="1"/>
          <a:r>
            <a:rPr lang="ar-SA" sz="6600" dirty="0" smtClean="0"/>
            <a:t>1. نظرية القانون </a:t>
          </a:r>
          <a:endParaRPr lang="ar-SA" sz="6600" dirty="0"/>
        </a:p>
      </dgm:t>
    </dgm:pt>
    <dgm:pt modelId="{7D2F71C0-92CC-4DCF-BB94-614543DAB225}" type="parTrans" cxnId="{9677F594-7B5E-4F1C-9A3A-8B104F054F59}">
      <dgm:prSet/>
      <dgm:spPr/>
      <dgm:t>
        <a:bodyPr/>
        <a:lstStyle/>
        <a:p>
          <a:endParaRPr lang="en-US"/>
        </a:p>
      </dgm:t>
    </dgm:pt>
    <dgm:pt modelId="{FDEEB6E1-2CC3-4905-8D68-1889592326E8}" type="sibTrans" cxnId="{9677F594-7B5E-4F1C-9A3A-8B104F054F59}">
      <dgm:prSet/>
      <dgm:spPr/>
      <dgm:t>
        <a:bodyPr/>
        <a:lstStyle/>
        <a:p>
          <a:endParaRPr lang="en-US"/>
        </a:p>
      </dgm:t>
    </dgm:pt>
    <dgm:pt modelId="{0C05BD14-100C-4B4A-9775-A5605EA66448}">
      <dgm:prSet/>
      <dgm:spPr/>
      <dgm:t>
        <a:bodyPr/>
        <a:lstStyle/>
        <a:p>
          <a:pPr rtl="1"/>
          <a:r>
            <a:rPr lang="ar-SA" dirty="0" smtClean="0"/>
            <a:t>2. نظرية الحق</a:t>
          </a:r>
          <a:endParaRPr lang="ar-SA" dirty="0"/>
        </a:p>
      </dgm:t>
    </dgm:pt>
    <dgm:pt modelId="{2361DB25-F849-4AE4-B3B6-8159D8DA98F9}" type="parTrans" cxnId="{23FE026B-8615-45D2-8D3F-2E82CE1FB623}">
      <dgm:prSet/>
      <dgm:spPr/>
      <dgm:t>
        <a:bodyPr/>
        <a:lstStyle/>
        <a:p>
          <a:endParaRPr lang="en-US"/>
        </a:p>
      </dgm:t>
    </dgm:pt>
    <dgm:pt modelId="{700D7536-0CBD-405A-8B1E-697772C0E0AB}" type="sibTrans" cxnId="{23FE026B-8615-45D2-8D3F-2E82CE1FB623}">
      <dgm:prSet/>
      <dgm:spPr/>
      <dgm:t>
        <a:bodyPr/>
        <a:lstStyle/>
        <a:p>
          <a:endParaRPr lang="en-US"/>
        </a:p>
      </dgm:t>
    </dgm:pt>
    <dgm:pt modelId="{9CF90C95-80A2-49F0-82F3-A8ACEC7F759A}" type="pres">
      <dgm:prSet presAssocID="{B2D09149-51EE-459F-AF44-C96F5F2EB654}" presName="outerComposite" presStyleCnt="0">
        <dgm:presLayoutVars>
          <dgm:chMax val="5"/>
          <dgm:dir/>
          <dgm:resizeHandles val="exact"/>
        </dgm:presLayoutVars>
      </dgm:prSet>
      <dgm:spPr/>
      <dgm:t>
        <a:bodyPr/>
        <a:lstStyle/>
        <a:p>
          <a:endParaRPr lang="en-US"/>
        </a:p>
      </dgm:t>
    </dgm:pt>
    <dgm:pt modelId="{36737972-AB0F-4C91-928C-798F63F5D5EF}" type="pres">
      <dgm:prSet presAssocID="{B2D09149-51EE-459F-AF44-C96F5F2EB654}" presName="dummyMaxCanvas" presStyleCnt="0">
        <dgm:presLayoutVars/>
      </dgm:prSet>
      <dgm:spPr/>
    </dgm:pt>
    <dgm:pt modelId="{45F56503-74FE-4D35-8C18-2590FE33220A}" type="pres">
      <dgm:prSet presAssocID="{B2D09149-51EE-459F-AF44-C96F5F2EB654}" presName="ThreeNodes_1" presStyleLbl="node1" presStyleIdx="0" presStyleCnt="3">
        <dgm:presLayoutVars>
          <dgm:bulletEnabled val="1"/>
        </dgm:presLayoutVars>
      </dgm:prSet>
      <dgm:spPr/>
      <dgm:t>
        <a:bodyPr/>
        <a:lstStyle/>
        <a:p>
          <a:endParaRPr lang="en-US"/>
        </a:p>
      </dgm:t>
    </dgm:pt>
    <dgm:pt modelId="{6F0C2853-DF7E-4712-9B3B-769C066F4E68}" type="pres">
      <dgm:prSet presAssocID="{B2D09149-51EE-459F-AF44-C96F5F2EB654}" presName="ThreeNodes_2" presStyleLbl="node1" presStyleIdx="1" presStyleCnt="3">
        <dgm:presLayoutVars>
          <dgm:bulletEnabled val="1"/>
        </dgm:presLayoutVars>
      </dgm:prSet>
      <dgm:spPr/>
      <dgm:t>
        <a:bodyPr/>
        <a:lstStyle/>
        <a:p>
          <a:endParaRPr lang="en-US"/>
        </a:p>
      </dgm:t>
    </dgm:pt>
    <dgm:pt modelId="{BECD9883-F6D2-45AC-8E38-174FA3178978}" type="pres">
      <dgm:prSet presAssocID="{B2D09149-51EE-459F-AF44-C96F5F2EB654}" presName="ThreeNodes_3" presStyleLbl="node1" presStyleIdx="2" presStyleCnt="3">
        <dgm:presLayoutVars>
          <dgm:bulletEnabled val="1"/>
        </dgm:presLayoutVars>
      </dgm:prSet>
      <dgm:spPr/>
      <dgm:t>
        <a:bodyPr/>
        <a:lstStyle/>
        <a:p>
          <a:endParaRPr lang="en-US"/>
        </a:p>
      </dgm:t>
    </dgm:pt>
    <dgm:pt modelId="{7938A99D-56A1-4C5E-B3E7-9BF9A89B08DD}" type="pres">
      <dgm:prSet presAssocID="{B2D09149-51EE-459F-AF44-C96F5F2EB654}" presName="ThreeConn_1-2" presStyleLbl="fgAccFollowNode1" presStyleIdx="0" presStyleCnt="2">
        <dgm:presLayoutVars>
          <dgm:bulletEnabled val="1"/>
        </dgm:presLayoutVars>
      </dgm:prSet>
      <dgm:spPr/>
      <dgm:t>
        <a:bodyPr/>
        <a:lstStyle/>
        <a:p>
          <a:endParaRPr lang="en-US"/>
        </a:p>
      </dgm:t>
    </dgm:pt>
    <dgm:pt modelId="{0761CB40-DBF6-499E-8856-5D33B4EFE735}" type="pres">
      <dgm:prSet presAssocID="{B2D09149-51EE-459F-AF44-C96F5F2EB654}" presName="ThreeConn_2-3" presStyleLbl="fgAccFollowNode1" presStyleIdx="1" presStyleCnt="2">
        <dgm:presLayoutVars>
          <dgm:bulletEnabled val="1"/>
        </dgm:presLayoutVars>
      </dgm:prSet>
      <dgm:spPr>
        <a:prstGeom prst="actionButtonBlank">
          <a:avLst/>
        </a:prstGeom>
      </dgm:spPr>
      <dgm:t>
        <a:bodyPr/>
        <a:lstStyle/>
        <a:p>
          <a:endParaRPr lang="en-US"/>
        </a:p>
      </dgm:t>
    </dgm:pt>
    <dgm:pt modelId="{8B63FF87-1415-44AA-ACB8-66451D61FED4}" type="pres">
      <dgm:prSet presAssocID="{B2D09149-51EE-459F-AF44-C96F5F2EB654}" presName="ThreeNodes_1_text" presStyleLbl="node1" presStyleIdx="2" presStyleCnt="3">
        <dgm:presLayoutVars>
          <dgm:bulletEnabled val="1"/>
        </dgm:presLayoutVars>
      </dgm:prSet>
      <dgm:spPr/>
      <dgm:t>
        <a:bodyPr/>
        <a:lstStyle/>
        <a:p>
          <a:endParaRPr lang="en-US"/>
        </a:p>
      </dgm:t>
    </dgm:pt>
    <dgm:pt modelId="{CC865F9C-73CE-411F-8283-2166BB085CFD}" type="pres">
      <dgm:prSet presAssocID="{B2D09149-51EE-459F-AF44-C96F5F2EB654}" presName="ThreeNodes_2_text" presStyleLbl="node1" presStyleIdx="2" presStyleCnt="3">
        <dgm:presLayoutVars>
          <dgm:bulletEnabled val="1"/>
        </dgm:presLayoutVars>
      </dgm:prSet>
      <dgm:spPr/>
      <dgm:t>
        <a:bodyPr/>
        <a:lstStyle/>
        <a:p>
          <a:endParaRPr lang="en-US"/>
        </a:p>
      </dgm:t>
    </dgm:pt>
    <dgm:pt modelId="{DAC2A49C-1C5D-4797-ADF0-0D6F36F913BA}" type="pres">
      <dgm:prSet presAssocID="{B2D09149-51EE-459F-AF44-C96F5F2EB654}" presName="ThreeNodes_3_text" presStyleLbl="node1" presStyleIdx="2" presStyleCnt="3">
        <dgm:presLayoutVars>
          <dgm:bulletEnabled val="1"/>
        </dgm:presLayoutVars>
      </dgm:prSet>
      <dgm:spPr/>
      <dgm:t>
        <a:bodyPr/>
        <a:lstStyle/>
        <a:p>
          <a:endParaRPr lang="en-US"/>
        </a:p>
      </dgm:t>
    </dgm:pt>
  </dgm:ptLst>
  <dgm:cxnLst>
    <dgm:cxn modelId="{6FA537A6-73FC-4566-9D0F-13FF59E248CC}" type="presOf" srcId="{0C05BD14-100C-4B4A-9775-A5605EA66448}" destId="{BECD9883-F6D2-45AC-8E38-174FA3178978}" srcOrd="0" destOrd="0" presId="urn:microsoft.com/office/officeart/2005/8/layout/vProcess5"/>
    <dgm:cxn modelId="{ACACB008-CABF-4A45-9A6B-35F6AC924BFA}" type="presOf" srcId="{B2D09149-51EE-459F-AF44-C96F5F2EB654}" destId="{9CF90C95-80A2-49F0-82F3-A8ACEC7F759A}" srcOrd="0" destOrd="0" presId="urn:microsoft.com/office/officeart/2005/8/layout/vProcess5"/>
    <dgm:cxn modelId="{9677F594-7B5E-4F1C-9A3A-8B104F054F59}" srcId="{B2D09149-51EE-459F-AF44-C96F5F2EB654}" destId="{6FB771FE-A05A-415B-8282-60CD0E23B750}" srcOrd="1" destOrd="0" parTransId="{7D2F71C0-92CC-4DCF-BB94-614543DAB225}" sibTransId="{FDEEB6E1-2CC3-4905-8D68-1889592326E8}"/>
    <dgm:cxn modelId="{1184F89F-A691-48F5-B646-E4B567CF1AC0}" type="presOf" srcId="{8F01E3BF-31E1-44AA-A8AB-EDFF15A85BCD}" destId="{7938A99D-56A1-4C5E-B3E7-9BF9A89B08DD}" srcOrd="0" destOrd="0" presId="urn:microsoft.com/office/officeart/2005/8/layout/vProcess5"/>
    <dgm:cxn modelId="{2C104638-7D06-48F0-8ED3-354FE0807596}" type="presOf" srcId="{EC92EF67-C9B0-45DA-8F2F-3ED0FF2D59E5}" destId="{8B63FF87-1415-44AA-ACB8-66451D61FED4}" srcOrd="1" destOrd="0" presId="urn:microsoft.com/office/officeart/2005/8/layout/vProcess5"/>
    <dgm:cxn modelId="{1E5099F1-EAC5-4D77-9BF5-5C4692A394B5}" type="presOf" srcId="{FDEEB6E1-2CC3-4905-8D68-1889592326E8}" destId="{0761CB40-DBF6-499E-8856-5D33B4EFE735}" srcOrd="0" destOrd="0" presId="urn:microsoft.com/office/officeart/2005/8/layout/vProcess5"/>
    <dgm:cxn modelId="{3BCF50CF-662E-4229-A1D9-8EA2BAAA8D3A}" type="presOf" srcId="{0C05BD14-100C-4B4A-9775-A5605EA66448}" destId="{DAC2A49C-1C5D-4797-ADF0-0D6F36F913BA}" srcOrd="1" destOrd="0" presId="urn:microsoft.com/office/officeart/2005/8/layout/vProcess5"/>
    <dgm:cxn modelId="{84C2D6D5-BDE6-42E6-B95F-98AEF3D87B6C}" srcId="{B2D09149-51EE-459F-AF44-C96F5F2EB654}" destId="{EC92EF67-C9B0-45DA-8F2F-3ED0FF2D59E5}" srcOrd="0" destOrd="0" parTransId="{0143B5CF-DA03-43BE-AEF9-55D5AF004A4A}" sibTransId="{8F01E3BF-31E1-44AA-A8AB-EDFF15A85BCD}"/>
    <dgm:cxn modelId="{23FE026B-8615-45D2-8D3F-2E82CE1FB623}" srcId="{B2D09149-51EE-459F-AF44-C96F5F2EB654}" destId="{0C05BD14-100C-4B4A-9775-A5605EA66448}" srcOrd="2" destOrd="0" parTransId="{2361DB25-F849-4AE4-B3B6-8159D8DA98F9}" sibTransId="{700D7536-0CBD-405A-8B1E-697772C0E0AB}"/>
    <dgm:cxn modelId="{D0026244-B783-4FC4-A5AE-7A8FA2822BB3}" type="presOf" srcId="{6FB771FE-A05A-415B-8282-60CD0E23B750}" destId="{CC865F9C-73CE-411F-8283-2166BB085CFD}" srcOrd="1" destOrd="0" presId="urn:microsoft.com/office/officeart/2005/8/layout/vProcess5"/>
    <dgm:cxn modelId="{009A3321-3C1F-4016-B279-EBE92C0ED4B6}" type="presOf" srcId="{EC92EF67-C9B0-45DA-8F2F-3ED0FF2D59E5}" destId="{45F56503-74FE-4D35-8C18-2590FE33220A}" srcOrd="0" destOrd="0" presId="urn:microsoft.com/office/officeart/2005/8/layout/vProcess5"/>
    <dgm:cxn modelId="{1E8CF44D-A6A1-4188-B551-24D713184128}" type="presOf" srcId="{6FB771FE-A05A-415B-8282-60CD0E23B750}" destId="{6F0C2853-DF7E-4712-9B3B-769C066F4E68}" srcOrd="0" destOrd="0" presId="urn:microsoft.com/office/officeart/2005/8/layout/vProcess5"/>
    <dgm:cxn modelId="{7AC1C4EA-0EEF-4194-9E50-CF65AB1868C5}" type="presParOf" srcId="{9CF90C95-80A2-49F0-82F3-A8ACEC7F759A}" destId="{36737972-AB0F-4C91-928C-798F63F5D5EF}" srcOrd="0" destOrd="0" presId="urn:microsoft.com/office/officeart/2005/8/layout/vProcess5"/>
    <dgm:cxn modelId="{3821583B-742F-4483-AFAA-B74542D2472D}" type="presParOf" srcId="{9CF90C95-80A2-49F0-82F3-A8ACEC7F759A}" destId="{45F56503-74FE-4D35-8C18-2590FE33220A}" srcOrd="1" destOrd="0" presId="urn:microsoft.com/office/officeart/2005/8/layout/vProcess5"/>
    <dgm:cxn modelId="{F3C4F630-2BAE-4620-BA12-0CD355E2B5B7}" type="presParOf" srcId="{9CF90C95-80A2-49F0-82F3-A8ACEC7F759A}" destId="{6F0C2853-DF7E-4712-9B3B-769C066F4E68}" srcOrd="2" destOrd="0" presId="urn:microsoft.com/office/officeart/2005/8/layout/vProcess5"/>
    <dgm:cxn modelId="{AEEBCA3A-01A8-43D3-9E01-7A2DF1E8BA46}" type="presParOf" srcId="{9CF90C95-80A2-49F0-82F3-A8ACEC7F759A}" destId="{BECD9883-F6D2-45AC-8E38-174FA3178978}" srcOrd="3" destOrd="0" presId="urn:microsoft.com/office/officeart/2005/8/layout/vProcess5"/>
    <dgm:cxn modelId="{29DA4D10-E8FB-4473-B629-8556FE094B63}" type="presParOf" srcId="{9CF90C95-80A2-49F0-82F3-A8ACEC7F759A}" destId="{7938A99D-56A1-4C5E-B3E7-9BF9A89B08DD}" srcOrd="4" destOrd="0" presId="urn:microsoft.com/office/officeart/2005/8/layout/vProcess5"/>
    <dgm:cxn modelId="{4F55FC7F-17C5-4507-994E-9584E6303CF0}" type="presParOf" srcId="{9CF90C95-80A2-49F0-82F3-A8ACEC7F759A}" destId="{0761CB40-DBF6-499E-8856-5D33B4EFE735}" srcOrd="5" destOrd="0" presId="urn:microsoft.com/office/officeart/2005/8/layout/vProcess5"/>
    <dgm:cxn modelId="{BC0E3B9E-D918-451B-B68C-71A26D6A888B}" type="presParOf" srcId="{9CF90C95-80A2-49F0-82F3-A8ACEC7F759A}" destId="{8B63FF87-1415-44AA-ACB8-66451D61FED4}" srcOrd="6" destOrd="0" presId="urn:microsoft.com/office/officeart/2005/8/layout/vProcess5"/>
    <dgm:cxn modelId="{8D3CAE1A-CDF3-4B67-B4D7-575CB47FED9B}" type="presParOf" srcId="{9CF90C95-80A2-49F0-82F3-A8ACEC7F759A}" destId="{CC865F9C-73CE-411F-8283-2166BB085CFD}" srcOrd="7" destOrd="0" presId="urn:microsoft.com/office/officeart/2005/8/layout/vProcess5"/>
    <dgm:cxn modelId="{F5E87DF4-BD91-47C0-9704-BAAF2E808A1B}" type="presParOf" srcId="{9CF90C95-80A2-49F0-82F3-A8ACEC7F759A}" destId="{DAC2A49C-1C5D-4797-ADF0-0D6F36F913BA}"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F56503-74FE-4D35-8C18-2590FE33220A}">
      <dsp:nvSpPr>
        <dsp:cNvPr id="0" name=""/>
        <dsp:cNvSpPr/>
      </dsp:nvSpPr>
      <dsp:spPr>
        <a:xfrm>
          <a:off x="0" y="0"/>
          <a:ext cx="6995160" cy="13716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SA" sz="3600" kern="1200" dirty="0" smtClean="0"/>
            <a:t>تشمل دراسة مقرر مبادئ القانون على:</a:t>
          </a:r>
          <a:endParaRPr lang="en-US" sz="3600" kern="1200" dirty="0"/>
        </a:p>
      </dsp:txBody>
      <dsp:txXfrm>
        <a:off x="40173" y="40173"/>
        <a:ext cx="5515096" cy="1291254"/>
      </dsp:txXfrm>
    </dsp:sp>
    <dsp:sp modelId="{6F0C2853-DF7E-4712-9B3B-769C066F4E68}">
      <dsp:nvSpPr>
        <dsp:cNvPr id="0" name=""/>
        <dsp:cNvSpPr/>
      </dsp:nvSpPr>
      <dsp:spPr>
        <a:xfrm>
          <a:off x="617219" y="1600199"/>
          <a:ext cx="6995160" cy="13716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1460" tIns="251460" rIns="251460" bIns="251460" numCol="1" spcCol="1270" anchor="ctr" anchorCtr="0">
          <a:noAutofit/>
        </a:bodyPr>
        <a:lstStyle/>
        <a:p>
          <a:pPr lvl="0" algn="ctr" defTabSz="2933700" rtl="1">
            <a:lnSpc>
              <a:spcPct val="90000"/>
            </a:lnSpc>
            <a:spcBef>
              <a:spcPct val="0"/>
            </a:spcBef>
            <a:spcAft>
              <a:spcPct val="35000"/>
            </a:spcAft>
          </a:pPr>
          <a:r>
            <a:rPr lang="ar-SA" sz="6600" kern="1200" dirty="0" smtClean="0"/>
            <a:t>1. نظرية القانون </a:t>
          </a:r>
          <a:endParaRPr lang="ar-SA" sz="6600" kern="1200" dirty="0"/>
        </a:p>
      </dsp:txBody>
      <dsp:txXfrm>
        <a:off x="657392" y="1640372"/>
        <a:ext cx="5406053" cy="1291254"/>
      </dsp:txXfrm>
    </dsp:sp>
    <dsp:sp modelId="{BECD9883-F6D2-45AC-8E38-174FA3178978}">
      <dsp:nvSpPr>
        <dsp:cNvPr id="0" name=""/>
        <dsp:cNvSpPr/>
      </dsp:nvSpPr>
      <dsp:spPr>
        <a:xfrm>
          <a:off x="1234439" y="3200399"/>
          <a:ext cx="6995160" cy="13716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6220" tIns="236220" rIns="236220" bIns="236220" numCol="1" spcCol="1270" anchor="ctr" anchorCtr="0">
          <a:noAutofit/>
        </a:bodyPr>
        <a:lstStyle/>
        <a:p>
          <a:pPr lvl="0" algn="ctr" defTabSz="2755900" rtl="1">
            <a:lnSpc>
              <a:spcPct val="90000"/>
            </a:lnSpc>
            <a:spcBef>
              <a:spcPct val="0"/>
            </a:spcBef>
            <a:spcAft>
              <a:spcPct val="35000"/>
            </a:spcAft>
          </a:pPr>
          <a:r>
            <a:rPr lang="ar-SA" sz="6200" kern="1200" dirty="0" smtClean="0"/>
            <a:t>2. نظرية الحق</a:t>
          </a:r>
          <a:endParaRPr lang="ar-SA" sz="6200" kern="1200" dirty="0"/>
        </a:p>
      </dsp:txBody>
      <dsp:txXfrm>
        <a:off x="1274612" y="3240572"/>
        <a:ext cx="5406053" cy="1291254"/>
      </dsp:txXfrm>
    </dsp:sp>
    <dsp:sp modelId="{7938A99D-56A1-4C5E-B3E7-9BF9A89B08DD}">
      <dsp:nvSpPr>
        <dsp:cNvPr id="0" name=""/>
        <dsp:cNvSpPr/>
      </dsp:nvSpPr>
      <dsp:spPr>
        <a:xfrm>
          <a:off x="6103619" y="1040130"/>
          <a:ext cx="891540" cy="8915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304215" y="1040130"/>
        <a:ext cx="490348" cy="670884"/>
      </dsp:txXfrm>
    </dsp:sp>
    <dsp:sp modelId="{0761CB40-DBF6-499E-8856-5D33B4EFE735}">
      <dsp:nvSpPr>
        <dsp:cNvPr id="0" name=""/>
        <dsp:cNvSpPr/>
      </dsp:nvSpPr>
      <dsp:spPr>
        <a:xfrm>
          <a:off x="6720839" y="2631186"/>
          <a:ext cx="891540" cy="891540"/>
        </a:xfrm>
        <a:prstGeom prst="actionButtonBlank">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720839" y="2631186"/>
        <a:ext cx="891540" cy="89154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3/17/2016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1013404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jpe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hyperlink" Target="mailto:kahmed@kfu.edu.sa"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مبادئ القانون</a:t>
            </a:r>
            <a:r>
              <a:rPr lang="ar-SA" sz="2800" b="1" dirty="0">
                <a:solidFill>
                  <a:srgbClr val="7F7F7F"/>
                </a:solidFill>
                <a:latin typeface="Calibri" pitchFamily="34" charset="0"/>
                <a:cs typeface="Times New Roman" pitchFamily="18" charset="0"/>
              </a:rPr>
              <a:t/>
            </a:r>
            <a:br>
              <a:rPr lang="ar-SA" sz="2800" b="1" dirty="0">
                <a:solidFill>
                  <a:srgbClr val="7F7F7F"/>
                </a:solidFill>
                <a:latin typeface="Calibri" pitchFamily="34" charset="0"/>
                <a:cs typeface="Times New Roman" pitchFamily="18" charset="0"/>
              </a:rPr>
            </a:b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err="1">
                <a:solidFill>
                  <a:srgbClr val="7F7F7F"/>
                </a:solidFill>
                <a:latin typeface="Calibri" pitchFamily="34" charset="0"/>
                <a:cs typeface="Times New Roman" pitchFamily="18" charset="0"/>
              </a:rPr>
              <a:t>د.خالد</a:t>
            </a:r>
            <a:r>
              <a:rPr lang="ar-SA" sz="2800" b="1" dirty="0">
                <a:solidFill>
                  <a:srgbClr val="7F7F7F"/>
                </a:solidFill>
                <a:latin typeface="Calibri" pitchFamily="34" charset="0"/>
                <a:cs typeface="Times New Roman" pitchFamily="18" charset="0"/>
              </a:rPr>
              <a:t> عبد التواب</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التمهيدية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أهداف المقرر:</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مبادئ </a:t>
            </a:r>
            <a:r>
              <a:rPr lang="ar-SA" sz="2000" dirty="0" smtClean="0">
                <a:solidFill>
                  <a:schemeClr val="accent1">
                    <a:lumMod val="75000"/>
                  </a:schemeClr>
                </a:solidFill>
              </a:rPr>
              <a:t>القانون                                                                                    المحاضرة </a:t>
            </a:r>
            <a:r>
              <a:rPr lang="ar-SA" sz="2000" dirty="0">
                <a:solidFill>
                  <a:schemeClr val="accent1">
                    <a:lumMod val="75000"/>
                  </a:schemeClr>
                </a:solidFill>
              </a:rPr>
              <a:t>التمهيدية</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محاور المحاضرة</a:t>
            </a:r>
            <a:endParaRPr lang="en-US" dirty="0"/>
          </a:p>
        </p:txBody>
      </p:sp>
      <p:sp>
        <p:nvSpPr>
          <p:cNvPr id="3" name="Content Placeholder 2"/>
          <p:cNvSpPr>
            <a:spLocks noGrp="1"/>
          </p:cNvSpPr>
          <p:nvPr>
            <p:ph idx="1"/>
          </p:nvPr>
        </p:nvSpPr>
        <p:spPr>
          <a:xfrm>
            <a:off x="838200" y="1524002"/>
            <a:ext cx="8229600" cy="4602163"/>
          </a:xfrm>
        </p:spPr>
        <p:txBody>
          <a:bodyPr/>
          <a:lstStyle/>
          <a:p>
            <a:pPr algn="ctr" rtl="1">
              <a:buFont typeface="Wingdings" pitchFamily="2" charset="2"/>
              <a:buChar char="v"/>
            </a:pPr>
            <a:r>
              <a:rPr lang="ar-SA" sz="4400" b="1" dirty="0"/>
              <a:t> اهمية القانون في المجتمع</a:t>
            </a:r>
          </a:p>
          <a:p>
            <a:pPr algn="ctr" rtl="1">
              <a:buFont typeface="Wingdings" pitchFamily="2" charset="2"/>
              <a:buChar char="v"/>
            </a:pPr>
            <a:r>
              <a:rPr lang="ar-SA" sz="4400" b="1" dirty="0"/>
              <a:t>مفردات المادة</a:t>
            </a:r>
          </a:p>
          <a:p>
            <a:pPr algn="ctr" rtl="1">
              <a:buFont typeface="Wingdings" pitchFamily="2" charset="2"/>
              <a:buChar char="v"/>
            </a:pPr>
            <a:r>
              <a:rPr lang="ar-SA" sz="4400" b="1" dirty="0"/>
              <a:t>التقييم</a:t>
            </a:r>
            <a:endParaRPr lang="en-GB" sz="4400" b="1" dirty="0"/>
          </a:p>
        </p:txBody>
      </p:sp>
      <p:sp>
        <p:nvSpPr>
          <p:cNvPr id="4" name="Slide Number Placeholder 3"/>
          <p:cNvSpPr>
            <a:spLocks noGrp="1"/>
          </p:cNvSpPr>
          <p:nvPr>
            <p:ph type="sldNum" sz="quarter" idx="4294967295"/>
          </p:nvPr>
        </p:nvSpPr>
        <p:spPr>
          <a:xfrm>
            <a:off x="6934200" y="6356351"/>
            <a:ext cx="2133600" cy="365125"/>
          </a:xfrm>
          <a:prstGeom prst="rect">
            <a:avLst/>
          </a:prstGeom>
        </p:spPr>
        <p:txBody>
          <a:bodyPr/>
          <a:lstStyle/>
          <a:p>
            <a:pPr>
              <a:defRPr/>
            </a:pPr>
            <a:fld id="{FFF0F569-9724-490C-8368-9A7E0DF21DA7}" type="slidenum">
              <a:rPr lang="ar-SA" smtClean="0"/>
              <a:pPr>
                <a:defRPr/>
              </a:pPr>
              <a:t>3</a:t>
            </a:fld>
            <a:endParaRPr lang="en-US"/>
          </a:p>
        </p:txBody>
      </p:sp>
    </p:spTree>
    <p:extLst>
      <p:ext uri="{BB962C8B-B14F-4D97-AF65-F5344CB8AC3E}">
        <p14:creationId xmlns:p14="http://schemas.microsoft.com/office/powerpoint/2010/main" val="35642838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أهمية القانون </a:t>
            </a:r>
            <a:endParaRPr lang="en-US" dirty="0"/>
          </a:p>
        </p:txBody>
      </p:sp>
      <p:sp>
        <p:nvSpPr>
          <p:cNvPr id="3" name="Content Placeholder 2"/>
          <p:cNvSpPr>
            <a:spLocks noGrp="1"/>
          </p:cNvSpPr>
          <p:nvPr>
            <p:ph idx="1"/>
          </p:nvPr>
        </p:nvSpPr>
        <p:spPr>
          <a:xfrm>
            <a:off x="838200" y="1447800"/>
            <a:ext cx="8229600" cy="4724400"/>
          </a:xfrm>
        </p:spPr>
        <p:txBody>
          <a:bodyPr/>
          <a:lstStyle/>
          <a:p>
            <a:pPr rtl="1">
              <a:buFont typeface="Wingdings" pitchFamily="2" charset="2"/>
              <a:buChar char="v"/>
            </a:pPr>
            <a:r>
              <a:rPr lang="ar-SA" sz="2800" b="1" dirty="0">
                <a:cs typeface="Arial" pitchFamily="34" charset="0"/>
              </a:rPr>
              <a:t> أهمية القانون للمجتمع</a:t>
            </a:r>
          </a:p>
          <a:p>
            <a:pPr algn="just" rtl="1">
              <a:buFont typeface="Wingdings" pitchFamily="2" charset="2"/>
              <a:buChar char="v"/>
            </a:pPr>
            <a:r>
              <a:rPr lang="ar-SA" sz="2800" b="1" dirty="0">
                <a:ln>
                  <a:solidFill>
                    <a:sysClr val="windowText" lastClr="000000"/>
                  </a:solidFill>
                </a:ln>
                <a:ea typeface="Majalla UI"/>
                <a:cs typeface="AL-Mohanad" pitchFamily="2" charset="-78"/>
              </a:rPr>
              <a:t>إن مادة مبادئ القانون مفيدة للطالب في بداية دراسته الجامعية حيث انه من خلالها يستطيع الإلمام بالمبادئ العامة للقانون باعتباره فرعا من فروع العلوم الإنسانية كما انه يستطيع من خلالها فهم ظروف الحياة في المجتمع الذي يعيش فيه .</a:t>
            </a:r>
            <a:endParaRPr lang="ar-SA" sz="2800" b="1" dirty="0">
              <a:cs typeface="Arial" pitchFamily="34" charset="0"/>
            </a:endParaRPr>
          </a:p>
          <a:p>
            <a:pPr algn="just" rtl="1" fontAlgn="auto">
              <a:spcBef>
                <a:spcPct val="50000"/>
              </a:spcBef>
              <a:spcAft>
                <a:spcPts val="0"/>
              </a:spcAft>
              <a:defRPr/>
            </a:pPr>
            <a:r>
              <a:rPr lang="ar-SA" sz="2800" b="1" dirty="0">
                <a:ln>
                  <a:solidFill>
                    <a:sysClr val="windowText" lastClr="000000"/>
                  </a:solidFill>
                </a:ln>
                <a:cs typeface="AL-Mohanad" pitchFamily="2" charset="-78"/>
              </a:rPr>
              <a:t>- القانون في تنظيمه للروابط الاجتماعية , إنما يقرر حقوقا ويفرض التزامات , وكل حق يقابله واجب يقع على عاتق شخص بعينه , أو على الناس  كافة . فالقانون يقيم نوعا من التوازن بين مصالح الأفراد بما يفرضه عليهم من واجبات وما يقرره لهم من حقوق.</a:t>
            </a:r>
            <a:r>
              <a:rPr lang="en-US" sz="2800" b="1" dirty="0">
                <a:ln>
                  <a:solidFill>
                    <a:sysClr val="windowText" lastClr="000000"/>
                  </a:solidFill>
                </a:ln>
                <a:cs typeface="AL-Mohanad" pitchFamily="2" charset="-78"/>
              </a:rPr>
              <a:t> </a:t>
            </a:r>
          </a:p>
          <a:p>
            <a:endParaRPr lang="en-US" dirty="0"/>
          </a:p>
        </p:txBody>
      </p:sp>
      <p:sp>
        <p:nvSpPr>
          <p:cNvPr id="4" name="Slide Number Placeholder 3"/>
          <p:cNvSpPr>
            <a:spLocks noGrp="1"/>
          </p:cNvSpPr>
          <p:nvPr>
            <p:ph type="sldNum" sz="quarter" idx="4294967295"/>
          </p:nvPr>
        </p:nvSpPr>
        <p:spPr>
          <a:xfrm>
            <a:off x="6934200" y="6356351"/>
            <a:ext cx="2133600" cy="365125"/>
          </a:xfrm>
          <a:prstGeom prst="rect">
            <a:avLst/>
          </a:prstGeom>
        </p:spPr>
        <p:txBody>
          <a:bodyPr/>
          <a:lstStyle/>
          <a:p>
            <a:pPr>
              <a:defRPr/>
            </a:pPr>
            <a:fld id="{FFF0F569-9724-490C-8368-9A7E0DF21DA7}" type="slidenum">
              <a:rPr lang="ar-SA" smtClean="0"/>
              <a:pPr>
                <a:defRPr/>
              </a:pPr>
              <a:t>4</a:t>
            </a:fld>
            <a:endParaRPr lang="en-US"/>
          </a:p>
        </p:txBody>
      </p:sp>
    </p:spTree>
    <p:extLst>
      <p:ext uri="{BB962C8B-B14F-4D97-AF65-F5344CB8AC3E}">
        <p14:creationId xmlns:p14="http://schemas.microsoft.com/office/powerpoint/2010/main" val="1510587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أهمية القانون </a:t>
            </a:r>
            <a:endParaRPr lang="en-US" dirty="0"/>
          </a:p>
        </p:txBody>
      </p:sp>
      <p:sp>
        <p:nvSpPr>
          <p:cNvPr id="3" name="Content Placeholder 2"/>
          <p:cNvSpPr>
            <a:spLocks noGrp="1"/>
          </p:cNvSpPr>
          <p:nvPr>
            <p:ph idx="1"/>
          </p:nvPr>
        </p:nvSpPr>
        <p:spPr>
          <a:xfrm>
            <a:off x="838200" y="1447800"/>
            <a:ext cx="8229600" cy="4724400"/>
          </a:xfrm>
        </p:spPr>
        <p:txBody>
          <a:bodyPr/>
          <a:lstStyle/>
          <a:p>
            <a:pPr algn="just" rtl="1" fontAlgn="auto">
              <a:spcBef>
                <a:spcPct val="50000"/>
              </a:spcBef>
              <a:spcAft>
                <a:spcPts val="0"/>
              </a:spcAft>
              <a:defRPr/>
            </a:pPr>
            <a:r>
              <a:rPr lang="ar-SA" sz="2800" b="1" dirty="0">
                <a:cs typeface="Arial" pitchFamily="34" charset="0"/>
              </a:rPr>
              <a:t> - </a:t>
            </a:r>
            <a:r>
              <a:rPr lang="ar-SA" sz="2800" b="1" dirty="0">
                <a:ln>
                  <a:solidFill>
                    <a:sysClr val="windowText" lastClr="000000"/>
                  </a:solidFill>
                </a:ln>
                <a:cs typeface="AL-Mohanad" pitchFamily="2" charset="-78"/>
              </a:rPr>
              <a:t>فالحق والواجب وجهان لعلاقة قانونية واحدة , فإذا كان القانون يتطلب من الفرد أن يقوم بعمل معين , أو أن يمتنع عن عمل معين , كان من حق شخص آخر أن يطلب أداء هذا العمل أو تنفيذ هذا الامتناع , وإذا منح القانون لشخص ما حقا وجب على المجتمع احترام هذا الحق</a:t>
            </a:r>
            <a:endParaRPr lang="en-US" sz="2800" b="1" dirty="0">
              <a:ln>
                <a:solidFill>
                  <a:sysClr val="windowText" lastClr="000000"/>
                </a:solidFill>
              </a:ln>
              <a:cs typeface="AL-Mohanad" pitchFamily="2" charset="-78"/>
            </a:endParaRPr>
          </a:p>
          <a:p>
            <a:pPr algn="just" rtl="1" fontAlgn="auto">
              <a:spcBef>
                <a:spcPct val="50000"/>
              </a:spcBef>
              <a:spcAft>
                <a:spcPts val="0"/>
              </a:spcAft>
              <a:defRPr/>
            </a:pPr>
            <a:r>
              <a:rPr lang="ar-SA" sz="2800" b="1" dirty="0">
                <a:ln>
                  <a:solidFill>
                    <a:sysClr val="windowText" lastClr="000000"/>
                  </a:solidFill>
                </a:ln>
                <a:solidFill>
                  <a:srgbClr val="2D07CF"/>
                </a:solidFill>
                <a:cs typeface="AL-Mohanad" pitchFamily="2" charset="-78"/>
              </a:rPr>
              <a:t>- ما دام القانون هو الذي يقرر الحقوق فان الارتباط وثيق بين القانون والحق . فالقانون هو الذي يقرر الحق ويرسم  حدوده , ويضع ضماناته فالحق إذن يستند إلى القانون .</a:t>
            </a:r>
            <a:endParaRPr lang="en-US" sz="2800" b="1" dirty="0">
              <a:ln>
                <a:solidFill>
                  <a:sysClr val="windowText" lastClr="000000"/>
                </a:solidFill>
              </a:ln>
              <a:solidFill>
                <a:srgbClr val="2D07CF"/>
              </a:solidFill>
              <a:cs typeface="AL-Mohanad" pitchFamily="2" charset="-78"/>
            </a:endParaRPr>
          </a:p>
          <a:p>
            <a:endParaRPr lang="en-US" dirty="0"/>
          </a:p>
        </p:txBody>
      </p:sp>
      <p:sp>
        <p:nvSpPr>
          <p:cNvPr id="4" name="Slide Number Placeholder 3"/>
          <p:cNvSpPr>
            <a:spLocks noGrp="1"/>
          </p:cNvSpPr>
          <p:nvPr>
            <p:ph type="sldNum" sz="quarter" idx="4294967295"/>
          </p:nvPr>
        </p:nvSpPr>
        <p:spPr>
          <a:xfrm>
            <a:off x="6934200" y="6356351"/>
            <a:ext cx="2133600" cy="365125"/>
          </a:xfrm>
          <a:prstGeom prst="rect">
            <a:avLst/>
          </a:prstGeom>
        </p:spPr>
        <p:txBody>
          <a:bodyPr/>
          <a:lstStyle/>
          <a:p>
            <a:pPr>
              <a:defRPr/>
            </a:pPr>
            <a:fld id="{FFF0F569-9724-490C-8368-9A7E0DF21DA7}" type="slidenum">
              <a:rPr lang="ar-SA" smtClean="0"/>
              <a:pPr>
                <a:defRPr/>
              </a:pPr>
              <a:t>5</a:t>
            </a:fld>
            <a:endParaRPr lang="en-US"/>
          </a:p>
        </p:txBody>
      </p:sp>
    </p:spTree>
    <p:extLst>
      <p:ext uri="{BB962C8B-B14F-4D97-AF65-F5344CB8AC3E}">
        <p14:creationId xmlns:p14="http://schemas.microsoft.com/office/powerpoint/2010/main" val="1400320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dirty="0">
                <a:effectLst>
                  <a:outerShdw blurRad="38100" dist="38100" dir="2700000" algn="tl">
                    <a:srgbClr val="000000">
                      <a:alpha val="43137"/>
                    </a:srgbClr>
                  </a:outerShdw>
                </a:effectLst>
                <a:cs typeface="Arial" pitchFamily="34" charset="0"/>
              </a:rPr>
              <a:t>مفردات المادة </a:t>
            </a:r>
            <a:endParaRPr lang="en-US" sz="3600" dirty="0"/>
          </a:p>
        </p:txBody>
      </p:sp>
      <p:graphicFrame>
        <p:nvGraphicFramePr>
          <p:cNvPr id="5" name="Content Placeholder 4">
            <a:hlinkClick r:id="" action="ppaction://noaction" highlightClick="1"/>
          </p:cNvPr>
          <p:cNvGraphicFramePr>
            <a:graphicFrameLocks noGrp="1"/>
          </p:cNvGraphicFramePr>
          <p:nvPr>
            <p:ph idx="1"/>
          </p:nvPr>
        </p:nvGraphicFramePr>
        <p:xfrm>
          <a:off x="873369" y="1295400"/>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4294967295"/>
          </p:nvPr>
        </p:nvSpPr>
        <p:spPr>
          <a:xfrm>
            <a:off x="6934200" y="6356351"/>
            <a:ext cx="2133600" cy="365125"/>
          </a:xfrm>
          <a:prstGeom prst="rect">
            <a:avLst/>
          </a:prstGeom>
        </p:spPr>
        <p:txBody>
          <a:bodyPr/>
          <a:lstStyle/>
          <a:p>
            <a:pPr>
              <a:defRPr/>
            </a:pPr>
            <a:fld id="{FFF0F569-9724-490C-8368-9A7E0DF21DA7}" type="slidenum">
              <a:rPr lang="ar-SA" smtClean="0"/>
              <a:pPr>
                <a:defRPr/>
              </a:pPr>
              <a:t>6</a:t>
            </a:fld>
            <a:endParaRPr lang="en-US"/>
          </a:p>
        </p:txBody>
      </p:sp>
      <p:pic>
        <p:nvPicPr>
          <p:cNvPr id="6" name="Picture 5" descr="imagesCAAZMFI7.jpg"/>
          <p:cNvPicPr>
            <a:picLocks noChangeAspect="1"/>
          </p:cNvPicPr>
          <p:nvPr/>
        </p:nvPicPr>
        <p:blipFill>
          <a:blip r:embed="rId7" cstate="print"/>
          <a:stretch>
            <a:fillRect/>
          </a:stretch>
        </p:blipFill>
        <p:spPr>
          <a:xfrm>
            <a:off x="7555523" y="3886202"/>
            <a:ext cx="1090246" cy="1000125"/>
          </a:xfrm>
          <a:prstGeom prst="rect">
            <a:avLst/>
          </a:prstGeom>
        </p:spPr>
      </p:pic>
    </p:spTree>
    <p:extLst>
      <p:ext uri="{BB962C8B-B14F-4D97-AF65-F5344CB8AC3E}">
        <p14:creationId xmlns:p14="http://schemas.microsoft.com/office/powerpoint/2010/main" val="17157399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المرجع الأساسي</a:t>
            </a:r>
            <a:endParaRPr lang="en-US" dirty="0"/>
          </a:p>
        </p:txBody>
      </p:sp>
      <p:sp>
        <p:nvSpPr>
          <p:cNvPr id="3" name="Content Placeholder 2"/>
          <p:cNvSpPr>
            <a:spLocks noGrp="1"/>
          </p:cNvSpPr>
          <p:nvPr>
            <p:ph idx="1"/>
          </p:nvPr>
        </p:nvSpPr>
        <p:spPr/>
        <p:txBody>
          <a:bodyPr>
            <a:normAutofit/>
          </a:bodyPr>
          <a:lstStyle/>
          <a:p>
            <a:pPr rtl="1" latinLnBrk="1"/>
            <a:r>
              <a:rPr lang="ar-SA" b="1" dirty="0" smtClean="0"/>
              <a:t>كتاب </a:t>
            </a:r>
            <a:r>
              <a:rPr lang="ar-SA" sz="4000" b="1" dirty="0">
                <a:solidFill>
                  <a:srgbClr val="C00000"/>
                </a:solidFill>
              </a:rPr>
              <a:t>(مبادئ علم القانون: وفقاً للانظمة المعمول بها </a:t>
            </a:r>
          </a:p>
          <a:p>
            <a:pPr rtl="1" latinLnBrk="1"/>
            <a:r>
              <a:rPr lang="ar-SA" sz="4000" b="1" dirty="0">
                <a:solidFill>
                  <a:srgbClr val="C00000"/>
                </a:solidFill>
              </a:rPr>
              <a:t>في المملكة العربية السعودية)</a:t>
            </a:r>
            <a:r>
              <a:rPr lang="ar-SA" b="1" dirty="0" smtClean="0">
                <a:solidFill>
                  <a:srgbClr val="C00000"/>
                </a:solidFill>
              </a:rPr>
              <a:t> </a:t>
            </a:r>
            <a:r>
              <a:rPr lang="ar-SA" sz="2400" dirty="0"/>
              <a:t>الطبعة الأولي </a:t>
            </a:r>
            <a:r>
              <a:rPr lang="ar-SA" b="1" dirty="0" smtClean="0"/>
              <a:t>(1433هـ)</a:t>
            </a:r>
            <a:endParaRPr lang="en-US" b="1" dirty="0" smtClean="0"/>
          </a:p>
          <a:p>
            <a:pPr algn="ctr" rtl="1" latinLnBrk="1"/>
            <a:r>
              <a:rPr lang="ar-SA" b="1" u="sng" dirty="0" smtClean="0"/>
              <a:t>تأليف:</a:t>
            </a:r>
            <a:r>
              <a:rPr lang="ar-SA" b="1" dirty="0" smtClean="0"/>
              <a:t> </a:t>
            </a:r>
          </a:p>
          <a:p>
            <a:pPr algn="ctr" rtl="1" latinLnBrk="1"/>
            <a:r>
              <a:rPr lang="ar-SA" sz="2800" b="1" dirty="0"/>
              <a:t>الدكتور/ علي الزهراني </a:t>
            </a:r>
          </a:p>
          <a:p>
            <a:pPr algn="ctr" rtl="1" latinLnBrk="1"/>
            <a:r>
              <a:rPr lang="ar-SA" sz="2800" b="1" dirty="0"/>
              <a:t>الدكتور/ خالد عبدالتواب</a:t>
            </a:r>
          </a:p>
          <a:p>
            <a:pPr algn="ctr" rtl="1" latinLnBrk="1"/>
            <a:r>
              <a:rPr lang="ar-SA" sz="2800" b="1" dirty="0"/>
              <a:t>الدكتور/ عدنان العمر</a:t>
            </a:r>
            <a:endParaRPr lang="en-US" sz="2000" b="1" dirty="0"/>
          </a:p>
          <a:p>
            <a:pPr algn="ctr" rtl="1" latinLnBrk="1"/>
            <a:r>
              <a:rPr lang="ar-SA" b="1" u="sng" dirty="0" smtClean="0"/>
              <a:t>توزيع : مكتبة جرير </a:t>
            </a:r>
            <a:r>
              <a:rPr lang="ar-SA" b="1" dirty="0" smtClean="0"/>
              <a:t> </a:t>
            </a:r>
            <a:endParaRPr lang="en-US" b="1" dirty="0" smtClean="0">
              <a:solidFill>
                <a:srgbClr val="FF0000"/>
              </a:solidFill>
            </a:endParaRPr>
          </a:p>
          <a:p>
            <a:endParaRPr lang="en-US" dirty="0"/>
          </a:p>
        </p:txBody>
      </p:sp>
      <p:sp>
        <p:nvSpPr>
          <p:cNvPr id="4" name="Slide Number Placeholder 3"/>
          <p:cNvSpPr>
            <a:spLocks noGrp="1"/>
          </p:cNvSpPr>
          <p:nvPr>
            <p:ph type="sldNum" sz="quarter" idx="4294967295"/>
          </p:nvPr>
        </p:nvSpPr>
        <p:spPr>
          <a:xfrm>
            <a:off x="6934200" y="6356351"/>
            <a:ext cx="2133600" cy="365125"/>
          </a:xfrm>
          <a:prstGeom prst="rect">
            <a:avLst/>
          </a:prstGeom>
        </p:spPr>
        <p:txBody>
          <a:bodyPr/>
          <a:lstStyle/>
          <a:p>
            <a:pPr>
              <a:defRPr/>
            </a:pPr>
            <a:fld id="{FFF0F569-9724-490C-8368-9A7E0DF21DA7}" type="slidenum">
              <a:rPr lang="ar-SA" smtClean="0"/>
              <a:pPr>
                <a:defRPr/>
              </a:pPr>
              <a:t>7</a:t>
            </a:fld>
            <a:endParaRPr lang="en-US"/>
          </a:p>
        </p:txBody>
      </p:sp>
    </p:spTree>
    <p:extLst>
      <p:ext uri="{BB962C8B-B14F-4D97-AF65-F5344CB8AC3E}">
        <p14:creationId xmlns:p14="http://schemas.microsoft.com/office/powerpoint/2010/main" val="7272038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a:t>طريقة التقييم</a:t>
            </a:r>
            <a:endParaRPr lang="en-US" sz="3600" dirty="0"/>
          </a:p>
        </p:txBody>
      </p:sp>
      <p:sp>
        <p:nvSpPr>
          <p:cNvPr id="3" name="Content Placeholder 2"/>
          <p:cNvSpPr>
            <a:spLocks noGrp="1"/>
          </p:cNvSpPr>
          <p:nvPr>
            <p:ph idx="1"/>
          </p:nvPr>
        </p:nvSpPr>
        <p:spPr>
          <a:xfrm>
            <a:off x="838200" y="1524002"/>
            <a:ext cx="8229600" cy="4602163"/>
          </a:xfrm>
        </p:spPr>
        <p:txBody>
          <a:bodyPr/>
          <a:lstStyle/>
          <a:p>
            <a:pPr rtl="1" latinLnBrk="1">
              <a:buFont typeface="Wingdings" pitchFamily="2" charset="2"/>
              <a:buChar char="v"/>
            </a:pPr>
            <a:r>
              <a:rPr lang="ar-SA" sz="2800" dirty="0"/>
              <a:t> </a:t>
            </a:r>
            <a:r>
              <a:rPr lang="ar-SA" sz="2800" b="1" dirty="0"/>
              <a:t>عملية التقييم من 100 درجة وفقاً للتفصيل التالي:</a:t>
            </a:r>
            <a:endParaRPr lang="en-US" sz="2800" b="1" dirty="0"/>
          </a:p>
          <a:p>
            <a:pPr rtl="1" latinLnBrk="1">
              <a:buFont typeface="Arial" pitchFamily="34" charset="0"/>
              <a:buChar char="•"/>
            </a:pPr>
            <a:r>
              <a:rPr lang="ar-SA" sz="2400" dirty="0"/>
              <a:t> 10 درجات للواجبات ” عدد 3 واجبات ”</a:t>
            </a:r>
            <a:endParaRPr lang="en-US" sz="2400" dirty="0"/>
          </a:p>
          <a:p>
            <a:pPr rtl="1" latinLnBrk="1">
              <a:buFont typeface="Arial" pitchFamily="34" charset="0"/>
              <a:buChar char="•"/>
            </a:pPr>
            <a:r>
              <a:rPr lang="ar-SA" sz="2400" dirty="0"/>
              <a:t> 10 درجات للمشاركة بالمنتدى ” تحسب للطالب حسب عدد مشاركته“</a:t>
            </a:r>
            <a:endParaRPr lang="en-US" sz="2400" dirty="0"/>
          </a:p>
          <a:p>
            <a:pPr rtl="1" latinLnBrk="1">
              <a:buFont typeface="Arial" pitchFamily="34" charset="0"/>
              <a:buChar char="•"/>
            </a:pPr>
            <a:r>
              <a:rPr lang="ar-SA" sz="2400" dirty="0"/>
              <a:t> 10 درجات عند حضور المحاضرات المباشرة ” عدد 3 محاضرات“</a:t>
            </a:r>
            <a:endParaRPr lang="en-US" sz="2400" dirty="0"/>
          </a:p>
          <a:p>
            <a:pPr rtl="1" latinLnBrk="1">
              <a:buFont typeface="Arial" pitchFamily="34" charset="0"/>
              <a:buChar char="•"/>
            </a:pPr>
            <a:r>
              <a:rPr lang="ar-SA" sz="2400" dirty="0"/>
              <a:t>70  درجة للاختبار النهائي</a:t>
            </a:r>
            <a:endParaRPr lang="en-US" sz="2400" dirty="0"/>
          </a:p>
        </p:txBody>
      </p:sp>
      <p:sp>
        <p:nvSpPr>
          <p:cNvPr id="4" name="Slide Number Placeholder 3"/>
          <p:cNvSpPr>
            <a:spLocks noGrp="1"/>
          </p:cNvSpPr>
          <p:nvPr>
            <p:ph type="sldNum" sz="quarter" idx="4294967295"/>
          </p:nvPr>
        </p:nvSpPr>
        <p:spPr>
          <a:xfrm>
            <a:off x="6934200" y="6356351"/>
            <a:ext cx="2133600" cy="365125"/>
          </a:xfrm>
          <a:prstGeom prst="rect">
            <a:avLst/>
          </a:prstGeom>
        </p:spPr>
        <p:txBody>
          <a:bodyPr/>
          <a:lstStyle/>
          <a:p>
            <a:pPr>
              <a:defRPr/>
            </a:pPr>
            <a:fld id="{FFF0F569-9724-490C-8368-9A7E0DF21DA7}" type="slidenum">
              <a:rPr lang="ar-SA" smtClean="0"/>
              <a:pPr>
                <a:defRPr/>
              </a:pPr>
              <a:t>8</a:t>
            </a:fld>
            <a:endParaRPr lang="en-US"/>
          </a:p>
        </p:txBody>
      </p:sp>
    </p:spTree>
    <p:extLst>
      <p:ext uri="{BB962C8B-B14F-4D97-AF65-F5344CB8AC3E}">
        <p14:creationId xmlns:p14="http://schemas.microsoft.com/office/powerpoint/2010/main" val="19971978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a:t>موضوعات الدراسة</a:t>
            </a:r>
            <a:endParaRPr lang="en-US" sz="3600" dirty="0"/>
          </a:p>
        </p:txBody>
      </p:sp>
      <p:sp>
        <p:nvSpPr>
          <p:cNvPr id="3" name="Content Placeholder 2"/>
          <p:cNvSpPr>
            <a:spLocks noGrp="1"/>
          </p:cNvSpPr>
          <p:nvPr>
            <p:ph idx="1"/>
          </p:nvPr>
        </p:nvSpPr>
        <p:spPr>
          <a:xfrm>
            <a:off x="838200" y="1524002"/>
            <a:ext cx="8229600" cy="4602163"/>
          </a:xfrm>
        </p:spPr>
        <p:txBody>
          <a:bodyPr>
            <a:normAutofit fontScale="92500" lnSpcReduction="20000"/>
          </a:bodyPr>
          <a:lstStyle/>
          <a:p>
            <a:pPr rtl="1"/>
            <a:r>
              <a:rPr lang="ar-SA" sz="2000" b="1" dirty="0"/>
              <a:t>المحاضرة الأولى: ماهية القانون ”تعريف القانون وخصائص القاعدة القانونية“</a:t>
            </a:r>
            <a:endParaRPr lang="en-US" sz="2000" dirty="0"/>
          </a:p>
          <a:p>
            <a:pPr rtl="1"/>
            <a:r>
              <a:rPr lang="ar-SA" sz="2000" b="1" dirty="0"/>
              <a:t>المحاضرة الثانية :ت خصائص القاعدة القانونية</a:t>
            </a:r>
            <a:endParaRPr lang="en-US" sz="2000" dirty="0"/>
          </a:p>
          <a:p>
            <a:pPr rtl="1"/>
            <a:r>
              <a:rPr lang="ar-SA" sz="2000" b="1" dirty="0"/>
              <a:t>                     التمييز بين القاعدة القانونية وغيرها من القواعد الاجتماعية الأخرى</a:t>
            </a:r>
            <a:endParaRPr lang="en-US" sz="2000" dirty="0"/>
          </a:p>
          <a:p>
            <a:pPr rtl="1"/>
            <a:r>
              <a:rPr lang="ar-SA" sz="2000" b="1" dirty="0"/>
              <a:t>المحاضرة الثالثة:تقسيمات القانون وفروعه المختلفة 1: تقسيم القانون إلي عام وخاص </a:t>
            </a:r>
            <a:endParaRPr lang="en-US" sz="2000" dirty="0"/>
          </a:p>
          <a:p>
            <a:pPr rtl="1"/>
            <a:r>
              <a:rPr lang="ar-SA" sz="2000" b="1" dirty="0"/>
              <a:t>                    القانون العام وفروعه</a:t>
            </a:r>
            <a:endParaRPr lang="en-US" sz="2000" dirty="0"/>
          </a:p>
          <a:p>
            <a:pPr rtl="1"/>
            <a:r>
              <a:rPr lang="ar-SA" sz="2000" b="1" dirty="0"/>
              <a:t>المحاضرة الرابعة:القانون الخاص وفروعه</a:t>
            </a:r>
            <a:endParaRPr lang="en-US" sz="2000" dirty="0"/>
          </a:p>
          <a:p>
            <a:pPr rtl="1"/>
            <a:r>
              <a:rPr lang="ar-SA" sz="2000" b="1" dirty="0"/>
              <a:t>                   تقسيم القواعد القانونية تبعا لقوتها الإلزامية : القواعد الآمرة والمكملة</a:t>
            </a:r>
            <a:endParaRPr lang="en-US" sz="2000" dirty="0"/>
          </a:p>
          <a:p>
            <a:pPr rtl="1"/>
            <a:r>
              <a:rPr lang="ar-SA" sz="2000" b="1" dirty="0"/>
              <a:t>المحاضرة الخامسة:مصادر القاعدة القانونية الرسمية :</a:t>
            </a:r>
            <a:endParaRPr lang="en-US" sz="2000" dirty="0"/>
          </a:p>
          <a:p>
            <a:pPr rtl="1"/>
            <a:r>
              <a:rPr lang="ar-SA" sz="2000" b="1" dirty="0"/>
              <a:t>                     المصادر الأصلية :مصادر الأحكام الشرعية</a:t>
            </a:r>
            <a:endParaRPr lang="en-US" sz="2000" dirty="0"/>
          </a:p>
          <a:p>
            <a:pPr rtl="1"/>
            <a:r>
              <a:rPr lang="ar-SA" sz="2000" b="1" dirty="0"/>
              <a:t>المحاضرة السادسة :التشريعات والأنظمة </a:t>
            </a:r>
            <a:endParaRPr lang="en-US" sz="2000" dirty="0"/>
          </a:p>
          <a:p>
            <a:pPr rtl="1"/>
            <a:r>
              <a:rPr lang="ar-SA" sz="2000" b="1" dirty="0"/>
              <a:t>                        تعريف التشريع ومزاياه وعيوبه وأنواعه وسن التشريع ونفاذه</a:t>
            </a:r>
            <a:endParaRPr lang="en-US" sz="2000" dirty="0"/>
          </a:p>
          <a:p>
            <a:pPr rtl="1"/>
            <a:r>
              <a:rPr lang="ar-SA" sz="2000" b="1" dirty="0"/>
              <a:t>المحاضرة السابعة: المصادر الاحتياطية : العرف ، مبادئ القانون الطبيعي وقواعد العدالة</a:t>
            </a:r>
          </a:p>
          <a:p>
            <a:pPr rtl="1"/>
            <a:r>
              <a:rPr lang="ar-SA" sz="2000" b="1" dirty="0"/>
              <a:t>                        المصادر غير الرسمية : القضاء والفقه</a:t>
            </a:r>
            <a:endParaRPr lang="en-US" sz="2000" dirty="0"/>
          </a:p>
          <a:p>
            <a:pPr rtl="1"/>
            <a:r>
              <a:rPr lang="ar-SA" sz="2400" b="1" dirty="0"/>
              <a:t> </a:t>
            </a:r>
            <a:endParaRPr lang="en-US" sz="2400" dirty="0"/>
          </a:p>
          <a:p>
            <a:pPr rtl="1"/>
            <a:r>
              <a:rPr lang="ar-SA" sz="2400" b="1" dirty="0"/>
              <a:t> </a:t>
            </a:r>
            <a:endParaRPr lang="en-US" sz="2400" dirty="0"/>
          </a:p>
          <a:p>
            <a:pPr rtl="1" latinLnBrk="1">
              <a:buFont typeface="Wingdings" pitchFamily="2" charset="2"/>
              <a:buChar char="v"/>
            </a:pPr>
            <a:endParaRPr lang="en-US" sz="2400" dirty="0"/>
          </a:p>
        </p:txBody>
      </p:sp>
      <p:sp>
        <p:nvSpPr>
          <p:cNvPr id="4" name="Slide Number Placeholder 3"/>
          <p:cNvSpPr>
            <a:spLocks noGrp="1"/>
          </p:cNvSpPr>
          <p:nvPr>
            <p:ph type="sldNum" sz="quarter" idx="4294967295"/>
          </p:nvPr>
        </p:nvSpPr>
        <p:spPr>
          <a:xfrm>
            <a:off x="6934200" y="6356351"/>
            <a:ext cx="2133600" cy="365125"/>
          </a:xfrm>
          <a:prstGeom prst="rect">
            <a:avLst/>
          </a:prstGeom>
        </p:spPr>
        <p:txBody>
          <a:bodyPr/>
          <a:lstStyle/>
          <a:p>
            <a:pPr>
              <a:defRPr/>
            </a:pPr>
            <a:fld id="{FFF0F569-9724-490C-8368-9A7E0DF21DA7}" type="slidenum">
              <a:rPr lang="ar-SA" smtClean="0"/>
              <a:pPr>
                <a:defRPr/>
              </a:pPr>
              <a:t>9</a:t>
            </a:fld>
            <a:endParaRPr lang="en-US"/>
          </a:p>
        </p:txBody>
      </p:sp>
    </p:spTree>
    <p:extLst>
      <p:ext uri="{BB962C8B-B14F-4D97-AF65-F5344CB8AC3E}">
        <p14:creationId xmlns:p14="http://schemas.microsoft.com/office/powerpoint/2010/main" val="30680747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a:t>موضوعات الدراسة</a:t>
            </a:r>
            <a:endParaRPr lang="en-US" sz="3600" dirty="0"/>
          </a:p>
        </p:txBody>
      </p:sp>
      <p:sp>
        <p:nvSpPr>
          <p:cNvPr id="3" name="Content Placeholder 2"/>
          <p:cNvSpPr>
            <a:spLocks noGrp="1"/>
          </p:cNvSpPr>
          <p:nvPr>
            <p:ph idx="1"/>
          </p:nvPr>
        </p:nvSpPr>
        <p:spPr>
          <a:xfrm>
            <a:off x="838200" y="1524002"/>
            <a:ext cx="8229600" cy="4602163"/>
          </a:xfrm>
        </p:spPr>
        <p:txBody>
          <a:bodyPr/>
          <a:lstStyle/>
          <a:p>
            <a:pPr rtl="1"/>
            <a:r>
              <a:rPr lang="ar-SA" sz="2000" b="1" u="sng" dirty="0"/>
              <a:t>موضوعات الدراسة :</a:t>
            </a:r>
            <a:r>
              <a:rPr lang="ar-SA" sz="2000" b="1" dirty="0"/>
              <a:t> </a:t>
            </a:r>
            <a:endParaRPr lang="en-US" sz="2000" dirty="0"/>
          </a:p>
          <a:p>
            <a:pPr rtl="1"/>
            <a:r>
              <a:rPr lang="ar-SA" sz="2000" b="1" dirty="0"/>
              <a:t>المحاضرة الثامنة   : تفسير القاعدة القانونية</a:t>
            </a:r>
            <a:endParaRPr lang="en-US" sz="2000" dirty="0"/>
          </a:p>
          <a:p>
            <a:pPr rtl="1"/>
            <a:r>
              <a:rPr lang="ar-SA" sz="2000" b="1" dirty="0"/>
              <a:t>                       مفهوم التفسير القانوني وأنواعه </a:t>
            </a:r>
          </a:p>
          <a:p>
            <a:pPr rtl="1"/>
            <a:r>
              <a:rPr lang="ar-SA" sz="2000" b="1" dirty="0"/>
              <a:t>                      تطبيق القانون:السلطة المختصة بتطبيق القانون</a:t>
            </a:r>
            <a:endParaRPr lang="en-US" sz="2000" dirty="0"/>
          </a:p>
          <a:p>
            <a:pPr rtl="1"/>
            <a:r>
              <a:rPr lang="ar-SA" sz="2000" b="1" dirty="0"/>
              <a:t>المحاضرة التاسعة: تطبيق القانون من حيث المكان</a:t>
            </a:r>
            <a:endParaRPr lang="en-US" sz="2000" dirty="0"/>
          </a:p>
          <a:p>
            <a:pPr rtl="1"/>
            <a:r>
              <a:rPr lang="ar-SA" sz="2000" b="1" dirty="0"/>
              <a:t>                      تطبيق القانون من حيث الزمان</a:t>
            </a:r>
            <a:endParaRPr lang="en-US" sz="2000" dirty="0"/>
          </a:p>
          <a:p>
            <a:pPr rtl="1"/>
            <a:r>
              <a:rPr lang="ar-SA" sz="2000" b="1" dirty="0"/>
              <a:t>المحاضرة العاشرة: تعريف الحق وبيان أنواع الحقوق                     </a:t>
            </a:r>
            <a:endParaRPr lang="en-US" sz="2000" dirty="0"/>
          </a:p>
          <a:p>
            <a:pPr rtl="1"/>
            <a:r>
              <a:rPr lang="ar-SA" sz="2000" b="1" dirty="0"/>
              <a:t>المحاضرة الحادية عشر: أشخاص الحق :الشخص الطبيعي </a:t>
            </a:r>
            <a:endParaRPr lang="en-US" sz="2000" dirty="0"/>
          </a:p>
          <a:p>
            <a:pPr rtl="1"/>
            <a:r>
              <a:rPr lang="ar-SA" sz="2000" b="1" dirty="0"/>
              <a:t>المحاضرة الثانية عشر:ت الشخص الطبيعي</a:t>
            </a:r>
            <a:endParaRPr lang="en-US" sz="2000" dirty="0"/>
          </a:p>
          <a:p>
            <a:pPr rtl="1"/>
            <a:r>
              <a:rPr lang="ar-SA" sz="2000" b="1" dirty="0"/>
              <a:t>المحاضرة الثالثة عشر:، الشخص الاعتباري </a:t>
            </a:r>
            <a:endParaRPr lang="en-US" sz="2000" dirty="0"/>
          </a:p>
          <a:p>
            <a:pPr rtl="1"/>
            <a:r>
              <a:rPr lang="ar-SA" sz="2000" b="1" dirty="0"/>
              <a:t> المحاضرة الرابعة عشر:،الحماية القانونية للحق ،و مصادر الحق</a:t>
            </a:r>
            <a:endParaRPr lang="en-US" sz="2000" dirty="0"/>
          </a:p>
          <a:p>
            <a:pPr rtl="1"/>
            <a:endParaRPr lang="en-US" sz="2400" dirty="0"/>
          </a:p>
          <a:p>
            <a:pPr rtl="1"/>
            <a:r>
              <a:rPr lang="ar-SA" sz="2400" b="1" dirty="0"/>
              <a:t> </a:t>
            </a:r>
            <a:endParaRPr lang="en-US" sz="2400" dirty="0"/>
          </a:p>
          <a:p>
            <a:pPr rtl="1" latinLnBrk="1">
              <a:buFont typeface="Wingdings" pitchFamily="2" charset="2"/>
              <a:buChar char="v"/>
            </a:pPr>
            <a:endParaRPr lang="en-US" sz="2400" dirty="0"/>
          </a:p>
        </p:txBody>
      </p:sp>
      <p:sp>
        <p:nvSpPr>
          <p:cNvPr id="4" name="Slide Number Placeholder 3"/>
          <p:cNvSpPr>
            <a:spLocks noGrp="1"/>
          </p:cNvSpPr>
          <p:nvPr>
            <p:ph type="sldNum" sz="quarter" idx="4294967295"/>
          </p:nvPr>
        </p:nvSpPr>
        <p:spPr>
          <a:xfrm>
            <a:off x="6934200" y="6356351"/>
            <a:ext cx="2133600" cy="365125"/>
          </a:xfrm>
          <a:prstGeom prst="rect">
            <a:avLst/>
          </a:prstGeom>
        </p:spPr>
        <p:txBody>
          <a:bodyPr/>
          <a:lstStyle/>
          <a:p>
            <a:pPr>
              <a:defRPr/>
            </a:pPr>
            <a:fld id="{FFF0F569-9724-490C-8368-9A7E0DF21DA7}" type="slidenum">
              <a:rPr lang="ar-SA" smtClean="0"/>
              <a:pPr>
                <a:defRPr/>
              </a:pPr>
              <a:t>10</a:t>
            </a:fld>
            <a:endParaRPr lang="en-US"/>
          </a:p>
        </p:txBody>
      </p:sp>
    </p:spTree>
    <p:extLst>
      <p:ext uri="{BB962C8B-B14F-4D97-AF65-F5344CB8AC3E}">
        <p14:creationId xmlns:p14="http://schemas.microsoft.com/office/powerpoint/2010/main" val="7776851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a:t>التواصل مع أستاذ المقرر</a:t>
            </a:r>
            <a:endParaRPr lang="en-US" sz="3600" dirty="0"/>
          </a:p>
        </p:txBody>
      </p:sp>
      <p:sp>
        <p:nvSpPr>
          <p:cNvPr id="3" name="Content Placeholder 2"/>
          <p:cNvSpPr>
            <a:spLocks noGrp="1"/>
          </p:cNvSpPr>
          <p:nvPr>
            <p:ph idx="1"/>
          </p:nvPr>
        </p:nvSpPr>
        <p:spPr>
          <a:xfrm>
            <a:off x="838200" y="1524002"/>
            <a:ext cx="8229600" cy="4602163"/>
          </a:xfrm>
        </p:spPr>
        <p:txBody>
          <a:bodyPr/>
          <a:lstStyle/>
          <a:p>
            <a:pPr rtl="1"/>
            <a:endParaRPr lang="ar-SA" sz="2000" b="1" dirty="0"/>
          </a:p>
          <a:p>
            <a:pPr rtl="1"/>
            <a:r>
              <a:rPr lang="ar-SA" sz="2000" b="1" dirty="0"/>
              <a:t>د/خالد عبد التواب – (</a:t>
            </a:r>
            <a:r>
              <a:rPr lang="en-US" sz="2000" b="1" dirty="0"/>
              <a:t>206</a:t>
            </a:r>
            <a:r>
              <a:rPr lang="ar-SA" sz="2000" b="1" dirty="0"/>
              <a:t>-</a:t>
            </a:r>
            <a:r>
              <a:rPr lang="en-US" sz="2000" b="1" dirty="0"/>
              <a:t>5801814</a:t>
            </a:r>
            <a:r>
              <a:rPr lang="ar-SA" sz="2000" b="1" dirty="0"/>
              <a:t>/</a:t>
            </a:r>
            <a:r>
              <a:rPr lang="en-US" sz="2000" b="1" dirty="0"/>
              <a:t>03 </a:t>
            </a:r>
            <a:r>
              <a:rPr lang="ar-SA" sz="2000" b="1" dirty="0"/>
              <a:t> )</a:t>
            </a:r>
            <a:endParaRPr lang="en-US" sz="2000" dirty="0"/>
          </a:p>
          <a:p>
            <a:pPr rtl="1"/>
            <a:r>
              <a:rPr lang="ar-SA" sz="2000" b="1" dirty="0"/>
              <a:t>                     </a:t>
            </a:r>
            <a:r>
              <a:rPr lang="en-US" sz="2000" b="1" dirty="0">
                <a:hlinkClick r:id="rId2"/>
              </a:rPr>
              <a:t>kahmed@kfu.edu.sa</a:t>
            </a:r>
            <a:endParaRPr lang="ar-SA" sz="2000" b="1" dirty="0"/>
          </a:p>
          <a:p>
            <a:pPr rtl="1"/>
            <a:r>
              <a:rPr lang="ar-SA" sz="2000" b="1" dirty="0"/>
              <a:t>جوال رقم :</a:t>
            </a:r>
            <a:endParaRPr lang="en-US" sz="2400" b="1" dirty="0"/>
          </a:p>
          <a:p>
            <a:pPr rtl="1"/>
            <a:r>
              <a:rPr lang="ar-SA" sz="2400" b="1" dirty="0"/>
              <a:t> </a:t>
            </a:r>
            <a:r>
              <a:rPr lang="ar-SA" sz="2400" b="1" u="sng" dirty="0"/>
              <a:t> ساعات مكتبية</a:t>
            </a:r>
            <a:endParaRPr lang="en-US" sz="2400" dirty="0"/>
          </a:p>
          <a:p>
            <a:pPr rtl="1"/>
            <a:r>
              <a:rPr lang="ar-SA" sz="2400" b="1" dirty="0"/>
              <a:t>السبت من   10:30 ص: 12  </a:t>
            </a:r>
            <a:r>
              <a:rPr lang="ar-SA" sz="2400" b="1" dirty="0" err="1"/>
              <a:t>ظ</a:t>
            </a:r>
            <a:endParaRPr lang="en-US" sz="2400" dirty="0"/>
          </a:p>
          <a:p>
            <a:pPr rtl="1"/>
            <a:r>
              <a:rPr lang="ar-SA" sz="2400" b="1" dirty="0"/>
              <a:t>الاثنين من10:30 ص:12   ظ</a:t>
            </a:r>
            <a:endParaRPr lang="en-US" sz="2400" dirty="0"/>
          </a:p>
          <a:p>
            <a:pPr rtl="1"/>
            <a:r>
              <a:rPr lang="ar-SA" sz="2400" b="1" dirty="0"/>
              <a:t>الأربعاء من12 </a:t>
            </a:r>
            <a:r>
              <a:rPr lang="ar-SA" sz="2400" b="1" dirty="0" err="1"/>
              <a:t>ظ</a:t>
            </a:r>
            <a:r>
              <a:rPr lang="ar-SA" sz="2400" b="1" dirty="0"/>
              <a:t>   : 1:45 </a:t>
            </a:r>
            <a:r>
              <a:rPr lang="ar-SA" sz="2400" b="1" dirty="0" err="1"/>
              <a:t>ب</a:t>
            </a:r>
            <a:r>
              <a:rPr lang="ar-SA" sz="2400" b="1" dirty="0"/>
              <a:t> ظ</a:t>
            </a:r>
            <a:endParaRPr lang="en-US" sz="2400" dirty="0"/>
          </a:p>
          <a:p>
            <a:pPr rtl="1"/>
            <a:endParaRPr lang="en-US" sz="2400" dirty="0"/>
          </a:p>
          <a:p>
            <a:pPr rtl="1" latinLnBrk="1">
              <a:buFont typeface="Wingdings" pitchFamily="2" charset="2"/>
              <a:buChar char="v"/>
            </a:pPr>
            <a:endParaRPr lang="en-US" sz="2400" dirty="0"/>
          </a:p>
        </p:txBody>
      </p:sp>
      <p:sp>
        <p:nvSpPr>
          <p:cNvPr id="4" name="Slide Number Placeholder 3"/>
          <p:cNvSpPr>
            <a:spLocks noGrp="1"/>
          </p:cNvSpPr>
          <p:nvPr>
            <p:ph type="sldNum" sz="quarter" idx="4294967295"/>
          </p:nvPr>
        </p:nvSpPr>
        <p:spPr>
          <a:xfrm>
            <a:off x="6934200" y="6356351"/>
            <a:ext cx="2133600" cy="365125"/>
          </a:xfrm>
          <a:prstGeom prst="rect">
            <a:avLst/>
          </a:prstGeom>
        </p:spPr>
        <p:txBody>
          <a:bodyPr/>
          <a:lstStyle/>
          <a:p>
            <a:pPr>
              <a:defRPr/>
            </a:pPr>
            <a:fld id="{FFF0F569-9724-490C-8368-9A7E0DF21DA7}" type="slidenum">
              <a:rPr lang="ar-SA" smtClean="0"/>
              <a:pPr>
                <a:defRPr/>
              </a:pPr>
              <a:t>11</a:t>
            </a:fld>
            <a:endParaRPr lang="en-US"/>
          </a:p>
        </p:txBody>
      </p:sp>
    </p:spTree>
    <p:extLst>
      <p:ext uri="{BB962C8B-B14F-4D97-AF65-F5344CB8AC3E}">
        <p14:creationId xmlns:p14="http://schemas.microsoft.com/office/powerpoint/2010/main" val="30262453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13</TotalTime>
  <Words>506</Words>
  <Application>Microsoft Office PowerPoint</Application>
  <PresentationFormat>A4 Paper (210x297 mm)</PresentationFormat>
  <Paragraphs>96</Paragraphs>
  <Slides>12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ae_AlMateen</vt:lpstr>
      <vt:lpstr>AL-Mohanad</vt:lpstr>
      <vt:lpstr>Arial</vt:lpstr>
      <vt:lpstr>AYM Wadiy S_U normal.</vt:lpstr>
      <vt:lpstr>Calibri</vt:lpstr>
      <vt:lpstr>Majalla UI</vt:lpstr>
      <vt:lpstr>Times New Roman</vt:lpstr>
      <vt:lpstr>Wingdings</vt:lpstr>
      <vt:lpstr>Office Theme</vt:lpstr>
      <vt:lpstr>PowerPoint Presentation</vt:lpstr>
      <vt:lpstr>المحاضرة التمهيدية</vt:lpstr>
      <vt:lpstr>محاور المحاضرة</vt:lpstr>
      <vt:lpstr>أهمية القانون </vt:lpstr>
      <vt:lpstr>أهمية القانون </vt:lpstr>
      <vt:lpstr>مفردات المادة </vt:lpstr>
      <vt:lpstr>المرجع الأساسي</vt:lpstr>
      <vt:lpstr>طريقة التقييم</vt:lpstr>
      <vt:lpstr>موضوعات الدراسة</vt:lpstr>
      <vt:lpstr>موضوعات الدراسة</vt:lpstr>
      <vt:lpstr>التواصل مع أستاذ المقرر</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Osama Adel Eldosoky</cp:lastModifiedBy>
  <cp:revision>5</cp:revision>
  <dcterms:created xsi:type="dcterms:W3CDTF">2014-09-11T06:47:01Z</dcterms:created>
  <dcterms:modified xsi:type="dcterms:W3CDTF">2016-03-17T10:08:05Z</dcterms:modified>
</cp:coreProperties>
</file>