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310" r:id="rId3"/>
    <p:sldId id="315" r:id="rId4"/>
    <p:sldId id="316" r:id="rId5"/>
    <p:sldId id="317" r:id="rId6"/>
    <p:sldId id="318" r:id="rId7"/>
    <p:sldId id="319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72" d="100"/>
          <a:sy n="72" d="100"/>
        </p:scale>
        <p:origin x="78" y="103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1013404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القانون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د.خالد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عبد التواب</a:t>
            </a:r>
            <a:endParaRPr lang="ar-SA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الأولى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نظرية </a:t>
            </a: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القانون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ماهية </a:t>
            </a: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القانون</a:t>
            </a:r>
            <a:endParaRPr lang="ar-SA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ar-SA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مبادئ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القانون                                                                               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الأولى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/>
              <a:t>عناصرالمحاضرة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592017" y="1295400"/>
            <a:ext cx="8721969" cy="4953000"/>
          </a:xfrm>
        </p:spPr>
        <p:txBody>
          <a:bodyPr/>
          <a:lstStyle/>
          <a:p>
            <a:pPr marL="320040" indent="-320040" fontAlgn="auto">
              <a:spcAft>
                <a:spcPts val="0"/>
              </a:spcAft>
              <a:defRPr/>
            </a:pPr>
            <a:r>
              <a:rPr lang="ar-SA" sz="2800" b="1" u="sng" dirty="0">
                <a:solidFill>
                  <a:srgbClr val="0070C0"/>
                </a:solidFill>
                <a:effectLst>
                  <a:outerShdw blurRad="50800" dist="50800" dir="5400000" algn="ctr" rotWithShape="0">
                    <a:srgbClr val="000000">
                      <a:alpha val="43000"/>
                    </a:srgbClr>
                  </a:outerShdw>
                </a:effectLst>
              </a:rPr>
              <a:t>موضوع المحاضرة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>
                <a:cs typeface="Arial" pitchFamily="34" charset="0"/>
              </a:rPr>
              <a:t>تعريف القانون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>
                <a:cs typeface="Arial" pitchFamily="34" charset="0"/>
              </a:rPr>
              <a:t>خصائص القاعدة القانونية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24100" y="6376990"/>
            <a:ext cx="527538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57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b="1" dirty="0" smtClean="0"/>
              <a:t>تعريف القانون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678" y="1447800"/>
            <a:ext cx="8546123" cy="4876800"/>
          </a:xfrm>
        </p:spPr>
        <p:txBody>
          <a:bodyPr>
            <a:normAutofit lnSpcReduction="10000"/>
          </a:bodyPr>
          <a:lstStyle/>
          <a:p>
            <a:pPr lvl="0" rtl="1">
              <a:buFont typeface="Wingdings" pitchFamily="2" charset="2"/>
              <a:buChar char="v"/>
            </a:pPr>
            <a:r>
              <a:rPr lang="ar-SA" sz="2400" b="1" dirty="0"/>
              <a:t>كلمة </a:t>
            </a:r>
            <a:r>
              <a:rPr lang="ar-SA" sz="2400" b="1" dirty="0">
                <a:solidFill>
                  <a:srgbClr val="FF0000"/>
                </a:solidFill>
              </a:rPr>
              <a:t>”نظام“ </a:t>
            </a:r>
            <a:r>
              <a:rPr lang="ar-SA" sz="2400" b="1" dirty="0"/>
              <a:t>في المملكة العربية السعودية</a:t>
            </a:r>
            <a:endParaRPr lang="ar-SA" sz="2400" b="1" dirty="0">
              <a:cs typeface="+mn-cs"/>
            </a:endParaRPr>
          </a:p>
          <a:p>
            <a:pPr rtl="1">
              <a:buFont typeface="Wingdings" pitchFamily="2" charset="2"/>
              <a:buChar char="v"/>
            </a:pPr>
            <a:r>
              <a:rPr lang="ar-SA" sz="2400" b="1" dirty="0">
                <a:cs typeface="+mn-cs"/>
              </a:rPr>
              <a:t>كلمة " قانون" أصلها يوناني</a:t>
            </a:r>
          </a:p>
          <a:p>
            <a:pPr rtl="1">
              <a:buFont typeface="Wingdings" pitchFamily="2" charset="2"/>
              <a:buChar char="v"/>
            </a:pPr>
            <a:r>
              <a:rPr lang="ar-SA" sz="2400" b="1" dirty="0">
                <a:ln>
                  <a:solidFill>
                    <a:sysClr val="windowText" lastClr="000000"/>
                  </a:solidFill>
                </a:ln>
                <a:cs typeface="+mn-cs"/>
              </a:rPr>
              <a:t>يقتضى التعريف بالشئ تحديده بذكر خصائصه المميزة ليكون  معبرا عن فكرة </a:t>
            </a:r>
            <a:r>
              <a:rPr lang="ar-SA" sz="2400" b="1" dirty="0" err="1">
                <a:ln>
                  <a:solidFill>
                    <a:sysClr val="windowText" lastClr="000000"/>
                  </a:solidFill>
                </a:ln>
                <a:cs typeface="+mn-cs"/>
              </a:rPr>
              <a:t>الشئ</a:t>
            </a:r>
            <a:r>
              <a:rPr lang="ar-SA" sz="2400" b="1" dirty="0">
                <a:ln>
                  <a:solidFill>
                    <a:sysClr val="windowText" lastClr="000000"/>
                  </a:solidFill>
                </a:ln>
                <a:cs typeface="+mn-cs"/>
              </a:rPr>
              <a:t> المعرف .</a:t>
            </a:r>
          </a:p>
          <a:p>
            <a:pPr rtl="1">
              <a:buFont typeface="Wingdings" pitchFamily="2" charset="2"/>
              <a:buChar char="v"/>
            </a:pPr>
            <a:r>
              <a:rPr lang="ar-SA" sz="2400" b="1" dirty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+mn-cs"/>
              </a:rPr>
              <a:t> </a:t>
            </a:r>
            <a:r>
              <a:rPr lang="ar-SA" sz="2400" b="1" dirty="0">
                <a:ln>
                  <a:solidFill>
                    <a:sysClr val="windowText" lastClr="000000"/>
                  </a:solidFill>
                </a:ln>
                <a:cs typeface="+mn-cs"/>
              </a:rPr>
              <a:t>فاصطلاح (( قانون )) لغة يعني الاطراد والاستمرار وفقا لنظام ثابت</a:t>
            </a:r>
            <a:endParaRPr lang="en-GB" sz="2400" b="1" dirty="0">
              <a:cs typeface="+mn-cs"/>
            </a:endParaRPr>
          </a:p>
          <a:p>
            <a:pPr lvl="0" rtl="1">
              <a:buFont typeface="Wingdings" pitchFamily="2" charset="2"/>
              <a:buChar char="v"/>
            </a:pPr>
            <a:r>
              <a:rPr lang="ar-SA" sz="2400" b="1" dirty="0">
                <a:cs typeface="+mn-cs"/>
              </a:rPr>
              <a:t>يستخدم لفظ القانون في مجال العلوم الطبيعية والاقتصادية</a:t>
            </a:r>
            <a:r>
              <a:rPr lang="en-US" sz="2400" b="1" dirty="0">
                <a:cs typeface="+mn-cs"/>
              </a:rPr>
              <a:t> </a:t>
            </a:r>
            <a:r>
              <a:rPr lang="ar-SA" sz="2400" b="1" dirty="0">
                <a:cs typeface="+mn-cs"/>
              </a:rPr>
              <a:t>فيصف ما هو حاصل وكائن فعلاً للعلاقة بين درجة حرارة الماء وغليانه او بين زيادة او نقص العرض والطلب.</a:t>
            </a:r>
            <a:endParaRPr lang="en-GB" sz="2400" b="1" dirty="0">
              <a:cs typeface="+mn-cs"/>
            </a:endParaRPr>
          </a:p>
          <a:p>
            <a:pPr lvl="0" rtl="1">
              <a:buFont typeface="Wingdings" pitchFamily="2" charset="2"/>
              <a:buChar char="v"/>
            </a:pPr>
            <a:r>
              <a:rPr lang="ar-SA" sz="2400" b="1" dirty="0">
                <a:cs typeface="+mn-cs"/>
              </a:rPr>
              <a:t>وفي الدراسات القانونية نقصد بلفظ قانون </a:t>
            </a:r>
            <a:r>
              <a:rPr lang="ar-SA" sz="2400" b="1" dirty="0"/>
              <a:t>معنى عام </a:t>
            </a:r>
            <a:r>
              <a:rPr lang="ar-SA" sz="2400" b="1" dirty="0">
                <a:cs typeface="+mn-cs"/>
              </a:rPr>
              <a:t>: مجموعة القواعد التي تنظم سلوك الافراد في المجتمع والمقترنة بجزاء توقعه السلطة العامة على من يخالف احكامها. </a:t>
            </a:r>
          </a:p>
          <a:p>
            <a:pPr lvl="0" rtl="1">
              <a:buFont typeface="Wingdings" pitchFamily="2" charset="2"/>
              <a:buChar char="v"/>
            </a:pPr>
            <a:r>
              <a:rPr lang="ar-SA" sz="2400" b="1" dirty="0">
                <a:cs typeface="+mn-cs"/>
              </a:rPr>
              <a:t>المعنى الخاص</a:t>
            </a:r>
            <a:endParaRPr lang="en-US" sz="2400" b="1" dirty="0">
              <a:cs typeface="+mn-cs"/>
            </a:endParaRPr>
          </a:p>
          <a:p>
            <a:pPr rtl="1"/>
            <a:endParaRPr lang="en-US" b="1" dirty="0" smtClean="0">
              <a:solidFill>
                <a:srgbClr val="2D07C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324100" y="6376990"/>
            <a:ext cx="527538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6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600" b="1" dirty="0">
                <a:cs typeface="+mj-cs"/>
              </a:rPr>
              <a:t>خصائص القاعدة القانونية</a:t>
            </a:r>
            <a:endParaRPr lang="en-US" sz="3600" b="1" dirty="0"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016" y="1371600"/>
            <a:ext cx="8651631" cy="4953000"/>
          </a:xfrm>
        </p:spPr>
        <p:txBody>
          <a:bodyPr/>
          <a:lstStyle/>
          <a:p>
            <a:pPr rtl="1"/>
            <a:r>
              <a:rPr lang="ar-SA" sz="2800" dirty="0"/>
              <a:t>تسهم القاعدة القانونية مع مجموعة اخرى من القواعد الاجتماعية في تنظيم سلوك الأفراد داخل المجتمع ويتعين معرفة خصائصها لتمييزها عن غيرها</a:t>
            </a:r>
            <a:endParaRPr lang="en-US" dirty="0" smtClean="0"/>
          </a:p>
          <a:p>
            <a:pPr lvl="0" rtl="1"/>
            <a:r>
              <a:rPr lang="ar-SA" sz="2800" b="1" dirty="0"/>
              <a:t>اولاً: القاعدة القانونية تحكم سلوك ونشاط الأفراد :</a:t>
            </a:r>
          </a:p>
          <a:p>
            <a:pPr lvl="0" rtl="1"/>
            <a:r>
              <a:rPr lang="ar-SA" sz="2400" b="1" dirty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AL-Mohanad" pitchFamily="2" charset="-78"/>
              </a:rPr>
              <a:t>القاعدة القانونية تنظم سلوك الفرد الخارجي .</a:t>
            </a:r>
          </a:p>
          <a:p>
            <a:pPr lvl="0" rtl="1"/>
            <a:r>
              <a:rPr lang="ar-SA" sz="2400" b="1" dirty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AL-Mohanad" pitchFamily="2" charset="-78"/>
              </a:rPr>
              <a:t>أما ما  يجيش في داخله ويكمن في النفس فلا تنظمه.</a:t>
            </a:r>
          </a:p>
          <a:p>
            <a:pPr lvl="0" rtl="1"/>
            <a:r>
              <a:rPr lang="ar-SA" sz="2400" b="1" dirty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AL-Mohanad" pitchFamily="2" charset="-78"/>
              </a:rPr>
              <a:t>القانون يعتد بالنوايا أحيانا إذا ما ارتبطت بسلوك خارجي.</a:t>
            </a:r>
          </a:p>
          <a:p>
            <a:pPr lvl="0" rtl="1"/>
            <a:r>
              <a:rPr lang="ar-SA" sz="2400" b="1" dirty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AL-Mohanad" pitchFamily="2" charset="-78"/>
              </a:rPr>
              <a:t>القاعدة القانونية لا تنظم سلوك الفرد تجاه نفسه إلا في حدود .</a:t>
            </a:r>
            <a:endParaRPr lang="en-US" sz="2400" b="1" dirty="0">
              <a:ln>
                <a:solidFill>
                  <a:sysClr val="windowText" lastClr="000000"/>
                </a:solidFill>
              </a:ln>
              <a:solidFill>
                <a:srgbClr val="2D07CF"/>
              </a:solidFill>
              <a:cs typeface="AL-Mohanad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324100" y="6376990"/>
            <a:ext cx="527538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06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600" b="1" dirty="0">
                <a:cs typeface="+mj-cs"/>
              </a:rPr>
              <a:t>ت خصائص القاعدة القانونية</a:t>
            </a:r>
            <a:endParaRPr lang="en-US" sz="3600" b="1" dirty="0"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016" y="1371600"/>
            <a:ext cx="8651631" cy="4953000"/>
          </a:xfrm>
        </p:spPr>
        <p:txBody>
          <a:bodyPr/>
          <a:lstStyle/>
          <a:p>
            <a:pPr rtl="1"/>
            <a:r>
              <a:rPr lang="ar-SA" sz="2800" b="1" dirty="0"/>
              <a:t>ثانياً:القاعدة القانونية عامة ومجردة :</a:t>
            </a:r>
          </a:p>
          <a:p>
            <a:pPr rtl="1"/>
            <a:r>
              <a:rPr lang="ar-SA" sz="2400" b="1" dirty="0">
                <a:ln>
                  <a:solidFill>
                    <a:sysClr val="windowText" lastClr="000000"/>
                  </a:solidFill>
                </a:ln>
                <a:cs typeface="AL-Mohanad" pitchFamily="2" charset="-78"/>
              </a:rPr>
              <a:t>القاعدة القانونية مجردة لأنها لا توجه الخطاب إلى شخص أو أكثر معينين بالذات ولا إلى حالة أو حالات محددة بذاتها وإنما تضع شروطا وصفات التي إذا ما وجدت انطبقت القاعدة. </a:t>
            </a:r>
            <a:endParaRPr lang="en-US" sz="2400" b="1" dirty="0">
              <a:ln>
                <a:solidFill>
                  <a:sysClr val="windowText" lastClr="000000"/>
                </a:solidFill>
              </a:ln>
              <a:cs typeface="AL-Mohanad" pitchFamily="2" charset="-78"/>
            </a:endParaRPr>
          </a:p>
          <a:p>
            <a:pPr rtl="1">
              <a:buFontTx/>
              <a:buChar char="-"/>
            </a:pPr>
            <a:r>
              <a:rPr lang="ar-SA" sz="2400" b="1" dirty="0">
                <a:ln>
                  <a:solidFill>
                    <a:sysClr val="windowText" lastClr="000000"/>
                  </a:solidFill>
                </a:ln>
                <a:cs typeface="AL-Mohanad" pitchFamily="2" charset="-78"/>
              </a:rPr>
              <a:t>المقصود بعمومية القاعدة القانونية أنها تطبق على جميع الأشخاص , وعلى جميع الأماكن  بالدولة التي تتوافر فيهم صفات معينة , ويترتب على ذلك أن تلك العمومية هي عمومية نسبية .</a:t>
            </a:r>
          </a:p>
          <a:p>
            <a:pPr rtl="1">
              <a:buFontTx/>
              <a:buChar char="-"/>
            </a:pPr>
            <a:r>
              <a:rPr lang="ar-SA" sz="2400" b="1" dirty="0">
                <a:ln>
                  <a:solidFill>
                    <a:sysClr val="windowText" lastClr="000000"/>
                  </a:solidFill>
                </a:ln>
                <a:cs typeface="AL-Mohanad" pitchFamily="2" charset="-78"/>
              </a:rPr>
              <a:t>وعمومية القاعدة القانونية وتجريدها يهدفان  إلى تحقيق المساواة بين الأفراد في المجتمع .</a:t>
            </a:r>
            <a:endParaRPr lang="en-US" sz="2400" b="1" dirty="0">
              <a:ln>
                <a:solidFill>
                  <a:sysClr val="windowText" lastClr="000000"/>
                </a:solidFill>
              </a:ln>
              <a:cs typeface="AL-Mohanad" pitchFamily="2" charset="-78"/>
            </a:endParaRPr>
          </a:p>
          <a:p>
            <a:pPr lvl="0" rtl="1"/>
            <a:r>
              <a:rPr lang="ar-SA" sz="2800" b="1" dirty="0"/>
              <a:t>ثالثاً: القاعدة القانونية ملزمة تقترن بجزاء مادي :</a:t>
            </a:r>
          </a:p>
          <a:p>
            <a:pPr lvl="0" rtl="1">
              <a:buFontTx/>
              <a:buChar char="-"/>
            </a:pPr>
            <a:r>
              <a:rPr lang="ar-SA" sz="2400" b="1" dirty="0">
                <a:cs typeface="AL-Mohanad"/>
              </a:rPr>
              <a:t>خصائصه</a:t>
            </a:r>
          </a:p>
          <a:p>
            <a:pPr lvl="0" rtl="1">
              <a:buFontTx/>
              <a:buChar char="-"/>
            </a:pPr>
            <a:r>
              <a:rPr lang="ar-SA" sz="2400" b="1" dirty="0">
                <a:cs typeface="AL-Mohanad"/>
              </a:rPr>
              <a:t>صوره وأنواعه ” جزاء جنائي ، جزاء مدني ، جزاء إداري ”</a:t>
            </a:r>
          </a:p>
          <a:p>
            <a:pPr rtl="1"/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324100" y="6376990"/>
            <a:ext cx="527538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0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600" b="1" dirty="0">
                <a:cs typeface="+mj-cs"/>
              </a:rPr>
              <a:t>ت خصائص القاعدة القانونية</a:t>
            </a:r>
            <a:endParaRPr lang="en-US" sz="3600" b="1" dirty="0"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016" y="1371600"/>
            <a:ext cx="8651631" cy="4953000"/>
          </a:xfrm>
        </p:spPr>
        <p:txBody>
          <a:bodyPr/>
          <a:lstStyle/>
          <a:p>
            <a:r>
              <a:rPr lang="ar-SA" sz="2800" b="1" dirty="0"/>
              <a:t>رابعاً: القاعدة القانونية تنظم الروابط الاجتماعية:</a:t>
            </a:r>
          </a:p>
          <a:p>
            <a:r>
              <a:rPr lang="ar-SA" sz="2400" b="1" dirty="0">
                <a:ln>
                  <a:solidFill>
                    <a:sysClr val="windowText" lastClr="000000"/>
                  </a:solidFill>
                </a:ln>
                <a:cs typeface="AL-Mohanad" pitchFamily="2" charset="-78"/>
              </a:rPr>
              <a:t>القانون يوجد مع الجماعة سواء في ابسط صورها أو أعقدها</a:t>
            </a:r>
            <a:endParaRPr lang="en-US" sz="2400" b="1" dirty="0">
              <a:ln>
                <a:solidFill>
                  <a:sysClr val="windowText" lastClr="000000"/>
                </a:solidFill>
              </a:ln>
              <a:cs typeface="AL-Mohanad" pitchFamily="2" charset="-78"/>
            </a:endParaRPr>
          </a:p>
          <a:p>
            <a:r>
              <a:rPr lang="ar-SA" sz="2400" b="1" dirty="0">
                <a:ln>
                  <a:solidFill>
                    <a:sysClr val="windowText" lastClr="000000"/>
                  </a:solidFill>
                </a:ln>
                <a:cs typeface="AL-Mohanad" pitchFamily="2" charset="-78"/>
              </a:rPr>
              <a:t>القاعدة القانونية قاعدة اجتماعية لذا تختلف القاعدة من زمان إلي زمان ومن مكان إلى مكان</a:t>
            </a:r>
            <a:endParaRPr lang="en-US" sz="2400" b="1" dirty="0">
              <a:ln>
                <a:solidFill>
                  <a:sysClr val="windowText" lastClr="000000"/>
                </a:solidFill>
              </a:ln>
              <a:cs typeface="AL-Mohanad" pitchFamily="2" charset="-78"/>
            </a:endParaRPr>
          </a:p>
          <a:p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324100" y="6376990"/>
            <a:ext cx="527538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1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15</TotalTime>
  <Words>385</Words>
  <Application>Microsoft Office PowerPoint</Application>
  <PresentationFormat>A4 Paper (210x297 mm)</PresentationFormat>
  <Paragraphs>57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ae_AlMateen</vt:lpstr>
      <vt:lpstr>AL-Mohanad</vt:lpstr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المحاضرة الأولى</vt:lpstr>
      <vt:lpstr>عناصرالمحاضرة</vt:lpstr>
      <vt:lpstr>تعريف القانون</vt:lpstr>
      <vt:lpstr>خصائص القاعدة القانونية</vt:lpstr>
      <vt:lpstr>ت خصائص القاعدة القانونية</vt:lpstr>
      <vt:lpstr>ت خصائص القاعدة القانونية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Osama Adel Eldosoky</cp:lastModifiedBy>
  <cp:revision>6</cp:revision>
  <dcterms:created xsi:type="dcterms:W3CDTF">2014-09-11T06:47:01Z</dcterms:created>
  <dcterms:modified xsi:type="dcterms:W3CDTF">2016-03-17T10:10:04Z</dcterms:modified>
</cp:coreProperties>
</file>