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310" r:id="rId3"/>
    <p:sldId id="316" r:id="rId4"/>
    <p:sldId id="317" r:id="rId5"/>
    <p:sldId id="318" r:id="rId6"/>
    <p:sldId id="319" r:id="rId7"/>
    <p:sldId id="320" r:id="rId8"/>
    <p:sldId id="321"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2" d="100"/>
          <a:sy n="72" d="100"/>
        </p:scale>
        <p:origin x="78" y="103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013404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مبادئ القانون</a:t>
            </a:r>
            <a:r>
              <a:rPr lang="ar-SA" sz="2800" b="1" dirty="0">
                <a:solidFill>
                  <a:srgbClr val="7F7F7F"/>
                </a:solidFill>
                <a:latin typeface="Calibri" pitchFamily="34" charset="0"/>
                <a:cs typeface="Times New Roman" pitchFamily="18" charset="0"/>
              </a:rPr>
              <a:t/>
            </a:r>
            <a:br>
              <a:rPr lang="ar-SA" sz="2800" b="1" dirty="0">
                <a:solidFill>
                  <a:srgbClr val="7F7F7F"/>
                </a:solidFill>
                <a:latin typeface="Calibri" pitchFamily="34" charset="0"/>
                <a:cs typeface="Times New Roman" pitchFamily="18" charset="0"/>
              </a:rPr>
            </a:b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err="1">
                <a:solidFill>
                  <a:srgbClr val="7F7F7F"/>
                </a:solidFill>
                <a:latin typeface="Calibri" pitchFamily="34" charset="0"/>
                <a:cs typeface="Times New Roman" pitchFamily="18" charset="0"/>
              </a:rPr>
              <a:t>د.خالد</a:t>
            </a:r>
            <a:r>
              <a:rPr lang="ar-SA" sz="2800" b="1" dirty="0">
                <a:solidFill>
                  <a:srgbClr val="7F7F7F"/>
                </a:solidFill>
                <a:latin typeface="Calibri" pitchFamily="34" charset="0"/>
                <a:cs typeface="Times New Roman" pitchFamily="18" charset="0"/>
              </a:rPr>
              <a:t> عبد التواب</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الثانية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نتناول في هذه المحاضرة :</a:t>
            </a:r>
          </a:p>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-التمييز بين القواعد القانونية وغيرها من القواعد الاجتماعية</a:t>
            </a:r>
          </a:p>
          <a:p>
            <a:pPr rtl="1" eaLnBrk="1" fontAlgn="auto" hangingPunct="1">
              <a:spcBef>
                <a:spcPct val="0"/>
              </a:spcBef>
              <a:spcAft>
                <a:spcPts val="0"/>
              </a:spcAft>
              <a:defRPr/>
            </a:pPr>
            <a:r>
              <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-تقسيمات القانون وفروعه المختلفة </a:t>
            </a:r>
          </a:p>
          <a:p>
            <a:pPr rtl="1" eaLnBrk="1" fontAlgn="auto" hangingPunct="1">
              <a:spcBef>
                <a:spcPct val="0"/>
              </a:spcBef>
              <a:spcAft>
                <a:spcPts val="0"/>
              </a:spcAft>
              <a:defRPr/>
            </a:pPr>
            <a:endParaRPr lang="ar-SA"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chemeClr val="accent1">
                    <a:lumMod val="75000"/>
                  </a:schemeClr>
                </a:solidFill>
              </a:rPr>
              <a:t>مبادئ </a:t>
            </a:r>
            <a:r>
              <a:rPr lang="ar-SA" sz="2000" dirty="0" smtClean="0">
                <a:solidFill>
                  <a:schemeClr val="accent1">
                    <a:lumMod val="75000"/>
                  </a:schemeClr>
                </a:solidFill>
              </a:rPr>
              <a:t>القانون                                                                                    </a:t>
            </a:r>
            <a:r>
              <a:rPr lang="ar-SA" sz="2000" dirty="0">
                <a:solidFill>
                  <a:schemeClr val="accent1">
                    <a:lumMod val="75000"/>
                  </a:schemeClr>
                </a:solidFill>
              </a:rPr>
              <a:t>المحاضرة الثانية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التمييزبين قواعد القانون والقواعد الاجتماعية الاخرى</a:t>
            </a:r>
            <a:endParaRPr lang="en-US" sz="4000" dirty="0"/>
          </a:p>
        </p:txBody>
      </p:sp>
      <p:sp>
        <p:nvSpPr>
          <p:cNvPr id="3" name="Content Placeholder 2"/>
          <p:cNvSpPr>
            <a:spLocks noGrp="1"/>
          </p:cNvSpPr>
          <p:nvPr>
            <p:ph idx="1"/>
          </p:nvPr>
        </p:nvSpPr>
        <p:spPr>
          <a:xfrm>
            <a:off x="228600" y="1371600"/>
            <a:ext cx="9525000" cy="4953000"/>
          </a:xfrm>
        </p:spPr>
        <p:txBody>
          <a:bodyPr/>
          <a:lstStyle/>
          <a:p>
            <a:pPr algn="just" rtl="1"/>
            <a:r>
              <a:rPr lang="ar-SA" sz="2400" dirty="0" smtClean="0">
                <a:ln>
                  <a:solidFill>
                    <a:sysClr val="windowText" lastClr="000000"/>
                  </a:solidFill>
                </a:ln>
                <a:solidFill>
                  <a:srgbClr val="2D07CF"/>
                </a:solidFill>
                <a:cs typeface="+mn-cs"/>
              </a:rPr>
              <a:t>هذه القواعد الاجتماعية تشترك مع القواعد القانونية في بعض الوجوه فهي عامة ومجردة وتنظم سلوك الأفراد في المجتمع لذا يكون من الضروري التمييز بين هذه القواعد والقواعد القانونية ، وهذه القواعد هي قواعد المجاملات</a:t>
            </a:r>
            <a:r>
              <a:rPr lang="ar-SA" sz="2400" dirty="0" smtClean="0">
                <a:ln>
                  <a:solidFill>
                    <a:sysClr val="windowText" lastClr="000000"/>
                  </a:solidFill>
                </a:ln>
                <a:solidFill>
                  <a:srgbClr val="2D07CF"/>
                </a:solidFill>
              </a:rPr>
              <a:t> وقواعد الأخلاق، وقواعد الدين </a:t>
            </a:r>
            <a:r>
              <a:rPr lang="ar-SA" sz="2400" dirty="0" smtClean="0">
                <a:ln>
                  <a:solidFill>
                    <a:sysClr val="windowText" lastClr="000000"/>
                  </a:solidFill>
                </a:ln>
                <a:solidFill>
                  <a:srgbClr val="2D07CF"/>
                </a:solidFill>
                <a:cs typeface="+mn-cs"/>
              </a:rPr>
              <a:t>.</a:t>
            </a:r>
            <a:endParaRPr lang="ar-SA" sz="2800" b="1" dirty="0" smtClean="0"/>
          </a:p>
          <a:p>
            <a:pPr lvl="0" rtl="1"/>
            <a:r>
              <a:rPr lang="ar-SA" sz="2400" b="1" dirty="0" smtClean="0"/>
              <a:t>أولاً: القواعد القانونية وقواعد المجاملات والعادات</a:t>
            </a:r>
          </a:p>
          <a:p>
            <a:pPr rtl="1"/>
            <a:r>
              <a:rPr lang="ar-SA" sz="2400" dirty="0" smtClean="0">
                <a:ln>
                  <a:solidFill>
                    <a:sysClr val="windowText" lastClr="000000"/>
                  </a:solidFill>
                </a:ln>
                <a:solidFill>
                  <a:srgbClr val="2D07CF"/>
                </a:solidFill>
                <a:cs typeface="+mn-cs"/>
              </a:rPr>
              <a:t>قواعد المجاملات هي مجموعة المبادئ التي تستهدف جعل الحياة أكثر رقة وتهذيبا وذلك بدعوة الأفراد إلى بذل مزيد من العناية المتبادلة في المناسبات المختلفة كالتهنئة في المناسبات السعيدة وزيارة المرضى وأداء واجب العزاء. وعادات المأكل والملبس</a:t>
            </a:r>
          </a:p>
          <a:p>
            <a:pPr rtl="1"/>
            <a:r>
              <a:rPr lang="ar-SA" sz="2400" b="1" dirty="0" smtClean="0"/>
              <a:t>تختلف عن القواعد القانونية في:</a:t>
            </a:r>
          </a:p>
          <a:p>
            <a:pPr lvl="0" rtl="1"/>
            <a:r>
              <a:rPr lang="ar-SA" sz="2400" b="1" dirty="0" smtClean="0"/>
              <a:t>1- طبيعة الجزاء ” الالزام“ جزاء مخالفة القاعدة القانونية مادي توقعه السلطة العامة بينما جزاء مخالفة قواعد المجاملات معنوي يتمثل في المعاملة بالمثل.</a:t>
            </a:r>
          </a:p>
          <a:p>
            <a:pPr lvl="0" rtl="1"/>
            <a:r>
              <a:rPr lang="ar-SA" sz="2400" b="1" dirty="0" smtClean="0"/>
              <a:t>2- الغاية من وجودها : غاية القانون حفظ كيان الجماعة وضمان استقرارها بينما غاية قواعد المجاملات جعل الحياة أكثررقة وتهذيبا.</a:t>
            </a: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extLst>
      <p:ext uri="{BB962C8B-B14F-4D97-AF65-F5344CB8AC3E}">
        <p14:creationId xmlns:p14="http://schemas.microsoft.com/office/powerpoint/2010/main" val="32828011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ت التمييز بين قواعد القانون والقواعد الاجتماعية الاخرى</a:t>
            </a:r>
            <a:endParaRPr lang="en-US" sz="4000" dirty="0"/>
          </a:p>
        </p:txBody>
      </p:sp>
      <p:sp>
        <p:nvSpPr>
          <p:cNvPr id="3" name="Content Placeholder 2"/>
          <p:cNvSpPr>
            <a:spLocks noGrp="1"/>
          </p:cNvSpPr>
          <p:nvPr>
            <p:ph idx="1"/>
          </p:nvPr>
        </p:nvSpPr>
        <p:spPr>
          <a:xfrm>
            <a:off x="228600" y="1371600"/>
            <a:ext cx="9525000" cy="4953000"/>
          </a:xfrm>
        </p:spPr>
        <p:txBody>
          <a:bodyPr/>
          <a:lstStyle/>
          <a:p>
            <a:pPr lvl="0" rtl="1"/>
            <a:r>
              <a:rPr lang="ar-SA" sz="2800" b="1" dirty="0" smtClean="0"/>
              <a:t>ثانياً: </a:t>
            </a:r>
            <a:r>
              <a:rPr lang="ar-SA" sz="2400" b="1" dirty="0" smtClean="0"/>
              <a:t>القواعد القانونية وقواعد الاخلاق</a:t>
            </a:r>
            <a:endParaRPr lang="en-US" sz="2400" dirty="0" smtClean="0"/>
          </a:p>
          <a:p>
            <a:pPr lvl="1" rtl="1">
              <a:buFont typeface="Wingdings" pitchFamily="2" charset="2"/>
              <a:buChar char="v"/>
            </a:pPr>
            <a:r>
              <a:rPr lang="ar-SA" sz="2400" dirty="0" smtClean="0"/>
              <a:t>الاخلاق هي مجموعة المثل العليا التى يجب ان يكون عليها سلوك الافراد في المجتمع </a:t>
            </a:r>
            <a:endParaRPr lang="en-US" sz="2400" dirty="0" smtClean="0"/>
          </a:p>
          <a:p>
            <a:pPr lvl="1" rtl="1">
              <a:buFont typeface="Wingdings" pitchFamily="2" charset="2"/>
              <a:buChar char="v"/>
            </a:pPr>
            <a:r>
              <a:rPr lang="ar-SA" sz="2400" dirty="0" smtClean="0"/>
              <a:t>ومنها مايدعو لفعل الخير كمساعدة الضعفاء والاحسان الى الفقراء والوفاء بالعهد والصدق في المعاملات </a:t>
            </a:r>
            <a:endParaRPr lang="en-US" sz="2400" dirty="0" smtClean="0"/>
          </a:p>
          <a:p>
            <a:pPr lvl="1" rtl="1">
              <a:buFont typeface="Wingdings" pitchFamily="2" charset="2"/>
              <a:buChar char="v"/>
            </a:pPr>
            <a:r>
              <a:rPr lang="ar-SA" sz="2400" dirty="0" smtClean="0"/>
              <a:t>ومنها مايدعو الى الامتناع عن الشر كالنهي عن الكذب والتجسس  والاعتداء على الغير</a:t>
            </a:r>
          </a:p>
          <a:p>
            <a:pPr lvl="1" rtl="1">
              <a:buFont typeface="Wingdings" pitchFamily="2" charset="2"/>
              <a:buChar char="v"/>
            </a:pPr>
            <a:r>
              <a:rPr lang="ar-SA" sz="2400" dirty="0" smtClean="0"/>
              <a:t>تختلف من مجتمع لآخر ومن وقت لآخر.</a:t>
            </a:r>
          </a:p>
          <a:p>
            <a:pPr marL="342900" lvl="1" indent="-342900" rtl="1">
              <a:buFont typeface="Wingdings" pitchFamily="2" charset="2"/>
              <a:buChar char="v"/>
            </a:pPr>
            <a:r>
              <a:rPr lang="ar-SA" sz="2400" dirty="0" smtClean="0"/>
              <a:t>تختلف عن القواعد القانونية :</a:t>
            </a:r>
          </a:p>
          <a:p>
            <a:pPr marL="342900" lvl="1" indent="-342900" rtl="1">
              <a:buFontTx/>
              <a:buChar char="-"/>
            </a:pPr>
            <a:r>
              <a:rPr lang="ar-SA" sz="2400" b="1" dirty="0" smtClean="0"/>
              <a:t>الغاية </a:t>
            </a:r>
            <a:r>
              <a:rPr lang="ar-SA" sz="2400" dirty="0" smtClean="0"/>
              <a:t>: غاية قواعد الأخلاق الوصول بالفرد إلى درجة الكمال الخلقي.</a:t>
            </a:r>
          </a:p>
          <a:p>
            <a:pPr marL="342900" lvl="1" indent="-342900" rtl="1">
              <a:buFontTx/>
              <a:buChar char="-"/>
            </a:pPr>
            <a:r>
              <a:rPr lang="ar-SA" sz="2400" b="1" dirty="0" smtClean="0"/>
              <a:t>النطاق :</a:t>
            </a:r>
          </a:p>
          <a:p>
            <a:pPr marL="342900" lvl="1" indent="-342900" rtl="1">
              <a:buFontTx/>
              <a:buChar char="-"/>
            </a:pPr>
            <a:r>
              <a:rPr lang="ar-SA" sz="2400" dirty="0" smtClean="0"/>
              <a:t> قواعد الأخلاق أوسع نطاقا من القواعد القانونية</a:t>
            </a:r>
          </a:p>
          <a:p>
            <a:pPr marL="342900" lvl="1" indent="-342900" rtl="1">
              <a:buFontTx/>
              <a:buChar char="-"/>
            </a:pPr>
            <a:r>
              <a:rPr lang="ar-SA" sz="2400" dirty="0" smtClean="0"/>
              <a:t>  القانون لا يهتم بالقواعد الأخلاقية إلا بقدر ما يكون لها من تأثير على المجتمع.      </a:t>
            </a:r>
          </a:p>
          <a:p>
            <a:pPr lvl="1" rtl="1">
              <a:buFont typeface="Wingdings" pitchFamily="2" charset="2"/>
              <a:buChar char="v"/>
            </a:pPr>
            <a:endParaRPr lang="en-GB" sz="24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extLst>
      <p:ext uri="{BB962C8B-B14F-4D97-AF65-F5344CB8AC3E}">
        <p14:creationId xmlns:p14="http://schemas.microsoft.com/office/powerpoint/2010/main" val="31992050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dirty="0" smtClean="0"/>
              <a:t>التمييزبين قواعد القانون والقواعد الاجتماعية الاخرى (يتبع)</a:t>
            </a:r>
            <a:endParaRPr lang="en-US" sz="3600" dirty="0"/>
          </a:p>
        </p:txBody>
      </p:sp>
      <p:sp>
        <p:nvSpPr>
          <p:cNvPr id="3" name="Content Placeholder 2"/>
          <p:cNvSpPr>
            <a:spLocks noGrp="1"/>
          </p:cNvSpPr>
          <p:nvPr>
            <p:ph idx="1"/>
          </p:nvPr>
        </p:nvSpPr>
        <p:spPr/>
        <p:txBody>
          <a:bodyPr/>
          <a:lstStyle/>
          <a:p>
            <a:pPr rtl="1">
              <a:buFontTx/>
              <a:buChar char="-"/>
            </a:pPr>
            <a:r>
              <a:rPr lang="ar-SA" sz="2400" dirty="0" smtClean="0"/>
              <a:t>ليست كل قاعدة أخلاقية قاعدة قانونية</a:t>
            </a:r>
          </a:p>
          <a:p>
            <a:pPr rtl="1">
              <a:buFontTx/>
              <a:buChar char="-"/>
            </a:pPr>
            <a:r>
              <a:rPr lang="ar-SA" sz="2400" dirty="0" smtClean="0"/>
              <a:t>ليست كل قاعدة قانونية قاعدة أخلاقية</a:t>
            </a:r>
          </a:p>
          <a:p>
            <a:pPr rtl="1">
              <a:buFontTx/>
              <a:buChar char="-"/>
            </a:pPr>
            <a:r>
              <a:rPr lang="ar-SA" sz="2400" dirty="0" smtClean="0"/>
              <a:t>هناك روابط وعلاقات مشتركة في التنظيم بين القانون والأخلاق</a:t>
            </a:r>
          </a:p>
          <a:p>
            <a:pPr rtl="1">
              <a:buFontTx/>
              <a:buChar char="-"/>
            </a:pPr>
            <a:r>
              <a:rPr lang="ar-SA" sz="2400" dirty="0" smtClean="0"/>
              <a:t>كلما تتطور المجتمع تزداد الصلة بين القانون والأخلاق وتتحول القواعد الأخلاقية إلى قواعد قانونية.</a:t>
            </a:r>
          </a:p>
          <a:p>
            <a:pPr rtl="1">
              <a:buFontTx/>
              <a:buChar char="-"/>
            </a:pPr>
            <a:r>
              <a:rPr lang="ar-SA" sz="2400" b="1" dirty="0" smtClean="0"/>
              <a:t>من حيث الجزاء :</a:t>
            </a:r>
            <a:r>
              <a:rPr lang="ar-SA" sz="2400" dirty="0" smtClean="0"/>
              <a:t>جزاء مخالفة القاعدة القانونية مادي توقعه السلطة العامة بينما جزاء مخالفة قواعد الأخلاق معنوي .</a:t>
            </a:r>
          </a:p>
          <a:p>
            <a:pPr rtl="1"/>
            <a:endParaRPr lang="ar-SA"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extLst>
      <p:ext uri="{BB962C8B-B14F-4D97-AF65-F5344CB8AC3E}">
        <p14:creationId xmlns:p14="http://schemas.microsoft.com/office/powerpoint/2010/main" val="935381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dirty="0" smtClean="0"/>
              <a:t>التمييزبين قواعد القانون والقواعد الاجتماعية الاخرى (يتبع)</a:t>
            </a:r>
            <a:endParaRPr lang="en-US" sz="3600" dirty="0"/>
          </a:p>
        </p:txBody>
      </p:sp>
      <p:sp>
        <p:nvSpPr>
          <p:cNvPr id="3" name="Content Placeholder 2"/>
          <p:cNvSpPr>
            <a:spLocks noGrp="1"/>
          </p:cNvSpPr>
          <p:nvPr>
            <p:ph idx="1"/>
          </p:nvPr>
        </p:nvSpPr>
        <p:spPr/>
        <p:txBody>
          <a:bodyPr/>
          <a:lstStyle/>
          <a:p>
            <a:pPr rtl="1"/>
            <a:r>
              <a:rPr lang="ar-SA" b="1" dirty="0" smtClean="0"/>
              <a:t>ثالثاً:القواعد القانونية  وقواعد الدين</a:t>
            </a:r>
          </a:p>
          <a:p>
            <a:pPr marL="342900" lvl="1" indent="-342900" rtl="1"/>
            <a:r>
              <a:rPr lang="ar-SA" sz="2400" dirty="0" smtClean="0"/>
              <a:t>الدين هو مجموعة القواعد التي شرعها الله سبحانه وتعالى في شكل أوامر ونواهي وأنزلها على رسله لهداية الإنسان وتحقيق سعادته في الدنيا والآخرة. تختلف عن القواعد القانونية في:</a:t>
            </a:r>
          </a:p>
          <a:p>
            <a:pPr rtl="1"/>
            <a:r>
              <a:rPr lang="ar-SA" sz="2400" dirty="0" smtClean="0"/>
              <a:t>-النطاق : قواعد الدين أوسع نطاقا من قواعد القانون</a:t>
            </a:r>
          </a:p>
          <a:p>
            <a:pPr rtl="1"/>
            <a:r>
              <a:rPr lang="ar-SA" sz="2800" dirty="0" smtClean="0"/>
              <a:t>-الغاية :غاية قواعد الدين عبادة الله لنيل مرضاته.</a:t>
            </a:r>
          </a:p>
          <a:p>
            <a:pPr rtl="1"/>
            <a:r>
              <a:rPr lang="ar-SA" sz="2800" dirty="0" smtClean="0"/>
              <a:t>-الجزاء: جزاء مخالفة القواعد القانونية المستمدة من أحكام الشريعة الإسلامية مزدوج.</a:t>
            </a: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extLst>
      <p:ext uri="{BB962C8B-B14F-4D97-AF65-F5344CB8AC3E}">
        <p14:creationId xmlns:p14="http://schemas.microsoft.com/office/powerpoint/2010/main" val="28993784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solidFill>
                  <a:schemeClr val="tx2">
                    <a:satMod val="130000"/>
                  </a:schemeClr>
                </a:solidFill>
              </a:rPr>
              <a:t>تقسيمات القانون وفروعه المختلفة</a:t>
            </a:r>
            <a:endParaRPr lang="en-US" dirty="0"/>
          </a:p>
        </p:txBody>
      </p:sp>
      <p:sp>
        <p:nvSpPr>
          <p:cNvPr id="3" name="Content Placeholder 2"/>
          <p:cNvSpPr>
            <a:spLocks noGrp="1"/>
          </p:cNvSpPr>
          <p:nvPr>
            <p:ph idx="1"/>
          </p:nvPr>
        </p:nvSpPr>
        <p:spPr>
          <a:xfrm>
            <a:off x="495300" y="1524000"/>
            <a:ext cx="8915400" cy="4602163"/>
          </a:xfrm>
        </p:spPr>
        <p:txBody>
          <a:bodyPr/>
          <a:lstStyle/>
          <a:p>
            <a:pPr rtl="1">
              <a:buFontTx/>
              <a:buChar char="-"/>
            </a:pPr>
            <a:r>
              <a:rPr lang="ar-SA" sz="2400" dirty="0" smtClean="0">
                <a:ln>
                  <a:solidFill>
                    <a:sysClr val="windowText" lastClr="000000"/>
                  </a:solidFill>
                </a:ln>
                <a:solidFill>
                  <a:srgbClr val="2D07CF"/>
                </a:solidFill>
                <a:cs typeface="AL-Mohanad" pitchFamily="2" charset="-78"/>
              </a:rPr>
              <a:t>لما كان القانون يتناول بالتنظيم علاقات اجتماعية وقانونية مختلفة ،فإن القواعد القانونية تختلف تبعا لطبيعة وموضوعات وشكل العلاقات التي تنظمها . وبناء على ذلك يقسم فقهاء القانون القواعد القانونية  عدة تقسيمات بحسب المعيار الذي ينظر إليه في التقسيم :</a:t>
            </a:r>
            <a:endParaRPr lang="ar-SA" sz="2400" dirty="0" smtClean="0"/>
          </a:p>
          <a:p>
            <a:pPr rtl="1"/>
            <a:r>
              <a:rPr lang="ar-SA" sz="2400" b="1" dirty="0" smtClean="0"/>
              <a:t>الأول:</a:t>
            </a:r>
            <a:r>
              <a:rPr lang="ar-SA" sz="2400" dirty="0" smtClean="0"/>
              <a:t> معيار موضوع وأشخاص العلاقات القانونية التي ينظمها القانون إلى قانون عام وقانون خاص.</a:t>
            </a:r>
            <a:endParaRPr lang="en-US" sz="2400" dirty="0" smtClean="0"/>
          </a:p>
          <a:p>
            <a:pPr rtl="1"/>
            <a:r>
              <a:rPr lang="ar-SA" sz="2400" b="1" dirty="0" smtClean="0"/>
              <a:t>الثاني:</a:t>
            </a:r>
            <a:r>
              <a:rPr lang="ar-SA" sz="2400" dirty="0" smtClean="0"/>
              <a:t> على أساس قوة القاعدة القانونية إلى قواعد آمرة وقواعد مكملة.</a:t>
            </a:r>
            <a:endParaRPr lang="en-US" sz="2400" dirty="0" smtClean="0"/>
          </a:p>
          <a:p>
            <a:pPr rtl="1"/>
            <a:r>
              <a:rPr lang="ar-SA" sz="2400" b="1" dirty="0" smtClean="0"/>
              <a:t>الثالث: </a:t>
            </a:r>
            <a:r>
              <a:rPr lang="ar-SA" sz="2400" dirty="0" smtClean="0"/>
              <a:t>على أساس طبيعة القواعد القانونية ومضمونها إلى قواعد موضوعية وقواعد شكلية.</a:t>
            </a:r>
            <a:endParaRPr lang="en-US" sz="2400" dirty="0" smtClean="0"/>
          </a:p>
          <a:p>
            <a:pPr rtl="1"/>
            <a:r>
              <a:rPr lang="ar-SA" sz="2400" b="1" dirty="0" smtClean="0"/>
              <a:t>الرابع:</a:t>
            </a:r>
            <a:r>
              <a:rPr lang="ar-SA" sz="2400" dirty="0" smtClean="0"/>
              <a:t> على أساس التدوين إلى قواعد مكتوبة وقواعد غير مكتوبة.</a:t>
            </a:r>
          </a:p>
          <a:p>
            <a:pPr rtl="1"/>
            <a:r>
              <a:rPr lang="ar-SA" sz="2400" dirty="0" smtClean="0"/>
              <a:t>ا</a:t>
            </a:r>
            <a:r>
              <a:rPr lang="ar-SA" sz="2400" b="1" dirty="0" smtClean="0"/>
              <a:t>لخامس:</a:t>
            </a:r>
            <a:r>
              <a:rPr lang="ar-SA" sz="2400" dirty="0" smtClean="0"/>
              <a:t>على أساس النطاق إلى قواعد دولية ووطنية.</a:t>
            </a:r>
          </a:p>
          <a:p>
            <a:pPr rtl="1"/>
            <a:r>
              <a:rPr lang="ar-SA" sz="2400" dirty="0" smtClean="0">
                <a:ln>
                  <a:solidFill>
                    <a:sysClr val="windowText" lastClr="000000"/>
                  </a:solidFill>
                </a:ln>
                <a:solidFill>
                  <a:srgbClr val="2D07CF"/>
                </a:solidFill>
                <a:cs typeface="AL-Mohanad" pitchFamily="2" charset="-78"/>
              </a:rPr>
              <a:t>ولن نعرض لكل التقسيمات السابقة مكتفين بدراسة تقسيمين فقط ،حيث نعرض في أولا لأقسام القانون وفروعه،ثانيا للقواعد الآمرة والمكملة.</a:t>
            </a:r>
            <a:endParaRPr lang="en-US" sz="2400" dirty="0" smtClean="0">
              <a:ln>
                <a:solidFill>
                  <a:sysClr val="windowText" lastClr="000000"/>
                </a:solidFill>
              </a:ln>
              <a:solidFill>
                <a:srgbClr val="2D07CF"/>
              </a:solidFill>
              <a:cs typeface="AL-Mohanad" pitchFamily="2" charset="-78"/>
            </a:endParaRPr>
          </a:p>
          <a:p>
            <a:pPr rtl="1"/>
            <a:endParaRPr lang="en-US" sz="2400" dirty="0" smtClean="0"/>
          </a:p>
          <a:p>
            <a:pPr rtl="1"/>
            <a:endParaRPr lang="en-US"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extLst>
      <p:ext uri="{BB962C8B-B14F-4D97-AF65-F5344CB8AC3E}">
        <p14:creationId xmlns:p14="http://schemas.microsoft.com/office/powerpoint/2010/main" val="5248868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تقسيم قواعد القانون إلى عام وخاص</a:t>
            </a:r>
            <a:endParaRPr lang="en-US" dirty="0"/>
          </a:p>
        </p:txBody>
      </p:sp>
      <p:sp>
        <p:nvSpPr>
          <p:cNvPr id="3" name="Content Placeholder 2"/>
          <p:cNvSpPr>
            <a:spLocks noGrp="1"/>
          </p:cNvSpPr>
          <p:nvPr>
            <p:ph idx="1"/>
          </p:nvPr>
        </p:nvSpPr>
        <p:spPr>
          <a:xfrm>
            <a:off x="495300" y="1447800"/>
            <a:ext cx="8915400" cy="4724400"/>
          </a:xfrm>
        </p:spPr>
        <p:txBody>
          <a:bodyPr/>
          <a:lstStyle/>
          <a:p>
            <a:r>
              <a:rPr lang="ar-SA" sz="2800" b="1" dirty="0" smtClean="0">
                <a:ln>
                  <a:solidFill>
                    <a:sysClr val="windowText" lastClr="000000"/>
                  </a:solidFill>
                </a:ln>
                <a:solidFill>
                  <a:srgbClr val="2D07CF"/>
                </a:solidFill>
                <a:cs typeface="AL-Mohanad" pitchFamily="2" charset="-78"/>
              </a:rPr>
              <a:t>وأساس هذا التقسيم هو وجود الدولة باعتبارها صاحبة سلطة وسيادة طرفا في الروابط القانونية التي ينظمها القانون .</a:t>
            </a:r>
            <a:endParaRPr lang="en-US" sz="2800" b="1" dirty="0" smtClean="0">
              <a:ln>
                <a:solidFill>
                  <a:sysClr val="windowText" lastClr="000000"/>
                </a:solidFill>
              </a:ln>
              <a:solidFill>
                <a:srgbClr val="2D07CF"/>
              </a:solidFill>
              <a:cs typeface="AL-Mohanad" pitchFamily="2" charset="-78"/>
            </a:endParaRPr>
          </a:p>
          <a:p>
            <a:r>
              <a:rPr lang="ar-SA" sz="2800" b="1" dirty="0" smtClean="0">
                <a:ln>
                  <a:solidFill>
                    <a:sysClr val="windowText" lastClr="000000"/>
                  </a:solidFill>
                </a:ln>
                <a:solidFill>
                  <a:srgbClr val="2D07CF"/>
                </a:solidFill>
                <a:cs typeface="AL-Mohanad" pitchFamily="2" charset="-78"/>
              </a:rPr>
              <a:t>فإذا كانت الدولة طرفا في الرابطة القانونية باعتبارها صاحبة سلطة وسيادة فنكون بصدد القانون العام .</a:t>
            </a:r>
            <a:endParaRPr lang="en-US" sz="2800" b="1" dirty="0" smtClean="0">
              <a:ln>
                <a:solidFill>
                  <a:sysClr val="windowText" lastClr="000000"/>
                </a:solidFill>
              </a:ln>
              <a:solidFill>
                <a:srgbClr val="2D07CF"/>
              </a:solidFill>
              <a:cs typeface="AL-Mohanad" pitchFamily="2" charset="-78"/>
            </a:endParaRPr>
          </a:p>
          <a:p>
            <a:pPr rtl="1">
              <a:buFontTx/>
              <a:buChar char="-"/>
            </a:pPr>
            <a:r>
              <a:rPr lang="ar-EG" sz="2800" b="1" dirty="0" smtClean="0">
                <a:ea typeface="Majalla UI"/>
              </a:rPr>
              <a:t>القانون العام </a:t>
            </a:r>
            <a:r>
              <a:rPr lang="ar-SA" sz="2800" b="1" dirty="0" smtClean="0">
                <a:ea typeface="Majalla UI"/>
              </a:rPr>
              <a:t> </a:t>
            </a:r>
            <a:r>
              <a:rPr lang="ar-SA" sz="2800" dirty="0" smtClean="0">
                <a:ea typeface="Majalla UI"/>
              </a:rPr>
              <a:t>هو مجموعة القواعد القانونية التى ت</a:t>
            </a:r>
            <a:r>
              <a:rPr lang="ar-EG" sz="2800" dirty="0" smtClean="0">
                <a:ea typeface="Majalla UI"/>
              </a:rPr>
              <a:t>نظم العلاقات القانونية التي تكون الدولة </a:t>
            </a:r>
            <a:r>
              <a:rPr lang="ar-SA" sz="2800" dirty="0" smtClean="0">
                <a:ea typeface="Majalla UI"/>
              </a:rPr>
              <a:t>طرفا فيها باعتبارها صاحبة </a:t>
            </a:r>
            <a:r>
              <a:rPr lang="ar-EG" sz="2800" dirty="0" smtClean="0">
                <a:ea typeface="Majalla UI"/>
              </a:rPr>
              <a:t> </a:t>
            </a:r>
            <a:r>
              <a:rPr lang="ar-SA" sz="2800" dirty="0" smtClean="0">
                <a:ea typeface="Majalla UI"/>
              </a:rPr>
              <a:t>سلطة وسيادة.</a:t>
            </a:r>
          </a:p>
          <a:p>
            <a:pPr rtl="1">
              <a:buFontTx/>
              <a:buChar char="-"/>
            </a:pPr>
            <a:r>
              <a:rPr lang="ar-EG" sz="2800" b="1" dirty="0" smtClean="0">
                <a:ea typeface="Majalla UI"/>
              </a:rPr>
              <a:t>القانون الخاص</a:t>
            </a:r>
            <a:r>
              <a:rPr lang="ar-SA" sz="2800" b="1" dirty="0" smtClean="0">
                <a:ea typeface="Majalla UI"/>
              </a:rPr>
              <a:t> </a:t>
            </a:r>
            <a:r>
              <a:rPr lang="ar-SA" sz="2800" dirty="0" smtClean="0">
                <a:ea typeface="Majalla UI"/>
              </a:rPr>
              <a:t>هو مجموعة القواعد القانونية التى ت</a:t>
            </a:r>
            <a:r>
              <a:rPr lang="ar-EG" sz="2800" dirty="0" smtClean="0">
                <a:ea typeface="Majalla UI"/>
              </a:rPr>
              <a:t>نظم العلاقات القانونية بين </a:t>
            </a:r>
            <a:r>
              <a:rPr lang="ar-SA" sz="2800" dirty="0" smtClean="0">
                <a:ea typeface="Majalla UI"/>
              </a:rPr>
              <a:t>الأفراد بعضهم ببعض او بينهم وبين الدولة باعتبار الدولة شخصا عاديا. </a:t>
            </a:r>
          </a:p>
          <a:p>
            <a:pPr rtl="1"/>
            <a:r>
              <a:rPr lang="ar-SA" sz="2800" dirty="0" smtClean="0">
                <a:ea typeface="Majalla UI"/>
              </a:rPr>
              <a:t>لكل من القانون العام والقانون الخاص فروع وهو ما سيكون محل دراستنا في المحاضرة الثالثة والرابعة.</a:t>
            </a: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dirty="0"/>
          </a:p>
        </p:txBody>
      </p:sp>
    </p:spTree>
    <p:extLst>
      <p:ext uri="{BB962C8B-B14F-4D97-AF65-F5344CB8AC3E}">
        <p14:creationId xmlns:p14="http://schemas.microsoft.com/office/powerpoint/2010/main" val="2257951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20</TotalTime>
  <Words>698</Words>
  <Application>Microsoft Office PowerPoint</Application>
  <PresentationFormat>A4 Paper (210x297 mm)</PresentationFormat>
  <Paragraphs>71</Paragraphs>
  <Slides>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ae_AlMateen</vt:lpstr>
      <vt:lpstr>AL-Mohanad</vt:lpstr>
      <vt:lpstr>Arial</vt:lpstr>
      <vt:lpstr>AYM Wadiy S_U normal.</vt:lpstr>
      <vt:lpstr>Calibri</vt:lpstr>
      <vt:lpstr>Majalla UI</vt:lpstr>
      <vt:lpstr>Times New Roman</vt:lpstr>
      <vt:lpstr>Wingdings</vt:lpstr>
      <vt:lpstr>Office Theme</vt:lpstr>
      <vt:lpstr>PowerPoint Presentation</vt:lpstr>
      <vt:lpstr>المحاضرة الثانية</vt:lpstr>
      <vt:lpstr>التمييزبين قواعد القانون والقواعد الاجتماعية الاخرى</vt:lpstr>
      <vt:lpstr>ت التمييز بين قواعد القانون والقواعد الاجتماعية الاخرى</vt:lpstr>
      <vt:lpstr>التمييزبين قواعد القانون والقواعد الاجتماعية الاخرى (يتبع)</vt:lpstr>
      <vt:lpstr>التمييزبين قواعد القانون والقواعد الاجتماعية الاخرى (يتبع)</vt:lpstr>
      <vt:lpstr>تقسيمات القانون وفروعه المختلفة</vt:lpstr>
      <vt:lpstr>تقسيم قواعد القانون إلى عام وخاص</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Osama Adel Eldosoky</cp:lastModifiedBy>
  <cp:revision>7</cp:revision>
  <dcterms:created xsi:type="dcterms:W3CDTF">2014-09-11T06:47:01Z</dcterms:created>
  <dcterms:modified xsi:type="dcterms:W3CDTF">2016-03-17T10:15:11Z</dcterms:modified>
</cp:coreProperties>
</file>