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310" r:id="rId3"/>
    <p:sldId id="318" r:id="rId4"/>
    <p:sldId id="319" r:id="rId5"/>
    <p:sldId id="320" r:id="rId6"/>
    <p:sldId id="321" r:id="rId7"/>
    <p:sldId id="322" r:id="rId8"/>
    <p:sldId id="323" r:id="rId9"/>
    <p:sldId id="324" r:id="rId10"/>
    <p:sldId id="325" r:id="rId11"/>
    <p:sldId id="326" r:id="rId12"/>
    <p:sldId id="327"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الرابعة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نتناول في هذه المحاضرة :</a:t>
            </a:r>
          </a:p>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تقسيمات القانون وفروعه المختلفة : ثانيا القانون الخاص وفروعه </a:t>
            </a:r>
          </a:p>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القواعد الآمرة والمكملة</a:t>
            </a:r>
          </a:p>
          <a:p>
            <a:pPr rtl="1" eaLnBrk="1" fontAlgn="auto" hangingPunct="1">
              <a:spcBef>
                <a:spcPct val="0"/>
              </a:spcBef>
              <a:spcAft>
                <a:spcPts val="0"/>
              </a:spcAft>
              <a:defRPr/>
            </a:pPr>
            <a:endPar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a:t>
            </a:r>
            <a:r>
              <a:rPr lang="ar-SA" sz="2000" dirty="0">
                <a:solidFill>
                  <a:schemeClr val="accent1">
                    <a:lumMod val="75000"/>
                  </a:schemeClr>
                </a:solidFill>
              </a:rPr>
              <a:t>المحاضرة الرابعة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القانون الخاص وفروعه</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buFont typeface="Wingdings" pitchFamily="2" charset="2"/>
              <a:buChar char="v"/>
            </a:pPr>
            <a:r>
              <a:rPr lang="ar-EG" sz="2400" b="1" dirty="0" smtClean="0">
                <a:ea typeface="Majalla UI"/>
              </a:rPr>
              <a:t>القانون الخاص</a:t>
            </a:r>
            <a:r>
              <a:rPr lang="ar-SA" sz="2400" b="1" dirty="0" smtClean="0">
                <a:ea typeface="Majalla UI"/>
              </a:rPr>
              <a:t>:</a:t>
            </a:r>
            <a:r>
              <a:rPr lang="ar-EG" sz="2400" dirty="0" smtClean="0">
                <a:ea typeface="Majalla UI"/>
              </a:rPr>
              <a:t>هو مجموعة من القواعد القانونية التي تنظم العلاقات بين</a:t>
            </a:r>
            <a:r>
              <a:rPr lang="ar-SA" sz="2400" dirty="0" smtClean="0">
                <a:ea typeface="Majalla UI"/>
              </a:rPr>
              <a:t> الأشخاص العاديين أو بينهم وبين الدولة باعتبار الدولة شخص عادي.</a:t>
            </a:r>
          </a:p>
          <a:p>
            <a:pPr rtl="1" eaLnBrk="1" hangingPunct="1">
              <a:buFont typeface="Wingdings" pitchFamily="2" charset="2"/>
              <a:buChar char="v"/>
            </a:pPr>
            <a:r>
              <a:rPr lang="ar-SA" sz="2400" b="1" dirty="0" smtClean="0"/>
              <a:t>طبيعة العلاقات التي ينظمها :</a:t>
            </a:r>
          </a:p>
          <a:p>
            <a:pPr rtl="1" eaLnBrk="1" hangingPunct="1"/>
            <a:r>
              <a:rPr lang="ar-SA" sz="2400" dirty="0" smtClean="0"/>
              <a:t>يحكمها مبدأ المساواة وتحقيق المصالح الخاصة ، علاقات تعاقدية غالبا ، علاقات وقتية وعارضة.</a:t>
            </a:r>
            <a:endParaRPr lang="en-US" sz="2400" dirty="0" smtClean="0"/>
          </a:p>
          <a:p>
            <a:pPr rtl="1" eaLnBrk="1" hangingPunct="1">
              <a:buFont typeface="Courier New" pitchFamily="49" charset="0"/>
              <a:buChar char="o"/>
            </a:pPr>
            <a:r>
              <a:rPr lang="ar-EG" sz="2800" b="1" dirty="0" smtClean="0">
                <a:ea typeface="Majalla UI"/>
              </a:rPr>
              <a:t>فروع القانون الخاص تشمل</a:t>
            </a:r>
            <a:endParaRPr lang="ar-SA" sz="2800" dirty="0" smtClean="0">
              <a:ea typeface="Majalla UI"/>
            </a:endParaRPr>
          </a:p>
          <a:p>
            <a:r>
              <a:rPr lang="ar-SA" sz="2800" dirty="0" smtClean="0"/>
              <a:t>يتفرع القانون الخاص إلى فروع عدة هي: </a:t>
            </a:r>
            <a:r>
              <a:rPr lang="ar-SA" sz="2800" u="sng" dirty="0" smtClean="0"/>
              <a:t>القانون المدني</a:t>
            </a:r>
            <a:r>
              <a:rPr lang="ar-SA" sz="2800" dirty="0" smtClean="0"/>
              <a:t>, و</a:t>
            </a:r>
            <a:r>
              <a:rPr lang="ar-SA" sz="2800" u="sng" dirty="0" smtClean="0"/>
              <a:t>القانون التجاري</a:t>
            </a:r>
            <a:r>
              <a:rPr lang="ar-SA" sz="2800" dirty="0" smtClean="0"/>
              <a:t>, </a:t>
            </a:r>
            <a:r>
              <a:rPr lang="ar-SA" sz="2800" u="sng" dirty="0" smtClean="0"/>
              <a:t>والقانون البحري </a:t>
            </a:r>
            <a:r>
              <a:rPr lang="ar-SA" sz="2800" dirty="0" smtClean="0"/>
              <a:t>و</a:t>
            </a:r>
            <a:r>
              <a:rPr lang="ar-SA" sz="2800" u="sng" dirty="0" smtClean="0"/>
              <a:t>القانون الجوي</a:t>
            </a:r>
            <a:r>
              <a:rPr lang="ar-SA" sz="2800" dirty="0" smtClean="0"/>
              <a:t>, </a:t>
            </a:r>
            <a:r>
              <a:rPr lang="ar-SA" sz="2800" u="sng" dirty="0" smtClean="0"/>
              <a:t>وقانون العمل</a:t>
            </a:r>
            <a:r>
              <a:rPr lang="ar-SA" sz="2800" dirty="0" smtClean="0"/>
              <a:t>, </a:t>
            </a:r>
            <a:r>
              <a:rPr lang="ar-SA" sz="2800" u="sng" dirty="0" smtClean="0"/>
              <a:t>وقانون المرافعات المدنية والتجارية والقانون الدولي الخاص</a:t>
            </a:r>
            <a:r>
              <a:rPr lang="ar-SA" sz="2800" dirty="0" smtClean="0"/>
              <a:t>. </a:t>
            </a:r>
            <a:endParaRPr lang="en-US" sz="2800" dirty="0" smtClean="0"/>
          </a:p>
          <a:p>
            <a:pPr algn="just" rtl="1"/>
            <a:endParaRPr lang="ar-SA" sz="2400" b="1"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extLst>
      <p:ext uri="{BB962C8B-B14F-4D97-AF65-F5344CB8AC3E}">
        <p14:creationId xmlns:p14="http://schemas.microsoft.com/office/powerpoint/2010/main" val="5369157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ت فروع القانون الخاص</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أولا : القانون المدني :</a:t>
            </a:r>
          </a:p>
          <a:p>
            <a:pPr marL="0" lvl="0" indent="0" algn="just" rtl="1" eaLnBrk="1" hangingPunct="1">
              <a:spcBef>
                <a:spcPct val="0"/>
              </a:spcBef>
            </a:pPr>
            <a:r>
              <a:rPr lang="ar-SA" sz="2800" b="1" dirty="0" smtClean="0">
                <a:solidFill>
                  <a:prstClr val="black"/>
                </a:solidFill>
                <a:latin typeface="Constantia"/>
                <a:cs typeface="AL-Mohanad Bold" pitchFamily="2" charset="-78"/>
              </a:rPr>
              <a:t>يعتبر القانون المدني أساس القانون الخاص ،وذلك قبل أن تتنوع الروابط بين الأفراد وتتشعب ،كما يعتبر الشريعة العامة لسائر فروع القانون الخاص الأخرى ،ويمكن تعريف القانون المدني  بأنه مجموعة القواعد القانونية التي تنظم المعاملات المالية بين الأفراد ، وكذلك علاقات الأسرة.</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وتعتبر أحكام القانون المدني في المملكة محتواة في قواعد الشريعة الإسلامية  على ضوء المذهب الحنبلي  . </a:t>
            </a:r>
            <a:endParaRPr lang="en-US" sz="2800" b="1" dirty="0" smtClean="0">
              <a:solidFill>
                <a:prstClr val="black"/>
              </a:solidFill>
              <a:latin typeface="Constantia"/>
              <a:cs typeface="AL-Mohanad Bold" pitchFamily="2" charset="-78"/>
            </a:endParaRPr>
          </a:p>
          <a:p>
            <a:pPr rtl="1"/>
            <a:r>
              <a:rPr lang="ar-JO" sz="2800" b="1" dirty="0" smtClean="0"/>
              <a:t>ثانيا: القانون التجاري</a:t>
            </a:r>
            <a:endParaRPr lang="ar-SA" sz="2800" b="1" dirty="0" smtClean="0"/>
          </a:p>
          <a:p>
            <a:pPr rtl="1"/>
            <a:r>
              <a:rPr lang="ar-SA" sz="2800" dirty="0" smtClean="0"/>
              <a:t>مجموعة القواعد القانونية التي تنظم الأعمال التجارية وتحكم نشاط التجار عند ممارسة تجارتهم سواء أكانوا أشخاصا طبيعيين أو اعتباريين .</a:t>
            </a:r>
            <a:endParaRPr lang="en-US" sz="2800" dirty="0" smtClean="0"/>
          </a:p>
          <a:p>
            <a:pPr lvl="1" rtl="1"/>
            <a:endParaRPr lang="en-GB" sz="24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extLst>
      <p:ext uri="{BB962C8B-B14F-4D97-AF65-F5344CB8AC3E}">
        <p14:creationId xmlns:p14="http://schemas.microsoft.com/office/powerpoint/2010/main" val="17752715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ت القانون الخاص وفروعه</a:t>
            </a:r>
            <a:endParaRPr lang="en-US" sz="3600" dirty="0"/>
          </a:p>
        </p:txBody>
      </p:sp>
      <p:sp>
        <p:nvSpPr>
          <p:cNvPr id="3" name="Content Placeholder 2"/>
          <p:cNvSpPr>
            <a:spLocks noGrp="1"/>
          </p:cNvSpPr>
          <p:nvPr>
            <p:ph idx="1"/>
          </p:nvPr>
        </p:nvSpPr>
        <p:spPr/>
        <p:txBody>
          <a:bodyPr/>
          <a:lstStyle/>
          <a:p>
            <a:pPr rtl="1"/>
            <a:r>
              <a:rPr lang="ar-SA" sz="2800" b="1" dirty="0" smtClean="0">
                <a:solidFill>
                  <a:schemeClr val="tx2"/>
                </a:solidFill>
              </a:rPr>
              <a:t>- </a:t>
            </a:r>
            <a:r>
              <a:rPr lang="ar-SA" sz="2800" b="1" dirty="0" smtClean="0"/>
              <a:t>أسباب ظهور القانون التجاري:</a:t>
            </a:r>
          </a:p>
          <a:p>
            <a:pPr rtl="1"/>
            <a:r>
              <a:rPr lang="ar-SA" sz="2800" dirty="0" smtClean="0"/>
              <a:t>1- السرعة في انجاز المعاملات التجارية .</a:t>
            </a:r>
            <a:endParaRPr lang="en-US" sz="2800" dirty="0" smtClean="0"/>
          </a:p>
          <a:p>
            <a:pPr rtl="1"/>
            <a:r>
              <a:rPr lang="ar-SA" sz="2800" dirty="0" smtClean="0"/>
              <a:t>2- الثقة والائتمان اللازمين للتعامل التجاري .</a:t>
            </a:r>
          </a:p>
          <a:p>
            <a:pPr rtl="1"/>
            <a:endParaRPr lang="ar-SA" sz="2800" b="1" dirty="0" smtClean="0"/>
          </a:p>
          <a:p>
            <a:pPr marL="0" lvl="0" indent="0" algn="just" rtl="1" eaLnBrk="1" hangingPunct="1">
              <a:spcBef>
                <a:spcPct val="0"/>
              </a:spcBef>
            </a:pPr>
            <a:r>
              <a:rPr lang="ar-SA" sz="2800" b="1" dirty="0" smtClean="0">
                <a:solidFill>
                  <a:prstClr val="black"/>
                </a:solidFill>
                <a:latin typeface="Constantia"/>
                <a:cs typeface="AL-Mohanad Bold" pitchFamily="2" charset="-78"/>
              </a:rPr>
              <a:t>وقد صدرت في المملكة أنظمة عديدة لتحكم النشاط التجاري أولها نظام المحكمة التجارية الصادر في 1350هـ وما تلاه من أنظمة مثل نظام الأوراق التجارية ،نظام الشركات ,نظام العلامات التجارية ،نظام الإفلاس ,نظام السجل التجاري .</a:t>
            </a:r>
            <a:endParaRPr lang="en-US" sz="2800" b="1" dirty="0" smtClean="0">
              <a:solidFill>
                <a:prstClr val="black"/>
              </a:solidFill>
              <a:latin typeface="Constantia"/>
              <a:cs typeface="AL-Mohanad Bold" pitchFamily="2" charset="-78"/>
            </a:endParaRPr>
          </a:p>
          <a:p>
            <a:pPr rtl="1"/>
            <a:endParaRPr lang="ar-SA"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extLst>
      <p:ext uri="{BB962C8B-B14F-4D97-AF65-F5344CB8AC3E}">
        <p14:creationId xmlns:p14="http://schemas.microsoft.com/office/powerpoint/2010/main" val="4284715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ت القانون الخاص وفروعه</a:t>
            </a:r>
            <a:endParaRPr lang="en-US" sz="3600" dirty="0"/>
          </a:p>
        </p:txBody>
      </p:sp>
      <p:sp>
        <p:nvSpPr>
          <p:cNvPr id="3" name="Content Placeholder 2"/>
          <p:cNvSpPr>
            <a:spLocks noGrp="1"/>
          </p:cNvSpPr>
          <p:nvPr>
            <p:ph idx="1"/>
          </p:nvPr>
        </p:nvSpPr>
        <p:spPr/>
        <p:txBody>
          <a:bodyPr/>
          <a:lstStyle/>
          <a:p>
            <a:pPr rtl="1"/>
            <a:r>
              <a:rPr lang="ar-JO" sz="2800" b="1" dirty="0" smtClean="0"/>
              <a:t>ثالثا: القانون البحري </a:t>
            </a:r>
            <a:endParaRPr lang="ar-SA" sz="2800" b="1" dirty="0" smtClean="0"/>
          </a:p>
          <a:p>
            <a:pPr rtl="1"/>
            <a:r>
              <a:rPr lang="ar-SA" sz="2800" dirty="0" smtClean="0"/>
              <a:t>هو مجموعة القواعد القانونية التي تحكم التجارة البحرية، حيث يبين العلاقات التجارية الناشئة عن الملاحة البحرية .</a:t>
            </a:r>
            <a:endParaRPr lang="en-US" sz="2800" dirty="0" smtClean="0"/>
          </a:p>
          <a:p>
            <a:pPr rtl="1"/>
            <a:r>
              <a:rPr lang="ar-SA" sz="2800" b="1" dirty="0" smtClean="0"/>
              <a:t>رابعاً: </a:t>
            </a:r>
            <a:r>
              <a:rPr lang="ar-JO" sz="2800" b="1" dirty="0" smtClean="0"/>
              <a:t>القانون الجوي</a:t>
            </a:r>
            <a:endParaRPr lang="ar-SA" sz="2800" b="1" dirty="0" smtClean="0"/>
          </a:p>
          <a:p>
            <a:pPr rtl="1"/>
            <a:r>
              <a:rPr lang="ar-SA" sz="2800" dirty="0" smtClean="0"/>
              <a:t>وهو مجموعة القواعد القانونية التي تنظم العلاقات الخاصة الناشئة عن الملاحة والتجارة الجوية.</a:t>
            </a:r>
          </a:p>
          <a:p>
            <a:pPr rtl="1"/>
            <a:r>
              <a:rPr lang="ar-SA" sz="2800" dirty="0" smtClean="0"/>
              <a:t>تتميز قواعد القانون البحري والقانون الجوى بأنها ذات طابع دولي موحد.</a:t>
            </a:r>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extLst>
      <p:ext uri="{BB962C8B-B14F-4D97-AF65-F5344CB8AC3E}">
        <p14:creationId xmlns:p14="http://schemas.microsoft.com/office/powerpoint/2010/main" val="18730495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 القانون الخاص وفروعه</a:t>
            </a:r>
            <a:endParaRPr lang="en-US"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خامسا/قانون العمل</a:t>
            </a:r>
            <a:r>
              <a:rPr lang="ar-SA" sz="2800" dirty="0" smtClean="0">
                <a:solidFill>
                  <a:prstClr val="black"/>
                </a:solidFill>
                <a:latin typeface="Constantia"/>
                <a:cs typeface="AL-Mohanad Bold" pitchFamily="2" charset="-78"/>
              </a:rPr>
              <a:t>:</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تنظم العلاقة بين العامل وصاحب العمل وهما طرفي علاقة العمل، كما ظهرت طائفة جديدة من القواعد تحمل تسمية التأمينات الاجتماعية التي تضمن للعامل وأسرته دخلا يتعيشون منه في حالات الشيخوخة أو المرض أو الإصابة  أو الوفاة . </a:t>
            </a:r>
          </a:p>
          <a:p>
            <a:pPr marL="0" lvl="0" indent="0" algn="just" rtl="1" eaLnBrk="1" hangingPunct="1">
              <a:spcBef>
                <a:spcPct val="0"/>
              </a:spcBef>
            </a:pPr>
            <a:r>
              <a:rPr lang="ar-SA" sz="2800" b="1" dirty="0" smtClean="0">
                <a:solidFill>
                  <a:prstClr val="black"/>
                </a:solidFill>
                <a:latin typeface="Constantia"/>
                <a:cs typeface="AL-Mohanad Bold" pitchFamily="2" charset="-78"/>
              </a:rPr>
              <a:t>وقد صدر في المملكة نظام للعمل والعمال ونظام للتأمينات الاجتماعية في عام 1389هـ .</a:t>
            </a:r>
          </a:p>
          <a:p>
            <a:pPr marL="0" lvl="0" indent="0" algn="just" rtl="1" eaLnBrk="1" hangingPunct="1">
              <a:spcBef>
                <a:spcPct val="0"/>
              </a:spcBef>
            </a:pPr>
            <a:r>
              <a:rPr lang="ar-SA" sz="2800" b="1" dirty="0" smtClean="0">
                <a:solidFill>
                  <a:prstClr val="black"/>
                </a:solidFill>
                <a:latin typeface="Constantia"/>
                <a:cs typeface="AL-Mohanad Bold" pitchFamily="2" charset="-78"/>
              </a:rPr>
              <a:t>وقد ألغي نظام العمل المشار إليه واستبدل بنظام جديد صدر في 23-8-1426هـ</a:t>
            </a:r>
            <a:endParaRPr lang="en-US" sz="2800" b="1" dirty="0" smtClean="0">
              <a:solidFill>
                <a:prstClr val="black"/>
              </a:solidFill>
              <a:latin typeface="Constantia"/>
              <a:cs typeface="AL-Mohanad Bold" pitchFamily="2" charset="-78"/>
            </a:endParaRPr>
          </a:p>
          <a:p>
            <a:pPr rtl="1"/>
            <a:endParaRPr lang="en-US" sz="2400" dirty="0" smtClean="0"/>
          </a:p>
          <a:p>
            <a:pPr rtl="1"/>
            <a:endParaRPr lang="en-US"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extLst>
      <p:ext uri="{BB962C8B-B14F-4D97-AF65-F5344CB8AC3E}">
        <p14:creationId xmlns:p14="http://schemas.microsoft.com/office/powerpoint/2010/main" val="2038188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 القانون الخاص وفروعه</a:t>
            </a:r>
            <a:endParaRPr lang="en-US" dirty="0"/>
          </a:p>
        </p:txBody>
      </p:sp>
      <p:sp>
        <p:nvSpPr>
          <p:cNvPr id="3" name="Content Placeholder 2"/>
          <p:cNvSpPr>
            <a:spLocks noGrp="1"/>
          </p:cNvSpPr>
          <p:nvPr>
            <p:ph idx="1"/>
          </p:nvPr>
        </p:nvSpPr>
        <p:spPr>
          <a:xfrm>
            <a:off x="495300" y="1447800"/>
            <a:ext cx="8915400" cy="4724400"/>
          </a:xfrm>
        </p:spPr>
        <p:txBody>
          <a:bodyPr/>
          <a:lstStyle/>
          <a:p>
            <a:pPr rtl="1"/>
            <a:r>
              <a:rPr lang="ar-JO" sz="2800" b="1" dirty="0" smtClean="0"/>
              <a:t>سادساً: قانون المرافعات المدنية والتجارية</a:t>
            </a:r>
            <a:endParaRPr lang="ar-SA" sz="2800" b="1" dirty="0" smtClean="0"/>
          </a:p>
          <a:p>
            <a:pPr rtl="1"/>
            <a:r>
              <a:rPr lang="ar-SA" sz="2800" dirty="0" smtClean="0"/>
              <a:t>مجموعة القواعد التي تنظم السلطة القضائية، وتحدد إجراءات التقاضي الواجب إتباعها أمام المحاكم لتطبيق أحكام القانون المدني والتجاري .</a:t>
            </a:r>
            <a:endParaRPr lang="ar-SA" sz="2800" b="1" dirty="0" smtClean="0"/>
          </a:p>
          <a:p>
            <a:pPr marL="0" indent="0" algn="just" rtl="1" eaLnBrk="1" hangingPunct="1">
              <a:spcBef>
                <a:spcPct val="0"/>
              </a:spcBef>
            </a:pPr>
            <a:endParaRPr lang="ar-SA" sz="2800" b="1" dirty="0" smtClean="0">
              <a:solidFill>
                <a:prstClr val="black"/>
              </a:solidFill>
              <a:latin typeface="Constantia"/>
              <a:cs typeface="AL-Mohanad Bold" pitchFamily="2" charset="-78"/>
            </a:endParaRPr>
          </a:p>
          <a:p>
            <a:pPr marL="0" indent="0" algn="just" rtl="1" eaLnBrk="1" hangingPunct="1">
              <a:spcBef>
                <a:spcPct val="0"/>
              </a:spcBef>
            </a:pPr>
            <a:r>
              <a:rPr lang="ar-SA" sz="2800" b="1" dirty="0" smtClean="0">
                <a:solidFill>
                  <a:prstClr val="black"/>
                </a:solidFill>
                <a:latin typeface="Constantia"/>
                <a:cs typeface="AL-Mohanad Bold" pitchFamily="2" charset="-78"/>
              </a:rPr>
              <a:t>فهذا القانون يهتم بالإجراءات التي يجب على الأفراد إتباعها من أجل الحصول على حقوقهم ،ويشتمل على الموضوعات التالية :قواعد النظام القضائي،قواعد الاختصاص ،إجراءات التقاضي</a:t>
            </a:r>
            <a:r>
              <a:rPr lang="ar-SA" sz="2800" dirty="0" smtClean="0">
                <a:solidFill>
                  <a:prstClr val="black"/>
                </a:solidFill>
                <a:latin typeface="Constantia"/>
                <a:cs typeface="AL-Mohanad Bold" pitchFamily="2" charset="-78"/>
              </a:rPr>
              <a:t>. </a:t>
            </a:r>
          </a:p>
          <a:p>
            <a:pPr marL="0" lvl="0" indent="0" algn="just" rtl="1" eaLnBrk="1" hangingPunct="1">
              <a:spcBef>
                <a:spcPct val="0"/>
              </a:spcBef>
            </a:pPr>
            <a:r>
              <a:rPr lang="ar-SA" sz="2800" b="1" dirty="0" smtClean="0">
                <a:solidFill>
                  <a:prstClr val="black"/>
                </a:solidFill>
                <a:latin typeface="Constantia"/>
                <a:cs typeface="AL-Mohanad Bold" pitchFamily="2" charset="-78"/>
              </a:rPr>
              <a:t>وقد صدرت في المملكة بعض الأنظمة الإجرائية أهمها نظام المرافعات الشرعية الصادر في عام 1421هـ،ونظام القضاء ونظام ديوان المظالم الصادرين في 1428هـ.</a:t>
            </a:r>
            <a:endParaRPr lang="en-US" sz="2800" b="1" dirty="0" smtClean="0">
              <a:solidFill>
                <a:prstClr val="black"/>
              </a:solidFill>
              <a:latin typeface="Constantia"/>
              <a:cs typeface="AL-Mohanad Bold" pitchFamily="2" charset="-78"/>
            </a:endParaRPr>
          </a:p>
          <a:p>
            <a:pPr mar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extLst>
      <p:ext uri="{BB962C8B-B14F-4D97-AF65-F5344CB8AC3E}">
        <p14:creationId xmlns:p14="http://schemas.microsoft.com/office/powerpoint/2010/main" val="3304969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 القانون الخاص وفروعه</a:t>
            </a:r>
            <a:endParaRPr lang="en-US" dirty="0"/>
          </a:p>
        </p:txBody>
      </p:sp>
      <p:sp>
        <p:nvSpPr>
          <p:cNvPr id="3" name="Content Placeholder 2"/>
          <p:cNvSpPr>
            <a:spLocks noGrp="1"/>
          </p:cNvSpPr>
          <p:nvPr>
            <p:ph idx="1"/>
          </p:nvPr>
        </p:nvSpPr>
        <p:spPr>
          <a:xfrm>
            <a:off x="495300" y="1447800"/>
            <a:ext cx="8915400" cy="4724400"/>
          </a:xfrm>
        </p:spPr>
        <p:txBody>
          <a:bodyPr/>
          <a:lstStyle/>
          <a:p>
            <a:pPr rtl="1"/>
            <a:r>
              <a:rPr lang="ar-JO" sz="2800" b="1" dirty="0" smtClean="0"/>
              <a:t>سابعاً: القانون الدولي الخاص</a:t>
            </a:r>
            <a:endParaRPr lang="ar-SA" sz="2800" b="1" dirty="0" smtClean="0"/>
          </a:p>
          <a:p>
            <a:pPr rtl="1"/>
            <a:r>
              <a:rPr lang="ar-EG" sz="2800" dirty="0" smtClean="0">
                <a:ea typeface="Majalla UI"/>
              </a:rPr>
              <a:t>هو مجموعة القواعد القانونية التي </a:t>
            </a:r>
            <a:r>
              <a:rPr lang="ar-SA" sz="2800" dirty="0" smtClean="0">
                <a:ea typeface="Majalla UI"/>
              </a:rPr>
              <a:t>تحدد القانون واجب التطبيق علي العلاقات ذات العنصر الأجنبي ، والمحاكم المختصة بما قد ينشأ عنها من منازعات ،كما ينظم الجنسية ومركز الأجانب في الدولة </a:t>
            </a:r>
            <a:r>
              <a:rPr lang="ar-EG" sz="2800" dirty="0" smtClean="0">
                <a:ea typeface="Majalla UI"/>
              </a:rPr>
              <a:t>.</a:t>
            </a:r>
            <a:r>
              <a:rPr lang="ar-SA" sz="2800" dirty="0" smtClean="0">
                <a:ea typeface="Majalla UI"/>
              </a:rPr>
              <a:t>فهو يتضمن :</a:t>
            </a:r>
            <a:endParaRPr lang="en-US" sz="2800" dirty="0" smtClean="0"/>
          </a:p>
          <a:p>
            <a:pPr rtl="1"/>
            <a:r>
              <a:rPr lang="ar-SA" sz="2800" dirty="0" smtClean="0"/>
              <a:t>1- تحديد القانون الواجب التطبيق على العلاقة موضوع النزاع"تنازع القوانين" </a:t>
            </a:r>
            <a:endParaRPr lang="en-US" sz="2800" dirty="0" smtClean="0"/>
          </a:p>
          <a:p>
            <a:pPr rtl="1"/>
            <a:r>
              <a:rPr lang="ar-SA" sz="2800" dirty="0" smtClean="0"/>
              <a:t>2- تحديد المحكمة المختصة بنظر النزاع (تنازع الاختصاص القضائي)</a:t>
            </a:r>
            <a:endParaRPr lang="en-US" sz="2800" dirty="0" smtClean="0"/>
          </a:p>
          <a:p>
            <a:pPr rtl="1"/>
            <a:r>
              <a:rPr lang="ar-SA" sz="2800" dirty="0" smtClean="0"/>
              <a:t>3- تنظيم القواعد المتعلقة بالجنسية</a:t>
            </a:r>
            <a:endParaRPr lang="en-US" sz="2800" dirty="0" smtClean="0"/>
          </a:p>
          <a:p>
            <a:pPr rtl="1"/>
            <a:r>
              <a:rPr lang="ar-SA" sz="2800" dirty="0" smtClean="0"/>
              <a:t>4- تحديد المركز القانوني للأجانب</a:t>
            </a:r>
            <a:endParaRPr lang="en-US" sz="2800" dirty="0" smtClean="0"/>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dirty="0"/>
          </a:p>
        </p:txBody>
      </p:sp>
    </p:spTree>
    <p:extLst>
      <p:ext uri="{BB962C8B-B14F-4D97-AF65-F5344CB8AC3E}">
        <p14:creationId xmlns:p14="http://schemas.microsoft.com/office/powerpoint/2010/main" val="26725069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915400" cy="1447800"/>
          </a:xfrm>
        </p:spPr>
        <p:txBody>
          <a:bodyPr/>
          <a:lstStyle/>
          <a:p>
            <a:pPr lvl="0" algn="ctr" rtl="1"/>
            <a:r>
              <a:rPr lang="ar-SA" b="1" dirty="0" smtClean="0"/>
              <a:t>تقسيم القواعد القانونية تبعا لقوتها</a:t>
            </a:r>
            <a:br>
              <a:rPr lang="ar-SA" b="1" dirty="0" smtClean="0"/>
            </a:br>
            <a:r>
              <a:rPr lang="ar-SA" b="1" dirty="0" smtClean="0">
                <a:solidFill>
                  <a:prstClr val="black"/>
                </a:solidFill>
                <a:latin typeface="Constantia"/>
                <a:cs typeface="AL-Mohanad Bold" pitchFamily="2" charset="-78"/>
              </a:rPr>
              <a:t>القواعد الآمرة والمكملة</a:t>
            </a:r>
            <a:endParaRPr lang="en-US" dirty="0"/>
          </a:p>
        </p:txBody>
      </p:sp>
      <p:sp>
        <p:nvSpPr>
          <p:cNvPr id="3" name="Content Placeholder 2"/>
          <p:cNvSpPr>
            <a:spLocks noGrp="1"/>
          </p:cNvSpPr>
          <p:nvPr>
            <p:ph idx="1"/>
          </p:nvPr>
        </p:nvSpPr>
        <p:spPr>
          <a:xfrm>
            <a:off x="495300" y="1447800"/>
            <a:ext cx="8915400" cy="47244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يتضمن القانون في تنظيمه لسلوك الأفراد في المجتمع مجموعة من القواعد القانونية،هذه القواعد ليست كلها من نوع واحد ،فالقانون وهو ينظم السلوك الاجتماعي قد يفرض حكمه ولا يترك للأفراد حرية الاتفاق على تنظيم مخالف ، وعندئذ تكون القواعد القانونية آمرة،وقد يترك للأفراد حرية الاتفاق على تنظيم للعلاقة يختلف عن التنظيم الوارد في القانون ،عندئذ تكون القواعد القانونية مكملة.</a:t>
            </a:r>
          </a:p>
          <a:p>
            <a:pPr marL="0" lvl="0" indent="0" algn="just" rtl="1" eaLnBrk="1" hangingPunct="1">
              <a:spcBef>
                <a:spcPct val="0"/>
              </a:spcBef>
            </a:pPr>
            <a:r>
              <a:rPr lang="ar-SA" sz="2800" b="1" dirty="0" smtClean="0">
                <a:solidFill>
                  <a:prstClr val="black"/>
                </a:solidFill>
                <a:latin typeface="Constantia"/>
                <a:cs typeface="AL-Mohanad Bold" pitchFamily="2" charset="-78"/>
              </a:rPr>
              <a:t>القاعدة الآمرة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هي القاعدة التي لا يجوز الاتفاق على مخالفة حكمها .ويرجع ذلك إلى أنها تتناول تنظيم أمور تتصل بكيان المجتمع ومقوماته الأساسية .</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rPr>
              <a:t>القاعدة </a:t>
            </a:r>
            <a:r>
              <a:rPr lang="ar-SA" sz="2800" b="1" dirty="0" smtClean="0">
                <a:solidFill>
                  <a:prstClr val="black"/>
                </a:solidFill>
                <a:latin typeface="Constantia"/>
                <a:cs typeface="AL-Mohanad Bold" pitchFamily="2" charset="-78"/>
              </a:rPr>
              <a:t>المكملة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هي القاعدة التي يجوز الاتفاق على مخالفة حكمها .ويرجع ذلك إلى أنها تتناول تنظيم مصالح خاصة للأفراد ولا تتضمن أمورا تتصل بكيان المجتمع  ومقوماته الأساسية .</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dirty="0"/>
          </a:p>
        </p:txBody>
      </p:sp>
    </p:spTree>
    <p:extLst>
      <p:ext uri="{BB962C8B-B14F-4D97-AF65-F5344CB8AC3E}">
        <p14:creationId xmlns:p14="http://schemas.microsoft.com/office/powerpoint/2010/main" val="28061768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372600" cy="1143000"/>
          </a:xfrm>
        </p:spPr>
        <p:txBody>
          <a:bodyPr/>
          <a:lstStyle/>
          <a:p>
            <a:r>
              <a:rPr lang="ar-EG" b="1" dirty="0" smtClean="0">
                <a:solidFill>
                  <a:srgbClr val="FF0000"/>
                </a:solidFill>
              </a:rPr>
              <a:t>معيار التمييز بين القواعد الآمرة، والقواعد المكملة</a:t>
            </a:r>
            <a:endParaRPr lang="en-US" dirty="0"/>
          </a:p>
        </p:txBody>
      </p:sp>
      <p:sp>
        <p:nvSpPr>
          <p:cNvPr id="3" name="Content Placeholder 2"/>
          <p:cNvSpPr>
            <a:spLocks noGrp="1"/>
          </p:cNvSpPr>
          <p:nvPr>
            <p:ph idx="1"/>
          </p:nvPr>
        </p:nvSpPr>
        <p:spPr>
          <a:xfrm>
            <a:off x="495300" y="1447800"/>
            <a:ext cx="8915400" cy="4876800"/>
          </a:xfrm>
        </p:spPr>
        <p:txBody>
          <a:bodyPr/>
          <a:lstStyle/>
          <a:p>
            <a:pPr rtl="1" eaLnBrk="1" hangingPunct="1"/>
            <a:r>
              <a:rPr lang="ar-SA" sz="2800" b="1" dirty="0" smtClean="0">
                <a:solidFill>
                  <a:schemeClr val="tx2"/>
                </a:solidFill>
                <a:ea typeface="Majalla UI"/>
              </a:rPr>
              <a:t>1</a:t>
            </a:r>
            <a:r>
              <a:rPr lang="ar-EG" sz="2800" b="1" dirty="0" smtClean="0">
                <a:solidFill>
                  <a:srgbClr val="000000"/>
                </a:solidFill>
                <a:ea typeface="Majalla UI"/>
              </a:rPr>
              <a:t>- </a:t>
            </a:r>
            <a:r>
              <a:rPr lang="ar-SA" sz="2800" b="1" dirty="0" smtClean="0">
                <a:solidFill>
                  <a:srgbClr val="000000"/>
                </a:solidFill>
                <a:ea typeface="Majalla UI"/>
              </a:rPr>
              <a:t>صياغة القاعدة (</a:t>
            </a:r>
            <a:r>
              <a:rPr lang="ar-EG" sz="2800" b="1" dirty="0" smtClean="0">
                <a:solidFill>
                  <a:srgbClr val="000000"/>
                </a:solidFill>
                <a:ea typeface="Majalla UI"/>
              </a:rPr>
              <a:t>المعيار اللفظي</a:t>
            </a:r>
            <a:r>
              <a:rPr lang="ar-SA" sz="2800" b="1" dirty="0" smtClean="0">
                <a:solidFill>
                  <a:srgbClr val="000000"/>
                </a:solidFill>
                <a:ea typeface="Majalla UI"/>
              </a:rPr>
              <a:t>)</a:t>
            </a:r>
            <a:r>
              <a:rPr lang="ar-EG" sz="2800" b="1" dirty="0" smtClean="0">
                <a:solidFill>
                  <a:srgbClr val="000000"/>
                </a:solidFill>
                <a:ea typeface="Majalla UI"/>
              </a:rPr>
              <a:t> </a:t>
            </a:r>
            <a:r>
              <a:rPr lang="ar-EG" sz="2800" b="1" dirty="0" smtClean="0">
                <a:solidFill>
                  <a:schemeClr val="tx2"/>
                </a:solidFill>
                <a:ea typeface="Majalla UI"/>
              </a:rPr>
              <a:t>:</a:t>
            </a:r>
            <a:endParaRPr lang="en-US" sz="2800" b="1" dirty="0" smtClean="0">
              <a:solidFill>
                <a:schemeClr val="tx2"/>
              </a:solidFill>
            </a:endParaRPr>
          </a:p>
          <a:p>
            <a:pPr rtl="1" eaLnBrk="1" hangingPunct="1">
              <a:buFont typeface="Wingdings" pitchFamily="2" charset="2"/>
              <a:buChar char="v"/>
            </a:pPr>
            <a:r>
              <a:rPr lang="ar-SA" sz="2800" b="1" dirty="0" smtClean="0">
                <a:ea typeface="Majalla UI"/>
              </a:rPr>
              <a:t>صياغة القاعدة الآمرة </a:t>
            </a:r>
            <a:r>
              <a:rPr lang="ar-KW" sz="2800" b="1" dirty="0" smtClean="0">
                <a:ea typeface="Majalla UI"/>
              </a:rPr>
              <a:t>عادةً</a:t>
            </a:r>
            <a:r>
              <a:rPr lang="ar-SA" sz="2800" b="1" dirty="0" smtClean="0">
                <a:ea typeface="Majalla UI"/>
              </a:rPr>
              <a:t> تكون عبارة عن </a:t>
            </a:r>
            <a:r>
              <a:rPr lang="ar-KW" sz="2800" b="1" dirty="0" smtClean="0">
                <a:ea typeface="Majalla UI"/>
              </a:rPr>
              <a:t> أمر أو نهي</a:t>
            </a:r>
            <a:r>
              <a:rPr lang="ar-SA" sz="2800" b="1" dirty="0" smtClean="0">
                <a:ea typeface="Majalla UI"/>
              </a:rPr>
              <a:t> </a:t>
            </a:r>
            <a:r>
              <a:rPr lang="ar-KW" sz="2800" b="1" dirty="0" smtClean="0">
                <a:ea typeface="Majalla UI"/>
              </a:rPr>
              <a:t>أو يرتب </a:t>
            </a:r>
            <a:r>
              <a:rPr lang="ar-SA" sz="2800" b="1" dirty="0" smtClean="0">
                <a:ea typeface="Majalla UI"/>
              </a:rPr>
              <a:t> القانون على مخالفتها </a:t>
            </a:r>
            <a:r>
              <a:rPr lang="ar-SA" sz="2800" b="1" dirty="0" err="1" smtClean="0">
                <a:ea typeface="Majalla UI"/>
              </a:rPr>
              <a:t>أ</a:t>
            </a:r>
            <a:r>
              <a:rPr lang="ar-KW" sz="2800" b="1" dirty="0" smtClean="0">
                <a:ea typeface="Majalla UI"/>
              </a:rPr>
              <a:t>ثرًا قانونيًا هو البطلان. </a:t>
            </a:r>
            <a:endParaRPr lang="ar-SA" sz="2800" b="1" dirty="0" smtClean="0">
              <a:ea typeface="Majalla UI"/>
            </a:endParaRPr>
          </a:p>
          <a:p>
            <a:pPr rtl="1" eaLnBrk="1" hangingPunct="1"/>
            <a:r>
              <a:rPr lang="ar-KW" sz="2800" dirty="0" smtClean="0">
                <a:ea typeface="Majalla UI"/>
              </a:rPr>
              <a:t>ومن الألفاظ المستخدمة في صياغة القاعدة الآمرة</a:t>
            </a:r>
            <a:r>
              <a:rPr lang="ar-KW" sz="2800" b="1" dirty="0" smtClean="0">
                <a:ea typeface="Majalla UI"/>
              </a:rPr>
              <a:t>: يجب، </a:t>
            </a:r>
            <a:r>
              <a:rPr lang="ar-KW" sz="2800" b="1" dirty="0" err="1" smtClean="0">
                <a:ea typeface="Majalla UI"/>
              </a:rPr>
              <a:t>و</a:t>
            </a:r>
            <a:r>
              <a:rPr lang="ar-KW" sz="2800" b="1" dirty="0" smtClean="0">
                <a:ea typeface="Majalla UI"/>
              </a:rPr>
              <a:t> يلزم، ويتعين، وينبغي، ويمتنع، ولا يجوز أو لا يحق، وليس لأحد، ولا يجوز الاتفاق على خلاف ذلك، ولو اتفق على خلاف ذلك، ويقع باطلاً كل اتفاق يخالف ذلك</a:t>
            </a:r>
            <a:r>
              <a:rPr lang="ar-SA" sz="2800" b="1" dirty="0" smtClean="0">
                <a:ea typeface="Majalla UI"/>
              </a:rPr>
              <a:t> .</a:t>
            </a:r>
          </a:p>
          <a:p>
            <a:pPr rtl="1" eaLnBrk="1" hangingPunct="1">
              <a:buFont typeface="Wingdings" pitchFamily="2" charset="2"/>
              <a:buChar char="v"/>
            </a:pPr>
            <a:r>
              <a:rPr lang="ar-KW" sz="2800" dirty="0" smtClean="0">
                <a:ea typeface="Majalla UI"/>
              </a:rPr>
              <a:t>وعلى العكس من ذلك لا تأتي صياغة القاعدة المكملة </a:t>
            </a:r>
            <a:r>
              <a:rPr lang="ar-KW" sz="2800" b="1" dirty="0" smtClean="0">
                <a:ea typeface="Majalla UI"/>
              </a:rPr>
              <a:t>في شكل فعل أمر أو نهي، ولا يترتب على مخالفتها البطلان؛</a:t>
            </a:r>
            <a:r>
              <a:rPr lang="ar-KW" sz="2800" dirty="0" smtClean="0">
                <a:ea typeface="Majalla UI"/>
              </a:rPr>
              <a:t> </a:t>
            </a:r>
            <a:endParaRPr lang="ar-SA" sz="2800" dirty="0" smtClean="0">
              <a:ea typeface="Majalla UI"/>
            </a:endParaRPr>
          </a:p>
          <a:p>
            <a:pPr rtl="1" eaLnBrk="1" hangingPunct="1"/>
            <a:r>
              <a:rPr lang="ar-KW" sz="2800" dirty="0" smtClean="0">
                <a:ea typeface="Majalla UI"/>
              </a:rPr>
              <a:t>ومن الألفاظ المستخدمة في صياغة القواعد المكملة : </a:t>
            </a:r>
            <a:r>
              <a:rPr lang="ar-KW" sz="2800" b="1" dirty="0" smtClean="0">
                <a:ea typeface="Majalla UI"/>
              </a:rPr>
              <a:t>يجوز أو يحق، وما لم يتفق على خلاف ذلك، وما لم ينص</a:t>
            </a:r>
            <a:r>
              <a:rPr lang="ar-SA" sz="2800" b="1" dirty="0" smtClean="0">
                <a:ea typeface="Majalla UI"/>
              </a:rPr>
              <a:t> الاتفاق على غير ذلك، وما لم </a:t>
            </a:r>
            <a:r>
              <a:rPr lang="ar-KW" sz="2800" b="1" dirty="0" smtClean="0">
                <a:ea typeface="Majalla UI"/>
              </a:rPr>
              <a:t>ينص العقد على خلاف ذلك</a:t>
            </a:r>
            <a:endParaRPr lang="en-US" sz="2800" b="1"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dirty="0"/>
          </a:p>
        </p:txBody>
      </p:sp>
    </p:spTree>
    <p:extLst>
      <p:ext uri="{BB962C8B-B14F-4D97-AF65-F5344CB8AC3E}">
        <p14:creationId xmlns:p14="http://schemas.microsoft.com/office/powerpoint/2010/main" val="35080134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525000" cy="1143000"/>
          </a:xfrm>
        </p:spPr>
        <p:txBody>
          <a:bodyPr/>
          <a:lstStyle/>
          <a:p>
            <a:pPr rtl="1"/>
            <a:r>
              <a:rPr lang="ar-SA" dirty="0" smtClean="0">
                <a:solidFill>
                  <a:srgbClr val="FF0000"/>
                </a:solidFill>
              </a:rPr>
              <a:t>ت </a:t>
            </a:r>
            <a:r>
              <a:rPr lang="ar-EG" dirty="0" smtClean="0">
                <a:solidFill>
                  <a:srgbClr val="FF0000"/>
                </a:solidFill>
              </a:rPr>
              <a:t>معيار التمييز بين القواعد الآمرة، والقواعد المكملة</a:t>
            </a:r>
            <a:endParaRPr lang="en-US" dirty="0">
              <a:solidFill>
                <a:srgbClr val="FF0000"/>
              </a:solidFill>
            </a:endParaRPr>
          </a:p>
        </p:txBody>
      </p:sp>
      <p:sp>
        <p:nvSpPr>
          <p:cNvPr id="3" name="Content Placeholder 2"/>
          <p:cNvSpPr>
            <a:spLocks noGrp="1"/>
          </p:cNvSpPr>
          <p:nvPr>
            <p:ph idx="1"/>
          </p:nvPr>
        </p:nvSpPr>
        <p:spPr>
          <a:xfrm>
            <a:off x="495300" y="1447800"/>
            <a:ext cx="8915400" cy="4724400"/>
          </a:xfrm>
        </p:spPr>
        <p:txBody>
          <a:bodyPr/>
          <a:lstStyle/>
          <a:p>
            <a:pPr marL="365760" indent="-283464" rtl="1" eaLnBrk="1" fontAlgn="auto" hangingPunct="1">
              <a:spcAft>
                <a:spcPts val="0"/>
              </a:spcAft>
              <a:defRPr/>
            </a:pPr>
            <a:r>
              <a:rPr lang="ar-SA" sz="2800" b="1" dirty="0" smtClean="0">
                <a:solidFill>
                  <a:srgbClr val="000000"/>
                </a:solidFill>
              </a:rPr>
              <a:t>2</a:t>
            </a:r>
            <a:r>
              <a:rPr lang="ar-EG" sz="2800" b="1" dirty="0" smtClean="0">
                <a:solidFill>
                  <a:srgbClr val="000000"/>
                </a:solidFill>
              </a:rPr>
              <a:t>- المعيار </a:t>
            </a:r>
            <a:r>
              <a:rPr lang="ar-SA" sz="2800" b="1" dirty="0" smtClean="0">
                <a:solidFill>
                  <a:srgbClr val="000000"/>
                </a:solidFill>
              </a:rPr>
              <a:t>الموضوعي(مضمون النص)</a:t>
            </a:r>
          </a:p>
          <a:p>
            <a:pPr marL="365760" indent="-283464" rtl="1" eaLnBrk="1" fontAlgn="auto" hangingPunct="1">
              <a:spcAft>
                <a:spcPts val="0"/>
              </a:spcAft>
              <a:buFont typeface="Wingdings" pitchFamily="2" charset="2"/>
              <a:buChar char="v"/>
              <a:defRPr/>
            </a:pPr>
            <a:r>
              <a:rPr lang="ar-SA" sz="2800" dirty="0" smtClean="0"/>
              <a:t>النظام العام والآداب العامة .</a:t>
            </a:r>
          </a:p>
          <a:p>
            <a:pPr marL="365760" indent="-283464" rtl="1" eaLnBrk="1" fontAlgn="auto" hangingPunct="1">
              <a:spcAft>
                <a:spcPts val="0"/>
              </a:spcAft>
              <a:buFont typeface="Wingdings" pitchFamily="2" charset="2"/>
              <a:buChar char="v"/>
              <a:defRPr/>
            </a:pPr>
            <a:r>
              <a:rPr lang="ar-SA" sz="2800" dirty="0" smtClean="0"/>
              <a:t>النظام العام هو مجموعة المصالح الأساسية التي يقوم عليها كيان المجتمع سواء أكانت تلك المصالح سياسية أو اقتصادية أو اجتماعية أو أخلاقية .</a:t>
            </a:r>
          </a:p>
          <a:p>
            <a:pPr marL="365760" indent="-283464" rtl="1" eaLnBrk="1" fontAlgn="auto" hangingPunct="1">
              <a:spcAft>
                <a:spcPts val="0"/>
              </a:spcAft>
              <a:buFont typeface="Wingdings" pitchFamily="2" charset="2"/>
              <a:buChar char="v"/>
              <a:defRPr/>
            </a:pPr>
            <a:r>
              <a:rPr lang="ar-SA" sz="2800" dirty="0" smtClean="0"/>
              <a:t>الآداب العامة هي مجموعة الأسس الأخلاقية اللازمة للحفاظ على المجتمع من التفكك والانحلال . </a:t>
            </a:r>
            <a:endParaRPr lang="en-US" sz="2800" dirty="0" smtClean="0"/>
          </a:p>
          <a:p>
            <a:pPr rtl="1">
              <a:buFont typeface="Wingdings" pitchFamily="2" charset="2"/>
              <a:buChar char="v"/>
            </a:pPr>
            <a:r>
              <a:rPr lang="ar-KW" sz="2800" dirty="0" smtClean="0"/>
              <a:t>يتميزان بطبيعة نسبية أو متغيرة، </a:t>
            </a:r>
            <a:r>
              <a:rPr lang="ar-KW" sz="2800" b="1" dirty="0" smtClean="0"/>
              <a:t>يختلفان بحسب المكان والزمان</a:t>
            </a:r>
            <a:endParaRPr lang="ar-SA" sz="2800" b="1" dirty="0" smtClean="0"/>
          </a:p>
          <a:p>
            <a:pPr rtl="1">
              <a:buFont typeface="Wingdings" pitchFamily="2" charset="2"/>
              <a:buChar char="v"/>
            </a:pPr>
            <a:r>
              <a:rPr lang="ar-SA" sz="2800" b="1" dirty="0" smtClean="0"/>
              <a:t>تطبيقات فكرة النظام العام: </a:t>
            </a:r>
            <a:endParaRPr lang="en-US" sz="2800" dirty="0" smtClean="0"/>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dirty="0"/>
          </a:p>
        </p:txBody>
      </p:sp>
    </p:spTree>
    <p:extLst>
      <p:ext uri="{BB962C8B-B14F-4D97-AF65-F5344CB8AC3E}">
        <p14:creationId xmlns:p14="http://schemas.microsoft.com/office/powerpoint/2010/main" val="27327968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22</TotalTime>
  <Words>849</Words>
  <Application>Microsoft Office PowerPoint</Application>
  <PresentationFormat>A4 Paper (210x297 mm)</PresentationFormat>
  <Paragraphs>93</Paragraphs>
  <Slides>13</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ae_AlMateen</vt:lpstr>
      <vt:lpstr>AL-Mohanad Bold</vt:lpstr>
      <vt:lpstr>Arial</vt:lpstr>
      <vt:lpstr>AYM Wadiy S_U normal.</vt:lpstr>
      <vt:lpstr>Calibri</vt:lpstr>
      <vt:lpstr>Constantia</vt:lpstr>
      <vt:lpstr>Courier New</vt:lpstr>
      <vt:lpstr>Majalla UI</vt:lpstr>
      <vt:lpstr>Times New Roman</vt:lpstr>
      <vt:lpstr>Wingdings</vt:lpstr>
      <vt:lpstr>Office Theme</vt:lpstr>
      <vt:lpstr>PowerPoint Presentation</vt:lpstr>
      <vt:lpstr>المحاضرة الرابعة</vt:lpstr>
      <vt:lpstr>القانون الخاص وفروعه</vt:lpstr>
      <vt:lpstr>ت فروع القانون الخاص</vt:lpstr>
      <vt:lpstr>ت القانون الخاص وفروعه</vt:lpstr>
      <vt:lpstr>ت القانون الخاص وفروعه</vt:lpstr>
      <vt:lpstr>ت القانون الخاص وفروعه</vt:lpstr>
      <vt:lpstr>ت القانون الخاص وفروعه</vt:lpstr>
      <vt:lpstr>ت القانون الخاص وفروعه</vt:lpstr>
      <vt:lpstr>تقسيم القواعد القانونية تبعا لقوتها القواعد الآمرة والمكملة</vt:lpstr>
      <vt:lpstr>معيار التمييز بين القواعد الآمرة، والقواعد المكملة</vt:lpstr>
      <vt:lpstr>ت معيار التمييز بين القواعد الآمرة، والقواعد المكملة</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9</cp:revision>
  <dcterms:created xsi:type="dcterms:W3CDTF">2014-09-11T06:47:01Z</dcterms:created>
  <dcterms:modified xsi:type="dcterms:W3CDTF">2016-03-17T10:16:44Z</dcterms:modified>
</cp:coreProperties>
</file>