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310" r:id="rId3"/>
    <p:sldId id="319" r:id="rId4"/>
    <p:sldId id="320" r:id="rId5"/>
    <p:sldId id="321" r:id="rId6"/>
    <p:sldId id="322" r:id="rId7"/>
    <p:sldId id="323" r:id="rId8"/>
    <p:sldId id="324" r:id="rId9"/>
    <p:sldId id="325"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3/17/2016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1013404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مبادئ القانون</a:t>
            </a:r>
            <a:r>
              <a:rPr lang="ar-SA" sz="2800" b="1" dirty="0">
                <a:solidFill>
                  <a:srgbClr val="7F7F7F"/>
                </a:solidFill>
                <a:latin typeface="Calibri" pitchFamily="34" charset="0"/>
                <a:cs typeface="Times New Roman" pitchFamily="18" charset="0"/>
              </a:rPr>
              <a:t/>
            </a:r>
            <a:br>
              <a:rPr lang="ar-SA" sz="2800" b="1" dirty="0">
                <a:solidFill>
                  <a:srgbClr val="7F7F7F"/>
                </a:solidFill>
                <a:latin typeface="Calibri" pitchFamily="34" charset="0"/>
                <a:cs typeface="Times New Roman" pitchFamily="18" charset="0"/>
              </a:rPr>
            </a:b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err="1">
                <a:solidFill>
                  <a:srgbClr val="7F7F7F"/>
                </a:solidFill>
                <a:latin typeface="Calibri" pitchFamily="34" charset="0"/>
                <a:cs typeface="Times New Roman" pitchFamily="18" charset="0"/>
              </a:rPr>
              <a:t>د.خالد</a:t>
            </a:r>
            <a:r>
              <a:rPr lang="ar-SA" sz="2800" b="1" dirty="0">
                <a:solidFill>
                  <a:srgbClr val="7F7F7F"/>
                </a:solidFill>
                <a:latin typeface="Calibri" pitchFamily="34" charset="0"/>
                <a:cs typeface="Times New Roman" pitchFamily="18" charset="0"/>
              </a:rPr>
              <a:t> عبد التواب</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الخامسة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الباب الثاني</a:t>
            </a:r>
            <a:b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br>
            <a: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  مصادر القاعدة القانونية</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مبادئ </a:t>
            </a:r>
            <a:r>
              <a:rPr lang="ar-SA" sz="2000" dirty="0" smtClean="0">
                <a:solidFill>
                  <a:schemeClr val="accent1">
                    <a:lumMod val="75000"/>
                  </a:schemeClr>
                </a:solidFill>
              </a:rPr>
              <a:t>القانون                                                                                    </a:t>
            </a:r>
            <a:r>
              <a:rPr lang="ar-SA" sz="2000" dirty="0">
                <a:solidFill>
                  <a:schemeClr val="accent1">
                    <a:lumMod val="75000"/>
                  </a:schemeClr>
                </a:solidFill>
              </a:rPr>
              <a:t>المحاضرة الخامسة</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مصادر القاعدة القانونية</a:t>
            </a:r>
            <a:endParaRPr lang="en-US" sz="4000" dirty="0"/>
          </a:p>
        </p:txBody>
      </p:sp>
      <p:sp>
        <p:nvSpPr>
          <p:cNvPr id="3" name="Content Placeholder 2"/>
          <p:cNvSpPr>
            <a:spLocks noGrp="1"/>
          </p:cNvSpPr>
          <p:nvPr>
            <p:ph idx="1"/>
          </p:nvPr>
        </p:nvSpPr>
        <p:spPr>
          <a:xfrm>
            <a:off x="228600" y="1371600"/>
            <a:ext cx="9525000" cy="4953000"/>
          </a:xfrm>
        </p:spPr>
        <p:txBody>
          <a:bodyPr/>
          <a:lstStyle/>
          <a:p>
            <a:pPr rtl="1">
              <a:buFont typeface="Wingdings" pitchFamily="2" charset="2"/>
              <a:buChar char="v"/>
            </a:pPr>
            <a:r>
              <a:rPr lang="ar-SA" sz="2400" dirty="0" smtClean="0">
                <a:cs typeface="Simplified Arabic" pitchFamily="2" charset="-78"/>
              </a:rPr>
              <a:t>مصدر القواعد القانونية الأصل الذي تستمد منه هذه القواعد مادتها </a:t>
            </a:r>
            <a:r>
              <a:rPr lang="ar-SA" sz="2400" smtClean="0">
                <a:cs typeface="Simplified Arabic" pitchFamily="2" charset="-78"/>
              </a:rPr>
              <a:t>وقوتها الملزمة.</a:t>
            </a:r>
            <a:endParaRPr lang="ar-SA" sz="2400" dirty="0" smtClean="0">
              <a:cs typeface="Simplified Arabic" pitchFamily="2" charset="-78"/>
            </a:endParaRPr>
          </a:p>
          <a:p>
            <a:pPr rtl="1">
              <a:buFont typeface="Wingdings" pitchFamily="2" charset="2"/>
              <a:buChar char="v"/>
            </a:pPr>
            <a:r>
              <a:rPr lang="ar-SA" sz="2400" b="1" dirty="0" smtClean="0"/>
              <a:t>تقسيم مصادر القاعدة القانونية:</a:t>
            </a:r>
          </a:p>
          <a:p>
            <a:pPr rtl="1"/>
            <a:r>
              <a:rPr lang="ar-SA" sz="2400" b="1" dirty="0" smtClean="0"/>
              <a:t>أولا : المصادر المادية</a:t>
            </a:r>
          </a:p>
          <a:p>
            <a:pPr rtl="1"/>
            <a:r>
              <a:rPr lang="ar-SA" sz="2400" b="1" dirty="0" smtClean="0"/>
              <a:t>ثانيا: المصادر الرسمية ( المصادر الاصلية – المصادر الاحتياطية)</a:t>
            </a:r>
          </a:p>
          <a:p>
            <a:pPr rtl="1"/>
            <a:r>
              <a:rPr lang="ar-SA" sz="2400" b="1" dirty="0" smtClean="0"/>
              <a:t>ثالثا: المصادر الغير رسمية ( القضاء -الفقه)</a:t>
            </a:r>
          </a:p>
          <a:p>
            <a:pPr rtl="1">
              <a:buFont typeface="Wingdings" pitchFamily="2" charset="2"/>
              <a:buChar char="v"/>
            </a:pPr>
            <a:r>
              <a:rPr lang="ar-SA" sz="2400" b="1" u="sng" dirty="0" smtClean="0"/>
              <a:t>المصادر الرسمية: </a:t>
            </a:r>
            <a:r>
              <a:rPr lang="ar-SA" sz="2400" dirty="0" smtClean="0"/>
              <a:t>هي </a:t>
            </a:r>
            <a:r>
              <a:rPr lang="ar-SA" sz="2400" dirty="0" smtClean="0">
                <a:cs typeface="Simplified Arabic" pitchFamily="2" charset="-78"/>
              </a:rPr>
              <a:t>التي </a:t>
            </a:r>
            <a:r>
              <a:rPr lang="ar-EG" sz="2400" dirty="0" smtClean="0">
                <a:cs typeface="Simplified Arabic" pitchFamily="2" charset="-78"/>
              </a:rPr>
              <a:t>يتم الرجوع إليها لحسم المنازعات أمام القضاء</a:t>
            </a:r>
            <a:r>
              <a:rPr lang="ar-SA" sz="2400" dirty="0" smtClean="0">
                <a:cs typeface="Simplified Arabic" pitchFamily="2" charset="-78"/>
              </a:rPr>
              <a:t> وهي:</a:t>
            </a:r>
            <a:endParaRPr lang="ar-SA" sz="2400" b="1" dirty="0" smtClean="0"/>
          </a:p>
          <a:p>
            <a:pPr rtl="1"/>
            <a:r>
              <a:rPr lang="ar-SA" sz="2400" b="1" dirty="0" err="1" smtClean="0"/>
              <a:t>اولاً</a:t>
            </a:r>
            <a:r>
              <a:rPr lang="ar-SA" sz="2400" b="1" dirty="0" smtClean="0"/>
              <a:t>: المصادر الأصلية</a:t>
            </a:r>
          </a:p>
          <a:p>
            <a:pPr marL="514350" indent="-514350" rtl="1">
              <a:buFont typeface="+mj-lt"/>
              <a:buAutoNum type="arabicParenR"/>
            </a:pPr>
            <a:r>
              <a:rPr lang="ar-SA" sz="2400" dirty="0" smtClean="0"/>
              <a:t>أحكام الشريعة الإسلامية الغراء وتتمثل مصادرها في القران والسنة والإجماع والقياس </a:t>
            </a:r>
            <a:endParaRPr lang="en-US" sz="2400" dirty="0" smtClean="0"/>
          </a:p>
          <a:p>
            <a:pPr marL="514350" indent="-514350" rtl="1">
              <a:buFont typeface="+mj-lt"/>
              <a:buAutoNum type="arabicParenR"/>
            </a:pPr>
            <a:r>
              <a:rPr lang="ar-SA" sz="2400" dirty="0" smtClean="0"/>
              <a:t>التشريعات والأنظمة</a:t>
            </a:r>
            <a:endParaRPr lang="en-US" sz="2400" dirty="0" smtClean="0"/>
          </a:p>
          <a:p>
            <a:pPr algn="just" rtl="1"/>
            <a:endParaRPr lang="ar-SA" sz="2400" b="1"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extLst>
      <p:ext uri="{BB962C8B-B14F-4D97-AF65-F5344CB8AC3E}">
        <p14:creationId xmlns:p14="http://schemas.microsoft.com/office/powerpoint/2010/main" val="5059253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المصادر الرسمية الأصلية </a:t>
            </a: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أولا : أحكام الشريعة الإسلامية</a:t>
            </a:r>
          </a:p>
          <a:p>
            <a:pPr marL="0" lvl="0" indent="0" algn="just" rtl="1" eaLnBrk="1" hangingPunct="1">
              <a:spcBef>
                <a:spcPct val="0"/>
              </a:spcBef>
            </a:pPr>
            <a:r>
              <a:rPr lang="ar-SA" sz="2800" b="1" dirty="0" smtClean="0">
                <a:solidFill>
                  <a:prstClr val="black"/>
                </a:solidFill>
                <a:latin typeface="Constantia"/>
                <a:cs typeface="AL-Mohanad Bold" pitchFamily="2" charset="-78"/>
              </a:rPr>
              <a:t>يقصد بمصطلح الشريعة الإسلامية الأحكام التي شرعها الله لعباده على لسان رسوله صلى الله عليه وسلم .</a:t>
            </a:r>
          </a:p>
          <a:p>
            <a:pPr marL="0" lvl="0" indent="0" algn="ctr" rtl="1" eaLnBrk="1" hangingPunct="1">
              <a:spcBef>
                <a:spcPct val="0"/>
              </a:spcBef>
            </a:pPr>
            <a:r>
              <a:rPr lang="ar-SA" sz="2800" b="1" dirty="0" smtClean="0">
                <a:solidFill>
                  <a:srgbClr val="FF0000"/>
                </a:solidFill>
                <a:latin typeface="Constantia"/>
                <a:cs typeface="AL-Mohanad Bold" pitchFamily="2" charset="-78"/>
              </a:rPr>
              <a:t>مصادر الأحكام الشرعية</a:t>
            </a:r>
          </a:p>
          <a:p>
            <a:pPr marL="0" indent="0" rtl="1" eaLnBrk="1" hangingPunct="1">
              <a:spcBef>
                <a:spcPct val="0"/>
              </a:spcBef>
            </a:pPr>
            <a:r>
              <a:rPr lang="ar-SA" sz="2400" b="1" dirty="0" smtClean="0">
                <a:solidFill>
                  <a:sysClr val="windowText" lastClr="000000"/>
                </a:solidFill>
                <a:cs typeface="AL-Mohanad Bold" pitchFamily="2" charset="-78"/>
              </a:rPr>
              <a:t>يطلق رجال الفقه الإسلامي على مصادر القواعد الشرعية تعبير "الأدلة الشرعية" أو" أصول الأحكام " والدليل الشرعي هو ما يستدل بالنظر الصحيح فيه على حكم شرعي على سبيل القطع أو الظن .</a:t>
            </a:r>
            <a:endParaRPr lang="en-US" sz="2400" b="1" dirty="0" smtClean="0">
              <a:solidFill>
                <a:sysClr val="windowText" lastClr="000000"/>
              </a:solidFill>
              <a:cs typeface="AL-Mohanad Bold" pitchFamily="2" charset="-78"/>
            </a:endParaRPr>
          </a:p>
          <a:p>
            <a:pPr marL="0" indent="0" rtl="1" eaLnBrk="1" hangingPunct="1">
              <a:spcBef>
                <a:spcPct val="0"/>
              </a:spcBef>
            </a:pPr>
            <a:r>
              <a:rPr lang="ar-SA" sz="2400" b="1" dirty="0" smtClean="0">
                <a:solidFill>
                  <a:sysClr val="windowText" lastClr="000000"/>
                </a:solidFill>
                <a:cs typeface="AL-Mohanad Bold" pitchFamily="2" charset="-78"/>
              </a:rPr>
              <a:t>وقد قام الفقهاء بتقسيم هذه المصادر إلى عدة تقسيمات ،أهمها إلى مصادر متفق عليها ومصادر مختلف فيها .</a:t>
            </a:r>
          </a:p>
          <a:p>
            <a:pPr marL="0" indent="0" rtl="1" eaLnBrk="1" hangingPunct="1">
              <a:spcBef>
                <a:spcPct val="0"/>
              </a:spcBef>
            </a:pPr>
            <a:r>
              <a:rPr lang="ar-SA" sz="2400" b="1" dirty="0" smtClean="0">
                <a:solidFill>
                  <a:sysClr val="windowText" lastClr="000000"/>
                </a:solidFill>
                <a:cs typeface="AL-Mohanad Bold" pitchFamily="2" charset="-78"/>
              </a:rPr>
              <a:t>-والمصادر المتفق على الاستدلال </a:t>
            </a:r>
            <a:r>
              <a:rPr lang="ar-SA" sz="2400" b="1" dirty="0" err="1" smtClean="0">
                <a:solidFill>
                  <a:sysClr val="windowText" lastClr="000000"/>
                </a:solidFill>
                <a:cs typeface="AL-Mohanad Bold" pitchFamily="2" charset="-78"/>
              </a:rPr>
              <a:t>بها</a:t>
            </a:r>
            <a:r>
              <a:rPr lang="ar-SA" sz="2400" b="1" dirty="0" smtClean="0">
                <a:solidFill>
                  <a:sysClr val="windowText" lastClr="000000"/>
                </a:solidFill>
                <a:cs typeface="AL-Mohanad Bold" pitchFamily="2" charset="-78"/>
              </a:rPr>
              <a:t>  أربعة هي القرآن الكريم والسنة النبوية والإجماع والقياس . أما المصادر الأخرى فهي مختلف على الاستدلال </a:t>
            </a:r>
            <a:r>
              <a:rPr lang="ar-SA" sz="2400" b="1" dirty="0" err="1" smtClean="0">
                <a:solidFill>
                  <a:sysClr val="windowText" lastClr="000000"/>
                </a:solidFill>
                <a:cs typeface="AL-Mohanad Bold" pitchFamily="2" charset="-78"/>
              </a:rPr>
              <a:t>بها</a:t>
            </a:r>
            <a:r>
              <a:rPr lang="ar-SA" sz="2400" b="1" dirty="0" smtClean="0">
                <a:solidFill>
                  <a:sysClr val="windowText" lastClr="000000"/>
                </a:solidFill>
                <a:cs typeface="AL-Mohanad Bold" pitchFamily="2" charset="-78"/>
              </a:rPr>
              <a:t> على الأحكام .</a:t>
            </a:r>
            <a:endParaRPr lang="en-US" sz="2400" b="1" dirty="0" smtClean="0">
              <a:solidFill>
                <a:sysClr val="windowText" lastClr="000000"/>
              </a:solidFill>
              <a:cs typeface="AL-Mohanad Bold" pitchFamily="2" charset="-78"/>
            </a:endParaRPr>
          </a:p>
          <a:p>
            <a:pPr marL="0" indent="0" rtl="1" eaLnBrk="1" hangingPunct="1">
              <a:spcBef>
                <a:spcPct val="0"/>
              </a:spcBef>
            </a:pPr>
            <a:r>
              <a:rPr lang="ar-SA" sz="2400" b="1" dirty="0" smtClean="0">
                <a:solidFill>
                  <a:sysClr val="windowText" lastClr="000000"/>
                </a:solidFill>
                <a:cs typeface="AL-Mohanad Bold" pitchFamily="2" charset="-78"/>
              </a:rPr>
              <a:t>والمصادر الأربعة المتفق على الاستدلال </a:t>
            </a:r>
            <a:r>
              <a:rPr lang="ar-SA" sz="2400" b="1" dirty="0" err="1" smtClean="0">
                <a:solidFill>
                  <a:sysClr val="windowText" lastClr="000000"/>
                </a:solidFill>
                <a:cs typeface="AL-Mohanad Bold" pitchFamily="2" charset="-78"/>
              </a:rPr>
              <a:t>بها</a:t>
            </a:r>
            <a:r>
              <a:rPr lang="ar-SA" sz="2400" b="1" dirty="0" smtClean="0">
                <a:solidFill>
                  <a:sysClr val="windowText" lastClr="000000"/>
                </a:solidFill>
                <a:cs typeface="AL-Mohanad Bold" pitchFamily="2" charset="-78"/>
              </a:rPr>
              <a:t> ،متفق أيضا على أن يكون الاستدلال </a:t>
            </a:r>
            <a:r>
              <a:rPr lang="ar-SA" sz="2400" b="1" dirty="0" err="1" smtClean="0">
                <a:solidFill>
                  <a:sysClr val="windowText" lastClr="000000"/>
                </a:solidFill>
                <a:cs typeface="AL-Mohanad Bold" pitchFamily="2" charset="-78"/>
              </a:rPr>
              <a:t>بها</a:t>
            </a:r>
            <a:r>
              <a:rPr lang="ar-SA" sz="2400" b="1" dirty="0" smtClean="0">
                <a:solidFill>
                  <a:sysClr val="windowText" lastClr="000000"/>
                </a:solidFill>
                <a:cs typeface="AL-Mohanad Bold" pitchFamily="2" charset="-78"/>
              </a:rPr>
              <a:t> على وجه الترتيب.</a:t>
            </a:r>
            <a:endParaRPr lang="en-GB" sz="2400" dirty="0" smtClean="0">
              <a:solidFill>
                <a:srgbClr val="FF0000"/>
              </a:solidFill>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extLst>
      <p:ext uri="{BB962C8B-B14F-4D97-AF65-F5344CB8AC3E}">
        <p14:creationId xmlns:p14="http://schemas.microsoft.com/office/powerpoint/2010/main" val="25839315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t>المصادر الرسمية الأصلية </a:t>
            </a:r>
            <a:r>
              <a:rPr lang="ar-SA" sz="3600" dirty="0" err="1" smtClean="0"/>
              <a:t>ت</a:t>
            </a:r>
            <a:endParaRPr lang="en-US" sz="3600" dirty="0"/>
          </a:p>
        </p:txBody>
      </p:sp>
      <p:sp>
        <p:nvSpPr>
          <p:cNvPr id="3" name="Content Placeholder 2"/>
          <p:cNvSpPr>
            <a:spLocks noGrp="1"/>
          </p:cNvSpPr>
          <p:nvPr>
            <p:ph idx="1"/>
          </p:nvPr>
        </p:nvSpPr>
        <p:spPr/>
        <p:txBody>
          <a:bodyPr/>
          <a:lstStyle/>
          <a:p>
            <a:pPr rtl="1"/>
            <a:r>
              <a:rPr lang="ar-SA" sz="2800" b="1" dirty="0" smtClean="0">
                <a:solidFill>
                  <a:srgbClr val="FF0000"/>
                </a:solidFill>
              </a:rPr>
              <a:t>أولا : القرآن الكريم</a:t>
            </a:r>
          </a:p>
          <a:p>
            <a:pPr rtl="1"/>
            <a:r>
              <a:rPr lang="ar-SA" sz="2800" b="1" dirty="0" smtClean="0">
                <a:solidFill>
                  <a:sysClr val="windowText" lastClr="000000"/>
                </a:solidFill>
                <a:cs typeface="AL-Mohanad Bold" pitchFamily="2" charset="-78"/>
              </a:rPr>
              <a:t>هو المصدر الأول للتشريع فإذا نص علي حكم وجب العمل به والأخذ بمقتضاه .</a:t>
            </a:r>
            <a:endParaRPr lang="ar-SA" sz="2800" b="1" dirty="0" smtClean="0">
              <a:solidFill>
                <a:srgbClr val="FF0000"/>
              </a:solidFill>
            </a:endParaRPr>
          </a:p>
          <a:p>
            <a:pPr rtl="1"/>
            <a:endParaRPr lang="en-US" sz="2800" b="1" dirty="0" smtClean="0">
              <a:solidFill>
                <a:srgbClr val="FF0000"/>
              </a:solidFill>
              <a:latin typeface="Constantia"/>
              <a:cs typeface="AL-Mohanad Bold" pitchFamily="2" charset="-78"/>
            </a:endParaRPr>
          </a:p>
          <a:p>
            <a:pPr algn="just" rtl="1"/>
            <a:r>
              <a:rPr lang="ar-SA" sz="2800" b="1" dirty="0" smtClean="0">
                <a:solidFill>
                  <a:sysClr val="windowText" lastClr="000000"/>
                </a:solidFill>
                <a:cs typeface="AL-Mohanad Bold" pitchFamily="2" charset="-78"/>
              </a:rPr>
              <a:t>دلالة القرآن على الأحكام :</a:t>
            </a:r>
            <a:endParaRPr lang="en-US" sz="2800"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دلالة القرآن على الأحكام أما أن تكون قطعية،وذلك إذا كان النص دالا على المعنى المراد ولا يحتمل أي معنى آخر، وقد تكون دلالة النص القرآني علي الحكم دلالة ظنية  إذا كان لا يدل علي المعني المراد بطريق القطع </a:t>
            </a:r>
            <a:r>
              <a:rPr lang="ar-SA" sz="2800" b="1" dirty="0" err="1" smtClean="0">
                <a:solidFill>
                  <a:sysClr val="windowText" lastClr="000000"/>
                </a:solidFill>
                <a:cs typeface="AL-Mohanad Bold" pitchFamily="2" charset="-78"/>
              </a:rPr>
              <a:t>أى</a:t>
            </a:r>
            <a:r>
              <a:rPr lang="ar-SA" sz="2800" b="1" dirty="0" smtClean="0">
                <a:solidFill>
                  <a:sysClr val="windowText" lastClr="000000"/>
                </a:solidFill>
                <a:cs typeface="AL-Mohanad Bold" pitchFamily="2" charset="-78"/>
              </a:rPr>
              <a:t> يحتمل أكثر من معنى.</a:t>
            </a:r>
            <a:endParaRPr lang="ar-SA"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extLst>
      <p:ext uri="{BB962C8B-B14F-4D97-AF65-F5344CB8AC3E}">
        <p14:creationId xmlns:p14="http://schemas.microsoft.com/office/powerpoint/2010/main" val="42082309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dirty="0" smtClean="0"/>
              <a:t>المصادر الرسمية الأصلية </a:t>
            </a:r>
            <a:r>
              <a:rPr lang="ar-SA" sz="3600" dirty="0" err="1" smtClean="0"/>
              <a:t>ت</a:t>
            </a:r>
            <a:endParaRPr lang="en-US" sz="3600" dirty="0"/>
          </a:p>
        </p:txBody>
      </p:sp>
      <p:sp>
        <p:nvSpPr>
          <p:cNvPr id="3" name="Content Placeholder 2"/>
          <p:cNvSpPr>
            <a:spLocks noGrp="1"/>
          </p:cNvSpPr>
          <p:nvPr>
            <p:ph idx="1"/>
          </p:nvPr>
        </p:nvSpPr>
        <p:spPr/>
        <p:txBody>
          <a:bodyPr/>
          <a:lstStyle/>
          <a:p>
            <a:pPr rtl="1"/>
            <a:r>
              <a:rPr lang="ar-SA" sz="2800" b="1" dirty="0" smtClean="0">
                <a:solidFill>
                  <a:srgbClr val="FF0000"/>
                </a:solidFill>
              </a:rPr>
              <a:t>2- السنة النبوية</a:t>
            </a:r>
          </a:p>
          <a:p>
            <a:pPr rtl="1"/>
            <a:r>
              <a:rPr lang="ar-SA" sz="2800" b="1" dirty="0" smtClean="0"/>
              <a:t>السنة لغة </a:t>
            </a:r>
            <a:r>
              <a:rPr lang="ar-SA" sz="2800" b="1" dirty="0" err="1" smtClean="0"/>
              <a:t>هى</a:t>
            </a:r>
            <a:r>
              <a:rPr lang="ar-SA" sz="2800" b="1" dirty="0" smtClean="0"/>
              <a:t> الطريقة ، واصطلاحا هى ما ورد عن رسول الله صلى الله عليه وسلم من قول أوفعل أو تقرير.</a:t>
            </a:r>
          </a:p>
          <a:p>
            <a:r>
              <a:rPr lang="ar-SA" sz="2800" b="1" dirty="0" smtClean="0">
                <a:solidFill>
                  <a:sysClr val="windowText" lastClr="000000"/>
                </a:solidFill>
                <a:cs typeface="AL-Mohanad Bold" pitchFamily="2" charset="-78"/>
              </a:rPr>
              <a:t>حجية السنة   </a:t>
            </a:r>
            <a:endParaRPr lang="en-US" sz="2800"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أكد القرآن أهمية السنة في نصوص كثيرة قاطعة مثل قوله تعالى"وما آتاكم الرسول فخذوه وما نهاكم عنه فانتهوا"،"ومن يطع الرسول فقد أطاع الله ",وقد اتفق العلماء علي أن ما صدر عن الرسول وكان مقصودا به التشريع والإقتداء ونقل إلينا بسند صحيح يفيد القطع أو الظن الراجح  يكون حجة ويجب العمل به.</a:t>
            </a:r>
            <a:endParaRPr lang="en-US" sz="2800" b="1" dirty="0" smtClean="0">
              <a:solidFill>
                <a:sysClr val="windowText" lastClr="000000"/>
              </a:solidFill>
              <a:cs typeface="AL-Mohanad Bold" pitchFamily="2" charset="-78"/>
            </a:endParaRPr>
          </a:p>
          <a:p>
            <a:pPr rtl="1"/>
            <a:endParaRPr lang="en-US"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extLst>
      <p:ext uri="{BB962C8B-B14F-4D97-AF65-F5344CB8AC3E}">
        <p14:creationId xmlns:p14="http://schemas.microsoft.com/office/powerpoint/2010/main" val="12657242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الرسمية الأصلية </a:t>
            </a:r>
            <a:r>
              <a:rPr lang="ar-SA" dirty="0" err="1" smtClean="0"/>
              <a:t>ت</a:t>
            </a:r>
            <a:endParaRPr lang="en-US" dirty="0"/>
          </a:p>
        </p:txBody>
      </p:sp>
      <p:sp>
        <p:nvSpPr>
          <p:cNvPr id="3" name="Content Placeholder 2"/>
          <p:cNvSpPr>
            <a:spLocks noGrp="1"/>
          </p:cNvSpPr>
          <p:nvPr>
            <p:ph idx="1"/>
          </p:nvPr>
        </p:nvSpPr>
        <p:spPr>
          <a:xfrm>
            <a:off x="495300" y="1524000"/>
            <a:ext cx="8915400" cy="4602163"/>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دلالة السنة على الأحكام :</a:t>
            </a:r>
          </a:p>
          <a:p>
            <a:pPr marL="0" lvl="0" indent="0" algn="just" rtl="1" eaLnBrk="1" hangingPunct="1">
              <a:spcBef>
                <a:spcPct val="0"/>
              </a:spcBef>
              <a:buFontTx/>
              <a:buChar char="-"/>
            </a:pPr>
            <a:r>
              <a:rPr lang="ar-SA" sz="2800" b="1" dirty="0" smtClean="0">
                <a:solidFill>
                  <a:prstClr val="black"/>
                </a:solidFill>
                <a:latin typeface="Constantia"/>
                <a:cs typeface="AL-Mohanad Bold" pitchFamily="2" charset="-78"/>
              </a:rPr>
              <a:t>سنة مقررة ومؤكدة للأحكام</a:t>
            </a:r>
          </a:p>
          <a:p>
            <a:pPr marL="0" lvl="0" indent="0" algn="just" rtl="1" eaLnBrk="1" hangingPunct="1">
              <a:spcBef>
                <a:spcPct val="0"/>
              </a:spcBef>
              <a:buFontTx/>
              <a:buChar char="-"/>
            </a:pPr>
            <a:r>
              <a:rPr lang="ar-SA" sz="2800" b="1" dirty="0" smtClean="0">
                <a:solidFill>
                  <a:prstClr val="black"/>
                </a:solidFill>
                <a:latin typeface="Constantia"/>
                <a:cs typeface="AL-Mohanad Bold" pitchFamily="2" charset="-78"/>
              </a:rPr>
              <a:t>سنة جاءت بيانا لما أريد بالكتاب </a:t>
            </a:r>
          </a:p>
          <a:p>
            <a:pPr marL="0" lvl="0" indent="0" algn="just" rtl="1" eaLnBrk="1" hangingPunct="1">
              <a:spcBef>
                <a:spcPct val="0"/>
              </a:spcBef>
              <a:buFontTx/>
              <a:buChar char="-"/>
            </a:pPr>
            <a:r>
              <a:rPr lang="ar-SA" sz="2800" b="1" dirty="0" smtClean="0">
                <a:solidFill>
                  <a:prstClr val="black"/>
                </a:solidFill>
                <a:latin typeface="Constantia"/>
                <a:cs typeface="AL-Mohanad Bold" pitchFamily="2" charset="-78"/>
              </a:rPr>
              <a:t>سنة فيما ليس فيه نص كتاب</a:t>
            </a:r>
            <a:endParaRPr lang="en-US" sz="2800" b="1" dirty="0" smtClean="0">
              <a:solidFill>
                <a:prstClr val="black"/>
              </a:solidFill>
              <a:latin typeface="Constantia"/>
              <a:cs typeface="AL-Mohanad Bold" pitchFamily="2" charset="-78"/>
            </a:endParaRPr>
          </a:p>
          <a:p>
            <a:pPr rtl="1"/>
            <a:endParaRPr lang="en-US" sz="2400" dirty="0" smtClean="0"/>
          </a:p>
          <a:p>
            <a:pPr rtl="1"/>
            <a:r>
              <a:rPr lang="ar-SA" sz="2800" b="1" dirty="0" smtClean="0">
                <a:solidFill>
                  <a:srgbClr val="FF0000"/>
                </a:solidFill>
                <a:cs typeface="AL-Mohanad Bold"/>
              </a:rPr>
              <a:t>3- الإجماع :</a:t>
            </a:r>
          </a:p>
          <a:p>
            <a:pPr algn="just" rtl="1"/>
            <a:r>
              <a:rPr lang="ar-SA" sz="2800" b="1" dirty="0" smtClean="0">
                <a:solidFill>
                  <a:sysClr val="windowText" lastClr="000000"/>
                </a:solidFill>
                <a:cs typeface="AL-Mohanad Bold" pitchFamily="2" charset="-78"/>
              </a:rPr>
              <a:t>يعرف الإجماع بأنه اتفاق المجتهدين من علماء المسلمين على حكم شرعي في واقعة بعد وفاة الرسول صلي الله عليه .وجمهور الفقهاء يشترطون لتحقيق الإجماع  أن  يتفق جميع المجتهدين علي هذا الحكم</a:t>
            </a:r>
            <a:r>
              <a:rPr lang="ar-SA" sz="2800" b="1" dirty="0" smtClean="0">
                <a:cs typeface="AL-Mohanad Bold"/>
              </a:rPr>
              <a:t> </a:t>
            </a:r>
            <a:endParaRPr lang="en-US" sz="2800" b="1" dirty="0">
              <a:cs typeface="AL-Mohanad Bold"/>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extLst>
      <p:ext uri="{BB962C8B-B14F-4D97-AF65-F5344CB8AC3E}">
        <p14:creationId xmlns:p14="http://schemas.microsoft.com/office/powerpoint/2010/main" val="13630789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الرسمية الأصلية </a:t>
            </a:r>
            <a:r>
              <a:rPr lang="ar-SA" dirty="0" err="1" smtClean="0"/>
              <a:t>ت</a:t>
            </a:r>
            <a:endParaRPr lang="en-US" dirty="0"/>
          </a:p>
        </p:txBody>
      </p:sp>
      <p:sp>
        <p:nvSpPr>
          <p:cNvPr id="3" name="Content Placeholder 2"/>
          <p:cNvSpPr>
            <a:spLocks noGrp="1"/>
          </p:cNvSpPr>
          <p:nvPr>
            <p:ph idx="1"/>
          </p:nvPr>
        </p:nvSpPr>
        <p:spPr>
          <a:xfrm>
            <a:off x="495300" y="1447800"/>
            <a:ext cx="8915400" cy="4724400"/>
          </a:xfrm>
        </p:spPr>
        <p:txBody>
          <a:bodyPr/>
          <a:lstStyle/>
          <a:p>
            <a:r>
              <a:rPr lang="ar-SA" sz="2800" b="1" dirty="0" smtClean="0">
                <a:solidFill>
                  <a:sysClr val="windowText" lastClr="000000"/>
                </a:solidFill>
                <a:cs typeface="AL-Mohanad Bold" pitchFamily="2" charset="-78"/>
              </a:rPr>
              <a:t>حجية الإجماع</a:t>
            </a:r>
            <a:r>
              <a:rPr lang="ar-SA" sz="2800" dirty="0" smtClean="0">
                <a:solidFill>
                  <a:sysClr val="windowText" lastClr="000000"/>
                </a:solidFill>
                <a:cs typeface="AL-Mohanad Bold" pitchFamily="2" charset="-78"/>
              </a:rPr>
              <a:t>:</a:t>
            </a:r>
            <a:endParaRPr lang="en-US" sz="2800"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الإجماع مصدر شرعي يجب العمل به،فإذا أجمع المجتهدون من الأمة علي حكم شرعي تعين علي جميع المسلمين الأخذ بهذا الحكم ولا يجوز لعلماء القرون التالية نقض هذا الإجماع.</a:t>
            </a:r>
          </a:p>
          <a:p>
            <a:pPr rtl="1"/>
            <a:r>
              <a:rPr lang="ar-SA" sz="2800" b="1" dirty="0" smtClean="0">
                <a:solidFill>
                  <a:srgbClr val="FF0000"/>
                </a:solidFill>
              </a:rPr>
              <a:t> </a:t>
            </a:r>
            <a:r>
              <a:rPr lang="ar-SA" sz="2800" b="1" dirty="0" smtClean="0">
                <a:solidFill>
                  <a:srgbClr val="FF0000"/>
                </a:solidFill>
                <a:cs typeface="AL-Mohanad Bold" pitchFamily="2" charset="-78"/>
              </a:rPr>
              <a:t>4- القياس:</a:t>
            </a:r>
            <a:endParaRPr lang="en-US" sz="2800" dirty="0" smtClean="0">
              <a:solidFill>
                <a:srgbClr val="FF0000"/>
              </a:solidFill>
              <a:cs typeface="AL-Mohanad Bold" pitchFamily="2" charset="-78"/>
            </a:endParaRPr>
          </a:p>
          <a:p>
            <a:pPr rtl="1"/>
            <a:r>
              <a:rPr lang="ar-SA" sz="2800" b="1" dirty="0" smtClean="0">
                <a:solidFill>
                  <a:sysClr val="windowText" lastClr="000000"/>
                </a:solidFill>
                <a:cs typeface="AL-Mohanad Bold" pitchFamily="2" charset="-78"/>
              </a:rPr>
              <a:t>القياس في اللغة هو التقدير ،ويمكن تعريفه في الاصطلاح بأنه إلحاق واقعة لم يرد نص بحكمها بواقعة أخري ورد النص بحكمها ،في الحكم الذي ورد به النص لتساوى الواقعتين في علة الحكم.</a:t>
            </a:r>
            <a:endParaRPr lang="en-US" sz="2800" b="1"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حجية القياس</a:t>
            </a:r>
            <a:r>
              <a:rPr lang="ar-SA" sz="2800" dirty="0" smtClean="0">
                <a:solidFill>
                  <a:sysClr val="windowText" lastClr="000000"/>
                </a:solidFill>
                <a:cs typeface="AL-Mohanad Bold" pitchFamily="2" charset="-78"/>
              </a:rPr>
              <a:t>: </a:t>
            </a:r>
            <a:endParaRPr lang="en-US" sz="2800"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يذهب جمهور العلماء إلي أن القياس حجة شرعية يأتي في المرتبة بعد الكتاب والسنة والإجماع. </a:t>
            </a:r>
            <a:r>
              <a:rPr lang="ar-SA" sz="2800" dirty="0" smtClean="0">
                <a:solidFill>
                  <a:sysClr val="windowText" lastClr="000000"/>
                </a:solidFill>
              </a:rPr>
              <a:t>.</a:t>
            </a:r>
            <a:endParaRPr lang="en-US" sz="2800" b="1" dirty="0" smtClean="0">
              <a:solidFill>
                <a:sysClr val="windowText" lastClr="000000"/>
              </a:solidFill>
              <a:cs typeface="AL-Mohanad Bold" pitchFamily="2" charset="-78"/>
            </a:endParaRPr>
          </a:p>
          <a:p>
            <a:pPr mar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dirty="0"/>
          </a:p>
        </p:txBody>
      </p:sp>
    </p:spTree>
    <p:extLst>
      <p:ext uri="{BB962C8B-B14F-4D97-AF65-F5344CB8AC3E}">
        <p14:creationId xmlns:p14="http://schemas.microsoft.com/office/powerpoint/2010/main" val="1542452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الرسمية الأصلية </a:t>
            </a:r>
            <a:r>
              <a:rPr lang="ar-SA" dirty="0" err="1" smtClean="0"/>
              <a:t>ت</a:t>
            </a:r>
            <a:endParaRPr lang="en-US" dirty="0"/>
          </a:p>
        </p:txBody>
      </p:sp>
      <p:sp>
        <p:nvSpPr>
          <p:cNvPr id="3" name="Content Placeholder 2"/>
          <p:cNvSpPr>
            <a:spLocks noGrp="1"/>
          </p:cNvSpPr>
          <p:nvPr>
            <p:ph idx="1"/>
          </p:nvPr>
        </p:nvSpPr>
        <p:spPr>
          <a:xfrm>
            <a:off x="495300" y="1447800"/>
            <a:ext cx="8915400" cy="4724400"/>
          </a:xfrm>
        </p:spPr>
        <p:txBody>
          <a:bodyPr/>
          <a:lstStyle/>
          <a:p>
            <a:pPr algn="just" rtl="1"/>
            <a:r>
              <a:rPr lang="ar-SA" sz="2800" b="1" dirty="0" smtClean="0">
                <a:solidFill>
                  <a:srgbClr val="FF0000"/>
                </a:solidFill>
                <a:cs typeface="AL-Mohanad Bold" pitchFamily="2" charset="-78"/>
              </a:rPr>
              <a:t>المصلحة المرسلة:</a:t>
            </a:r>
            <a:endParaRPr lang="en-US" sz="2800" dirty="0" smtClean="0">
              <a:solidFill>
                <a:srgbClr val="FF0000"/>
              </a:solidFill>
              <a:cs typeface="AL-Mohanad Bold" pitchFamily="2" charset="-78"/>
            </a:endParaRPr>
          </a:p>
          <a:p>
            <a:pPr algn="just" rtl="1"/>
            <a:r>
              <a:rPr lang="ar-SA" sz="2800" b="1" dirty="0" smtClean="0">
                <a:solidFill>
                  <a:sysClr val="windowText" lastClr="000000"/>
                </a:solidFill>
                <a:cs typeface="AL-Mohanad Bold" pitchFamily="2" charset="-78"/>
              </a:rPr>
              <a:t>المقصود بالمصلحة هو جلب منفعة أو دفع مضرة ،وكلمة مرسلة تعني أن الشارع أطلقها ولم يقيدها باعتبار ولا بإلغاء.</a:t>
            </a:r>
            <a:endParaRPr lang="en-US" sz="2800" b="1" dirty="0" smtClean="0">
              <a:solidFill>
                <a:sysClr val="windowText" lastClr="000000"/>
              </a:solidFill>
              <a:cs typeface="AL-Mohanad Bold" pitchFamily="2" charset="-78"/>
            </a:endParaRPr>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r>
              <a:rPr lang="en-US" sz="2800" b="1" dirty="0" smtClean="0">
                <a:solidFill>
                  <a:sysClr val="windowText" lastClr="000000"/>
                </a:solidFill>
              </a:rPr>
              <a:t>: </a:t>
            </a:r>
            <a:r>
              <a:rPr lang="ar-SA" sz="2800" b="1" dirty="0" smtClean="0">
                <a:solidFill>
                  <a:sysClr val="windowText" lastClr="000000"/>
                </a:solidFill>
              </a:rPr>
              <a:t>شروط المصلحة المرسلة</a:t>
            </a:r>
            <a:endParaRPr lang="en-US" sz="2800" b="1" dirty="0" smtClean="0">
              <a:solidFill>
                <a:sysClr val="windowText" lastClr="000000"/>
              </a:solidFill>
              <a:cs typeface="AL-Mohanad Bold" pitchFamily="2" charset="-78"/>
            </a:endParaRPr>
          </a:p>
          <a:p>
            <a:r>
              <a:rPr lang="ar-SA" sz="2800" b="1" dirty="0" smtClean="0">
                <a:solidFill>
                  <a:sysClr val="windowText" lastClr="000000"/>
                </a:solidFill>
                <a:cs typeface="AL-Mohanad Bold"/>
              </a:rPr>
              <a:t>1-أن تكون المصلحة معقولة.</a:t>
            </a:r>
          </a:p>
          <a:p>
            <a:r>
              <a:rPr lang="ar-SA" sz="2800" b="1" dirty="0" smtClean="0">
                <a:solidFill>
                  <a:sysClr val="windowText" lastClr="000000"/>
                </a:solidFill>
                <a:cs typeface="AL-Mohanad Bold" pitchFamily="2" charset="-78"/>
              </a:rPr>
              <a:t>2-أن يكون الأخذ بالمصلحة ضروري.</a:t>
            </a:r>
          </a:p>
          <a:p>
            <a:r>
              <a:rPr lang="ar-SA" sz="2800" b="1" dirty="0" smtClean="0">
                <a:solidFill>
                  <a:sysClr val="windowText" lastClr="000000"/>
                </a:solidFill>
                <a:cs typeface="AL-Mohanad Bold" pitchFamily="2" charset="-78"/>
              </a:rPr>
              <a:t>3-أن تكون المصلحة اجتماعية</a:t>
            </a: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dirty="0"/>
          </a:p>
        </p:txBody>
      </p:sp>
    </p:spTree>
    <p:extLst>
      <p:ext uri="{BB962C8B-B14F-4D97-AF65-F5344CB8AC3E}">
        <p14:creationId xmlns:p14="http://schemas.microsoft.com/office/powerpoint/2010/main" val="26306056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22</TotalTime>
  <Words>625</Words>
  <Application>Microsoft Office PowerPoint</Application>
  <PresentationFormat>A4 Paper (210x297 mm)</PresentationFormat>
  <Paragraphs>78</Paragraphs>
  <Slides>10</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vt:i4>
      </vt:variant>
    </vt:vector>
  </HeadingPairs>
  <TitlesOfParts>
    <vt:vector size="20" baseType="lpstr">
      <vt:lpstr>ae_AlMateen</vt:lpstr>
      <vt:lpstr>AL-Mohanad Bold</vt:lpstr>
      <vt:lpstr>Arial</vt:lpstr>
      <vt:lpstr>AYM Wadiy S_U normal.</vt:lpstr>
      <vt:lpstr>Calibri</vt:lpstr>
      <vt:lpstr>Constantia</vt:lpstr>
      <vt:lpstr>Simplified Arabic</vt:lpstr>
      <vt:lpstr>Times New Roman</vt:lpstr>
      <vt:lpstr>Wingdings</vt:lpstr>
      <vt:lpstr>Office Theme</vt:lpstr>
      <vt:lpstr>PowerPoint Presentation</vt:lpstr>
      <vt:lpstr>المحاضرة الخامسة</vt:lpstr>
      <vt:lpstr>مصادر القاعدة القانونية</vt:lpstr>
      <vt:lpstr>المصادر الرسمية الأصلية </vt:lpstr>
      <vt:lpstr>المصادر الرسمية الأصلية ت</vt:lpstr>
      <vt:lpstr>المصادر الرسمية الأصلية ت</vt:lpstr>
      <vt:lpstr>المصادر الرسمية الأصلية ت</vt:lpstr>
      <vt:lpstr>المصادر الرسمية الأصلية ت</vt:lpstr>
      <vt:lpstr>المصادر الرسمية الأصلية ت</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Osama Adel Eldosoky</cp:lastModifiedBy>
  <cp:revision>10</cp:revision>
  <dcterms:created xsi:type="dcterms:W3CDTF">2014-09-11T06:47:01Z</dcterms:created>
  <dcterms:modified xsi:type="dcterms:W3CDTF">2016-03-17T10:17:27Z</dcterms:modified>
</cp:coreProperties>
</file>