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0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A09ECE-849B-4442-9307-2A1BE285E72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9D33CF0-6EEE-482D-A6A0-09ABCF609FA4}">
      <dgm:prSet phldrT="[Text]"/>
      <dgm:spPr/>
      <dgm:t>
        <a:bodyPr/>
        <a:lstStyle/>
        <a:p>
          <a:r>
            <a:rPr lang="ar-SA" dirty="0" smtClean="0">
              <a:cs typeface="Simplified Arabic" pitchFamily="2" charset="-78"/>
            </a:rPr>
            <a:t>المحكمة الإدارية العليا</a:t>
          </a:r>
          <a:endParaRPr lang="en-US" dirty="0"/>
        </a:p>
      </dgm:t>
    </dgm:pt>
    <dgm:pt modelId="{0059B254-7EF4-4F88-997E-9D8046F1807B}" type="parTrans" cxnId="{1FFA85E5-D356-408B-979E-472BAE5A40DB}">
      <dgm:prSet/>
      <dgm:spPr/>
      <dgm:t>
        <a:bodyPr/>
        <a:lstStyle/>
        <a:p>
          <a:pPr rtl="1"/>
          <a:endParaRPr lang="ar-SA"/>
        </a:p>
      </dgm:t>
    </dgm:pt>
    <dgm:pt modelId="{707921E0-1BEB-4C8F-9D1F-5229D02E165D}" type="sibTrans" cxnId="{1FFA85E5-D356-408B-979E-472BAE5A40DB}">
      <dgm:prSet/>
      <dgm:spPr/>
      <dgm:t>
        <a:bodyPr/>
        <a:lstStyle/>
        <a:p>
          <a:pPr rtl="1"/>
          <a:endParaRPr lang="ar-SA"/>
        </a:p>
      </dgm:t>
    </dgm:pt>
    <dgm:pt modelId="{2C02761A-35C7-4879-86AE-B73CE5E9AF3B}">
      <dgm:prSet/>
      <dgm:spPr/>
      <dgm:t>
        <a:bodyPr/>
        <a:lstStyle/>
        <a:p>
          <a:r>
            <a:rPr lang="ar-SA" dirty="0" smtClean="0">
              <a:cs typeface="Simplified Arabic" pitchFamily="2" charset="-78"/>
            </a:rPr>
            <a:t>المحاكم الإدارية </a:t>
          </a:r>
          <a:endParaRPr lang="en-US" dirty="0"/>
        </a:p>
      </dgm:t>
    </dgm:pt>
    <dgm:pt modelId="{859868C9-6031-4EC9-9F0A-2A8B7B2D8872}" type="parTrans" cxnId="{4A4312F5-EE95-42E0-8669-A5A9B9ABCE27}">
      <dgm:prSet/>
      <dgm:spPr/>
      <dgm:t>
        <a:bodyPr/>
        <a:lstStyle/>
        <a:p>
          <a:endParaRPr lang="en-US"/>
        </a:p>
      </dgm:t>
    </dgm:pt>
    <dgm:pt modelId="{9967FAE4-7D24-450A-8A69-1880FD54CA71}" type="sibTrans" cxnId="{4A4312F5-EE95-42E0-8669-A5A9B9ABCE27}">
      <dgm:prSet/>
      <dgm:spPr/>
      <dgm:t>
        <a:bodyPr/>
        <a:lstStyle/>
        <a:p>
          <a:endParaRPr lang="en-US"/>
        </a:p>
      </dgm:t>
    </dgm:pt>
    <dgm:pt modelId="{BD8319C2-0374-4730-B7A9-DC4A7019DB19}">
      <dgm:prSet/>
      <dgm:spPr/>
      <dgm:t>
        <a:bodyPr/>
        <a:lstStyle/>
        <a:p>
          <a:pPr rtl="1"/>
          <a:r>
            <a:rPr lang="ar-SA" dirty="0" smtClean="0">
              <a:cs typeface="Simplified Arabic" pitchFamily="2" charset="-78"/>
            </a:rPr>
            <a:t>محاكم الاستئناف الإدارية</a:t>
          </a:r>
        </a:p>
      </dgm:t>
    </dgm:pt>
    <dgm:pt modelId="{1D973F69-45E8-40D4-92A5-432D6DF2ADEA}" type="parTrans" cxnId="{2C3DCF64-9879-4A8A-A4DD-E037058379D2}">
      <dgm:prSet/>
      <dgm:spPr/>
      <dgm:t>
        <a:bodyPr/>
        <a:lstStyle/>
        <a:p>
          <a:endParaRPr lang="en-US"/>
        </a:p>
      </dgm:t>
    </dgm:pt>
    <dgm:pt modelId="{C1C79141-B5BC-4E66-B5F1-B0DACB51BDAC}" type="sibTrans" cxnId="{2C3DCF64-9879-4A8A-A4DD-E037058379D2}">
      <dgm:prSet/>
      <dgm:spPr/>
      <dgm:t>
        <a:bodyPr/>
        <a:lstStyle/>
        <a:p>
          <a:endParaRPr lang="en-US"/>
        </a:p>
      </dgm:t>
    </dgm:pt>
    <dgm:pt modelId="{537583BA-AB38-413B-961B-CDAC5EF775AF}" type="pres">
      <dgm:prSet presAssocID="{0BA09ECE-849B-4442-9307-2A1BE285E720}" presName="compositeShape" presStyleCnt="0">
        <dgm:presLayoutVars>
          <dgm:dir/>
          <dgm:resizeHandles/>
        </dgm:presLayoutVars>
      </dgm:prSet>
      <dgm:spPr/>
    </dgm:pt>
    <dgm:pt modelId="{0E5608E9-FD07-4A11-B6BD-3450A5027F65}" type="pres">
      <dgm:prSet presAssocID="{0BA09ECE-849B-4442-9307-2A1BE285E720}" presName="pyramid" presStyleLbl="node1" presStyleIdx="0" presStyleCnt="1"/>
      <dgm:spPr/>
    </dgm:pt>
    <dgm:pt modelId="{A3802E0C-5F97-4C5B-A462-F75CEF6DE605}" type="pres">
      <dgm:prSet presAssocID="{0BA09ECE-849B-4442-9307-2A1BE285E720}" presName="theList" presStyleCnt="0"/>
      <dgm:spPr/>
    </dgm:pt>
    <dgm:pt modelId="{107A12B0-1B68-42C8-BA00-71402A9D313D}" type="pres">
      <dgm:prSet presAssocID="{19D33CF0-6EEE-482D-A6A0-09ABCF609FA4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99B62-9BF1-4889-92E2-9E7C4C9B431F}" type="pres">
      <dgm:prSet presAssocID="{19D33CF0-6EEE-482D-A6A0-09ABCF609FA4}" presName="aSpace" presStyleCnt="0"/>
      <dgm:spPr/>
    </dgm:pt>
    <dgm:pt modelId="{F4C54039-9072-462D-B64B-ABB8457FB4D8}" type="pres">
      <dgm:prSet presAssocID="{BD8319C2-0374-4730-B7A9-DC4A7019DB1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B3C106-9361-4A9B-874A-861FFCA1136A}" type="pres">
      <dgm:prSet presAssocID="{BD8319C2-0374-4730-B7A9-DC4A7019DB19}" presName="aSpace" presStyleCnt="0"/>
      <dgm:spPr/>
    </dgm:pt>
    <dgm:pt modelId="{0B4AB9B2-B4EA-4CFE-A5D8-791446CB83D0}" type="pres">
      <dgm:prSet presAssocID="{2C02761A-35C7-4879-86AE-B73CE5E9AF3B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FAD7CD-F086-4520-A1E6-FA3B7D1740CF}" type="pres">
      <dgm:prSet presAssocID="{2C02761A-35C7-4879-86AE-B73CE5E9AF3B}" presName="aSpace" presStyleCnt="0"/>
      <dgm:spPr/>
    </dgm:pt>
  </dgm:ptLst>
  <dgm:cxnLst>
    <dgm:cxn modelId="{4A4312F5-EE95-42E0-8669-A5A9B9ABCE27}" srcId="{0BA09ECE-849B-4442-9307-2A1BE285E720}" destId="{2C02761A-35C7-4879-86AE-B73CE5E9AF3B}" srcOrd="2" destOrd="0" parTransId="{859868C9-6031-4EC9-9F0A-2A8B7B2D8872}" sibTransId="{9967FAE4-7D24-450A-8A69-1880FD54CA71}"/>
    <dgm:cxn modelId="{3A6E6C99-3E83-4953-86D0-71C070DEAF66}" type="presOf" srcId="{0BA09ECE-849B-4442-9307-2A1BE285E720}" destId="{537583BA-AB38-413B-961B-CDAC5EF775AF}" srcOrd="0" destOrd="0" presId="urn:microsoft.com/office/officeart/2005/8/layout/pyramid2"/>
    <dgm:cxn modelId="{C7D15299-B895-4896-B82D-A05955146A7E}" type="presOf" srcId="{2C02761A-35C7-4879-86AE-B73CE5E9AF3B}" destId="{0B4AB9B2-B4EA-4CFE-A5D8-791446CB83D0}" srcOrd="0" destOrd="0" presId="urn:microsoft.com/office/officeart/2005/8/layout/pyramid2"/>
    <dgm:cxn modelId="{2C3DCF64-9879-4A8A-A4DD-E037058379D2}" srcId="{0BA09ECE-849B-4442-9307-2A1BE285E720}" destId="{BD8319C2-0374-4730-B7A9-DC4A7019DB19}" srcOrd="1" destOrd="0" parTransId="{1D973F69-45E8-40D4-92A5-432D6DF2ADEA}" sibTransId="{C1C79141-B5BC-4E66-B5F1-B0DACB51BDAC}"/>
    <dgm:cxn modelId="{04E6E0B9-220F-47BC-BCE7-4223CF4C8905}" type="presOf" srcId="{19D33CF0-6EEE-482D-A6A0-09ABCF609FA4}" destId="{107A12B0-1B68-42C8-BA00-71402A9D313D}" srcOrd="0" destOrd="0" presId="urn:microsoft.com/office/officeart/2005/8/layout/pyramid2"/>
    <dgm:cxn modelId="{1FFA85E5-D356-408B-979E-472BAE5A40DB}" srcId="{0BA09ECE-849B-4442-9307-2A1BE285E720}" destId="{19D33CF0-6EEE-482D-A6A0-09ABCF609FA4}" srcOrd="0" destOrd="0" parTransId="{0059B254-7EF4-4F88-997E-9D8046F1807B}" sibTransId="{707921E0-1BEB-4C8F-9D1F-5229D02E165D}"/>
    <dgm:cxn modelId="{BFD91701-A166-4AC3-8D3B-A90F30E28971}" type="presOf" srcId="{BD8319C2-0374-4730-B7A9-DC4A7019DB19}" destId="{F4C54039-9072-462D-B64B-ABB8457FB4D8}" srcOrd="0" destOrd="0" presId="urn:microsoft.com/office/officeart/2005/8/layout/pyramid2"/>
    <dgm:cxn modelId="{C32E9A3C-1E1C-4301-BF74-CB8670569288}" type="presParOf" srcId="{537583BA-AB38-413B-961B-CDAC5EF775AF}" destId="{0E5608E9-FD07-4A11-B6BD-3450A5027F65}" srcOrd="0" destOrd="0" presId="urn:microsoft.com/office/officeart/2005/8/layout/pyramid2"/>
    <dgm:cxn modelId="{E9FEFD29-C61D-4DA9-8D12-4DA3881E5A2F}" type="presParOf" srcId="{537583BA-AB38-413B-961B-CDAC5EF775AF}" destId="{A3802E0C-5F97-4C5B-A462-F75CEF6DE605}" srcOrd="1" destOrd="0" presId="urn:microsoft.com/office/officeart/2005/8/layout/pyramid2"/>
    <dgm:cxn modelId="{7E959FEC-A4A6-4627-8463-6537F5BDBDB9}" type="presParOf" srcId="{A3802E0C-5F97-4C5B-A462-F75CEF6DE605}" destId="{107A12B0-1B68-42C8-BA00-71402A9D313D}" srcOrd="0" destOrd="0" presId="urn:microsoft.com/office/officeart/2005/8/layout/pyramid2"/>
    <dgm:cxn modelId="{A2C3AB0D-4EB8-4209-8340-D14205D047F5}" type="presParOf" srcId="{A3802E0C-5F97-4C5B-A462-F75CEF6DE605}" destId="{AC299B62-9BF1-4889-92E2-9E7C4C9B431F}" srcOrd="1" destOrd="0" presId="urn:microsoft.com/office/officeart/2005/8/layout/pyramid2"/>
    <dgm:cxn modelId="{446711C4-2DCE-4C05-88F3-BA1DF6295CAB}" type="presParOf" srcId="{A3802E0C-5F97-4C5B-A462-F75CEF6DE605}" destId="{F4C54039-9072-462D-B64B-ABB8457FB4D8}" srcOrd="2" destOrd="0" presId="urn:microsoft.com/office/officeart/2005/8/layout/pyramid2"/>
    <dgm:cxn modelId="{F7B1D443-13C6-4FBB-8C0D-0861D80BEFD1}" type="presParOf" srcId="{A3802E0C-5F97-4C5B-A462-F75CEF6DE605}" destId="{2FB3C106-9361-4A9B-874A-861FFCA1136A}" srcOrd="3" destOrd="0" presId="urn:microsoft.com/office/officeart/2005/8/layout/pyramid2"/>
    <dgm:cxn modelId="{6BC5F3C9-EE0A-4C5E-B9C2-54590970D98F}" type="presParOf" srcId="{A3802E0C-5F97-4C5B-A462-F75CEF6DE605}" destId="{0B4AB9B2-B4EA-4CFE-A5D8-791446CB83D0}" srcOrd="4" destOrd="0" presId="urn:microsoft.com/office/officeart/2005/8/layout/pyramid2"/>
    <dgm:cxn modelId="{BA0B20AF-1A4B-4004-ABFB-D96F17DD3E81}" type="presParOf" srcId="{A3802E0C-5F97-4C5B-A462-F75CEF6DE605}" destId="{3CFAD7CD-F086-4520-A1E6-FA3B7D1740C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608E9-FD07-4A11-B6BD-3450A5027F65}">
      <dsp:nvSpPr>
        <dsp:cNvPr id="0" name=""/>
        <dsp:cNvSpPr/>
      </dsp:nvSpPr>
      <dsp:spPr>
        <a:xfrm>
          <a:off x="18552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A12B0-1B68-42C8-BA00-71402A9D313D}">
      <dsp:nvSpPr>
        <dsp:cNvPr id="0" name=""/>
        <dsp:cNvSpPr/>
      </dsp:nvSpPr>
      <dsp:spPr>
        <a:xfrm>
          <a:off x="41182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المحكمة الإدارية العليا</a:t>
          </a:r>
          <a:endParaRPr lang="en-US" sz="2600" kern="1200" dirty="0"/>
        </a:p>
      </dsp:txBody>
      <dsp:txXfrm>
        <a:off x="4170552" y="507327"/>
        <a:ext cx="2837275" cy="966780"/>
      </dsp:txXfrm>
    </dsp:sp>
    <dsp:sp modelId="{F4C54039-9072-462D-B64B-ABB8457FB4D8}">
      <dsp:nvSpPr>
        <dsp:cNvPr id="0" name=""/>
        <dsp:cNvSpPr/>
      </dsp:nvSpPr>
      <dsp:spPr>
        <a:xfrm>
          <a:off x="41182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محاكم الاستئناف الإدارية</a:t>
          </a:r>
        </a:p>
      </dsp:txBody>
      <dsp:txXfrm>
        <a:off x="4170552" y="1712630"/>
        <a:ext cx="2837275" cy="966780"/>
      </dsp:txXfrm>
    </dsp:sp>
    <dsp:sp modelId="{0B4AB9B2-B4EA-4CFE-A5D8-791446CB83D0}">
      <dsp:nvSpPr>
        <dsp:cNvPr id="0" name=""/>
        <dsp:cNvSpPr/>
      </dsp:nvSpPr>
      <dsp:spPr>
        <a:xfrm>
          <a:off x="41182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المحاكم الإدارية </a:t>
          </a:r>
          <a:endParaRPr lang="en-US" sz="2600" kern="1200" dirty="0"/>
        </a:p>
      </dsp:txBody>
      <dsp:txXfrm>
        <a:off x="4170552" y="2917932"/>
        <a:ext cx="2837275" cy="966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01340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القانون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د.خالد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عبد التواب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الثامنة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تفسير القانون وتطبيقه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مبادئ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القانون                                                                               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الثامنة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/>
              <a:t>تفسير القاعدة القانونية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latin typeface="AL-Mohanad Bold"/>
              </a:rPr>
              <a:t>يعرف التفسير بأنه استخلاص الحكم القانوني من النصوص التشريعية المعمول بها</a:t>
            </a:r>
            <a:r>
              <a:rPr lang="en-GB" dirty="0" smtClean="0">
                <a:latin typeface="AL-Mohanad Bold"/>
              </a:rPr>
              <a:t>.</a:t>
            </a:r>
            <a:r>
              <a:rPr lang="ar-SA" b="1" dirty="0" smtClean="0">
                <a:solidFill>
                  <a:sysClr val="windowText" lastClr="000000"/>
                </a:solidFill>
              </a:rPr>
              <a:t> </a:t>
            </a:r>
            <a:r>
              <a:rPr lang="ar-SA" dirty="0" smtClean="0">
                <a:solidFill>
                  <a:sysClr val="windowText" lastClr="000000"/>
                </a:solidFill>
              </a:rPr>
              <a:t>أي يقصد به تحديد المعنى الحقيقي لمضمون القاعدة القانونية التي يضعها المشرع تمهيدا لتطبيقها في الواقع. </a:t>
            </a:r>
          </a:p>
          <a:p>
            <a:pPr algn="just" rtl="1" eaLnBrk="1" hangingPunct="1"/>
            <a:r>
              <a:rPr lang="ar-SA" sz="2800" b="1" dirty="0" smtClean="0">
                <a:cs typeface="AL-Mohanad Bold"/>
              </a:rPr>
              <a:t>وينقسم التفسير تبعا لمصدره إلى :</a:t>
            </a:r>
          </a:p>
          <a:p>
            <a:pPr lvl="0" algn="just" rtl="1"/>
            <a:r>
              <a:rPr lang="ar-SA" sz="2400" b="1" dirty="0" smtClean="0">
                <a:solidFill>
                  <a:srgbClr val="FF0000"/>
                </a:solidFill>
              </a:rPr>
              <a:t>تفسير تشريعي : </a:t>
            </a:r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algn="just" rtl="1"/>
            <a:r>
              <a:rPr lang="ar-SA" sz="2400" b="1" dirty="0" smtClean="0">
                <a:solidFill>
                  <a:sysClr val="windowText" lastClr="000000"/>
                </a:solidFill>
              </a:rPr>
              <a:t>وهو التفسير الذي يصدر من السلطة التي أصدرت التشريع أو سلطة أخرى فوضتها السلطة التشريعية في إصداره .</a:t>
            </a:r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algn="just" rtl="1" eaLnBrk="1" hangingPunct="1"/>
            <a:r>
              <a:rPr lang="ar-SA" sz="2400" b="1" dirty="0" smtClean="0">
                <a:cs typeface="AL-Mohanad Bold" pitchFamily="2" charset="-78"/>
              </a:rPr>
              <a:t>التفسير التشريعي ملزم للقاضي  </a:t>
            </a:r>
            <a:endParaRPr lang="en-US" sz="2400" b="1" dirty="0" smtClean="0">
              <a:cs typeface="AL-Mohanad Bold" pitchFamily="2" charset="-78"/>
            </a:endParaRPr>
          </a:p>
          <a:p>
            <a:pPr algn="just" rtl="1" eaLnBrk="1" hangingPunct="1"/>
            <a:endParaRPr lang="ar-SA" sz="2800" dirty="0" smtClean="0">
              <a:latin typeface="AL-Mohanad Bold"/>
              <a:cs typeface="AL-Mohanad Bold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/>
              <a:t>ت </a:t>
            </a:r>
            <a:r>
              <a:rPr lang="ar-SA" sz="4000" b="1" dirty="0" err="1" smtClean="0"/>
              <a:t>ت</a:t>
            </a:r>
            <a:r>
              <a:rPr lang="ar-SA" sz="4000" b="1" dirty="0" smtClean="0"/>
              <a:t>فسير القاعدة القانونية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FF0000"/>
                </a:solidFill>
              </a:rPr>
              <a:t>- تفسير قضائي:</a:t>
            </a:r>
            <a:endParaRPr lang="en-US" sz="2800" dirty="0" smtClean="0">
              <a:solidFill>
                <a:sysClr val="windowText" lastClr="000000"/>
              </a:solidFill>
            </a:endParaRPr>
          </a:p>
          <a:p>
            <a:pPr algn="just" rtl="1"/>
            <a:r>
              <a:rPr lang="ar-SA" sz="2800" dirty="0" smtClean="0">
                <a:solidFill>
                  <a:sysClr val="windowText" lastClr="000000"/>
                </a:solidFill>
              </a:rPr>
              <a:t>  </a:t>
            </a:r>
            <a:r>
              <a:rPr lang="ar-SA" sz="2400" b="1" dirty="0" smtClean="0">
                <a:solidFill>
                  <a:sysClr val="windowText" lastClr="000000"/>
                </a:solidFill>
              </a:rPr>
              <a:t>هو التفسير الذي يقوم به القاضي أثناء نظر الدعوى المرفوعة أمامه للتعرف على حكم القانون المراد تطبيقه في هذه الدعوى .</a:t>
            </a:r>
          </a:p>
          <a:p>
            <a:pPr algn="just" rtl="1"/>
            <a:r>
              <a:rPr lang="ar-SA" sz="2400" b="1" dirty="0" smtClean="0">
                <a:solidFill>
                  <a:srgbClr val="FF0000"/>
                </a:solidFill>
              </a:rPr>
              <a:t>تفسير فقهي :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 rtl="1"/>
            <a:r>
              <a:rPr lang="ar-SA" sz="2400" b="1" dirty="0" smtClean="0"/>
              <a:t>هو التفسير الذي يقوم به الفقهاء عند دراسة وتحليل وشرح النصوص القانونية في مؤلفاتهم وأبحاثهم 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ويختلف التفسير الفقهي عن التفسير القضائي حيث يغلب الطابع النظري والمنطقي على التفسير الفقهي.</a:t>
            </a:r>
            <a:endParaRPr lang="en-US" sz="2400" b="1" dirty="0" smtClean="0">
              <a:solidFill>
                <a:srgbClr val="2D07CF"/>
              </a:solidFill>
              <a:cs typeface="AL-Mohanad Bold"/>
            </a:endParaRPr>
          </a:p>
          <a:p>
            <a:pPr algn="just" rtl="1"/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rtl="1" eaLnBrk="1" hangingPunct="1"/>
            <a:endParaRPr lang="ar-SA" sz="2800" dirty="0" smtClean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3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JO" sz="3600" b="1" dirty="0" smtClean="0"/>
              <a:t>تطبيق القانون</a:t>
            </a:r>
            <a:r>
              <a:rPr lang="ar-SA" sz="3600" b="1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>
                <a:latin typeface="AL-Mohanad Bold"/>
                <a:cs typeface="Simplified Arabic" pitchFamily="2" charset="-78"/>
              </a:rPr>
              <a:t>أولا السلطة المختصة بتطبيق القانون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السلطة المختصة بتطبيق القانون هي </a:t>
            </a:r>
            <a:r>
              <a:rPr lang="ar-SA" sz="2800" b="1" dirty="0" smtClean="0"/>
              <a:t>السلطة القضائية </a:t>
            </a:r>
            <a:r>
              <a:rPr lang="ar-SA" sz="2800" dirty="0" smtClean="0"/>
              <a:t>وذلك عملاً بمبدأ الفصل بين السلطات بحيث لا يجوز لأي سلطة أن تتدخل في هذا الاختصاص .</a:t>
            </a:r>
          </a:p>
          <a:p>
            <a:pPr rtl="1">
              <a:buFont typeface="Wingdings" pitchFamily="2" charset="2"/>
              <a:buChar char="v"/>
            </a:pPr>
            <a:r>
              <a:rPr lang="ar-JO" sz="2800" b="1" dirty="0" smtClean="0">
                <a:solidFill>
                  <a:srgbClr val="FF0000"/>
                </a:solidFill>
              </a:rPr>
              <a:t>المبادئ الأساسية للسلطة القضائية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مبدأ استقلال السلطة القضائية</a:t>
            </a:r>
            <a:endParaRPr lang="en-US" sz="2000" b="1" i="1" dirty="0" smtClean="0"/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مبدأ تعدد درجات التقاضي (التقاضي على درجتين)</a:t>
            </a:r>
            <a:endParaRPr lang="en-US" sz="2000" b="1" dirty="0" smtClean="0"/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ضمانات عامة أخرى</a:t>
            </a:r>
            <a:endParaRPr lang="en-US" sz="2000" b="1" i="1" dirty="0" smtClean="0"/>
          </a:p>
          <a:p>
            <a:pPr rtl="1"/>
            <a:r>
              <a:rPr lang="ar-JO" sz="2000" b="1" dirty="0" smtClean="0"/>
              <a:t>أولا: المساواة بين الخصوم والمواجهة بينهم</a:t>
            </a:r>
            <a:r>
              <a:rPr lang="ar-SA" sz="2000" b="1" dirty="0" smtClean="0"/>
              <a:t> .</a:t>
            </a:r>
            <a:endParaRPr lang="en-US" sz="2000" b="1" dirty="0" smtClean="0"/>
          </a:p>
          <a:p>
            <a:pPr rtl="1"/>
            <a:r>
              <a:rPr lang="ar-JO" sz="2000" b="1" dirty="0" smtClean="0"/>
              <a:t>ثانيا: مبدأ مجانية القضاء</a:t>
            </a:r>
            <a:r>
              <a:rPr lang="ar-SA" sz="2000" b="1" dirty="0" smtClean="0"/>
              <a:t> .</a:t>
            </a:r>
            <a:endParaRPr lang="en-US" sz="2000" b="1" dirty="0" smtClean="0"/>
          </a:p>
          <a:p>
            <a:pPr rtl="1"/>
            <a:r>
              <a:rPr lang="ar-JO" sz="2000" b="1" dirty="0" smtClean="0"/>
              <a:t>ثالثا: مبدأ علانية الجلسات</a:t>
            </a:r>
            <a:endParaRPr lang="en-US" sz="2000" b="1" dirty="0" smtClean="0"/>
          </a:p>
          <a:p>
            <a:pPr algn="just" rtl="1">
              <a:buFont typeface="Wingdings" pitchFamily="2" charset="2"/>
              <a:buChar char="v"/>
            </a:pPr>
            <a:endParaRPr lang="en-US" sz="2800" dirty="0" smtClean="0"/>
          </a:p>
          <a:p>
            <a:pPr lvl="0" rtl="1">
              <a:buFont typeface="Wingdings" pitchFamily="2" charset="2"/>
              <a:buChar char="v"/>
            </a:pPr>
            <a:endParaRPr lang="ar-SA" sz="2800" b="1" dirty="0" smtClean="0">
              <a:latin typeface="AL-Mohanad Bold"/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6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smtClean="0"/>
              <a:t>السلطة القضائية في المملكة العربية السعودية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0040" indent="-320040" algn="just" rtl="1" eaLnBrk="1" fontAlgn="auto" hangingPunct="1">
              <a:spcAft>
                <a:spcPts val="0"/>
              </a:spcAft>
              <a:defRPr/>
            </a:pPr>
            <a:r>
              <a:rPr lang="ar-SA" sz="2400" dirty="0" smtClean="0">
                <a:latin typeface="AL-Mohanad Bold"/>
                <a:cs typeface="+mj-cs"/>
              </a:rPr>
              <a:t>يعتمد الفصل في المنازعات القضائية في المملكة على القضاء العادي وقضاء ديوان المظالم ، كما يوجد بعض اللجان الإدارية ذات الإختصاص القضائي التي تفصل في منازعات محددة.</a:t>
            </a:r>
          </a:p>
          <a:p>
            <a:pPr marL="320040" indent="-320040" algn="ctr" rtl="1" eaLnBrk="1" fontAlgn="auto" hangingPunct="1">
              <a:spcAft>
                <a:spcPts val="0"/>
              </a:spcAft>
              <a:defRPr/>
            </a:pPr>
            <a:r>
              <a:rPr lang="ar-SA" sz="2400" b="1" dirty="0" smtClean="0"/>
              <a:t>أ</a:t>
            </a:r>
            <a:r>
              <a:rPr lang="ar-EG" sz="2400" b="1" dirty="0" smtClean="0"/>
              <a:t>: القضاء العادي</a:t>
            </a:r>
            <a:endParaRPr lang="ar-SA" sz="2400" b="1" dirty="0" smtClean="0"/>
          </a:p>
          <a:p>
            <a:pPr rtl="1">
              <a:buFont typeface="Wingdings" pitchFamily="2" charset="2"/>
              <a:buChar char="v"/>
            </a:pPr>
            <a:r>
              <a:rPr lang="ar-SA" sz="1800" b="1" dirty="0" smtClean="0"/>
              <a:t>اختصاص القضاء العادي</a:t>
            </a:r>
          </a:p>
          <a:p>
            <a:pPr rtl="1"/>
            <a:r>
              <a:rPr lang="ar-JO" sz="1800" b="1" dirty="0" smtClean="0"/>
              <a:t>أولا: قضاء الدرجة الأولى(محاكم الدرجة الأولى)</a:t>
            </a:r>
            <a:endParaRPr lang="en-US" sz="1800" b="1" dirty="0" smtClean="0"/>
          </a:p>
          <a:p>
            <a:pPr rtl="1"/>
            <a:r>
              <a:rPr lang="ar-JO" sz="1800" b="1" dirty="0" smtClean="0"/>
              <a:t>1ـ المحاكم المتخصصة 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المحكمة الجزائية</a:t>
            </a:r>
            <a:r>
              <a:rPr lang="ar-SA" sz="1800" b="1" dirty="0" smtClean="0"/>
              <a:t> </a:t>
            </a:r>
            <a:r>
              <a:rPr lang="ar-SA" sz="1800" b="1" dirty="0" smtClean="0">
                <a:latin typeface="Gill Sans MT" pitchFamily="34" charset="0"/>
                <a:ea typeface="Times New Roman" pitchFamily="18" charset="0"/>
              </a:rPr>
              <a:t>(</a:t>
            </a:r>
            <a:r>
              <a:rPr lang="ar-EG" sz="1800" b="1" dirty="0" smtClean="0">
                <a:latin typeface="Gill Sans MT" pitchFamily="34" charset="0"/>
                <a:ea typeface="Majalla UI"/>
              </a:rPr>
              <a:t>أ - دوائر قضايا القصاص والحدود. ب - دوائر القضايا التعزيرية. </a:t>
            </a:r>
            <a:r>
              <a:rPr lang="ar-SA" sz="1800" b="1" dirty="0" smtClean="0">
                <a:latin typeface="Gill Sans MT" pitchFamily="34" charset="0"/>
                <a:ea typeface="Majalla UI"/>
              </a:rPr>
              <a:t>ج - دوائر قضايا الأحداث. )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محكمة الأحوال الشخصية.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المحكمة التجارية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المحكمة العمالية</a:t>
            </a:r>
            <a:endParaRPr lang="en-US" sz="1800" b="1" dirty="0" smtClean="0"/>
          </a:p>
          <a:p>
            <a:pPr rtl="1"/>
            <a:r>
              <a:rPr lang="ar-SA" sz="1800" b="1" dirty="0" smtClean="0"/>
              <a:t>2ـ المحاكم العامة (</a:t>
            </a:r>
            <a:r>
              <a:rPr lang="ar-SA" sz="1800" b="1" dirty="0" smtClean="0">
                <a:latin typeface="Gill Sans MT" pitchFamily="34" charset="0"/>
                <a:ea typeface="Times New Roman" pitchFamily="18" charset="0"/>
              </a:rPr>
              <a:t>تختص بما يخرج عن نطاق اختصاصات المحاكم الآخرى)</a:t>
            </a:r>
            <a:endParaRPr lang="ar-SA" sz="1800" b="1" dirty="0" smtClean="0"/>
          </a:p>
          <a:p>
            <a:pPr marL="320040" indent="-320040" algn="ctr" rtl="1" eaLnBrk="1" fontAlgn="auto" hangingPunct="1">
              <a:spcAft>
                <a:spcPts val="0"/>
              </a:spcAft>
              <a:defRPr/>
            </a:pPr>
            <a:endParaRPr lang="en-US" sz="2400" dirty="0" smtClean="0">
              <a:latin typeface="AL-Mohanad Bold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/>
              <a:t>ت </a:t>
            </a:r>
            <a:r>
              <a:rPr lang="ar-SA" sz="3600" b="1" dirty="0" smtClean="0"/>
              <a:t>السلطة القضائية في المملكة العربية السعودية </a:t>
            </a:r>
            <a:br>
              <a:rPr lang="ar-SA" sz="3600" b="1" dirty="0" smtClean="0"/>
            </a:br>
            <a:r>
              <a:rPr lang="ar-SA" sz="3600" b="1" dirty="0" err="1" smtClean="0"/>
              <a:t>أ</a:t>
            </a:r>
            <a:r>
              <a:rPr lang="ar-EG" sz="3600" b="1" dirty="0" smtClean="0"/>
              <a:t>: القضاء العادي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Tx/>
              <a:buChar char="-"/>
            </a:pPr>
            <a:r>
              <a:rPr lang="ar-JO" sz="2800" b="1" dirty="0" smtClean="0"/>
              <a:t>ثانيا: قضاء الدرجة الثانية (محاكم الاستئناف)</a:t>
            </a:r>
            <a:endParaRPr lang="ar-SA" sz="2800" b="1" dirty="0" smtClean="0">
              <a:cs typeface="AL-Mohanad Bold"/>
            </a:endParaRP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  <a:cs typeface="Majalla UI"/>
              </a:rPr>
              <a:t>اختصاصاتها:</a:t>
            </a:r>
          </a:p>
          <a:p>
            <a:pPr rtl="1" eaLnBrk="1" hangingPunct="1"/>
            <a:r>
              <a:rPr lang="ar-EG" sz="2800" dirty="0" smtClean="0">
                <a:ea typeface="Majalla UI"/>
                <a:cs typeface="Majalla UI"/>
              </a:rPr>
              <a:t>النظر في الأحكام القابلة للاستئناف الصادرة من محاكم الدرجة الأولى</a:t>
            </a:r>
            <a:r>
              <a:rPr lang="ar-SA" sz="2800" dirty="0" smtClean="0">
                <a:ea typeface="Majalla UI"/>
                <a:cs typeface="Majalla UI"/>
              </a:rPr>
              <a:t> وتحكم بعد سماع أقوال الخصوم .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b="1" dirty="0" smtClean="0">
                <a:ea typeface="Times New Roman" pitchFamily="18" charset="0"/>
                <a:cs typeface="Simplified Arabic" pitchFamily="2" charset="-78"/>
              </a:rPr>
              <a:t>تؤلف محاكم الاستئناف من دوائر متخصصة هي</a:t>
            </a:r>
            <a:endParaRPr lang="en-US" sz="2800" b="1" dirty="0" smtClean="0">
              <a:ea typeface="Times New Roman" pitchFamily="18" charset="0"/>
              <a:cs typeface="Simplified Arabic" pitchFamily="2" charset="-78"/>
            </a:endParaRPr>
          </a:p>
          <a:p>
            <a:pPr rtl="1" eaLnBrk="1" hangingPunct="1"/>
            <a:r>
              <a:rPr lang="en-US" sz="2400" b="1" dirty="0" smtClean="0">
                <a:ea typeface="Times New Roman" pitchFamily="18" charset="0"/>
                <a:cs typeface="Simplified Arabic" pitchFamily="2" charset="-78"/>
              </a:rPr>
              <a:t>1</a:t>
            </a:r>
            <a:r>
              <a:rPr lang="ar-EG" sz="2400" b="1" dirty="0" smtClean="0">
                <a:ea typeface="Times New Roman" pitchFamily="18" charset="0"/>
                <a:cs typeface="Simplified Arabic" pitchFamily="2" charset="-78"/>
              </a:rPr>
              <a:t> </a:t>
            </a:r>
            <a:r>
              <a:rPr lang="en-US" sz="2400" b="1" dirty="0" smtClean="0">
                <a:ea typeface="Times New Roman" pitchFamily="18" charset="0"/>
                <a:cs typeface="Simplified Arabic" pitchFamily="2" charset="-78"/>
              </a:rPr>
              <a:t> _</a:t>
            </a:r>
            <a:r>
              <a:rPr lang="ar-EG" sz="2400" b="1" dirty="0" smtClean="0">
                <a:ea typeface="Times New Roman" pitchFamily="18" charset="0"/>
                <a:cs typeface="Simplified Arabic" pitchFamily="2" charset="-78"/>
              </a:rPr>
              <a:t>الدوائر الحقوقية. </a:t>
            </a:r>
            <a:endParaRPr lang="en-US" sz="2400" b="1" dirty="0" smtClean="0">
              <a:cs typeface="Times New Roman" pitchFamily="18" charset="0"/>
            </a:endParaRPr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2</a:t>
            </a:r>
            <a:r>
              <a:rPr lang="ar-EG" sz="2400" b="1" dirty="0" smtClean="0">
                <a:cs typeface="Simplified Arabic" pitchFamily="2" charset="-78"/>
              </a:rPr>
              <a:t>-</a:t>
            </a:r>
            <a:r>
              <a:rPr lang="en-US" sz="2400" b="1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cs typeface="Simplified Arabic" pitchFamily="2" charset="-78"/>
              </a:rPr>
              <a:t> الدوائر الجزائية. </a:t>
            </a:r>
            <a:endParaRPr lang="en-US" sz="2400" b="1" dirty="0" smtClean="0">
              <a:cs typeface="Times New Roman" pitchFamily="18" charset="0"/>
            </a:endParaRPr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3</a:t>
            </a:r>
            <a:r>
              <a:rPr lang="ar-EG" sz="2400" b="1" dirty="0" smtClean="0">
                <a:cs typeface="Simplified Arabic" pitchFamily="2" charset="-78"/>
              </a:rPr>
              <a:t>- دوائر الأحوال الشخصية. </a:t>
            </a:r>
            <a:endParaRPr lang="en-US" sz="2400" b="1" dirty="0" smtClean="0"/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4</a:t>
            </a:r>
            <a:r>
              <a:rPr lang="ar-EG" sz="2400" b="1" dirty="0" smtClean="0">
                <a:cs typeface="Simplified Arabic" pitchFamily="2" charset="-78"/>
              </a:rPr>
              <a:t>- الدوائر التجارية. </a:t>
            </a:r>
            <a:endParaRPr lang="en-US" sz="2400" b="1" dirty="0" smtClean="0"/>
          </a:p>
          <a:p>
            <a:pPr eaLnBrk="1" hangingPunct="1"/>
            <a:r>
              <a:rPr lang="en-US" sz="2400" b="1" dirty="0" smtClean="0">
                <a:latin typeface="Times New Roman" pitchFamily="18" charset="0"/>
                <a:ea typeface="AL-Mohanad"/>
                <a:cs typeface="AL-Mohanad"/>
              </a:rPr>
              <a:t> </a:t>
            </a:r>
            <a:r>
              <a:rPr lang="ar-SA" sz="2400" b="1" dirty="0" smtClean="0">
                <a:latin typeface="Times New Roman" pitchFamily="18" charset="0"/>
                <a:ea typeface="AL-Mohanad"/>
                <a:cs typeface="AL-Mohanad"/>
              </a:rPr>
              <a:t>- الدوائر العمالية</a:t>
            </a:r>
            <a:r>
              <a:rPr lang="en-US" sz="2800" dirty="0" smtClean="0">
                <a:latin typeface="Times New Roman" pitchFamily="18" charset="0"/>
                <a:ea typeface="AL-Mohanad"/>
                <a:cs typeface="AL-Mohanad"/>
              </a:rPr>
              <a:t>5</a:t>
            </a:r>
            <a:endParaRPr lang="en-US" sz="28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0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err="1" smtClean="0"/>
              <a:t>أ</a:t>
            </a:r>
            <a:r>
              <a:rPr lang="ar-EG" sz="3200" b="1" dirty="0" smtClean="0"/>
              <a:t>: القضاء العادي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/>
            <a:r>
              <a:rPr lang="ar-SA" sz="2800" b="1" dirty="0" smtClean="0">
                <a:cs typeface="Simplified Arabic" pitchFamily="2" charset="-78"/>
              </a:rPr>
              <a:t>ثالثا القضاء العالي ” المحكمة العليا“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</a:rPr>
              <a:t>اختصاصاتها:</a:t>
            </a: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مراقبة سلامة تطبيق أحكام الشريعة الإسلامية والأنظمة والتشريعات.</a:t>
            </a:r>
            <a:endParaRPr lang="ar-SA" sz="2800" b="1" dirty="0" smtClean="0">
              <a:ea typeface="Majalla UI"/>
            </a:endParaRP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مراجعة الأحكام والقرارات الصادرة من محاكم الاستئناف بالقتل أو القطع أو الرجم أو القصاص.</a:t>
            </a: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القضايا التي يكون محل الاعتراض فيها: (مخالفة الشريعة- عدم الاختصاص – عيب في التشكيل – خطأ في تكييف الوقائع)</a:t>
            </a:r>
          </a:p>
          <a:p>
            <a:pPr algn="just" rtl="1" eaLnBrk="1" hangingPunct="1">
              <a:buFont typeface="Wingdings" pitchFamily="2" charset="2"/>
              <a:buChar char="v"/>
            </a:pPr>
            <a:r>
              <a:rPr lang="ar-EG" sz="2800" dirty="0" smtClean="0"/>
              <a:t>مقر المحكمة العليا</a:t>
            </a:r>
            <a:r>
              <a:rPr lang="ar-SA" sz="2800" dirty="0" smtClean="0"/>
              <a:t> مدينة الرياض</a:t>
            </a:r>
          </a:p>
          <a:p>
            <a:pPr rtl="1"/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0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249362"/>
          </a:xfrm>
        </p:spPr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err="1" smtClean="0"/>
              <a:t>ب</a:t>
            </a:r>
            <a:r>
              <a:rPr lang="ar-EG" sz="3200" b="1" dirty="0" smtClean="0"/>
              <a:t>: </a:t>
            </a:r>
            <a:r>
              <a:rPr lang="ar-SA" sz="3200" b="1" dirty="0" smtClean="0"/>
              <a:t>ديوان المظالم(القضاء الإداري)</a:t>
            </a: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sz="2800" dirty="0" smtClean="0">
                <a:ea typeface="Majalla UI"/>
                <a:cs typeface="Majalla UI"/>
              </a:rPr>
              <a:t>ديوان المظالم هو هيئة قضاء إداري مستقلة، يرتبط مباشرة بالملك.</a:t>
            </a:r>
          </a:p>
          <a:p>
            <a:pPr rtl="1" eaLnBrk="1" hangingPunct="1">
              <a:spcBef>
                <a:spcPct val="0"/>
              </a:spcBef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  <a:cs typeface="Simplified Arabic" pitchFamily="2" charset="-78"/>
              </a:rPr>
              <a:t>تتكون محاكم ديوان المظالم من الآتي: </a:t>
            </a:r>
            <a:endParaRPr lang="en-US" sz="2800" b="1" dirty="0" smtClean="0">
              <a:cs typeface="Simplified Arabic" pitchFamily="2" charset="-78"/>
            </a:endParaRP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المحاكم الإدارية .</a:t>
            </a: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محاكم الاستئناف الإدارية</a:t>
            </a: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المحكمة الإدارية العليا.</a:t>
            </a:r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249362"/>
          </a:xfrm>
        </p:spPr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smtClean="0"/>
              <a:t>تدرج محاكم القضاء الإداري</a:t>
            </a: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 eaLnBrk="1" hangingPunct="1"/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434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smtClean="0"/>
              <a:t>تعدد درجات التقاضي في ديوان المظالم "القضاء الإداري"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sz="2800" b="1" dirty="0" smtClean="0"/>
              <a:t>المحاكم الإدارية وهى تشكل قاعدة الهرم</a:t>
            </a:r>
            <a:r>
              <a:rPr lang="en-US" sz="2800" b="1" dirty="0" smtClean="0"/>
              <a:t> .</a:t>
            </a:r>
            <a:endParaRPr lang="ar-SA" sz="2800" b="1" dirty="0" smtClean="0"/>
          </a:p>
          <a:p>
            <a:pPr rtl="1">
              <a:buFontTx/>
              <a:buChar char="-"/>
              <a:defRPr/>
            </a:pPr>
            <a:r>
              <a:rPr lang="ar-SA" sz="2800" b="1" dirty="0" smtClean="0"/>
              <a:t>محاكم الاستئناف الإدارية تتولى النظر في الأحكام القابلة للاستئناف الصادرة من المحاكم </a:t>
            </a:r>
            <a:r>
              <a:rPr lang="ar-SA" sz="2800" b="1" smtClean="0"/>
              <a:t>الإدارية وتحكم </a:t>
            </a:r>
            <a:r>
              <a:rPr lang="ar-SA" sz="2800" b="1" dirty="0" smtClean="0"/>
              <a:t>بعد سماع الخصوم.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/>
              <a:t>المحكمة الإدارية العليا تختص بالنظر في الاعتراضات على الأحكام التي تصدرها محاكم الاستئناف الإدارية.</a:t>
            </a:r>
            <a:endParaRPr lang="en-US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ea typeface="Majalla UI"/>
              </a:rPr>
              <a:t>اللجان شبه القضائية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/>
            <a:r>
              <a:rPr lang="ar-SA" sz="2800" dirty="0" smtClean="0">
                <a:ea typeface="Majalla UI"/>
              </a:rPr>
              <a:t>وهي لجان إدارية ذات اختصاص قضائي، وتقوم بأعمال قضائية وتصدر هذه اللجان </a:t>
            </a:r>
            <a:r>
              <a:rPr lang="ar-SA" sz="2800" smtClean="0">
                <a:ea typeface="Majalla UI"/>
              </a:rPr>
              <a:t>قرارات  ، وقراراتها </a:t>
            </a:r>
            <a:r>
              <a:rPr lang="ar-SA" sz="2800" dirty="0" smtClean="0">
                <a:ea typeface="Majalla UI"/>
              </a:rPr>
              <a:t>قابلة للطعن أمام المحاكم الإدارية، </a:t>
            </a:r>
            <a:r>
              <a:rPr lang="ar-SA" sz="2800" b="1" dirty="0" smtClean="0">
                <a:ea typeface="Majalla UI"/>
              </a:rPr>
              <a:t>وأهمها:</a:t>
            </a:r>
            <a:endParaRPr lang="en-US" sz="2800" b="1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اللجان الجمركية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تسوية المنازعات المصرفية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لجان فض المنازعات والمخالفات التأمينية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الفصل في منازعات الأوراق المالية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تسوية منازعات الاستثمار</a:t>
            </a:r>
            <a:endParaRPr lang="en-US" sz="28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3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25</TotalTime>
  <Words>645</Words>
  <Application>Microsoft Office PowerPoint</Application>
  <PresentationFormat>A4 Paper (210x297 mm)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ae_AlMateen</vt:lpstr>
      <vt:lpstr>AL-Mohanad</vt:lpstr>
      <vt:lpstr>AL-Mohanad Bold</vt:lpstr>
      <vt:lpstr>Arial</vt:lpstr>
      <vt:lpstr>AYM Wadiy S_U normal.</vt:lpstr>
      <vt:lpstr>Calibri</vt:lpstr>
      <vt:lpstr>Gill Sans MT</vt:lpstr>
      <vt:lpstr>Majalla UI</vt:lpstr>
      <vt:lpstr>Simplified Arabic</vt:lpstr>
      <vt:lpstr>Times New Roman</vt:lpstr>
      <vt:lpstr>Wingdings</vt:lpstr>
      <vt:lpstr>Office Theme</vt:lpstr>
      <vt:lpstr>PowerPoint Presentation</vt:lpstr>
      <vt:lpstr>المحاضرة الثامنة</vt:lpstr>
      <vt:lpstr>تفسير القاعدة القانونية</vt:lpstr>
      <vt:lpstr>ت تفسير القاعدة القانونية</vt:lpstr>
      <vt:lpstr>تطبيق القانون </vt:lpstr>
      <vt:lpstr>السلطة القضائية في المملكة العربية السعودية</vt:lpstr>
      <vt:lpstr>ت السلطة القضائية في المملكة العربية السعودية  أ: القضاء العادي</vt:lpstr>
      <vt:lpstr>ت السلطة القضائية في المملكة العربية السعودية  أ: القضاء العادي</vt:lpstr>
      <vt:lpstr>ت السلطة القضائية في المملكة العربية السعودية  ب: ديوان المظالم(القضاء الإداري) </vt:lpstr>
      <vt:lpstr>ت السلطة القضائية في المملكة العربية السعودية  تدرج محاكم القضاء الإداري </vt:lpstr>
      <vt:lpstr>تعدد درجات التقاضي في ديوان المظالم "القضاء الإداري" </vt:lpstr>
      <vt:lpstr>اللجان شبه القضائية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Osama Adel Eldosoky</cp:lastModifiedBy>
  <cp:revision>14</cp:revision>
  <dcterms:created xsi:type="dcterms:W3CDTF">2014-09-11T06:47:01Z</dcterms:created>
  <dcterms:modified xsi:type="dcterms:W3CDTF">2016-03-17T10:20:32Z</dcterms:modified>
</cp:coreProperties>
</file>