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0" r:id="rId3"/>
    <p:sldId id="323" r:id="rId4"/>
    <p:sldId id="324" r:id="rId5"/>
    <p:sldId id="325" r:id="rId6"/>
    <p:sldId id="326" r:id="rId7"/>
    <p:sldId id="327" r:id="rId8"/>
    <p:sldId id="328" r:id="rId9"/>
    <p:sldId id="329" r:id="rId10"/>
    <p:sldId id="330" r:id="rId11"/>
    <p:sldId id="331" r:id="rId12"/>
    <p:sldId id="332" r:id="rId13"/>
    <p:sldId id="333"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التاسعة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نطاق تطبيق القانون</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الثامنة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سنتناول في هذه المحاضرة </a:t>
            </a:r>
            <a:endParaRPr lang="en-US" sz="4000" dirty="0"/>
          </a:p>
        </p:txBody>
      </p:sp>
      <p:sp>
        <p:nvSpPr>
          <p:cNvPr id="3" name="Content Placeholder 2"/>
          <p:cNvSpPr>
            <a:spLocks noGrp="1"/>
          </p:cNvSpPr>
          <p:nvPr>
            <p:ph idx="1"/>
          </p:nvPr>
        </p:nvSpPr>
        <p:spPr>
          <a:xfrm>
            <a:off x="228600" y="1371600"/>
            <a:ext cx="9525000" cy="4953000"/>
          </a:xfrm>
        </p:spPr>
        <p:txBody>
          <a:bodyPr/>
          <a:lstStyle/>
          <a:p>
            <a:pPr rtl="1">
              <a:buFontTx/>
              <a:buChar char="-"/>
            </a:pPr>
            <a:r>
              <a:rPr lang="ar-SA" dirty="0" smtClean="0">
                <a:cs typeface="Arial" pitchFamily="34" charset="0"/>
              </a:rPr>
              <a:t>نطاق تطبيق القانون من حيث المكان </a:t>
            </a:r>
          </a:p>
          <a:p>
            <a:pPr rtl="1">
              <a:buFontTx/>
              <a:buChar char="-"/>
            </a:pPr>
            <a:r>
              <a:rPr lang="en-US" dirty="0" smtClean="0">
                <a:cs typeface="Arial" pitchFamily="34" charset="0"/>
              </a:rPr>
              <a:t> </a:t>
            </a:r>
            <a:r>
              <a:rPr lang="ar-SA" dirty="0" smtClean="0">
                <a:cs typeface="Arial" pitchFamily="34" charset="0"/>
              </a:rPr>
              <a:t>نطاق تطبيق القانون من حيث الزمان</a:t>
            </a:r>
          </a:p>
          <a:p>
            <a:pPr rtl="1"/>
            <a:r>
              <a:rPr lang="ar-SA" b="1" u="sng" dirty="0" smtClean="0">
                <a:cs typeface="Arial" pitchFamily="34" charset="0"/>
              </a:rPr>
              <a:t>الهدف</a:t>
            </a:r>
          </a:p>
          <a:p>
            <a:pPr rtl="1">
              <a:buFontTx/>
              <a:buChar char="-"/>
            </a:pPr>
            <a:r>
              <a:rPr lang="ar-SA" dirty="0" smtClean="0">
                <a:cs typeface="Arial" pitchFamily="34" charset="0"/>
              </a:rPr>
              <a:t>التعرف على كيفية تحديد نطاق تطبيق القانون</a:t>
            </a: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1269770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أولا :</a:t>
            </a:r>
            <a:r>
              <a:rPr lang="ar-EG" sz="4000" b="1" dirty="0" smtClean="0"/>
              <a:t>نطاق تطبيق القانون من حيث المكان</a:t>
            </a:r>
            <a:endParaRPr lang="en-US" sz="4000" dirty="0"/>
          </a:p>
        </p:txBody>
      </p:sp>
      <p:sp>
        <p:nvSpPr>
          <p:cNvPr id="3" name="Content Placeholder 2"/>
          <p:cNvSpPr>
            <a:spLocks noGrp="1"/>
          </p:cNvSpPr>
          <p:nvPr>
            <p:ph idx="1"/>
          </p:nvPr>
        </p:nvSpPr>
        <p:spPr>
          <a:xfrm>
            <a:off x="228600" y="1371600"/>
            <a:ext cx="9525000" cy="4953000"/>
          </a:xfrm>
        </p:spPr>
        <p:txBody>
          <a:bodyPr/>
          <a:lstStyle/>
          <a:p>
            <a:pPr algn="just" rtl="1"/>
            <a:r>
              <a:rPr lang="ar-SA" sz="2800" b="1" dirty="0" smtClean="0">
                <a:solidFill>
                  <a:sysClr val="windowText" lastClr="000000"/>
                </a:solidFill>
                <a:cs typeface="AL-Mohanad"/>
              </a:rPr>
              <a:t>يتوقف تحديد نطاق تطبيق القانون من حيث المكان على ما إذا كانت الدولة تأخذ بمبدأ إقليمية القوانين أم بمبدأ شخصية القوانين . </a:t>
            </a:r>
            <a:endParaRPr lang="en-US" sz="2400" b="1" dirty="0" smtClean="0">
              <a:solidFill>
                <a:sysClr val="windowText" lastClr="000000"/>
              </a:solidFill>
            </a:endParaRPr>
          </a:p>
          <a:p>
            <a:pPr algn="just" rtl="1"/>
            <a:r>
              <a:rPr lang="ar-SA" sz="2800" b="1" dirty="0" smtClean="0">
                <a:solidFill>
                  <a:srgbClr val="FF0000"/>
                </a:solidFill>
              </a:rPr>
              <a:t>مبدأ إقليمية القوانين :</a:t>
            </a:r>
          </a:p>
          <a:p>
            <a:pPr algn="just" rtl="1"/>
            <a:r>
              <a:rPr lang="ar-SA" sz="2800" b="1" dirty="0" smtClean="0">
                <a:solidFill>
                  <a:sysClr val="windowText" lastClr="000000"/>
                </a:solidFill>
                <a:cs typeface="AL-Mohanad"/>
              </a:rPr>
              <a:t>يعني هذا المبدأ أن قانون الدولة يطبق داخل إقليمها علي كافة الأشخاص الموجودين علي إقليمها سواء كانوا مواطنين أم أجانب ولا يطبق علي من كان خارج حدود إقليمها ولو كان من رعاياها.</a:t>
            </a:r>
            <a:endParaRPr lang="en-US" sz="2800" dirty="0" smtClean="0">
              <a:solidFill>
                <a:sysClr val="windowText" lastClr="000000"/>
              </a:solidFill>
              <a:cs typeface="AL-Mohanad"/>
            </a:endParaRPr>
          </a:p>
          <a:p>
            <a:pPr rtl="1" eaLnBrk="1" hangingPunct="1"/>
            <a:r>
              <a:rPr lang="ar-SA" sz="2800" b="1" dirty="0" smtClean="0">
                <a:solidFill>
                  <a:sysClr val="windowText" lastClr="000000"/>
                </a:solidFill>
                <a:cs typeface="AL-Mohanad"/>
              </a:rPr>
              <a:t>ويستند مبدأ الإقليمية إلى ما للدولة من سيادة تامة على إقليمها وامتداد سلطانها  إلى كافة أنحاء إقليمها.</a:t>
            </a:r>
            <a:endParaRPr lang="en-US" sz="2800" b="1" dirty="0" smtClean="0">
              <a:solidFill>
                <a:sysClr val="windowText" lastClr="000000"/>
              </a:solidFill>
              <a:cs typeface="AL-Mohanad"/>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603296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ت :</a:t>
            </a:r>
            <a:r>
              <a:rPr lang="ar-EG" sz="4000" b="1" dirty="0" smtClean="0"/>
              <a:t>نطاق تطبيق القانون من حيث المكان</a:t>
            </a:r>
            <a:endParaRPr lang="en-US" sz="4000" dirty="0"/>
          </a:p>
        </p:txBody>
      </p:sp>
      <p:sp>
        <p:nvSpPr>
          <p:cNvPr id="3" name="Content Placeholder 2"/>
          <p:cNvSpPr>
            <a:spLocks noGrp="1"/>
          </p:cNvSpPr>
          <p:nvPr>
            <p:ph idx="1"/>
          </p:nvPr>
        </p:nvSpPr>
        <p:spPr>
          <a:xfrm>
            <a:off x="228600" y="1371600"/>
            <a:ext cx="9525000" cy="4953000"/>
          </a:xfrm>
        </p:spPr>
        <p:txBody>
          <a:bodyPr/>
          <a:lstStyle/>
          <a:p>
            <a:pPr rtl="1"/>
            <a:r>
              <a:rPr lang="ar-SA" sz="2800" b="1" dirty="0" smtClean="0">
                <a:solidFill>
                  <a:srgbClr val="FF0000"/>
                </a:solidFill>
                <a:latin typeface="Constantia"/>
              </a:rPr>
              <a:t>مبدأ شخصية القوانين : </a:t>
            </a:r>
            <a:endParaRPr lang="en-US" sz="2800" b="1" dirty="0" smtClean="0">
              <a:solidFill>
                <a:srgbClr val="FF0000"/>
              </a:solidFill>
            </a:endParaRPr>
          </a:p>
          <a:p>
            <a:pPr algn="just"/>
            <a:r>
              <a:rPr lang="ar-SA" sz="2800" b="1" dirty="0" smtClean="0">
                <a:solidFill>
                  <a:srgbClr val="2D07CF"/>
                </a:solidFill>
                <a:cs typeface="AL-Mohanad"/>
              </a:rPr>
              <a:t>      </a:t>
            </a:r>
            <a:r>
              <a:rPr lang="ar-SA" sz="2800" b="1" dirty="0" smtClean="0">
                <a:cs typeface="AL-Mohanad"/>
              </a:rPr>
              <a:t>يعني هذا المبدأ أن قانون كل دولة يطبق على رعاياها فقط ، ولو كانوا يقيمون خارج إقليمها ولا يطبق على الأجانب ولو كانوا يقيمون على إقليمها. </a:t>
            </a:r>
            <a:endParaRPr lang="en-US" sz="2800" b="1" dirty="0" smtClean="0">
              <a:cs typeface="AL-Mohanad"/>
            </a:endParaRPr>
          </a:p>
          <a:p>
            <a:pPr rtl="1" eaLnBrk="1" hangingPunct="1"/>
            <a:r>
              <a:rPr lang="ar-SA" sz="2800" b="1" dirty="0" smtClean="0">
                <a:cs typeface="Simplified Arabic" pitchFamily="2" charset="-78"/>
              </a:rPr>
              <a:t>ويستند هذا المبدأ على فكرة سيادة الدولة على رعاياها .</a:t>
            </a:r>
          </a:p>
          <a:p>
            <a:pPr rtl="1">
              <a:buFont typeface="Wingdings" pitchFamily="2" charset="2"/>
              <a:buChar char="v"/>
            </a:pPr>
            <a:r>
              <a:rPr lang="ar-JO" sz="2800" b="1" dirty="0" smtClean="0">
                <a:solidFill>
                  <a:srgbClr val="FF0000"/>
                </a:solidFill>
              </a:rPr>
              <a:t>نطاق تطبيق المبدأين (المبدأ الغالب في التطبيق)</a:t>
            </a:r>
            <a:endParaRPr lang="ar-SA" sz="2800" b="1" dirty="0" smtClean="0">
              <a:solidFill>
                <a:srgbClr val="FF0000"/>
              </a:solidFill>
            </a:endParaRPr>
          </a:p>
          <a:p>
            <a:pPr rtl="1"/>
            <a:r>
              <a:rPr lang="ar-SA" sz="2800" b="1" dirty="0" smtClean="0"/>
              <a:t>الأصل هو تطبيق مبدأ إقليمية القوانين والاستثناء هو تطبيق مبدأ الشخصية .</a:t>
            </a:r>
          </a:p>
          <a:p>
            <a:pPr rtl="1" eaLnBrk="1" hangingPunct="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2125629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a:t>
            </a:r>
            <a:r>
              <a:rPr lang="ar-EG" sz="3600" b="1" dirty="0" smtClean="0"/>
              <a:t>نطاق تطبيق القانون من حيث المكان</a:t>
            </a:r>
            <a:endParaRPr lang="en-US" sz="3600" dirty="0"/>
          </a:p>
        </p:txBody>
      </p:sp>
      <p:sp>
        <p:nvSpPr>
          <p:cNvPr id="3" name="Content Placeholder 2"/>
          <p:cNvSpPr>
            <a:spLocks noGrp="1"/>
          </p:cNvSpPr>
          <p:nvPr>
            <p:ph idx="1"/>
          </p:nvPr>
        </p:nvSpPr>
        <p:spPr/>
        <p:txBody>
          <a:bodyPr/>
          <a:lstStyle/>
          <a:p>
            <a:pPr rtl="1">
              <a:buFont typeface="Wingdings" pitchFamily="2" charset="2"/>
              <a:buChar char="v"/>
            </a:pPr>
            <a:r>
              <a:rPr lang="ar-SA" sz="2800" b="1" dirty="0" smtClean="0">
                <a:solidFill>
                  <a:srgbClr val="FF0000"/>
                </a:solidFill>
              </a:rPr>
              <a:t>الاستثناءات التي ترد على مبدأ إقليمية القوانين:</a:t>
            </a:r>
            <a:endParaRPr lang="en-US" sz="2800" b="1" dirty="0" smtClean="0">
              <a:solidFill>
                <a:srgbClr val="FF0000"/>
              </a:solidFill>
            </a:endParaRPr>
          </a:p>
          <a:p>
            <a:pPr rtl="1"/>
            <a:r>
              <a:rPr lang="ar-JO" sz="2800" b="1" dirty="0" smtClean="0"/>
              <a:t>أولا: الحقوق والواجبات العامة </a:t>
            </a:r>
            <a:endParaRPr lang="en-US" sz="2800" b="1" dirty="0" smtClean="0"/>
          </a:p>
          <a:p>
            <a:pPr rtl="1"/>
            <a:r>
              <a:rPr lang="ar-JO" sz="2800" b="1" dirty="0" smtClean="0"/>
              <a:t>ثانيا: حماية الصالح العام للدولة</a:t>
            </a:r>
            <a:endParaRPr lang="en-US" sz="2800" b="1" dirty="0" smtClean="0"/>
          </a:p>
          <a:p>
            <a:pPr rtl="1"/>
            <a:r>
              <a:rPr lang="ar-JO" sz="2800" b="1" dirty="0" smtClean="0"/>
              <a:t>ثالثا: الحصانات والتمثيل الدبلوماسي </a:t>
            </a:r>
            <a:endParaRPr lang="en-US" sz="2800" b="1" dirty="0" smtClean="0"/>
          </a:p>
          <a:p>
            <a:pPr rtl="1"/>
            <a:r>
              <a:rPr lang="ar-JO" sz="2800" b="1" dirty="0" smtClean="0"/>
              <a:t>رابعا: قواعد الإسناد في القانون الدولي الخاص </a:t>
            </a:r>
            <a:endParaRPr lang="en-US" sz="2800" b="1" dirty="0" smtClean="0"/>
          </a:p>
          <a:p>
            <a:pPr algn="just" rtl="1"/>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3100610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ثانيا:</a:t>
            </a:r>
            <a:r>
              <a:rPr lang="en-GB" sz="3600" b="1" dirty="0" smtClean="0"/>
              <a:t> </a:t>
            </a:r>
            <a:r>
              <a:rPr lang="ar-SA" sz="3600" b="1" dirty="0" smtClean="0"/>
              <a:t>نطاق تطبيق القانون من حيث الزمان</a:t>
            </a:r>
            <a:endParaRPr lang="en-US" sz="3600" dirty="0"/>
          </a:p>
        </p:txBody>
      </p:sp>
      <p:sp>
        <p:nvSpPr>
          <p:cNvPr id="3" name="Content Placeholder 2"/>
          <p:cNvSpPr>
            <a:spLocks noGrp="1"/>
          </p:cNvSpPr>
          <p:nvPr>
            <p:ph idx="1"/>
          </p:nvPr>
        </p:nvSpPr>
        <p:spPr/>
        <p:txBody>
          <a:bodyPr/>
          <a:lstStyle/>
          <a:p>
            <a:r>
              <a:rPr lang="ar-SA" sz="2400" b="1" dirty="0" smtClean="0">
                <a:solidFill>
                  <a:srgbClr val="2D07CF"/>
                </a:solidFill>
                <a:latin typeface="AL-Mohanad"/>
              </a:rPr>
              <a:t>نتناول تطبيق القانون من حيث الزمان في فرعين على النحو التالي :</a:t>
            </a:r>
            <a:endParaRPr lang="en-US" sz="2400" b="1" dirty="0" smtClean="0">
              <a:solidFill>
                <a:srgbClr val="2D07CF"/>
              </a:solidFill>
              <a:latin typeface="AL-Mohanad"/>
            </a:endParaRPr>
          </a:p>
          <a:p>
            <a:r>
              <a:rPr lang="ar-SA" sz="2400" b="1" dirty="0" smtClean="0">
                <a:solidFill>
                  <a:srgbClr val="2D07CF"/>
                </a:solidFill>
                <a:latin typeface="AL-Mohanad"/>
              </a:rPr>
              <a:t>الفرع الأول : إلغاء القانون .</a:t>
            </a:r>
            <a:endParaRPr lang="en-US" sz="2400" b="1" dirty="0" smtClean="0">
              <a:solidFill>
                <a:srgbClr val="2D07CF"/>
              </a:solidFill>
              <a:latin typeface="AL-Mohanad"/>
            </a:endParaRPr>
          </a:p>
          <a:p>
            <a:r>
              <a:rPr lang="ar-SA" sz="2400" b="1" dirty="0" smtClean="0">
                <a:solidFill>
                  <a:srgbClr val="2D07CF"/>
                </a:solidFill>
                <a:latin typeface="AL-Mohanad"/>
              </a:rPr>
              <a:t>الفرع الثاني : تنازع القوانين من حيث الزمان .</a:t>
            </a:r>
            <a:endParaRPr lang="en-US" sz="2400" b="1" dirty="0" smtClean="0">
              <a:solidFill>
                <a:srgbClr val="2D07CF"/>
              </a:solidFill>
              <a:latin typeface="AL-Mohanad"/>
            </a:endParaRPr>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808580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ثانيا:</a:t>
            </a:r>
            <a:r>
              <a:rPr lang="en-GB" sz="3600" b="1" dirty="0" smtClean="0"/>
              <a:t> </a:t>
            </a:r>
            <a:r>
              <a:rPr lang="ar-SA" sz="3600" b="1" dirty="0" smtClean="0"/>
              <a:t>نطاق تطبيق القانون من حيث الزمان</a:t>
            </a:r>
            <a:endParaRPr lang="en-US" sz="3600" dirty="0"/>
          </a:p>
        </p:txBody>
      </p:sp>
      <p:sp>
        <p:nvSpPr>
          <p:cNvPr id="3" name="Content Placeholder 2"/>
          <p:cNvSpPr>
            <a:spLocks noGrp="1"/>
          </p:cNvSpPr>
          <p:nvPr>
            <p:ph idx="1"/>
          </p:nvPr>
        </p:nvSpPr>
        <p:spPr/>
        <p:txBody>
          <a:bodyPr/>
          <a:lstStyle/>
          <a:p>
            <a:pPr rtl="1"/>
            <a:r>
              <a:rPr lang="ar-SA" sz="2800" b="1" dirty="0" smtClean="0"/>
              <a:t>الفرع الأول </a:t>
            </a:r>
            <a:r>
              <a:rPr lang="ar-EG" sz="2800" b="1" dirty="0" smtClean="0"/>
              <a:t>: إلغاء القاعدة القانونية:</a:t>
            </a:r>
            <a:endParaRPr lang="en-US" sz="2800" b="1" dirty="0" smtClean="0"/>
          </a:p>
          <a:p>
            <a:pPr rtl="1">
              <a:buFont typeface="Wingdings" pitchFamily="2" charset="2"/>
              <a:buChar char="v"/>
            </a:pPr>
            <a:r>
              <a:rPr lang="ar-EG" sz="2800" dirty="0" smtClean="0"/>
              <a:t>تسري قواعد القانون كأصل عام بأثر مباشر حتى ينقضي العمل </a:t>
            </a:r>
            <a:r>
              <a:rPr lang="ar-EG" sz="2800" dirty="0" err="1" smtClean="0"/>
              <a:t>به</a:t>
            </a:r>
            <a:r>
              <a:rPr lang="ar-EG" sz="2800" dirty="0" smtClean="0"/>
              <a:t> عن طريق الإلغاء</a:t>
            </a:r>
            <a:r>
              <a:rPr lang="ar-SA" sz="2800" dirty="0" smtClean="0"/>
              <a:t>.</a:t>
            </a:r>
            <a:endParaRPr lang="en-US" sz="2800" dirty="0" smtClean="0"/>
          </a:p>
          <a:p>
            <a:pPr rtl="1">
              <a:buFont typeface="Wingdings" pitchFamily="2" charset="2"/>
              <a:buChar char="v"/>
            </a:pPr>
            <a:r>
              <a:rPr lang="en-GB" sz="2800" b="1" dirty="0" smtClean="0">
                <a:solidFill>
                  <a:srgbClr val="FF0000"/>
                </a:solidFill>
              </a:rPr>
              <a:t> </a:t>
            </a:r>
            <a:r>
              <a:rPr lang="ar-EG" sz="2800" b="1" dirty="0" smtClean="0"/>
              <a:t>يقصد بإلغاء القاعدة القانونية تجريدها من قوتها الملزمة بالنسبة للمستقبل</a:t>
            </a:r>
            <a:r>
              <a:rPr lang="ar-SA" sz="2800" dirty="0" smtClean="0"/>
              <a:t>.</a:t>
            </a:r>
          </a:p>
          <a:p>
            <a:pPr rtl="1">
              <a:buFont typeface="Wingdings" pitchFamily="2" charset="2"/>
              <a:buChar char="v"/>
            </a:pPr>
            <a:r>
              <a:rPr lang="ar-SA" sz="2800" dirty="0" smtClean="0"/>
              <a:t>السلطة التي تملك إلغاء القاعدة القانونية</a:t>
            </a:r>
          </a:p>
          <a:p>
            <a:pPr lvl="0" rtl="1">
              <a:buFont typeface="Wingdings" pitchFamily="2" charset="2"/>
              <a:buChar char="v"/>
            </a:pPr>
            <a:r>
              <a:rPr lang="ar-EG" sz="2800" dirty="0" smtClean="0"/>
              <a:t>ويتخذ إلغاء القاعدة القانونية عدة </a:t>
            </a:r>
            <a:r>
              <a:rPr lang="ar-SA" sz="2800" dirty="0" smtClean="0"/>
              <a:t>أشكال</a:t>
            </a:r>
            <a:r>
              <a:rPr lang="ar-EG" sz="2800" dirty="0" smtClean="0"/>
              <a:t> هي</a:t>
            </a:r>
            <a:r>
              <a:rPr lang="ar-SA" sz="2800" dirty="0" smtClean="0"/>
              <a:t>:</a:t>
            </a:r>
            <a:endParaRPr lang="ar-SA" sz="2800" b="1" dirty="0" smtClean="0"/>
          </a:p>
          <a:p>
            <a:pPr lvl="0" rtl="1">
              <a:buFont typeface="Arial" pitchFamily="34" charset="0"/>
              <a:buChar char="•"/>
            </a:pPr>
            <a:r>
              <a:rPr lang="ar-EG" sz="2800" b="1" dirty="0" smtClean="0"/>
              <a:t>إحلال</a:t>
            </a:r>
            <a:r>
              <a:rPr lang="ar-EG" sz="2800" dirty="0" smtClean="0"/>
              <a:t> قانون جديد</a:t>
            </a:r>
            <a:r>
              <a:rPr lang="ar-SA" sz="2800" dirty="0" smtClean="0"/>
              <a:t> - </a:t>
            </a:r>
            <a:r>
              <a:rPr lang="ar-EG" sz="2800" b="1" dirty="0" smtClean="0"/>
              <a:t>تعديل</a:t>
            </a:r>
            <a:r>
              <a:rPr lang="ar-EG" sz="2800" dirty="0" smtClean="0"/>
              <a:t> مادة أو مجموعة مواد</a:t>
            </a:r>
            <a:r>
              <a:rPr lang="ar-SA" sz="2800" dirty="0" smtClean="0"/>
              <a:t> - </a:t>
            </a:r>
            <a:r>
              <a:rPr lang="ar-EG" sz="2800" b="1" dirty="0" smtClean="0"/>
              <a:t>إحلال مادة </a:t>
            </a:r>
            <a:r>
              <a:rPr lang="ar-EG" sz="2800" dirty="0" smtClean="0"/>
              <a:t>أو مواد جديدة محل مادة أو مواد</a:t>
            </a:r>
            <a:r>
              <a:rPr lang="ar-SA" sz="2800" dirty="0" smtClean="0"/>
              <a:t> – </a:t>
            </a:r>
            <a:r>
              <a:rPr lang="ar-SA" sz="2800" b="1" dirty="0" smtClean="0"/>
              <a:t>الاستغناء.</a:t>
            </a:r>
            <a:endParaRPr lang="en-US" sz="2800" dirty="0" smtClean="0"/>
          </a:p>
          <a:p>
            <a:pPr rtl="1" eaLnBrk="1" hangingPunct="1"/>
            <a:endParaRPr lang="en-US" sz="2400" dirty="0" smtClean="0"/>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13756871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إلغاء القانون</a:t>
            </a:r>
            <a:endParaRPr lang="en-US" sz="3200" dirty="0"/>
          </a:p>
        </p:txBody>
      </p:sp>
      <p:sp>
        <p:nvSpPr>
          <p:cNvPr id="3" name="Content Placeholder 2"/>
          <p:cNvSpPr>
            <a:spLocks noGrp="1"/>
          </p:cNvSpPr>
          <p:nvPr>
            <p:ph idx="1"/>
          </p:nvPr>
        </p:nvSpPr>
        <p:spPr>
          <a:xfrm>
            <a:off x="495300" y="1524000"/>
            <a:ext cx="8915400" cy="4602163"/>
          </a:xfrm>
        </p:spPr>
        <p:txBody>
          <a:bodyPr/>
          <a:lstStyle/>
          <a:p>
            <a:pPr rtl="1">
              <a:buFont typeface="Wingdings" pitchFamily="2" charset="2"/>
              <a:buChar char="v"/>
            </a:pPr>
            <a:r>
              <a:rPr lang="ar-SA" sz="3600" b="1" dirty="0" smtClean="0"/>
              <a:t>صور الإلغاء</a:t>
            </a:r>
            <a:endParaRPr lang="en-US" sz="3600" b="1" dirty="0" smtClean="0"/>
          </a:p>
          <a:p>
            <a:pPr rtl="1"/>
            <a:r>
              <a:rPr lang="ar-SA" sz="2800" b="1" dirty="0" smtClean="0"/>
              <a:t>أولا: </a:t>
            </a:r>
            <a:r>
              <a:rPr lang="ar-EG" sz="2800" b="1" dirty="0" smtClean="0"/>
              <a:t>الإلغاء الصريح</a:t>
            </a:r>
            <a:r>
              <a:rPr lang="en-US" sz="2800" b="1" dirty="0" smtClean="0"/>
              <a:t>:</a:t>
            </a:r>
            <a:endParaRPr lang="ar-SA" sz="2800" b="1" dirty="0" smtClean="0"/>
          </a:p>
          <a:p>
            <a:pPr marL="514350" indent="-514350" rtl="1">
              <a:buFont typeface="+mj-lt"/>
              <a:buAutoNum type="arabicPeriod"/>
            </a:pPr>
            <a:r>
              <a:rPr lang="ar-EG" sz="2800" dirty="0" smtClean="0"/>
              <a:t>صراحة </a:t>
            </a:r>
            <a:r>
              <a:rPr lang="ar-SA" sz="2800" dirty="0" smtClean="0"/>
              <a:t> بموجب </a:t>
            </a:r>
            <a:r>
              <a:rPr lang="ar-EG" sz="2800" dirty="0" smtClean="0"/>
              <a:t>نص القاعدة القانونية</a:t>
            </a:r>
            <a:r>
              <a:rPr lang="ar-SA" sz="2800" dirty="0" smtClean="0"/>
              <a:t> الجديدة .</a:t>
            </a:r>
          </a:p>
          <a:p>
            <a:pPr marL="514350" indent="-514350" rtl="1">
              <a:buFont typeface="+mj-lt"/>
              <a:buAutoNum type="arabicPeriod"/>
            </a:pPr>
            <a:r>
              <a:rPr lang="ar-EG" sz="2800" dirty="0" smtClean="0"/>
              <a:t>انتهاء المدة المحددة لسريان القاعدة القانونية</a:t>
            </a:r>
            <a:r>
              <a:rPr lang="ar-SA" sz="2800" dirty="0" smtClean="0"/>
              <a:t> .</a:t>
            </a:r>
          </a:p>
          <a:p>
            <a:pPr rtl="1"/>
            <a:r>
              <a:rPr lang="ar-SA" sz="2800" b="1" dirty="0" smtClean="0"/>
              <a:t>ثانياً: </a:t>
            </a:r>
            <a:r>
              <a:rPr lang="ar-EG" sz="2800" b="1" dirty="0" smtClean="0"/>
              <a:t>الإلغاء الضمني</a:t>
            </a:r>
            <a:endParaRPr lang="ar-SA" sz="2800" dirty="0" smtClean="0"/>
          </a:p>
          <a:p>
            <a:pPr marL="514350" indent="-514350" rtl="1">
              <a:buFont typeface="+mj-lt"/>
              <a:buAutoNum type="arabicPeriod"/>
            </a:pPr>
            <a:r>
              <a:rPr lang="ar-SA" sz="2800" dirty="0" smtClean="0">
                <a:solidFill>
                  <a:srgbClr val="FF0000"/>
                </a:solidFill>
              </a:rPr>
              <a:t>التعارض بين النص الجديد والقديم ( جزئي وكلي)</a:t>
            </a:r>
            <a:endParaRPr lang="en-US" sz="2800" dirty="0" smtClean="0">
              <a:solidFill>
                <a:srgbClr val="FF0000"/>
              </a:solidFill>
            </a:endParaRPr>
          </a:p>
          <a:p>
            <a:pPr rtl="1"/>
            <a:r>
              <a:rPr lang="ar-SA" sz="2800" b="1" dirty="0" smtClean="0">
                <a:solidFill>
                  <a:sysClr val="windowText" lastClr="000000"/>
                </a:solidFill>
                <a:latin typeface="AL-Mohanad Bold"/>
              </a:rPr>
              <a:t>ويكون الإلغاء بقدر ما بين القاعدتين من تعارض على النحو التالي </a:t>
            </a:r>
            <a:r>
              <a:rPr lang="ar-SA" sz="2800" b="1" dirty="0" smtClean="0">
                <a:solidFill>
                  <a:sysClr val="windowText" lastClr="000000"/>
                </a:solidFill>
              </a:rPr>
              <a:t>:</a:t>
            </a:r>
            <a:endParaRPr lang="en-US" sz="2800" b="1" dirty="0" smtClean="0">
              <a:solidFill>
                <a:sysClr val="windowText" lastClr="000000"/>
              </a:solidFill>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extLst>
      <p:ext uri="{BB962C8B-B14F-4D97-AF65-F5344CB8AC3E}">
        <p14:creationId xmlns:p14="http://schemas.microsoft.com/office/powerpoint/2010/main" val="9150153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إلغاء القانون</a:t>
            </a:r>
            <a:endParaRPr lang="en-US" sz="3200" dirty="0"/>
          </a:p>
        </p:txBody>
      </p:sp>
      <p:sp>
        <p:nvSpPr>
          <p:cNvPr id="3" name="Content Placeholder 2"/>
          <p:cNvSpPr>
            <a:spLocks noGrp="1"/>
          </p:cNvSpPr>
          <p:nvPr>
            <p:ph idx="1"/>
          </p:nvPr>
        </p:nvSpPr>
        <p:spPr>
          <a:xfrm>
            <a:off x="495300" y="1524000"/>
            <a:ext cx="8915400" cy="4602163"/>
          </a:xfrm>
        </p:spPr>
        <p:txBody>
          <a:bodyPr/>
          <a:lstStyle/>
          <a:p>
            <a:pPr lvl="0" algn="just" rtl="1"/>
            <a:r>
              <a:rPr lang="ar-SA" sz="3600" dirty="0" smtClean="0">
                <a:cs typeface="AL-Mohanad Bold"/>
              </a:rPr>
              <a:t>التعارض الكلي :</a:t>
            </a:r>
            <a:endParaRPr lang="en-US" sz="3600" dirty="0" smtClean="0">
              <a:cs typeface="AL-Mohanad Bold"/>
            </a:endParaRPr>
          </a:p>
          <a:p>
            <a:pPr algn="just" rtl="1"/>
            <a:r>
              <a:rPr lang="ar-SA" sz="2800" b="1" dirty="0" smtClean="0">
                <a:solidFill>
                  <a:sysClr val="windowText" lastClr="000000"/>
                </a:solidFill>
                <a:cs typeface="AL-Mohanad Bold"/>
              </a:rPr>
              <a:t>  أن يكون التعارض تام بين القاعدتين ويكون ذلك إذا كانتا من طبيعة واحدة بأن تكون القاعدة القديمة عامة وكذلك الجديدة عامة أو العكس بأن تكون القاعدة القديمة خاصة وكذلك الجديدة</a:t>
            </a:r>
            <a:r>
              <a:rPr lang="ar-SA" sz="2800" b="1" dirty="0" smtClean="0">
                <a:solidFill>
                  <a:sysClr val="windowText" lastClr="000000"/>
                </a:solidFill>
              </a:rPr>
              <a:t>. </a:t>
            </a:r>
            <a:endParaRPr lang="en-US" sz="2800" b="1" dirty="0" smtClean="0">
              <a:solidFill>
                <a:sysClr val="windowText" lastClr="000000"/>
              </a:solidFill>
            </a:endParaRPr>
          </a:p>
          <a:p>
            <a:pPr lvl="0" algn="just" rtl="1"/>
            <a:r>
              <a:rPr lang="ar-SA" sz="3600" dirty="0" smtClean="0">
                <a:cs typeface="AL-Mohanad Bold"/>
              </a:rPr>
              <a:t>التعارض الجزئي : </a:t>
            </a:r>
            <a:endParaRPr lang="en-US" sz="3600" dirty="0" smtClean="0">
              <a:cs typeface="AL-Mohanad Bold"/>
            </a:endParaRPr>
          </a:p>
          <a:p>
            <a:pPr algn="just" rtl="1"/>
            <a:r>
              <a:rPr lang="ar-SA" sz="2800" b="1" dirty="0" smtClean="0">
                <a:solidFill>
                  <a:sysClr val="windowText" lastClr="000000"/>
                </a:solidFill>
                <a:cs typeface="AL-Mohanad Bold"/>
              </a:rPr>
              <a:t>عندما تختلف طبيعة القاعدتين فتكون احدهما عامة والأخرى خاصة فيقع تعارض جزئي بينهما</a:t>
            </a:r>
            <a:endParaRPr lang="en-US" sz="2800" b="1" dirty="0" smtClean="0">
              <a:solidFill>
                <a:sysClr val="windowText" lastClr="000000"/>
              </a:solidFill>
              <a:cs typeface="AL-Mohanad Bold"/>
            </a:endParaRPr>
          </a:p>
          <a:p>
            <a:pPr rtl="1"/>
            <a:r>
              <a:rPr lang="ar-SA" sz="2800" dirty="0" smtClean="0">
                <a:solidFill>
                  <a:srgbClr val="FF0000"/>
                </a:solidFill>
              </a:rPr>
              <a:t>2- إعادة تنظيم الموضوع من جديد</a:t>
            </a:r>
            <a:endParaRPr lang="en-US" sz="2800" dirty="0" smtClean="0">
              <a:solidFill>
                <a:srgbClr val="FF0000"/>
              </a:solidFill>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extLst>
      <p:ext uri="{BB962C8B-B14F-4D97-AF65-F5344CB8AC3E}">
        <p14:creationId xmlns:p14="http://schemas.microsoft.com/office/powerpoint/2010/main" val="762417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الفرع الثاني :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cs typeface="+mj-cs"/>
              </a:rPr>
              <a:t>لكل قاعدة قانونية نطاق زماني تطبق فيه يبدأ من وقت نفاذ القانون وحتى لحظة إلغائه, لذلك فان الأصل هو عدم تطبيق القانون إلا علي الوقائع والتصرفات التي تحدث من وقت نفاذه وهو ما يعرف بمبدأ الأثر الفوري أو المباشر للقانون ،أما الوقائع التي حدثت قبل نفاذه فإنها تظل خاضعة للقانون الذي كان ساريا لحظة وقوعها، وهو ما يعرف بمبدأ عدم رجعية القانون .</a:t>
            </a:r>
            <a:endParaRPr lang="en-US" sz="2800" b="1" dirty="0" smtClean="0">
              <a:solidFill>
                <a:sysClr val="windowText" lastClr="000000"/>
              </a:solidFill>
              <a:cs typeface="+mj-cs"/>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extLst>
      <p:ext uri="{BB962C8B-B14F-4D97-AF65-F5344CB8AC3E}">
        <p14:creationId xmlns:p14="http://schemas.microsoft.com/office/powerpoint/2010/main" val="325233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95300" y="1524000"/>
            <a:ext cx="8915400" cy="4602163"/>
          </a:xfrm>
        </p:spPr>
        <p:txBody>
          <a:bodyPr/>
          <a:lstStyle/>
          <a:p>
            <a:pPr rtl="1">
              <a:buFont typeface="Wingdings" pitchFamily="2" charset="2"/>
              <a:buChar char="v"/>
            </a:pPr>
            <a:r>
              <a:rPr lang="ar-SA" sz="2800" b="1" dirty="0" smtClean="0"/>
              <a:t>مبدأ</a:t>
            </a:r>
            <a:r>
              <a:rPr lang="ar-EG" sz="2800" b="1" dirty="0" smtClean="0"/>
              <a:t>عدم رجعية القوانين</a:t>
            </a:r>
            <a:r>
              <a:rPr lang="ar-SA" sz="2800" b="1" dirty="0" smtClean="0"/>
              <a:t> :يقضي هذا المبدأ بعدم سريان القاعدة القانونية على التصرفات والمراكز القانونية التي تمت قبل نفاذها .</a:t>
            </a:r>
          </a:p>
          <a:p>
            <a:pPr rtl="1"/>
            <a:r>
              <a:rPr lang="ar-SA" sz="2800" dirty="0" smtClean="0"/>
              <a:t>يقوم هذا المبدأ على اعتبارات من أهمها: تحقيق العدالة، واستقرار المعاملات،</a:t>
            </a:r>
            <a:r>
              <a:rPr lang="en-GB" sz="2800" dirty="0" smtClean="0"/>
              <a:t>    </a:t>
            </a:r>
            <a:r>
              <a:rPr lang="ar-SA" sz="2800" dirty="0" smtClean="0"/>
              <a:t> والمنطق السليم .</a:t>
            </a:r>
          </a:p>
          <a:p>
            <a:pPr rtl="1"/>
            <a:r>
              <a:rPr lang="ar-EG" sz="2800" b="1" dirty="0" smtClean="0"/>
              <a:t>الاستثناءات</a:t>
            </a:r>
            <a:r>
              <a:rPr lang="ar-SA" sz="2800" b="1" dirty="0" smtClean="0"/>
              <a:t> التي ترد على مبدأ عدم رجعية القوانين</a:t>
            </a:r>
            <a:endParaRPr lang="en-US" sz="2800" b="1" dirty="0" smtClean="0"/>
          </a:p>
          <a:p>
            <a:pPr rtl="1"/>
            <a:r>
              <a:rPr lang="ar-SA" sz="2800" dirty="0" smtClean="0"/>
              <a:t>1ـ النص الصريح</a:t>
            </a:r>
            <a:endParaRPr lang="en-US" sz="2800" dirty="0" smtClean="0"/>
          </a:p>
          <a:p>
            <a:pPr rtl="1"/>
            <a:r>
              <a:rPr lang="ar-SA" sz="2800" dirty="0" smtClean="0"/>
              <a:t>2ـ القوانين  الأصلح للمتهم </a:t>
            </a:r>
            <a:endParaRPr lang="en-US" sz="2800" dirty="0" smtClean="0"/>
          </a:p>
          <a:p>
            <a:pPr rtl="1"/>
            <a:r>
              <a:rPr lang="ar-SA" sz="2800" dirty="0" smtClean="0"/>
              <a:t>3ـ القوانين المفسرة</a:t>
            </a:r>
            <a:endParaRPr lang="en-US" sz="2800" dirty="0" smtClean="0"/>
          </a:p>
          <a:p>
            <a:pPr rtl="1"/>
            <a:r>
              <a:rPr lang="ar-SA" sz="2800" dirty="0" smtClean="0"/>
              <a:t>4ـ القوانين المتعلقة بالنظام العام أو الآداب </a:t>
            </a:r>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extLst>
      <p:ext uri="{BB962C8B-B14F-4D97-AF65-F5344CB8AC3E}">
        <p14:creationId xmlns:p14="http://schemas.microsoft.com/office/powerpoint/2010/main" val="13213033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buFont typeface="Wingdings" pitchFamily="2" charset="2"/>
              <a:buChar char="v"/>
            </a:pPr>
            <a:r>
              <a:rPr lang="ar-SA" b="1" dirty="0" smtClean="0"/>
              <a:t>مبدأ الأثر الفوري والمباشر للقانون يعني أن القانون الجديد يسري على كافة الوقائع والتصرفات التي تحدث بعد نفاذه .</a:t>
            </a:r>
          </a:p>
          <a:p>
            <a:pPr algn="just" rtl="1">
              <a:buFont typeface="Wingdings" pitchFamily="2" charset="2"/>
              <a:buChar char="v"/>
            </a:pPr>
            <a:r>
              <a:rPr lang="ar-SA" b="1" dirty="0" smtClean="0"/>
              <a:t>يستثنى من هذا المبدأ العقود التي تمت في ظل القانون القديم ، بحيث تظل المراكز القانونية التي نشأت عنها قائمة وتنتج آثارها طبقا لأحكام القانون القديم  </a:t>
            </a:r>
            <a:r>
              <a:rPr lang="ar-SA" b="1" u="sng" dirty="0" smtClean="0"/>
              <a:t>بشرط ألا تكون قواعد القانون الجديد آمرة</a:t>
            </a:r>
            <a:endParaRPr lang="en-US" b="1" u="sng" dirty="0" smtClean="0"/>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extLst>
      <p:ext uri="{BB962C8B-B14F-4D97-AF65-F5344CB8AC3E}">
        <p14:creationId xmlns:p14="http://schemas.microsoft.com/office/powerpoint/2010/main" val="3659598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26</TotalTime>
  <Words>712</Words>
  <Application>Microsoft Office PowerPoint</Application>
  <PresentationFormat>A4 Paper (210x297 mm)</PresentationFormat>
  <Paragraphs>96</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ae_AlMateen</vt:lpstr>
      <vt:lpstr>AL-Mohanad</vt:lpstr>
      <vt:lpstr>AL-Mohanad Bold</vt:lpstr>
      <vt:lpstr>Arial</vt:lpstr>
      <vt:lpstr>AYM Wadiy S_U normal.</vt:lpstr>
      <vt:lpstr>Calibri</vt:lpstr>
      <vt:lpstr>Constantia</vt:lpstr>
      <vt:lpstr>Simplified Arabic</vt:lpstr>
      <vt:lpstr>Times New Roman</vt:lpstr>
      <vt:lpstr>Wingdings</vt:lpstr>
      <vt:lpstr>Office Theme</vt:lpstr>
      <vt:lpstr>PowerPoint Presentation</vt:lpstr>
      <vt:lpstr>المحاضرة التاسعة</vt:lpstr>
      <vt:lpstr>سنتناول في هذه المحاضرة </vt:lpstr>
      <vt:lpstr>أولا :نطاق تطبيق القانون من حيث المكان</vt:lpstr>
      <vt:lpstr>ت :نطاق تطبيق القانون من حيث المكان</vt:lpstr>
      <vt:lpstr>ت :نطاق تطبيق القانون من حيث المكان</vt:lpstr>
      <vt:lpstr>ثانيا: نطاق تطبيق القانون من حيث الزمان</vt:lpstr>
      <vt:lpstr>ثانيا: نطاق تطبيق القانون من حيث الزمان</vt:lpstr>
      <vt:lpstr>ت إلغاء القانون</vt:lpstr>
      <vt:lpstr>ت إلغاء القانون</vt:lpstr>
      <vt:lpstr>الفرع الثاني : تنازع القوانين من حيث الزمان:</vt:lpstr>
      <vt:lpstr>ت تنازع القوانين من حيث الزمان</vt:lpstr>
      <vt:lpstr>ت تنازع القوانين من حيث الزمان</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15</cp:revision>
  <dcterms:created xsi:type="dcterms:W3CDTF">2014-09-11T06:47:01Z</dcterms:created>
  <dcterms:modified xsi:type="dcterms:W3CDTF">2016-03-17T10:21:12Z</dcterms:modified>
</cp:coreProperties>
</file>