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310" r:id="rId3"/>
    <p:sldId id="324" r:id="rId4"/>
    <p:sldId id="325" r:id="rId5"/>
    <p:sldId id="326" r:id="rId6"/>
    <p:sldId id="327" r:id="rId7"/>
    <p:sldId id="328" r:id="rId8"/>
    <p:sldId id="329" r:id="rId9"/>
    <p:sldId id="330" r:id="rId10"/>
    <p:sldId id="331" r:id="rId11"/>
    <p:sldId id="332" r:id="rId12"/>
    <p:sldId id="333" r:id="rId13"/>
    <p:sldId id="334" r:id="rId14"/>
    <p:sldId id="335" r:id="rId15"/>
    <p:sldId id="336"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0" autoAdjust="0"/>
    <p:restoredTop sz="94664" autoAdjust="0"/>
  </p:normalViewPr>
  <p:slideViewPr>
    <p:cSldViewPr>
      <p:cViewPr varScale="1">
        <p:scale>
          <a:sx n="72" d="100"/>
          <a:sy n="72" d="100"/>
        </p:scale>
        <p:origin x="78" y="103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3/17/2016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extLst>
      <p:ext uri="{BB962C8B-B14F-4D97-AF65-F5344CB8AC3E}">
        <p14:creationId xmlns:p14="http://schemas.microsoft.com/office/powerpoint/2010/main" val="1013404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مبادئ القانون</a:t>
            </a:r>
            <a:r>
              <a:rPr lang="ar-SA" sz="2800" b="1" dirty="0">
                <a:solidFill>
                  <a:srgbClr val="7F7F7F"/>
                </a:solidFill>
                <a:latin typeface="Calibri" pitchFamily="34" charset="0"/>
                <a:cs typeface="Times New Roman" pitchFamily="18" charset="0"/>
              </a:rPr>
              <a:t/>
            </a:r>
            <a:br>
              <a:rPr lang="ar-SA" sz="2800" b="1" dirty="0">
                <a:solidFill>
                  <a:srgbClr val="7F7F7F"/>
                </a:solidFill>
                <a:latin typeface="Calibri" pitchFamily="34" charset="0"/>
                <a:cs typeface="Times New Roman" pitchFamily="18" charset="0"/>
              </a:rPr>
            </a:b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err="1">
                <a:solidFill>
                  <a:srgbClr val="7F7F7F"/>
                </a:solidFill>
                <a:latin typeface="Calibri" pitchFamily="34" charset="0"/>
                <a:cs typeface="Times New Roman" pitchFamily="18" charset="0"/>
              </a:rPr>
              <a:t>د.خالد</a:t>
            </a:r>
            <a:r>
              <a:rPr lang="ar-SA" sz="2800" b="1" dirty="0">
                <a:solidFill>
                  <a:srgbClr val="7F7F7F"/>
                </a:solidFill>
                <a:latin typeface="Calibri" pitchFamily="34" charset="0"/>
                <a:cs typeface="Times New Roman" pitchFamily="18" charset="0"/>
              </a:rPr>
              <a:t> عبد التواب</a:t>
            </a:r>
            <a:endParaRPr lang="ar-SA"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العاشرة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القسم الثاني </a:t>
            </a:r>
          </a:p>
          <a:p>
            <a:pPr rtl="1" eaLnBrk="1" fontAlgn="auto" hangingPunct="1">
              <a:spcBef>
                <a:spcPct val="0"/>
              </a:spcBef>
              <a:spcAft>
                <a:spcPts val="0"/>
              </a:spcAft>
              <a:defRPr/>
            </a:pPr>
            <a:r>
              <a:rPr lang="ar-SA"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نظرية الحق</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مبادئ </a:t>
            </a:r>
            <a:r>
              <a:rPr lang="ar-SA" sz="2000" dirty="0" smtClean="0">
                <a:solidFill>
                  <a:schemeClr val="accent1">
                    <a:lumMod val="75000"/>
                  </a:schemeClr>
                </a:solidFill>
              </a:rPr>
              <a:t>القانون                                                                                    </a:t>
            </a:r>
            <a:r>
              <a:rPr lang="ar-SA" sz="2000" dirty="0">
                <a:solidFill>
                  <a:schemeClr val="accent1">
                    <a:lumMod val="75000"/>
                  </a:schemeClr>
                </a:solidFill>
              </a:rPr>
              <a:t>المحاضرة العاشرة</a:t>
            </a:r>
            <a:endParaRPr lang="en-US" sz="2000" dirty="0">
              <a:solidFill>
                <a:schemeClr val="accent1">
                  <a:lumMod val="75000"/>
                </a:schemeClr>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fontAlgn="auto">
              <a:spcBef>
                <a:spcPts val="0"/>
              </a:spcBef>
              <a:spcAft>
                <a:spcPts val="0"/>
              </a:spcAft>
              <a:defRPr/>
            </a:pPr>
            <a:r>
              <a:rPr lang="ar-SA" sz="4000" b="1" dirty="0" smtClean="0"/>
              <a:t>الباب الأول : ماهية الحق</a:t>
            </a:r>
            <a:endParaRPr lang="en-US" sz="4000" dirty="0" smtClean="0"/>
          </a:p>
        </p:txBody>
      </p:sp>
      <p:sp>
        <p:nvSpPr>
          <p:cNvPr id="3" name="Content Placeholder 2"/>
          <p:cNvSpPr>
            <a:spLocks noGrp="1"/>
          </p:cNvSpPr>
          <p:nvPr>
            <p:ph idx="1"/>
          </p:nvPr>
        </p:nvSpPr>
        <p:spPr>
          <a:xfrm>
            <a:off x="228600" y="1371600"/>
            <a:ext cx="9525000" cy="4953000"/>
          </a:xfrm>
        </p:spPr>
        <p:txBody>
          <a:bodyPr/>
          <a:lstStyle/>
          <a:p>
            <a:pPr algn="just" rtl="1" eaLnBrk="1" hangingPunct="1"/>
            <a:r>
              <a:rPr lang="ar-SA" sz="2800" b="1" dirty="0" smtClean="0">
                <a:latin typeface="AL-Mohanad"/>
              </a:rPr>
              <a:t>الحق هو سلطة يمنحها القانون لشخص يكون له بمقتضاها أن يقوم بعمل معين تحقيقا لمصلحة يقرها القانون ويحميها .</a:t>
            </a:r>
            <a:endParaRPr lang="en-US" sz="2800" b="1" dirty="0" smtClean="0">
              <a:latin typeface="AL-Mohanad"/>
            </a:endParaRPr>
          </a:p>
          <a:p>
            <a:pPr algn="just" rtl="1" eaLnBrk="1" hangingPunct="1"/>
            <a:r>
              <a:rPr lang="ar-SA" sz="2800" b="1" dirty="0" smtClean="0">
                <a:latin typeface="AL-Mohanad"/>
              </a:rPr>
              <a:t>يمكن تقسيم الحقوق إلي حقوق غير مالية وحقوق مالية وحقوق مختلطة :</a:t>
            </a:r>
          </a:p>
          <a:p>
            <a:pPr algn="just" rtl="1" eaLnBrk="1" hangingPunct="1"/>
            <a:r>
              <a:rPr lang="ar-SA" sz="2800" b="1" dirty="0" smtClean="0">
                <a:latin typeface="AL-Mohanad"/>
              </a:rPr>
              <a:t>- فالحقوق غير المالية هي التي لا يمكن تقويمها بالنقود لأنها تنطوي علي قيمة معنوية وليس قيمة مادية .</a:t>
            </a:r>
            <a:endParaRPr lang="en-US" sz="2800" b="1" dirty="0" smtClean="0">
              <a:solidFill>
                <a:srgbClr val="2D07CF"/>
              </a:solidFill>
              <a:latin typeface="AL-Mohanad"/>
              <a:cs typeface="AL-Mohanad Bold"/>
            </a:endParaRPr>
          </a:p>
          <a:p>
            <a:pPr algn="just" rtl="1" eaLnBrk="1" hangingPunct="1"/>
            <a:r>
              <a:rPr lang="ar-SA" sz="2800" b="1" dirty="0" smtClean="0">
                <a:latin typeface="AL-Mohanad"/>
              </a:rPr>
              <a:t>- الحقوق المالية فهي التي يمكن تقويمها بالنقود وتحقق مصلحة مادية .</a:t>
            </a:r>
            <a:endParaRPr lang="en-US" sz="2800" b="1" dirty="0" smtClean="0">
              <a:solidFill>
                <a:srgbClr val="2D07CF"/>
              </a:solidFill>
              <a:latin typeface="AL-Mohanad"/>
              <a:cs typeface="AL-Mohanad Bold"/>
            </a:endParaRPr>
          </a:p>
          <a:p>
            <a:pPr algn="just" rtl="1" eaLnBrk="1" hangingPunct="1"/>
            <a:r>
              <a:rPr lang="ar-SA" sz="2800" b="1" dirty="0" smtClean="0">
                <a:latin typeface="AL-Mohanad"/>
              </a:rPr>
              <a:t>- الحقوق المختلطة هي التي يمتزج فيها جانبان : جانب مالي يمكن تقويمه بالنقود وجانب غير مالي لا يمكن تقويمه بالنقود .</a:t>
            </a:r>
            <a:endParaRPr lang="en-US" sz="2800" b="1" dirty="0" smtClean="0">
              <a:latin typeface="AL-Mohanad"/>
            </a:endParaRPr>
          </a:p>
          <a:p>
            <a:pPr algn="just" rtl="1" eaLnBrk="1" hangingPunct="1"/>
            <a:endParaRPr lang="ar-SA" sz="2800" dirty="0" smtClean="0">
              <a:latin typeface="AL-Mohanad Bold"/>
              <a:cs typeface="AL-Mohanad Bold"/>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3</a:t>
            </a:fld>
            <a:endParaRPr lang="en-US"/>
          </a:p>
        </p:txBody>
      </p:sp>
    </p:spTree>
    <p:extLst>
      <p:ext uri="{BB962C8B-B14F-4D97-AF65-F5344CB8AC3E}">
        <p14:creationId xmlns:p14="http://schemas.microsoft.com/office/powerpoint/2010/main" val="38870391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b="1" dirty="0" smtClean="0"/>
              <a:t>أنواع الحقوق</a:t>
            </a:r>
            <a:endParaRPr lang="en-US" sz="4000" dirty="0"/>
          </a:p>
        </p:txBody>
      </p:sp>
      <p:sp>
        <p:nvSpPr>
          <p:cNvPr id="3" name="Content Placeholder 2"/>
          <p:cNvSpPr>
            <a:spLocks noGrp="1"/>
          </p:cNvSpPr>
          <p:nvPr>
            <p:ph idx="1"/>
          </p:nvPr>
        </p:nvSpPr>
        <p:spPr>
          <a:xfrm>
            <a:off x="228600" y="1371600"/>
            <a:ext cx="9525000" cy="4953000"/>
          </a:xfrm>
        </p:spPr>
        <p:txBody>
          <a:bodyPr/>
          <a:lstStyle/>
          <a:p>
            <a:pPr algn="ctr"/>
            <a:r>
              <a:rPr lang="ar-SA" sz="2800" b="1" dirty="0" smtClean="0">
                <a:solidFill>
                  <a:srgbClr val="FF0000"/>
                </a:solidFill>
              </a:rPr>
              <a:t>المبحث الأول :الحقوق غير المالية</a:t>
            </a:r>
            <a:endParaRPr lang="en-US" sz="2800" dirty="0" smtClean="0">
              <a:solidFill>
                <a:srgbClr val="FF0000"/>
              </a:solidFill>
            </a:endParaRPr>
          </a:p>
          <a:p>
            <a:pPr rtl="1" eaLnBrk="1" hangingPunct="1"/>
            <a:r>
              <a:rPr lang="ar-SA" sz="2800" b="1" dirty="0" smtClean="0">
                <a:latin typeface="AL-Mohanad"/>
              </a:rPr>
              <a:t>- يندرج ضمن هذه الحقوق : الحقوق السياسية ، وحقوق الأسرة ، والحقوق اللصيقة بالشخصية . </a:t>
            </a:r>
            <a:endParaRPr lang="en-US" sz="2800" b="1" dirty="0" smtClean="0">
              <a:solidFill>
                <a:schemeClr val="bg1"/>
              </a:solidFill>
              <a:latin typeface="AL-Mohanad"/>
              <a:cs typeface="AL-Mohanad Bold" pitchFamily="2" charset="-78"/>
            </a:endParaRPr>
          </a:p>
          <a:p>
            <a:pPr rtl="1" eaLnBrk="1" hangingPunct="1"/>
            <a:r>
              <a:rPr lang="ar-SA" sz="2800" b="1" dirty="0" smtClean="0">
                <a:latin typeface="AL-Mohanad"/>
              </a:rPr>
              <a:t>المطلب الأول: الحقوق السياسية</a:t>
            </a:r>
          </a:p>
          <a:p>
            <a:pPr rtl="1" eaLnBrk="1" hangingPunct="1"/>
            <a:r>
              <a:rPr lang="ar-SA" sz="2800" b="1" dirty="0" smtClean="0">
                <a:latin typeface="AL-Mohanad"/>
              </a:rPr>
              <a:t>هي التي تمنح للشخص باعتباره عضوا في جماعة سياسية ، وتخول لصاحبها حق المشاركة في الحكم وإدارة شئون بلده ، مثل حق الانتخاب وحق الترشيح وحق تولي الوظائف العامة وتتميز بالخصائص التالية :</a:t>
            </a:r>
            <a:endParaRPr lang="en-US" sz="2800" b="1" dirty="0" smtClean="0">
              <a:latin typeface="AL-Mohanad"/>
            </a:endParaRPr>
          </a:p>
          <a:p>
            <a:pPr rtl="1" eaLnBrk="1" hangingPunct="1"/>
            <a:r>
              <a:rPr lang="ar-SA" sz="2800" b="1" dirty="0" smtClean="0">
                <a:latin typeface="AL-Mohanad Bold"/>
              </a:rPr>
              <a:t>أولا : أنها قاصرة عادة على المواطنين أي التابعين لجنسية الدولة </a:t>
            </a:r>
          </a:p>
          <a:p>
            <a:pPr rtl="1" eaLnBrk="1" hangingPunct="1"/>
            <a:r>
              <a:rPr lang="ar-SA" sz="2800" b="1" dirty="0" smtClean="0">
                <a:latin typeface="AL-Mohanad"/>
              </a:rPr>
              <a:t>ثانيا : أنها ليست حقوقاً خالصة بل تخالطها الواجبات</a:t>
            </a:r>
            <a:r>
              <a:rPr lang="en-US" sz="2800" b="1" dirty="0" smtClean="0">
                <a:latin typeface="AL-Mohanad"/>
              </a:rPr>
              <a:t> ..</a:t>
            </a:r>
            <a:endParaRPr lang="en-US" sz="2800" b="1" dirty="0" smtClean="0">
              <a:solidFill>
                <a:srgbClr val="2D07CF"/>
              </a:solidFill>
              <a:latin typeface="AL-Mohanad"/>
              <a:cs typeface="AL-Mohanad Bold"/>
            </a:endParaRPr>
          </a:p>
          <a:p>
            <a:pPr rtl="1" eaLnBrk="1" hangingPunct="1"/>
            <a:endParaRPr lang="ar-SA" sz="2800" dirty="0" smtClean="0">
              <a:solidFill>
                <a:srgbClr val="FF0000"/>
              </a:solidFill>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4</a:t>
            </a:fld>
            <a:endParaRPr lang="en-US"/>
          </a:p>
        </p:txBody>
      </p:sp>
    </p:spTree>
    <p:extLst>
      <p:ext uri="{BB962C8B-B14F-4D97-AF65-F5344CB8AC3E}">
        <p14:creationId xmlns:p14="http://schemas.microsoft.com/office/powerpoint/2010/main" val="4935627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915400" cy="1066800"/>
          </a:xfrm>
        </p:spPr>
        <p:txBody>
          <a:bodyPr/>
          <a:lstStyle/>
          <a:p>
            <a:pPr algn="ctr" rtl="1"/>
            <a:r>
              <a:rPr lang="ar-SA" sz="4000" b="1" dirty="0" smtClean="0"/>
              <a:t/>
            </a:r>
            <a:br>
              <a:rPr lang="ar-SA" sz="4000" b="1" dirty="0" smtClean="0"/>
            </a:br>
            <a:r>
              <a:rPr lang="ar-SA" sz="4000" b="1" dirty="0" smtClean="0"/>
              <a:t>ت :الحقوق غير المالية</a:t>
            </a:r>
            <a:r>
              <a:rPr lang="en-US" sz="4000" dirty="0" smtClean="0">
                <a:solidFill>
                  <a:srgbClr val="FF0000"/>
                </a:solidFill>
              </a:rPr>
              <a:t/>
            </a:r>
            <a:br>
              <a:rPr lang="en-US" sz="4000" dirty="0" smtClean="0">
                <a:solidFill>
                  <a:srgbClr val="FF0000"/>
                </a:solidFill>
              </a:rPr>
            </a:br>
            <a:endParaRPr lang="en-US" sz="4000" dirty="0"/>
          </a:p>
        </p:txBody>
      </p:sp>
      <p:sp>
        <p:nvSpPr>
          <p:cNvPr id="3" name="Content Placeholder 2"/>
          <p:cNvSpPr>
            <a:spLocks noGrp="1"/>
          </p:cNvSpPr>
          <p:nvPr>
            <p:ph idx="1"/>
          </p:nvPr>
        </p:nvSpPr>
        <p:spPr>
          <a:xfrm>
            <a:off x="228600" y="1371600"/>
            <a:ext cx="9525000" cy="4953000"/>
          </a:xfrm>
        </p:spPr>
        <p:txBody>
          <a:bodyPr/>
          <a:lstStyle/>
          <a:p>
            <a:endParaRPr lang="en-US" sz="2800" b="1" dirty="0" smtClean="0"/>
          </a:p>
          <a:p>
            <a:pPr rtl="1"/>
            <a:r>
              <a:rPr lang="en-US" sz="2800" b="1" dirty="0" smtClean="0"/>
              <a:t> </a:t>
            </a:r>
            <a:r>
              <a:rPr lang="ar-SA" sz="2800" b="1" dirty="0" smtClean="0"/>
              <a:t>ثالثا : الحق السياسي لا يمكن التصرف فيه ولا يسقط بالتقادم ولا ينتقل للورثة . </a:t>
            </a:r>
          </a:p>
          <a:p>
            <a:pPr rtl="1"/>
            <a:endParaRPr lang="en-US" sz="2800" b="1" dirty="0" smtClean="0">
              <a:solidFill>
                <a:srgbClr val="2D07CF"/>
              </a:solidFill>
              <a:cs typeface="AL-Mohanad Bold"/>
            </a:endParaRPr>
          </a:p>
          <a:p>
            <a:pPr rtl="1" eaLnBrk="1" hangingPunct="1"/>
            <a:r>
              <a:rPr lang="ar-SA" sz="2800" b="1" dirty="0" smtClean="0"/>
              <a:t>تختلف الحقوق السياسية عن الحقوق المدنية التي تنظم نشاط الفرد في علاقته مع غيره -مثل حق الشخص في الحياة وحقه في الزواج وحريته في التعاملات - في انها تهتم بمصالح الجماعة في حين تهتم الحقوق المدنية بالمصالح الفردية .</a:t>
            </a:r>
            <a:endParaRPr lang="en-US" sz="2800" b="1" dirty="0" smtClean="0"/>
          </a:p>
          <a:p>
            <a:pPr rtl="1" eaLnBrk="1" hangingPunct="1"/>
            <a:endParaRPr lang="ar-SA" sz="2800" b="1"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a:p>
        </p:txBody>
      </p:sp>
    </p:spTree>
    <p:extLst>
      <p:ext uri="{BB962C8B-B14F-4D97-AF65-F5344CB8AC3E}">
        <p14:creationId xmlns:p14="http://schemas.microsoft.com/office/powerpoint/2010/main" val="5140198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t>ت :الحقوق غير المالية</a:t>
            </a:r>
            <a:endParaRPr lang="en-US" sz="3600" dirty="0"/>
          </a:p>
        </p:txBody>
      </p:sp>
      <p:sp>
        <p:nvSpPr>
          <p:cNvPr id="3" name="Content Placeholder 2"/>
          <p:cNvSpPr>
            <a:spLocks noGrp="1"/>
          </p:cNvSpPr>
          <p:nvPr>
            <p:ph idx="1"/>
          </p:nvPr>
        </p:nvSpPr>
        <p:spPr/>
        <p:txBody>
          <a:bodyPr/>
          <a:lstStyle/>
          <a:p>
            <a:pPr rtl="1"/>
            <a:r>
              <a:rPr lang="ar-SA" sz="2800" b="1" dirty="0" smtClean="0">
                <a:solidFill>
                  <a:srgbClr val="FF0000"/>
                </a:solidFill>
              </a:rPr>
              <a:t>المطلب الثاني :حقوق الأسرة</a:t>
            </a:r>
            <a:endParaRPr lang="en-US" sz="2800" b="1" dirty="0" smtClean="0">
              <a:solidFill>
                <a:srgbClr val="FF0000"/>
              </a:solidFill>
            </a:endParaRPr>
          </a:p>
          <a:p>
            <a:pPr algn="just" rtl="1"/>
            <a:r>
              <a:rPr lang="ar-SA" sz="2800" b="1" dirty="0" smtClean="0"/>
              <a:t>هي الحقوق التي تثبت للإنسان باعتباره عضوا في أسرة معينة سواء أكان ذلك بسبب الزواج أم النسب . ومن أمثلتها حق الزوج في الطاعة ، وحق الزوجة في إنفاق زوجها عليها ، وحق الأب في تأديب أولاده ، وحق الأولاد في إنفاق والدهم عليهم .</a:t>
            </a:r>
            <a:endParaRPr lang="en-US" sz="2800" b="1" dirty="0" smtClean="0"/>
          </a:p>
          <a:p>
            <a:pPr algn="just" rtl="1"/>
            <a:endParaRPr lang="en-US" sz="2800" dirty="0" smtClean="0"/>
          </a:p>
          <a:p>
            <a:pPr lvl="0" rtl="1">
              <a:buFont typeface="Wingdings" pitchFamily="2" charset="2"/>
              <a:buChar char="v"/>
            </a:pPr>
            <a:endParaRPr lang="ar-SA" sz="2800" b="1" dirty="0" smtClean="0">
              <a:latin typeface="AL-Mohanad Bold"/>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a:p>
        </p:txBody>
      </p:sp>
    </p:spTree>
    <p:extLst>
      <p:ext uri="{BB962C8B-B14F-4D97-AF65-F5344CB8AC3E}">
        <p14:creationId xmlns:p14="http://schemas.microsoft.com/office/powerpoint/2010/main" val="25643076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t>ت :الحقوق غير المالية</a:t>
            </a:r>
            <a:endParaRPr lang="en-US" sz="3600" dirty="0"/>
          </a:p>
        </p:txBody>
      </p:sp>
      <p:sp>
        <p:nvSpPr>
          <p:cNvPr id="3" name="Content Placeholder 2"/>
          <p:cNvSpPr>
            <a:spLocks noGrp="1"/>
          </p:cNvSpPr>
          <p:nvPr>
            <p:ph idx="1"/>
          </p:nvPr>
        </p:nvSpPr>
        <p:spPr/>
        <p:txBody>
          <a:bodyPr/>
          <a:lstStyle/>
          <a:p>
            <a:pPr algn="ctr" rtl="1"/>
            <a:endParaRPr lang="ar-SA" sz="2400" b="1" dirty="0" smtClean="0">
              <a:solidFill>
                <a:srgbClr val="FF0000"/>
              </a:solidFill>
            </a:endParaRPr>
          </a:p>
          <a:p>
            <a:pPr rtl="1"/>
            <a:r>
              <a:rPr lang="ar-SA" sz="2400" b="1" dirty="0" smtClean="0">
                <a:solidFill>
                  <a:srgbClr val="FF0000"/>
                </a:solidFill>
              </a:rPr>
              <a:t>المطلب الثالث :الحقوق اللصيقة بالشخصية </a:t>
            </a:r>
          </a:p>
          <a:p>
            <a:pPr algn="ctr"/>
            <a:endParaRPr lang="en-US" sz="2400" b="1" dirty="0" smtClean="0">
              <a:solidFill>
                <a:srgbClr val="FF0000"/>
              </a:solidFill>
            </a:endParaRPr>
          </a:p>
          <a:p>
            <a:pPr algn="just" rtl="1"/>
            <a:r>
              <a:rPr lang="ar-SA" sz="2400" b="1" dirty="0" smtClean="0"/>
              <a:t>يقصد بها تلك الحقوق المقررة للأشخاص للمحافظة علي شخصيتهم ، وتثبت هذه الحقوق لكل إنسان سواء كان من المواطنين أو الأجانب ، ومع ذلك يحق للدولة أن تفرض بعض القيود علي الأجانب بالنسبة لممارسة هذه الحقوق .</a:t>
            </a:r>
            <a:endParaRPr lang="en-US" sz="2400" b="1" dirty="0" smtClean="0"/>
          </a:p>
          <a:p>
            <a:pPr algn="just" rtl="1"/>
            <a:r>
              <a:rPr lang="ar-SA" sz="2400" b="1" dirty="0" smtClean="0"/>
              <a:t>ومن أمثلتها تلك التي تهدف إلى حماية الكيان المادي للإنسان كالحق في الحياة وفي سلامة الجسم والأعضاء ، وكذلك التي تهدف إلي حماية الكيان الأدبي والمعنوي للإنسان كالحق في السمعة والشرف ، ومنها الحريات الشخصية التي تمكن الشخص من مزاولة نشاطه كحرية التنقل وحرية العمل وحرية التعاقد وحرية الزواج .</a:t>
            </a:r>
            <a:endParaRPr lang="en-US" sz="2400" b="1" dirty="0" smtClean="0"/>
          </a:p>
          <a:p>
            <a:pPr algn="l" rtl="1"/>
            <a:endParaRPr lang="en-US" sz="2400" b="1" dirty="0" smtClean="0">
              <a:solidFill>
                <a:srgbClr val="2D07CF"/>
              </a:solidFill>
              <a:latin typeface="AL-Mohanad"/>
            </a:endParaRPr>
          </a:p>
          <a:p>
            <a:pPr marL="320040" indent="-320040" algn="ctr" rtl="1" eaLnBrk="1" fontAlgn="auto" hangingPunct="1">
              <a:spcAft>
                <a:spcPts val="0"/>
              </a:spcAft>
              <a:defRPr/>
            </a:pPr>
            <a:endParaRPr lang="en-US" sz="2400" dirty="0" smtClean="0">
              <a:latin typeface="AL-Mohanad Bold"/>
              <a:cs typeface="+mj-cs"/>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a:p>
        </p:txBody>
      </p:sp>
    </p:spTree>
    <p:extLst>
      <p:ext uri="{BB962C8B-B14F-4D97-AF65-F5344CB8AC3E}">
        <p14:creationId xmlns:p14="http://schemas.microsoft.com/office/powerpoint/2010/main" val="14731988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t>ت :الحقوق غير المالية</a:t>
            </a:r>
            <a:endParaRPr lang="en-US" sz="3600" dirty="0"/>
          </a:p>
        </p:txBody>
      </p:sp>
      <p:sp>
        <p:nvSpPr>
          <p:cNvPr id="3" name="Content Placeholder 2"/>
          <p:cNvSpPr>
            <a:spLocks noGrp="1"/>
          </p:cNvSpPr>
          <p:nvPr>
            <p:ph idx="1"/>
          </p:nvPr>
        </p:nvSpPr>
        <p:spPr/>
        <p:txBody>
          <a:bodyPr/>
          <a:lstStyle/>
          <a:p>
            <a:pPr algn="ctr" rtl="1"/>
            <a:endParaRPr lang="ar-SA" sz="2800" b="1" dirty="0" smtClean="0">
              <a:solidFill>
                <a:srgbClr val="FF0000"/>
              </a:solidFill>
            </a:endParaRPr>
          </a:p>
          <a:p>
            <a:pPr algn="ctr" rtl="1"/>
            <a:r>
              <a:rPr lang="ar-SA" sz="2800" b="1" dirty="0" smtClean="0">
                <a:solidFill>
                  <a:srgbClr val="FF0000"/>
                </a:solidFill>
              </a:rPr>
              <a:t>خصائص الحقوق اللصيقة بالشخصية</a:t>
            </a:r>
            <a:endParaRPr lang="ar-SA" sz="2800" dirty="0" smtClean="0"/>
          </a:p>
          <a:p>
            <a:pPr rtl="1" eaLnBrk="1" hangingPunct="1">
              <a:buFontTx/>
              <a:buChar char="-"/>
            </a:pPr>
            <a:r>
              <a:rPr lang="ar-SA" sz="2800" b="1" dirty="0" smtClean="0"/>
              <a:t>أولا : لا يجوز تصرف صاحبها فيها إلي الغير.</a:t>
            </a:r>
          </a:p>
          <a:p>
            <a:pPr rtl="1" eaLnBrk="1" hangingPunct="1">
              <a:buFontTx/>
              <a:buChar char="-"/>
            </a:pPr>
            <a:r>
              <a:rPr lang="ar-SA" sz="2800" b="1" dirty="0" smtClean="0"/>
              <a:t>ثانيا :لا تسقط هذه الحقوق ولا تكتسب بالتقادم.</a:t>
            </a:r>
            <a:endParaRPr lang="en-US" sz="2800" b="1" dirty="0" smtClean="0"/>
          </a:p>
          <a:p>
            <a:pPr rtl="1" eaLnBrk="1" hangingPunct="1">
              <a:buFontTx/>
              <a:buChar char="-"/>
            </a:pPr>
            <a:r>
              <a:rPr lang="ar-SA" sz="2800" b="1" dirty="0" smtClean="0"/>
              <a:t>ثالثا : لا ينتقل معظمها إلي الورثة.</a:t>
            </a:r>
          </a:p>
          <a:p>
            <a:pPr rtl="1" eaLnBrk="1" hangingPunct="1">
              <a:buFontTx/>
              <a:buChar char="-"/>
            </a:pPr>
            <a:r>
              <a:rPr lang="ar-SA" sz="2800" b="1" dirty="0" smtClean="0"/>
              <a:t>رابعا : الاعتداء عليها ينشئ حقا ماليا في التعويض.</a:t>
            </a:r>
            <a:endParaRPr lang="en-US" sz="2800" b="1" dirty="0" smtClean="0"/>
          </a:p>
          <a:p>
            <a:pPr rtl="1" eaLnBrk="1" hangingPunct="1">
              <a:buFontTx/>
              <a:buChar char="-"/>
            </a:pPr>
            <a:endParaRPr lang="ar-SA" sz="2800" dirty="0" smtClean="0"/>
          </a:p>
          <a:p>
            <a:pPr rtl="1"/>
            <a:endParaRPr lang="en-US"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8</a:t>
            </a:fld>
            <a:endParaRPr lang="en-US"/>
          </a:p>
        </p:txBody>
      </p:sp>
    </p:spTree>
    <p:extLst>
      <p:ext uri="{BB962C8B-B14F-4D97-AF65-F5344CB8AC3E}">
        <p14:creationId xmlns:p14="http://schemas.microsoft.com/office/powerpoint/2010/main" val="26434441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73162"/>
          </a:xfrm>
        </p:spPr>
        <p:txBody>
          <a:bodyPr/>
          <a:lstStyle/>
          <a:p>
            <a:pPr algn="ctr" rtl="1"/>
            <a:r>
              <a:rPr lang="ar-SA" sz="3200" b="1" dirty="0" smtClean="0"/>
              <a:t>المبحث الثاني الحقوق المالية </a:t>
            </a:r>
            <a:r>
              <a:rPr lang="en-US" sz="3200" b="1" dirty="0" smtClean="0"/>
              <a:t/>
            </a:r>
            <a:br>
              <a:rPr lang="en-US" sz="3200" b="1" dirty="0" smtClean="0"/>
            </a:br>
            <a:endParaRPr lang="en-US" sz="3200" dirty="0"/>
          </a:p>
        </p:txBody>
      </p:sp>
      <p:sp>
        <p:nvSpPr>
          <p:cNvPr id="3" name="Content Placeholder 2"/>
          <p:cNvSpPr>
            <a:spLocks noGrp="1"/>
          </p:cNvSpPr>
          <p:nvPr>
            <p:ph idx="1"/>
          </p:nvPr>
        </p:nvSpPr>
        <p:spPr>
          <a:xfrm>
            <a:off x="457200" y="1752600"/>
            <a:ext cx="8915400" cy="3992563"/>
          </a:xfrm>
        </p:spPr>
        <p:txBody>
          <a:bodyPr/>
          <a:lstStyle/>
          <a:p>
            <a:pPr algn="just" rtl="1"/>
            <a:r>
              <a:rPr lang="ar-SA" sz="2800" b="1" dirty="0" smtClean="0"/>
              <a:t>هي الحقوق التي يمكن تقويمها بالنقود ،وتنقسم هذه الحقوق إلي حقوق عينية ، وحقوق دائنية أو شخصية </a:t>
            </a:r>
            <a:endParaRPr lang="en-US" sz="2800" b="1" dirty="0" smtClean="0"/>
          </a:p>
          <a:p>
            <a:pPr rtl="1"/>
            <a:r>
              <a:rPr lang="ar-SA" sz="2800" b="1" dirty="0" smtClean="0">
                <a:cs typeface="Simplified Arabic" pitchFamily="2" charset="-78"/>
              </a:rPr>
              <a:t>المطلب الأول: الحقوق العينية</a:t>
            </a:r>
            <a:endParaRPr lang="en-US" sz="2800" b="1" dirty="0" smtClean="0">
              <a:solidFill>
                <a:srgbClr val="FF0000"/>
              </a:solidFill>
            </a:endParaRPr>
          </a:p>
          <a:p>
            <a:pPr algn="just" rtl="1"/>
            <a:r>
              <a:rPr lang="ar-SA" sz="2800" b="1" dirty="0" smtClean="0"/>
              <a:t>الحق العيني سلطة مباشرة لشخص علي شئ مادي معين تخوله حق الحصول علي منافع مادية من هذا الشئ . </a:t>
            </a:r>
            <a:endParaRPr lang="en-US" sz="2800" b="1" dirty="0" smtClean="0"/>
          </a:p>
          <a:p>
            <a:pPr rtl="1"/>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9</a:t>
            </a:fld>
            <a:endParaRPr lang="en-US"/>
          </a:p>
        </p:txBody>
      </p:sp>
    </p:spTree>
    <p:extLst>
      <p:ext uri="{BB962C8B-B14F-4D97-AF65-F5344CB8AC3E}">
        <p14:creationId xmlns:p14="http://schemas.microsoft.com/office/powerpoint/2010/main" val="15021336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ت الحقوق المالية</a:t>
            </a:r>
            <a:endParaRPr lang="en-US" sz="3200" dirty="0"/>
          </a:p>
        </p:txBody>
      </p:sp>
      <p:sp>
        <p:nvSpPr>
          <p:cNvPr id="3" name="Content Placeholder 2"/>
          <p:cNvSpPr>
            <a:spLocks noGrp="1"/>
          </p:cNvSpPr>
          <p:nvPr>
            <p:ph idx="1"/>
          </p:nvPr>
        </p:nvSpPr>
        <p:spPr>
          <a:xfrm>
            <a:off x="495300" y="1524000"/>
            <a:ext cx="8915400" cy="4602163"/>
          </a:xfrm>
        </p:spPr>
        <p:txBody>
          <a:bodyPr/>
          <a:lstStyle/>
          <a:p>
            <a:pPr algn="just" rtl="1"/>
            <a:r>
              <a:rPr lang="ar-SA" sz="2800" b="1" dirty="0" smtClean="0">
                <a:solidFill>
                  <a:srgbClr val="FF0000"/>
                </a:solidFill>
              </a:rPr>
              <a:t>الحقوق العينية</a:t>
            </a:r>
          </a:p>
          <a:p>
            <a:pPr algn="just" rtl="1"/>
            <a:r>
              <a:rPr lang="ar-SA" sz="2800" b="1" dirty="0" smtClean="0">
                <a:solidFill>
                  <a:srgbClr val="FF0000"/>
                </a:solidFill>
              </a:rPr>
              <a:t> </a:t>
            </a:r>
            <a:r>
              <a:rPr lang="en-US" sz="2800" b="1" dirty="0" smtClean="0">
                <a:cs typeface="Simplified Arabic" pitchFamily="2" charset="-78"/>
              </a:rPr>
              <a:t/>
            </a:r>
            <a:br>
              <a:rPr lang="en-US" sz="2800" b="1" dirty="0" smtClean="0">
                <a:cs typeface="Simplified Arabic" pitchFamily="2" charset="-78"/>
              </a:rPr>
            </a:br>
            <a:r>
              <a:rPr lang="ar-SA" sz="2800" b="1" dirty="0" smtClean="0"/>
              <a:t>يتميز الحق العيني عن غيره من الحقوق في أنه يرد علي شئ معين بالذات ، ويخول صاحبه سلطة مباشرة علي هذا الشئ ، فهو يتميز عن الحق المعنوي الذي يرد علي شئ معنوي ، ويتميز عن حق الدائنية الذي لا يخول صاحبه سلطة مباشرة علي محل حقه ، لأنه لا يستطيع الوصول إليه إلا عن طريق شخص آخر هو المدين بهذا الحق .</a:t>
            </a:r>
            <a:endParaRPr lang="en-US" sz="2800" dirty="0" smtClean="0"/>
          </a:p>
          <a:p>
            <a:pPr rtl="1"/>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10</a:t>
            </a:fld>
            <a:endParaRPr lang="en-US"/>
          </a:p>
        </p:txBody>
      </p:sp>
    </p:spTree>
    <p:extLst>
      <p:ext uri="{BB962C8B-B14F-4D97-AF65-F5344CB8AC3E}">
        <p14:creationId xmlns:p14="http://schemas.microsoft.com/office/powerpoint/2010/main" val="18550903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ت الحقوق المالية</a:t>
            </a:r>
            <a:endParaRPr lang="en-US" sz="3200" dirty="0"/>
          </a:p>
        </p:txBody>
      </p:sp>
      <p:sp>
        <p:nvSpPr>
          <p:cNvPr id="3" name="Content Placeholder 2"/>
          <p:cNvSpPr>
            <a:spLocks noGrp="1"/>
          </p:cNvSpPr>
          <p:nvPr>
            <p:ph idx="1"/>
          </p:nvPr>
        </p:nvSpPr>
        <p:spPr>
          <a:xfrm>
            <a:off x="495300" y="1524000"/>
            <a:ext cx="8915400" cy="4602163"/>
          </a:xfrm>
        </p:spPr>
        <p:txBody>
          <a:bodyPr/>
          <a:lstStyle/>
          <a:p>
            <a:pPr rtl="1">
              <a:buFont typeface="Wingdings" pitchFamily="2" charset="2"/>
              <a:buChar char="v"/>
            </a:pPr>
            <a:r>
              <a:rPr lang="ar-SA" sz="2800" b="1" dirty="0" smtClean="0">
                <a:solidFill>
                  <a:srgbClr val="FF0000"/>
                </a:solidFill>
              </a:rPr>
              <a:t>تنقسم الحقوق العينية إلي قسمين </a:t>
            </a:r>
            <a:r>
              <a:rPr lang="en-US" sz="2800" b="1" dirty="0" smtClean="0">
                <a:solidFill>
                  <a:srgbClr val="FF0000"/>
                </a:solidFill>
              </a:rPr>
              <a:t>:</a:t>
            </a:r>
            <a:endParaRPr lang="ar-SA" sz="2800" b="1" dirty="0" smtClean="0">
              <a:solidFill>
                <a:srgbClr val="FF0000"/>
              </a:solidFill>
            </a:endParaRPr>
          </a:p>
          <a:p>
            <a:pPr algn="just" rtl="1"/>
            <a:r>
              <a:rPr lang="en-US" sz="2800" b="1" dirty="0" smtClean="0">
                <a:cs typeface="Simplified Arabic" pitchFamily="2" charset="-78"/>
              </a:rPr>
              <a:t/>
            </a:r>
            <a:br>
              <a:rPr lang="en-US" sz="2800" b="1" dirty="0" smtClean="0">
                <a:cs typeface="Simplified Arabic" pitchFamily="2" charset="-78"/>
              </a:rPr>
            </a:br>
            <a:r>
              <a:rPr lang="ar-SA" sz="2800" b="1" dirty="0" smtClean="0">
                <a:solidFill>
                  <a:srgbClr val="FF0000"/>
                </a:solidFill>
              </a:rPr>
              <a:t>أولا : الحقوق العينية الأصلية :</a:t>
            </a:r>
            <a:r>
              <a:rPr lang="ar-SA" sz="2800" dirty="0" smtClean="0">
                <a:solidFill>
                  <a:srgbClr val="FF0000"/>
                </a:solidFill>
              </a:rPr>
              <a:t> </a:t>
            </a:r>
            <a:r>
              <a:rPr lang="ar-SA" sz="2800" b="1" dirty="0" smtClean="0"/>
              <a:t>وهي الحقوق التي تنشأ مستقلة غير تابعة لحق آخر ، فهي تكون مقصودة لذاتها ، لذلك فهي أصلية وتخول صاحبها سلطة مباشرة علي شئ مادي معين ولذلك هي عينية .</a:t>
            </a:r>
            <a:endParaRPr lang="en-US" sz="2800" b="1" dirty="0" smtClean="0"/>
          </a:p>
          <a:p>
            <a:pPr algn="just" rtl="1">
              <a:buFont typeface="Wingdings" pitchFamily="2" charset="2"/>
              <a:buChar char="v"/>
            </a:pPr>
            <a:r>
              <a:rPr lang="ar-SA" sz="2800" b="1" dirty="0" smtClean="0"/>
              <a:t>وتخول هذه الحقوق لصاحبها سلطات استعمال الشئ أو استغلاله أو التصرف فيه أو جزء من هذه السلطات وأبرز مثال لها حق الملكية .</a:t>
            </a:r>
            <a:endParaRPr lang="en-US" sz="2800" b="1" dirty="0" smtClean="0"/>
          </a:p>
          <a:p>
            <a:pPr rtl="1">
              <a:buFont typeface="Wingdings" pitchFamily="2" charset="2"/>
              <a:buChar char="v"/>
            </a:pP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11</a:t>
            </a:fld>
            <a:endParaRPr lang="en-US"/>
          </a:p>
        </p:txBody>
      </p:sp>
    </p:spTree>
    <p:extLst>
      <p:ext uri="{BB962C8B-B14F-4D97-AF65-F5344CB8AC3E}">
        <p14:creationId xmlns:p14="http://schemas.microsoft.com/office/powerpoint/2010/main" val="11370414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ت الحقوق المالية</a:t>
            </a:r>
            <a:endParaRPr lang="en-US" sz="3200" dirty="0"/>
          </a:p>
        </p:txBody>
      </p:sp>
      <p:sp>
        <p:nvSpPr>
          <p:cNvPr id="3" name="Content Placeholder 2"/>
          <p:cNvSpPr>
            <a:spLocks noGrp="1"/>
          </p:cNvSpPr>
          <p:nvPr>
            <p:ph idx="1"/>
          </p:nvPr>
        </p:nvSpPr>
        <p:spPr>
          <a:xfrm>
            <a:off x="495300" y="1524000"/>
            <a:ext cx="8915400" cy="4602163"/>
          </a:xfrm>
        </p:spPr>
        <p:txBody>
          <a:bodyPr/>
          <a:lstStyle/>
          <a:p>
            <a:pPr algn="just" rtl="1"/>
            <a:r>
              <a:rPr lang="ar-SA" sz="2800" b="1" dirty="0" smtClean="0">
                <a:solidFill>
                  <a:srgbClr val="FF0000"/>
                </a:solidFill>
                <a:latin typeface="AL-Mohanad Bold"/>
              </a:rPr>
              <a:t>ثانيا :الحقوق العينية التبعية :</a:t>
            </a:r>
            <a:r>
              <a:rPr lang="ar-SA" sz="2800" b="1" dirty="0" smtClean="0">
                <a:latin typeface="AL-Mohanad Bold"/>
              </a:rPr>
              <a:t>هي الحقوق التي تخول صاحبها سلطة مباشرة علي شئ مادي معين ضمانا للوفاء بحق شخصي . وقد سميت حقوقا عينية تبعية لأنها تخول صاحبها سلطة مباشرة علي شئ مادي معين لذلك فهي عينية وهي لا تقصد لذاتها ، وإنما تنشأ تابعة لحق شخصي تضمن الوفاء به ، فهي تدور معه وجودا وعدما لذلك فهي تسمي تبعية .</a:t>
            </a:r>
            <a:endParaRPr lang="en-US" sz="2800" b="1" dirty="0" smtClean="0">
              <a:latin typeface="AL-Mohanad Bold"/>
            </a:endParaRPr>
          </a:p>
          <a:p>
            <a:pPr algn="just" rtl="1"/>
            <a:r>
              <a:rPr lang="en-US" sz="2800" b="1" dirty="0" smtClean="0">
                <a:latin typeface="AL-Mohanad Bold"/>
                <a:cs typeface="Simplified Arabic" pitchFamily="2" charset="-78"/>
              </a:rPr>
              <a:t/>
            </a:r>
            <a:br>
              <a:rPr lang="en-US" sz="2800" b="1" dirty="0" smtClean="0">
                <a:latin typeface="AL-Mohanad Bold"/>
                <a:cs typeface="Simplified Arabic" pitchFamily="2" charset="-78"/>
              </a:rPr>
            </a:br>
            <a:r>
              <a:rPr lang="ar-SA" sz="2800" b="1" dirty="0" smtClean="0">
                <a:latin typeface="AL-Mohanad Bold"/>
              </a:rPr>
              <a:t>فهي ضمانات أو تأمينات عينية يتطلبها الدائن لضمان الوفاء بدينه حيث تخول له أن يكون مفضلا علي سائر الدائنين العاديين في استيفاء حقه من ثمن مال معين يملكه المدين فهي توفر للدائن ميزة الأولوية كما تخول له أيضا تتبع المال الذي ترد عليه هذه الحقوق . وأبرز مثال عليها حق الرهن الرسمي والرهن الحيازي </a:t>
            </a:r>
            <a:r>
              <a:rPr lang="ar-SA" sz="2800" b="1" dirty="0" smtClean="0"/>
              <a:t>.</a:t>
            </a:r>
            <a:endParaRPr lang="en-US" sz="2800" b="1" dirty="0" smtClean="0"/>
          </a:p>
          <a:p>
            <a:pPr rtl="1"/>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12</a:t>
            </a:fld>
            <a:endParaRPr lang="en-US"/>
          </a:p>
        </p:txBody>
      </p:sp>
    </p:spTree>
    <p:extLst>
      <p:ext uri="{BB962C8B-B14F-4D97-AF65-F5344CB8AC3E}">
        <p14:creationId xmlns:p14="http://schemas.microsoft.com/office/powerpoint/2010/main" val="35255182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ت الحقوق المالية</a:t>
            </a:r>
            <a:endParaRPr lang="en-US" sz="3200" dirty="0"/>
          </a:p>
        </p:txBody>
      </p:sp>
      <p:sp>
        <p:nvSpPr>
          <p:cNvPr id="3" name="Content Placeholder 2"/>
          <p:cNvSpPr>
            <a:spLocks noGrp="1"/>
          </p:cNvSpPr>
          <p:nvPr>
            <p:ph idx="1"/>
          </p:nvPr>
        </p:nvSpPr>
        <p:spPr>
          <a:xfrm>
            <a:off x="495300" y="1524000"/>
            <a:ext cx="8915400" cy="4602163"/>
          </a:xfrm>
        </p:spPr>
        <p:txBody>
          <a:bodyPr/>
          <a:lstStyle/>
          <a:p>
            <a:pPr algn="ctr" rtl="1"/>
            <a:r>
              <a:rPr lang="ar-SA" sz="2800" b="1" dirty="0" smtClean="0">
                <a:solidFill>
                  <a:srgbClr val="FF0000"/>
                </a:solidFill>
              </a:rPr>
              <a:t>المطلب الثاني حق الدائنية</a:t>
            </a:r>
            <a:endParaRPr lang="en-US" sz="2800" b="1" dirty="0" smtClean="0">
              <a:solidFill>
                <a:srgbClr val="FF0000"/>
              </a:solidFill>
            </a:endParaRPr>
          </a:p>
          <a:p>
            <a:pPr algn="ctr"/>
            <a:r>
              <a:rPr lang="ar-SA" sz="2800" b="1" dirty="0" smtClean="0">
                <a:solidFill>
                  <a:srgbClr val="FF0000"/>
                </a:solidFill>
              </a:rPr>
              <a:t>الحق الشخصي</a:t>
            </a:r>
            <a:endParaRPr lang="en-US" sz="2800" b="1" dirty="0" smtClean="0">
              <a:solidFill>
                <a:srgbClr val="FF0000"/>
              </a:solidFill>
            </a:endParaRPr>
          </a:p>
          <a:p>
            <a:pPr algn="just" rtl="1"/>
            <a:r>
              <a:rPr lang="ar-SA" sz="2800" b="1" dirty="0" smtClean="0"/>
              <a:t>هو عبارة عن رابطة بين شخصين تخول لأحدهما وهو الدائن الحق في مطالبة الآخر وهو المدين بالقيام بعمل أو الامتناع عن عمل ، مثل التزام المهندس ببناء منزل لأحد الأشخاص ،والتزام العامل بعدم العمل لدي صاحب عمل منافس لمن يعمل عنده .ولا يخول هذا الحق لصاحبه حق التقدم أو التتبع . </a:t>
            </a:r>
            <a:endParaRPr lang="en-US" sz="2800" b="1" dirty="0" smtClean="0"/>
          </a:p>
          <a:p>
            <a:pPr rtl="1"/>
            <a:endParaRPr lang="en-US" sz="2800" dirty="0">
              <a:solidFill>
                <a:srgbClr val="FF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13</a:t>
            </a:fld>
            <a:endParaRPr lang="en-US"/>
          </a:p>
        </p:txBody>
      </p:sp>
    </p:spTree>
    <p:extLst>
      <p:ext uri="{BB962C8B-B14F-4D97-AF65-F5344CB8AC3E}">
        <p14:creationId xmlns:p14="http://schemas.microsoft.com/office/powerpoint/2010/main" val="29766124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المبحث الثالث :الحقوق المختلطة " الحقوق الذهنية "</a:t>
            </a:r>
            <a:endParaRPr lang="en-US" sz="3200" dirty="0"/>
          </a:p>
        </p:txBody>
      </p:sp>
      <p:sp>
        <p:nvSpPr>
          <p:cNvPr id="3" name="Content Placeholder 2"/>
          <p:cNvSpPr>
            <a:spLocks noGrp="1"/>
          </p:cNvSpPr>
          <p:nvPr>
            <p:ph idx="1"/>
          </p:nvPr>
        </p:nvSpPr>
        <p:spPr>
          <a:xfrm>
            <a:off x="495300" y="1524000"/>
            <a:ext cx="8915400" cy="4602163"/>
          </a:xfrm>
        </p:spPr>
        <p:txBody>
          <a:bodyPr/>
          <a:lstStyle/>
          <a:p>
            <a:pPr algn="just" rtl="1"/>
            <a:r>
              <a:rPr lang="ar-SA" sz="2800" b="1" dirty="0" smtClean="0"/>
              <a:t>الحقوق المختلطة هي الحقوق التي يمتزج فيها جانبان : جانب مالي يمكن تقويمه بالنقود ، وجانب غير مالي لا يمكن تقويمه بالنقود . وابرز أمثلتها هي الحقوق الذهنية .</a:t>
            </a:r>
            <a:endParaRPr lang="en-US" sz="2800" b="1" dirty="0" smtClean="0"/>
          </a:p>
          <a:p>
            <a:pPr algn="just" rtl="1"/>
            <a:r>
              <a:rPr lang="en-US" sz="2800" b="1" dirty="0" smtClean="0">
                <a:latin typeface="AL-Mohanad Bold"/>
                <a:cs typeface="Simplified Arabic" pitchFamily="2" charset="-78"/>
              </a:rPr>
              <a:t/>
            </a:r>
            <a:br>
              <a:rPr lang="en-US" sz="2800" b="1" dirty="0" smtClean="0">
                <a:latin typeface="AL-Mohanad Bold"/>
                <a:cs typeface="Simplified Arabic" pitchFamily="2" charset="-78"/>
              </a:rPr>
            </a:br>
            <a:r>
              <a:rPr lang="ar-SA" sz="2800" b="1" dirty="0" smtClean="0">
                <a:latin typeface="AL-Mohanad Bold"/>
              </a:rPr>
              <a:t>الحقوق الذهنية هي سلطات خولها القانون لشخص علي نتاج فكره وثمرة جهده الذهني سواء كانت هذه الثمرة أو هذا النتاج فكرة أبتكرها أو اختراع اكتشفه أو أي إضافة جديدة أضافها ذهنه بحيث برزت فيها شخصيته ، ومن أمثلة الحقوق الذهنية حق المؤلف ، وحقوق الملكية الصناعية .</a:t>
            </a:r>
            <a:endParaRPr lang="en-US" sz="2800" b="1" dirty="0" smtClean="0">
              <a:latin typeface="AL-Mohanad Bold"/>
            </a:endParaRPr>
          </a:p>
          <a:p>
            <a:pPr algn="just" rtl="1"/>
            <a:endParaRPr lang="en-US" sz="2800" b="1" dirty="0" smtClean="0"/>
          </a:p>
          <a:p>
            <a:pPr rtl="1"/>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14</a:t>
            </a:fld>
            <a:endParaRPr lang="en-US"/>
          </a:p>
        </p:txBody>
      </p:sp>
    </p:spTree>
    <p:extLst>
      <p:ext uri="{BB962C8B-B14F-4D97-AF65-F5344CB8AC3E}">
        <p14:creationId xmlns:p14="http://schemas.microsoft.com/office/powerpoint/2010/main" val="6371262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ت الحقوق المختلطة " الحقوق الذهنية "</a:t>
            </a:r>
            <a:endParaRPr lang="en-US" sz="3200" dirty="0"/>
          </a:p>
        </p:txBody>
      </p:sp>
      <p:sp>
        <p:nvSpPr>
          <p:cNvPr id="3" name="Content Placeholder 2"/>
          <p:cNvSpPr>
            <a:spLocks noGrp="1"/>
          </p:cNvSpPr>
          <p:nvPr>
            <p:ph idx="1"/>
          </p:nvPr>
        </p:nvSpPr>
        <p:spPr>
          <a:xfrm>
            <a:off x="495300" y="1524000"/>
            <a:ext cx="8915400" cy="4602163"/>
          </a:xfrm>
        </p:spPr>
        <p:txBody>
          <a:bodyPr/>
          <a:lstStyle/>
          <a:p>
            <a:pPr algn="just" rtl="1"/>
            <a:endParaRPr lang="ar-SA" sz="2800" b="1" dirty="0" smtClean="0"/>
          </a:p>
          <a:p>
            <a:pPr algn="just" rtl="1"/>
            <a:r>
              <a:rPr lang="ar-SA" sz="2800" b="1" dirty="0" smtClean="0"/>
              <a:t>الحقوق الذهنية حقوق مختلطة ، لأنها تحتوي علي جانبين ، الأول : جانب أدبي يتمثل في حق الشخص أن ينسب إليه ثمرة فكره ونتاج ذهنه وهذا الحق لا يجوز التنازل عنه ولا يسقط بمضي المدة . والثاني جانب مادي يخول صاحب الحق سلطات الاستغلال المالي لنتاج ذهنه وثمرة  أفكاره ويمكن التعامل فيه ويرد </a:t>
            </a:r>
            <a:r>
              <a:rPr lang="ar-SA" sz="2800" b="1" smtClean="0"/>
              <a:t>عليه التقادم.</a:t>
            </a:r>
            <a:endParaRPr lang="en-US" sz="2800" b="1" dirty="0" smtClean="0"/>
          </a:p>
          <a:p>
            <a:pPr rtl="1"/>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15</a:t>
            </a:fld>
            <a:endParaRPr lang="en-US"/>
          </a:p>
        </p:txBody>
      </p:sp>
    </p:spTree>
    <p:extLst>
      <p:ext uri="{BB962C8B-B14F-4D97-AF65-F5344CB8AC3E}">
        <p14:creationId xmlns:p14="http://schemas.microsoft.com/office/powerpoint/2010/main" val="15389052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27</TotalTime>
  <Words>788</Words>
  <Application>Microsoft Office PowerPoint</Application>
  <PresentationFormat>A4 Paper (210x297 mm)</PresentationFormat>
  <Paragraphs>91</Paragraphs>
  <Slides>16</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ae_AlMateen</vt:lpstr>
      <vt:lpstr>AL-Mohanad</vt:lpstr>
      <vt:lpstr>AL-Mohanad Bold</vt:lpstr>
      <vt:lpstr>Arial</vt:lpstr>
      <vt:lpstr>AYM Wadiy S_U normal.</vt:lpstr>
      <vt:lpstr>Calibri</vt:lpstr>
      <vt:lpstr>Simplified Arabic</vt:lpstr>
      <vt:lpstr>Times New Roman</vt:lpstr>
      <vt:lpstr>Wingdings</vt:lpstr>
      <vt:lpstr>Office Theme</vt:lpstr>
      <vt:lpstr>PowerPoint Presentation</vt:lpstr>
      <vt:lpstr>المحاضرة العاشرة</vt:lpstr>
      <vt:lpstr>الباب الأول : ماهية الحق</vt:lpstr>
      <vt:lpstr>أنواع الحقوق</vt:lpstr>
      <vt:lpstr> ت :الحقوق غير المالية </vt:lpstr>
      <vt:lpstr>ت :الحقوق غير المالية</vt:lpstr>
      <vt:lpstr>ت :الحقوق غير المالية</vt:lpstr>
      <vt:lpstr>ت :الحقوق غير المالية</vt:lpstr>
      <vt:lpstr>المبحث الثاني الحقوق المالية  </vt:lpstr>
      <vt:lpstr>ت الحقوق المالية</vt:lpstr>
      <vt:lpstr>ت الحقوق المالية</vt:lpstr>
      <vt:lpstr>ت الحقوق المالية</vt:lpstr>
      <vt:lpstr>ت الحقوق المالية</vt:lpstr>
      <vt:lpstr>المبحث الثالث :الحقوق المختلطة " الحقوق الذهنية "</vt:lpstr>
      <vt:lpstr>ت الحقوق المختلطة " الحقوق الذهنية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Osama Adel Eldosoky</cp:lastModifiedBy>
  <cp:revision>16</cp:revision>
  <dcterms:created xsi:type="dcterms:W3CDTF">2014-09-11T06:47:01Z</dcterms:created>
  <dcterms:modified xsi:type="dcterms:W3CDTF">2016-03-17T10:22:09Z</dcterms:modified>
</cp:coreProperties>
</file>