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10" r:id="rId3"/>
    <p:sldId id="325" r:id="rId4"/>
    <p:sldId id="326" r:id="rId5"/>
    <p:sldId id="327" r:id="rId6"/>
    <p:sldId id="328" r:id="rId7"/>
    <p:sldId id="329" r:id="rId8"/>
    <p:sldId id="330" r:id="rId9"/>
    <p:sldId id="331" r:id="rId10"/>
    <p:sldId id="332" r:id="rId11"/>
    <p:sldId id="333" r:id="rId12"/>
    <p:sldId id="33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الحادية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أركان الحق </a:t>
            </a:r>
          </a:p>
          <a:p>
            <a:pPr rtl="1" eaLnBrk="1" fontAlgn="auto" hangingPunct="1">
              <a:spcBef>
                <a:spcPct val="0"/>
              </a:spcBef>
              <a:spcAft>
                <a:spcPts val="0"/>
              </a:spcAft>
              <a:defRPr/>
            </a:pPr>
            <a:endPar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الحادية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3200" b="1" dirty="0" smtClean="0">
                <a:solidFill>
                  <a:srgbClr val="FF0000"/>
                </a:solidFill>
              </a:rPr>
              <a:t>الفصل الأول أشخـــــــــــــــــــــــاص الحـــــــــــــق</a:t>
            </a:r>
            <a:endParaRPr lang="en-US" sz="3200" dirty="0" smtClean="0"/>
          </a:p>
        </p:txBody>
      </p:sp>
      <p:sp>
        <p:nvSpPr>
          <p:cNvPr id="3" name="Content Placeholder 2"/>
          <p:cNvSpPr>
            <a:spLocks noGrp="1"/>
          </p:cNvSpPr>
          <p:nvPr>
            <p:ph idx="1"/>
          </p:nvPr>
        </p:nvSpPr>
        <p:spPr>
          <a:xfrm>
            <a:off x="228600" y="1371600"/>
            <a:ext cx="9525000" cy="4953000"/>
          </a:xfrm>
        </p:spPr>
        <p:txBody>
          <a:bodyPr/>
          <a:lstStyle/>
          <a:p>
            <a:pPr algn="just" rtl="1" eaLnBrk="1" hangingPunct="1"/>
            <a:endParaRPr lang="ar-SA" sz="2800" b="1" dirty="0" smtClean="0">
              <a:solidFill>
                <a:srgbClr val="2D07CF"/>
              </a:solidFill>
              <a:cs typeface="AL-Mohanad Bold"/>
            </a:endParaRPr>
          </a:p>
          <a:p>
            <a:pPr algn="just" rtl="1" eaLnBrk="1" hangingPunct="1"/>
            <a:r>
              <a:rPr lang="ar-SA" sz="2800" b="1" dirty="0" smtClean="0">
                <a:solidFill>
                  <a:srgbClr val="2D07CF"/>
                </a:solidFill>
                <a:cs typeface="AL-Mohanad Bold"/>
              </a:rPr>
              <a:t>صاحب الحق لا يكون إلا شخصا ، والشخص في نظر القانون هو كل كائن صالح لاكتساب الحقوق والتحمل بالالتزامات . فالشخص قانونا هو من له الصلاحية لأن يلعب دورا في الحياة القانونية . وفي دراستنا للشخص القانوني ، نتناول في مبحث أول الشخص الطبيعي ، وفي مبحث ثان الشخص الاعتباري .</a:t>
            </a:r>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424352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المبحث الأول الشخص الطبيعي</a:t>
            </a:r>
            <a:endParaRPr lang="en-US" sz="4000" dirty="0"/>
          </a:p>
        </p:txBody>
      </p:sp>
      <p:sp>
        <p:nvSpPr>
          <p:cNvPr id="3" name="Content Placeholder 2"/>
          <p:cNvSpPr>
            <a:spLocks noGrp="1"/>
          </p:cNvSpPr>
          <p:nvPr>
            <p:ph idx="1"/>
          </p:nvPr>
        </p:nvSpPr>
        <p:spPr>
          <a:xfrm>
            <a:off x="228600" y="1371600"/>
            <a:ext cx="9525000" cy="4953000"/>
          </a:xfrm>
        </p:spPr>
        <p:txBody>
          <a:bodyPr/>
          <a:lstStyle/>
          <a:p>
            <a:r>
              <a:rPr lang="ar-SA" sz="2800" b="1" dirty="0" smtClean="0">
                <a:solidFill>
                  <a:sysClr val="windowText" lastClr="000000"/>
                </a:solidFill>
                <a:cs typeface="AL-Mohanad Bold"/>
              </a:rPr>
              <a:t>الشخص الطبيعي هو الإنسان ، وتثبت له الشخصية القانونية بمجرد ولادته حيا وتنتهي بوفاته.</a:t>
            </a:r>
            <a:endParaRPr lang="en-US" sz="2800" b="1" dirty="0" smtClean="0">
              <a:solidFill>
                <a:sysClr val="windowText" lastClr="000000"/>
              </a:solidFill>
              <a:cs typeface="AL-Mohanad Bold"/>
            </a:endParaRPr>
          </a:p>
          <a:p>
            <a:r>
              <a:rPr lang="ar-SA" sz="2800" b="1" dirty="0" smtClean="0">
                <a:solidFill>
                  <a:sysClr val="windowText" lastClr="000000"/>
                </a:solidFill>
                <a:cs typeface="AL-Mohanad Bold"/>
              </a:rPr>
              <a:t>وفي دراستنا للشخص الطبيعي،نتناول في مطلب أول بدء الشخصية القانونية  وانتهاؤها وفي مطلب ثان نتناول خصائص الشخصية القانونية .</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318298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المطلب الأول </a:t>
            </a:r>
            <a:r>
              <a:rPr lang="ar-SA" sz="2800" b="1" dirty="0" smtClean="0">
                <a:solidFill>
                  <a:prstClr val="black"/>
                </a:solidFill>
                <a:latin typeface="Constantia"/>
                <a:ea typeface="+mn-ea"/>
              </a:rPr>
              <a:t>مدة الشخصية القانونية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endParaRPr lang="en-US" sz="2800" b="1" dirty="0" smtClean="0"/>
          </a:p>
          <a:p>
            <a:pPr algn="ctr" rtl="1"/>
            <a:r>
              <a:rPr lang="en-US" sz="2800" b="1" dirty="0" smtClean="0"/>
              <a:t> </a:t>
            </a:r>
            <a:r>
              <a:rPr lang="ar-SA" sz="2800" b="1" dirty="0" smtClean="0">
                <a:solidFill>
                  <a:srgbClr val="FF0000"/>
                </a:solidFill>
                <a:latin typeface="Constantia"/>
              </a:rPr>
              <a:t>بدء الشـــــــــــــــــخصية القـــــــــــانونية</a:t>
            </a:r>
          </a:p>
          <a:p>
            <a:pPr algn="just" rtl="1"/>
            <a:r>
              <a:rPr lang="ar-SA" sz="2800" b="1" dirty="0" smtClean="0">
                <a:solidFill>
                  <a:sysClr val="windowText" lastClr="000000"/>
                </a:solidFill>
                <a:cs typeface="AL-Mohanad Bold"/>
              </a:rPr>
              <a:t>تتحدد مدة الشخصية بين تاريخين بداية الشخصية ونهايتها , أي الفترة مابين ميلاد الإنسان ووفاته . </a:t>
            </a:r>
            <a:endParaRPr lang="en-US" sz="2800" b="1" dirty="0" smtClean="0">
              <a:solidFill>
                <a:sysClr val="windowText" lastClr="000000"/>
              </a:solidFill>
              <a:cs typeface="AL-Mohanad Bold"/>
            </a:endParaRPr>
          </a:p>
          <a:p>
            <a:pPr rtl="1"/>
            <a:r>
              <a:rPr lang="ar-SA" sz="2800" b="1" dirty="0" smtClean="0">
                <a:solidFill>
                  <a:sysClr val="windowText" lastClr="000000"/>
                </a:solidFill>
                <a:cs typeface="AL-Mohanad Bold"/>
              </a:rPr>
              <a:t>وتثبت واقعة الميلاد بشهادة الميلاد</a:t>
            </a:r>
            <a:endParaRPr lang="en-US" sz="2800" b="1" dirty="0" smtClean="0">
              <a:solidFill>
                <a:sysClr val="windowText" lastClr="000000"/>
              </a:solidFill>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14094771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مركز الجنين (( الحمل المستكن ))</a:t>
            </a: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ysClr val="windowText" lastClr="000000"/>
                </a:solidFill>
                <a:cs typeface="AL-Mohanad Bold"/>
              </a:rPr>
              <a:t>إذا كانت القاعدة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كما رأينا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أن شخصية الإنسان تبدأ بتمام ولادته حيا , إلا أن القانون خرج على هذه القاعدة بالنسبة للجنين في بطن الأم واعترف له بالشخصية القانونية على سبيل الاستثناء.</a:t>
            </a:r>
            <a:endParaRPr lang="en-US" sz="2800" dirty="0" smtClean="0"/>
          </a:p>
          <a:p>
            <a:pPr rtl="1">
              <a:buFont typeface="Wingdings" pitchFamily="2" charset="2"/>
              <a:buChar char="v"/>
            </a:pPr>
            <a:r>
              <a:rPr lang="ar-SA" sz="2800" b="1" dirty="0" smtClean="0">
                <a:solidFill>
                  <a:sysClr val="windowText" lastClr="000000"/>
                </a:solidFill>
                <a:cs typeface="AL-Mohanad Bold"/>
              </a:rPr>
              <a:t>وتثبت الشخصية القانونية للجنين من وقت ثبوت الحمل , إلا أنها شخصية من نوع خاص حيث تثبت بعض الحقوق للجنين , ولكن هذه الحقوق ليست مساوية للحقوق التي تثبت لمن ولد حيا , وقد منح المشرع للجنين في بطن أمه شخصية ناقصة أو محدودة.</a:t>
            </a:r>
            <a:endParaRPr lang="en-US" sz="2800" b="1" dirty="0" smtClean="0">
              <a:solidFill>
                <a:sysClr val="windowText" lastClr="000000"/>
              </a:solidFill>
              <a:cs typeface="AL-Mohanad Bold"/>
            </a:endParaRPr>
          </a:p>
          <a:p>
            <a:pPr rtl="1">
              <a:buFont typeface="Wingdings" pitchFamily="2" charset="2"/>
              <a:buChar char="v"/>
            </a:pPr>
            <a:r>
              <a:rPr lang="ar-SA" sz="2800" b="1" dirty="0" smtClean="0">
                <a:solidFill>
                  <a:sysClr val="windowText" lastClr="000000"/>
                </a:solidFill>
                <a:cs typeface="AL-Mohanad Bold"/>
              </a:rPr>
              <a:t>فالشخصية الثابتة للحمل المستكن معلقة على شرط تمام ولادته حيا . </a:t>
            </a:r>
            <a:endParaRPr lang="en-US" sz="2800" b="1" dirty="0" smtClean="0">
              <a:solidFill>
                <a:sysClr val="windowText" lastClr="000000"/>
              </a:solidFill>
              <a:cs typeface="AL-Mohanad Bold"/>
            </a:endParaRPr>
          </a:p>
          <a:p>
            <a:pPr lvl="0"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4122932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انتهاء الشخصية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marL="320040" indent="-320040" rtl="1" eaLnBrk="1" fontAlgn="auto" hangingPunct="1">
              <a:spcAft>
                <a:spcPts val="0"/>
              </a:spcAft>
              <a:defRPr/>
            </a:pPr>
            <a:r>
              <a:rPr lang="ar-SA" sz="2400" b="1" dirty="0" smtClean="0">
                <a:solidFill>
                  <a:sysClr val="windowText" lastClr="000000"/>
                </a:solidFill>
                <a:cs typeface="AL-Mohanad Bold"/>
              </a:rPr>
              <a:t>تنتهي الشخصية بموت الإنسان.</a:t>
            </a:r>
          </a:p>
          <a:p>
            <a:pPr marL="320040" indent="-320040" rtl="1" eaLnBrk="1" fontAlgn="auto" hangingPunct="1">
              <a:spcAft>
                <a:spcPts val="0"/>
              </a:spcAft>
              <a:defRPr/>
            </a:pPr>
            <a:endParaRPr lang="en-US" sz="2400" b="1" dirty="0" smtClean="0">
              <a:solidFill>
                <a:sysClr val="windowText" lastClr="000000"/>
              </a:solidFill>
              <a:cs typeface="AL-Mohanad Bold"/>
            </a:endParaRPr>
          </a:p>
          <a:p>
            <a:pPr marL="320040" indent="-320040" rtl="1" eaLnBrk="1" fontAlgn="auto" hangingPunct="1">
              <a:spcAft>
                <a:spcPts val="0"/>
              </a:spcAft>
              <a:defRPr/>
            </a:pPr>
            <a:r>
              <a:rPr lang="ar-SA" sz="2400" b="1" dirty="0" smtClean="0">
                <a:solidFill>
                  <a:sysClr val="windowText" lastClr="000000"/>
                </a:solidFill>
                <a:cs typeface="AL-Mohanad Bold"/>
              </a:rPr>
              <a:t>والموت الذي يؤدي إلى زوال شخصية الإنسان هو الموت </a:t>
            </a:r>
            <a:r>
              <a:rPr lang="ar-SA" sz="2400" b="1" dirty="0" err="1" smtClean="0">
                <a:solidFill>
                  <a:sysClr val="windowText" lastClr="000000"/>
                </a:solidFill>
                <a:cs typeface="AL-Mohanad Bold"/>
              </a:rPr>
              <a:t>الحقيقي</a:t>
            </a:r>
            <a:r>
              <a:rPr lang="ar-SA" sz="2400" b="1" dirty="0" smtClean="0">
                <a:solidFill>
                  <a:sysClr val="windowText" lastClr="000000"/>
                </a:solidFill>
                <a:cs typeface="AL-Mohanad Bold"/>
              </a:rPr>
              <a:t> </a:t>
            </a:r>
            <a:r>
              <a:rPr lang="ar-SA" sz="2400" b="1" smtClean="0">
                <a:solidFill>
                  <a:sysClr val="windowText" lastClr="000000"/>
                </a:solidFill>
                <a:cs typeface="AL-Mohanad Bold"/>
              </a:rPr>
              <a:t>والموت الحكمي. </a:t>
            </a:r>
            <a:endParaRPr lang="en-US" sz="2400" b="1" dirty="0" smtClean="0">
              <a:solidFill>
                <a:sysClr val="windowText" lastClr="000000"/>
              </a:solidFill>
              <a:cs typeface="AL-Mohanad Bold"/>
            </a:endParaRPr>
          </a:p>
          <a:p>
            <a:pPr marL="320040" indent="-320040"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2873282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cs typeface="AL-Mohanad Bold"/>
              </a:rPr>
              <a:t>الموت الحكمي </a:t>
            </a:r>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just" rtl="1"/>
            <a:r>
              <a:rPr lang="ar-SA" sz="2800" b="1" dirty="0" smtClean="0">
                <a:solidFill>
                  <a:sysClr val="windowText" lastClr="000000"/>
                </a:solidFill>
                <a:cs typeface="AL-Mohanad Bold"/>
              </a:rPr>
              <a:t>تنتهي الشخصية القانونية للإنسان بوفاته متى كانت الوفاة يقينية ومؤكدة ، ومع ذلك قد يفترض القانون موت الشخص في بعض الأحيان ، إذا لم يمكن القطع بحياته من مماته ، وهذا هو الشأن للمفقود.</a:t>
            </a:r>
            <a:endParaRPr lang="ar-SA" sz="2800" dirty="0" smtClean="0"/>
          </a:p>
          <a:p>
            <a:pPr algn="just" rtl="1"/>
            <a:r>
              <a:rPr lang="ar-SA" sz="2800" b="1" dirty="0" smtClean="0">
                <a:solidFill>
                  <a:sysClr val="windowText" lastClr="000000"/>
                </a:solidFill>
                <a:cs typeface="AL-Mohanad Bold"/>
              </a:rPr>
              <a:t>وقد استقت كثير من التشريعات القانونية العربية أحكامها في تنظيم مركز المفقود من أحكام الشريعة الإسلامية , فتفرق التشريعات بين حالتين للمفقود تبعا لما إذا كان الشخص قد فقد في  ظروف عادية أم في ظروف يغلب فيها الهلاك وذلك على النحو التالي.</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8147344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algn="ctr" rtl="1"/>
            <a:r>
              <a:rPr lang="ar-SA" sz="3200" b="1" dirty="0" smtClean="0">
                <a:solidFill>
                  <a:srgbClr val="FF0000"/>
                </a:solidFill>
                <a:cs typeface="AL-Mohanad Bold"/>
              </a:rPr>
              <a:t>ت الموت الحكمي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rtl="1"/>
            <a:r>
              <a:rPr lang="ar-SA" sz="2800" b="1" dirty="0" smtClean="0">
                <a:solidFill>
                  <a:srgbClr val="2D07CF"/>
                </a:solidFill>
              </a:rPr>
              <a:t>الحالة الأولي: حالة المفقود الذي يغلب عليه الهلاك : </a:t>
            </a:r>
            <a:endParaRPr lang="en-US" sz="2800" b="1" dirty="0" smtClean="0">
              <a:solidFill>
                <a:srgbClr val="2D07CF"/>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ysClr val="windowText" lastClr="000000"/>
                </a:solidFill>
                <a:cs typeface="AL-Mohanad Bold"/>
              </a:rPr>
              <a:t> تتحقق هذه الحالة عند ما يكون الشخص قد فقد في ظروف يغلب فيها الهلاك كمن يفقد في حرب أو كارثة أو فيضان أو زلزال أو حادث سقوط طائرة أو غرق سفينة وفي هذه الحالة يصدر القاضي حكما بموته بعد مضي أربع سنوات على فقده وفقا للمذهب الحنبلي.</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1869158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2D07CF"/>
                </a:solidFill>
              </a:rPr>
              <a:t>الحالة الثانية : حالة المفقود الذي يختفي في ظروف لا يغلب فيها الهلاك :</a:t>
            </a:r>
          </a:p>
          <a:p>
            <a:pPr algn="just" rtl="1"/>
            <a:endParaRPr lang="ar-SA" sz="2800" b="1" dirty="0" smtClean="0">
              <a:solidFill>
                <a:srgbClr val="2D07CF"/>
              </a:solidFill>
            </a:endParaRPr>
          </a:p>
          <a:p>
            <a:pPr algn="just" rtl="1"/>
            <a:r>
              <a:rPr lang="ar-SA" sz="2800" b="1" dirty="0" smtClean="0">
                <a:solidFill>
                  <a:sysClr val="windowText" lastClr="000000"/>
                </a:solidFill>
                <a:latin typeface="AL-Mohanad Bold"/>
              </a:rPr>
              <a:t>ففي هذه الحالة تكون الظروف التي اختفى فيها المفقود عادية لا يغلب فيها الهلاك كمن سافر إلى بلد أجنبي للتجارة أو السياحة أو طلب العلم وانقطعت أخباره فلا يعرف إذا كان حيا أو ميتا . وفي هذه الحالة يصدر القاضي حكما بموت المفقود بعد انقضاء مدة زمنية معينة من تاريخ فقده والتحري عنه بكافة الطرق الممكنة لمعرفة ما إذا كان حيا أم ميتا .</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3462177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مركز المفقود قبل الحكم بموته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بالنسبة لفترة قيام الشك حول مصير المفقود وعدم معرفة حياته من مماته يفترض أمرين </a:t>
            </a:r>
            <a:r>
              <a:rPr lang="ar-SA" sz="2800" dirty="0" smtClean="0">
                <a:solidFill>
                  <a:prstClr val="black"/>
                </a:solidFill>
                <a:latin typeface="Constantia"/>
              </a:rPr>
              <a:t>: </a:t>
            </a:r>
          </a:p>
          <a:p>
            <a:pPr marL="0" lvl="0" indent="0" algn="just" rtl="1" eaLnBrk="1" hangingPunct="1">
              <a:spcBef>
                <a:spcPct val="0"/>
              </a:spcBef>
            </a:pPr>
            <a:endParaRPr lang="ar-SA" sz="2800"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بالنسبة لزوجته وأمواله .</a:t>
            </a:r>
            <a:endParaRPr lang="en-US" sz="2800" b="1" dirty="0" smtClean="0">
              <a:solidFill>
                <a:prstClr val="black"/>
              </a:solidFill>
              <a:latin typeface="Constantia"/>
              <a:cs typeface="AL-Mohanad Bold"/>
            </a:endParaRPr>
          </a:p>
          <a:p>
            <a:pPr marL="0" lvl="0" indent="0" algn="just" rtl="1" eaLnBrk="1" hangingPunct="1">
              <a:spcBef>
                <a:spcPct val="0"/>
              </a:spcBef>
            </a:pPr>
            <a:endParaRPr lang="ar-SA" sz="2800" dirty="0" smtClean="0">
              <a:solidFill>
                <a:sysClr val="windowText" lastClr="000000"/>
              </a:solidFill>
              <a:cs typeface="AL-Mohanad" pitchFamily="2" charset="-78"/>
            </a:endParaRPr>
          </a:p>
          <a:p>
            <a:pPr marL="0" indent="0" algn="just" rtl="1" eaLnBrk="1" hangingPunct="1">
              <a:spcBef>
                <a:spcPct val="0"/>
              </a:spcBef>
            </a:pPr>
            <a:r>
              <a:rPr lang="ar-SA" sz="2800" b="1" dirty="0" smtClean="0">
                <a:solidFill>
                  <a:prstClr val="black"/>
                </a:solidFill>
                <a:latin typeface="Constantia"/>
                <a:cs typeface="AL-Mohanad Bold"/>
              </a:rPr>
              <a:t>بالنسبة للأموال التي يحق للمفقود أن يرثها في تركة غيره</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extLst>
      <p:ext uri="{BB962C8B-B14F-4D97-AF65-F5344CB8AC3E}">
        <p14:creationId xmlns:p14="http://schemas.microsoft.com/office/powerpoint/2010/main" val="3896453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rPr>
              <a:t>مركز المفقود بعد الحكم بموته</a:t>
            </a:r>
          </a:p>
          <a:p>
            <a:pPr algn="just" rtl="1"/>
            <a:endParaRPr lang="ar-SA" sz="2800" b="1" dirty="0" smtClean="0">
              <a:solidFill>
                <a:srgbClr val="FF0000"/>
              </a:solidFill>
            </a:endParaRPr>
          </a:p>
          <a:p>
            <a:pPr algn="ctr" rtl="1"/>
            <a:r>
              <a:rPr lang="ar-SA" sz="2800" b="1" dirty="0" smtClean="0">
                <a:solidFill>
                  <a:srgbClr val="FF0000"/>
                </a:solidFill>
              </a:rPr>
              <a:t>أثر ظهور المفقود حيا بعد الحكم بموته</a:t>
            </a:r>
          </a:p>
          <a:p>
            <a:pPr algn="ctr" rtl="1"/>
            <a:endParaRPr lang="ar-SA"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AL-Mohanad"/>
              </a:rPr>
              <a:t>إذا علمت حياة المفقود ، أو ظهر حيا بعد الحكم بموته ، فإنه يسترد شخصيته القانونية التي فقدها ، مع ما يترتب على ذلك من أثار ، وبالتالي تزول كافة الآثار التي ترتبت على الحكم باعتباره ميتا</a:t>
            </a:r>
            <a:r>
              <a:rPr lang="ar-SA" sz="2800" b="1" dirty="0" smtClean="0">
                <a:solidFill>
                  <a:prstClr val="black"/>
                </a:solidFill>
                <a:latin typeface="AL-Mohanad"/>
                <a:cs typeface="AL-Mohanad Bold"/>
              </a:rPr>
              <a:t>. </a:t>
            </a:r>
            <a:endParaRPr lang="en-US" sz="2800" b="1" dirty="0" smtClean="0">
              <a:solidFill>
                <a:prstClr val="black"/>
              </a:solidFill>
              <a:latin typeface="AL-Mohanad"/>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extLst>
      <p:ext uri="{BB962C8B-B14F-4D97-AF65-F5344CB8AC3E}">
        <p14:creationId xmlns:p14="http://schemas.microsoft.com/office/powerpoint/2010/main" val="50882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28</TotalTime>
  <Words>568</Words>
  <Application>Microsoft Office PowerPoint</Application>
  <PresentationFormat>A4 Paper (210x297 mm)</PresentationFormat>
  <Paragraphs>73</Paragraphs>
  <Slides>13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ae_AlMateen</vt:lpstr>
      <vt:lpstr>AL-Mohanad</vt:lpstr>
      <vt:lpstr>AL-Mohanad Bold</vt:lpstr>
      <vt:lpstr>Arial</vt:lpstr>
      <vt:lpstr>AYM Wadiy S_U normal.</vt:lpstr>
      <vt:lpstr>Calibri</vt:lpstr>
      <vt:lpstr>Constantia</vt:lpstr>
      <vt:lpstr>Simplified Arabic</vt:lpstr>
      <vt:lpstr>Times New Roman</vt:lpstr>
      <vt:lpstr>Wingdings</vt:lpstr>
      <vt:lpstr>Office Theme</vt:lpstr>
      <vt:lpstr>PowerPoint Presentation</vt:lpstr>
      <vt:lpstr>المحاضرة الحادية عشر</vt:lpstr>
      <vt:lpstr>الفصل الأول أشخـــــــــــــــــــــــاص الحـــــــــــــق</vt:lpstr>
      <vt:lpstr>المبحث الأول الشخص الطبيعي</vt:lpstr>
      <vt:lpstr> مدة   المطلب الأول مدة الشخصية القانونية   </vt:lpstr>
      <vt:lpstr>مركز الجنين (( الحمل المستكن ))</vt:lpstr>
      <vt:lpstr>انتهاء الشخصية القانونية </vt:lpstr>
      <vt:lpstr>الموت الحكمي </vt:lpstr>
      <vt:lpstr>ت الموت الحكمي  </vt:lpstr>
      <vt:lpstr>ت الموت الحكمي</vt:lpstr>
      <vt:lpstr>ت الموت الحكمي</vt:lpstr>
      <vt:lpstr>ت الموت الحكمي</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17</cp:revision>
  <dcterms:created xsi:type="dcterms:W3CDTF">2014-09-11T06:47:01Z</dcterms:created>
  <dcterms:modified xsi:type="dcterms:W3CDTF">2016-03-17T10:23:04Z</dcterms:modified>
</cp:coreProperties>
</file>