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0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60" d="100"/>
          <a:sy n="60" d="100"/>
        </p:scale>
        <p:origin x="66" y="7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02-Nov-15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21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32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Kattiah@kfu.edu.sa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المحاسبة (1)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محمد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صالح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استعراض مخطط تدريس مقرر: مقرر مبادئ المحاسبة (1)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9028112" cy="4937720"/>
          </a:xfrm>
        </p:spPr>
        <p:txBody>
          <a:bodyPr/>
          <a:lstStyle/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أولا: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الطلبة الملزمين بدراسة المقرر ومتطلباته السابقة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ثانياً: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 الهدف العام للمقرر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ثالثاً: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المعارف والمهارات التي يستهدفها المقرر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رابعاً: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المحتوى العلمي للمقرر 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خامساً: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نواتج التعلم الأساسية للطلبة المسجلين للمقرر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سادساً: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مراجع المقرر 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سابعاً: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توزيع درجات المقرر</a:t>
            </a:r>
          </a:p>
          <a:p>
            <a:pPr marL="914400" lvl="1" indent="-457200" rtl="1" eaLnBrk="0" hangingPunct="0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  <a:latin typeface="Calibri" pitchFamily="34" charset="0"/>
              </a:rPr>
              <a:t>ثامناً: </a:t>
            </a:r>
            <a:r>
              <a:rPr lang="ar-SA" sz="2400" b="1" dirty="0">
                <a:solidFill>
                  <a:srgbClr val="002060"/>
                </a:solidFill>
                <a:latin typeface="Calibri" pitchFamily="34" charset="0"/>
              </a:rPr>
              <a:t>الساعات المكتبية وجوال المقرر</a:t>
            </a:r>
          </a:p>
          <a:p>
            <a:pPr rtl="1"/>
            <a:endParaRPr lang="ar-SA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العناصر الرئيسية:  </a:t>
            </a:r>
            <a:r>
              <a:rPr lang="en-US" altLang="en-US" b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en-US" altLang="en-US" b="1" dirty="0">
                <a:solidFill>
                  <a:srgbClr val="C00000"/>
                </a:solidFill>
                <a:cs typeface="Arial" pitchFamily="34" charset="0"/>
              </a:rPr>
            </a:b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1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altLang="en-US" sz="3800" b="1" dirty="0">
                <a:solidFill>
                  <a:srgbClr val="C00000"/>
                </a:solidFill>
                <a:cs typeface="Arial" pitchFamily="34" charset="0"/>
              </a:rPr>
              <a:t>أولا: الطلبة الملزمين بدراسة المقرر ومتطلباته السابقة</a:t>
            </a:r>
            <a:endParaRPr lang="en-US" sz="38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416496" y="1628800"/>
            <a:ext cx="8997866" cy="2520280"/>
          </a:xfrm>
        </p:spPr>
        <p:txBody>
          <a:bodyPr/>
          <a:lstStyle/>
          <a:p>
            <a:r>
              <a:rPr lang="ar-SA" altLang="en-US" b="1" dirty="0">
                <a:solidFill>
                  <a:srgbClr val="00B050"/>
                </a:solidFill>
                <a:cs typeface="Arial" pitchFamily="34" charset="0"/>
              </a:rPr>
              <a:t>1- البرنامج الذي يقدم ضمنه المقرر الدراسي: </a:t>
            </a:r>
            <a:r>
              <a:rPr lang="ar-SA" altLang="en-US" b="1" dirty="0">
                <a:cs typeface="Arial" pitchFamily="34" charset="0"/>
              </a:rPr>
              <a:t>برنامج ادارة </a:t>
            </a:r>
            <a:r>
              <a:rPr lang="ar-SA" altLang="en-US" b="1" dirty="0" smtClean="0">
                <a:cs typeface="Arial" pitchFamily="34" charset="0"/>
              </a:rPr>
              <a:t>الأعمال</a:t>
            </a:r>
            <a:endParaRPr lang="ar-SA" altLang="en-US" b="1" dirty="0">
              <a:cs typeface="Arial" pitchFamily="34" charset="0"/>
            </a:endParaRPr>
          </a:p>
          <a:p>
            <a:r>
              <a:rPr lang="ar-SA" altLang="en-US" b="1" dirty="0">
                <a:solidFill>
                  <a:srgbClr val="009900"/>
                </a:solidFill>
                <a:cs typeface="Arial" pitchFamily="34" charset="0"/>
              </a:rPr>
              <a:t>2- الطلاب الملزمين بدراسة هذا المقرر: </a:t>
            </a:r>
            <a:r>
              <a:rPr lang="ar-SA" altLang="en-US" b="1" dirty="0">
                <a:cs typeface="Arial" pitchFamily="34" charset="0"/>
              </a:rPr>
              <a:t>جميع طلاب وطالبات كلية إدارة الأعمال</a:t>
            </a:r>
          </a:p>
          <a:p>
            <a:r>
              <a:rPr lang="ar-SA" altLang="en-US" b="1" dirty="0">
                <a:solidFill>
                  <a:srgbClr val="00B050"/>
                </a:solidFill>
                <a:cs typeface="Arial" pitchFamily="34" charset="0"/>
              </a:rPr>
              <a:t>3- </a:t>
            </a:r>
            <a:r>
              <a:rPr lang="ar-SA" altLang="en-US" sz="2700" b="1" dirty="0">
                <a:solidFill>
                  <a:srgbClr val="00B050"/>
                </a:solidFill>
                <a:cs typeface="Arial" pitchFamily="34" charset="0"/>
              </a:rPr>
              <a:t>متطلبات سابقة لدراسة هذا المقرر: </a:t>
            </a:r>
            <a:r>
              <a:rPr lang="ar-SA" altLang="en-US" b="1" dirty="0">
                <a:cs typeface="Arial" pitchFamily="34" charset="0"/>
              </a:rPr>
              <a:t>لا توجد</a:t>
            </a:r>
            <a:endParaRPr lang="en-GB" altLang="en-US" b="1" dirty="0">
              <a:cs typeface="Arial" pitchFamily="34" charset="0"/>
            </a:endParaRPr>
          </a:p>
          <a:p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84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ثانياً: الهدف العام للمقرر: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16496" y="1556793"/>
            <a:ext cx="8997866" cy="4569372"/>
          </a:xfrm>
        </p:spPr>
        <p:txBody>
          <a:bodyPr/>
          <a:lstStyle/>
          <a:p>
            <a:pPr marL="0" lvl="0" indent="0" algn="justLow" eaLnBrk="0" fontAlgn="base" hangingPunct="0">
              <a:lnSpc>
                <a:spcPct val="150000"/>
              </a:lnSpc>
              <a:spcAft>
                <a:spcPct val="0"/>
              </a:spcAft>
              <a:defRPr/>
            </a:pPr>
            <a:r>
              <a:rPr lang="ar-SA" altLang="en-US" sz="2600" b="1" dirty="0">
                <a:solidFill>
                  <a:srgbClr val="FF0000"/>
                </a:solidFill>
                <a:cs typeface="Arial" pitchFamily="34" charset="0"/>
              </a:rPr>
              <a:t>يهدف المقرر الى </a:t>
            </a:r>
          </a:p>
          <a:p>
            <a:pPr marL="457200" lvl="0" indent="-457200" algn="justLow" eaLnBrk="0" fontAlgn="base" hangingPunct="0">
              <a:lnSpc>
                <a:spcPct val="150000"/>
              </a:lnSpc>
              <a:spcAft>
                <a:spcPct val="0"/>
              </a:spcAft>
              <a:buFontTx/>
              <a:buChar char="-"/>
              <a:defRPr/>
            </a:pPr>
            <a:r>
              <a:rPr lang="ar-SA" altLang="en-US" sz="2600" b="1" dirty="0">
                <a:solidFill>
                  <a:prstClr val="black"/>
                </a:solidFill>
                <a:cs typeface="Arial" pitchFamily="34" charset="0"/>
              </a:rPr>
              <a:t>إكساب الطالب المعرفة العلمية والعملية لمبادئ المحاسبة المالية، باستخدام المحاضرات والمناقشات والواجبات والحالات العملية</a:t>
            </a:r>
          </a:p>
          <a:p>
            <a:pPr marL="457200" lvl="0" indent="-457200" algn="justLow" eaLnBrk="0" fontAlgn="base" hangingPunct="0">
              <a:lnSpc>
                <a:spcPct val="150000"/>
              </a:lnSpc>
              <a:spcAft>
                <a:spcPct val="0"/>
              </a:spcAft>
              <a:buFontTx/>
              <a:buChar char="-"/>
              <a:defRPr/>
            </a:pPr>
            <a:r>
              <a:rPr lang="ar-SA" sz="2600" b="1" dirty="0">
                <a:solidFill>
                  <a:prstClr val="black"/>
                </a:solidFill>
              </a:rPr>
              <a:t>الالمام بمفاهيم واهداف ووظائف المحاسبة.</a:t>
            </a:r>
          </a:p>
          <a:p>
            <a:pPr marL="457200" lvl="0" indent="-457200" algn="justLow" eaLnBrk="0" fontAlgn="base" hangingPunct="0">
              <a:lnSpc>
                <a:spcPct val="150000"/>
              </a:lnSpc>
              <a:spcAft>
                <a:spcPct val="0"/>
              </a:spcAft>
              <a:buFontTx/>
              <a:buChar char="-"/>
              <a:defRPr/>
            </a:pPr>
            <a:r>
              <a:rPr lang="ar-SA" sz="2600" b="1" dirty="0">
                <a:solidFill>
                  <a:prstClr val="black"/>
                </a:solidFill>
              </a:rPr>
              <a:t>تطوير مهارات الطالب  التحليلية  من خلال وضع الحالات العملية </a:t>
            </a:r>
            <a:r>
              <a:rPr lang="ar-SA" sz="2600" b="1" dirty="0" err="1">
                <a:solidFill>
                  <a:prstClr val="black"/>
                </a:solidFill>
              </a:rPr>
              <a:t>للقرر</a:t>
            </a:r>
            <a:endParaRPr lang="en-US" sz="2600" b="1" dirty="0">
              <a:solidFill>
                <a:prstClr val="black"/>
              </a:solidFill>
            </a:endParaRPr>
          </a:p>
          <a:p>
            <a:endParaRPr lang="en-US" sz="2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7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ثالثاً: المعارف والمهارات التي يستهدفها المقرر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75848" y="1412776"/>
            <a:ext cx="9357672" cy="4669979"/>
          </a:xfrm>
        </p:spPr>
        <p:txBody>
          <a:bodyPr/>
          <a:lstStyle/>
          <a:p>
            <a:pPr marL="457200" indent="-457200" algn="justLow">
              <a:buFont typeface="Arial" pitchFamily="34" charset="0"/>
              <a:buChar char="•"/>
              <a:defRPr/>
            </a:pPr>
            <a:r>
              <a:rPr lang="ar-SA" altLang="en-US" sz="2600" dirty="0" smtClean="0">
                <a:cs typeface="Arial" pitchFamily="34" charset="0"/>
              </a:rPr>
              <a:t>تطوير </a:t>
            </a:r>
            <a:r>
              <a:rPr lang="ar-SA" altLang="en-US" sz="2600" u="sng" dirty="0">
                <a:solidFill>
                  <a:srgbClr val="FF0000"/>
                </a:solidFill>
                <a:cs typeface="Arial" pitchFamily="34" charset="0"/>
              </a:rPr>
              <a:t>المهارات </a:t>
            </a:r>
            <a:r>
              <a:rPr lang="ar-SA" altLang="en-US" sz="2600" u="sng" dirty="0" err="1">
                <a:solidFill>
                  <a:srgbClr val="FF0000"/>
                </a:solidFill>
                <a:cs typeface="Arial" pitchFamily="34" charset="0"/>
              </a:rPr>
              <a:t>االفنية</a:t>
            </a:r>
            <a:r>
              <a:rPr lang="ar-SA" altLang="en-US" sz="2600" u="sng" dirty="0">
                <a:solidFill>
                  <a:srgbClr val="FF0000"/>
                </a:solidFill>
                <a:cs typeface="Arial" pitchFamily="34" charset="0"/>
              </a:rPr>
              <a:t> والتحليلية  </a:t>
            </a:r>
            <a:r>
              <a:rPr lang="ar-SA" altLang="en-US" sz="2600" dirty="0">
                <a:cs typeface="Arial" pitchFamily="34" charset="0"/>
              </a:rPr>
              <a:t>لدى الطلبة، وذلك من خلال تطبيقات عملية متعلقة بإعداد التقارير المالية التي توضح نتائج الأعمال والوضع المالي للمنشآت بما يتماشى مع  القواعد والمبادئ والمعايير المحاسبية</a:t>
            </a:r>
          </a:p>
          <a:p>
            <a:pPr marL="457200" indent="-457200" algn="justLow">
              <a:buFont typeface="Arial" pitchFamily="34" charset="0"/>
              <a:buChar char="•"/>
              <a:defRPr/>
            </a:pPr>
            <a:r>
              <a:rPr lang="ar-SA" altLang="en-US" sz="2600" dirty="0">
                <a:cs typeface="Arial" pitchFamily="34" charset="0"/>
              </a:rPr>
              <a:t>. تطوير </a:t>
            </a:r>
            <a:r>
              <a:rPr lang="ar-SA" altLang="en-US" sz="2600" u="sng" dirty="0">
                <a:solidFill>
                  <a:srgbClr val="FF0000"/>
                </a:solidFill>
                <a:cs typeface="Arial" pitchFamily="34" charset="0"/>
              </a:rPr>
              <a:t>مهارات تقنية المعلومات واستخدام الحاسب </a:t>
            </a:r>
            <a:r>
              <a:rPr lang="ar-SA" altLang="en-US" sz="2600" u="sng" dirty="0">
                <a:solidFill>
                  <a:srgbClr val="FF3300"/>
                </a:solidFill>
                <a:cs typeface="Arial" pitchFamily="34" charset="0"/>
              </a:rPr>
              <a:t>الآلي</a:t>
            </a:r>
            <a:r>
              <a:rPr lang="ar-SA" altLang="en-US" sz="2600" u="sng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altLang="en-US" sz="2600" dirty="0">
                <a:cs typeface="Arial" pitchFamily="34" charset="0"/>
              </a:rPr>
              <a:t>لدى الطلبة من خلال استخدام برامج </a:t>
            </a:r>
            <a:r>
              <a:rPr lang="ar-SA" altLang="en-US" sz="2600" dirty="0">
                <a:solidFill>
                  <a:srgbClr val="FF0000"/>
                </a:solidFill>
                <a:cs typeface="Arial" pitchFamily="34" charset="0"/>
              </a:rPr>
              <a:t>معالجة النصوص والجداول الالكترونية وبرامج سطح المكتب (</a:t>
            </a:r>
            <a:r>
              <a:rPr lang="en-US" altLang="en-US" sz="2600" dirty="0">
                <a:solidFill>
                  <a:srgbClr val="FF0000"/>
                </a:solidFill>
                <a:cs typeface="Arial" pitchFamily="34" charset="0"/>
              </a:rPr>
              <a:t>( Word – Excel - ……. </a:t>
            </a:r>
            <a:r>
              <a:rPr lang="ar-SA" altLang="en-US" sz="26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altLang="en-US" sz="2600" dirty="0">
                <a:cs typeface="Arial" pitchFamily="34" charset="0"/>
              </a:rPr>
              <a:t>في تنفيذ التكليفات المتعلقة بالمحاسبة المالية</a:t>
            </a:r>
          </a:p>
          <a:p>
            <a:pPr marL="457200" indent="-457200" algn="justLow">
              <a:buFont typeface="Arial" pitchFamily="34" charset="0"/>
              <a:buChar char="•"/>
              <a:defRPr/>
            </a:pPr>
            <a:r>
              <a:rPr lang="ar-SA" altLang="en-US" sz="2600" dirty="0">
                <a:cs typeface="Arial" pitchFamily="34" charset="0"/>
              </a:rPr>
              <a:t>تنمية </a:t>
            </a:r>
            <a:r>
              <a:rPr lang="ar-SA" altLang="en-US" sz="2600" u="sng" dirty="0">
                <a:solidFill>
                  <a:srgbClr val="FF0000"/>
                </a:solidFill>
                <a:cs typeface="Arial" pitchFamily="34" charset="0"/>
              </a:rPr>
              <a:t>مهارات الاتصال لدى الطلبة </a:t>
            </a:r>
            <a:r>
              <a:rPr lang="ar-SA" altLang="en-US" sz="2600" dirty="0">
                <a:cs typeface="Arial" pitchFamily="34" charset="0"/>
              </a:rPr>
              <a:t>من خلال استخدام </a:t>
            </a:r>
            <a:r>
              <a:rPr lang="ar-SA" altLang="en-US" sz="2600" dirty="0">
                <a:solidFill>
                  <a:srgbClr val="FF0000"/>
                </a:solidFill>
                <a:cs typeface="Arial" pitchFamily="34" charset="0"/>
              </a:rPr>
              <a:t>أساليب التقنية الحديثة </a:t>
            </a:r>
            <a:r>
              <a:rPr lang="ar-SA" altLang="en-US" sz="2600" dirty="0">
                <a:cs typeface="Arial" pitchFamily="34" charset="0"/>
              </a:rPr>
              <a:t>المتاحة في التواصل بين الطلبة بعضهم البعض وبين الطلبة وأستاذ المقرر من خلال منتديات النقاش المتاحة على نظام البلاك بورد </a:t>
            </a:r>
            <a:r>
              <a:rPr lang="en-US" altLang="en-US" sz="2600" u="sng" dirty="0">
                <a:cs typeface="Arial" pitchFamily="34" charset="0"/>
              </a:rPr>
              <a:t>B</a:t>
            </a:r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494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رابعاً: المحتوى العلمي للمقرر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704528" y="1628800"/>
            <a:ext cx="8709834" cy="4497364"/>
          </a:xfrm>
        </p:spPr>
        <p:txBody>
          <a:bodyPr/>
          <a:lstStyle/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أولاً: المدخل إلى علم المحاسبة </a:t>
            </a:r>
            <a:endParaRPr lang="en-US" altLang="en-US" dirty="0">
              <a:solidFill>
                <a:srgbClr val="FF0000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dirty="0">
                <a:cs typeface="Arial" pitchFamily="34" charset="0"/>
              </a:rPr>
              <a:t>نشأة وطبيعة علم المحاسبة</a:t>
            </a:r>
            <a:endParaRPr lang="en-US" altLang="en-US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dirty="0">
                <a:cs typeface="Arial" pitchFamily="34" charset="0"/>
              </a:rPr>
              <a:t>أهداف ووظائف علم المحاسبة</a:t>
            </a:r>
            <a:endParaRPr lang="en-US" altLang="en-US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dirty="0">
                <a:cs typeface="Arial" pitchFamily="34" charset="0"/>
              </a:rPr>
              <a:t>فروع المحاسبة</a:t>
            </a:r>
            <a:endParaRPr lang="en-US" altLang="en-US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dirty="0">
                <a:cs typeface="Arial" pitchFamily="34" charset="0"/>
              </a:rPr>
              <a:t>الاطراف المستفيدة من المعلومات المحاسبية</a:t>
            </a:r>
            <a:endParaRPr lang="en-US" altLang="en-US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dirty="0">
                <a:cs typeface="Arial" pitchFamily="34" charset="0"/>
              </a:rPr>
              <a:t>خصائص المعلومات المحاسبية</a:t>
            </a:r>
            <a:endParaRPr lang="en-US" altLang="en-US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dirty="0">
                <a:cs typeface="Arial" pitchFamily="34" charset="0"/>
              </a:rPr>
              <a:t>المبادئ المحاسبية المتعارف عليها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280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00472" y="1340768"/>
            <a:ext cx="9213890" cy="4353348"/>
          </a:xfrm>
        </p:spPr>
        <p:txBody>
          <a:bodyPr/>
          <a:lstStyle/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ثانياً: تحليل العمليات المالية 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التعريف بالعملية المالية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معادلة الميزانية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أثر العمليات المالية على معادلة الميزانية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مفهوم الحسابات وأنواعها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قاعدة القيد المزدوج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القيود المحاسبية</a:t>
            </a:r>
          </a:p>
          <a:p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368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00472" y="1484785"/>
            <a:ext cx="9213890" cy="4641380"/>
          </a:xfrm>
        </p:spPr>
        <p:txBody>
          <a:bodyPr/>
          <a:lstStyle/>
          <a:p>
            <a:pPr>
              <a:defRPr/>
            </a:pPr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ثالثاً: الدورة المحاسبية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altLang="en-US" b="1" dirty="0">
                <a:cs typeface="Arial" pitchFamily="34" charset="0"/>
              </a:rPr>
              <a:t>الدفاتر المحاسبية (دفتر اليومية العامة - دفتر الأستاذ)</a:t>
            </a:r>
            <a:endParaRPr lang="en-US" altLang="en-US" b="1" dirty="0">
              <a:cs typeface="Arial" pitchFamily="34" charset="0"/>
            </a:endParaRPr>
          </a:p>
          <a:p>
            <a:pPr>
              <a:defRPr/>
            </a:pPr>
            <a:r>
              <a:rPr lang="ar-SA" altLang="en-US" b="1" dirty="0">
                <a:cs typeface="Arial" pitchFamily="34" charset="0"/>
              </a:rPr>
              <a:t>مراحل الدورة المحاسبية</a:t>
            </a:r>
            <a:endParaRPr lang="en-US" altLang="en-US" b="1" dirty="0">
              <a:cs typeface="Arial" pitchFamily="34" charset="0"/>
            </a:endParaRPr>
          </a:p>
          <a:p>
            <a:pPr>
              <a:defRPr/>
            </a:pPr>
            <a:r>
              <a:rPr lang="ar-SA" altLang="en-US" b="1" dirty="0">
                <a:cs typeface="Arial" pitchFamily="34" charset="0"/>
              </a:rPr>
              <a:t>التسجيل</a:t>
            </a:r>
            <a:endParaRPr lang="en-US" altLang="en-US" b="1" dirty="0">
              <a:cs typeface="Arial" pitchFamily="34" charset="0"/>
            </a:endParaRPr>
          </a:p>
          <a:p>
            <a:pPr>
              <a:defRPr/>
            </a:pPr>
            <a:r>
              <a:rPr lang="ar-SA" altLang="en-US" b="1" dirty="0">
                <a:cs typeface="Arial" pitchFamily="34" charset="0"/>
              </a:rPr>
              <a:t>الترحيل والترصيد</a:t>
            </a:r>
            <a:endParaRPr lang="en-US" altLang="en-US" b="1" dirty="0">
              <a:cs typeface="Arial" pitchFamily="34" charset="0"/>
            </a:endParaRPr>
          </a:p>
          <a:p>
            <a:pPr>
              <a:defRPr/>
            </a:pPr>
            <a:r>
              <a:rPr lang="ar-SA" altLang="en-US" b="1" dirty="0">
                <a:cs typeface="Arial" pitchFamily="34" charset="0"/>
              </a:rPr>
              <a:t>إعداد ميزان المراجعة</a:t>
            </a:r>
            <a:endParaRPr lang="en-US" altLang="en-US" b="1" dirty="0">
              <a:cs typeface="Arial" pitchFamily="34" charset="0"/>
            </a:endParaRPr>
          </a:p>
          <a:p>
            <a:pPr>
              <a:defRPr/>
            </a:pPr>
            <a:r>
              <a:rPr lang="ar-SA" altLang="en-US" b="1" dirty="0">
                <a:cs typeface="Arial" pitchFamily="34" charset="0"/>
              </a:rPr>
              <a:t>إعداد القوائم المالية، ويشمل قائمة الدخل  وقائمة المركز المالي (الميزانية العمومية)</a:t>
            </a:r>
          </a:p>
          <a:p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683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16496" y="1340768"/>
            <a:ext cx="9361040" cy="4785396"/>
          </a:xfrm>
        </p:spPr>
        <p:txBody>
          <a:bodyPr/>
          <a:lstStyle/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رابعاً: تسجيل العمليات التمويلية والرأسمالية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عمليات الاقتراض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زيادة أو تخفيض رأس المال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المسحوبات الشخصية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خامساً: تحليل وتسجيل عمليات البضاعة في المنشآت التجارية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المشتريات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مصاريف نقل المشتريات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مردودات المشتريات، ومسموحات المشتريات، وخصم الشراء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 smtClean="0">
                <a:cs typeface="Arial" pitchFamily="34" charset="0"/>
              </a:rPr>
              <a:t>المبيعات </a:t>
            </a:r>
            <a:r>
              <a:rPr lang="ar-SA" altLang="en-US" b="1" dirty="0">
                <a:cs typeface="Arial" pitchFamily="34" charset="0"/>
              </a:rPr>
              <a:t>مردودات المبيعات، ومسموحات المبيعات، وخصم البيع</a:t>
            </a:r>
            <a:endParaRPr lang="en-GB" altLang="en-US" b="1" dirty="0">
              <a:cs typeface="Arial" pitchFamily="34" charset="0"/>
            </a:endParaRPr>
          </a:p>
          <a:p>
            <a:endParaRPr lang="en-US" altLang="en-US" b="1" dirty="0">
              <a:cs typeface="Arial" pitchFamily="34" charset="0"/>
            </a:endParaRPr>
          </a:p>
          <a:p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51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72480" y="1268760"/>
            <a:ext cx="9141882" cy="4641380"/>
          </a:xfrm>
        </p:spPr>
        <p:txBody>
          <a:bodyPr/>
          <a:lstStyle/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سادساً: الأوراق التجارية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مقدمة عن الأوراق التجارية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نشأة الأوراق التجارية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تحصيل وسداد قيمة الأوراق التجارية 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رفض سداد قيمة الأوراق التجارية 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سابعاً: إعداد الحسابات الختامية والقوائم المالية في المنشآت التجارية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حـ/ ملخص الدخل 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قائمة الدخل </a:t>
            </a:r>
            <a:endParaRPr lang="en-US" altLang="en-US" b="1" dirty="0">
              <a:cs typeface="Arial" pitchFamily="34" charset="0"/>
            </a:endParaRPr>
          </a:p>
          <a:p>
            <a:r>
              <a:rPr lang="ar-SA" altLang="en-US" b="1" dirty="0">
                <a:cs typeface="Arial" pitchFamily="34" charset="0"/>
              </a:rPr>
              <a:t>قائمة المركز المالي</a:t>
            </a:r>
            <a:endParaRPr lang="en-GB" altLang="en-US" b="1" dirty="0">
              <a:cs typeface="Arial" pitchFamily="34" charset="0"/>
            </a:endParaRPr>
          </a:p>
          <a:p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14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16496" y="1268760"/>
            <a:ext cx="8997866" cy="456937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altLang="en-US" b="1" u="sng" dirty="0" smtClean="0">
                <a:solidFill>
                  <a:srgbClr val="FF0000"/>
                </a:solidFill>
                <a:cs typeface="Arial" pitchFamily="34" charset="0"/>
              </a:rPr>
              <a:t>ثامناً</a:t>
            </a:r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: السجلات المساعدة</a:t>
            </a:r>
            <a:endParaRPr lang="ar-SA" altLang="en-US" b="1" dirty="0" smtClean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 smtClean="0">
                <a:cs typeface="Arial" pitchFamily="34" charset="0"/>
              </a:rPr>
              <a:t>اليوميات </a:t>
            </a:r>
            <a:r>
              <a:rPr lang="ar-SA" altLang="en-US" b="1" dirty="0">
                <a:cs typeface="Arial" pitchFamily="34" charset="0"/>
              </a:rPr>
              <a:t>المساعدة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القيود المركزية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دفتر الأستاذ المساعد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دفتر الأستاذ العام</a:t>
            </a:r>
          </a:p>
          <a:p>
            <a:r>
              <a:rPr lang="ar-SA" altLang="en-US" b="1" u="sng" dirty="0">
                <a:solidFill>
                  <a:srgbClr val="FF0000"/>
                </a:solidFill>
                <a:cs typeface="Arial" pitchFamily="34" charset="0"/>
              </a:rPr>
              <a:t>تاسعاً: معالجة الأخطاء المحاسبية</a:t>
            </a:r>
            <a:endParaRPr lang="en-US" altLang="en-US" b="1" dirty="0">
              <a:solidFill>
                <a:srgbClr val="FF0000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أنواع الأخطاء المحاسبية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طرق تصحيح الأخطاء المحاسبية</a:t>
            </a:r>
            <a:endParaRPr lang="en-GB" altLang="en-US" b="1" dirty="0">
              <a:cs typeface="Arial" pitchFamily="34" charset="0"/>
            </a:endParaRPr>
          </a:p>
          <a:p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69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altLang="en-US" sz="3600" b="1" dirty="0">
                <a:solidFill>
                  <a:srgbClr val="C00000"/>
                </a:solidFill>
                <a:cs typeface="Arial" pitchFamily="34" charset="0"/>
              </a:rPr>
              <a:t>خامساً: نواتج التعلم الأساسية للطلبة المسجلين في المقرر:</a:t>
            </a:r>
            <a:endParaRPr lang="en-US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72480" y="1340768"/>
            <a:ext cx="9141882" cy="4569372"/>
          </a:xfrm>
        </p:spPr>
        <p:txBody>
          <a:bodyPr/>
          <a:lstStyle/>
          <a:p>
            <a:r>
              <a:rPr lang="ar-SA" altLang="en-US" b="1" dirty="0">
                <a:solidFill>
                  <a:srgbClr val="FF0000"/>
                </a:solidFill>
                <a:cs typeface="Arial" pitchFamily="34" charset="0"/>
              </a:rPr>
              <a:t>بعد إكمال هذا المقرر يجب أن يكون لدى الطالب :</a:t>
            </a:r>
            <a:endParaRPr lang="en-GB" altLang="en-US" b="1" dirty="0">
              <a:solidFill>
                <a:srgbClr val="FF0000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الإلمام بمفاهيم وأهداف ووظائف المحاسبة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المعرفة العلمية بالمبادئ المحاسبية المتعارف عليها (</a:t>
            </a:r>
            <a:r>
              <a:rPr lang="en-GB" altLang="en-US" b="1" dirty="0">
                <a:cs typeface="Arial" pitchFamily="34" charset="0"/>
              </a:rPr>
              <a:t>GAAP</a:t>
            </a:r>
            <a:r>
              <a:rPr lang="ar-SA" altLang="en-US" b="1" dirty="0">
                <a:cs typeface="Arial" pitchFamily="34" charset="0"/>
              </a:rPr>
              <a:t>)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القدرة على تحليل العمليات المالية استناداً إلى معادلة الميزانية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القدرة على تنفيذ مراحل الدورة المحاسبية 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القدرة على إعداد الحسابات الختامية والقوائم المالية في المنشآت التجارية</a:t>
            </a:r>
            <a:endParaRPr lang="en-US" altLang="en-US" b="1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ar-SA" altLang="en-US" b="1" dirty="0">
                <a:cs typeface="Arial" pitchFamily="34" charset="0"/>
              </a:rPr>
              <a:t>معرفة أنواع الأخطاء المحاسبية وطرق تصحيحها</a:t>
            </a:r>
            <a:endParaRPr lang="en-US" altLang="en-US" b="1" dirty="0"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61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سادساً: مراجع المقر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44488" y="1628800"/>
            <a:ext cx="9069874" cy="4497364"/>
          </a:xfrm>
        </p:spPr>
        <p:txBody>
          <a:bodyPr/>
          <a:lstStyle/>
          <a:p>
            <a:pPr marL="400050" indent="-514350">
              <a:buAutoNum type="arabic1Minus"/>
            </a:pPr>
            <a:r>
              <a:rPr lang="ar-SA" altLang="en-US" sz="3200" b="1" dirty="0" smtClean="0">
                <a:solidFill>
                  <a:srgbClr val="FF3300"/>
                </a:solidFill>
                <a:ea typeface="+mj-ea"/>
                <a:cs typeface="Arial" pitchFamily="34" charset="0"/>
              </a:rPr>
              <a:t>الكتاب </a:t>
            </a:r>
            <a:r>
              <a:rPr lang="ar-SA" altLang="en-US" sz="3200" b="1" dirty="0">
                <a:solidFill>
                  <a:srgbClr val="FF3300"/>
                </a:solidFill>
                <a:ea typeface="+mj-ea"/>
                <a:cs typeface="Arial" pitchFamily="34" charset="0"/>
              </a:rPr>
              <a:t>المقرر (المرجع الرئيسي</a:t>
            </a:r>
            <a:r>
              <a:rPr lang="ar-SA" altLang="en-US" sz="3200" b="1" dirty="0" smtClean="0">
                <a:solidFill>
                  <a:srgbClr val="FF3300"/>
                </a:solidFill>
                <a:ea typeface="+mj-ea"/>
                <a:cs typeface="Arial" pitchFamily="34" charset="0"/>
              </a:rPr>
              <a:t>):</a:t>
            </a:r>
          </a:p>
          <a:p>
            <a:pPr marL="0" indent="0"/>
            <a:r>
              <a:rPr lang="ar-EG" altLang="en-US" b="1" dirty="0">
                <a:latin typeface="Arial" pitchFamily="34" charset="0"/>
              </a:rPr>
              <a:t>وابل بن علي الوابل, </a:t>
            </a:r>
            <a:r>
              <a:rPr lang="ar-EG" altLang="en-US" b="1" u="sng" dirty="0">
                <a:latin typeface="Arial" pitchFamily="34" charset="0"/>
              </a:rPr>
              <a:t>اسس المحاسبة</a:t>
            </a:r>
            <a:r>
              <a:rPr lang="ar-EG" altLang="en-US" b="1" u="sng" dirty="0" smtClean="0">
                <a:latin typeface="Arial" pitchFamily="34" charset="0"/>
              </a:rPr>
              <a:t>, </a:t>
            </a:r>
            <a:r>
              <a:rPr lang="ar-EG" altLang="en-US" b="1" dirty="0">
                <a:latin typeface="Arial" pitchFamily="34" charset="0"/>
              </a:rPr>
              <a:t>دار وابل, 1422 </a:t>
            </a:r>
            <a:r>
              <a:rPr lang="ar-EG" altLang="en-US" b="1" dirty="0" smtClean="0">
                <a:latin typeface="Arial" pitchFamily="34" charset="0"/>
              </a:rPr>
              <a:t>هجرية</a:t>
            </a:r>
            <a:endParaRPr lang="ar-SA" altLang="en-US" b="1" dirty="0" smtClean="0">
              <a:latin typeface="Arial" pitchFamily="34" charset="0"/>
            </a:endParaRPr>
          </a:p>
          <a:p>
            <a:pPr algn="just">
              <a:defRPr/>
            </a:pPr>
            <a:r>
              <a:rPr lang="ar-SA" b="1" dirty="0">
                <a:solidFill>
                  <a:srgbClr val="FF0000"/>
                </a:solidFill>
              </a:rPr>
              <a:t>ب- المراجع المساعدة للمقرر: </a:t>
            </a:r>
          </a:p>
          <a:p>
            <a:pPr marL="457200" indent="-457200">
              <a:buFontTx/>
              <a:buChar char="-"/>
              <a:defRPr/>
            </a:pPr>
            <a:r>
              <a:rPr lang="ar-SA" altLang="en-US" b="1" dirty="0"/>
              <a:t>الدكتور فالتر مجس والدكتور روبرت مجس- المحاسبة المالية  ترجمة الدكتور سلطان السلطان وآخرون .</a:t>
            </a:r>
          </a:p>
          <a:p>
            <a:pPr marL="457200" indent="-457200">
              <a:buFontTx/>
              <a:buChar char="-"/>
              <a:defRPr/>
            </a:pPr>
            <a:r>
              <a:rPr lang="ar-EG" b="1" dirty="0"/>
              <a:t>محمد سامي راضي, اساسيات المحاسبة, 2012م.</a:t>
            </a:r>
            <a:endParaRPr lang="ar-SA" altLang="en-US" b="1" dirty="0"/>
          </a:p>
          <a:p>
            <a:pPr marL="0" indent="0"/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21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>
                <a:solidFill>
                  <a:srgbClr val="C00000"/>
                </a:solidFill>
                <a:cs typeface="Arial" pitchFamily="34" charset="0"/>
              </a:rPr>
              <a:t>سابعا: توزيع الدرجات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81125" y="1714500"/>
          <a:ext cx="7086600" cy="39020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457282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T="45739" marB="45739"/>
                </a:tc>
              </a:tr>
              <a:tr h="94502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المشاركة في منتديات الحوار على البلاك</a:t>
                      </a:r>
                      <a:r>
                        <a:rPr lang="ar-SA" sz="2800" b="1" baseline="0" dirty="0" smtClean="0"/>
                        <a:t> بورد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/>
                        <a:t>10 درجات</a:t>
                      </a:r>
                      <a:endParaRPr lang="en-US" sz="2800" b="1" dirty="0" smtClean="0"/>
                    </a:p>
                  </a:txBody>
                  <a:tcPr marT="45739" marB="45739"/>
                </a:tc>
              </a:tr>
              <a:tr h="94502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حضور المحاضرات المسجلة والمحاضرات المباشرة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/>
                        <a:t>10 درجات</a:t>
                      </a:r>
                      <a:endParaRPr lang="en-US" sz="2800" b="1" dirty="0" smtClean="0"/>
                    </a:p>
                  </a:txBody>
                  <a:tcPr marT="45739" marB="45739"/>
                </a:tc>
              </a:tr>
              <a:tr h="51825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الواجبات المنزلية 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10 درجات</a:t>
                      </a:r>
                      <a:endParaRPr lang="ar-SA" sz="2800" b="1" dirty="0"/>
                    </a:p>
                  </a:txBody>
                  <a:tcPr marT="45739" marB="45739"/>
                </a:tc>
              </a:tr>
              <a:tr h="51825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الاختبار النهائي 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70 درجة</a:t>
                      </a:r>
                      <a:endParaRPr lang="ar-SA" sz="2800" b="1" dirty="0"/>
                    </a:p>
                  </a:txBody>
                  <a:tcPr marT="45739" marB="45739"/>
                </a:tc>
              </a:tr>
              <a:tr h="51825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المجموع النهائي </a:t>
                      </a:r>
                      <a:endParaRPr lang="ar-SA" sz="2800" b="1" dirty="0"/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/>
                        <a:t>100 درجة</a:t>
                      </a:r>
                      <a:endParaRPr lang="ar-SA" sz="2800" b="1" dirty="0"/>
                    </a:p>
                  </a:txBody>
                  <a:tcPr marT="45739" marB="4573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621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ثامناً: الساعات المكتبية وجوال المقرر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274833"/>
              </p:ext>
            </p:extLst>
          </p:nvPr>
        </p:nvGraphicFramePr>
        <p:xfrm>
          <a:off x="2864768" y="1844824"/>
          <a:ext cx="4717008" cy="24101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29103"/>
                <a:gridCol w="1587905"/>
              </a:tblGrid>
              <a:tr h="40169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684" marB="45684"/>
                </a:tc>
              </a:tr>
              <a:tr h="401692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684" marB="45684"/>
                </a:tc>
              </a:tr>
              <a:tr h="401692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684" marB="45684"/>
                </a:tc>
              </a:tr>
              <a:tr h="401692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</a:tr>
              <a:tr h="401692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</a:tr>
              <a:tr h="401692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684" marB="45684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819516" y="1196752"/>
            <a:ext cx="50939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الساعات المكتبية:</a:t>
            </a:r>
          </a:p>
        </p:txBody>
      </p:sp>
      <p:sp>
        <p:nvSpPr>
          <p:cNvPr id="5" name="Rectangle 4"/>
          <p:cNvSpPr/>
          <p:nvPr/>
        </p:nvSpPr>
        <p:spPr>
          <a:xfrm>
            <a:off x="1208584" y="2852936"/>
            <a:ext cx="763284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ar-SA" sz="2400" b="1" u="sng" dirty="0" smtClean="0">
              <a:solidFill>
                <a:srgbClr val="0070C0"/>
              </a:solidFill>
            </a:endParaRPr>
          </a:p>
          <a:p>
            <a:pPr algn="just">
              <a:defRPr/>
            </a:pPr>
            <a:endParaRPr lang="ar-SA" sz="2400" b="1" u="sng" dirty="0">
              <a:solidFill>
                <a:srgbClr val="0070C0"/>
              </a:solidFill>
            </a:endParaRPr>
          </a:p>
          <a:p>
            <a:pPr algn="just">
              <a:defRPr/>
            </a:pPr>
            <a:endParaRPr lang="ar-SA" sz="2400" b="1" u="sng" dirty="0" smtClean="0">
              <a:solidFill>
                <a:srgbClr val="0070C0"/>
              </a:solidFill>
            </a:endParaRPr>
          </a:p>
          <a:p>
            <a:pPr algn="just">
              <a:defRPr/>
            </a:pPr>
            <a:endParaRPr lang="ar-SA" sz="2400" b="1" u="sng" dirty="0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ar-SA" sz="2400" b="1" u="sng" dirty="0" smtClean="0">
                <a:solidFill>
                  <a:srgbClr val="0070C0"/>
                </a:solidFill>
              </a:rPr>
              <a:t>رقم </a:t>
            </a:r>
            <a:r>
              <a:rPr lang="ar-SA" sz="2400" b="1" u="sng" dirty="0">
                <a:solidFill>
                  <a:srgbClr val="0070C0"/>
                </a:solidFill>
              </a:rPr>
              <a:t>جوال المقرر</a:t>
            </a:r>
            <a:r>
              <a:rPr lang="ar-SA" u="sng" dirty="0">
                <a:solidFill>
                  <a:srgbClr val="0070C0"/>
                </a:solidFill>
              </a:rPr>
              <a:t>:----------------------------------------</a:t>
            </a:r>
            <a:endParaRPr lang="ar-SA" sz="2000" u="sng" dirty="0"/>
          </a:p>
          <a:p>
            <a:pPr algn="ctr">
              <a:defRPr/>
            </a:pPr>
            <a:endParaRPr lang="ar-SA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ar-SA" sz="2000" b="1" u="sng" dirty="0">
                <a:solidFill>
                  <a:schemeClr val="accent4">
                    <a:lumMod val="50000"/>
                  </a:schemeClr>
                </a:solidFill>
              </a:rPr>
              <a:t>البريد </a:t>
            </a:r>
            <a:r>
              <a:rPr lang="ar-SA" sz="2000" b="1" u="sng" dirty="0" err="1">
                <a:solidFill>
                  <a:schemeClr val="accent4">
                    <a:lumMod val="50000"/>
                  </a:schemeClr>
                </a:solidFill>
              </a:rPr>
              <a:t>الالكترونى</a:t>
            </a:r>
            <a:r>
              <a:rPr lang="ar-SA" sz="2000" b="1" u="sng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en-US" b="1" dirty="0">
                <a:solidFill>
                  <a:srgbClr val="7030A0"/>
                </a:solidFill>
              </a:rPr>
              <a:t>osalih</a:t>
            </a:r>
            <a:r>
              <a:rPr lang="en-US" b="1" dirty="0">
                <a:solidFill>
                  <a:srgbClr val="7030A0"/>
                </a:solidFill>
                <a:hlinkClick r:id="rId2"/>
              </a:rPr>
              <a:t>@kfu.edu.sa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endParaRPr lang="ar-SA" b="1" dirty="0">
              <a:solidFill>
                <a:srgbClr val="7030A0"/>
              </a:solidFill>
            </a:endParaRPr>
          </a:p>
          <a:p>
            <a:pPr>
              <a:defRPr/>
            </a:pPr>
            <a:endParaRPr lang="ar-SA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ar-SA" b="1" dirty="0">
                <a:solidFill>
                  <a:srgbClr val="FF0000"/>
                </a:solidFill>
              </a:rPr>
              <a:t>ملحوظة: سيكون الجوال مفتوح في الأوقات المحددة بعالية وسيتم </a:t>
            </a:r>
            <a:r>
              <a:rPr lang="ar-SA" b="1" dirty="0" err="1">
                <a:solidFill>
                  <a:srgbClr val="FF0000"/>
                </a:solidFill>
              </a:rPr>
              <a:t>إغلاقة</a:t>
            </a:r>
            <a:r>
              <a:rPr lang="ar-SA" b="1" dirty="0">
                <a:solidFill>
                  <a:srgbClr val="FF0000"/>
                </a:solidFill>
              </a:rPr>
              <a:t> خارج هذه الأوقات، لذا على الجميع التقيد بهذه المواعيد.</a:t>
            </a:r>
          </a:p>
        </p:txBody>
      </p:sp>
    </p:spTree>
    <p:extLst>
      <p:ext uri="{BB962C8B-B14F-4D97-AF65-F5344CB8AC3E}">
        <p14:creationId xmlns:p14="http://schemas.microsoft.com/office/powerpoint/2010/main" val="16632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84</TotalTime>
  <Words>721</Words>
  <Application>Microsoft Office PowerPoint</Application>
  <PresentationFormat>A4 Paper (210x297 mm)</PresentationFormat>
  <Paragraphs>149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التمهيدية</vt:lpstr>
      <vt:lpstr>العناصر الرئيسية:   </vt:lpstr>
      <vt:lpstr>أولا: الطلبة الملزمين بدراسة المقرر ومتطلباته السابقة</vt:lpstr>
      <vt:lpstr>ثانياً: الهدف العام للمقرر:</vt:lpstr>
      <vt:lpstr>ثالثاً: المعارف والمهارات التي يستهدفها المقرر</vt:lpstr>
      <vt:lpstr>رابعاً: المحتوى العلمي للمقرر</vt:lpstr>
      <vt:lpstr> </vt:lpstr>
      <vt:lpstr> </vt:lpstr>
      <vt:lpstr> </vt:lpstr>
      <vt:lpstr> </vt:lpstr>
      <vt:lpstr> </vt:lpstr>
      <vt:lpstr>خامساً: نواتج التعلم الأساسية للطلبة المسجلين في المقرر:</vt:lpstr>
      <vt:lpstr>سادساً: مراجع المقر</vt:lpstr>
      <vt:lpstr>سابعا: توزيع الدرجات</vt:lpstr>
      <vt:lpstr>ثامناً: الساعات المكتبية وجوال المقرر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5</cp:revision>
  <dcterms:created xsi:type="dcterms:W3CDTF">2014-09-11T06:47:01Z</dcterms:created>
  <dcterms:modified xsi:type="dcterms:W3CDTF">2015-11-02T11:28:03Z</dcterms:modified>
</cp:coreProperties>
</file>