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9" autoAdjust="0"/>
    <p:restoredTop sz="94664" autoAdjust="0"/>
  </p:normalViewPr>
  <p:slideViewPr>
    <p:cSldViewPr>
      <p:cViewPr varScale="1">
        <p:scale>
          <a:sx n="59" d="100"/>
          <a:sy n="59" d="100"/>
        </p:scale>
        <p:origin x="78" y="7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02-Nov-15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948735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2"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2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المحاسبة (1)</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أسامة محمد </a:t>
            </a:r>
            <a:r>
              <a:rPr lang="ar-SA" sz="2800" b="1" dirty="0" smtClean="0">
                <a:solidFill>
                  <a:srgbClr val="7F7F7F"/>
                </a:solidFill>
                <a:latin typeface="Calibri" pitchFamily="34" charset="0"/>
                <a:cs typeface="Times New Roman" pitchFamily="18" charset="0"/>
              </a:rPr>
              <a:t>صالح</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الاولي</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المدخل لعلم المحاسبة</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052736"/>
            <a:ext cx="9028112" cy="4937720"/>
          </a:xfrm>
        </p:spPr>
        <p:txBody>
          <a:bodyPr/>
          <a:lstStyle/>
          <a:p>
            <a:pPr lvl="0" rtl="1" fontAlgn="auto">
              <a:spcAft>
                <a:spcPts val="0"/>
              </a:spcAft>
              <a:buFont typeface="Arial" panose="020B0604020202020204" pitchFamily="34" charset="0"/>
              <a:buChar char="•"/>
              <a:defRPr/>
            </a:pPr>
            <a:r>
              <a:rPr lang="ar-SA" sz="2600" b="1" dirty="0">
                <a:solidFill>
                  <a:prstClr val="black"/>
                </a:solidFill>
                <a:cs typeface="Arial"/>
              </a:rPr>
              <a:t>مقدمة</a:t>
            </a:r>
          </a:p>
          <a:p>
            <a:pPr lvl="0" rtl="1" fontAlgn="auto">
              <a:spcAft>
                <a:spcPts val="0"/>
              </a:spcAft>
              <a:buFont typeface="Arial" panose="020B0604020202020204" pitchFamily="34" charset="0"/>
              <a:buChar char="•"/>
              <a:defRPr/>
            </a:pPr>
            <a:r>
              <a:rPr lang="ar-SA" sz="2600" b="1" dirty="0">
                <a:solidFill>
                  <a:prstClr val="black"/>
                </a:solidFill>
                <a:cs typeface="Arial"/>
              </a:rPr>
              <a:t>تعريف المحاسبة</a:t>
            </a:r>
          </a:p>
          <a:p>
            <a:pPr lvl="0" rtl="1" fontAlgn="auto">
              <a:spcBef>
                <a:spcPts val="0"/>
              </a:spcBef>
              <a:spcAft>
                <a:spcPts val="0"/>
              </a:spcAft>
              <a:buFont typeface="Arial" panose="020B0604020202020204" pitchFamily="34" charset="0"/>
              <a:buChar char="•"/>
              <a:defRPr/>
            </a:pPr>
            <a:r>
              <a:rPr lang="ar-SA" sz="2600" b="1" dirty="0">
                <a:solidFill>
                  <a:prstClr val="black"/>
                </a:solidFill>
                <a:cs typeface="Arial"/>
              </a:rPr>
              <a:t>المحاسبة كنظام للمعلومات</a:t>
            </a:r>
          </a:p>
          <a:p>
            <a:pPr lvl="0" rtl="1" fontAlgn="auto">
              <a:spcAft>
                <a:spcPts val="0"/>
              </a:spcAft>
              <a:buFont typeface="Arial" panose="020B0604020202020204" pitchFamily="34" charset="0"/>
              <a:buChar char="•"/>
              <a:defRPr/>
            </a:pPr>
            <a:r>
              <a:rPr lang="ar-SA" sz="2600" b="1" dirty="0">
                <a:solidFill>
                  <a:prstClr val="black"/>
                </a:solidFill>
                <a:cs typeface="Arial"/>
              </a:rPr>
              <a:t>خصائص المعلومات المحاسبية</a:t>
            </a:r>
          </a:p>
          <a:p>
            <a:pPr lvl="0" rtl="1" fontAlgn="auto">
              <a:spcAft>
                <a:spcPts val="0"/>
              </a:spcAft>
              <a:buFont typeface="Arial" panose="020B0604020202020204" pitchFamily="34" charset="0"/>
              <a:buChar char="•"/>
              <a:defRPr/>
            </a:pPr>
            <a:r>
              <a:rPr lang="ar-SA" sz="2600" b="1" dirty="0">
                <a:solidFill>
                  <a:prstClr val="black"/>
                </a:solidFill>
                <a:cs typeface="Arial"/>
              </a:rPr>
              <a:t>فروع المحاسبة</a:t>
            </a:r>
          </a:p>
          <a:p>
            <a:pPr lvl="0" rtl="1" fontAlgn="auto">
              <a:spcAft>
                <a:spcPts val="0"/>
              </a:spcAft>
              <a:buFont typeface="Arial" panose="020B0604020202020204" pitchFamily="34" charset="0"/>
              <a:buChar char="•"/>
              <a:defRPr/>
            </a:pPr>
            <a:r>
              <a:rPr lang="ar-SA" sz="2600" b="1" dirty="0">
                <a:solidFill>
                  <a:prstClr val="black"/>
                </a:solidFill>
                <a:cs typeface="Arial"/>
              </a:rPr>
              <a:t>الفئات المستفيدة من المعلومات المحاسبية</a:t>
            </a:r>
          </a:p>
          <a:p>
            <a:pPr lvl="0" rtl="1" fontAlgn="auto">
              <a:spcAft>
                <a:spcPts val="0"/>
              </a:spcAft>
              <a:buFont typeface="Arial" panose="020B0604020202020204" pitchFamily="34" charset="0"/>
              <a:buChar char="•"/>
              <a:defRPr/>
            </a:pPr>
            <a:r>
              <a:rPr lang="ar-SA" sz="2600" b="1" dirty="0">
                <a:solidFill>
                  <a:prstClr val="black"/>
                </a:solidFill>
                <a:cs typeface="Arial"/>
              </a:rPr>
              <a:t>تعريف المحاسبة المالية </a:t>
            </a:r>
          </a:p>
          <a:p>
            <a:pPr lvl="0" rtl="1" fontAlgn="auto">
              <a:spcAft>
                <a:spcPts val="0"/>
              </a:spcAft>
              <a:buFont typeface="Arial" panose="020B0604020202020204" pitchFamily="34" charset="0"/>
              <a:buChar char="•"/>
              <a:defRPr/>
            </a:pPr>
            <a:r>
              <a:rPr lang="ar-SA" sz="2600" b="1" dirty="0">
                <a:solidFill>
                  <a:prstClr val="black"/>
                </a:solidFill>
                <a:cs typeface="Arial"/>
              </a:rPr>
              <a:t>أهداف المحاسبة المالية</a:t>
            </a:r>
          </a:p>
          <a:p>
            <a:pPr lvl="0" rtl="1" fontAlgn="auto">
              <a:spcAft>
                <a:spcPts val="0"/>
              </a:spcAft>
              <a:buFont typeface="Arial" panose="020B0604020202020204" pitchFamily="34" charset="0"/>
              <a:buChar char="•"/>
              <a:defRPr/>
            </a:pPr>
            <a:r>
              <a:rPr lang="ar-SA" sz="2600" b="1" dirty="0">
                <a:solidFill>
                  <a:prstClr val="black"/>
                </a:solidFill>
                <a:cs typeface="Arial"/>
              </a:rPr>
              <a:t>وظائف المحاسبة المالية</a:t>
            </a:r>
          </a:p>
          <a:p>
            <a:pPr lvl="0" rtl="1" fontAlgn="auto">
              <a:spcAft>
                <a:spcPts val="0"/>
              </a:spcAft>
              <a:buFont typeface="Arial" panose="020B0604020202020204" pitchFamily="34" charset="0"/>
              <a:buChar char="•"/>
              <a:defRPr/>
            </a:pPr>
            <a:r>
              <a:rPr lang="ar-SA" sz="2600" b="1" dirty="0">
                <a:solidFill>
                  <a:prstClr val="black"/>
                </a:solidFill>
                <a:cs typeface="Arial"/>
              </a:rPr>
              <a:t>الفروض المحاسبية</a:t>
            </a:r>
          </a:p>
          <a:p>
            <a:pPr lvl="0" rtl="1" fontAlgn="auto">
              <a:spcAft>
                <a:spcPts val="0"/>
              </a:spcAft>
              <a:buFont typeface="Arial" panose="020B0604020202020204" pitchFamily="34" charset="0"/>
              <a:buChar char="•"/>
              <a:defRPr/>
            </a:pPr>
            <a:r>
              <a:rPr lang="ar-SA" sz="2600" b="1" dirty="0">
                <a:solidFill>
                  <a:prstClr val="black"/>
                </a:solidFill>
                <a:cs typeface="Arial"/>
              </a:rPr>
              <a:t>المبادئ المحاسبية المتعارف عليها (</a:t>
            </a:r>
            <a:r>
              <a:rPr lang="en-GB" sz="2600" b="1" dirty="0">
                <a:solidFill>
                  <a:prstClr val="black"/>
                </a:solidFill>
                <a:cs typeface="+mn-cs"/>
              </a:rPr>
              <a:t>GAAP</a:t>
            </a:r>
            <a:r>
              <a:rPr lang="ar-SA" sz="2600" b="1" dirty="0" smtClean="0">
                <a:solidFill>
                  <a:prstClr val="black"/>
                </a:solidFill>
                <a:cs typeface="Arial"/>
              </a:rPr>
              <a:t>)</a:t>
            </a:r>
            <a:endParaRPr lang="ar-SA" sz="2600" b="1" dirty="0">
              <a:solidFill>
                <a:prstClr val="black"/>
              </a:solidFill>
              <a:cs typeface="Arial"/>
            </a:endParaRPr>
          </a:p>
        </p:txBody>
      </p:sp>
      <p:sp>
        <p:nvSpPr>
          <p:cNvPr id="2" name="Title 1"/>
          <p:cNvSpPr>
            <a:spLocks noGrp="1"/>
          </p:cNvSpPr>
          <p:nvPr>
            <p:ph type="title"/>
          </p:nvPr>
        </p:nvSpPr>
        <p:spPr>
          <a:xfrm>
            <a:off x="495300" y="188640"/>
            <a:ext cx="8915400" cy="1143000"/>
          </a:xfrm>
        </p:spPr>
        <p:txBody>
          <a:bodyPr/>
          <a:lstStyle/>
          <a:p>
            <a:pPr rtl="1"/>
            <a:r>
              <a:rPr lang="ar-SA" altLang="en-US" b="1" dirty="0">
                <a:solidFill>
                  <a:srgbClr val="C00000"/>
                </a:solidFill>
                <a:cs typeface="Arial" pitchFamily="34" charset="0"/>
              </a:rPr>
              <a:t>النقاط الرئيسية</a:t>
            </a:r>
            <a:r>
              <a:rPr lang="ar-SA" altLang="en-US" b="1" dirty="0">
                <a:solidFill>
                  <a:srgbClr val="C00000"/>
                </a:solidFill>
                <a:cs typeface="Arial" pitchFamily="34" charset="0"/>
              </a:rPr>
              <a:t>:  </a:t>
            </a:r>
            <a:r>
              <a:rPr lang="en-US" altLang="en-US" b="1" dirty="0">
                <a:solidFill>
                  <a:srgbClr val="C00000"/>
                </a:solidFill>
                <a:cs typeface="Arial" pitchFamily="34" charset="0"/>
              </a:rPr>
              <a:t/>
            </a:r>
            <a:br>
              <a:rPr lang="en-US" altLang="en-US" b="1" dirty="0">
                <a:solidFill>
                  <a:srgbClr val="C00000"/>
                </a:solidFill>
                <a:cs typeface="Arial" pitchFamily="34" charset="0"/>
              </a:rPr>
            </a:br>
            <a:endParaRPr lang="en-US" b="1" dirty="0">
              <a:solidFill>
                <a:srgbClr val="C00000"/>
              </a:solidFill>
              <a:cs typeface="Arial" pitchFamily="34" charset="0"/>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764696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تعريف المحاسبة</a:t>
            </a:r>
            <a:endParaRPr lang="en-US" b="1" dirty="0">
              <a:solidFill>
                <a:srgbClr val="C00000"/>
              </a:solidFill>
              <a:cs typeface="Arial"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6" name="AutoShape 3"/>
          <p:cNvSpPr>
            <a:spLocks noChangeArrowheads="1"/>
          </p:cNvSpPr>
          <p:nvPr/>
        </p:nvSpPr>
        <p:spPr bwMode="auto">
          <a:xfrm>
            <a:off x="6465277" y="2996952"/>
            <a:ext cx="2232139" cy="1008112"/>
          </a:xfrm>
          <a:prstGeom prst="flowChartAlternateProcess">
            <a:avLst/>
          </a:prstGeom>
          <a:solidFill>
            <a:srgbClr val="00B0F0"/>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fontAlgn="auto" hangingPunct="1">
              <a:spcBef>
                <a:spcPct val="0"/>
              </a:spcBef>
              <a:spcAft>
                <a:spcPts val="0"/>
              </a:spcAft>
              <a:buFontTx/>
              <a:buNone/>
            </a:pPr>
            <a:r>
              <a:rPr lang="ar-SA" altLang="en-US" sz="2600" b="1" dirty="0">
                <a:solidFill>
                  <a:prstClr val="black"/>
                </a:solidFill>
                <a:latin typeface="Tahoma" pitchFamily="34" charset="0"/>
              </a:rPr>
              <a:t>المحاسبة</a:t>
            </a:r>
            <a:endParaRPr lang="en-GB" altLang="en-US" sz="2600" b="1" dirty="0">
              <a:solidFill>
                <a:prstClr val="black"/>
              </a:solidFill>
              <a:latin typeface="Tahoma" pitchFamily="34" charset="0"/>
            </a:endParaRPr>
          </a:p>
        </p:txBody>
      </p:sp>
      <p:sp>
        <p:nvSpPr>
          <p:cNvPr id="7" name="Text Box 7"/>
          <p:cNvSpPr txBox="1">
            <a:spLocks noChangeArrowheads="1"/>
          </p:cNvSpPr>
          <p:nvPr/>
        </p:nvSpPr>
        <p:spPr bwMode="auto">
          <a:xfrm>
            <a:off x="1122565" y="2708920"/>
            <a:ext cx="4614497" cy="2246769"/>
          </a:xfrm>
          <a:prstGeom prst="rect">
            <a:avLst/>
          </a:prstGeom>
          <a:solidFill>
            <a:srgbClr val="FDE5C5"/>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rtl="1" eaLnBrk="1" fontAlgn="auto" hangingPunct="1">
              <a:spcBef>
                <a:spcPct val="50000"/>
              </a:spcBef>
              <a:spcAft>
                <a:spcPts val="0"/>
              </a:spcAft>
              <a:buFontTx/>
              <a:buNone/>
            </a:pPr>
            <a:r>
              <a:rPr lang="ar-SA" altLang="en-US" sz="2800" b="1" dirty="0" smtClean="0">
                <a:solidFill>
                  <a:prstClr val="black"/>
                </a:solidFill>
                <a:latin typeface="Arial" pitchFamily="34" charset="0"/>
              </a:rPr>
              <a:t>عملية تسجيل وقياس  وتوصيل المعلومات ذات الطبيعة المالية  بالوحدات الاقتصادية الي مستخدمي المعلومات حتي يتم الاستفادة منها في اتخاذ القرارات.</a:t>
            </a:r>
            <a:endParaRPr lang="en-GB" altLang="en-US" sz="2800" b="1" dirty="0">
              <a:solidFill>
                <a:prstClr val="black"/>
              </a:solidFill>
              <a:latin typeface="Tahoma" pitchFamily="34" charset="0"/>
            </a:endParaRPr>
          </a:p>
        </p:txBody>
      </p:sp>
      <p:sp>
        <p:nvSpPr>
          <p:cNvPr id="8" name="AutoShape 5"/>
          <p:cNvSpPr>
            <a:spLocks noChangeArrowheads="1"/>
          </p:cNvSpPr>
          <p:nvPr/>
        </p:nvSpPr>
        <p:spPr bwMode="auto">
          <a:xfrm>
            <a:off x="6033120" y="3393058"/>
            <a:ext cx="531934" cy="215900"/>
          </a:xfrm>
          <a:prstGeom prst="leftArrow">
            <a:avLst>
              <a:gd name="adj1" fmla="val 50000"/>
              <a:gd name="adj2" fmla="val 72239"/>
            </a:avLst>
          </a:prstGeom>
          <a:solidFill>
            <a:srgbClr val="4F81BD"/>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endParaRPr kumimoji="0" lang="en-GB" altLang="en-US" sz="1800" b="0" i="0" u="none" strike="noStrike" kern="0" cap="none" spc="0" normalizeH="0" baseline="0" noProof="0" dirty="0">
              <a:ln>
                <a:noFill/>
              </a:ln>
              <a:solidFill>
                <a:prstClr val="black"/>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05845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96" y="-27384"/>
            <a:ext cx="8915400" cy="1143000"/>
          </a:xfrm>
        </p:spPr>
        <p:txBody>
          <a:bodyPr/>
          <a:lstStyle/>
          <a:p>
            <a:pPr rtl="1"/>
            <a:r>
              <a:rPr lang="ar-SA" b="1" dirty="0">
                <a:solidFill>
                  <a:srgbClr val="C00000"/>
                </a:solidFill>
                <a:cs typeface="Arial" pitchFamily="34" charset="0"/>
              </a:rPr>
              <a:t>مفهوم المحاسبة ذو شقين </a:t>
            </a:r>
            <a:r>
              <a:rPr lang="en-GB" b="1" dirty="0">
                <a:solidFill>
                  <a:srgbClr val="C00000"/>
                </a:solidFill>
                <a:cs typeface="Arial" pitchFamily="34" charset="0"/>
              </a:rPr>
              <a:t/>
            </a:r>
            <a:br>
              <a:rPr lang="en-GB" b="1" dirty="0">
                <a:solidFill>
                  <a:srgbClr val="C00000"/>
                </a:solidFill>
                <a:cs typeface="Arial" pitchFamily="34" charset="0"/>
              </a:rPr>
            </a:br>
            <a:endParaRPr lang="en-US" b="1" dirty="0">
              <a:solidFill>
                <a:srgbClr val="C00000"/>
              </a:solidFill>
              <a:cs typeface="Arial"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Line 10"/>
          <p:cNvSpPr>
            <a:spLocks noChangeShapeType="1"/>
          </p:cNvSpPr>
          <p:nvPr/>
        </p:nvSpPr>
        <p:spPr bwMode="auto">
          <a:xfrm>
            <a:off x="5457056" y="696124"/>
            <a:ext cx="2286000" cy="1868779"/>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a:noFill/>
              </a14:hiddenFill>
            </a:ext>
          </a:extLst>
        </p:spPr>
        <p:txBody>
          <a:bodyPr/>
          <a:lstStyle/>
          <a:p>
            <a:pPr algn="l" rtl="0" fontAlgn="auto">
              <a:spcBef>
                <a:spcPts val="0"/>
              </a:spcBef>
              <a:spcAft>
                <a:spcPts val="0"/>
              </a:spcAft>
            </a:pPr>
            <a:endParaRPr lang="en-US" dirty="0">
              <a:solidFill>
                <a:prstClr val="black"/>
              </a:solidFill>
              <a:latin typeface="Calibri"/>
              <a:cs typeface="+mn-cs"/>
            </a:endParaRPr>
          </a:p>
        </p:txBody>
      </p:sp>
      <p:sp>
        <p:nvSpPr>
          <p:cNvPr id="6" name="Line 12"/>
          <p:cNvSpPr>
            <a:spLocks noChangeShapeType="1"/>
          </p:cNvSpPr>
          <p:nvPr/>
        </p:nvSpPr>
        <p:spPr bwMode="auto">
          <a:xfrm flipH="1">
            <a:off x="2936776" y="696124"/>
            <a:ext cx="1545821" cy="2146213"/>
          </a:xfrm>
          <a:prstGeom prst="line">
            <a:avLst/>
          </a:prstGeom>
          <a:noFill/>
          <a:ln w="76200">
            <a:solidFill>
              <a:srgbClr val="993300"/>
            </a:solidFill>
            <a:round/>
            <a:headEnd/>
            <a:tailEnd type="triangle" w="med" len="med"/>
          </a:ln>
          <a:effectLst>
            <a:prstShdw prst="shdw17" dist="17961" dir="2700000">
              <a:srgbClr val="5C1F00"/>
            </a:prstShdw>
          </a:effectLst>
          <a:extLst>
            <a:ext uri="{909E8E84-426E-40DD-AFC4-6F175D3DCCD1}">
              <a14:hiddenFill xmlns:a14="http://schemas.microsoft.com/office/drawing/2010/main">
                <a:noFill/>
              </a14:hiddenFill>
            </a:ext>
          </a:extLst>
        </p:spPr>
        <p:txBody>
          <a:bodyPr/>
          <a:lstStyle/>
          <a:p>
            <a:pPr algn="l" rtl="0" fontAlgn="auto">
              <a:spcBef>
                <a:spcPts val="0"/>
              </a:spcBef>
              <a:spcAft>
                <a:spcPts val="0"/>
              </a:spcAft>
            </a:pPr>
            <a:endParaRPr lang="en-US" dirty="0">
              <a:solidFill>
                <a:prstClr val="black"/>
              </a:solidFill>
              <a:latin typeface="Calibri"/>
              <a:cs typeface="+mn-cs"/>
            </a:endParaRPr>
          </a:p>
        </p:txBody>
      </p:sp>
      <p:sp>
        <p:nvSpPr>
          <p:cNvPr id="7" name="Oval 19"/>
          <p:cNvSpPr>
            <a:spLocks noChangeArrowheads="1"/>
          </p:cNvSpPr>
          <p:nvPr/>
        </p:nvSpPr>
        <p:spPr bwMode="auto">
          <a:xfrm>
            <a:off x="6303723" y="2630691"/>
            <a:ext cx="3166697" cy="762000"/>
          </a:xfrm>
          <a:prstGeom prst="ellipse">
            <a:avLst/>
          </a:prstGeom>
          <a:solidFill>
            <a:srgbClr val="00B050"/>
          </a:solidFill>
          <a:ln w="76200">
            <a:noFill/>
            <a:round/>
            <a:headEnd/>
            <a:tailEnd/>
          </a:ln>
          <a:effectLst>
            <a:prstShdw prst="shdw17" dist="17961" dir="2700000">
              <a:srgbClr val="4F81BD">
                <a:gamma/>
                <a:shade val="60000"/>
                <a:invGamma/>
              </a:srgbClr>
            </a:prstShdw>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0" cap="none" spc="0" normalizeH="0" baseline="0" noProof="0" dirty="0" smtClean="0">
                <a:ln>
                  <a:noFill/>
                </a:ln>
                <a:solidFill>
                  <a:prstClr val="black"/>
                </a:solidFill>
                <a:effectLst/>
                <a:uLnTx/>
                <a:uFillTx/>
                <a:latin typeface="Calibri"/>
                <a:cs typeface="+mn-cs"/>
              </a:rPr>
              <a:t>علمي</a:t>
            </a:r>
            <a:endParaRPr kumimoji="0" lang="en-GB" sz="2800" b="1" i="0" u="none" strike="noStrike" kern="0" cap="none" spc="0" normalizeH="0" baseline="0" noProof="0" dirty="0">
              <a:ln>
                <a:noFill/>
              </a:ln>
              <a:solidFill>
                <a:prstClr val="black"/>
              </a:solidFill>
              <a:effectLst/>
              <a:uLnTx/>
              <a:uFillTx/>
              <a:latin typeface="Calibri"/>
              <a:cs typeface="+mn-cs"/>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8584" y="2708920"/>
            <a:ext cx="3200677" cy="816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7"/>
          <p:cNvSpPr txBox="1">
            <a:spLocks noChangeArrowheads="1"/>
          </p:cNvSpPr>
          <p:nvPr/>
        </p:nvSpPr>
        <p:spPr bwMode="auto">
          <a:xfrm>
            <a:off x="6105128" y="3581401"/>
            <a:ext cx="3456384" cy="1323439"/>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just" rtl="1" eaLnBrk="1" fontAlgn="auto" hangingPunct="1">
              <a:spcBef>
                <a:spcPct val="50000"/>
              </a:spcBef>
              <a:spcAft>
                <a:spcPts val="0"/>
              </a:spcAft>
              <a:buFontTx/>
              <a:buNone/>
            </a:pPr>
            <a:r>
              <a:rPr lang="ar-SA" altLang="en-US" sz="2000" b="1" dirty="0">
                <a:solidFill>
                  <a:prstClr val="black"/>
                </a:solidFill>
                <a:latin typeface="Arial" pitchFamily="34" charset="0"/>
              </a:rPr>
              <a:t>يستند على مجموعة من المبادئ والمعايير التي تحكم عملية تحديد وقياس وتوصيل المعلومات الاقتصادية لمتخذي القرارات على اختلاف أنواعهم</a:t>
            </a:r>
            <a:endParaRPr lang="en-GB" altLang="en-US" sz="2000" b="1" dirty="0">
              <a:solidFill>
                <a:prstClr val="black"/>
              </a:solidFill>
              <a:latin typeface="Arial" pitchFamily="34" charset="0"/>
            </a:endParaRPr>
          </a:p>
        </p:txBody>
      </p:sp>
      <p:sp>
        <p:nvSpPr>
          <p:cNvPr id="10" name="Text Box 9"/>
          <p:cNvSpPr txBox="1">
            <a:spLocks noChangeArrowheads="1"/>
          </p:cNvSpPr>
          <p:nvPr/>
        </p:nvSpPr>
        <p:spPr bwMode="auto">
          <a:xfrm>
            <a:off x="1063281" y="3717031"/>
            <a:ext cx="3889719" cy="1323975"/>
          </a:xfrm>
          <a:prstGeom prst="rect">
            <a:avLst/>
          </a:prstGeom>
          <a:solidFill>
            <a:srgbClr val="D9E6FF"/>
          </a:solidFill>
          <a:ln>
            <a:noFill/>
          </a:ln>
          <a:effectLst>
            <a:prstShdw prst="shdw17" dist="17961" dir="2700000">
              <a:srgbClr val="828A99"/>
            </a:prstShdw>
          </a:effectLst>
          <a:extLs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rtl="0"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rtl="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rtl="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rtl="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r"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just" rtl="1" eaLnBrk="1" fontAlgn="auto" hangingPunct="1">
              <a:spcBef>
                <a:spcPct val="0"/>
              </a:spcBef>
              <a:spcAft>
                <a:spcPts val="0"/>
              </a:spcAft>
              <a:buFont typeface="Wingdings 2" pitchFamily="18" charset="2"/>
              <a:buNone/>
            </a:pPr>
            <a:r>
              <a:rPr lang="ar-SA" altLang="en-US" sz="2000" b="1" dirty="0">
                <a:solidFill>
                  <a:prstClr val="black"/>
                </a:solidFill>
                <a:latin typeface="Arial" pitchFamily="34" charset="0"/>
              </a:rPr>
              <a:t>هي فن تسجيل وتصنيف وتلخيص الأحداث الاقتصادية (يعتمد على الجانب التطبيقي للمحاسبة باعتبارها وليد الممارسة والخبرة العملية)</a:t>
            </a:r>
          </a:p>
        </p:txBody>
      </p:sp>
    </p:spTree>
    <p:extLst>
      <p:ext uri="{BB962C8B-B14F-4D97-AF65-F5344CB8AC3E}">
        <p14:creationId xmlns:p14="http://schemas.microsoft.com/office/powerpoint/2010/main" val="245689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المحاسبة كنظام للمعلومات</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r>
              <a:rPr lang="ar-SA" dirty="0"/>
              <a:t>تم تعريف المحاسبة كنظام للمعلومات يختص بتوفير المعلومات من خلال المكونات الرئيسية لنظام المعلومات من مدخلات وعمليات تشغيل ومخرجات (راجع الكتاب شكل رقم 1-1 ص 8)</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pSp>
        <p:nvGrpSpPr>
          <p:cNvPr id="5" name="Group 10"/>
          <p:cNvGrpSpPr>
            <a:grpSpLocks/>
          </p:cNvGrpSpPr>
          <p:nvPr/>
        </p:nvGrpSpPr>
        <p:grpSpPr bwMode="auto">
          <a:xfrm>
            <a:off x="773722" y="3356992"/>
            <a:ext cx="8643773" cy="2510408"/>
            <a:chOff x="1066800" y="3886199"/>
            <a:chExt cx="6553199" cy="1981202"/>
          </a:xfrm>
        </p:grpSpPr>
        <p:sp>
          <p:nvSpPr>
            <p:cNvPr id="6" name="Freeform 5"/>
            <p:cNvSpPr/>
            <p:nvPr/>
          </p:nvSpPr>
          <p:spPr>
            <a:xfrm rot="16200000">
              <a:off x="5574321"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7" tIns="123444" rIns="160019" bIns="1687562" spcCol="1270"/>
            <a:lstStyle/>
            <a:p>
              <a:pPr defTabSz="1600200">
                <a:lnSpc>
                  <a:spcPct val="90000"/>
                </a:lnSpc>
                <a:spcAft>
                  <a:spcPct val="35000"/>
                </a:spcAft>
                <a:defRPr/>
              </a:pPr>
              <a:endParaRPr lang="en-GB" sz="3600" dirty="0"/>
            </a:p>
          </p:txBody>
        </p:sp>
        <p:sp>
          <p:nvSpPr>
            <p:cNvPr id="7" name="Freeform 6"/>
            <p:cNvSpPr/>
            <p:nvPr/>
          </p:nvSpPr>
          <p:spPr>
            <a:xfrm>
              <a:off x="5562600" y="3886200"/>
              <a:ext cx="1941379"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206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a:lnSpc>
                  <a:spcPct val="90000"/>
                </a:lnSpc>
                <a:spcAft>
                  <a:spcPct val="35000"/>
                </a:spcAft>
                <a:defRPr/>
              </a:pPr>
              <a:r>
                <a:rPr lang="ar-SA" sz="2800" b="1" dirty="0"/>
                <a:t>المدخلات</a:t>
              </a:r>
            </a:p>
            <a:p>
              <a:pPr algn="ctr" defTabSz="1244600">
                <a:lnSpc>
                  <a:spcPct val="90000"/>
                </a:lnSpc>
                <a:spcAft>
                  <a:spcPct val="35000"/>
                </a:spcAft>
                <a:defRPr/>
              </a:pPr>
              <a:r>
                <a:rPr lang="ar-SA" sz="2800" dirty="0"/>
                <a:t>******</a:t>
              </a:r>
            </a:p>
            <a:p>
              <a:pPr algn="ctr" defTabSz="1244600">
                <a:lnSpc>
                  <a:spcPct val="90000"/>
                </a:lnSpc>
                <a:spcAft>
                  <a:spcPct val="35000"/>
                </a:spcAft>
                <a:defRPr/>
              </a:pPr>
              <a:r>
                <a:rPr lang="ar-SA" sz="2400" b="1" dirty="0"/>
                <a:t>الأحداث والمعاملات الاقتصادية</a:t>
              </a:r>
              <a:endParaRPr lang="en-GB" sz="2400" b="1" dirty="0"/>
            </a:p>
          </p:txBody>
        </p:sp>
        <p:sp>
          <p:nvSpPr>
            <p:cNvPr id="8" name="Freeform 7"/>
            <p:cNvSpPr/>
            <p:nvPr/>
          </p:nvSpPr>
          <p:spPr>
            <a:xfrm rot="16200000">
              <a:off x="3381374" y="3822455"/>
              <a:ext cx="1981202" cy="2108689"/>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6" tIns="96011" rIns="124460" bIns="1687563" spcCol="1270"/>
            <a:lstStyle/>
            <a:p>
              <a:pPr defTabSz="1244600">
                <a:lnSpc>
                  <a:spcPct val="90000"/>
                </a:lnSpc>
                <a:spcAft>
                  <a:spcPct val="35000"/>
                </a:spcAft>
                <a:defRPr/>
              </a:pPr>
              <a:endParaRPr lang="en-GB" sz="2800" dirty="0"/>
            </a:p>
          </p:txBody>
        </p:sp>
        <p:sp>
          <p:nvSpPr>
            <p:cNvPr id="9" name="Flowchart: Extract 8"/>
            <p:cNvSpPr/>
            <p:nvPr/>
          </p:nvSpPr>
          <p:spPr>
            <a:xfrm rot="16200000" flipV="1">
              <a:off x="1012556" y="4016643"/>
              <a:ext cx="407425" cy="146538"/>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Freeform 9"/>
            <p:cNvSpPr/>
            <p:nvPr/>
          </p:nvSpPr>
          <p:spPr>
            <a:xfrm>
              <a:off x="3429000" y="3886200"/>
              <a:ext cx="1905000"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00B05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a:lnSpc>
                  <a:spcPct val="90000"/>
                </a:lnSpc>
                <a:spcAft>
                  <a:spcPct val="35000"/>
                </a:spcAft>
                <a:defRPr/>
              </a:pPr>
              <a:r>
                <a:rPr lang="ar-SA" sz="2800" b="1" dirty="0"/>
                <a:t>عمليات تشغيل</a:t>
              </a:r>
            </a:p>
            <a:p>
              <a:pPr algn="ctr" defTabSz="1244600">
                <a:lnSpc>
                  <a:spcPct val="90000"/>
                </a:lnSpc>
                <a:spcAft>
                  <a:spcPct val="35000"/>
                </a:spcAft>
                <a:defRPr/>
              </a:pPr>
              <a:r>
                <a:rPr lang="ar-SA" sz="2800" b="1" dirty="0"/>
                <a:t>**********</a:t>
              </a:r>
            </a:p>
            <a:p>
              <a:pPr algn="ctr" defTabSz="1244600">
                <a:lnSpc>
                  <a:spcPct val="90000"/>
                </a:lnSpc>
                <a:spcAft>
                  <a:spcPct val="35000"/>
                </a:spcAft>
                <a:defRPr/>
              </a:pPr>
              <a:r>
                <a:rPr lang="ar-SA" sz="2800" b="1" dirty="0"/>
                <a:t> </a:t>
              </a:r>
              <a:r>
                <a:rPr lang="ar-SA" sz="2400" b="1" dirty="0"/>
                <a:t>تحليل – تسجيل – تلخيص ....</a:t>
              </a:r>
              <a:endParaRPr lang="en-GB" sz="2400" b="1" dirty="0"/>
            </a:p>
          </p:txBody>
        </p:sp>
        <p:sp>
          <p:nvSpPr>
            <p:cNvPr id="11" name="Freeform 10"/>
            <p:cNvSpPr/>
            <p:nvPr/>
          </p:nvSpPr>
          <p:spPr>
            <a:xfrm rot="16200000">
              <a:off x="1207476" y="3821723"/>
              <a:ext cx="1981202" cy="2110154"/>
            </a:xfrm>
            <a:custGeom>
              <a:avLst/>
              <a:gdLst>
                <a:gd name="connsiteX0" fmla="*/ 0 w 2109452"/>
                <a:gd name="connsiteY0" fmla="*/ 99060 h 1981200"/>
                <a:gd name="connsiteX1" fmla="*/ 29014 w 2109452"/>
                <a:gd name="connsiteY1" fmla="*/ 29014 h 1981200"/>
                <a:gd name="connsiteX2" fmla="*/ 99060 w 2109452"/>
                <a:gd name="connsiteY2" fmla="*/ 0 h 1981200"/>
                <a:gd name="connsiteX3" fmla="*/ 2010392 w 2109452"/>
                <a:gd name="connsiteY3" fmla="*/ 0 h 1981200"/>
                <a:gd name="connsiteX4" fmla="*/ 2080438 w 2109452"/>
                <a:gd name="connsiteY4" fmla="*/ 29014 h 1981200"/>
                <a:gd name="connsiteX5" fmla="*/ 2109452 w 2109452"/>
                <a:gd name="connsiteY5" fmla="*/ 99060 h 1981200"/>
                <a:gd name="connsiteX6" fmla="*/ 2109452 w 2109452"/>
                <a:gd name="connsiteY6" fmla="*/ 1882140 h 1981200"/>
                <a:gd name="connsiteX7" fmla="*/ 2080438 w 2109452"/>
                <a:gd name="connsiteY7" fmla="*/ 1952186 h 1981200"/>
                <a:gd name="connsiteX8" fmla="*/ 2010392 w 2109452"/>
                <a:gd name="connsiteY8" fmla="*/ 1981200 h 1981200"/>
                <a:gd name="connsiteX9" fmla="*/ 99060 w 2109452"/>
                <a:gd name="connsiteY9" fmla="*/ 1981200 h 1981200"/>
                <a:gd name="connsiteX10" fmla="*/ 29014 w 2109452"/>
                <a:gd name="connsiteY10" fmla="*/ 1952186 h 1981200"/>
                <a:gd name="connsiteX11" fmla="*/ 0 w 2109452"/>
                <a:gd name="connsiteY11" fmla="*/ 1882140 h 1981200"/>
                <a:gd name="connsiteX12" fmla="*/ 0 w 2109452"/>
                <a:gd name="connsiteY12" fmla="*/ 9906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9452" h="1981200">
                  <a:moveTo>
                    <a:pt x="2003978" y="1"/>
                  </a:moveTo>
                  <a:cubicBezTo>
                    <a:pt x="2031951" y="1"/>
                    <a:pt x="2058779" y="9803"/>
                    <a:pt x="2078559" y="27251"/>
                  </a:cubicBezTo>
                  <a:cubicBezTo>
                    <a:pt x="2098338" y="44698"/>
                    <a:pt x="2109451" y="68363"/>
                    <a:pt x="2109451" y="93038"/>
                  </a:cubicBezTo>
                  <a:lnTo>
                    <a:pt x="2109451" y="1888162"/>
                  </a:lnTo>
                  <a:cubicBezTo>
                    <a:pt x="2109451" y="1912837"/>
                    <a:pt x="2098338" y="1936502"/>
                    <a:pt x="2078559" y="1953949"/>
                  </a:cubicBezTo>
                  <a:cubicBezTo>
                    <a:pt x="2058779" y="1971397"/>
                    <a:pt x="2031951" y="1981199"/>
                    <a:pt x="2003978" y="1981199"/>
                  </a:cubicBezTo>
                  <a:lnTo>
                    <a:pt x="105474" y="1981199"/>
                  </a:lnTo>
                  <a:cubicBezTo>
                    <a:pt x="77501" y="1981199"/>
                    <a:pt x="50673" y="1971397"/>
                    <a:pt x="30893" y="1953949"/>
                  </a:cubicBezTo>
                  <a:cubicBezTo>
                    <a:pt x="11114" y="1936502"/>
                    <a:pt x="1" y="1912837"/>
                    <a:pt x="1" y="1888162"/>
                  </a:cubicBezTo>
                  <a:lnTo>
                    <a:pt x="1" y="93038"/>
                  </a:lnTo>
                  <a:cubicBezTo>
                    <a:pt x="1" y="68363"/>
                    <a:pt x="11114" y="44698"/>
                    <a:pt x="30893" y="27251"/>
                  </a:cubicBezTo>
                  <a:cubicBezTo>
                    <a:pt x="50673" y="9803"/>
                    <a:pt x="77501" y="1"/>
                    <a:pt x="105474" y="1"/>
                  </a:cubicBezTo>
                  <a:lnTo>
                    <a:pt x="2003978" y="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6618" tIns="85727" rIns="111124" bIns="1687561" spcCol="1270"/>
            <a:lstStyle/>
            <a:p>
              <a:pPr algn="ctr" defTabSz="1111250">
                <a:lnSpc>
                  <a:spcPct val="90000"/>
                </a:lnSpc>
                <a:spcAft>
                  <a:spcPct val="35000"/>
                </a:spcAft>
                <a:defRPr/>
              </a:pPr>
              <a:endParaRPr lang="en-GB" sz="2500" dirty="0"/>
            </a:p>
          </p:txBody>
        </p:sp>
        <p:sp>
          <p:nvSpPr>
            <p:cNvPr id="12" name="Flowchart: Extract 11"/>
            <p:cNvSpPr/>
            <p:nvPr/>
          </p:nvSpPr>
          <p:spPr>
            <a:xfrm rot="16200000" flipV="1">
              <a:off x="566560" y="4462639"/>
              <a:ext cx="1198308" cy="45427"/>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Freeform 12"/>
            <p:cNvSpPr/>
            <p:nvPr/>
          </p:nvSpPr>
          <p:spPr>
            <a:xfrm>
              <a:off x="1066800" y="3886200"/>
              <a:ext cx="1993432" cy="1981200"/>
            </a:xfrm>
            <a:custGeom>
              <a:avLst/>
              <a:gdLst>
                <a:gd name="connsiteX0" fmla="*/ 0 w 1571542"/>
                <a:gd name="connsiteY0" fmla="*/ 0 h 1981200"/>
                <a:gd name="connsiteX1" fmla="*/ 1571542 w 1571542"/>
                <a:gd name="connsiteY1" fmla="*/ 0 h 1981200"/>
                <a:gd name="connsiteX2" fmla="*/ 1571542 w 1571542"/>
                <a:gd name="connsiteY2" fmla="*/ 1981200 h 1981200"/>
                <a:gd name="connsiteX3" fmla="*/ 0 w 1571542"/>
                <a:gd name="connsiteY3" fmla="*/ 1981200 h 1981200"/>
                <a:gd name="connsiteX4" fmla="*/ 0 w 1571542"/>
                <a:gd name="connsiteY4" fmla="*/ 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542" h="1981200">
                  <a:moveTo>
                    <a:pt x="0" y="0"/>
                  </a:moveTo>
                  <a:lnTo>
                    <a:pt x="1571542" y="0"/>
                  </a:lnTo>
                  <a:lnTo>
                    <a:pt x="1571542" y="1981200"/>
                  </a:lnTo>
                  <a:lnTo>
                    <a:pt x="0" y="1981200"/>
                  </a:lnTo>
                  <a:lnTo>
                    <a:pt x="0" y="0"/>
                  </a:lnTo>
                  <a:close/>
                </a:path>
              </a:pathLst>
            </a:custGeom>
            <a:solidFill>
              <a:srgbClr val="FF0000"/>
            </a:solid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96012" rIns="0" bIns="0" spcCol="1270"/>
            <a:lstStyle/>
            <a:p>
              <a:pPr algn="ctr" defTabSz="1244600">
                <a:lnSpc>
                  <a:spcPct val="90000"/>
                </a:lnSpc>
                <a:spcAft>
                  <a:spcPct val="35000"/>
                </a:spcAft>
                <a:defRPr/>
              </a:pPr>
              <a:r>
                <a:rPr lang="ar-SA" sz="2800" b="1" dirty="0"/>
                <a:t>المخرجات</a:t>
              </a:r>
            </a:p>
            <a:p>
              <a:pPr algn="ctr" defTabSz="1244600">
                <a:lnSpc>
                  <a:spcPct val="90000"/>
                </a:lnSpc>
                <a:spcAft>
                  <a:spcPct val="35000"/>
                </a:spcAft>
                <a:defRPr/>
              </a:pPr>
              <a:r>
                <a:rPr lang="ar-SA" sz="2800" dirty="0"/>
                <a:t>******</a:t>
              </a:r>
            </a:p>
            <a:p>
              <a:pPr algn="ctr" defTabSz="1244600">
                <a:lnSpc>
                  <a:spcPct val="90000"/>
                </a:lnSpc>
                <a:spcAft>
                  <a:spcPct val="35000"/>
                </a:spcAft>
                <a:defRPr/>
              </a:pPr>
              <a:r>
                <a:rPr lang="ar-SA" sz="2400" b="1" dirty="0"/>
                <a:t>التقارير والقوائم المالية</a:t>
              </a:r>
              <a:endParaRPr lang="en-GB" sz="2400" b="1" dirty="0"/>
            </a:p>
          </p:txBody>
        </p:sp>
      </p:grpSp>
    </p:spTree>
    <p:extLst>
      <p:ext uri="{BB962C8B-B14F-4D97-AF65-F5344CB8AC3E}">
        <p14:creationId xmlns:p14="http://schemas.microsoft.com/office/powerpoint/2010/main" val="373463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96" y="116632"/>
            <a:ext cx="8915400" cy="1143000"/>
          </a:xfrm>
        </p:spPr>
        <p:txBody>
          <a:bodyPr/>
          <a:lstStyle/>
          <a:p>
            <a:pPr rtl="1"/>
            <a:r>
              <a:rPr lang="ar-SA" altLang="en-US" b="1" dirty="0">
                <a:solidFill>
                  <a:srgbClr val="C00000"/>
                </a:solidFill>
                <a:cs typeface="Arial" pitchFamily="34" charset="0"/>
              </a:rPr>
              <a:t>خصائص المعلومات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560512" y="1124744"/>
            <a:ext cx="8841432" cy="4896544"/>
          </a:xfrm>
        </p:spPr>
        <p:txBody>
          <a:bodyPr/>
          <a:lstStyle/>
          <a:p>
            <a:pPr rtl="1">
              <a:lnSpc>
                <a:spcPct val="150000"/>
              </a:lnSpc>
              <a:defRPr/>
            </a:pPr>
            <a:r>
              <a:rPr lang="ar-SA" b="1" dirty="0" smtClean="0">
                <a:solidFill>
                  <a:srgbClr val="002060"/>
                </a:solidFill>
              </a:rPr>
              <a:t>الملائمة: </a:t>
            </a:r>
            <a:r>
              <a:rPr lang="ar-SA" sz="2400" b="1" dirty="0" smtClean="0"/>
              <a:t>ويقصد </a:t>
            </a:r>
            <a:r>
              <a:rPr lang="ar-SA" sz="2400" b="1" dirty="0"/>
              <a:t>بالملاءمة ان تكون المعلومة التي تظهر بالقوائم المالية مهمة ومؤثرة في القرار  ومرتبطة بالقرار بشكل </a:t>
            </a:r>
            <a:r>
              <a:rPr lang="ar-SA" sz="2400" b="1" dirty="0" smtClean="0"/>
              <a:t>مباشر.</a:t>
            </a:r>
          </a:p>
          <a:p>
            <a:pPr rtl="1">
              <a:lnSpc>
                <a:spcPct val="150000"/>
              </a:lnSpc>
              <a:defRPr/>
            </a:pPr>
            <a:r>
              <a:rPr lang="ar-SA" sz="3600" b="1" u="sng" dirty="0">
                <a:solidFill>
                  <a:srgbClr val="FF0000"/>
                </a:solidFill>
              </a:rPr>
              <a:t>ويتم</a:t>
            </a:r>
            <a:r>
              <a:rPr lang="ar-SA" sz="2400" b="1" u="sng" dirty="0" smtClean="0">
                <a:solidFill>
                  <a:srgbClr val="FF0000"/>
                </a:solidFill>
              </a:rPr>
              <a:t> </a:t>
            </a:r>
            <a:r>
              <a:rPr lang="ar-SA" sz="3600" b="1" u="sng" dirty="0">
                <a:solidFill>
                  <a:srgbClr val="FF0000"/>
                </a:solidFill>
              </a:rPr>
              <a:t>تحديد ملاءمة المعلومة بثلاث عناصر</a:t>
            </a:r>
            <a:endParaRPr lang="ar-SA" b="1" u="sng" dirty="0">
              <a:solidFill>
                <a:srgbClr val="FF0000"/>
              </a:solidFill>
            </a:endParaRPr>
          </a:p>
          <a:p>
            <a:pPr rtl="1">
              <a:lnSpc>
                <a:spcPct val="150000"/>
              </a:lnSpc>
              <a:defRPr/>
            </a:pPr>
            <a:r>
              <a:rPr lang="ar-SA" sz="2000" b="1" dirty="0">
                <a:solidFill>
                  <a:srgbClr val="002060"/>
                </a:solidFill>
              </a:rPr>
              <a:t>الوقتية:  </a:t>
            </a:r>
            <a:r>
              <a:rPr lang="ar-SA" sz="2000" b="1" dirty="0"/>
              <a:t>وهي تركز علي توصيل  وتوفير المعلومات في الوقت المناسب  فتأخر الحصول علي المعلومات  يترتب عليه تأخير في اتخاذ القرارات وربما الحق الضرر بالوحدة.</a:t>
            </a:r>
          </a:p>
          <a:p>
            <a:pPr rtl="1">
              <a:lnSpc>
                <a:spcPct val="150000"/>
              </a:lnSpc>
              <a:defRPr/>
            </a:pPr>
            <a:r>
              <a:rPr lang="ar-SA" sz="2000" b="1" dirty="0">
                <a:solidFill>
                  <a:srgbClr val="002060"/>
                </a:solidFill>
              </a:rPr>
              <a:t>القابلية للتحقق: </a:t>
            </a:r>
            <a:r>
              <a:rPr lang="ar-SA" sz="2000" b="1" dirty="0"/>
              <a:t>بمعنى أنه عندما يقوم الأشخاص المؤهلون بفحص المصادر التي تحوي المعلومات المحاسبية – وباستخدام نفس الأساليب – يمكنهم التوصل لنتائج مماثلة.</a:t>
            </a:r>
          </a:p>
          <a:p>
            <a:pPr rtl="1">
              <a:lnSpc>
                <a:spcPct val="150000"/>
              </a:lnSpc>
              <a:defRPr/>
            </a:pPr>
            <a:r>
              <a:rPr lang="ar-SA" sz="2000" b="1" dirty="0">
                <a:solidFill>
                  <a:srgbClr val="002060"/>
                </a:solidFill>
              </a:rPr>
              <a:t>القدرة </a:t>
            </a:r>
            <a:r>
              <a:rPr lang="ar-SA" sz="2000" b="1" dirty="0" err="1">
                <a:solidFill>
                  <a:srgbClr val="002060"/>
                </a:solidFill>
              </a:rPr>
              <a:t>التنبؤية</a:t>
            </a:r>
            <a:r>
              <a:rPr lang="ar-SA" sz="2000" b="1" dirty="0">
                <a:solidFill>
                  <a:srgbClr val="002060"/>
                </a:solidFill>
              </a:rPr>
              <a:t> للمعلومات</a:t>
            </a:r>
            <a:r>
              <a:rPr lang="ar-SA" sz="2000" b="1" dirty="0"/>
              <a:t>: بمهني ان تمكن المعلومات متخذ القرار من تحسين توقعاته المستقبلية </a:t>
            </a: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3703436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16632"/>
            <a:ext cx="8915400" cy="1143000"/>
          </a:xfrm>
        </p:spPr>
        <p:txBody>
          <a:bodyPr/>
          <a:lstStyle/>
          <a:p>
            <a:pPr rtl="1"/>
            <a:r>
              <a:rPr lang="ar-SA" altLang="en-US" b="1" dirty="0">
                <a:solidFill>
                  <a:srgbClr val="C00000"/>
                </a:solidFill>
                <a:cs typeface="Arial" pitchFamily="34" charset="0"/>
              </a:rPr>
              <a:t>تابع خصائص المعلومات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340768"/>
            <a:ext cx="8915400" cy="4525963"/>
          </a:xfrm>
        </p:spPr>
        <p:txBody>
          <a:bodyPr/>
          <a:lstStyle/>
          <a:p>
            <a:pPr lvl="0" rtl="1" fontAlgn="auto">
              <a:lnSpc>
                <a:spcPct val="200000"/>
              </a:lnSpc>
              <a:spcAft>
                <a:spcPts val="0"/>
              </a:spcAft>
              <a:buFont typeface="Arial" panose="020B0604020202020204" pitchFamily="34" charset="0"/>
              <a:buChar char="•"/>
              <a:defRPr/>
            </a:pPr>
            <a:r>
              <a:rPr lang="ar-SA" sz="2800" b="1" dirty="0" smtClean="0">
                <a:solidFill>
                  <a:srgbClr val="002060"/>
                </a:solidFill>
                <a:cs typeface="Arial"/>
              </a:rPr>
              <a:t>الموثوقية: </a:t>
            </a:r>
            <a:r>
              <a:rPr lang="ar-SA" sz="2400" b="1" dirty="0" smtClean="0"/>
              <a:t>ويقصد </a:t>
            </a:r>
            <a:r>
              <a:rPr lang="ar-SA" sz="2400" b="1" dirty="0"/>
              <a:t>بالموثوقية  ان تتصف المعلومات بالموضوعية  والابتعاد عن التقدير والحكم الشخصي  وصدق التمثيل او التعبير </a:t>
            </a:r>
            <a:r>
              <a:rPr lang="ar-SA" sz="1500" b="1" dirty="0">
                <a:solidFill>
                  <a:prstClr val="black"/>
                </a:solidFill>
                <a:cs typeface="Arial"/>
              </a:rPr>
              <a:t>عن الظواهر والاحداث </a:t>
            </a:r>
          </a:p>
          <a:p>
            <a:pPr lvl="0" rtl="1">
              <a:lnSpc>
                <a:spcPct val="150000"/>
              </a:lnSpc>
              <a:defRPr/>
            </a:pPr>
            <a:r>
              <a:rPr lang="ar-SA" sz="3600" b="1" u="sng" dirty="0" smtClean="0">
                <a:solidFill>
                  <a:srgbClr val="FF0000"/>
                </a:solidFill>
              </a:rPr>
              <a:t>وتتأثر </a:t>
            </a:r>
            <a:r>
              <a:rPr lang="ar-SA" sz="3600" b="1" u="sng" dirty="0">
                <a:solidFill>
                  <a:srgbClr val="FF0000"/>
                </a:solidFill>
              </a:rPr>
              <a:t>الموثوقية  بالعناصر التالية </a:t>
            </a:r>
          </a:p>
          <a:p>
            <a:pPr lvl="0" rtl="1" fontAlgn="auto">
              <a:lnSpc>
                <a:spcPct val="200000"/>
              </a:lnSpc>
              <a:spcAft>
                <a:spcPts val="0"/>
              </a:spcAft>
              <a:defRPr/>
            </a:pPr>
            <a:r>
              <a:rPr lang="ar-SA" sz="2200" b="1" dirty="0">
                <a:solidFill>
                  <a:srgbClr val="002060"/>
                </a:solidFill>
                <a:cs typeface="Arial"/>
              </a:rPr>
              <a:t>الحياد: </a:t>
            </a:r>
            <a:r>
              <a:rPr lang="ar-SA" sz="2200" b="1" dirty="0">
                <a:solidFill>
                  <a:prstClr val="black"/>
                </a:solidFill>
                <a:cs typeface="Arial"/>
              </a:rPr>
              <a:t>ويعني الابتعاد عن الانحياز المتعمد والذي    يتمثل في تعمد الوصول الي نتائج محددة.</a:t>
            </a:r>
          </a:p>
          <a:p>
            <a:pPr lvl="0" rtl="1" fontAlgn="auto">
              <a:lnSpc>
                <a:spcPct val="200000"/>
              </a:lnSpc>
              <a:spcAft>
                <a:spcPts val="0"/>
              </a:spcAft>
              <a:defRPr/>
            </a:pPr>
            <a:r>
              <a:rPr lang="ar-SA" sz="2200" b="1" dirty="0">
                <a:solidFill>
                  <a:srgbClr val="002060"/>
                </a:solidFill>
                <a:cs typeface="Arial"/>
              </a:rPr>
              <a:t>الموضوعية: </a:t>
            </a:r>
            <a:r>
              <a:rPr lang="ar-SA" sz="2200" b="1" dirty="0">
                <a:solidFill>
                  <a:prstClr val="black"/>
                </a:solidFill>
                <a:cs typeface="Arial"/>
              </a:rPr>
              <a:t>وتعني قبلية  المعلومات للمراجعة من اطراف اخري غير الطرف الذي قام </a:t>
            </a:r>
            <a:r>
              <a:rPr lang="ar-SA" sz="2200" b="1" dirty="0" smtClean="0">
                <a:solidFill>
                  <a:prstClr val="black"/>
                </a:solidFill>
                <a:cs typeface="Arial"/>
              </a:rPr>
              <a:t>بأعدادها</a:t>
            </a:r>
            <a:endParaRPr lang="ar-SA" sz="2200" b="1" dirty="0">
              <a:solidFill>
                <a:prstClr val="black"/>
              </a:solidFill>
              <a:cs typeface="Arial"/>
            </a:endParaRPr>
          </a:p>
          <a:p>
            <a:pPr lvl="0" rtl="1" fontAlgn="auto">
              <a:lnSpc>
                <a:spcPct val="200000"/>
              </a:lnSpc>
              <a:spcAft>
                <a:spcPts val="0"/>
              </a:spcAft>
              <a:defRPr/>
            </a:pPr>
            <a:r>
              <a:rPr lang="ar-SA" sz="2200" b="1" dirty="0">
                <a:solidFill>
                  <a:srgbClr val="002060"/>
                </a:solidFill>
                <a:cs typeface="Arial"/>
              </a:rPr>
              <a:t>صدق المعلومات: </a:t>
            </a:r>
            <a:r>
              <a:rPr lang="ar-SA" sz="2200" b="1" dirty="0">
                <a:solidFill>
                  <a:prstClr val="black"/>
                </a:solidFill>
                <a:cs typeface="Arial"/>
              </a:rPr>
              <a:t>وتعني ان تكون  المعلومة صادقة في تمثيل  الظاهرة او الحدث.</a:t>
            </a: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654304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تابع خصائص المعلومات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pPr lvl="0" rtl="1" fontAlgn="auto">
              <a:lnSpc>
                <a:spcPct val="150000"/>
              </a:lnSpc>
              <a:spcAft>
                <a:spcPts val="0"/>
              </a:spcAft>
              <a:buFont typeface="Arial" panose="020B0604020202020204" pitchFamily="34" charset="0"/>
              <a:buChar char="•"/>
              <a:defRPr/>
            </a:pPr>
            <a:r>
              <a:rPr lang="ar-SA" sz="2800" b="1" dirty="0">
                <a:solidFill>
                  <a:srgbClr val="002060"/>
                </a:solidFill>
                <a:cs typeface="Arial"/>
              </a:rPr>
              <a:t>القابلية للمقارنة</a:t>
            </a:r>
            <a:r>
              <a:rPr lang="ar-SA" sz="2400" b="1" dirty="0" smtClean="0">
                <a:solidFill>
                  <a:srgbClr val="002060"/>
                </a:solidFill>
                <a:cs typeface="Arial"/>
              </a:rPr>
              <a:t>: </a:t>
            </a:r>
            <a:r>
              <a:rPr lang="ar-SA" sz="2400" b="1" dirty="0" smtClean="0">
                <a:solidFill>
                  <a:prstClr val="black"/>
                </a:solidFill>
                <a:cs typeface="Arial"/>
              </a:rPr>
              <a:t>يجب </a:t>
            </a:r>
            <a:r>
              <a:rPr lang="ar-SA" sz="2400" b="1" dirty="0">
                <a:solidFill>
                  <a:prstClr val="black"/>
                </a:solidFill>
                <a:cs typeface="Arial"/>
              </a:rPr>
              <a:t>أن تكون المعلومات المحاسبية قابة للمقارنة لنفس المنشأة لفترات زمنية مختلفة  او إجراء مقارنات لمنشأة مماثلة لنفس النشاط.</a:t>
            </a: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1662736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فروع المحاسبة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pPr lvl="0" rtl="1" fontAlgn="auto">
              <a:spcAft>
                <a:spcPts val="0"/>
              </a:spcAft>
              <a:defRPr/>
            </a:pPr>
            <a:r>
              <a:rPr lang="ar-SA" sz="2400" b="1" u="sng" dirty="0">
                <a:solidFill>
                  <a:srgbClr val="FF0000"/>
                </a:solidFill>
                <a:cs typeface="Arial"/>
              </a:rPr>
              <a:t> فيما يلي اهم فروع المحاسبة</a:t>
            </a:r>
          </a:p>
          <a:p>
            <a:pPr lvl="0" rtl="1" fontAlgn="auto">
              <a:spcAft>
                <a:spcPts val="0"/>
              </a:spcAft>
              <a:defRPr/>
            </a:pPr>
            <a:r>
              <a:rPr lang="ar-SA" sz="2800" b="1" dirty="0">
                <a:solidFill>
                  <a:prstClr val="black"/>
                </a:solidFill>
                <a:cs typeface="Arial"/>
              </a:rPr>
              <a:t>المحاسبة المالية </a:t>
            </a:r>
          </a:p>
          <a:p>
            <a:pPr lvl="0" rtl="1" fontAlgn="auto">
              <a:spcAft>
                <a:spcPts val="0"/>
              </a:spcAft>
              <a:buFont typeface="Wingdings" pitchFamily="2" charset="2"/>
              <a:buChar char="v"/>
              <a:defRPr/>
            </a:pPr>
            <a:r>
              <a:rPr lang="ar-SA" sz="2800" b="1" dirty="0">
                <a:solidFill>
                  <a:prstClr val="black"/>
                </a:solidFill>
                <a:cs typeface="Arial"/>
              </a:rPr>
              <a:t>المحاسبة التكاليف و الإدارية</a:t>
            </a:r>
          </a:p>
          <a:p>
            <a:pPr lvl="0" rtl="1" fontAlgn="auto">
              <a:spcAft>
                <a:spcPts val="0"/>
              </a:spcAft>
              <a:buFont typeface="Wingdings" pitchFamily="2" charset="2"/>
              <a:buChar char="v"/>
              <a:defRPr/>
            </a:pPr>
            <a:r>
              <a:rPr lang="ar-SA" sz="2800" b="1" dirty="0">
                <a:solidFill>
                  <a:prstClr val="black"/>
                </a:solidFill>
                <a:cs typeface="Arial"/>
              </a:rPr>
              <a:t>المحاسبة الحكومية</a:t>
            </a:r>
          </a:p>
          <a:p>
            <a:pPr lvl="0" rtl="1" fontAlgn="auto">
              <a:spcAft>
                <a:spcPts val="0"/>
              </a:spcAft>
              <a:buFont typeface="Wingdings" pitchFamily="2" charset="2"/>
              <a:buChar char="v"/>
              <a:defRPr/>
            </a:pPr>
            <a:r>
              <a:rPr lang="ar-SA" sz="2800" b="1" dirty="0">
                <a:solidFill>
                  <a:prstClr val="black"/>
                </a:solidFill>
                <a:cs typeface="Arial"/>
              </a:rPr>
              <a:t>محاسبة الزكاة والضرائب</a:t>
            </a:r>
          </a:p>
          <a:p>
            <a:pPr lvl="0" rtl="1" fontAlgn="auto">
              <a:spcAft>
                <a:spcPts val="0"/>
              </a:spcAft>
              <a:buFont typeface="Wingdings" pitchFamily="2" charset="2"/>
              <a:buChar char="v"/>
              <a:defRPr/>
            </a:pPr>
            <a:r>
              <a:rPr lang="ar-SA" sz="2800" b="1" dirty="0">
                <a:solidFill>
                  <a:prstClr val="black"/>
                </a:solidFill>
                <a:cs typeface="Arial"/>
              </a:rPr>
              <a:t>المراجعة</a:t>
            </a: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340714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الاطراف المستفيدة من المعلومات المحاسبية </a:t>
            </a:r>
            <a:endParaRPr lang="en-US" b="1" dirty="0">
              <a:solidFill>
                <a:srgbClr val="C00000"/>
              </a:solidFill>
              <a:cs typeface="Arial" pitchFamily="34" charset="0"/>
            </a:endParaRPr>
          </a:p>
        </p:txBody>
      </p:sp>
      <p:sp>
        <p:nvSpPr>
          <p:cNvPr id="3" name="Content Placeholder 2"/>
          <p:cNvSpPr>
            <a:spLocks noGrp="1"/>
          </p:cNvSpPr>
          <p:nvPr>
            <p:ph idx="1"/>
          </p:nvPr>
        </p:nvSpPr>
        <p:spPr>
          <a:xfrm>
            <a:off x="272480" y="1124744"/>
            <a:ext cx="9129464" cy="4968552"/>
          </a:xfrm>
        </p:spPr>
        <p:txBody>
          <a:bodyPr/>
          <a:lstStyle/>
          <a:p>
            <a:pPr lvl="0" rtl="1" fontAlgn="auto">
              <a:spcAft>
                <a:spcPts val="0"/>
              </a:spcAft>
            </a:pPr>
            <a:r>
              <a:rPr lang="ar-SA" altLang="en-US" sz="2800" b="1" dirty="0">
                <a:solidFill>
                  <a:prstClr val="black"/>
                </a:solidFill>
                <a:cs typeface="Arial" pitchFamily="34" charset="0"/>
              </a:rPr>
              <a:t>أ- </a:t>
            </a:r>
            <a:r>
              <a:rPr lang="ar-SA" altLang="en-US" sz="2800" b="1" dirty="0">
                <a:solidFill>
                  <a:srgbClr val="00B050"/>
                </a:solidFill>
                <a:cs typeface="Arial" pitchFamily="34" charset="0"/>
              </a:rPr>
              <a:t>الفئات الداخلية </a:t>
            </a:r>
          </a:p>
          <a:p>
            <a:pPr lvl="0" rtl="1" fontAlgn="auto">
              <a:spcAft>
                <a:spcPts val="0"/>
              </a:spcAft>
              <a:buFont typeface="Wingdings" panose="05000000000000000000" pitchFamily="2" charset="2"/>
              <a:buChar char="§"/>
            </a:pPr>
            <a:r>
              <a:rPr lang="ar-SA" sz="2400" b="1" dirty="0">
                <a:solidFill>
                  <a:prstClr val="black"/>
                </a:solidFill>
                <a:cs typeface="Arial"/>
              </a:rPr>
              <a:t>أصحاب المشروع ( الملاك)</a:t>
            </a:r>
            <a:endParaRPr lang="en-US" sz="2400" b="1" dirty="0">
              <a:solidFill>
                <a:prstClr val="black"/>
              </a:solidFill>
              <a:cs typeface="+mn-cs"/>
            </a:endParaRPr>
          </a:p>
          <a:p>
            <a:pPr lvl="0" rtl="1" fontAlgn="auto">
              <a:spcAft>
                <a:spcPts val="0"/>
              </a:spcAft>
              <a:buFont typeface="Wingdings" panose="05000000000000000000" pitchFamily="2" charset="2"/>
              <a:buChar char="§"/>
            </a:pPr>
            <a:r>
              <a:rPr lang="ar-SA" sz="2400" b="1" dirty="0">
                <a:solidFill>
                  <a:prstClr val="black"/>
                </a:solidFill>
                <a:cs typeface="Arial"/>
              </a:rPr>
              <a:t>إدارة المشروع </a:t>
            </a:r>
            <a:endParaRPr lang="en-US" sz="2400" b="1" dirty="0">
              <a:solidFill>
                <a:prstClr val="black"/>
              </a:solidFill>
              <a:cs typeface="+mn-cs"/>
            </a:endParaRPr>
          </a:p>
          <a:p>
            <a:pPr lvl="0" rtl="1" fontAlgn="auto">
              <a:spcAft>
                <a:spcPts val="0"/>
              </a:spcAft>
              <a:buFont typeface="Wingdings" panose="05000000000000000000" pitchFamily="2" charset="2"/>
              <a:buChar char="§"/>
            </a:pPr>
            <a:r>
              <a:rPr lang="ar-SA" sz="2400" b="1" dirty="0">
                <a:solidFill>
                  <a:prstClr val="black"/>
                </a:solidFill>
                <a:cs typeface="Arial"/>
              </a:rPr>
              <a:t> العاملين في المشروع </a:t>
            </a:r>
          </a:p>
          <a:p>
            <a:pPr lvl="0" rtl="1" fontAlgn="auto">
              <a:spcAft>
                <a:spcPts val="0"/>
              </a:spcAft>
            </a:pPr>
            <a:r>
              <a:rPr lang="ar-SA" altLang="en-US" sz="2800" b="1" dirty="0">
                <a:solidFill>
                  <a:prstClr val="black"/>
                </a:solidFill>
                <a:cs typeface="Arial" pitchFamily="34" charset="0"/>
              </a:rPr>
              <a:t>ب- </a:t>
            </a:r>
            <a:r>
              <a:rPr lang="ar-SA" altLang="en-US" sz="2800" b="1" dirty="0">
                <a:solidFill>
                  <a:srgbClr val="00B050"/>
                </a:solidFill>
                <a:cs typeface="Arial" pitchFamily="34" charset="0"/>
              </a:rPr>
              <a:t>الفئات الخارجية</a:t>
            </a:r>
          </a:p>
          <a:p>
            <a:pPr lvl="0" rtl="1" fontAlgn="auto">
              <a:spcAft>
                <a:spcPts val="0"/>
              </a:spcAft>
              <a:buFont typeface="Wingdings" panose="05000000000000000000" pitchFamily="2" charset="2"/>
              <a:buChar char="§"/>
            </a:pPr>
            <a:r>
              <a:rPr lang="ar-SA" altLang="en-US" sz="2400" b="1" dirty="0">
                <a:solidFill>
                  <a:prstClr val="black"/>
                </a:solidFill>
                <a:cs typeface="Arial"/>
              </a:rPr>
              <a:t>المستثمرون الحاليون والمرتقبون</a:t>
            </a:r>
          </a:p>
          <a:p>
            <a:pPr lvl="0" rtl="1" fontAlgn="auto">
              <a:spcAft>
                <a:spcPts val="0"/>
              </a:spcAft>
              <a:buFont typeface="Wingdings" panose="05000000000000000000" pitchFamily="2" charset="2"/>
              <a:buChar char="§"/>
            </a:pPr>
            <a:r>
              <a:rPr lang="ar-SA" altLang="en-US" sz="2400" b="1" dirty="0">
                <a:solidFill>
                  <a:prstClr val="black"/>
                </a:solidFill>
                <a:cs typeface="Arial"/>
              </a:rPr>
              <a:t>المقرضون</a:t>
            </a:r>
          </a:p>
          <a:p>
            <a:pPr lvl="0" rtl="1" fontAlgn="auto">
              <a:spcAft>
                <a:spcPts val="0"/>
              </a:spcAft>
              <a:buFont typeface="Wingdings" panose="05000000000000000000" pitchFamily="2" charset="2"/>
              <a:buChar char="§"/>
            </a:pPr>
            <a:r>
              <a:rPr lang="ar-SA" altLang="en-US" sz="2400" b="1" dirty="0">
                <a:solidFill>
                  <a:prstClr val="black"/>
                </a:solidFill>
                <a:cs typeface="Arial"/>
              </a:rPr>
              <a:t>الدائنون</a:t>
            </a:r>
          </a:p>
          <a:p>
            <a:pPr lvl="0" rtl="1" fontAlgn="auto">
              <a:spcAft>
                <a:spcPts val="0"/>
              </a:spcAft>
              <a:buFont typeface="Wingdings" panose="05000000000000000000" pitchFamily="2" charset="2"/>
              <a:buChar char="§"/>
            </a:pPr>
            <a:r>
              <a:rPr lang="ar-SA" altLang="en-US" sz="2400" b="1" dirty="0">
                <a:solidFill>
                  <a:prstClr val="black"/>
                </a:solidFill>
                <a:cs typeface="Arial"/>
              </a:rPr>
              <a:t>المحللون الماليون</a:t>
            </a:r>
          </a:p>
          <a:p>
            <a:pPr lvl="0" rtl="1" fontAlgn="auto">
              <a:spcAft>
                <a:spcPts val="0"/>
              </a:spcAft>
              <a:buFont typeface="Wingdings" panose="05000000000000000000" pitchFamily="2" charset="2"/>
              <a:buChar char="§"/>
            </a:pPr>
            <a:r>
              <a:rPr lang="ar-SA" altLang="en-US" sz="2400" b="1" dirty="0">
                <a:solidFill>
                  <a:prstClr val="black"/>
                </a:solidFill>
                <a:cs typeface="Arial"/>
              </a:rPr>
              <a:t>الحكومة</a:t>
            </a:r>
          </a:p>
          <a:p>
            <a:pPr lvl="0" rtl="1" fontAlgn="auto">
              <a:spcAft>
                <a:spcPts val="0"/>
              </a:spcAft>
              <a:buFont typeface="Wingdings" panose="05000000000000000000" pitchFamily="2" charset="2"/>
              <a:buChar char="§"/>
            </a:pPr>
            <a:r>
              <a:rPr lang="ar-SA" altLang="en-US" sz="2400" b="1" dirty="0">
                <a:solidFill>
                  <a:prstClr val="black"/>
                </a:solidFill>
                <a:cs typeface="Arial"/>
              </a:rPr>
              <a:t>العاملون – العملاء - وسائل الإعلام -  الجمهور ........إلخ</a:t>
            </a: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4037595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تعريف المحاسبة المالية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pPr marL="342900" lvl="2" indent="-342900" rtl="1" fontAlgn="auto">
              <a:lnSpc>
                <a:spcPct val="150000"/>
              </a:lnSpc>
              <a:spcAft>
                <a:spcPts val="0"/>
              </a:spcAft>
              <a:defRPr/>
            </a:pPr>
            <a:r>
              <a:rPr lang="ar-SA" sz="2700" b="1" dirty="0">
                <a:solidFill>
                  <a:prstClr val="black"/>
                </a:solidFill>
                <a:cs typeface="Arial"/>
              </a:rPr>
              <a:t>علم يقوم على مجموعة من المبادئ والفروض والأسس والمفاهيم التي تحكم عمليات التحليل والتسجيل والتبويب والتصنيف وصولاً لإنتاج المعلومات المالية واعداد الحسابات الختامية والقوائم المالية التي تمكن من تحديد نتيجة أعمال المنشأة من ربح أو خسارة خلال فترة زمنية معينة، وتحديد مركزها المالي بهدف مساعدة مستخدمي هذه البيانات في اتخاذ القرارات الاقتصادية الرشيدة.</a:t>
            </a:r>
            <a:endParaRPr lang="en-US" sz="2700" b="1" dirty="0">
              <a:solidFill>
                <a:prstClr val="black"/>
              </a:solidFill>
              <a:cs typeface="+mn-cs"/>
            </a:endParaRP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1191567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a:solidFill>
                  <a:srgbClr val="C00000"/>
                </a:solidFill>
                <a:cs typeface="Arial" pitchFamily="34" charset="0"/>
              </a:rPr>
              <a:t>أهداف المحاسبة المالية </a:t>
            </a:r>
            <a:r>
              <a:rPr lang="en-GB" b="1" dirty="0">
                <a:solidFill>
                  <a:srgbClr val="C00000"/>
                </a:solidFill>
                <a:cs typeface="Arial" pitchFamily="34" charset="0"/>
              </a:rPr>
              <a:t/>
            </a:r>
            <a:br>
              <a:rPr lang="en-GB" b="1" dirty="0">
                <a:solidFill>
                  <a:srgbClr val="C00000"/>
                </a:solidFill>
                <a:cs typeface="Arial" pitchFamily="34" charset="0"/>
              </a:rPr>
            </a:b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484784"/>
            <a:ext cx="8915400" cy="4525963"/>
          </a:xfrm>
        </p:spPr>
        <p:txBody>
          <a:bodyPr/>
          <a:lstStyle/>
          <a:p>
            <a:pPr marL="457200" lvl="0" indent="-457200" rtl="1" fontAlgn="auto">
              <a:spcAft>
                <a:spcPts val="0"/>
              </a:spcAft>
              <a:buFont typeface="+mj-lt"/>
              <a:buAutoNum type="arabicPeriod"/>
              <a:defRPr/>
            </a:pPr>
            <a:r>
              <a:rPr lang="ar-SA" sz="2400" b="1" dirty="0">
                <a:solidFill>
                  <a:srgbClr val="00B050"/>
                </a:solidFill>
                <a:cs typeface="Arial"/>
              </a:rPr>
              <a:t>تحديد نتيجة أعمال المنشأة من ربح أو خسارة</a:t>
            </a:r>
            <a:r>
              <a:rPr lang="en-US" sz="2400" b="1" dirty="0">
                <a:solidFill>
                  <a:srgbClr val="00B050"/>
                </a:solidFill>
                <a:cs typeface="+mn-cs"/>
              </a:rPr>
              <a:t> </a:t>
            </a:r>
            <a:r>
              <a:rPr lang="ar-SA" sz="2400" b="1" dirty="0">
                <a:solidFill>
                  <a:srgbClr val="00B050"/>
                </a:solidFill>
                <a:cs typeface="Arial"/>
              </a:rPr>
              <a:t> </a:t>
            </a:r>
            <a:r>
              <a:rPr lang="ar-SA" sz="2400" b="1" u="sng" dirty="0">
                <a:solidFill>
                  <a:srgbClr val="00B050"/>
                </a:solidFill>
                <a:cs typeface="Arial"/>
              </a:rPr>
              <a:t>(من خلال قائمة الدخل)</a:t>
            </a:r>
            <a:endParaRPr lang="en-GB" sz="2400" b="1" u="sng" dirty="0">
              <a:solidFill>
                <a:srgbClr val="00B050"/>
              </a:solidFill>
              <a:cs typeface="+mn-cs"/>
            </a:endParaRPr>
          </a:p>
          <a:p>
            <a:pPr marL="457200" lvl="0" indent="-457200" rtl="1" fontAlgn="auto">
              <a:spcAft>
                <a:spcPts val="0"/>
              </a:spcAft>
              <a:buFont typeface="+mj-lt"/>
              <a:buAutoNum type="arabicPeriod"/>
              <a:defRPr/>
            </a:pPr>
            <a:r>
              <a:rPr lang="ar-SA" sz="2400" b="1" dirty="0">
                <a:solidFill>
                  <a:srgbClr val="00B050"/>
                </a:solidFill>
                <a:cs typeface="Arial"/>
              </a:rPr>
              <a:t>تحديد المركز المالي في لحظة زمنية معينة وذلك للتعرف على ما للمنشأة من ممتلكات وما عليها من التزامات </a:t>
            </a:r>
            <a:r>
              <a:rPr lang="ar-SA" sz="2400" b="1" u="sng" dirty="0">
                <a:solidFill>
                  <a:srgbClr val="00B050"/>
                </a:solidFill>
                <a:cs typeface="Arial"/>
              </a:rPr>
              <a:t>(من خلال قائمة المركز المالي أو ما يعرف أيضاً بالميزانية العمومية)</a:t>
            </a:r>
            <a:endParaRPr lang="en-GB" sz="2400" b="1" u="sng" dirty="0">
              <a:solidFill>
                <a:srgbClr val="00B050"/>
              </a:solidFill>
              <a:cs typeface="+mn-cs"/>
            </a:endParaRPr>
          </a:p>
          <a:p>
            <a:pPr marL="457200" lvl="0" indent="-457200" rtl="1" fontAlgn="auto">
              <a:spcAft>
                <a:spcPts val="0"/>
              </a:spcAft>
              <a:buFont typeface="+mj-lt"/>
              <a:buAutoNum type="arabicPeriod"/>
              <a:defRPr/>
            </a:pPr>
            <a:r>
              <a:rPr lang="ar-SA" sz="2400" dirty="0">
                <a:solidFill>
                  <a:prstClr val="black"/>
                </a:solidFill>
                <a:cs typeface="Arial"/>
              </a:rPr>
              <a:t>توفير البيانات والمعلومات اللازمة للتخطيط ورسم السياسات</a:t>
            </a:r>
            <a:r>
              <a:rPr lang="en-US" sz="2400" dirty="0">
                <a:solidFill>
                  <a:prstClr val="black"/>
                </a:solidFill>
                <a:cs typeface="+mn-cs"/>
              </a:rPr>
              <a:t> .</a:t>
            </a:r>
            <a:endParaRPr lang="en-GB" sz="2400" dirty="0">
              <a:solidFill>
                <a:prstClr val="black"/>
              </a:solidFill>
              <a:cs typeface="+mn-cs"/>
            </a:endParaRPr>
          </a:p>
          <a:p>
            <a:pPr marL="457200" lvl="0" indent="-457200" rtl="1" fontAlgn="auto">
              <a:spcAft>
                <a:spcPts val="0"/>
              </a:spcAft>
              <a:buFont typeface="+mj-lt"/>
              <a:buAutoNum type="arabicPeriod"/>
              <a:defRPr/>
            </a:pPr>
            <a:r>
              <a:rPr lang="ar-SA" sz="2400" dirty="0">
                <a:solidFill>
                  <a:prstClr val="black"/>
                </a:solidFill>
                <a:cs typeface="Arial"/>
              </a:rPr>
              <a:t>توفير البيانات والمعلومات اللازمة لإحكام الرقابة على أعمال المنشأة والمحافظة على ممتلكاتها من الضياع والتلاعب </a:t>
            </a:r>
            <a:endParaRPr lang="en-GB" sz="2400" dirty="0">
              <a:solidFill>
                <a:prstClr val="black"/>
              </a:solidFill>
              <a:cs typeface="+mn-cs"/>
            </a:endParaRPr>
          </a:p>
          <a:p>
            <a:pPr marL="457200" lvl="0" indent="-457200" rtl="1" fontAlgn="auto">
              <a:spcAft>
                <a:spcPts val="0"/>
              </a:spcAft>
              <a:buFont typeface="+mj-lt"/>
              <a:buAutoNum type="arabicPeriod"/>
              <a:defRPr/>
            </a:pPr>
            <a:r>
              <a:rPr lang="ar-SA" sz="2400" dirty="0">
                <a:solidFill>
                  <a:prstClr val="black"/>
                </a:solidFill>
                <a:cs typeface="Arial"/>
              </a:rPr>
              <a:t>الاحتفاظ بسجلات كاملة ومنظمة ودائمة للتصرفات المالية التي تقوم بها المنشأة حتى يمكن الرجوع إليها </a:t>
            </a:r>
          </a:p>
          <a:p>
            <a:pPr lvl="0" rtl="1" fontAlgn="auto">
              <a:spcAft>
                <a:spcPts val="0"/>
              </a:spcAft>
              <a:defRPr/>
            </a:pPr>
            <a:r>
              <a:rPr lang="ar-SA" sz="2400" b="1" dirty="0">
                <a:solidFill>
                  <a:srgbClr val="FF0000"/>
                </a:solidFill>
                <a:cs typeface="Arial"/>
              </a:rPr>
              <a:t>ملاحظة: سوف يتم التركيز خلال هذا المقرر على الهدفين الأول والثاني فقط</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7637131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وظائف المحاسبة المالية</a:t>
            </a:r>
          </a:p>
        </p:txBody>
      </p:sp>
      <p:sp>
        <p:nvSpPr>
          <p:cNvPr id="3" name="Content Placeholder 2"/>
          <p:cNvSpPr>
            <a:spLocks noGrp="1"/>
          </p:cNvSpPr>
          <p:nvPr>
            <p:ph idx="1"/>
          </p:nvPr>
        </p:nvSpPr>
        <p:spPr>
          <a:xfrm>
            <a:off x="495300" y="1412776"/>
            <a:ext cx="8994204" cy="4781128"/>
          </a:xfrm>
        </p:spPr>
        <p:txBody>
          <a:bodyPr/>
          <a:lstStyle/>
          <a:p>
            <a:pPr marL="0" lvl="0" indent="0" rtl="1" fontAlgn="auto">
              <a:spcBef>
                <a:spcPct val="0"/>
              </a:spcBef>
              <a:spcAft>
                <a:spcPts val="0"/>
              </a:spcAft>
            </a:pPr>
            <a:r>
              <a:rPr lang="ar-SA" altLang="en-US" sz="2800" b="1" dirty="0">
                <a:solidFill>
                  <a:srgbClr val="8064A2"/>
                </a:solidFill>
                <a:latin typeface="Times New Roman" pitchFamily="18" charset="0"/>
                <a:cs typeface="Arial"/>
              </a:rPr>
              <a:t>تتمثل وظائف المحاسبة </a:t>
            </a:r>
            <a:r>
              <a:rPr lang="ar-SA" altLang="en-US" sz="2800" b="1" dirty="0" smtClean="0">
                <a:solidFill>
                  <a:srgbClr val="8064A2"/>
                </a:solidFill>
                <a:latin typeface="Times New Roman" pitchFamily="18" charset="0"/>
                <a:cs typeface="Arial"/>
              </a:rPr>
              <a:t>في</a:t>
            </a:r>
            <a:endParaRPr lang="ar-SA" altLang="en-US" sz="1800" b="1" dirty="0">
              <a:solidFill>
                <a:prstClr val="black"/>
              </a:solidFill>
              <a:latin typeface="Times New Roman" pitchFamily="18" charset="0"/>
              <a:cs typeface="Arial"/>
            </a:endParaRPr>
          </a:p>
          <a:p>
            <a:pPr lvl="0" rtl="1" fontAlgn="auto">
              <a:spcBef>
                <a:spcPct val="0"/>
              </a:spcBef>
              <a:spcAft>
                <a:spcPts val="0"/>
              </a:spcAft>
              <a:buFontTx/>
              <a:buAutoNum type="arabicPeriod"/>
            </a:pPr>
            <a:r>
              <a:rPr lang="ar-SA" altLang="en-US" sz="2400" b="1" dirty="0">
                <a:solidFill>
                  <a:srgbClr val="00B050"/>
                </a:solidFill>
                <a:cs typeface="Arial"/>
              </a:rPr>
              <a:t>تصميم النظم والاجراءات المحاسبية : وذلك من خلال إتباع السياسات والاجراءات المحاسبية</a:t>
            </a:r>
          </a:p>
          <a:p>
            <a:pPr lvl="0" rtl="1" fontAlgn="auto">
              <a:spcBef>
                <a:spcPct val="0"/>
              </a:spcBef>
              <a:spcAft>
                <a:spcPts val="0"/>
              </a:spcAft>
              <a:buFontTx/>
              <a:buAutoNum type="arabicPeriod"/>
            </a:pPr>
            <a:r>
              <a:rPr lang="ar-SA" altLang="en-US" sz="2400" b="1" dirty="0">
                <a:solidFill>
                  <a:srgbClr val="00B050"/>
                </a:solidFill>
                <a:cs typeface="Arial"/>
              </a:rPr>
              <a:t>إثبات وتسجيل العمليات: وذلك باستخدام  نظرية القيد المزدوج</a:t>
            </a:r>
          </a:p>
          <a:p>
            <a:pPr lvl="0" rtl="1" fontAlgn="auto">
              <a:spcBef>
                <a:spcPct val="0"/>
              </a:spcBef>
              <a:spcAft>
                <a:spcPts val="0"/>
              </a:spcAft>
              <a:buFontTx/>
              <a:buAutoNum type="arabicPeriod"/>
            </a:pPr>
            <a:r>
              <a:rPr lang="ar-SA" altLang="en-US" sz="2400" b="1" dirty="0">
                <a:solidFill>
                  <a:srgbClr val="00B050"/>
                </a:solidFill>
                <a:cs typeface="Arial"/>
              </a:rPr>
              <a:t>عرض البيانات والمعلومات: وذلك من خلال التقارير المالية </a:t>
            </a:r>
            <a:endParaRPr lang="en-GB" altLang="en-US" sz="2400" b="1" dirty="0">
              <a:solidFill>
                <a:srgbClr val="00B050"/>
              </a:solidFill>
              <a:cs typeface="Arial"/>
            </a:endParaRPr>
          </a:p>
          <a:p>
            <a:pPr lvl="0" rtl="1" fontAlgn="auto">
              <a:spcAft>
                <a:spcPts val="0"/>
              </a:spcAft>
            </a:pPr>
            <a:r>
              <a:rPr lang="ar-SA" altLang="en-US" sz="2800" b="1" u="sng" dirty="0" smtClean="0">
                <a:solidFill>
                  <a:srgbClr val="FF0000"/>
                </a:solidFill>
                <a:cs typeface="Arial" pitchFamily="34" charset="0"/>
              </a:rPr>
              <a:t>كما يمكن </a:t>
            </a:r>
            <a:r>
              <a:rPr lang="ar-SA" altLang="en-US" sz="2800" b="1" u="sng" dirty="0">
                <a:solidFill>
                  <a:srgbClr val="FF0000"/>
                </a:solidFill>
                <a:cs typeface="Arial" pitchFamily="34" charset="0"/>
              </a:rPr>
              <a:t>تلخيص وظائف المحاسبة في وظيفتين رئيسيتين وهما:</a:t>
            </a:r>
          </a:p>
          <a:p>
            <a:pPr lvl="0" rtl="1" fontAlgn="auto">
              <a:lnSpc>
                <a:spcPct val="150000"/>
              </a:lnSpc>
              <a:spcAft>
                <a:spcPts val="0"/>
              </a:spcAft>
            </a:pPr>
            <a:r>
              <a:rPr lang="ar-SA" altLang="en-US" sz="2800" b="1" dirty="0">
                <a:solidFill>
                  <a:srgbClr val="FF0000"/>
                </a:solidFill>
                <a:cs typeface="Arial" pitchFamily="34" charset="0"/>
              </a:rPr>
              <a:t> وظيفة القياس:  </a:t>
            </a:r>
            <a:r>
              <a:rPr lang="ar-SA" altLang="en-US" sz="2400" b="1" dirty="0">
                <a:solidFill>
                  <a:prstClr val="black"/>
                </a:solidFill>
                <a:cs typeface="Arial" pitchFamily="34" charset="0"/>
              </a:rPr>
              <a:t>قياس قيمة الممتلكات والموارد والالتزامات  </a:t>
            </a:r>
            <a:r>
              <a:rPr lang="ar-SA" altLang="en-US" sz="2400" b="1" dirty="0">
                <a:solidFill>
                  <a:srgbClr val="00B050"/>
                </a:solidFill>
                <a:cs typeface="Arial" pitchFamily="34" charset="0"/>
              </a:rPr>
              <a:t>(الأصول والخصوم وحقوق الملكية)</a:t>
            </a:r>
            <a:endParaRPr lang="en-GB" altLang="en-US" sz="2400" b="1" dirty="0">
              <a:solidFill>
                <a:srgbClr val="00B050"/>
              </a:solidFill>
              <a:cs typeface="Arial" pitchFamily="34" charset="0"/>
            </a:endParaRPr>
          </a:p>
          <a:p>
            <a:pPr lvl="0" rtl="1" fontAlgn="auto">
              <a:lnSpc>
                <a:spcPct val="150000"/>
              </a:lnSpc>
              <a:spcAft>
                <a:spcPts val="0"/>
              </a:spcAft>
            </a:pPr>
            <a:r>
              <a:rPr lang="ar-SA" altLang="en-US" sz="2800" b="1" dirty="0">
                <a:solidFill>
                  <a:srgbClr val="FF0000"/>
                </a:solidFill>
                <a:cs typeface="Arial" pitchFamily="34" charset="0"/>
              </a:rPr>
              <a:t>وظيفة التوصيل: </a:t>
            </a:r>
            <a:r>
              <a:rPr lang="ar-SA" altLang="en-US" sz="2400" b="1" dirty="0">
                <a:solidFill>
                  <a:prstClr val="black"/>
                </a:solidFill>
                <a:cs typeface="Arial" pitchFamily="34" charset="0"/>
              </a:rPr>
              <a:t>توصيل المعلومات المحاسبية للأطراف المستفيدة من خلال</a:t>
            </a:r>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524910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الفروض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0" y="1340768"/>
            <a:ext cx="9633520" cy="5040560"/>
          </a:xfrm>
        </p:spPr>
        <p:txBody>
          <a:bodyPr/>
          <a:lstStyle/>
          <a:p>
            <a:pPr lvl="0" rtl="1" fontAlgn="auto">
              <a:spcAft>
                <a:spcPts val="0"/>
              </a:spcAft>
              <a:buFont typeface="Arial" panose="020B0604020202020204" pitchFamily="34" charset="0"/>
              <a:buChar char="•"/>
            </a:pPr>
            <a:r>
              <a:rPr lang="ar-SA" sz="2200" b="1" dirty="0" smtClean="0">
                <a:solidFill>
                  <a:prstClr val="black"/>
                </a:solidFill>
                <a:cs typeface="Arial"/>
              </a:rPr>
              <a:t>عموما </a:t>
            </a:r>
            <a:r>
              <a:rPr lang="ar-SA" sz="2200" b="1" dirty="0">
                <a:solidFill>
                  <a:prstClr val="black"/>
                </a:solidFill>
                <a:cs typeface="Arial"/>
              </a:rPr>
              <a:t>فإن أكثر الفروض المحاسبية قبولا هي :</a:t>
            </a:r>
          </a:p>
          <a:p>
            <a:pPr marL="457200" lvl="0" indent="-457200" rtl="1" fontAlgn="auto">
              <a:spcAft>
                <a:spcPts val="0"/>
              </a:spcAft>
              <a:buFont typeface="+mj-lt"/>
              <a:buAutoNum type="arabicPeriod"/>
            </a:pPr>
            <a:r>
              <a:rPr lang="ar-SA" sz="2200" b="1" dirty="0">
                <a:solidFill>
                  <a:srgbClr val="8064A2"/>
                </a:solidFill>
                <a:cs typeface="Arial"/>
              </a:rPr>
              <a:t> الوحدة المحاسبية المستقلة </a:t>
            </a:r>
            <a:r>
              <a:rPr lang="ar-SA" sz="2200" b="1" dirty="0">
                <a:solidFill>
                  <a:prstClr val="black"/>
                </a:solidFill>
                <a:cs typeface="Arial"/>
              </a:rPr>
              <a:t>:يستند هذا الافتراض الى حقيقة مفادها استقلالية المشروع ( أو الوحدة الاقتصادية ) عن مالكيها أو الذين يتولون إدارتها لذا ينظر إلى المشروع باستقلالية وفصل كامل عن مالكيه وإدارته ماليا وقانونيا واجتماعيا وغيرها.</a:t>
            </a:r>
            <a:endParaRPr lang="en-US" sz="2200" b="1" dirty="0">
              <a:solidFill>
                <a:prstClr val="black"/>
              </a:solidFill>
              <a:cs typeface="+mn-cs"/>
            </a:endParaRPr>
          </a:p>
          <a:p>
            <a:pPr marL="457200" lvl="0" indent="-457200" rtl="1" fontAlgn="auto">
              <a:spcAft>
                <a:spcPts val="0"/>
              </a:spcAft>
              <a:buFont typeface="+mj-lt"/>
              <a:buAutoNum type="arabicPeriod"/>
            </a:pPr>
            <a:r>
              <a:rPr lang="ar-SA" sz="2200" b="1" dirty="0">
                <a:solidFill>
                  <a:srgbClr val="8064A2"/>
                </a:solidFill>
                <a:cs typeface="Arial"/>
              </a:rPr>
              <a:t> الاستمرارية </a:t>
            </a:r>
            <a:r>
              <a:rPr lang="ar-SA" sz="2200" b="1" dirty="0">
                <a:solidFill>
                  <a:prstClr val="black"/>
                </a:solidFill>
                <a:cs typeface="Arial"/>
              </a:rPr>
              <a:t>:يفيد هذا الفرض أن المشروع مستمر في عملياته إلى أمد غير محدد ما لم تظهر أدلة موضوعية ودلائل تثبت عكس ذلك , كما هو الحال عند تصفية المشروع أو دمجه بأخر حيث ينهي ذلك استمرارية المشروع .</a:t>
            </a:r>
            <a:endParaRPr lang="en-US" sz="2200" b="1" dirty="0">
              <a:solidFill>
                <a:prstClr val="black"/>
              </a:solidFill>
              <a:cs typeface="+mn-cs"/>
            </a:endParaRPr>
          </a:p>
          <a:p>
            <a:pPr marL="457200" lvl="0" indent="-457200" rtl="1" fontAlgn="auto">
              <a:spcAft>
                <a:spcPts val="0"/>
              </a:spcAft>
              <a:buFont typeface="+mj-lt"/>
              <a:buAutoNum type="arabicPeriod"/>
            </a:pPr>
            <a:r>
              <a:rPr lang="ar-SA" sz="2200" b="1" dirty="0">
                <a:solidFill>
                  <a:prstClr val="black"/>
                </a:solidFill>
                <a:cs typeface="Arial"/>
              </a:rPr>
              <a:t> </a:t>
            </a:r>
            <a:r>
              <a:rPr lang="ar-SA" sz="2200" b="1" dirty="0">
                <a:solidFill>
                  <a:srgbClr val="8064A2"/>
                </a:solidFill>
                <a:cs typeface="Arial"/>
              </a:rPr>
              <a:t>الفترة المحاسبية </a:t>
            </a:r>
            <a:r>
              <a:rPr lang="ar-SA" sz="2200" b="1" dirty="0">
                <a:solidFill>
                  <a:prstClr val="black"/>
                </a:solidFill>
                <a:cs typeface="Arial"/>
              </a:rPr>
              <a:t>: بما أن استمرارية المشروع هي أحد الفروض المحاسبية التي تفترض أن حياة المشروع مستمرة إلى مالا نهاية أو على الأقل الى عدد كبير من السنوات فان هذا الامر يقلق المستثمر ( صاحب المشروع ) لأنه من غير المنطقي أن ينتظر حتى ينتهي عمر المشروع ليتعرف على صافي دخله أو ما حققه الاستثمار في هذا المشروع.</a:t>
            </a:r>
          </a:p>
          <a:p>
            <a:pPr lvl="0" rtl="1" fontAlgn="auto">
              <a:spcAft>
                <a:spcPts val="0"/>
              </a:spcAft>
              <a:buFont typeface="Arial" panose="020B0604020202020204" pitchFamily="34" charset="0"/>
              <a:buChar char="•"/>
            </a:pPr>
            <a:r>
              <a:rPr lang="ar-SA" sz="2200" b="1" dirty="0">
                <a:solidFill>
                  <a:prstClr val="black"/>
                </a:solidFill>
                <a:cs typeface="Arial"/>
              </a:rPr>
              <a:t> لذلك تم افتراض تقسيم عمر المشروع الاقتصادي الى فترات زمنية متساوية ومتتابعة ثم التعارف على أن تكون الفترة الزمنية الواحدة سنة ميلادية تسمى الفترة المحاسبية أو السنة المالية </a:t>
            </a:r>
            <a:endParaRPr lang="en-US" sz="2200" b="1" dirty="0">
              <a:solidFill>
                <a:prstClr val="black"/>
              </a:solidFill>
              <a:cs typeface="+mn-cs"/>
            </a:endParaRPr>
          </a:p>
          <a:p>
            <a:pPr rtl="1"/>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4288005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تابع الفروض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r>
              <a:rPr lang="ar-SA" sz="2400" b="1" dirty="0">
                <a:solidFill>
                  <a:prstClr val="black"/>
                </a:solidFill>
                <a:cs typeface="Arial"/>
              </a:rPr>
              <a:t>4. </a:t>
            </a:r>
            <a:r>
              <a:rPr lang="ar-SA" sz="2400" b="1" dirty="0">
                <a:solidFill>
                  <a:srgbClr val="8064A2"/>
                </a:solidFill>
                <a:cs typeface="Arial"/>
              </a:rPr>
              <a:t>وحدة القياس النقدي</a:t>
            </a:r>
            <a:r>
              <a:rPr lang="ar-SA" sz="2400" b="1" dirty="0">
                <a:solidFill>
                  <a:prstClr val="black"/>
                </a:solidFill>
                <a:cs typeface="Arial"/>
              </a:rPr>
              <a:t>: يقوم هذا الفرض على اعتبار وحدة القياس النقدية كالريال أو الدولار أو غيره خير وسيلة لقياس النشاط المالي للمشروع وبالتالي امكانية ترجمة عمليات المشروع إلى وحدات نقدية بما يسهل عملية تسجيلها في الدفاتر والسجلات المحاسبية</a:t>
            </a:r>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1126672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المبادئ المحاسبية المتعارف عليها (</a:t>
            </a:r>
            <a:r>
              <a:rPr lang="en-GB" altLang="en-US" b="1" dirty="0">
                <a:solidFill>
                  <a:srgbClr val="C00000"/>
                </a:solidFill>
                <a:cs typeface="Arial" pitchFamily="34" charset="0"/>
              </a:rPr>
              <a:t>GAAP</a:t>
            </a:r>
            <a:r>
              <a:rPr lang="ar-SA" altLang="en-US" b="1" dirty="0">
                <a:solidFill>
                  <a:srgbClr val="C00000"/>
                </a:solidFill>
                <a:cs typeface="Arial" pitchFamily="34" charset="0"/>
              </a:rPr>
              <a:t>)</a:t>
            </a:r>
            <a:r>
              <a:rPr lang="en-US" b="1" dirty="0">
                <a:solidFill>
                  <a:srgbClr val="C00000"/>
                </a:solidFill>
                <a:cs typeface="Arial" pitchFamily="34" charset="0"/>
              </a:rPr>
              <a:t/>
            </a:r>
            <a:br>
              <a:rPr lang="en-US" b="1" dirty="0">
                <a:solidFill>
                  <a:srgbClr val="C00000"/>
                </a:solidFill>
                <a:cs typeface="Arial" pitchFamily="34" charset="0"/>
              </a:rPr>
            </a:br>
            <a:endParaRPr lang="en-US" b="1" dirty="0">
              <a:solidFill>
                <a:srgbClr val="C00000"/>
              </a:solidFill>
              <a:cs typeface="Arial" pitchFamily="34" charset="0"/>
            </a:endParaRPr>
          </a:p>
        </p:txBody>
      </p:sp>
      <p:sp>
        <p:nvSpPr>
          <p:cNvPr id="3" name="Content Placeholder 2"/>
          <p:cNvSpPr>
            <a:spLocks noGrp="1"/>
          </p:cNvSpPr>
          <p:nvPr>
            <p:ph idx="1"/>
          </p:nvPr>
        </p:nvSpPr>
        <p:spPr>
          <a:xfrm>
            <a:off x="128464" y="1484784"/>
            <a:ext cx="9361040" cy="4853136"/>
          </a:xfrm>
        </p:spPr>
        <p:txBody>
          <a:bodyPr/>
          <a:lstStyle/>
          <a:p>
            <a:pPr rtl="1"/>
            <a:r>
              <a:rPr lang="ar-SA" b="1" dirty="0" smtClean="0"/>
              <a:t>تتمثل المبادئ المحاسبية المتعارف عليها في</a:t>
            </a:r>
          </a:p>
          <a:p>
            <a:pPr marL="0" lvl="0" indent="0" rtl="1" fontAlgn="auto">
              <a:spcBef>
                <a:spcPts val="0"/>
              </a:spcBef>
              <a:spcAft>
                <a:spcPts val="0"/>
              </a:spcAft>
            </a:pPr>
            <a:r>
              <a:rPr lang="ar-SA" sz="2400" b="1" dirty="0">
                <a:solidFill>
                  <a:prstClr val="black"/>
                </a:solidFill>
                <a:cs typeface="Arial"/>
              </a:rPr>
              <a:t>1. </a:t>
            </a:r>
            <a:r>
              <a:rPr lang="ar-SA" sz="2400" b="1" dirty="0">
                <a:solidFill>
                  <a:srgbClr val="8064A2"/>
                </a:solidFill>
                <a:cs typeface="Arial"/>
              </a:rPr>
              <a:t>التكلفة التاريخية</a:t>
            </a:r>
            <a:r>
              <a:rPr lang="ar-SA" sz="2400" b="1" dirty="0">
                <a:solidFill>
                  <a:prstClr val="black"/>
                </a:solidFill>
                <a:cs typeface="Arial"/>
              </a:rPr>
              <a:t>: يختلف مصطلح التكلفة عن مصطلح سعر الشراء, إذ أن سعر الشراء هو المبلغ الذي يدفع للبائع مقابل الحصول على سلعة أو خدمة معينة , أما التكلفة فهي سعر الشراء مضافا إليه كافة المصاريف المنفقة في سبيل الحصول على الأصل إلى أن يصبح جاهزا للاستخدام في العمليات الإنتاجية  وتبقي مسجلة بتلك لقيمة الي نهاية عمرها الافتراضي او بيعها.</a:t>
            </a:r>
          </a:p>
          <a:p>
            <a:pPr marL="0" lvl="0" indent="0" rtl="1" fontAlgn="auto">
              <a:spcBef>
                <a:spcPts val="0"/>
              </a:spcBef>
              <a:spcAft>
                <a:spcPts val="0"/>
              </a:spcAft>
            </a:pPr>
            <a:r>
              <a:rPr lang="ar-SA" sz="2400" b="1" dirty="0">
                <a:solidFill>
                  <a:prstClr val="black"/>
                </a:solidFill>
                <a:cs typeface="Arial"/>
              </a:rPr>
              <a:t>2.</a:t>
            </a:r>
            <a:r>
              <a:rPr lang="ar-SA" sz="2400" b="1" dirty="0">
                <a:solidFill>
                  <a:srgbClr val="8064A2"/>
                </a:solidFill>
                <a:cs typeface="Arial"/>
              </a:rPr>
              <a:t>مقابلة الإيرادات بالمصروفات </a:t>
            </a:r>
            <a:r>
              <a:rPr lang="ar-SA" sz="2400" b="1" dirty="0">
                <a:solidFill>
                  <a:prstClr val="black"/>
                </a:solidFill>
                <a:cs typeface="Arial"/>
              </a:rPr>
              <a:t>: لقد نشأ هذا المبدأ انسجاما مع التطبيق العملي لفرض الفترة المحاسبية أو تقسيم عمر المشروع إلى فترات دورية متساوية, حيث يقوم هذا المبدأ على تحديد صافي دخل المشروع لفترة زمنية معينة ( سنة مالية غالبا ) وذلك بمقارنة المصاريف التي تكبدها المشروع خلال تلك الفترة مع الإيرادات التي تولدت من هذه المصاريف.</a:t>
            </a:r>
          </a:p>
          <a:p>
            <a:pPr marL="0" lvl="0" indent="0" rtl="1" fontAlgn="auto">
              <a:spcBef>
                <a:spcPts val="0"/>
              </a:spcBef>
              <a:spcAft>
                <a:spcPts val="0"/>
              </a:spcAft>
            </a:pPr>
            <a:r>
              <a:rPr lang="ar-SA" sz="2400" b="1" dirty="0">
                <a:solidFill>
                  <a:prstClr val="black"/>
                </a:solidFill>
                <a:cs typeface="Arial"/>
              </a:rPr>
              <a:t>أي نطرح من الإيرادات الكلية جميع المصاريف المستنفذة في سبيل تحقيق الإيراد لنفس الفترة المالية</a:t>
            </a:r>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4002282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تابع المبادئ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a:xfrm>
            <a:off x="495300" y="1196752"/>
            <a:ext cx="9066212" cy="4824536"/>
          </a:xfrm>
        </p:spPr>
        <p:txBody>
          <a:bodyPr/>
          <a:lstStyle/>
          <a:p>
            <a:pPr marL="0" lvl="0" indent="0" fontAlgn="auto">
              <a:spcBef>
                <a:spcPts val="0"/>
              </a:spcBef>
              <a:spcAft>
                <a:spcPts val="0"/>
              </a:spcAft>
            </a:pPr>
            <a:r>
              <a:rPr lang="ar-SA" sz="2400" b="1" dirty="0">
                <a:solidFill>
                  <a:srgbClr val="8064A2"/>
                </a:solidFill>
                <a:cs typeface="Arial"/>
              </a:rPr>
              <a:t>3.الموضوعية: </a:t>
            </a:r>
            <a:r>
              <a:rPr lang="ar-SA" sz="2400" b="1" dirty="0">
                <a:solidFill>
                  <a:prstClr val="black"/>
                </a:solidFill>
                <a:cs typeface="Arial"/>
              </a:rPr>
              <a:t>نتيجة لتطور المحاسبية فقد أصبح الهدف الأساسي لها هو تزويد الجهات المعنية بالبيانات والمعلومات المالية الصحيحة الموثوقة لاستخدامها في اتخاذ القرارات الرشيدة, لذلك يجب أن تكون هذه البيانات قائمة على أسس موضوعية وأدلة خالية من الاحكام والأهواء الشخصية.</a:t>
            </a:r>
            <a:endParaRPr lang="en-US" sz="2400" b="1" dirty="0">
              <a:solidFill>
                <a:prstClr val="black"/>
              </a:solidFill>
              <a:cs typeface="+mn-cs"/>
            </a:endParaRPr>
          </a:p>
          <a:p>
            <a:pPr marL="0" lvl="0" indent="0" fontAlgn="auto">
              <a:spcBef>
                <a:spcPts val="0"/>
              </a:spcBef>
              <a:spcAft>
                <a:spcPts val="0"/>
              </a:spcAft>
            </a:pPr>
            <a:r>
              <a:rPr lang="ar-SA" sz="2400" b="1" dirty="0">
                <a:solidFill>
                  <a:prstClr val="black"/>
                </a:solidFill>
                <a:cs typeface="Arial"/>
              </a:rPr>
              <a:t>4. </a:t>
            </a:r>
            <a:r>
              <a:rPr lang="ar-SA" sz="2400" b="1" dirty="0">
                <a:solidFill>
                  <a:srgbClr val="8064A2"/>
                </a:solidFill>
                <a:cs typeface="Arial"/>
              </a:rPr>
              <a:t>الثبات </a:t>
            </a:r>
            <a:r>
              <a:rPr lang="ar-SA" sz="2400" b="1" dirty="0">
                <a:solidFill>
                  <a:prstClr val="black"/>
                </a:solidFill>
                <a:cs typeface="Arial"/>
              </a:rPr>
              <a:t>:نظرا لتعدد وسائل ولأساليب القياس وأدواته وطرقه فإن إجراء تغيير من فترة لأخرى يجعل المعلومات المالية مضللة الأمر الذي يستدعي استمرار المشروع بتطبيق المفاهيم والاجراءات المحاسبية المتبعة لعدة فترات مالية متتالية. والهدف من الثبات هو تسهيل عملية المقارنة من فترة لأخرى والوصول الى نتائج دقيقة حول التغييرات في بنود القوائم المالية</a:t>
            </a:r>
            <a:endParaRPr lang="en-US" sz="2400" b="1" dirty="0">
              <a:solidFill>
                <a:prstClr val="black"/>
              </a:solidFill>
              <a:cs typeface="+mn-cs"/>
            </a:endParaRPr>
          </a:p>
          <a:p>
            <a:pPr marL="0" lvl="0" indent="0" fontAlgn="auto">
              <a:spcBef>
                <a:spcPts val="0"/>
              </a:spcBef>
              <a:spcAft>
                <a:spcPts val="0"/>
              </a:spcAft>
            </a:pPr>
            <a:r>
              <a:rPr lang="ar-SA" sz="2400" b="1" dirty="0">
                <a:solidFill>
                  <a:prstClr val="black"/>
                </a:solidFill>
                <a:cs typeface="Arial"/>
              </a:rPr>
              <a:t>5. </a:t>
            </a:r>
            <a:r>
              <a:rPr lang="ar-SA" sz="2400" b="1" dirty="0">
                <a:solidFill>
                  <a:srgbClr val="8064A2"/>
                </a:solidFill>
                <a:cs typeface="Arial"/>
              </a:rPr>
              <a:t>الأهمية النسبية </a:t>
            </a:r>
            <a:r>
              <a:rPr lang="ar-SA" sz="2400" b="1" dirty="0">
                <a:solidFill>
                  <a:prstClr val="black"/>
                </a:solidFill>
                <a:cs typeface="Arial"/>
              </a:rPr>
              <a:t>:يتم وفقا لهذا المبدأ إعطاء نسبية للمعلومات المالية عند إعداد القوائم المالية, ويعتبر البند أكثر أهمية نسبية كلما زاد تأثيره على القرارات الإدارية المتخذة. وتقل أهميته النسبية كلما كان تأثيره قليلا على عملية اتخاذ القرارات الإدارية بمعني انه لا يتم تطبيق  المعايير والاجراءات المحاسبية في البنود  قليلة الاهمية</a:t>
            </a:r>
          </a:p>
          <a:p>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2598682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altLang="en-US" b="1" dirty="0">
                <a:solidFill>
                  <a:srgbClr val="C00000"/>
                </a:solidFill>
                <a:cs typeface="Arial" pitchFamily="34" charset="0"/>
              </a:rPr>
              <a:t>تابع المبادئ المحاسبية</a:t>
            </a:r>
            <a:endParaRPr lang="en-US" b="1" dirty="0">
              <a:solidFill>
                <a:srgbClr val="C00000"/>
              </a:solidFill>
              <a:cs typeface="Arial" pitchFamily="34" charset="0"/>
            </a:endParaRPr>
          </a:p>
        </p:txBody>
      </p:sp>
      <p:sp>
        <p:nvSpPr>
          <p:cNvPr id="3" name="Content Placeholder 2"/>
          <p:cNvSpPr>
            <a:spLocks noGrp="1"/>
          </p:cNvSpPr>
          <p:nvPr>
            <p:ph idx="1"/>
          </p:nvPr>
        </p:nvSpPr>
        <p:spPr/>
        <p:txBody>
          <a:bodyPr/>
          <a:lstStyle/>
          <a:p>
            <a:pPr marL="0" lvl="0" indent="0" fontAlgn="auto">
              <a:spcBef>
                <a:spcPts val="600"/>
              </a:spcBef>
              <a:spcAft>
                <a:spcPts val="0"/>
              </a:spcAft>
            </a:pPr>
            <a:r>
              <a:rPr lang="ar-SA" sz="2600" b="1" dirty="0">
                <a:solidFill>
                  <a:prstClr val="black"/>
                </a:solidFill>
                <a:cs typeface="Arial"/>
              </a:rPr>
              <a:t>6. </a:t>
            </a:r>
            <a:r>
              <a:rPr lang="ar-SA" sz="2600" b="1" dirty="0">
                <a:solidFill>
                  <a:srgbClr val="8064A2"/>
                </a:solidFill>
                <a:cs typeface="Arial"/>
              </a:rPr>
              <a:t>الاعتراف بالإيراد</a:t>
            </a:r>
            <a:r>
              <a:rPr lang="ar-SA" sz="2600" b="1" dirty="0">
                <a:solidFill>
                  <a:prstClr val="black"/>
                </a:solidFill>
                <a:cs typeface="Arial"/>
              </a:rPr>
              <a:t>: يعني هذا المبدأ  بتوقيت وجود الايراد او الاعتراف به ، اذ ان الايراد يتحقق عندما يتم تبادل السلعة او تؤدى الخدمة.</a:t>
            </a:r>
            <a:endParaRPr lang="en-US" sz="2600" b="1" dirty="0">
              <a:solidFill>
                <a:prstClr val="black"/>
              </a:solidFill>
              <a:cs typeface="+mn-cs"/>
            </a:endParaRPr>
          </a:p>
          <a:p>
            <a:pPr marL="0" lvl="0" indent="0" fontAlgn="auto">
              <a:spcBef>
                <a:spcPts val="600"/>
              </a:spcBef>
              <a:spcAft>
                <a:spcPts val="0"/>
              </a:spcAft>
            </a:pPr>
            <a:r>
              <a:rPr lang="ar-SA" sz="2600" b="1" dirty="0">
                <a:solidFill>
                  <a:prstClr val="black"/>
                </a:solidFill>
                <a:cs typeface="Arial"/>
              </a:rPr>
              <a:t>7. ا</a:t>
            </a:r>
            <a:r>
              <a:rPr lang="ar-SA" sz="2600" b="1" dirty="0">
                <a:solidFill>
                  <a:srgbClr val="8064A2"/>
                </a:solidFill>
                <a:cs typeface="Arial"/>
              </a:rPr>
              <a:t>لإفصاح </a:t>
            </a:r>
            <a:r>
              <a:rPr lang="ar-SA" sz="2600" b="1" dirty="0">
                <a:solidFill>
                  <a:prstClr val="black"/>
                </a:solidFill>
                <a:cs typeface="Arial"/>
              </a:rPr>
              <a:t>:يتطلب هذا المبدأ من المحاسب أن يقوم بالإفصاح عن كل الأحداث المالية الخاصة بالمشروع خلال الفترة المالية بحيث لا يخفي المحاسب أية معلومات مالية يمكن أن تضلل مستخدمي القوائم المالية, ولابد هنا من التأكيد على وجوب الموازنة بين مبدا الأهمية النسبية ومبدأ الإفصاح الكامل</a:t>
            </a:r>
            <a:endParaRPr lang="en-US" sz="2600" b="1" dirty="0">
              <a:solidFill>
                <a:prstClr val="black"/>
              </a:solidFill>
              <a:cs typeface="+mn-cs"/>
            </a:endParaRPr>
          </a:p>
          <a:p>
            <a:pPr>
              <a:spcBef>
                <a:spcPts val="600"/>
              </a:spcBef>
            </a:pPr>
            <a:endParaRPr lang="en-US" sz="26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33590310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101</TotalTime>
  <Words>1324</Words>
  <Application>Microsoft Office PowerPoint</Application>
  <PresentationFormat>A4 Paper (210x297 mm)</PresentationFormat>
  <Paragraphs>137</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ae_AlMateen</vt:lpstr>
      <vt:lpstr>Arial</vt:lpstr>
      <vt:lpstr>AYM Wadiy S_U normal.</vt:lpstr>
      <vt:lpstr>Calibri</vt:lpstr>
      <vt:lpstr>Tahoma</vt:lpstr>
      <vt:lpstr>Times New Roman</vt:lpstr>
      <vt:lpstr>Wingdings</vt:lpstr>
      <vt:lpstr>Wingdings 2</vt:lpstr>
      <vt:lpstr>Office Theme</vt:lpstr>
      <vt:lpstr>PowerPoint Presentation</vt:lpstr>
      <vt:lpstr>المحاضرة الاولي</vt:lpstr>
      <vt:lpstr>النقاط الرئيسية:   </vt:lpstr>
      <vt:lpstr>تعريف المحاسبة</vt:lpstr>
      <vt:lpstr>مفهوم المحاسبة ذو شقين  </vt:lpstr>
      <vt:lpstr>المحاسبة كنظام للمعلومات</vt:lpstr>
      <vt:lpstr>خصائص المعلومات المحاسبية</vt:lpstr>
      <vt:lpstr>تابع خصائص المعلومات المحاسبية</vt:lpstr>
      <vt:lpstr>تابع خصائص المعلومات المحاسبية</vt:lpstr>
      <vt:lpstr>فروع المحاسبة</vt:lpstr>
      <vt:lpstr>الاطراف المستفيدة من المعلومات المحاسبية </vt:lpstr>
      <vt:lpstr>تعريف المحاسبة المالية</vt:lpstr>
      <vt:lpstr>أهداف المحاسبة المالية  </vt:lpstr>
      <vt:lpstr>وظائف المحاسبة المالية</vt:lpstr>
      <vt:lpstr>الفروض المحاسبية</vt:lpstr>
      <vt:lpstr>تابع الفروض المحاسبية</vt:lpstr>
      <vt:lpstr>المبادئ المحاسبية المتعارف عليها (GAAP) </vt:lpstr>
      <vt:lpstr>تابع المبادئ المحاسبية</vt:lpstr>
      <vt:lpstr>تابع المبادئ المحاسبية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7</cp:revision>
  <dcterms:created xsi:type="dcterms:W3CDTF">2014-09-11T06:47:01Z</dcterms:created>
  <dcterms:modified xsi:type="dcterms:W3CDTF">2015-11-02T11:45:23Z</dcterms:modified>
</cp:coreProperties>
</file>