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10" r:id="rId3"/>
    <p:sldId id="314" r:id="rId4"/>
    <p:sldId id="315" r:id="rId5"/>
    <p:sldId id="316" r:id="rId6"/>
    <p:sldId id="317" r:id="rId7"/>
    <p:sldId id="318" r:id="rId8"/>
    <p:sldId id="319" r:id="rId9"/>
    <p:sldId id="320" r:id="rId10"/>
    <p:sldId id="321" r:id="rId11"/>
    <p:sldId id="322"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29" autoAdjust="0"/>
    <p:restoredTop sz="94664" autoAdjust="0"/>
  </p:normalViewPr>
  <p:slideViewPr>
    <p:cSldViewPr>
      <p:cViewPr varScale="1">
        <p:scale>
          <a:sx n="59" d="100"/>
          <a:sy n="59" d="100"/>
        </p:scale>
        <p:origin x="78" y="7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02-Nov-15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77731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2"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2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المحاسبة (1)</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أسامة محمد </a:t>
            </a:r>
            <a:r>
              <a:rPr lang="ar-SA" sz="2800" b="1" dirty="0" smtClean="0">
                <a:solidFill>
                  <a:srgbClr val="7F7F7F"/>
                </a:solidFill>
                <a:latin typeface="Calibri" pitchFamily="34" charset="0"/>
                <a:cs typeface="Times New Roman" pitchFamily="18" charset="0"/>
              </a:rPr>
              <a:t>صالح</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الثانية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تحليل العمليات المالية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124744"/>
            <a:ext cx="9028112" cy="4937720"/>
          </a:xfrm>
        </p:spPr>
        <p:txBody>
          <a:bodyPr/>
          <a:lstStyle/>
          <a:p>
            <a:pPr lvl="0" rtl="1" fontAlgn="auto">
              <a:spcAft>
                <a:spcPts val="0"/>
              </a:spcAft>
              <a:buFont typeface="Arial" panose="020B0604020202020204" pitchFamily="34" charset="0"/>
              <a:buChar char="•"/>
              <a:defRPr/>
            </a:pPr>
            <a:r>
              <a:rPr lang="ar-SA" sz="2800" b="1" dirty="0" smtClean="0">
                <a:solidFill>
                  <a:prstClr val="black"/>
                </a:solidFill>
                <a:cs typeface="Arial"/>
              </a:rPr>
              <a:t>مدخل عن بعض المصطلحات المحاسبية </a:t>
            </a:r>
          </a:p>
          <a:p>
            <a:pPr rtl="1">
              <a:buFont typeface="Arial" pitchFamily="34" charset="0"/>
              <a:buChar char="•"/>
              <a:defRPr/>
            </a:pPr>
            <a:r>
              <a:rPr lang="ar-SA" sz="2800" b="1" dirty="0" smtClean="0">
                <a:solidFill>
                  <a:prstClr val="black"/>
                </a:solidFill>
                <a:cs typeface="Arial"/>
              </a:rPr>
              <a:t>تحليل العملية </a:t>
            </a:r>
            <a:r>
              <a:rPr lang="ar-SA" sz="2800" b="1" dirty="0">
                <a:solidFill>
                  <a:prstClr val="black"/>
                </a:solidFill>
                <a:cs typeface="Arial"/>
              </a:rPr>
              <a:t>المالية</a:t>
            </a:r>
            <a:endParaRPr lang="en-GB" sz="2800" b="1" dirty="0">
              <a:solidFill>
                <a:prstClr val="black"/>
              </a:solidFill>
              <a:cs typeface="Arial"/>
            </a:endParaRPr>
          </a:p>
          <a:p>
            <a:pPr rtl="1">
              <a:buFont typeface="Arial" pitchFamily="34" charset="0"/>
              <a:buChar char="•"/>
              <a:defRPr/>
            </a:pPr>
            <a:r>
              <a:rPr lang="ar-SA" sz="2800" b="1" dirty="0">
                <a:solidFill>
                  <a:prstClr val="black"/>
                </a:solidFill>
                <a:cs typeface="Arial"/>
              </a:rPr>
              <a:t>معادلة المحاسبة أو معادلة الميزانية</a:t>
            </a:r>
            <a:endParaRPr lang="en-GB" sz="2800" b="1" dirty="0">
              <a:solidFill>
                <a:prstClr val="black"/>
              </a:solidFill>
              <a:cs typeface="Arial"/>
            </a:endParaRPr>
          </a:p>
          <a:p>
            <a:pPr rtl="1">
              <a:buFont typeface="Arial" pitchFamily="34" charset="0"/>
              <a:buChar char="•"/>
              <a:defRPr/>
            </a:pPr>
            <a:r>
              <a:rPr lang="ar-SA" sz="2800" b="1" dirty="0">
                <a:solidFill>
                  <a:prstClr val="black"/>
                </a:solidFill>
                <a:cs typeface="Arial"/>
              </a:rPr>
              <a:t>استخدامات الأموال</a:t>
            </a:r>
            <a:endParaRPr lang="en-GB" sz="2800" b="1" dirty="0">
              <a:solidFill>
                <a:prstClr val="black"/>
              </a:solidFill>
              <a:cs typeface="Arial"/>
            </a:endParaRPr>
          </a:p>
          <a:p>
            <a:pPr rtl="1">
              <a:buFont typeface="Arial" pitchFamily="34" charset="0"/>
              <a:buChar char="•"/>
              <a:defRPr/>
            </a:pPr>
            <a:r>
              <a:rPr lang="ar-SA" sz="2800" b="1" dirty="0">
                <a:solidFill>
                  <a:prstClr val="black"/>
                </a:solidFill>
                <a:cs typeface="Arial"/>
              </a:rPr>
              <a:t>مصادر الأموال</a:t>
            </a:r>
          </a:p>
          <a:p>
            <a:pPr lvl="0" rtl="1" fontAlgn="auto">
              <a:spcAft>
                <a:spcPts val="0"/>
              </a:spcAft>
              <a:buFont typeface="Arial" panose="020B0604020202020204" pitchFamily="34" charset="0"/>
              <a:buChar char="•"/>
              <a:defRPr/>
            </a:pPr>
            <a:endParaRPr lang="ar-SA" sz="2800" b="1" dirty="0">
              <a:solidFill>
                <a:prstClr val="black"/>
              </a:solidFill>
              <a:cs typeface="Arial"/>
            </a:endParaRPr>
          </a:p>
          <a:p>
            <a:pPr rtl="1"/>
            <a:endParaRPr lang="ar-SA" sz="2800" dirty="0"/>
          </a:p>
        </p:txBody>
      </p:sp>
      <p:sp>
        <p:nvSpPr>
          <p:cNvPr id="2" name="Title 1"/>
          <p:cNvSpPr>
            <a:spLocks noGrp="1"/>
          </p:cNvSpPr>
          <p:nvPr>
            <p:ph type="title"/>
          </p:nvPr>
        </p:nvSpPr>
        <p:spPr>
          <a:xfrm>
            <a:off x="495300" y="188640"/>
            <a:ext cx="8915400" cy="1143000"/>
          </a:xfrm>
        </p:spPr>
        <p:txBody>
          <a:bodyPr/>
          <a:lstStyle/>
          <a:p>
            <a:pPr rtl="1"/>
            <a:r>
              <a:rPr lang="ar-SA" altLang="en-US" b="1" dirty="0">
                <a:solidFill>
                  <a:srgbClr val="C00000"/>
                </a:solidFill>
                <a:cs typeface="Arial" pitchFamily="34" charset="0"/>
              </a:rPr>
              <a:t>النقاط الرئيسية</a:t>
            </a:r>
            <a:r>
              <a:rPr lang="ar-SA" altLang="en-US" b="1" dirty="0">
                <a:solidFill>
                  <a:srgbClr val="C00000"/>
                </a:solidFill>
                <a:cs typeface="Arial" pitchFamily="34" charset="0"/>
              </a:rPr>
              <a:t>:  </a:t>
            </a:r>
            <a:r>
              <a:rPr lang="en-US" altLang="en-US" b="1" dirty="0">
                <a:solidFill>
                  <a:srgbClr val="C00000"/>
                </a:solidFill>
                <a:cs typeface="Arial" pitchFamily="34" charset="0"/>
              </a:rPr>
              <a:t/>
            </a:r>
            <a:br>
              <a:rPr lang="en-US" altLang="en-US" b="1" dirty="0">
                <a:solidFill>
                  <a:srgbClr val="C00000"/>
                </a:solidFill>
                <a:cs typeface="Arial" pitchFamily="34" charset="0"/>
              </a:rPr>
            </a:br>
            <a:endParaRPr lang="en-US" b="1" dirty="0">
              <a:solidFill>
                <a:srgbClr val="C00000"/>
              </a:solidFill>
              <a:cs typeface="Arial" pitchFamily="34" charset="0"/>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99955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a:solidFill>
                  <a:srgbClr val="C00000"/>
                </a:solidFill>
                <a:cs typeface="Arial" pitchFamily="34" charset="0"/>
              </a:rPr>
              <a:t>بعض المصطلحات 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r>
              <a:rPr lang="ar-SA" dirty="0" smtClean="0">
                <a:solidFill>
                  <a:srgbClr val="FF0000"/>
                </a:solidFill>
              </a:rPr>
              <a:t>المنشاة: </a:t>
            </a:r>
            <a:r>
              <a:rPr lang="ar-SA" dirty="0" smtClean="0"/>
              <a:t>عبارة عن وحدة تزاول نشاطاً ( تجارياً – صناعياً – خدمياً) بهدف الاستغلال الامثل للموارد لغاية تحقيق الهدف  وقد تكون المنشأة مؤسسة فردية او شركة او وحدة حكومية.</a:t>
            </a:r>
          </a:p>
          <a:p>
            <a:r>
              <a:rPr lang="ar-SA" dirty="0" smtClean="0">
                <a:solidFill>
                  <a:srgbClr val="FF0000"/>
                </a:solidFill>
              </a:rPr>
              <a:t>الاصول: </a:t>
            </a:r>
            <a:r>
              <a:rPr lang="ar-SA" dirty="0" smtClean="0"/>
              <a:t>وهي المواد الاقتصادية المملوكة للمنشاة وتنقسم الي:</a:t>
            </a:r>
          </a:p>
          <a:p>
            <a:r>
              <a:rPr lang="ar-SA" dirty="0" smtClean="0">
                <a:solidFill>
                  <a:srgbClr val="FF0000"/>
                </a:solidFill>
              </a:rPr>
              <a:t>اصول غير متداولة (ثابتة) </a:t>
            </a:r>
          </a:p>
          <a:p>
            <a:r>
              <a:rPr lang="ar-SA" dirty="0" smtClean="0">
                <a:solidFill>
                  <a:srgbClr val="FF0000"/>
                </a:solidFill>
              </a:rPr>
              <a:t>اصول متداولة</a:t>
            </a:r>
          </a:p>
          <a:p>
            <a:r>
              <a:rPr lang="ar-SA" dirty="0" smtClean="0">
                <a:solidFill>
                  <a:srgbClr val="FF0000"/>
                </a:solidFill>
              </a:rPr>
              <a:t>اصول غير ملموسة </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6706133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a:solidFill>
                  <a:srgbClr val="C00000"/>
                </a:solidFill>
                <a:cs typeface="Arial" pitchFamily="34" charset="0"/>
              </a:rPr>
              <a:t>تابع المصطلحات </a:t>
            </a:r>
            <a:r>
              <a:rPr lang="ar-SA" b="1" dirty="0">
                <a:solidFill>
                  <a:srgbClr val="C00000"/>
                </a:solidFill>
                <a:cs typeface="Arial" pitchFamily="34" charset="0"/>
              </a:rPr>
              <a:t>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200472" y="1412776"/>
            <a:ext cx="9577064" cy="4896544"/>
          </a:xfrm>
        </p:spPr>
        <p:txBody>
          <a:bodyPr/>
          <a:lstStyle/>
          <a:p>
            <a:r>
              <a:rPr lang="ar-SA" dirty="0" smtClean="0">
                <a:solidFill>
                  <a:srgbClr val="FF0000"/>
                </a:solidFill>
              </a:rPr>
              <a:t>الخصوم: </a:t>
            </a:r>
            <a:r>
              <a:rPr lang="ar-SA" dirty="0" smtClean="0"/>
              <a:t>وهي الالتزامات او التعهدات علي المنشأة تجاه الغير مقابل حصولها منهم علي سلع او خدمات وتنقسم الي:</a:t>
            </a:r>
          </a:p>
          <a:p>
            <a:r>
              <a:rPr lang="ar-SA" dirty="0" smtClean="0">
                <a:solidFill>
                  <a:srgbClr val="7030A0"/>
                </a:solidFill>
              </a:rPr>
              <a:t>خصوم قصيرة  الاجل</a:t>
            </a:r>
          </a:p>
          <a:p>
            <a:r>
              <a:rPr lang="ar-SA" dirty="0" smtClean="0">
                <a:solidFill>
                  <a:srgbClr val="7030A0"/>
                </a:solidFill>
              </a:rPr>
              <a:t>خصوم طويلة الاجل</a:t>
            </a:r>
          </a:p>
          <a:p>
            <a:r>
              <a:rPr lang="ar-SA" dirty="0" smtClean="0">
                <a:solidFill>
                  <a:srgbClr val="FF0000"/>
                </a:solidFill>
              </a:rPr>
              <a:t>حقوق الملكية: </a:t>
            </a:r>
            <a:r>
              <a:rPr lang="ar-SA" dirty="0" smtClean="0"/>
              <a:t>وهي الالتزامات المستحقة علي المنشاة تجاه ملاكها.</a:t>
            </a:r>
          </a:p>
          <a:p>
            <a:r>
              <a:rPr lang="ar-SA" dirty="0" smtClean="0"/>
              <a:t>ا</a:t>
            </a:r>
            <a:r>
              <a:rPr lang="ar-SA" dirty="0" smtClean="0">
                <a:solidFill>
                  <a:srgbClr val="FF0000"/>
                </a:solidFill>
              </a:rPr>
              <a:t>لايرادات</a:t>
            </a:r>
            <a:r>
              <a:rPr lang="ar-SA" dirty="0" smtClean="0"/>
              <a:t>: وتمثل ثمن البضاعة المباعة او الخدمات المقدمة من المنشأة سواء ان تم تحصيلها او لم تحصل</a:t>
            </a:r>
          </a:p>
          <a:p>
            <a:r>
              <a:rPr lang="ar-SA" dirty="0" smtClean="0">
                <a:solidFill>
                  <a:srgbClr val="FF0000"/>
                </a:solidFill>
              </a:rPr>
              <a:t>المصروفات: </a:t>
            </a:r>
            <a:r>
              <a:rPr lang="ar-SA" dirty="0" smtClean="0"/>
              <a:t>وهي تكلفة السلع  والخدمات  المستخدمة في تنفيذ الانشطة التي تزاولها المنشأة بغرض الحصول علي الايرادات.</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3130589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b="1" dirty="0">
                <a:solidFill>
                  <a:srgbClr val="C00000"/>
                </a:solidFill>
                <a:cs typeface="Arial" pitchFamily="34" charset="0"/>
              </a:rPr>
              <a:t>تحليل العمليات المالية </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340768"/>
            <a:ext cx="8915400" cy="4525963"/>
          </a:xfrm>
        </p:spPr>
        <p:txBody>
          <a:bodyPr/>
          <a:lstStyle/>
          <a:p>
            <a:pPr lvl="0" rtl="1">
              <a:defRPr/>
            </a:pPr>
            <a:r>
              <a:rPr lang="ar-SA" sz="2800" b="1" dirty="0">
                <a:solidFill>
                  <a:srgbClr val="C00000"/>
                </a:solidFill>
              </a:rPr>
              <a:t>مفهوم العمليات المالية</a:t>
            </a:r>
            <a:r>
              <a:rPr lang="en-GB" sz="2800" b="1" dirty="0">
                <a:solidFill>
                  <a:srgbClr val="C00000"/>
                </a:solidFill>
              </a:rPr>
              <a:t>   </a:t>
            </a:r>
            <a:r>
              <a:rPr lang="en-US" sz="2800" b="1" dirty="0">
                <a:solidFill>
                  <a:srgbClr val="C00000"/>
                </a:solidFill>
              </a:rPr>
              <a:t> </a:t>
            </a:r>
            <a:r>
              <a:rPr lang="ar-SA" sz="2800" b="1" dirty="0">
                <a:solidFill>
                  <a:srgbClr val="C00000"/>
                </a:solidFill>
              </a:rPr>
              <a:t> </a:t>
            </a:r>
            <a:r>
              <a:rPr lang="en-GB" sz="2800" b="1" dirty="0"/>
              <a:t>Financial Transaction</a:t>
            </a:r>
            <a:endParaRPr lang="ar-SA" sz="2800" b="1" dirty="0"/>
          </a:p>
          <a:p>
            <a:pPr lvl="0" rtl="1">
              <a:defRPr/>
            </a:pPr>
            <a:r>
              <a:rPr lang="ar-SA" sz="2800" b="1" dirty="0"/>
              <a:t>تشير إلى العمليات التي تقوم بها المنشأة من تكوين لرأس المال واقتراض للأموال، وكذا عمليات البيع والشراء والتحصيل والسداد وما إلى ذلك، وتكون جميعها في صورة مالية، أي يمكن التعبير عنها باستخدام النقود.</a:t>
            </a:r>
          </a:p>
          <a:p>
            <a:pPr lvl="0" rtl="1">
              <a:defRPr/>
            </a:pPr>
            <a:r>
              <a:rPr lang="ar-SA" sz="2800" b="1" dirty="0"/>
              <a:t> </a:t>
            </a:r>
          </a:p>
          <a:p>
            <a:pPr lvl="0" rtl="1">
              <a:defRPr/>
            </a:pPr>
            <a:r>
              <a:rPr lang="ar-SA" sz="2800" b="1" dirty="0">
                <a:solidFill>
                  <a:srgbClr val="C00000"/>
                </a:solidFill>
              </a:rPr>
              <a:t>مفهوم معادلة الميزانية (معادلة المحاسبة</a:t>
            </a:r>
            <a:r>
              <a:rPr lang="en-GB" sz="2800" b="1" dirty="0">
                <a:solidFill>
                  <a:srgbClr val="C00000"/>
                </a:solidFill>
              </a:rPr>
              <a:t>(</a:t>
            </a:r>
            <a:r>
              <a:rPr lang="en-GB" sz="2800" b="1" dirty="0"/>
              <a:t>Accounting Equation </a:t>
            </a:r>
            <a:endParaRPr lang="ar-SA" sz="2800" b="1" dirty="0"/>
          </a:p>
          <a:p>
            <a:pPr lvl="0" rtl="1">
              <a:defRPr/>
            </a:pPr>
            <a:r>
              <a:rPr lang="ar-SA" sz="2800" b="1" dirty="0"/>
              <a:t>ترتكز المحاسبة المالية على قاعدة منطقية مفادها أن جميع ممتلكات المنشأة تتساوى مع مصادر الأموال التي استخدمت في حيازة تلك الممتلكات، أي أن استخدامات الأموال تساوي دائماً مصادر الأموال.</a:t>
            </a:r>
            <a:endParaRPr lang="en-GB" sz="2800" b="1" dirty="0"/>
          </a:p>
          <a:p>
            <a:pPr rtl="1"/>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1449868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utoShape 5"/>
          <p:cNvSpPr>
            <a:spLocks noChangeArrowheads="1"/>
          </p:cNvSpPr>
          <p:nvPr/>
        </p:nvSpPr>
        <p:spPr bwMode="auto">
          <a:xfrm>
            <a:off x="5486400" y="4038600"/>
            <a:ext cx="3124200" cy="10668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800" b="1" dirty="0">
                <a:solidFill>
                  <a:srgbClr val="001600"/>
                </a:solidFill>
                <a:latin typeface="Times New Roman" pitchFamily="18" charset="0"/>
                <a:cs typeface="Simplified Arabic" pitchFamily="2" charset="-78"/>
              </a:rPr>
              <a:t>الأصول</a:t>
            </a:r>
            <a:endParaRPr lang="en-GB" sz="2800" b="1" dirty="0">
              <a:solidFill>
                <a:srgbClr val="001600"/>
              </a:solidFill>
              <a:latin typeface="Times New Roman" pitchFamily="18" charset="0"/>
              <a:cs typeface="Simplified Arabic" pitchFamily="2" charset="-78"/>
            </a:endParaRPr>
          </a:p>
        </p:txBody>
      </p:sp>
      <p:sp>
        <p:nvSpPr>
          <p:cNvPr id="18" name="AutoShape 6"/>
          <p:cNvSpPr>
            <a:spLocks noChangeArrowheads="1"/>
          </p:cNvSpPr>
          <p:nvPr/>
        </p:nvSpPr>
        <p:spPr bwMode="auto">
          <a:xfrm>
            <a:off x="5486400" y="2895600"/>
            <a:ext cx="3151188"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استخدامات الأموال</a:t>
            </a:r>
            <a:endParaRPr lang="en-GB" sz="2400" b="1" dirty="0">
              <a:solidFill>
                <a:srgbClr val="001600"/>
              </a:solidFill>
              <a:latin typeface="Times New Roman" pitchFamily="18" charset="0"/>
              <a:cs typeface="Simplified Arabic" pitchFamily="2" charset="-78"/>
            </a:endParaRPr>
          </a:p>
        </p:txBody>
      </p:sp>
      <p:sp>
        <p:nvSpPr>
          <p:cNvPr id="19" name="AutoShape 8"/>
          <p:cNvSpPr>
            <a:spLocks noChangeArrowheads="1"/>
          </p:cNvSpPr>
          <p:nvPr/>
        </p:nvSpPr>
        <p:spPr bwMode="auto">
          <a:xfrm>
            <a:off x="5486400" y="1676400"/>
            <a:ext cx="3200400"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defRPr/>
            </a:pPr>
            <a:r>
              <a:rPr lang="ar-SA" sz="2400" b="1" dirty="0">
                <a:solidFill>
                  <a:srgbClr val="001600"/>
                </a:solidFill>
                <a:latin typeface="Times New Roman" pitchFamily="18" charset="0"/>
                <a:cs typeface="Simplified Arabic" pitchFamily="2" charset="-78"/>
              </a:rPr>
              <a:t>ما للمنشــأة من أمــوال </a:t>
            </a:r>
            <a:endParaRPr lang="en-GB" sz="2400" b="1" dirty="0">
              <a:solidFill>
                <a:srgbClr val="001600"/>
              </a:solidFill>
              <a:latin typeface="Times New Roman" pitchFamily="18" charset="0"/>
              <a:cs typeface="Simplified Arabic" pitchFamily="2" charset="-78"/>
            </a:endParaRPr>
          </a:p>
        </p:txBody>
      </p:sp>
      <p:sp>
        <p:nvSpPr>
          <p:cNvPr id="20" name="AutoShape 9"/>
          <p:cNvSpPr>
            <a:spLocks noChangeArrowheads="1"/>
          </p:cNvSpPr>
          <p:nvPr/>
        </p:nvSpPr>
        <p:spPr bwMode="auto">
          <a:xfrm>
            <a:off x="990600" y="5373688"/>
            <a:ext cx="7772400" cy="625475"/>
          </a:xfrm>
          <a:prstGeom prst="flowChartTerminator">
            <a:avLst/>
          </a:prstGeom>
          <a:solidFill>
            <a:schemeClr val="accent6">
              <a:lumMod val="60000"/>
              <a:lumOff val="40000"/>
            </a:schemeClr>
          </a:solidFill>
          <a:ln w="9525">
            <a:noFill/>
            <a:miter lim="800000"/>
            <a:headEnd/>
            <a:tailEnd/>
          </a:ln>
          <a:effectLst>
            <a:prstShdw prst="shdw17" dist="17961" dir="2700000">
              <a:srgbClr val="96897C"/>
            </a:prstShdw>
          </a:effectLst>
        </p:spPr>
        <p:txBody>
          <a:bodyPr wrap="none" anchor="ctr"/>
          <a:lstStyle/>
          <a:p>
            <a:pPr algn="ctr">
              <a:defRPr/>
            </a:pPr>
            <a:r>
              <a:rPr lang="ar-SA" sz="2800" b="1" dirty="0">
                <a:solidFill>
                  <a:srgbClr val="7030A0"/>
                </a:solidFill>
                <a:latin typeface="Times New Roman" pitchFamily="18" charset="0"/>
              </a:rPr>
              <a:t>وهذا هو ما يطلق عليه معادلة الميزانية </a:t>
            </a:r>
            <a:r>
              <a:rPr lang="ar-SA" sz="2800" b="1" dirty="0">
                <a:solidFill>
                  <a:srgbClr val="7030A0"/>
                </a:solidFill>
                <a:latin typeface="Tahoma" pitchFamily="34" charset="0"/>
              </a:rPr>
              <a:t> </a:t>
            </a:r>
            <a:endParaRPr lang="en-GB" sz="2800" b="1" dirty="0">
              <a:solidFill>
                <a:srgbClr val="7030A0"/>
              </a:solidFill>
              <a:latin typeface="Tahoma" pitchFamily="34" charset="0"/>
            </a:endParaRPr>
          </a:p>
        </p:txBody>
      </p:sp>
      <p:sp>
        <p:nvSpPr>
          <p:cNvPr id="21" name="AutoShape 18"/>
          <p:cNvSpPr>
            <a:spLocks noChangeArrowheads="1"/>
          </p:cNvSpPr>
          <p:nvPr/>
        </p:nvSpPr>
        <p:spPr bwMode="auto">
          <a:xfrm>
            <a:off x="914400" y="1676400"/>
            <a:ext cx="2959100"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rtl="0" eaLnBrk="0" hangingPunct="0">
              <a:defRPr/>
            </a:pPr>
            <a:r>
              <a:rPr lang="ar-SA" sz="2400" b="1" dirty="0">
                <a:solidFill>
                  <a:srgbClr val="001600"/>
                </a:solidFill>
                <a:latin typeface="Times New Roman" pitchFamily="18" charset="0"/>
                <a:cs typeface="Simplified Arabic" pitchFamily="2" charset="-78"/>
              </a:rPr>
              <a:t>ما عليها من التزامات تجاه</a:t>
            </a:r>
          </a:p>
          <a:p>
            <a:pPr rtl="0" eaLnBrk="0" hangingPunct="0">
              <a:defRPr/>
            </a:pPr>
            <a:r>
              <a:rPr lang="ar-SA" sz="2400" b="1" dirty="0">
                <a:solidFill>
                  <a:srgbClr val="001600"/>
                </a:solidFill>
                <a:latin typeface="Times New Roman" pitchFamily="18" charset="0"/>
                <a:cs typeface="Simplified Arabic" pitchFamily="2" charset="-78"/>
              </a:rPr>
              <a:t> الغير بما في ذلك الملاك</a:t>
            </a:r>
            <a:r>
              <a:rPr lang="en-US" sz="2000" b="1" dirty="0">
                <a:solidFill>
                  <a:srgbClr val="001600"/>
                </a:solidFill>
                <a:latin typeface="Times New Roman" pitchFamily="18" charset="0"/>
                <a:cs typeface="Simplified Arabic" pitchFamily="2" charset="-78"/>
              </a:rPr>
              <a:t> </a:t>
            </a:r>
          </a:p>
        </p:txBody>
      </p:sp>
      <p:sp>
        <p:nvSpPr>
          <p:cNvPr id="22" name="AutoShape 19"/>
          <p:cNvSpPr>
            <a:spLocks noChangeArrowheads="1"/>
          </p:cNvSpPr>
          <p:nvPr/>
        </p:nvSpPr>
        <p:spPr bwMode="auto">
          <a:xfrm>
            <a:off x="914400" y="2819400"/>
            <a:ext cx="2971800"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مصادر الأموال</a:t>
            </a:r>
            <a:endParaRPr lang="en-GB" sz="2400" b="1" dirty="0">
              <a:solidFill>
                <a:srgbClr val="001600"/>
              </a:solidFill>
              <a:latin typeface="Times New Roman" pitchFamily="18" charset="0"/>
              <a:cs typeface="Simplified Arabic" pitchFamily="2" charset="-78"/>
            </a:endParaRPr>
          </a:p>
        </p:txBody>
      </p:sp>
      <p:sp>
        <p:nvSpPr>
          <p:cNvPr id="23" name="AutoShape 20"/>
          <p:cNvSpPr>
            <a:spLocks noChangeArrowheads="1"/>
          </p:cNvSpPr>
          <p:nvPr/>
        </p:nvSpPr>
        <p:spPr bwMode="auto">
          <a:xfrm>
            <a:off x="914400" y="3962400"/>
            <a:ext cx="3048000" cy="10668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الخصوم + حقوق الملكية</a:t>
            </a:r>
          </a:p>
          <a:p>
            <a:pPr rtl="0" eaLnBrk="0" hangingPunct="0">
              <a:defRPr/>
            </a:pPr>
            <a:r>
              <a:rPr lang="ar-SA" sz="2400" b="1" dirty="0">
                <a:solidFill>
                  <a:srgbClr val="001600"/>
                </a:solidFill>
                <a:latin typeface="Times New Roman" pitchFamily="18" charset="0"/>
                <a:cs typeface="Simplified Arabic" pitchFamily="2" charset="-78"/>
              </a:rPr>
              <a:t>(+الايرادات – المصروفات)</a:t>
            </a:r>
            <a:endParaRPr lang="en-US" sz="2400" b="1" dirty="0">
              <a:solidFill>
                <a:srgbClr val="001600"/>
              </a:solidFill>
              <a:latin typeface="Times New Roman" pitchFamily="18" charset="0"/>
              <a:cs typeface="Simplified Arabic" pitchFamily="2" charset="-78"/>
            </a:endParaRPr>
          </a:p>
        </p:txBody>
      </p:sp>
      <p:sp>
        <p:nvSpPr>
          <p:cNvPr id="11277" name="Line 21"/>
          <p:cNvSpPr>
            <a:spLocks noChangeShapeType="1"/>
          </p:cNvSpPr>
          <p:nvPr/>
        </p:nvSpPr>
        <p:spPr bwMode="auto">
          <a:xfrm flipH="1">
            <a:off x="4487863" y="2057400"/>
            <a:ext cx="609600"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8" name="Line 23"/>
          <p:cNvSpPr>
            <a:spLocks noChangeShapeType="1"/>
          </p:cNvSpPr>
          <p:nvPr/>
        </p:nvSpPr>
        <p:spPr bwMode="auto">
          <a:xfrm flipH="1" flipV="1">
            <a:off x="4487863" y="2209800"/>
            <a:ext cx="609600" cy="0"/>
          </a:xfrm>
          <a:prstGeom prst="line">
            <a:avLst/>
          </a:prstGeom>
          <a:noFill/>
          <a:ln w="9525">
            <a:solidFill>
              <a:srgbClr val="9933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9" name="Line 24"/>
          <p:cNvSpPr>
            <a:spLocks noChangeShapeType="1"/>
          </p:cNvSpPr>
          <p:nvPr/>
        </p:nvSpPr>
        <p:spPr bwMode="auto">
          <a:xfrm flipH="1">
            <a:off x="4487863" y="3276600"/>
            <a:ext cx="609600"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80" name="Line 25"/>
          <p:cNvSpPr>
            <a:spLocks noChangeShapeType="1"/>
          </p:cNvSpPr>
          <p:nvPr/>
        </p:nvSpPr>
        <p:spPr bwMode="auto">
          <a:xfrm flipH="1">
            <a:off x="4487863" y="3429000"/>
            <a:ext cx="609600"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81" name="Line 26"/>
          <p:cNvSpPr>
            <a:spLocks noChangeShapeType="1"/>
          </p:cNvSpPr>
          <p:nvPr/>
        </p:nvSpPr>
        <p:spPr bwMode="auto">
          <a:xfrm flipH="1">
            <a:off x="4495800" y="4419600"/>
            <a:ext cx="609600"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82" name="Line 27"/>
          <p:cNvSpPr>
            <a:spLocks noChangeShapeType="1"/>
          </p:cNvSpPr>
          <p:nvPr/>
        </p:nvSpPr>
        <p:spPr bwMode="auto">
          <a:xfrm flipH="1">
            <a:off x="4495800" y="4572000"/>
            <a:ext cx="609600"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 name="Title 1"/>
          <p:cNvSpPr>
            <a:spLocks noGrp="1"/>
          </p:cNvSpPr>
          <p:nvPr>
            <p:ph type="title"/>
          </p:nvPr>
        </p:nvSpPr>
        <p:spPr>
          <a:xfrm>
            <a:off x="495300" y="197768"/>
            <a:ext cx="8915400" cy="1143000"/>
          </a:xfrm>
        </p:spPr>
        <p:txBody>
          <a:bodyPr/>
          <a:lstStyle/>
          <a:p>
            <a:pPr rtl="1"/>
            <a:r>
              <a:rPr lang="ar-SA" b="1" dirty="0">
                <a:solidFill>
                  <a:srgbClr val="C00000"/>
                </a:solidFill>
                <a:cs typeface="Arial" pitchFamily="34" charset="0"/>
              </a:rPr>
              <a:t>مفهوم معادلة الميزانية </a:t>
            </a:r>
            <a:endParaRPr lang="en-US" b="1" dirty="0">
              <a:solidFill>
                <a:srgbClr val="C00000"/>
              </a:solidFill>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0619" y="6309320"/>
            <a:ext cx="493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10072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278"/>
                                        </p:tgtEl>
                                        <p:attrNameLst>
                                          <p:attrName>style.visibility</p:attrName>
                                        </p:attrNameLst>
                                      </p:cBhvr>
                                      <p:to>
                                        <p:strVal val="visible"/>
                                      </p:to>
                                    </p:set>
                                    <p:animEffect transition="in" filter="blinds(horizontal)">
                                      <p:cBhvr>
                                        <p:cTn id="12" dur="500"/>
                                        <p:tgtEl>
                                          <p:spTgt spid="11278"/>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277"/>
                                        </p:tgtEl>
                                        <p:attrNameLst>
                                          <p:attrName>style.visibility</p:attrName>
                                        </p:attrNameLst>
                                      </p:cBhvr>
                                      <p:to>
                                        <p:strVal val="visible"/>
                                      </p:to>
                                    </p:set>
                                    <p:animEffect transition="in" filter="blinds(horizontal)">
                                      <p:cBhvr>
                                        <p:cTn id="15" dur="500"/>
                                        <p:tgtEl>
                                          <p:spTgt spid="1127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linds(horizontal)">
                                      <p:cBhvr>
                                        <p:cTn id="20" dur="500"/>
                                        <p:tgtEl>
                                          <p:spTgt spid="2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linds(horizontal)">
                                      <p:cBhvr>
                                        <p:cTn id="25" dur="500"/>
                                        <p:tgtEl>
                                          <p:spTgt spid="1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1279"/>
                                        </p:tgtEl>
                                        <p:attrNameLst>
                                          <p:attrName>style.visibility</p:attrName>
                                        </p:attrNameLst>
                                      </p:cBhvr>
                                      <p:to>
                                        <p:strVal val="visible"/>
                                      </p:to>
                                    </p:set>
                                    <p:animEffect transition="in" filter="blinds(horizontal)">
                                      <p:cBhvr>
                                        <p:cTn id="30" dur="500"/>
                                        <p:tgtEl>
                                          <p:spTgt spid="1127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1280"/>
                                        </p:tgtEl>
                                        <p:attrNameLst>
                                          <p:attrName>style.visibility</p:attrName>
                                        </p:attrNameLst>
                                      </p:cBhvr>
                                      <p:to>
                                        <p:strVal val="visible"/>
                                      </p:to>
                                    </p:set>
                                    <p:animEffect transition="in" filter="blinds(horizontal)">
                                      <p:cBhvr>
                                        <p:cTn id="33" dur="500"/>
                                        <p:tgtEl>
                                          <p:spTgt spid="1128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linds(horizontal)">
                                      <p:cBhvr>
                                        <p:cTn id="38" dur="500"/>
                                        <p:tgtEl>
                                          <p:spTgt spid="2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linds(horizontal)">
                                      <p:cBhvr>
                                        <p:cTn id="43" dur="500"/>
                                        <p:tgtEl>
                                          <p:spTgt spid="1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1281"/>
                                        </p:tgtEl>
                                        <p:attrNameLst>
                                          <p:attrName>style.visibility</p:attrName>
                                        </p:attrNameLst>
                                      </p:cBhvr>
                                      <p:to>
                                        <p:strVal val="visible"/>
                                      </p:to>
                                    </p:set>
                                    <p:animEffect transition="in" filter="blinds(horizontal)">
                                      <p:cBhvr>
                                        <p:cTn id="48" dur="500"/>
                                        <p:tgtEl>
                                          <p:spTgt spid="11281"/>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1282"/>
                                        </p:tgtEl>
                                        <p:attrNameLst>
                                          <p:attrName>style.visibility</p:attrName>
                                        </p:attrNameLst>
                                      </p:cBhvr>
                                      <p:to>
                                        <p:strVal val="visible"/>
                                      </p:to>
                                    </p:set>
                                    <p:animEffect transition="in" filter="blinds(horizontal)">
                                      <p:cBhvr>
                                        <p:cTn id="51" dur="500"/>
                                        <p:tgtEl>
                                          <p:spTgt spid="1128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blinds(horizontal)">
                                      <p:cBhvr>
                                        <p:cTn id="56" dur="500"/>
                                        <p:tgtEl>
                                          <p:spTgt spid="23"/>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blinds(horizontal)">
                                      <p:cBhvr>
                                        <p:cTn id="6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1277" grpId="0" animBg="1"/>
      <p:bldP spid="11278" grpId="0" animBg="1"/>
      <p:bldP spid="11279" grpId="0" animBg="1"/>
      <p:bldP spid="11280" grpId="0" animBg="1"/>
      <p:bldP spid="11281" grpId="0" animBg="1"/>
      <p:bldP spid="1128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Content Placeholder 5"/>
          <p:cNvSpPr>
            <a:spLocks noGrp="1"/>
          </p:cNvSpPr>
          <p:nvPr>
            <p:ph idx="1"/>
          </p:nvPr>
        </p:nvSpPr>
        <p:spPr/>
        <p:txBody>
          <a:bodyPr/>
          <a:lstStyle/>
          <a:p>
            <a:pPr algn="just" rtl="1"/>
            <a:endParaRPr lang="ar-SA" altLang="en-US" sz="2800" b="1" dirty="0" smtClean="0">
              <a:cs typeface="Arial" pitchFamily="34" charset="0"/>
            </a:endParaRPr>
          </a:p>
          <a:p>
            <a:pPr algn="just" rtl="1"/>
            <a:r>
              <a:rPr lang="ar-SA" altLang="en-US" sz="2800" b="1" dirty="0" smtClean="0">
                <a:cs typeface="Arial" pitchFamily="34" charset="0"/>
              </a:rPr>
              <a:t>تؤثر أي عملية مالية على جانبي معادلة الميزانية بنفس المقدار، ومن ثم تتوازن معادلة الميزانية بعد كل عملية.</a:t>
            </a:r>
          </a:p>
          <a:p>
            <a:pPr algn="just" rtl="1"/>
            <a:endParaRPr lang="ar-SA" altLang="en-US" sz="2800" b="1" dirty="0" smtClean="0">
              <a:cs typeface="Arial" pitchFamily="34" charset="0"/>
            </a:endParaRPr>
          </a:p>
          <a:p>
            <a:pPr algn="just" rtl="1"/>
            <a:r>
              <a:rPr lang="ar-SA" altLang="en-US" sz="2800" b="1" dirty="0" smtClean="0">
                <a:cs typeface="Arial" pitchFamily="34" charset="0"/>
              </a:rPr>
              <a:t>وهنا لابد من التأكيد علي ان احد اطراف معادلة الميزانية قد يوثر في طرف واحد او طرفين </a:t>
            </a:r>
            <a:r>
              <a:rPr lang="ar-SA" altLang="en-US" sz="2800" b="1" dirty="0" smtClean="0">
                <a:solidFill>
                  <a:srgbClr val="FF0000"/>
                </a:solidFill>
                <a:cs typeface="Arial" pitchFamily="34" charset="0"/>
              </a:rPr>
              <a:t>ولكن التأثير سوف يكون بالتساوي اذا كان علي طرف واحد او طرفين. </a:t>
            </a:r>
          </a:p>
          <a:p>
            <a:pPr algn="just" rtl="1"/>
            <a:endParaRPr lang="ar-SA" altLang="en-US" sz="2800" b="1" dirty="0" smtClean="0">
              <a:cs typeface="Arial" pitchFamily="34" charset="0"/>
            </a:endParaRPr>
          </a:p>
          <a:p>
            <a:pPr algn="just" rtl="1"/>
            <a:endParaRPr lang="ar-SA" altLang="en-US" sz="2800" b="1" dirty="0" smtClean="0">
              <a:cs typeface="Arial" pitchFamily="34" charset="0"/>
            </a:endParaRPr>
          </a:p>
          <a:p>
            <a:pPr algn="l" rtl="1"/>
            <a:endParaRPr lang="en-GB" altLang="en-US" sz="2800" b="1" dirty="0" smtClean="0">
              <a:cs typeface="Arial" pitchFamily="34" charset="0"/>
            </a:endParaRPr>
          </a:p>
        </p:txBody>
      </p:sp>
      <p:sp>
        <p:nvSpPr>
          <p:cNvPr id="2" name="Title 1"/>
          <p:cNvSpPr>
            <a:spLocks noGrp="1"/>
          </p:cNvSpPr>
          <p:nvPr>
            <p:ph type="title"/>
          </p:nvPr>
        </p:nvSpPr>
        <p:spPr/>
        <p:txBody>
          <a:bodyPr/>
          <a:lstStyle/>
          <a:p>
            <a:pPr rtl="1"/>
            <a:r>
              <a:rPr lang="ar-SA" altLang="en-US" sz="3200" b="1" dirty="0">
                <a:solidFill>
                  <a:srgbClr val="C00000"/>
                </a:solidFill>
                <a:cs typeface="Arial" pitchFamily="34" charset="0"/>
              </a:rPr>
              <a:t>تحليل أثر العمليات المالية للمنشأة على معادلة الميزانية (الميزانية)</a:t>
            </a:r>
            <a:br>
              <a:rPr lang="ar-SA" altLang="en-US" sz="3200" b="1" dirty="0">
                <a:solidFill>
                  <a:srgbClr val="C00000"/>
                </a:solidFill>
                <a:cs typeface="Arial" pitchFamily="34" charset="0"/>
              </a:rPr>
            </a:br>
            <a:endParaRPr lang="en-US" sz="3200" b="1" dirty="0">
              <a:solidFill>
                <a:srgbClr val="C00000"/>
              </a:solidFill>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4075" y="6431015"/>
            <a:ext cx="268288"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21533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3">
                                            <p:txEl>
                                              <p:pRg st="1" end="1"/>
                                            </p:txEl>
                                          </p:spTgt>
                                        </p:tgtEl>
                                        <p:attrNameLst>
                                          <p:attrName>style.visibility</p:attrName>
                                        </p:attrNameLst>
                                      </p:cBhvr>
                                      <p:to>
                                        <p:strVal val="visible"/>
                                      </p:to>
                                    </p:set>
                                    <p:animEffect transition="in" filter="blinds(horizontal)">
                                      <p:cBhvr>
                                        <p:cTn id="7" dur="500"/>
                                        <p:tgtEl>
                                          <p:spTgt spid="1229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93">
                                            <p:txEl>
                                              <p:pRg st="3" end="3"/>
                                            </p:txEl>
                                          </p:spTgt>
                                        </p:tgtEl>
                                        <p:attrNameLst>
                                          <p:attrName>style.visibility</p:attrName>
                                        </p:attrNameLst>
                                      </p:cBhvr>
                                      <p:to>
                                        <p:strVal val="visible"/>
                                      </p:to>
                                    </p:set>
                                    <p:animEffect transition="in" filter="blinds(horizontal)">
                                      <p:cBhvr>
                                        <p:cTn id="12" dur="500"/>
                                        <p:tgtEl>
                                          <p:spTgt spid="122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16632"/>
            <a:ext cx="8915400" cy="1143000"/>
          </a:xfrm>
        </p:spPr>
        <p:txBody>
          <a:bodyPr/>
          <a:lstStyle/>
          <a:p>
            <a:pPr rtl="1"/>
            <a:r>
              <a:rPr lang="ar-SA" altLang="en-US" b="1" dirty="0">
                <a:solidFill>
                  <a:srgbClr val="C00000"/>
                </a:solidFill>
                <a:cs typeface="Arial" pitchFamily="34" charset="0"/>
              </a:rPr>
              <a:t>مثال توضيحي: </a:t>
            </a:r>
            <a:br>
              <a:rPr lang="ar-SA" altLang="en-US" b="1" dirty="0">
                <a:solidFill>
                  <a:srgbClr val="C00000"/>
                </a:solidFill>
                <a:cs typeface="Arial" pitchFamily="34" charset="0"/>
              </a:rPr>
            </a:b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r>
              <a:rPr lang="ar-SA" dirty="0" smtClean="0"/>
              <a:t>العملية الاولي</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Rectangle 4"/>
          <p:cNvSpPr/>
          <p:nvPr/>
        </p:nvSpPr>
        <p:spPr>
          <a:xfrm>
            <a:off x="200472" y="1556792"/>
            <a:ext cx="9705528" cy="6038576"/>
          </a:xfrm>
          <a:prstGeom prst="rect">
            <a:avLst/>
          </a:prstGeom>
        </p:spPr>
        <p:txBody>
          <a:bodyPr wrap="square">
            <a:spAutoFit/>
          </a:bodyPr>
          <a:lstStyle/>
          <a:p>
            <a:pPr marL="342900" lvl="0" indent="-342900" algn="just">
              <a:spcBef>
                <a:spcPct val="20000"/>
              </a:spcBef>
            </a:pPr>
            <a:endParaRPr lang="ar-SA" altLang="en-US" sz="2800" dirty="0" smtClean="0">
              <a:solidFill>
                <a:srgbClr val="013E36"/>
              </a:solidFill>
              <a:latin typeface="Calibri"/>
            </a:endParaRPr>
          </a:p>
          <a:p>
            <a:pPr marL="342900" lvl="0" indent="-342900" algn="just">
              <a:spcBef>
                <a:spcPct val="20000"/>
              </a:spcBef>
            </a:pPr>
            <a:r>
              <a:rPr lang="ar-SA" altLang="en-US" sz="2800" dirty="0" smtClean="0">
                <a:latin typeface="Calibri"/>
              </a:rPr>
              <a:t>قرر </a:t>
            </a:r>
            <a:r>
              <a:rPr lang="ar-SA" altLang="en-US" sz="2800" dirty="0">
                <a:latin typeface="Calibri"/>
              </a:rPr>
              <a:t>ناصر القيام بتأسيس منشأة للعمل في مجال تجارة </a:t>
            </a:r>
            <a:r>
              <a:rPr lang="ar-SA" altLang="en-US" sz="2800" dirty="0" smtClean="0">
                <a:latin typeface="Calibri"/>
              </a:rPr>
              <a:t>زيوت السيارات، وقد </a:t>
            </a:r>
            <a:r>
              <a:rPr lang="ar-SA" altLang="en-US" sz="2800" dirty="0">
                <a:latin typeface="Calibri"/>
              </a:rPr>
              <a:t>خصص لذلك مبلغ 500 ألف ريال أودعها بنك </a:t>
            </a:r>
            <a:r>
              <a:rPr lang="ar-SA" altLang="en-US" sz="2800" dirty="0" smtClean="0">
                <a:latin typeface="Calibri"/>
              </a:rPr>
              <a:t>الرياض بعد ان قام بفتح </a:t>
            </a:r>
            <a:r>
              <a:rPr lang="ar-SA" altLang="en-US" sz="2800" dirty="0" smtClean="0">
                <a:solidFill>
                  <a:srgbClr val="FF0000"/>
                </a:solidFill>
                <a:latin typeface="Calibri"/>
              </a:rPr>
              <a:t>حساب جاري باسم المنشأة. </a:t>
            </a:r>
          </a:p>
          <a:p>
            <a:pPr marL="342900" lvl="0" indent="-342900" algn="just">
              <a:spcBef>
                <a:spcPct val="20000"/>
              </a:spcBef>
            </a:pPr>
            <a:endParaRPr lang="ar-SA" altLang="en-US" sz="2800" dirty="0">
              <a:solidFill>
                <a:srgbClr val="FF0000"/>
              </a:solidFill>
              <a:latin typeface="Calibri"/>
            </a:endParaRPr>
          </a:p>
          <a:p>
            <a:pPr marL="342900" lvl="0" indent="-342900" algn="just">
              <a:spcBef>
                <a:spcPct val="20000"/>
              </a:spcBef>
            </a:pPr>
            <a:endParaRPr lang="ar-SA" altLang="en-US" sz="2800" dirty="0" smtClean="0">
              <a:solidFill>
                <a:srgbClr val="FF0000"/>
              </a:solidFill>
              <a:latin typeface="Calibri"/>
            </a:endParaRPr>
          </a:p>
          <a:p>
            <a:pPr marL="342900" lvl="0" indent="-342900" algn="just">
              <a:spcBef>
                <a:spcPct val="20000"/>
              </a:spcBef>
            </a:pPr>
            <a:endParaRPr lang="ar-SA" altLang="en-US" sz="2800" dirty="0" smtClean="0">
              <a:solidFill>
                <a:srgbClr val="FF0000"/>
              </a:solidFill>
              <a:latin typeface="Calibri"/>
            </a:endParaRPr>
          </a:p>
          <a:p>
            <a:pPr marL="342900" indent="-342900" algn="just">
              <a:spcBef>
                <a:spcPct val="20000"/>
              </a:spcBef>
            </a:pPr>
            <a:endParaRPr lang="ar-SA" sz="2800" dirty="0" smtClean="0">
              <a:solidFill>
                <a:srgbClr val="013E36"/>
              </a:solidFill>
              <a:latin typeface="Calibri"/>
            </a:endParaRPr>
          </a:p>
          <a:p>
            <a:pPr marL="342900" indent="-342900" algn="just">
              <a:spcBef>
                <a:spcPct val="20000"/>
              </a:spcBef>
            </a:pPr>
            <a:r>
              <a:rPr lang="ar-SA" sz="2800" dirty="0" smtClean="0">
                <a:solidFill>
                  <a:srgbClr val="013E36"/>
                </a:solidFill>
                <a:latin typeface="Calibri"/>
              </a:rPr>
              <a:t>معادلة </a:t>
            </a:r>
            <a:r>
              <a:rPr lang="ar-SA" sz="2800" dirty="0">
                <a:solidFill>
                  <a:srgbClr val="013E36"/>
                </a:solidFill>
                <a:latin typeface="Calibri"/>
              </a:rPr>
              <a:t>الميزانية</a:t>
            </a:r>
            <a:r>
              <a:rPr lang="ar-SA" sz="2800" dirty="0" smtClean="0">
                <a:solidFill>
                  <a:srgbClr val="013E36"/>
                </a:solidFill>
                <a:latin typeface="Calibri"/>
              </a:rPr>
              <a:t>: </a:t>
            </a:r>
            <a:r>
              <a:rPr lang="ar-SA" sz="2800" dirty="0">
                <a:solidFill>
                  <a:srgbClr val="013E36"/>
                </a:solidFill>
                <a:latin typeface="Calibri"/>
              </a:rPr>
              <a:t>الأصـــــــــــــول   </a:t>
            </a:r>
            <a:r>
              <a:rPr lang="ar-SA" sz="2800" dirty="0" smtClean="0">
                <a:solidFill>
                  <a:srgbClr val="013E36"/>
                </a:solidFill>
                <a:latin typeface="Calibri"/>
              </a:rPr>
              <a:t> </a:t>
            </a:r>
            <a:r>
              <a:rPr lang="ar-SA" sz="2800" dirty="0">
                <a:solidFill>
                  <a:srgbClr val="013E36"/>
                </a:solidFill>
                <a:latin typeface="Calibri"/>
              </a:rPr>
              <a:t>=   الخصوم      +   حقوق الملكية</a:t>
            </a:r>
          </a:p>
          <a:p>
            <a:pPr marL="342900" lvl="0" indent="-342900" algn="just">
              <a:spcBef>
                <a:spcPct val="20000"/>
              </a:spcBef>
            </a:pPr>
            <a:endParaRPr lang="ar-SA" altLang="en-US" sz="2800" dirty="0" smtClean="0">
              <a:solidFill>
                <a:srgbClr val="FF0000"/>
              </a:solidFill>
              <a:latin typeface="Calibri"/>
            </a:endParaRPr>
          </a:p>
          <a:p>
            <a:pPr marL="342900" lvl="0" indent="-342900" algn="just">
              <a:spcBef>
                <a:spcPct val="20000"/>
              </a:spcBef>
            </a:pPr>
            <a:endParaRPr lang="ar-SA" altLang="en-US" sz="2800" dirty="0" smtClean="0">
              <a:solidFill>
                <a:srgbClr val="FF0000"/>
              </a:solidFill>
              <a:latin typeface="Calibri"/>
            </a:endParaRPr>
          </a:p>
          <a:p>
            <a:pPr marL="342900" lvl="0" indent="-342900" algn="just">
              <a:spcBef>
                <a:spcPct val="20000"/>
              </a:spcBef>
            </a:pPr>
            <a:endParaRPr lang="ar-SA" altLang="en-US" sz="2800" dirty="0">
              <a:solidFill>
                <a:srgbClr val="FF0000"/>
              </a:solidFill>
              <a:latin typeface="Calibri"/>
            </a:endParaRPr>
          </a:p>
        </p:txBody>
      </p:sp>
      <p:graphicFrame>
        <p:nvGraphicFramePr>
          <p:cNvPr id="8" name="Table 7"/>
          <p:cNvGraphicFramePr>
            <a:graphicFrameLocks noGrp="1"/>
          </p:cNvGraphicFramePr>
          <p:nvPr>
            <p:extLst/>
          </p:nvPr>
        </p:nvGraphicFramePr>
        <p:xfrm>
          <a:off x="1280592" y="3789040"/>
          <a:ext cx="6604000" cy="1010920"/>
        </p:xfrm>
        <a:graphic>
          <a:graphicData uri="http://schemas.openxmlformats.org/drawingml/2006/table">
            <a:tbl>
              <a:tblPr firstRow="1" bandRow="1">
                <a:tableStyleId>{5C22544A-7EE6-4342-B048-85BDC9FD1C3A}</a:tableStyleId>
              </a:tblPr>
              <a:tblGrid>
                <a:gridCol w="3744416"/>
                <a:gridCol w="2859584"/>
              </a:tblGrid>
              <a:tr h="370840">
                <a:tc>
                  <a:txBody>
                    <a:bodyPr/>
                    <a:lstStyle/>
                    <a:p>
                      <a:r>
                        <a:rPr lang="ar-SA" dirty="0" smtClean="0"/>
                        <a:t>مصادر الاموال</a:t>
                      </a:r>
                      <a:endParaRPr lang="en-US" dirty="0"/>
                    </a:p>
                  </a:txBody>
                  <a:tcPr/>
                </a:tc>
                <a:tc>
                  <a:txBody>
                    <a:bodyPr/>
                    <a:lstStyle/>
                    <a:p>
                      <a:r>
                        <a:rPr lang="ar-SA" dirty="0" smtClean="0"/>
                        <a:t>استخدامات  الاموال </a:t>
                      </a:r>
                      <a:endParaRPr lang="en-US" dirty="0"/>
                    </a:p>
                  </a:txBody>
                  <a:tcPr/>
                </a:tc>
              </a:tr>
              <a:tr h="370840">
                <a:tc>
                  <a:txBody>
                    <a:bodyPr/>
                    <a:lstStyle/>
                    <a:p>
                      <a:r>
                        <a:rPr lang="ar-SA" dirty="0" smtClean="0"/>
                        <a:t>                           500000 </a:t>
                      </a:r>
                    </a:p>
                    <a:p>
                      <a:r>
                        <a:rPr lang="ar-SA" dirty="0" smtClean="0"/>
                        <a:t>                          راس المال</a:t>
                      </a:r>
                      <a:endParaRPr lang="en-US" dirty="0"/>
                    </a:p>
                  </a:txBody>
                  <a:tcPr/>
                </a:tc>
                <a:tc>
                  <a:txBody>
                    <a:bodyPr/>
                    <a:lstStyle/>
                    <a:p>
                      <a:r>
                        <a:rPr lang="ar-SA" dirty="0" smtClean="0"/>
                        <a:t>500000</a:t>
                      </a:r>
                    </a:p>
                    <a:p>
                      <a:r>
                        <a:rPr lang="ar-SA" dirty="0" smtClean="0"/>
                        <a:t>الحساب</a:t>
                      </a:r>
                      <a:r>
                        <a:rPr lang="ar-SA" baseline="0" dirty="0" smtClean="0"/>
                        <a:t> الجاري ببنك الرياض</a:t>
                      </a:r>
                      <a:endParaRPr lang="en-US" dirty="0"/>
                    </a:p>
                  </a:txBody>
                  <a:tcPr/>
                </a:tc>
              </a:tr>
            </a:tbl>
          </a:graphicData>
        </a:graphic>
      </p:graphicFrame>
      <p:sp>
        <p:nvSpPr>
          <p:cNvPr id="9" name="Down Arrow 8"/>
          <p:cNvSpPr/>
          <p:nvPr/>
        </p:nvSpPr>
        <p:spPr>
          <a:xfrm>
            <a:off x="6465168" y="4869160"/>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F0000"/>
              </a:solidFill>
            </a:endParaRPr>
          </a:p>
        </p:txBody>
      </p:sp>
      <p:sp>
        <p:nvSpPr>
          <p:cNvPr id="10" name="Down Arrow 9"/>
          <p:cNvSpPr/>
          <p:nvPr/>
        </p:nvSpPr>
        <p:spPr>
          <a:xfrm>
            <a:off x="2432720" y="4896899"/>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Tree>
    <p:extLst>
      <p:ext uri="{BB962C8B-B14F-4D97-AF65-F5344CB8AC3E}">
        <p14:creationId xmlns:p14="http://schemas.microsoft.com/office/powerpoint/2010/main" val="310000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801100" cy="1143000"/>
          </a:xfrm>
        </p:spPr>
        <p:txBody>
          <a:bodyPr/>
          <a:lstStyle/>
          <a:p>
            <a:pPr rtl="1"/>
            <a:r>
              <a:rPr lang="ar-SA" altLang="en-US" sz="3600" b="1" dirty="0">
                <a:solidFill>
                  <a:srgbClr val="C00000"/>
                </a:solidFill>
                <a:cs typeface="Arial" pitchFamily="34" charset="0"/>
              </a:rPr>
              <a:t>يمكن إعداد ميزانية منشأة ناصر بعد العملية </a:t>
            </a:r>
            <a:r>
              <a:rPr lang="ar-SA" altLang="en-US" sz="3600" b="1" dirty="0">
                <a:solidFill>
                  <a:srgbClr val="C00000"/>
                </a:solidFill>
                <a:cs typeface="Arial" pitchFamily="34" charset="0"/>
              </a:rPr>
              <a:t>الاولي </a:t>
            </a:r>
            <a:r>
              <a:rPr lang="ar-SA" altLang="en-US" sz="3600" b="1" dirty="0">
                <a:solidFill>
                  <a:srgbClr val="C00000"/>
                </a:solidFill>
                <a:cs typeface="Arial" pitchFamily="34" charset="0"/>
              </a:rPr>
              <a:t>كما يلي</a:t>
            </a:r>
            <a:endParaRPr lang="en-GB" altLang="en-US" sz="3600" b="1" dirty="0">
              <a:solidFill>
                <a:srgbClr val="C00000"/>
              </a:solidFill>
              <a:cs typeface="Arial" pitchFamily="34" charset="0"/>
            </a:endParaRPr>
          </a:p>
        </p:txBody>
      </p:sp>
      <p:sp>
        <p:nvSpPr>
          <p:cNvPr id="5325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6658B86-BB9D-4B3F-92FA-E440EE4F056D}" type="slidenum">
              <a:rPr lang="ar-SA" altLang="en-US" sz="1200" smtClean="0">
                <a:solidFill>
                  <a:prstClr val="white"/>
                </a:solidFill>
              </a:rPr>
              <a:pPr eaLnBrk="1" hangingPunct="1">
                <a:spcBef>
                  <a:spcPct val="0"/>
                </a:spcBef>
                <a:buFontTx/>
                <a:buNone/>
              </a:pPr>
              <a:t>10</a:t>
            </a:fld>
            <a:endParaRPr lang="en-US" altLang="en-US" sz="1200" dirty="0" smtClean="0">
              <a:solidFill>
                <a:prstClr val="white"/>
              </a:solidFill>
            </a:endParaRPr>
          </a:p>
        </p:txBody>
      </p:sp>
      <p:sp>
        <p:nvSpPr>
          <p:cNvPr id="7" name="Content Placeholder 2"/>
          <p:cNvSpPr txBox="1">
            <a:spLocks/>
          </p:cNvSpPr>
          <p:nvPr/>
        </p:nvSpPr>
        <p:spPr bwMode="auto">
          <a:xfrm>
            <a:off x="1429072" y="1268760"/>
            <a:ext cx="7772400" cy="4495800"/>
          </a:xfrm>
          <a:prstGeom prst="rect">
            <a:avLst/>
          </a:prstGeom>
          <a:noFill/>
          <a:ln w="9525">
            <a:noFill/>
            <a:miter lim="800000"/>
            <a:headEnd/>
            <a:tailEnd/>
          </a:ln>
        </p:spPr>
        <p:txBody>
          <a:bodyPr/>
          <a:lstStyle/>
          <a:p>
            <a:pPr marL="342900" indent="-342900" algn="ctr" rtl="0" eaLnBrk="0" hangingPunct="0">
              <a:spcBef>
                <a:spcPct val="20000"/>
              </a:spcBef>
              <a:buFont typeface="Wingdings 2" pitchFamily="18" charset="2"/>
              <a:buNone/>
              <a:defRPr/>
            </a:pPr>
            <a:r>
              <a:rPr lang="ar-SA" sz="3200" b="1" dirty="0">
                <a:solidFill>
                  <a:prstClr val="black"/>
                </a:solidFill>
                <a:latin typeface="Calibri"/>
                <a:cs typeface="Arial" charset="0"/>
              </a:rPr>
              <a:t>الميزانية </a:t>
            </a:r>
          </a:p>
          <a:p>
            <a:pPr marL="342900" indent="-342900" rtl="0" eaLnBrk="0" hangingPunct="0">
              <a:spcBef>
                <a:spcPct val="20000"/>
              </a:spcBef>
              <a:buFont typeface="Wingdings 2" pitchFamily="18" charset="2"/>
              <a:buNone/>
              <a:defRPr/>
            </a:pPr>
            <a:endParaRPr lang="en-GB" sz="3200" dirty="0">
              <a:solidFill>
                <a:prstClr val="black"/>
              </a:solidFill>
              <a:latin typeface="Calibri"/>
              <a:cs typeface="Arial"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203268700"/>
              </p:ext>
            </p:extLst>
          </p:nvPr>
        </p:nvGraphicFramePr>
        <p:xfrm>
          <a:off x="2038672" y="1954560"/>
          <a:ext cx="6096000" cy="3836124"/>
        </p:xfrm>
        <a:graphic>
          <a:graphicData uri="http://schemas.openxmlformats.org/drawingml/2006/table">
            <a:tbl>
              <a:tblPr firstRow="1" bandRow="1">
                <a:tableStyleId>{5C22544A-7EE6-4342-B048-85BDC9FD1C3A}</a:tableStyleId>
              </a:tblPr>
              <a:tblGrid>
                <a:gridCol w="1981200"/>
                <a:gridCol w="1066800"/>
                <a:gridCol w="1981200"/>
                <a:gridCol w="1066800"/>
              </a:tblGrid>
              <a:tr h="522514">
                <a:tc>
                  <a:txBody>
                    <a:bodyPr/>
                    <a:lstStyle/>
                    <a:p>
                      <a:pPr algn="r" rtl="1"/>
                      <a:r>
                        <a:rPr lang="ar-SA" sz="2000" u="sng" dirty="0" smtClean="0">
                          <a:solidFill>
                            <a:srgbClr val="FF0000"/>
                          </a:solidFill>
                        </a:rPr>
                        <a:t>الخصوم</a:t>
                      </a:r>
                      <a:endParaRPr lang="en-GB" sz="2000" u="sng" dirty="0">
                        <a:solidFill>
                          <a:srgbClr val="FF0000"/>
                        </a:solidFill>
                      </a:endParaRPr>
                    </a:p>
                  </a:txBody>
                  <a:tcPr>
                    <a:solidFill>
                      <a:schemeClr val="tx2">
                        <a:lumMod val="20000"/>
                        <a:lumOff val="80000"/>
                      </a:schemeClr>
                    </a:solidFill>
                  </a:tcPr>
                </a:tc>
                <a:tc>
                  <a:txBody>
                    <a:bodyPr/>
                    <a:lstStyle/>
                    <a:p>
                      <a:pPr algn="r" rtl="1"/>
                      <a:endParaRPr lang="en-GB" sz="2000" b="1" dirty="0">
                        <a:solidFill>
                          <a:srgbClr val="FF0000"/>
                        </a:solidFill>
                      </a:endParaRPr>
                    </a:p>
                  </a:txBody>
                  <a:tcPr>
                    <a:solidFill>
                      <a:schemeClr val="tx2">
                        <a:lumMod val="20000"/>
                        <a:lumOff val="80000"/>
                      </a:schemeClr>
                    </a:solidFill>
                  </a:tcPr>
                </a:tc>
                <a:tc>
                  <a:txBody>
                    <a:bodyPr/>
                    <a:lstStyle/>
                    <a:p>
                      <a:pPr algn="r" rtl="1"/>
                      <a:r>
                        <a:rPr lang="ar-SA" sz="2000" u="sng" dirty="0" smtClean="0">
                          <a:solidFill>
                            <a:srgbClr val="FF0000"/>
                          </a:solidFill>
                        </a:rPr>
                        <a:t>الأصــــول</a:t>
                      </a:r>
                      <a:endParaRPr lang="en-GB" sz="2000" u="sng" dirty="0">
                        <a:solidFill>
                          <a:srgbClr val="FF0000"/>
                        </a:solidFill>
                      </a:endParaRPr>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22514">
                <a:tc>
                  <a:txBody>
                    <a:bodyPr/>
                    <a:lstStyle/>
                    <a:p>
                      <a:pPr algn="r" rtl="1"/>
                      <a:endParaRPr lang="en-GB" sz="2000" u="sng" dirty="0">
                        <a:solidFill>
                          <a:srgbClr val="7030A0"/>
                        </a:solidFill>
                      </a:endParaRPr>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c>
                  <a:txBody>
                    <a:bodyPr/>
                    <a:lstStyle/>
                    <a:p>
                      <a:pPr algn="r" rtl="1"/>
                      <a:r>
                        <a:rPr lang="ar-SA" sz="2000" dirty="0" smtClean="0"/>
                        <a:t>بنك</a:t>
                      </a:r>
                      <a:endParaRPr lang="en-GB" sz="2000" dirty="0"/>
                    </a:p>
                  </a:txBody>
                  <a:tcPr>
                    <a:solidFill>
                      <a:schemeClr val="tx2">
                        <a:lumMod val="20000"/>
                        <a:lumOff val="80000"/>
                      </a:schemeClr>
                    </a:solidFill>
                  </a:tcPr>
                </a:tc>
                <a:tc>
                  <a:txBody>
                    <a:bodyPr/>
                    <a:lstStyle/>
                    <a:p>
                      <a:pPr algn="r" rtl="1"/>
                      <a:r>
                        <a:rPr lang="ar-SA" sz="2000" b="1" dirty="0" smtClean="0"/>
                        <a:t>500000</a:t>
                      </a:r>
                      <a:endParaRPr lang="en-GB" sz="2000" b="1" dirty="0"/>
                    </a:p>
                  </a:txBody>
                  <a:tcPr>
                    <a:solidFill>
                      <a:schemeClr val="tx2">
                        <a:lumMod val="20000"/>
                        <a:lumOff val="80000"/>
                      </a:schemeClr>
                    </a:solidFill>
                  </a:tcPr>
                </a:tc>
              </a:tr>
              <a:tr h="522514">
                <a:tc>
                  <a:txBody>
                    <a:bodyPr/>
                    <a:lstStyle/>
                    <a:p>
                      <a:endParaRPr lang="en-US"/>
                    </a:p>
                  </a:txBody>
                  <a:tcPr>
                    <a:solidFill>
                      <a:schemeClr val="tx2">
                        <a:lumMod val="20000"/>
                        <a:lumOff val="80000"/>
                      </a:schemeClr>
                    </a:solidFill>
                  </a:tcPr>
                </a:tc>
                <a:tc>
                  <a:txBody>
                    <a:bodyPr/>
                    <a:lstStyle/>
                    <a:p>
                      <a:endParaRPr lang="en-US"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22514">
                <a:tc>
                  <a:txBody>
                    <a:bodyPr/>
                    <a:lstStyle/>
                    <a:p>
                      <a:pPr algn="r" rtl="1"/>
                      <a:endParaRPr lang="en-GB" sz="2000" b="1" u="sng" dirty="0">
                        <a:solidFill>
                          <a:srgbClr val="FF0000"/>
                        </a:solidFill>
                      </a:endParaRPr>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2251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0" i="0" u="sng" strike="noStrike" kern="1200" cap="none" spc="0" normalizeH="0" baseline="0" noProof="0" dirty="0" smtClean="0">
                          <a:ln>
                            <a:noFill/>
                          </a:ln>
                          <a:solidFill>
                            <a:srgbClr val="7030A0"/>
                          </a:solidFill>
                          <a:effectLst/>
                          <a:uLnTx/>
                          <a:uFillTx/>
                          <a:latin typeface="+mn-lt"/>
                          <a:ea typeface="+mn-ea"/>
                          <a:cs typeface="+mn-cs"/>
                        </a:rPr>
                        <a:t>حقوق الملكية</a:t>
                      </a:r>
                      <a:endParaRPr kumimoji="0" lang="en-GB" sz="2000" b="0" i="0" u="sng" strike="noStrike" kern="1200" cap="none" spc="0" normalizeH="0" baseline="0" noProof="0" dirty="0" smtClean="0">
                        <a:ln>
                          <a:noFill/>
                        </a:ln>
                        <a:solidFill>
                          <a:srgbClr val="7030A0"/>
                        </a:solidFill>
                        <a:effectLst/>
                        <a:uLnTx/>
                        <a:uFillTx/>
                        <a:latin typeface="+mn-lt"/>
                        <a:ea typeface="+mn-ea"/>
                        <a:cs typeface="+mn-cs"/>
                      </a:endParaRPr>
                    </a:p>
                    <a:p>
                      <a:pPr algn="r" rtl="1"/>
                      <a:endParaRPr lang="en-GB" sz="2000" dirty="0"/>
                    </a:p>
                  </a:txBody>
                  <a:tcPr>
                    <a:solidFill>
                      <a:schemeClr val="bg2"/>
                    </a:solidFill>
                  </a:tcPr>
                </a:tc>
                <a:tc>
                  <a:txBody>
                    <a:bodyPr/>
                    <a:lstStyle/>
                    <a:p>
                      <a:pPr algn="r" rtl="1"/>
                      <a:endParaRPr lang="en-GB" sz="2000" b="1" dirty="0"/>
                    </a:p>
                  </a:txBody>
                  <a:tcPr>
                    <a:solidFill>
                      <a:schemeClr val="bg2"/>
                    </a:solidFill>
                  </a:tcPr>
                </a:tc>
                <a:tc>
                  <a:txBody>
                    <a:bodyPr/>
                    <a:lstStyle/>
                    <a:p>
                      <a:pPr algn="r" rtl="1"/>
                      <a:endParaRPr lang="en-GB" sz="2000" dirty="0"/>
                    </a:p>
                  </a:txBody>
                  <a:tcPr>
                    <a:solidFill>
                      <a:schemeClr val="bg2"/>
                    </a:solidFill>
                  </a:tcPr>
                </a:tc>
                <a:tc>
                  <a:txBody>
                    <a:bodyPr/>
                    <a:lstStyle/>
                    <a:p>
                      <a:pPr algn="r" rtl="1"/>
                      <a:endParaRPr lang="en-GB" sz="2000" b="1" dirty="0"/>
                    </a:p>
                  </a:txBody>
                  <a:tcPr>
                    <a:solidFill>
                      <a:schemeClr val="bg2"/>
                    </a:solidFill>
                  </a:tcPr>
                </a:tc>
              </a:tr>
              <a:tr h="522514">
                <a:tc>
                  <a:txBody>
                    <a:bodyPr/>
                    <a:lstStyle/>
                    <a:p>
                      <a:pPr algn="r" rtl="1"/>
                      <a:r>
                        <a:rPr lang="ar-SA" sz="2000" dirty="0" smtClean="0"/>
                        <a:t> راس المال </a:t>
                      </a:r>
                      <a:endParaRPr lang="en-GB" sz="2000" dirty="0"/>
                    </a:p>
                  </a:txBody>
                  <a:tcPr>
                    <a:solidFill>
                      <a:schemeClr val="tx2">
                        <a:lumMod val="20000"/>
                        <a:lumOff val="80000"/>
                      </a:schemeClr>
                    </a:solidFill>
                  </a:tcPr>
                </a:tc>
                <a:tc>
                  <a:txBody>
                    <a:bodyPr/>
                    <a:lstStyle/>
                    <a:p>
                      <a:pPr algn="r" rtl="1"/>
                      <a:r>
                        <a:rPr lang="ar-SA" sz="2000" b="1" dirty="0" smtClean="0"/>
                        <a:t>500000</a:t>
                      </a:r>
                      <a:endParaRPr lang="en-GB" sz="2000" b="1"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22514">
                <a:tc>
                  <a:txBody>
                    <a:bodyPr/>
                    <a:lstStyle/>
                    <a:p>
                      <a:pPr algn="r" rtl="1"/>
                      <a:r>
                        <a:rPr lang="ar-SA" sz="2000" dirty="0" smtClean="0"/>
                        <a:t>المجموع</a:t>
                      </a:r>
                      <a:endParaRPr lang="en-GB" sz="2000" dirty="0"/>
                    </a:p>
                  </a:txBody>
                  <a:tcPr>
                    <a:solidFill>
                      <a:srgbClr val="FFFF00"/>
                    </a:solidFill>
                  </a:tcPr>
                </a:tc>
                <a:tc>
                  <a:txBody>
                    <a:bodyPr/>
                    <a:lstStyle/>
                    <a:p>
                      <a:pPr algn="r" rtl="1"/>
                      <a:r>
                        <a:rPr lang="ar-SA" sz="2000" b="1" dirty="0" smtClean="0"/>
                        <a:t>500000</a:t>
                      </a:r>
                      <a:endParaRPr lang="en-GB" sz="2000" b="1" dirty="0"/>
                    </a:p>
                  </a:txBody>
                  <a:tcPr>
                    <a:solidFill>
                      <a:srgbClr val="FFFF00"/>
                    </a:solidFill>
                  </a:tcPr>
                </a:tc>
                <a:tc>
                  <a:txBody>
                    <a:bodyPr/>
                    <a:lstStyle/>
                    <a:p>
                      <a:pPr algn="r" rtl="1"/>
                      <a:r>
                        <a:rPr lang="ar-SA" sz="2000" dirty="0" smtClean="0"/>
                        <a:t>المجموع</a:t>
                      </a:r>
                      <a:endParaRPr lang="en-GB" sz="2000" dirty="0"/>
                    </a:p>
                  </a:txBody>
                  <a:tcPr>
                    <a:solidFill>
                      <a:srgbClr val="FFFF00"/>
                    </a:solidFill>
                  </a:tcPr>
                </a:tc>
                <a:tc>
                  <a:txBody>
                    <a:bodyPr/>
                    <a:lstStyle/>
                    <a:p>
                      <a:pPr algn="r" rtl="1"/>
                      <a:r>
                        <a:rPr lang="ar-SA" sz="2000" b="1" dirty="0" smtClean="0"/>
                        <a:t>500000</a:t>
                      </a:r>
                      <a:endParaRPr lang="en-GB" sz="2000" b="1" dirty="0"/>
                    </a:p>
                  </a:txBody>
                  <a:tcPr>
                    <a:solidFill>
                      <a:srgbClr val="FFFF00"/>
                    </a:solidFill>
                  </a:tcPr>
                </a:tc>
              </a:tr>
            </a:tbl>
          </a:graphicData>
        </a:graphic>
      </p:graphicFrame>
    </p:spTree>
    <p:extLst>
      <p:ext uri="{BB962C8B-B14F-4D97-AF65-F5344CB8AC3E}">
        <p14:creationId xmlns:p14="http://schemas.microsoft.com/office/powerpoint/2010/main" val="1351426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schemeClr val="bg1"/>
                </a:solidFill>
              </a:rPr>
              <a:pPr eaLnBrk="1" hangingPunct="1">
                <a:spcBef>
                  <a:spcPct val="0"/>
                </a:spcBef>
                <a:buFontTx/>
                <a:buNone/>
              </a:pPr>
              <a:t>11</a:t>
            </a:fld>
            <a:endParaRPr lang="en-US" altLang="en-US" sz="1200" dirty="0" smtClean="0">
              <a:solidFill>
                <a:schemeClr val="bg1"/>
              </a:solidFill>
            </a:endParaRPr>
          </a:p>
        </p:txBody>
      </p:sp>
      <p:sp>
        <p:nvSpPr>
          <p:cNvPr id="14340" name="Title 1"/>
          <p:cNvSpPr>
            <a:spLocks noGrp="1"/>
          </p:cNvSpPr>
          <p:nvPr>
            <p:ph type="title"/>
          </p:nvPr>
        </p:nvSpPr>
        <p:spPr>
          <a:xfrm>
            <a:off x="639316" y="327794"/>
            <a:ext cx="8778180" cy="1156990"/>
          </a:xfrm>
          <a:noFill/>
          <a:ln>
            <a:noFill/>
          </a:ln>
        </p:spPr>
        <p:txBody>
          <a:bodyPr/>
          <a:lstStyle/>
          <a:p>
            <a:pPr rtl="1"/>
            <a:r>
              <a:rPr lang="ar-SA" altLang="en-US" sz="2800" b="1" dirty="0" smtClean="0">
                <a:solidFill>
                  <a:srgbClr val="C00000"/>
                </a:solidFill>
                <a:cs typeface="Arial" pitchFamily="34" charset="0"/>
              </a:rPr>
              <a:t> العملية الثانية: </a:t>
            </a:r>
            <a:br>
              <a:rPr lang="ar-SA" altLang="en-US" sz="2800" b="1" dirty="0" smtClean="0">
                <a:solidFill>
                  <a:srgbClr val="C00000"/>
                </a:solidFill>
                <a:cs typeface="Arial" pitchFamily="34" charset="0"/>
              </a:rPr>
            </a:br>
            <a:r>
              <a:rPr lang="ar-SA" altLang="en-US" sz="2800" b="1" dirty="0" smtClean="0">
                <a:solidFill>
                  <a:srgbClr val="C00000"/>
                </a:solidFill>
                <a:cs typeface="Arial" pitchFamily="34" charset="0"/>
              </a:rPr>
              <a:t>اقترضت منشأة ناصر مبلغ 200 ألف ريال من بنك الرياض  لبدء النشاط تم إيداعها بحساب المنشأة بالبنك </a:t>
            </a:r>
            <a:endParaRPr lang="en-GB" altLang="en-US" sz="2800" dirty="0" smtClean="0">
              <a:solidFill>
                <a:srgbClr val="C00000"/>
              </a:solidFill>
              <a:cs typeface="Arial" pitchFamily="34" charset="0"/>
            </a:endParaRPr>
          </a:p>
        </p:txBody>
      </p:sp>
      <p:sp>
        <p:nvSpPr>
          <p:cNvPr id="52229" name="Content Placeholder 5"/>
          <p:cNvSpPr>
            <a:spLocks noGrp="1"/>
          </p:cNvSpPr>
          <p:nvPr>
            <p:ph idx="1"/>
          </p:nvPr>
        </p:nvSpPr>
        <p:spPr>
          <a:xfrm>
            <a:off x="533400" y="1600200"/>
            <a:ext cx="8915400" cy="4525963"/>
          </a:xfrm>
        </p:spPr>
        <p:txBody>
          <a:bodyPr/>
          <a:lstStyle/>
          <a:p>
            <a:endParaRPr lang="en-GB" altLang="en-US" dirty="0" smtClean="0">
              <a:cs typeface="Arial" pitchFamily="34" charset="0"/>
            </a:endParaRPr>
          </a:p>
        </p:txBody>
      </p:sp>
      <p:sp>
        <p:nvSpPr>
          <p:cNvPr id="8" name="Content Placeholder 2"/>
          <p:cNvSpPr txBox="1">
            <a:spLocks/>
          </p:cNvSpPr>
          <p:nvPr/>
        </p:nvSpPr>
        <p:spPr bwMode="auto">
          <a:xfrm>
            <a:off x="533400" y="1600200"/>
            <a:ext cx="8839200" cy="4114800"/>
          </a:xfrm>
          <a:prstGeom prst="rect">
            <a:avLst/>
          </a:prstGeom>
          <a:solidFill>
            <a:schemeClr val="bg2"/>
          </a:solidFill>
          <a:ln w="9525">
            <a:solidFill>
              <a:schemeClr val="accent1"/>
            </a:solidFill>
            <a:miter lim="800000"/>
            <a:headEnd/>
            <a:tailEnd/>
          </a:ln>
        </p:spPr>
        <p:txBody>
          <a:bodyPr/>
          <a:lstStyle/>
          <a:p>
            <a:pPr marL="342900" indent="-342900" rtl="0" eaLnBrk="0" hangingPunct="0">
              <a:spcBef>
                <a:spcPct val="20000"/>
              </a:spcBef>
              <a:buFont typeface="Wingdings 2" pitchFamily="18" charset="2"/>
              <a:buNone/>
              <a:defRPr/>
            </a:pPr>
            <a:r>
              <a:rPr lang="ar-SA" sz="3200" dirty="0">
                <a:latin typeface="+mn-lt"/>
                <a:cs typeface="Arial" charset="0"/>
              </a:rPr>
              <a:t> </a:t>
            </a: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r>
              <a:rPr lang="ar-SA" sz="2400" b="1" dirty="0">
                <a:latin typeface="+mn-lt"/>
                <a:cs typeface="Arial" charset="0"/>
              </a:rPr>
              <a:t>معادلة الميزانية:            الأصـــــــــــــول        =   الخصوم      +   حقوق الملكية</a:t>
            </a:r>
          </a:p>
          <a:p>
            <a:pPr marL="342900" indent="-342900" rtl="0" eaLnBrk="0" hangingPunct="0">
              <a:spcBef>
                <a:spcPct val="20000"/>
              </a:spcBef>
              <a:buFont typeface="Wingdings 2" pitchFamily="18" charset="2"/>
              <a:buNone/>
              <a:defRPr/>
            </a:pPr>
            <a:endParaRPr lang="ar-SA" sz="2000" dirty="0">
              <a:latin typeface="+mn-lt"/>
              <a:cs typeface="Arial" charset="0"/>
            </a:endParaRPr>
          </a:p>
        </p:txBody>
      </p:sp>
      <p:graphicFrame>
        <p:nvGraphicFramePr>
          <p:cNvPr id="9" name="Table 8"/>
          <p:cNvGraphicFramePr>
            <a:graphicFrameLocks noGrp="1"/>
          </p:cNvGraphicFramePr>
          <p:nvPr>
            <p:extLst/>
          </p:nvPr>
        </p:nvGraphicFramePr>
        <p:xfrm>
          <a:off x="1066800" y="1600200"/>
          <a:ext cx="6248400" cy="1752600"/>
        </p:xfrm>
        <a:graphic>
          <a:graphicData uri="http://schemas.openxmlformats.org/drawingml/2006/table">
            <a:tbl>
              <a:tblPr firstRow="1" bandRow="1">
                <a:tableStyleId>{5C22544A-7EE6-4342-B048-85BDC9FD1C3A}</a:tableStyleId>
              </a:tblPr>
              <a:tblGrid>
                <a:gridCol w="1905000"/>
                <a:gridCol w="1447800"/>
                <a:gridCol w="2895600"/>
              </a:tblGrid>
              <a:tr h="584200">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584200">
                <a:tc gridSpan="2">
                  <a:txBody>
                    <a:bodyPr/>
                    <a:lstStyle/>
                    <a:p>
                      <a:pPr algn="r"/>
                      <a:r>
                        <a:rPr lang="ar-SA" sz="2400" b="1" dirty="0" smtClean="0"/>
                        <a:t> 200000</a:t>
                      </a:r>
                      <a:r>
                        <a:rPr lang="ar-SA" sz="2400" b="1" baseline="0" dirty="0" smtClean="0"/>
                        <a:t>    +    500000</a:t>
                      </a:r>
                      <a:endParaRPr lang="en-GB" b="1" dirty="0"/>
                    </a:p>
                  </a:txBody>
                  <a:tcPr/>
                </a:tc>
                <a:tc hMerge="1">
                  <a:txBody>
                    <a:bodyPr/>
                    <a:lstStyle/>
                    <a:p>
                      <a:pPr algn="ctr"/>
                      <a:endParaRPr lang="en-GB" dirty="0"/>
                    </a:p>
                  </a:txBody>
                  <a:tcPr/>
                </a:tc>
                <a:tc>
                  <a:txBody>
                    <a:bodyPr/>
                    <a:lstStyle/>
                    <a:p>
                      <a:pPr algn="ctr"/>
                      <a:r>
                        <a:rPr lang="ar-SA" sz="2400" b="1" dirty="0" smtClean="0"/>
                        <a:t>700000</a:t>
                      </a:r>
                      <a:endParaRPr lang="en-GB" sz="2400" b="1" dirty="0"/>
                    </a:p>
                  </a:txBody>
                  <a:tcPr/>
                </a:tc>
              </a:tr>
              <a:tr h="584200">
                <a:tc>
                  <a:txBody>
                    <a:bodyPr/>
                    <a:lstStyle/>
                    <a:p>
                      <a:pPr algn="ctr"/>
                      <a:r>
                        <a:rPr lang="ar-SA" sz="2400" b="1" dirty="0" smtClean="0"/>
                        <a:t>رأس المال</a:t>
                      </a:r>
                      <a:endParaRPr lang="en-GB" sz="2400" b="1" dirty="0"/>
                    </a:p>
                  </a:txBody>
                  <a:tcPr/>
                </a:tc>
                <a:tc>
                  <a:txBody>
                    <a:bodyPr/>
                    <a:lstStyle/>
                    <a:p>
                      <a:pPr algn="ctr"/>
                      <a:r>
                        <a:rPr lang="ar-SA" sz="2400" b="1" dirty="0" smtClean="0"/>
                        <a:t>قرض البنك</a:t>
                      </a:r>
                      <a:endParaRPr lang="en-GB" sz="2400" b="1" dirty="0"/>
                    </a:p>
                  </a:txBody>
                  <a:tcPr/>
                </a:tc>
                <a:tc>
                  <a:txBody>
                    <a:bodyPr/>
                    <a:lstStyle/>
                    <a:p>
                      <a:pPr algn="ctr"/>
                      <a:r>
                        <a:rPr lang="ar-SA" sz="2400" b="1" dirty="0" smtClean="0"/>
                        <a:t>حساب جاري بنك الرياض</a:t>
                      </a:r>
                      <a:endParaRPr lang="en-GB" sz="2400" b="1" dirty="0"/>
                    </a:p>
                  </a:txBody>
                  <a:tcPr/>
                </a:tc>
              </a:tr>
            </a:tbl>
          </a:graphicData>
        </a:graphic>
      </p:graphicFrame>
      <p:sp>
        <p:nvSpPr>
          <p:cNvPr id="10" name="Down Arrow 9"/>
          <p:cNvSpPr/>
          <p:nvPr/>
        </p:nvSpPr>
        <p:spPr>
          <a:xfrm>
            <a:off x="3429000" y="3352800"/>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Down Arrow 10"/>
          <p:cNvSpPr/>
          <p:nvPr/>
        </p:nvSpPr>
        <p:spPr>
          <a:xfrm>
            <a:off x="1676400" y="3352800"/>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2" name="Down Arrow 11"/>
          <p:cNvSpPr/>
          <p:nvPr/>
        </p:nvSpPr>
        <p:spPr>
          <a:xfrm>
            <a:off x="5638800" y="3352800"/>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3" name="Down Arrow 12"/>
          <p:cNvSpPr/>
          <p:nvPr/>
        </p:nvSpPr>
        <p:spPr>
          <a:xfrm>
            <a:off x="5715000" y="4343400"/>
            <a:ext cx="484188"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4" name="Down Arrow 13"/>
          <p:cNvSpPr/>
          <p:nvPr/>
        </p:nvSpPr>
        <p:spPr>
          <a:xfrm>
            <a:off x="3505200" y="4419600"/>
            <a:ext cx="484188"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5" name="Down Arrow 14"/>
          <p:cNvSpPr/>
          <p:nvPr/>
        </p:nvSpPr>
        <p:spPr>
          <a:xfrm>
            <a:off x="1600200" y="4419600"/>
            <a:ext cx="484188"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graphicFrame>
        <p:nvGraphicFramePr>
          <p:cNvPr id="16" name="Table 15"/>
          <p:cNvGraphicFramePr>
            <a:graphicFrameLocks noGrp="1"/>
          </p:cNvGraphicFramePr>
          <p:nvPr>
            <p:extLst/>
          </p:nvPr>
        </p:nvGraphicFramePr>
        <p:xfrm>
          <a:off x="609600" y="4953000"/>
          <a:ext cx="8686800" cy="685800"/>
        </p:xfrm>
        <a:graphic>
          <a:graphicData uri="http://schemas.openxmlformats.org/drawingml/2006/table">
            <a:tbl>
              <a:tblPr firstRow="1" bandRow="1">
                <a:tableStyleId>{5C22544A-7EE6-4342-B048-85BDC9FD1C3A}</a:tableStyleId>
              </a:tblPr>
              <a:tblGrid>
                <a:gridCol w="1948441"/>
                <a:gridCol w="1786071"/>
                <a:gridCol w="2780588"/>
                <a:gridCol w="2171700"/>
              </a:tblGrid>
              <a:tr h="685800">
                <a:tc>
                  <a:txBody>
                    <a:bodyPr/>
                    <a:lstStyle/>
                    <a:p>
                      <a:pPr algn="ctr" rtl="0"/>
                      <a:endParaRPr lang="en-GB" dirty="0">
                        <a:solidFill>
                          <a:schemeClr val="tx1"/>
                        </a:solidFill>
                      </a:endParaRPr>
                    </a:p>
                  </a:txBody>
                  <a:tcPr>
                    <a:solidFill>
                      <a:schemeClr val="accent6">
                        <a:lumMod val="20000"/>
                        <a:lumOff val="80000"/>
                      </a:schemeClr>
                    </a:solidFill>
                  </a:tcPr>
                </a:tc>
                <a:tc>
                  <a:txBody>
                    <a:bodyPr/>
                    <a:lstStyle/>
                    <a:p>
                      <a:pPr algn="ctr"/>
                      <a:endParaRPr lang="en-GB" dirty="0">
                        <a:solidFill>
                          <a:schemeClr val="tx1"/>
                        </a:solidFill>
                      </a:endParaRPr>
                    </a:p>
                  </a:txBody>
                  <a:tcPr>
                    <a:solidFill>
                      <a:schemeClr val="accent6">
                        <a:lumMod val="20000"/>
                        <a:lumOff val="80000"/>
                      </a:schemeClr>
                    </a:solidFill>
                  </a:tcPr>
                </a:tc>
                <a:tc>
                  <a:txBody>
                    <a:bodyPr/>
                    <a:lstStyle/>
                    <a:p>
                      <a:pPr algn="ctr" rtl="1"/>
                      <a:endParaRPr lang="en-GB" dirty="0">
                        <a:solidFill>
                          <a:schemeClr val="tx1"/>
                        </a:solidFill>
                      </a:endParaRPr>
                    </a:p>
                  </a:txBody>
                  <a:tcPr>
                    <a:solidFill>
                      <a:schemeClr val="accent6">
                        <a:lumMod val="20000"/>
                        <a:lumOff val="80000"/>
                      </a:schemeClr>
                    </a:solidFill>
                  </a:tcPr>
                </a:tc>
                <a:tc>
                  <a:txBody>
                    <a:bodyPr/>
                    <a:lstStyle/>
                    <a:p>
                      <a:pPr algn="ctr"/>
                      <a:endParaRPr lang="en-GB" b="1" dirty="0">
                        <a:solidFill>
                          <a:schemeClr val="tx1"/>
                        </a:solidFill>
                      </a:endParaRPr>
                    </a:p>
                  </a:txBody>
                  <a:tcPr>
                    <a:solidFill>
                      <a:schemeClr val="accent6">
                        <a:lumMod val="20000"/>
                        <a:lumOff val="80000"/>
                      </a:schemeClr>
                    </a:solidFill>
                  </a:tcPr>
                </a:tc>
              </a:tr>
            </a:tbl>
          </a:graphicData>
        </a:graphic>
      </p:graphicFrame>
    </p:spTree>
    <p:extLst>
      <p:ext uri="{BB962C8B-B14F-4D97-AF65-F5344CB8AC3E}">
        <p14:creationId xmlns:p14="http://schemas.microsoft.com/office/powerpoint/2010/main" val="35619278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linds(horizontal)">
                                      <p:cBhvr>
                                        <p:cTn id="46" dur="500"/>
                                        <p:tgtEl>
                                          <p:spTgt spid="14"/>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linds(horizontal)">
                                      <p:cBhvr>
                                        <p:cTn id="49" dur="500"/>
                                        <p:tgtEl>
                                          <p:spTgt spid="1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blinds(horizontal)">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8" grpId="0" build="p" animBg="1"/>
      <p:bldP spid="10" grpId="0" animBg="1"/>
      <p:bldP spid="11" grpId="0" animBg="1"/>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801100" cy="1143000"/>
          </a:xfrm>
        </p:spPr>
        <p:txBody>
          <a:bodyPr/>
          <a:lstStyle/>
          <a:p>
            <a:pPr rtl="1"/>
            <a:r>
              <a:rPr lang="ar-SA" altLang="en-US" sz="3600" b="1" dirty="0">
                <a:solidFill>
                  <a:srgbClr val="C00000"/>
                </a:solidFill>
                <a:cs typeface="Arial" pitchFamily="34" charset="0"/>
              </a:rPr>
              <a:t>يمكن إعداد ميزانية منشأة ناصر بعد العملية الثانية كما يلي</a:t>
            </a:r>
            <a:endParaRPr lang="en-GB" altLang="en-US" sz="3600" b="1" dirty="0">
              <a:solidFill>
                <a:srgbClr val="C00000"/>
              </a:solidFill>
              <a:cs typeface="Arial" pitchFamily="34" charset="0"/>
            </a:endParaRPr>
          </a:p>
        </p:txBody>
      </p:sp>
      <p:sp>
        <p:nvSpPr>
          <p:cNvPr id="5325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6658B86-BB9D-4B3F-92FA-E440EE4F056D}" type="slidenum">
              <a:rPr lang="ar-SA" altLang="en-US" sz="1200" smtClean="0">
                <a:solidFill>
                  <a:schemeClr val="bg1"/>
                </a:solidFill>
              </a:rPr>
              <a:pPr eaLnBrk="1" hangingPunct="1">
                <a:spcBef>
                  <a:spcPct val="0"/>
                </a:spcBef>
                <a:buFontTx/>
                <a:buNone/>
              </a:pPr>
              <a:t>12</a:t>
            </a:fld>
            <a:endParaRPr lang="en-US" altLang="en-US" sz="1200" dirty="0" smtClean="0">
              <a:solidFill>
                <a:schemeClr val="bg1"/>
              </a:solidFill>
            </a:endParaRPr>
          </a:p>
        </p:txBody>
      </p:sp>
      <p:sp>
        <p:nvSpPr>
          <p:cNvPr id="7" name="Content Placeholder 2"/>
          <p:cNvSpPr txBox="1">
            <a:spLocks/>
          </p:cNvSpPr>
          <p:nvPr/>
        </p:nvSpPr>
        <p:spPr bwMode="auto">
          <a:xfrm>
            <a:off x="914400" y="1371600"/>
            <a:ext cx="7772400" cy="4495800"/>
          </a:xfrm>
          <a:prstGeom prst="rect">
            <a:avLst/>
          </a:prstGeom>
          <a:noFill/>
          <a:ln w="9525">
            <a:noFill/>
            <a:miter lim="800000"/>
            <a:headEnd/>
            <a:tailEnd/>
          </a:ln>
        </p:spPr>
        <p:txBody>
          <a:bodyPr/>
          <a:lstStyle/>
          <a:p>
            <a:pPr marL="342900" indent="-342900" algn="ctr" rtl="0" eaLnBrk="0" hangingPunct="0">
              <a:spcBef>
                <a:spcPct val="20000"/>
              </a:spcBef>
              <a:buFont typeface="Wingdings 2" pitchFamily="18" charset="2"/>
              <a:buNone/>
              <a:defRPr/>
            </a:pPr>
            <a:r>
              <a:rPr lang="ar-SA" sz="3200" b="1" dirty="0">
                <a:latin typeface="+mn-lt"/>
                <a:cs typeface="Arial" charset="0"/>
              </a:rPr>
              <a:t>الميزانية </a:t>
            </a:r>
          </a:p>
          <a:p>
            <a:pPr marL="342900" indent="-342900" rtl="0" eaLnBrk="0" hangingPunct="0">
              <a:spcBef>
                <a:spcPct val="20000"/>
              </a:spcBef>
              <a:buFont typeface="Wingdings 2" pitchFamily="18" charset="2"/>
              <a:buNone/>
              <a:defRPr/>
            </a:pPr>
            <a:endParaRPr lang="en-GB" sz="3200" dirty="0">
              <a:latin typeface="+mn-lt"/>
              <a:cs typeface="Arial" charset="0"/>
            </a:endParaRPr>
          </a:p>
        </p:txBody>
      </p:sp>
      <p:graphicFrame>
        <p:nvGraphicFramePr>
          <p:cNvPr id="9" name="Table 8"/>
          <p:cNvGraphicFramePr>
            <a:graphicFrameLocks noGrp="1"/>
          </p:cNvGraphicFramePr>
          <p:nvPr/>
        </p:nvGraphicFramePr>
        <p:xfrm>
          <a:off x="1524000" y="2057400"/>
          <a:ext cx="6096000" cy="3657598"/>
        </p:xfrm>
        <a:graphic>
          <a:graphicData uri="http://schemas.openxmlformats.org/drawingml/2006/table">
            <a:tbl>
              <a:tblPr firstRow="1" bandRow="1">
                <a:tableStyleId>{5C22544A-7EE6-4342-B048-85BDC9FD1C3A}</a:tableStyleId>
              </a:tblPr>
              <a:tblGrid>
                <a:gridCol w="1981200"/>
                <a:gridCol w="1066800"/>
                <a:gridCol w="1981200"/>
                <a:gridCol w="1066800"/>
              </a:tblGrid>
              <a:tr h="522514">
                <a:tc>
                  <a:txBody>
                    <a:bodyPr/>
                    <a:lstStyle/>
                    <a:p>
                      <a:pPr algn="r" rtl="1"/>
                      <a:r>
                        <a:rPr lang="ar-SA" sz="2000" u="sng" dirty="0" smtClean="0">
                          <a:solidFill>
                            <a:srgbClr val="FF0000"/>
                          </a:solidFill>
                        </a:rPr>
                        <a:t>الخصوم</a:t>
                      </a:r>
                      <a:endParaRPr lang="en-GB" sz="2000" u="sng" dirty="0">
                        <a:solidFill>
                          <a:srgbClr val="FF0000"/>
                        </a:solidFill>
                      </a:endParaRPr>
                    </a:p>
                  </a:txBody>
                  <a:tcPr>
                    <a:solidFill>
                      <a:schemeClr val="tx2">
                        <a:lumMod val="20000"/>
                        <a:lumOff val="80000"/>
                      </a:schemeClr>
                    </a:solidFill>
                  </a:tcPr>
                </a:tc>
                <a:tc>
                  <a:txBody>
                    <a:bodyPr/>
                    <a:lstStyle/>
                    <a:p>
                      <a:pPr algn="r" rtl="1"/>
                      <a:endParaRPr lang="en-GB" sz="2000" b="1" dirty="0">
                        <a:solidFill>
                          <a:srgbClr val="FF0000"/>
                        </a:solidFill>
                      </a:endParaRPr>
                    </a:p>
                  </a:txBody>
                  <a:tcPr>
                    <a:solidFill>
                      <a:schemeClr val="tx2">
                        <a:lumMod val="20000"/>
                        <a:lumOff val="80000"/>
                      </a:schemeClr>
                    </a:solidFill>
                  </a:tcPr>
                </a:tc>
                <a:tc>
                  <a:txBody>
                    <a:bodyPr/>
                    <a:lstStyle/>
                    <a:p>
                      <a:pPr algn="r" rtl="1"/>
                      <a:r>
                        <a:rPr lang="ar-SA" sz="2000" u="sng" dirty="0" smtClean="0">
                          <a:solidFill>
                            <a:srgbClr val="FF0000"/>
                          </a:solidFill>
                        </a:rPr>
                        <a:t>الأصــــول</a:t>
                      </a:r>
                      <a:endParaRPr lang="en-GB" sz="2000" u="sng" dirty="0">
                        <a:solidFill>
                          <a:srgbClr val="FF0000"/>
                        </a:solidFill>
                      </a:endParaRPr>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22514">
                <a:tc>
                  <a:txBody>
                    <a:bodyPr/>
                    <a:lstStyle/>
                    <a:p>
                      <a:pPr algn="r" rtl="1"/>
                      <a:r>
                        <a:rPr lang="ar-SA" sz="2000" dirty="0" smtClean="0"/>
                        <a:t>قرض البنك</a:t>
                      </a:r>
                      <a:endParaRPr lang="en-GB" sz="2000" dirty="0"/>
                    </a:p>
                  </a:txBody>
                  <a:tcPr>
                    <a:solidFill>
                      <a:schemeClr val="tx2">
                        <a:lumMod val="20000"/>
                        <a:lumOff val="80000"/>
                      </a:schemeClr>
                    </a:solidFill>
                  </a:tcPr>
                </a:tc>
                <a:tc>
                  <a:txBody>
                    <a:bodyPr/>
                    <a:lstStyle/>
                    <a:p>
                      <a:pPr algn="r" rtl="1"/>
                      <a:r>
                        <a:rPr lang="ar-SA" sz="2000" b="1" dirty="0" smtClean="0"/>
                        <a:t>200000</a:t>
                      </a:r>
                      <a:endParaRPr lang="en-GB" sz="2000" b="1" dirty="0"/>
                    </a:p>
                  </a:txBody>
                  <a:tcPr>
                    <a:solidFill>
                      <a:schemeClr val="tx2">
                        <a:lumMod val="20000"/>
                        <a:lumOff val="80000"/>
                      </a:schemeClr>
                    </a:solidFill>
                  </a:tcPr>
                </a:tc>
                <a:tc>
                  <a:txBody>
                    <a:bodyPr/>
                    <a:lstStyle/>
                    <a:p>
                      <a:pPr algn="r" rtl="1"/>
                      <a:r>
                        <a:rPr lang="ar-SA" sz="2000" dirty="0" smtClean="0"/>
                        <a:t>بنك</a:t>
                      </a:r>
                      <a:endParaRPr lang="en-GB" sz="2000" dirty="0"/>
                    </a:p>
                  </a:txBody>
                  <a:tcPr>
                    <a:solidFill>
                      <a:schemeClr val="tx2">
                        <a:lumMod val="20000"/>
                        <a:lumOff val="80000"/>
                      </a:schemeClr>
                    </a:solidFill>
                  </a:tcPr>
                </a:tc>
                <a:tc>
                  <a:txBody>
                    <a:bodyPr/>
                    <a:lstStyle/>
                    <a:p>
                      <a:pPr algn="r" rtl="1"/>
                      <a:r>
                        <a:rPr lang="ar-SA" sz="2000" b="1" dirty="0" smtClean="0"/>
                        <a:t>700000</a:t>
                      </a:r>
                      <a:endParaRPr lang="en-GB" sz="2000" b="1" dirty="0"/>
                    </a:p>
                  </a:txBody>
                  <a:tcPr>
                    <a:solidFill>
                      <a:schemeClr val="tx2">
                        <a:lumMod val="20000"/>
                        <a:lumOff val="80000"/>
                      </a:schemeClr>
                    </a:solidFill>
                  </a:tcPr>
                </a:tc>
              </a:tr>
              <a:tr h="522514">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22514">
                <a:tc>
                  <a:txBody>
                    <a:bodyPr/>
                    <a:lstStyle/>
                    <a:p>
                      <a:pPr algn="r" rtl="1"/>
                      <a:r>
                        <a:rPr lang="ar-SA" sz="2000" b="1" u="sng" dirty="0" smtClean="0">
                          <a:solidFill>
                            <a:srgbClr val="FF0000"/>
                          </a:solidFill>
                        </a:rPr>
                        <a:t>حقوق الملكية</a:t>
                      </a:r>
                      <a:endParaRPr lang="en-GB" sz="2000" b="1" u="sng" dirty="0">
                        <a:solidFill>
                          <a:srgbClr val="FF0000"/>
                        </a:solidFill>
                      </a:endParaRPr>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22514">
                <a:tc>
                  <a:txBody>
                    <a:bodyPr/>
                    <a:lstStyle/>
                    <a:p>
                      <a:pPr algn="r" rtl="1"/>
                      <a:r>
                        <a:rPr lang="ar-SA" sz="2000" dirty="0" smtClean="0"/>
                        <a:t>رأس المال</a:t>
                      </a:r>
                      <a:endParaRPr lang="en-GB" sz="2000" dirty="0"/>
                    </a:p>
                  </a:txBody>
                  <a:tcPr>
                    <a:solidFill>
                      <a:schemeClr val="bg2"/>
                    </a:solidFill>
                  </a:tcPr>
                </a:tc>
                <a:tc>
                  <a:txBody>
                    <a:bodyPr/>
                    <a:lstStyle/>
                    <a:p>
                      <a:pPr algn="r" rtl="1"/>
                      <a:r>
                        <a:rPr lang="ar-SA" sz="2000" b="1" dirty="0" smtClean="0"/>
                        <a:t>500000</a:t>
                      </a:r>
                      <a:endParaRPr lang="en-GB" sz="2000" b="1" dirty="0"/>
                    </a:p>
                  </a:txBody>
                  <a:tcPr>
                    <a:solidFill>
                      <a:schemeClr val="bg2"/>
                    </a:solidFill>
                  </a:tcPr>
                </a:tc>
                <a:tc>
                  <a:txBody>
                    <a:bodyPr/>
                    <a:lstStyle/>
                    <a:p>
                      <a:pPr algn="r" rtl="1"/>
                      <a:endParaRPr lang="en-GB" sz="2000" dirty="0"/>
                    </a:p>
                  </a:txBody>
                  <a:tcPr>
                    <a:solidFill>
                      <a:schemeClr val="bg2"/>
                    </a:solidFill>
                  </a:tcPr>
                </a:tc>
                <a:tc>
                  <a:txBody>
                    <a:bodyPr/>
                    <a:lstStyle/>
                    <a:p>
                      <a:pPr algn="r" rtl="1"/>
                      <a:endParaRPr lang="en-GB" sz="2000" b="1" dirty="0"/>
                    </a:p>
                  </a:txBody>
                  <a:tcPr>
                    <a:solidFill>
                      <a:schemeClr val="bg2"/>
                    </a:solidFill>
                  </a:tcPr>
                </a:tc>
              </a:tr>
              <a:tr h="522514">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22514">
                <a:tc>
                  <a:txBody>
                    <a:bodyPr/>
                    <a:lstStyle/>
                    <a:p>
                      <a:pPr algn="r" rtl="1"/>
                      <a:r>
                        <a:rPr lang="ar-SA" sz="2000" dirty="0" smtClean="0"/>
                        <a:t>المجموع</a:t>
                      </a:r>
                      <a:endParaRPr lang="en-GB" sz="2000" dirty="0"/>
                    </a:p>
                  </a:txBody>
                  <a:tcPr>
                    <a:solidFill>
                      <a:srgbClr val="FFFF00"/>
                    </a:solidFill>
                  </a:tcPr>
                </a:tc>
                <a:tc>
                  <a:txBody>
                    <a:bodyPr/>
                    <a:lstStyle/>
                    <a:p>
                      <a:pPr algn="r" rtl="1"/>
                      <a:r>
                        <a:rPr lang="ar-SA" sz="2000" b="1" dirty="0" smtClean="0"/>
                        <a:t>700000</a:t>
                      </a:r>
                      <a:endParaRPr lang="en-GB" sz="2000" b="1" dirty="0"/>
                    </a:p>
                  </a:txBody>
                  <a:tcPr>
                    <a:solidFill>
                      <a:srgbClr val="FFFF00"/>
                    </a:solidFill>
                  </a:tcPr>
                </a:tc>
                <a:tc>
                  <a:txBody>
                    <a:bodyPr/>
                    <a:lstStyle/>
                    <a:p>
                      <a:pPr algn="r" rtl="1"/>
                      <a:r>
                        <a:rPr lang="ar-SA" sz="2000" dirty="0" smtClean="0"/>
                        <a:t>المجموع</a:t>
                      </a:r>
                      <a:endParaRPr lang="en-GB" sz="2000" dirty="0"/>
                    </a:p>
                  </a:txBody>
                  <a:tcPr>
                    <a:solidFill>
                      <a:srgbClr val="FFFF00"/>
                    </a:solidFill>
                  </a:tcPr>
                </a:tc>
                <a:tc>
                  <a:txBody>
                    <a:bodyPr/>
                    <a:lstStyle/>
                    <a:p>
                      <a:pPr algn="r" rtl="1"/>
                      <a:r>
                        <a:rPr lang="ar-SA" sz="2000" b="1" dirty="0" smtClean="0"/>
                        <a:t>700000</a:t>
                      </a:r>
                      <a:endParaRPr lang="en-GB" sz="2000" b="1" dirty="0"/>
                    </a:p>
                  </a:txBody>
                  <a:tcPr>
                    <a:solidFill>
                      <a:srgbClr val="FFFF00"/>
                    </a:solidFill>
                  </a:tcPr>
                </a:tc>
              </a:tr>
            </a:tbl>
          </a:graphicData>
        </a:graphic>
      </p:graphicFrame>
    </p:spTree>
    <p:extLst>
      <p:ext uri="{BB962C8B-B14F-4D97-AF65-F5344CB8AC3E}">
        <p14:creationId xmlns:p14="http://schemas.microsoft.com/office/powerpoint/2010/main" val="9011260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prstClr val="white"/>
                </a:solidFill>
              </a:rPr>
              <a:pPr eaLnBrk="1" hangingPunct="1">
                <a:spcBef>
                  <a:spcPct val="0"/>
                </a:spcBef>
                <a:buFontTx/>
                <a:buNone/>
              </a:pPr>
              <a:t>13</a:t>
            </a:fld>
            <a:endParaRPr lang="en-US" altLang="en-US" sz="1200" dirty="0" smtClean="0">
              <a:solidFill>
                <a:prstClr val="white"/>
              </a:solidFill>
            </a:endParaRPr>
          </a:p>
        </p:txBody>
      </p:sp>
      <p:sp>
        <p:nvSpPr>
          <p:cNvPr id="14340" name="Title 1"/>
          <p:cNvSpPr>
            <a:spLocks noGrp="1"/>
          </p:cNvSpPr>
          <p:nvPr>
            <p:ph type="title"/>
          </p:nvPr>
        </p:nvSpPr>
        <p:spPr>
          <a:xfrm>
            <a:off x="639316" y="260648"/>
            <a:ext cx="8778180" cy="1156990"/>
          </a:xfrm>
          <a:noFill/>
          <a:ln>
            <a:noFill/>
          </a:ln>
        </p:spPr>
        <p:txBody>
          <a:bodyPr/>
          <a:lstStyle/>
          <a:p>
            <a:pPr rtl="1"/>
            <a:r>
              <a:rPr lang="ar-SA" sz="2800" b="1" dirty="0">
                <a:solidFill>
                  <a:srgbClr val="C00000"/>
                </a:solidFill>
                <a:cs typeface="Arial" pitchFamily="34" charset="0"/>
              </a:rPr>
              <a:t>العملية الثالثة: </a:t>
            </a:r>
            <a:br>
              <a:rPr lang="ar-SA" sz="2800" b="1" dirty="0">
                <a:solidFill>
                  <a:srgbClr val="C00000"/>
                </a:solidFill>
                <a:cs typeface="Arial" pitchFamily="34" charset="0"/>
              </a:rPr>
            </a:br>
            <a:r>
              <a:rPr lang="ar-SA" sz="2800" b="1" dirty="0">
                <a:solidFill>
                  <a:srgbClr val="C00000"/>
                </a:solidFill>
                <a:cs typeface="Arial" pitchFamily="34" charset="0"/>
              </a:rPr>
              <a:t>اشترت منشأة </a:t>
            </a:r>
            <a:r>
              <a:rPr lang="ar-SA" sz="2800" b="1" dirty="0">
                <a:solidFill>
                  <a:srgbClr val="C00000"/>
                </a:solidFill>
                <a:cs typeface="Arial" pitchFamily="34" charset="0"/>
              </a:rPr>
              <a:t>ناصر </a:t>
            </a:r>
            <a:r>
              <a:rPr lang="ar-SA" sz="2800" b="1" dirty="0">
                <a:solidFill>
                  <a:srgbClr val="C00000"/>
                </a:solidFill>
                <a:cs typeface="Arial" pitchFamily="34" charset="0"/>
              </a:rPr>
              <a:t>مبنى بمبلغ 250 ألف ريال ليكون مقراً للنشاط، وقد تم سداد القيمة لصاحب المبنى بشيك مسحوب على حساب المنشأة ببنك الرياض</a:t>
            </a:r>
            <a:endParaRPr lang="en-GB" sz="2800" b="1" dirty="0">
              <a:solidFill>
                <a:srgbClr val="C00000"/>
              </a:solidFill>
              <a:cs typeface="Arial" pitchFamily="34" charset="0"/>
            </a:endParaRPr>
          </a:p>
        </p:txBody>
      </p:sp>
      <p:sp>
        <p:nvSpPr>
          <p:cNvPr id="52229" name="Content Placeholder 5"/>
          <p:cNvSpPr>
            <a:spLocks noGrp="1"/>
          </p:cNvSpPr>
          <p:nvPr>
            <p:ph idx="1"/>
          </p:nvPr>
        </p:nvSpPr>
        <p:spPr>
          <a:xfrm>
            <a:off x="533400" y="1600200"/>
            <a:ext cx="8915400" cy="4525963"/>
          </a:xfrm>
        </p:spPr>
        <p:txBody>
          <a:bodyPr/>
          <a:lstStyle/>
          <a:p>
            <a:endParaRPr lang="en-GB" altLang="en-US" dirty="0" smtClean="0">
              <a:cs typeface="Arial" pitchFamily="34" charset="0"/>
            </a:endParaRPr>
          </a:p>
        </p:txBody>
      </p:sp>
      <p:sp>
        <p:nvSpPr>
          <p:cNvPr id="8" name="Content Placeholder 2"/>
          <p:cNvSpPr txBox="1">
            <a:spLocks/>
          </p:cNvSpPr>
          <p:nvPr/>
        </p:nvSpPr>
        <p:spPr bwMode="auto">
          <a:xfrm>
            <a:off x="533400" y="1600200"/>
            <a:ext cx="8839200" cy="4114800"/>
          </a:xfrm>
          <a:prstGeom prst="rect">
            <a:avLst/>
          </a:prstGeom>
          <a:solidFill>
            <a:schemeClr val="bg2"/>
          </a:solidFill>
          <a:ln w="9525">
            <a:solidFill>
              <a:schemeClr val="accent1"/>
            </a:solidFill>
            <a:miter lim="800000"/>
            <a:headEnd/>
            <a:tailEnd/>
          </a:ln>
        </p:spPr>
        <p:txBody>
          <a:bodyPr/>
          <a:lstStyle/>
          <a:p>
            <a:pPr marL="342900" indent="-342900" rtl="0" eaLnBrk="0" hangingPunct="0">
              <a:spcBef>
                <a:spcPct val="20000"/>
              </a:spcBef>
              <a:buFont typeface="Wingdings 2" pitchFamily="18" charset="2"/>
              <a:buNone/>
              <a:defRPr/>
            </a:pPr>
            <a:r>
              <a:rPr lang="ar-SA" sz="3200" dirty="0">
                <a:solidFill>
                  <a:prstClr val="black"/>
                </a:solidFill>
                <a:latin typeface="Calibri"/>
                <a:cs typeface="Arial" charset="0"/>
              </a:rPr>
              <a:t> </a:t>
            </a: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r>
              <a:rPr lang="ar-SA" sz="2400" b="1" dirty="0">
                <a:solidFill>
                  <a:prstClr val="black"/>
                </a:solidFill>
                <a:latin typeface="Calibri"/>
                <a:cs typeface="Arial" charset="0"/>
              </a:rPr>
              <a:t>معادلة الميزانية: </a:t>
            </a:r>
            <a:r>
              <a:rPr lang="ar-SA" sz="2400" b="1" dirty="0" smtClean="0">
                <a:solidFill>
                  <a:prstClr val="black"/>
                </a:solidFill>
                <a:latin typeface="Calibri"/>
                <a:cs typeface="Arial" charset="0"/>
              </a:rPr>
              <a:t> </a:t>
            </a:r>
            <a:r>
              <a:rPr lang="ar-SA" sz="2400" b="1" dirty="0">
                <a:solidFill>
                  <a:prstClr val="black"/>
                </a:solidFill>
                <a:latin typeface="Calibri"/>
                <a:cs typeface="Arial" charset="0"/>
              </a:rPr>
              <a:t>الأصـــــــــــــول   </a:t>
            </a:r>
            <a:r>
              <a:rPr lang="ar-SA" sz="2400" b="1" dirty="0" smtClean="0">
                <a:solidFill>
                  <a:prstClr val="black"/>
                </a:solidFill>
                <a:latin typeface="Calibri"/>
                <a:cs typeface="Arial" charset="0"/>
              </a:rPr>
              <a:t>     =   </a:t>
            </a:r>
            <a:r>
              <a:rPr lang="ar-SA" sz="2400" b="1" dirty="0">
                <a:solidFill>
                  <a:prstClr val="black"/>
                </a:solidFill>
                <a:latin typeface="Calibri"/>
                <a:cs typeface="Arial" charset="0"/>
              </a:rPr>
              <a:t>الخصوم      +   حقوق الملكية</a:t>
            </a:r>
          </a:p>
          <a:p>
            <a:pPr marL="342900" indent="-342900" rtl="0" eaLnBrk="0" hangingPunct="0">
              <a:spcBef>
                <a:spcPct val="20000"/>
              </a:spcBef>
              <a:buFont typeface="Wingdings 2" pitchFamily="18" charset="2"/>
              <a:buNone/>
              <a:defRPr/>
            </a:pPr>
            <a:r>
              <a:rPr lang="ar-SA" sz="2000" dirty="0" smtClean="0">
                <a:solidFill>
                  <a:prstClr val="black"/>
                </a:solidFill>
                <a:latin typeface="Calibri"/>
                <a:cs typeface="Arial" charset="0"/>
              </a:rPr>
              <a:t> </a:t>
            </a:r>
            <a:r>
              <a:rPr lang="ar-SA" sz="2000" dirty="0" smtClean="0">
                <a:solidFill>
                  <a:srgbClr val="FF0000"/>
                </a:solidFill>
                <a:latin typeface="Calibri"/>
                <a:cs typeface="Arial" charset="0"/>
              </a:rPr>
              <a:t>450000 بنك + 250000 مبني = 200000 قرض + 500000 راس المال </a:t>
            </a:r>
            <a:endParaRPr lang="ar-SA" sz="2000" dirty="0">
              <a:solidFill>
                <a:srgbClr val="FF0000"/>
              </a:solidFill>
              <a:latin typeface="Calibri"/>
              <a:cs typeface="Arial" charset="0"/>
            </a:endParaRPr>
          </a:p>
        </p:txBody>
      </p:sp>
      <p:graphicFrame>
        <p:nvGraphicFramePr>
          <p:cNvPr id="9" name="Table 8"/>
          <p:cNvGraphicFramePr>
            <a:graphicFrameLocks noGrp="1"/>
          </p:cNvGraphicFramePr>
          <p:nvPr>
            <p:extLst/>
          </p:nvPr>
        </p:nvGraphicFramePr>
        <p:xfrm>
          <a:off x="1066800" y="1600200"/>
          <a:ext cx="8305800" cy="1752600"/>
        </p:xfrm>
        <a:graphic>
          <a:graphicData uri="http://schemas.openxmlformats.org/drawingml/2006/table">
            <a:tbl>
              <a:tblPr firstRow="1" bandRow="1">
                <a:tableStyleId>{5C22544A-7EE6-4342-B048-85BDC9FD1C3A}</a:tableStyleId>
              </a:tblPr>
              <a:tblGrid>
                <a:gridCol w="2532256"/>
                <a:gridCol w="1785992"/>
                <a:gridCol w="3987552"/>
              </a:tblGrid>
              <a:tr h="584200">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584200">
                <a:tc gridSpan="2">
                  <a:txBody>
                    <a:bodyPr/>
                    <a:lstStyle/>
                    <a:p>
                      <a:pPr algn="r"/>
                      <a:r>
                        <a:rPr lang="ar-SA" sz="2400" b="1" dirty="0" smtClean="0"/>
                        <a:t> 200000</a:t>
                      </a:r>
                      <a:r>
                        <a:rPr lang="ar-SA" sz="2400" b="1" baseline="0" dirty="0" smtClean="0"/>
                        <a:t>    +    500000</a:t>
                      </a:r>
                      <a:endParaRPr lang="en-GB" b="1" dirty="0"/>
                    </a:p>
                  </a:txBody>
                  <a:tcPr/>
                </a:tc>
                <a:tc hMerge="1">
                  <a:txBody>
                    <a:bodyPr/>
                    <a:lstStyle/>
                    <a:p>
                      <a:pPr algn="ctr"/>
                      <a:endParaRPr lang="en-GB" dirty="0"/>
                    </a:p>
                  </a:txBody>
                  <a:tcPr/>
                </a:tc>
                <a:tc>
                  <a:txBody>
                    <a:bodyPr/>
                    <a:lstStyle/>
                    <a:p>
                      <a:pPr algn="r"/>
                      <a:r>
                        <a:rPr lang="ar-SA" sz="2400" b="1" dirty="0" smtClean="0"/>
                        <a:t>450000        </a:t>
                      </a:r>
                      <a:r>
                        <a:rPr lang="ar-SA" sz="2400" b="1" baseline="0" dirty="0" smtClean="0"/>
                        <a:t>   </a:t>
                      </a:r>
                      <a:r>
                        <a:rPr lang="ar-SA" sz="2400" b="1" dirty="0" smtClean="0"/>
                        <a:t>    + 250000</a:t>
                      </a:r>
                      <a:endParaRPr lang="en-GB" sz="2400" b="1" dirty="0"/>
                    </a:p>
                  </a:txBody>
                  <a:tcPr/>
                </a:tc>
              </a:tr>
              <a:tr h="584200">
                <a:tc>
                  <a:txBody>
                    <a:bodyPr/>
                    <a:lstStyle/>
                    <a:p>
                      <a:pPr algn="ctr"/>
                      <a:r>
                        <a:rPr lang="ar-SA" sz="2400" b="1" dirty="0" smtClean="0"/>
                        <a:t>رأس المال</a:t>
                      </a:r>
                      <a:endParaRPr lang="en-GB" sz="2400" b="1" dirty="0"/>
                    </a:p>
                  </a:txBody>
                  <a:tcPr/>
                </a:tc>
                <a:tc>
                  <a:txBody>
                    <a:bodyPr/>
                    <a:lstStyle/>
                    <a:p>
                      <a:pPr algn="ctr"/>
                      <a:r>
                        <a:rPr lang="ar-SA" sz="2400" b="1" dirty="0" smtClean="0"/>
                        <a:t>قرض البنك</a:t>
                      </a:r>
                      <a:endParaRPr lang="en-GB" sz="2400" b="1" dirty="0"/>
                    </a:p>
                  </a:txBody>
                  <a:tcPr/>
                </a:tc>
                <a:tc>
                  <a:txBody>
                    <a:bodyPr/>
                    <a:lstStyle/>
                    <a:p>
                      <a:pPr algn="r"/>
                      <a:r>
                        <a:rPr lang="ar-SA" sz="2400" b="1" dirty="0" smtClean="0"/>
                        <a:t>حساب جاري بنك الرياض +  المبني</a:t>
                      </a:r>
                      <a:endParaRPr lang="en-GB" sz="2400" b="1" dirty="0"/>
                    </a:p>
                  </a:txBody>
                  <a:tcPr/>
                </a:tc>
              </a:tr>
            </a:tbl>
          </a:graphicData>
        </a:graphic>
      </p:graphicFrame>
      <p:sp>
        <p:nvSpPr>
          <p:cNvPr id="10" name="Down Arrow 9"/>
          <p:cNvSpPr/>
          <p:nvPr/>
        </p:nvSpPr>
        <p:spPr>
          <a:xfrm>
            <a:off x="4160912" y="332536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1" name="Down Arrow 10"/>
          <p:cNvSpPr/>
          <p:nvPr/>
        </p:nvSpPr>
        <p:spPr>
          <a:xfrm>
            <a:off x="1935245" y="3352800"/>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2" name="Down Arrow 11"/>
          <p:cNvSpPr/>
          <p:nvPr/>
        </p:nvSpPr>
        <p:spPr>
          <a:xfrm>
            <a:off x="6537176" y="3284984"/>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Tree>
    <p:extLst>
      <p:ext uri="{BB962C8B-B14F-4D97-AF65-F5344CB8AC3E}">
        <p14:creationId xmlns:p14="http://schemas.microsoft.com/office/powerpoint/2010/main" val="18112746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blinds(horizontal)">
                                      <p:cBhvr>
                                        <p:cTn id="43"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E287E52-B074-4E4C-BFB8-357FB7088216}" type="slidenum">
              <a:rPr lang="ar-SA" altLang="en-US" sz="1200" smtClean="0">
                <a:solidFill>
                  <a:schemeClr val="bg1"/>
                </a:solidFill>
              </a:rPr>
              <a:pPr eaLnBrk="1" hangingPunct="1">
                <a:spcBef>
                  <a:spcPct val="0"/>
                </a:spcBef>
                <a:buFontTx/>
                <a:buNone/>
              </a:pPr>
              <a:t>14</a:t>
            </a:fld>
            <a:endParaRPr lang="en-US" altLang="en-US" sz="1200" dirty="0" smtClean="0">
              <a:solidFill>
                <a:schemeClr val="bg1"/>
              </a:solidFill>
            </a:endParaRPr>
          </a:p>
        </p:txBody>
      </p:sp>
      <p:sp>
        <p:nvSpPr>
          <p:cNvPr id="5" name="Title 1"/>
          <p:cNvSpPr txBox="1">
            <a:spLocks/>
          </p:cNvSpPr>
          <p:nvPr/>
        </p:nvSpPr>
        <p:spPr bwMode="auto">
          <a:xfrm>
            <a:off x="776536" y="274638"/>
            <a:ext cx="8686800" cy="944562"/>
          </a:xfrm>
          <a:prstGeom prst="rect">
            <a:avLst/>
          </a:prstGeom>
          <a:noFill/>
          <a:ln>
            <a:noFill/>
          </a:ln>
        </p:spPr>
        <p:txBody>
          <a:bodyPr/>
          <a:lstStyle>
            <a:lvl1pPr eaLnBrk="1" hangingPunct="1">
              <a:defRPr sz="28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altLang="en-US" sz="3400" dirty="0"/>
              <a:t>يمكن إعداد ميزانية منشأة ناصر بعد العملية </a:t>
            </a:r>
            <a:r>
              <a:rPr lang="ar-SA" altLang="en-US" sz="3400" dirty="0"/>
              <a:t>الثالثة </a:t>
            </a:r>
            <a:r>
              <a:rPr lang="ar-SA" altLang="en-US" sz="3400" dirty="0"/>
              <a:t>كما </a:t>
            </a:r>
            <a:r>
              <a:rPr lang="ar-SA" altLang="en-US" sz="3400" dirty="0"/>
              <a:t>يلي</a:t>
            </a:r>
            <a:endParaRPr lang="ar-SA" sz="3400" dirty="0"/>
          </a:p>
        </p:txBody>
      </p:sp>
      <p:sp>
        <p:nvSpPr>
          <p:cNvPr id="6" name="Content Placeholder 2"/>
          <p:cNvSpPr txBox="1">
            <a:spLocks/>
          </p:cNvSpPr>
          <p:nvPr/>
        </p:nvSpPr>
        <p:spPr bwMode="auto">
          <a:xfrm>
            <a:off x="914400" y="1447800"/>
            <a:ext cx="8305800" cy="4572000"/>
          </a:xfrm>
          <a:prstGeom prst="rect">
            <a:avLst/>
          </a:prstGeom>
          <a:noFill/>
          <a:ln w="9525">
            <a:noFill/>
            <a:miter lim="800000"/>
            <a:headEnd/>
            <a:tailEnd/>
          </a:ln>
        </p:spPr>
        <p:txBody>
          <a:bodyPr/>
          <a:lstStyle/>
          <a:p>
            <a:pPr marL="342900" indent="-342900" algn="ctr" rtl="0" eaLnBrk="0" hangingPunct="0">
              <a:spcBef>
                <a:spcPct val="20000"/>
              </a:spcBef>
              <a:buFont typeface="Wingdings 2" pitchFamily="18" charset="2"/>
              <a:buNone/>
              <a:defRPr/>
            </a:pPr>
            <a:r>
              <a:rPr lang="ar-SA" sz="3200" b="1" dirty="0">
                <a:latin typeface="+mn-lt"/>
                <a:cs typeface="Arial" charset="0"/>
              </a:rPr>
              <a:t>الميزانية</a:t>
            </a: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en-GB" sz="3200" dirty="0">
              <a:latin typeface="+mn-lt"/>
              <a:cs typeface="Arial" charset="0"/>
            </a:endParaRPr>
          </a:p>
        </p:txBody>
      </p:sp>
      <p:sp>
        <p:nvSpPr>
          <p:cNvPr id="7" name="Content Placeholder 2"/>
          <p:cNvSpPr txBox="1">
            <a:spLocks/>
          </p:cNvSpPr>
          <p:nvPr/>
        </p:nvSpPr>
        <p:spPr bwMode="auto">
          <a:xfrm>
            <a:off x="914400" y="1295400"/>
            <a:ext cx="8305800" cy="4572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62000" y="2057400"/>
          <a:ext cx="7848600" cy="3581401"/>
        </p:xfrm>
        <a:graphic>
          <a:graphicData uri="http://schemas.openxmlformats.org/drawingml/2006/table">
            <a:tbl>
              <a:tblPr firstRow="1" bandRow="1">
                <a:tableStyleId>{5C22544A-7EE6-4342-B048-85BDC9FD1C3A}</a:tableStyleId>
              </a:tblPr>
              <a:tblGrid>
                <a:gridCol w="2550795"/>
                <a:gridCol w="1373505"/>
                <a:gridCol w="2550795"/>
                <a:gridCol w="1373505"/>
              </a:tblGrid>
              <a:tr h="504423">
                <a:tc>
                  <a:txBody>
                    <a:bodyPr/>
                    <a:lstStyle/>
                    <a:p>
                      <a:pPr algn="r" rtl="1"/>
                      <a:r>
                        <a:rPr lang="ar-SA" sz="2000" u="sng" dirty="0" smtClean="0">
                          <a:solidFill>
                            <a:srgbClr val="FF0000"/>
                          </a:solidFill>
                        </a:rPr>
                        <a:t>الخصوم</a:t>
                      </a:r>
                      <a:endParaRPr lang="en-GB" sz="2000" u="sng" dirty="0">
                        <a:solidFill>
                          <a:srgbClr val="FF0000"/>
                        </a:solidFill>
                      </a:endParaRPr>
                    </a:p>
                  </a:txBody>
                  <a:tcPr>
                    <a:solidFill>
                      <a:schemeClr val="tx2">
                        <a:lumMod val="20000"/>
                        <a:lumOff val="80000"/>
                      </a:schemeClr>
                    </a:solidFill>
                  </a:tcPr>
                </a:tc>
                <a:tc>
                  <a:txBody>
                    <a:bodyPr/>
                    <a:lstStyle/>
                    <a:p>
                      <a:pPr algn="r" rtl="1"/>
                      <a:endParaRPr lang="en-GB" sz="2000" b="1" dirty="0">
                        <a:solidFill>
                          <a:srgbClr val="FF0000"/>
                        </a:solidFill>
                      </a:endParaRPr>
                    </a:p>
                  </a:txBody>
                  <a:tcPr>
                    <a:solidFill>
                      <a:schemeClr val="tx2">
                        <a:lumMod val="20000"/>
                        <a:lumOff val="80000"/>
                      </a:schemeClr>
                    </a:solidFill>
                  </a:tcPr>
                </a:tc>
                <a:tc>
                  <a:txBody>
                    <a:bodyPr/>
                    <a:lstStyle/>
                    <a:p>
                      <a:pPr algn="r" rtl="1"/>
                      <a:r>
                        <a:rPr lang="ar-SA" sz="2000" u="sng" dirty="0" smtClean="0">
                          <a:solidFill>
                            <a:srgbClr val="FF0000"/>
                          </a:solidFill>
                        </a:rPr>
                        <a:t>الأصــــول</a:t>
                      </a:r>
                      <a:endParaRPr lang="en-GB" sz="2000" u="sng" dirty="0">
                        <a:solidFill>
                          <a:srgbClr val="FF0000"/>
                        </a:solidFill>
                      </a:endParaRPr>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54863">
                <a:tc>
                  <a:txBody>
                    <a:bodyPr/>
                    <a:lstStyle/>
                    <a:p>
                      <a:pPr algn="r" rtl="1"/>
                      <a:r>
                        <a:rPr lang="ar-SA" sz="2000" dirty="0" smtClean="0"/>
                        <a:t>قرض البنك</a:t>
                      </a:r>
                      <a:endParaRPr lang="en-GB" sz="2000" dirty="0"/>
                    </a:p>
                  </a:txBody>
                  <a:tcPr>
                    <a:solidFill>
                      <a:schemeClr val="tx2">
                        <a:lumMod val="20000"/>
                        <a:lumOff val="80000"/>
                      </a:schemeClr>
                    </a:solidFill>
                  </a:tcPr>
                </a:tc>
                <a:tc>
                  <a:txBody>
                    <a:bodyPr/>
                    <a:lstStyle/>
                    <a:p>
                      <a:pPr algn="r" rtl="1"/>
                      <a:r>
                        <a:rPr lang="ar-SA" sz="2000" b="1" dirty="0" smtClean="0"/>
                        <a:t>200000</a:t>
                      </a:r>
                      <a:endParaRPr lang="en-GB" sz="2000" b="1" dirty="0"/>
                    </a:p>
                  </a:txBody>
                  <a:tcPr>
                    <a:solidFill>
                      <a:schemeClr val="tx2">
                        <a:lumMod val="20000"/>
                        <a:lumOff val="80000"/>
                      </a:schemeClr>
                    </a:solidFill>
                  </a:tcPr>
                </a:tc>
                <a:tc>
                  <a:txBody>
                    <a:bodyPr/>
                    <a:lstStyle/>
                    <a:p>
                      <a:pPr algn="r" rtl="1"/>
                      <a:r>
                        <a:rPr lang="ar-SA" sz="2000" dirty="0" smtClean="0"/>
                        <a:t>بنك</a:t>
                      </a:r>
                      <a:endParaRPr lang="en-GB" sz="2000" dirty="0"/>
                    </a:p>
                  </a:txBody>
                  <a:tcPr>
                    <a:solidFill>
                      <a:schemeClr val="tx2">
                        <a:lumMod val="20000"/>
                        <a:lumOff val="80000"/>
                      </a:schemeClr>
                    </a:solidFill>
                  </a:tcPr>
                </a:tc>
                <a:tc>
                  <a:txBody>
                    <a:bodyPr/>
                    <a:lstStyle/>
                    <a:p>
                      <a:pPr algn="r" rtl="1"/>
                      <a:r>
                        <a:rPr lang="ar-SA" sz="2000" b="1" dirty="0" smtClean="0"/>
                        <a:t>450000</a:t>
                      </a:r>
                      <a:endParaRPr lang="en-GB" sz="2000" b="1" dirty="0"/>
                    </a:p>
                  </a:txBody>
                  <a:tcPr>
                    <a:solidFill>
                      <a:schemeClr val="tx2">
                        <a:lumMod val="20000"/>
                        <a:lumOff val="80000"/>
                      </a:schemeClr>
                    </a:solidFill>
                  </a:tcPr>
                </a:tc>
              </a:tr>
              <a:tr h="504423">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c>
                  <a:txBody>
                    <a:bodyPr/>
                    <a:lstStyle/>
                    <a:p>
                      <a:pPr algn="r" rtl="1"/>
                      <a:r>
                        <a:rPr lang="ar-SA" sz="2000" dirty="0" smtClean="0"/>
                        <a:t>مبنى</a:t>
                      </a:r>
                      <a:endParaRPr lang="en-GB" sz="2000" dirty="0"/>
                    </a:p>
                  </a:txBody>
                  <a:tcPr>
                    <a:solidFill>
                      <a:schemeClr val="tx2">
                        <a:lumMod val="20000"/>
                        <a:lumOff val="80000"/>
                      </a:schemeClr>
                    </a:solidFill>
                  </a:tcPr>
                </a:tc>
                <a:tc>
                  <a:txBody>
                    <a:bodyPr/>
                    <a:lstStyle/>
                    <a:p>
                      <a:pPr algn="r" rtl="1"/>
                      <a:r>
                        <a:rPr lang="ar-SA" sz="2000" b="1" dirty="0" smtClean="0"/>
                        <a:t>250000</a:t>
                      </a:r>
                      <a:endParaRPr lang="en-GB" sz="2000" b="1" dirty="0"/>
                    </a:p>
                  </a:txBody>
                  <a:tcPr>
                    <a:solidFill>
                      <a:schemeClr val="tx2">
                        <a:lumMod val="20000"/>
                        <a:lumOff val="80000"/>
                      </a:schemeClr>
                    </a:solidFill>
                  </a:tcPr>
                </a:tc>
              </a:tr>
              <a:tr h="504423">
                <a:tc>
                  <a:txBody>
                    <a:bodyPr/>
                    <a:lstStyle/>
                    <a:p>
                      <a:pPr algn="r" rtl="1"/>
                      <a:r>
                        <a:rPr lang="ar-SA" sz="2000" b="1" u="sng" dirty="0" smtClean="0">
                          <a:solidFill>
                            <a:srgbClr val="FF0000"/>
                          </a:solidFill>
                        </a:rPr>
                        <a:t>حقوق الملكية</a:t>
                      </a:r>
                      <a:endParaRPr lang="en-GB" sz="2000" b="1" u="sng" dirty="0">
                        <a:solidFill>
                          <a:srgbClr val="FF0000"/>
                        </a:solidFill>
                      </a:endParaRPr>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04423">
                <a:tc>
                  <a:txBody>
                    <a:bodyPr/>
                    <a:lstStyle/>
                    <a:p>
                      <a:pPr algn="r" rtl="1"/>
                      <a:r>
                        <a:rPr lang="ar-SA" sz="2000" dirty="0" smtClean="0"/>
                        <a:t>رأس المال</a:t>
                      </a:r>
                      <a:endParaRPr lang="en-GB" sz="2000" dirty="0"/>
                    </a:p>
                  </a:txBody>
                  <a:tcPr>
                    <a:solidFill>
                      <a:schemeClr val="tx2">
                        <a:lumMod val="20000"/>
                        <a:lumOff val="80000"/>
                      </a:schemeClr>
                    </a:solidFill>
                  </a:tcPr>
                </a:tc>
                <a:tc>
                  <a:txBody>
                    <a:bodyPr/>
                    <a:lstStyle/>
                    <a:p>
                      <a:pPr algn="r" rtl="1"/>
                      <a:r>
                        <a:rPr lang="ar-SA" sz="2000" b="1" dirty="0" smtClean="0"/>
                        <a:t>500000</a:t>
                      </a:r>
                      <a:endParaRPr lang="en-GB" sz="2000" b="1"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04423">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c>
                  <a:txBody>
                    <a:bodyPr/>
                    <a:lstStyle/>
                    <a:p>
                      <a:pPr algn="r" rtl="1"/>
                      <a:endParaRPr lang="en-GB" sz="2000" dirty="0"/>
                    </a:p>
                  </a:txBody>
                  <a:tcPr>
                    <a:solidFill>
                      <a:schemeClr val="tx2">
                        <a:lumMod val="20000"/>
                        <a:lumOff val="80000"/>
                      </a:schemeClr>
                    </a:solidFill>
                  </a:tcPr>
                </a:tc>
                <a:tc>
                  <a:txBody>
                    <a:bodyPr/>
                    <a:lstStyle/>
                    <a:p>
                      <a:pPr algn="r" rtl="1"/>
                      <a:endParaRPr lang="en-GB" sz="2000" b="1" dirty="0"/>
                    </a:p>
                  </a:txBody>
                  <a:tcPr>
                    <a:solidFill>
                      <a:schemeClr val="tx2">
                        <a:lumMod val="20000"/>
                        <a:lumOff val="80000"/>
                      </a:schemeClr>
                    </a:solidFill>
                  </a:tcPr>
                </a:tc>
              </a:tr>
              <a:tr h="504423">
                <a:tc>
                  <a:txBody>
                    <a:bodyPr/>
                    <a:lstStyle/>
                    <a:p>
                      <a:pPr algn="r" rtl="1"/>
                      <a:r>
                        <a:rPr lang="ar-SA" sz="2000" dirty="0" smtClean="0"/>
                        <a:t>المجموع</a:t>
                      </a:r>
                      <a:endParaRPr lang="en-GB" sz="2000" dirty="0"/>
                    </a:p>
                  </a:txBody>
                  <a:tcPr>
                    <a:solidFill>
                      <a:srgbClr val="FFFF00"/>
                    </a:solidFill>
                  </a:tcPr>
                </a:tc>
                <a:tc>
                  <a:txBody>
                    <a:bodyPr/>
                    <a:lstStyle/>
                    <a:p>
                      <a:pPr algn="r" rtl="1"/>
                      <a:r>
                        <a:rPr lang="ar-SA" sz="2000" b="1" dirty="0" smtClean="0"/>
                        <a:t>700000</a:t>
                      </a:r>
                      <a:endParaRPr lang="en-GB" sz="2000" b="1" dirty="0"/>
                    </a:p>
                  </a:txBody>
                  <a:tcPr>
                    <a:solidFill>
                      <a:srgbClr val="FFFF00"/>
                    </a:solidFill>
                  </a:tcPr>
                </a:tc>
                <a:tc>
                  <a:txBody>
                    <a:bodyPr/>
                    <a:lstStyle/>
                    <a:p>
                      <a:pPr algn="r" rtl="1"/>
                      <a:r>
                        <a:rPr lang="ar-SA" sz="2000" dirty="0" smtClean="0"/>
                        <a:t>المجموع</a:t>
                      </a:r>
                      <a:endParaRPr lang="en-GB" sz="2000" dirty="0"/>
                    </a:p>
                  </a:txBody>
                  <a:tcPr>
                    <a:solidFill>
                      <a:srgbClr val="FFFF00"/>
                    </a:solidFill>
                  </a:tcPr>
                </a:tc>
                <a:tc>
                  <a:txBody>
                    <a:bodyPr/>
                    <a:lstStyle/>
                    <a:p>
                      <a:pPr algn="r" rtl="1"/>
                      <a:r>
                        <a:rPr lang="ar-SA" sz="2000" b="1" dirty="0" smtClean="0"/>
                        <a:t>700000</a:t>
                      </a:r>
                      <a:endParaRPr lang="en-GB" sz="2000" b="1" dirty="0"/>
                    </a:p>
                  </a:txBody>
                  <a:tcPr>
                    <a:solidFill>
                      <a:srgbClr val="FFFF00"/>
                    </a:solidFill>
                  </a:tcPr>
                </a:tc>
              </a:tr>
            </a:tbl>
          </a:graphicData>
        </a:graphic>
      </p:graphicFrame>
    </p:spTree>
    <p:extLst>
      <p:ext uri="{BB962C8B-B14F-4D97-AF65-F5344CB8AC3E}">
        <p14:creationId xmlns:p14="http://schemas.microsoft.com/office/powerpoint/2010/main" val="37450144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prstClr val="white"/>
                </a:solidFill>
              </a:rPr>
              <a:pPr eaLnBrk="1" hangingPunct="1">
                <a:spcBef>
                  <a:spcPct val="0"/>
                </a:spcBef>
                <a:buFontTx/>
                <a:buNone/>
              </a:pPr>
              <a:t>15</a:t>
            </a:fld>
            <a:endParaRPr lang="en-US" altLang="en-US" sz="1200" dirty="0" smtClean="0">
              <a:solidFill>
                <a:prstClr val="white"/>
              </a:solidFill>
            </a:endParaRPr>
          </a:p>
        </p:txBody>
      </p:sp>
      <p:sp>
        <p:nvSpPr>
          <p:cNvPr id="14340" name="Title 1"/>
          <p:cNvSpPr>
            <a:spLocks noGrp="1"/>
          </p:cNvSpPr>
          <p:nvPr>
            <p:ph type="title"/>
          </p:nvPr>
        </p:nvSpPr>
        <p:spPr>
          <a:xfrm>
            <a:off x="639316" y="327794"/>
            <a:ext cx="8778180" cy="1156990"/>
          </a:xfrm>
          <a:noFill/>
          <a:ln>
            <a:noFill/>
          </a:ln>
        </p:spPr>
        <p:txBody>
          <a:bodyPr/>
          <a:lstStyle/>
          <a:p>
            <a:pPr rtl="1"/>
            <a:r>
              <a:rPr lang="ar-SA" sz="2800" b="1" dirty="0">
                <a:solidFill>
                  <a:srgbClr val="C00000"/>
                </a:solidFill>
                <a:cs typeface="Arial" pitchFamily="34" charset="0"/>
              </a:rPr>
              <a:t>العملية </a:t>
            </a:r>
            <a:r>
              <a:rPr lang="ar-SA" sz="2800" b="1" dirty="0">
                <a:solidFill>
                  <a:srgbClr val="C00000"/>
                </a:solidFill>
                <a:cs typeface="Arial" pitchFamily="34" charset="0"/>
              </a:rPr>
              <a:t>الرابعة </a:t>
            </a:r>
            <a:r>
              <a:rPr lang="ar-SA" sz="2800" b="1" dirty="0">
                <a:solidFill>
                  <a:srgbClr val="C00000"/>
                </a:solidFill>
                <a:cs typeface="Arial" pitchFamily="34" charset="0"/>
              </a:rPr>
              <a:t/>
            </a:r>
            <a:br>
              <a:rPr lang="ar-SA" sz="2800" b="1" dirty="0">
                <a:solidFill>
                  <a:srgbClr val="C00000"/>
                </a:solidFill>
                <a:cs typeface="Arial" pitchFamily="34" charset="0"/>
              </a:rPr>
            </a:br>
            <a:r>
              <a:rPr lang="ar-SA" sz="2800" b="1" dirty="0">
                <a:solidFill>
                  <a:srgbClr val="C00000"/>
                </a:solidFill>
                <a:cs typeface="Arial" pitchFamily="34" charset="0"/>
              </a:rPr>
              <a:t>اشترت منشأة </a:t>
            </a:r>
            <a:r>
              <a:rPr lang="ar-SA" sz="2800" b="1" dirty="0">
                <a:solidFill>
                  <a:srgbClr val="C00000"/>
                </a:solidFill>
                <a:cs typeface="Arial" pitchFamily="34" charset="0"/>
              </a:rPr>
              <a:t>ناصر </a:t>
            </a:r>
            <a:r>
              <a:rPr lang="ar-SA" sz="2800" b="1" dirty="0">
                <a:solidFill>
                  <a:srgbClr val="C00000"/>
                </a:solidFill>
                <a:cs typeface="Arial" pitchFamily="34" charset="0"/>
              </a:rPr>
              <a:t>أجهزة تكييف وحاسب آلي من محلات الهدى بمبلغ 50 ألف ريال وتم السداد بشيك.</a:t>
            </a:r>
            <a:endParaRPr lang="en-GB" sz="2800" b="1" dirty="0">
              <a:solidFill>
                <a:srgbClr val="C00000"/>
              </a:solidFill>
              <a:cs typeface="Arial" pitchFamily="34" charset="0"/>
            </a:endParaRPr>
          </a:p>
        </p:txBody>
      </p:sp>
      <p:sp>
        <p:nvSpPr>
          <p:cNvPr id="52229" name="Content Placeholder 5"/>
          <p:cNvSpPr>
            <a:spLocks noGrp="1"/>
          </p:cNvSpPr>
          <p:nvPr>
            <p:ph idx="1"/>
          </p:nvPr>
        </p:nvSpPr>
        <p:spPr>
          <a:xfrm>
            <a:off x="533400" y="1600200"/>
            <a:ext cx="8915400" cy="4525963"/>
          </a:xfrm>
        </p:spPr>
        <p:txBody>
          <a:bodyPr/>
          <a:lstStyle/>
          <a:p>
            <a:endParaRPr lang="en-GB" altLang="en-US" dirty="0" smtClean="0">
              <a:cs typeface="Arial" pitchFamily="34" charset="0"/>
            </a:endParaRPr>
          </a:p>
        </p:txBody>
      </p:sp>
      <p:sp>
        <p:nvSpPr>
          <p:cNvPr id="8" name="Content Placeholder 2"/>
          <p:cNvSpPr txBox="1">
            <a:spLocks/>
          </p:cNvSpPr>
          <p:nvPr/>
        </p:nvSpPr>
        <p:spPr bwMode="auto">
          <a:xfrm>
            <a:off x="533400" y="1600200"/>
            <a:ext cx="8839200" cy="4114800"/>
          </a:xfrm>
          <a:prstGeom prst="rect">
            <a:avLst/>
          </a:prstGeom>
          <a:solidFill>
            <a:schemeClr val="bg2"/>
          </a:solidFill>
          <a:ln w="9525">
            <a:solidFill>
              <a:schemeClr val="accent1"/>
            </a:solidFill>
            <a:miter lim="800000"/>
            <a:headEnd/>
            <a:tailEnd/>
          </a:ln>
        </p:spPr>
        <p:txBody>
          <a:bodyPr/>
          <a:lstStyle/>
          <a:p>
            <a:pPr marL="342900" indent="-342900" rtl="0" eaLnBrk="0" hangingPunct="0">
              <a:spcBef>
                <a:spcPct val="20000"/>
              </a:spcBef>
              <a:buFont typeface="Wingdings 2" pitchFamily="18" charset="2"/>
              <a:buNone/>
              <a:defRPr/>
            </a:pPr>
            <a:r>
              <a:rPr lang="ar-SA" sz="3200" dirty="0">
                <a:solidFill>
                  <a:prstClr val="black"/>
                </a:solidFill>
                <a:latin typeface="Calibri"/>
                <a:cs typeface="Arial" charset="0"/>
              </a:rPr>
              <a:t> </a:t>
            </a: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r>
              <a:rPr lang="ar-SA" sz="2400" b="1" dirty="0">
                <a:solidFill>
                  <a:prstClr val="black"/>
                </a:solidFill>
                <a:latin typeface="Calibri"/>
                <a:cs typeface="Arial" charset="0"/>
              </a:rPr>
              <a:t>معادلة الميزانية: </a:t>
            </a:r>
            <a:r>
              <a:rPr lang="ar-SA" sz="2400" b="1" dirty="0" smtClean="0">
                <a:solidFill>
                  <a:prstClr val="black"/>
                </a:solidFill>
                <a:latin typeface="Calibri"/>
                <a:cs typeface="Arial" charset="0"/>
              </a:rPr>
              <a:t> </a:t>
            </a:r>
            <a:r>
              <a:rPr lang="ar-SA" sz="2400" b="1" dirty="0">
                <a:solidFill>
                  <a:prstClr val="black"/>
                </a:solidFill>
                <a:latin typeface="Calibri"/>
                <a:cs typeface="Arial" charset="0"/>
              </a:rPr>
              <a:t>الأصـــــــــــــول   </a:t>
            </a:r>
            <a:r>
              <a:rPr lang="ar-SA" sz="2400" b="1" dirty="0" smtClean="0">
                <a:solidFill>
                  <a:prstClr val="black"/>
                </a:solidFill>
                <a:latin typeface="Calibri"/>
                <a:cs typeface="Arial" charset="0"/>
              </a:rPr>
              <a:t>                   =   </a:t>
            </a:r>
            <a:r>
              <a:rPr lang="ar-SA" sz="2400" b="1" dirty="0">
                <a:solidFill>
                  <a:prstClr val="black"/>
                </a:solidFill>
                <a:latin typeface="Calibri"/>
                <a:cs typeface="Arial" charset="0"/>
              </a:rPr>
              <a:t>الخصوم      +   حقوق الملكية</a:t>
            </a:r>
          </a:p>
          <a:p>
            <a:pPr marL="342900" indent="-342900" rtl="0" eaLnBrk="0" hangingPunct="0">
              <a:spcBef>
                <a:spcPct val="20000"/>
              </a:spcBef>
              <a:buFont typeface="Wingdings 2" pitchFamily="18" charset="2"/>
              <a:buNone/>
              <a:defRPr/>
            </a:pPr>
            <a:r>
              <a:rPr lang="ar-SA" sz="2000" dirty="0" smtClean="0">
                <a:solidFill>
                  <a:prstClr val="black"/>
                </a:solidFill>
                <a:latin typeface="Calibri"/>
                <a:cs typeface="Arial" charset="0"/>
              </a:rPr>
              <a:t> </a:t>
            </a:r>
            <a:r>
              <a:rPr lang="ar-SA" sz="2000" dirty="0" smtClean="0">
                <a:solidFill>
                  <a:srgbClr val="FF0000"/>
                </a:solidFill>
                <a:latin typeface="Calibri"/>
                <a:cs typeface="Arial" charset="0"/>
              </a:rPr>
              <a:t>400000 بنك + 250000 مبني + 50000 الات ومعدات = 200000 قرض + 500000 راس المال </a:t>
            </a:r>
            <a:endParaRPr lang="ar-SA" sz="2000" dirty="0">
              <a:solidFill>
                <a:srgbClr val="FF0000"/>
              </a:solidFill>
              <a:latin typeface="Calibri"/>
              <a:cs typeface="Arial" charset="0"/>
            </a:endParaRPr>
          </a:p>
        </p:txBody>
      </p:sp>
      <p:graphicFrame>
        <p:nvGraphicFramePr>
          <p:cNvPr id="9" name="Table 8"/>
          <p:cNvGraphicFramePr>
            <a:graphicFrameLocks noGrp="1"/>
          </p:cNvGraphicFramePr>
          <p:nvPr>
            <p:extLst/>
          </p:nvPr>
        </p:nvGraphicFramePr>
        <p:xfrm>
          <a:off x="492200" y="1693369"/>
          <a:ext cx="8565256" cy="1752600"/>
        </p:xfrm>
        <a:graphic>
          <a:graphicData uri="http://schemas.openxmlformats.org/drawingml/2006/table">
            <a:tbl>
              <a:tblPr firstRow="1" bandRow="1">
                <a:tableStyleId>{5C22544A-7EE6-4342-B048-85BDC9FD1C3A}</a:tableStyleId>
              </a:tblPr>
              <a:tblGrid>
                <a:gridCol w="2156544"/>
                <a:gridCol w="1440160"/>
                <a:gridCol w="4968552"/>
              </a:tblGrid>
              <a:tr h="584200">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584200">
                <a:tc gridSpan="2">
                  <a:txBody>
                    <a:bodyPr/>
                    <a:lstStyle/>
                    <a:p>
                      <a:pPr algn="r"/>
                      <a:r>
                        <a:rPr lang="ar-SA" sz="2400" b="1" dirty="0" smtClean="0"/>
                        <a:t> 200000</a:t>
                      </a:r>
                      <a:r>
                        <a:rPr lang="ar-SA" sz="2400" b="1" baseline="0" dirty="0" smtClean="0"/>
                        <a:t>    +    500000</a:t>
                      </a:r>
                      <a:endParaRPr lang="en-GB" b="1" dirty="0"/>
                    </a:p>
                  </a:txBody>
                  <a:tcPr/>
                </a:tc>
                <a:tc hMerge="1">
                  <a:txBody>
                    <a:bodyPr/>
                    <a:lstStyle/>
                    <a:p>
                      <a:pPr algn="ctr"/>
                      <a:endParaRPr lang="en-GB" dirty="0"/>
                    </a:p>
                  </a:txBody>
                  <a:tcPr/>
                </a:tc>
                <a:tc>
                  <a:txBody>
                    <a:bodyPr/>
                    <a:lstStyle/>
                    <a:p>
                      <a:pPr algn="r"/>
                      <a:r>
                        <a:rPr lang="ar-SA" sz="2400" b="1" dirty="0" smtClean="0"/>
                        <a:t>400000       +  250000   +  50000</a:t>
                      </a:r>
                      <a:endParaRPr lang="en-GB" sz="2400" b="1" dirty="0"/>
                    </a:p>
                  </a:txBody>
                  <a:tcPr/>
                </a:tc>
              </a:tr>
              <a:tr h="584200">
                <a:tc>
                  <a:txBody>
                    <a:bodyPr/>
                    <a:lstStyle/>
                    <a:p>
                      <a:pPr algn="ctr"/>
                      <a:r>
                        <a:rPr lang="ar-SA" sz="2400" b="1" dirty="0" smtClean="0"/>
                        <a:t>رأس المال</a:t>
                      </a:r>
                      <a:endParaRPr lang="en-GB" sz="2400" b="1" dirty="0"/>
                    </a:p>
                  </a:txBody>
                  <a:tcPr/>
                </a:tc>
                <a:tc>
                  <a:txBody>
                    <a:bodyPr/>
                    <a:lstStyle/>
                    <a:p>
                      <a:pPr algn="ctr"/>
                      <a:r>
                        <a:rPr lang="ar-SA" sz="2400" b="1" dirty="0" smtClean="0"/>
                        <a:t>قرض البنك</a:t>
                      </a:r>
                      <a:endParaRPr lang="en-GB" sz="2400" b="1" dirty="0"/>
                    </a:p>
                  </a:txBody>
                  <a:tcPr/>
                </a:tc>
                <a:tc>
                  <a:txBody>
                    <a:bodyPr/>
                    <a:lstStyle/>
                    <a:p>
                      <a:pPr algn="r"/>
                      <a:r>
                        <a:rPr lang="ar-SA" sz="2000" b="1" dirty="0" smtClean="0"/>
                        <a:t>حساب جاري بنك الرياض +  المبني + الات </a:t>
                      </a:r>
                      <a:r>
                        <a:rPr lang="ar-SA" sz="2400" b="1" dirty="0" smtClean="0"/>
                        <a:t>ومعدات</a:t>
                      </a:r>
                      <a:endParaRPr lang="en-GB" sz="2400" b="1" dirty="0"/>
                    </a:p>
                  </a:txBody>
                  <a:tcPr/>
                </a:tc>
              </a:tr>
            </a:tbl>
          </a:graphicData>
        </a:graphic>
      </p:graphicFrame>
      <p:sp>
        <p:nvSpPr>
          <p:cNvPr id="10" name="Down Arrow 9"/>
          <p:cNvSpPr/>
          <p:nvPr/>
        </p:nvSpPr>
        <p:spPr>
          <a:xfrm>
            <a:off x="3152800" y="3352800"/>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1" name="Down Arrow 10"/>
          <p:cNvSpPr/>
          <p:nvPr/>
        </p:nvSpPr>
        <p:spPr>
          <a:xfrm>
            <a:off x="1064568" y="3358023"/>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2" name="Down Arrow 11"/>
          <p:cNvSpPr/>
          <p:nvPr/>
        </p:nvSpPr>
        <p:spPr>
          <a:xfrm>
            <a:off x="6461010" y="3284325"/>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Tree>
    <p:extLst>
      <p:ext uri="{BB962C8B-B14F-4D97-AF65-F5344CB8AC3E}">
        <p14:creationId xmlns:p14="http://schemas.microsoft.com/office/powerpoint/2010/main" val="42807699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blinds(horizontal)">
                                      <p:cBhvr>
                                        <p:cTn id="43"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949C2A0-C8A9-4C8F-89EF-CF7E5117292B}" type="slidenum">
              <a:rPr lang="ar-SA" altLang="en-US" sz="1200" smtClean="0">
                <a:solidFill>
                  <a:schemeClr val="bg1"/>
                </a:solidFill>
              </a:rPr>
              <a:pPr eaLnBrk="1" hangingPunct="1">
                <a:spcBef>
                  <a:spcPct val="0"/>
                </a:spcBef>
                <a:buFontTx/>
                <a:buNone/>
              </a:pPr>
              <a:t>16</a:t>
            </a:fld>
            <a:endParaRPr lang="en-US" altLang="en-US" sz="1200" dirty="0" smtClean="0">
              <a:solidFill>
                <a:schemeClr val="bg1"/>
              </a:solidFill>
            </a:endParaRPr>
          </a:p>
        </p:txBody>
      </p:sp>
      <p:sp>
        <p:nvSpPr>
          <p:cNvPr id="5" name="Title 1"/>
          <p:cNvSpPr txBox="1">
            <a:spLocks/>
          </p:cNvSpPr>
          <p:nvPr/>
        </p:nvSpPr>
        <p:spPr bwMode="auto">
          <a:xfrm>
            <a:off x="533400" y="274638"/>
            <a:ext cx="8839200" cy="1020762"/>
          </a:xfrm>
          <a:prstGeom prst="rect">
            <a:avLst/>
          </a:prstGeom>
          <a:noFill/>
          <a:ln>
            <a:noFill/>
          </a:ln>
        </p:spPr>
        <p:txBody>
          <a:bodyPr/>
          <a:lstStyle>
            <a:lvl1pPr eaLnBrk="1" hangingPunct="1">
              <a:defRPr sz="28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altLang="en-US" dirty="0"/>
              <a:t>يمكن </a:t>
            </a:r>
            <a:r>
              <a:rPr lang="ar-SA" altLang="en-US" dirty="0"/>
              <a:t>إعداد ميزانية منشأة ناصر بعد العملية </a:t>
            </a:r>
            <a:r>
              <a:rPr lang="ar-SA" altLang="en-US" dirty="0"/>
              <a:t>الرابعة </a:t>
            </a:r>
            <a:r>
              <a:rPr lang="ar-SA" altLang="en-US" dirty="0"/>
              <a:t>كما يلي</a:t>
            </a:r>
            <a:endParaRPr lang="ar-SA" dirty="0"/>
          </a:p>
          <a:p>
            <a:endParaRPr lang="en-GB" dirty="0"/>
          </a:p>
        </p:txBody>
      </p:sp>
      <p:sp>
        <p:nvSpPr>
          <p:cNvPr id="6" name="Content Placeholder 2"/>
          <p:cNvSpPr txBox="1">
            <a:spLocks/>
          </p:cNvSpPr>
          <p:nvPr/>
        </p:nvSpPr>
        <p:spPr bwMode="auto">
          <a:xfrm>
            <a:off x="533400" y="1447800"/>
            <a:ext cx="88392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533400" y="1295400"/>
            <a:ext cx="8839200" cy="4572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62000" y="2057400"/>
          <a:ext cx="8077200" cy="3527426"/>
        </p:xfrm>
        <a:graphic>
          <a:graphicData uri="http://schemas.openxmlformats.org/drawingml/2006/table">
            <a:tbl>
              <a:tblPr firstRow="1" bandRow="1">
                <a:tableStyleId>{5C22544A-7EE6-4342-B048-85BDC9FD1C3A}</a:tableStyleId>
              </a:tblPr>
              <a:tblGrid>
                <a:gridCol w="2625091"/>
                <a:gridCol w="1413509"/>
                <a:gridCol w="2625091"/>
                <a:gridCol w="1413509"/>
              </a:tblGrid>
              <a:tr h="435485">
                <a:tc>
                  <a:txBody>
                    <a:bodyPr/>
                    <a:lstStyle/>
                    <a:p>
                      <a:pPr algn="r"/>
                      <a:r>
                        <a:rPr lang="ar-SA" sz="2000" u="sng" dirty="0" smtClean="0">
                          <a:solidFill>
                            <a:srgbClr val="FF0000"/>
                          </a:solidFill>
                        </a:rPr>
                        <a:t>الخصوم</a:t>
                      </a:r>
                      <a:endParaRPr lang="en-GB" sz="2000" u="sng" dirty="0">
                        <a:solidFill>
                          <a:srgbClr val="FF0000"/>
                        </a:solidFill>
                      </a:endParaRPr>
                    </a:p>
                  </a:txBody>
                  <a:tcPr marT="45726" marB="45726">
                    <a:solidFill>
                      <a:schemeClr val="tx2">
                        <a:lumMod val="20000"/>
                        <a:lumOff val="80000"/>
                      </a:schemeClr>
                    </a:solidFill>
                  </a:tcPr>
                </a:tc>
                <a:tc>
                  <a:txBody>
                    <a:bodyPr/>
                    <a:lstStyle/>
                    <a:p>
                      <a:pPr algn="r"/>
                      <a:endParaRPr lang="en-GB" sz="2000" b="1" dirty="0">
                        <a:solidFill>
                          <a:srgbClr val="FF0000"/>
                        </a:solidFill>
                      </a:endParaRPr>
                    </a:p>
                  </a:txBody>
                  <a:tcPr marT="45726" marB="45726">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marT="45726" marB="45726">
                    <a:solidFill>
                      <a:schemeClr val="tx2">
                        <a:lumMod val="20000"/>
                        <a:lumOff val="80000"/>
                      </a:schemeClr>
                    </a:solidFill>
                  </a:tcPr>
                </a:tc>
                <a:tc>
                  <a:txBody>
                    <a:bodyPr/>
                    <a:lstStyle/>
                    <a:p>
                      <a:pPr algn="r"/>
                      <a:endParaRPr lang="en-GB" sz="2000" b="1" dirty="0"/>
                    </a:p>
                  </a:txBody>
                  <a:tcPr marT="45726" marB="45726">
                    <a:solidFill>
                      <a:schemeClr val="tx2">
                        <a:lumMod val="20000"/>
                        <a:lumOff val="80000"/>
                      </a:schemeClr>
                    </a:solidFill>
                  </a:tcPr>
                </a:tc>
              </a:tr>
              <a:tr h="479031">
                <a:tc>
                  <a:txBody>
                    <a:bodyPr/>
                    <a:lstStyle/>
                    <a:p>
                      <a:pPr algn="r"/>
                      <a:r>
                        <a:rPr lang="ar-SA" sz="2000" dirty="0" smtClean="0"/>
                        <a:t>قرض البنك</a:t>
                      </a:r>
                      <a:endParaRPr lang="en-GB" sz="2000" dirty="0"/>
                    </a:p>
                  </a:txBody>
                  <a:tcPr marT="45726" marB="45726">
                    <a:solidFill>
                      <a:schemeClr val="tx2">
                        <a:lumMod val="20000"/>
                        <a:lumOff val="80000"/>
                      </a:schemeClr>
                    </a:solidFill>
                  </a:tcPr>
                </a:tc>
                <a:tc>
                  <a:txBody>
                    <a:bodyPr/>
                    <a:lstStyle/>
                    <a:p>
                      <a:pPr algn="r"/>
                      <a:r>
                        <a:rPr lang="ar-SA" sz="2000" b="1" dirty="0" smtClean="0"/>
                        <a:t>200000</a:t>
                      </a:r>
                      <a:endParaRPr lang="en-GB" sz="2000" b="1" dirty="0"/>
                    </a:p>
                  </a:txBody>
                  <a:tcPr marT="45726" marB="45726">
                    <a:solidFill>
                      <a:schemeClr val="tx2">
                        <a:lumMod val="20000"/>
                        <a:lumOff val="80000"/>
                      </a:schemeClr>
                    </a:solidFill>
                  </a:tcPr>
                </a:tc>
                <a:tc>
                  <a:txBody>
                    <a:bodyPr/>
                    <a:lstStyle/>
                    <a:p>
                      <a:pPr algn="r"/>
                      <a:r>
                        <a:rPr lang="ar-SA" sz="2000" dirty="0" smtClean="0"/>
                        <a:t>بنك</a:t>
                      </a:r>
                      <a:endParaRPr lang="en-GB" sz="2000" dirty="0"/>
                    </a:p>
                  </a:txBody>
                  <a:tcPr marT="45726" marB="45726">
                    <a:solidFill>
                      <a:schemeClr val="tx2">
                        <a:lumMod val="20000"/>
                        <a:lumOff val="80000"/>
                      </a:schemeClr>
                    </a:solidFill>
                  </a:tcPr>
                </a:tc>
                <a:tc>
                  <a:txBody>
                    <a:bodyPr/>
                    <a:lstStyle/>
                    <a:p>
                      <a:pPr algn="r"/>
                      <a:r>
                        <a:rPr lang="ar-SA" sz="2000" b="1" dirty="0" smtClean="0"/>
                        <a:t>400000</a:t>
                      </a:r>
                      <a:endParaRPr lang="en-GB" sz="2000" b="1" dirty="0"/>
                    </a:p>
                  </a:txBody>
                  <a:tcPr marT="45726" marB="45726">
                    <a:solidFill>
                      <a:schemeClr val="tx2">
                        <a:lumMod val="20000"/>
                        <a:lumOff val="80000"/>
                      </a:schemeClr>
                    </a:solidFill>
                  </a:tcPr>
                </a:tc>
              </a:tr>
              <a:tr h="435485">
                <a:tc>
                  <a:txBody>
                    <a:bodyPr/>
                    <a:lstStyle/>
                    <a:p>
                      <a:pPr algn="r"/>
                      <a:endParaRPr lang="en-GB" sz="2000" dirty="0"/>
                    </a:p>
                  </a:txBody>
                  <a:tcPr marT="45726" marB="45726">
                    <a:solidFill>
                      <a:schemeClr val="tx2">
                        <a:lumMod val="20000"/>
                        <a:lumOff val="80000"/>
                      </a:schemeClr>
                    </a:solidFill>
                  </a:tcPr>
                </a:tc>
                <a:tc>
                  <a:txBody>
                    <a:bodyPr/>
                    <a:lstStyle/>
                    <a:p>
                      <a:pPr algn="r"/>
                      <a:endParaRPr lang="en-GB" sz="2000" b="1" dirty="0"/>
                    </a:p>
                  </a:txBody>
                  <a:tcPr marT="45726" marB="45726">
                    <a:solidFill>
                      <a:schemeClr val="tx2">
                        <a:lumMod val="20000"/>
                        <a:lumOff val="80000"/>
                      </a:schemeClr>
                    </a:solidFill>
                  </a:tcPr>
                </a:tc>
                <a:tc>
                  <a:txBody>
                    <a:bodyPr/>
                    <a:lstStyle/>
                    <a:p>
                      <a:pPr algn="r"/>
                      <a:r>
                        <a:rPr lang="ar-SA" sz="2000" dirty="0" smtClean="0"/>
                        <a:t>آلات ومعدات</a:t>
                      </a:r>
                      <a:endParaRPr lang="en-GB" sz="2000" dirty="0"/>
                    </a:p>
                  </a:txBody>
                  <a:tcPr marT="45726" marB="45726">
                    <a:solidFill>
                      <a:schemeClr val="tx2">
                        <a:lumMod val="20000"/>
                        <a:lumOff val="80000"/>
                      </a:schemeClr>
                    </a:solidFill>
                  </a:tcPr>
                </a:tc>
                <a:tc>
                  <a:txBody>
                    <a:bodyPr/>
                    <a:lstStyle/>
                    <a:p>
                      <a:pPr algn="r"/>
                      <a:r>
                        <a:rPr lang="ar-SA" sz="2000" b="1" dirty="0" smtClean="0"/>
                        <a:t>50000</a:t>
                      </a:r>
                      <a:endParaRPr lang="en-GB" sz="2000" b="1" dirty="0"/>
                    </a:p>
                  </a:txBody>
                  <a:tcPr marT="45726" marB="45726">
                    <a:solidFill>
                      <a:schemeClr val="tx2">
                        <a:lumMod val="20000"/>
                        <a:lumOff val="80000"/>
                      </a:schemeClr>
                    </a:solidFill>
                  </a:tcPr>
                </a:tc>
              </a:tr>
              <a:tr h="435485">
                <a:tc>
                  <a:txBody>
                    <a:bodyPr/>
                    <a:lstStyle/>
                    <a:p>
                      <a:pPr algn="r"/>
                      <a:endParaRPr lang="en-GB" sz="2000" dirty="0"/>
                    </a:p>
                  </a:txBody>
                  <a:tcPr marT="45726" marB="45726">
                    <a:solidFill>
                      <a:schemeClr val="tx2">
                        <a:lumMod val="20000"/>
                        <a:lumOff val="80000"/>
                      </a:schemeClr>
                    </a:solidFill>
                  </a:tcPr>
                </a:tc>
                <a:tc>
                  <a:txBody>
                    <a:bodyPr/>
                    <a:lstStyle/>
                    <a:p>
                      <a:pPr algn="r"/>
                      <a:endParaRPr lang="en-GB" sz="2000" b="1" dirty="0"/>
                    </a:p>
                  </a:txBody>
                  <a:tcPr marT="45726" marB="45726">
                    <a:solidFill>
                      <a:schemeClr val="tx2">
                        <a:lumMod val="20000"/>
                        <a:lumOff val="80000"/>
                      </a:schemeClr>
                    </a:solidFill>
                  </a:tcPr>
                </a:tc>
                <a:tc>
                  <a:txBody>
                    <a:bodyPr/>
                    <a:lstStyle/>
                    <a:p>
                      <a:pPr algn="r"/>
                      <a:r>
                        <a:rPr lang="ar-SA" sz="2000" dirty="0" smtClean="0"/>
                        <a:t>مبنى</a:t>
                      </a:r>
                      <a:endParaRPr lang="en-GB" sz="2000" dirty="0"/>
                    </a:p>
                  </a:txBody>
                  <a:tcPr marT="45726" marB="45726">
                    <a:solidFill>
                      <a:schemeClr val="tx2">
                        <a:lumMod val="20000"/>
                        <a:lumOff val="80000"/>
                      </a:schemeClr>
                    </a:solidFill>
                  </a:tcPr>
                </a:tc>
                <a:tc>
                  <a:txBody>
                    <a:bodyPr/>
                    <a:lstStyle/>
                    <a:p>
                      <a:pPr algn="r"/>
                      <a:r>
                        <a:rPr lang="ar-SA" sz="2000" b="1" dirty="0" smtClean="0"/>
                        <a:t>250000</a:t>
                      </a:r>
                      <a:endParaRPr lang="en-GB" sz="2000" b="1" dirty="0"/>
                    </a:p>
                  </a:txBody>
                  <a:tcPr marT="45726" marB="45726">
                    <a:solidFill>
                      <a:schemeClr val="tx2">
                        <a:lumMod val="20000"/>
                        <a:lumOff val="80000"/>
                      </a:schemeClr>
                    </a:solidFill>
                  </a:tcPr>
                </a:tc>
              </a:tr>
              <a:tr h="435485">
                <a:tc>
                  <a:txBody>
                    <a:bodyPr/>
                    <a:lstStyle/>
                    <a:p>
                      <a:pPr algn="r"/>
                      <a:r>
                        <a:rPr lang="ar-SA" sz="2000" b="1" u="sng" dirty="0" smtClean="0">
                          <a:solidFill>
                            <a:srgbClr val="FF0000"/>
                          </a:solidFill>
                        </a:rPr>
                        <a:t>حقوق الملكية</a:t>
                      </a:r>
                      <a:endParaRPr lang="en-GB" sz="2000" b="1" u="sng" dirty="0">
                        <a:solidFill>
                          <a:srgbClr val="FF0000"/>
                        </a:solidFill>
                      </a:endParaRPr>
                    </a:p>
                  </a:txBody>
                  <a:tcPr marT="45726" marB="45726">
                    <a:solidFill>
                      <a:schemeClr val="tx2">
                        <a:lumMod val="20000"/>
                        <a:lumOff val="80000"/>
                      </a:schemeClr>
                    </a:solidFill>
                  </a:tcPr>
                </a:tc>
                <a:tc>
                  <a:txBody>
                    <a:bodyPr/>
                    <a:lstStyle/>
                    <a:p>
                      <a:pPr algn="r"/>
                      <a:endParaRPr lang="en-GB" sz="2000" b="1" dirty="0"/>
                    </a:p>
                  </a:txBody>
                  <a:tcPr marT="45726" marB="45726">
                    <a:solidFill>
                      <a:schemeClr val="tx2">
                        <a:lumMod val="20000"/>
                        <a:lumOff val="80000"/>
                      </a:schemeClr>
                    </a:solidFill>
                  </a:tcPr>
                </a:tc>
                <a:tc>
                  <a:txBody>
                    <a:bodyPr/>
                    <a:lstStyle/>
                    <a:p>
                      <a:pPr algn="r"/>
                      <a:endParaRPr lang="en-GB" sz="1800" dirty="0"/>
                    </a:p>
                  </a:txBody>
                  <a:tcPr marT="45726" marB="45726">
                    <a:solidFill>
                      <a:schemeClr val="tx2">
                        <a:lumMod val="20000"/>
                        <a:lumOff val="80000"/>
                      </a:schemeClr>
                    </a:solidFill>
                  </a:tcPr>
                </a:tc>
                <a:tc>
                  <a:txBody>
                    <a:bodyPr/>
                    <a:lstStyle/>
                    <a:p>
                      <a:pPr algn="r"/>
                      <a:endParaRPr lang="en-GB" sz="1800" dirty="0"/>
                    </a:p>
                  </a:txBody>
                  <a:tcPr marT="45726" marB="45726">
                    <a:solidFill>
                      <a:schemeClr val="tx2">
                        <a:lumMod val="20000"/>
                        <a:lumOff val="80000"/>
                      </a:schemeClr>
                    </a:solidFill>
                  </a:tcPr>
                </a:tc>
              </a:tr>
              <a:tr h="435485">
                <a:tc>
                  <a:txBody>
                    <a:bodyPr/>
                    <a:lstStyle/>
                    <a:p>
                      <a:pPr algn="r"/>
                      <a:r>
                        <a:rPr lang="ar-SA" sz="2000" dirty="0" smtClean="0"/>
                        <a:t>رأس المال</a:t>
                      </a:r>
                      <a:endParaRPr lang="en-GB" sz="2000" dirty="0"/>
                    </a:p>
                  </a:txBody>
                  <a:tcPr marT="45726" marB="45726">
                    <a:solidFill>
                      <a:schemeClr val="tx2">
                        <a:lumMod val="20000"/>
                        <a:lumOff val="80000"/>
                      </a:schemeClr>
                    </a:solidFill>
                  </a:tcPr>
                </a:tc>
                <a:tc>
                  <a:txBody>
                    <a:bodyPr/>
                    <a:lstStyle/>
                    <a:p>
                      <a:pPr algn="r"/>
                      <a:r>
                        <a:rPr lang="ar-SA" sz="2000" b="1" dirty="0" smtClean="0"/>
                        <a:t>500000</a:t>
                      </a:r>
                      <a:endParaRPr lang="en-GB" sz="2000" b="1" dirty="0"/>
                    </a:p>
                  </a:txBody>
                  <a:tcPr marT="45726" marB="45726">
                    <a:solidFill>
                      <a:schemeClr val="tx2">
                        <a:lumMod val="20000"/>
                        <a:lumOff val="80000"/>
                      </a:schemeClr>
                    </a:solidFill>
                  </a:tcPr>
                </a:tc>
                <a:tc>
                  <a:txBody>
                    <a:bodyPr/>
                    <a:lstStyle/>
                    <a:p>
                      <a:pPr algn="r"/>
                      <a:endParaRPr lang="en-GB" sz="2000" dirty="0"/>
                    </a:p>
                  </a:txBody>
                  <a:tcPr marT="45726" marB="45726">
                    <a:solidFill>
                      <a:schemeClr val="tx2">
                        <a:lumMod val="20000"/>
                        <a:lumOff val="80000"/>
                      </a:schemeClr>
                    </a:solidFill>
                  </a:tcPr>
                </a:tc>
                <a:tc>
                  <a:txBody>
                    <a:bodyPr/>
                    <a:lstStyle/>
                    <a:p>
                      <a:pPr algn="r"/>
                      <a:endParaRPr lang="en-GB" sz="2000" b="1" dirty="0"/>
                    </a:p>
                  </a:txBody>
                  <a:tcPr marT="45726" marB="45726">
                    <a:solidFill>
                      <a:schemeClr val="tx2">
                        <a:lumMod val="20000"/>
                        <a:lumOff val="80000"/>
                      </a:schemeClr>
                    </a:solidFill>
                  </a:tcPr>
                </a:tc>
              </a:tr>
              <a:tr h="435485">
                <a:tc>
                  <a:txBody>
                    <a:bodyPr/>
                    <a:lstStyle/>
                    <a:p>
                      <a:pPr algn="r"/>
                      <a:endParaRPr lang="en-GB" sz="2000" dirty="0"/>
                    </a:p>
                  </a:txBody>
                  <a:tcPr marT="45726" marB="45726">
                    <a:solidFill>
                      <a:schemeClr val="tx2">
                        <a:lumMod val="20000"/>
                        <a:lumOff val="80000"/>
                      </a:schemeClr>
                    </a:solidFill>
                  </a:tcPr>
                </a:tc>
                <a:tc>
                  <a:txBody>
                    <a:bodyPr/>
                    <a:lstStyle/>
                    <a:p>
                      <a:pPr algn="r"/>
                      <a:endParaRPr lang="en-GB" sz="2000" b="1" dirty="0"/>
                    </a:p>
                  </a:txBody>
                  <a:tcPr marT="45726" marB="45726">
                    <a:solidFill>
                      <a:schemeClr val="tx2">
                        <a:lumMod val="20000"/>
                        <a:lumOff val="80000"/>
                      </a:schemeClr>
                    </a:solidFill>
                  </a:tcPr>
                </a:tc>
                <a:tc>
                  <a:txBody>
                    <a:bodyPr/>
                    <a:lstStyle/>
                    <a:p>
                      <a:pPr algn="r"/>
                      <a:endParaRPr lang="en-GB" sz="2000" dirty="0"/>
                    </a:p>
                  </a:txBody>
                  <a:tcPr marT="45726" marB="45726">
                    <a:solidFill>
                      <a:schemeClr val="tx2">
                        <a:lumMod val="20000"/>
                        <a:lumOff val="80000"/>
                      </a:schemeClr>
                    </a:solidFill>
                  </a:tcPr>
                </a:tc>
                <a:tc>
                  <a:txBody>
                    <a:bodyPr/>
                    <a:lstStyle/>
                    <a:p>
                      <a:pPr algn="r"/>
                      <a:endParaRPr lang="en-GB" sz="2000" b="1" dirty="0"/>
                    </a:p>
                  </a:txBody>
                  <a:tcPr marT="45726" marB="45726">
                    <a:solidFill>
                      <a:schemeClr val="tx2">
                        <a:lumMod val="20000"/>
                        <a:lumOff val="80000"/>
                      </a:schemeClr>
                    </a:solidFill>
                  </a:tcPr>
                </a:tc>
              </a:tr>
              <a:tr h="435485">
                <a:tc>
                  <a:txBody>
                    <a:bodyPr/>
                    <a:lstStyle/>
                    <a:p>
                      <a:pPr algn="r"/>
                      <a:r>
                        <a:rPr lang="ar-SA" sz="2000" dirty="0" smtClean="0"/>
                        <a:t>المجموع</a:t>
                      </a:r>
                      <a:endParaRPr lang="en-GB" sz="2000" dirty="0"/>
                    </a:p>
                  </a:txBody>
                  <a:tcPr marT="45726" marB="45726">
                    <a:solidFill>
                      <a:srgbClr val="FFFF00"/>
                    </a:solidFill>
                  </a:tcPr>
                </a:tc>
                <a:tc>
                  <a:txBody>
                    <a:bodyPr/>
                    <a:lstStyle/>
                    <a:p>
                      <a:pPr algn="r"/>
                      <a:r>
                        <a:rPr lang="ar-SA" sz="2000" b="1" dirty="0" smtClean="0"/>
                        <a:t>700000</a:t>
                      </a:r>
                      <a:endParaRPr lang="en-GB" sz="2000" b="1" dirty="0"/>
                    </a:p>
                  </a:txBody>
                  <a:tcPr marT="45726" marB="45726">
                    <a:solidFill>
                      <a:srgbClr val="FFFF00"/>
                    </a:solidFill>
                  </a:tcPr>
                </a:tc>
                <a:tc>
                  <a:txBody>
                    <a:bodyPr/>
                    <a:lstStyle/>
                    <a:p>
                      <a:pPr algn="r"/>
                      <a:r>
                        <a:rPr lang="ar-SA" sz="2000" dirty="0" smtClean="0"/>
                        <a:t>المجموع</a:t>
                      </a:r>
                      <a:endParaRPr lang="en-GB" sz="2000" dirty="0"/>
                    </a:p>
                  </a:txBody>
                  <a:tcPr marT="45726" marB="45726">
                    <a:solidFill>
                      <a:srgbClr val="FFFF00"/>
                    </a:solidFill>
                  </a:tcPr>
                </a:tc>
                <a:tc>
                  <a:txBody>
                    <a:bodyPr/>
                    <a:lstStyle/>
                    <a:p>
                      <a:pPr algn="r"/>
                      <a:r>
                        <a:rPr lang="ar-SA" sz="2000" b="1" dirty="0" smtClean="0"/>
                        <a:t>700000</a:t>
                      </a:r>
                      <a:endParaRPr lang="en-GB" sz="2000" b="1" dirty="0"/>
                    </a:p>
                  </a:txBody>
                  <a:tcPr marT="45726" marB="45726">
                    <a:solidFill>
                      <a:srgbClr val="FFFF00"/>
                    </a:solidFill>
                  </a:tcPr>
                </a:tc>
              </a:tr>
            </a:tbl>
          </a:graphicData>
        </a:graphic>
      </p:graphicFrame>
    </p:spTree>
    <p:extLst>
      <p:ext uri="{BB962C8B-B14F-4D97-AF65-F5344CB8AC3E}">
        <p14:creationId xmlns:p14="http://schemas.microsoft.com/office/powerpoint/2010/main" val="1342233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prstClr val="white"/>
                </a:solidFill>
              </a:rPr>
              <a:pPr eaLnBrk="1" hangingPunct="1">
                <a:spcBef>
                  <a:spcPct val="0"/>
                </a:spcBef>
                <a:buFontTx/>
                <a:buNone/>
              </a:pPr>
              <a:t>17</a:t>
            </a:fld>
            <a:endParaRPr lang="en-US" altLang="en-US" sz="1200" dirty="0" smtClean="0">
              <a:solidFill>
                <a:prstClr val="white"/>
              </a:solidFill>
            </a:endParaRPr>
          </a:p>
        </p:txBody>
      </p:sp>
      <p:sp>
        <p:nvSpPr>
          <p:cNvPr id="14340" name="Title 1"/>
          <p:cNvSpPr>
            <a:spLocks noGrp="1"/>
          </p:cNvSpPr>
          <p:nvPr>
            <p:ph type="title"/>
          </p:nvPr>
        </p:nvSpPr>
        <p:spPr>
          <a:xfrm>
            <a:off x="639316" y="260648"/>
            <a:ext cx="8778180" cy="1156990"/>
          </a:xfrm>
          <a:noFill/>
          <a:ln>
            <a:noFill/>
          </a:ln>
        </p:spPr>
        <p:txBody>
          <a:bodyPr/>
          <a:lstStyle/>
          <a:p>
            <a:pPr rtl="1"/>
            <a:r>
              <a:rPr lang="ar-SA" sz="2800" b="1" dirty="0">
                <a:solidFill>
                  <a:srgbClr val="C00000"/>
                </a:solidFill>
                <a:cs typeface="Arial" pitchFamily="34" charset="0"/>
              </a:rPr>
              <a:t>العملية الخامسة:</a:t>
            </a:r>
            <a:br>
              <a:rPr lang="ar-SA" sz="2800" b="1" dirty="0">
                <a:solidFill>
                  <a:srgbClr val="C00000"/>
                </a:solidFill>
                <a:cs typeface="Arial" pitchFamily="34" charset="0"/>
              </a:rPr>
            </a:br>
            <a:r>
              <a:rPr lang="ar-SA" sz="2800" b="1" dirty="0">
                <a:solidFill>
                  <a:srgbClr val="C00000"/>
                </a:solidFill>
                <a:cs typeface="Arial" pitchFamily="34" charset="0"/>
              </a:rPr>
              <a:t> سحبت منشأة </a:t>
            </a:r>
            <a:r>
              <a:rPr lang="ar-SA" sz="2800" b="1" dirty="0">
                <a:solidFill>
                  <a:srgbClr val="C00000"/>
                </a:solidFill>
                <a:cs typeface="Arial" pitchFamily="34" charset="0"/>
              </a:rPr>
              <a:t>ناصر </a:t>
            </a:r>
            <a:r>
              <a:rPr lang="ar-SA" sz="2800" b="1" dirty="0">
                <a:solidFill>
                  <a:srgbClr val="C00000"/>
                </a:solidFill>
                <a:cs typeface="Arial" pitchFamily="34" charset="0"/>
              </a:rPr>
              <a:t>مبلغ 100 ألف ريال من حساب المنشأة بالبنك وأودعته صندوق المنشأة لمواجهة احتياجات المنشأة من النقدية</a:t>
            </a:r>
            <a:endParaRPr lang="en-GB" sz="2800" b="1" dirty="0">
              <a:solidFill>
                <a:srgbClr val="C00000"/>
              </a:solidFill>
              <a:cs typeface="Arial" pitchFamily="34" charset="0"/>
            </a:endParaRPr>
          </a:p>
        </p:txBody>
      </p:sp>
      <p:sp>
        <p:nvSpPr>
          <p:cNvPr id="52229" name="Content Placeholder 5"/>
          <p:cNvSpPr>
            <a:spLocks noGrp="1"/>
          </p:cNvSpPr>
          <p:nvPr>
            <p:ph idx="1"/>
          </p:nvPr>
        </p:nvSpPr>
        <p:spPr>
          <a:xfrm>
            <a:off x="533400" y="1600200"/>
            <a:ext cx="8915400" cy="4525963"/>
          </a:xfrm>
        </p:spPr>
        <p:txBody>
          <a:bodyPr/>
          <a:lstStyle/>
          <a:p>
            <a:endParaRPr lang="en-GB" altLang="en-US" dirty="0" smtClean="0">
              <a:cs typeface="Arial" pitchFamily="34" charset="0"/>
            </a:endParaRPr>
          </a:p>
        </p:txBody>
      </p:sp>
      <p:sp>
        <p:nvSpPr>
          <p:cNvPr id="8" name="Content Placeholder 2"/>
          <p:cNvSpPr txBox="1">
            <a:spLocks/>
          </p:cNvSpPr>
          <p:nvPr/>
        </p:nvSpPr>
        <p:spPr bwMode="auto">
          <a:xfrm>
            <a:off x="533400" y="1600200"/>
            <a:ext cx="8839200" cy="4114800"/>
          </a:xfrm>
          <a:prstGeom prst="rect">
            <a:avLst/>
          </a:prstGeom>
          <a:solidFill>
            <a:schemeClr val="bg2"/>
          </a:solidFill>
          <a:ln w="9525">
            <a:solidFill>
              <a:schemeClr val="accent1"/>
            </a:solidFill>
            <a:miter lim="800000"/>
            <a:headEnd/>
            <a:tailEnd/>
          </a:ln>
        </p:spPr>
        <p:txBody>
          <a:bodyPr/>
          <a:lstStyle/>
          <a:p>
            <a:pPr marL="342900" indent="-342900" rtl="0" eaLnBrk="0" hangingPunct="0">
              <a:spcBef>
                <a:spcPct val="20000"/>
              </a:spcBef>
              <a:buFont typeface="Wingdings 2" pitchFamily="18" charset="2"/>
              <a:buNone/>
              <a:defRPr/>
            </a:pPr>
            <a:r>
              <a:rPr lang="ar-SA" sz="3200" dirty="0">
                <a:solidFill>
                  <a:prstClr val="black"/>
                </a:solidFill>
                <a:latin typeface="Calibri"/>
                <a:cs typeface="Arial" charset="0"/>
              </a:rPr>
              <a:t> </a:t>
            </a: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rtl="0" eaLnBrk="0" hangingPunct="0">
              <a:spcBef>
                <a:spcPct val="20000"/>
              </a:spcBef>
              <a:buFont typeface="Wingdings 2" pitchFamily="18" charset="2"/>
              <a:buNone/>
              <a:defRPr/>
            </a:pPr>
            <a:r>
              <a:rPr lang="ar-SA" sz="2400" b="1" dirty="0">
                <a:solidFill>
                  <a:prstClr val="black"/>
                </a:solidFill>
                <a:latin typeface="Calibri"/>
                <a:cs typeface="Arial" charset="0"/>
              </a:rPr>
              <a:t>معادلة الميزانية: </a:t>
            </a:r>
            <a:r>
              <a:rPr lang="ar-SA" sz="2400" b="1" dirty="0" smtClean="0">
                <a:solidFill>
                  <a:prstClr val="black"/>
                </a:solidFill>
                <a:latin typeface="Calibri"/>
                <a:cs typeface="Arial" charset="0"/>
              </a:rPr>
              <a:t> </a:t>
            </a:r>
            <a:r>
              <a:rPr lang="ar-SA" sz="2400" b="1" dirty="0">
                <a:solidFill>
                  <a:prstClr val="black"/>
                </a:solidFill>
                <a:latin typeface="Calibri"/>
                <a:cs typeface="Arial" charset="0"/>
              </a:rPr>
              <a:t>الأصـــــــــــــول   </a:t>
            </a:r>
            <a:r>
              <a:rPr lang="ar-SA" sz="2400" b="1" dirty="0" smtClean="0">
                <a:solidFill>
                  <a:prstClr val="black"/>
                </a:solidFill>
                <a:latin typeface="Calibri"/>
                <a:cs typeface="Arial" charset="0"/>
              </a:rPr>
              <a:t>                   =   </a:t>
            </a:r>
            <a:r>
              <a:rPr lang="ar-SA" sz="2400" b="1" dirty="0">
                <a:solidFill>
                  <a:prstClr val="black"/>
                </a:solidFill>
                <a:latin typeface="Calibri"/>
                <a:cs typeface="Arial" charset="0"/>
              </a:rPr>
              <a:t>الخصوم      +   حقوق الملكية</a:t>
            </a:r>
          </a:p>
          <a:p>
            <a:pPr marL="342900" indent="-342900" rtl="0" eaLnBrk="0" hangingPunct="0">
              <a:spcBef>
                <a:spcPct val="20000"/>
              </a:spcBef>
              <a:buFont typeface="Wingdings 2" pitchFamily="18" charset="2"/>
              <a:buNone/>
              <a:defRPr/>
            </a:pPr>
            <a:r>
              <a:rPr lang="ar-SA" sz="2000" dirty="0" smtClean="0">
                <a:solidFill>
                  <a:prstClr val="black"/>
                </a:solidFill>
                <a:latin typeface="Calibri"/>
                <a:cs typeface="Arial" charset="0"/>
              </a:rPr>
              <a:t> </a:t>
            </a:r>
            <a:r>
              <a:rPr lang="ar-SA" sz="2000" dirty="0" smtClean="0">
                <a:solidFill>
                  <a:srgbClr val="FF0000"/>
                </a:solidFill>
                <a:latin typeface="Calibri"/>
                <a:cs typeface="Arial" charset="0"/>
              </a:rPr>
              <a:t>300000 بنك + 250000 مبني + 50000 الات ومعدات + صندوق 100000= 200000 قرض + 500000 راس المال </a:t>
            </a:r>
            <a:endParaRPr lang="ar-SA" sz="2000" dirty="0">
              <a:solidFill>
                <a:srgbClr val="FF0000"/>
              </a:solidFill>
              <a:latin typeface="Calibri"/>
              <a:cs typeface="Arial" charset="0"/>
            </a:endParaRPr>
          </a:p>
        </p:txBody>
      </p:sp>
      <p:graphicFrame>
        <p:nvGraphicFramePr>
          <p:cNvPr id="9" name="Table 8"/>
          <p:cNvGraphicFramePr>
            <a:graphicFrameLocks noGrp="1"/>
          </p:cNvGraphicFramePr>
          <p:nvPr>
            <p:extLst/>
          </p:nvPr>
        </p:nvGraphicFramePr>
        <p:xfrm>
          <a:off x="560512" y="1689464"/>
          <a:ext cx="8853288" cy="1991360"/>
        </p:xfrm>
        <a:graphic>
          <a:graphicData uri="http://schemas.openxmlformats.org/drawingml/2006/table">
            <a:tbl>
              <a:tblPr firstRow="1" bandRow="1">
                <a:tableStyleId>{5C22544A-7EE6-4342-B048-85BDC9FD1C3A}</a:tableStyleId>
              </a:tblPr>
              <a:tblGrid>
                <a:gridCol w="2088232"/>
                <a:gridCol w="1008112"/>
                <a:gridCol w="5756944"/>
              </a:tblGrid>
              <a:tr h="584200">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584200">
                <a:tc gridSpan="2">
                  <a:txBody>
                    <a:bodyPr/>
                    <a:lstStyle/>
                    <a:p>
                      <a:pPr algn="r"/>
                      <a:r>
                        <a:rPr lang="ar-SA" sz="2400" b="1" dirty="0" smtClean="0"/>
                        <a:t> 200000</a:t>
                      </a:r>
                      <a:r>
                        <a:rPr lang="ar-SA" sz="2400" b="1" baseline="0" dirty="0" smtClean="0"/>
                        <a:t>   +    500000</a:t>
                      </a:r>
                      <a:endParaRPr lang="en-GB" b="1" dirty="0"/>
                    </a:p>
                  </a:txBody>
                  <a:tcPr/>
                </a:tc>
                <a:tc hMerge="1">
                  <a:txBody>
                    <a:bodyPr/>
                    <a:lstStyle/>
                    <a:p>
                      <a:pPr algn="ctr"/>
                      <a:endParaRPr lang="en-GB" dirty="0"/>
                    </a:p>
                  </a:txBody>
                  <a:tcPr/>
                </a:tc>
                <a:tc>
                  <a:txBody>
                    <a:bodyPr/>
                    <a:lstStyle/>
                    <a:p>
                      <a:pPr algn="r"/>
                      <a:r>
                        <a:rPr lang="ar-SA" sz="2400" b="1" dirty="0" smtClean="0"/>
                        <a:t>300000  +  250000  +  50000+100000</a:t>
                      </a:r>
                      <a:endParaRPr lang="en-GB" sz="2400" b="1" dirty="0"/>
                    </a:p>
                  </a:txBody>
                  <a:tcPr/>
                </a:tc>
              </a:tr>
              <a:tr h="584200">
                <a:tc>
                  <a:txBody>
                    <a:bodyPr/>
                    <a:lstStyle/>
                    <a:p>
                      <a:pPr algn="ctr"/>
                      <a:r>
                        <a:rPr lang="ar-SA" sz="2400" b="1" dirty="0" smtClean="0"/>
                        <a:t>رأس المال</a:t>
                      </a:r>
                      <a:endParaRPr lang="en-GB" sz="2400" b="1" dirty="0"/>
                    </a:p>
                  </a:txBody>
                  <a:tcPr/>
                </a:tc>
                <a:tc>
                  <a:txBody>
                    <a:bodyPr/>
                    <a:lstStyle/>
                    <a:p>
                      <a:pPr algn="ctr"/>
                      <a:r>
                        <a:rPr lang="ar-SA" sz="2400" b="1" dirty="0" smtClean="0"/>
                        <a:t>قرض البنك</a:t>
                      </a:r>
                      <a:endParaRPr lang="en-GB" sz="2400" b="1" dirty="0"/>
                    </a:p>
                  </a:txBody>
                  <a:tcPr/>
                </a:tc>
                <a:tc>
                  <a:txBody>
                    <a:bodyPr/>
                    <a:lstStyle/>
                    <a:p>
                      <a:pPr algn="r"/>
                      <a:r>
                        <a:rPr lang="ar-SA" sz="2000" b="1" dirty="0" smtClean="0"/>
                        <a:t>حساب جاري بنك الرياض +  المبني + الات </a:t>
                      </a:r>
                      <a:r>
                        <a:rPr lang="ar-SA" sz="2400" b="1" dirty="0" smtClean="0"/>
                        <a:t>ومعدات + صندوق</a:t>
                      </a:r>
                      <a:endParaRPr lang="en-GB" sz="2400" b="1" dirty="0"/>
                    </a:p>
                  </a:txBody>
                  <a:tcPr/>
                </a:tc>
              </a:tr>
            </a:tbl>
          </a:graphicData>
        </a:graphic>
      </p:graphicFrame>
      <p:sp>
        <p:nvSpPr>
          <p:cNvPr id="10" name="Down Arrow 9"/>
          <p:cNvSpPr/>
          <p:nvPr/>
        </p:nvSpPr>
        <p:spPr>
          <a:xfrm>
            <a:off x="2936776" y="3501008"/>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1" name="Down Arrow 10"/>
          <p:cNvSpPr/>
          <p:nvPr/>
        </p:nvSpPr>
        <p:spPr>
          <a:xfrm>
            <a:off x="1064568" y="3358023"/>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2" name="Down Arrow 11"/>
          <p:cNvSpPr/>
          <p:nvPr/>
        </p:nvSpPr>
        <p:spPr>
          <a:xfrm>
            <a:off x="6493893" y="35730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Tree>
    <p:extLst>
      <p:ext uri="{BB962C8B-B14F-4D97-AF65-F5344CB8AC3E}">
        <p14:creationId xmlns:p14="http://schemas.microsoft.com/office/powerpoint/2010/main" val="37095934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blinds(horizontal)">
                                      <p:cBhvr>
                                        <p:cTn id="43"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 </a:t>
            </a:r>
            <a:endParaRPr lang="en-GB" dirty="0"/>
          </a:p>
        </p:txBody>
      </p:sp>
      <p:sp>
        <p:nvSpPr>
          <p:cNvPr id="5939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C4951959-6726-48A9-B9C8-17CEE0243693}" type="slidenum">
              <a:rPr lang="ar-SA" altLang="en-US" sz="1200" smtClean="0">
                <a:solidFill>
                  <a:schemeClr val="bg1"/>
                </a:solidFill>
              </a:rPr>
              <a:pPr eaLnBrk="1" hangingPunct="1">
                <a:spcBef>
                  <a:spcPct val="0"/>
                </a:spcBef>
                <a:buFontTx/>
                <a:buNone/>
              </a:pPr>
              <a:t>18</a:t>
            </a:fld>
            <a:endParaRPr lang="en-US" altLang="en-US" sz="1200" dirty="0" smtClean="0">
              <a:solidFill>
                <a:schemeClr val="bg1"/>
              </a:solidFill>
            </a:endParaRPr>
          </a:p>
        </p:txBody>
      </p:sp>
      <p:sp>
        <p:nvSpPr>
          <p:cNvPr id="5" name="Title 1"/>
          <p:cNvSpPr txBox="1">
            <a:spLocks/>
          </p:cNvSpPr>
          <p:nvPr/>
        </p:nvSpPr>
        <p:spPr bwMode="auto">
          <a:xfrm>
            <a:off x="457200" y="152400"/>
            <a:ext cx="8991600" cy="1066800"/>
          </a:xfrm>
          <a:prstGeom prst="rect">
            <a:avLst/>
          </a:prstGeom>
          <a:noFill/>
          <a:ln>
            <a:noFill/>
          </a:ln>
        </p:spPr>
        <p:txBody>
          <a:bodyPr/>
          <a:lstStyle>
            <a:lvl1pPr eaLnBrk="1" hangingPunct="1">
              <a:defRPr sz="28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altLang="en-US" sz="3400" dirty="0"/>
              <a:t>يمكن إعداد ميزانية منشأة ناصر بعد العملية </a:t>
            </a:r>
            <a:r>
              <a:rPr lang="ar-SA" altLang="en-US" sz="3400" dirty="0"/>
              <a:t>الخامسة </a:t>
            </a:r>
            <a:r>
              <a:rPr lang="ar-SA" altLang="en-US" sz="3400" dirty="0"/>
              <a:t>كما يلي</a:t>
            </a:r>
            <a:endParaRPr lang="ar-SA" sz="3400" dirty="0"/>
          </a:p>
        </p:txBody>
      </p:sp>
      <p:graphicFrame>
        <p:nvGraphicFramePr>
          <p:cNvPr id="8" name="Table 7"/>
          <p:cNvGraphicFramePr>
            <a:graphicFrameLocks noGrp="1"/>
          </p:cNvGraphicFramePr>
          <p:nvPr/>
        </p:nvGraphicFramePr>
        <p:xfrm>
          <a:off x="685800" y="2057400"/>
          <a:ext cx="8153400" cy="3810003"/>
        </p:xfrm>
        <a:graphic>
          <a:graphicData uri="http://schemas.openxmlformats.org/drawingml/2006/table">
            <a:tbl>
              <a:tblPr firstRow="1" bandRow="1">
                <a:tableStyleId>{5C22544A-7EE6-4342-B048-85BDC9FD1C3A}</a:tableStyleId>
              </a:tblPr>
              <a:tblGrid>
                <a:gridCol w="2649855"/>
                <a:gridCol w="1426845"/>
                <a:gridCol w="2649855"/>
                <a:gridCol w="1426845"/>
              </a:tblGrid>
              <a:tr h="414131">
                <a:tc>
                  <a:txBody>
                    <a:bodyPr/>
                    <a:lstStyle/>
                    <a:p>
                      <a:pPr algn="r"/>
                      <a:r>
                        <a:rPr lang="ar-SA" sz="2000" u="sng" dirty="0" smtClean="0">
                          <a:solidFill>
                            <a:srgbClr val="FF0000"/>
                          </a:solidFill>
                        </a:rPr>
                        <a:t>الخصوم</a:t>
                      </a:r>
                      <a:endParaRPr lang="en-GB" sz="2000" u="sng" dirty="0">
                        <a:solidFill>
                          <a:srgbClr val="FF0000"/>
                        </a:solidFill>
                      </a:endParaRPr>
                    </a:p>
                  </a:txBody>
                  <a:tcPr>
                    <a:solidFill>
                      <a:schemeClr val="tx2">
                        <a:lumMod val="20000"/>
                        <a:lumOff val="80000"/>
                      </a:schemeClr>
                    </a:solidFill>
                  </a:tcPr>
                </a:tc>
                <a:tc>
                  <a:txBody>
                    <a:bodyPr/>
                    <a:lstStyle/>
                    <a:p>
                      <a:pPr algn="r"/>
                      <a:endParaRPr lang="en-GB" sz="2000" b="1" dirty="0">
                        <a:solidFill>
                          <a:srgbClr val="FF0000"/>
                        </a:solidFill>
                      </a:endParaRPr>
                    </a:p>
                  </a:txBody>
                  <a:tcPr>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r>
              <a:tr h="455543">
                <a:tc>
                  <a:txBody>
                    <a:bodyPr/>
                    <a:lstStyle/>
                    <a:p>
                      <a:pPr algn="r"/>
                      <a:r>
                        <a:rPr lang="ar-SA" sz="2000" dirty="0" smtClean="0"/>
                        <a:t>قرض البنك</a:t>
                      </a:r>
                      <a:endParaRPr lang="en-GB" sz="2000" dirty="0"/>
                    </a:p>
                  </a:txBody>
                  <a:tcPr>
                    <a:solidFill>
                      <a:schemeClr val="tx2">
                        <a:lumMod val="20000"/>
                        <a:lumOff val="80000"/>
                      </a:schemeClr>
                    </a:solidFill>
                  </a:tcPr>
                </a:tc>
                <a:tc>
                  <a:txBody>
                    <a:bodyPr/>
                    <a:lstStyle/>
                    <a:p>
                      <a:pPr algn="r"/>
                      <a:r>
                        <a:rPr lang="ar-SA" sz="2000" b="1" dirty="0" smtClean="0"/>
                        <a:t>200000</a:t>
                      </a:r>
                      <a:endParaRPr lang="en-GB" sz="2000" b="1" dirty="0"/>
                    </a:p>
                  </a:txBody>
                  <a:tcPr>
                    <a:solidFill>
                      <a:schemeClr val="tx2">
                        <a:lumMod val="20000"/>
                        <a:lumOff val="80000"/>
                      </a:schemeClr>
                    </a:solidFill>
                  </a:tcPr>
                </a:tc>
                <a:tc>
                  <a:txBody>
                    <a:bodyPr/>
                    <a:lstStyle/>
                    <a:p>
                      <a:pPr algn="r"/>
                      <a:r>
                        <a:rPr lang="ar-SA" sz="2000" dirty="0" smtClean="0"/>
                        <a:t>صندوق</a:t>
                      </a:r>
                      <a:endParaRPr lang="en-GB" sz="2000" dirty="0"/>
                    </a:p>
                  </a:txBody>
                  <a:tcPr>
                    <a:solidFill>
                      <a:schemeClr val="tx2">
                        <a:lumMod val="20000"/>
                        <a:lumOff val="80000"/>
                      </a:schemeClr>
                    </a:solidFill>
                  </a:tcPr>
                </a:tc>
                <a:tc>
                  <a:txBody>
                    <a:bodyPr/>
                    <a:lstStyle/>
                    <a:p>
                      <a:pPr algn="r"/>
                      <a:r>
                        <a:rPr lang="ar-SA" sz="2000" b="1" dirty="0" smtClean="0"/>
                        <a:t>100000</a:t>
                      </a:r>
                      <a:endParaRPr lang="en-GB" sz="2000" b="1" dirty="0"/>
                    </a:p>
                  </a:txBody>
                  <a:tcPr>
                    <a:solidFill>
                      <a:schemeClr val="tx2">
                        <a:lumMod val="20000"/>
                        <a:lumOff val="80000"/>
                      </a:schemeClr>
                    </a:solidFill>
                  </a:tcPr>
                </a:tc>
              </a:tr>
              <a:tr h="455543">
                <a:tc>
                  <a:txBody>
                    <a:bodyPr/>
                    <a:lstStyle/>
                    <a:p>
                      <a:pPr algn="r"/>
                      <a:endParaRPr lang="en-GB" sz="1800" dirty="0"/>
                    </a:p>
                  </a:txBody>
                  <a:tcPr>
                    <a:solidFill>
                      <a:schemeClr val="tx2">
                        <a:lumMod val="20000"/>
                        <a:lumOff val="80000"/>
                      </a:schemeClr>
                    </a:solidFill>
                  </a:tcPr>
                </a:tc>
                <a:tc>
                  <a:txBody>
                    <a:bodyPr/>
                    <a:lstStyle/>
                    <a:p>
                      <a:pPr algn="r"/>
                      <a:endParaRPr lang="en-GB" sz="1800" dirty="0"/>
                    </a:p>
                  </a:txBody>
                  <a:tcPr>
                    <a:solidFill>
                      <a:schemeClr val="tx2">
                        <a:lumMod val="20000"/>
                        <a:lumOff val="80000"/>
                      </a:schemeClr>
                    </a:solidFill>
                  </a:tcPr>
                </a:tc>
                <a:tc>
                  <a:txBody>
                    <a:bodyPr/>
                    <a:lstStyle/>
                    <a:p>
                      <a:pPr algn="r"/>
                      <a:r>
                        <a:rPr lang="ar-SA" sz="2000" dirty="0" smtClean="0"/>
                        <a:t>بنك</a:t>
                      </a:r>
                      <a:endParaRPr lang="en-GB" sz="2000" dirty="0"/>
                    </a:p>
                  </a:txBody>
                  <a:tcPr>
                    <a:solidFill>
                      <a:schemeClr val="tx2">
                        <a:lumMod val="20000"/>
                        <a:lumOff val="80000"/>
                      </a:schemeClr>
                    </a:solidFill>
                  </a:tcPr>
                </a:tc>
                <a:tc>
                  <a:txBody>
                    <a:bodyPr/>
                    <a:lstStyle/>
                    <a:p>
                      <a:pPr algn="r"/>
                      <a:r>
                        <a:rPr lang="ar-SA" sz="2000" b="1" dirty="0" smtClean="0"/>
                        <a:t>300000</a:t>
                      </a:r>
                      <a:endParaRPr lang="en-GB" sz="2000" b="1" dirty="0"/>
                    </a:p>
                  </a:txBody>
                  <a:tcPr>
                    <a:solidFill>
                      <a:schemeClr val="tx2">
                        <a:lumMod val="20000"/>
                        <a:lumOff val="80000"/>
                      </a:schemeClr>
                    </a:solidFill>
                  </a:tcPr>
                </a:tc>
              </a:tr>
              <a:tr h="414131">
                <a:tc>
                  <a:txBody>
                    <a:bodyPr/>
                    <a:lstStyle/>
                    <a:p>
                      <a:pPr algn="r"/>
                      <a:endParaRPr lang="en-GB" sz="200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r>
                        <a:rPr lang="ar-SA" sz="2000" dirty="0" smtClean="0"/>
                        <a:t>آلات ومعدات</a:t>
                      </a:r>
                      <a:endParaRPr lang="en-GB" sz="2000" dirty="0"/>
                    </a:p>
                  </a:txBody>
                  <a:tcPr>
                    <a:solidFill>
                      <a:schemeClr val="tx2">
                        <a:lumMod val="20000"/>
                        <a:lumOff val="80000"/>
                      </a:schemeClr>
                    </a:solidFill>
                  </a:tcPr>
                </a:tc>
                <a:tc>
                  <a:txBody>
                    <a:bodyPr/>
                    <a:lstStyle/>
                    <a:p>
                      <a:pPr algn="r"/>
                      <a:r>
                        <a:rPr lang="ar-SA" sz="2000" b="1" dirty="0" smtClean="0"/>
                        <a:t>50000</a:t>
                      </a:r>
                      <a:endParaRPr lang="en-GB" sz="2000" b="1" dirty="0"/>
                    </a:p>
                  </a:txBody>
                  <a:tcPr>
                    <a:solidFill>
                      <a:schemeClr val="tx2">
                        <a:lumMod val="20000"/>
                        <a:lumOff val="80000"/>
                      </a:schemeClr>
                    </a:solidFill>
                  </a:tcPr>
                </a:tc>
              </a:tr>
              <a:tr h="414131">
                <a:tc>
                  <a:txBody>
                    <a:bodyPr/>
                    <a:lstStyle/>
                    <a:p>
                      <a:pPr algn="r"/>
                      <a:endParaRPr lang="en-GB" sz="200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r>
                        <a:rPr lang="ar-SA" sz="2000" dirty="0" smtClean="0"/>
                        <a:t>مبنى</a:t>
                      </a:r>
                      <a:endParaRPr lang="en-GB" sz="2000" dirty="0"/>
                    </a:p>
                  </a:txBody>
                  <a:tcPr>
                    <a:solidFill>
                      <a:schemeClr val="tx2">
                        <a:lumMod val="20000"/>
                        <a:lumOff val="80000"/>
                      </a:schemeClr>
                    </a:solidFill>
                  </a:tcPr>
                </a:tc>
                <a:tc>
                  <a:txBody>
                    <a:bodyPr/>
                    <a:lstStyle/>
                    <a:p>
                      <a:pPr algn="r"/>
                      <a:r>
                        <a:rPr lang="ar-SA" sz="2000" b="1" dirty="0" smtClean="0"/>
                        <a:t>250000</a:t>
                      </a:r>
                      <a:endParaRPr lang="en-GB" sz="2000" b="1" dirty="0"/>
                    </a:p>
                  </a:txBody>
                  <a:tcPr>
                    <a:solidFill>
                      <a:schemeClr val="tx2">
                        <a:lumMod val="20000"/>
                        <a:lumOff val="80000"/>
                      </a:schemeClr>
                    </a:solidFill>
                  </a:tcPr>
                </a:tc>
              </a:tr>
              <a:tr h="414131">
                <a:tc>
                  <a:txBody>
                    <a:bodyPr/>
                    <a:lstStyle/>
                    <a:p>
                      <a:pPr algn="r"/>
                      <a:r>
                        <a:rPr lang="ar-SA" sz="2000" b="1" u="sng" dirty="0" smtClean="0">
                          <a:solidFill>
                            <a:srgbClr val="FF0000"/>
                          </a:solidFill>
                        </a:rPr>
                        <a:t>حقوق الملكية</a:t>
                      </a:r>
                      <a:endParaRPr lang="en-GB" sz="2000" b="1" u="sng" dirty="0">
                        <a:solidFill>
                          <a:srgbClr val="FF0000"/>
                        </a:solidFill>
                      </a:endParaRPr>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endParaRPr lang="en-GB" sz="1800" dirty="0"/>
                    </a:p>
                  </a:txBody>
                  <a:tcPr>
                    <a:solidFill>
                      <a:schemeClr val="tx2">
                        <a:lumMod val="20000"/>
                        <a:lumOff val="80000"/>
                      </a:schemeClr>
                    </a:solidFill>
                  </a:tcPr>
                </a:tc>
                <a:tc>
                  <a:txBody>
                    <a:bodyPr/>
                    <a:lstStyle/>
                    <a:p>
                      <a:pPr algn="r"/>
                      <a:endParaRPr lang="en-GB" sz="1800" dirty="0"/>
                    </a:p>
                  </a:txBody>
                  <a:tcPr>
                    <a:solidFill>
                      <a:schemeClr val="tx2">
                        <a:lumMod val="20000"/>
                        <a:lumOff val="80000"/>
                      </a:schemeClr>
                    </a:solidFill>
                  </a:tcPr>
                </a:tc>
              </a:tr>
              <a:tr h="414131">
                <a:tc>
                  <a:txBody>
                    <a:bodyPr/>
                    <a:lstStyle/>
                    <a:p>
                      <a:pPr algn="r"/>
                      <a:r>
                        <a:rPr lang="ar-SA" sz="2000" dirty="0" smtClean="0"/>
                        <a:t>رأس المال</a:t>
                      </a:r>
                      <a:endParaRPr lang="en-GB" sz="2000" dirty="0"/>
                    </a:p>
                  </a:txBody>
                  <a:tcPr>
                    <a:solidFill>
                      <a:schemeClr val="tx2">
                        <a:lumMod val="20000"/>
                        <a:lumOff val="80000"/>
                      </a:schemeClr>
                    </a:solidFill>
                  </a:tcPr>
                </a:tc>
                <a:tc>
                  <a:txBody>
                    <a:bodyPr/>
                    <a:lstStyle/>
                    <a:p>
                      <a:pPr algn="r"/>
                      <a:r>
                        <a:rPr lang="ar-SA" sz="2000" b="1" dirty="0" smtClean="0"/>
                        <a:t>500000</a:t>
                      </a:r>
                      <a:endParaRPr lang="en-GB" sz="2000" b="1" dirty="0"/>
                    </a:p>
                  </a:txBody>
                  <a:tcPr>
                    <a:solidFill>
                      <a:schemeClr val="tx2">
                        <a:lumMod val="20000"/>
                        <a:lumOff val="80000"/>
                      </a:schemeClr>
                    </a:solidFill>
                  </a:tcPr>
                </a:tc>
                <a:tc>
                  <a:txBody>
                    <a:bodyPr/>
                    <a:lstStyle/>
                    <a:p>
                      <a:pPr algn="r"/>
                      <a:endParaRPr lang="en-GB" sz="200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r>
              <a:tr h="414131">
                <a:tc>
                  <a:txBody>
                    <a:bodyPr/>
                    <a:lstStyle/>
                    <a:p>
                      <a:pPr algn="r"/>
                      <a:endParaRPr lang="en-GB" sz="200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endParaRPr lang="en-GB" sz="200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r>
              <a:tr h="414131">
                <a:tc>
                  <a:txBody>
                    <a:bodyPr/>
                    <a:lstStyle/>
                    <a:p>
                      <a:pPr algn="r"/>
                      <a:r>
                        <a:rPr lang="ar-SA" sz="2000" dirty="0" smtClean="0"/>
                        <a:t>المجموع</a:t>
                      </a:r>
                      <a:endParaRPr lang="en-GB" sz="2000" dirty="0"/>
                    </a:p>
                  </a:txBody>
                  <a:tcPr>
                    <a:solidFill>
                      <a:srgbClr val="FFFF00"/>
                    </a:solidFill>
                  </a:tcPr>
                </a:tc>
                <a:tc>
                  <a:txBody>
                    <a:bodyPr/>
                    <a:lstStyle/>
                    <a:p>
                      <a:pPr algn="r"/>
                      <a:r>
                        <a:rPr lang="ar-SA" sz="2000" b="1" dirty="0" smtClean="0"/>
                        <a:t>700000</a:t>
                      </a:r>
                      <a:endParaRPr lang="en-GB" sz="2000" b="1" dirty="0"/>
                    </a:p>
                  </a:txBody>
                  <a:tcPr>
                    <a:solidFill>
                      <a:srgbClr val="FFFF00"/>
                    </a:solidFill>
                  </a:tcPr>
                </a:tc>
                <a:tc>
                  <a:txBody>
                    <a:bodyPr/>
                    <a:lstStyle/>
                    <a:p>
                      <a:pPr algn="r"/>
                      <a:r>
                        <a:rPr lang="ar-SA" sz="2000" dirty="0" smtClean="0"/>
                        <a:t>المجموع</a:t>
                      </a:r>
                      <a:endParaRPr lang="en-GB" sz="2000" dirty="0"/>
                    </a:p>
                  </a:txBody>
                  <a:tcPr>
                    <a:solidFill>
                      <a:srgbClr val="FFFF00"/>
                    </a:solidFill>
                  </a:tcPr>
                </a:tc>
                <a:tc>
                  <a:txBody>
                    <a:bodyPr/>
                    <a:lstStyle/>
                    <a:p>
                      <a:pPr algn="r"/>
                      <a:r>
                        <a:rPr lang="ar-SA" sz="2000" b="1" dirty="0" smtClean="0"/>
                        <a:t>700000</a:t>
                      </a:r>
                      <a:endParaRPr lang="en-GB" sz="2000" b="1" dirty="0"/>
                    </a:p>
                  </a:txBody>
                  <a:tcPr>
                    <a:solidFill>
                      <a:srgbClr val="FFFF00"/>
                    </a:solidFill>
                  </a:tcPr>
                </a:tc>
              </a:tr>
            </a:tbl>
          </a:graphicData>
        </a:graphic>
      </p:graphicFrame>
    </p:spTree>
    <p:extLst>
      <p:ext uri="{BB962C8B-B14F-4D97-AF65-F5344CB8AC3E}">
        <p14:creationId xmlns:p14="http://schemas.microsoft.com/office/powerpoint/2010/main" val="3660898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prstClr val="white"/>
                </a:solidFill>
              </a:rPr>
              <a:pPr eaLnBrk="1" hangingPunct="1">
                <a:spcBef>
                  <a:spcPct val="0"/>
                </a:spcBef>
                <a:buFontTx/>
                <a:buNone/>
              </a:pPr>
              <a:t>19</a:t>
            </a:fld>
            <a:endParaRPr lang="en-US" altLang="en-US" sz="1200" dirty="0" smtClean="0">
              <a:solidFill>
                <a:prstClr val="white"/>
              </a:solidFill>
            </a:endParaRPr>
          </a:p>
        </p:txBody>
      </p:sp>
      <p:sp>
        <p:nvSpPr>
          <p:cNvPr id="14340" name="Title 1"/>
          <p:cNvSpPr>
            <a:spLocks noGrp="1"/>
          </p:cNvSpPr>
          <p:nvPr>
            <p:ph type="title"/>
          </p:nvPr>
        </p:nvSpPr>
        <p:spPr>
          <a:xfrm>
            <a:off x="639316" y="116632"/>
            <a:ext cx="8778180" cy="1156990"/>
          </a:xfrm>
          <a:noFill/>
          <a:ln>
            <a:noFill/>
          </a:ln>
        </p:spPr>
        <p:txBody>
          <a:bodyPr/>
          <a:lstStyle/>
          <a:p>
            <a:pPr rtl="1"/>
            <a:r>
              <a:rPr lang="ar-SA" sz="2800" b="1" dirty="0">
                <a:solidFill>
                  <a:srgbClr val="C00000"/>
                </a:solidFill>
                <a:cs typeface="Arial" pitchFamily="34" charset="0"/>
              </a:rPr>
              <a:t>العملية </a:t>
            </a:r>
            <a:r>
              <a:rPr lang="ar-SA" sz="2800" b="1" dirty="0">
                <a:solidFill>
                  <a:srgbClr val="C00000"/>
                </a:solidFill>
                <a:cs typeface="Arial" pitchFamily="34" charset="0"/>
              </a:rPr>
              <a:t>السادسة</a:t>
            </a:r>
            <a:br>
              <a:rPr lang="ar-SA" sz="2800" b="1" dirty="0">
                <a:solidFill>
                  <a:srgbClr val="C00000"/>
                </a:solidFill>
                <a:cs typeface="Arial" pitchFamily="34" charset="0"/>
              </a:rPr>
            </a:br>
            <a:r>
              <a:rPr lang="ar-SA" sz="2800" b="1" dirty="0">
                <a:solidFill>
                  <a:srgbClr val="C00000"/>
                </a:solidFill>
                <a:cs typeface="Arial" pitchFamily="34" charset="0"/>
              </a:rPr>
              <a:t> </a:t>
            </a:r>
            <a:r>
              <a:rPr lang="ar-SA" sz="2800" b="1" dirty="0">
                <a:solidFill>
                  <a:srgbClr val="C00000"/>
                </a:solidFill>
                <a:cs typeface="Arial" pitchFamily="34" charset="0"/>
              </a:rPr>
              <a:t>قامت منشأة ناصر بشراء </a:t>
            </a:r>
            <a:r>
              <a:rPr lang="ar-SA" sz="2800" b="1" dirty="0">
                <a:solidFill>
                  <a:srgbClr val="C00000"/>
                </a:solidFill>
                <a:cs typeface="Arial" pitchFamily="34" charset="0"/>
              </a:rPr>
              <a:t>أثاث </a:t>
            </a:r>
            <a:r>
              <a:rPr lang="ar-SA" sz="2800" b="1" dirty="0">
                <a:solidFill>
                  <a:srgbClr val="C00000"/>
                </a:solidFill>
                <a:cs typeface="Arial" pitchFamily="34" charset="0"/>
              </a:rPr>
              <a:t>للمنشأة من شركة الأمل بمبلغ 70 ألف ريال دفعت منها مبلغ 40 ألف ريال نقداً والباقي على الحساب (بالأجل)</a:t>
            </a:r>
            <a:endParaRPr lang="en-GB" sz="2800" b="1" dirty="0">
              <a:solidFill>
                <a:srgbClr val="C00000"/>
              </a:solidFill>
              <a:cs typeface="Arial" pitchFamily="34" charset="0"/>
            </a:endParaRPr>
          </a:p>
        </p:txBody>
      </p:sp>
      <p:sp>
        <p:nvSpPr>
          <p:cNvPr id="52229" name="Content Placeholder 5"/>
          <p:cNvSpPr>
            <a:spLocks noGrp="1"/>
          </p:cNvSpPr>
          <p:nvPr>
            <p:ph idx="1"/>
          </p:nvPr>
        </p:nvSpPr>
        <p:spPr>
          <a:xfrm>
            <a:off x="533400" y="1600200"/>
            <a:ext cx="8915400" cy="4525963"/>
          </a:xfrm>
        </p:spPr>
        <p:txBody>
          <a:bodyPr/>
          <a:lstStyle/>
          <a:p>
            <a:endParaRPr lang="en-GB" altLang="en-US" dirty="0" smtClean="0">
              <a:cs typeface="Arial" pitchFamily="34" charset="0"/>
            </a:endParaRPr>
          </a:p>
        </p:txBody>
      </p:sp>
      <p:sp>
        <p:nvSpPr>
          <p:cNvPr id="8" name="Content Placeholder 2"/>
          <p:cNvSpPr txBox="1">
            <a:spLocks/>
          </p:cNvSpPr>
          <p:nvPr/>
        </p:nvSpPr>
        <p:spPr bwMode="auto">
          <a:xfrm>
            <a:off x="533400" y="1605423"/>
            <a:ext cx="8839200" cy="4114800"/>
          </a:xfrm>
          <a:prstGeom prst="rect">
            <a:avLst/>
          </a:prstGeom>
          <a:solidFill>
            <a:schemeClr val="bg2"/>
          </a:solidFill>
          <a:ln w="9525">
            <a:solidFill>
              <a:schemeClr val="accent1"/>
            </a:solidFill>
            <a:miter lim="800000"/>
            <a:headEnd/>
            <a:tailEnd/>
          </a:ln>
        </p:spPr>
        <p:txBody>
          <a:bodyPr/>
          <a:lstStyle/>
          <a:p>
            <a:pPr marL="342900" indent="-342900" algn="l" eaLnBrk="0" hangingPunct="0">
              <a:spcBef>
                <a:spcPct val="20000"/>
              </a:spcBef>
              <a:buFont typeface="Wingdings 2" pitchFamily="18" charset="2"/>
              <a:buNone/>
              <a:defRPr/>
            </a:pPr>
            <a:r>
              <a:rPr lang="ar-SA" sz="3200" dirty="0">
                <a:solidFill>
                  <a:prstClr val="black"/>
                </a:solidFill>
                <a:latin typeface="Calibri"/>
                <a:cs typeface="Arial" charset="0"/>
              </a:rPr>
              <a:t> </a:t>
            </a: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eaLnBrk="0" hangingPunct="0">
              <a:spcBef>
                <a:spcPct val="20000"/>
              </a:spcBef>
              <a:buFont typeface="Wingdings 2" pitchFamily="18" charset="2"/>
              <a:buNone/>
              <a:defRPr/>
            </a:pPr>
            <a:r>
              <a:rPr lang="ar-SA" sz="2400" b="1" dirty="0">
                <a:solidFill>
                  <a:prstClr val="black"/>
                </a:solidFill>
                <a:latin typeface="Calibri"/>
                <a:cs typeface="Arial" charset="0"/>
              </a:rPr>
              <a:t>معادلة الميزانية: </a:t>
            </a:r>
            <a:r>
              <a:rPr lang="ar-SA" sz="2400" b="1" dirty="0" smtClean="0">
                <a:solidFill>
                  <a:prstClr val="black"/>
                </a:solidFill>
                <a:latin typeface="Calibri"/>
                <a:cs typeface="Arial" charset="0"/>
              </a:rPr>
              <a:t> </a:t>
            </a:r>
            <a:r>
              <a:rPr lang="ar-SA" sz="2400" b="1" dirty="0">
                <a:solidFill>
                  <a:prstClr val="black"/>
                </a:solidFill>
                <a:latin typeface="Calibri"/>
                <a:cs typeface="Arial" charset="0"/>
              </a:rPr>
              <a:t>الأصـــــــــــــول   </a:t>
            </a:r>
            <a:r>
              <a:rPr lang="ar-SA" sz="2400" b="1" dirty="0" smtClean="0">
                <a:solidFill>
                  <a:prstClr val="black"/>
                </a:solidFill>
                <a:latin typeface="Calibri"/>
                <a:cs typeface="Arial" charset="0"/>
              </a:rPr>
              <a:t>                   =   </a:t>
            </a:r>
            <a:r>
              <a:rPr lang="ar-SA" sz="2400" b="1" dirty="0">
                <a:solidFill>
                  <a:prstClr val="black"/>
                </a:solidFill>
                <a:latin typeface="Calibri"/>
                <a:cs typeface="Arial" charset="0"/>
              </a:rPr>
              <a:t>الخصوم      +   حقوق </a:t>
            </a:r>
            <a:r>
              <a:rPr lang="ar-SA" sz="2400" b="1" dirty="0" smtClean="0">
                <a:solidFill>
                  <a:prstClr val="black"/>
                </a:solidFill>
                <a:latin typeface="Calibri"/>
                <a:cs typeface="Arial" charset="0"/>
              </a:rPr>
              <a:t>الملكية</a:t>
            </a:r>
            <a:r>
              <a:rPr lang="ar-SA" sz="2000" dirty="0" smtClean="0">
                <a:solidFill>
                  <a:prstClr val="black"/>
                </a:solidFill>
                <a:latin typeface="Calibri"/>
                <a:cs typeface="Arial" charset="0"/>
              </a:rPr>
              <a:t> </a:t>
            </a:r>
            <a:r>
              <a:rPr lang="ar-SA" sz="2000" dirty="0" smtClean="0">
                <a:solidFill>
                  <a:srgbClr val="FF0000"/>
                </a:solidFill>
                <a:latin typeface="Calibri"/>
                <a:cs typeface="Arial" charset="0"/>
              </a:rPr>
              <a:t>300000 بنك + 250000 مبني + 50000 الات ومعدات + 60000صندوق +70000 اثاث 00= 200000 قرض +30000 دائنون شركة الامل + 500000 راس المال </a:t>
            </a:r>
            <a:endParaRPr lang="ar-SA" sz="2000" dirty="0">
              <a:solidFill>
                <a:srgbClr val="FF0000"/>
              </a:solidFill>
              <a:latin typeface="Calibri"/>
              <a:cs typeface="Arial" charset="0"/>
            </a:endParaRPr>
          </a:p>
        </p:txBody>
      </p:sp>
      <p:graphicFrame>
        <p:nvGraphicFramePr>
          <p:cNvPr id="9" name="Table 8"/>
          <p:cNvGraphicFramePr>
            <a:graphicFrameLocks noGrp="1"/>
          </p:cNvGraphicFramePr>
          <p:nvPr>
            <p:extLst/>
          </p:nvPr>
        </p:nvGraphicFramePr>
        <p:xfrm>
          <a:off x="533400" y="1647696"/>
          <a:ext cx="8853288" cy="1752600"/>
        </p:xfrm>
        <a:graphic>
          <a:graphicData uri="http://schemas.openxmlformats.org/drawingml/2006/table">
            <a:tbl>
              <a:tblPr firstRow="1" bandRow="1">
                <a:tableStyleId>{5C22544A-7EE6-4342-B048-85BDC9FD1C3A}</a:tableStyleId>
              </a:tblPr>
              <a:tblGrid>
                <a:gridCol w="2187352"/>
                <a:gridCol w="864096"/>
                <a:gridCol w="5801840"/>
              </a:tblGrid>
              <a:tr h="584200">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584200">
                <a:tc gridSpan="2">
                  <a:txBody>
                    <a:bodyPr/>
                    <a:lstStyle/>
                    <a:p>
                      <a:pPr algn="r"/>
                      <a:r>
                        <a:rPr lang="ar-SA" sz="1600" b="1" kern="1200" dirty="0" smtClean="0">
                          <a:solidFill>
                            <a:schemeClr val="dk1"/>
                          </a:solidFill>
                          <a:latin typeface="+mn-lt"/>
                          <a:ea typeface="+mn-ea"/>
                          <a:cs typeface="+mn-cs"/>
                        </a:rPr>
                        <a:t> 200000   +   30000 +  500000</a:t>
                      </a:r>
                      <a:endParaRPr lang="en-GB" sz="1600" b="1" kern="1200" dirty="0">
                        <a:solidFill>
                          <a:schemeClr val="dk1"/>
                        </a:solidFill>
                        <a:latin typeface="+mn-lt"/>
                        <a:ea typeface="+mn-ea"/>
                        <a:cs typeface="+mn-cs"/>
                      </a:endParaRPr>
                    </a:p>
                  </a:txBody>
                  <a:tcPr/>
                </a:tc>
                <a:tc hMerge="1">
                  <a:txBody>
                    <a:bodyPr/>
                    <a:lstStyle/>
                    <a:p>
                      <a:pPr algn="ctr"/>
                      <a:endParaRPr lang="en-GB" dirty="0"/>
                    </a:p>
                  </a:txBody>
                  <a:tcPr/>
                </a:tc>
                <a:tc>
                  <a:txBody>
                    <a:bodyPr/>
                    <a:lstStyle/>
                    <a:p>
                      <a:pPr algn="r"/>
                      <a:r>
                        <a:rPr lang="ar-SA" sz="2400" b="1" dirty="0" smtClean="0"/>
                        <a:t>30</a:t>
                      </a:r>
                      <a:r>
                        <a:rPr lang="ar-SA" sz="1600" b="1" dirty="0" smtClean="0"/>
                        <a:t>0000            +  250000       +  50000    +60000      +70000</a:t>
                      </a:r>
                      <a:endParaRPr lang="en-GB" sz="1600" b="1" dirty="0"/>
                    </a:p>
                  </a:txBody>
                  <a:tcPr/>
                </a:tc>
              </a:tr>
              <a:tr h="584200">
                <a:tc>
                  <a:txBody>
                    <a:bodyPr/>
                    <a:lstStyle/>
                    <a:p>
                      <a:pPr algn="r"/>
                      <a:r>
                        <a:rPr lang="ar-SA" sz="1600" b="1" kern="1200" dirty="0" smtClean="0">
                          <a:solidFill>
                            <a:schemeClr val="dk1"/>
                          </a:solidFill>
                          <a:latin typeface="+mn-lt"/>
                          <a:ea typeface="+mn-ea"/>
                          <a:cs typeface="+mn-cs"/>
                        </a:rPr>
                        <a:t>دائنون شركة الامل   رأس المال</a:t>
                      </a:r>
                      <a:endParaRPr lang="en-GB" sz="1600" b="1" kern="1200" dirty="0">
                        <a:solidFill>
                          <a:schemeClr val="dk1"/>
                        </a:solidFill>
                        <a:latin typeface="+mn-lt"/>
                        <a:ea typeface="+mn-ea"/>
                        <a:cs typeface="+mn-cs"/>
                      </a:endParaRPr>
                    </a:p>
                  </a:txBody>
                  <a:tcPr/>
                </a:tc>
                <a:tc>
                  <a:txBody>
                    <a:bodyPr/>
                    <a:lstStyle/>
                    <a:p>
                      <a:pPr algn="ctr"/>
                      <a:r>
                        <a:rPr lang="ar-SA" sz="1600" b="1" kern="1200" dirty="0" smtClean="0">
                          <a:solidFill>
                            <a:schemeClr val="dk1"/>
                          </a:solidFill>
                          <a:latin typeface="+mn-lt"/>
                          <a:ea typeface="+mn-ea"/>
                          <a:cs typeface="+mn-cs"/>
                        </a:rPr>
                        <a:t>قرض البنك</a:t>
                      </a:r>
                      <a:endParaRPr lang="en-GB" sz="1600" b="1" kern="1200" dirty="0">
                        <a:solidFill>
                          <a:schemeClr val="dk1"/>
                        </a:solidFill>
                        <a:latin typeface="+mn-lt"/>
                        <a:ea typeface="+mn-ea"/>
                        <a:cs typeface="+mn-cs"/>
                      </a:endParaRPr>
                    </a:p>
                  </a:txBody>
                  <a:tcPr/>
                </a:tc>
                <a:tc>
                  <a:txBody>
                    <a:bodyPr/>
                    <a:lstStyle/>
                    <a:p>
                      <a:pPr algn="r"/>
                      <a:r>
                        <a:rPr lang="ar-SA" sz="1600" b="1" dirty="0" smtClean="0"/>
                        <a:t>حساب بنك الرياض     المبني             الات ومعدات       صندوق          اثاث  </a:t>
                      </a:r>
                      <a:endParaRPr lang="en-GB" sz="1600" b="1" dirty="0"/>
                    </a:p>
                  </a:txBody>
                  <a:tcPr/>
                </a:tc>
              </a:tr>
            </a:tbl>
          </a:graphicData>
        </a:graphic>
      </p:graphicFrame>
      <p:sp>
        <p:nvSpPr>
          <p:cNvPr id="10" name="Down Arrow 9"/>
          <p:cNvSpPr/>
          <p:nvPr/>
        </p:nvSpPr>
        <p:spPr>
          <a:xfrm>
            <a:off x="2360712" y="3359274"/>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1" name="Down Arrow 10"/>
          <p:cNvSpPr/>
          <p:nvPr/>
        </p:nvSpPr>
        <p:spPr>
          <a:xfrm>
            <a:off x="1064568" y="3358023"/>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2" name="Down Arrow 11"/>
          <p:cNvSpPr/>
          <p:nvPr/>
        </p:nvSpPr>
        <p:spPr>
          <a:xfrm>
            <a:off x="6493893" y="35730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Tree>
    <p:extLst>
      <p:ext uri="{BB962C8B-B14F-4D97-AF65-F5344CB8AC3E}">
        <p14:creationId xmlns:p14="http://schemas.microsoft.com/office/powerpoint/2010/main" val="42871734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 </a:t>
            </a:r>
            <a:endParaRPr lang="en-GB" dirty="0"/>
          </a:p>
        </p:txBody>
      </p:sp>
      <p:sp>
        <p:nvSpPr>
          <p:cNvPr id="6144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1F22F1A-B860-4272-AB01-FFC500BC49DC}" type="slidenum">
              <a:rPr lang="ar-SA" altLang="en-US" sz="1200" smtClean="0">
                <a:solidFill>
                  <a:schemeClr val="bg1"/>
                </a:solidFill>
              </a:rPr>
              <a:pPr eaLnBrk="1" hangingPunct="1">
                <a:spcBef>
                  <a:spcPct val="0"/>
                </a:spcBef>
                <a:buFontTx/>
                <a:buNone/>
              </a:pPr>
              <a:t>20</a:t>
            </a:fld>
            <a:endParaRPr lang="en-US" altLang="en-US" sz="1200" dirty="0" smtClean="0">
              <a:solidFill>
                <a:schemeClr val="bg1"/>
              </a:solidFill>
            </a:endParaRPr>
          </a:p>
        </p:txBody>
      </p:sp>
      <p:sp>
        <p:nvSpPr>
          <p:cNvPr id="5" name="Title 1"/>
          <p:cNvSpPr txBox="1">
            <a:spLocks/>
          </p:cNvSpPr>
          <p:nvPr/>
        </p:nvSpPr>
        <p:spPr bwMode="auto">
          <a:xfrm>
            <a:off x="609600" y="274638"/>
            <a:ext cx="8763000" cy="1004887"/>
          </a:xfrm>
          <a:prstGeom prst="rect">
            <a:avLst/>
          </a:prstGeom>
          <a:noFill/>
          <a:ln>
            <a:noFill/>
          </a:ln>
        </p:spPr>
        <p:txBody>
          <a:bodyPr/>
          <a:lstStyle>
            <a:lvl1pPr eaLnBrk="1" hangingPunct="1">
              <a:defRPr sz="28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altLang="en-US" dirty="0"/>
              <a:t>يمكن إعداد ميزانية منشأة ناصر بعد العملية </a:t>
            </a:r>
            <a:r>
              <a:rPr lang="ar-SA" altLang="en-US" dirty="0"/>
              <a:t>السادسة </a:t>
            </a:r>
            <a:r>
              <a:rPr lang="ar-SA" altLang="en-US" dirty="0"/>
              <a:t>كما يلي</a:t>
            </a:r>
            <a:endParaRPr lang="ar-SA" dirty="0"/>
          </a:p>
        </p:txBody>
      </p:sp>
      <p:sp>
        <p:nvSpPr>
          <p:cNvPr id="6" name="Content Placeholder 2"/>
          <p:cNvSpPr txBox="1">
            <a:spLocks/>
          </p:cNvSpPr>
          <p:nvPr/>
        </p:nvSpPr>
        <p:spPr bwMode="auto">
          <a:xfrm>
            <a:off x="914400" y="1447800"/>
            <a:ext cx="7772400" cy="4191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914400" y="1295400"/>
            <a:ext cx="7772400" cy="4191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62000" y="1981200"/>
          <a:ext cx="7848600" cy="3962400"/>
        </p:xfrm>
        <a:graphic>
          <a:graphicData uri="http://schemas.openxmlformats.org/drawingml/2006/table">
            <a:tbl>
              <a:tblPr firstRow="1" bandRow="1">
                <a:tableStyleId>{5C22544A-7EE6-4342-B048-85BDC9FD1C3A}</a:tableStyleId>
              </a:tblPr>
              <a:tblGrid>
                <a:gridCol w="2550795"/>
                <a:gridCol w="1373505"/>
                <a:gridCol w="2550795"/>
                <a:gridCol w="1373505"/>
              </a:tblGrid>
              <a:tr h="363220">
                <a:tc>
                  <a:txBody>
                    <a:bodyPr/>
                    <a:lstStyle/>
                    <a:p>
                      <a:pPr algn="r"/>
                      <a:r>
                        <a:rPr lang="ar-SA" sz="2000" u="sng" dirty="0" smtClean="0">
                          <a:solidFill>
                            <a:srgbClr val="FF0000"/>
                          </a:solidFill>
                        </a:rPr>
                        <a:t>الخصوم</a:t>
                      </a:r>
                      <a:endParaRPr lang="en-GB" sz="2000" u="sng" dirty="0">
                        <a:solidFill>
                          <a:srgbClr val="FF0000"/>
                        </a:solidFill>
                      </a:endParaRPr>
                    </a:p>
                  </a:txBody>
                  <a:tcPr>
                    <a:solidFill>
                      <a:schemeClr val="tx2">
                        <a:lumMod val="20000"/>
                        <a:lumOff val="80000"/>
                      </a:schemeClr>
                    </a:solidFill>
                  </a:tcPr>
                </a:tc>
                <a:tc>
                  <a:txBody>
                    <a:bodyPr/>
                    <a:lstStyle/>
                    <a:p>
                      <a:pPr algn="r"/>
                      <a:endParaRPr lang="en-GB" sz="2000" b="1" dirty="0">
                        <a:solidFill>
                          <a:srgbClr val="FF0000"/>
                        </a:solidFill>
                      </a:endParaRPr>
                    </a:p>
                  </a:txBody>
                  <a:tcPr>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r>
              <a:tr h="395363">
                <a:tc>
                  <a:txBody>
                    <a:bodyPr/>
                    <a:lstStyle/>
                    <a:p>
                      <a:pPr algn="r"/>
                      <a:r>
                        <a:rPr lang="ar-SA" sz="2000" b="0" dirty="0" smtClean="0"/>
                        <a:t>دائنون (شركة الأمل)</a:t>
                      </a:r>
                      <a:endParaRPr lang="en-GB" sz="2000" b="0" dirty="0"/>
                    </a:p>
                  </a:txBody>
                  <a:tcPr>
                    <a:solidFill>
                      <a:schemeClr val="tx2">
                        <a:lumMod val="20000"/>
                        <a:lumOff val="80000"/>
                      </a:schemeClr>
                    </a:solidFill>
                  </a:tcPr>
                </a:tc>
                <a:tc>
                  <a:txBody>
                    <a:bodyPr/>
                    <a:lstStyle/>
                    <a:p>
                      <a:pPr algn="r"/>
                      <a:r>
                        <a:rPr lang="ar-SA" b="1" dirty="0" smtClean="0"/>
                        <a:t>30000</a:t>
                      </a:r>
                      <a:endParaRPr lang="en-GB" b="1" dirty="0"/>
                    </a:p>
                  </a:txBody>
                  <a:tcPr>
                    <a:solidFill>
                      <a:schemeClr val="tx2">
                        <a:lumMod val="20000"/>
                        <a:lumOff val="80000"/>
                      </a:schemeClr>
                    </a:solidFill>
                  </a:tcPr>
                </a:tc>
                <a:tc>
                  <a:txBody>
                    <a:bodyPr/>
                    <a:lstStyle/>
                    <a:p>
                      <a:pPr algn="r"/>
                      <a:r>
                        <a:rPr lang="ar-SA" sz="2000" dirty="0" smtClean="0"/>
                        <a:t>بنك</a:t>
                      </a:r>
                      <a:endParaRPr lang="en-GB" sz="2000" dirty="0"/>
                    </a:p>
                  </a:txBody>
                  <a:tcPr>
                    <a:solidFill>
                      <a:schemeClr val="tx2">
                        <a:lumMod val="20000"/>
                        <a:lumOff val="80000"/>
                      </a:schemeClr>
                    </a:solidFill>
                  </a:tcPr>
                </a:tc>
                <a:tc>
                  <a:txBody>
                    <a:bodyPr/>
                    <a:lstStyle/>
                    <a:p>
                      <a:pPr algn="r"/>
                      <a:r>
                        <a:rPr lang="ar-SA" sz="2000" b="1" dirty="0" smtClean="0"/>
                        <a:t>300000</a:t>
                      </a:r>
                      <a:endParaRPr lang="en-GB" sz="2000" b="1" dirty="0"/>
                    </a:p>
                  </a:txBody>
                  <a:tcPr>
                    <a:solidFill>
                      <a:schemeClr val="tx2">
                        <a:lumMod val="20000"/>
                        <a:lumOff val="80000"/>
                      </a:schemeClr>
                    </a:solidFill>
                  </a:tcPr>
                </a:tc>
              </a:tr>
              <a:tr h="395363">
                <a:tc>
                  <a:txBody>
                    <a:bodyPr/>
                    <a:lstStyle/>
                    <a:p>
                      <a:pPr algn="r"/>
                      <a:r>
                        <a:rPr lang="ar-SA" sz="2000" b="0" dirty="0" smtClean="0"/>
                        <a:t>قرض البنك</a:t>
                      </a:r>
                      <a:endParaRPr lang="en-GB" sz="2000" b="0" dirty="0"/>
                    </a:p>
                  </a:txBody>
                  <a:tcPr>
                    <a:solidFill>
                      <a:schemeClr val="tx2">
                        <a:lumMod val="20000"/>
                        <a:lumOff val="80000"/>
                      </a:schemeClr>
                    </a:solidFill>
                  </a:tcPr>
                </a:tc>
                <a:tc>
                  <a:txBody>
                    <a:bodyPr/>
                    <a:lstStyle/>
                    <a:p>
                      <a:pPr algn="r"/>
                      <a:r>
                        <a:rPr lang="ar-SA" sz="2000" b="1" dirty="0" smtClean="0"/>
                        <a:t>200000</a:t>
                      </a:r>
                      <a:endParaRPr lang="en-GB" sz="2000" b="1" dirty="0"/>
                    </a:p>
                  </a:txBody>
                  <a:tcPr>
                    <a:solidFill>
                      <a:schemeClr val="tx2">
                        <a:lumMod val="20000"/>
                        <a:lumOff val="80000"/>
                      </a:schemeClr>
                    </a:solidFill>
                  </a:tcPr>
                </a:tc>
                <a:tc>
                  <a:txBody>
                    <a:bodyPr/>
                    <a:lstStyle/>
                    <a:p>
                      <a:pPr algn="r"/>
                      <a:r>
                        <a:rPr lang="ar-SA" sz="2000" dirty="0" smtClean="0"/>
                        <a:t>صندوق</a:t>
                      </a:r>
                      <a:endParaRPr lang="en-GB" sz="2000" dirty="0"/>
                    </a:p>
                  </a:txBody>
                  <a:tcPr>
                    <a:solidFill>
                      <a:schemeClr val="tx2">
                        <a:lumMod val="20000"/>
                        <a:lumOff val="80000"/>
                      </a:schemeClr>
                    </a:solidFill>
                  </a:tcPr>
                </a:tc>
                <a:tc>
                  <a:txBody>
                    <a:bodyPr/>
                    <a:lstStyle/>
                    <a:p>
                      <a:pPr algn="r"/>
                      <a:r>
                        <a:rPr lang="ar-SA" sz="2000" b="1" dirty="0" smtClean="0"/>
                        <a:t>60000</a:t>
                      </a:r>
                      <a:endParaRPr lang="en-GB" sz="2000" b="1" dirty="0"/>
                    </a:p>
                  </a:txBody>
                  <a:tcPr>
                    <a:solidFill>
                      <a:schemeClr val="tx2">
                        <a:lumMod val="20000"/>
                        <a:lumOff val="80000"/>
                      </a:schemeClr>
                    </a:solidFill>
                  </a:tcPr>
                </a:tc>
              </a:tr>
              <a:tr h="395363">
                <a:tc>
                  <a:txBody>
                    <a:bodyPr/>
                    <a:lstStyle/>
                    <a:p>
                      <a:pPr algn="r"/>
                      <a:endParaRPr lang="en-GB" sz="2000" b="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r>
                        <a:rPr lang="ar-SA" sz="2000" dirty="0" smtClean="0"/>
                        <a:t>أثاث وتجهيزات</a:t>
                      </a:r>
                      <a:endParaRPr lang="en-GB" sz="2000" dirty="0"/>
                    </a:p>
                  </a:txBody>
                  <a:tcPr>
                    <a:solidFill>
                      <a:schemeClr val="tx2">
                        <a:lumMod val="20000"/>
                        <a:lumOff val="80000"/>
                      </a:schemeClr>
                    </a:solidFill>
                  </a:tcPr>
                </a:tc>
                <a:tc>
                  <a:txBody>
                    <a:bodyPr/>
                    <a:lstStyle/>
                    <a:p>
                      <a:pPr algn="r"/>
                      <a:r>
                        <a:rPr lang="ar-SA" sz="2000" b="1" dirty="0" smtClean="0"/>
                        <a:t>70000</a:t>
                      </a:r>
                      <a:endParaRPr lang="en-GB" sz="2000" b="1" dirty="0"/>
                    </a:p>
                  </a:txBody>
                  <a:tcPr>
                    <a:solidFill>
                      <a:schemeClr val="tx2">
                        <a:lumMod val="20000"/>
                        <a:lumOff val="80000"/>
                      </a:schemeClr>
                    </a:solidFill>
                  </a:tcPr>
                </a:tc>
              </a:tr>
              <a:tr h="363220">
                <a:tc>
                  <a:txBody>
                    <a:bodyPr/>
                    <a:lstStyle/>
                    <a:p>
                      <a:pPr algn="r"/>
                      <a:endParaRPr lang="en-GB" sz="2000" b="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r>
                        <a:rPr lang="ar-SA" sz="2000" dirty="0" smtClean="0"/>
                        <a:t>آلات ومعدات</a:t>
                      </a:r>
                      <a:endParaRPr lang="en-GB" sz="2000" dirty="0"/>
                    </a:p>
                  </a:txBody>
                  <a:tcPr>
                    <a:solidFill>
                      <a:schemeClr val="tx2">
                        <a:lumMod val="20000"/>
                        <a:lumOff val="80000"/>
                      </a:schemeClr>
                    </a:solidFill>
                  </a:tcPr>
                </a:tc>
                <a:tc>
                  <a:txBody>
                    <a:bodyPr/>
                    <a:lstStyle/>
                    <a:p>
                      <a:pPr algn="r"/>
                      <a:r>
                        <a:rPr lang="ar-SA" sz="2000" b="1" dirty="0" smtClean="0"/>
                        <a:t>50000</a:t>
                      </a:r>
                      <a:endParaRPr lang="en-GB" sz="2000" b="1" dirty="0"/>
                    </a:p>
                  </a:txBody>
                  <a:tcPr>
                    <a:solidFill>
                      <a:schemeClr val="tx2">
                        <a:lumMod val="20000"/>
                        <a:lumOff val="80000"/>
                      </a:schemeClr>
                    </a:solidFill>
                  </a:tcPr>
                </a:tc>
              </a:tr>
              <a:tr h="363220">
                <a:tc>
                  <a:txBody>
                    <a:bodyPr/>
                    <a:lstStyle/>
                    <a:p>
                      <a:pPr algn="r"/>
                      <a:endParaRPr lang="en-GB" sz="2000" b="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r>
                        <a:rPr lang="ar-SA" sz="2000" dirty="0" smtClean="0"/>
                        <a:t>مبنى</a:t>
                      </a:r>
                      <a:endParaRPr lang="en-GB" sz="2000" dirty="0"/>
                    </a:p>
                  </a:txBody>
                  <a:tcPr>
                    <a:solidFill>
                      <a:schemeClr val="tx2">
                        <a:lumMod val="20000"/>
                        <a:lumOff val="80000"/>
                      </a:schemeClr>
                    </a:solidFill>
                  </a:tcPr>
                </a:tc>
                <a:tc>
                  <a:txBody>
                    <a:bodyPr/>
                    <a:lstStyle/>
                    <a:p>
                      <a:pPr algn="r"/>
                      <a:r>
                        <a:rPr lang="ar-SA" sz="2000" b="1" dirty="0" smtClean="0"/>
                        <a:t>250000</a:t>
                      </a:r>
                      <a:endParaRPr lang="en-GB" sz="2000" b="1" dirty="0"/>
                    </a:p>
                  </a:txBody>
                  <a:tcPr>
                    <a:solidFill>
                      <a:schemeClr val="tx2">
                        <a:lumMod val="20000"/>
                        <a:lumOff val="80000"/>
                      </a:schemeClr>
                    </a:solidFill>
                  </a:tcPr>
                </a:tc>
              </a:tr>
              <a:tr h="363220">
                <a:tc>
                  <a:txBody>
                    <a:bodyPr/>
                    <a:lstStyle/>
                    <a:p>
                      <a:pPr algn="r"/>
                      <a:r>
                        <a:rPr lang="ar-SA" sz="2000" b="0" u="sng" dirty="0" smtClean="0">
                          <a:solidFill>
                            <a:srgbClr val="FF0000"/>
                          </a:solidFill>
                        </a:rPr>
                        <a:t>حقوق الملكية</a:t>
                      </a:r>
                      <a:endParaRPr lang="en-GB" sz="2000" b="0" u="sng" dirty="0">
                        <a:solidFill>
                          <a:srgbClr val="FF0000"/>
                        </a:solidFill>
                      </a:endParaRPr>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endParaRPr lang="en-GB" dirty="0"/>
                    </a:p>
                  </a:txBody>
                  <a:tcPr>
                    <a:solidFill>
                      <a:schemeClr val="tx2">
                        <a:lumMod val="20000"/>
                        <a:lumOff val="80000"/>
                      </a:schemeClr>
                    </a:solidFill>
                  </a:tcPr>
                </a:tc>
                <a:tc>
                  <a:txBody>
                    <a:bodyPr/>
                    <a:lstStyle/>
                    <a:p>
                      <a:pPr algn="r"/>
                      <a:endParaRPr lang="en-GB" dirty="0"/>
                    </a:p>
                  </a:txBody>
                  <a:tcPr>
                    <a:solidFill>
                      <a:schemeClr val="tx2">
                        <a:lumMod val="20000"/>
                        <a:lumOff val="80000"/>
                      </a:schemeClr>
                    </a:solidFill>
                  </a:tcPr>
                </a:tc>
              </a:tr>
              <a:tr h="363220">
                <a:tc>
                  <a:txBody>
                    <a:bodyPr/>
                    <a:lstStyle/>
                    <a:p>
                      <a:pPr algn="r"/>
                      <a:r>
                        <a:rPr lang="ar-SA" sz="2000" b="0" dirty="0" smtClean="0"/>
                        <a:t>رأس المال</a:t>
                      </a:r>
                      <a:endParaRPr lang="en-GB" sz="2000" b="0" dirty="0"/>
                    </a:p>
                  </a:txBody>
                  <a:tcPr>
                    <a:solidFill>
                      <a:schemeClr val="tx2">
                        <a:lumMod val="20000"/>
                        <a:lumOff val="80000"/>
                      </a:schemeClr>
                    </a:solidFill>
                  </a:tcPr>
                </a:tc>
                <a:tc>
                  <a:txBody>
                    <a:bodyPr/>
                    <a:lstStyle/>
                    <a:p>
                      <a:pPr algn="r"/>
                      <a:r>
                        <a:rPr lang="ar-SA" sz="2000" b="1" dirty="0" smtClean="0"/>
                        <a:t>500000</a:t>
                      </a:r>
                      <a:endParaRPr lang="en-GB" sz="2000" b="1" dirty="0"/>
                    </a:p>
                  </a:txBody>
                  <a:tcPr>
                    <a:solidFill>
                      <a:schemeClr val="tx2">
                        <a:lumMod val="20000"/>
                        <a:lumOff val="80000"/>
                      </a:schemeClr>
                    </a:solidFill>
                  </a:tcPr>
                </a:tc>
                <a:tc>
                  <a:txBody>
                    <a:bodyPr/>
                    <a:lstStyle/>
                    <a:p>
                      <a:pPr algn="r"/>
                      <a:endParaRPr lang="en-GB" sz="200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r>
              <a:tr h="363220">
                <a:tc>
                  <a:txBody>
                    <a:bodyPr/>
                    <a:lstStyle/>
                    <a:p>
                      <a:pPr algn="r"/>
                      <a:endParaRPr lang="en-GB" sz="200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c>
                  <a:txBody>
                    <a:bodyPr/>
                    <a:lstStyle/>
                    <a:p>
                      <a:pPr algn="r"/>
                      <a:endParaRPr lang="en-GB" sz="2000" dirty="0"/>
                    </a:p>
                  </a:txBody>
                  <a:tcPr>
                    <a:solidFill>
                      <a:schemeClr val="tx2">
                        <a:lumMod val="20000"/>
                        <a:lumOff val="80000"/>
                      </a:schemeClr>
                    </a:solidFill>
                  </a:tcPr>
                </a:tc>
                <a:tc>
                  <a:txBody>
                    <a:bodyPr/>
                    <a:lstStyle/>
                    <a:p>
                      <a:pPr algn="r"/>
                      <a:endParaRPr lang="en-GB" sz="2000" b="1" dirty="0"/>
                    </a:p>
                  </a:txBody>
                  <a:tcPr>
                    <a:solidFill>
                      <a:schemeClr val="tx2">
                        <a:lumMod val="20000"/>
                        <a:lumOff val="80000"/>
                      </a:schemeClr>
                    </a:solidFill>
                  </a:tcPr>
                </a:tc>
              </a:tr>
              <a:tr h="363220">
                <a:tc>
                  <a:txBody>
                    <a:bodyPr/>
                    <a:lstStyle/>
                    <a:p>
                      <a:pPr algn="r"/>
                      <a:r>
                        <a:rPr lang="ar-SA" sz="2000" dirty="0" smtClean="0"/>
                        <a:t>المجموع</a:t>
                      </a:r>
                      <a:endParaRPr lang="en-GB" sz="2000" dirty="0"/>
                    </a:p>
                  </a:txBody>
                  <a:tcPr>
                    <a:solidFill>
                      <a:srgbClr val="FFFF00"/>
                    </a:solidFill>
                  </a:tcPr>
                </a:tc>
                <a:tc>
                  <a:txBody>
                    <a:bodyPr/>
                    <a:lstStyle/>
                    <a:p>
                      <a:pPr algn="r"/>
                      <a:r>
                        <a:rPr lang="ar-SA" sz="2000" b="1" dirty="0" smtClean="0"/>
                        <a:t>730000</a:t>
                      </a:r>
                      <a:endParaRPr lang="en-GB" sz="2000" b="1" dirty="0"/>
                    </a:p>
                  </a:txBody>
                  <a:tcPr>
                    <a:solidFill>
                      <a:srgbClr val="FFFF00"/>
                    </a:solidFill>
                  </a:tcPr>
                </a:tc>
                <a:tc>
                  <a:txBody>
                    <a:bodyPr/>
                    <a:lstStyle/>
                    <a:p>
                      <a:pPr algn="r"/>
                      <a:r>
                        <a:rPr lang="ar-SA" sz="2000" dirty="0" smtClean="0"/>
                        <a:t>المجموع</a:t>
                      </a:r>
                      <a:endParaRPr lang="en-GB" sz="2000" dirty="0"/>
                    </a:p>
                  </a:txBody>
                  <a:tcPr>
                    <a:solidFill>
                      <a:srgbClr val="FFFF00"/>
                    </a:solidFill>
                  </a:tcPr>
                </a:tc>
                <a:tc>
                  <a:txBody>
                    <a:bodyPr/>
                    <a:lstStyle/>
                    <a:p>
                      <a:pPr algn="r"/>
                      <a:r>
                        <a:rPr lang="ar-SA" sz="2000" b="1" dirty="0" smtClean="0"/>
                        <a:t>730000</a:t>
                      </a:r>
                      <a:endParaRPr lang="en-GB" sz="2000" b="1" dirty="0"/>
                    </a:p>
                  </a:txBody>
                  <a:tcPr>
                    <a:solidFill>
                      <a:srgbClr val="FFFF00"/>
                    </a:solidFill>
                  </a:tcPr>
                </a:tc>
              </a:tr>
            </a:tbl>
          </a:graphicData>
        </a:graphic>
      </p:graphicFrame>
    </p:spTree>
    <p:extLst>
      <p:ext uri="{BB962C8B-B14F-4D97-AF65-F5344CB8AC3E}">
        <p14:creationId xmlns:p14="http://schemas.microsoft.com/office/powerpoint/2010/main" val="7477712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prstClr val="white"/>
                </a:solidFill>
              </a:rPr>
              <a:pPr eaLnBrk="1" hangingPunct="1">
                <a:spcBef>
                  <a:spcPct val="0"/>
                </a:spcBef>
                <a:buFontTx/>
                <a:buNone/>
              </a:pPr>
              <a:t>21</a:t>
            </a:fld>
            <a:endParaRPr lang="en-US" altLang="en-US" sz="1200" dirty="0" smtClean="0">
              <a:solidFill>
                <a:prstClr val="white"/>
              </a:solidFill>
            </a:endParaRPr>
          </a:p>
        </p:txBody>
      </p:sp>
      <p:sp>
        <p:nvSpPr>
          <p:cNvPr id="14340" name="Title 1"/>
          <p:cNvSpPr>
            <a:spLocks noGrp="1"/>
          </p:cNvSpPr>
          <p:nvPr>
            <p:ph type="title"/>
          </p:nvPr>
        </p:nvSpPr>
        <p:spPr>
          <a:xfrm>
            <a:off x="632520" y="44624"/>
            <a:ext cx="8778180" cy="1156990"/>
          </a:xfrm>
          <a:noFill/>
          <a:ln>
            <a:noFill/>
          </a:ln>
        </p:spPr>
        <p:txBody>
          <a:bodyPr/>
          <a:lstStyle/>
          <a:p>
            <a:pPr rtl="1"/>
            <a:r>
              <a:rPr lang="ar-SA" sz="3200" b="1" dirty="0">
                <a:solidFill>
                  <a:srgbClr val="C00000"/>
                </a:solidFill>
                <a:cs typeface="Arial" pitchFamily="34" charset="0"/>
              </a:rPr>
              <a:t>العملية السابعة</a:t>
            </a:r>
            <a:r>
              <a:rPr lang="ar-SA" sz="3200" b="1" dirty="0">
                <a:solidFill>
                  <a:srgbClr val="C00000"/>
                </a:solidFill>
                <a:cs typeface="Arial" pitchFamily="34" charset="0"/>
              </a:rPr>
              <a:t>:</a:t>
            </a:r>
            <a:br>
              <a:rPr lang="ar-SA" sz="3200" b="1" dirty="0">
                <a:solidFill>
                  <a:srgbClr val="C00000"/>
                </a:solidFill>
                <a:cs typeface="Arial" pitchFamily="34" charset="0"/>
              </a:rPr>
            </a:br>
            <a:r>
              <a:rPr lang="ar-SA" sz="3200" b="1" dirty="0">
                <a:solidFill>
                  <a:srgbClr val="C00000"/>
                </a:solidFill>
                <a:cs typeface="Arial" pitchFamily="34" charset="0"/>
              </a:rPr>
              <a:t> </a:t>
            </a:r>
            <a:r>
              <a:rPr lang="ar-SA" sz="3200" b="1" dirty="0">
                <a:solidFill>
                  <a:srgbClr val="C00000"/>
                </a:solidFill>
                <a:cs typeface="Arial" pitchFamily="34" charset="0"/>
              </a:rPr>
              <a:t>قامت منشأة فاضل بشراء بضاعة من شركة الهلال بمبلغ 200 ألف ريال وسددت قيمتها بشيك</a:t>
            </a:r>
            <a:endParaRPr lang="en-GB" sz="3200" b="1" dirty="0">
              <a:solidFill>
                <a:srgbClr val="C00000"/>
              </a:solidFill>
              <a:cs typeface="Arial" pitchFamily="34" charset="0"/>
            </a:endParaRPr>
          </a:p>
        </p:txBody>
      </p:sp>
      <p:sp>
        <p:nvSpPr>
          <p:cNvPr id="52229" name="Content Placeholder 5"/>
          <p:cNvSpPr>
            <a:spLocks noGrp="1"/>
          </p:cNvSpPr>
          <p:nvPr>
            <p:ph idx="1"/>
          </p:nvPr>
        </p:nvSpPr>
        <p:spPr>
          <a:xfrm>
            <a:off x="469234" y="1605423"/>
            <a:ext cx="8915400" cy="4525963"/>
          </a:xfrm>
        </p:spPr>
        <p:txBody>
          <a:bodyPr/>
          <a:lstStyle/>
          <a:p>
            <a:endParaRPr lang="en-GB" altLang="en-US" dirty="0" smtClean="0">
              <a:cs typeface="Arial" pitchFamily="34" charset="0"/>
            </a:endParaRPr>
          </a:p>
        </p:txBody>
      </p:sp>
      <p:sp>
        <p:nvSpPr>
          <p:cNvPr id="8" name="Content Placeholder 2"/>
          <p:cNvSpPr txBox="1">
            <a:spLocks/>
          </p:cNvSpPr>
          <p:nvPr/>
        </p:nvSpPr>
        <p:spPr bwMode="auto">
          <a:xfrm>
            <a:off x="200472" y="1605423"/>
            <a:ext cx="9172128" cy="4114800"/>
          </a:xfrm>
          <a:prstGeom prst="rect">
            <a:avLst/>
          </a:prstGeom>
          <a:solidFill>
            <a:schemeClr val="bg2"/>
          </a:solidFill>
          <a:ln w="9525">
            <a:solidFill>
              <a:schemeClr val="accent1"/>
            </a:solidFill>
            <a:miter lim="800000"/>
            <a:headEnd/>
            <a:tailEnd/>
          </a:ln>
        </p:spPr>
        <p:txBody>
          <a:bodyPr/>
          <a:lstStyle/>
          <a:p>
            <a:pPr marL="342900" indent="-342900" algn="l" eaLnBrk="0" hangingPunct="0">
              <a:spcBef>
                <a:spcPct val="20000"/>
              </a:spcBef>
              <a:buFont typeface="Wingdings 2" pitchFamily="18" charset="2"/>
              <a:buNone/>
              <a:defRPr/>
            </a:pPr>
            <a:r>
              <a:rPr lang="ar-SA" sz="3200" dirty="0">
                <a:solidFill>
                  <a:prstClr val="black"/>
                </a:solidFill>
                <a:latin typeface="Calibri"/>
                <a:cs typeface="Arial" charset="0"/>
              </a:rPr>
              <a:t> </a:t>
            </a: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eaLnBrk="0" hangingPunct="0">
              <a:spcBef>
                <a:spcPct val="20000"/>
              </a:spcBef>
              <a:buFont typeface="Wingdings 2" pitchFamily="18" charset="2"/>
              <a:buNone/>
              <a:defRPr/>
            </a:pPr>
            <a:r>
              <a:rPr lang="ar-SA" sz="2400" b="1" dirty="0">
                <a:solidFill>
                  <a:prstClr val="black"/>
                </a:solidFill>
                <a:latin typeface="Calibri"/>
                <a:cs typeface="Arial" charset="0"/>
              </a:rPr>
              <a:t>معادلة الميزانية: </a:t>
            </a:r>
            <a:r>
              <a:rPr lang="ar-SA" sz="2400" b="1" dirty="0" smtClean="0">
                <a:solidFill>
                  <a:prstClr val="black"/>
                </a:solidFill>
                <a:latin typeface="Calibri"/>
                <a:cs typeface="Arial" charset="0"/>
              </a:rPr>
              <a:t> </a:t>
            </a:r>
            <a:r>
              <a:rPr lang="ar-SA" sz="2400" b="1" dirty="0">
                <a:solidFill>
                  <a:prstClr val="black"/>
                </a:solidFill>
                <a:latin typeface="Calibri"/>
                <a:cs typeface="Arial" charset="0"/>
              </a:rPr>
              <a:t>الأصـــــــــــــول   </a:t>
            </a:r>
            <a:r>
              <a:rPr lang="ar-SA" sz="2400" b="1" dirty="0" smtClean="0">
                <a:solidFill>
                  <a:prstClr val="black"/>
                </a:solidFill>
                <a:latin typeface="Calibri"/>
                <a:cs typeface="Arial" charset="0"/>
              </a:rPr>
              <a:t>                   =   </a:t>
            </a:r>
            <a:r>
              <a:rPr lang="ar-SA" sz="2400" b="1" dirty="0">
                <a:solidFill>
                  <a:prstClr val="black"/>
                </a:solidFill>
                <a:latin typeface="Calibri"/>
                <a:cs typeface="Arial" charset="0"/>
              </a:rPr>
              <a:t>الخصوم      +   حقوق </a:t>
            </a:r>
            <a:r>
              <a:rPr lang="ar-SA" sz="2400" b="1" dirty="0" smtClean="0">
                <a:solidFill>
                  <a:prstClr val="black"/>
                </a:solidFill>
                <a:latin typeface="Calibri"/>
                <a:cs typeface="Arial" charset="0"/>
              </a:rPr>
              <a:t>الملكية</a:t>
            </a:r>
            <a:r>
              <a:rPr lang="ar-SA" sz="2000" dirty="0" smtClean="0">
                <a:solidFill>
                  <a:prstClr val="black"/>
                </a:solidFill>
                <a:latin typeface="Calibri"/>
                <a:cs typeface="Arial" charset="0"/>
              </a:rPr>
              <a:t> </a:t>
            </a:r>
            <a:r>
              <a:rPr lang="ar-SA" sz="2000" dirty="0" smtClean="0">
                <a:solidFill>
                  <a:srgbClr val="FF0000"/>
                </a:solidFill>
                <a:latin typeface="Calibri"/>
                <a:cs typeface="Arial" charset="0"/>
              </a:rPr>
              <a:t>100000 بنك + 250000 مبني + 50000 الات ومعدات + 60000صندوق +70000 اثاث+200000 بضاعة  = 200000 قرض +30000 دائنون شركة الامل + 500000 راس المال </a:t>
            </a:r>
            <a:endParaRPr lang="ar-SA" sz="2000" dirty="0">
              <a:solidFill>
                <a:srgbClr val="FF0000"/>
              </a:solidFill>
              <a:latin typeface="Calibri"/>
              <a:cs typeface="Arial" charset="0"/>
            </a:endParaRPr>
          </a:p>
        </p:txBody>
      </p:sp>
      <p:graphicFrame>
        <p:nvGraphicFramePr>
          <p:cNvPr id="9" name="Table 8"/>
          <p:cNvGraphicFramePr>
            <a:graphicFrameLocks noGrp="1"/>
          </p:cNvGraphicFramePr>
          <p:nvPr>
            <p:extLst/>
          </p:nvPr>
        </p:nvGraphicFramePr>
        <p:xfrm>
          <a:off x="200472" y="1605422"/>
          <a:ext cx="9289032" cy="1850754"/>
        </p:xfrm>
        <a:graphic>
          <a:graphicData uri="http://schemas.openxmlformats.org/drawingml/2006/table">
            <a:tbl>
              <a:tblPr firstRow="1" bandRow="1">
                <a:tableStyleId>{5C22544A-7EE6-4342-B048-85BDC9FD1C3A}</a:tableStyleId>
              </a:tblPr>
              <a:tblGrid>
                <a:gridCol w="2295010"/>
                <a:gridCol w="755521"/>
                <a:gridCol w="6238501"/>
              </a:tblGrid>
              <a:tr h="616918">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616918">
                <a:tc gridSpan="2">
                  <a:txBody>
                    <a:bodyPr/>
                    <a:lstStyle/>
                    <a:p>
                      <a:pPr algn="r"/>
                      <a:r>
                        <a:rPr lang="ar-SA" sz="1600" b="1" kern="1200" dirty="0" smtClean="0">
                          <a:solidFill>
                            <a:schemeClr val="dk1"/>
                          </a:solidFill>
                          <a:latin typeface="+mn-lt"/>
                          <a:ea typeface="+mn-ea"/>
                          <a:cs typeface="+mn-cs"/>
                        </a:rPr>
                        <a:t> 200000   +   30000 +  500000</a:t>
                      </a:r>
                      <a:endParaRPr lang="en-GB" sz="1600" b="1" kern="1200" dirty="0">
                        <a:solidFill>
                          <a:schemeClr val="dk1"/>
                        </a:solidFill>
                        <a:latin typeface="+mn-lt"/>
                        <a:ea typeface="+mn-ea"/>
                        <a:cs typeface="+mn-cs"/>
                      </a:endParaRPr>
                    </a:p>
                  </a:txBody>
                  <a:tcPr/>
                </a:tc>
                <a:tc hMerge="1">
                  <a:txBody>
                    <a:bodyPr/>
                    <a:lstStyle/>
                    <a:p>
                      <a:pPr algn="ctr"/>
                      <a:endParaRPr lang="en-GB" dirty="0"/>
                    </a:p>
                  </a:txBody>
                  <a:tcPr/>
                </a:tc>
                <a:tc>
                  <a:txBody>
                    <a:bodyPr/>
                    <a:lstStyle/>
                    <a:p>
                      <a:pPr algn="r"/>
                      <a:r>
                        <a:rPr lang="ar-SA" sz="1400" b="1" dirty="0" smtClean="0"/>
                        <a:t>100000            +  250000       +  50000    +60000      +70000   + 200000</a:t>
                      </a:r>
                      <a:endParaRPr lang="en-GB" sz="1400" b="1" dirty="0"/>
                    </a:p>
                  </a:txBody>
                  <a:tcPr/>
                </a:tc>
              </a:tr>
              <a:tr h="616918">
                <a:tc>
                  <a:txBody>
                    <a:bodyPr/>
                    <a:lstStyle/>
                    <a:p>
                      <a:pPr algn="r"/>
                      <a:r>
                        <a:rPr lang="ar-SA" sz="1600" b="1" kern="1200" dirty="0" smtClean="0">
                          <a:solidFill>
                            <a:schemeClr val="dk1"/>
                          </a:solidFill>
                          <a:latin typeface="+mn-lt"/>
                          <a:ea typeface="+mn-ea"/>
                          <a:cs typeface="+mn-cs"/>
                        </a:rPr>
                        <a:t>دائنون شركة الامل   رأس المال</a:t>
                      </a:r>
                      <a:endParaRPr lang="en-GB" sz="1600" b="1" kern="1200" dirty="0">
                        <a:solidFill>
                          <a:schemeClr val="dk1"/>
                        </a:solidFill>
                        <a:latin typeface="+mn-lt"/>
                        <a:ea typeface="+mn-ea"/>
                        <a:cs typeface="+mn-cs"/>
                      </a:endParaRPr>
                    </a:p>
                  </a:txBody>
                  <a:tcPr/>
                </a:tc>
                <a:tc>
                  <a:txBody>
                    <a:bodyPr/>
                    <a:lstStyle/>
                    <a:p>
                      <a:pPr algn="ctr"/>
                      <a:r>
                        <a:rPr lang="ar-SA" sz="1600" b="1" kern="1200" dirty="0" smtClean="0">
                          <a:solidFill>
                            <a:schemeClr val="dk1"/>
                          </a:solidFill>
                          <a:latin typeface="+mn-lt"/>
                          <a:ea typeface="+mn-ea"/>
                          <a:cs typeface="+mn-cs"/>
                        </a:rPr>
                        <a:t>قرض البنك</a:t>
                      </a:r>
                      <a:endParaRPr lang="en-GB" sz="1600" b="1" kern="1200" dirty="0">
                        <a:solidFill>
                          <a:schemeClr val="dk1"/>
                        </a:solidFill>
                        <a:latin typeface="+mn-lt"/>
                        <a:ea typeface="+mn-ea"/>
                        <a:cs typeface="+mn-cs"/>
                      </a:endParaRPr>
                    </a:p>
                  </a:txBody>
                  <a:tcPr/>
                </a:tc>
                <a:tc>
                  <a:txBody>
                    <a:bodyPr/>
                    <a:lstStyle/>
                    <a:p>
                      <a:pPr algn="r"/>
                      <a:r>
                        <a:rPr lang="ar-SA" sz="1400" b="1" dirty="0" smtClean="0"/>
                        <a:t>حساب بنك الرياض     المبني             الات ومعدات       صندوق          اثاث         بضاعة</a:t>
                      </a:r>
                      <a:endParaRPr lang="en-GB" sz="1400" b="1" dirty="0"/>
                    </a:p>
                  </a:txBody>
                  <a:tcPr/>
                </a:tc>
              </a:tr>
            </a:tbl>
          </a:graphicData>
        </a:graphic>
      </p:graphicFrame>
      <p:sp>
        <p:nvSpPr>
          <p:cNvPr id="10" name="Down Arrow 9"/>
          <p:cNvSpPr/>
          <p:nvPr/>
        </p:nvSpPr>
        <p:spPr>
          <a:xfrm>
            <a:off x="2360712" y="3359274"/>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1" name="Down Arrow 10"/>
          <p:cNvSpPr/>
          <p:nvPr/>
        </p:nvSpPr>
        <p:spPr>
          <a:xfrm>
            <a:off x="1064568" y="3358023"/>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2" name="Down Arrow 11"/>
          <p:cNvSpPr/>
          <p:nvPr/>
        </p:nvSpPr>
        <p:spPr>
          <a:xfrm>
            <a:off x="6493893" y="35730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Tree>
    <p:extLst>
      <p:ext uri="{BB962C8B-B14F-4D97-AF65-F5344CB8AC3E}">
        <p14:creationId xmlns:p14="http://schemas.microsoft.com/office/powerpoint/2010/main" val="21426208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6B1D204-B30F-479A-B681-48E1B93A256F}" type="slidenum">
              <a:rPr lang="ar-SA" altLang="en-US" sz="1200" smtClean="0">
                <a:solidFill>
                  <a:schemeClr val="bg1"/>
                </a:solidFill>
              </a:rPr>
              <a:pPr eaLnBrk="1" hangingPunct="1">
                <a:spcBef>
                  <a:spcPct val="0"/>
                </a:spcBef>
                <a:buFontTx/>
                <a:buNone/>
              </a:pPr>
              <a:t>22</a:t>
            </a:fld>
            <a:endParaRPr lang="en-US" altLang="en-US" sz="1200" dirty="0" smtClean="0">
              <a:solidFill>
                <a:schemeClr val="bg1"/>
              </a:solidFill>
            </a:endParaRPr>
          </a:p>
        </p:txBody>
      </p:sp>
      <p:sp>
        <p:nvSpPr>
          <p:cNvPr id="5" name="Title 1"/>
          <p:cNvSpPr txBox="1">
            <a:spLocks/>
          </p:cNvSpPr>
          <p:nvPr/>
        </p:nvSpPr>
        <p:spPr bwMode="auto">
          <a:xfrm>
            <a:off x="533400" y="274638"/>
            <a:ext cx="8763000" cy="1020762"/>
          </a:xfrm>
          <a:prstGeom prst="rect">
            <a:avLst/>
          </a:prstGeom>
          <a:noFill/>
          <a:ln>
            <a:noFill/>
          </a:ln>
        </p:spPr>
        <p:txBody>
          <a:bodyPr/>
          <a:lstStyle>
            <a:lvl1pPr eaLnBrk="1" hangingPunct="1">
              <a:defRPr sz="28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altLang="en-US" sz="3400" dirty="0"/>
              <a:t>يمكن إعداد ميزانية </a:t>
            </a:r>
            <a:r>
              <a:rPr lang="ar-SA" altLang="en-US" sz="3400" dirty="0" smtClean="0"/>
              <a:t>منشأة </a:t>
            </a:r>
            <a:r>
              <a:rPr lang="ar-SA" altLang="en-US" sz="3400" dirty="0"/>
              <a:t>ناصر بعد العملية </a:t>
            </a:r>
            <a:r>
              <a:rPr lang="ar-SA" altLang="en-US" sz="3400" dirty="0"/>
              <a:t>السابعة </a:t>
            </a:r>
            <a:r>
              <a:rPr lang="ar-SA" altLang="en-US" sz="3400" dirty="0"/>
              <a:t>كما يلي</a:t>
            </a:r>
            <a:endParaRPr lang="ar-SA" sz="3400" dirty="0"/>
          </a:p>
        </p:txBody>
      </p:sp>
      <p:sp>
        <p:nvSpPr>
          <p:cNvPr id="6" name="Content Placeholder 2"/>
          <p:cNvSpPr txBox="1">
            <a:spLocks/>
          </p:cNvSpPr>
          <p:nvPr/>
        </p:nvSpPr>
        <p:spPr bwMode="auto">
          <a:xfrm>
            <a:off x="533400" y="1447800"/>
            <a:ext cx="8763000" cy="407035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533400" y="1295400"/>
            <a:ext cx="8763000" cy="3865563"/>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966788" y="1981200"/>
          <a:ext cx="7559674" cy="4022766"/>
        </p:xfrm>
        <a:graphic>
          <a:graphicData uri="http://schemas.openxmlformats.org/drawingml/2006/table">
            <a:tbl>
              <a:tblPr firstRow="1" bandRow="1">
                <a:tableStyleId>{5C22544A-7EE6-4342-B048-85BDC9FD1C3A}</a:tableStyleId>
              </a:tblPr>
              <a:tblGrid>
                <a:gridCol w="2456894"/>
                <a:gridCol w="1322943"/>
                <a:gridCol w="2456894"/>
                <a:gridCol w="1322943"/>
              </a:tblGrid>
              <a:tr h="365702">
                <a:tc>
                  <a:txBody>
                    <a:bodyPr/>
                    <a:lstStyle/>
                    <a:p>
                      <a:pPr algn="r"/>
                      <a:r>
                        <a:rPr lang="ar-SA" sz="1800" u="sng" dirty="0" smtClean="0">
                          <a:solidFill>
                            <a:srgbClr val="FF0000"/>
                          </a:solidFill>
                        </a:rPr>
                        <a:t>الخصوم</a:t>
                      </a:r>
                      <a:endParaRPr lang="en-GB" sz="1800" u="sng" dirty="0">
                        <a:solidFill>
                          <a:srgbClr val="FF0000"/>
                        </a:solidFill>
                      </a:endParaRPr>
                    </a:p>
                  </a:txBody>
                  <a:tcPr marT="45693" marB="45693">
                    <a:solidFill>
                      <a:schemeClr val="tx2">
                        <a:lumMod val="20000"/>
                        <a:lumOff val="80000"/>
                      </a:schemeClr>
                    </a:solidFill>
                  </a:tcPr>
                </a:tc>
                <a:tc>
                  <a:txBody>
                    <a:bodyPr/>
                    <a:lstStyle/>
                    <a:p>
                      <a:pPr algn="r"/>
                      <a:endParaRPr lang="en-GB" sz="1800" b="1" dirty="0">
                        <a:solidFill>
                          <a:srgbClr val="FF0000"/>
                        </a:solidFill>
                      </a:endParaRPr>
                    </a:p>
                  </a:txBody>
                  <a:tcPr marT="45693" marB="45693">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T="45693" marB="45693">
                    <a:solidFill>
                      <a:schemeClr val="tx2">
                        <a:lumMod val="20000"/>
                        <a:lumOff val="80000"/>
                      </a:schemeClr>
                    </a:solidFill>
                  </a:tcPr>
                </a:tc>
                <a:tc>
                  <a:txBody>
                    <a:bodyPr/>
                    <a:lstStyle/>
                    <a:p>
                      <a:pPr algn="r"/>
                      <a:endParaRPr lang="en-GB" sz="1800" b="1" dirty="0"/>
                    </a:p>
                  </a:txBody>
                  <a:tcPr marT="45693" marB="45693">
                    <a:solidFill>
                      <a:schemeClr val="tx2">
                        <a:lumMod val="20000"/>
                        <a:lumOff val="80000"/>
                      </a:schemeClr>
                    </a:solidFill>
                  </a:tcPr>
                </a:tc>
              </a:tr>
              <a:tr h="365702">
                <a:tc>
                  <a:txBody>
                    <a:bodyPr/>
                    <a:lstStyle/>
                    <a:p>
                      <a:pPr algn="r"/>
                      <a:r>
                        <a:rPr lang="ar-SA" sz="1800" dirty="0" smtClean="0"/>
                        <a:t>دائنون (شركة الأمل)</a:t>
                      </a:r>
                      <a:endParaRPr lang="en-GB" sz="1800" dirty="0"/>
                    </a:p>
                  </a:txBody>
                  <a:tcPr marT="45693" marB="45693">
                    <a:solidFill>
                      <a:schemeClr val="tx2">
                        <a:lumMod val="20000"/>
                        <a:lumOff val="80000"/>
                      </a:schemeClr>
                    </a:solidFill>
                  </a:tcPr>
                </a:tc>
                <a:tc>
                  <a:txBody>
                    <a:bodyPr/>
                    <a:lstStyle/>
                    <a:p>
                      <a:pPr algn="r"/>
                      <a:r>
                        <a:rPr lang="ar-SA" sz="1800" dirty="0" smtClean="0"/>
                        <a:t>30000</a:t>
                      </a:r>
                      <a:endParaRPr lang="en-GB" sz="1800" dirty="0"/>
                    </a:p>
                  </a:txBody>
                  <a:tcPr marT="45693" marB="45693">
                    <a:solidFill>
                      <a:schemeClr val="tx2">
                        <a:lumMod val="20000"/>
                        <a:lumOff val="80000"/>
                      </a:schemeClr>
                    </a:solidFill>
                  </a:tcPr>
                </a:tc>
                <a:tc>
                  <a:txBody>
                    <a:bodyPr/>
                    <a:lstStyle/>
                    <a:p>
                      <a:pPr algn="r"/>
                      <a:r>
                        <a:rPr lang="ar-SA" sz="1800" dirty="0" smtClean="0"/>
                        <a:t>صندوق</a:t>
                      </a:r>
                      <a:endParaRPr lang="en-GB" sz="1800" dirty="0"/>
                    </a:p>
                  </a:txBody>
                  <a:tcPr marT="45693" marB="45693">
                    <a:solidFill>
                      <a:schemeClr val="tx2">
                        <a:lumMod val="20000"/>
                        <a:lumOff val="80000"/>
                      </a:schemeClr>
                    </a:solidFill>
                  </a:tcPr>
                </a:tc>
                <a:tc>
                  <a:txBody>
                    <a:bodyPr/>
                    <a:lstStyle/>
                    <a:p>
                      <a:pPr algn="r"/>
                      <a:r>
                        <a:rPr lang="ar-SA" sz="1800" b="1" dirty="0" smtClean="0"/>
                        <a:t>60000</a:t>
                      </a:r>
                      <a:endParaRPr lang="en-GB" sz="1800" b="1" dirty="0"/>
                    </a:p>
                  </a:txBody>
                  <a:tcPr marT="45693" marB="45693">
                    <a:solidFill>
                      <a:schemeClr val="tx2">
                        <a:lumMod val="20000"/>
                        <a:lumOff val="80000"/>
                      </a:schemeClr>
                    </a:solidFill>
                  </a:tcPr>
                </a:tc>
              </a:tr>
              <a:tr h="365702">
                <a:tc>
                  <a:txBody>
                    <a:bodyPr/>
                    <a:lstStyle/>
                    <a:p>
                      <a:pPr algn="r"/>
                      <a:r>
                        <a:rPr lang="ar-SA" sz="1800" dirty="0" smtClean="0"/>
                        <a:t>قرض البنك</a:t>
                      </a:r>
                      <a:endParaRPr lang="en-GB" sz="1800" dirty="0"/>
                    </a:p>
                  </a:txBody>
                  <a:tcPr marT="45693" marB="45693">
                    <a:solidFill>
                      <a:schemeClr val="tx2">
                        <a:lumMod val="20000"/>
                        <a:lumOff val="80000"/>
                      </a:schemeClr>
                    </a:solidFill>
                  </a:tcPr>
                </a:tc>
                <a:tc>
                  <a:txBody>
                    <a:bodyPr/>
                    <a:lstStyle/>
                    <a:p>
                      <a:pPr algn="r"/>
                      <a:r>
                        <a:rPr lang="ar-SA" sz="1800" b="1" dirty="0" smtClean="0"/>
                        <a:t>200000</a:t>
                      </a:r>
                      <a:endParaRPr lang="en-GB" sz="1800" b="1" dirty="0"/>
                    </a:p>
                  </a:txBody>
                  <a:tcPr marT="45693" marB="45693">
                    <a:solidFill>
                      <a:schemeClr val="tx2">
                        <a:lumMod val="20000"/>
                        <a:lumOff val="80000"/>
                      </a:schemeClr>
                    </a:solidFill>
                  </a:tcPr>
                </a:tc>
                <a:tc>
                  <a:txBody>
                    <a:bodyPr/>
                    <a:lstStyle/>
                    <a:p>
                      <a:pPr algn="r"/>
                      <a:r>
                        <a:rPr lang="ar-SA" sz="1800" dirty="0" smtClean="0"/>
                        <a:t>بنك</a:t>
                      </a:r>
                      <a:endParaRPr lang="en-GB" sz="1800" dirty="0"/>
                    </a:p>
                  </a:txBody>
                  <a:tcPr marT="45693" marB="45693">
                    <a:solidFill>
                      <a:schemeClr val="tx2">
                        <a:lumMod val="20000"/>
                        <a:lumOff val="80000"/>
                      </a:schemeClr>
                    </a:solidFill>
                  </a:tcPr>
                </a:tc>
                <a:tc>
                  <a:txBody>
                    <a:bodyPr/>
                    <a:lstStyle/>
                    <a:p>
                      <a:pPr algn="r"/>
                      <a:r>
                        <a:rPr lang="ar-SA" sz="1800" b="1" dirty="0" smtClean="0"/>
                        <a:t>100000</a:t>
                      </a:r>
                      <a:endParaRPr lang="en-GB" sz="1800" b="1" dirty="0"/>
                    </a:p>
                  </a:txBody>
                  <a:tcPr marT="45693" marB="45693">
                    <a:solidFill>
                      <a:schemeClr val="tx2">
                        <a:lumMod val="20000"/>
                        <a:lumOff val="80000"/>
                      </a:schemeClr>
                    </a:solidFill>
                  </a:tcPr>
                </a:tc>
              </a:tr>
              <a:tr h="365702">
                <a:tc>
                  <a:txBody>
                    <a:bodyPr/>
                    <a:lstStyle/>
                    <a:p>
                      <a:pPr algn="r"/>
                      <a:endParaRPr lang="en-GB" sz="1800" dirty="0"/>
                    </a:p>
                  </a:txBody>
                  <a:tcPr marT="45693" marB="45693">
                    <a:solidFill>
                      <a:schemeClr val="tx2">
                        <a:lumMod val="20000"/>
                        <a:lumOff val="80000"/>
                      </a:schemeClr>
                    </a:solidFill>
                  </a:tcPr>
                </a:tc>
                <a:tc>
                  <a:txBody>
                    <a:bodyPr/>
                    <a:lstStyle/>
                    <a:p>
                      <a:pPr algn="r"/>
                      <a:endParaRPr lang="en-GB" sz="1800" dirty="0"/>
                    </a:p>
                  </a:txBody>
                  <a:tcPr marT="45693" marB="45693">
                    <a:solidFill>
                      <a:schemeClr val="tx2">
                        <a:lumMod val="20000"/>
                        <a:lumOff val="80000"/>
                      </a:schemeClr>
                    </a:solidFill>
                  </a:tcPr>
                </a:tc>
                <a:tc>
                  <a:txBody>
                    <a:bodyPr/>
                    <a:lstStyle/>
                    <a:p>
                      <a:pPr algn="r"/>
                      <a:r>
                        <a:rPr lang="ar-SA" sz="1800" dirty="0" smtClean="0"/>
                        <a:t>بضاعة</a:t>
                      </a:r>
                      <a:endParaRPr lang="en-GB" sz="1800" dirty="0"/>
                    </a:p>
                  </a:txBody>
                  <a:tcPr marT="45693" marB="45693">
                    <a:solidFill>
                      <a:schemeClr val="tx2">
                        <a:lumMod val="20000"/>
                        <a:lumOff val="80000"/>
                      </a:schemeClr>
                    </a:solidFill>
                  </a:tcPr>
                </a:tc>
                <a:tc>
                  <a:txBody>
                    <a:bodyPr/>
                    <a:lstStyle/>
                    <a:p>
                      <a:pPr algn="r"/>
                      <a:r>
                        <a:rPr lang="ar-SA" sz="1800" b="1" dirty="0" smtClean="0"/>
                        <a:t>200000</a:t>
                      </a:r>
                      <a:endParaRPr lang="en-GB" sz="1800" b="1" dirty="0"/>
                    </a:p>
                  </a:txBody>
                  <a:tcPr marT="45693" marB="45693">
                    <a:solidFill>
                      <a:schemeClr val="tx2">
                        <a:lumMod val="20000"/>
                        <a:lumOff val="80000"/>
                      </a:schemeClr>
                    </a:solidFill>
                  </a:tcPr>
                </a:tc>
              </a:tr>
              <a:tr h="365702">
                <a:tc>
                  <a:txBody>
                    <a:bodyPr/>
                    <a:lstStyle/>
                    <a:p>
                      <a:pPr algn="r"/>
                      <a:endParaRPr lang="en-GB" sz="1800" dirty="0"/>
                    </a:p>
                  </a:txBody>
                  <a:tcPr marT="45693" marB="45693">
                    <a:solidFill>
                      <a:schemeClr val="tx2">
                        <a:lumMod val="20000"/>
                        <a:lumOff val="80000"/>
                      </a:schemeClr>
                    </a:solidFill>
                  </a:tcPr>
                </a:tc>
                <a:tc>
                  <a:txBody>
                    <a:bodyPr/>
                    <a:lstStyle/>
                    <a:p>
                      <a:pPr algn="r"/>
                      <a:endParaRPr lang="en-GB" sz="1800" b="1" dirty="0"/>
                    </a:p>
                  </a:txBody>
                  <a:tcPr marT="45693" marB="45693">
                    <a:solidFill>
                      <a:schemeClr val="tx2">
                        <a:lumMod val="20000"/>
                        <a:lumOff val="80000"/>
                      </a:schemeClr>
                    </a:solidFill>
                  </a:tcPr>
                </a:tc>
                <a:tc>
                  <a:txBody>
                    <a:bodyPr/>
                    <a:lstStyle/>
                    <a:p>
                      <a:pPr algn="r"/>
                      <a:r>
                        <a:rPr lang="ar-SA" sz="1800" dirty="0" smtClean="0"/>
                        <a:t>أثاث وتجهيزات</a:t>
                      </a:r>
                      <a:endParaRPr lang="en-GB" sz="1800" dirty="0"/>
                    </a:p>
                  </a:txBody>
                  <a:tcPr marT="45693" marB="45693">
                    <a:solidFill>
                      <a:schemeClr val="tx2">
                        <a:lumMod val="20000"/>
                        <a:lumOff val="80000"/>
                      </a:schemeClr>
                    </a:solidFill>
                  </a:tcPr>
                </a:tc>
                <a:tc>
                  <a:txBody>
                    <a:bodyPr/>
                    <a:lstStyle/>
                    <a:p>
                      <a:pPr algn="r"/>
                      <a:r>
                        <a:rPr lang="ar-SA" sz="1800" b="1" dirty="0" smtClean="0"/>
                        <a:t>70000</a:t>
                      </a:r>
                      <a:endParaRPr lang="en-GB" sz="1800" b="1" dirty="0"/>
                    </a:p>
                  </a:txBody>
                  <a:tcPr marT="45693" marB="45693">
                    <a:solidFill>
                      <a:schemeClr val="tx2">
                        <a:lumMod val="20000"/>
                        <a:lumOff val="80000"/>
                      </a:schemeClr>
                    </a:solidFill>
                  </a:tcPr>
                </a:tc>
              </a:tr>
              <a:tr h="365702">
                <a:tc>
                  <a:txBody>
                    <a:bodyPr/>
                    <a:lstStyle/>
                    <a:p>
                      <a:pPr algn="r"/>
                      <a:endParaRPr lang="en-GB" sz="1800" dirty="0"/>
                    </a:p>
                  </a:txBody>
                  <a:tcPr marT="45693" marB="45693">
                    <a:solidFill>
                      <a:schemeClr val="tx2">
                        <a:lumMod val="20000"/>
                        <a:lumOff val="80000"/>
                      </a:schemeClr>
                    </a:solidFill>
                  </a:tcPr>
                </a:tc>
                <a:tc>
                  <a:txBody>
                    <a:bodyPr/>
                    <a:lstStyle/>
                    <a:p>
                      <a:pPr algn="r"/>
                      <a:endParaRPr lang="en-GB" sz="1800" b="1" dirty="0"/>
                    </a:p>
                  </a:txBody>
                  <a:tcPr marT="45693" marB="45693">
                    <a:solidFill>
                      <a:schemeClr val="tx2">
                        <a:lumMod val="20000"/>
                        <a:lumOff val="80000"/>
                      </a:schemeClr>
                    </a:solidFill>
                  </a:tcPr>
                </a:tc>
                <a:tc>
                  <a:txBody>
                    <a:bodyPr/>
                    <a:lstStyle/>
                    <a:p>
                      <a:pPr algn="r"/>
                      <a:r>
                        <a:rPr lang="ar-SA" sz="1800" dirty="0" smtClean="0"/>
                        <a:t>آلات ومعدات</a:t>
                      </a:r>
                      <a:endParaRPr lang="en-GB" sz="1800" dirty="0"/>
                    </a:p>
                  </a:txBody>
                  <a:tcPr marT="45693" marB="45693">
                    <a:solidFill>
                      <a:schemeClr val="tx2">
                        <a:lumMod val="20000"/>
                        <a:lumOff val="80000"/>
                      </a:schemeClr>
                    </a:solidFill>
                  </a:tcPr>
                </a:tc>
                <a:tc>
                  <a:txBody>
                    <a:bodyPr/>
                    <a:lstStyle/>
                    <a:p>
                      <a:pPr algn="r"/>
                      <a:r>
                        <a:rPr lang="ar-SA" sz="1800" b="1" dirty="0" smtClean="0"/>
                        <a:t>50000</a:t>
                      </a:r>
                      <a:endParaRPr lang="en-GB" sz="1800" b="1" dirty="0"/>
                    </a:p>
                  </a:txBody>
                  <a:tcPr marT="45693" marB="45693">
                    <a:solidFill>
                      <a:schemeClr val="tx2">
                        <a:lumMod val="20000"/>
                        <a:lumOff val="80000"/>
                      </a:schemeClr>
                    </a:solidFill>
                  </a:tcPr>
                </a:tc>
              </a:tr>
              <a:tr h="365702">
                <a:tc>
                  <a:txBody>
                    <a:bodyPr/>
                    <a:lstStyle/>
                    <a:p>
                      <a:pPr algn="r"/>
                      <a:endParaRPr lang="en-GB" sz="1800" dirty="0"/>
                    </a:p>
                  </a:txBody>
                  <a:tcPr marT="45693" marB="45693">
                    <a:solidFill>
                      <a:schemeClr val="tx2">
                        <a:lumMod val="20000"/>
                        <a:lumOff val="80000"/>
                      </a:schemeClr>
                    </a:solidFill>
                  </a:tcPr>
                </a:tc>
                <a:tc>
                  <a:txBody>
                    <a:bodyPr/>
                    <a:lstStyle/>
                    <a:p>
                      <a:pPr algn="r"/>
                      <a:endParaRPr lang="en-GB" sz="1800" b="1" dirty="0"/>
                    </a:p>
                  </a:txBody>
                  <a:tcPr marT="45693" marB="45693">
                    <a:solidFill>
                      <a:schemeClr val="tx2">
                        <a:lumMod val="20000"/>
                        <a:lumOff val="80000"/>
                      </a:schemeClr>
                    </a:solidFill>
                  </a:tcPr>
                </a:tc>
                <a:tc>
                  <a:txBody>
                    <a:bodyPr/>
                    <a:lstStyle/>
                    <a:p>
                      <a:pPr algn="r"/>
                      <a:r>
                        <a:rPr lang="ar-SA" sz="1800" dirty="0" smtClean="0"/>
                        <a:t>مبنى</a:t>
                      </a:r>
                      <a:endParaRPr lang="en-GB" sz="1800" dirty="0"/>
                    </a:p>
                  </a:txBody>
                  <a:tcPr marT="45693" marB="45693">
                    <a:solidFill>
                      <a:schemeClr val="tx2">
                        <a:lumMod val="20000"/>
                        <a:lumOff val="80000"/>
                      </a:schemeClr>
                    </a:solidFill>
                  </a:tcPr>
                </a:tc>
                <a:tc>
                  <a:txBody>
                    <a:bodyPr/>
                    <a:lstStyle/>
                    <a:p>
                      <a:pPr algn="r"/>
                      <a:r>
                        <a:rPr lang="ar-SA" sz="1800" b="1" dirty="0" smtClean="0"/>
                        <a:t>250000</a:t>
                      </a:r>
                      <a:endParaRPr lang="en-GB" sz="1800" b="1" dirty="0"/>
                    </a:p>
                  </a:txBody>
                  <a:tcPr marT="45693" marB="45693">
                    <a:solidFill>
                      <a:schemeClr val="tx2">
                        <a:lumMod val="20000"/>
                        <a:lumOff val="80000"/>
                      </a:schemeClr>
                    </a:solidFill>
                  </a:tcPr>
                </a:tc>
              </a:tr>
              <a:tr h="365702">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T="45693" marB="45693">
                    <a:solidFill>
                      <a:schemeClr val="tx2">
                        <a:lumMod val="20000"/>
                        <a:lumOff val="80000"/>
                      </a:schemeClr>
                    </a:solidFill>
                  </a:tcPr>
                </a:tc>
                <a:tc>
                  <a:txBody>
                    <a:bodyPr/>
                    <a:lstStyle/>
                    <a:p>
                      <a:pPr algn="r"/>
                      <a:endParaRPr lang="en-GB" sz="1800" b="1" dirty="0"/>
                    </a:p>
                  </a:txBody>
                  <a:tcPr marT="45693" marB="45693">
                    <a:solidFill>
                      <a:schemeClr val="tx2">
                        <a:lumMod val="20000"/>
                        <a:lumOff val="80000"/>
                      </a:schemeClr>
                    </a:solidFill>
                  </a:tcPr>
                </a:tc>
                <a:tc>
                  <a:txBody>
                    <a:bodyPr/>
                    <a:lstStyle/>
                    <a:p>
                      <a:pPr algn="r"/>
                      <a:endParaRPr lang="en-GB" sz="1800" dirty="0"/>
                    </a:p>
                  </a:txBody>
                  <a:tcPr marT="45693" marB="45693">
                    <a:solidFill>
                      <a:schemeClr val="tx2">
                        <a:lumMod val="20000"/>
                        <a:lumOff val="80000"/>
                      </a:schemeClr>
                    </a:solidFill>
                  </a:tcPr>
                </a:tc>
                <a:tc>
                  <a:txBody>
                    <a:bodyPr/>
                    <a:lstStyle/>
                    <a:p>
                      <a:pPr algn="r"/>
                      <a:endParaRPr lang="en-GB" sz="1800" dirty="0"/>
                    </a:p>
                  </a:txBody>
                  <a:tcPr marT="45693" marB="45693">
                    <a:solidFill>
                      <a:schemeClr val="tx2">
                        <a:lumMod val="20000"/>
                        <a:lumOff val="80000"/>
                      </a:schemeClr>
                    </a:solidFill>
                  </a:tcPr>
                </a:tc>
              </a:tr>
              <a:tr h="365702">
                <a:tc>
                  <a:txBody>
                    <a:bodyPr/>
                    <a:lstStyle/>
                    <a:p>
                      <a:pPr algn="r"/>
                      <a:r>
                        <a:rPr lang="ar-SA" sz="1800" dirty="0" smtClean="0"/>
                        <a:t>رأس المال</a:t>
                      </a:r>
                      <a:endParaRPr lang="en-GB" sz="1800" dirty="0"/>
                    </a:p>
                  </a:txBody>
                  <a:tcPr marT="45693" marB="45693">
                    <a:solidFill>
                      <a:schemeClr val="tx2">
                        <a:lumMod val="20000"/>
                        <a:lumOff val="80000"/>
                      </a:schemeClr>
                    </a:solidFill>
                  </a:tcPr>
                </a:tc>
                <a:tc>
                  <a:txBody>
                    <a:bodyPr/>
                    <a:lstStyle/>
                    <a:p>
                      <a:pPr algn="r"/>
                      <a:r>
                        <a:rPr lang="ar-SA" sz="1800" b="1" dirty="0" smtClean="0"/>
                        <a:t>500000</a:t>
                      </a:r>
                      <a:endParaRPr lang="en-GB" sz="1800" b="1" dirty="0"/>
                    </a:p>
                  </a:txBody>
                  <a:tcPr marT="45693" marB="45693">
                    <a:solidFill>
                      <a:schemeClr val="tx2">
                        <a:lumMod val="20000"/>
                        <a:lumOff val="80000"/>
                      </a:schemeClr>
                    </a:solidFill>
                  </a:tcPr>
                </a:tc>
                <a:tc>
                  <a:txBody>
                    <a:bodyPr/>
                    <a:lstStyle/>
                    <a:p>
                      <a:pPr algn="r"/>
                      <a:endParaRPr lang="en-GB" sz="1800" dirty="0"/>
                    </a:p>
                  </a:txBody>
                  <a:tcPr marT="45693" marB="45693">
                    <a:solidFill>
                      <a:schemeClr val="tx2">
                        <a:lumMod val="20000"/>
                        <a:lumOff val="80000"/>
                      </a:schemeClr>
                    </a:solidFill>
                  </a:tcPr>
                </a:tc>
                <a:tc>
                  <a:txBody>
                    <a:bodyPr/>
                    <a:lstStyle/>
                    <a:p>
                      <a:pPr algn="r"/>
                      <a:endParaRPr lang="en-GB" sz="1800" b="1" dirty="0"/>
                    </a:p>
                  </a:txBody>
                  <a:tcPr marT="45693" marB="45693">
                    <a:solidFill>
                      <a:schemeClr val="tx2">
                        <a:lumMod val="20000"/>
                        <a:lumOff val="80000"/>
                      </a:schemeClr>
                    </a:solidFill>
                  </a:tcPr>
                </a:tc>
              </a:tr>
              <a:tr h="365702">
                <a:tc>
                  <a:txBody>
                    <a:bodyPr/>
                    <a:lstStyle/>
                    <a:p>
                      <a:pPr algn="r"/>
                      <a:endParaRPr lang="en-GB" sz="1800" dirty="0"/>
                    </a:p>
                  </a:txBody>
                  <a:tcPr marT="45693" marB="45693">
                    <a:solidFill>
                      <a:schemeClr val="tx2">
                        <a:lumMod val="20000"/>
                        <a:lumOff val="80000"/>
                      </a:schemeClr>
                    </a:solidFill>
                  </a:tcPr>
                </a:tc>
                <a:tc>
                  <a:txBody>
                    <a:bodyPr/>
                    <a:lstStyle/>
                    <a:p>
                      <a:pPr algn="r"/>
                      <a:endParaRPr lang="en-GB" sz="1800" b="1" dirty="0"/>
                    </a:p>
                  </a:txBody>
                  <a:tcPr marT="45693" marB="45693">
                    <a:solidFill>
                      <a:schemeClr val="tx2">
                        <a:lumMod val="20000"/>
                        <a:lumOff val="80000"/>
                      </a:schemeClr>
                    </a:solidFill>
                  </a:tcPr>
                </a:tc>
                <a:tc>
                  <a:txBody>
                    <a:bodyPr/>
                    <a:lstStyle/>
                    <a:p>
                      <a:pPr algn="r"/>
                      <a:endParaRPr lang="en-GB" sz="1800" dirty="0"/>
                    </a:p>
                  </a:txBody>
                  <a:tcPr marT="45693" marB="45693">
                    <a:solidFill>
                      <a:schemeClr val="tx2">
                        <a:lumMod val="20000"/>
                        <a:lumOff val="80000"/>
                      </a:schemeClr>
                    </a:solidFill>
                  </a:tcPr>
                </a:tc>
                <a:tc>
                  <a:txBody>
                    <a:bodyPr/>
                    <a:lstStyle/>
                    <a:p>
                      <a:pPr algn="r"/>
                      <a:endParaRPr lang="en-GB" sz="1800" b="1" dirty="0"/>
                    </a:p>
                  </a:txBody>
                  <a:tcPr marT="45693" marB="45693">
                    <a:solidFill>
                      <a:schemeClr val="tx2">
                        <a:lumMod val="20000"/>
                        <a:lumOff val="80000"/>
                      </a:schemeClr>
                    </a:solidFill>
                  </a:tcPr>
                </a:tc>
              </a:tr>
              <a:tr h="365702">
                <a:tc>
                  <a:txBody>
                    <a:bodyPr/>
                    <a:lstStyle/>
                    <a:p>
                      <a:pPr algn="r"/>
                      <a:r>
                        <a:rPr lang="ar-SA" sz="1800" dirty="0" smtClean="0"/>
                        <a:t>المجموع</a:t>
                      </a:r>
                      <a:endParaRPr lang="en-GB" sz="1800" dirty="0"/>
                    </a:p>
                  </a:txBody>
                  <a:tcPr marT="45693" marB="45693">
                    <a:solidFill>
                      <a:srgbClr val="FFFF00"/>
                    </a:solidFill>
                  </a:tcPr>
                </a:tc>
                <a:tc>
                  <a:txBody>
                    <a:bodyPr/>
                    <a:lstStyle/>
                    <a:p>
                      <a:pPr algn="r"/>
                      <a:r>
                        <a:rPr lang="ar-SA" sz="1800" b="1" dirty="0" smtClean="0"/>
                        <a:t>730000</a:t>
                      </a:r>
                      <a:endParaRPr lang="en-GB" sz="1800" b="1" dirty="0"/>
                    </a:p>
                  </a:txBody>
                  <a:tcPr marT="45693" marB="45693">
                    <a:solidFill>
                      <a:srgbClr val="FFFF00"/>
                    </a:solidFill>
                  </a:tcPr>
                </a:tc>
                <a:tc>
                  <a:txBody>
                    <a:bodyPr/>
                    <a:lstStyle/>
                    <a:p>
                      <a:pPr algn="r"/>
                      <a:r>
                        <a:rPr lang="ar-SA" sz="1800" dirty="0" smtClean="0"/>
                        <a:t>المجموع</a:t>
                      </a:r>
                      <a:endParaRPr lang="en-GB" sz="1800" dirty="0"/>
                    </a:p>
                  </a:txBody>
                  <a:tcPr marT="45693" marB="45693">
                    <a:solidFill>
                      <a:srgbClr val="FFFF00"/>
                    </a:solidFill>
                  </a:tcPr>
                </a:tc>
                <a:tc>
                  <a:txBody>
                    <a:bodyPr/>
                    <a:lstStyle/>
                    <a:p>
                      <a:pPr algn="r"/>
                      <a:r>
                        <a:rPr lang="ar-SA" sz="1800" b="1" dirty="0" smtClean="0"/>
                        <a:t>730000</a:t>
                      </a:r>
                      <a:endParaRPr lang="en-GB" sz="1800" b="1" dirty="0"/>
                    </a:p>
                  </a:txBody>
                  <a:tcPr marT="45693" marB="45693">
                    <a:solidFill>
                      <a:srgbClr val="FFFF00"/>
                    </a:solidFill>
                  </a:tcPr>
                </a:tc>
              </a:tr>
            </a:tbl>
          </a:graphicData>
        </a:graphic>
      </p:graphicFrame>
    </p:spTree>
    <p:extLst>
      <p:ext uri="{BB962C8B-B14F-4D97-AF65-F5344CB8AC3E}">
        <p14:creationId xmlns:p14="http://schemas.microsoft.com/office/powerpoint/2010/main" val="3167010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prstClr val="white"/>
                </a:solidFill>
              </a:rPr>
              <a:pPr eaLnBrk="1" hangingPunct="1">
                <a:spcBef>
                  <a:spcPct val="0"/>
                </a:spcBef>
                <a:buFontTx/>
                <a:buNone/>
              </a:pPr>
              <a:t>23</a:t>
            </a:fld>
            <a:endParaRPr lang="en-US" altLang="en-US" sz="1200" dirty="0" smtClean="0">
              <a:solidFill>
                <a:prstClr val="white"/>
              </a:solidFill>
            </a:endParaRPr>
          </a:p>
        </p:txBody>
      </p:sp>
      <p:sp>
        <p:nvSpPr>
          <p:cNvPr id="14340" name="Title 1"/>
          <p:cNvSpPr>
            <a:spLocks noGrp="1"/>
          </p:cNvSpPr>
          <p:nvPr>
            <p:ph type="title"/>
          </p:nvPr>
        </p:nvSpPr>
        <p:spPr>
          <a:xfrm>
            <a:off x="632520" y="116632"/>
            <a:ext cx="8778180" cy="1156990"/>
          </a:xfrm>
          <a:noFill/>
          <a:ln>
            <a:noFill/>
          </a:ln>
        </p:spPr>
        <p:txBody>
          <a:bodyPr/>
          <a:lstStyle/>
          <a:p>
            <a:pPr rtl="1"/>
            <a:r>
              <a:rPr lang="ar-SA" sz="3200" b="1" dirty="0">
                <a:solidFill>
                  <a:srgbClr val="C00000"/>
                </a:solidFill>
                <a:cs typeface="Arial" pitchFamily="34" charset="0"/>
              </a:rPr>
              <a:t>العملية الثامنة</a:t>
            </a:r>
            <a:r>
              <a:rPr lang="ar-SA" sz="3200" b="1" dirty="0">
                <a:solidFill>
                  <a:srgbClr val="C00000"/>
                </a:solidFill>
                <a:cs typeface="Arial" pitchFamily="34" charset="0"/>
              </a:rPr>
              <a:t>:</a:t>
            </a:r>
            <a:br>
              <a:rPr lang="ar-SA" sz="3200" b="1" dirty="0">
                <a:solidFill>
                  <a:srgbClr val="C00000"/>
                </a:solidFill>
                <a:cs typeface="Arial" pitchFamily="34" charset="0"/>
              </a:rPr>
            </a:br>
            <a:r>
              <a:rPr lang="ar-SA" sz="3200" b="1" dirty="0">
                <a:solidFill>
                  <a:srgbClr val="C00000"/>
                </a:solidFill>
                <a:cs typeface="Arial" pitchFamily="34" charset="0"/>
              </a:rPr>
              <a:t> </a:t>
            </a:r>
            <a:r>
              <a:rPr lang="ar-SA" sz="3200" b="1" dirty="0">
                <a:solidFill>
                  <a:srgbClr val="C00000"/>
                </a:solidFill>
                <a:cs typeface="Arial" pitchFamily="34" charset="0"/>
              </a:rPr>
              <a:t>باعت منشأة </a:t>
            </a:r>
            <a:r>
              <a:rPr lang="ar-SA" sz="3200" b="1" dirty="0">
                <a:solidFill>
                  <a:srgbClr val="C00000"/>
                </a:solidFill>
                <a:cs typeface="Arial" pitchFamily="34" charset="0"/>
              </a:rPr>
              <a:t>ناصر </a:t>
            </a:r>
            <a:r>
              <a:rPr lang="ar-SA" sz="3200" b="1" dirty="0">
                <a:solidFill>
                  <a:srgbClr val="C00000"/>
                </a:solidFill>
                <a:cs typeface="Arial" pitchFamily="34" charset="0"/>
              </a:rPr>
              <a:t>بضاعة بمبلغ 70 ألف ريال نقداً، علماً بأن تكلفة هذه البضاعة 50 ألف ريال.</a:t>
            </a:r>
            <a:endParaRPr lang="en-GB" sz="3200" b="1" dirty="0">
              <a:solidFill>
                <a:srgbClr val="C00000"/>
              </a:solidFill>
              <a:cs typeface="Arial" pitchFamily="34" charset="0"/>
            </a:endParaRPr>
          </a:p>
        </p:txBody>
      </p:sp>
      <p:sp>
        <p:nvSpPr>
          <p:cNvPr id="8" name="Content Placeholder 2"/>
          <p:cNvSpPr txBox="1">
            <a:spLocks/>
          </p:cNvSpPr>
          <p:nvPr/>
        </p:nvSpPr>
        <p:spPr bwMode="auto">
          <a:xfrm>
            <a:off x="272480" y="1700808"/>
            <a:ext cx="9055224" cy="4114800"/>
          </a:xfrm>
          <a:prstGeom prst="rect">
            <a:avLst/>
          </a:prstGeom>
          <a:solidFill>
            <a:schemeClr val="bg2"/>
          </a:solidFill>
          <a:ln w="9525">
            <a:solidFill>
              <a:schemeClr val="accent1"/>
            </a:solidFill>
            <a:miter lim="800000"/>
            <a:headEnd/>
            <a:tailEnd/>
          </a:ln>
        </p:spPr>
        <p:txBody>
          <a:bodyPr/>
          <a:lstStyle/>
          <a:p>
            <a:pPr marL="342900" indent="-342900" algn="l" eaLnBrk="0" hangingPunct="0">
              <a:spcBef>
                <a:spcPct val="20000"/>
              </a:spcBef>
              <a:buFont typeface="Wingdings 2" pitchFamily="18" charset="2"/>
              <a:buNone/>
              <a:defRPr/>
            </a:pPr>
            <a:r>
              <a:rPr lang="ar-SA" sz="3200" dirty="0">
                <a:solidFill>
                  <a:prstClr val="black"/>
                </a:solidFill>
                <a:latin typeface="Calibri"/>
                <a:cs typeface="Arial" charset="0"/>
              </a:rPr>
              <a:t> </a:t>
            </a: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eaLnBrk="0" hangingPunct="0">
              <a:spcBef>
                <a:spcPct val="20000"/>
              </a:spcBef>
              <a:buFont typeface="Wingdings 2" pitchFamily="18" charset="2"/>
              <a:buNone/>
              <a:defRPr/>
            </a:pPr>
            <a:r>
              <a:rPr lang="ar-SA" sz="2400" b="1" dirty="0">
                <a:solidFill>
                  <a:prstClr val="black"/>
                </a:solidFill>
                <a:latin typeface="Calibri"/>
                <a:cs typeface="Arial" charset="0"/>
              </a:rPr>
              <a:t>معادلة الميزانية: </a:t>
            </a:r>
            <a:r>
              <a:rPr lang="ar-SA" sz="2400" b="1" dirty="0" smtClean="0">
                <a:solidFill>
                  <a:prstClr val="black"/>
                </a:solidFill>
                <a:latin typeface="Calibri"/>
                <a:cs typeface="Arial" charset="0"/>
              </a:rPr>
              <a:t> </a:t>
            </a:r>
            <a:r>
              <a:rPr lang="ar-SA" sz="2400" b="1" dirty="0">
                <a:solidFill>
                  <a:prstClr val="black"/>
                </a:solidFill>
                <a:latin typeface="Calibri"/>
                <a:cs typeface="Arial" charset="0"/>
              </a:rPr>
              <a:t>الأصـــــــــــــول   </a:t>
            </a:r>
            <a:r>
              <a:rPr lang="ar-SA" sz="2400" b="1" dirty="0" smtClean="0">
                <a:solidFill>
                  <a:prstClr val="black"/>
                </a:solidFill>
                <a:latin typeface="Calibri"/>
                <a:cs typeface="Arial" charset="0"/>
              </a:rPr>
              <a:t>                            </a:t>
            </a:r>
            <a:r>
              <a:rPr lang="ar-SA" b="1" dirty="0" smtClean="0">
                <a:solidFill>
                  <a:prstClr val="black"/>
                </a:solidFill>
                <a:latin typeface="Calibri"/>
                <a:cs typeface="Arial" charset="0"/>
              </a:rPr>
              <a:t>=   </a:t>
            </a:r>
            <a:r>
              <a:rPr lang="ar-SA" b="1" dirty="0">
                <a:solidFill>
                  <a:prstClr val="black"/>
                </a:solidFill>
                <a:latin typeface="Calibri"/>
                <a:cs typeface="Arial" charset="0"/>
              </a:rPr>
              <a:t>الخصوم      +   حقوق </a:t>
            </a:r>
            <a:r>
              <a:rPr lang="ar-SA" b="1" dirty="0" smtClean="0">
                <a:solidFill>
                  <a:prstClr val="black"/>
                </a:solidFill>
                <a:latin typeface="Calibri"/>
                <a:cs typeface="Arial" charset="0"/>
              </a:rPr>
              <a:t>الملكية</a:t>
            </a:r>
            <a:r>
              <a:rPr lang="ar-SA" dirty="0" smtClean="0">
                <a:solidFill>
                  <a:prstClr val="black"/>
                </a:solidFill>
                <a:latin typeface="Calibri"/>
                <a:cs typeface="Arial" charset="0"/>
              </a:rPr>
              <a:t> </a:t>
            </a:r>
          </a:p>
          <a:p>
            <a:pPr marL="342900" indent="-342900" eaLnBrk="0" hangingPunct="0">
              <a:spcBef>
                <a:spcPct val="20000"/>
              </a:spcBef>
              <a:buFont typeface="Wingdings 2" pitchFamily="18" charset="2"/>
              <a:buNone/>
              <a:defRPr/>
            </a:pPr>
            <a:r>
              <a:rPr lang="ar-SA" sz="2000" dirty="0" smtClean="0">
                <a:solidFill>
                  <a:srgbClr val="FF0000"/>
                </a:solidFill>
                <a:latin typeface="Calibri"/>
                <a:cs typeface="Arial" charset="0"/>
              </a:rPr>
              <a:t>100000 بنك + 250000 مبني + 50000 الات ومعدات + 130000صندوق +70000 اثاث+150000 بضاعة  = 200000 قرض +30000 دائنون شركة الامل + 500000 راس المال + 20000 ارباح</a:t>
            </a:r>
            <a:endParaRPr lang="ar-SA" sz="2000" dirty="0">
              <a:solidFill>
                <a:srgbClr val="FF0000"/>
              </a:solidFill>
              <a:latin typeface="Calibri"/>
              <a:cs typeface="Arial" charset="0"/>
            </a:endParaRPr>
          </a:p>
        </p:txBody>
      </p:sp>
      <p:graphicFrame>
        <p:nvGraphicFramePr>
          <p:cNvPr id="9" name="Table 8"/>
          <p:cNvGraphicFramePr>
            <a:graphicFrameLocks noGrp="1"/>
          </p:cNvGraphicFramePr>
          <p:nvPr>
            <p:extLst/>
          </p:nvPr>
        </p:nvGraphicFramePr>
        <p:xfrm>
          <a:off x="0" y="1700808"/>
          <a:ext cx="9289032" cy="1840717"/>
        </p:xfrm>
        <a:graphic>
          <a:graphicData uri="http://schemas.openxmlformats.org/drawingml/2006/table">
            <a:tbl>
              <a:tblPr firstRow="1" bandRow="1">
                <a:tableStyleId>{5C22544A-7EE6-4342-B048-85BDC9FD1C3A}</a:tableStyleId>
              </a:tblPr>
              <a:tblGrid>
                <a:gridCol w="2376264"/>
                <a:gridCol w="936104"/>
                <a:gridCol w="5976664"/>
              </a:tblGrid>
              <a:tr h="606881">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616918">
                <a:tc gridSpan="2">
                  <a:txBody>
                    <a:bodyPr/>
                    <a:lstStyle/>
                    <a:p>
                      <a:pPr algn="r"/>
                      <a:r>
                        <a:rPr lang="ar-SA" sz="1400" b="1" kern="1200" dirty="0" smtClean="0">
                          <a:solidFill>
                            <a:schemeClr val="dk1"/>
                          </a:solidFill>
                          <a:latin typeface="+mn-lt"/>
                          <a:ea typeface="+mn-ea"/>
                          <a:cs typeface="+mn-cs"/>
                        </a:rPr>
                        <a:t> 200000   +   30000 +  500000+ 20000</a:t>
                      </a:r>
                      <a:endParaRPr lang="en-GB" sz="1400" b="1" kern="1200" dirty="0">
                        <a:solidFill>
                          <a:schemeClr val="dk1"/>
                        </a:solidFill>
                        <a:latin typeface="+mn-lt"/>
                        <a:ea typeface="+mn-ea"/>
                        <a:cs typeface="+mn-cs"/>
                      </a:endParaRPr>
                    </a:p>
                  </a:txBody>
                  <a:tcPr/>
                </a:tc>
                <a:tc hMerge="1">
                  <a:txBody>
                    <a:bodyPr/>
                    <a:lstStyle/>
                    <a:p>
                      <a:pPr algn="ctr"/>
                      <a:endParaRPr lang="en-GB" dirty="0"/>
                    </a:p>
                  </a:txBody>
                  <a:tcPr/>
                </a:tc>
                <a:tc>
                  <a:txBody>
                    <a:bodyPr/>
                    <a:lstStyle/>
                    <a:p>
                      <a:pPr algn="r"/>
                      <a:r>
                        <a:rPr lang="ar-SA" sz="1400" b="1" dirty="0" smtClean="0"/>
                        <a:t>100000            +  250000       +  50000    +130000      +70000   + 150000</a:t>
                      </a:r>
                      <a:endParaRPr lang="en-GB" sz="1400" b="1" dirty="0"/>
                    </a:p>
                  </a:txBody>
                  <a:tcPr/>
                </a:tc>
              </a:tr>
              <a:tr h="616918">
                <a:tc>
                  <a:txBody>
                    <a:bodyPr/>
                    <a:lstStyle/>
                    <a:p>
                      <a:pPr algn="r"/>
                      <a:r>
                        <a:rPr lang="ar-SA" sz="1400" b="1" kern="1200" dirty="0" smtClean="0">
                          <a:solidFill>
                            <a:schemeClr val="dk1"/>
                          </a:solidFill>
                          <a:latin typeface="+mn-lt"/>
                          <a:ea typeface="+mn-ea"/>
                          <a:cs typeface="+mn-cs"/>
                        </a:rPr>
                        <a:t>دائنون شركة الامل  رأس المال  ارباح</a:t>
                      </a:r>
                      <a:endParaRPr lang="en-GB" sz="1400" b="1" kern="1200" dirty="0">
                        <a:solidFill>
                          <a:schemeClr val="dk1"/>
                        </a:solidFill>
                        <a:latin typeface="+mn-lt"/>
                        <a:ea typeface="+mn-ea"/>
                        <a:cs typeface="+mn-cs"/>
                      </a:endParaRPr>
                    </a:p>
                  </a:txBody>
                  <a:tcPr/>
                </a:tc>
                <a:tc>
                  <a:txBody>
                    <a:bodyPr/>
                    <a:lstStyle/>
                    <a:p>
                      <a:pPr algn="ctr"/>
                      <a:r>
                        <a:rPr lang="ar-SA" sz="1400" b="1" kern="1200" dirty="0" smtClean="0">
                          <a:solidFill>
                            <a:schemeClr val="dk1"/>
                          </a:solidFill>
                          <a:latin typeface="+mn-lt"/>
                          <a:ea typeface="+mn-ea"/>
                          <a:cs typeface="+mn-cs"/>
                        </a:rPr>
                        <a:t>قرض البنك</a:t>
                      </a:r>
                      <a:endParaRPr lang="en-GB" sz="1400" b="1" kern="1200" dirty="0">
                        <a:solidFill>
                          <a:schemeClr val="dk1"/>
                        </a:solidFill>
                        <a:latin typeface="+mn-lt"/>
                        <a:ea typeface="+mn-ea"/>
                        <a:cs typeface="+mn-cs"/>
                      </a:endParaRPr>
                    </a:p>
                  </a:txBody>
                  <a:tcPr/>
                </a:tc>
                <a:tc>
                  <a:txBody>
                    <a:bodyPr/>
                    <a:lstStyle/>
                    <a:p>
                      <a:pPr algn="r"/>
                      <a:r>
                        <a:rPr lang="ar-SA" sz="1400" b="1" dirty="0" smtClean="0"/>
                        <a:t>حساب بنك الرياض     المبني             الات ومعدات       صندوق          اثاث         بضاعة</a:t>
                      </a:r>
                      <a:endParaRPr lang="en-GB" sz="1400" b="1" dirty="0"/>
                    </a:p>
                  </a:txBody>
                  <a:tcPr/>
                </a:tc>
              </a:tr>
            </a:tbl>
          </a:graphicData>
        </a:graphic>
      </p:graphicFrame>
      <p:sp>
        <p:nvSpPr>
          <p:cNvPr id="10" name="Down Arrow 9"/>
          <p:cNvSpPr/>
          <p:nvPr/>
        </p:nvSpPr>
        <p:spPr>
          <a:xfrm>
            <a:off x="2118618" y="32682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1" name="Down Arrow 10"/>
          <p:cNvSpPr/>
          <p:nvPr/>
        </p:nvSpPr>
        <p:spPr>
          <a:xfrm>
            <a:off x="1064568" y="3358023"/>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2" name="Down Arrow 11"/>
          <p:cNvSpPr/>
          <p:nvPr/>
        </p:nvSpPr>
        <p:spPr>
          <a:xfrm>
            <a:off x="6493893" y="35730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Tree>
    <p:extLst>
      <p:ext uri="{BB962C8B-B14F-4D97-AF65-F5344CB8AC3E}">
        <p14:creationId xmlns:p14="http://schemas.microsoft.com/office/powerpoint/2010/main" val="15075554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blinds(horizontal)">
                                      <p:cBhvr>
                                        <p:cTn id="43"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680E9BA-B62B-4A52-9A25-A166011D756E}" type="slidenum">
              <a:rPr lang="ar-SA" altLang="en-US" sz="1200" smtClean="0">
                <a:solidFill>
                  <a:schemeClr val="bg1"/>
                </a:solidFill>
              </a:rPr>
              <a:pPr eaLnBrk="1" hangingPunct="1">
                <a:spcBef>
                  <a:spcPct val="0"/>
                </a:spcBef>
                <a:buFontTx/>
                <a:buNone/>
              </a:pPr>
              <a:t>24</a:t>
            </a:fld>
            <a:endParaRPr lang="en-US" altLang="en-US" sz="1200" smtClean="0">
              <a:solidFill>
                <a:schemeClr val="bg1"/>
              </a:solidFill>
            </a:endParaRPr>
          </a:p>
        </p:txBody>
      </p:sp>
      <p:sp>
        <p:nvSpPr>
          <p:cNvPr id="5" name="Title 1"/>
          <p:cNvSpPr txBox="1">
            <a:spLocks/>
          </p:cNvSpPr>
          <p:nvPr/>
        </p:nvSpPr>
        <p:spPr bwMode="auto">
          <a:xfrm>
            <a:off x="578296" y="274638"/>
            <a:ext cx="8839200" cy="868362"/>
          </a:xfrm>
          <a:prstGeom prst="rect">
            <a:avLst/>
          </a:prstGeom>
          <a:noFill/>
          <a:ln>
            <a:noFill/>
          </a:ln>
        </p:spPr>
        <p:txBody>
          <a:bodyPr/>
          <a:lstStyle>
            <a:lvl1pPr eaLnBrk="1" hangingPunct="1">
              <a:defRPr sz="34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altLang="en-US" dirty="0"/>
              <a:t>يمكن إعداد ميزانية منشأة ناصر بعد العملية </a:t>
            </a:r>
            <a:r>
              <a:rPr lang="ar-SA" altLang="en-US" dirty="0"/>
              <a:t>الثامنة </a:t>
            </a:r>
            <a:r>
              <a:rPr lang="ar-SA" altLang="en-US" dirty="0"/>
              <a:t>كما يلي</a:t>
            </a:r>
            <a:endParaRPr lang="ar-SA" dirty="0"/>
          </a:p>
          <a:p>
            <a:endParaRPr lang="en-GB" dirty="0"/>
          </a:p>
        </p:txBody>
      </p:sp>
      <p:sp>
        <p:nvSpPr>
          <p:cNvPr id="6" name="Content Placeholder 2"/>
          <p:cNvSpPr txBox="1">
            <a:spLocks/>
          </p:cNvSpPr>
          <p:nvPr/>
        </p:nvSpPr>
        <p:spPr bwMode="auto">
          <a:xfrm>
            <a:off x="533400" y="1447800"/>
            <a:ext cx="88392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1143000" y="1905000"/>
          <a:ext cx="7450138" cy="4022766"/>
        </p:xfrm>
        <a:graphic>
          <a:graphicData uri="http://schemas.openxmlformats.org/drawingml/2006/table">
            <a:tbl>
              <a:tblPr firstRow="1" bandRow="1">
                <a:tableStyleId>{5C22544A-7EE6-4342-B048-85BDC9FD1C3A}</a:tableStyleId>
              </a:tblPr>
              <a:tblGrid>
                <a:gridCol w="2421294"/>
                <a:gridCol w="1303775"/>
                <a:gridCol w="2421294"/>
                <a:gridCol w="1303775"/>
              </a:tblGrid>
              <a:tr h="365702">
                <a:tc>
                  <a:txBody>
                    <a:bodyPr/>
                    <a:lstStyle/>
                    <a:p>
                      <a:pPr algn="r"/>
                      <a:r>
                        <a:rPr lang="ar-SA" sz="1800" u="sng" dirty="0" smtClean="0">
                          <a:solidFill>
                            <a:srgbClr val="FF0000"/>
                          </a:solidFill>
                        </a:rPr>
                        <a:t>الخصوم</a:t>
                      </a:r>
                      <a:endParaRPr lang="en-GB" sz="1800" u="sng" dirty="0">
                        <a:solidFill>
                          <a:srgbClr val="FF0000"/>
                        </a:solidFill>
                      </a:endParaRPr>
                    </a:p>
                  </a:txBody>
                  <a:tcPr marL="91446" marR="91446" marT="45693" marB="45693">
                    <a:solidFill>
                      <a:schemeClr val="tx2">
                        <a:lumMod val="20000"/>
                        <a:lumOff val="80000"/>
                      </a:schemeClr>
                    </a:solidFill>
                  </a:tcPr>
                </a:tc>
                <a:tc>
                  <a:txBody>
                    <a:bodyPr/>
                    <a:lstStyle/>
                    <a:p>
                      <a:pPr algn="r"/>
                      <a:endParaRPr lang="en-GB" sz="1800" b="1" dirty="0">
                        <a:solidFill>
                          <a:srgbClr val="FF0000"/>
                        </a:solidFill>
                      </a:endParaRPr>
                    </a:p>
                  </a:txBody>
                  <a:tcPr marL="91446" marR="91446" marT="45693" marB="45693">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91446" marR="91446" marT="45693" marB="45693">
                    <a:solidFill>
                      <a:schemeClr val="tx2">
                        <a:lumMod val="20000"/>
                        <a:lumOff val="80000"/>
                      </a:schemeClr>
                    </a:solidFill>
                  </a:tcPr>
                </a:tc>
                <a:tc>
                  <a:txBody>
                    <a:bodyPr/>
                    <a:lstStyle/>
                    <a:p>
                      <a:pPr algn="r"/>
                      <a:endParaRPr lang="en-GB" sz="1800" b="1" dirty="0"/>
                    </a:p>
                  </a:txBody>
                  <a:tcPr marL="91446" marR="91446" marT="45693" marB="45693">
                    <a:solidFill>
                      <a:schemeClr val="tx2">
                        <a:lumMod val="20000"/>
                        <a:lumOff val="80000"/>
                      </a:schemeClr>
                    </a:solidFill>
                  </a:tcPr>
                </a:tc>
              </a:tr>
              <a:tr h="365702">
                <a:tc>
                  <a:txBody>
                    <a:bodyPr/>
                    <a:lstStyle/>
                    <a:p>
                      <a:pPr algn="r"/>
                      <a:r>
                        <a:rPr lang="ar-SA" sz="1800" dirty="0" smtClean="0"/>
                        <a:t>دائنون (شركة الأمل)</a:t>
                      </a:r>
                      <a:endParaRPr lang="en-GB" sz="1800" dirty="0"/>
                    </a:p>
                  </a:txBody>
                  <a:tcPr marL="91446" marR="91446" marT="45693" marB="45693">
                    <a:solidFill>
                      <a:schemeClr val="tx2">
                        <a:lumMod val="20000"/>
                        <a:lumOff val="80000"/>
                      </a:schemeClr>
                    </a:solidFill>
                  </a:tcPr>
                </a:tc>
                <a:tc>
                  <a:txBody>
                    <a:bodyPr/>
                    <a:lstStyle/>
                    <a:p>
                      <a:pPr algn="r"/>
                      <a:r>
                        <a:rPr lang="ar-SA" sz="1800" dirty="0" smtClean="0"/>
                        <a:t>30000</a:t>
                      </a:r>
                      <a:endParaRPr lang="en-GB" sz="1800" dirty="0"/>
                    </a:p>
                  </a:txBody>
                  <a:tcPr marL="91446" marR="91446" marT="45693" marB="45693">
                    <a:solidFill>
                      <a:schemeClr val="tx2">
                        <a:lumMod val="20000"/>
                        <a:lumOff val="80000"/>
                      </a:schemeClr>
                    </a:solidFill>
                  </a:tcPr>
                </a:tc>
                <a:tc>
                  <a:txBody>
                    <a:bodyPr/>
                    <a:lstStyle/>
                    <a:p>
                      <a:pPr algn="r"/>
                      <a:r>
                        <a:rPr lang="ar-SA" sz="1800" dirty="0" smtClean="0"/>
                        <a:t>صندوق</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130000</a:t>
                      </a:r>
                      <a:endParaRPr lang="en-GB" sz="1800" b="1" dirty="0"/>
                    </a:p>
                  </a:txBody>
                  <a:tcPr marL="91446" marR="91446" marT="45693" marB="45693">
                    <a:solidFill>
                      <a:schemeClr val="tx2">
                        <a:lumMod val="20000"/>
                        <a:lumOff val="80000"/>
                      </a:schemeClr>
                    </a:solidFill>
                  </a:tcPr>
                </a:tc>
              </a:tr>
              <a:tr h="365702">
                <a:tc>
                  <a:txBody>
                    <a:bodyPr/>
                    <a:lstStyle/>
                    <a:p>
                      <a:pPr algn="r"/>
                      <a:r>
                        <a:rPr lang="ar-SA" sz="1800" dirty="0" smtClean="0"/>
                        <a:t>قرض البنك</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200000</a:t>
                      </a:r>
                      <a:endParaRPr lang="en-GB" sz="1800" b="1" dirty="0"/>
                    </a:p>
                  </a:txBody>
                  <a:tcPr marL="91446" marR="91446" marT="45693" marB="45693">
                    <a:solidFill>
                      <a:schemeClr val="tx2">
                        <a:lumMod val="20000"/>
                        <a:lumOff val="80000"/>
                      </a:schemeClr>
                    </a:solidFill>
                  </a:tcPr>
                </a:tc>
                <a:tc>
                  <a:txBody>
                    <a:bodyPr/>
                    <a:lstStyle/>
                    <a:p>
                      <a:pPr algn="r"/>
                      <a:r>
                        <a:rPr lang="ar-SA" sz="1800" dirty="0" smtClean="0"/>
                        <a:t>بنك</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100000</a:t>
                      </a:r>
                      <a:endParaRPr lang="en-GB" sz="1800" b="1" dirty="0"/>
                    </a:p>
                  </a:txBody>
                  <a:tcPr marL="91446" marR="91446" marT="45693" marB="45693">
                    <a:solidFill>
                      <a:schemeClr val="tx2">
                        <a:lumMod val="20000"/>
                        <a:lumOff val="80000"/>
                      </a:schemeClr>
                    </a:solidFill>
                  </a:tcPr>
                </a:tc>
              </a:tr>
              <a:tr h="365702">
                <a:tc>
                  <a:txBody>
                    <a:bodyPr/>
                    <a:lstStyle/>
                    <a:p>
                      <a:pPr algn="r"/>
                      <a:endParaRPr lang="en-GB" sz="1800" dirty="0"/>
                    </a:p>
                  </a:txBody>
                  <a:tcPr marL="91446" marR="91446" marT="45693" marB="45693">
                    <a:solidFill>
                      <a:schemeClr val="tx2">
                        <a:lumMod val="20000"/>
                        <a:lumOff val="80000"/>
                      </a:schemeClr>
                    </a:solidFill>
                  </a:tcPr>
                </a:tc>
                <a:tc>
                  <a:txBody>
                    <a:bodyPr/>
                    <a:lstStyle/>
                    <a:p>
                      <a:pPr algn="r"/>
                      <a:endParaRPr lang="en-GB" sz="1800" dirty="0"/>
                    </a:p>
                  </a:txBody>
                  <a:tcPr marL="91446" marR="91446" marT="45693" marB="45693">
                    <a:solidFill>
                      <a:schemeClr val="tx2">
                        <a:lumMod val="20000"/>
                        <a:lumOff val="80000"/>
                      </a:schemeClr>
                    </a:solidFill>
                  </a:tcPr>
                </a:tc>
                <a:tc>
                  <a:txBody>
                    <a:bodyPr/>
                    <a:lstStyle/>
                    <a:p>
                      <a:pPr algn="r"/>
                      <a:r>
                        <a:rPr lang="ar-SA" sz="1800" dirty="0" smtClean="0"/>
                        <a:t>بضاعة</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150000</a:t>
                      </a:r>
                      <a:endParaRPr lang="en-GB" sz="1800" b="1" dirty="0"/>
                    </a:p>
                  </a:txBody>
                  <a:tcPr marL="91446" marR="91446" marT="45693" marB="45693">
                    <a:solidFill>
                      <a:schemeClr val="tx2">
                        <a:lumMod val="20000"/>
                        <a:lumOff val="80000"/>
                      </a:schemeClr>
                    </a:solidFill>
                  </a:tcPr>
                </a:tc>
              </a:tr>
              <a:tr h="365702">
                <a:tc>
                  <a:txBody>
                    <a:bodyPr/>
                    <a:lstStyle/>
                    <a:p>
                      <a:pPr algn="r"/>
                      <a:endParaRPr lang="en-GB" sz="1800" dirty="0"/>
                    </a:p>
                  </a:txBody>
                  <a:tcPr marL="91446" marR="91446" marT="45693" marB="45693">
                    <a:solidFill>
                      <a:schemeClr val="tx2">
                        <a:lumMod val="20000"/>
                        <a:lumOff val="80000"/>
                      </a:schemeClr>
                    </a:solidFill>
                  </a:tcPr>
                </a:tc>
                <a:tc>
                  <a:txBody>
                    <a:bodyPr/>
                    <a:lstStyle/>
                    <a:p>
                      <a:pPr algn="r"/>
                      <a:endParaRPr lang="en-GB" sz="1800" b="1" dirty="0"/>
                    </a:p>
                  </a:txBody>
                  <a:tcPr marL="91446" marR="91446" marT="45693" marB="45693">
                    <a:solidFill>
                      <a:schemeClr val="tx2">
                        <a:lumMod val="20000"/>
                        <a:lumOff val="80000"/>
                      </a:schemeClr>
                    </a:solidFill>
                  </a:tcPr>
                </a:tc>
                <a:tc>
                  <a:txBody>
                    <a:bodyPr/>
                    <a:lstStyle/>
                    <a:p>
                      <a:pPr algn="r"/>
                      <a:r>
                        <a:rPr lang="ar-SA" sz="1800" dirty="0" smtClean="0"/>
                        <a:t>أثاث وتجهيزات</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70000</a:t>
                      </a:r>
                      <a:endParaRPr lang="en-GB" sz="1800" b="1" dirty="0"/>
                    </a:p>
                  </a:txBody>
                  <a:tcPr marL="91446" marR="91446" marT="45693" marB="45693">
                    <a:solidFill>
                      <a:schemeClr val="tx2">
                        <a:lumMod val="20000"/>
                        <a:lumOff val="80000"/>
                      </a:schemeClr>
                    </a:solidFill>
                  </a:tcPr>
                </a:tc>
              </a:tr>
              <a:tr h="365702">
                <a:tc>
                  <a:txBody>
                    <a:bodyPr/>
                    <a:lstStyle/>
                    <a:p>
                      <a:pPr algn="r"/>
                      <a:endParaRPr lang="en-GB" sz="1800" dirty="0"/>
                    </a:p>
                  </a:txBody>
                  <a:tcPr marL="91446" marR="91446" marT="45693" marB="45693">
                    <a:solidFill>
                      <a:schemeClr val="tx2">
                        <a:lumMod val="20000"/>
                        <a:lumOff val="80000"/>
                      </a:schemeClr>
                    </a:solidFill>
                  </a:tcPr>
                </a:tc>
                <a:tc>
                  <a:txBody>
                    <a:bodyPr/>
                    <a:lstStyle/>
                    <a:p>
                      <a:pPr algn="r"/>
                      <a:endParaRPr lang="en-GB" sz="1800" b="1" dirty="0"/>
                    </a:p>
                  </a:txBody>
                  <a:tcPr marL="91446" marR="91446" marT="45693" marB="45693">
                    <a:solidFill>
                      <a:schemeClr val="tx2">
                        <a:lumMod val="20000"/>
                        <a:lumOff val="80000"/>
                      </a:schemeClr>
                    </a:solidFill>
                  </a:tcPr>
                </a:tc>
                <a:tc>
                  <a:txBody>
                    <a:bodyPr/>
                    <a:lstStyle/>
                    <a:p>
                      <a:pPr algn="r"/>
                      <a:r>
                        <a:rPr lang="ar-SA" sz="1800" dirty="0" smtClean="0"/>
                        <a:t>آلات ومعدات</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50000</a:t>
                      </a:r>
                      <a:endParaRPr lang="en-GB" sz="1800" b="1" dirty="0"/>
                    </a:p>
                  </a:txBody>
                  <a:tcPr marL="91446" marR="91446" marT="45693" marB="45693">
                    <a:solidFill>
                      <a:schemeClr val="tx2">
                        <a:lumMod val="20000"/>
                        <a:lumOff val="80000"/>
                      </a:schemeClr>
                    </a:solidFill>
                  </a:tcPr>
                </a:tc>
              </a:tr>
              <a:tr h="365702">
                <a:tc>
                  <a:txBody>
                    <a:bodyPr/>
                    <a:lstStyle/>
                    <a:p>
                      <a:pPr algn="r"/>
                      <a:endParaRPr lang="en-GB" sz="1800" dirty="0"/>
                    </a:p>
                  </a:txBody>
                  <a:tcPr marL="91446" marR="91446" marT="45693" marB="45693">
                    <a:solidFill>
                      <a:schemeClr val="tx2">
                        <a:lumMod val="20000"/>
                        <a:lumOff val="80000"/>
                      </a:schemeClr>
                    </a:solidFill>
                  </a:tcPr>
                </a:tc>
                <a:tc>
                  <a:txBody>
                    <a:bodyPr/>
                    <a:lstStyle/>
                    <a:p>
                      <a:pPr algn="r"/>
                      <a:endParaRPr lang="en-GB" sz="1800" b="1" dirty="0"/>
                    </a:p>
                  </a:txBody>
                  <a:tcPr marL="91446" marR="91446" marT="45693" marB="45693">
                    <a:solidFill>
                      <a:schemeClr val="tx2">
                        <a:lumMod val="20000"/>
                        <a:lumOff val="80000"/>
                      </a:schemeClr>
                    </a:solidFill>
                  </a:tcPr>
                </a:tc>
                <a:tc>
                  <a:txBody>
                    <a:bodyPr/>
                    <a:lstStyle/>
                    <a:p>
                      <a:pPr algn="r"/>
                      <a:r>
                        <a:rPr lang="ar-SA" sz="1800" dirty="0" smtClean="0"/>
                        <a:t>مبنى</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250000</a:t>
                      </a:r>
                      <a:endParaRPr lang="en-GB" sz="1800" b="1" dirty="0"/>
                    </a:p>
                  </a:txBody>
                  <a:tcPr marL="91446" marR="91446" marT="45693" marB="45693">
                    <a:solidFill>
                      <a:schemeClr val="tx2">
                        <a:lumMod val="20000"/>
                        <a:lumOff val="80000"/>
                      </a:schemeClr>
                    </a:solidFill>
                  </a:tcPr>
                </a:tc>
              </a:tr>
              <a:tr h="365702">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91446" marR="91446" marT="45693" marB="45693">
                    <a:solidFill>
                      <a:schemeClr val="tx2">
                        <a:lumMod val="20000"/>
                        <a:lumOff val="80000"/>
                      </a:schemeClr>
                    </a:solidFill>
                  </a:tcPr>
                </a:tc>
                <a:tc>
                  <a:txBody>
                    <a:bodyPr/>
                    <a:lstStyle/>
                    <a:p>
                      <a:pPr algn="r"/>
                      <a:endParaRPr lang="en-GB" sz="1800" b="1" dirty="0"/>
                    </a:p>
                  </a:txBody>
                  <a:tcPr marL="91446" marR="91446" marT="45693" marB="45693">
                    <a:solidFill>
                      <a:schemeClr val="tx2">
                        <a:lumMod val="20000"/>
                        <a:lumOff val="80000"/>
                      </a:schemeClr>
                    </a:solidFill>
                  </a:tcPr>
                </a:tc>
                <a:tc>
                  <a:txBody>
                    <a:bodyPr/>
                    <a:lstStyle/>
                    <a:p>
                      <a:pPr algn="r"/>
                      <a:endParaRPr lang="en-GB" sz="1800"/>
                    </a:p>
                  </a:txBody>
                  <a:tcPr marL="91446" marR="91446" marT="45693" marB="45693">
                    <a:solidFill>
                      <a:schemeClr val="tx2">
                        <a:lumMod val="20000"/>
                        <a:lumOff val="80000"/>
                      </a:schemeClr>
                    </a:solidFill>
                  </a:tcPr>
                </a:tc>
                <a:tc>
                  <a:txBody>
                    <a:bodyPr/>
                    <a:lstStyle/>
                    <a:p>
                      <a:pPr algn="r"/>
                      <a:endParaRPr lang="en-GB" sz="1800" dirty="0"/>
                    </a:p>
                  </a:txBody>
                  <a:tcPr marL="91446" marR="91446" marT="45693" marB="45693">
                    <a:solidFill>
                      <a:schemeClr val="tx2">
                        <a:lumMod val="20000"/>
                        <a:lumOff val="80000"/>
                      </a:schemeClr>
                    </a:solidFill>
                  </a:tcPr>
                </a:tc>
              </a:tr>
              <a:tr h="365702">
                <a:tc>
                  <a:txBody>
                    <a:bodyPr/>
                    <a:lstStyle/>
                    <a:p>
                      <a:pPr algn="r"/>
                      <a:r>
                        <a:rPr lang="ar-SA" sz="1800" dirty="0" smtClean="0"/>
                        <a:t>رأس المال</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500000</a:t>
                      </a:r>
                      <a:endParaRPr lang="en-GB" sz="1800" b="1" dirty="0"/>
                    </a:p>
                  </a:txBody>
                  <a:tcPr marL="91446" marR="91446" marT="45693" marB="45693">
                    <a:solidFill>
                      <a:schemeClr val="tx2">
                        <a:lumMod val="20000"/>
                        <a:lumOff val="80000"/>
                      </a:schemeClr>
                    </a:solidFill>
                  </a:tcPr>
                </a:tc>
                <a:tc>
                  <a:txBody>
                    <a:bodyPr/>
                    <a:lstStyle/>
                    <a:p>
                      <a:pPr algn="r"/>
                      <a:endParaRPr lang="en-GB" sz="1800" dirty="0"/>
                    </a:p>
                  </a:txBody>
                  <a:tcPr marL="91446" marR="91446" marT="45693" marB="45693">
                    <a:solidFill>
                      <a:schemeClr val="tx2">
                        <a:lumMod val="20000"/>
                        <a:lumOff val="80000"/>
                      </a:schemeClr>
                    </a:solidFill>
                  </a:tcPr>
                </a:tc>
                <a:tc>
                  <a:txBody>
                    <a:bodyPr/>
                    <a:lstStyle/>
                    <a:p>
                      <a:pPr algn="r"/>
                      <a:endParaRPr lang="en-GB" sz="1800" b="1" dirty="0"/>
                    </a:p>
                  </a:txBody>
                  <a:tcPr marL="91446" marR="91446" marT="45693" marB="45693">
                    <a:solidFill>
                      <a:schemeClr val="tx2">
                        <a:lumMod val="20000"/>
                        <a:lumOff val="80000"/>
                      </a:schemeClr>
                    </a:solidFill>
                  </a:tcPr>
                </a:tc>
              </a:tr>
              <a:tr h="365702">
                <a:tc>
                  <a:txBody>
                    <a:bodyPr/>
                    <a:lstStyle/>
                    <a:p>
                      <a:pPr algn="r"/>
                      <a:r>
                        <a:rPr lang="ar-SA" sz="1800" dirty="0" smtClean="0"/>
                        <a:t>أرباح</a:t>
                      </a:r>
                      <a:endParaRPr lang="en-GB" sz="1800" dirty="0"/>
                    </a:p>
                  </a:txBody>
                  <a:tcPr marL="91446" marR="91446" marT="45693" marB="45693">
                    <a:solidFill>
                      <a:schemeClr val="tx2">
                        <a:lumMod val="20000"/>
                        <a:lumOff val="80000"/>
                      </a:schemeClr>
                    </a:solidFill>
                  </a:tcPr>
                </a:tc>
                <a:tc>
                  <a:txBody>
                    <a:bodyPr/>
                    <a:lstStyle/>
                    <a:p>
                      <a:pPr algn="r"/>
                      <a:r>
                        <a:rPr lang="ar-SA" sz="1800" b="1" dirty="0" smtClean="0"/>
                        <a:t>20000</a:t>
                      </a:r>
                      <a:endParaRPr lang="en-GB" sz="1800" b="1" dirty="0"/>
                    </a:p>
                  </a:txBody>
                  <a:tcPr marL="91446" marR="91446" marT="45693" marB="45693">
                    <a:solidFill>
                      <a:schemeClr val="tx2">
                        <a:lumMod val="20000"/>
                        <a:lumOff val="80000"/>
                      </a:schemeClr>
                    </a:solidFill>
                  </a:tcPr>
                </a:tc>
                <a:tc>
                  <a:txBody>
                    <a:bodyPr/>
                    <a:lstStyle/>
                    <a:p>
                      <a:pPr algn="r"/>
                      <a:endParaRPr lang="en-GB" sz="1800" dirty="0"/>
                    </a:p>
                  </a:txBody>
                  <a:tcPr marL="91446" marR="91446" marT="45693" marB="45693">
                    <a:solidFill>
                      <a:schemeClr val="tx2">
                        <a:lumMod val="20000"/>
                        <a:lumOff val="80000"/>
                      </a:schemeClr>
                    </a:solidFill>
                  </a:tcPr>
                </a:tc>
                <a:tc>
                  <a:txBody>
                    <a:bodyPr/>
                    <a:lstStyle/>
                    <a:p>
                      <a:pPr algn="r"/>
                      <a:endParaRPr lang="en-GB" sz="1800" b="1" dirty="0"/>
                    </a:p>
                  </a:txBody>
                  <a:tcPr marL="91446" marR="91446" marT="45693" marB="45693">
                    <a:solidFill>
                      <a:schemeClr val="tx2">
                        <a:lumMod val="20000"/>
                        <a:lumOff val="80000"/>
                      </a:schemeClr>
                    </a:solidFill>
                  </a:tcPr>
                </a:tc>
              </a:tr>
              <a:tr h="365702">
                <a:tc>
                  <a:txBody>
                    <a:bodyPr/>
                    <a:lstStyle/>
                    <a:p>
                      <a:pPr algn="r"/>
                      <a:r>
                        <a:rPr lang="ar-SA" sz="1800" dirty="0" smtClean="0"/>
                        <a:t>المجموع</a:t>
                      </a:r>
                      <a:endParaRPr lang="en-GB" sz="1800" dirty="0"/>
                    </a:p>
                  </a:txBody>
                  <a:tcPr marL="91446" marR="91446" marT="45693" marB="45693">
                    <a:solidFill>
                      <a:srgbClr val="FFFF00"/>
                    </a:solidFill>
                  </a:tcPr>
                </a:tc>
                <a:tc>
                  <a:txBody>
                    <a:bodyPr/>
                    <a:lstStyle/>
                    <a:p>
                      <a:pPr algn="r"/>
                      <a:r>
                        <a:rPr lang="ar-SA" sz="1800" b="1" dirty="0" smtClean="0"/>
                        <a:t>750000</a:t>
                      </a:r>
                      <a:endParaRPr lang="en-GB" sz="1800" b="1" dirty="0"/>
                    </a:p>
                  </a:txBody>
                  <a:tcPr marL="91446" marR="91446" marT="45693" marB="45693">
                    <a:solidFill>
                      <a:srgbClr val="FFFF00"/>
                    </a:solidFill>
                  </a:tcPr>
                </a:tc>
                <a:tc>
                  <a:txBody>
                    <a:bodyPr/>
                    <a:lstStyle/>
                    <a:p>
                      <a:pPr algn="r"/>
                      <a:r>
                        <a:rPr lang="ar-SA" sz="1800" dirty="0" smtClean="0"/>
                        <a:t>المجموع</a:t>
                      </a:r>
                      <a:endParaRPr lang="en-GB" sz="1800" dirty="0"/>
                    </a:p>
                  </a:txBody>
                  <a:tcPr marL="91446" marR="91446" marT="45693" marB="45693">
                    <a:solidFill>
                      <a:srgbClr val="FFFF00"/>
                    </a:solidFill>
                  </a:tcPr>
                </a:tc>
                <a:tc>
                  <a:txBody>
                    <a:bodyPr/>
                    <a:lstStyle/>
                    <a:p>
                      <a:pPr algn="r"/>
                      <a:r>
                        <a:rPr lang="ar-SA" sz="1800" b="1" dirty="0" smtClean="0"/>
                        <a:t>750000</a:t>
                      </a:r>
                      <a:endParaRPr lang="en-GB" sz="1800" b="1" dirty="0"/>
                    </a:p>
                  </a:txBody>
                  <a:tcPr marL="91446" marR="91446" marT="45693" marB="45693">
                    <a:solidFill>
                      <a:srgbClr val="FFFF00"/>
                    </a:solidFill>
                  </a:tcPr>
                </a:tc>
              </a:tr>
            </a:tbl>
          </a:graphicData>
        </a:graphic>
      </p:graphicFrame>
    </p:spTree>
    <p:extLst>
      <p:ext uri="{BB962C8B-B14F-4D97-AF65-F5344CB8AC3E}">
        <p14:creationId xmlns:p14="http://schemas.microsoft.com/office/powerpoint/2010/main" val="3615576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prstClr val="white"/>
                </a:solidFill>
              </a:rPr>
              <a:pPr eaLnBrk="1" hangingPunct="1">
                <a:spcBef>
                  <a:spcPct val="0"/>
                </a:spcBef>
                <a:buFontTx/>
                <a:buNone/>
              </a:pPr>
              <a:t>25</a:t>
            </a:fld>
            <a:endParaRPr lang="en-US" altLang="en-US" sz="1200" dirty="0" smtClean="0">
              <a:solidFill>
                <a:prstClr val="white"/>
              </a:solidFill>
            </a:endParaRPr>
          </a:p>
        </p:txBody>
      </p:sp>
      <p:sp>
        <p:nvSpPr>
          <p:cNvPr id="14340" name="Title 1"/>
          <p:cNvSpPr>
            <a:spLocks noGrp="1"/>
          </p:cNvSpPr>
          <p:nvPr>
            <p:ph type="title"/>
          </p:nvPr>
        </p:nvSpPr>
        <p:spPr>
          <a:xfrm>
            <a:off x="632520" y="39762"/>
            <a:ext cx="8778180" cy="1156990"/>
          </a:xfrm>
          <a:noFill/>
          <a:ln>
            <a:noFill/>
          </a:ln>
        </p:spPr>
        <p:txBody>
          <a:bodyPr/>
          <a:lstStyle/>
          <a:p>
            <a:pPr rtl="1"/>
            <a:r>
              <a:rPr lang="ar-SA" sz="3200" b="1" dirty="0">
                <a:solidFill>
                  <a:srgbClr val="C00000"/>
                </a:solidFill>
                <a:cs typeface="Arial" pitchFamily="34" charset="0"/>
              </a:rPr>
              <a:t> </a:t>
            </a:r>
            <a:r>
              <a:rPr lang="ar-SA" sz="3200" b="1" dirty="0">
                <a:solidFill>
                  <a:srgbClr val="C00000"/>
                </a:solidFill>
                <a:cs typeface="Arial" pitchFamily="34" charset="0"/>
              </a:rPr>
              <a:t>العملية التاسعة: </a:t>
            </a:r>
            <a:r>
              <a:rPr lang="ar-SA" sz="3200" b="1" dirty="0">
                <a:solidFill>
                  <a:srgbClr val="C00000"/>
                </a:solidFill>
                <a:cs typeface="Arial" pitchFamily="34" charset="0"/>
              </a:rPr>
              <a:t/>
            </a:r>
            <a:br>
              <a:rPr lang="ar-SA" sz="3200" b="1" dirty="0">
                <a:solidFill>
                  <a:srgbClr val="C00000"/>
                </a:solidFill>
                <a:cs typeface="Arial" pitchFamily="34" charset="0"/>
              </a:rPr>
            </a:br>
            <a:r>
              <a:rPr lang="ar-SA" sz="3200" b="1" dirty="0">
                <a:solidFill>
                  <a:srgbClr val="C00000"/>
                </a:solidFill>
                <a:cs typeface="Arial" pitchFamily="34" charset="0"/>
              </a:rPr>
              <a:t>باعت </a:t>
            </a:r>
            <a:r>
              <a:rPr lang="ar-SA" sz="3200" b="1" dirty="0">
                <a:solidFill>
                  <a:srgbClr val="C00000"/>
                </a:solidFill>
                <a:cs typeface="Arial" pitchFamily="34" charset="0"/>
              </a:rPr>
              <a:t>منشأة </a:t>
            </a:r>
            <a:r>
              <a:rPr lang="ar-SA" sz="3200" b="1" dirty="0">
                <a:solidFill>
                  <a:srgbClr val="C00000"/>
                </a:solidFill>
                <a:cs typeface="Arial" pitchFamily="34" charset="0"/>
              </a:rPr>
              <a:t>ناصر </a:t>
            </a:r>
            <a:r>
              <a:rPr lang="ar-SA" sz="3200" b="1" dirty="0">
                <a:solidFill>
                  <a:srgbClr val="C00000"/>
                </a:solidFill>
                <a:cs typeface="Arial" pitchFamily="34" charset="0"/>
              </a:rPr>
              <a:t>بضاعة لشركة النصر بمبلغ 40 ألف ريال على الحساب، علماً بأن تكلفة هذه البضاعة تبلغ 50 ألف ريال.</a:t>
            </a:r>
            <a:endParaRPr lang="en-GB" sz="3200" b="1" dirty="0">
              <a:solidFill>
                <a:srgbClr val="C00000"/>
              </a:solidFill>
              <a:cs typeface="Arial" pitchFamily="34" charset="0"/>
            </a:endParaRPr>
          </a:p>
        </p:txBody>
      </p:sp>
      <p:sp>
        <p:nvSpPr>
          <p:cNvPr id="52229" name="Content Placeholder 5"/>
          <p:cNvSpPr>
            <a:spLocks noGrp="1"/>
          </p:cNvSpPr>
          <p:nvPr>
            <p:ph idx="1"/>
          </p:nvPr>
        </p:nvSpPr>
        <p:spPr>
          <a:xfrm>
            <a:off x="9752" y="1605423"/>
            <a:ext cx="9623768" cy="4525963"/>
          </a:xfrm>
        </p:spPr>
        <p:txBody>
          <a:bodyPr/>
          <a:lstStyle/>
          <a:p>
            <a:endParaRPr lang="en-GB" altLang="en-US" dirty="0" smtClean="0">
              <a:cs typeface="Arial" pitchFamily="34" charset="0"/>
            </a:endParaRPr>
          </a:p>
        </p:txBody>
      </p:sp>
      <p:sp>
        <p:nvSpPr>
          <p:cNvPr id="8" name="Content Placeholder 2"/>
          <p:cNvSpPr txBox="1">
            <a:spLocks/>
          </p:cNvSpPr>
          <p:nvPr/>
        </p:nvSpPr>
        <p:spPr bwMode="auto">
          <a:xfrm>
            <a:off x="272480" y="1700808"/>
            <a:ext cx="9055224" cy="4114800"/>
          </a:xfrm>
          <a:prstGeom prst="rect">
            <a:avLst/>
          </a:prstGeom>
          <a:solidFill>
            <a:schemeClr val="bg2"/>
          </a:solidFill>
          <a:ln w="9525">
            <a:solidFill>
              <a:schemeClr val="accent1"/>
            </a:solidFill>
            <a:miter lim="800000"/>
            <a:headEnd/>
            <a:tailEnd/>
          </a:ln>
        </p:spPr>
        <p:txBody>
          <a:bodyPr/>
          <a:lstStyle/>
          <a:p>
            <a:pPr marL="342900" indent="-342900" algn="l" eaLnBrk="0" hangingPunct="0">
              <a:spcBef>
                <a:spcPct val="20000"/>
              </a:spcBef>
              <a:buFont typeface="Wingdings 2" pitchFamily="18" charset="2"/>
              <a:buNone/>
              <a:defRPr/>
            </a:pPr>
            <a:r>
              <a:rPr lang="ar-SA" sz="3200" dirty="0">
                <a:solidFill>
                  <a:prstClr val="black"/>
                </a:solidFill>
                <a:latin typeface="Calibri"/>
                <a:cs typeface="Arial" charset="0"/>
              </a:rPr>
              <a:t> </a:t>
            </a: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eaLnBrk="0" hangingPunct="0">
              <a:spcBef>
                <a:spcPct val="20000"/>
              </a:spcBef>
              <a:buFont typeface="Wingdings 2" pitchFamily="18" charset="2"/>
              <a:buNone/>
              <a:defRPr/>
            </a:pPr>
            <a:r>
              <a:rPr lang="ar-SA" sz="2400" b="1" dirty="0">
                <a:solidFill>
                  <a:prstClr val="black"/>
                </a:solidFill>
                <a:latin typeface="Calibri"/>
                <a:cs typeface="Arial" charset="0"/>
              </a:rPr>
              <a:t>معادلة الميزانية: </a:t>
            </a:r>
            <a:r>
              <a:rPr lang="ar-SA" sz="2400" b="1" dirty="0" smtClean="0">
                <a:solidFill>
                  <a:prstClr val="black"/>
                </a:solidFill>
                <a:latin typeface="Calibri"/>
                <a:cs typeface="Arial" charset="0"/>
              </a:rPr>
              <a:t> </a:t>
            </a:r>
            <a:r>
              <a:rPr lang="ar-SA" sz="2400" b="1" dirty="0">
                <a:solidFill>
                  <a:prstClr val="black"/>
                </a:solidFill>
                <a:latin typeface="Calibri"/>
                <a:cs typeface="Arial" charset="0"/>
              </a:rPr>
              <a:t>الأصـــــــــــــول   </a:t>
            </a:r>
            <a:r>
              <a:rPr lang="ar-SA" sz="2400" b="1" dirty="0" smtClean="0">
                <a:solidFill>
                  <a:prstClr val="black"/>
                </a:solidFill>
                <a:latin typeface="Calibri"/>
                <a:cs typeface="Arial" charset="0"/>
              </a:rPr>
              <a:t>                            </a:t>
            </a:r>
            <a:r>
              <a:rPr lang="ar-SA" b="1" dirty="0" smtClean="0">
                <a:solidFill>
                  <a:prstClr val="black"/>
                </a:solidFill>
                <a:latin typeface="Calibri"/>
                <a:cs typeface="Arial" charset="0"/>
              </a:rPr>
              <a:t>=   </a:t>
            </a:r>
            <a:r>
              <a:rPr lang="ar-SA" b="1" dirty="0">
                <a:solidFill>
                  <a:prstClr val="black"/>
                </a:solidFill>
                <a:latin typeface="Calibri"/>
                <a:cs typeface="Arial" charset="0"/>
              </a:rPr>
              <a:t>الخصوم      +   حقوق </a:t>
            </a:r>
            <a:r>
              <a:rPr lang="ar-SA" b="1" dirty="0" smtClean="0">
                <a:solidFill>
                  <a:prstClr val="black"/>
                </a:solidFill>
                <a:latin typeface="Calibri"/>
                <a:cs typeface="Arial" charset="0"/>
              </a:rPr>
              <a:t>الملكية</a:t>
            </a:r>
            <a:r>
              <a:rPr lang="ar-SA" dirty="0" smtClean="0">
                <a:solidFill>
                  <a:prstClr val="black"/>
                </a:solidFill>
                <a:latin typeface="Calibri"/>
                <a:cs typeface="Arial" charset="0"/>
              </a:rPr>
              <a:t> </a:t>
            </a:r>
          </a:p>
          <a:p>
            <a:pPr marL="342900" indent="-342900" eaLnBrk="0" hangingPunct="0">
              <a:spcBef>
                <a:spcPct val="20000"/>
              </a:spcBef>
              <a:buFont typeface="Wingdings 2" pitchFamily="18" charset="2"/>
              <a:buNone/>
              <a:defRPr/>
            </a:pPr>
            <a:r>
              <a:rPr lang="ar-SA" sz="2000" dirty="0" smtClean="0">
                <a:solidFill>
                  <a:srgbClr val="FF0000"/>
                </a:solidFill>
                <a:latin typeface="Calibri"/>
                <a:cs typeface="Arial" charset="0"/>
              </a:rPr>
              <a:t>100000 بنك + 250000 مبني + 50000 الات ومعدات + 130000صندوق +70000 اثاث+100000 بضاعة + 40000 مدينون = 200000 قرض +30000 دائنون شركة الامل + 500000 راس المال + 20000 ارباح -10000 خسائر</a:t>
            </a:r>
            <a:endParaRPr lang="ar-SA" sz="2000" dirty="0">
              <a:solidFill>
                <a:srgbClr val="FF0000"/>
              </a:solidFill>
              <a:latin typeface="Calibri"/>
              <a:cs typeface="Arial" charset="0"/>
            </a:endParaRPr>
          </a:p>
        </p:txBody>
      </p:sp>
      <p:graphicFrame>
        <p:nvGraphicFramePr>
          <p:cNvPr id="9" name="Table 8"/>
          <p:cNvGraphicFramePr>
            <a:graphicFrameLocks noGrp="1"/>
          </p:cNvGraphicFramePr>
          <p:nvPr>
            <p:extLst/>
          </p:nvPr>
        </p:nvGraphicFramePr>
        <p:xfrm>
          <a:off x="0" y="1628799"/>
          <a:ext cx="9561512" cy="1912726"/>
        </p:xfrm>
        <a:graphic>
          <a:graphicData uri="http://schemas.openxmlformats.org/drawingml/2006/table">
            <a:tbl>
              <a:tblPr firstRow="1" bandRow="1">
                <a:tableStyleId>{5C22544A-7EE6-4342-B048-85BDC9FD1C3A}</a:tableStyleId>
              </a:tblPr>
              <a:tblGrid>
                <a:gridCol w="2720752"/>
                <a:gridCol w="720080"/>
                <a:gridCol w="6120680"/>
              </a:tblGrid>
              <a:tr h="630622">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641052">
                <a:tc gridSpan="2">
                  <a:txBody>
                    <a:bodyPr/>
                    <a:lstStyle/>
                    <a:p>
                      <a:pPr algn="r"/>
                      <a:r>
                        <a:rPr lang="ar-SA" sz="1200" b="1" kern="1200" dirty="0" smtClean="0">
                          <a:solidFill>
                            <a:schemeClr val="dk1"/>
                          </a:solidFill>
                          <a:latin typeface="+mn-lt"/>
                          <a:ea typeface="+mn-ea"/>
                          <a:cs typeface="+mn-cs"/>
                        </a:rPr>
                        <a:t> 200000   +   30000 +  500000+ 20000-10000</a:t>
                      </a:r>
                      <a:endParaRPr lang="en-GB" sz="1200" b="1" kern="1200" dirty="0">
                        <a:solidFill>
                          <a:schemeClr val="dk1"/>
                        </a:solidFill>
                        <a:latin typeface="+mn-lt"/>
                        <a:ea typeface="+mn-ea"/>
                        <a:cs typeface="+mn-cs"/>
                      </a:endParaRPr>
                    </a:p>
                  </a:txBody>
                  <a:tcPr/>
                </a:tc>
                <a:tc hMerge="1">
                  <a:txBody>
                    <a:bodyPr/>
                    <a:lstStyle/>
                    <a:p>
                      <a:pPr algn="ctr"/>
                      <a:endParaRPr lang="en-GB" dirty="0"/>
                    </a:p>
                  </a:txBody>
                  <a:tcPr/>
                </a:tc>
                <a:tc>
                  <a:txBody>
                    <a:bodyPr/>
                    <a:lstStyle/>
                    <a:p>
                      <a:pPr algn="r"/>
                      <a:r>
                        <a:rPr lang="ar-SA" sz="1400" b="1" dirty="0" smtClean="0"/>
                        <a:t>100000         +  250000     +  50000   +130000  +70000   + 100000+ 40000</a:t>
                      </a:r>
                      <a:endParaRPr lang="en-GB" sz="1400" b="1" dirty="0"/>
                    </a:p>
                  </a:txBody>
                  <a:tcPr/>
                </a:tc>
              </a:tr>
              <a:tr h="641052">
                <a:tc>
                  <a:txBody>
                    <a:bodyPr/>
                    <a:lstStyle/>
                    <a:p>
                      <a:pPr algn="r"/>
                      <a:r>
                        <a:rPr lang="ar-SA" sz="1200" b="1" kern="1200" dirty="0" smtClean="0">
                          <a:solidFill>
                            <a:schemeClr val="dk1"/>
                          </a:solidFill>
                          <a:latin typeface="+mn-lt"/>
                          <a:ea typeface="+mn-ea"/>
                          <a:cs typeface="+mn-cs"/>
                        </a:rPr>
                        <a:t>دائنون شركة الامل  رأس المال    ارباح   خسائر</a:t>
                      </a:r>
                      <a:endParaRPr lang="en-GB" sz="1200" b="1" kern="1200" dirty="0">
                        <a:solidFill>
                          <a:schemeClr val="dk1"/>
                        </a:solidFill>
                        <a:latin typeface="+mn-lt"/>
                        <a:ea typeface="+mn-ea"/>
                        <a:cs typeface="+mn-cs"/>
                      </a:endParaRPr>
                    </a:p>
                  </a:txBody>
                  <a:tcPr/>
                </a:tc>
                <a:tc>
                  <a:txBody>
                    <a:bodyPr/>
                    <a:lstStyle/>
                    <a:p>
                      <a:pPr algn="ctr"/>
                      <a:r>
                        <a:rPr lang="ar-SA" sz="1200" b="1" kern="1200" dirty="0" smtClean="0">
                          <a:solidFill>
                            <a:schemeClr val="dk1"/>
                          </a:solidFill>
                          <a:latin typeface="+mn-lt"/>
                          <a:ea typeface="+mn-ea"/>
                          <a:cs typeface="+mn-cs"/>
                        </a:rPr>
                        <a:t>قرض البنك</a:t>
                      </a:r>
                      <a:endParaRPr lang="en-GB" sz="1200" b="1" kern="1200" dirty="0">
                        <a:solidFill>
                          <a:schemeClr val="dk1"/>
                        </a:solidFill>
                        <a:latin typeface="+mn-lt"/>
                        <a:ea typeface="+mn-ea"/>
                        <a:cs typeface="+mn-cs"/>
                      </a:endParaRPr>
                    </a:p>
                  </a:txBody>
                  <a:tcPr/>
                </a:tc>
                <a:tc>
                  <a:txBody>
                    <a:bodyPr/>
                    <a:lstStyle/>
                    <a:p>
                      <a:pPr algn="r"/>
                      <a:r>
                        <a:rPr lang="ar-SA" sz="1400" b="1" dirty="0" smtClean="0"/>
                        <a:t>حساب بنك الرياض     المبني     الات ومعدات       صندوق          اثاث         بضاعة      مدينون</a:t>
                      </a:r>
                      <a:endParaRPr lang="en-GB" sz="1400" b="1" dirty="0"/>
                    </a:p>
                  </a:txBody>
                  <a:tcPr/>
                </a:tc>
              </a:tr>
            </a:tbl>
          </a:graphicData>
        </a:graphic>
      </p:graphicFrame>
      <p:sp>
        <p:nvSpPr>
          <p:cNvPr id="10" name="Down Arrow 9"/>
          <p:cNvSpPr/>
          <p:nvPr/>
        </p:nvSpPr>
        <p:spPr>
          <a:xfrm>
            <a:off x="2118618" y="32682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1" name="Down Arrow 10"/>
          <p:cNvSpPr/>
          <p:nvPr/>
        </p:nvSpPr>
        <p:spPr>
          <a:xfrm>
            <a:off x="1064568" y="3358023"/>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2" name="Down Arrow 11"/>
          <p:cNvSpPr/>
          <p:nvPr/>
        </p:nvSpPr>
        <p:spPr>
          <a:xfrm>
            <a:off x="6493893" y="35730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Tree>
    <p:extLst>
      <p:ext uri="{BB962C8B-B14F-4D97-AF65-F5344CB8AC3E}">
        <p14:creationId xmlns:p14="http://schemas.microsoft.com/office/powerpoint/2010/main" val="21341620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blinds(horizontal)">
                                      <p:cBhvr>
                                        <p:cTn id="43"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224E68E-A36B-4685-86FE-04DE7D27DF14}" type="slidenum">
              <a:rPr lang="ar-SA" altLang="en-US" sz="1200" smtClean="0">
                <a:solidFill>
                  <a:schemeClr val="bg1"/>
                </a:solidFill>
              </a:rPr>
              <a:pPr eaLnBrk="1" hangingPunct="1">
                <a:spcBef>
                  <a:spcPct val="0"/>
                </a:spcBef>
                <a:buFontTx/>
                <a:buNone/>
              </a:pPr>
              <a:t>26</a:t>
            </a:fld>
            <a:endParaRPr lang="en-US" altLang="en-US" sz="1200" smtClean="0">
              <a:solidFill>
                <a:schemeClr val="bg1"/>
              </a:solidFill>
            </a:endParaRPr>
          </a:p>
        </p:txBody>
      </p:sp>
      <p:sp>
        <p:nvSpPr>
          <p:cNvPr id="6" name="Content Placeholder 2"/>
          <p:cNvSpPr txBox="1">
            <a:spLocks/>
          </p:cNvSpPr>
          <p:nvPr/>
        </p:nvSpPr>
        <p:spPr bwMode="auto">
          <a:xfrm>
            <a:off x="1325563" y="1447800"/>
            <a:ext cx="7921625"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271463" y="1524000"/>
            <a:ext cx="7921625"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914400" y="1524000"/>
          <a:ext cx="7467600" cy="4754594"/>
        </p:xfrm>
        <a:graphic>
          <a:graphicData uri="http://schemas.openxmlformats.org/drawingml/2006/table">
            <a:tbl>
              <a:tblPr firstRow="1" bandRow="1">
                <a:tableStyleId>{5C22544A-7EE6-4342-B048-85BDC9FD1C3A}</a:tableStyleId>
              </a:tblPr>
              <a:tblGrid>
                <a:gridCol w="2426970"/>
                <a:gridCol w="1306830"/>
                <a:gridCol w="2426970"/>
                <a:gridCol w="1306830"/>
              </a:tblGrid>
              <a:tr h="365736">
                <a:tc>
                  <a:txBody>
                    <a:bodyPr/>
                    <a:lstStyle/>
                    <a:p>
                      <a:pPr algn="r"/>
                      <a:r>
                        <a:rPr lang="ar-SA" sz="1800" u="sng" dirty="0" smtClean="0">
                          <a:solidFill>
                            <a:srgbClr val="FF0000"/>
                          </a:solidFill>
                        </a:rPr>
                        <a:t>الخصوم</a:t>
                      </a:r>
                      <a:endParaRPr lang="en-GB" sz="1800" u="sng" dirty="0">
                        <a:solidFill>
                          <a:srgbClr val="FF0000"/>
                        </a:solidFill>
                      </a:endParaRPr>
                    </a:p>
                  </a:txBody>
                  <a:tcPr marT="45709" marB="45709">
                    <a:solidFill>
                      <a:schemeClr val="tx2">
                        <a:lumMod val="20000"/>
                        <a:lumOff val="80000"/>
                      </a:schemeClr>
                    </a:solidFill>
                  </a:tcPr>
                </a:tc>
                <a:tc>
                  <a:txBody>
                    <a:bodyPr/>
                    <a:lstStyle/>
                    <a:p>
                      <a:pPr algn="r"/>
                      <a:endParaRPr lang="en-GB" sz="1800" b="1" dirty="0">
                        <a:solidFill>
                          <a:srgbClr val="FF0000"/>
                        </a:solidFill>
                      </a:endParaRPr>
                    </a:p>
                  </a:txBody>
                  <a:tcPr marT="45709" marB="45709">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r>
              <a:tr h="365736">
                <a:tc>
                  <a:txBody>
                    <a:bodyPr/>
                    <a:lstStyle/>
                    <a:p>
                      <a:pPr algn="r"/>
                      <a:r>
                        <a:rPr lang="ar-SA" sz="1800" dirty="0" smtClean="0"/>
                        <a:t>دائنون (شركة الأمل)</a:t>
                      </a:r>
                      <a:endParaRPr lang="en-GB" sz="1800" dirty="0"/>
                    </a:p>
                  </a:txBody>
                  <a:tcPr marT="45709" marB="45709">
                    <a:solidFill>
                      <a:schemeClr val="tx2">
                        <a:lumMod val="20000"/>
                        <a:lumOff val="80000"/>
                      </a:schemeClr>
                    </a:solidFill>
                  </a:tcPr>
                </a:tc>
                <a:tc>
                  <a:txBody>
                    <a:bodyPr/>
                    <a:lstStyle/>
                    <a:p>
                      <a:pPr algn="r"/>
                      <a:r>
                        <a:rPr lang="ar-SA" sz="1800" dirty="0" smtClean="0"/>
                        <a:t>30000</a:t>
                      </a:r>
                      <a:endParaRPr lang="en-GB" sz="1800" dirty="0"/>
                    </a:p>
                  </a:txBody>
                  <a:tcPr marT="45709" marB="45709">
                    <a:solidFill>
                      <a:schemeClr val="tx2">
                        <a:lumMod val="20000"/>
                        <a:lumOff val="80000"/>
                      </a:schemeClr>
                    </a:solidFill>
                  </a:tcPr>
                </a:tc>
                <a:tc>
                  <a:txBody>
                    <a:bodyPr/>
                    <a:lstStyle/>
                    <a:p>
                      <a:pPr algn="r"/>
                      <a:r>
                        <a:rPr lang="ar-SA" sz="1800" dirty="0" smtClean="0"/>
                        <a:t>صندوق</a:t>
                      </a:r>
                      <a:endParaRPr lang="en-GB" sz="1800" dirty="0"/>
                    </a:p>
                  </a:txBody>
                  <a:tcPr marT="45709" marB="45709">
                    <a:solidFill>
                      <a:schemeClr val="tx2">
                        <a:lumMod val="20000"/>
                        <a:lumOff val="80000"/>
                      </a:schemeClr>
                    </a:solidFill>
                  </a:tcPr>
                </a:tc>
                <a:tc>
                  <a:txBody>
                    <a:bodyPr/>
                    <a:lstStyle/>
                    <a:p>
                      <a:pPr algn="r"/>
                      <a:r>
                        <a:rPr lang="ar-SA" sz="1800" b="1" dirty="0" smtClean="0"/>
                        <a:t>130000</a:t>
                      </a:r>
                      <a:endParaRPr lang="en-GB" sz="1800" b="1" dirty="0"/>
                    </a:p>
                  </a:txBody>
                  <a:tcPr marT="45709" marB="45709">
                    <a:solidFill>
                      <a:schemeClr val="tx2">
                        <a:lumMod val="20000"/>
                        <a:lumOff val="80000"/>
                      </a:schemeClr>
                    </a:solidFill>
                  </a:tcPr>
                </a:tc>
              </a:tr>
              <a:tr h="365736">
                <a:tc>
                  <a:txBody>
                    <a:bodyPr/>
                    <a:lstStyle/>
                    <a:p>
                      <a:pPr algn="r"/>
                      <a:r>
                        <a:rPr lang="ar-SA" sz="1800" dirty="0" smtClean="0"/>
                        <a:t>قرض البنك</a:t>
                      </a:r>
                      <a:endParaRPr lang="en-GB" sz="1800" dirty="0"/>
                    </a:p>
                  </a:txBody>
                  <a:tcPr marT="45709" marB="45709">
                    <a:solidFill>
                      <a:schemeClr val="tx2">
                        <a:lumMod val="20000"/>
                        <a:lumOff val="80000"/>
                      </a:schemeClr>
                    </a:solidFill>
                  </a:tcPr>
                </a:tc>
                <a:tc>
                  <a:txBody>
                    <a:bodyPr/>
                    <a:lstStyle/>
                    <a:p>
                      <a:pPr algn="r"/>
                      <a:r>
                        <a:rPr lang="ar-SA" sz="1800" b="1" dirty="0" smtClean="0"/>
                        <a:t>200000</a:t>
                      </a:r>
                      <a:endParaRPr lang="en-GB" sz="1800" b="1" dirty="0"/>
                    </a:p>
                  </a:txBody>
                  <a:tcPr marT="45709" marB="45709">
                    <a:solidFill>
                      <a:schemeClr val="tx2">
                        <a:lumMod val="20000"/>
                        <a:lumOff val="80000"/>
                      </a:schemeClr>
                    </a:solidFill>
                  </a:tcPr>
                </a:tc>
                <a:tc>
                  <a:txBody>
                    <a:bodyPr/>
                    <a:lstStyle/>
                    <a:p>
                      <a:pPr algn="r"/>
                      <a:r>
                        <a:rPr lang="ar-SA" sz="1800" dirty="0" smtClean="0"/>
                        <a:t>بنك</a:t>
                      </a:r>
                      <a:endParaRPr lang="en-GB" sz="1800" dirty="0"/>
                    </a:p>
                  </a:txBody>
                  <a:tcPr marT="45709" marB="45709">
                    <a:solidFill>
                      <a:schemeClr val="tx2">
                        <a:lumMod val="20000"/>
                        <a:lumOff val="80000"/>
                      </a:schemeClr>
                    </a:solidFill>
                  </a:tcPr>
                </a:tc>
                <a:tc>
                  <a:txBody>
                    <a:bodyPr/>
                    <a:lstStyle/>
                    <a:p>
                      <a:pPr algn="r"/>
                      <a:r>
                        <a:rPr lang="ar-SA" sz="1800" b="1" dirty="0" smtClean="0"/>
                        <a:t>100000</a:t>
                      </a:r>
                      <a:endParaRPr lang="en-GB" sz="1800" b="1" dirty="0"/>
                    </a:p>
                  </a:txBody>
                  <a:tcPr marT="45709" marB="45709">
                    <a:solidFill>
                      <a:schemeClr val="tx2">
                        <a:lumMod val="20000"/>
                        <a:lumOff val="80000"/>
                      </a:schemeClr>
                    </a:solidFill>
                  </a:tcPr>
                </a:tc>
              </a:tr>
              <a:tr h="365736">
                <a:tc>
                  <a:txBody>
                    <a:bodyPr/>
                    <a:lstStyle/>
                    <a:p>
                      <a:pPr algn="r"/>
                      <a:endParaRPr lang="en-GB" sz="1800" dirty="0"/>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c>
                  <a:txBody>
                    <a:bodyPr/>
                    <a:lstStyle/>
                    <a:p>
                      <a:pPr algn="r"/>
                      <a:r>
                        <a:rPr lang="ar-SA" sz="1800" dirty="0" smtClean="0"/>
                        <a:t>مدينون (شركة النصر)</a:t>
                      </a:r>
                      <a:endParaRPr lang="en-GB" sz="1800" dirty="0"/>
                    </a:p>
                  </a:txBody>
                  <a:tcPr marT="45709" marB="45709">
                    <a:solidFill>
                      <a:schemeClr val="tx2">
                        <a:lumMod val="20000"/>
                        <a:lumOff val="80000"/>
                      </a:schemeClr>
                    </a:solidFill>
                  </a:tcPr>
                </a:tc>
                <a:tc>
                  <a:txBody>
                    <a:bodyPr/>
                    <a:lstStyle/>
                    <a:p>
                      <a:pPr algn="r"/>
                      <a:r>
                        <a:rPr lang="ar-SA" sz="1800" b="1" dirty="0" smtClean="0"/>
                        <a:t>40000</a:t>
                      </a:r>
                      <a:endParaRPr lang="en-GB" sz="1800" b="1" dirty="0"/>
                    </a:p>
                  </a:txBody>
                  <a:tcPr marT="45709" marB="45709">
                    <a:solidFill>
                      <a:schemeClr val="tx2">
                        <a:lumMod val="20000"/>
                        <a:lumOff val="80000"/>
                      </a:schemeClr>
                    </a:solidFill>
                  </a:tcPr>
                </a:tc>
              </a:tr>
              <a:tr h="365736">
                <a:tc>
                  <a:txBody>
                    <a:bodyPr/>
                    <a:lstStyle/>
                    <a:p>
                      <a:pPr algn="r"/>
                      <a:endParaRPr lang="en-GB" sz="1800" dirty="0"/>
                    </a:p>
                  </a:txBody>
                  <a:tcPr marT="45709" marB="45709">
                    <a:solidFill>
                      <a:schemeClr val="tx2">
                        <a:lumMod val="20000"/>
                        <a:lumOff val="80000"/>
                      </a:schemeClr>
                    </a:solidFill>
                  </a:tcPr>
                </a:tc>
                <a:tc>
                  <a:txBody>
                    <a:bodyPr/>
                    <a:lstStyle/>
                    <a:p>
                      <a:pPr algn="r"/>
                      <a:endParaRPr lang="en-GB" sz="1800" dirty="0"/>
                    </a:p>
                  </a:txBody>
                  <a:tcPr marT="45709" marB="45709">
                    <a:solidFill>
                      <a:schemeClr val="tx2">
                        <a:lumMod val="20000"/>
                        <a:lumOff val="80000"/>
                      </a:schemeClr>
                    </a:solidFill>
                  </a:tcPr>
                </a:tc>
                <a:tc>
                  <a:txBody>
                    <a:bodyPr/>
                    <a:lstStyle/>
                    <a:p>
                      <a:pPr algn="r"/>
                      <a:r>
                        <a:rPr lang="ar-SA" sz="1800" dirty="0" smtClean="0"/>
                        <a:t>بضاعة</a:t>
                      </a:r>
                      <a:endParaRPr lang="en-GB" sz="1800" dirty="0"/>
                    </a:p>
                  </a:txBody>
                  <a:tcPr marT="45709" marB="45709">
                    <a:solidFill>
                      <a:schemeClr val="tx2">
                        <a:lumMod val="20000"/>
                        <a:lumOff val="80000"/>
                      </a:schemeClr>
                    </a:solidFill>
                  </a:tcPr>
                </a:tc>
                <a:tc>
                  <a:txBody>
                    <a:bodyPr/>
                    <a:lstStyle/>
                    <a:p>
                      <a:pPr algn="r"/>
                      <a:r>
                        <a:rPr lang="ar-SA" sz="1800" b="1" dirty="0" smtClean="0"/>
                        <a:t>100000</a:t>
                      </a:r>
                      <a:endParaRPr lang="en-GB" sz="1800" b="1" dirty="0"/>
                    </a:p>
                  </a:txBody>
                  <a:tcPr marT="45709" marB="45709">
                    <a:solidFill>
                      <a:schemeClr val="tx2">
                        <a:lumMod val="20000"/>
                        <a:lumOff val="80000"/>
                      </a:schemeClr>
                    </a:solidFill>
                  </a:tcPr>
                </a:tc>
              </a:tr>
              <a:tr h="365736">
                <a:tc>
                  <a:txBody>
                    <a:bodyPr/>
                    <a:lstStyle/>
                    <a:p>
                      <a:pPr algn="r"/>
                      <a:endParaRPr lang="en-GB" sz="1800" dirty="0"/>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c>
                  <a:txBody>
                    <a:bodyPr/>
                    <a:lstStyle/>
                    <a:p>
                      <a:pPr algn="r"/>
                      <a:r>
                        <a:rPr lang="ar-SA" sz="1800" dirty="0" smtClean="0"/>
                        <a:t>أثاث وتجهيزات</a:t>
                      </a:r>
                      <a:endParaRPr lang="en-GB" sz="1800" dirty="0"/>
                    </a:p>
                  </a:txBody>
                  <a:tcPr marT="45709" marB="45709">
                    <a:solidFill>
                      <a:schemeClr val="tx2">
                        <a:lumMod val="20000"/>
                        <a:lumOff val="80000"/>
                      </a:schemeClr>
                    </a:solidFill>
                  </a:tcPr>
                </a:tc>
                <a:tc>
                  <a:txBody>
                    <a:bodyPr/>
                    <a:lstStyle/>
                    <a:p>
                      <a:pPr algn="r"/>
                      <a:r>
                        <a:rPr lang="ar-SA" sz="1800" b="1" dirty="0" smtClean="0"/>
                        <a:t>70000</a:t>
                      </a:r>
                      <a:endParaRPr lang="en-GB" sz="1800" b="1" dirty="0"/>
                    </a:p>
                  </a:txBody>
                  <a:tcPr marT="45709" marB="45709">
                    <a:solidFill>
                      <a:schemeClr val="tx2">
                        <a:lumMod val="20000"/>
                        <a:lumOff val="80000"/>
                      </a:schemeClr>
                    </a:solidFill>
                  </a:tcPr>
                </a:tc>
              </a:tr>
              <a:tr h="365736">
                <a:tc>
                  <a:txBody>
                    <a:bodyPr/>
                    <a:lstStyle/>
                    <a:p>
                      <a:pPr algn="r"/>
                      <a:endParaRPr lang="en-GB" sz="1800" dirty="0"/>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c>
                  <a:txBody>
                    <a:bodyPr/>
                    <a:lstStyle/>
                    <a:p>
                      <a:pPr algn="r"/>
                      <a:r>
                        <a:rPr lang="ar-SA" sz="1800" dirty="0" smtClean="0"/>
                        <a:t>آلات ومعدات</a:t>
                      </a:r>
                      <a:endParaRPr lang="en-GB" sz="1800" dirty="0"/>
                    </a:p>
                  </a:txBody>
                  <a:tcPr marT="45709" marB="45709">
                    <a:solidFill>
                      <a:schemeClr val="tx2">
                        <a:lumMod val="20000"/>
                        <a:lumOff val="80000"/>
                      </a:schemeClr>
                    </a:solidFill>
                  </a:tcPr>
                </a:tc>
                <a:tc>
                  <a:txBody>
                    <a:bodyPr/>
                    <a:lstStyle/>
                    <a:p>
                      <a:pPr algn="r"/>
                      <a:r>
                        <a:rPr lang="ar-SA" sz="1800" b="1" dirty="0" smtClean="0"/>
                        <a:t>50000</a:t>
                      </a:r>
                      <a:endParaRPr lang="en-GB" sz="1800" b="1" dirty="0"/>
                    </a:p>
                  </a:txBody>
                  <a:tcPr marT="45709" marB="45709">
                    <a:solidFill>
                      <a:schemeClr val="tx2">
                        <a:lumMod val="20000"/>
                        <a:lumOff val="80000"/>
                      </a:schemeClr>
                    </a:solidFill>
                  </a:tcPr>
                </a:tc>
              </a:tr>
              <a:tr h="365736">
                <a:tc>
                  <a:txBody>
                    <a:bodyPr/>
                    <a:lstStyle/>
                    <a:p>
                      <a:pPr algn="r"/>
                      <a:endParaRPr lang="en-GB" sz="1800" dirty="0"/>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c>
                  <a:txBody>
                    <a:bodyPr/>
                    <a:lstStyle/>
                    <a:p>
                      <a:pPr algn="r"/>
                      <a:r>
                        <a:rPr lang="ar-SA" sz="1800" dirty="0" smtClean="0"/>
                        <a:t>مبنى</a:t>
                      </a:r>
                      <a:endParaRPr lang="en-GB" sz="1800" dirty="0"/>
                    </a:p>
                  </a:txBody>
                  <a:tcPr marT="45709" marB="45709">
                    <a:solidFill>
                      <a:schemeClr val="tx2">
                        <a:lumMod val="20000"/>
                        <a:lumOff val="80000"/>
                      </a:schemeClr>
                    </a:solidFill>
                  </a:tcPr>
                </a:tc>
                <a:tc>
                  <a:txBody>
                    <a:bodyPr/>
                    <a:lstStyle/>
                    <a:p>
                      <a:pPr algn="r"/>
                      <a:r>
                        <a:rPr lang="ar-SA" sz="1800" b="1" dirty="0" smtClean="0"/>
                        <a:t>250000</a:t>
                      </a:r>
                      <a:endParaRPr lang="en-GB" sz="1800" b="1" dirty="0"/>
                    </a:p>
                  </a:txBody>
                  <a:tcPr marT="45709" marB="45709">
                    <a:solidFill>
                      <a:schemeClr val="tx2">
                        <a:lumMod val="20000"/>
                        <a:lumOff val="80000"/>
                      </a:schemeClr>
                    </a:solidFill>
                  </a:tcPr>
                </a:tc>
              </a:tr>
              <a:tr h="365736">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c>
                  <a:txBody>
                    <a:bodyPr/>
                    <a:lstStyle/>
                    <a:p>
                      <a:pPr algn="r"/>
                      <a:endParaRPr lang="en-GB" sz="1800"/>
                    </a:p>
                  </a:txBody>
                  <a:tcPr marT="45709" marB="45709">
                    <a:solidFill>
                      <a:schemeClr val="tx2">
                        <a:lumMod val="20000"/>
                        <a:lumOff val="80000"/>
                      </a:schemeClr>
                    </a:solidFill>
                  </a:tcPr>
                </a:tc>
                <a:tc>
                  <a:txBody>
                    <a:bodyPr/>
                    <a:lstStyle/>
                    <a:p>
                      <a:pPr algn="r"/>
                      <a:endParaRPr lang="en-GB" sz="1800" dirty="0"/>
                    </a:p>
                  </a:txBody>
                  <a:tcPr marT="45709" marB="45709">
                    <a:solidFill>
                      <a:schemeClr val="tx2">
                        <a:lumMod val="20000"/>
                        <a:lumOff val="80000"/>
                      </a:schemeClr>
                    </a:solidFill>
                  </a:tcPr>
                </a:tc>
              </a:tr>
              <a:tr h="365736">
                <a:tc>
                  <a:txBody>
                    <a:bodyPr/>
                    <a:lstStyle/>
                    <a:p>
                      <a:pPr algn="r"/>
                      <a:r>
                        <a:rPr lang="ar-SA" sz="1800" dirty="0" smtClean="0"/>
                        <a:t>رأس المال</a:t>
                      </a:r>
                      <a:endParaRPr lang="en-GB" sz="1800" dirty="0"/>
                    </a:p>
                  </a:txBody>
                  <a:tcPr marT="45709" marB="45709">
                    <a:solidFill>
                      <a:schemeClr val="tx2">
                        <a:lumMod val="20000"/>
                        <a:lumOff val="80000"/>
                      </a:schemeClr>
                    </a:solidFill>
                  </a:tcPr>
                </a:tc>
                <a:tc>
                  <a:txBody>
                    <a:bodyPr/>
                    <a:lstStyle/>
                    <a:p>
                      <a:pPr algn="r"/>
                      <a:r>
                        <a:rPr lang="ar-SA" sz="1800" b="1" dirty="0" smtClean="0"/>
                        <a:t>500000</a:t>
                      </a:r>
                      <a:endParaRPr lang="en-GB" sz="1800" b="1" dirty="0"/>
                    </a:p>
                  </a:txBody>
                  <a:tcPr marT="45709" marB="45709">
                    <a:solidFill>
                      <a:schemeClr val="tx2">
                        <a:lumMod val="20000"/>
                        <a:lumOff val="80000"/>
                      </a:schemeClr>
                    </a:solidFill>
                  </a:tcPr>
                </a:tc>
                <a:tc>
                  <a:txBody>
                    <a:bodyPr/>
                    <a:lstStyle/>
                    <a:p>
                      <a:pPr algn="r"/>
                      <a:endParaRPr lang="en-GB" sz="1800" dirty="0"/>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r>
              <a:tr h="365736">
                <a:tc>
                  <a:txBody>
                    <a:bodyPr/>
                    <a:lstStyle/>
                    <a:p>
                      <a:pPr algn="r"/>
                      <a:r>
                        <a:rPr lang="ar-SA" sz="1800" dirty="0" smtClean="0"/>
                        <a:t>+ أرباح</a:t>
                      </a:r>
                      <a:endParaRPr lang="en-GB" sz="1800" dirty="0"/>
                    </a:p>
                  </a:txBody>
                  <a:tcPr marT="45709" marB="45709">
                    <a:solidFill>
                      <a:schemeClr val="tx2">
                        <a:lumMod val="20000"/>
                        <a:lumOff val="80000"/>
                      </a:schemeClr>
                    </a:solidFill>
                  </a:tcPr>
                </a:tc>
                <a:tc>
                  <a:txBody>
                    <a:bodyPr/>
                    <a:lstStyle/>
                    <a:p>
                      <a:pPr algn="r"/>
                      <a:r>
                        <a:rPr lang="ar-SA" sz="1800" b="1" dirty="0" smtClean="0"/>
                        <a:t>20000</a:t>
                      </a:r>
                      <a:endParaRPr lang="en-GB" sz="1800" b="1" dirty="0"/>
                    </a:p>
                  </a:txBody>
                  <a:tcPr marT="45709" marB="45709">
                    <a:solidFill>
                      <a:schemeClr val="tx2">
                        <a:lumMod val="20000"/>
                        <a:lumOff val="80000"/>
                      </a:schemeClr>
                    </a:solidFill>
                  </a:tcPr>
                </a:tc>
                <a:tc>
                  <a:txBody>
                    <a:bodyPr/>
                    <a:lstStyle/>
                    <a:p>
                      <a:pPr algn="r"/>
                      <a:endParaRPr lang="en-GB" sz="1800" dirty="0"/>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r>
              <a:tr h="365736">
                <a:tc>
                  <a:txBody>
                    <a:bodyPr/>
                    <a:lstStyle/>
                    <a:p>
                      <a:pPr algn="r"/>
                      <a:r>
                        <a:rPr lang="ar-SA" sz="1800" dirty="0" smtClean="0"/>
                        <a:t>- خسائر</a:t>
                      </a:r>
                      <a:endParaRPr lang="en-GB" sz="1800" dirty="0"/>
                    </a:p>
                  </a:txBody>
                  <a:tcPr marT="45709" marB="45709">
                    <a:solidFill>
                      <a:schemeClr val="tx2">
                        <a:lumMod val="20000"/>
                        <a:lumOff val="80000"/>
                      </a:schemeClr>
                    </a:solidFill>
                  </a:tcPr>
                </a:tc>
                <a:tc>
                  <a:txBody>
                    <a:bodyPr/>
                    <a:lstStyle/>
                    <a:p>
                      <a:pPr algn="r"/>
                      <a:r>
                        <a:rPr lang="ar-SA" sz="1800" b="1" dirty="0" smtClean="0"/>
                        <a:t>10000</a:t>
                      </a:r>
                      <a:endParaRPr lang="en-GB" sz="1800" b="1" dirty="0"/>
                    </a:p>
                  </a:txBody>
                  <a:tcPr marT="45709" marB="45709">
                    <a:solidFill>
                      <a:schemeClr val="tx2">
                        <a:lumMod val="20000"/>
                        <a:lumOff val="80000"/>
                      </a:schemeClr>
                    </a:solidFill>
                  </a:tcPr>
                </a:tc>
                <a:tc>
                  <a:txBody>
                    <a:bodyPr/>
                    <a:lstStyle/>
                    <a:p>
                      <a:pPr algn="r"/>
                      <a:endParaRPr lang="en-GB" sz="1800" dirty="0"/>
                    </a:p>
                  </a:txBody>
                  <a:tcPr marT="45709" marB="45709">
                    <a:solidFill>
                      <a:schemeClr val="tx2">
                        <a:lumMod val="20000"/>
                        <a:lumOff val="80000"/>
                      </a:schemeClr>
                    </a:solidFill>
                  </a:tcPr>
                </a:tc>
                <a:tc>
                  <a:txBody>
                    <a:bodyPr/>
                    <a:lstStyle/>
                    <a:p>
                      <a:pPr algn="r"/>
                      <a:endParaRPr lang="en-GB" sz="1800" b="1" dirty="0"/>
                    </a:p>
                  </a:txBody>
                  <a:tcPr marT="45709" marB="45709">
                    <a:solidFill>
                      <a:schemeClr val="tx2">
                        <a:lumMod val="20000"/>
                        <a:lumOff val="80000"/>
                      </a:schemeClr>
                    </a:solidFill>
                  </a:tcPr>
                </a:tc>
              </a:tr>
              <a:tr h="365736">
                <a:tc>
                  <a:txBody>
                    <a:bodyPr/>
                    <a:lstStyle/>
                    <a:p>
                      <a:pPr algn="r"/>
                      <a:r>
                        <a:rPr lang="ar-SA" sz="1800" dirty="0" smtClean="0"/>
                        <a:t>المجموع</a:t>
                      </a:r>
                      <a:endParaRPr lang="en-GB" sz="1800" dirty="0"/>
                    </a:p>
                  </a:txBody>
                  <a:tcPr marT="45709" marB="45709">
                    <a:solidFill>
                      <a:srgbClr val="FFFF00"/>
                    </a:solidFill>
                  </a:tcPr>
                </a:tc>
                <a:tc>
                  <a:txBody>
                    <a:bodyPr/>
                    <a:lstStyle/>
                    <a:p>
                      <a:pPr algn="r"/>
                      <a:r>
                        <a:rPr lang="ar-SA" sz="1800" b="1" dirty="0" smtClean="0"/>
                        <a:t>740000</a:t>
                      </a:r>
                      <a:endParaRPr lang="en-GB" sz="1800" b="1" dirty="0"/>
                    </a:p>
                  </a:txBody>
                  <a:tcPr marT="45709" marB="45709">
                    <a:solidFill>
                      <a:srgbClr val="FFFF00"/>
                    </a:solidFill>
                  </a:tcPr>
                </a:tc>
                <a:tc>
                  <a:txBody>
                    <a:bodyPr/>
                    <a:lstStyle/>
                    <a:p>
                      <a:pPr algn="r"/>
                      <a:r>
                        <a:rPr lang="ar-SA" sz="1800" dirty="0" smtClean="0"/>
                        <a:t>المجموع</a:t>
                      </a:r>
                      <a:endParaRPr lang="en-GB" sz="1800" dirty="0"/>
                    </a:p>
                  </a:txBody>
                  <a:tcPr marT="45709" marB="45709">
                    <a:solidFill>
                      <a:srgbClr val="FFFF00"/>
                    </a:solidFill>
                  </a:tcPr>
                </a:tc>
                <a:tc>
                  <a:txBody>
                    <a:bodyPr/>
                    <a:lstStyle/>
                    <a:p>
                      <a:pPr algn="r"/>
                      <a:r>
                        <a:rPr lang="ar-SA" sz="1800" b="1" dirty="0" smtClean="0"/>
                        <a:t>740000</a:t>
                      </a:r>
                      <a:endParaRPr lang="en-GB" sz="1800" b="1" dirty="0"/>
                    </a:p>
                  </a:txBody>
                  <a:tcPr marT="45709" marB="45709">
                    <a:solidFill>
                      <a:srgbClr val="FFFF00"/>
                    </a:solidFill>
                  </a:tcPr>
                </a:tc>
              </a:tr>
            </a:tbl>
          </a:graphicData>
        </a:graphic>
      </p:graphicFrame>
      <p:sp>
        <p:nvSpPr>
          <p:cNvPr id="9" name="Rectangle 8"/>
          <p:cNvSpPr>
            <a:spLocks noChangeArrowheads="1"/>
          </p:cNvSpPr>
          <p:nvPr/>
        </p:nvSpPr>
        <p:spPr bwMode="auto">
          <a:xfrm>
            <a:off x="3810000" y="990600"/>
            <a:ext cx="1676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a:spcBef>
                <a:spcPct val="0"/>
              </a:spcBef>
              <a:buFontTx/>
              <a:buNone/>
            </a:pPr>
            <a:r>
              <a:rPr lang="ar-SA" altLang="en-US" sz="2400" b="1">
                <a:latin typeface="Arial" pitchFamily="34" charset="0"/>
              </a:rPr>
              <a:t>الميزانية</a:t>
            </a:r>
            <a:endParaRPr lang="en-GB" altLang="en-US" sz="2400" b="1">
              <a:latin typeface="Arial" pitchFamily="34" charset="0"/>
            </a:endParaRPr>
          </a:p>
        </p:txBody>
      </p:sp>
      <p:sp>
        <p:nvSpPr>
          <p:cNvPr id="12" name="Title 1"/>
          <p:cNvSpPr>
            <a:spLocks noGrp="1"/>
          </p:cNvSpPr>
          <p:nvPr>
            <p:ph type="title"/>
          </p:nvPr>
        </p:nvSpPr>
        <p:spPr>
          <a:xfrm>
            <a:off x="516756" y="228600"/>
            <a:ext cx="8915400" cy="1143000"/>
          </a:xfrm>
          <a:noFill/>
          <a:ln>
            <a:noFill/>
          </a:ln>
        </p:spPr>
        <p:txBody>
          <a:bodyPr/>
          <a:lstStyle/>
          <a:p>
            <a:pPr rtl="1"/>
            <a:r>
              <a:rPr lang="ar-SA" altLang="en-US" sz="3400" b="1" dirty="0">
                <a:solidFill>
                  <a:srgbClr val="C00000"/>
                </a:solidFill>
                <a:cs typeface="Arial" pitchFamily="34" charset="0"/>
              </a:rPr>
              <a:t>يمكن إعداد ميزانية منشأة ناصر بعد العملية </a:t>
            </a:r>
            <a:r>
              <a:rPr lang="ar-SA" altLang="en-US" sz="3400" b="1" dirty="0">
                <a:solidFill>
                  <a:srgbClr val="C00000"/>
                </a:solidFill>
                <a:cs typeface="Arial" pitchFamily="34" charset="0"/>
              </a:rPr>
              <a:t>التاسعة كما </a:t>
            </a:r>
            <a:r>
              <a:rPr lang="ar-SA" altLang="en-US" sz="3400" b="1" dirty="0">
                <a:solidFill>
                  <a:srgbClr val="C00000"/>
                </a:solidFill>
                <a:cs typeface="Arial" pitchFamily="34" charset="0"/>
              </a:rPr>
              <a:t>يلي</a:t>
            </a:r>
            <a:r>
              <a:rPr lang="ar-SA" sz="3400" b="1" dirty="0">
                <a:solidFill>
                  <a:srgbClr val="C00000"/>
                </a:solidFill>
                <a:cs typeface="Arial" pitchFamily="34" charset="0"/>
              </a:rPr>
              <a:t/>
            </a:r>
            <a:br>
              <a:rPr lang="ar-SA" sz="3400" b="1" dirty="0">
                <a:solidFill>
                  <a:srgbClr val="C00000"/>
                </a:solidFill>
                <a:cs typeface="Arial" pitchFamily="34" charset="0"/>
              </a:rPr>
            </a:br>
            <a:endParaRPr lang="en-GB" sz="3400" b="1" dirty="0">
              <a:solidFill>
                <a:srgbClr val="C00000"/>
              </a:solidFill>
              <a:cs typeface="Arial" pitchFamily="34" charset="0"/>
            </a:endParaRPr>
          </a:p>
        </p:txBody>
      </p:sp>
    </p:spTree>
    <p:extLst>
      <p:ext uri="{BB962C8B-B14F-4D97-AF65-F5344CB8AC3E}">
        <p14:creationId xmlns:p14="http://schemas.microsoft.com/office/powerpoint/2010/main" val="3169708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Slide Number Placeholder 5"/>
          <p:cNvSpPr>
            <a:spLocks noGrp="1"/>
          </p:cNvSpPr>
          <p:nvPr>
            <p:ph type="sldNum" sz="quarter" idx="10"/>
          </p:nvPr>
        </p:nvSpPr>
        <p:spPr bwMode="auto">
          <a:xfrm>
            <a:off x="4953000" y="6309320"/>
            <a:ext cx="4953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F413D09-0B55-4994-AC43-7111413FF994}" type="slidenum">
              <a:rPr lang="en-US" altLang="en-US" sz="1200" smtClean="0">
                <a:solidFill>
                  <a:prstClr val="white"/>
                </a:solidFill>
              </a:rPr>
              <a:pPr eaLnBrk="1" hangingPunct="1">
                <a:spcBef>
                  <a:spcPct val="0"/>
                </a:spcBef>
                <a:buFontTx/>
                <a:buNone/>
              </a:pPr>
              <a:t>27</a:t>
            </a:fld>
            <a:endParaRPr lang="en-US" altLang="en-US" sz="1200" dirty="0" smtClean="0">
              <a:solidFill>
                <a:prstClr val="white"/>
              </a:solidFill>
            </a:endParaRPr>
          </a:p>
        </p:txBody>
      </p:sp>
      <p:sp>
        <p:nvSpPr>
          <p:cNvPr id="14340" name="Title 1"/>
          <p:cNvSpPr>
            <a:spLocks noGrp="1"/>
          </p:cNvSpPr>
          <p:nvPr>
            <p:ph type="title"/>
          </p:nvPr>
        </p:nvSpPr>
        <p:spPr>
          <a:xfrm>
            <a:off x="632520" y="39762"/>
            <a:ext cx="8778180" cy="1156990"/>
          </a:xfrm>
          <a:noFill/>
          <a:ln>
            <a:noFill/>
          </a:ln>
        </p:spPr>
        <p:txBody>
          <a:bodyPr/>
          <a:lstStyle/>
          <a:p>
            <a:pPr rtl="1"/>
            <a:r>
              <a:rPr lang="ar-SA" sz="3400" b="1" dirty="0">
                <a:solidFill>
                  <a:srgbClr val="C00000"/>
                </a:solidFill>
                <a:cs typeface="Arial" pitchFamily="34" charset="0"/>
              </a:rPr>
              <a:t> </a:t>
            </a:r>
            <a:r>
              <a:rPr lang="ar-SA" sz="3400" b="1" dirty="0">
                <a:solidFill>
                  <a:srgbClr val="C00000"/>
                </a:solidFill>
                <a:cs typeface="Arial" pitchFamily="34" charset="0"/>
              </a:rPr>
              <a:t>العملية العاشرة</a:t>
            </a:r>
            <a:r>
              <a:rPr lang="ar-SA" sz="3400" b="1" dirty="0">
                <a:solidFill>
                  <a:srgbClr val="C00000"/>
                </a:solidFill>
                <a:cs typeface="Arial" pitchFamily="34" charset="0"/>
              </a:rPr>
              <a:t>:</a:t>
            </a:r>
            <a:br>
              <a:rPr lang="ar-SA" sz="3400" b="1" dirty="0">
                <a:solidFill>
                  <a:srgbClr val="C00000"/>
                </a:solidFill>
                <a:cs typeface="Arial" pitchFamily="34" charset="0"/>
              </a:rPr>
            </a:br>
            <a:r>
              <a:rPr lang="ar-SA" sz="3400" b="1" dirty="0">
                <a:solidFill>
                  <a:srgbClr val="C00000"/>
                </a:solidFill>
                <a:cs typeface="Arial" pitchFamily="34" charset="0"/>
              </a:rPr>
              <a:t> </a:t>
            </a:r>
            <a:r>
              <a:rPr lang="ar-SA" sz="3400" b="1" dirty="0">
                <a:solidFill>
                  <a:srgbClr val="C00000"/>
                </a:solidFill>
                <a:cs typeface="Arial" pitchFamily="34" charset="0"/>
              </a:rPr>
              <a:t>سددت منشأة  </a:t>
            </a:r>
            <a:r>
              <a:rPr lang="ar-SA" sz="3400" b="1" dirty="0">
                <a:solidFill>
                  <a:srgbClr val="C00000"/>
                </a:solidFill>
                <a:cs typeface="Arial" pitchFamily="34" charset="0"/>
              </a:rPr>
              <a:t>ناصر مبلغ </a:t>
            </a:r>
            <a:r>
              <a:rPr lang="ar-SA" sz="3400" b="1" dirty="0">
                <a:solidFill>
                  <a:srgbClr val="C00000"/>
                </a:solidFill>
                <a:cs typeface="Arial" pitchFamily="34" charset="0"/>
              </a:rPr>
              <a:t>10000 ريال من المبلغ المستحق عليها لشركة الأمل بشيك مسحوب على بنك الرياض.</a:t>
            </a:r>
            <a:endParaRPr lang="en-GB" sz="3400" b="1" dirty="0">
              <a:solidFill>
                <a:srgbClr val="C00000"/>
              </a:solidFill>
              <a:cs typeface="Arial" pitchFamily="34" charset="0"/>
            </a:endParaRPr>
          </a:p>
        </p:txBody>
      </p:sp>
      <p:sp>
        <p:nvSpPr>
          <p:cNvPr id="52229" name="Content Placeholder 5"/>
          <p:cNvSpPr>
            <a:spLocks noGrp="1"/>
          </p:cNvSpPr>
          <p:nvPr>
            <p:ph idx="1"/>
          </p:nvPr>
        </p:nvSpPr>
        <p:spPr>
          <a:xfrm>
            <a:off x="9752" y="1605423"/>
            <a:ext cx="9623768" cy="4525963"/>
          </a:xfrm>
        </p:spPr>
        <p:txBody>
          <a:bodyPr/>
          <a:lstStyle/>
          <a:p>
            <a:endParaRPr lang="en-GB" altLang="en-US" dirty="0" smtClean="0">
              <a:cs typeface="Arial" pitchFamily="34" charset="0"/>
            </a:endParaRPr>
          </a:p>
        </p:txBody>
      </p:sp>
      <p:sp>
        <p:nvSpPr>
          <p:cNvPr id="8" name="Content Placeholder 2"/>
          <p:cNvSpPr txBox="1">
            <a:spLocks/>
          </p:cNvSpPr>
          <p:nvPr/>
        </p:nvSpPr>
        <p:spPr bwMode="auto">
          <a:xfrm>
            <a:off x="272480" y="1700808"/>
            <a:ext cx="9055224" cy="4114800"/>
          </a:xfrm>
          <a:prstGeom prst="rect">
            <a:avLst/>
          </a:prstGeom>
          <a:solidFill>
            <a:schemeClr val="bg2"/>
          </a:solidFill>
          <a:ln w="9525">
            <a:solidFill>
              <a:schemeClr val="accent1"/>
            </a:solidFill>
            <a:miter lim="800000"/>
            <a:headEnd/>
            <a:tailEnd/>
          </a:ln>
        </p:spPr>
        <p:txBody>
          <a:bodyPr/>
          <a:lstStyle/>
          <a:p>
            <a:pPr marL="342900" indent="-342900" algn="l" eaLnBrk="0" hangingPunct="0">
              <a:spcBef>
                <a:spcPct val="20000"/>
              </a:spcBef>
              <a:buFont typeface="Wingdings 2" pitchFamily="18" charset="2"/>
              <a:buNone/>
              <a:defRPr/>
            </a:pPr>
            <a:r>
              <a:rPr lang="ar-SA" sz="3200" dirty="0">
                <a:solidFill>
                  <a:prstClr val="black"/>
                </a:solidFill>
                <a:latin typeface="Calibri"/>
                <a:cs typeface="Arial" charset="0"/>
              </a:rPr>
              <a:t> </a:t>
            </a: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algn="l" eaLnBrk="0" hangingPunct="0">
              <a:spcBef>
                <a:spcPct val="20000"/>
              </a:spcBef>
              <a:buFont typeface="Wingdings 2" pitchFamily="18" charset="2"/>
              <a:buNone/>
              <a:defRPr/>
            </a:pPr>
            <a:endParaRPr lang="ar-SA" sz="3200" dirty="0">
              <a:solidFill>
                <a:prstClr val="black"/>
              </a:solidFill>
              <a:latin typeface="Calibri"/>
              <a:cs typeface="Arial" charset="0"/>
            </a:endParaRPr>
          </a:p>
          <a:p>
            <a:pPr marL="342900" indent="-342900" eaLnBrk="0" hangingPunct="0">
              <a:spcBef>
                <a:spcPct val="20000"/>
              </a:spcBef>
              <a:buFont typeface="Wingdings 2" pitchFamily="18" charset="2"/>
              <a:buNone/>
              <a:defRPr/>
            </a:pPr>
            <a:r>
              <a:rPr lang="ar-SA" sz="2400" b="1" dirty="0">
                <a:solidFill>
                  <a:prstClr val="black"/>
                </a:solidFill>
                <a:latin typeface="Calibri"/>
                <a:cs typeface="Arial" charset="0"/>
              </a:rPr>
              <a:t>معادلة الميزانية: </a:t>
            </a:r>
            <a:r>
              <a:rPr lang="ar-SA" sz="2400" b="1" dirty="0" smtClean="0">
                <a:solidFill>
                  <a:prstClr val="black"/>
                </a:solidFill>
                <a:latin typeface="Calibri"/>
                <a:cs typeface="Arial" charset="0"/>
              </a:rPr>
              <a:t> </a:t>
            </a:r>
            <a:r>
              <a:rPr lang="ar-SA" sz="2400" b="1" dirty="0">
                <a:solidFill>
                  <a:prstClr val="black"/>
                </a:solidFill>
                <a:latin typeface="Calibri"/>
                <a:cs typeface="Arial" charset="0"/>
              </a:rPr>
              <a:t>الأصـــــــــــــول   </a:t>
            </a:r>
            <a:r>
              <a:rPr lang="ar-SA" sz="2400" b="1" dirty="0" smtClean="0">
                <a:solidFill>
                  <a:prstClr val="black"/>
                </a:solidFill>
                <a:latin typeface="Calibri"/>
                <a:cs typeface="Arial" charset="0"/>
              </a:rPr>
              <a:t>                            </a:t>
            </a:r>
            <a:r>
              <a:rPr lang="ar-SA" b="1" dirty="0" smtClean="0">
                <a:solidFill>
                  <a:prstClr val="black"/>
                </a:solidFill>
                <a:latin typeface="Calibri"/>
                <a:cs typeface="Arial" charset="0"/>
              </a:rPr>
              <a:t>=   </a:t>
            </a:r>
            <a:r>
              <a:rPr lang="ar-SA" b="1" dirty="0">
                <a:solidFill>
                  <a:prstClr val="black"/>
                </a:solidFill>
                <a:latin typeface="Calibri"/>
                <a:cs typeface="Arial" charset="0"/>
              </a:rPr>
              <a:t>الخصوم      +   حقوق </a:t>
            </a:r>
            <a:r>
              <a:rPr lang="ar-SA" b="1" dirty="0" smtClean="0">
                <a:solidFill>
                  <a:prstClr val="black"/>
                </a:solidFill>
                <a:latin typeface="Calibri"/>
                <a:cs typeface="Arial" charset="0"/>
              </a:rPr>
              <a:t>الملكية</a:t>
            </a:r>
            <a:r>
              <a:rPr lang="ar-SA" dirty="0" smtClean="0">
                <a:solidFill>
                  <a:prstClr val="black"/>
                </a:solidFill>
                <a:latin typeface="Calibri"/>
                <a:cs typeface="Arial" charset="0"/>
              </a:rPr>
              <a:t> </a:t>
            </a:r>
          </a:p>
          <a:p>
            <a:pPr marL="342900" indent="-342900" eaLnBrk="0" hangingPunct="0">
              <a:spcBef>
                <a:spcPct val="20000"/>
              </a:spcBef>
              <a:buFont typeface="Wingdings 2" pitchFamily="18" charset="2"/>
              <a:buNone/>
              <a:defRPr/>
            </a:pPr>
            <a:r>
              <a:rPr lang="ar-SA" sz="2000" dirty="0" smtClean="0">
                <a:solidFill>
                  <a:srgbClr val="FF0000"/>
                </a:solidFill>
                <a:latin typeface="Calibri"/>
                <a:cs typeface="Arial" charset="0"/>
              </a:rPr>
              <a:t>100000 بنك + 250000 مبني + 50000 الات ومعدات + 130000صندوق +70000 اثاث+100000 بضاعة + 40000 مدينون = 200000 قرض +30000 دائنون شركة الامل + 500000 راس المال + 20000 ارباح -10000 خسائر</a:t>
            </a:r>
            <a:endParaRPr lang="ar-SA" sz="2000" dirty="0">
              <a:solidFill>
                <a:srgbClr val="FF0000"/>
              </a:solidFill>
              <a:latin typeface="Calibri"/>
              <a:cs typeface="Arial" charset="0"/>
            </a:endParaRPr>
          </a:p>
        </p:txBody>
      </p:sp>
      <p:graphicFrame>
        <p:nvGraphicFramePr>
          <p:cNvPr id="9" name="Table 8"/>
          <p:cNvGraphicFramePr>
            <a:graphicFrameLocks noGrp="1"/>
          </p:cNvGraphicFramePr>
          <p:nvPr>
            <p:extLst/>
          </p:nvPr>
        </p:nvGraphicFramePr>
        <p:xfrm>
          <a:off x="0" y="1628799"/>
          <a:ext cx="9561512" cy="1912726"/>
        </p:xfrm>
        <a:graphic>
          <a:graphicData uri="http://schemas.openxmlformats.org/drawingml/2006/table">
            <a:tbl>
              <a:tblPr firstRow="1" bandRow="1">
                <a:tableStyleId>{5C22544A-7EE6-4342-B048-85BDC9FD1C3A}</a:tableStyleId>
              </a:tblPr>
              <a:tblGrid>
                <a:gridCol w="2720752"/>
                <a:gridCol w="720080"/>
                <a:gridCol w="6120680"/>
              </a:tblGrid>
              <a:tr h="630622">
                <a:tc gridSpan="3">
                  <a:txBody>
                    <a:bodyPr/>
                    <a:lstStyle/>
                    <a:p>
                      <a:pPr algn="r"/>
                      <a:r>
                        <a:rPr lang="ar-SA" sz="2400" dirty="0" smtClean="0"/>
                        <a:t>       </a:t>
                      </a:r>
                      <a:r>
                        <a:rPr lang="ar-SA" sz="2400" b="1" dirty="0" smtClean="0"/>
                        <a:t>استخدامات الأموال     =                              مصادر الأموال</a:t>
                      </a:r>
                    </a:p>
                  </a:txBody>
                  <a:tcPr>
                    <a:solidFill>
                      <a:schemeClr val="tx2"/>
                    </a:solidFill>
                  </a:tcPr>
                </a:tc>
                <a:tc hMerge="1">
                  <a:txBody>
                    <a:bodyPr/>
                    <a:lstStyle/>
                    <a:p>
                      <a:pPr algn="ctr"/>
                      <a:endParaRPr lang="en-GB" sz="2400" dirty="0"/>
                    </a:p>
                  </a:txBody>
                  <a:tcPr/>
                </a:tc>
                <a:tc hMerge="1">
                  <a:txBody>
                    <a:bodyPr/>
                    <a:lstStyle/>
                    <a:p>
                      <a:pPr algn="ctr"/>
                      <a:endParaRPr lang="en-GB" sz="2400" dirty="0"/>
                    </a:p>
                  </a:txBody>
                  <a:tcPr/>
                </a:tc>
              </a:tr>
              <a:tr h="641052">
                <a:tc gridSpan="2">
                  <a:txBody>
                    <a:bodyPr/>
                    <a:lstStyle/>
                    <a:p>
                      <a:pPr algn="r"/>
                      <a:r>
                        <a:rPr lang="ar-SA" sz="1200" b="1" kern="1200" dirty="0" smtClean="0">
                          <a:solidFill>
                            <a:schemeClr val="dk1"/>
                          </a:solidFill>
                          <a:latin typeface="+mn-lt"/>
                          <a:ea typeface="+mn-ea"/>
                          <a:cs typeface="+mn-cs"/>
                        </a:rPr>
                        <a:t> 200000   +   20000 +  500000+ 20000-10000</a:t>
                      </a:r>
                      <a:endParaRPr lang="en-GB" sz="1200" b="1" kern="1200" dirty="0">
                        <a:solidFill>
                          <a:schemeClr val="dk1"/>
                        </a:solidFill>
                        <a:latin typeface="+mn-lt"/>
                        <a:ea typeface="+mn-ea"/>
                        <a:cs typeface="+mn-cs"/>
                      </a:endParaRPr>
                    </a:p>
                  </a:txBody>
                  <a:tcPr/>
                </a:tc>
                <a:tc hMerge="1">
                  <a:txBody>
                    <a:bodyPr/>
                    <a:lstStyle/>
                    <a:p>
                      <a:pPr algn="ctr"/>
                      <a:endParaRPr lang="en-GB" dirty="0"/>
                    </a:p>
                  </a:txBody>
                  <a:tcPr/>
                </a:tc>
                <a:tc>
                  <a:txBody>
                    <a:bodyPr/>
                    <a:lstStyle/>
                    <a:p>
                      <a:pPr algn="r"/>
                      <a:r>
                        <a:rPr lang="ar-SA" sz="1400" b="1" dirty="0" smtClean="0"/>
                        <a:t>90000         +  250000     +  50000   +130000  +70000   + 100000+ 40000</a:t>
                      </a:r>
                      <a:endParaRPr lang="en-GB" sz="1400" b="1" dirty="0"/>
                    </a:p>
                  </a:txBody>
                  <a:tcPr/>
                </a:tc>
              </a:tr>
              <a:tr h="641052">
                <a:tc>
                  <a:txBody>
                    <a:bodyPr/>
                    <a:lstStyle/>
                    <a:p>
                      <a:pPr algn="r"/>
                      <a:r>
                        <a:rPr lang="ar-SA" sz="1200" b="1" kern="1200" dirty="0" smtClean="0">
                          <a:solidFill>
                            <a:schemeClr val="dk1"/>
                          </a:solidFill>
                          <a:latin typeface="+mn-lt"/>
                          <a:ea typeface="+mn-ea"/>
                          <a:cs typeface="+mn-cs"/>
                        </a:rPr>
                        <a:t>دائنون شركة الامل  رأس المال    ارباح   خسائر</a:t>
                      </a:r>
                      <a:endParaRPr lang="en-GB" sz="1200" b="1" kern="1200" dirty="0">
                        <a:solidFill>
                          <a:schemeClr val="dk1"/>
                        </a:solidFill>
                        <a:latin typeface="+mn-lt"/>
                        <a:ea typeface="+mn-ea"/>
                        <a:cs typeface="+mn-cs"/>
                      </a:endParaRPr>
                    </a:p>
                  </a:txBody>
                  <a:tcPr/>
                </a:tc>
                <a:tc>
                  <a:txBody>
                    <a:bodyPr/>
                    <a:lstStyle/>
                    <a:p>
                      <a:pPr algn="ctr"/>
                      <a:r>
                        <a:rPr lang="ar-SA" sz="1200" b="1" kern="1200" dirty="0" smtClean="0">
                          <a:solidFill>
                            <a:schemeClr val="dk1"/>
                          </a:solidFill>
                          <a:latin typeface="+mn-lt"/>
                          <a:ea typeface="+mn-ea"/>
                          <a:cs typeface="+mn-cs"/>
                        </a:rPr>
                        <a:t>قرض البنك</a:t>
                      </a:r>
                      <a:endParaRPr lang="en-GB" sz="1200" b="1" kern="1200" dirty="0">
                        <a:solidFill>
                          <a:schemeClr val="dk1"/>
                        </a:solidFill>
                        <a:latin typeface="+mn-lt"/>
                        <a:ea typeface="+mn-ea"/>
                        <a:cs typeface="+mn-cs"/>
                      </a:endParaRPr>
                    </a:p>
                  </a:txBody>
                  <a:tcPr/>
                </a:tc>
                <a:tc>
                  <a:txBody>
                    <a:bodyPr/>
                    <a:lstStyle/>
                    <a:p>
                      <a:pPr algn="r"/>
                      <a:r>
                        <a:rPr lang="ar-SA" sz="1400" b="1" dirty="0" smtClean="0"/>
                        <a:t>حساب بنك الرياض     المبني     الات ومعدات       صندوق          اثاث         بضاعة      مدينون</a:t>
                      </a:r>
                      <a:endParaRPr lang="en-GB" sz="1400" b="1" dirty="0"/>
                    </a:p>
                  </a:txBody>
                  <a:tcPr/>
                </a:tc>
              </a:tr>
            </a:tbl>
          </a:graphicData>
        </a:graphic>
      </p:graphicFrame>
      <p:sp>
        <p:nvSpPr>
          <p:cNvPr id="10" name="Down Arrow 9"/>
          <p:cNvSpPr/>
          <p:nvPr/>
        </p:nvSpPr>
        <p:spPr>
          <a:xfrm>
            <a:off x="2118618" y="32682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1" name="Down Arrow 10"/>
          <p:cNvSpPr/>
          <p:nvPr/>
        </p:nvSpPr>
        <p:spPr>
          <a:xfrm>
            <a:off x="1064568" y="3358023"/>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
        <p:nvSpPr>
          <p:cNvPr id="12" name="Down Arrow 11"/>
          <p:cNvSpPr/>
          <p:nvPr/>
        </p:nvSpPr>
        <p:spPr>
          <a:xfrm>
            <a:off x="6493893" y="3573016"/>
            <a:ext cx="484188"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prstClr val="white"/>
              </a:solidFill>
            </a:endParaRPr>
          </a:p>
        </p:txBody>
      </p:sp>
    </p:spTree>
    <p:extLst>
      <p:ext uri="{BB962C8B-B14F-4D97-AF65-F5344CB8AC3E}">
        <p14:creationId xmlns:p14="http://schemas.microsoft.com/office/powerpoint/2010/main" val="39789122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blinds(horizontal)">
                                      <p:cBhvr>
                                        <p:cTn id="43"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4A82F0CF-C1F7-49DB-84DF-A67B55FA93D6}" type="slidenum">
              <a:rPr lang="ar-SA" altLang="en-US" sz="1200" smtClean="0">
                <a:solidFill>
                  <a:schemeClr val="bg1"/>
                </a:solidFill>
              </a:rPr>
              <a:pPr eaLnBrk="1" hangingPunct="1">
                <a:spcBef>
                  <a:spcPct val="0"/>
                </a:spcBef>
                <a:buFontTx/>
                <a:buNone/>
              </a:pPr>
              <a:t>28</a:t>
            </a:fld>
            <a:endParaRPr lang="en-US" altLang="en-US" sz="1200" smtClean="0">
              <a:solidFill>
                <a:schemeClr val="bg1"/>
              </a:solidFill>
            </a:endParaRPr>
          </a:p>
        </p:txBody>
      </p:sp>
      <p:sp>
        <p:nvSpPr>
          <p:cNvPr id="5" name="Content Placeholder 2"/>
          <p:cNvSpPr txBox="1">
            <a:spLocks/>
          </p:cNvSpPr>
          <p:nvPr/>
        </p:nvSpPr>
        <p:spPr bwMode="auto">
          <a:xfrm>
            <a:off x="690563" y="1219200"/>
            <a:ext cx="8594725" cy="4800600"/>
          </a:xfrm>
          <a:prstGeom prst="rect">
            <a:avLst/>
          </a:prstGeom>
          <a:noFill/>
          <a:ln w="9525">
            <a:noFill/>
            <a:miter lim="800000"/>
            <a:headEnd/>
            <a:tailEnd/>
          </a:ln>
        </p:spPr>
        <p:txBody>
          <a:bodyPr/>
          <a:lstStyle/>
          <a:p>
            <a:pPr marL="342900" indent="-342900" algn="ctr" rtl="0" eaLnBrk="0" hangingPunct="0">
              <a:spcBef>
                <a:spcPct val="20000"/>
              </a:spcBef>
              <a:buFont typeface="Arial" pitchFamily="34" charset="0"/>
              <a:buNone/>
              <a:defRPr/>
            </a:pPr>
            <a:r>
              <a:rPr lang="ar-SA" sz="2800" b="1" dirty="0">
                <a:latin typeface="+mn-lt"/>
                <a:cs typeface="Arial" charset="0"/>
              </a:rPr>
              <a:t>الميزانية</a:t>
            </a:r>
            <a:endParaRPr lang="en-GB" sz="2800" b="1" dirty="0">
              <a:latin typeface="+mn-lt"/>
              <a:cs typeface="Arial" charset="0"/>
            </a:endParaRPr>
          </a:p>
          <a:p>
            <a:pPr marL="342900" indent="-342900" rtl="0" eaLnBrk="0" hangingPunct="0">
              <a:spcBef>
                <a:spcPct val="20000"/>
              </a:spcBef>
              <a:buFont typeface="Wingdings 2" pitchFamily="18" charset="2"/>
              <a:buNone/>
              <a:defRPr/>
            </a:pPr>
            <a:endParaRPr lang="en-GB" sz="3200" dirty="0">
              <a:latin typeface="+mn-lt"/>
              <a:cs typeface="Arial" charset="0"/>
            </a:endParaRPr>
          </a:p>
        </p:txBody>
      </p:sp>
      <p:sp>
        <p:nvSpPr>
          <p:cNvPr id="6" name="Title 1"/>
          <p:cNvSpPr txBox="1">
            <a:spLocks/>
          </p:cNvSpPr>
          <p:nvPr/>
        </p:nvSpPr>
        <p:spPr bwMode="auto">
          <a:xfrm>
            <a:off x="533400" y="228600"/>
            <a:ext cx="8763000" cy="914400"/>
          </a:xfrm>
          <a:prstGeom prst="rect">
            <a:avLst/>
          </a:prstGeom>
          <a:noFill/>
          <a:ln>
            <a:noFill/>
          </a:ln>
        </p:spPr>
        <p:txBody>
          <a:bodyPr/>
          <a:lstStyle>
            <a:lvl1pPr eaLnBrk="1" hangingPunct="1">
              <a:defRPr sz="3400" b="1" baseline="0">
                <a:solidFill>
                  <a:srgbClr val="C00000"/>
                </a:solidFill>
                <a:latin typeface="+mj-lt"/>
                <a:ea typeface="+mj-ea"/>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altLang="en-US" dirty="0"/>
              <a:t>يمكن إعداد ميزانية منشأة ناصر بعد العملية </a:t>
            </a:r>
            <a:r>
              <a:rPr lang="ar-SA" altLang="en-US" dirty="0"/>
              <a:t>العاشرة </a:t>
            </a:r>
            <a:r>
              <a:rPr lang="ar-SA" altLang="en-US" dirty="0"/>
              <a:t>كما يلي</a:t>
            </a:r>
            <a:endParaRPr lang="ar-SA" dirty="0"/>
          </a:p>
        </p:txBody>
      </p:sp>
      <p:sp>
        <p:nvSpPr>
          <p:cNvPr id="7" name="Content Placeholder 2"/>
          <p:cNvSpPr txBox="1">
            <a:spLocks/>
          </p:cNvSpPr>
          <p:nvPr/>
        </p:nvSpPr>
        <p:spPr bwMode="auto">
          <a:xfrm>
            <a:off x="598488" y="1447800"/>
            <a:ext cx="869315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8" name="Content Placeholder 2"/>
          <p:cNvSpPr txBox="1">
            <a:spLocks/>
          </p:cNvSpPr>
          <p:nvPr/>
        </p:nvSpPr>
        <p:spPr bwMode="auto">
          <a:xfrm>
            <a:off x="598488" y="990600"/>
            <a:ext cx="8693150"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9" name="Table 8"/>
          <p:cNvGraphicFramePr>
            <a:graphicFrameLocks noGrp="1"/>
          </p:cNvGraphicFramePr>
          <p:nvPr/>
        </p:nvGraphicFramePr>
        <p:xfrm>
          <a:off x="533400" y="1676400"/>
          <a:ext cx="8067676" cy="4389444"/>
        </p:xfrm>
        <a:graphic>
          <a:graphicData uri="http://schemas.openxmlformats.org/drawingml/2006/table">
            <a:tbl>
              <a:tblPr firstRow="1" bandRow="1">
                <a:tableStyleId>{5C22544A-7EE6-4342-B048-85BDC9FD1C3A}</a:tableStyleId>
              </a:tblPr>
              <a:tblGrid>
                <a:gridCol w="2621995"/>
                <a:gridCol w="1411843"/>
                <a:gridCol w="2621995"/>
                <a:gridCol w="1411843"/>
              </a:tblGrid>
              <a:tr h="365787">
                <a:tc>
                  <a:txBody>
                    <a:bodyPr/>
                    <a:lstStyle/>
                    <a:p>
                      <a:pPr algn="r"/>
                      <a:r>
                        <a:rPr lang="ar-SA" sz="1800" u="sng" dirty="0" smtClean="0">
                          <a:solidFill>
                            <a:srgbClr val="FF0000"/>
                          </a:solidFill>
                        </a:rPr>
                        <a:t>الخصوم</a:t>
                      </a:r>
                      <a:endParaRPr lang="en-GB" sz="1800" u="sng" dirty="0">
                        <a:solidFill>
                          <a:srgbClr val="FF0000"/>
                        </a:solidFill>
                      </a:endParaRPr>
                    </a:p>
                  </a:txBody>
                  <a:tcPr marL="91432" marR="91432" marT="45723" marB="45723">
                    <a:solidFill>
                      <a:schemeClr val="tx2">
                        <a:lumMod val="20000"/>
                        <a:lumOff val="80000"/>
                      </a:schemeClr>
                    </a:solidFill>
                  </a:tcPr>
                </a:tc>
                <a:tc>
                  <a:txBody>
                    <a:bodyPr/>
                    <a:lstStyle/>
                    <a:p>
                      <a:pPr algn="r"/>
                      <a:endParaRPr lang="en-GB" sz="1800" b="1" dirty="0">
                        <a:solidFill>
                          <a:srgbClr val="FF0000"/>
                        </a:solidFill>
                      </a:endParaRPr>
                    </a:p>
                  </a:txBody>
                  <a:tcPr marL="91432" marR="91432" marT="45723" marB="45723">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91432" marR="91432" marT="45723" marB="45723">
                    <a:solidFill>
                      <a:schemeClr val="tx2">
                        <a:lumMod val="20000"/>
                        <a:lumOff val="80000"/>
                      </a:schemeClr>
                    </a:solidFill>
                  </a:tcPr>
                </a:tc>
                <a:tc>
                  <a:txBody>
                    <a:bodyPr/>
                    <a:lstStyle/>
                    <a:p>
                      <a:pPr algn="r"/>
                      <a:endParaRPr lang="en-GB" sz="1800" b="1" dirty="0"/>
                    </a:p>
                  </a:txBody>
                  <a:tcPr marL="91432" marR="91432" marT="45723" marB="45723">
                    <a:solidFill>
                      <a:schemeClr val="tx2">
                        <a:lumMod val="20000"/>
                        <a:lumOff val="80000"/>
                      </a:schemeClr>
                    </a:solidFill>
                  </a:tcPr>
                </a:tc>
              </a:tr>
              <a:tr h="365787">
                <a:tc>
                  <a:txBody>
                    <a:bodyPr/>
                    <a:lstStyle/>
                    <a:p>
                      <a:pPr algn="r"/>
                      <a:r>
                        <a:rPr lang="ar-SA" sz="1800" dirty="0" smtClean="0"/>
                        <a:t>دائنون (شركة الأمل)</a:t>
                      </a:r>
                      <a:endParaRPr lang="en-GB" sz="1800" dirty="0"/>
                    </a:p>
                  </a:txBody>
                  <a:tcPr marL="91432" marR="91432" marT="45723" marB="45723">
                    <a:solidFill>
                      <a:schemeClr val="tx2">
                        <a:lumMod val="20000"/>
                        <a:lumOff val="80000"/>
                      </a:schemeClr>
                    </a:solidFill>
                  </a:tcPr>
                </a:tc>
                <a:tc>
                  <a:txBody>
                    <a:bodyPr/>
                    <a:lstStyle/>
                    <a:p>
                      <a:pPr algn="r"/>
                      <a:r>
                        <a:rPr lang="ar-SA" sz="1800" dirty="0" smtClean="0"/>
                        <a:t>20000</a:t>
                      </a:r>
                      <a:endParaRPr lang="en-GB" sz="1800" dirty="0"/>
                    </a:p>
                  </a:txBody>
                  <a:tcPr marL="91432" marR="91432" marT="45723" marB="45723">
                    <a:solidFill>
                      <a:schemeClr val="tx2">
                        <a:lumMod val="20000"/>
                        <a:lumOff val="80000"/>
                      </a:schemeClr>
                    </a:solidFill>
                  </a:tcPr>
                </a:tc>
                <a:tc>
                  <a:txBody>
                    <a:bodyPr/>
                    <a:lstStyle/>
                    <a:p>
                      <a:pPr algn="r"/>
                      <a:r>
                        <a:rPr lang="ar-SA" sz="1800" dirty="0" smtClean="0"/>
                        <a:t>صندوق</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130000</a:t>
                      </a:r>
                      <a:endParaRPr lang="en-GB" sz="1800" b="1" dirty="0"/>
                    </a:p>
                  </a:txBody>
                  <a:tcPr marL="91432" marR="91432" marT="45723" marB="45723">
                    <a:solidFill>
                      <a:schemeClr val="tx2">
                        <a:lumMod val="20000"/>
                        <a:lumOff val="80000"/>
                      </a:schemeClr>
                    </a:solidFill>
                  </a:tcPr>
                </a:tc>
              </a:tr>
              <a:tr h="365787">
                <a:tc>
                  <a:txBody>
                    <a:bodyPr/>
                    <a:lstStyle/>
                    <a:p>
                      <a:pPr algn="r"/>
                      <a:r>
                        <a:rPr lang="ar-SA" sz="1800" dirty="0" smtClean="0"/>
                        <a:t>قرض البنك</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200000</a:t>
                      </a:r>
                      <a:endParaRPr lang="en-GB" sz="1800" b="1" dirty="0"/>
                    </a:p>
                  </a:txBody>
                  <a:tcPr marL="91432" marR="91432" marT="45723" marB="45723">
                    <a:solidFill>
                      <a:schemeClr val="tx2">
                        <a:lumMod val="20000"/>
                        <a:lumOff val="80000"/>
                      </a:schemeClr>
                    </a:solidFill>
                  </a:tcPr>
                </a:tc>
                <a:tc>
                  <a:txBody>
                    <a:bodyPr/>
                    <a:lstStyle/>
                    <a:p>
                      <a:pPr algn="r"/>
                      <a:r>
                        <a:rPr lang="ar-SA" sz="1800" dirty="0" smtClean="0"/>
                        <a:t>بنك</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90000</a:t>
                      </a:r>
                      <a:endParaRPr lang="en-GB" sz="1800" b="1" dirty="0"/>
                    </a:p>
                  </a:txBody>
                  <a:tcPr marL="91432" marR="91432" marT="45723" marB="45723">
                    <a:solidFill>
                      <a:schemeClr val="tx2">
                        <a:lumMod val="20000"/>
                        <a:lumOff val="80000"/>
                      </a:schemeClr>
                    </a:solidFill>
                  </a:tcPr>
                </a:tc>
              </a:tr>
              <a:tr h="365787">
                <a:tc>
                  <a:txBody>
                    <a:bodyPr/>
                    <a:lstStyle/>
                    <a:p>
                      <a:pPr algn="r"/>
                      <a:endParaRPr lang="en-GB" sz="1800" dirty="0"/>
                    </a:p>
                  </a:txBody>
                  <a:tcPr marL="91432" marR="91432" marT="45723" marB="45723">
                    <a:solidFill>
                      <a:schemeClr val="tx2">
                        <a:lumMod val="20000"/>
                        <a:lumOff val="80000"/>
                      </a:schemeClr>
                    </a:solidFill>
                  </a:tcPr>
                </a:tc>
                <a:tc>
                  <a:txBody>
                    <a:bodyPr/>
                    <a:lstStyle/>
                    <a:p>
                      <a:pPr algn="r"/>
                      <a:endParaRPr lang="en-GB" sz="1800" b="1" dirty="0"/>
                    </a:p>
                  </a:txBody>
                  <a:tcPr marL="91432" marR="91432" marT="45723" marB="45723">
                    <a:solidFill>
                      <a:schemeClr val="tx2">
                        <a:lumMod val="20000"/>
                        <a:lumOff val="80000"/>
                      </a:schemeClr>
                    </a:solidFill>
                  </a:tcPr>
                </a:tc>
                <a:tc>
                  <a:txBody>
                    <a:bodyPr/>
                    <a:lstStyle/>
                    <a:p>
                      <a:pPr algn="r"/>
                      <a:r>
                        <a:rPr lang="ar-SA" sz="1800" dirty="0" smtClean="0"/>
                        <a:t>مدينون (شركة النصر)</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40000</a:t>
                      </a:r>
                      <a:endParaRPr lang="en-GB" sz="1800" b="1" dirty="0"/>
                    </a:p>
                  </a:txBody>
                  <a:tcPr marL="91432" marR="91432" marT="45723" marB="45723">
                    <a:solidFill>
                      <a:schemeClr val="tx2">
                        <a:lumMod val="20000"/>
                        <a:lumOff val="80000"/>
                      </a:schemeClr>
                    </a:solidFill>
                  </a:tcPr>
                </a:tc>
              </a:tr>
              <a:tr h="365787">
                <a:tc>
                  <a:txBody>
                    <a:bodyPr/>
                    <a:lstStyle/>
                    <a:p>
                      <a:pPr algn="r"/>
                      <a:endParaRPr lang="en-GB" sz="1800" dirty="0"/>
                    </a:p>
                  </a:txBody>
                  <a:tcPr marL="91432" marR="91432" marT="45723" marB="45723">
                    <a:solidFill>
                      <a:schemeClr val="tx2">
                        <a:lumMod val="20000"/>
                        <a:lumOff val="80000"/>
                      </a:schemeClr>
                    </a:solidFill>
                  </a:tcPr>
                </a:tc>
                <a:tc>
                  <a:txBody>
                    <a:bodyPr/>
                    <a:lstStyle/>
                    <a:p>
                      <a:pPr algn="r"/>
                      <a:endParaRPr lang="en-GB" sz="1800" dirty="0"/>
                    </a:p>
                  </a:txBody>
                  <a:tcPr marL="91432" marR="91432" marT="45723" marB="45723">
                    <a:solidFill>
                      <a:schemeClr val="tx2">
                        <a:lumMod val="20000"/>
                        <a:lumOff val="80000"/>
                      </a:schemeClr>
                    </a:solidFill>
                  </a:tcPr>
                </a:tc>
                <a:tc>
                  <a:txBody>
                    <a:bodyPr/>
                    <a:lstStyle/>
                    <a:p>
                      <a:pPr algn="r"/>
                      <a:r>
                        <a:rPr lang="ar-SA" sz="1800" dirty="0" smtClean="0"/>
                        <a:t>بضاعة</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100000</a:t>
                      </a:r>
                      <a:endParaRPr lang="en-GB" sz="1800" b="1" dirty="0"/>
                    </a:p>
                  </a:txBody>
                  <a:tcPr marL="91432" marR="91432" marT="45723" marB="45723">
                    <a:solidFill>
                      <a:schemeClr val="tx2">
                        <a:lumMod val="20000"/>
                        <a:lumOff val="80000"/>
                      </a:schemeClr>
                    </a:solidFill>
                  </a:tcPr>
                </a:tc>
              </a:tr>
              <a:tr h="365787">
                <a:tc>
                  <a:txBody>
                    <a:bodyPr/>
                    <a:lstStyle/>
                    <a:p>
                      <a:pPr algn="r"/>
                      <a:endParaRPr lang="en-GB" sz="1800" dirty="0"/>
                    </a:p>
                  </a:txBody>
                  <a:tcPr marL="91432" marR="91432" marT="45723" marB="45723">
                    <a:solidFill>
                      <a:schemeClr val="tx2">
                        <a:lumMod val="20000"/>
                        <a:lumOff val="80000"/>
                      </a:schemeClr>
                    </a:solidFill>
                  </a:tcPr>
                </a:tc>
                <a:tc>
                  <a:txBody>
                    <a:bodyPr/>
                    <a:lstStyle/>
                    <a:p>
                      <a:pPr algn="r"/>
                      <a:endParaRPr lang="en-GB" sz="1800" b="1" dirty="0"/>
                    </a:p>
                  </a:txBody>
                  <a:tcPr marL="91432" marR="91432" marT="45723" marB="45723">
                    <a:solidFill>
                      <a:schemeClr val="tx2">
                        <a:lumMod val="20000"/>
                        <a:lumOff val="80000"/>
                      </a:schemeClr>
                    </a:solidFill>
                  </a:tcPr>
                </a:tc>
                <a:tc>
                  <a:txBody>
                    <a:bodyPr/>
                    <a:lstStyle/>
                    <a:p>
                      <a:pPr algn="r"/>
                      <a:r>
                        <a:rPr lang="ar-SA" sz="1800" dirty="0" smtClean="0"/>
                        <a:t>أثاث وتجهيزات</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70000</a:t>
                      </a:r>
                      <a:endParaRPr lang="en-GB" sz="1800" b="1" dirty="0"/>
                    </a:p>
                  </a:txBody>
                  <a:tcPr marL="91432" marR="91432" marT="45723" marB="45723">
                    <a:solidFill>
                      <a:schemeClr val="tx2">
                        <a:lumMod val="20000"/>
                        <a:lumOff val="80000"/>
                      </a:schemeClr>
                    </a:solidFill>
                  </a:tcPr>
                </a:tc>
              </a:tr>
              <a:tr h="365787">
                <a:tc>
                  <a:txBody>
                    <a:bodyPr/>
                    <a:lstStyle/>
                    <a:p>
                      <a:pPr algn="r"/>
                      <a:endParaRPr lang="en-GB" sz="1800" dirty="0"/>
                    </a:p>
                  </a:txBody>
                  <a:tcPr marL="91432" marR="91432" marT="45723" marB="45723">
                    <a:solidFill>
                      <a:schemeClr val="tx2">
                        <a:lumMod val="20000"/>
                        <a:lumOff val="80000"/>
                      </a:schemeClr>
                    </a:solidFill>
                  </a:tcPr>
                </a:tc>
                <a:tc>
                  <a:txBody>
                    <a:bodyPr/>
                    <a:lstStyle/>
                    <a:p>
                      <a:pPr algn="r"/>
                      <a:endParaRPr lang="en-GB" sz="1800" b="1" dirty="0"/>
                    </a:p>
                  </a:txBody>
                  <a:tcPr marL="91432" marR="91432" marT="45723" marB="45723">
                    <a:solidFill>
                      <a:schemeClr val="tx2">
                        <a:lumMod val="20000"/>
                        <a:lumOff val="80000"/>
                      </a:schemeClr>
                    </a:solidFill>
                  </a:tcPr>
                </a:tc>
                <a:tc>
                  <a:txBody>
                    <a:bodyPr/>
                    <a:lstStyle/>
                    <a:p>
                      <a:pPr algn="r"/>
                      <a:r>
                        <a:rPr lang="ar-SA" sz="1800" dirty="0" smtClean="0"/>
                        <a:t>آلات ومعدات</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50000</a:t>
                      </a:r>
                      <a:endParaRPr lang="en-GB" sz="1800" b="1" dirty="0"/>
                    </a:p>
                  </a:txBody>
                  <a:tcPr marL="91432" marR="91432" marT="45723" marB="45723">
                    <a:solidFill>
                      <a:schemeClr val="tx2">
                        <a:lumMod val="20000"/>
                        <a:lumOff val="80000"/>
                      </a:schemeClr>
                    </a:solidFill>
                  </a:tcPr>
                </a:tc>
              </a:tr>
              <a:tr h="365787">
                <a:tc>
                  <a:txBody>
                    <a:bodyPr/>
                    <a:lstStyle/>
                    <a:p>
                      <a:pPr algn="r"/>
                      <a:endParaRPr lang="en-GB" sz="1800" dirty="0"/>
                    </a:p>
                  </a:txBody>
                  <a:tcPr marL="91432" marR="91432" marT="45723" marB="45723">
                    <a:solidFill>
                      <a:schemeClr val="tx2">
                        <a:lumMod val="20000"/>
                        <a:lumOff val="80000"/>
                      </a:schemeClr>
                    </a:solidFill>
                  </a:tcPr>
                </a:tc>
                <a:tc>
                  <a:txBody>
                    <a:bodyPr/>
                    <a:lstStyle/>
                    <a:p>
                      <a:pPr algn="r"/>
                      <a:endParaRPr lang="en-GB" sz="1800" b="1" dirty="0"/>
                    </a:p>
                  </a:txBody>
                  <a:tcPr marL="91432" marR="91432" marT="45723" marB="45723">
                    <a:solidFill>
                      <a:schemeClr val="tx2">
                        <a:lumMod val="20000"/>
                        <a:lumOff val="80000"/>
                      </a:schemeClr>
                    </a:solidFill>
                  </a:tcPr>
                </a:tc>
                <a:tc>
                  <a:txBody>
                    <a:bodyPr/>
                    <a:lstStyle/>
                    <a:p>
                      <a:pPr algn="r"/>
                      <a:r>
                        <a:rPr lang="ar-SA" sz="1800" dirty="0" smtClean="0"/>
                        <a:t>مبنى</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250000</a:t>
                      </a:r>
                      <a:endParaRPr lang="en-GB" sz="1800" b="1" dirty="0"/>
                    </a:p>
                  </a:txBody>
                  <a:tcPr marL="91432" marR="91432" marT="45723" marB="45723">
                    <a:solidFill>
                      <a:schemeClr val="tx2">
                        <a:lumMod val="20000"/>
                        <a:lumOff val="80000"/>
                      </a:schemeClr>
                    </a:solidFill>
                  </a:tcPr>
                </a:tc>
              </a:tr>
              <a:tr h="365787">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91432" marR="91432" marT="45723" marB="45723">
                    <a:solidFill>
                      <a:schemeClr val="tx2">
                        <a:lumMod val="20000"/>
                        <a:lumOff val="80000"/>
                      </a:schemeClr>
                    </a:solidFill>
                  </a:tcPr>
                </a:tc>
                <a:tc>
                  <a:txBody>
                    <a:bodyPr/>
                    <a:lstStyle/>
                    <a:p>
                      <a:pPr algn="r"/>
                      <a:endParaRPr lang="en-GB" sz="1800" b="1" dirty="0"/>
                    </a:p>
                  </a:txBody>
                  <a:tcPr marL="91432" marR="91432" marT="45723" marB="45723">
                    <a:solidFill>
                      <a:schemeClr val="tx2">
                        <a:lumMod val="20000"/>
                        <a:lumOff val="80000"/>
                      </a:schemeClr>
                    </a:solidFill>
                  </a:tcPr>
                </a:tc>
                <a:tc>
                  <a:txBody>
                    <a:bodyPr/>
                    <a:lstStyle/>
                    <a:p>
                      <a:pPr algn="r"/>
                      <a:endParaRPr lang="en-GB" sz="1800"/>
                    </a:p>
                  </a:txBody>
                  <a:tcPr marL="91432" marR="91432" marT="45723" marB="45723">
                    <a:solidFill>
                      <a:schemeClr val="tx2">
                        <a:lumMod val="20000"/>
                        <a:lumOff val="80000"/>
                      </a:schemeClr>
                    </a:solidFill>
                  </a:tcPr>
                </a:tc>
                <a:tc>
                  <a:txBody>
                    <a:bodyPr/>
                    <a:lstStyle/>
                    <a:p>
                      <a:pPr algn="r"/>
                      <a:endParaRPr lang="en-GB" sz="1800" dirty="0"/>
                    </a:p>
                  </a:txBody>
                  <a:tcPr marL="91432" marR="91432" marT="45723" marB="45723">
                    <a:solidFill>
                      <a:schemeClr val="tx2">
                        <a:lumMod val="20000"/>
                        <a:lumOff val="80000"/>
                      </a:schemeClr>
                    </a:solidFill>
                  </a:tcPr>
                </a:tc>
              </a:tr>
              <a:tr h="365787">
                <a:tc>
                  <a:txBody>
                    <a:bodyPr/>
                    <a:lstStyle/>
                    <a:p>
                      <a:pPr algn="r"/>
                      <a:r>
                        <a:rPr lang="ar-SA" sz="1800" dirty="0" smtClean="0"/>
                        <a:t>رأس المال</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500000</a:t>
                      </a:r>
                      <a:endParaRPr lang="en-GB" sz="1800" b="1" dirty="0"/>
                    </a:p>
                  </a:txBody>
                  <a:tcPr marL="91432" marR="91432" marT="45723" marB="45723">
                    <a:solidFill>
                      <a:schemeClr val="tx2">
                        <a:lumMod val="20000"/>
                        <a:lumOff val="80000"/>
                      </a:schemeClr>
                    </a:solidFill>
                  </a:tcPr>
                </a:tc>
                <a:tc>
                  <a:txBody>
                    <a:bodyPr/>
                    <a:lstStyle/>
                    <a:p>
                      <a:pPr algn="r"/>
                      <a:endParaRPr lang="en-GB" sz="1800" dirty="0"/>
                    </a:p>
                  </a:txBody>
                  <a:tcPr marL="91432" marR="91432" marT="45723" marB="45723">
                    <a:solidFill>
                      <a:schemeClr val="tx2">
                        <a:lumMod val="20000"/>
                        <a:lumOff val="80000"/>
                      </a:schemeClr>
                    </a:solidFill>
                  </a:tcPr>
                </a:tc>
                <a:tc>
                  <a:txBody>
                    <a:bodyPr/>
                    <a:lstStyle/>
                    <a:p>
                      <a:pPr algn="r"/>
                      <a:endParaRPr lang="en-GB" sz="1800" b="1" dirty="0"/>
                    </a:p>
                  </a:txBody>
                  <a:tcPr marL="91432" marR="91432" marT="45723" marB="45723">
                    <a:solidFill>
                      <a:schemeClr val="tx2">
                        <a:lumMod val="20000"/>
                        <a:lumOff val="80000"/>
                      </a:schemeClr>
                    </a:solidFill>
                  </a:tcPr>
                </a:tc>
              </a:tr>
              <a:tr h="365787">
                <a:tc>
                  <a:txBody>
                    <a:bodyPr/>
                    <a:lstStyle/>
                    <a:p>
                      <a:pPr algn="r"/>
                      <a:r>
                        <a:rPr lang="ar-SA" sz="1800" dirty="0" smtClean="0"/>
                        <a:t>+ أرباح</a:t>
                      </a:r>
                      <a:endParaRPr lang="en-GB" sz="1800" dirty="0"/>
                    </a:p>
                  </a:txBody>
                  <a:tcPr marL="91432" marR="91432" marT="45723" marB="45723">
                    <a:solidFill>
                      <a:schemeClr val="tx2">
                        <a:lumMod val="20000"/>
                        <a:lumOff val="80000"/>
                      </a:schemeClr>
                    </a:solidFill>
                  </a:tcPr>
                </a:tc>
                <a:tc>
                  <a:txBody>
                    <a:bodyPr/>
                    <a:lstStyle/>
                    <a:p>
                      <a:pPr algn="r"/>
                      <a:r>
                        <a:rPr lang="ar-SA" sz="1800" b="1" dirty="0" smtClean="0"/>
                        <a:t>10000</a:t>
                      </a:r>
                      <a:endParaRPr lang="en-GB" sz="1800" b="1" dirty="0"/>
                    </a:p>
                  </a:txBody>
                  <a:tcPr marL="91432" marR="91432" marT="45723" marB="45723">
                    <a:solidFill>
                      <a:schemeClr val="tx2">
                        <a:lumMod val="20000"/>
                        <a:lumOff val="80000"/>
                      </a:schemeClr>
                    </a:solidFill>
                  </a:tcPr>
                </a:tc>
                <a:tc>
                  <a:txBody>
                    <a:bodyPr/>
                    <a:lstStyle/>
                    <a:p>
                      <a:pPr algn="r"/>
                      <a:endParaRPr lang="en-GB" sz="1800" dirty="0"/>
                    </a:p>
                  </a:txBody>
                  <a:tcPr marL="91432" marR="91432" marT="45723" marB="45723">
                    <a:solidFill>
                      <a:schemeClr val="tx2">
                        <a:lumMod val="20000"/>
                        <a:lumOff val="80000"/>
                      </a:schemeClr>
                    </a:solidFill>
                  </a:tcPr>
                </a:tc>
                <a:tc>
                  <a:txBody>
                    <a:bodyPr/>
                    <a:lstStyle/>
                    <a:p>
                      <a:pPr algn="r"/>
                      <a:endParaRPr lang="en-GB" sz="1800" b="1" dirty="0"/>
                    </a:p>
                  </a:txBody>
                  <a:tcPr marL="91432" marR="91432" marT="45723" marB="45723">
                    <a:solidFill>
                      <a:schemeClr val="tx2">
                        <a:lumMod val="20000"/>
                        <a:lumOff val="80000"/>
                      </a:schemeClr>
                    </a:solidFill>
                  </a:tcPr>
                </a:tc>
              </a:tr>
              <a:tr h="365787">
                <a:tc>
                  <a:txBody>
                    <a:bodyPr/>
                    <a:lstStyle/>
                    <a:p>
                      <a:pPr algn="r"/>
                      <a:r>
                        <a:rPr lang="ar-SA" sz="1800" dirty="0" smtClean="0">
                          <a:solidFill>
                            <a:schemeClr val="tx1"/>
                          </a:solidFill>
                        </a:rPr>
                        <a:t>المجموع</a:t>
                      </a:r>
                      <a:endParaRPr lang="en-GB" sz="1800" dirty="0">
                        <a:solidFill>
                          <a:schemeClr val="tx1"/>
                        </a:solidFill>
                      </a:endParaRPr>
                    </a:p>
                  </a:txBody>
                  <a:tcPr marL="91432" marR="91432" marT="45723" marB="45723">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91432" marR="91432" marT="45723" marB="45723">
                    <a:solidFill>
                      <a:srgbClr val="FFFF00"/>
                    </a:solidFill>
                  </a:tcPr>
                </a:tc>
                <a:tc>
                  <a:txBody>
                    <a:bodyPr/>
                    <a:lstStyle/>
                    <a:p>
                      <a:pPr algn="r"/>
                      <a:r>
                        <a:rPr lang="ar-SA" sz="1800" dirty="0" smtClean="0">
                          <a:solidFill>
                            <a:schemeClr val="tx1"/>
                          </a:solidFill>
                        </a:rPr>
                        <a:t>المجموع</a:t>
                      </a:r>
                      <a:endParaRPr lang="en-GB" sz="1800" dirty="0">
                        <a:solidFill>
                          <a:schemeClr val="tx1"/>
                        </a:solidFill>
                      </a:endParaRPr>
                    </a:p>
                  </a:txBody>
                  <a:tcPr marL="91432" marR="91432" marT="45723" marB="45723">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91432" marR="91432" marT="45723" marB="45723">
                    <a:solidFill>
                      <a:srgbClr val="FFFF00"/>
                    </a:solidFill>
                  </a:tcPr>
                </a:tc>
              </a:tr>
            </a:tbl>
          </a:graphicData>
        </a:graphic>
      </p:graphicFrame>
    </p:spTree>
    <p:extLst>
      <p:ext uri="{BB962C8B-B14F-4D97-AF65-F5344CB8AC3E}">
        <p14:creationId xmlns:p14="http://schemas.microsoft.com/office/powerpoint/2010/main" val="3425658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114</TotalTime>
  <Words>1516</Words>
  <Application>Microsoft Office PowerPoint</Application>
  <PresentationFormat>A4 Paper (210x297 mm)</PresentationFormat>
  <Paragraphs>467</Paragraphs>
  <Slides>29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ae_AlMateen</vt:lpstr>
      <vt:lpstr>Arial</vt:lpstr>
      <vt:lpstr>AYM Wadiy S_U normal.</vt:lpstr>
      <vt:lpstr>Calibri</vt:lpstr>
      <vt:lpstr>Simplified Arabic</vt:lpstr>
      <vt:lpstr>Tahoma</vt:lpstr>
      <vt:lpstr>Times New Roman</vt:lpstr>
      <vt:lpstr>Wingdings 2</vt:lpstr>
      <vt:lpstr>Office Theme</vt:lpstr>
      <vt:lpstr>PowerPoint Presentation</vt:lpstr>
      <vt:lpstr>المحاضرة الثانية</vt:lpstr>
      <vt:lpstr>النقاط الرئيسية:   </vt:lpstr>
      <vt:lpstr>بعض المصطلحات المحاسبية</vt:lpstr>
      <vt:lpstr>تابع المصطلحات المحاسبية</vt:lpstr>
      <vt:lpstr>تحليل العمليات المالية </vt:lpstr>
      <vt:lpstr>مفهوم معادلة الميزانية </vt:lpstr>
      <vt:lpstr>تحليل أثر العمليات المالية للمنشأة على معادلة الميزانية (الميزانية) </vt:lpstr>
      <vt:lpstr>مثال توضيحي:  </vt:lpstr>
      <vt:lpstr>يمكن إعداد ميزانية منشأة ناصر بعد العملية الاولي كما يلي</vt:lpstr>
      <vt:lpstr> العملية الثانية:  اقترضت منشأة ناصر مبلغ 200 ألف ريال من بنك الرياض  لبدء النشاط تم إيداعها بحساب المنشأة بالبنك </vt:lpstr>
      <vt:lpstr>يمكن إعداد ميزانية منشأة ناصر بعد العملية الثانية كما يلي</vt:lpstr>
      <vt:lpstr>العملية الثالثة:  اشترت منشأة ناصر مبنى بمبلغ 250 ألف ريال ليكون مقراً للنشاط، وقد تم سداد القيمة لصاحب المبنى بشيك مسحوب على حساب المنشأة ببنك الرياض</vt:lpstr>
      <vt:lpstr>PowerPoint Presentation</vt:lpstr>
      <vt:lpstr>العملية الرابعة  اشترت منشأة ناصر أجهزة تكييف وحاسب آلي من محلات الهدى بمبلغ 50 ألف ريال وتم السداد بشيك.</vt:lpstr>
      <vt:lpstr>PowerPoint Presentation</vt:lpstr>
      <vt:lpstr>العملية الخامسة:  سحبت منشأة ناصر مبلغ 100 ألف ريال من حساب المنشأة بالبنك وأودعته صندوق المنشأة لمواجهة احتياجات المنشأة من النقدية</vt:lpstr>
      <vt:lpstr> </vt:lpstr>
      <vt:lpstr>العملية السادسة  قامت منشأة ناصر بشراء أثاث للمنشأة من شركة الأمل بمبلغ 70 ألف ريال دفعت منها مبلغ 40 ألف ريال نقداً والباقي على الحساب (بالأجل)</vt:lpstr>
      <vt:lpstr> </vt:lpstr>
      <vt:lpstr>العملية السابعة:  قامت منشأة فاضل بشراء بضاعة من شركة الهلال بمبلغ 200 ألف ريال وسددت قيمتها بشيك</vt:lpstr>
      <vt:lpstr>PowerPoint Presentation</vt:lpstr>
      <vt:lpstr>العملية الثامنة:  باعت منشأة ناصر بضاعة بمبلغ 70 ألف ريال نقداً، علماً بأن تكلفة هذه البضاعة 50 ألف ريال.</vt:lpstr>
      <vt:lpstr>PowerPoint Presentation</vt:lpstr>
      <vt:lpstr> العملية التاسعة:  باعت منشأة ناصر بضاعة لشركة النصر بمبلغ 40 ألف ريال على الحساب، علماً بأن تكلفة هذه البضاعة تبلغ 50 ألف ريال.</vt:lpstr>
      <vt:lpstr>يمكن إعداد ميزانية منشأة ناصر بعد العملية التاسعة كما يلي </vt:lpstr>
      <vt:lpstr> العملية العاشرة:  سددت منشأة  ناصر مبلغ 10000 ريال من المبلغ المستحق عليها لشركة الأمل بشيك مسحوب على بنك الرياض.</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9</cp:revision>
  <dcterms:created xsi:type="dcterms:W3CDTF">2014-09-11T06:47:01Z</dcterms:created>
  <dcterms:modified xsi:type="dcterms:W3CDTF">2015-11-02T11:58:19Z</dcterms:modified>
</cp:coreProperties>
</file>