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310" r:id="rId3"/>
    <p:sldId id="315" r:id="rId4"/>
    <p:sldId id="316" r:id="rId5"/>
    <p:sldId id="317" r:id="rId6"/>
    <p:sldId id="318" r:id="rId7"/>
    <p:sldId id="319" r:id="rId8"/>
    <p:sldId id="320" r:id="rId9"/>
    <p:sldId id="321" r:id="rId10"/>
    <p:sldId id="322" r:id="rId11"/>
    <p:sldId id="323" r:id="rId12"/>
    <p:sldId id="324" r:id="rId13"/>
    <p:sldId id="325" r:id="rId14"/>
    <p:sldId id="326" r:id="rId15"/>
    <p:sldId id="327" r:id="rId16"/>
    <p:sldId id="328" r:id="rId17"/>
    <p:sldId id="329" r:id="rId18"/>
    <p:sldId id="330"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29" autoAdjust="0"/>
    <p:restoredTop sz="94664" autoAdjust="0"/>
  </p:normalViewPr>
  <p:slideViewPr>
    <p:cSldViewPr>
      <p:cViewPr varScale="1">
        <p:scale>
          <a:sx n="59" d="100"/>
          <a:sy n="59" d="100"/>
        </p:scale>
        <p:origin x="78" y="76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02-Nov-15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2"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329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المحاسبة (1)</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أسامة محمد </a:t>
            </a:r>
            <a:r>
              <a:rPr lang="ar-SA" sz="2800" b="1" dirty="0" smtClean="0">
                <a:solidFill>
                  <a:srgbClr val="7F7F7F"/>
                </a:solidFill>
                <a:latin typeface="Calibri" pitchFamily="34" charset="0"/>
                <a:cs typeface="Times New Roman" pitchFamily="18" charset="0"/>
              </a:rPr>
              <a:t>صالح</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الثالثة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مفهوم الحسابات وانواعها</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1143000"/>
          </a:xfrm>
        </p:spPr>
        <p:txBody>
          <a:bodyPr/>
          <a:lstStyle/>
          <a:p>
            <a:pPr rtl="1"/>
            <a:r>
              <a:rPr lang="ar-SA" altLang="en-US" b="1" dirty="0">
                <a:solidFill>
                  <a:srgbClr val="C00000"/>
                </a:solidFill>
                <a:cs typeface="Arial" pitchFamily="34" charset="0"/>
              </a:rPr>
              <a:t>النقاط الرئيسية:</a:t>
            </a:r>
            <a:endParaRPr lang="en-US" b="1" dirty="0">
              <a:solidFill>
                <a:srgbClr val="C00000"/>
              </a:solidFill>
              <a:cs typeface="Arial" pitchFamily="34" charset="0"/>
            </a:endParaRPr>
          </a:p>
        </p:txBody>
      </p:sp>
      <p:sp>
        <p:nvSpPr>
          <p:cNvPr id="3" name="Content Placeholder 2"/>
          <p:cNvSpPr>
            <a:spLocks noGrp="1"/>
          </p:cNvSpPr>
          <p:nvPr>
            <p:ph idx="1"/>
          </p:nvPr>
        </p:nvSpPr>
        <p:spPr>
          <a:xfrm>
            <a:off x="495300" y="1124744"/>
            <a:ext cx="8915400" cy="4525963"/>
          </a:xfrm>
        </p:spPr>
        <p:txBody>
          <a:bodyPr/>
          <a:lstStyle/>
          <a:p>
            <a:pPr lvl="0" eaLnBrk="0" hangingPunct="0">
              <a:buFont typeface="Arial" pitchFamily="34" charset="0"/>
              <a:buChar char="•"/>
              <a:defRPr/>
            </a:pPr>
            <a:r>
              <a:rPr lang="ar-SA" b="1" dirty="0">
                <a:solidFill>
                  <a:prstClr val="black"/>
                </a:solidFill>
              </a:rPr>
              <a:t>مفهوم الحسابات </a:t>
            </a:r>
            <a:endParaRPr lang="en-GB" b="1" dirty="0">
              <a:solidFill>
                <a:prstClr val="black"/>
              </a:solidFill>
            </a:endParaRPr>
          </a:p>
          <a:p>
            <a:pPr lvl="0" eaLnBrk="0" hangingPunct="0">
              <a:buFont typeface="Arial" pitchFamily="34" charset="0"/>
              <a:buChar char="•"/>
              <a:defRPr/>
            </a:pPr>
            <a:r>
              <a:rPr lang="ar-SA" b="1" dirty="0">
                <a:solidFill>
                  <a:prstClr val="black"/>
                </a:solidFill>
              </a:rPr>
              <a:t>أنواع الحسابات</a:t>
            </a:r>
            <a:endParaRPr lang="en-GB" b="1" dirty="0">
              <a:solidFill>
                <a:prstClr val="black"/>
              </a:solidFill>
            </a:endParaRPr>
          </a:p>
          <a:p>
            <a:pPr lvl="0" eaLnBrk="0" hangingPunct="0">
              <a:buFont typeface="Arial" pitchFamily="34" charset="0"/>
              <a:buChar char="•"/>
              <a:defRPr/>
            </a:pPr>
            <a:r>
              <a:rPr lang="ar-SA" b="1" dirty="0">
                <a:solidFill>
                  <a:prstClr val="black"/>
                </a:solidFill>
              </a:rPr>
              <a:t>مفهوم المدين والدائن</a:t>
            </a:r>
            <a:endParaRPr lang="en-GB" b="1" dirty="0">
              <a:solidFill>
                <a:prstClr val="black"/>
              </a:solidFill>
            </a:endParaRPr>
          </a:p>
          <a:p>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2689311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1143000"/>
          </a:xfrm>
        </p:spPr>
        <p:txBody>
          <a:bodyPr/>
          <a:lstStyle/>
          <a:p>
            <a:pPr rtl="1"/>
            <a:r>
              <a:rPr lang="ar-SA" b="1" dirty="0">
                <a:solidFill>
                  <a:srgbClr val="C00000"/>
                </a:solidFill>
                <a:cs typeface="Arial" pitchFamily="34" charset="0"/>
              </a:rPr>
              <a:t>مفهوم الحساب </a:t>
            </a:r>
            <a:r>
              <a:rPr lang="en-GB" b="1" dirty="0" smtClean="0">
                <a:solidFill>
                  <a:srgbClr val="C00000"/>
                </a:solidFill>
                <a:cs typeface="Arial" pitchFamily="34" charset="0"/>
              </a:rPr>
              <a:t>Account</a:t>
            </a:r>
            <a:endParaRPr lang="en-US" b="1" dirty="0">
              <a:solidFill>
                <a:srgbClr val="C00000"/>
              </a:solidFill>
              <a:cs typeface="Arial" pitchFamily="34" charset="0"/>
            </a:endParaRPr>
          </a:p>
        </p:txBody>
      </p:sp>
      <p:sp>
        <p:nvSpPr>
          <p:cNvPr id="3" name="Content Placeholder 2"/>
          <p:cNvSpPr>
            <a:spLocks noGrp="1"/>
          </p:cNvSpPr>
          <p:nvPr>
            <p:ph idx="1"/>
          </p:nvPr>
        </p:nvSpPr>
        <p:spPr>
          <a:xfrm>
            <a:off x="495300" y="1600200"/>
            <a:ext cx="9066212" cy="4853136"/>
          </a:xfrm>
        </p:spPr>
        <p:txBody>
          <a:bodyPr/>
          <a:lstStyle/>
          <a:p>
            <a:pPr rtl="1"/>
            <a:r>
              <a:rPr lang="ar-SA" altLang="en-US" b="1" dirty="0">
                <a:cs typeface="Arial" pitchFamily="34" charset="0"/>
              </a:rPr>
              <a:t>الحساب هو أداة محاسبية لإظهار آثار العمليات المالية التي تقوم بها المنشأة على عناصر الأصول والمصروفات والخصوم وحقوق الملكية </a:t>
            </a:r>
            <a:r>
              <a:rPr lang="ar-SA" altLang="en-US" b="1" dirty="0" smtClean="0">
                <a:cs typeface="Arial" pitchFamily="34" charset="0"/>
              </a:rPr>
              <a:t>والإيرادات</a:t>
            </a:r>
          </a:p>
          <a:p>
            <a:pPr rtl="1"/>
            <a:r>
              <a:rPr lang="ar-SA" altLang="en-US" b="1" u="sng" dirty="0">
                <a:solidFill>
                  <a:srgbClr val="FF0000"/>
                </a:solidFill>
                <a:latin typeface="+mj-lt"/>
                <a:ea typeface="+mj-ea"/>
              </a:rPr>
              <a:t>انواع </a:t>
            </a:r>
            <a:r>
              <a:rPr lang="ar-SA" altLang="en-US" b="1" u="sng" dirty="0" smtClean="0">
                <a:solidFill>
                  <a:srgbClr val="FF0000"/>
                </a:solidFill>
                <a:latin typeface="+mj-lt"/>
                <a:ea typeface="+mj-ea"/>
              </a:rPr>
              <a:t>الحسابات</a:t>
            </a:r>
          </a:p>
          <a:p>
            <a:pPr rtl="1"/>
            <a:r>
              <a:rPr lang="ar-SA" altLang="en-US" b="1" u="sng" dirty="0">
                <a:solidFill>
                  <a:srgbClr val="FF0000"/>
                </a:solidFill>
                <a:latin typeface="+mj-lt"/>
                <a:ea typeface="+mj-ea"/>
              </a:rPr>
              <a:t> </a:t>
            </a:r>
            <a:r>
              <a:rPr lang="ar-SA" altLang="en-US" b="1" u="sng" dirty="0" smtClean="0">
                <a:solidFill>
                  <a:srgbClr val="FF0000"/>
                </a:solidFill>
                <a:latin typeface="+mj-lt"/>
                <a:ea typeface="+mj-ea"/>
              </a:rPr>
              <a:t>الاصول:  </a:t>
            </a:r>
            <a:r>
              <a:rPr lang="ar-SA" sz="2800" b="1" dirty="0" smtClean="0">
                <a:latin typeface="Times New Roman" pitchFamily="18" charset="0"/>
                <a:cs typeface="Times New Roman" pitchFamily="18" charset="0"/>
              </a:rPr>
              <a:t>الأصل </a:t>
            </a:r>
            <a:r>
              <a:rPr lang="ar-SA" sz="2800" b="1" dirty="0">
                <a:latin typeface="Times New Roman" pitchFamily="18" charset="0"/>
                <a:cs typeface="Times New Roman" pitchFamily="18" charset="0"/>
              </a:rPr>
              <a:t>هو أي شيء له قدرة على تزويد المنشأة بالخدمات أو المنافع في المستقبل </a:t>
            </a:r>
            <a:endParaRPr lang="ar-SA" sz="2800" b="1" dirty="0" smtClean="0">
              <a:latin typeface="Times New Roman" pitchFamily="18" charset="0"/>
              <a:cs typeface="Times New Roman" pitchFamily="18" charset="0"/>
            </a:endParaRPr>
          </a:p>
          <a:p>
            <a:pPr rtl="1" eaLnBrk="0" hangingPunct="0">
              <a:defRPr/>
            </a:pPr>
            <a:r>
              <a:rPr lang="ar-SA" sz="4000" b="1" u="sng" dirty="0" smtClean="0">
                <a:solidFill>
                  <a:srgbClr val="FF0000"/>
                </a:solidFill>
                <a:latin typeface="Monotype Corsiva" pitchFamily="66" charset="0"/>
                <a:cs typeface="Monotype Koufi" pitchFamily="2" charset="-78"/>
              </a:rPr>
              <a:t>الخصوم  </a:t>
            </a:r>
            <a:r>
              <a:rPr lang="ar-SA" sz="2800" b="1" dirty="0" smtClean="0">
                <a:latin typeface="Times New Roman" pitchFamily="18" charset="0"/>
                <a:cs typeface="Times New Roman" pitchFamily="18" charset="0"/>
              </a:rPr>
              <a:t>الخصم هو التزام مالي على المنشأة واجب الأداء،</a:t>
            </a:r>
            <a:r>
              <a:rPr lang="en-US" sz="2800" b="1" dirty="0" smtClean="0">
                <a:latin typeface="Times New Roman" pitchFamily="18" charset="0"/>
                <a:cs typeface="Times New Roman" pitchFamily="18" charset="0"/>
              </a:rPr>
              <a:t> </a:t>
            </a:r>
            <a:r>
              <a:rPr lang="ar-SA" sz="2800" b="1" dirty="0" smtClean="0">
                <a:latin typeface="Times New Roman" pitchFamily="18" charset="0"/>
                <a:cs typeface="Times New Roman" pitchFamily="18" charset="0"/>
              </a:rPr>
              <a:t>أو ما على المنشأة للغير من التزامات</a:t>
            </a:r>
            <a:r>
              <a:rPr lang="en-GB" sz="2800" b="1" dirty="0" smtClean="0">
                <a:latin typeface="Times New Roman" pitchFamily="18" charset="0"/>
                <a:cs typeface="Traditional Arabic" pitchFamily="2" charset="-78"/>
              </a:rPr>
              <a:t> </a:t>
            </a:r>
          </a:p>
          <a:p>
            <a:pPr rtl="1"/>
            <a:endParaRPr lang="en-GB" b="1" dirty="0">
              <a:latin typeface="Times New Roman" pitchFamily="18" charset="0"/>
              <a:cs typeface="Times New Roman" pitchFamily="18" charset="0"/>
            </a:endParaRPr>
          </a:p>
          <a:p>
            <a:pPr rtl="1"/>
            <a:endParaRPr lang="en-GB" altLang="en-US" b="1" u="sng" dirty="0">
              <a:solidFill>
                <a:srgbClr val="FF0000"/>
              </a:solidFill>
              <a:latin typeface="+mj-lt"/>
              <a:ea typeface="+mj-ea"/>
            </a:endParaRPr>
          </a:p>
          <a:p>
            <a:pPr rtl="1"/>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24296017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496" y="188640"/>
            <a:ext cx="8915400" cy="1143000"/>
          </a:xfrm>
        </p:spPr>
        <p:txBody>
          <a:bodyPr/>
          <a:lstStyle/>
          <a:p>
            <a:pPr rtl="1"/>
            <a:r>
              <a:rPr lang="ar-SA" altLang="en-US" b="1" dirty="0">
                <a:solidFill>
                  <a:srgbClr val="C00000"/>
                </a:solidFill>
                <a:cs typeface="Arial" pitchFamily="34" charset="0"/>
              </a:rPr>
              <a:t>تابع الحسابات وأنواعها</a:t>
            </a:r>
            <a:endParaRPr lang="en-US" b="1" dirty="0">
              <a:solidFill>
                <a:srgbClr val="C00000"/>
              </a:solidFill>
              <a:cs typeface="Arial" pitchFamily="34" charset="0"/>
            </a:endParaRPr>
          </a:p>
        </p:txBody>
      </p:sp>
      <p:sp>
        <p:nvSpPr>
          <p:cNvPr id="3" name="Content Placeholder 2"/>
          <p:cNvSpPr>
            <a:spLocks noGrp="1"/>
          </p:cNvSpPr>
          <p:nvPr>
            <p:ph idx="1"/>
          </p:nvPr>
        </p:nvSpPr>
        <p:spPr/>
        <p:txBody>
          <a:bodyPr/>
          <a:lstStyle/>
          <a:p>
            <a:pPr rtl="1"/>
            <a:r>
              <a:rPr lang="ar-SA" b="1" u="sng" dirty="0">
                <a:solidFill>
                  <a:srgbClr val="FF0000"/>
                </a:solidFill>
                <a:latin typeface="+mj-lt"/>
                <a:ea typeface="+mj-ea"/>
              </a:rPr>
              <a:t>حقوق </a:t>
            </a:r>
            <a:r>
              <a:rPr lang="ar-SA" b="1" u="sng" dirty="0" smtClean="0">
                <a:solidFill>
                  <a:srgbClr val="FF0000"/>
                </a:solidFill>
                <a:latin typeface="+mj-lt"/>
                <a:ea typeface="+mj-ea"/>
              </a:rPr>
              <a:t>الملكية </a:t>
            </a:r>
            <a:r>
              <a:rPr lang="ar-SA" sz="2800" b="1" dirty="0" smtClean="0">
                <a:latin typeface="Times New Roman" pitchFamily="18" charset="0"/>
                <a:cs typeface="Times New Roman" pitchFamily="18" charset="0"/>
              </a:rPr>
              <a:t>حقوق </a:t>
            </a:r>
            <a:r>
              <a:rPr lang="ar-SA" sz="2800" b="1" dirty="0">
                <a:latin typeface="Times New Roman" pitchFamily="18" charset="0"/>
                <a:cs typeface="Times New Roman" pitchFamily="18" charset="0"/>
              </a:rPr>
              <a:t>الملكية هي الالتزامات المستحقة على المنشأة  تجاه ملاكها أو أصحابها </a:t>
            </a:r>
          </a:p>
          <a:p>
            <a:pPr marL="0" lvl="0" indent="0" rtl="1">
              <a:spcBef>
                <a:spcPct val="0"/>
              </a:spcBef>
              <a:defRPr/>
            </a:pPr>
            <a:r>
              <a:rPr lang="ar-SA" b="1" u="sng" dirty="0" smtClean="0">
                <a:solidFill>
                  <a:srgbClr val="FF0000"/>
                </a:solidFill>
                <a:latin typeface="+mj-lt"/>
                <a:ea typeface="+mj-ea"/>
              </a:rPr>
              <a:t>الإيرادات   </a:t>
            </a:r>
            <a:r>
              <a:rPr lang="en-US" b="1" u="sng" dirty="0" smtClean="0">
                <a:solidFill>
                  <a:srgbClr val="FF0000"/>
                </a:solidFill>
                <a:latin typeface="+mj-lt"/>
                <a:ea typeface="+mj-ea"/>
              </a:rPr>
              <a:t> </a:t>
            </a:r>
            <a:r>
              <a:rPr lang="ar-SA" sz="2800" b="1" dirty="0" smtClean="0">
                <a:latin typeface="Times New Roman" pitchFamily="18" charset="0"/>
                <a:cs typeface="Times New Roman" pitchFamily="18" charset="0"/>
              </a:rPr>
              <a:t>الإيرادات </a:t>
            </a:r>
            <a:r>
              <a:rPr lang="ar-SA" sz="2800" b="1" dirty="0">
                <a:latin typeface="Times New Roman" pitchFamily="18" charset="0"/>
                <a:cs typeface="Times New Roman" pitchFamily="18" charset="0"/>
              </a:rPr>
              <a:t>هي ما تحققه المنشأة من بيع السلع والخدمات، سواء تم  تحصيلها أم لا </a:t>
            </a:r>
            <a:endParaRPr lang="en-GB" sz="2800" b="1" dirty="0">
              <a:latin typeface="Times New Roman" pitchFamily="18" charset="0"/>
              <a:cs typeface="Times New Roman" pitchFamily="18" charset="0"/>
            </a:endParaRPr>
          </a:p>
          <a:p>
            <a:pPr marL="0" indent="0" rtl="1">
              <a:spcBef>
                <a:spcPct val="0"/>
              </a:spcBef>
              <a:defRPr/>
            </a:pPr>
            <a:r>
              <a:rPr lang="ar-SA" b="1" u="sng" dirty="0" smtClean="0">
                <a:solidFill>
                  <a:srgbClr val="FF0000"/>
                </a:solidFill>
                <a:latin typeface="+mj-lt"/>
                <a:ea typeface="+mj-ea"/>
              </a:rPr>
              <a:t>المصروفات </a:t>
            </a:r>
            <a:r>
              <a:rPr lang="ar-SA" sz="2800" b="1" dirty="0">
                <a:latin typeface="Times New Roman" pitchFamily="18" charset="0"/>
                <a:cs typeface="Times New Roman" pitchFamily="18" charset="0"/>
              </a:rPr>
              <a:t>تمثل المصروفات تكلفة السلع والخدمات المستخدمة في تنفيذ الأنشطة التي تزاولها المنشأة </a:t>
            </a:r>
            <a:r>
              <a:rPr lang="ar-SA" sz="2800" b="1" dirty="0" smtClean="0">
                <a:latin typeface="Times New Roman" pitchFamily="18" charset="0"/>
                <a:cs typeface="Times New Roman" pitchFamily="18" charset="0"/>
              </a:rPr>
              <a:t>للحصول </a:t>
            </a:r>
            <a:r>
              <a:rPr lang="ar-SA" sz="2800" b="1" dirty="0">
                <a:latin typeface="Times New Roman" pitchFamily="18" charset="0"/>
                <a:cs typeface="Times New Roman" pitchFamily="18" charset="0"/>
              </a:rPr>
              <a:t>على الإيرادات ، سواء تم دفعها أم لا</a:t>
            </a:r>
            <a:endParaRPr lang="en-GB" sz="2800" b="1" dirty="0">
              <a:latin typeface="Times New Roman" pitchFamily="18" charset="0"/>
              <a:cs typeface="Times New Roman" pitchFamily="18" charset="0"/>
            </a:endParaRPr>
          </a:p>
          <a:p>
            <a:pPr rtl="1"/>
            <a:endParaRPr lang="ar-SA" dirty="0"/>
          </a:p>
          <a:p>
            <a:pPr rtl="1"/>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4276695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1143000"/>
          </a:xfrm>
        </p:spPr>
        <p:txBody>
          <a:bodyPr/>
          <a:lstStyle/>
          <a:p>
            <a:pPr rtl="1"/>
            <a:r>
              <a:rPr lang="ar-SA" altLang="en-US" b="1" dirty="0">
                <a:solidFill>
                  <a:srgbClr val="C00000"/>
                </a:solidFill>
                <a:cs typeface="Arial" pitchFamily="34" charset="0"/>
              </a:rPr>
              <a:t>تابع الحسابات وأنواعها</a:t>
            </a:r>
            <a:endParaRPr lang="en-US" b="1" dirty="0">
              <a:solidFill>
                <a:srgbClr val="C00000"/>
              </a:solidFill>
              <a:cs typeface="Arial" pitchFamily="34" charset="0"/>
            </a:endParaRPr>
          </a:p>
        </p:txBody>
      </p:sp>
      <p:sp>
        <p:nvSpPr>
          <p:cNvPr id="3" name="Content Placeholder 2"/>
          <p:cNvSpPr>
            <a:spLocks noGrp="1"/>
          </p:cNvSpPr>
          <p:nvPr>
            <p:ph idx="1"/>
          </p:nvPr>
        </p:nvSpPr>
        <p:spPr>
          <a:xfrm>
            <a:off x="-87560" y="1268760"/>
            <a:ext cx="9993560" cy="5328592"/>
          </a:xfrm>
        </p:spPr>
        <p:txBody>
          <a:bodyPr/>
          <a:lstStyle/>
          <a:p>
            <a:pPr lvl="0" rtl="1" eaLnBrk="0" hangingPunct="0">
              <a:lnSpc>
                <a:spcPct val="200000"/>
              </a:lnSpc>
            </a:pPr>
            <a:r>
              <a:rPr lang="ar-SA" altLang="en-US" sz="2800" dirty="0">
                <a:solidFill>
                  <a:prstClr val="black"/>
                </a:solidFill>
                <a:cs typeface="Arial" pitchFamily="34" charset="0"/>
              </a:rPr>
              <a:t>تفتح الحسابات لتنقل (ترحل) إليها العمليات المتشابهة ذات الطبيعة الواحدة ولكل حساب عنوان يوضح </a:t>
            </a:r>
            <a:r>
              <a:rPr lang="ar-SA" altLang="en-US" sz="2800" dirty="0" smtClean="0">
                <a:solidFill>
                  <a:prstClr val="black"/>
                </a:solidFill>
                <a:cs typeface="Arial" pitchFamily="34" charset="0"/>
              </a:rPr>
              <a:t>اسم </a:t>
            </a:r>
            <a:r>
              <a:rPr lang="ar-SA" altLang="en-US" sz="2800" dirty="0">
                <a:solidFill>
                  <a:prstClr val="black"/>
                </a:solidFill>
                <a:cs typeface="Arial" pitchFamily="34" charset="0"/>
              </a:rPr>
              <a:t>العنصر (أحد عناصر معادلة </a:t>
            </a:r>
            <a:r>
              <a:rPr lang="ar-SA" altLang="en-US" sz="2800" dirty="0" smtClean="0">
                <a:solidFill>
                  <a:prstClr val="black"/>
                </a:solidFill>
                <a:cs typeface="Arial" pitchFamily="34" charset="0"/>
              </a:rPr>
              <a:t>الميزانية)  ولكل </a:t>
            </a:r>
            <a:r>
              <a:rPr lang="ar-SA" altLang="en-US" sz="2800" dirty="0">
                <a:solidFill>
                  <a:prstClr val="black"/>
                </a:solidFill>
                <a:cs typeface="Arial" pitchFamily="34" charset="0"/>
              </a:rPr>
              <a:t>حساب جانبان أحدهما لتسجيل الزيادة في قيمة العنصر، والآخر لتسجيل النقص في قيمة </a:t>
            </a:r>
            <a:r>
              <a:rPr lang="ar-SA" altLang="en-US" sz="2800" dirty="0" smtClean="0">
                <a:solidFill>
                  <a:prstClr val="black"/>
                </a:solidFill>
                <a:cs typeface="Arial" pitchFamily="34" charset="0"/>
              </a:rPr>
              <a:t>العنصر</a:t>
            </a:r>
          </a:p>
          <a:p>
            <a:pPr rtl="1" eaLnBrk="0" hangingPunct="0">
              <a:lnSpc>
                <a:spcPct val="200000"/>
              </a:lnSpc>
            </a:pPr>
            <a:r>
              <a:rPr lang="ar-SA" altLang="en-US" sz="2800" dirty="0">
                <a:cs typeface="Arial" pitchFamily="34" charset="0"/>
              </a:rPr>
              <a:t>الصورة الشائعة أن يأخذ الحساب شكل حرف ( </a:t>
            </a:r>
            <a:r>
              <a:rPr lang="en-GB" altLang="en-US" sz="2800" dirty="0">
                <a:cs typeface="Arial" pitchFamily="34" charset="0"/>
              </a:rPr>
              <a:t>T</a:t>
            </a:r>
            <a:r>
              <a:rPr lang="ar-SA" altLang="en-US" sz="2800" dirty="0">
                <a:cs typeface="Arial" pitchFamily="34" charset="0"/>
              </a:rPr>
              <a:t> ) حيث يعرف الجانب الأيمن بالجانب المدين (</a:t>
            </a:r>
            <a:r>
              <a:rPr lang="en-GB" altLang="en-US" sz="2800" dirty="0">
                <a:cs typeface="Arial" pitchFamily="34" charset="0"/>
              </a:rPr>
              <a:t>(</a:t>
            </a:r>
            <a:r>
              <a:rPr lang="en-GB" altLang="en-US" sz="2800" dirty="0">
                <a:solidFill>
                  <a:srgbClr val="FF0000"/>
                </a:solidFill>
                <a:cs typeface="Arial" pitchFamily="34" charset="0"/>
              </a:rPr>
              <a:t>Debit</a:t>
            </a:r>
            <a:r>
              <a:rPr lang="ar-SA" altLang="en-US" sz="2800" dirty="0">
                <a:cs typeface="Arial" pitchFamily="34" charset="0"/>
              </a:rPr>
              <a:t> والجانب الأيسر بالجانب الدائن (</a:t>
            </a:r>
            <a:r>
              <a:rPr lang="en-GB" altLang="en-US" sz="2800" dirty="0">
                <a:solidFill>
                  <a:srgbClr val="FF0000"/>
                </a:solidFill>
                <a:cs typeface="Arial" pitchFamily="34" charset="0"/>
              </a:rPr>
              <a:t>Credit</a:t>
            </a:r>
            <a:r>
              <a:rPr lang="ar-SA" altLang="en-US" sz="2800" dirty="0">
                <a:cs typeface="Arial" pitchFamily="34" charset="0"/>
              </a:rPr>
              <a:t>) </a:t>
            </a:r>
            <a:endParaRPr lang="en-GB" altLang="en-US" sz="2800" dirty="0">
              <a:cs typeface="Arial" pitchFamily="34" charset="0"/>
            </a:endParaRPr>
          </a:p>
          <a:p>
            <a:pPr lvl="0" rtl="1" eaLnBrk="0" hangingPunct="0">
              <a:lnSpc>
                <a:spcPct val="200000"/>
              </a:lnSpc>
            </a:pPr>
            <a:endParaRPr lang="ar-SA" altLang="en-US" sz="3000" dirty="0">
              <a:solidFill>
                <a:prstClr val="black"/>
              </a:solidFill>
              <a:cs typeface="Arial" pitchFamily="34" charset="0"/>
            </a:endParaRPr>
          </a:p>
          <a:p>
            <a:pPr rtl="1"/>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35415511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88640"/>
            <a:ext cx="8420100" cy="944562"/>
          </a:xfrm>
        </p:spPr>
        <p:txBody>
          <a:bodyPr/>
          <a:lstStyle/>
          <a:p>
            <a:pPr rtl="1"/>
            <a:r>
              <a:rPr lang="ar-SA" altLang="en-US" b="1" dirty="0">
                <a:solidFill>
                  <a:srgbClr val="C00000"/>
                </a:solidFill>
                <a:cs typeface="Arial" pitchFamily="34" charset="0"/>
              </a:rPr>
              <a:t>تابع الحسابات وأنواعها</a:t>
            </a:r>
            <a:endParaRPr lang="en-GB" altLang="en-US" b="1" dirty="0">
              <a:solidFill>
                <a:srgbClr val="C00000"/>
              </a:solidFill>
              <a:cs typeface="Arial" pitchFamily="34" charset="0"/>
            </a:endParaRPr>
          </a:p>
        </p:txBody>
      </p:sp>
      <p:sp>
        <p:nvSpPr>
          <p:cNvPr id="10" name="Slide Number Placeholder 6"/>
          <p:cNvSpPr txBox="1">
            <a:spLocks/>
          </p:cNvSpPr>
          <p:nvPr/>
        </p:nvSpPr>
        <p:spPr>
          <a:xfrm>
            <a:off x="536575" y="6245225"/>
            <a:ext cx="2503488" cy="476250"/>
          </a:xfrm>
          <a:prstGeom prst="ellipse">
            <a:avLst/>
          </a:prstGeom>
          <a:noFill/>
        </p:spPr>
        <p:txBody>
          <a:bodyPr wrap="none" lIns="0" tIns="0" rIns="0" bIns="0" anchor="ctr" anchorCtr="1"/>
          <a:lstStyle/>
          <a:p>
            <a:pPr algn="ctr" rtl="0">
              <a:defRPr/>
            </a:pPr>
            <a:endParaRPr lang="en-GB" sz="1400" dirty="0">
              <a:solidFill>
                <a:srgbClr val="FFFFFF"/>
              </a:solidFill>
              <a:latin typeface="+mj-lt"/>
              <a:ea typeface="+mj-ea"/>
              <a:cs typeface="+mj-cs"/>
            </a:endParaRPr>
          </a:p>
        </p:txBody>
      </p:sp>
      <p:sp>
        <p:nvSpPr>
          <p:cNvPr id="78853" name="Line 5"/>
          <p:cNvSpPr>
            <a:spLocks noChangeShapeType="1"/>
          </p:cNvSpPr>
          <p:nvPr/>
        </p:nvSpPr>
        <p:spPr bwMode="auto">
          <a:xfrm>
            <a:off x="4648200" y="2438400"/>
            <a:ext cx="0" cy="266700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2" name="Line 8"/>
          <p:cNvSpPr>
            <a:spLocks noChangeShapeType="1"/>
          </p:cNvSpPr>
          <p:nvPr/>
        </p:nvSpPr>
        <p:spPr bwMode="auto">
          <a:xfrm flipH="1">
            <a:off x="990600" y="2438400"/>
            <a:ext cx="7473950" cy="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4" name="Rectangle 13"/>
          <p:cNvSpPr>
            <a:spLocks noChangeArrowheads="1"/>
          </p:cNvSpPr>
          <p:nvPr/>
        </p:nvSpPr>
        <p:spPr bwMode="auto">
          <a:xfrm>
            <a:off x="1219200" y="1828800"/>
            <a:ext cx="928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800">
                <a:latin typeface="Arial" pitchFamily="34" charset="0"/>
              </a:rPr>
              <a:t>دائن</a:t>
            </a:r>
            <a:endParaRPr lang="en-GB" altLang="en-US" sz="2800">
              <a:latin typeface="Arial" pitchFamily="34" charset="0"/>
            </a:endParaRPr>
          </a:p>
        </p:txBody>
      </p:sp>
      <p:sp>
        <p:nvSpPr>
          <p:cNvPr id="23" name="Rectangle 13"/>
          <p:cNvSpPr txBox="1">
            <a:spLocks noChangeArrowheads="1"/>
          </p:cNvSpPr>
          <p:nvPr/>
        </p:nvSpPr>
        <p:spPr bwMode="auto">
          <a:xfrm>
            <a:off x="7512050" y="1905000"/>
            <a:ext cx="1155700" cy="523875"/>
          </a:xfrm>
          <a:prstGeom prst="rect">
            <a:avLst/>
          </a:prstGeom>
          <a:noFill/>
          <a:ln w="9525">
            <a:noFill/>
            <a:miter lim="800000"/>
            <a:headEnd/>
            <a:tailEnd/>
          </a:ln>
        </p:spPr>
        <p:txBody>
          <a:bodyPr>
            <a:spAutoFit/>
          </a:bodyPr>
          <a:lstStyle/>
          <a:p>
            <a:pPr marL="273050" indent="-273050" algn="ctr" eaLnBrk="0" hangingPunct="0">
              <a:spcBef>
                <a:spcPts val="575"/>
              </a:spcBef>
              <a:buClr>
                <a:schemeClr val="accent1"/>
              </a:buClr>
              <a:buSzPct val="85000"/>
              <a:buFont typeface="Wingdings 2" pitchFamily="18" charset="2"/>
              <a:buNone/>
              <a:defRPr/>
            </a:pPr>
            <a:r>
              <a:rPr lang="ar-SA" sz="2800" dirty="0">
                <a:latin typeface="+mn-lt"/>
                <a:cs typeface="+mn-cs"/>
              </a:rPr>
              <a:t>مدين</a:t>
            </a:r>
            <a:endParaRPr lang="en-GB" sz="2800" dirty="0">
              <a:latin typeface="+mn-lt"/>
              <a:cs typeface="+mn-cs"/>
            </a:endParaRPr>
          </a:p>
        </p:txBody>
      </p:sp>
      <p:sp>
        <p:nvSpPr>
          <p:cNvPr id="41" name="Text Box 15"/>
          <p:cNvSpPr txBox="1">
            <a:spLocks noChangeArrowheads="1"/>
          </p:cNvSpPr>
          <p:nvPr/>
        </p:nvSpPr>
        <p:spPr bwMode="auto">
          <a:xfrm>
            <a:off x="3352800" y="1752600"/>
            <a:ext cx="2559050" cy="519113"/>
          </a:xfrm>
          <a:prstGeom prst="rect">
            <a:avLst/>
          </a:prstGeom>
          <a:solidFill>
            <a:schemeClr val="bg1"/>
          </a:solidFill>
          <a:ln>
            <a:noFill/>
          </a:ln>
          <a:extLs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800">
                <a:latin typeface="Arial" pitchFamily="34" charset="0"/>
              </a:rPr>
              <a:t>حـ/ البنك</a:t>
            </a:r>
            <a:endParaRPr lang="en-GB" altLang="en-US" sz="2800">
              <a:latin typeface="Arial" pitchFamily="34" charset="0"/>
            </a:endParaRPr>
          </a:p>
        </p:txBody>
      </p:sp>
      <p:sp>
        <p:nvSpPr>
          <p:cNvPr id="44" name="Content Placeholder 43"/>
          <p:cNvSpPr>
            <a:spLocks noGrp="1"/>
          </p:cNvSpPr>
          <p:nvPr>
            <p:ph sz="quarter" idx="1"/>
          </p:nvPr>
        </p:nvSpPr>
        <p:spPr>
          <a:xfrm>
            <a:off x="1066800" y="1600200"/>
            <a:ext cx="8534400" cy="4191000"/>
          </a:xfrm>
        </p:spPr>
        <p:txBody>
          <a:bodyPr/>
          <a:lstStyle/>
          <a:p>
            <a:pPr rtl="1"/>
            <a:r>
              <a:rPr lang="ar-SA" altLang="en-US" dirty="0" smtClean="0">
                <a:cs typeface="Arial" pitchFamily="34" charset="0"/>
              </a:rPr>
              <a:t>مثال لحساب البنك</a:t>
            </a:r>
          </a:p>
          <a:p>
            <a:pPr rtl="1">
              <a:lnSpc>
                <a:spcPct val="200000"/>
              </a:lnSpc>
              <a:buFont typeface="Wingdings 2" pitchFamily="18" charset="2"/>
              <a:buNone/>
            </a:pPr>
            <a:r>
              <a:rPr lang="ar-SA" altLang="en-US" dirty="0" smtClean="0">
                <a:cs typeface="Arial" pitchFamily="34" charset="0"/>
              </a:rPr>
              <a:t>       </a:t>
            </a:r>
            <a:r>
              <a:rPr lang="ar-SA" altLang="en-US" dirty="0" smtClean="0">
                <a:solidFill>
                  <a:srgbClr val="FF0000"/>
                </a:solidFill>
                <a:cs typeface="Arial" pitchFamily="34" charset="0"/>
              </a:rPr>
              <a:t>تثبت الزيادة في الجانب           </a:t>
            </a:r>
            <a:r>
              <a:rPr lang="ar-SA" altLang="en-US" dirty="0" smtClean="0">
                <a:solidFill>
                  <a:srgbClr val="0070C0"/>
                </a:solidFill>
                <a:cs typeface="Arial" pitchFamily="34" charset="0"/>
              </a:rPr>
              <a:t>يثبت النقص في الجانب</a:t>
            </a:r>
          </a:p>
          <a:p>
            <a:pPr rtl="1">
              <a:lnSpc>
                <a:spcPct val="200000"/>
              </a:lnSpc>
              <a:buFont typeface="Wingdings 2" pitchFamily="18" charset="2"/>
              <a:buNone/>
            </a:pPr>
            <a:r>
              <a:rPr lang="ar-SA" altLang="en-US" dirty="0" smtClean="0">
                <a:solidFill>
                  <a:srgbClr val="FF0000"/>
                </a:solidFill>
                <a:cs typeface="Arial" pitchFamily="34" charset="0"/>
              </a:rPr>
              <a:t>         المماثل لطبيعة الحساب           </a:t>
            </a:r>
            <a:r>
              <a:rPr lang="ar-SA" altLang="en-US" dirty="0" smtClean="0">
                <a:solidFill>
                  <a:srgbClr val="0070C0"/>
                </a:solidFill>
                <a:cs typeface="Arial" pitchFamily="34" charset="0"/>
              </a:rPr>
              <a:t>المعاكس لطبيعة الحساب  </a:t>
            </a:r>
          </a:p>
          <a:p>
            <a:pPr rtl="1">
              <a:buFont typeface="Wingdings 2" pitchFamily="18" charset="2"/>
              <a:buNone/>
            </a:pPr>
            <a:r>
              <a:rPr lang="ar-SA" altLang="en-US" dirty="0" smtClean="0">
                <a:cs typeface="Arial" pitchFamily="34" charset="0"/>
              </a:rPr>
              <a:t>             </a:t>
            </a:r>
            <a:endParaRPr lang="en-GB" altLang="en-US" dirty="0" smtClean="0">
              <a:cs typeface="Arial" pitchFamily="34" charset="0"/>
            </a:endParaRPr>
          </a:p>
        </p:txBody>
      </p:sp>
      <p:sp>
        <p:nvSpPr>
          <p:cNvPr id="78861"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2CF43E73-019F-443B-8D95-CD18AF1336F6}" type="slidenum">
              <a:rPr lang="ar-SA" altLang="en-US" sz="1200" smtClean="0">
                <a:solidFill>
                  <a:schemeClr val="bg1"/>
                </a:solidFill>
              </a:rPr>
              <a:pPr eaLnBrk="1" hangingPunct="1">
                <a:spcBef>
                  <a:spcPct val="0"/>
                </a:spcBef>
                <a:buFontTx/>
                <a:buNone/>
              </a:pPr>
              <a:t>7</a:t>
            </a:fld>
            <a:endParaRPr lang="en-US" altLang="en-US" sz="1200" smtClean="0">
              <a:solidFill>
                <a:schemeClr val="bg1"/>
              </a:solidFill>
            </a:endParaRPr>
          </a:p>
        </p:txBody>
      </p:sp>
    </p:spTree>
    <p:extLst>
      <p:ext uri="{BB962C8B-B14F-4D97-AF65-F5344CB8AC3E}">
        <p14:creationId xmlns:p14="http://schemas.microsoft.com/office/powerpoint/2010/main" val="32758643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blinds(horizontal)">
                                      <p:cBhvr>
                                        <p:cTn id="12" dur="500"/>
                                        <p:tgtEl>
                                          <p:spTgt spid="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682"/>
                                        </p:tgtEl>
                                        <p:attrNameLst>
                                          <p:attrName>style.visibility</p:attrName>
                                        </p:attrNameLst>
                                      </p:cBhvr>
                                      <p:to>
                                        <p:strVal val="visible"/>
                                      </p:to>
                                    </p:set>
                                    <p:animEffect transition="in" filter="blinds(horizontal)">
                                      <p:cBhvr>
                                        <p:cTn id="17" dur="500"/>
                                        <p:tgtEl>
                                          <p:spTgt spid="2868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8684"/>
                                        </p:tgtEl>
                                        <p:attrNameLst>
                                          <p:attrName>style.visibility</p:attrName>
                                        </p:attrNameLst>
                                      </p:cBhvr>
                                      <p:to>
                                        <p:strVal val="visible"/>
                                      </p:to>
                                    </p:set>
                                    <p:animEffect transition="in" filter="blinds(horizontal)">
                                      <p:cBhvr>
                                        <p:cTn id="27" dur="500"/>
                                        <p:tgtEl>
                                          <p:spTgt spid="2868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4">
                                            <p:txEl>
                                              <p:pRg st="0" end="0"/>
                                            </p:txEl>
                                          </p:spTgt>
                                        </p:tgtEl>
                                        <p:attrNameLst>
                                          <p:attrName>style.visibility</p:attrName>
                                        </p:attrNameLst>
                                      </p:cBhvr>
                                      <p:to>
                                        <p:strVal val="visible"/>
                                      </p:to>
                                    </p:set>
                                    <p:animEffect transition="in" filter="blinds(horizontal)">
                                      <p:cBhvr>
                                        <p:cTn id="32" dur="500"/>
                                        <p:tgtEl>
                                          <p:spTgt spid="4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4">
                                            <p:txEl>
                                              <p:pRg st="1" end="1"/>
                                            </p:txEl>
                                          </p:spTgt>
                                        </p:tgtEl>
                                        <p:attrNameLst>
                                          <p:attrName>style.visibility</p:attrName>
                                        </p:attrNameLst>
                                      </p:cBhvr>
                                      <p:to>
                                        <p:strVal val="visible"/>
                                      </p:to>
                                    </p:set>
                                    <p:animEffect transition="in" filter="blinds(horizontal)">
                                      <p:cBhvr>
                                        <p:cTn id="37" dur="500"/>
                                        <p:tgtEl>
                                          <p:spTgt spid="44">
                                            <p:txEl>
                                              <p:pRg st="1" end="1"/>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4">
                                            <p:txEl>
                                              <p:pRg st="2" end="2"/>
                                            </p:txEl>
                                          </p:spTgt>
                                        </p:tgtEl>
                                        <p:attrNameLst>
                                          <p:attrName>style.visibility</p:attrName>
                                        </p:attrNameLst>
                                      </p:cBhvr>
                                      <p:to>
                                        <p:strVal val="visible"/>
                                      </p:to>
                                    </p:set>
                                    <p:animEffect transition="in" filter="blinds(horizontal)">
                                      <p:cBhvr>
                                        <p:cTn id="42" dur="500"/>
                                        <p:tgtEl>
                                          <p:spTgt spid="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682" grpId="0" animBg="1"/>
      <p:bldP spid="28684" grpId="0"/>
      <p:bldP spid="23" grpId="0"/>
      <p:bldP spid="41" grpId="0" animBg="1"/>
      <p:bldP spid="4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88640"/>
            <a:ext cx="8420100" cy="563562"/>
          </a:xfrm>
        </p:spPr>
        <p:txBody>
          <a:bodyPr/>
          <a:lstStyle/>
          <a:p>
            <a:pPr rtl="1"/>
            <a:r>
              <a:rPr lang="ar-SA" b="1" dirty="0">
                <a:solidFill>
                  <a:srgbClr val="C00000"/>
                </a:solidFill>
                <a:cs typeface="Arial" pitchFamily="34" charset="0"/>
              </a:rPr>
              <a:t>تابع الحسابات وأنواعها</a:t>
            </a:r>
            <a:endParaRPr lang="en-GB" b="1" dirty="0">
              <a:solidFill>
                <a:srgbClr val="C00000"/>
              </a:solidFill>
              <a:cs typeface="Arial" pitchFamily="34" charset="0"/>
            </a:endParaRPr>
          </a:p>
        </p:txBody>
      </p:sp>
      <p:sp>
        <p:nvSpPr>
          <p:cNvPr id="3" name="Content Placeholder 2"/>
          <p:cNvSpPr>
            <a:spLocks noGrp="1"/>
          </p:cNvSpPr>
          <p:nvPr>
            <p:ph sz="quarter" idx="1"/>
          </p:nvPr>
        </p:nvSpPr>
        <p:spPr>
          <a:xfrm>
            <a:off x="533400" y="1152872"/>
            <a:ext cx="8877300" cy="4724400"/>
          </a:xfrm>
        </p:spPr>
        <p:txBody>
          <a:bodyPr/>
          <a:lstStyle/>
          <a:p>
            <a:pPr rtl="1"/>
            <a:r>
              <a:rPr lang="ar-SA" altLang="en-US" sz="2400" b="1" dirty="0" smtClean="0">
                <a:solidFill>
                  <a:srgbClr val="FF0000"/>
                </a:solidFill>
                <a:cs typeface="Arial" pitchFamily="34" charset="0"/>
              </a:rPr>
              <a:t>ما هي الحسابات ذات الطبيعة المدينة والحسابات ذات الطبيعة الدائنة؟</a:t>
            </a:r>
          </a:p>
          <a:p>
            <a:pPr rtl="1"/>
            <a:r>
              <a:rPr lang="ar-SA" altLang="en-US" dirty="0" smtClean="0">
                <a:cs typeface="Arial" pitchFamily="34" charset="0"/>
              </a:rPr>
              <a:t>الإجابة: تماماً مثل معادلة الميزانية، أي أن:</a:t>
            </a:r>
          </a:p>
          <a:p>
            <a:pPr rtl="1"/>
            <a:endParaRPr lang="ar-SA" altLang="en-US" dirty="0" smtClean="0">
              <a:cs typeface="Arial" pitchFamily="34" charset="0"/>
            </a:endParaRPr>
          </a:p>
          <a:p>
            <a:pPr rtl="1">
              <a:buFont typeface="Wingdings 2" pitchFamily="18" charset="2"/>
              <a:buNone/>
            </a:pPr>
            <a:r>
              <a:rPr lang="ar-SA" altLang="en-US" sz="2000" b="1" dirty="0" smtClean="0">
                <a:cs typeface="Arial" pitchFamily="34" charset="0"/>
              </a:rPr>
              <a:t>معادلة الميزانية: الأصــــــــــول  + المصروفات      =   الخصوم +  حقوق الملكية + الإيرادات</a:t>
            </a:r>
          </a:p>
          <a:p>
            <a:pPr rtl="1"/>
            <a:endParaRPr lang="ar-SA" altLang="en-US" sz="2000" b="1" dirty="0" smtClean="0">
              <a:cs typeface="Arial" pitchFamily="34" charset="0"/>
            </a:endParaRPr>
          </a:p>
          <a:p>
            <a:pPr rtl="1"/>
            <a:endParaRPr lang="ar-SA" altLang="en-US" sz="2000" b="1" dirty="0" smtClean="0">
              <a:cs typeface="Arial" pitchFamily="34" charset="0"/>
            </a:endParaRPr>
          </a:p>
          <a:p>
            <a:pPr rtl="1">
              <a:buFont typeface="Wingdings 2" pitchFamily="18" charset="2"/>
              <a:buNone/>
            </a:pPr>
            <a:r>
              <a:rPr lang="ar-SA" altLang="en-US" sz="2000" b="1" dirty="0" smtClean="0">
                <a:cs typeface="Arial" pitchFamily="34" charset="0"/>
              </a:rPr>
              <a:t>                          الجانب الأيمن في المعادلة                 الجانب الأيسر في المعادلة</a:t>
            </a:r>
          </a:p>
          <a:p>
            <a:pPr rtl="1">
              <a:buFont typeface="Wingdings 2" pitchFamily="18" charset="2"/>
              <a:buNone/>
            </a:pPr>
            <a:r>
              <a:rPr lang="ar-SA" altLang="en-US" sz="2000" b="1" dirty="0" smtClean="0">
                <a:cs typeface="Arial" pitchFamily="34" charset="0"/>
              </a:rPr>
              <a:t>                                             </a:t>
            </a:r>
          </a:p>
          <a:p>
            <a:pPr rtl="1">
              <a:buFont typeface="Wingdings 2" pitchFamily="18" charset="2"/>
              <a:buNone/>
            </a:pPr>
            <a:endParaRPr lang="ar-SA" altLang="en-US" sz="2000" b="1" dirty="0" smtClean="0">
              <a:cs typeface="Arial" pitchFamily="34" charset="0"/>
            </a:endParaRPr>
          </a:p>
          <a:p>
            <a:pPr rtl="1">
              <a:buFont typeface="Wingdings 2" pitchFamily="18" charset="2"/>
              <a:buNone/>
            </a:pPr>
            <a:r>
              <a:rPr lang="ar-SA" altLang="en-US" b="1" dirty="0" smtClean="0">
                <a:cs typeface="Arial" pitchFamily="34" charset="0"/>
              </a:rPr>
              <a:t>                  حسابات مدينة              حسابات دائنة</a:t>
            </a:r>
            <a:endParaRPr lang="en-US" altLang="en-US" b="1" dirty="0" smtClean="0">
              <a:cs typeface="Arial" pitchFamily="34" charset="0"/>
            </a:endParaRPr>
          </a:p>
          <a:p>
            <a:pPr rtl="1"/>
            <a:r>
              <a:rPr lang="ar-SA" altLang="en-US" sz="2800" b="1" dirty="0" smtClean="0">
                <a:solidFill>
                  <a:srgbClr val="08582E"/>
                </a:solidFill>
                <a:cs typeface="Arial" pitchFamily="34" charset="0"/>
              </a:rPr>
              <a:t>ويلخص ما سبق الشكل التالي:</a:t>
            </a:r>
          </a:p>
          <a:p>
            <a:pPr rtl="1">
              <a:buFont typeface="Wingdings 2" pitchFamily="18" charset="2"/>
              <a:buNone/>
            </a:pPr>
            <a:endParaRPr lang="ar-SA" altLang="en-US" b="1" dirty="0" smtClean="0">
              <a:cs typeface="Arial" pitchFamily="34" charset="0"/>
            </a:endParaRPr>
          </a:p>
          <a:p>
            <a:pPr rtl="1">
              <a:buFont typeface="Wingdings 2" pitchFamily="18" charset="2"/>
              <a:buNone/>
            </a:pPr>
            <a:endParaRPr lang="ar-SA" altLang="en-US" b="1" dirty="0" smtClean="0">
              <a:cs typeface="Arial" pitchFamily="34" charset="0"/>
            </a:endParaRPr>
          </a:p>
          <a:p>
            <a:pPr rtl="1">
              <a:buFont typeface="Wingdings 2" pitchFamily="18" charset="2"/>
              <a:buNone/>
            </a:pPr>
            <a:r>
              <a:rPr lang="ar-SA" altLang="en-US" dirty="0" smtClean="0">
                <a:cs typeface="Arial" pitchFamily="34" charset="0"/>
              </a:rPr>
              <a:t>                                 </a:t>
            </a:r>
            <a:endParaRPr lang="en-GB" altLang="en-US" dirty="0" smtClean="0">
              <a:cs typeface="Arial" pitchFamily="34" charset="0"/>
            </a:endParaRPr>
          </a:p>
        </p:txBody>
      </p:sp>
      <p:sp>
        <p:nvSpPr>
          <p:cNvPr id="8" name="Down Arrow 7"/>
          <p:cNvSpPr/>
          <p:nvPr/>
        </p:nvSpPr>
        <p:spPr>
          <a:xfrm>
            <a:off x="2724150" y="2895600"/>
            <a:ext cx="523875"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Down Arrow 8"/>
          <p:cNvSpPr/>
          <p:nvPr/>
        </p:nvSpPr>
        <p:spPr>
          <a:xfrm>
            <a:off x="6108700" y="2895600"/>
            <a:ext cx="523875"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0" name="Down Arrow 9"/>
          <p:cNvSpPr/>
          <p:nvPr/>
        </p:nvSpPr>
        <p:spPr>
          <a:xfrm>
            <a:off x="6108700" y="4114800"/>
            <a:ext cx="523875" cy="457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Down Arrow 10"/>
          <p:cNvSpPr/>
          <p:nvPr/>
        </p:nvSpPr>
        <p:spPr>
          <a:xfrm>
            <a:off x="2724150" y="4038600"/>
            <a:ext cx="523875" cy="457200"/>
          </a:xfrm>
          <a:prstGeom prst="downArrow">
            <a:avLst/>
          </a:prstGeom>
          <a:solidFill>
            <a:srgbClr val="FF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9881"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558CF7D7-9F18-4402-9D30-E1EEBEEBB57B}" type="slidenum">
              <a:rPr lang="ar-SA" altLang="en-US" sz="1200" smtClean="0">
                <a:solidFill>
                  <a:schemeClr val="bg1"/>
                </a:solidFill>
              </a:rPr>
              <a:pPr eaLnBrk="1" hangingPunct="1">
                <a:spcBef>
                  <a:spcPct val="0"/>
                </a:spcBef>
                <a:buFontTx/>
                <a:buNone/>
              </a:pPr>
              <a:t>8</a:t>
            </a:fld>
            <a:endParaRPr lang="en-US" altLang="en-US" sz="1200" smtClean="0">
              <a:solidFill>
                <a:schemeClr val="bg1"/>
              </a:solidFill>
            </a:endParaRPr>
          </a:p>
        </p:txBody>
      </p:sp>
    </p:spTree>
    <p:extLst>
      <p:ext uri="{BB962C8B-B14F-4D97-AF65-F5344CB8AC3E}">
        <p14:creationId xmlns:p14="http://schemas.microsoft.com/office/powerpoint/2010/main" val="2668044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par>
                                <p:cTn id="28" presetID="3" presetClass="entr" presetSubtype="1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blinds(horizontal)">
                                      <p:cBhvr>
                                        <p:cTn id="35" dur="500"/>
                                        <p:tgtEl>
                                          <p:spTgt spid="3">
                                            <p:txEl>
                                              <p:pRg st="6" end="6"/>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
                                        <p:tgtEl>
                                          <p:spTgt spid="10"/>
                                        </p:tgtEl>
                                      </p:cBhvr>
                                    </p:animEffect>
                                  </p:childTnLst>
                                </p:cTn>
                              </p:par>
                              <p:par>
                                <p:cTn id="41" presetID="3" presetClass="entr" presetSubtype="1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blinds(horizontal)">
                                      <p:cBhvr>
                                        <p:cTn id="43" dur="500"/>
                                        <p:tgtEl>
                                          <p:spTgt spid="1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blinds(horizontal)">
                                      <p:cBhvr>
                                        <p:cTn id="48" dur="500"/>
                                        <p:tgtEl>
                                          <p:spTgt spid="3">
                                            <p:txEl>
                                              <p:pRg st="9" end="9"/>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Effect transition="in" filter="blinds(horizontal)">
                                      <p:cBhvr>
                                        <p:cTn id="53"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p:cNvSpPr>
          <p:nvPr/>
        </p:nvSpPr>
        <p:spPr>
          <a:xfrm>
            <a:off x="536575" y="6245225"/>
            <a:ext cx="2503488" cy="476250"/>
          </a:xfrm>
          <a:prstGeom prst="ellipse">
            <a:avLst/>
          </a:prstGeom>
          <a:noFill/>
        </p:spPr>
        <p:txBody>
          <a:bodyPr wrap="none" lIns="0" tIns="0" rIns="0" bIns="0" anchor="ctr" anchorCtr="1"/>
          <a:lstStyle/>
          <a:p>
            <a:pPr algn="ctr" rtl="0">
              <a:defRPr/>
            </a:pPr>
            <a:endParaRPr lang="en-GB" sz="1400" dirty="0">
              <a:solidFill>
                <a:srgbClr val="FFFFFF"/>
              </a:solidFill>
              <a:latin typeface="+mj-lt"/>
              <a:ea typeface="+mj-ea"/>
              <a:cs typeface="+mj-cs"/>
            </a:endParaRPr>
          </a:p>
        </p:txBody>
      </p:sp>
      <p:sp>
        <p:nvSpPr>
          <p:cNvPr id="9" name="Rectangle 4"/>
          <p:cNvSpPr txBox="1">
            <a:spLocks noChangeArrowheads="1"/>
          </p:cNvSpPr>
          <p:nvPr/>
        </p:nvSpPr>
        <p:spPr>
          <a:xfrm>
            <a:off x="5448300" y="3352800"/>
            <a:ext cx="4746625" cy="2773363"/>
          </a:xfrm>
          <a:prstGeom prst="rect">
            <a:avLst/>
          </a:prstGeom>
        </p:spPr>
        <p:txBody>
          <a:bodyPr/>
          <a:lstStyle/>
          <a:p>
            <a:pPr marL="273050" indent="-273050" algn="ctr">
              <a:spcBef>
                <a:spcPts val="575"/>
              </a:spcBef>
              <a:buClr>
                <a:schemeClr val="accent1"/>
              </a:buClr>
              <a:buSzPct val="85000"/>
              <a:defRPr/>
            </a:pPr>
            <a:endParaRPr lang="ar-SA" sz="2600">
              <a:latin typeface="+mn-lt"/>
              <a:cs typeface="+mn-cs"/>
            </a:endParaRPr>
          </a:p>
          <a:p>
            <a:pPr marL="273050" indent="-273050" algn="ctr">
              <a:spcBef>
                <a:spcPts val="575"/>
              </a:spcBef>
              <a:buClr>
                <a:schemeClr val="accent1"/>
              </a:buClr>
              <a:buSzPct val="85000"/>
              <a:defRPr/>
            </a:pPr>
            <a:r>
              <a:rPr lang="ar-SA" sz="2600">
                <a:latin typeface="+mn-lt"/>
                <a:cs typeface="+mn-cs"/>
              </a:rPr>
              <a:t>            </a:t>
            </a:r>
            <a:endParaRPr lang="en-GB" sz="2600">
              <a:solidFill>
                <a:srgbClr val="FCD0DA"/>
              </a:solidFill>
              <a:latin typeface="+mn-lt"/>
              <a:cs typeface="+mn-cs"/>
            </a:endParaRPr>
          </a:p>
        </p:txBody>
      </p:sp>
      <p:sp>
        <p:nvSpPr>
          <p:cNvPr id="30729" name="Line 5"/>
          <p:cNvSpPr>
            <a:spLocks noChangeShapeType="1"/>
          </p:cNvSpPr>
          <p:nvPr/>
        </p:nvSpPr>
        <p:spPr bwMode="auto">
          <a:xfrm>
            <a:off x="5029200" y="3858344"/>
            <a:ext cx="6350" cy="2386881"/>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730" name="Line 8"/>
          <p:cNvSpPr>
            <a:spLocks noChangeShapeType="1"/>
          </p:cNvSpPr>
          <p:nvPr/>
        </p:nvSpPr>
        <p:spPr bwMode="auto">
          <a:xfrm flipH="1">
            <a:off x="1238250" y="3858344"/>
            <a:ext cx="8172450" cy="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04" name="Text Box 9"/>
          <p:cNvSpPr txBox="1">
            <a:spLocks noChangeArrowheads="1"/>
          </p:cNvSpPr>
          <p:nvPr/>
        </p:nvSpPr>
        <p:spPr bwMode="auto">
          <a:xfrm flipV="1">
            <a:off x="3962400" y="384175"/>
            <a:ext cx="3219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rot="10800000">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endParaRPr lang="ar-SA" altLang="en-US" sz="1800">
              <a:latin typeface="Arial" pitchFamily="34" charset="0"/>
            </a:endParaRPr>
          </a:p>
        </p:txBody>
      </p:sp>
      <p:sp>
        <p:nvSpPr>
          <p:cNvPr id="24588" name="Text Box 11"/>
          <p:cNvSpPr txBox="1">
            <a:spLocks noChangeArrowheads="1"/>
          </p:cNvSpPr>
          <p:nvPr/>
        </p:nvSpPr>
        <p:spPr bwMode="auto">
          <a:xfrm>
            <a:off x="3549650" y="1038944"/>
            <a:ext cx="3384550" cy="1016000"/>
          </a:xfrm>
          <a:prstGeom prst="rect">
            <a:avLst/>
          </a:prstGeom>
          <a:solidFill>
            <a:srgbClr val="0070C0"/>
          </a:solidFill>
          <a:ln>
            <a:noFill/>
          </a:ln>
          <a:effectLst>
            <a:prstShdw prst="shdw17" dist="17961" dir="2700000">
              <a:srgbClr val="977D83"/>
            </a:prstShdw>
          </a:effec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dirty="0">
                <a:solidFill>
                  <a:srgbClr val="FF0000"/>
                </a:solidFill>
                <a:latin typeface="Arial" pitchFamily="34" charset="0"/>
              </a:rPr>
              <a:t>الأصول</a:t>
            </a:r>
          </a:p>
          <a:p>
            <a:pPr algn="ctr" rtl="1" eaLnBrk="1" hangingPunct="1">
              <a:spcBef>
                <a:spcPct val="50000"/>
              </a:spcBef>
              <a:buFontTx/>
              <a:buNone/>
            </a:pPr>
            <a:r>
              <a:rPr lang="ar-SA" altLang="en-US" sz="2400" b="1" dirty="0">
                <a:solidFill>
                  <a:srgbClr val="FF0000"/>
                </a:solidFill>
                <a:latin typeface="Arial" pitchFamily="34" charset="0"/>
              </a:rPr>
              <a:t>المصروفات</a:t>
            </a:r>
            <a:endParaRPr lang="en-GB" altLang="en-US" sz="2400" b="1" dirty="0">
              <a:solidFill>
                <a:srgbClr val="FF0000"/>
              </a:solidFill>
              <a:latin typeface="Arial" pitchFamily="34" charset="0"/>
            </a:endParaRPr>
          </a:p>
        </p:txBody>
      </p:sp>
      <p:sp>
        <p:nvSpPr>
          <p:cNvPr id="24589" name="Text Box 12"/>
          <p:cNvSpPr txBox="1">
            <a:spLocks noChangeArrowheads="1"/>
          </p:cNvSpPr>
          <p:nvPr/>
        </p:nvSpPr>
        <p:spPr bwMode="auto">
          <a:xfrm>
            <a:off x="3549650" y="2043832"/>
            <a:ext cx="3384550" cy="1570037"/>
          </a:xfrm>
          <a:prstGeom prst="rect">
            <a:avLst/>
          </a:prstGeom>
          <a:solidFill>
            <a:srgbClr val="FFFF00"/>
          </a:solidFill>
          <a:ln>
            <a:noFill/>
          </a:ln>
          <a:effectLst>
            <a:prstShdw prst="shdw17" dist="17961" dir="2700000">
              <a:srgbClr val="808D8E"/>
            </a:prstShdw>
          </a:effectLst>
          <a:extLs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الخصوم</a:t>
            </a:r>
          </a:p>
          <a:p>
            <a:pPr algn="ctr" rtl="1" eaLnBrk="1" hangingPunct="1">
              <a:spcBef>
                <a:spcPct val="50000"/>
              </a:spcBef>
              <a:buFontTx/>
              <a:buNone/>
            </a:pPr>
            <a:r>
              <a:rPr lang="ar-SA" altLang="en-US" sz="2400" b="1">
                <a:latin typeface="Arial" pitchFamily="34" charset="0"/>
              </a:rPr>
              <a:t>حقوق الملكية</a:t>
            </a:r>
          </a:p>
          <a:p>
            <a:pPr algn="ctr" rtl="1" eaLnBrk="1" hangingPunct="1">
              <a:spcBef>
                <a:spcPct val="50000"/>
              </a:spcBef>
              <a:buFontTx/>
              <a:buNone/>
            </a:pPr>
            <a:r>
              <a:rPr lang="ar-SA" altLang="en-US" sz="2400" b="1">
                <a:latin typeface="Arial" pitchFamily="34" charset="0"/>
              </a:rPr>
              <a:t>الإيرادات</a:t>
            </a:r>
            <a:endParaRPr lang="en-GB" altLang="en-US" sz="2400" b="1">
              <a:latin typeface="Arial" pitchFamily="34" charset="0"/>
            </a:endParaRPr>
          </a:p>
        </p:txBody>
      </p:sp>
      <p:sp>
        <p:nvSpPr>
          <p:cNvPr id="24590" name="Text Box 15"/>
          <p:cNvSpPr txBox="1">
            <a:spLocks noChangeArrowheads="1"/>
          </p:cNvSpPr>
          <p:nvPr/>
        </p:nvSpPr>
        <p:spPr bwMode="auto">
          <a:xfrm>
            <a:off x="6769100" y="4329832"/>
            <a:ext cx="2559050" cy="461665"/>
          </a:xfrm>
          <a:prstGeom prst="rect">
            <a:avLst/>
          </a:prstGeom>
          <a:solidFill>
            <a:srgbClr val="0070C0"/>
          </a:solidFill>
          <a:ln>
            <a:noFill/>
          </a:ln>
          <a:effectLst>
            <a:prstShdw prst="shdw17" dist="17961" dir="2700000">
              <a:srgbClr val="977D83"/>
            </a:prstShdw>
          </a:effectLst>
        </p:spPr>
        <p:txBody>
          <a:bodyPr>
            <a:spAutoFit/>
          </a:bodyPr>
          <a:lstStyle>
            <a:defPPr>
              <a:defRPr lang="en-US"/>
            </a:defPPr>
            <a:lvl1pPr algn="ctr" eaLnBrk="1" hangingPunct="1">
              <a:spcBef>
                <a:spcPct val="50000"/>
              </a:spcBef>
              <a:buFontTx/>
              <a:buNone/>
              <a:defRPr sz="2400" b="1">
                <a:solidFill>
                  <a:srgbClr val="FF0000"/>
                </a:solidFill>
              </a:defRPr>
            </a:lvl1pPr>
            <a:lvl2pPr marL="742950" indent="-285750" rtl="0" eaLnBrk="0" hangingPunct="0">
              <a:spcBef>
                <a:spcPct val="20000"/>
              </a:spcBef>
              <a:buFont typeface="Arial" pitchFamily="34" charset="0"/>
              <a:buChar char="–"/>
              <a:defRPr sz="2800">
                <a:latin typeface="Calibri" pitchFamily="34" charset="0"/>
              </a:defRPr>
            </a:lvl2pPr>
            <a:lvl3pPr marL="1143000" indent="-228600" rtl="0" eaLnBrk="0" hangingPunct="0">
              <a:spcBef>
                <a:spcPct val="20000"/>
              </a:spcBef>
              <a:buFont typeface="Arial" pitchFamily="34" charset="0"/>
              <a:buChar char="•"/>
              <a:defRPr sz="2400">
                <a:latin typeface="Calibri" pitchFamily="34" charset="0"/>
              </a:defRPr>
            </a:lvl3pPr>
            <a:lvl4pPr marL="1600200" indent="-228600" rtl="0" eaLnBrk="0" hangingPunct="0">
              <a:spcBef>
                <a:spcPct val="20000"/>
              </a:spcBef>
              <a:buFont typeface="Arial" pitchFamily="34" charset="0"/>
              <a:buChar char="–"/>
              <a:defRPr sz="2000">
                <a:latin typeface="Calibri" pitchFamily="34" charset="0"/>
              </a:defRPr>
            </a:lvl4pPr>
            <a:lvl5pPr marL="2057400" indent="-228600" rtl="0" eaLnBrk="0" hangingPunct="0">
              <a:spcBef>
                <a:spcPct val="20000"/>
              </a:spcBef>
              <a:buFont typeface="Arial" pitchFamily="34" charset="0"/>
              <a:buChar char="»"/>
              <a:defRPr sz="2000">
                <a:latin typeface="Calibri" pitchFamily="34" charset="0"/>
              </a:defRPr>
            </a:lvl5pPr>
            <a:lvl6pPr marL="2514600" indent="-228600" eaLnBrk="0" fontAlgn="base" hangingPunct="0">
              <a:spcBef>
                <a:spcPct val="20000"/>
              </a:spcBef>
              <a:spcAft>
                <a:spcPct val="0"/>
              </a:spcAft>
              <a:buFont typeface="Arial" pitchFamily="34" charset="0"/>
              <a:buChar char="»"/>
              <a:defRPr sz="2000">
                <a:latin typeface="Calibri" pitchFamily="34" charset="0"/>
              </a:defRPr>
            </a:lvl6pPr>
            <a:lvl7pPr marL="2971800" indent="-228600" eaLnBrk="0" fontAlgn="base" hangingPunct="0">
              <a:spcBef>
                <a:spcPct val="20000"/>
              </a:spcBef>
              <a:spcAft>
                <a:spcPct val="0"/>
              </a:spcAft>
              <a:buFont typeface="Arial" pitchFamily="34" charset="0"/>
              <a:buChar char="»"/>
              <a:defRPr sz="2000">
                <a:latin typeface="Calibri" pitchFamily="34" charset="0"/>
              </a:defRPr>
            </a:lvl7pPr>
            <a:lvl8pPr marL="3429000" indent="-228600" eaLnBrk="0" fontAlgn="base" hangingPunct="0">
              <a:spcBef>
                <a:spcPct val="20000"/>
              </a:spcBef>
              <a:spcAft>
                <a:spcPct val="0"/>
              </a:spcAft>
              <a:buFont typeface="Arial" pitchFamily="34" charset="0"/>
              <a:buChar char="»"/>
              <a:defRPr sz="2000">
                <a:latin typeface="Calibri" pitchFamily="34" charset="0"/>
              </a:defRPr>
            </a:lvl8pPr>
            <a:lvl9pPr marL="3886200" indent="-228600" eaLnBrk="0" fontAlgn="base" hangingPunct="0">
              <a:spcBef>
                <a:spcPct val="20000"/>
              </a:spcBef>
              <a:spcAft>
                <a:spcPct val="0"/>
              </a:spcAft>
              <a:buFont typeface="Arial" pitchFamily="34" charset="0"/>
              <a:buChar char="»"/>
              <a:defRPr sz="2000">
                <a:latin typeface="Calibri" pitchFamily="34" charset="0"/>
              </a:defRPr>
            </a:lvl9pPr>
          </a:lstStyle>
          <a:p>
            <a:r>
              <a:rPr lang="ar-SA" altLang="en-US"/>
              <a:t>زيادة</a:t>
            </a:r>
            <a:endParaRPr lang="en-GB" altLang="en-US"/>
          </a:p>
        </p:txBody>
      </p:sp>
      <p:sp>
        <p:nvSpPr>
          <p:cNvPr id="24591" name="Text Box 16"/>
          <p:cNvSpPr txBox="1">
            <a:spLocks noChangeArrowheads="1"/>
          </p:cNvSpPr>
          <p:nvPr/>
        </p:nvSpPr>
        <p:spPr bwMode="auto">
          <a:xfrm>
            <a:off x="6686550" y="5153744"/>
            <a:ext cx="2476500" cy="519113"/>
          </a:xfrm>
          <a:prstGeom prst="rect">
            <a:avLst/>
          </a:prstGeom>
          <a:solidFill>
            <a:srgbClr val="FFFF00"/>
          </a:solidFill>
          <a:ln>
            <a:noFill/>
          </a:ln>
          <a:extLs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800">
                <a:latin typeface="Arial" pitchFamily="34" charset="0"/>
              </a:rPr>
              <a:t>نقص</a:t>
            </a:r>
            <a:endParaRPr lang="en-GB" altLang="en-US" sz="2800">
              <a:latin typeface="Arial" pitchFamily="34" charset="0"/>
            </a:endParaRPr>
          </a:p>
        </p:txBody>
      </p:sp>
      <p:sp>
        <p:nvSpPr>
          <p:cNvPr id="24592" name="Text Box 17"/>
          <p:cNvSpPr txBox="1">
            <a:spLocks noChangeArrowheads="1"/>
          </p:cNvSpPr>
          <p:nvPr/>
        </p:nvSpPr>
        <p:spPr bwMode="auto">
          <a:xfrm>
            <a:off x="1238250" y="4391744"/>
            <a:ext cx="2559050" cy="461665"/>
          </a:xfrm>
          <a:prstGeom prst="rect">
            <a:avLst/>
          </a:prstGeom>
          <a:solidFill>
            <a:srgbClr val="0070C0"/>
          </a:solidFill>
          <a:ln>
            <a:noFill/>
          </a:ln>
          <a:effectLst>
            <a:prstShdw prst="shdw17" dist="17961" dir="2700000">
              <a:srgbClr val="977D83"/>
            </a:prstShdw>
          </a:effectLst>
        </p:spPr>
        <p:txBody>
          <a:bodyPr>
            <a:spAutoFit/>
          </a:bodyPr>
          <a:lstStyle>
            <a:defPPr>
              <a:defRPr lang="en-US"/>
            </a:defPPr>
            <a:lvl1pPr algn="ctr" eaLnBrk="1" hangingPunct="1">
              <a:spcBef>
                <a:spcPct val="50000"/>
              </a:spcBef>
              <a:buFontTx/>
              <a:buNone/>
              <a:defRPr sz="2400" b="1">
                <a:solidFill>
                  <a:srgbClr val="FF0000"/>
                </a:solidFill>
              </a:defRPr>
            </a:lvl1pPr>
            <a:lvl2pPr marL="742950" indent="-285750" rtl="0" eaLnBrk="0" hangingPunct="0">
              <a:spcBef>
                <a:spcPct val="20000"/>
              </a:spcBef>
              <a:buFont typeface="Arial" pitchFamily="34" charset="0"/>
              <a:buChar char="–"/>
              <a:defRPr sz="2800">
                <a:latin typeface="Calibri" pitchFamily="34" charset="0"/>
              </a:defRPr>
            </a:lvl2pPr>
            <a:lvl3pPr marL="1143000" indent="-228600" rtl="0" eaLnBrk="0" hangingPunct="0">
              <a:spcBef>
                <a:spcPct val="20000"/>
              </a:spcBef>
              <a:buFont typeface="Arial" pitchFamily="34" charset="0"/>
              <a:buChar char="•"/>
              <a:defRPr sz="2400">
                <a:latin typeface="Calibri" pitchFamily="34" charset="0"/>
              </a:defRPr>
            </a:lvl3pPr>
            <a:lvl4pPr marL="1600200" indent="-228600" rtl="0" eaLnBrk="0" hangingPunct="0">
              <a:spcBef>
                <a:spcPct val="20000"/>
              </a:spcBef>
              <a:buFont typeface="Arial" pitchFamily="34" charset="0"/>
              <a:buChar char="–"/>
              <a:defRPr sz="2000">
                <a:latin typeface="Calibri" pitchFamily="34" charset="0"/>
              </a:defRPr>
            </a:lvl4pPr>
            <a:lvl5pPr marL="2057400" indent="-228600" rtl="0" eaLnBrk="0" hangingPunct="0">
              <a:spcBef>
                <a:spcPct val="20000"/>
              </a:spcBef>
              <a:buFont typeface="Arial" pitchFamily="34" charset="0"/>
              <a:buChar char="»"/>
              <a:defRPr sz="2000">
                <a:latin typeface="Calibri" pitchFamily="34" charset="0"/>
              </a:defRPr>
            </a:lvl5pPr>
            <a:lvl6pPr marL="2514600" indent="-228600" eaLnBrk="0" fontAlgn="base" hangingPunct="0">
              <a:spcBef>
                <a:spcPct val="20000"/>
              </a:spcBef>
              <a:spcAft>
                <a:spcPct val="0"/>
              </a:spcAft>
              <a:buFont typeface="Arial" pitchFamily="34" charset="0"/>
              <a:buChar char="»"/>
              <a:defRPr sz="2000">
                <a:latin typeface="Calibri" pitchFamily="34" charset="0"/>
              </a:defRPr>
            </a:lvl6pPr>
            <a:lvl7pPr marL="2971800" indent="-228600" eaLnBrk="0" fontAlgn="base" hangingPunct="0">
              <a:spcBef>
                <a:spcPct val="20000"/>
              </a:spcBef>
              <a:spcAft>
                <a:spcPct val="0"/>
              </a:spcAft>
              <a:buFont typeface="Arial" pitchFamily="34" charset="0"/>
              <a:buChar char="»"/>
              <a:defRPr sz="2000">
                <a:latin typeface="Calibri" pitchFamily="34" charset="0"/>
              </a:defRPr>
            </a:lvl7pPr>
            <a:lvl8pPr marL="3429000" indent="-228600" eaLnBrk="0" fontAlgn="base" hangingPunct="0">
              <a:spcBef>
                <a:spcPct val="20000"/>
              </a:spcBef>
              <a:spcAft>
                <a:spcPct val="0"/>
              </a:spcAft>
              <a:buFont typeface="Arial" pitchFamily="34" charset="0"/>
              <a:buChar char="»"/>
              <a:defRPr sz="2000">
                <a:latin typeface="Calibri" pitchFamily="34" charset="0"/>
              </a:defRPr>
            </a:lvl8pPr>
            <a:lvl9pPr marL="3886200" indent="-228600" eaLnBrk="0" fontAlgn="base" hangingPunct="0">
              <a:spcBef>
                <a:spcPct val="20000"/>
              </a:spcBef>
              <a:spcAft>
                <a:spcPct val="0"/>
              </a:spcAft>
              <a:buFont typeface="Arial" pitchFamily="34" charset="0"/>
              <a:buChar char="»"/>
              <a:defRPr sz="2000">
                <a:latin typeface="Calibri" pitchFamily="34" charset="0"/>
              </a:defRPr>
            </a:lvl9pPr>
          </a:lstStyle>
          <a:p>
            <a:r>
              <a:rPr lang="ar-SA" altLang="en-US" dirty="0"/>
              <a:t>نقص</a:t>
            </a:r>
            <a:endParaRPr lang="en-GB" altLang="en-US" dirty="0"/>
          </a:p>
        </p:txBody>
      </p:sp>
      <p:sp>
        <p:nvSpPr>
          <p:cNvPr id="24593" name="Text Box 18"/>
          <p:cNvSpPr txBox="1">
            <a:spLocks noChangeArrowheads="1"/>
          </p:cNvSpPr>
          <p:nvPr/>
        </p:nvSpPr>
        <p:spPr bwMode="auto">
          <a:xfrm>
            <a:off x="1238250" y="5153744"/>
            <a:ext cx="2641600" cy="519113"/>
          </a:xfrm>
          <a:prstGeom prst="rect">
            <a:avLst/>
          </a:prstGeom>
          <a:solidFill>
            <a:srgbClr val="FFFF00"/>
          </a:solidFill>
          <a:ln>
            <a:noFill/>
          </a:ln>
          <a:extLs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800">
                <a:latin typeface="Arial" pitchFamily="34" charset="0"/>
              </a:rPr>
              <a:t>زيادة</a:t>
            </a:r>
            <a:endParaRPr lang="en-GB" altLang="en-US" sz="2800">
              <a:latin typeface="Arial" pitchFamily="34" charset="0"/>
            </a:endParaRPr>
          </a:p>
        </p:txBody>
      </p:sp>
      <p:sp>
        <p:nvSpPr>
          <p:cNvPr id="30738" name="Rectangle 13"/>
          <p:cNvSpPr>
            <a:spLocks noChangeArrowheads="1"/>
          </p:cNvSpPr>
          <p:nvPr/>
        </p:nvSpPr>
        <p:spPr bwMode="auto">
          <a:xfrm>
            <a:off x="1733550" y="2867744"/>
            <a:ext cx="9286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4000">
                <a:latin typeface="Arial" pitchFamily="34" charset="0"/>
              </a:rPr>
              <a:t>دائن</a:t>
            </a:r>
            <a:endParaRPr lang="en-GB" altLang="en-US" sz="4000">
              <a:latin typeface="Arial" pitchFamily="34" charset="0"/>
            </a:endParaRPr>
          </a:p>
        </p:txBody>
      </p:sp>
      <p:sp>
        <p:nvSpPr>
          <p:cNvPr id="30739" name="Rectangle 13"/>
          <p:cNvSpPr>
            <a:spLocks noGrp="1" noChangeArrowheads="1"/>
          </p:cNvSpPr>
          <p:nvPr>
            <p:ph sz="quarter" idx="1"/>
          </p:nvPr>
        </p:nvSpPr>
        <p:spPr>
          <a:xfrm>
            <a:off x="7512050" y="2791544"/>
            <a:ext cx="1155700" cy="708025"/>
          </a:xfrm>
        </p:spPr>
        <p:txBody>
          <a:bodyPr>
            <a:spAutoFit/>
          </a:bodyPr>
          <a:lstStyle/>
          <a:p>
            <a:pPr algn="ctr">
              <a:buFont typeface="Wingdings 2" pitchFamily="18" charset="2"/>
              <a:buNone/>
            </a:pPr>
            <a:r>
              <a:rPr lang="ar-SA" altLang="en-US" sz="4000" smtClean="0">
                <a:cs typeface="Arial" pitchFamily="34" charset="0"/>
              </a:rPr>
              <a:t>مدين</a:t>
            </a:r>
            <a:endParaRPr lang="en-GB" altLang="en-US" sz="4000" smtClean="0">
              <a:cs typeface="Arial" pitchFamily="34" charset="0"/>
            </a:endParaRPr>
          </a:p>
        </p:txBody>
      </p:sp>
      <p:sp>
        <p:nvSpPr>
          <p:cNvPr id="8091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060B913A-0FE6-41FF-8D91-26159E56CD00}" type="slidenum">
              <a:rPr lang="ar-SA" altLang="en-US" sz="1200" smtClean="0">
                <a:solidFill>
                  <a:schemeClr val="bg1"/>
                </a:solidFill>
              </a:rPr>
              <a:pPr eaLnBrk="1" hangingPunct="1">
                <a:spcBef>
                  <a:spcPct val="0"/>
                </a:spcBef>
                <a:buFontTx/>
                <a:buNone/>
              </a:pPr>
              <a:t>9</a:t>
            </a:fld>
            <a:endParaRPr lang="en-US" altLang="en-US" sz="1200" smtClean="0">
              <a:solidFill>
                <a:schemeClr val="bg1"/>
              </a:solidFill>
            </a:endParaRPr>
          </a:p>
        </p:txBody>
      </p:sp>
      <p:sp>
        <p:nvSpPr>
          <p:cNvPr id="18" name="Title 1"/>
          <p:cNvSpPr>
            <a:spLocks noGrp="1"/>
          </p:cNvSpPr>
          <p:nvPr>
            <p:ph type="title"/>
          </p:nvPr>
        </p:nvSpPr>
        <p:spPr>
          <a:xfrm>
            <a:off x="990600" y="188640"/>
            <a:ext cx="8420100" cy="563562"/>
          </a:xfrm>
        </p:spPr>
        <p:txBody>
          <a:bodyPr/>
          <a:lstStyle/>
          <a:p>
            <a:pPr rtl="1"/>
            <a:r>
              <a:rPr lang="ar-SA" b="1" dirty="0">
                <a:solidFill>
                  <a:srgbClr val="C00000"/>
                </a:solidFill>
                <a:cs typeface="Arial" pitchFamily="34" charset="0"/>
              </a:rPr>
              <a:t>تابع الحسابات وأنواعها</a:t>
            </a:r>
            <a:endParaRPr lang="en-GB" b="1" dirty="0">
              <a:solidFill>
                <a:srgbClr val="C00000"/>
              </a:solidFill>
              <a:cs typeface="Arial" pitchFamily="34" charset="0"/>
            </a:endParaRPr>
          </a:p>
        </p:txBody>
      </p:sp>
    </p:spTree>
    <p:extLst>
      <p:ext uri="{BB962C8B-B14F-4D97-AF65-F5344CB8AC3E}">
        <p14:creationId xmlns:p14="http://schemas.microsoft.com/office/powerpoint/2010/main" val="23651828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30"/>
                                        </p:tgtEl>
                                        <p:attrNameLst>
                                          <p:attrName>style.visibility</p:attrName>
                                        </p:attrNameLst>
                                      </p:cBhvr>
                                      <p:to>
                                        <p:strVal val="visible"/>
                                      </p:to>
                                    </p:set>
                                    <p:animEffect transition="in" filter="blinds(horizontal)">
                                      <p:cBhvr>
                                        <p:cTn id="7" dur="500"/>
                                        <p:tgtEl>
                                          <p:spTgt spid="307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729"/>
                                        </p:tgtEl>
                                        <p:attrNameLst>
                                          <p:attrName>style.visibility</p:attrName>
                                        </p:attrNameLst>
                                      </p:cBhvr>
                                      <p:to>
                                        <p:strVal val="visible"/>
                                      </p:to>
                                    </p:set>
                                    <p:animEffect transition="in" filter="blinds(horizontal)">
                                      <p:cBhvr>
                                        <p:cTn id="12" dur="500"/>
                                        <p:tgtEl>
                                          <p:spTgt spid="307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739">
                                            <p:txEl>
                                              <p:pRg st="0" end="0"/>
                                            </p:txEl>
                                          </p:spTgt>
                                        </p:tgtEl>
                                        <p:attrNameLst>
                                          <p:attrName>style.visibility</p:attrName>
                                        </p:attrNameLst>
                                      </p:cBhvr>
                                      <p:to>
                                        <p:strVal val="visible"/>
                                      </p:to>
                                    </p:set>
                                    <p:animEffect transition="in" filter="blinds(horizontal)">
                                      <p:cBhvr>
                                        <p:cTn id="17" dur="500"/>
                                        <p:tgtEl>
                                          <p:spTgt spid="3073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738"/>
                                        </p:tgtEl>
                                        <p:attrNameLst>
                                          <p:attrName>style.visibility</p:attrName>
                                        </p:attrNameLst>
                                      </p:cBhvr>
                                      <p:to>
                                        <p:strVal val="visible"/>
                                      </p:to>
                                    </p:set>
                                    <p:animEffect transition="in" filter="blinds(horizontal)">
                                      <p:cBhvr>
                                        <p:cTn id="22" dur="500"/>
                                        <p:tgtEl>
                                          <p:spTgt spid="3073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588"/>
                                        </p:tgtEl>
                                        <p:attrNameLst>
                                          <p:attrName>style.visibility</p:attrName>
                                        </p:attrNameLst>
                                      </p:cBhvr>
                                      <p:to>
                                        <p:strVal val="visible"/>
                                      </p:to>
                                    </p:set>
                                    <p:animEffect transition="in" filter="blinds(horizontal)">
                                      <p:cBhvr>
                                        <p:cTn id="27" dur="500"/>
                                        <p:tgtEl>
                                          <p:spTgt spid="2458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4590"/>
                                        </p:tgtEl>
                                        <p:attrNameLst>
                                          <p:attrName>style.visibility</p:attrName>
                                        </p:attrNameLst>
                                      </p:cBhvr>
                                      <p:to>
                                        <p:strVal val="visible"/>
                                      </p:to>
                                    </p:set>
                                    <p:animEffect transition="in" filter="blinds(horizontal)">
                                      <p:cBhvr>
                                        <p:cTn id="32" dur="500"/>
                                        <p:tgtEl>
                                          <p:spTgt spid="2459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4592"/>
                                        </p:tgtEl>
                                        <p:attrNameLst>
                                          <p:attrName>style.visibility</p:attrName>
                                        </p:attrNameLst>
                                      </p:cBhvr>
                                      <p:to>
                                        <p:strVal val="visible"/>
                                      </p:to>
                                    </p:set>
                                    <p:animEffect transition="in" filter="blinds(horizontal)">
                                      <p:cBhvr>
                                        <p:cTn id="37" dur="500"/>
                                        <p:tgtEl>
                                          <p:spTgt spid="2459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4589"/>
                                        </p:tgtEl>
                                        <p:attrNameLst>
                                          <p:attrName>style.visibility</p:attrName>
                                        </p:attrNameLst>
                                      </p:cBhvr>
                                      <p:to>
                                        <p:strVal val="visible"/>
                                      </p:to>
                                    </p:set>
                                    <p:animEffect transition="in" filter="blinds(horizontal)">
                                      <p:cBhvr>
                                        <p:cTn id="42" dur="500"/>
                                        <p:tgtEl>
                                          <p:spTgt spid="2458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4593"/>
                                        </p:tgtEl>
                                        <p:attrNameLst>
                                          <p:attrName>style.visibility</p:attrName>
                                        </p:attrNameLst>
                                      </p:cBhvr>
                                      <p:to>
                                        <p:strVal val="visible"/>
                                      </p:to>
                                    </p:set>
                                    <p:animEffect transition="in" filter="blinds(horizontal)">
                                      <p:cBhvr>
                                        <p:cTn id="47" dur="500"/>
                                        <p:tgtEl>
                                          <p:spTgt spid="2459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4591"/>
                                        </p:tgtEl>
                                        <p:attrNameLst>
                                          <p:attrName>style.visibility</p:attrName>
                                        </p:attrNameLst>
                                      </p:cBhvr>
                                      <p:to>
                                        <p:strVal val="visible"/>
                                      </p:to>
                                    </p:set>
                                    <p:animEffect transition="in" filter="blinds(horizontal)">
                                      <p:cBhvr>
                                        <p:cTn id="52" dur="500"/>
                                        <p:tgtEl>
                                          <p:spTgt spid="2459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blinds(horizontal)">
                                      <p:cBhvr>
                                        <p:cTn id="5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9" grpId="0" animBg="1"/>
      <p:bldP spid="30730" grpId="0" animBg="1"/>
      <p:bldP spid="24588" grpId="0" animBg="1"/>
      <p:bldP spid="24589" grpId="0" animBg="1"/>
      <p:bldP spid="24590" grpId="0" animBg="1"/>
      <p:bldP spid="24591" grpId="0" animBg="1"/>
      <p:bldP spid="24592" grpId="0" animBg="1"/>
      <p:bldP spid="24593" grpId="0" animBg="1"/>
      <p:bldP spid="30738" grpId="0"/>
      <p:bldP spid="30739" grpId="0" build="p"/>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a:solidFill>
                  <a:srgbClr val="C00000"/>
                </a:solidFill>
                <a:cs typeface="Arial" pitchFamily="34" charset="0"/>
              </a:rPr>
              <a:t>بالتطبيق على مثال منشأة ناصر</a:t>
            </a:r>
            <a:endParaRPr lang="en-GB" b="1" dirty="0">
              <a:solidFill>
                <a:srgbClr val="C00000"/>
              </a:solidFill>
              <a:cs typeface="Arial" pitchFamily="34" charset="0"/>
            </a:endParaRPr>
          </a:p>
        </p:txBody>
      </p:sp>
      <p:sp>
        <p:nvSpPr>
          <p:cNvPr id="82947" name="Content Placeholder 2"/>
          <p:cNvSpPr>
            <a:spLocks noGrp="1"/>
          </p:cNvSpPr>
          <p:nvPr>
            <p:ph idx="1"/>
          </p:nvPr>
        </p:nvSpPr>
        <p:spPr/>
        <p:txBody>
          <a:bodyPr/>
          <a:lstStyle/>
          <a:p>
            <a:pPr rtl="1"/>
            <a:endParaRPr lang="en-US" altLang="en-US" dirty="0" smtClean="0">
              <a:cs typeface="Arial" pitchFamily="34" charset="0"/>
            </a:endParaRPr>
          </a:p>
          <a:p>
            <a:pPr rtl="1">
              <a:lnSpc>
                <a:spcPct val="150000"/>
              </a:lnSpc>
            </a:pPr>
            <a:r>
              <a:rPr lang="ar-SA" altLang="en-US" b="1" dirty="0" smtClean="0">
                <a:solidFill>
                  <a:srgbClr val="002060"/>
                </a:solidFill>
                <a:cs typeface="Arial" pitchFamily="34" charset="0"/>
              </a:rPr>
              <a:t>يمكن تصوير حسابات المنشأة، مع ملاحظة أن الرقم بين القوسين يمثل رقم العملية، وسيتم حساب الفرق بين جانبي كل حساب وذلك كما يلي:</a:t>
            </a:r>
            <a:endParaRPr lang="en-GB" altLang="en-US" b="1" dirty="0" smtClean="0">
              <a:solidFill>
                <a:srgbClr val="002060"/>
              </a:solidFill>
              <a:cs typeface="Arial" pitchFamily="34" charset="0"/>
            </a:endParaRPr>
          </a:p>
        </p:txBody>
      </p:sp>
      <p:sp>
        <p:nvSpPr>
          <p:cNvPr id="8294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CF9348C2-2D7E-407F-AAC4-EF31F1A64690}" type="slidenum">
              <a:rPr lang="ar-SA" altLang="en-US" sz="1200" smtClean="0">
                <a:solidFill>
                  <a:schemeClr val="bg1"/>
                </a:solidFill>
              </a:rPr>
              <a:pPr eaLnBrk="1" hangingPunct="1">
                <a:spcBef>
                  <a:spcPct val="0"/>
                </a:spcBef>
                <a:buFontTx/>
                <a:buNone/>
              </a:pPr>
              <a:t>10</a:t>
            </a:fld>
            <a:endParaRPr lang="en-US" altLang="en-US" sz="1200" smtClean="0">
              <a:solidFill>
                <a:schemeClr val="bg1"/>
              </a:solidFill>
            </a:endParaRPr>
          </a:p>
        </p:txBody>
      </p:sp>
    </p:spTree>
    <p:extLst>
      <p:ext uri="{BB962C8B-B14F-4D97-AF65-F5344CB8AC3E}">
        <p14:creationId xmlns:p14="http://schemas.microsoft.com/office/powerpoint/2010/main" val="42140873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990600" y="116632"/>
            <a:ext cx="8420100" cy="990600"/>
          </a:xfrm>
        </p:spPr>
        <p:txBody>
          <a:bodyPr/>
          <a:lstStyle/>
          <a:p>
            <a:pPr rtl="1"/>
            <a:r>
              <a:rPr lang="ar-SA" altLang="en-US" b="1">
                <a:solidFill>
                  <a:srgbClr val="C00000"/>
                </a:solidFill>
                <a:cs typeface="Arial" pitchFamily="34" charset="0"/>
              </a:rPr>
              <a:t>يمكن تصوير حساب البنك كما يلي:</a:t>
            </a:r>
            <a:endParaRPr lang="en-GB" altLang="en-US" b="1">
              <a:solidFill>
                <a:srgbClr val="C00000"/>
              </a:solidFill>
              <a:cs typeface="Arial" pitchFamily="34" charset="0"/>
            </a:endParaRPr>
          </a:p>
        </p:txBody>
      </p:sp>
      <p:sp>
        <p:nvSpPr>
          <p:cNvPr id="30723" name="Content Placeholder 2"/>
          <p:cNvSpPr>
            <a:spLocks noGrp="1"/>
          </p:cNvSpPr>
          <p:nvPr>
            <p:ph sz="quarter" idx="1"/>
          </p:nvPr>
        </p:nvSpPr>
        <p:spPr>
          <a:xfrm>
            <a:off x="990600" y="1676400"/>
            <a:ext cx="8420100" cy="4114800"/>
          </a:xfrm>
        </p:spPr>
        <p:txBody>
          <a:bodyPr/>
          <a:lstStyle/>
          <a:p>
            <a:pPr algn="ctr">
              <a:buFont typeface="Wingdings 2" pitchFamily="18" charset="2"/>
              <a:buNone/>
            </a:pPr>
            <a:r>
              <a:rPr lang="ar-SA" altLang="en-US" dirty="0" smtClean="0">
                <a:cs typeface="Arial" pitchFamily="34" charset="0"/>
              </a:rPr>
              <a:t>      </a:t>
            </a:r>
            <a:r>
              <a:rPr lang="ar-SA" altLang="en-US" b="1" dirty="0" smtClean="0">
                <a:cs typeface="Arial" pitchFamily="34" charset="0"/>
              </a:rPr>
              <a:t>حساب البنك</a:t>
            </a:r>
          </a:p>
          <a:p>
            <a:pPr algn="ctr"/>
            <a:endParaRPr lang="ar-SA" altLang="en-US" dirty="0" smtClean="0">
              <a:cs typeface="Arial" pitchFamily="34" charset="0"/>
            </a:endParaRPr>
          </a:p>
          <a:p>
            <a:pPr algn="ctr"/>
            <a:endParaRPr lang="ar-SA" altLang="en-US" dirty="0" smtClean="0">
              <a:cs typeface="Arial" pitchFamily="34" charset="0"/>
            </a:endParaRPr>
          </a:p>
          <a:p>
            <a:pPr algn="ctr"/>
            <a:endParaRPr lang="ar-SA" altLang="en-US" dirty="0" smtClean="0">
              <a:cs typeface="Arial" pitchFamily="34" charset="0"/>
            </a:endParaRPr>
          </a:p>
          <a:p>
            <a:pPr algn="ctr"/>
            <a:endParaRPr lang="ar-SA" altLang="en-US" dirty="0" smtClean="0">
              <a:cs typeface="Arial" pitchFamily="34" charset="0"/>
            </a:endParaRPr>
          </a:p>
          <a:p>
            <a:pPr algn="ctr"/>
            <a:endParaRPr lang="ar-SA" altLang="en-US" dirty="0" smtClean="0">
              <a:cs typeface="Arial" pitchFamily="34" charset="0"/>
            </a:endParaRPr>
          </a:p>
          <a:p>
            <a:pPr algn="ctr">
              <a:buFont typeface="Wingdings 2" pitchFamily="18" charset="2"/>
              <a:buNone/>
            </a:pPr>
            <a:r>
              <a:rPr lang="ar-SA" altLang="en-US" b="1" dirty="0" smtClean="0">
                <a:cs typeface="Arial" pitchFamily="34" charset="0"/>
              </a:rPr>
              <a:t>   </a:t>
            </a:r>
            <a:r>
              <a:rPr lang="ar-SA" altLang="en-US" sz="2800" b="1" dirty="0" smtClean="0">
                <a:cs typeface="Arial" pitchFamily="34" charset="0"/>
              </a:rPr>
              <a:t> الفرق  90000   </a:t>
            </a:r>
            <a:r>
              <a:rPr lang="ar-SA" altLang="en-US" sz="2800" b="1" dirty="0" smtClean="0">
                <a:solidFill>
                  <a:srgbClr val="FF0000"/>
                </a:solidFill>
                <a:cs typeface="Arial" pitchFamily="34" charset="0"/>
              </a:rPr>
              <a:t>(مدين)</a:t>
            </a:r>
          </a:p>
        </p:txBody>
      </p:sp>
      <p:graphicFrame>
        <p:nvGraphicFramePr>
          <p:cNvPr id="11" name="Table 10"/>
          <p:cNvGraphicFramePr>
            <a:graphicFrameLocks noGrp="1"/>
          </p:cNvGraphicFramePr>
          <p:nvPr/>
        </p:nvGraphicFramePr>
        <p:xfrm>
          <a:off x="1485900" y="2438400"/>
          <a:ext cx="6604000" cy="2667000"/>
        </p:xfrm>
        <a:graphic>
          <a:graphicData uri="http://schemas.openxmlformats.org/drawingml/2006/table">
            <a:tbl>
              <a:tblPr firstRow="1" bandRow="1">
                <a:tableStyleId>{5C22544A-7EE6-4342-B048-85BDC9FD1C3A}</a:tableStyleId>
              </a:tblPr>
              <a:tblGrid>
                <a:gridCol w="3302000"/>
                <a:gridCol w="3302000"/>
              </a:tblGrid>
              <a:tr h="444500">
                <a:tc>
                  <a:txBody>
                    <a:bodyPr/>
                    <a:lstStyle/>
                    <a:p>
                      <a:pPr algn="ctr" rtl="1"/>
                      <a:r>
                        <a:rPr lang="ar-SA" dirty="0" smtClean="0"/>
                        <a:t>دائن</a:t>
                      </a:r>
                      <a:endParaRPr lang="en-GB" dirty="0"/>
                    </a:p>
                  </a:txBody>
                  <a:tcPr marL="99060" marR="99060"/>
                </a:tc>
                <a:tc>
                  <a:txBody>
                    <a:bodyPr/>
                    <a:lstStyle/>
                    <a:p>
                      <a:pPr algn="ctr" rtl="1"/>
                      <a:r>
                        <a:rPr lang="ar-SA" dirty="0" smtClean="0"/>
                        <a:t>مدين</a:t>
                      </a:r>
                      <a:endParaRPr lang="en-GB" dirty="0"/>
                    </a:p>
                  </a:txBody>
                  <a:tcPr marL="99060" marR="99060"/>
                </a:tc>
              </a:tr>
              <a:tr h="444500">
                <a:tc>
                  <a:txBody>
                    <a:bodyPr/>
                    <a:lstStyle/>
                    <a:p>
                      <a:pPr algn="r" rtl="1"/>
                      <a:r>
                        <a:rPr lang="ar-SA" dirty="0" smtClean="0"/>
                        <a:t>250000   (3)</a:t>
                      </a:r>
                      <a:endParaRPr lang="en-GB" dirty="0"/>
                    </a:p>
                  </a:txBody>
                  <a:tcPr marL="99060" marR="99060"/>
                </a:tc>
                <a:tc>
                  <a:txBody>
                    <a:bodyPr/>
                    <a:lstStyle/>
                    <a:p>
                      <a:pPr algn="r" rtl="1"/>
                      <a:r>
                        <a:rPr lang="ar-SA" dirty="0" smtClean="0"/>
                        <a:t>500000   (1)</a:t>
                      </a:r>
                      <a:endParaRPr lang="en-GB" dirty="0"/>
                    </a:p>
                  </a:txBody>
                  <a:tcPr marL="99060" marR="99060"/>
                </a:tc>
              </a:tr>
              <a:tr h="444500">
                <a:tc>
                  <a:txBody>
                    <a:bodyPr/>
                    <a:lstStyle/>
                    <a:p>
                      <a:pPr algn="r" rtl="1"/>
                      <a:r>
                        <a:rPr lang="ar-SA" dirty="0" smtClean="0"/>
                        <a:t>50000 </a:t>
                      </a:r>
                      <a:r>
                        <a:rPr lang="ar-SA" baseline="0" dirty="0" smtClean="0"/>
                        <a:t>    </a:t>
                      </a:r>
                      <a:r>
                        <a:rPr lang="ar-SA" dirty="0" smtClean="0"/>
                        <a:t>(4)</a:t>
                      </a:r>
                      <a:endParaRPr lang="en-GB" dirty="0"/>
                    </a:p>
                  </a:txBody>
                  <a:tcPr marL="99060" marR="99060"/>
                </a:tc>
                <a:tc>
                  <a:txBody>
                    <a:bodyPr/>
                    <a:lstStyle/>
                    <a:p>
                      <a:pPr algn="r" rtl="1"/>
                      <a:r>
                        <a:rPr lang="ar-SA" dirty="0" smtClean="0"/>
                        <a:t>200000   (2)</a:t>
                      </a:r>
                      <a:endParaRPr lang="en-GB" dirty="0"/>
                    </a:p>
                  </a:txBody>
                  <a:tcPr marL="99060" marR="99060"/>
                </a:tc>
              </a:tr>
              <a:tr h="444500">
                <a:tc>
                  <a:txBody>
                    <a:bodyPr/>
                    <a:lstStyle/>
                    <a:p>
                      <a:pPr algn="r" rtl="1"/>
                      <a:r>
                        <a:rPr lang="ar-SA" dirty="0" smtClean="0"/>
                        <a:t>100000</a:t>
                      </a:r>
                      <a:r>
                        <a:rPr lang="ar-SA" baseline="0" dirty="0" smtClean="0"/>
                        <a:t>   (5)</a:t>
                      </a:r>
                    </a:p>
                  </a:txBody>
                  <a:tcPr marL="99060" marR="99060"/>
                </a:tc>
                <a:tc>
                  <a:txBody>
                    <a:bodyPr/>
                    <a:lstStyle/>
                    <a:p>
                      <a:pPr algn="r" rtl="1"/>
                      <a:endParaRPr lang="en-GB" dirty="0"/>
                    </a:p>
                  </a:txBody>
                  <a:tcPr marL="99060" marR="99060"/>
                </a:tc>
              </a:tr>
              <a:tr h="444500">
                <a:tc>
                  <a:txBody>
                    <a:bodyPr/>
                    <a:lstStyle/>
                    <a:p>
                      <a:pPr algn="r" rtl="1"/>
                      <a:r>
                        <a:rPr lang="ar-SA" dirty="0" smtClean="0"/>
                        <a:t>200000   (7)</a:t>
                      </a:r>
                      <a:endParaRPr lang="en-GB" dirty="0"/>
                    </a:p>
                  </a:txBody>
                  <a:tcPr marL="99060" marR="99060"/>
                </a:tc>
                <a:tc>
                  <a:txBody>
                    <a:bodyPr/>
                    <a:lstStyle/>
                    <a:p>
                      <a:pPr algn="r" rtl="1"/>
                      <a:endParaRPr lang="en-GB" dirty="0"/>
                    </a:p>
                  </a:txBody>
                  <a:tcPr marL="99060" marR="99060"/>
                </a:tc>
              </a:tr>
              <a:tr h="444500">
                <a:tc>
                  <a:txBody>
                    <a:bodyPr/>
                    <a:lstStyle/>
                    <a:p>
                      <a:pPr algn="r" rtl="1"/>
                      <a:r>
                        <a:rPr lang="ar-SA" dirty="0" smtClean="0"/>
                        <a:t>10000  </a:t>
                      </a:r>
                      <a:r>
                        <a:rPr lang="en-US" dirty="0" smtClean="0"/>
                        <a:t> </a:t>
                      </a:r>
                      <a:r>
                        <a:rPr lang="ar-SA" dirty="0" smtClean="0"/>
                        <a:t> (10)</a:t>
                      </a:r>
                      <a:endParaRPr lang="en-GB" dirty="0"/>
                    </a:p>
                  </a:txBody>
                  <a:tcPr marL="99060" marR="99060"/>
                </a:tc>
                <a:tc>
                  <a:txBody>
                    <a:bodyPr/>
                    <a:lstStyle/>
                    <a:p>
                      <a:pPr algn="r" rtl="1"/>
                      <a:endParaRPr lang="en-GB" dirty="0"/>
                    </a:p>
                  </a:txBody>
                  <a:tcPr marL="99060" marR="99060"/>
                </a:tc>
              </a:tr>
            </a:tbl>
          </a:graphicData>
        </a:graphic>
      </p:graphicFrame>
      <p:sp>
        <p:nvSpPr>
          <p:cNvPr id="8399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5523A9F4-D15B-4DA3-9480-4C7734CB8AE8}" type="slidenum">
              <a:rPr lang="ar-SA" altLang="en-US" sz="1200" smtClean="0">
                <a:solidFill>
                  <a:schemeClr val="bg1"/>
                </a:solidFill>
              </a:rPr>
              <a:pPr eaLnBrk="1" hangingPunct="1">
                <a:spcBef>
                  <a:spcPct val="0"/>
                </a:spcBef>
                <a:buFontTx/>
                <a:buNone/>
              </a:pPr>
              <a:t>11</a:t>
            </a:fld>
            <a:endParaRPr lang="en-US" altLang="en-US" sz="1200" smtClean="0">
              <a:solidFill>
                <a:schemeClr val="bg1"/>
              </a:solidFill>
            </a:endParaRPr>
          </a:p>
        </p:txBody>
      </p:sp>
    </p:spTree>
    <p:extLst>
      <p:ext uri="{BB962C8B-B14F-4D97-AF65-F5344CB8AC3E}">
        <p14:creationId xmlns:p14="http://schemas.microsoft.com/office/powerpoint/2010/main" val="18112705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blinds(horizontal)">
                                      <p:cBhvr>
                                        <p:cTn id="7" dur="500"/>
                                        <p:tgtEl>
                                          <p:spTgt spid="30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blinds(horizontal)">
                                      <p:cBhvr>
                                        <p:cTn id="12" dur="500"/>
                                        <p:tgtEl>
                                          <p:spTgt spid="307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0723">
                                            <p:txEl>
                                              <p:pRg st="6" end="6"/>
                                            </p:txEl>
                                          </p:spTgt>
                                        </p:tgtEl>
                                        <p:attrNameLst>
                                          <p:attrName>style.visibility</p:attrName>
                                        </p:attrNameLst>
                                      </p:cBhvr>
                                      <p:to>
                                        <p:strVal val="visible"/>
                                      </p:to>
                                    </p:set>
                                    <p:animEffect transition="in" filter="blinds(horizontal)">
                                      <p:cBhvr>
                                        <p:cTn id="22" dur="500"/>
                                        <p:tgtEl>
                                          <p:spTgt spid="307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Content Placeholder 2"/>
          <p:cNvSpPr>
            <a:spLocks noGrp="1"/>
          </p:cNvSpPr>
          <p:nvPr>
            <p:ph sz="quarter" idx="1"/>
          </p:nvPr>
        </p:nvSpPr>
        <p:spPr/>
        <p:txBody>
          <a:bodyPr/>
          <a:lstStyle/>
          <a:p>
            <a:r>
              <a:rPr lang="en-GB" altLang="en-US" dirty="0" smtClean="0">
                <a:cs typeface="Arial" pitchFamily="34" charset="0"/>
              </a:rPr>
              <a:t> </a:t>
            </a:r>
            <a:endParaRPr lang="en-GB" altLang="en-US" dirty="0" smtClean="0">
              <a:cs typeface="Arial" pitchFamily="34" charset="0"/>
            </a:endParaRPr>
          </a:p>
        </p:txBody>
      </p:sp>
      <p:sp>
        <p:nvSpPr>
          <p:cNvPr id="7" name="Title 1"/>
          <p:cNvSpPr txBox="1">
            <a:spLocks/>
          </p:cNvSpPr>
          <p:nvPr/>
        </p:nvSpPr>
        <p:spPr bwMode="auto">
          <a:xfrm>
            <a:off x="560512" y="116632"/>
            <a:ext cx="8850188" cy="1084312"/>
          </a:xfrm>
          <a:prstGeom prst="rect">
            <a:avLst/>
          </a:prstGeom>
        </p:spPr>
        <p:txBody>
          <a:bodyPr/>
          <a:lstStyle>
            <a:lvl1pPr eaLnBrk="1" hangingPunct="1">
              <a:defRPr sz="4400" b="1" baseline="0">
                <a:solidFill>
                  <a:srgbClr val="C00000"/>
                </a:solidFill>
                <a:latin typeface="+mj-lt"/>
                <a:ea typeface="+mj-ea"/>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dirty="0"/>
              <a:t>كما يمكن تصوير حساب رأس المال كما يلي</a:t>
            </a:r>
            <a:endParaRPr lang="en-GB" dirty="0"/>
          </a:p>
        </p:txBody>
      </p:sp>
      <p:sp>
        <p:nvSpPr>
          <p:cNvPr id="8" name="Content Placeholder 2"/>
          <p:cNvSpPr txBox="1">
            <a:spLocks/>
          </p:cNvSpPr>
          <p:nvPr/>
        </p:nvSpPr>
        <p:spPr bwMode="auto">
          <a:xfrm>
            <a:off x="990600" y="1447800"/>
            <a:ext cx="8420100"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600" b="1" dirty="0">
                <a:latin typeface="+mn-lt"/>
                <a:cs typeface="+mn-cs"/>
              </a:rPr>
              <a:t>حساب رأس المال</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الفرق  510000   </a:t>
            </a:r>
            <a:r>
              <a:rPr lang="ar-SA" sz="2600" b="1" dirty="0">
                <a:solidFill>
                  <a:srgbClr val="FF0000"/>
                </a:solidFill>
                <a:latin typeface="+mn-lt"/>
                <a:cs typeface="+mn-cs"/>
              </a:rPr>
              <a:t>(دائن)</a:t>
            </a:r>
          </a:p>
        </p:txBody>
      </p:sp>
      <p:graphicFrame>
        <p:nvGraphicFramePr>
          <p:cNvPr id="12" name="Table 11"/>
          <p:cNvGraphicFramePr>
            <a:graphicFrameLocks noGrp="1"/>
          </p:cNvGraphicFramePr>
          <p:nvPr/>
        </p:nvGraphicFramePr>
        <p:xfrm>
          <a:off x="1568450" y="2514600"/>
          <a:ext cx="6604000" cy="1930400"/>
        </p:xfrm>
        <a:graphic>
          <a:graphicData uri="http://schemas.openxmlformats.org/drawingml/2006/table">
            <a:tbl>
              <a:tblPr firstRow="1" bandRow="1">
                <a:tableStyleId>{5C22544A-7EE6-4342-B048-85BDC9FD1C3A}</a:tableStyleId>
              </a:tblPr>
              <a:tblGrid>
                <a:gridCol w="3302000"/>
                <a:gridCol w="3302000"/>
              </a:tblGrid>
              <a:tr h="482600">
                <a:tc>
                  <a:txBody>
                    <a:bodyPr/>
                    <a:lstStyle/>
                    <a:p>
                      <a:pPr algn="ctr" rtl="1"/>
                      <a:r>
                        <a:rPr lang="ar-SA" dirty="0" smtClean="0"/>
                        <a:t>دائن</a:t>
                      </a:r>
                      <a:endParaRPr lang="en-GB" dirty="0"/>
                    </a:p>
                  </a:txBody>
                  <a:tcPr marL="99060" marR="99060"/>
                </a:tc>
                <a:tc>
                  <a:txBody>
                    <a:bodyPr/>
                    <a:lstStyle/>
                    <a:p>
                      <a:pPr algn="ctr" rtl="1"/>
                      <a:r>
                        <a:rPr lang="ar-SA" dirty="0" smtClean="0"/>
                        <a:t>مدين</a:t>
                      </a:r>
                      <a:endParaRPr lang="en-GB" dirty="0"/>
                    </a:p>
                  </a:txBody>
                  <a:tcPr marL="99060" marR="99060"/>
                </a:tc>
              </a:tr>
              <a:tr h="482600">
                <a:tc>
                  <a:txBody>
                    <a:bodyPr/>
                    <a:lstStyle/>
                    <a:p>
                      <a:pPr algn="r" rtl="1"/>
                      <a:r>
                        <a:rPr lang="ar-SA" dirty="0" smtClean="0"/>
                        <a:t>500000   (1)</a:t>
                      </a:r>
                      <a:endParaRPr lang="en-GB" dirty="0"/>
                    </a:p>
                  </a:txBody>
                  <a:tcPr marL="99060" marR="99060"/>
                </a:tc>
                <a:tc>
                  <a:txBody>
                    <a:bodyPr/>
                    <a:lstStyle/>
                    <a:p>
                      <a:pPr algn="r" rtl="1"/>
                      <a:r>
                        <a:rPr lang="ar-SA" dirty="0" smtClean="0"/>
                        <a:t>10000   (9)</a:t>
                      </a:r>
                      <a:endParaRPr lang="en-GB" dirty="0"/>
                    </a:p>
                  </a:txBody>
                  <a:tcPr marL="99060" marR="99060"/>
                </a:tc>
              </a:tr>
              <a:tr h="482600">
                <a:tc>
                  <a:txBody>
                    <a:bodyPr/>
                    <a:lstStyle/>
                    <a:p>
                      <a:pPr algn="r" rtl="1"/>
                      <a:r>
                        <a:rPr lang="ar-SA" dirty="0" smtClean="0"/>
                        <a:t>20000     (8)</a:t>
                      </a:r>
                      <a:endParaRPr lang="en-GB" dirty="0"/>
                    </a:p>
                  </a:txBody>
                  <a:tcPr marL="99060" marR="99060"/>
                </a:tc>
                <a:tc>
                  <a:txBody>
                    <a:bodyPr/>
                    <a:lstStyle/>
                    <a:p>
                      <a:pPr algn="r" rtl="1"/>
                      <a:endParaRPr lang="en-GB" dirty="0"/>
                    </a:p>
                  </a:txBody>
                  <a:tcPr marL="99060" marR="99060"/>
                </a:tc>
              </a:tr>
              <a:tr h="482600">
                <a:tc>
                  <a:txBody>
                    <a:bodyPr/>
                    <a:lstStyle/>
                    <a:p>
                      <a:pPr algn="r" rtl="1"/>
                      <a:r>
                        <a:rPr lang="ar-SA" dirty="0" smtClean="0"/>
                        <a:t> </a:t>
                      </a:r>
                      <a:endParaRPr lang="en-GB" dirty="0"/>
                    </a:p>
                  </a:txBody>
                  <a:tcPr marL="99060" marR="99060"/>
                </a:tc>
                <a:tc>
                  <a:txBody>
                    <a:bodyPr/>
                    <a:lstStyle/>
                    <a:p>
                      <a:pPr algn="r" rtl="1"/>
                      <a:endParaRPr lang="en-GB" dirty="0"/>
                    </a:p>
                  </a:txBody>
                  <a:tcPr marL="99060" marR="99060"/>
                </a:tc>
              </a:tr>
            </a:tbl>
          </a:graphicData>
        </a:graphic>
      </p:graphicFrame>
      <p:sp>
        <p:nvSpPr>
          <p:cNvPr id="8501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D1B59A67-6F0C-4C40-B44B-FB6A6A3733ED}" type="slidenum">
              <a:rPr lang="ar-SA" altLang="en-US" sz="1200" smtClean="0">
                <a:solidFill>
                  <a:schemeClr val="bg1"/>
                </a:solidFill>
              </a:rPr>
              <a:pPr eaLnBrk="1" hangingPunct="1">
                <a:spcBef>
                  <a:spcPct val="0"/>
                </a:spcBef>
                <a:buFontTx/>
                <a:buNone/>
              </a:pPr>
              <a:t>12</a:t>
            </a:fld>
            <a:endParaRPr lang="en-US" altLang="en-US" sz="1200" dirty="0" smtClean="0">
              <a:solidFill>
                <a:schemeClr val="bg1"/>
              </a:solidFill>
            </a:endParaRPr>
          </a:p>
        </p:txBody>
      </p:sp>
    </p:spTree>
    <p:extLst>
      <p:ext uri="{BB962C8B-B14F-4D97-AF65-F5344CB8AC3E}">
        <p14:creationId xmlns:p14="http://schemas.microsoft.com/office/powerpoint/2010/main" val="13338767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linds(horizontal)">
                                      <p:cBhvr>
                                        <p:cTn id="17" dur="500"/>
                                        <p:tgtEl>
                                          <p:spTgt spid="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animEffect transition="in" filter="blinds(horizontal)">
                                      <p:cBhvr>
                                        <p:cTn id="27"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bwMode="auto">
          <a:xfrm>
            <a:off x="6043613" y="1447800"/>
            <a:ext cx="4840287"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smtClean="0">
                <a:latin typeface="+mn-lt"/>
                <a:cs typeface="+mn-cs"/>
              </a:rPr>
              <a:t>    ت</a:t>
            </a:r>
          </a:p>
          <a:p>
            <a:pPr marL="273050" indent="-273050" algn="ctr" eaLnBrk="0" hangingPunct="0">
              <a:spcBef>
                <a:spcPts val="575"/>
              </a:spcBef>
              <a:buClr>
                <a:schemeClr val="accent1"/>
              </a:buClr>
              <a:buSzPct val="85000"/>
              <a:buFont typeface="Wingdings 2" pitchFamily="18" charset="2"/>
              <a:buNone/>
              <a:defRPr/>
            </a:pPr>
            <a:r>
              <a:rPr lang="ar-SA" sz="2600" dirty="0" smtClean="0">
                <a:latin typeface="+mn-lt"/>
                <a:cs typeface="+mn-cs"/>
              </a:rPr>
              <a:t>                     </a:t>
            </a:r>
            <a:r>
              <a:rPr lang="ar-SA" sz="2000" b="1" dirty="0" smtClean="0">
                <a:latin typeface="+mn-lt"/>
                <a:cs typeface="+mn-cs"/>
              </a:rPr>
              <a:t>حساب قرض البنك</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a:t>
            </a:r>
            <a:r>
              <a:rPr lang="ar-SA" sz="2000" b="1" dirty="0">
                <a:latin typeface="+mn-lt"/>
                <a:cs typeface="+mn-cs"/>
              </a:rPr>
              <a:t>الفرق  200000   </a:t>
            </a:r>
            <a:r>
              <a:rPr lang="ar-SA" sz="2000" b="1" dirty="0">
                <a:solidFill>
                  <a:srgbClr val="FF0000"/>
                </a:solidFill>
                <a:latin typeface="+mn-lt"/>
                <a:cs typeface="+mn-cs"/>
              </a:rPr>
              <a:t>(دائن)</a:t>
            </a:r>
          </a:p>
        </p:txBody>
      </p:sp>
      <p:graphicFrame>
        <p:nvGraphicFramePr>
          <p:cNvPr id="14" name="Table 13"/>
          <p:cNvGraphicFramePr>
            <a:graphicFrameLocks noGrp="1"/>
          </p:cNvGraphicFramePr>
          <p:nvPr/>
        </p:nvGraphicFramePr>
        <p:xfrm>
          <a:off x="5530850" y="2514600"/>
          <a:ext cx="3797300" cy="1930400"/>
        </p:xfrm>
        <a:graphic>
          <a:graphicData uri="http://schemas.openxmlformats.org/drawingml/2006/table">
            <a:tbl>
              <a:tblPr firstRow="1" bandRow="1">
                <a:tableStyleId>{5C22544A-7EE6-4342-B048-85BDC9FD1C3A}</a:tableStyleId>
              </a:tblPr>
              <a:tblGrid>
                <a:gridCol w="1898650"/>
                <a:gridCol w="1898650"/>
              </a:tblGrid>
              <a:tr h="482600">
                <a:tc>
                  <a:txBody>
                    <a:bodyPr/>
                    <a:lstStyle/>
                    <a:p>
                      <a:pPr algn="ctr" rtl="1"/>
                      <a:r>
                        <a:rPr lang="ar-SA" dirty="0" smtClean="0"/>
                        <a:t>دائن</a:t>
                      </a:r>
                      <a:endParaRPr lang="en-GB" dirty="0"/>
                    </a:p>
                  </a:txBody>
                  <a:tcPr marL="99060" marR="99060"/>
                </a:tc>
                <a:tc>
                  <a:txBody>
                    <a:bodyPr/>
                    <a:lstStyle/>
                    <a:p>
                      <a:pPr algn="ctr" rtl="1"/>
                      <a:r>
                        <a:rPr lang="ar-SA" dirty="0" smtClean="0"/>
                        <a:t>مدين</a:t>
                      </a:r>
                      <a:endParaRPr lang="en-GB" dirty="0"/>
                    </a:p>
                  </a:txBody>
                  <a:tcPr marL="99060" marR="99060"/>
                </a:tc>
              </a:tr>
              <a:tr h="482600">
                <a:tc>
                  <a:txBody>
                    <a:bodyPr/>
                    <a:lstStyle/>
                    <a:p>
                      <a:pPr algn="r" rtl="1"/>
                      <a:r>
                        <a:rPr lang="ar-SA" dirty="0" smtClean="0"/>
                        <a:t>200000   (2)</a:t>
                      </a:r>
                      <a:endParaRPr lang="en-GB" dirty="0"/>
                    </a:p>
                  </a:txBody>
                  <a:tcPr marL="99060" marR="99060"/>
                </a:tc>
                <a:tc>
                  <a:txBody>
                    <a:bodyPr/>
                    <a:lstStyle/>
                    <a:p>
                      <a:pPr algn="r" rtl="1"/>
                      <a:endParaRPr lang="en-GB" dirty="0"/>
                    </a:p>
                  </a:txBody>
                  <a:tcPr marL="99060" marR="99060"/>
                </a:tc>
              </a:tr>
              <a:tr h="482600">
                <a:tc>
                  <a:txBody>
                    <a:bodyPr/>
                    <a:lstStyle/>
                    <a:p>
                      <a:pPr algn="r" rtl="1"/>
                      <a:endParaRPr lang="en-GB" dirty="0"/>
                    </a:p>
                  </a:txBody>
                  <a:tcPr marL="99060" marR="99060"/>
                </a:tc>
                <a:tc>
                  <a:txBody>
                    <a:bodyPr/>
                    <a:lstStyle/>
                    <a:p>
                      <a:pPr algn="r" rtl="1"/>
                      <a:endParaRPr lang="en-GB" dirty="0"/>
                    </a:p>
                  </a:txBody>
                  <a:tcPr marL="99060" marR="99060"/>
                </a:tc>
              </a:tr>
              <a:tr h="482600">
                <a:tc>
                  <a:txBody>
                    <a:bodyPr/>
                    <a:lstStyle/>
                    <a:p>
                      <a:pPr algn="r" rtl="1"/>
                      <a:r>
                        <a:rPr lang="ar-SA" dirty="0" smtClean="0"/>
                        <a:t> </a:t>
                      </a:r>
                      <a:endParaRPr lang="en-GB" dirty="0"/>
                    </a:p>
                  </a:txBody>
                  <a:tcPr marL="99060" marR="99060"/>
                </a:tc>
                <a:tc>
                  <a:txBody>
                    <a:bodyPr/>
                    <a:lstStyle/>
                    <a:p>
                      <a:pPr algn="r" rtl="1"/>
                      <a:endParaRPr lang="en-GB" dirty="0"/>
                    </a:p>
                  </a:txBody>
                  <a:tcPr marL="99060" marR="99060"/>
                </a:tc>
              </a:tr>
            </a:tbl>
          </a:graphicData>
        </a:graphic>
      </p:graphicFrame>
      <p:sp>
        <p:nvSpPr>
          <p:cNvPr id="18" name="Title 1"/>
          <p:cNvSpPr txBox="1">
            <a:spLocks/>
          </p:cNvSpPr>
          <p:nvPr/>
        </p:nvSpPr>
        <p:spPr bwMode="auto">
          <a:xfrm>
            <a:off x="1410146" y="198438"/>
            <a:ext cx="8007350" cy="944562"/>
          </a:xfrm>
          <a:prstGeom prst="rect">
            <a:avLst/>
          </a:prstGeom>
        </p:spPr>
        <p:txBody>
          <a:bodyPr/>
          <a:lstStyle>
            <a:defPPr>
              <a:defRPr lang="en-US"/>
            </a:defPPr>
            <a:lvl1pPr eaLnBrk="1" hangingPunct="1">
              <a:defRPr sz="4400" b="1" baseline="0">
                <a:solidFill>
                  <a:srgbClr val="C00000"/>
                </a:solidFill>
                <a:latin typeface="+mj-lt"/>
                <a:ea typeface="+mj-ea"/>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sz="3400" dirty="0"/>
              <a:t>كما يمكن تصوير حسابي قرض البنك والمبنى كما يلي:</a:t>
            </a:r>
            <a:endParaRPr lang="en-GB" sz="3400" dirty="0"/>
          </a:p>
        </p:txBody>
      </p:sp>
      <p:sp>
        <p:nvSpPr>
          <p:cNvPr id="19" name="Content Placeholder 2"/>
          <p:cNvSpPr txBox="1">
            <a:spLocks/>
          </p:cNvSpPr>
          <p:nvPr/>
        </p:nvSpPr>
        <p:spPr bwMode="auto">
          <a:xfrm>
            <a:off x="412750" y="1371600"/>
            <a:ext cx="4737100"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المبنى</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000" b="1" dirty="0">
                <a:latin typeface="+mn-lt"/>
                <a:cs typeface="+mn-cs"/>
              </a:rPr>
              <a:t>الفرق  250000   </a:t>
            </a:r>
            <a:r>
              <a:rPr lang="ar-SA" sz="2000" b="1" dirty="0">
                <a:solidFill>
                  <a:srgbClr val="FF0000"/>
                </a:solidFill>
                <a:latin typeface="+mn-lt"/>
                <a:cs typeface="+mn-cs"/>
              </a:rPr>
              <a:t>(مدين)</a:t>
            </a:r>
          </a:p>
        </p:txBody>
      </p:sp>
      <p:graphicFrame>
        <p:nvGraphicFramePr>
          <p:cNvPr id="21" name="Table 20"/>
          <p:cNvGraphicFramePr>
            <a:graphicFrameLocks noGrp="1"/>
          </p:cNvGraphicFramePr>
          <p:nvPr/>
        </p:nvGraphicFramePr>
        <p:xfrm>
          <a:off x="990600" y="2438400"/>
          <a:ext cx="3714750" cy="1930400"/>
        </p:xfrm>
        <a:graphic>
          <a:graphicData uri="http://schemas.openxmlformats.org/drawingml/2006/table">
            <a:tbl>
              <a:tblPr firstRow="1" bandRow="1">
                <a:tableStyleId>{5C22544A-7EE6-4342-B048-85BDC9FD1C3A}</a:tableStyleId>
              </a:tblPr>
              <a:tblGrid>
                <a:gridCol w="1857375"/>
                <a:gridCol w="1857375"/>
              </a:tblGrid>
              <a:tr h="482600">
                <a:tc>
                  <a:txBody>
                    <a:bodyPr/>
                    <a:lstStyle/>
                    <a:p>
                      <a:pPr algn="ctr" rtl="1"/>
                      <a:r>
                        <a:rPr lang="ar-SA" dirty="0" smtClean="0"/>
                        <a:t>دائن</a:t>
                      </a:r>
                      <a:endParaRPr lang="en-GB" dirty="0"/>
                    </a:p>
                  </a:txBody>
                  <a:tcPr marL="99060" marR="99060"/>
                </a:tc>
                <a:tc>
                  <a:txBody>
                    <a:bodyPr/>
                    <a:lstStyle/>
                    <a:p>
                      <a:pPr algn="ctr" rtl="1"/>
                      <a:r>
                        <a:rPr lang="ar-SA" dirty="0" smtClean="0"/>
                        <a:t>مدين</a:t>
                      </a:r>
                      <a:endParaRPr lang="en-GB" dirty="0"/>
                    </a:p>
                  </a:txBody>
                  <a:tcPr marL="99060" marR="99060"/>
                </a:tc>
              </a:tr>
              <a:tr h="482600">
                <a:tc>
                  <a:txBody>
                    <a:bodyPr/>
                    <a:lstStyle/>
                    <a:p>
                      <a:pPr algn="r" rtl="1"/>
                      <a:endParaRPr lang="en-GB" dirty="0"/>
                    </a:p>
                  </a:txBody>
                  <a:tcPr marL="99060" marR="99060"/>
                </a:tc>
                <a:tc>
                  <a:txBody>
                    <a:bodyPr/>
                    <a:lstStyle/>
                    <a:p>
                      <a:pPr algn="r" rtl="1"/>
                      <a:r>
                        <a:rPr lang="ar-SA" dirty="0" smtClean="0"/>
                        <a:t>250000   (3)</a:t>
                      </a:r>
                      <a:endParaRPr lang="en-GB" dirty="0"/>
                    </a:p>
                  </a:txBody>
                  <a:tcPr marL="99060" marR="99060"/>
                </a:tc>
              </a:tr>
              <a:tr h="482600">
                <a:tc>
                  <a:txBody>
                    <a:bodyPr/>
                    <a:lstStyle/>
                    <a:p>
                      <a:pPr algn="r" rtl="1"/>
                      <a:endParaRPr lang="en-GB" dirty="0"/>
                    </a:p>
                  </a:txBody>
                  <a:tcPr marL="99060" marR="99060"/>
                </a:tc>
                <a:tc>
                  <a:txBody>
                    <a:bodyPr/>
                    <a:lstStyle/>
                    <a:p>
                      <a:pPr algn="r" rtl="1"/>
                      <a:endParaRPr lang="en-GB" dirty="0"/>
                    </a:p>
                  </a:txBody>
                  <a:tcPr marL="99060" marR="99060"/>
                </a:tc>
              </a:tr>
              <a:tr h="482600">
                <a:tc>
                  <a:txBody>
                    <a:bodyPr/>
                    <a:lstStyle/>
                    <a:p>
                      <a:pPr algn="r" rtl="1"/>
                      <a:r>
                        <a:rPr lang="ar-SA" dirty="0" smtClean="0"/>
                        <a:t> </a:t>
                      </a:r>
                      <a:endParaRPr lang="en-GB" dirty="0"/>
                    </a:p>
                  </a:txBody>
                  <a:tcPr marL="99060" marR="99060"/>
                </a:tc>
                <a:tc>
                  <a:txBody>
                    <a:bodyPr/>
                    <a:lstStyle/>
                    <a:p>
                      <a:pPr algn="r" rtl="1"/>
                      <a:endParaRPr lang="en-GB" dirty="0"/>
                    </a:p>
                  </a:txBody>
                  <a:tcPr marL="99060" marR="99060"/>
                </a:tc>
              </a:tr>
            </a:tbl>
          </a:graphicData>
        </a:graphic>
      </p:graphicFrame>
      <p:sp>
        <p:nvSpPr>
          <p:cNvPr id="86059" name="Slide Number Placeholder 3"/>
          <p:cNvSpPr>
            <a:spLocks noGrp="1"/>
          </p:cNvSpPr>
          <p:nvPr>
            <p:ph type="sldNum" sz="quarter" idx="4294967295"/>
          </p:nvPr>
        </p:nvSpPr>
        <p:spPr bwMode="auto">
          <a:xfrm>
            <a:off x="4976239" y="6381328"/>
            <a:ext cx="480817"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E1E6E15E-D838-43A7-9575-715B1A201EE4}" type="slidenum">
              <a:rPr lang="ar-SA" altLang="en-US" sz="1400" smtClean="0">
                <a:solidFill>
                  <a:schemeClr val="bg1"/>
                </a:solidFill>
              </a:rPr>
              <a:pPr eaLnBrk="1" hangingPunct="1">
                <a:spcBef>
                  <a:spcPct val="0"/>
                </a:spcBef>
                <a:buFontTx/>
                <a:buNone/>
              </a:pPr>
              <a:t>13</a:t>
            </a:fld>
            <a:endParaRPr lang="en-US" altLang="en-US" sz="1400" dirty="0" smtClean="0">
              <a:solidFill>
                <a:schemeClr val="bg1"/>
              </a:solidFill>
            </a:endParaRPr>
          </a:p>
        </p:txBody>
      </p:sp>
    </p:spTree>
    <p:extLst>
      <p:ext uri="{BB962C8B-B14F-4D97-AF65-F5344CB8AC3E}">
        <p14:creationId xmlns:p14="http://schemas.microsoft.com/office/powerpoint/2010/main" val="23142981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blinds(horizontal)">
                                      <p:cBhvr>
                                        <p:cTn id="7" dur="500"/>
                                        <p:tgtEl>
                                          <p:spTgt spid="1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blinds(horizontal)">
                                      <p:cBhvr>
                                        <p:cTn id="12" dur="500"/>
                                        <p:tgtEl>
                                          <p:spTgt spid="1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
                                            <p:txEl>
                                              <p:pRg st="7" end="7"/>
                                            </p:txEl>
                                          </p:spTgt>
                                        </p:tgtEl>
                                        <p:attrNameLst>
                                          <p:attrName>style.visibility</p:attrName>
                                        </p:attrNameLst>
                                      </p:cBhvr>
                                      <p:to>
                                        <p:strVal val="visible"/>
                                      </p:to>
                                    </p:set>
                                    <p:animEffect transition="in" filter="blinds(horizontal)">
                                      <p:cBhvr>
                                        <p:cTn id="22" dur="500"/>
                                        <p:tgtEl>
                                          <p:spTgt spid="12">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9">
                                            <p:txEl>
                                              <p:pRg st="1" end="1"/>
                                            </p:txEl>
                                          </p:spTgt>
                                        </p:tgtEl>
                                        <p:attrNameLst>
                                          <p:attrName>style.visibility</p:attrName>
                                        </p:attrNameLst>
                                      </p:cBhvr>
                                      <p:to>
                                        <p:strVal val="visible"/>
                                      </p:to>
                                    </p:set>
                                    <p:animEffect transition="in" filter="blinds(horizontal)">
                                      <p:cBhvr>
                                        <p:cTn id="27" dur="500"/>
                                        <p:tgtEl>
                                          <p:spTgt spid="19">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linds(horizontal)">
                                      <p:cBhvr>
                                        <p:cTn id="32" dur="500"/>
                                        <p:tgtEl>
                                          <p:spTgt spid="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9">
                                            <p:txEl>
                                              <p:pRg st="7" end="7"/>
                                            </p:txEl>
                                          </p:spTgt>
                                        </p:tgtEl>
                                        <p:attrNameLst>
                                          <p:attrName>style.visibility</p:attrName>
                                        </p:attrNameLst>
                                      </p:cBhvr>
                                      <p:to>
                                        <p:strVal val="visible"/>
                                      </p:to>
                                    </p:set>
                                    <p:animEffect transition="in" filter="blinds(horizontal)">
                                      <p:cBhvr>
                                        <p:cTn id="37" dur="500"/>
                                        <p:tgtEl>
                                          <p:spTgt spid="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bwMode="auto">
          <a:xfrm>
            <a:off x="6043613" y="1447800"/>
            <a:ext cx="4840287"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الآلات والمعدات</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a:t>
            </a:r>
            <a:r>
              <a:rPr lang="ar-SA" sz="2000" b="1" dirty="0">
                <a:latin typeface="+mn-lt"/>
                <a:cs typeface="+mn-cs"/>
              </a:rPr>
              <a:t>الفرق  50000   </a:t>
            </a:r>
            <a:r>
              <a:rPr lang="ar-SA" sz="2000" b="1" dirty="0">
                <a:solidFill>
                  <a:srgbClr val="FF0000"/>
                </a:solidFill>
                <a:latin typeface="+mn-lt"/>
                <a:cs typeface="+mn-cs"/>
              </a:rPr>
              <a:t>(مدين)</a:t>
            </a:r>
          </a:p>
        </p:txBody>
      </p:sp>
      <p:graphicFrame>
        <p:nvGraphicFramePr>
          <p:cNvPr id="13" name="Table 12"/>
          <p:cNvGraphicFramePr>
            <a:graphicFrameLocks noGrp="1"/>
          </p:cNvGraphicFramePr>
          <p:nvPr/>
        </p:nvGraphicFramePr>
        <p:xfrm>
          <a:off x="5530850" y="2514600"/>
          <a:ext cx="3797300" cy="1930400"/>
        </p:xfrm>
        <a:graphic>
          <a:graphicData uri="http://schemas.openxmlformats.org/drawingml/2006/table">
            <a:tbl>
              <a:tblPr firstRow="1" bandRow="1">
                <a:tableStyleId>{5C22544A-7EE6-4342-B048-85BDC9FD1C3A}</a:tableStyleId>
              </a:tblPr>
              <a:tblGrid>
                <a:gridCol w="1898650"/>
                <a:gridCol w="1898650"/>
              </a:tblGrid>
              <a:tr h="482600">
                <a:tc>
                  <a:txBody>
                    <a:bodyPr/>
                    <a:lstStyle/>
                    <a:p>
                      <a:pPr algn="ctr"/>
                      <a:r>
                        <a:rPr lang="ar-SA" dirty="0" smtClean="0"/>
                        <a:t>دائن</a:t>
                      </a:r>
                      <a:endParaRPr lang="en-GB" dirty="0"/>
                    </a:p>
                  </a:txBody>
                  <a:tcPr marL="99060" marR="99060"/>
                </a:tc>
                <a:tc>
                  <a:txBody>
                    <a:bodyPr/>
                    <a:lstStyle/>
                    <a:p>
                      <a:pPr algn="ctr"/>
                      <a:r>
                        <a:rPr lang="ar-SA" dirty="0" smtClean="0"/>
                        <a:t>مدين</a:t>
                      </a:r>
                      <a:endParaRPr lang="en-GB" dirty="0"/>
                    </a:p>
                  </a:txBody>
                  <a:tcPr marL="99060" marR="99060"/>
                </a:tc>
              </a:tr>
              <a:tr h="482600">
                <a:tc>
                  <a:txBody>
                    <a:bodyPr/>
                    <a:lstStyle/>
                    <a:p>
                      <a:endParaRPr lang="en-GB" dirty="0"/>
                    </a:p>
                  </a:txBody>
                  <a:tcPr marL="99060" marR="99060"/>
                </a:tc>
                <a:tc>
                  <a:txBody>
                    <a:bodyPr/>
                    <a:lstStyle/>
                    <a:p>
                      <a:r>
                        <a:rPr lang="ar-SA" dirty="0" smtClean="0"/>
                        <a:t>50000   (4)</a:t>
                      </a:r>
                      <a:endParaRPr lang="en-GB" dirty="0"/>
                    </a:p>
                  </a:txBody>
                  <a:tcPr marL="99060" marR="99060"/>
                </a:tc>
              </a:tr>
              <a:tr h="482600">
                <a:tc>
                  <a:txBody>
                    <a:bodyPr/>
                    <a:lstStyle/>
                    <a:p>
                      <a:endParaRPr lang="en-GB" dirty="0"/>
                    </a:p>
                  </a:txBody>
                  <a:tcPr marL="99060" marR="99060"/>
                </a:tc>
                <a:tc>
                  <a:txBody>
                    <a:bodyPr/>
                    <a:lstStyle/>
                    <a:p>
                      <a:endParaRPr lang="en-GB" dirty="0"/>
                    </a:p>
                  </a:txBody>
                  <a:tcPr marL="99060" marR="99060"/>
                </a:tc>
              </a:tr>
              <a:tr h="482600">
                <a:tc>
                  <a:txBody>
                    <a:bodyPr/>
                    <a:lstStyle/>
                    <a:p>
                      <a:r>
                        <a:rPr lang="ar-SA" dirty="0" smtClean="0"/>
                        <a:t> </a:t>
                      </a:r>
                      <a:endParaRPr lang="en-GB" dirty="0"/>
                    </a:p>
                  </a:txBody>
                  <a:tcPr marL="99060" marR="99060"/>
                </a:tc>
                <a:tc>
                  <a:txBody>
                    <a:bodyPr/>
                    <a:lstStyle/>
                    <a:p>
                      <a:endParaRPr lang="en-GB" dirty="0"/>
                    </a:p>
                  </a:txBody>
                  <a:tcPr marL="99060" marR="99060"/>
                </a:tc>
              </a:tr>
            </a:tbl>
          </a:graphicData>
        </a:graphic>
      </p:graphicFrame>
      <p:sp>
        <p:nvSpPr>
          <p:cNvPr id="16" name="Title 1"/>
          <p:cNvSpPr txBox="1">
            <a:spLocks/>
          </p:cNvSpPr>
          <p:nvPr/>
        </p:nvSpPr>
        <p:spPr bwMode="auto">
          <a:xfrm>
            <a:off x="488504" y="260648"/>
            <a:ext cx="8928992" cy="1110952"/>
          </a:xfrm>
          <a:prstGeom prst="rect">
            <a:avLst/>
          </a:prstGeom>
        </p:spPr>
        <p:txBody>
          <a:bodyPr/>
          <a:lstStyle>
            <a:defPPr>
              <a:defRPr lang="en-US"/>
            </a:defPPr>
            <a:lvl1pPr eaLnBrk="1" hangingPunct="1">
              <a:defRPr sz="3400" b="1" baseline="0">
                <a:solidFill>
                  <a:srgbClr val="C00000"/>
                </a:solidFill>
                <a:latin typeface="+mj-lt"/>
                <a:ea typeface="+mj-ea"/>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dirty="0"/>
              <a:t>كما يمكن تصوير حسابي الآلات والمعدات، والنقدية بالصندوق كما يلي:</a:t>
            </a:r>
            <a:endParaRPr lang="en-GB" dirty="0"/>
          </a:p>
        </p:txBody>
      </p:sp>
      <p:sp>
        <p:nvSpPr>
          <p:cNvPr id="17" name="Content Placeholder 2"/>
          <p:cNvSpPr txBox="1">
            <a:spLocks/>
          </p:cNvSpPr>
          <p:nvPr/>
        </p:nvSpPr>
        <p:spPr bwMode="auto">
          <a:xfrm>
            <a:off x="412750" y="1371600"/>
            <a:ext cx="4737100"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النقدية بالصندوق</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000" b="1"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000" b="1" dirty="0">
                <a:latin typeface="+mn-lt"/>
                <a:cs typeface="+mn-cs"/>
              </a:rPr>
              <a:t>الفرق  </a:t>
            </a:r>
            <a:r>
              <a:rPr lang="ar-SA" sz="2000" b="1" dirty="0" smtClean="0">
                <a:latin typeface="+mn-lt"/>
                <a:cs typeface="+mn-cs"/>
              </a:rPr>
              <a:t>130000   </a:t>
            </a:r>
            <a:r>
              <a:rPr lang="ar-SA" sz="2000" b="1" dirty="0">
                <a:solidFill>
                  <a:srgbClr val="FF0000"/>
                </a:solidFill>
                <a:latin typeface="+mn-lt"/>
                <a:cs typeface="+mn-cs"/>
              </a:rPr>
              <a:t>(مدين)</a:t>
            </a:r>
          </a:p>
        </p:txBody>
      </p:sp>
      <p:graphicFrame>
        <p:nvGraphicFramePr>
          <p:cNvPr id="19" name="Table 18"/>
          <p:cNvGraphicFramePr>
            <a:graphicFrameLocks noGrp="1"/>
          </p:cNvGraphicFramePr>
          <p:nvPr>
            <p:extLst/>
          </p:nvPr>
        </p:nvGraphicFramePr>
        <p:xfrm>
          <a:off x="990600" y="2438400"/>
          <a:ext cx="3714750" cy="2133600"/>
        </p:xfrm>
        <a:graphic>
          <a:graphicData uri="http://schemas.openxmlformats.org/drawingml/2006/table">
            <a:tbl>
              <a:tblPr firstRow="1" bandRow="1">
                <a:tableStyleId>{5C22544A-7EE6-4342-B048-85BDC9FD1C3A}</a:tableStyleId>
              </a:tblPr>
              <a:tblGrid>
                <a:gridCol w="1857375"/>
                <a:gridCol w="1857375"/>
              </a:tblGrid>
              <a:tr h="426720">
                <a:tc>
                  <a:txBody>
                    <a:bodyPr/>
                    <a:lstStyle/>
                    <a:p>
                      <a:pPr algn="ctr"/>
                      <a:r>
                        <a:rPr lang="ar-SA" dirty="0" smtClean="0"/>
                        <a:t>دائن</a:t>
                      </a:r>
                      <a:endParaRPr lang="en-GB" dirty="0"/>
                    </a:p>
                  </a:txBody>
                  <a:tcPr marL="99060" marR="99060"/>
                </a:tc>
                <a:tc>
                  <a:txBody>
                    <a:bodyPr/>
                    <a:lstStyle/>
                    <a:p>
                      <a:pPr algn="ctr"/>
                      <a:r>
                        <a:rPr lang="ar-SA" dirty="0" smtClean="0"/>
                        <a:t>مدين</a:t>
                      </a:r>
                      <a:endParaRPr lang="en-GB" dirty="0"/>
                    </a:p>
                  </a:txBody>
                  <a:tcPr marL="99060" marR="99060"/>
                </a:tc>
              </a:tr>
              <a:tr h="426720">
                <a:tc>
                  <a:txBody>
                    <a:bodyPr/>
                    <a:lstStyle/>
                    <a:p>
                      <a:r>
                        <a:rPr lang="ar-SA" dirty="0" smtClean="0"/>
                        <a:t>40000   (6)</a:t>
                      </a:r>
                      <a:endParaRPr lang="en-GB" dirty="0"/>
                    </a:p>
                  </a:txBody>
                  <a:tcPr marL="99060" marR="99060"/>
                </a:tc>
                <a:tc>
                  <a:txBody>
                    <a:bodyPr/>
                    <a:lstStyle/>
                    <a:p>
                      <a:r>
                        <a:rPr lang="ar-SA" dirty="0" smtClean="0"/>
                        <a:t>100000   (5)</a:t>
                      </a:r>
                      <a:endParaRPr lang="en-GB" dirty="0"/>
                    </a:p>
                  </a:txBody>
                  <a:tcPr marL="99060" marR="99060"/>
                </a:tc>
              </a:tr>
              <a:tr h="426720">
                <a:tc>
                  <a:txBody>
                    <a:bodyPr/>
                    <a:lstStyle/>
                    <a:p>
                      <a:endParaRPr lang="en-GB" dirty="0"/>
                    </a:p>
                  </a:txBody>
                  <a:tcPr marL="99060" marR="99060"/>
                </a:tc>
                <a:tc>
                  <a:txBody>
                    <a:bodyPr/>
                    <a:lstStyle/>
                    <a:p>
                      <a:r>
                        <a:rPr lang="ar-SA" dirty="0" smtClean="0"/>
                        <a:t>70000     (8)</a:t>
                      </a:r>
                      <a:endParaRPr lang="en-GB" dirty="0"/>
                    </a:p>
                  </a:txBody>
                  <a:tcPr marL="99060" marR="99060"/>
                </a:tc>
              </a:tr>
              <a:tr h="426720">
                <a:tc>
                  <a:txBody>
                    <a:bodyPr/>
                    <a:lstStyle/>
                    <a:p>
                      <a:endParaRPr lang="en-GB" dirty="0"/>
                    </a:p>
                  </a:txBody>
                  <a:tcPr marL="99060" marR="99060"/>
                </a:tc>
                <a:tc>
                  <a:txBody>
                    <a:bodyPr/>
                    <a:lstStyle/>
                    <a:p>
                      <a:endParaRPr lang="en-GB" dirty="0"/>
                    </a:p>
                  </a:txBody>
                  <a:tcPr marL="99060" marR="99060"/>
                </a:tc>
              </a:tr>
              <a:tr h="426720">
                <a:tc>
                  <a:txBody>
                    <a:bodyPr/>
                    <a:lstStyle/>
                    <a:p>
                      <a:r>
                        <a:rPr lang="ar-SA" dirty="0" smtClean="0"/>
                        <a:t> </a:t>
                      </a:r>
                      <a:endParaRPr lang="en-GB" dirty="0"/>
                    </a:p>
                  </a:txBody>
                  <a:tcPr marL="99060" marR="99060"/>
                </a:tc>
                <a:tc>
                  <a:txBody>
                    <a:bodyPr/>
                    <a:lstStyle/>
                    <a:p>
                      <a:endParaRPr lang="en-GB" dirty="0"/>
                    </a:p>
                  </a:txBody>
                  <a:tcPr marL="99060" marR="99060"/>
                </a:tc>
              </a:tr>
            </a:tbl>
          </a:graphicData>
        </a:graphic>
      </p:graphicFrame>
      <p:sp>
        <p:nvSpPr>
          <p:cNvPr id="87086" name="Slide Number Placeholder 3"/>
          <p:cNvSpPr>
            <a:spLocks noGrp="1"/>
          </p:cNvSpPr>
          <p:nvPr>
            <p:ph type="sldNum" sz="quarter" idx="4294967295"/>
          </p:nvPr>
        </p:nvSpPr>
        <p:spPr bwMode="auto">
          <a:xfrm>
            <a:off x="4953000" y="6381328"/>
            <a:ext cx="43204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2C1C9874-3239-41B1-AD5C-A84E9F90A634}" type="slidenum">
              <a:rPr lang="ar-SA" altLang="en-US" sz="1200" smtClean="0">
                <a:solidFill>
                  <a:schemeClr val="bg1"/>
                </a:solidFill>
              </a:rPr>
              <a:pPr eaLnBrk="1" hangingPunct="1">
                <a:spcBef>
                  <a:spcPct val="0"/>
                </a:spcBef>
                <a:buFontTx/>
                <a:buNone/>
              </a:pPr>
              <a:t>14</a:t>
            </a:fld>
            <a:endParaRPr lang="en-US" altLang="en-US" sz="1200" dirty="0" smtClean="0">
              <a:solidFill>
                <a:schemeClr val="bg1"/>
              </a:solidFill>
            </a:endParaRPr>
          </a:p>
        </p:txBody>
      </p:sp>
    </p:spTree>
    <p:extLst>
      <p:ext uri="{BB962C8B-B14F-4D97-AF65-F5344CB8AC3E}">
        <p14:creationId xmlns:p14="http://schemas.microsoft.com/office/powerpoint/2010/main" val="23265438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linds(horizontal)">
                                      <p:cBhvr>
                                        <p:cTn id="12" dur="500"/>
                                        <p:tgtEl>
                                          <p:spTgt spid="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xEl>
                                              <p:pRg st="7" end="7"/>
                                            </p:txEl>
                                          </p:spTgt>
                                        </p:tgtEl>
                                        <p:attrNameLst>
                                          <p:attrName>style.visibility</p:attrName>
                                        </p:attrNameLst>
                                      </p:cBhvr>
                                      <p:to>
                                        <p:strVal val="visible"/>
                                      </p:to>
                                    </p:set>
                                    <p:animEffect transition="in" filter="blinds(horizontal)">
                                      <p:cBhvr>
                                        <p:cTn id="22" dur="500"/>
                                        <p:tgtEl>
                                          <p:spTgt spid="11">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xEl>
                                              <p:pRg st="1" end="1"/>
                                            </p:txEl>
                                          </p:spTgt>
                                        </p:tgtEl>
                                        <p:attrNameLst>
                                          <p:attrName>style.visibility</p:attrName>
                                        </p:attrNameLst>
                                      </p:cBhvr>
                                      <p:to>
                                        <p:strVal val="visible"/>
                                      </p:to>
                                    </p:set>
                                    <p:animEffect transition="in" filter="blinds(horizontal)">
                                      <p:cBhvr>
                                        <p:cTn id="27" dur="500"/>
                                        <p:tgtEl>
                                          <p:spTgt spid="17">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7">
                                            <p:txEl>
                                              <p:pRg st="8" end="8"/>
                                            </p:txEl>
                                          </p:spTgt>
                                        </p:tgtEl>
                                        <p:attrNameLst>
                                          <p:attrName>style.visibility</p:attrName>
                                        </p:attrNameLst>
                                      </p:cBhvr>
                                      <p:to>
                                        <p:strVal val="visible"/>
                                      </p:to>
                                    </p:set>
                                    <p:animEffect transition="in" filter="blinds(horizontal)">
                                      <p:cBhvr>
                                        <p:cTn id="37" dur="500"/>
                                        <p:tgtEl>
                                          <p:spTgt spid="1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Content Placeholder 2"/>
          <p:cNvSpPr>
            <a:spLocks noGrp="1"/>
          </p:cNvSpPr>
          <p:nvPr>
            <p:ph sz="quarter" idx="1"/>
          </p:nvPr>
        </p:nvSpPr>
        <p:spPr>
          <a:xfrm>
            <a:off x="990600" y="1447800"/>
            <a:ext cx="4062413" cy="4572000"/>
          </a:xfrm>
        </p:spPr>
        <p:txBody>
          <a:bodyPr/>
          <a:lstStyle/>
          <a:p>
            <a:pPr fontAlgn="base">
              <a:spcAft>
                <a:spcPct val="0"/>
              </a:spcAft>
            </a:pPr>
            <a:endParaRPr lang="en-GB" altLang="en-US" smtClean="0">
              <a:cs typeface="Arial" pitchFamily="34" charset="0"/>
            </a:endParaRPr>
          </a:p>
        </p:txBody>
      </p:sp>
      <p:sp>
        <p:nvSpPr>
          <p:cNvPr id="88068" name="Content Placeholder 3"/>
          <p:cNvSpPr>
            <a:spLocks noGrp="1"/>
          </p:cNvSpPr>
          <p:nvPr>
            <p:ph sz="quarter" idx="4294967295"/>
          </p:nvPr>
        </p:nvSpPr>
        <p:spPr>
          <a:xfrm>
            <a:off x="5345113" y="1447800"/>
            <a:ext cx="4062412" cy="4572000"/>
          </a:xfrm>
        </p:spPr>
        <p:txBody>
          <a:bodyPr/>
          <a:lstStyle/>
          <a:p>
            <a:endParaRPr lang="en-GB" altLang="en-US" smtClean="0">
              <a:cs typeface="Arial" pitchFamily="34" charset="0"/>
            </a:endParaRPr>
          </a:p>
        </p:txBody>
      </p:sp>
      <p:sp>
        <p:nvSpPr>
          <p:cNvPr id="88069" name="Slide Number Placeholder 6"/>
          <p:cNvSpPr>
            <a:spLocks noGrp="1"/>
          </p:cNvSpPr>
          <p:nvPr>
            <p:ph type="sldNum" sz="quarter" idx="4294967295"/>
          </p:nvPr>
        </p:nvSpPr>
        <p:spPr bwMode="auto">
          <a:xfrm>
            <a:off x="4966958" y="6362700"/>
            <a:ext cx="4953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EDCC481B-0DC8-4543-8425-8402C605F676}" type="slidenum">
              <a:rPr lang="en-US" altLang="en-US" sz="1200" smtClean="0">
                <a:solidFill>
                  <a:schemeClr val="bg1"/>
                </a:solidFill>
              </a:rPr>
              <a:pPr eaLnBrk="1" hangingPunct="1">
                <a:spcBef>
                  <a:spcPct val="0"/>
                </a:spcBef>
                <a:buFontTx/>
                <a:buNone/>
              </a:pPr>
              <a:t>15</a:t>
            </a:fld>
            <a:endParaRPr lang="en-US" altLang="en-US" sz="1200" dirty="0" smtClean="0">
              <a:solidFill>
                <a:schemeClr val="bg1"/>
              </a:solidFill>
            </a:endParaRPr>
          </a:p>
        </p:txBody>
      </p:sp>
      <p:sp>
        <p:nvSpPr>
          <p:cNvPr id="11" name="Content Placeholder 2"/>
          <p:cNvSpPr txBox="1">
            <a:spLocks/>
          </p:cNvSpPr>
          <p:nvPr/>
        </p:nvSpPr>
        <p:spPr bwMode="auto">
          <a:xfrm>
            <a:off x="6043613" y="1447800"/>
            <a:ext cx="4840287"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a:t>
            </a:r>
            <a:r>
              <a:rPr lang="ar-SA" sz="2000" b="1" dirty="0" smtClean="0">
                <a:latin typeface="+mn-lt"/>
                <a:cs typeface="+mn-cs"/>
              </a:rPr>
              <a:t>الأثاث</a:t>
            </a: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a:t>
            </a:r>
            <a:r>
              <a:rPr lang="ar-SA" sz="2000" b="1" dirty="0">
                <a:latin typeface="+mn-lt"/>
                <a:cs typeface="+mn-cs"/>
              </a:rPr>
              <a:t>الفرق  70000   </a:t>
            </a:r>
            <a:r>
              <a:rPr lang="ar-SA" sz="2000" b="1" dirty="0">
                <a:solidFill>
                  <a:srgbClr val="FF0000"/>
                </a:solidFill>
                <a:latin typeface="+mn-lt"/>
                <a:cs typeface="+mn-cs"/>
              </a:rPr>
              <a:t>(مدين)</a:t>
            </a:r>
          </a:p>
        </p:txBody>
      </p:sp>
      <p:graphicFrame>
        <p:nvGraphicFramePr>
          <p:cNvPr id="13" name="Table 12"/>
          <p:cNvGraphicFramePr>
            <a:graphicFrameLocks noGrp="1"/>
          </p:cNvGraphicFramePr>
          <p:nvPr/>
        </p:nvGraphicFramePr>
        <p:xfrm>
          <a:off x="5530850" y="2514600"/>
          <a:ext cx="3797300" cy="1930400"/>
        </p:xfrm>
        <a:graphic>
          <a:graphicData uri="http://schemas.openxmlformats.org/drawingml/2006/table">
            <a:tbl>
              <a:tblPr firstRow="1" bandRow="1">
                <a:tableStyleId>{5C22544A-7EE6-4342-B048-85BDC9FD1C3A}</a:tableStyleId>
              </a:tblPr>
              <a:tblGrid>
                <a:gridCol w="1898650"/>
                <a:gridCol w="1898650"/>
              </a:tblGrid>
              <a:tr h="482600">
                <a:tc>
                  <a:txBody>
                    <a:bodyPr/>
                    <a:lstStyle/>
                    <a:p>
                      <a:pPr algn="ctr"/>
                      <a:r>
                        <a:rPr lang="ar-SA" dirty="0" smtClean="0"/>
                        <a:t>دائن</a:t>
                      </a:r>
                      <a:endParaRPr lang="en-GB" dirty="0"/>
                    </a:p>
                  </a:txBody>
                  <a:tcPr marL="99060" marR="99060"/>
                </a:tc>
                <a:tc>
                  <a:txBody>
                    <a:bodyPr/>
                    <a:lstStyle/>
                    <a:p>
                      <a:pPr algn="ctr"/>
                      <a:r>
                        <a:rPr lang="ar-SA" dirty="0" smtClean="0"/>
                        <a:t>مدين</a:t>
                      </a:r>
                      <a:endParaRPr lang="en-GB" dirty="0"/>
                    </a:p>
                  </a:txBody>
                  <a:tcPr marL="99060" marR="99060"/>
                </a:tc>
              </a:tr>
              <a:tr h="482600">
                <a:tc>
                  <a:txBody>
                    <a:bodyPr/>
                    <a:lstStyle/>
                    <a:p>
                      <a:endParaRPr lang="en-GB" dirty="0"/>
                    </a:p>
                  </a:txBody>
                  <a:tcPr marL="99060" marR="99060"/>
                </a:tc>
                <a:tc>
                  <a:txBody>
                    <a:bodyPr/>
                    <a:lstStyle/>
                    <a:p>
                      <a:r>
                        <a:rPr lang="ar-SA" dirty="0" smtClean="0"/>
                        <a:t>70000    (6)</a:t>
                      </a:r>
                      <a:endParaRPr lang="en-GB" dirty="0"/>
                    </a:p>
                  </a:txBody>
                  <a:tcPr marL="99060" marR="99060"/>
                </a:tc>
              </a:tr>
              <a:tr h="482600">
                <a:tc>
                  <a:txBody>
                    <a:bodyPr/>
                    <a:lstStyle/>
                    <a:p>
                      <a:endParaRPr lang="en-GB" dirty="0"/>
                    </a:p>
                  </a:txBody>
                  <a:tcPr marL="99060" marR="99060"/>
                </a:tc>
                <a:tc>
                  <a:txBody>
                    <a:bodyPr/>
                    <a:lstStyle/>
                    <a:p>
                      <a:endParaRPr lang="en-GB" dirty="0"/>
                    </a:p>
                  </a:txBody>
                  <a:tcPr marL="99060" marR="99060"/>
                </a:tc>
              </a:tr>
              <a:tr h="482600">
                <a:tc>
                  <a:txBody>
                    <a:bodyPr/>
                    <a:lstStyle/>
                    <a:p>
                      <a:r>
                        <a:rPr lang="ar-SA" dirty="0" smtClean="0"/>
                        <a:t> </a:t>
                      </a:r>
                      <a:endParaRPr lang="en-GB" dirty="0"/>
                    </a:p>
                  </a:txBody>
                  <a:tcPr marL="99060" marR="99060"/>
                </a:tc>
                <a:tc>
                  <a:txBody>
                    <a:bodyPr/>
                    <a:lstStyle/>
                    <a:p>
                      <a:endParaRPr lang="en-GB" dirty="0"/>
                    </a:p>
                  </a:txBody>
                  <a:tcPr marL="99060" marR="99060"/>
                </a:tc>
              </a:tr>
            </a:tbl>
          </a:graphicData>
        </a:graphic>
      </p:graphicFrame>
      <p:sp>
        <p:nvSpPr>
          <p:cNvPr id="16" name="Title 1"/>
          <p:cNvSpPr txBox="1">
            <a:spLocks/>
          </p:cNvSpPr>
          <p:nvPr/>
        </p:nvSpPr>
        <p:spPr bwMode="auto">
          <a:xfrm>
            <a:off x="412750" y="198438"/>
            <a:ext cx="9004746" cy="944562"/>
          </a:xfrm>
          <a:prstGeom prst="rect">
            <a:avLst/>
          </a:prstGeom>
        </p:spPr>
        <p:txBody>
          <a:bodyPr/>
          <a:lstStyle>
            <a:defPPr>
              <a:defRPr lang="en-US"/>
            </a:defPPr>
            <a:lvl1pPr eaLnBrk="1" hangingPunct="1">
              <a:defRPr sz="3400" b="1" baseline="0">
                <a:solidFill>
                  <a:srgbClr val="C00000"/>
                </a:solidFill>
                <a:latin typeface="+mj-lt"/>
                <a:ea typeface="+mj-ea"/>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dirty="0"/>
              <a:t>كما يمكن تصوير حسابي الأثاث والتجهيزات، والدائنين كما يلي:</a:t>
            </a:r>
            <a:endParaRPr lang="en-GB" dirty="0"/>
          </a:p>
        </p:txBody>
      </p:sp>
      <p:sp>
        <p:nvSpPr>
          <p:cNvPr id="17" name="Content Placeholder 2"/>
          <p:cNvSpPr txBox="1">
            <a:spLocks/>
          </p:cNvSpPr>
          <p:nvPr/>
        </p:nvSpPr>
        <p:spPr bwMode="auto">
          <a:xfrm>
            <a:off x="412750" y="1371600"/>
            <a:ext cx="4737100"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الدائنين (شركة الأمل)</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000" b="1" dirty="0">
                <a:latin typeface="+mn-lt"/>
                <a:cs typeface="+mn-cs"/>
              </a:rPr>
              <a:t>الفرق  20000   </a:t>
            </a:r>
            <a:r>
              <a:rPr lang="ar-SA" sz="2000" b="1" dirty="0">
                <a:solidFill>
                  <a:srgbClr val="FF0000"/>
                </a:solidFill>
                <a:latin typeface="+mn-lt"/>
                <a:cs typeface="+mn-cs"/>
              </a:rPr>
              <a:t>(دائن)</a:t>
            </a:r>
          </a:p>
        </p:txBody>
      </p:sp>
      <p:graphicFrame>
        <p:nvGraphicFramePr>
          <p:cNvPr id="19" name="Table 18"/>
          <p:cNvGraphicFramePr>
            <a:graphicFrameLocks noGrp="1"/>
          </p:cNvGraphicFramePr>
          <p:nvPr/>
        </p:nvGraphicFramePr>
        <p:xfrm>
          <a:off x="990600" y="2438400"/>
          <a:ext cx="3714750" cy="1930400"/>
        </p:xfrm>
        <a:graphic>
          <a:graphicData uri="http://schemas.openxmlformats.org/drawingml/2006/table">
            <a:tbl>
              <a:tblPr firstRow="1" bandRow="1">
                <a:tableStyleId>{5C22544A-7EE6-4342-B048-85BDC9FD1C3A}</a:tableStyleId>
              </a:tblPr>
              <a:tblGrid>
                <a:gridCol w="1857375"/>
                <a:gridCol w="1857375"/>
              </a:tblGrid>
              <a:tr h="482600">
                <a:tc>
                  <a:txBody>
                    <a:bodyPr/>
                    <a:lstStyle/>
                    <a:p>
                      <a:pPr algn="ctr"/>
                      <a:r>
                        <a:rPr lang="ar-SA" dirty="0" smtClean="0"/>
                        <a:t>دائن</a:t>
                      </a:r>
                      <a:endParaRPr lang="en-GB" dirty="0"/>
                    </a:p>
                  </a:txBody>
                  <a:tcPr marL="99060" marR="99060"/>
                </a:tc>
                <a:tc>
                  <a:txBody>
                    <a:bodyPr/>
                    <a:lstStyle/>
                    <a:p>
                      <a:pPr algn="ctr"/>
                      <a:r>
                        <a:rPr lang="ar-SA" dirty="0" smtClean="0"/>
                        <a:t>مدين</a:t>
                      </a:r>
                      <a:endParaRPr lang="en-GB" dirty="0"/>
                    </a:p>
                  </a:txBody>
                  <a:tcPr marL="99060" marR="99060"/>
                </a:tc>
              </a:tr>
              <a:tr h="482600">
                <a:tc>
                  <a:txBody>
                    <a:bodyPr/>
                    <a:lstStyle/>
                    <a:p>
                      <a:r>
                        <a:rPr lang="ar-SA" dirty="0" smtClean="0"/>
                        <a:t>30000   (6)</a:t>
                      </a:r>
                      <a:endParaRPr lang="en-GB" dirty="0"/>
                    </a:p>
                  </a:txBody>
                  <a:tcPr marL="99060" marR="99060"/>
                </a:tc>
                <a:tc>
                  <a:txBody>
                    <a:bodyPr/>
                    <a:lstStyle/>
                    <a:p>
                      <a:r>
                        <a:rPr lang="ar-SA" dirty="0" smtClean="0"/>
                        <a:t>10000   (10)</a:t>
                      </a:r>
                      <a:endParaRPr lang="en-GB" dirty="0"/>
                    </a:p>
                  </a:txBody>
                  <a:tcPr marL="99060" marR="99060"/>
                </a:tc>
              </a:tr>
              <a:tr h="482600">
                <a:tc>
                  <a:txBody>
                    <a:bodyPr/>
                    <a:lstStyle/>
                    <a:p>
                      <a:endParaRPr lang="en-GB" dirty="0"/>
                    </a:p>
                  </a:txBody>
                  <a:tcPr marL="99060" marR="99060"/>
                </a:tc>
                <a:tc>
                  <a:txBody>
                    <a:bodyPr/>
                    <a:lstStyle/>
                    <a:p>
                      <a:endParaRPr lang="en-GB" dirty="0"/>
                    </a:p>
                  </a:txBody>
                  <a:tcPr marL="99060" marR="99060"/>
                </a:tc>
              </a:tr>
              <a:tr h="482600">
                <a:tc>
                  <a:txBody>
                    <a:bodyPr/>
                    <a:lstStyle/>
                    <a:p>
                      <a:r>
                        <a:rPr lang="ar-SA" dirty="0" smtClean="0"/>
                        <a:t> </a:t>
                      </a:r>
                      <a:endParaRPr lang="en-GB" dirty="0"/>
                    </a:p>
                  </a:txBody>
                  <a:tcPr marL="99060" marR="99060"/>
                </a:tc>
                <a:tc>
                  <a:txBody>
                    <a:bodyPr/>
                    <a:lstStyle/>
                    <a:p>
                      <a:endParaRPr lang="en-GB" dirty="0"/>
                    </a:p>
                  </a:txBody>
                  <a:tcPr marL="99060" marR="99060"/>
                </a:tc>
              </a:tr>
            </a:tbl>
          </a:graphicData>
        </a:graphic>
      </p:graphicFrame>
    </p:spTree>
    <p:extLst>
      <p:ext uri="{BB962C8B-B14F-4D97-AF65-F5344CB8AC3E}">
        <p14:creationId xmlns:p14="http://schemas.microsoft.com/office/powerpoint/2010/main" val="42493071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linds(horizontal)">
                                      <p:cBhvr>
                                        <p:cTn id="12" dur="500"/>
                                        <p:tgtEl>
                                          <p:spTgt spid="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xEl>
                                              <p:pRg st="6" end="6"/>
                                            </p:txEl>
                                          </p:spTgt>
                                        </p:tgtEl>
                                        <p:attrNameLst>
                                          <p:attrName>style.visibility</p:attrName>
                                        </p:attrNameLst>
                                      </p:cBhvr>
                                      <p:to>
                                        <p:strVal val="visible"/>
                                      </p:to>
                                    </p:set>
                                    <p:animEffect transition="in" filter="blinds(horizontal)">
                                      <p:cBhvr>
                                        <p:cTn id="22" dur="500"/>
                                        <p:tgtEl>
                                          <p:spTgt spid="11">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xEl>
                                              <p:pRg st="1" end="1"/>
                                            </p:txEl>
                                          </p:spTgt>
                                        </p:tgtEl>
                                        <p:attrNameLst>
                                          <p:attrName>style.visibility</p:attrName>
                                        </p:attrNameLst>
                                      </p:cBhvr>
                                      <p:to>
                                        <p:strVal val="visible"/>
                                      </p:to>
                                    </p:set>
                                    <p:animEffect transition="in" filter="blinds(horizontal)">
                                      <p:cBhvr>
                                        <p:cTn id="27" dur="500"/>
                                        <p:tgtEl>
                                          <p:spTgt spid="17">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7">
                                            <p:txEl>
                                              <p:pRg st="7" end="7"/>
                                            </p:txEl>
                                          </p:spTgt>
                                        </p:tgtEl>
                                        <p:attrNameLst>
                                          <p:attrName>style.visibility</p:attrName>
                                        </p:attrNameLst>
                                      </p:cBhvr>
                                      <p:to>
                                        <p:strVal val="visible"/>
                                      </p:to>
                                    </p:set>
                                    <p:animEffect transition="in" filter="blinds(horizontal)">
                                      <p:cBhvr>
                                        <p:cTn id="37" dur="500"/>
                                        <p:tgtEl>
                                          <p:spTgt spid="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Content Placeholder 2"/>
          <p:cNvSpPr>
            <a:spLocks noGrp="1"/>
          </p:cNvSpPr>
          <p:nvPr>
            <p:ph sz="quarter" idx="1"/>
          </p:nvPr>
        </p:nvSpPr>
        <p:spPr>
          <a:xfrm>
            <a:off x="990600" y="1447800"/>
            <a:ext cx="4062413" cy="4572000"/>
          </a:xfrm>
        </p:spPr>
        <p:txBody>
          <a:bodyPr/>
          <a:lstStyle/>
          <a:p>
            <a:pPr fontAlgn="base">
              <a:spcAft>
                <a:spcPct val="0"/>
              </a:spcAft>
            </a:pPr>
            <a:endParaRPr lang="en-GB" altLang="en-US" smtClean="0">
              <a:cs typeface="Arial" pitchFamily="34" charset="0"/>
            </a:endParaRPr>
          </a:p>
        </p:txBody>
      </p:sp>
      <p:sp>
        <p:nvSpPr>
          <p:cNvPr id="89092" name="Content Placeholder 3"/>
          <p:cNvSpPr>
            <a:spLocks noGrp="1"/>
          </p:cNvSpPr>
          <p:nvPr>
            <p:ph sz="quarter" idx="4294967295"/>
          </p:nvPr>
        </p:nvSpPr>
        <p:spPr>
          <a:xfrm>
            <a:off x="5345113" y="1447800"/>
            <a:ext cx="4062412" cy="4572000"/>
          </a:xfrm>
        </p:spPr>
        <p:txBody>
          <a:bodyPr/>
          <a:lstStyle/>
          <a:p>
            <a:endParaRPr lang="en-GB" altLang="en-US" smtClean="0">
              <a:cs typeface="Arial" pitchFamily="34" charset="0"/>
            </a:endParaRPr>
          </a:p>
        </p:txBody>
      </p:sp>
      <p:sp>
        <p:nvSpPr>
          <p:cNvPr id="89093" name="Slide Number Placeholder 6"/>
          <p:cNvSpPr>
            <a:spLocks noGrp="1"/>
          </p:cNvSpPr>
          <p:nvPr>
            <p:ph type="sldNum" sz="quarter" idx="4294967295"/>
          </p:nvPr>
        </p:nvSpPr>
        <p:spPr bwMode="auto">
          <a:xfrm>
            <a:off x="4994275" y="6309320"/>
            <a:ext cx="4953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0C85EE8-0B4C-454A-A5AD-767C116F8975}" type="slidenum">
              <a:rPr lang="en-US" altLang="en-US" sz="1200" smtClean="0">
                <a:solidFill>
                  <a:schemeClr val="bg1"/>
                </a:solidFill>
              </a:rPr>
              <a:pPr eaLnBrk="1" hangingPunct="1">
                <a:spcBef>
                  <a:spcPct val="0"/>
                </a:spcBef>
                <a:buFontTx/>
                <a:buNone/>
              </a:pPr>
              <a:t>16</a:t>
            </a:fld>
            <a:endParaRPr lang="en-US" altLang="en-US" sz="1200" dirty="0" smtClean="0">
              <a:solidFill>
                <a:schemeClr val="bg1"/>
              </a:solidFill>
            </a:endParaRPr>
          </a:p>
        </p:txBody>
      </p:sp>
      <p:sp>
        <p:nvSpPr>
          <p:cNvPr id="11" name="Content Placeholder 2"/>
          <p:cNvSpPr txBox="1">
            <a:spLocks/>
          </p:cNvSpPr>
          <p:nvPr/>
        </p:nvSpPr>
        <p:spPr bwMode="auto">
          <a:xfrm>
            <a:off x="6043613" y="1447800"/>
            <a:ext cx="4840287"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البضاعة</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a:t>
            </a:r>
            <a:r>
              <a:rPr lang="ar-SA" sz="2000" b="1" dirty="0">
                <a:latin typeface="+mn-lt"/>
                <a:cs typeface="+mn-cs"/>
              </a:rPr>
              <a:t>الفرق  100000   </a:t>
            </a:r>
            <a:r>
              <a:rPr lang="ar-SA" sz="2000" b="1" dirty="0">
                <a:solidFill>
                  <a:srgbClr val="FF0000"/>
                </a:solidFill>
                <a:latin typeface="+mn-lt"/>
                <a:cs typeface="+mn-cs"/>
              </a:rPr>
              <a:t>(مدين)</a:t>
            </a:r>
          </a:p>
        </p:txBody>
      </p:sp>
      <p:graphicFrame>
        <p:nvGraphicFramePr>
          <p:cNvPr id="13" name="Table 12"/>
          <p:cNvGraphicFramePr>
            <a:graphicFrameLocks noGrp="1"/>
          </p:cNvGraphicFramePr>
          <p:nvPr/>
        </p:nvGraphicFramePr>
        <p:xfrm>
          <a:off x="5530850" y="2514600"/>
          <a:ext cx="3797300" cy="1930400"/>
        </p:xfrm>
        <a:graphic>
          <a:graphicData uri="http://schemas.openxmlformats.org/drawingml/2006/table">
            <a:tbl>
              <a:tblPr firstRow="1" bandRow="1">
                <a:tableStyleId>{5C22544A-7EE6-4342-B048-85BDC9FD1C3A}</a:tableStyleId>
              </a:tblPr>
              <a:tblGrid>
                <a:gridCol w="1898650"/>
                <a:gridCol w="1898650"/>
              </a:tblGrid>
              <a:tr h="482600">
                <a:tc>
                  <a:txBody>
                    <a:bodyPr/>
                    <a:lstStyle/>
                    <a:p>
                      <a:pPr algn="ctr"/>
                      <a:r>
                        <a:rPr lang="ar-SA" dirty="0" smtClean="0"/>
                        <a:t>دائن</a:t>
                      </a:r>
                      <a:endParaRPr lang="en-GB" dirty="0"/>
                    </a:p>
                  </a:txBody>
                  <a:tcPr marL="99060" marR="99060"/>
                </a:tc>
                <a:tc>
                  <a:txBody>
                    <a:bodyPr/>
                    <a:lstStyle/>
                    <a:p>
                      <a:pPr algn="ctr"/>
                      <a:r>
                        <a:rPr lang="ar-SA" dirty="0" smtClean="0"/>
                        <a:t>مدين</a:t>
                      </a:r>
                      <a:endParaRPr lang="en-GB" dirty="0"/>
                    </a:p>
                  </a:txBody>
                  <a:tcPr marL="99060" marR="99060"/>
                </a:tc>
              </a:tr>
              <a:tr h="482600">
                <a:tc>
                  <a:txBody>
                    <a:bodyPr/>
                    <a:lstStyle/>
                    <a:p>
                      <a:r>
                        <a:rPr lang="ar-SA" dirty="0" smtClean="0"/>
                        <a:t>50000   (8)</a:t>
                      </a:r>
                      <a:endParaRPr lang="en-GB" dirty="0"/>
                    </a:p>
                  </a:txBody>
                  <a:tcPr marL="99060" marR="99060"/>
                </a:tc>
                <a:tc>
                  <a:txBody>
                    <a:bodyPr/>
                    <a:lstStyle/>
                    <a:p>
                      <a:r>
                        <a:rPr lang="ar-SA" dirty="0" smtClean="0"/>
                        <a:t>200000   (7)</a:t>
                      </a:r>
                      <a:endParaRPr lang="en-GB" dirty="0"/>
                    </a:p>
                  </a:txBody>
                  <a:tcPr marL="99060" marR="99060"/>
                </a:tc>
              </a:tr>
              <a:tr h="482600">
                <a:tc>
                  <a:txBody>
                    <a:bodyPr/>
                    <a:lstStyle/>
                    <a:p>
                      <a:r>
                        <a:rPr lang="ar-SA" dirty="0" smtClean="0"/>
                        <a:t>50000   (9)</a:t>
                      </a:r>
                      <a:endParaRPr lang="en-GB" dirty="0"/>
                    </a:p>
                  </a:txBody>
                  <a:tcPr marL="99060" marR="99060"/>
                </a:tc>
                <a:tc>
                  <a:txBody>
                    <a:bodyPr/>
                    <a:lstStyle/>
                    <a:p>
                      <a:endParaRPr lang="en-GB" dirty="0"/>
                    </a:p>
                  </a:txBody>
                  <a:tcPr marL="99060" marR="99060"/>
                </a:tc>
              </a:tr>
              <a:tr h="482600">
                <a:tc>
                  <a:txBody>
                    <a:bodyPr/>
                    <a:lstStyle/>
                    <a:p>
                      <a:r>
                        <a:rPr lang="ar-SA" dirty="0" smtClean="0"/>
                        <a:t> </a:t>
                      </a:r>
                      <a:endParaRPr lang="en-GB" dirty="0"/>
                    </a:p>
                  </a:txBody>
                  <a:tcPr marL="99060" marR="99060"/>
                </a:tc>
                <a:tc>
                  <a:txBody>
                    <a:bodyPr/>
                    <a:lstStyle/>
                    <a:p>
                      <a:endParaRPr lang="en-GB" dirty="0"/>
                    </a:p>
                  </a:txBody>
                  <a:tcPr marL="99060" marR="99060"/>
                </a:tc>
              </a:tr>
            </a:tbl>
          </a:graphicData>
        </a:graphic>
      </p:graphicFrame>
      <p:sp>
        <p:nvSpPr>
          <p:cNvPr id="16" name="Title 1"/>
          <p:cNvSpPr txBox="1">
            <a:spLocks/>
          </p:cNvSpPr>
          <p:nvPr/>
        </p:nvSpPr>
        <p:spPr bwMode="auto">
          <a:xfrm>
            <a:off x="1410146" y="198438"/>
            <a:ext cx="8007350" cy="944562"/>
          </a:xfrm>
          <a:prstGeom prst="rect">
            <a:avLst/>
          </a:prstGeom>
        </p:spPr>
        <p:txBody>
          <a:bodyPr/>
          <a:lstStyle>
            <a:defPPr>
              <a:defRPr lang="en-US"/>
            </a:defPPr>
            <a:lvl1pPr eaLnBrk="1" hangingPunct="1">
              <a:defRPr sz="3400" b="1" baseline="0">
                <a:solidFill>
                  <a:srgbClr val="C00000"/>
                </a:solidFill>
                <a:latin typeface="+mj-lt"/>
                <a:ea typeface="+mj-ea"/>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dirty="0"/>
              <a:t>كما يمكن تصوير حسابي البضاعة والمدينين كما يلي:</a:t>
            </a:r>
            <a:endParaRPr lang="en-GB" dirty="0"/>
          </a:p>
        </p:txBody>
      </p:sp>
      <p:sp>
        <p:nvSpPr>
          <p:cNvPr id="17" name="Content Placeholder 2"/>
          <p:cNvSpPr txBox="1">
            <a:spLocks/>
          </p:cNvSpPr>
          <p:nvPr/>
        </p:nvSpPr>
        <p:spPr bwMode="auto">
          <a:xfrm>
            <a:off x="412750" y="1371600"/>
            <a:ext cx="4737100"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المدينين (شركة النصر)</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000" b="1" dirty="0">
                <a:latin typeface="+mn-lt"/>
                <a:cs typeface="+mn-cs"/>
              </a:rPr>
              <a:t>الفرق  </a:t>
            </a:r>
            <a:r>
              <a:rPr lang="ar-SA" sz="2000" b="1" dirty="0" smtClean="0">
                <a:latin typeface="+mn-lt"/>
                <a:cs typeface="+mn-cs"/>
              </a:rPr>
              <a:t>40000   </a:t>
            </a:r>
            <a:r>
              <a:rPr lang="ar-SA" sz="2000" b="1" dirty="0">
                <a:solidFill>
                  <a:srgbClr val="FF0000"/>
                </a:solidFill>
                <a:latin typeface="+mn-lt"/>
                <a:cs typeface="+mn-cs"/>
              </a:rPr>
              <a:t>(مدين)</a:t>
            </a:r>
          </a:p>
        </p:txBody>
      </p:sp>
      <p:graphicFrame>
        <p:nvGraphicFramePr>
          <p:cNvPr id="19" name="Table 18"/>
          <p:cNvGraphicFramePr>
            <a:graphicFrameLocks noGrp="1"/>
          </p:cNvGraphicFramePr>
          <p:nvPr>
            <p:extLst/>
          </p:nvPr>
        </p:nvGraphicFramePr>
        <p:xfrm>
          <a:off x="990600" y="2438400"/>
          <a:ext cx="3714750" cy="1930400"/>
        </p:xfrm>
        <a:graphic>
          <a:graphicData uri="http://schemas.openxmlformats.org/drawingml/2006/table">
            <a:tbl>
              <a:tblPr firstRow="1" bandRow="1">
                <a:tableStyleId>{5C22544A-7EE6-4342-B048-85BDC9FD1C3A}</a:tableStyleId>
              </a:tblPr>
              <a:tblGrid>
                <a:gridCol w="1857375"/>
                <a:gridCol w="1857375"/>
              </a:tblGrid>
              <a:tr h="482600">
                <a:tc>
                  <a:txBody>
                    <a:bodyPr/>
                    <a:lstStyle/>
                    <a:p>
                      <a:pPr algn="ctr"/>
                      <a:r>
                        <a:rPr lang="ar-SA" dirty="0" smtClean="0"/>
                        <a:t>دائن</a:t>
                      </a:r>
                      <a:endParaRPr lang="en-GB" dirty="0"/>
                    </a:p>
                  </a:txBody>
                  <a:tcPr marL="99060" marR="99060"/>
                </a:tc>
                <a:tc>
                  <a:txBody>
                    <a:bodyPr/>
                    <a:lstStyle/>
                    <a:p>
                      <a:pPr algn="ctr"/>
                      <a:r>
                        <a:rPr lang="ar-SA" dirty="0" smtClean="0"/>
                        <a:t>مدين</a:t>
                      </a:r>
                      <a:endParaRPr lang="en-GB" dirty="0"/>
                    </a:p>
                  </a:txBody>
                  <a:tcPr marL="99060" marR="99060"/>
                </a:tc>
              </a:tr>
              <a:tr h="482600">
                <a:tc>
                  <a:txBody>
                    <a:bodyPr/>
                    <a:lstStyle/>
                    <a:p>
                      <a:endParaRPr lang="en-GB" dirty="0"/>
                    </a:p>
                  </a:txBody>
                  <a:tcPr marL="99060" marR="99060"/>
                </a:tc>
                <a:tc>
                  <a:txBody>
                    <a:bodyPr/>
                    <a:lstStyle/>
                    <a:p>
                      <a:r>
                        <a:rPr lang="ar-SA" dirty="0" smtClean="0"/>
                        <a:t>40000   (7)</a:t>
                      </a:r>
                      <a:endParaRPr lang="en-GB" dirty="0"/>
                    </a:p>
                  </a:txBody>
                  <a:tcPr marL="99060" marR="99060"/>
                </a:tc>
              </a:tr>
              <a:tr h="482600">
                <a:tc>
                  <a:txBody>
                    <a:bodyPr/>
                    <a:lstStyle/>
                    <a:p>
                      <a:endParaRPr lang="en-GB" dirty="0"/>
                    </a:p>
                  </a:txBody>
                  <a:tcPr marL="99060" marR="99060"/>
                </a:tc>
                <a:tc>
                  <a:txBody>
                    <a:bodyPr/>
                    <a:lstStyle/>
                    <a:p>
                      <a:endParaRPr lang="en-GB" dirty="0"/>
                    </a:p>
                  </a:txBody>
                  <a:tcPr marL="99060" marR="99060"/>
                </a:tc>
              </a:tr>
              <a:tr h="482600">
                <a:tc>
                  <a:txBody>
                    <a:bodyPr/>
                    <a:lstStyle/>
                    <a:p>
                      <a:r>
                        <a:rPr lang="ar-SA" dirty="0" smtClean="0"/>
                        <a:t> </a:t>
                      </a:r>
                      <a:endParaRPr lang="en-GB" dirty="0"/>
                    </a:p>
                  </a:txBody>
                  <a:tcPr marL="99060" marR="99060"/>
                </a:tc>
                <a:tc>
                  <a:txBody>
                    <a:bodyPr/>
                    <a:lstStyle/>
                    <a:p>
                      <a:endParaRPr lang="en-GB" dirty="0"/>
                    </a:p>
                  </a:txBody>
                  <a:tcPr marL="99060" marR="99060"/>
                </a:tc>
              </a:tr>
            </a:tbl>
          </a:graphicData>
        </a:graphic>
      </p:graphicFrame>
    </p:spTree>
    <p:extLst>
      <p:ext uri="{BB962C8B-B14F-4D97-AF65-F5344CB8AC3E}">
        <p14:creationId xmlns:p14="http://schemas.microsoft.com/office/powerpoint/2010/main" val="4678210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linds(horizontal)">
                                      <p:cBhvr>
                                        <p:cTn id="12" dur="500"/>
                                        <p:tgtEl>
                                          <p:spTgt spid="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xEl>
                                              <p:pRg st="7" end="7"/>
                                            </p:txEl>
                                          </p:spTgt>
                                        </p:tgtEl>
                                        <p:attrNameLst>
                                          <p:attrName>style.visibility</p:attrName>
                                        </p:attrNameLst>
                                      </p:cBhvr>
                                      <p:to>
                                        <p:strVal val="visible"/>
                                      </p:to>
                                    </p:set>
                                    <p:animEffect transition="in" filter="blinds(horizontal)">
                                      <p:cBhvr>
                                        <p:cTn id="22" dur="500"/>
                                        <p:tgtEl>
                                          <p:spTgt spid="11">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xEl>
                                              <p:pRg st="1" end="1"/>
                                            </p:txEl>
                                          </p:spTgt>
                                        </p:tgtEl>
                                        <p:attrNameLst>
                                          <p:attrName>style.visibility</p:attrName>
                                        </p:attrNameLst>
                                      </p:cBhvr>
                                      <p:to>
                                        <p:strVal val="visible"/>
                                      </p:to>
                                    </p:set>
                                    <p:animEffect transition="in" filter="blinds(horizontal)">
                                      <p:cBhvr>
                                        <p:cTn id="27" dur="500"/>
                                        <p:tgtEl>
                                          <p:spTgt spid="17">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7">
                                            <p:txEl>
                                              <p:pRg st="7" end="7"/>
                                            </p:txEl>
                                          </p:spTgt>
                                        </p:tgtEl>
                                        <p:attrNameLst>
                                          <p:attrName>style.visibility</p:attrName>
                                        </p:attrNameLst>
                                      </p:cBhvr>
                                      <p:to>
                                        <p:strVal val="visible"/>
                                      </p:to>
                                    </p:set>
                                    <p:animEffect transition="in" filter="blinds(horizontal)">
                                      <p:cBhvr>
                                        <p:cTn id="37" dur="500"/>
                                        <p:tgtEl>
                                          <p:spTgt spid="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a:defRPr/>
            </a:pPr>
            <a:r>
              <a:rPr lang="en-GB" dirty="0" smtClean="0"/>
              <a:t> </a:t>
            </a:r>
            <a:endParaRPr lang="en-GB" dirty="0" smtClean="0"/>
          </a:p>
        </p:txBody>
      </p:sp>
      <p:sp>
        <p:nvSpPr>
          <p:cNvPr id="90115" name="Content Placeholder 2"/>
          <p:cNvSpPr>
            <a:spLocks noGrp="1"/>
          </p:cNvSpPr>
          <p:nvPr>
            <p:ph sz="quarter" idx="1"/>
          </p:nvPr>
        </p:nvSpPr>
        <p:spPr/>
        <p:txBody>
          <a:bodyPr/>
          <a:lstStyle/>
          <a:p>
            <a:pPr algn="just">
              <a:lnSpc>
                <a:spcPct val="200000"/>
              </a:lnSpc>
            </a:pPr>
            <a:r>
              <a:rPr lang="ar-SA" altLang="en-US" smtClean="0">
                <a:cs typeface="Arial" pitchFamily="34" charset="0"/>
              </a:rPr>
              <a:t>يلاحظ في جميع العمليات المالية السابقة أن مجموع ما يثبت في الجانب الأيمن من حساب أو حسابات معينة لابد وأن يتساوى مع مجموع ما يثبت في الجانب الأيسر من حساب أو حسابات أخرى.</a:t>
            </a:r>
            <a:endParaRPr lang="en-GB" altLang="en-US" smtClean="0">
              <a:cs typeface="Arial" pitchFamily="34" charset="0"/>
            </a:endParaRPr>
          </a:p>
        </p:txBody>
      </p:sp>
      <p:sp>
        <p:nvSpPr>
          <p:cNvPr id="90116" name="Slide Number Placeholder 5"/>
          <p:cNvSpPr>
            <a:spLocks noGrp="1"/>
          </p:cNvSpPr>
          <p:nvPr>
            <p:ph type="sldNum" sz="quarter" idx="10"/>
          </p:nvPr>
        </p:nvSpPr>
        <p:spPr bwMode="auto">
          <a:xfrm>
            <a:off x="4953000" y="6309320"/>
            <a:ext cx="4953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5C6CE4F7-4FE3-4D3B-9870-9901B1D81643}" type="slidenum">
              <a:rPr lang="en-US" altLang="en-US" sz="1200" smtClean="0">
                <a:solidFill>
                  <a:schemeClr val="bg1"/>
                </a:solidFill>
              </a:rPr>
              <a:pPr eaLnBrk="1" hangingPunct="1">
                <a:spcBef>
                  <a:spcPct val="0"/>
                </a:spcBef>
                <a:buFontTx/>
                <a:buNone/>
              </a:pPr>
              <a:t>17</a:t>
            </a:fld>
            <a:endParaRPr lang="en-US" altLang="en-US" sz="1200" dirty="0" smtClean="0">
              <a:solidFill>
                <a:schemeClr val="bg1"/>
              </a:solidFill>
            </a:endParaRPr>
          </a:p>
        </p:txBody>
      </p:sp>
    </p:spTree>
    <p:extLst>
      <p:ext uri="{BB962C8B-B14F-4D97-AF65-F5344CB8AC3E}">
        <p14:creationId xmlns:p14="http://schemas.microsoft.com/office/powerpoint/2010/main" val="109033541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496" y="274638"/>
            <a:ext cx="8994204" cy="792162"/>
          </a:xfrm>
        </p:spPr>
        <p:txBody>
          <a:bodyPr/>
          <a:lstStyle/>
          <a:p>
            <a:pPr rtl="1"/>
            <a:r>
              <a:rPr lang="ar-SA" altLang="en-US" sz="3400" b="1">
                <a:solidFill>
                  <a:srgbClr val="C00000"/>
                </a:solidFill>
                <a:cs typeface="Arial" pitchFamily="34" charset="0"/>
              </a:rPr>
              <a:t>ويمكن إعداد ميزانية منشأة فاضل التجارية من خلال الحسابات السابقة وباستخدام الفروق كما يلي: </a:t>
            </a:r>
            <a:endParaRPr lang="en-GB" altLang="en-US" sz="3400" b="1">
              <a:solidFill>
                <a:srgbClr val="C00000"/>
              </a:solidFill>
              <a:cs typeface="Arial" pitchFamily="34" charset="0"/>
            </a:endParaRPr>
          </a:p>
        </p:txBody>
      </p:sp>
      <p:sp>
        <p:nvSpPr>
          <p:cNvPr id="3" name="Content Placeholder 2"/>
          <p:cNvSpPr>
            <a:spLocks noGrp="1"/>
          </p:cNvSpPr>
          <p:nvPr>
            <p:ph sz="quarter" idx="1"/>
          </p:nvPr>
        </p:nvSpPr>
        <p:spPr>
          <a:xfrm>
            <a:off x="990600" y="1136104"/>
            <a:ext cx="8420100" cy="5029200"/>
          </a:xfrm>
        </p:spPr>
        <p:txBody>
          <a:bodyPr/>
          <a:lstStyle/>
          <a:p>
            <a:pPr algn="ctr">
              <a:buFont typeface="Wingdings 2" pitchFamily="18" charset="2"/>
              <a:buNone/>
            </a:pPr>
            <a:r>
              <a:rPr lang="ar-SA" altLang="en-US" b="1" dirty="0" smtClean="0">
                <a:cs typeface="Arial" pitchFamily="34" charset="0"/>
              </a:rPr>
              <a:t>    الميزانية</a:t>
            </a:r>
            <a:endParaRPr lang="en-GB" altLang="en-US" b="1" dirty="0" smtClean="0">
              <a:cs typeface="Arial" pitchFamily="34" charset="0"/>
            </a:endParaRPr>
          </a:p>
        </p:txBody>
      </p:sp>
      <p:sp>
        <p:nvSpPr>
          <p:cNvPr id="20" name="Content Placeholder 2"/>
          <p:cNvSpPr txBox="1">
            <a:spLocks/>
          </p:cNvSpPr>
          <p:nvPr/>
        </p:nvSpPr>
        <p:spPr bwMode="auto">
          <a:xfrm>
            <a:off x="893763" y="1447800"/>
            <a:ext cx="8516937"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24" name="Table 23"/>
          <p:cNvGraphicFramePr>
            <a:graphicFrameLocks noGrp="1"/>
          </p:cNvGraphicFramePr>
          <p:nvPr>
            <p:extLst/>
          </p:nvPr>
        </p:nvGraphicFramePr>
        <p:xfrm>
          <a:off x="1320800" y="1524000"/>
          <a:ext cx="7346950" cy="4495800"/>
        </p:xfrm>
        <a:graphic>
          <a:graphicData uri="http://schemas.openxmlformats.org/drawingml/2006/table">
            <a:tbl>
              <a:tblPr firstRow="1" bandRow="1">
                <a:tableStyleId>{5C22544A-7EE6-4342-B048-85BDC9FD1C3A}</a:tableStyleId>
              </a:tblPr>
              <a:tblGrid>
                <a:gridCol w="2387759"/>
                <a:gridCol w="1285716"/>
                <a:gridCol w="2387759"/>
                <a:gridCol w="1285716"/>
              </a:tblGrid>
              <a:tr h="374650">
                <a:tc>
                  <a:txBody>
                    <a:bodyPr/>
                    <a:lstStyle/>
                    <a:p>
                      <a:pPr algn="r" rtl="1"/>
                      <a:r>
                        <a:rPr lang="ar-SA" sz="1800" u="sng" dirty="0" smtClean="0">
                          <a:solidFill>
                            <a:srgbClr val="FF0000"/>
                          </a:solidFill>
                        </a:rPr>
                        <a:t>الخصوم</a:t>
                      </a:r>
                      <a:endParaRPr lang="en-GB" sz="1800" u="sng" dirty="0">
                        <a:solidFill>
                          <a:srgbClr val="FF0000"/>
                        </a:solidFill>
                      </a:endParaRPr>
                    </a:p>
                  </a:txBody>
                  <a:tcPr marL="99060" marR="99060">
                    <a:solidFill>
                      <a:schemeClr val="tx2">
                        <a:lumMod val="20000"/>
                        <a:lumOff val="80000"/>
                      </a:schemeClr>
                    </a:solidFill>
                  </a:tcPr>
                </a:tc>
                <a:tc>
                  <a:txBody>
                    <a:bodyPr/>
                    <a:lstStyle/>
                    <a:p>
                      <a:pPr algn="r" rtl="1"/>
                      <a:endParaRPr lang="en-GB" sz="1800" b="1" dirty="0">
                        <a:solidFill>
                          <a:srgbClr val="FF0000"/>
                        </a:solidFill>
                      </a:endParaRPr>
                    </a:p>
                  </a:txBody>
                  <a:tcPr marL="99060" marR="99060">
                    <a:solidFill>
                      <a:schemeClr val="tx2">
                        <a:lumMod val="20000"/>
                        <a:lumOff val="80000"/>
                      </a:schemeClr>
                    </a:solidFill>
                  </a:tcPr>
                </a:tc>
                <a:tc>
                  <a:txBody>
                    <a:bodyPr/>
                    <a:lstStyle/>
                    <a:p>
                      <a:pPr algn="r" rtl="1"/>
                      <a:r>
                        <a:rPr lang="ar-SA" sz="1800" u="sng" dirty="0" smtClean="0">
                          <a:solidFill>
                            <a:srgbClr val="FF0000"/>
                          </a:solidFill>
                        </a:rPr>
                        <a:t>الأصــــول</a:t>
                      </a:r>
                      <a:endParaRPr lang="en-GB" sz="1800" u="sng" dirty="0">
                        <a:solidFill>
                          <a:srgbClr val="FF0000"/>
                        </a:solidFill>
                      </a:endParaRPr>
                    </a:p>
                  </a:txBody>
                  <a:tcPr marL="99060" marR="99060">
                    <a:solidFill>
                      <a:schemeClr val="tx2">
                        <a:lumMod val="20000"/>
                        <a:lumOff val="80000"/>
                      </a:schemeClr>
                    </a:solidFill>
                  </a:tcPr>
                </a:tc>
                <a:tc>
                  <a:txBody>
                    <a:bodyPr/>
                    <a:lstStyle/>
                    <a:p>
                      <a:pPr algn="r" rtl="1"/>
                      <a:endParaRPr lang="en-GB" sz="1800" b="1" dirty="0"/>
                    </a:p>
                  </a:txBody>
                  <a:tcPr marL="99060" marR="99060">
                    <a:solidFill>
                      <a:schemeClr val="tx2">
                        <a:lumMod val="20000"/>
                        <a:lumOff val="80000"/>
                      </a:schemeClr>
                    </a:solidFill>
                  </a:tcPr>
                </a:tc>
              </a:tr>
              <a:tr h="374650">
                <a:tc>
                  <a:txBody>
                    <a:bodyPr/>
                    <a:lstStyle/>
                    <a:p>
                      <a:pPr algn="r" rtl="1"/>
                      <a:r>
                        <a:rPr lang="ar-SA" sz="1800" dirty="0" smtClean="0"/>
                        <a:t>دائنون (شركة الأمل)</a:t>
                      </a:r>
                      <a:endParaRPr lang="en-GB" sz="1800" dirty="0"/>
                    </a:p>
                  </a:txBody>
                  <a:tcPr marL="99060" marR="99060">
                    <a:solidFill>
                      <a:schemeClr val="tx2">
                        <a:lumMod val="20000"/>
                        <a:lumOff val="80000"/>
                      </a:schemeClr>
                    </a:solidFill>
                  </a:tcPr>
                </a:tc>
                <a:tc>
                  <a:txBody>
                    <a:bodyPr/>
                    <a:lstStyle/>
                    <a:p>
                      <a:pPr algn="l" rtl="1"/>
                      <a:r>
                        <a:rPr lang="ar-SA" sz="1800" dirty="0" smtClean="0"/>
                        <a:t>20000</a:t>
                      </a:r>
                      <a:endParaRPr lang="en-GB" sz="1800" dirty="0"/>
                    </a:p>
                  </a:txBody>
                  <a:tcPr marL="99060" marR="99060">
                    <a:solidFill>
                      <a:schemeClr val="tx2">
                        <a:lumMod val="20000"/>
                        <a:lumOff val="80000"/>
                      </a:schemeClr>
                    </a:solidFill>
                  </a:tcPr>
                </a:tc>
                <a:tc>
                  <a:txBody>
                    <a:bodyPr/>
                    <a:lstStyle/>
                    <a:p>
                      <a:pPr algn="r" rtl="1"/>
                      <a:r>
                        <a:rPr lang="ar-SA" sz="1800" dirty="0" smtClean="0"/>
                        <a:t>صندوق</a:t>
                      </a:r>
                      <a:endParaRPr lang="en-GB" sz="1800" dirty="0"/>
                    </a:p>
                  </a:txBody>
                  <a:tcPr marL="99060" marR="99060">
                    <a:solidFill>
                      <a:schemeClr val="tx2">
                        <a:lumMod val="20000"/>
                        <a:lumOff val="80000"/>
                      </a:schemeClr>
                    </a:solidFill>
                  </a:tcPr>
                </a:tc>
                <a:tc>
                  <a:txBody>
                    <a:bodyPr/>
                    <a:lstStyle/>
                    <a:p>
                      <a:pPr algn="l" rtl="1"/>
                      <a:r>
                        <a:rPr lang="ar-SA" sz="1800" b="1" dirty="0" smtClean="0"/>
                        <a:t>130000</a:t>
                      </a:r>
                      <a:endParaRPr lang="en-GB" sz="1800" b="1" dirty="0"/>
                    </a:p>
                  </a:txBody>
                  <a:tcPr marL="99060" marR="99060">
                    <a:solidFill>
                      <a:schemeClr val="tx2">
                        <a:lumMod val="20000"/>
                        <a:lumOff val="80000"/>
                      </a:schemeClr>
                    </a:solidFill>
                  </a:tcPr>
                </a:tc>
              </a:tr>
              <a:tr h="374650">
                <a:tc>
                  <a:txBody>
                    <a:bodyPr/>
                    <a:lstStyle/>
                    <a:p>
                      <a:pPr algn="r" rtl="1"/>
                      <a:r>
                        <a:rPr lang="ar-SA" sz="1800" dirty="0" smtClean="0"/>
                        <a:t>قرض البنك</a:t>
                      </a:r>
                      <a:endParaRPr lang="en-GB" sz="1800" dirty="0"/>
                    </a:p>
                  </a:txBody>
                  <a:tcPr marL="99060" marR="99060">
                    <a:solidFill>
                      <a:schemeClr val="tx2">
                        <a:lumMod val="20000"/>
                        <a:lumOff val="80000"/>
                      </a:schemeClr>
                    </a:solidFill>
                  </a:tcPr>
                </a:tc>
                <a:tc>
                  <a:txBody>
                    <a:bodyPr/>
                    <a:lstStyle/>
                    <a:p>
                      <a:pPr algn="l" rtl="1"/>
                      <a:r>
                        <a:rPr lang="ar-SA" sz="1800" b="1" dirty="0" smtClean="0"/>
                        <a:t>200000</a:t>
                      </a:r>
                      <a:endParaRPr lang="en-GB" sz="1800" b="1" dirty="0"/>
                    </a:p>
                  </a:txBody>
                  <a:tcPr marL="99060" marR="99060">
                    <a:solidFill>
                      <a:schemeClr val="tx2">
                        <a:lumMod val="20000"/>
                        <a:lumOff val="80000"/>
                      </a:schemeClr>
                    </a:solidFill>
                  </a:tcPr>
                </a:tc>
                <a:tc>
                  <a:txBody>
                    <a:bodyPr/>
                    <a:lstStyle/>
                    <a:p>
                      <a:pPr algn="r" rtl="1"/>
                      <a:r>
                        <a:rPr lang="ar-SA" sz="1800" dirty="0" smtClean="0"/>
                        <a:t>بنك</a:t>
                      </a:r>
                      <a:endParaRPr lang="en-GB" sz="1800" dirty="0"/>
                    </a:p>
                  </a:txBody>
                  <a:tcPr marL="99060" marR="99060">
                    <a:solidFill>
                      <a:schemeClr val="tx2">
                        <a:lumMod val="20000"/>
                        <a:lumOff val="80000"/>
                      </a:schemeClr>
                    </a:solidFill>
                  </a:tcPr>
                </a:tc>
                <a:tc>
                  <a:txBody>
                    <a:bodyPr/>
                    <a:lstStyle/>
                    <a:p>
                      <a:pPr algn="l" rtl="1"/>
                      <a:r>
                        <a:rPr lang="ar-SA" sz="1800" b="1" dirty="0" smtClean="0"/>
                        <a:t>90000</a:t>
                      </a:r>
                      <a:endParaRPr lang="en-GB" sz="1800" b="1" dirty="0"/>
                    </a:p>
                  </a:txBody>
                  <a:tcPr marL="99060" marR="99060">
                    <a:solidFill>
                      <a:schemeClr val="tx2">
                        <a:lumMod val="20000"/>
                        <a:lumOff val="80000"/>
                      </a:schemeClr>
                    </a:solidFill>
                  </a:tcPr>
                </a:tc>
              </a:tr>
              <a:tr h="374650">
                <a:tc>
                  <a:txBody>
                    <a:bodyPr/>
                    <a:lstStyle/>
                    <a:p>
                      <a:pPr algn="r" rtl="1"/>
                      <a:endParaRPr lang="en-GB" sz="1800" dirty="0"/>
                    </a:p>
                  </a:txBody>
                  <a:tcPr marL="99060" marR="99060">
                    <a:solidFill>
                      <a:schemeClr val="tx2">
                        <a:lumMod val="20000"/>
                        <a:lumOff val="80000"/>
                      </a:schemeClr>
                    </a:solidFill>
                  </a:tcPr>
                </a:tc>
                <a:tc>
                  <a:txBody>
                    <a:bodyPr/>
                    <a:lstStyle/>
                    <a:p>
                      <a:pPr algn="l" rtl="1"/>
                      <a:endParaRPr lang="en-GB" sz="1800" b="1" dirty="0"/>
                    </a:p>
                  </a:txBody>
                  <a:tcPr marL="99060" marR="99060">
                    <a:solidFill>
                      <a:schemeClr val="tx2">
                        <a:lumMod val="20000"/>
                        <a:lumOff val="80000"/>
                      </a:schemeClr>
                    </a:solidFill>
                  </a:tcPr>
                </a:tc>
                <a:tc>
                  <a:txBody>
                    <a:bodyPr/>
                    <a:lstStyle/>
                    <a:p>
                      <a:pPr algn="r" rtl="1"/>
                      <a:r>
                        <a:rPr lang="ar-SA" sz="1800" dirty="0" smtClean="0"/>
                        <a:t>مدينون (شركة النصر)</a:t>
                      </a:r>
                      <a:endParaRPr lang="en-GB" sz="1800" dirty="0"/>
                    </a:p>
                  </a:txBody>
                  <a:tcPr marL="99060" marR="99060">
                    <a:solidFill>
                      <a:schemeClr val="tx2">
                        <a:lumMod val="20000"/>
                        <a:lumOff val="80000"/>
                      </a:schemeClr>
                    </a:solidFill>
                  </a:tcPr>
                </a:tc>
                <a:tc>
                  <a:txBody>
                    <a:bodyPr/>
                    <a:lstStyle/>
                    <a:p>
                      <a:pPr algn="l" rtl="1"/>
                      <a:r>
                        <a:rPr lang="ar-SA" sz="1800" b="1" dirty="0" smtClean="0"/>
                        <a:t>40000</a:t>
                      </a:r>
                      <a:endParaRPr lang="en-GB" sz="1800" b="1" dirty="0"/>
                    </a:p>
                  </a:txBody>
                  <a:tcPr marL="99060" marR="99060">
                    <a:solidFill>
                      <a:schemeClr val="tx2">
                        <a:lumMod val="20000"/>
                        <a:lumOff val="80000"/>
                      </a:schemeClr>
                    </a:solidFill>
                  </a:tcPr>
                </a:tc>
              </a:tr>
              <a:tr h="374650">
                <a:tc>
                  <a:txBody>
                    <a:bodyPr/>
                    <a:lstStyle/>
                    <a:p>
                      <a:pPr algn="r" rtl="1"/>
                      <a:endParaRPr lang="en-GB" sz="1800" dirty="0"/>
                    </a:p>
                  </a:txBody>
                  <a:tcPr marL="99060" marR="99060">
                    <a:solidFill>
                      <a:schemeClr val="tx2">
                        <a:lumMod val="20000"/>
                        <a:lumOff val="80000"/>
                      </a:schemeClr>
                    </a:solidFill>
                  </a:tcPr>
                </a:tc>
                <a:tc>
                  <a:txBody>
                    <a:bodyPr/>
                    <a:lstStyle/>
                    <a:p>
                      <a:pPr algn="r" rtl="1"/>
                      <a:endParaRPr lang="en-GB" sz="1800" dirty="0"/>
                    </a:p>
                  </a:txBody>
                  <a:tcPr marL="99060" marR="99060">
                    <a:solidFill>
                      <a:schemeClr val="tx2">
                        <a:lumMod val="20000"/>
                        <a:lumOff val="80000"/>
                      </a:schemeClr>
                    </a:solidFill>
                  </a:tcPr>
                </a:tc>
                <a:tc>
                  <a:txBody>
                    <a:bodyPr/>
                    <a:lstStyle/>
                    <a:p>
                      <a:pPr algn="r" rtl="1"/>
                      <a:r>
                        <a:rPr lang="ar-SA" sz="1800" dirty="0" smtClean="0"/>
                        <a:t>بضاعة</a:t>
                      </a:r>
                      <a:endParaRPr lang="en-GB" sz="1800" dirty="0"/>
                    </a:p>
                  </a:txBody>
                  <a:tcPr marL="99060" marR="99060">
                    <a:solidFill>
                      <a:schemeClr val="tx2">
                        <a:lumMod val="20000"/>
                        <a:lumOff val="80000"/>
                      </a:schemeClr>
                    </a:solidFill>
                  </a:tcPr>
                </a:tc>
                <a:tc>
                  <a:txBody>
                    <a:bodyPr/>
                    <a:lstStyle/>
                    <a:p>
                      <a:pPr algn="l" rtl="1"/>
                      <a:r>
                        <a:rPr lang="ar-SA" sz="1800" b="1" dirty="0" smtClean="0"/>
                        <a:t>100000</a:t>
                      </a:r>
                      <a:endParaRPr lang="en-GB" sz="1800" b="1" dirty="0"/>
                    </a:p>
                  </a:txBody>
                  <a:tcPr marL="99060" marR="99060">
                    <a:solidFill>
                      <a:schemeClr val="tx2">
                        <a:lumMod val="20000"/>
                        <a:lumOff val="80000"/>
                      </a:schemeClr>
                    </a:solidFill>
                  </a:tcPr>
                </a:tc>
              </a:tr>
              <a:tr h="374650">
                <a:tc>
                  <a:txBody>
                    <a:bodyPr/>
                    <a:lstStyle/>
                    <a:p>
                      <a:pPr algn="r" rtl="1"/>
                      <a:endParaRPr lang="en-GB" sz="1800" dirty="0"/>
                    </a:p>
                  </a:txBody>
                  <a:tcPr marL="99060" marR="99060">
                    <a:solidFill>
                      <a:schemeClr val="tx2">
                        <a:lumMod val="20000"/>
                        <a:lumOff val="80000"/>
                      </a:schemeClr>
                    </a:solidFill>
                  </a:tcPr>
                </a:tc>
                <a:tc>
                  <a:txBody>
                    <a:bodyPr/>
                    <a:lstStyle/>
                    <a:p>
                      <a:pPr algn="l" rtl="1"/>
                      <a:endParaRPr lang="en-GB" sz="1800" b="1" dirty="0"/>
                    </a:p>
                  </a:txBody>
                  <a:tcPr marL="99060" marR="99060">
                    <a:solidFill>
                      <a:schemeClr val="tx2">
                        <a:lumMod val="20000"/>
                        <a:lumOff val="80000"/>
                      </a:schemeClr>
                    </a:solidFill>
                  </a:tcPr>
                </a:tc>
                <a:tc>
                  <a:txBody>
                    <a:bodyPr/>
                    <a:lstStyle/>
                    <a:p>
                      <a:pPr algn="r" rtl="1"/>
                      <a:r>
                        <a:rPr lang="ar-SA" sz="1800" dirty="0" smtClean="0"/>
                        <a:t>أثاث وتجهيزات</a:t>
                      </a:r>
                      <a:endParaRPr lang="en-GB" sz="1800" dirty="0"/>
                    </a:p>
                  </a:txBody>
                  <a:tcPr marL="99060" marR="99060">
                    <a:solidFill>
                      <a:schemeClr val="tx2">
                        <a:lumMod val="20000"/>
                        <a:lumOff val="80000"/>
                      </a:schemeClr>
                    </a:solidFill>
                  </a:tcPr>
                </a:tc>
                <a:tc>
                  <a:txBody>
                    <a:bodyPr/>
                    <a:lstStyle/>
                    <a:p>
                      <a:pPr algn="l" rtl="1"/>
                      <a:r>
                        <a:rPr lang="ar-SA" sz="1800" b="1" dirty="0" smtClean="0"/>
                        <a:t>70000</a:t>
                      </a:r>
                      <a:endParaRPr lang="en-GB" sz="1800" b="1" dirty="0"/>
                    </a:p>
                  </a:txBody>
                  <a:tcPr marL="99060" marR="99060">
                    <a:solidFill>
                      <a:schemeClr val="tx2">
                        <a:lumMod val="20000"/>
                        <a:lumOff val="80000"/>
                      </a:schemeClr>
                    </a:solidFill>
                  </a:tcPr>
                </a:tc>
              </a:tr>
              <a:tr h="374650">
                <a:tc>
                  <a:txBody>
                    <a:bodyPr/>
                    <a:lstStyle/>
                    <a:p>
                      <a:pPr algn="r" rtl="1"/>
                      <a:endParaRPr lang="en-GB" sz="1800" dirty="0"/>
                    </a:p>
                  </a:txBody>
                  <a:tcPr marL="99060" marR="99060">
                    <a:solidFill>
                      <a:schemeClr val="tx2">
                        <a:lumMod val="20000"/>
                        <a:lumOff val="80000"/>
                      </a:schemeClr>
                    </a:solidFill>
                  </a:tcPr>
                </a:tc>
                <a:tc>
                  <a:txBody>
                    <a:bodyPr/>
                    <a:lstStyle/>
                    <a:p>
                      <a:pPr algn="l" rtl="1"/>
                      <a:endParaRPr lang="en-GB" sz="1800" b="1" dirty="0"/>
                    </a:p>
                  </a:txBody>
                  <a:tcPr marL="99060" marR="99060">
                    <a:solidFill>
                      <a:schemeClr val="tx2">
                        <a:lumMod val="20000"/>
                        <a:lumOff val="80000"/>
                      </a:schemeClr>
                    </a:solidFill>
                  </a:tcPr>
                </a:tc>
                <a:tc>
                  <a:txBody>
                    <a:bodyPr/>
                    <a:lstStyle/>
                    <a:p>
                      <a:pPr algn="r" rtl="1"/>
                      <a:r>
                        <a:rPr lang="ar-SA" sz="1800" dirty="0" smtClean="0"/>
                        <a:t>آلات ومعدات</a:t>
                      </a:r>
                      <a:endParaRPr lang="en-GB" sz="1800" dirty="0"/>
                    </a:p>
                  </a:txBody>
                  <a:tcPr marL="99060" marR="99060">
                    <a:solidFill>
                      <a:schemeClr val="tx2">
                        <a:lumMod val="20000"/>
                        <a:lumOff val="80000"/>
                      </a:schemeClr>
                    </a:solidFill>
                  </a:tcPr>
                </a:tc>
                <a:tc>
                  <a:txBody>
                    <a:bodyPr/>
                    <a:lstStyle/>
                    <a:p>
                      <a:pPr algn="l" rtl="1"/>
                      <a:r>
                        <a:rPr lang="ar-SA" sz="1800" b="1" dirty="0" smtClean="0"/>
                        <a:t>50000</a:t>
                      </a:r>
                      <a:endParaRPr lang="en-GB" sz="1800" b="1" dirty="0"/>
                    </a:p>
                  </a:txBody>
                  <a:tcPr marL="99060" marR="99060">
                    <a:solidFill>
                      <a:schemeClr val="tx2">
                        <a:lumMod val="20000"/>
                        <a:lumOff val="80000"/>
                      </a:schemeClr>
                    </a:solidFill>
                  </a:tcPr>
                </a:tc>
              </a:tr>
              <a:tr h="374650">
                <a:tc>
                  <a:txBody>
                    <a:bodyPr/>
                    <a:lstStyle/>
                    <a:p>
                      <a:pPr algn="r" rtl="1"/>
                      <a:endParaRPr lang="en-GB" sz="1800" dirty="0"/>
                    </a:p>
                  </a:txBody>
                  <a:tcPr marL="99060" marR="99060">
                    <a:solidFill>
                      <a:schemeClr val="tx2">
                        <a:lumMod val="20000"/>
                        <a:lumOff val="80000"/>
                      </a:schemeClr>
                    </a:solidFill>
                  </a:tcPr>
                </a:tc>
                <a:tc>
                  <a:txBody>
                    <a:bodyPr/>
                    <a:lstStyle/>
                    <a:p>
                      <a:pPr algn="l" rtl="1"/>
                      <a:endParaRPr lang="en-GB" sz="1800" b="1" dirty="0"/>
                    </a:p>
                  </a:txBody>
                  <a:tcPr marL="99060" marR="99060">
                    <a:solidFill>
                      <a:schemeClr val="tx2">
                        <a:lumMod val="20000"/>
                        <a:lumOff val="80000"/>
                      </a:schemeClr>
                    </a:solidFill>
                  </a:tcPr>
                </a:tc>
                <a:tc>
                  <a:txBody>
                    <a:bodyPr/>
                    <a:lstStyle/>
                    <a:p>
                      <a:pPr algn="r" rtl="1"/>
                      <a:r>
                        <a:rPr lang="ar-SA" sz="1800" dirty="0" smtClean="0"/>
                        <a:t>مبنى</a:t>
                      </a:r>
                      <a:endParaRPr lang="en-GB" sz="1800" dirty="0"/>
                    </a:p>
                  </a:txBody>
                  <a:tcPr marL="99060" marR="99060">
                    <a:solidFill>
                      <a:schemeClr val="tx2">
                        <a:lumMod val="20000"/>
                        <a:lumOff val="80000"/>
                      </a:schemeClr>
                    </a:solidFill>
                  </a:tcPr>
                </a:tc>
                <a:tc>
                  <a:txBody>
                    <a:bodyPr/>
                    <a:lstStyle/>
                    <a:p>
                      <a:pPr algn="l" rtl="1"/>
                      <a:r>
                        <a:rPr lang="ar-SA" sz="1800" b="1" dirty="0" smtClean="0"/>
                        <a:t>250000</a:t>
                      </a:r>
                      <a:endParaRPr lang="en-GB" sz="1800" b="1" dirty="0"/>
                    </a:p>
                  </a:txBody>
                  <a:tcPr marL="99060" marR="99060">
                    <a:solidFill>
                      <a:schemeClr val="tx2">
                        <a:lumMod val="20000"/>
                        <a:lumOff val="80000"/>
                      </a:schemeClr>
                    </a:solidFill>
                  </a:tcPr>
                </a:tc>
              </a:tr>
              <a:tr h="374650">
                <a:tc>
                  <a:txBody>
                    <a:bodyPr/>
                    <a:lstStyle/>
                    <a:p>
                      <a:pPr algn="r" rtl="1"/>
                      <a:r>
                        <a:rPr lang="ar-SA" sz="1800" b="1" u="sng" dirty="0" smtClean="0">
                          <a:solidFill>
                            <a:srgbClr val="FF0000"/>
                          </a:solidFill>
                        </a:rPr>
                        <a:t>حقوق الملكية</a:t>
                      </a:r>
                      <a:endParaRPr lang="en-GB" sz="1800" b="1" u="sng" dirty="0">
                        <a:solidFill>
                          <a:srgbClr val="FF0000"/>
                        </a:solidFill>
                      </a:endParaRPr>
                    </a:p>
                  </a:txBody>
                  <a:tcPr marL="99060" marR="99060">
                    <a:solidFill>
                      <a:schemeClr val="tx2">
                        <a:lumMod val="20000"/>
                        <a:lumOff val="80000"/>
                      </a:schemeClr>
                    </a:solidFill>
                  </a:tcPr>
                </a:tc>
                <a:tc>
                  <a:txBody>
                    <a:bodyPr/>
                    <a:lstStyle/>
                    <a:p>
                      <a:pPr algn="l" rtl="1"/>
                      <a:endParaRPr lang="en-GB" sz="1800" b="1" dirty="0"/>
                    </a:p>
                  </a:txBody>
                  <a:tcPr marL="99060" marR="99060">
                    <a:solidFill>
                      <a:schemeClr val="tx2">
                        <a:lumMod val="20000"/>
                        <a:lumOff val="80000"/>
                      </a:schemeClr>
                    </a:solidFill>
                  </a:tcPr>
                </a:tc>
                <a:tc>
                  <a:txBody>
                    <a:bodyPr/>
                    <a:lstStyle/>
                    <a:p>
                      <a:pPr algn="r" rtl="1"/>
                      <a:endParaRPr lang="en-GB" sz="1800"/>
                    </a:p>
                  </a:txBody>
                  <a:tcPr marL="99060" marR="99060">
                    <a:solidFill>
                      <a:schemeClr val="tx2">
                        <a:lumMod val="20000"/>
                        <a:lumOff val="80000"/>
                      </a:schemeClr>
                    </a:solidFill>
                  </a:tcPr>
                </a:tc>
                <a:tc>
                  <a:txBody>
                    <a:bodyPr/>
                    <a:lstStyle/>
                    <a:p>
                      <a:pPr algn="l" rtl="1"/>
                      <a:endParaRPr lang="en-GB" sz="1800" dirty="0"/>
                    </a:p>
                  </a:txBody>
                  <a:tcPr marL="99060" marR="99060">
                    <a:solidFill>
                      <a:schemeClr val="tx2">
                        <a:lumMod val="20000"/>
                        <a:lumOff val="80000"/>
                      </a:schemeClr>
                    </a:solidFill>
                  </a:tcPr>
                </a:tc>
              </a:tr>
              <a:tr h="374650">
                <a:tc>
                  <a:txBody>
                    <a:bodyPr/>
                    <a:lstStyle/>
                    <a:p>
                      <a:pPr algn="r" rtl="1"/>
                      <a:r>
                        <a:rPr lang="ar-SA" sz="1800" dirty="0" smtClean="0"/>
                        <a:t>رأس المال</a:t>
                      </a:r>
                      <a:endParaRPr lang="en-GB" sz="1800" dirty="0"/>
                    </a:p>
                  </a:txBody>
                  <a:tcPr marL="99060" marR="99060">
                    <a:solidFill>
                      <a:schemeClr val="tx2">
                        <a:lumMod val="20000"/>
                        <a:lumOff val="80000"/>
                      </a:schemeClr>
                    </a:solidFill>
                  </a:tcPr>
                </a:tc>
                <a:tc>
                  <a:txBody>
                    <a:bodyPr/>
                    <a:lstStyle/>
                    <a:p>
                      <a:pPr algn="l" rtl="1"/>
                      <a:r>
                        <a:rPr lang="ar-SA" sz="1800" b="1" dirty="0" smtClean="0"/>
                        <a:t>510000</a:t>
                      </a:r>
                      <a:endParaRPr lang="en-GB" sz="1800" b="1" dirty="0"/>
                    </a:p>
                  </a:txBody>
                  <a:tcPr marL="99060" marR="99060">
                    <a:solidFill>
                      <a:schemeClr val="tx2">
                        <a:lumMod val="20000"/>
                        <a:lumOff val="80000"/>
                      </a:schemeClr>
                    </a:solidFill>
                  </a:tcPr>
                </a:tc>
                <a:tc>
                  <a:txBody>
                    <a:bodyPr/>
                    <a:lstStyle/>
                    <a:p>
                      <a:pPr algn="r" rtl="1"/>
                      <a:endParaRPr lang="en-GB" sz="1800" dirty="0"/>
                    </a:p>
                  </a:txBody>
                  <a:tcPr marL="99060" marR="99060">
                    <a:solidFill>
                      <a:schemeClr val="tx2">
                        <a:lumMod val="20000"/>
                        <a:lumOff val="80000"/>
                      </a:schemeClr>
                    </a:solidFill>
                  </a:tcPr>
                </a:tc>
                <a:tc>
                  <a:txBody>
                    <a:bodyPr/>
                    <a:lstStyle/>
                    <a:p>
                      <a:pPr algn="l" rtl="1"/>
                      <a:endParaRPr lang="en-GB" sz="1800" b="1" dirty="0"/>
                    </a:p>
                  </a:txBody>
                  <a:tcPr marL="99060" marR="99060">
                    <a:solidFill>
                      <a:schemeClr val="tx2">
                        <a:lumMod val="20000"/>
                        <a:lumOff val="80000"/>
                      </a:schemeClr>
                    </a:solidFill>
                  </a:tcPr>
                </a:tc>
              </a:tr>
              <a:tr h="374650">
                <a:tc>
                  <a:txBody>
                    <a:bodyPr/>
                    <a:lstStyle/>
                    <a:p>
                      <a:pPr algn="r" rtl="1"/>
                      <a:endParaRPr lang="en-GB" sz="1800" dirty="0"/>
                    </a:p>
                  </a:txBody>
                  <a:tcPr marL="99060" marR="99060">
                    <a:solidFill>
                      <a:schemeClr val="tx2">
                        <a:lumMod val="20000"/>
                        <a:lumOff val="80000"/>
                      </a:schemeClr>
                    </a:solidFill>
                  </a:tcPr>
                </a:tc>
                <a:tc>
                  <a:txBody>
                    <a:bodyPr/>
                    <a:lstStyle/>
                    <a:p>
                      <a:pPr algn="l" rtl="1"/>
                      <a:endParaRPr lang="en-GB" sz="1800" b="1" dirty="0"/>
                    </a:p>
                  </a:txBody>
                  <a:tcPr marL="99060" marR="99060">
                    <a:solidFill>
                      <a:schemeClr val="tx2">
                        <a:lumMod val="20000"/>
                        <a:lumOff val="80000"/>
                      </a:schemeClr>
                    </a:solidFill>
                  </a:tcPr>
                </a:tc>
                <a:tc>
                  <a:txBody>
                    <a:bodyPr/>
                    <a:lstStyle/>
                    <a:p>
                      <a:pPr algn="r" rtl="1"/>
                      <a:endParaRPr lang="en-GB" sz="1800" dirty="0"/>
                    </a:p>
                  </a:txBody>
                  <a:tcPr marL="99060" marR="99060">
                    <a:solidFill>
                      <a:schemeClr val="tx2">
                        <a:lumMod val="20000"/>
                        <a:lumOff val="80000"/>
                      </a:schemeClr>
                    </a:solidFill>
                  </a:tcPr>
                </a:tc>
                <a:tc>
                  <a:txBody>
                    <a:bodyPr/>
                    <a:lstStyle/>
                    <a:p>
                      <a:pPr algn="l" rtl="1"/>
                      <a:endParaRPr lang="en-GB" sz="1800" b="1" dirty="0"/>
                    </a:p>
                  </a:txBody>
                  <a:tcPr marL="99060" marR="99060">
                    <a:solidFill>
                      <a:schemeClr val="tx2">
                        <a:lumMod val="20000"/>
                        <a:lumOff val="80000"/>
                      </a:schemeClr>
                    </a:solidFill>
                  </a:tcPr>
                </a:tc>
              </a:tr>
              <a:tr h="374650">
                <a:tc>
                  <a:txBody>
                    <a:bodyPr/>
                    <a:lstStyle/>
                    <a:p>
                      <a:pPr algn="r" rtl="1"/>
                      <a:r>
                        <a:rPr lang="ar-SA" sz="1800" dirty="0" smtClean="0">
                          <a:solidFill>
                            <a:schemeClr val="tx1"/>
                          </a:solidFill>
                        </a:rPr>
                        <a:t>المجموع</a:t>
                      </a:r>
                      <a:endParaRPr lang="en-GB" sz="1800" dirty="0">
                        <a:solidFill>
                          <a:schemeClr val="tx1"/>
                        </a:solidFill>
                      </a:endParaRPr>
                    </a:p>
                  </a:txBody>
                  <a:tcPr marL="99060" marR="99060">
                    <a:solidFill>
                      <a:srgbClr val="FFFF00"/>
                    </a:solidFill>
                  </a:tcPr>
                </a:tc>
                <a:tc>
                  <a:txBody>
                    <a:bodyPr/>
                    <a:lstStyle/>
                    <a:p>
                      <a:pPr algn="l" rtl="1"/>
                      <a:r>
                        <a:rPr lang="ar-SA" sz="1800" b="1" dirty="0" smtClean="0">
                          <a:solidFill>
                            <a:schemeClr val="tx1"/>
                          </a:solidFill>
                        </a:rPr>
                        <a:t>730000</a:t>
                      </a:r>
                      <a:endParaRPr lang="en-GB" sz="1800" b="1" dirty="0">
                        <a:solidFill>
                          <a:schemeClr val="tx1"/>
                        </a:solidFill>
                      </a:endParaRPr>
                    </a:p>
                  </a:txBody>
                  <a:tcPr marL="99060" marR="99060">
                    <a:solidFill>
                      <a:srgbClr val="FFFF00"/>
                    </a:solidFill>
                  </a:tcPr>
                </a:tc>
                <a:tc>
                  <a:txBody>
                    <a:bodyPr/>
                    <a:lstStyle/>
                    <a:p>
                      <a:pPr algn="r" rtl="1"/>
                      <a:r>
                        <a:rPr lang="ar-SA" sz="1800" dirty="0" smtClean="0">
                          <a:solidFill>
                            <a:schemeClr val="tx1"/>
                          </a:solidFill>
                        </a:rPr>
                        <a:t>المجموع</a:t>
                      </a:r>
                      <a:endParaRPr lang="en-GB" sz="1800" dirty="0">
                        <a:solidFill>
                          <a:schemeClr val="tx1"/>
                        </a:solidFill>
                      </a:endParaRPr>
                    </a:p>
                  </a:txBody>
                  <a:tcPr marL="99060" marR="99060">
                    <a:solidFill>
                      <a:srgbClr val="FFFF00"/>
                    </a:solidFill>
                  </a:tcPr>
                </a:tc>
                <a:tc>
                  <a:txBody>
                    <a:bodyPr/>
                    <a:lstStyle/>
                    <a:p>
                      <a:pPr algn="l" rtl="1"/>
                      <a:r>
                        <a:rPr lang="ar-SA" sz="1800" b="1" dirty="0" smtClean="0">
                          <a:solidFill>
                            <a:schemeClr val="tx1"/>
                          </a:solidFill>
                        </a:rPr>
                        <a:t>730000</a:t>
                      </a:r>
                      <a:endParaRPr lang="en-GB" sz="1800" b="1" dirty="0">
                        <a:solidFill>
                          <a:schemeClr val="tx1"/>
                        </a:solidFill>
                      </a:endParaRPr>
                    </a:p>
                  </a:txBody>
                  <a:tcPr marL="99060" marR="99060">
                    <a:solidFill>
                      <a:srgbClr val="FFFF00"/>
                    </a:solidFill>
                  </a:tcPr>
                </a:tc>
              </a:tr>
            </a:tbl>
          </a:graphicData>
        </a:graphic>
      </p:graphicFrame>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7016" y="6398079"/>
            <a:ext cx="396875"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73633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120</TotalTime>
  <Words>782</Words>
  <Application>Microsoft Office PowerPoint</Application>
  <PresentationFormat>A4 Paper (210x297 mm)</PresentationFormat>
  <Paragraphs>262</Paragraphs>
  <Slides>19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ae_AlMateen</vt:lpstr>
      <vt:lpstr>Arial</vt:lpstr>
      <vt:lpstr>AYM Wadiy S_U normal.</vt:lpstr>
      <vt:lpstr>Calibri</vt:lpstr>
      <vt:lpstr>Monotype Corsiva</vt:lpstr>
      <vt:lpstr>Monotype Koufi</vt:lpstr>
      <vt:lpstr>Times New Roman</vt:lpstr>
      <vt:lpstr>Traditional Arabic</vt:lpstr>
      <vt:lpstr>Wingdings 2</vt:lpstr>
      <vt:lpstr>Office Theme</vt:lpstr>
      <vt:lpstr>PowerPoint Presentation</vt:lpstr>
      <vt:lpstr>المحاضرة الثالثة</vt:lpstr>
      <vt:lpstr>النقاط الرئيسية:</vt:lpstr>
      <vt:lpstr>مفهوم الحساب Account</vt:lpstr>
      <vt:lpstr>تابع الحسابات وأنواعها</vt:lpstr>
      <vt:lpstr>تابع الحسابات وأنواعها</vt:lpstr>
      <vt:lpstr>تابع الحسابات وأنواعها</vt:lpstr>
      <vt:lpstr>تابع الحسابات وأنواعها</vt:lpstr>
      <vt:lpstr>تابع الحسابات وأنواعها</vt:lpstr>
      <vt:lpstr>بالتطبيق على مثال منشأة ناصر</vt:lpstr>
      <vt:lpstr>يمكن تصوير حساب البنك كما يلي:</vt:lpstr>
      <vt:lpstr>PowerPoint Presentation</vt:lpstr>
      <vt:lpstr>PowerPoint Presentation</vt:lpstr>
      <vt:lpstr>PowerPoint Presentation</vt:lpstr>
      <vt:lpstr>PowerPoint Presentation</vt:lpstr>
      <vt:lpstr>PowerPoint Presentation</vt:lpstr>
      <vt:lpstr> </vt:lpstr>
      <vt:lpstr>ويمكن إعداد ميزانية منشأة فاضل التجارية من خلال الحسابات السابقة وباستخدام الفروق كما يلي: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10</cp:revision>
  <dcterms:created xsi:type="dcterms:W3CDTF">2014-09-11T06:47:01Z</dcterms:created>
  <dcterms:modified xsi:type="dcterms:W3CDTF">2015-11-02T12:04:16Z</dcterms:modified>
</cp:coreProperties>
</file>