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310" r:id="rId3"/>
    <p:sldId id="317" r:id="rId4"/>
    <p:sldId id="318" r:id="rId5"/>
    <p:sldId id="319" r:id="rId6"/>
    <p:sldId id="320" r:id="rId7"/>
    <p:sldId id="321" r:id="rId8"/>
    <p:sldId id="322" r:id="rId9"/>
    <p:sldId id="323" r:id="rId10"/>
    <p:sldId id="324" r:id="rId11"/>
    <p:sldId id="325" r:id="rId12"/>
    <p:sldId id="326" r:id="rId13"/>
    <p:sldId id="327" r:id="rId14"/>
    <p:sldId id="328" r:id="rId15"/>
    <p:sldId id="329" r:id="rId16"/>
    <p:sldId id="330" r:id="rId17"/>
    <p:sldId id="331" r:id="rId18"/>
    <p:sldId id="332" r:id="rId19"/>
    <p:sldId id="333" r:id="rId20"/>
    <p:sldId id="266" r:id="rId2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E36"/>
    <a:srgbClr val="009900"/>
    <a:srgbClr val="AD9968"/>
    <a:srgbClr val="D9791B"/>
    <a:srgbClr val="AB1A25"/>
    <a:srgbClr val="00263A"/>
    <a:srgbClr val="FF3300"/>
    <a:srgbClr val="709256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29" autoAdjust="0"/>
    <p:restoredTop sz="94664" autoAdjust="0"/>
  </p:normalViewPr>
  <p:slideViewPr>
    <p:cSldViewPr>
      <p:cViewPr varScale="1">
        <p:scale>
          <a:sx n="59" d="100"/>
          <a:sy n="59" d="100"/>
        </p:scale>
        <p:origin x="78" y="76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02-Nov-15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3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 baseline="0"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73294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5760062" y="6365557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5" r:id="rId12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مبادئ المحاسبة (1)</a:t>
            </a:r>
          </a:p>
          <a:p>
            <a:pPr algn="ctr"/>
            <a:r>
              <a:rPr lang="ar-SA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</a:t>
            </a:r>
            <a:r>
              <a:rPr lang="ar-SA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أسامة محمد </a:t>
            </a:r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صالح</a:t>
            </a:r>
            <a:endParaRPr lang="ar-SA" sz="2800" b="1" dirty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936982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</a:t>
            </a:r>
            <a:r>
              <a:rPr lang="ar-SA" sz="2400" b="1" u="sng" dirty="0" smtClean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إدارة الأعمال</a:t>
            </a:r>
            <a:endParaRPr lang="en-US" sz="2400" b="1" u="sng" dirty="0">
              <a:solidFill>
                <a:srgbClr val="013E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r>
              <a:rPr lang="ar-EG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الخامسة</a:t>
            </a:r>
            <a:endParaRPr lang="en-US" spc="-150" dirty="0" smtClean="0">
              <a:solidFill>
                <a:srgbClr val="AD99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الدورة المحاسبية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188640"/>
            <a:ext cx="8915400" cy="1143000"/>
          </a:xfrm>
        </p:spPr>
        <p:txBody>
          <a:bodyPr/>
          <a:lstStyle/>
          <a:p>
            <a:pPr rtl="1"/>
            <a:r>
              <a:rPr lang="ar-SA" altLang="en-US" b="1" dirty="0">
                <a:solidFill>
                  <a:srgbClr val="C00000"/>
                </a:solidFill>
                <a:cs typeface="Arial" pitchFamily="34" charset="0"/>
              </a:rPr>
              <a:t>النقاط الرئيسية:</a:t>
            </a:r>
            <a:endParaRPr lang="en-US" b="1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268760"/>
            <a:ext cx="8915400" cy="4525963"/>
          </a:xfrm>
        </p:spPr>
        <p:txBody>
          <a:bodyPr/>
          <a:lstStyle/>
          <a:p>
            <a:pPr lvl="0" rtl="1">
              <a:buFont typeface="Arial" pitchFamily="34" charset="0"/>
              <a:buChar char="•"/>
            </a:pPr>
            <a:r>
              <a:rPr lang="ar-SA" altLang="en-US" sz="2800" b="1" dirty="0" smtClean="0">
                <a:solidFill>
                  <a:schemeClr val="tx1"/>
                </a:solidFill>
                <a:cs typeface="Arial" pitchFamily="34" charset="0"/>
              </a:rPr>
              <a:t>مراحل </a:t>
            </a:r>
            <a:r>
              <a:rPr lang="ar-SA" altLang="en-US" sz="2800" b="1" dirty="0">
                <a:solidFill>
                  <a:schemeClr val="tx1"/>
                </a:solidFill>
                <a:cs typeface="Arial" pitchFamily="34" charset="0"/>
              </a:rPr>
              <a:t>الدورة </a:t>
            </a:r>
            <a:r>
              <a:rPr lang="ar-SA" altLang="en-US" sz="2800" b="1" dirty="0" smtClean="0">
                <a:solidFill>
                  <a:schemeClr val="tx1"/>
                </a:solidFill>
                <a:cs typeface="Arial" pitchFamily="34" charset="0"/>
              </a:rPr>
              <a:t>المحاسبية</a:t>
            </a:r>
            <a:endParaRPr lang="en-US" altLang="en-US" sz="2800" b="1" dirty="0" smtClean="0">
              <a:solidFill>
                <a:schemeClr val="tx1"/>
              </a:solidFill>
              <a:cs typeface="Arial" pitchFamily="34" charset="0"/>
            </a:endParaRPr>
          </a:p>
          <a:p>
            <a:pPr lvl="0" rtl="1">
              <a:buFont typeface="Arial" pitchFamily="34" charset="0"/>
              <a:buChar char="•"/>
            </a:pPr>
            <a:r>
              <a:rPr lang="ar-SA" altLang="en-US" sz="2800" b="1" dirty="0">
                <a:solidFill>
                  <a:schemeClr val="tx1"/>
                </a:solidFill>
                <a:cs typeface="Arial" pitchFamily="34" charset="0"/>
              </a:rPr>
              <a:t>مفهوم </a:t>
            </a:r>
            <a:r>
              <a:rPr lang="ar-SA" altLang="en-US" sz="2800" b="1" dirty="0" smtClean="0">
                <a:solidFill>
                  <a:schemeClr val="tx1"/>
                </a:solidFill>
                <a:cs typeface="Arial" pitchFamily="34" charset="0"/>
              </a:rPr>
              <a:t>المستندات</a:t>
            </a:r>
            <a:endParaRPr lang="en-GB" altLang="en-US" sz="2800" b="1" dirty="0">
              <a:solidFill>
                <a:schemeClr val="tx1"/>
              </a:solidFill>
              <a:cs typeface="Arial" pitchFamily="34" charset="0"/>
            </a:endParaRPr>
          </a:p>
          <a:p>
            <a:pPr lvl="0" rtl="1">
              <a:buFont typeface="Arial" pitchFamily="34" charset="0"/>
              <a:buChar char="•"/>
            </a:pPr>
            <a:r>
              <a:rPr lang="ar-SA" altLang="en-US" sz="2800" b="1" dirty="0">
                <a:solidFill>
                  <a:schemeClr val="tx1"/>
                </a:solidFill>
                <a:cs typeface="Arial" pitchFamily="34" charset="0"/>
              </a:rPr>
              <a:t>مفهوم الدفاتر المحاسبية</a:t>
            </a:r>
            <a:endParaRPr lang="en-GB" altLang="en-US" sz="2800" b="1" dirty="0">
              <a:solidFill>
                <a:schemeClr val="tx1"/>
              </a:solidFill>
              <a:cs typeface="Arial" pitchFamily="34" charset="0"/>
            </a:endParaRPr>
          </a:p>
          <a:p>
            <a:pPr lvl="0" rtl="1">
              <a:buFont typeface="Arial" pitchFamily="34" charset="0"/>
              <a:buChar char="•"/>
            </a:pPr>
            <a:r>
              <a:rPr lang="ar-SA" altLang="en-US" sz="2800" b="1" dirty="0">
                <a:solidFill>
                  <a:schemeClr val="tx1"/>
                </a:solidFill>
                <a:cs typeface="Arial" pitchFamily="34" charset="0"/>
              </a:rPr>
              <a:t>المقصود بدفتر اليومية</a:t>
            </a:r>
            <a:endParaRPr lang="en-GB" altLang="en-US" sz="2800" b="1" dirty="0">
              <a:solidFill>
                <a:schemeClr val="tx1"/>
              </a:solidFill>
              <a:cs typeface="Arial" pitchFamily="34" charset="0"/>
            </a:endParaRPr>
          </a:p>
          <a:p>
            <a:pPr rtl="1"/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6205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1" name="Text Box 3"/>
          <p:cNvSpPr txBox="1">
            <a:spLocks noChangeArrowheads="1"/>
          </p:cNvSpPr>
          <p:nvPr/>
        </p:nvSpPr>
        <p:spPr bwMode="auto">
          <a:xfrm>
            <a:off x="8553401" y="2299719"/>
            <a:ext cx="947531" cy="2031325"/>
          </a:xfrm>
          <a:prstGeom prst="rect">
            <a:avLst/>
          </a:prstGeom>
          <a:solidFill>
            <a:srgbClr val="00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rtl="1" eaLnBrk="1" hangingPunct="1">
              <a:spcBef>
                <a:spcPct val="50000"/>
              </a:spcBef>
              <a:buFontTx/>
              <a:buNone/>
            </a:pPr>
            <a:r>
              <a:rPr lang="ar-EG" altLang="en-US" sz="1800" dirty="0">
                <a:solidFill>
                  <a:srgbClr val="FF3300"/>
                </a:solidFill>
                <a:latin typeface="Verdana" pitchFamily="34" charset="0"/>
              </a:rPr>
              <a:t>المستندات</a:t>
            </a:r>
          </a:p>
          <a:p>
            <a:pPr algn="ctr" rtl="1" eaLnBrk="1" hangingPunct="1">
              <a:spcBef>
                <a:spcPct val="50000"/>
              </a:spcBef>
              <a:buFontTx/>
              <a:buNone/>
            </a:pPr>
            <a:r>
              <a:rPr lang="ar-EG" altLang="en-US" sz="1800" dirty="0">
                <a:solidFill>
                  <a:srgbClr val="FF3300"/>
                </a:solidFill>
                <a:latin typeface="Verdana" pitchFamily="34" charset="0"/>
              </a:rPr>
              <a:t>فواتير</a:t>
            </a:r>
          </a:p>
          <a:p>
            <a:pPr algn="ctr" rtl="1" eaLnBrk="1" hangingPunct="1">
              <a:spcBef>
                <a:spcPct val="50000"/>
              </a:spcBef>
              <a:buFontTx/>
              <a:buNone/>
            </a:pPr>
            <a:r>
              <a:rPr lang="ar-EG" altLang="en-US" sz="1800" dirty="0">
                <a:solidFill>
                  <a:srgbClr val="FF3300"/>
                </a:solidFill>
                <a:latin typeface="Verdana" pitchFamily="34" charset="0"/>
              </a:rPr>
              <a:t>ايصالات</a:t>
            </a:r>
          </a:p>
          <a:p>
            <a:pPr algn="ctr" rtl="1" eaLnBrk="1" hangingPunct="1">
              <a:spcBef>
                <a:spcPct val="50000"/>
              </a:spcBef>
              <a:buFontTx/>
              <a:buNone/>
            </a:pPr>
            <a:r>
              <a:rPr lang="ar-EG" altLang="en-US" sz="1800" dirty="0">
                <a:solidFill>
                  <a:srgbClr val="FF3300"/>
                </a:solidFill>
                <a:latin typeface="Verdana" pitchFamily="34" charset="0"/>
              </a:rPr>
              <a:t>شيكات</a:t>
            </a:r>
          </a:p>
          <a:p>
            <a:pPr algn="ctr" rtl="1" eaLnBrk="1" hangingPunct="1">
              <a:spcBef>
                <a:spcPct val="50000"/>
              </a:spcBef>
              <a:buFontTx/>
              <a:buNone/>
            </a:pPr>
            <a:r>
              <a:rPr lang="ar-EG" altLang="en-US" sz="1800" dirty="0">
                <a:solidFill>
                  <a:srgbClr val="FF3300"/>
                </a:solidFill>
                <a:latin typeface="Verdana" pitchFamily="34" charset="0"/>
              </a:rPr>
              <a:t>كمبيالات</a:t>
            </a:r>
            <a:endParaRPr lang="en-US" altLang="en-US" sz="1800" dirty="0">
              <a:solidFill>
                <a:srgbClr val="FF3300"/>
              </a:solidFill>
              <a:latin typeface="Verdana" pitchFamily="34" charset="0"/>
            </a:endParaRPr>
          </a:p>
        </p:txBody>
      </p:sp>
      <p:sp>
        <p:nvSpPr>
          <p:cNvPr id="78852" name="Line 4"/>
          <p:cNvSpPr>
            <a:spLocks noChangeShapeType="1"/>
          </p:cNvSpPr>
          <p:nvPr/>
        </p:nvSpPr>
        <p:spPr bwMode="auto">
          <a:xfrm flipH="1">
            <a:off x="7326419" y="2833119"/>
            <a:ext cx="94076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853" name="Text Box 5"/>
          <p:cNvSpPr txBox="1">
            <a:spLocks noChangeArrowheads="1"/>
          </p:cNvSpPr>
          <p:nvPr/>
        </p:nvSpPr>
        <p:spPr bwMode="auto">
          <a:xfrm>
            <a:off x="7543676" y="2380773"/>
            <a:ext cx="723661" cy="369332"/>
          </a:xfrm>
          <a:prstGeom prst="rect">
            <a:avLst/>
          </a:prstGeom>
          <a:solidFill>
            <a:srgbClr val="FF99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ar-EG" altLang="en-US" sz="1800" dirty="0">
                <a:solidFill>
                  <a:srgbClr val="00FFFF"/>
                </a:solidFill>
                <a:latin typeface="Verdana" pitchFamily="34" charset="0"/>
              </a:rPr>
              <a:t>تسجيل</a:t>
            </a:r>
            <a:endParaRPr lang="en-US" altLang="en-US" sz="1800" dirty="0">
              <a:solidFill>
                <a:srgbClr val="00FFFF"/>
              </a:solidFill>
              <a:latin typeface="Verdana" pitchFamily="34" charset="0"/>
            </a:endParaRPr>
          </a:p>
        </p:txBody>
      </p:sp>
      <p:sp>
        <p:nvSpPr>
          <p:cNvPr id="78855" name="Text Box 7"/>
          <p:cNvSpPr txBox="1">
            <a:spLocks noChangeArrowheads="1"/>
          </p:cNvSpPr>
          <p:nvPr/>
        </p:nvSpPr>
        <p:spPr bwMode="auto">
          <a:xfrm>
            <a:off x="6204560" y="2526393"/>
            <a:ext cx="1013126" cy="923330"/>
          </a:xfrm>
          <a:prstGeom prst="rect">
            <a:avLst/>
          </a:prstGeom>
          <a:solidFill>
            <a:srgbClr val="00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rtl="1" eaLnBrk="1" hangingPunct="1">
              <a:spcBef>
                <a:spcPct val="50000"/>
              </a:spcBef>
              <a:buFontTx/>
              <a:buNone/>
            </a:pPr>
            <a:r>
              <a:rPr lang="ar-EG" altLang="en-US" sz="1800" dirty="0">
                <a:solidFill>
                  <a:srgbClr val="FF3300"/>
                </a:solidFill>
                <a:latin typeface="Verdana" pitchFamily="34" charset="0"/>
              </a:rPr>
              <a:t>دفتر اليومية العامة</a:t>
            </a:r>
            <a:endParaRPr lang="en-US" altLang="en-US" sz="1800" dirty="0">
              <a:solidFill>
                <a:srgbClr val="FF3300"/>
              </a:solidFill>
              <a:latin typeface="Verdana" pitchFamily="34" charset="0"/>
            </a:endParaRPr>
          </a:p>
        </p:txBody>
      </p:sp>
      <p:sp>
        <p:nvSpPr>
          <p:cNvPr id="78856" name="Line 8"/>
          <p:cNvSpPr>
            <a:spLocks noChangeShapeType="1"/>
          </p:cNvSpPr>
          <p:nvPr/>
        </p:nvSpPr>
        <p:spPr bwMode="auto">
          <a:xfrm flipH="1">
            <a:off x="5296510" y="2825067"/>
            <a:ext cx="796028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857" name="Text Box 9"/>
          <p:cNvSpPr txBox="1">
            <a:spLocks noChangeArrowheads="1"/>
          </p:cNvSpPr>
          <p:nvPr/>
        </p:nvSpPr>
        <p:spPr bwMode="auto">
          <a:xfrm>
            <a:off x="5169024" y="2380774"/>
            <a:ext cx="723661" cy="369332"/>
          </a:xfrm>
          <a:prstGeom prst="rect">
            <a:avLst/>
          </a:prstGeom>
          <a:solidFill>
            <a:srgbClr val="FF99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rtl="1" eaLnBrk="1" hangingPunct="1">
              <a:spcBef>
                <a:spcPct val="50000"/>
              </a:spcBef>
              <a:buFontTx/>
              <a:buNone/>
            </a:pPr>
            <a:r>
              <a:rPr lang="ar-EG" altLang="en-US" sz="1800" dirty="0">
                <a:solidFill>
                  <a:srgbClr val="00FFFF"/>
                </a:solidFill>
                <a:latin typeface="Verdana" pitchFamily="34" charset="0"/>
              </a:rPr>
              <a:t>ترحيل</a:t>
            </a:r>
            <a:endParaRPr lang="en-US" altLang="en-US" sz="1800" dirty="0">
              <a:solidFill>
                <a:srgbClr val="00FFFF"/>
              </a:solidFill>
              <a:latin typeface="Verdana" pitchFamily="34" charset="0"/>
            </a:endParaRPr>
          </a:p>
        </p:txBody>
      </p:sp>
      <p:sp>
        <p:nvSpPr>
          <p:cNvPr id="78858" name="Text Box 10"/>
          <p:cNvSpPr txBox="1">
            <a:spLocks noChangeArrowheads="1"/>
          </p:cNvSpPr>
          <p:nvPr/>
        </p:nvSpPr>
        <p:spPr bwMode="auto">
          <a:xfrm>
            <a:off x="3872880" y="2589805"/>
            <a:ext cx="1085492" cy="646331"/>
          </a:xfrm>
          <a:prstGeom prst="rect">
            <a:avLst/>
          </a:prstGeom>
          <a:solidFill>
            <a:srgbClr val="00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rtl="1" eaLnBrk="1" hangingPunct="1">
              <a:spcBef>
                <a:spcPct val="50000"/>
              </a:spcBef>
              <a:buFontTx/>
              <a:buNone/>
            </a:pPr>
            <a:r>
              <a:rPr lang="ar-EG" altLang="en-US" sz="1800" dirty="0">
                <a:solidFill>
                  <a:srgbClr val="FF3300"/>
                </a:solidFill>
                <a:latin typeface="Verdana" pitchFamily="34" charset="0"/>
              </a:rPr>
              <a:t>دفتر الاستاذ العام</a:t>
            </a:r>
            <a:endParaRPr lang="en-US" altLang="en-US" sz="1800" dirty="0">
              <a:solidFill>
                <a:srgbClr val="FF3300"/>
              </a:solidFill>
              <a:latin typeface="Verdana" pitchFamily="34" charset="0"/>
            </a:endParaRPr>
          </a:p>
        </p:txBody>
      </p:sp>
      <p:sp>
        <p:nvSpPr>
          <p:cNvPr id="78859" name="Line 11"/>
          <p:cNvSpPr>
            <a:spLocks noChangeShapeType="1"/>
          </p:cNvSpPr>
          <p:nvPr/>
        </p:nvSpPr>
        <p:spPr bwMode="auto">
          <a:xfrm flipH="1">
            <a:off x="3062387" y="2857836"/>
            <a:ext cx="723661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860" name="Text Box 12"/>
          <p:cNvSpPr txBox="1">
            <a:spLocks noChangeArrowheads="1"/>
          </p:cNvSpPr>
          <p:nvPr/>
        </p:nvSpPr>
        <p:spPr bwMode="auto">
          <a:xfrm>
            <a:off x="2000672" y="2526393"/>
            <a:ext cx="1013126" cy="646331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rtl="1" eaLnBrk="1" hangingPunct="1">
              <a:spcBef>
                <a:spcPct val="50000"/>
              </a:spcBef>
              <a:buFontTx/>
              <a:buNone/>
            </a:pPr>
            <a:r>
              <a:rPr lang="ar-EG" altLang="en-US" sz="1800" b="1" dirty="0">
                <a:latin typeface="Verdana" pitchFamily="34" charset="0"/>
              </a:rPr>
              <a:t>ميزان المراجعة</a:t>
            </a:r>
            <a:r>
              <a:rPr lang="ar-SA" altLang="en-US" sz="1800" b="1" dirty="0">
                <a:latin typeface="Verdana" pitchFamily="34" charset="0"/>
              </a:rPr>
              <a:t> </a:t>
            </a:r>
          </a:p>
        </p:txBody>
      </p:sp>
      <p:sp>
        <p:nvSpPr>
          <p:cNvPr id="78861" name="Line 13"/>
          <p:cNvSpPr>
            <a:spLocks noChangeShapeType="1"/>
          </p:cNvSpPr>
          <p:nvPr/>
        </p:nvSpPr>
        <p:spPr bwMode="auto">
          <a:xfrm flipH="1">
            <a:off x="1508462" y="2849559"/>
            <a:ext cx="333998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866" name="Text Box 18"/>
          <p:cNvSpPr txBox="1">
            <a:spLocks noChangeArrowheads="1"/>
          </p:cNvSpPr>
          <p:nvPr/>
        </p:nvSpPr>
        <p:spPr bwMode="auto">
          <a:xfrm>
            <a:off x="271003" y="2631886"/>
            <a:ext cx="1230224" cy="369332"/>
          </a:xfrm>
          <a:prstGeom prst="rect">
            <a:avLst/>
          </a:prstGeom>
          <a:solidFill>
            <a:srgbClr val="00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rtl="1" eaLnBrk="1" hangingPunct="1">
              <a:spcBef>
                <a:spcPct val="50000"/>
              </a:spcBef>
              <a:buFontTx/>
              <a:buNone/>
            </a:pPr>
            <a:r>
              <a:rPr lang="ar-EG" altLang="en-US" sz="1800" dirty="0">
                <a:solidFill>
                  <a:srgbClr val="FF3300"/>
                </a:solidFill>
                <a:latin typeface="Verdana" pitchFamily="34" charset="0"/>
              </a:rPr>
              <a:t>القوائم المالية</a:t>
            </a:r>
            <a:endParaRPr lang="en-US" altLang="en-US" sz="1800" dirty="0">
              <a:solidFill>
                <a:srgbClr val="FF3300"/>
              </a:solidFill>
              <a:latin typeface="Verdana" pitchFamily="34" charset="0"/>
            </a:endParaRPr>
          </a:p>
        </p:txBody>
      </p:sp>
      <p:sp>
        <p:nvSpPr>
          <p:cNvPr id="29730" name="Slide Number Placeholder 3"/>
          <p:cNvSpPr txBox="1">
            <a:spLocks/>
          </p:cNvSpPr>
          <p:nvPr/>
        </p:nvSpPr>
        <p:spPr bwMode="auto">
          <a:xfrm>
            <a:off x="8962902" y="6025081"/>
            <a:ext cx="592846" cy="507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rtl="1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chemeClr val="bg1"/>
                </a:solidFill>
                <a:latin typeface="Arial" pitchFamily="34" charset="0"/>
              </a:rPr>
              <a:t> ]  </a:t>
            </a:r>
            <a:fld id="{F0B71044-A65B-4CBE-9CA3-C28073FFDD88}" type="slidenum">
              <a:rPr lang="ar-SA" altLang="en-US" sz="1200">
                <a:solidFill>
                  <a:schemeClr val="bg1"/>
                </a:solidFill>
                <a:latin typeface="Arial" pitchFamily="34" charset="0"/>
              </a:rPr>
              <a:pPr rtl="1" eaLnBrk="1" hangingPunct="1">
                <a:spcBef>
                  <a:spcPct val="0"/>
                </a:spcBef>
                <a:buFontTx/>
                <a:buNone/>
              </a:pPr>
              <a:t>4</a:t>
            </a:fld>
            <a:r>
              <a:rPr lang="en-US" altLang="en-US" sz="1200">
                <a:solidFill>
                  <a:schemeClr val="bg1"/>
                </a:solidFill>
                <a:latin typeface="Arial" pitchFamily="34" charset="0"/>
              </a:rPr>
              <a:t> [ </a:t>
            </a:r>
          </a:p>
        </p:txBody>
      </p:sp>
      <p:sp>
        <p:nvSpPr>
          <p:cNvPr id="2" name="Rectangle 1"/>
          <p:cNvSpPr/>
          <p:nvPr/>
        </p:nvSpPr>
        <p:spPr>
          <a:xfrm>
            <a:off x="11428" y="116632"/>
            <a:ext cx="940606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Bef>
                <a:spcPct val="50000"/>
              </a:spcBef>
              <a:buSzPct val="140000"/>
              <a:defRPr/>
            </a:pPr>
            <a:r>
              <a:rPr lang="ar-SA" sz="4400" b="1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الدورة المحاسبية</a:t>
            </a:r>
          </a:p>
          <a:p>
            <a:pPr lvl="0" algn="just">
              <a:spcBef>
                <a:spcPct val="50000"/>
              </a:spcBef>
              <a:buSzPct val="140000"/>
              <a:defRPr/>
            </a:pPr>
            <a:r>
              <a:rPr lang="ar-SA" sz="2400" b="1" dirty="0" smtClean="0">
                <a:solidFill>
                  <a:srgbClr val="002A00"/>
                </a:solidFill>
                <a:latin typeface="Arial" charset="0"/>
                <a:cs typeface="Arial" charset="0"/>
              </a:rPr>
              <a:t>تعرف </a:t>
            </a:r>
            <a:r>
              <a:rPr lang="ar-SA" sz="2400" b="1" dirty="0">
                <a:solidFill>
                  <a:srgbClr val="002A00"/>
                </a:solidFill>
                <a:latin typeface="Arial" charset="0"/>
                <a:cs typeface="Arial" charset="0"/>
              </a:rPr>
              <a:t>دورة البيانات والمعلومات من بدء حدوثها كأحداث مالية واقتصادية وقياسها ثم إثباتها وتبويبها ثم تلخيصها وعرضها بالقوائم المالية بالدورة المحاسبية.</a:t>
            </a:r>
          </a:p>
          <a:p>
            <a:pPr lvl="0" algn="just">
              <a:spcBef>
                <a:spcPct val="50000"/>
              </a:spcBef>
              <a:buSzPct val="140000"/>
              <a:defRPr/>
            </a:pPr>
            <a:r>
              <a:rPr lang="ar-SA" sz="2400" b="1" dirty="0">
                <a:solidFill>
                  <a:srgbClr val="FF0000"/>
                </a:solidFill>
                <a:latin typeface="Arial" charset="0"/>
                <a:cs typeface="Arial" charset="0"/>
              </a:rPr>
              <a:t>ويلخص الشكل التالي مرحل الدورة المحاسبية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9377" y="6278759"/>
            <a:ext cx="779294" cy="591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87128671"/>
      </p:ext>
    </p:extLst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88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88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88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88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88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88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88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88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88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88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88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88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88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88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88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88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88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88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88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88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788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78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1" grpId="0" animBg="1"/>
      <p:bldP spid="78852" grpId="0" animBg="1"/>
      <p:bldP spid="78853" grpId="0" animBg="1"/>
      <p:bldP spid="78855" grpId="0" animBg="1"/>
      <p:bldP spid="78856" grpId="0" animBg="1"/>
      <p:bldP spid="78857" grpId="0" animBg="1"/>
      <p:bldP spid="78858" grpId="0" animBg="1"/>
      <p:bldP spid="78859" grpId="0" animBg="1"/>
      <p:bldP spid="78860" grpId="0" animBg="1"/>
      <p:bldP spid="78861" grpId="0" animBg="1"/>
      <p:bldP spid="7886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116632"/>
            <a:ext cx="8915400" cy="960438"/>
          </a:xfrm>
        </p:spPr>
        <p:txBody>
          <a:bodyPr/>
          <a:lstStyle/>
          <a:p>
            <a:pPr rtl="1"/>
            <a:r>
              <a:rPr lang="ar-SA" b="1" dirty="0">
                <a:solidFill>
                  <a:srgbClr val="C00000"/>
                </a:solidFill>
                <a:cs typeface="Arial" pitchFamily="34" charset="0"/>
              </a:rPr>
              <a:t>أولاً: التسجيل في دفتر اليومية العامة  </a:t>
            </a:r>
            <a:r>
              <a:rPr lang="en-GB" b="1" dirty="0">
                <a:solidFill>
                  <a:srgbClr val="C00000"/>
                </a:solidFill>
                <a:cs typeface="Arial" pitchFamily="34" charset="0"/>
              </a:rPr>
              <a:t/>
            </a:r>
            <a:br>
              <a:rPr lang="en-GB" b="1" dirty="0">
                <a:solidFill>
                  <a:srgbClr val="C00000"/>
                </a:solidFill>
                <a:cs typeface="Arial" pitchFamily="34" charset="0"/>
              </a:rPr>
            </a:br>
            <a:endParaRPr lang="en-GB" b="1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953500" cy="4754563"/>
          </a:xfrm>
        </p:spPr>
        <p:txBody>
          <a:bodyPr/>
          <a:lstStyle/>
          <a:p>
            <a:r>
              <a:rPr lang="en-GB" altLang="en-US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GB" altLang="en-US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Journal</a:t>
            </a:r>
            <a:r>
              <a:rPr lang="ar-SA" altLang="en-US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ar-SA" altLang="en-US" b="1" dirty="0" smtClean="0">
                <a:solidFill>
                  <a:srgbClr val="FF0000"/>
                </a:solidFill>
                <a:cs typeface="Arial" pitchFamily="34" charset="0"/>
              </a:rPr>
              <a:t>دفتر اليومية  </a:t>
            </a:r>
          </a:p>
          <a:p>
            <a:pPr algn="just" rtl="1">
              <a:lnSpc>
                <a:spcPct val="150000"/>
              </a:lnSpc>
            </a:pPr>
            <a:r>
              <a:rPr lang="ar-SA" altLang="en-US" sz="2800" dirty="0" smtClean="0">
                <a:cs typeface="Arial" pitchFamily="34" charset="0"/>
              </a:rPr>
              <a:t>عبارة عن سجل تثبت به العمليات المالية التي تقوم بها المنشأة أولاً بأول، طبقاً لتسلسل حدوثها الزمني من واقع المستندات المؤيدة، واستناداً إلى فكرة قاعدة القيد المزدوج</a:t>
            </a:r>
          </a:p>
          <a:p>
            <a:r>
              <a:rPr lang="ar-SA" altLang="en-US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altLang="en-US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Entries</a:t>
            </a:r>
            <a:r>
              <a:rPr lang="en-GB" alt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altLang="en-US" dirty="0" smtClean="0">
                <a:cs typeface="Arial" pitchFamily="34" charset="0"/>
              </a:rPr>
              <a:t>   </a:t>
            </a:r>
            <a:r>
              <a:rPr lang="ar-SA" altLang="en-US" b="1" dirty="0" smtClean="0">
                <a:solidFill>
                  <a:srgbClr val="FF0000"/>
                </a:solidFill>
                <a:cs typeface="Arial" pitchFamily="34" charset="0"/>
              </a:rPr>
              <a:t> قيود اليومية:</a:t>
            </a:r>
          </a:p>
          <a:p>
            <a:pPr>
              <a:lnSpc>
                <a:spcPct val="150000"/>
              </a:lnSpc>
            </a:pPr>
            <a:r>
              <a:rPr lang="ar-SA" altLang="en-US" sz="2800" dirty="0" smtClean="0">
                <a:cs typeface="Arial" pitchFamily="34" charset="0"/>
              </a:rPr>
              <a:t>يتم تسجيل العمليات المالية في شكل قيود توضح الطرف المدين والطرف الدائن لكل عملية في دفتر يسمى دفتر اليومية ويعرف أيضاً بدفتر القيد الأولي</a:t>
            </a:r>
          </a:p>
          <a:p>
            <a:r>
              <a:rPr lang="ar-SA" altLang="en-US" dirty="0" smtClean="0">
                <a:cs typeface="Arial" pitchFamily="34" charset="0"/>
              </a:rPr>
              <a:t> </a:t>
            </a:r>
          </a:p>
          <a:p>
            <a:endParaRPr lang="en-GB" altLang="en-US" dirty="0" smtClean="0">
              <a:cs typeface="Arial" pitchFamily="34" charset="0"/>
            </a:endParaRPr>
          </a:p>
        </p:txBody>
      </p:sp>
      <p:sp>
        <p:nvSpPr>
          <p:cNvPr id="1085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153481F-4279-4C1D-A659-618315B68C25}" type="slidenum">
              <a:rPr lang="ar-SA" altLang="en-US" sz="1200" smtClean="0">
                <a:solidFill>
                  <a:schemeClr val="bg1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20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542522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69776"/>
            <a:ext cx="8915400" cy="1143000"/>
          </a:xfrm>
        </p:spPr>
        <p:txBody>
          <a:bodyPr/>
          <a:lstStyle/>
          <a:p>
            <a:pPr rtl="1"/>
            <a:r>
              <a:rPr lang="ar-SA" sz="2800" b="1" dirty="0">
                <a:solidFill>
                  <a:srgbClr val="C00000"/>
                </a:solidFill>
                <a:cs typeface="Arial" pitchFamily="34" charset="0"/>
              </a:rPr>
              <a:t>ملاحظة: لابد من وجود مستند مؤيد لأي عملية مالية تسجل في دفتر اليومية</a:t>
            </a:r>
            <a:endParaRPr lang="en-GB" sz="2800" b="1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40768"/>
            <a:ext cx="9849544" cy="4896544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ar-SA" altLang="en-US" sz="2800" dirty="0" smtClean="0">
                <a:solidFill>
                  <a:srgbClr val="FF0000"/>
                </a:solidFill>
                <a:cs typeface="Arial" pitchFamily="34" charset="0"/>
              </a:rPr>
              <a:t>ما هو المقصود بالمستند: </a:t>
            </a:r>
            <a:r>
              <a:rPr lang="ar-SA" altLang="en-US" sz="2800" dirty="0" smtClean="0">
                <a:cs typeface="Arial" pitchFamily="34" charset="0"/>
              </a:rPr>
              <a:t>المستند هو  دليل موضوعي لإثبات حدوث العملية المالية، مثل الفواتير- الشيكات - الإيصالات، وما إلى ذلك.</a:t>
            </a:r>
          </a:p>
          <a:p>
            <a:pPr algn="just" rtl="1">
              <a:lnSpc>
                <a:spcPct val="150000"/>
              </a:lnSpc>
            </a:pPr>
            <a:r>
              <a:rPr lang="ar-SA" altLang="en-US" sz="2800" dirty="0" smtClean="0">
                <a:solidFill>
                  <a:srgbClr val="FF0000"/>
                </a:solidFill>
                <a:cs typeface="Arial" pitchFamily="34" charset="0"/>
              </a:rPr>
              <a:t>المستند هو مصدر القيد في السجلات والدفاتر المحاسبية</a:t>
            </a:r>
          </a:p>
          <a:p>
            <a:pPr algn="just" rtl="1">
              <a:lnSpc>
                <a:spcPct val="150000"/>
              </a:lnSpc>
            </a:pPr>
            <a:r>
              <a:rPr lang="ar-SA" altLang="en-US" sz="2800" dirty="0" smtClean="0">
                <a:cs typeface="Arial" pitchFamily="34" charset="0"/>
              </a:rPr>
              <a:t>لذلك تعد المستندات بمثابة الخطوة التمهيدية للدورة المحاسبية </a:t>
            </a:r>
            <a:endParaRPr lang="en-US" altLang="en-US" sz="2800" dirty="0" smtClean="0">
              <a:cs typeface="Arial" pitchFamily="34" charset="0"/>
            </a:endParaRPr>
          </a:p>
          <a:p>
            <a:pPr lvl="0" algn="just">
              <a:lnSpc>
                <a:spcPct val="150000"/>
              </a:lnSpc>
            </a:pPr>
            <a:r>
              <a:rPr lang="ar-SA" sz="2800" dirty="0">
                <a:solidFill>
                  <a:srgbClr val="FF0000"/>
                </a:solidFill>
              </a:rPr>
              <a:t>أنواع </a:t>
            </a:r>
            <a:r>
              <a:rPr lang="ar-SA" sz="2800" dirty="0" smtClean="0">
                <a:solidFill>
                  <a:srgbClr val="FF0000"/>
                </a:solidFill>
              </a:rPr>
              <a:t>المستندات</a:t>
            </a:r>
            <a:endParaRPr lang="en-US" sz="2800" dirty="0" smtClean="0">
              <a:solidFill>
                <a:srgbClr val="FF0000"/>
              </a:solidFill>
            </a:endParaRPr>
          </a:p>
          <a:p>
            <a:pPr lvl="0"/>
            <a:r>
              <a:rPr lang="ar-SA" sz="2800" u="sng" dirty="0">
                <a:solidFill>
                  <a:srgbClr val="FF0000"/>
                </a:solidFill>
              </a:rPr>
              <a:t>مستندات </a:t>
            </a:r>
            <a:r>
              <a:rPr lang="ar-SA" sz="2800" u="sng" dirty="0" smtClean="0">
                <a:solidFill>
                  <a:srgbClr val="FF0000"/>
                </a:solidFill>
              </a:rPr>
              <a:t>داخلية</a:t>
            </a:r>
            <a:r>
              <a:rPr lang="en-US" sz="2800" u="sng" dirty="0" smtClean="0">
                <a:solidFill>
                  <a:srgbClr val="FF0000"/>
                </a:solidFill>
              </a:rPr>
              <a:t> :</a:t>
            </a:r>
            <a:r>
              <a:rPr lang="ar-SA" sz="2800" dirty="0" smtClean="0"/>
              <a:t>تتقوم بتحريرها النشأة </a:t>
            </a:r>
            <a:r>
              <a:rPr lang="ar-SA" sz="2800" dirty="0" smtClean="0">
                <a:solidFill>
                  <a:srgbClr val="7030A0"/>
                </a:solidFill>
              </a:rPr>
              <a:t>مثل </a:t>
            </a:r>
            <a:r>
              <a:rPr lang="ar-SA" sz="2800" dirty="0">
                <a:solidFill>
                  <a:srgbClr val="7030A0"/>
                </a:solidFill>
              </a:rPr>
              <a:t>فاتورة </a:t>
            </a:r>
            <a:r>
              <a:rPr lang="ar-SA" sz="2800" dirty="0" smtClean="0">
                <a:solidFill>
                  <a:srgbClr val="7030A0"/>
                </a:solidFill>
              </a:rPr>
              <a:t>البيع</a:t>
            </a:r>
          </a:p>
          <a:p>
            <a:r>
              <a:rPr lang="ar-SA" sz="2800" u="sng" dirty="0">
                <a:solidFill>
                  <a:srgbClr val="FF0000"/>
                </a:solidFill>
              </a:rPr>
              <a:t>مستندات </a:t>
            </a:r>
            <a:r>
              <a:rPr lang="ar-SA" sz="2800" u="sng" dirty="0" smtClean="0">
                <a:solidFill>
                  <a:srgbClr val="FF0000"/>
                </a:solidFill>
              </a:rPr>
              <a:t>خارجية: </a:t>
            </a:r>
            <a:r>
              <a:rPr lang="ar-SA" sz="2800" dirty="0"/>
              <a:t>ترد إلى المنشأة ويحررها الغير </a:t>
            </a:r>
            <a:r>
              <a:rPr lang="ar-SA" sz="2800" dirty="0">
                <a:solidFill>
                  <a:srgbClr val="7030A0"/>
                </a:solidFill>
              </a:rPr>
              <a:t>مثل فاتورة الشراء</a:t>
            </a:r>
            <a:endParaRPr lang="en-GB" sz="2800" dirty="0">
              <a:solidFill>
                <a:srgbClr val="7030A0"/>
              </a:solidFill>
            </a:endParaRPr>
          </a:p>
          <a:p>
            <a:pPr lvl="0"/>
            <a:endParaRPr lang="ar-SA" sz="2800" u="sng" dirty="0">
              <a:solidFill>
                <a:srgbClr val="FF0000"/>
              </a:solidFill>
            </a:endParaRPr>
          </a:p>
          <a:p>
            <a:pPr lvl="0"/>
            <a:endParaRPr lang="en-GB" sz="2800" dirty="0"/>
          </a:p>
          <a:p>
            <a:pPr lvl="0"/>
            <a:endParaRPr lang="ar-SA" sz="2800" u="sng" dirty="0">
              <a:solidFill>
                <a:srgbClr val="FF0000"/>
              </a:solidFill>
            </a:endParaRPr>
          </a:p>
          <a:p>
            <a:pPr lvl="0" algn="just">
              <a:lnSpc>
                <a:spcPct val="150000"/>
              </a:lnSpc>
            </a:pPr>
            <a:endParaRPr lang="en-GB" sz="2800" dirty="0">
              <a:solidFill>
                <a:srgbClr val="FF0000"/>
              </a:solidFill>
            </a:endParaRPr>
          </a:p>
          <a:p>
            <a:pPr algn="just" rtl="1">
              <a:lnSpc>
                <a:spcPct val="150000"/>
              </a:lnSpc>
            </a:pPr>
            <a:endParaRPr lang="en-US" altLang="en-US" sz="2800" dirty="0" smtClean="0">
              <a:cs typeface="Arial" pitchFamily="34" charset="0"/>
            </a:endParaRPr>
          </a:p>
          <a:p>
            <a:pPr algn="just" rtl="1">
              <a:lnSpc>
                <a:spcPct val="150000"/>
              </a:lnSpc>
            </a:pPr>
            <a:endParaRPr lang="en-GB" altLang="en-US" sz="2800" dirty="0" smtClean="0">
              <a:cs typeface="Arial" pitchFamily="34" charset="0"/>
            </a:endParaRPr>
          </a:p>
        </p:txBody>
      </p:sp>
      <p:sp>
        <p:nvSpPr>
          <p:cNvPr id="1095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F812CB3-E570-4D2C-BD7D-09C0D1F8A533}" type="slidenum">
              <a:rPr lang="ar-SA" altLang="en-US" sz="1200" smtClean="0">
                <a:solidFill>
                  <a:schemeClr val="bg1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20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93828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116632"/>
            <a:ext cx="8915400" cy="1143000"/>
          </a:xfrm>
        </p:spPr>
        <p:txBody>
          <a:bodyPr/>
          <a:lstStyle/>
          <a:p>
            <a:pPr rtl="1"/>
            <a:r>
              <a:rPr lang="ar-SA" altLang="en-US" b="1">
                <a:solidFill>
                  <a:srgbClr val="C00000"/>
                </a:solidFill>
                <a:cs typeface="Arial" pitchFamily="34" charset="0"/>
              </a:rPr>
              <a:t>شروط التسجيل في دفتر اليومية</a:t>
            </a:r>
            <a:endParaRPr lang="en-GB" altLang="en-US" b="1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754563"/>
          </a:xfrm>
        </p:spPr>
        <p:txBody>
          <a:bodyPr/>
          <a:lstStyle/>
          <a:p>
            <a:r>
              <a:rPr lang="ar-SA" altLang="en-US" sz="2800" smtClean="0">
                <a:cs typeface="Arial" pitchFamily="34" charset="0"/>
              </a:rPr>
              <a:t>دفتر اليومية دفتر نظامي يستلزم مراعاة مجموعة من الاشتراطات عند إجراء قيود اليومية:</a:t>
            </a:r>
          </a:p>
          <a:p>
            <a:pPr rtl="1">
              <a:lnSpc>
                <a:spcPct val="150000"/>
              </a:lnSpc>
              <a:buFont typeface="Arial" pitchFamily="34" charset="0"/>
              <a:buChar char="•"/>
            </a:pPr>
            <a:r>
              <a:rPr lang="ar-SA" altLang="en-US" sz="2800" smtClean="0">
                <a:cs typeface="Arial" pitchFamily="34" charset="0"/>
              </a:rPr>
              <a:t>تسجيل جميع العمليات المالية للمنشأة أولاً بأول وطبقاً لتسلسلها التاريخي </a:t>
            </a:r>
          </a:p>
          <a:p>
            <a:pPr rtl="1">
              <a:lnSpc>
                <a:spcPct val="150000"/>
              </a:lnSpc>
              <a:buFont typeface="Arial" pitchFamily="34" charset="0"/>
              <a:buChar char="•"/>
            </a:pPr>
            <a:r>
              <a:rPr lang="ar-SA" altLang="en-US" sz="2800" smtClean="0">
                <a:cs typeface="Arial" pitchFamily="34" charset="0"/>
              </a:rPr>
              <a:t>عدم الشطب أو الكشط أو التحشير في الدفتر</a:t>
            </a:r>
          </a:p>
          <a:p>
            <a:pPr rtl="1">
              <a:lnSpc>
                <a:spcPct val="150000"/>
              </a:lnSpc>
              <a:buFont typeface="Arial" pitchFamily="34" charset="0"/>
              <a:buChar char="•"/>
            </a:pPr>
            <a:r>
              <a:rPr lang="ar-SA" altLang="en-US" sz="2800" smtClean="0">
                <a:cs typeface="Arial" pitchFamily="34" charset="0"/>
              </a:rPr>
              <a:t>عدم ترك فراغ أو أسطر بين أطراف القيد الواحد أو بين القيود</a:t>
            </a:r>
          </a:p>
          <a:p>
            <a:pPr rtl="1">
              <a:lnSpc>
                <a:spcPct val="150000"/>
              </a:lnSpc>
              <a:buFont typeface="Arial" pitchFamily="34" charset="0"/>
              <a:buChar char="•"/>
            </a:pPr>
            <a:r>
              <a:rPr lang="ar-SA" altLang="en-US" sz="2800" smtClean="0">
                <a:cs typeface="Arial" pitchFamily="34" charset="0"/>
              </a:rPr>
              <a:t>ترقيم صفحات الدفتر بأرقام مسلسلة</a:t>
            </a:r>
          </a:p>
          <a:p>
            <a:pPr rtl="1">
              <a:lnSpc>
                <a:spcPct val="150000"/>
              </a:lnSpc>
              <a:buFont typeface="Arial" pitchFamily="34" charset="0"/>
              <a:buChar char="•"/>
            </a:pPr>
            <a:r>
              <a:rPr lang="ar-SA" altLang="en-US" sz="2800" smtClean="0">
                <a:cs typeface="Arial" pitchFamily="34" charset="0"/>
              </a:rPr>
              <a:t>التوقيع أو وضع ختم المنشأة على كل صفحة من صفحات الدفتر</a:t>
            </a:r>
            <a:endParaRPr lang="en-GB" altLang="en-US" sz="2800" smtClean="0">
              <a:cs typeface="Arial" pitchFamily="34" charset="0"/>
            </a:endParaRPr>
          </a:p>
        </p:txBody>
      </p:sp>
      <p:sp>
        <p:nvSpPr>
          <p:cNvPr id="11162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BD1C2B2-F0F9-49A7-8D18-E765C137C6DC}" type="slidenum">
              <a:rPr lang="ar-SA" altLang="en-US" sz="1200" smtClean="0">
                <a:solidFill>
                  <a:schemeClr val="bg1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20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26694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GB" altLang="en-US" smtClean="0">
              <a:cs typeface="Arial" pitchFamily="34" charset="0"/>
            </a:endParaRP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>
          <a:xfrm>
            <a:off x="536575" y="6245225"/>
            <a:ext cx="2503488" cy="476250"/>
          </a:xfrm>
          <a:prstGeom prst="ellipse">
            <a:avLst/>
          </a:prstGeom>
          <a:noFill/>
        </p:spPr>
        <p:txBody>
          <a:bodyPr wrap="none" lIns="0" tIns="0" rIns="0" bIns="0" anchor="ctr" anchorCtr="1"/>
          <a:lstStyle/>
          <a:p>
            <a:pPr algn="ctr" rtl="0">
              <a:defRPr/>
            </a:pPr>
            <a:endParaRPr lang="en-GB" sz="14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990600" y="116632"/>
            <a:ext cx="8420100" cy="788987"/>
          </a:xfrm>
          <a:prstGeom prst="rect">
            <a:avLst/>
          </a:prstGeom>
        </p:spPr>
        <p:txBody>
          <a:bodyPr/>
          <a:lstStyle/>
          <a:p>
            <a:r>
              <a:rPr lang="ar-SA" sz="4400" b="1" dirty="0">
                <a:solidFill>
                  <a:srgbClr val="C00000"/>
                </a:solidFill>
                <a:latin typeface="+mj-lt"/>
                <a:ea typeface="+mj-ea"/>
              </a:rPr>
              <a:t>شكل دفتر اليومية العامة</a:t>
            </a:r>
            <a:endParaRPr lang="en-GB" sz="4400" b="1" dirty="0">
              <a:solidFill>
                <a:srgbClr val="C00000"/>
              </a:solidFill>
              <a:latin typeface="+mj-lt"/>
              <a:ea typeface="+mj-ea"/>
            </a:endParaRPr>
          </a:p>
        </p:txBody>
      </p:sp>
      <p:graphicFrame>
        <p:nvGraphicFramePr>
          <p:cNvPr id="9" name="Group 73"/>
          <p:cNvGraphicFramePr>
            <a:graphicFrameLocks noGrp="1"/>
          </p:cNvGraphicFramePr>
          <p:nvPr/>
        </p:nvGraphicFramePr>
        <p:xfrm>
          <a:off x="533401" y="1023938"/>
          <a:ext cx="8915399" cy="4579937"/>
        </p:xfrm>
        <a:graphic>
          <a:graphicData uri="http://schemas.openxmlformats.org/drawingml/2006/table">
            <a:tbl>
              <a:tblPr rtl="1"/>
              <a:tblGrid>
                <a:gridCol w="900952"/>
                <a:gridCol w="933598"/>
                <a:gridCol w="3409803"/>
                <a:gridCol w="744072"/>
                <a:gridCol w="950258"/>
                <a:gridCol w="1107142"/>
                <a:gridCol w="869574"/>
              </a:tblGrid>
              <a:tr h="1031681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مدين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دائن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البيــــــــــــــــان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رقم القيد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رقم المستند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رقم صفحة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الأستاذ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التاريخ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091006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0000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0000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من </a:t>
                      </a:r>
                      <a:r>
                        <a:rPr kumimoji="0" lang="ar-SA" sz="24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حـ</a:t>
                      </a:r>
                      <a:r>
                        <a:rPr kumimoji="0" lang="ar-SA" sz="2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/ الطرف المدين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    </a:t>
                      </a:r>
                      <a:r>
                        <a:rPr kumimoji="0" lang="ar-SA" sz="2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إلى </a:t>
                      </a:r>
                      <a:r>
                        <a:rPr kumimoji="0" lang="ar-SA" sz="24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حـ</a:t>
                      </a:r>
                      <a:r>
                        <a:rPr kumimoji="0" lang="ar-SA" sz="2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/ الطرف الدائن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(شرح مختصر للقيد)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ــــــــــــــــــــــــــــــــــــــــــــــ</a:t>
                      </a:r>
                      <a:endParaRPr kumimoji="0" lang="en-GB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مستند رقم/0000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4/11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5725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-----</a:t>
                      </a:r>
                      <a:endParaRPr kumimoji="0" lang="en-GB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-----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المجموع</a:t>
                      </a:r>
                      <a:endParaRPr kumimoji="0" lang="en-GB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2681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35A54BD-983F-4CEA-A626-7D7817CDBC9C}" type="slidenum">
              <a:rPr lang="ar-SA" altLang="en-US" sz="1200" smtClean="0">
                <a:solidFill>
                  <a:schemeClr val="bg1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20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291783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188640"/>
            <a:ext cx="8915400" cy="1143000"/>
          </a:xfrm>
        </p:spPr>
        <p:txBody>
          <a:bodyPr/>
          <a:lstStyle/>
          <a:p>
            <a:pPr rtl="1"/>
            <a:r>
              <a:rPr lang="ar-SA" b="1" dirty="0">
                <a:solidFill>
                  <a:srgbClr val="C00000"/>
                </a:solidFill>
                <a:cs typeface="Arial" pitchFamily="34" charset="0"/>
              </a:rPr>
              <a:t>فوائد استخدام دفتر اليومية </a:t>
            </a:r>
            <a:endParaRPr lang="en-GB" b="1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>
              <a:lnSpc>
                <a:spcPct val="150000"/>
              </a:lnSpc>
              <a:buFont typeface="Arial" pitchFamily="34" charset="0"/>
              <a:buChar char="•"/>
            </a:pPr>
            <a:r>
              <a:rPr lang="ar-SA" altLang="en-US" smtClean="0">
                <a:cs typeface="Arial" pitchFamily="34" charset="0"/>
              </a:rPr>
              <a:t>تسجيل جميع العمليات المالية في مكان واحد</a:t>
            </a:r>
          </a:p>
          <a:p>
            <a:pPr algn="just" rtl="1">
              <a:lnSpc>
                <a:spcPct val="150000"/>
              </a:lnSpc>
              <a:buFont typeface="Arial" pitchFamily="34" charset="0"/>
              <a:buChar char="•"/>
            </a:pPr>
            <a:r>
              <a:rPr lang="ar-SA" altLang="en-US" smtClean="0">
                <a:cs typeface="Arial" pitchFamily="34" charset="0"/>
              </a:rPr>
              <a:t>توفير معلومات عن العمليات المالية التي حدثت خلال فترة زمنية معينة</a:t>
            </a:r>
          </a:p>
          <a:p>
            <a:pPr algn="just" rtl="1">
              <a:lnSpc>
                <a:spcPct val="150000"/>
              </a:lnSpc>
              <a:buFont typeface="Arial" pitchFamily="34" charset="0"/>
              <a:buChar char="•"/>
            </a:pPr>
            <a:r>
              <a:rPr lang="ar-SA" altLang="en-US" smtClean="0">
                <a:cs typeface="Arial" pitchFamily="34" charset="0"/>
              </a:rPr>
              <a:t>تقليل فرص حدوث الأخطاء مثل السهو عن تسجيل بعض العمليات أو بعض أطرافها في دفتر الأستاذ</a:t>
            </a:r>
            <a:endParaRPr lang="en-GB" altLang="en-US" smtClean="0">
              <a:cs typeface="Arial" pitchFamily="34" charset="0"/>
            </a:endParaRPr>
          </a:p>
        </p:txBody>
      </p:sp>
      <p:sp>
        <p:nvSpPr>
          <p:cNvPr id="11366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A9156A5-BE81-4107-AEBE-7B859D340B67}" type="slidenum">
              <a:rPr lang="ar-SA" altLang="en-US" sz="1200" smtClean="0">
                <a:solidFill>
                  <a:schemeClr val="bg1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20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114354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altLang="en-US" smtClean="0">
              <a:cs typeface="Arial" pitchFamily="34" charset="0"/>
            </a:endParaRPr>
          </a:p>
        </p:txBody>
      </p:sp>
      <p:sp>
        <p:nvSpPr>
          <p:cNvPr id="11469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939ED261-104B-4718-BEC4-3B4581074E57}" type="slidenum">
              <a:rPr lang="ar-SA" altLang="en-US" sz="1200" smtClean="0">
                <a:solidFill>
                  <a:schemeClr val="bg1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200" smtClean="0">
              <a:solidFill>
                <a:schemeClr val="bg1"/>
              </a:solidFill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304800" y="250776"/>
            <a:ext cx="9105900" cy="873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anchor="ctr"/>
          <a:lstStyle/>
          <a:p>
            <a:pPr>
              <a:defRPr/>
            </a:pPr>
            <a:r>
              <a:rPr lang="ar-SA" sz="2400" b="1" dirty="0">
                <a:solidFill>
                  <a:srgbClr val="C00000"/>
                </a:solidFill>
              </a:rPr>
              <a:t>بالتطبيق على مثال منشأة </a:t>
            </a:r>
            <a:r>
              <a:rPr lang="ar-SA" sz="2400" b="1" dirty="0" smtClean="0">
                <a:solidFill>
                  <a:srgbClr val="C00000"/>
                </a:solidFill>
              </a:rPr>
              <a:t>ناصر يمكن </a:t>
            </a:r>
            <a:r>
              <a:rPr lang="ar-SA" sz="2400" b="1" dirty="0">
                <a:solidFill>
                  <a:srgbClr val="C00000"/>
                </a:solidFill>
              </a:rPr>
              <a:t>إجراء قيود اليومية وذلك كما يلي:</a:t>
            </a:r>
          </a:p>
          <a:p>
            <a:pPr>
              <a:defRPr/>
            </a:pPr>
            <a:r>
              <a:rPr lang="ar-SA" sz="2400" b="1" dirty="0">
                <a:solidFill>
                  <a:srgbClr val="C00000"/>
                </a:solidFill>
              </a:rPr>
              <a:t>العملية الأولى: في 1/1 تم إيداع مبلغ 500 ألف ريال في حساب المنشأة التجارية ببنك الرياض كرأس مال للمنشأة</a:t>
            </a:r>
            <a:endParaRPr lang="en-GB" sz="2400" dirty="0">
              <a:solidFill>
                <a:srgbClr val="C00000"/>
              </a:solidFill>
            </a:endParaRPr>
          </a:p>
        </p:txBody>
      </p:sp>
      <p:graphicFrame>
        <p:nvGraphicFramePr>
          <p:cNvPr id="8" name="Group 73"/>
          <p:cNvGraphicFramePr>
            <a:graphicFrameLocks noGrp="1"/>
          </p:cNvGraphicFramePr>
          <p:nvPr/>
        </p:nvGraphicFramePr>
        <p:xfrm>
          <a:off x="533401" y="1219200"/>
          <a:ext cx="8915399" cy="4495800"/>
        </p:xfrm>
        <a:graphic>
          <a:graphicData uri="http://schemas.openxmlformats.org/drawingml/2006/table">
            <a:tbl>
              <a:tblPr rtl="1"/>
              <a:tblGrid>
                <a:gridCol w="1107142"/>
                <a:gridCol w="1057834"/>
                <a:gridCol w="3079377"/>
                <a:gridCol w="744072"/>
                <a:gridCol w="950258"/>
                <a:gridCol w="1107142"/>
                <a:gridCol w="869574"/>
              </a:tblGrid>
              <a:tr h="931706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مدين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دائن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البيــــــــــــــــان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رقم القيد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رقم المستند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رقم صفحة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الأستاذ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التاريخ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124444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500000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500000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من </a:t>
                      </a:r>
                      <a:r>
                        <a:rPr kumimoji="0" lang="ar-SA" sz="2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حـ</a:t>
                      </a:r>
                      <a:r>
                        <a:rPr kumimoji="0" lang="ar-SA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/ البنك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    </a:t>
                      </a:r>
                      <a:r>
                        <a:rPr kumimoji="0" lang="ar-SA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إلى </a:t>
                      </a:r>
                      <a:r>
                        <a:rPr kumimoji="0" lang="ar-SA" sz="2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حـ</a:t>
                      </a:r>
                      <a:r>
                        <a:rPr kumimoji="0" lang="ar-SA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/ رأس المال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(إيداع رأس المال في حساب باسم المنشأة في بنك الرياض)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ـــــــــــــــــــــــــــــــــــــــــــــــــــــ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قسيمة إيداع رقم/1206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1/1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3965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500000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500000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المجموع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211166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914400" y="228600"/>
            <a:ext cx="8458200" cy="685800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ar-SA" altLang="en-US" sz="2400" b="1" dirty="0" smtClean="0">
                <a:solidFill>
                  <a:srgbClr val="C00000"/>
                </a:solidFill>
                <a:cs typeface="Arial" pitchFamily="34" charset="0"/>
              </a:rPr>
              <a:t>العملية </a:t>
            </a:r>
            <a:r>
              <a:rPr lang="ar-SA" altLang="en-US" sz="2400" b="1" dirty="0" smtClean="0">
                <a:solidFill>
                  <a:srgbClr val="C00000"/>
                </a:solidFill>
                <a:cs typeface="Arial" pitchFamily="34" charset="0"/>
              </a:rPr>
              <a:t>الثانية: في 1/3 اقترضت منشأة ناصر</a:t>
            </a:r>
            <a:r>
              <a:rPr lang="en-US" altLang="en-US" sz="2400" b="1" dirty="0" smtClean="0">
                <a:solidFill>
                  <a:srgbClr val="C00000"/>
                </a:solidFill>
                <a:cs typeface="Arial" pitchFamily="34" charset="0"/>
              </a:rPr>
              <a:t> </a:t>
            </a:r>
            <a:r>
              <a:rPr lang="ar-SA" altLang="en-US" sz="2400" b="1" dirty="0" smtClean="0">
                <a:solidFill>
                  <a:srgbClr val="C00000"/>
                </a:solidFill>
                <a:cs typeface="Arial" pitchFamily="34" charset="0"/>
              </a:rPr>
              <a:t>مبلغ 200 ألف ريال من بنك الرياض لاستكمال مستلزمات بدء النشاط وتم إيداعها حساب المنشأة بالبنك</a:t>
            </a:r>
            <a:r>
              <a:rPr lang="en-GB" altLang="en-US" sz="2400" b="1" dirty="0" smtClean="0">
                <a:solidFill>
                  <a:srgbClr val="C00000"/>
                </a:solidFill>
                <a:cs typeface="Arial" pitchFamily="34" charset="0"/>
              </a:rPr>
              <a:t/>
            </a:r>
            <a:br>
              <a:rPr lang="en-GB" altLang="en-US" sz="2400" b="1" dirty="0" smtClean="0">
                <a:solidFill>
                  <a:srgbClr val="C00000"/>
                </a:solidFill>
                <a:cs typeface="Arial" pitchFamily="34" charset="0"/>
              </a:rPr>
            </a:br>
            <a:endParaRPr lang="ar-SA" altLang="en-US" sz="2400" b="1" dirty="0" smtClean="0">
              <a:solidFill>
                <a:srgbClr val="C00000"/>
              </a:solidFill>
              <a:cs typeface="Arial" pitchFamily="34" charset="0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048935876"/>
              </p:ext>
            </p:extLst>
          </p:nvPr>
        </p:nvGraphicFramePr>
        <p:xfrm>
          <a:off x="457201" y="1377280"/>
          <a:ext cx="8915399" cy="4572000"/>
        </p:xfrm>
        <a:graphic>
          <a:graphicData uri="http://schemas.openxmlformats.org/drawingml/2006/table">
            <a:tbl>
              <a:tblPr rtl="1"/>
              <a:tblGrid>
                <a:gridCol w="1107142"/>
                <a:gridCol w="1057834"/>
                <a:gridCol w="3079377"/>
                <a:gridCol w="744072"/>
                <a:gridCol w="950258"/>
                <a:gridCol w="1107142"/>
                <a:gridCol w="869574"/>
              </a:tblGrid>
              <a:tr h="94694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مدين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دائن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البيــــــــــــــــان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رقم القيد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رقم المستند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رقم صفحة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الأستاذ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التاريخ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17789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200000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200000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من </a:t>
                      </a:r>
                      <a:r>
                        <a:rPr kumimoji="0" lang="ar-SA" sz="2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حـ</a:t>
                      </a:r>
                      <a:r>
                        <a:rPr kumimoji="0" lang="ar-SA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/ البنك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    </a:t>
                      </a:r>
                      <a:r>
                        <a:rPr kumimoji="0" lang="ar-SA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إلى </a:t>
                      </a:r>
                      <a:r>
                        <a:rPr kumimoji="0" lang="ar-SA" sz="2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حـ</a:t>
                      </a:r>
                      <a:r>
                        <a:rPr kumimoji="0" lang="ar-SA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/ قرض البنك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(إثبات الحصول على قرض من بنك الرياض)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ــــــــــــــــــــــــــــــــــــــــــــــــــــــ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قسيمة إيداع رقم/1409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1/3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4717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700000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700000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المجموع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5749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7495E6F-74A6-41B7-B76F-2EAAFD445420}" type="slidenum">
              <a:rPr lang="ar-SA" altLang="en-US" sz="1200">
                <a:solidFill>
                  <a:schemeClr val="bg1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1200">
              <a:solidFill>
                <a:schemeClr val="bg1"/>
              </a:solidFill>
            </a:endParaRPr>
          </a:p>
        </p:txBody>
      </p:sp>
      <p:sp>
        <p:nvSpPr>
          <p:cNvPr id="115750" name="Slide Number Placeholder 4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2068ACF-C4B8-472C-ADB2-AB9F6275BEA2}" type="slidenum">
              <a:rPr lang="ar-SA" altLang="en-US" sz="1200" smtClean="0">
                <a:solidFill>
                  <a:schemeClr val="bg1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120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86846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272480" y="116632"/>
            <a:ext cx="9176320" cy="762000"/>
          </a:xfrm>
          <a:prstGeom prst="rect">
            <a:avLst/>
          </a:prstGeom>
        </p:spPr>
        <p:txBody>
          <a:bodyPr/>
          <a:lstStyle/>
          <a:p>
            <a:pPr rtl="1"/>
            <a:r>
              <a:rPr lang="ar-SA" altLang="en-US" sz="2400" b="1" dirty="0" smtClean="0">
                <a:solidFill>
                  <a:srgbClr val="C00000"/>
                </a:solidFill>
                <a:cs typeface="Arial" pitchFamily="34" charset="0"/>
              </a:rPr>
              <a:t>العملية الثالثة: في 1/5اشترت منشأة ناصر مبنى بمبلغ 250 ألف ريال ليكون مقراً للنشاط، وقد تم سداد القيمة لصاحب المبنى بشيك مسحوب على حساب المنشأة ببنك الرياض</a:t>
            </a:r>
            <a:endParaRPr lang="en-GB" altLang="en-US" sz="2400" dirty="0" smtClean="0">
              <a:solidFill>
                <a:srgbClr val="C00000"/>
              </a:solidFill>
              <a:cs typeface="Arial" pitchFamily="34" charset="0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638481217"/>
              </p:ext>
            </p:extLst>
          </p:nvPr>
        </p:nvGraphicFramePr>
        <p:xfrm>
          <a:off x="457201" y="1521296"/>
          <a:ext cx="8915399" cy="4572000"/>
        </p:xfrm>
        <a:graphic>
          <a:graphicData uri="http://schemas.openxmlformats.org/drawingml/2006/table">
            <a:tbl>
              <a:tblPr rtl="1"/>
              <a:tblGrid>
                <a:gridCol w="1107142"/>
                <a:gridCol w="1057834"/>
                <a:gridCol w="3079377"/>
                <a:gridCol w="744072"/>
                <a:gridCol w="950258"/>
                <a:gridCol w="1107142"/>
                <a:gridCol w="869574"/>
              </a:tblGrid>
              <a:tr h="94694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مدين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دائن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البيــــــــــــــــان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رقم القيد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رقم المستند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رقم صفحة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الأستاذ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التاريخ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17789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250000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250000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من </a:t>
                      </a:r>
                      <a:r>
                        <a:rPr kumimoji="0" lang="ar-SA" sz="2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حـ</a:t>
                      </a:r>
                      <a:r>
                        <a:rPr kumimoji="0" lang="ar-SA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/ المبنى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    </a:t>
                      </a:r>
                      <a:r>
                        <a:rPr kumimoji="0" lang="ar-SA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إلى </a:t>
                      </a:r>
                      <a:r>
                        <a:rPr kumimoji="0" lang="ar-SA" sz="2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حـ</a:t>
                      </a:r>
                      <a:r>
                        <a:rPr kumimoji="0" lang="ar-SA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/ البنك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(إثبات شراء مبنى بشيك)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ـــــــــــــــــــــــــــــــــــــــــــــــــــــ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شيك رقم/001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1/5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4717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950000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950000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المجموع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6773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B32D2E4-DD80-4918-8597-2AAE2F3FDFBE}" type="slidenum">
              <a:rPr lang="ar-SA" altLang="en-US" sz="1200">
                <a:solidFill>
                  <a:schemeClr val="bg1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200">
              <a:solidFill>
                <a:schemeClr val="bg1"/>
              </a:solidFill>
            </a:endParaRPr>
          </a:p>
        </p:txBody>
      </p:sp>
      <p:sp>
        <p:nvSpPr>
          <p:cNvPr id="116774" name="Slide Number Placeholder 4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C435234-AFA2-4AD0-B5A2-543B8F3FE2F1}" type="slidenum">
              <a:rPr lang="ar-SA" altLang="en-US" sz="1200" smtClean="0">
                <a:solidFill>
                  <a:schemeClr val="bg1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20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433122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152400"/>
            <a:ext cx="8915400" cy="685800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ar-SA" altLang="en-US" sz="2000" b="1" dirty="0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ar-SA" altLang="en-US" sz="2000" b="1" dirty="0" smtClean="0">
                <a:solidFill>
                  <a:schemeClr val="tx1"/>
                </a:solidFill>
                <a:cs typeface="Arial" pitchFamily="34" charset="0"/>
              </a:rPr>
            </a:br>
            <a:r>
              <a:rPr lang="ar-SA" altLang="en-US" sz="2000" b="1" dirty="0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ar-SA" altLang="en-US" sz="2000" b="1" dirty="0" smtClean="0">
                <a:solidFill>
                  <a:schemeClr val="tx1"/>
                </a:solidFill>
                <a:cs typeface="Arial" pitchFamily="34" charset="0"/>
              </a:rPr>
            </a:br>
            <a:r>
              <a:rPr lang="ar-SA" altLang="en-US" sz="2000" b="1" dirty="0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ar-SA" altLang="en-US" sz="2000" b="1" dirty="0" smtClean="0">
                <a:solidFill>
                  <a:schemeClr val="tx1"/>
                </a:solidFill>
                <a:cs typeface="Arial" pitchFamily="34" charset="0"/>
              </a:rPr>
            </a:br>
            <a:r>
              <a:rPr lang="ar-SA" altLang="en-US" sz="2000" b="1" dirty="0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ar-SA" altLang="en-US" sz="2000" b="1" dirty="0" smtClean="0">
                <a:solidFill>
                  <a:schemeClr val="tx1"/>
                </a:solidFill>
                <a:cs typeface="Arial" pitchFamily="34" charset="0"/>
              </a:rPr>
            </a:br>
            <a:r>
              <a:rPr lang="ar-SA" altLang="en-US" sz="2000" b="1" dirty="0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ar-SA" altLang="en-US" sz="2000" b="1" dirty="0" smtClean="0">
                <a:solidFill>
                  <a:schemeClr val="tx1"/>
                </a:solidFill>
                <a:cs typeface="Arial" pitchFamily="34" charset="0"/>
              </a:rPr>
            </a:br>
            <a:r>
              <a:rPr lang="ar-SA" altLang="en-US" sz="2000" b="1" dirty="0" smtClean="0">
                <a:solidFill>
                  <a:schemeClr val="tx1"/>
                </a:solidFill>
                <a:cs typeface="Arial" pitchFamily="34" charset="0"/>
              </a:rPr>
              <a:t>العملية الرابعة: في 1/9اشترت منشأة ناصر أجهزة تكييف وحاسب آلي من محلات الهدى بمبلغ 50 ألف ريال وتم السداد بشيك</a:t>
            </a:r>
            <a:r>
              <a:rPr lang="en-GB" altLang="en-US" sz="2000" dirty="0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en-GB" altLang="en-US" sz="2000" dirty="0" smtClean="0">
                <a:solidFill>
                  <a:schemeClr val="tx1"/>
                </a:solidFill>
                <a:cs typeface="Arial" pitchFamily="34" charset="0"/>
              </a:rPr>
            </a:br>
            <a:r>
              <a:rPr lang="en-GB" altLang="en-US" dirty="0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en-GB" altLang="en-US" dirty="0" smtClean="0">
                <a:solidFill>
                  <a:schemeClr val="tx1"/>
                </a:solidFill>
                <a:cs typeface="Arial" pitchFamily="34" charset="0"/>
              </a:rPr>
            </a:br>
            <a:endParaRPr lang="ar-SA" altLang="en-US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4294967295"/>
          </p:nvPr>
        </p:nvGraphicFramePr>
        <p:xfrm>
          <a:off x="457201" y="1066800"/>
          <a:ext cx="8915399" cy="4572000"/>
        </p:xfrm>
        <a:graphic>
          <a:graphicData uri="http://schemas.openxmlformats.org/drawingml/2006/table">
            <a:tbl>
              <a:tblPr rtl="1"/>
              <a:tblGrid>
                <a:gridCol w="1107142"/>
                <a:gridCol w="1174376"/>
                <a:gridCol w="2962835"/>
                <a:gridCol w="744072"/>
                <a:gridCol w="981634"/>
                <a:gridCol w="1075766"/>
                <a:gridCol w="869574"/>
              </a:tblGrid>
              <a:tr h="94694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مدين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دائن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البيــــــــــــــــان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رقم القيد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رقم المستند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رقم صفحة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الأستاذ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التاريخ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17789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50000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50000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من </a:t>
                      </a:r>
                      <a:r>
                        <a:rPr kumimoji="0" lang="ar-SA" sz="2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حـ</a:t>
                      </a:r>
                      <a:r>
                        <a:rPr kumimoji="0" lang="ar-SA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/ الآلات والمعدات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    </a:t>
                      </a:r>
                      <a:r>
                        <a:rPr kumimoji="0" lang="ar-SA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إلى </a:t>
                      </a:r>
                      <a:r>
                        <a:rPr kumimoji="0" lang="ar-SA" sz="2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حـ</a:t>
                      </a:r>
                      <a:r>
                        <a:rPr kumimoji="0" lang="ar-SA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/ البنك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(إثبات شراء آلات ومعدات بشيك)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ــــــــــــــــــــــــــــــــــــــــــــــــــــ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شيك رقم /002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1/9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4717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1000000</a:t>
                      </a: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1000000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المجموع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7797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CD879D1-6FFF-4FF5-916F-586228B243C6}" type="slidenum">
              <a:rPr lang="ar-SA" altLang="en-US" sz="1200">
                <a:solidFill>
                  <a:schemeClr val="bg1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200">
              <a:solidFill>
                <a:schemeClr val="bg1"/>
              </a:solidFill>
            </a:endParaRPr>
          </a:p>
        </p:txBody>
      </p:sp>
      <p:sp>
        <p:nvSpPr>
          <p:cNvPr id="117798" name="Slide Number Placeholder 4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6D7FFD4-C0A7-48A5-A405-95E83F3D3960}" type="slidenum">
              <a:rPr lang="ar-SA" altLang="en-US" sz="1200" smtClean="0">
                <a:solidFill>
                  <a:schemeClr val="bg1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20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636544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228600"/>
            <a:ext cx="8915400" cy="609600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ar-SA" altLang="en-US" sz="2000" b="1" dirty="0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ar-SA" altLang="en-US" sz="2000" b="1" dirty="0" smtClean="0">
                <a:solidFill>
                  <a:schemeClr val="tx1"/>
                </a:solidFill>
                <a:cs typeface="Arial" pitchFamily="34" charset="0"/>
              </a:rPr>
            </a:br>
            <a:r>
              <a:rPr lang="ar-SA" altLang="en-US" sz="2000" b="1" dirty="0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ar-SA" altLang="en-US" sz="2000" b="1" dirty="0" smtClean="0">
                <a:solidFill>
                  <a:schemeClr val="tx1"/>
                </a:solidFill>
                <a:cs typeface="Arial" pitchFamily="34" charset="0"/>
              </a:rPr>
            </a:br>
            <a:r>
              <a:rPr lang="ar-SA" altLang="en-US" sz="2000" b="1" dirty="0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ar-SA" altLang="en-US" sz="2000" b="1" dirty="0" smtClean="0">
                <a:solidFill>
                  <a:schemeClr val="tx1"/>
                </a:solidFill>
                <a:cs typeface="Arial" pitchFamily="34" charset="0"/>
              </a:rPr>
            </a:br>
            <a:r>
              <a:rPr lang="ar-SA" altLang="en-US" sz="2000" b="1" dirty="0" smtClean="0">
                <a:solidFill>
                  <a:schemeClr val="tx1"/>
                </a:solidFill>
                <a:cs typeface="Arial" pitchFamily="34" charset="0"/>
              </a:rPr>
              <a:t>العملية الخامسة: في 1/12سحبت منشأة ناصر مبلغ 100 ألف ريال من حساب المنشأة بالبنك وأودعته صندوق المنشأة لمواجهة احتياجات المنشأة من النقدية </a:t>
            </a:r>
            <a:r>
              <a:rPr lang="en-GB" altLang="en-US" sz="2000" dirty="0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en-GB" altLang="en-US" sz="2000" dirty="0" smtClean="0">
                <a:solidFill>
                  <a:schemeClr val="tx1"/>
                </a:solidFill>
                <a:cs typeface="Arial" pitchFamily="34" charset="0"/>
              </a:rPr>
            </a:br>
            <a:endParaRPr lang="ar-SA" altLang="en-US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4294967295"/>
          </p:nvPr>
        </p:nvGraphicFramePr>
        <p:xfrm>
          <a:off x="457201" y="1066800"/>
          <a:ext cx="8915399" cy="4572000"/>
        </p:xfrm>
        <a:graphic>
          <a:graphicData uri="http://schemas.openxmlformats.org/drawingml/2006/table">
            <a:tbl>
              <a:tblPr rtl="1"/>
              <a:tblGrid>
                <a:gridCol w="1107142"/>
                <a:gridCol w="1147482"/>
                <a:gridCol w="2989729"/>
                <a:gridCol w="744072"/>
                <a:gridCol w="950258"/>
                <a:gridCol w="1107142"/>
                <a:gridCol w="869574"/>
              </a:tblGrid>
              <a:tr h="94694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مدين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دائن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البيــــــــــــــــان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رقم القيد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رقم المستند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رقم صفحة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الأستاذ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التاريخ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17789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100000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100000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من </a:t>
                      </a:r>
                      <a:r>
                        <a:rPr kumimoji="0" lang="ar-SA" sz="2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حـ</a:t>
                      </a:r>
                      <a:r>
                        <a:rPr kumimoji="0" lang="ar-SA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/ الصندوق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    </a:t>
                      </a:r>
                      <a:r>
                        <a:rPr kumimoji="0" lang="ar-SA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إلى </a:t>
                      </a:r>
                      <a:r>
                        <a:rPr kumimoji="0" lang="ar-SA" sz="2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حـ</a:t>
                      </a:r>
                      <a:r>
                        <a:rPr kumimoji="0" lang="ar-SA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/ البنك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(إثبات سحب مبلغ من البنك وإيداعه خزينة المنشأة)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ـــــــــــــــــــــــــــــــــــــــــــــــــــ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قسيمة سحب رقم/3467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1/12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4717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1100000</a:t>
                      </a: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1100000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المجموع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8821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13E17BB-E58E-49F6-8FC1-8E8F1BACF31C}" type="slidenum">
              <a:rPr lang="ar-SA" altLang="en-US" sz="1200">
                <a:solidFill>
                  <a:schemeClr val="bg1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200">
              <a:solidFill>
                <a:schemeClr val="bg1"/>
              </a:solidFill>
            </a:endParaRPr>
          </a:p>
        </p:txBody>
      </p:sp>
      <p:sp>
        <p:nvSpPr>
          <p:cNvPr id="118822" name="Slide Number Placeholder 4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BDB9E6B-FFB3-4A95-9078-F0F242EC8C27}" type="slidenum">
              <a:rPr lang="ar-SA" altLang="en-US" sz="1200" smtClean="0">
                <a:solidFill>
                  <a:schemeClr val="bg1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20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91756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0"/>
            <a:ext cx="8915400" cy="762000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ar-SA" altLang="en-US" sz="2000" b="1" dirty="0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ar-SA" altLang="en-US" sz="2000" b="1" dirty="0" smtClean="0">
                <a:solidFill>
                  <a:schemeClr val="tx1"/>
                </a:solidFill>
                <a:cs typeface="Arial" pitchFamily="34" charset="0"/>
              </a:rPr>
            </a:br>
            <a:r>
              <a:rPr lang="ar-SA" altLang="en-US" sz="2000" b="1" dirty="0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ar-SA" altLang="en-US" sz="2000" b="1" dirty="0" smtClean="0">
                <a:solidFill>
                  <a:schemeClr val="tx1"/>
                </a:solidFill>
                <a:cs typeface="Arial" pitchFamily="34" charset="0"/>
              </a:rPr>
            </a:br>
            <a:r>
              <a:rPr lang="ar-SA" altLang="en-US" sz="2000" b="1" dirty="0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ar-SA" altLang="en-US" sz="2000" b="1" dirty="0" smtClean="0">
                <a:solidFill>
                  <a:schemeClr val="tx1"/>
                </a:solidFill>
                <a:cs typeface="Arial" pitchFamily="34" charset="0"/>
              </a:rPr>
            </a:br>
            <a:r>
              <a:rPr lang="ar-SA" altLang="en-US" sz="2000" b="1" dirty="0" smtClean="0">
                <a:solidFill>
                  <a:schemeClr val="tx1"/>
                </a:solidFill>
                <a:cs typeface="Arial" pitchFamily="34" charset="0"/>
              </a:rPr>
              <a:t>العملية السادسة: في 1/15 قامت منشأة ناصر بشراء أثاث وتجهيزات للمنشأة من شركة الأمل بمبلغ 70 ألف ريال دفعت منها مبلغ 40 ألف ريال نقداً والباقي على الحساب (بالأجل) </a:t>
            </a:r>
            <a:r>
              <a:rPr lang="en-GB" altLang="en-US" sz="2000" dirty="0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en-GB" altLang="en-US" sz="2000" dirty="0" smtClean="0">
                <a:solidFill>
                  <a:schemeClr val="tx1"/>
                </a:solidFill>
                <a:cs typeface="Arial" pitchFamily="34" charset="0"/>
              </a:rPr>
            </a:br>
            <a:r>
              <a:rPr lang="en-GB" altLang="en-US" sz="2000" dirty="0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en-GB" altLang="en-US" sz="2000" dirty="0" smtClean="0">
                <a:solidFill>
                  <a:schemeClr val="tx1"/>
                </a:solidFill>
                <a:cs typeface="Arial" pitchFamily="34" charset="0"/>
              </a:rPr>
            </a:br>
            <a:endParaRPr lang="ar-SA" altLang="en-US" sz="20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4294967295"/>
          </p:nvPr>
        </p:nvGraphicFramePr>
        <p:xfrm>
          <a:off x="457201" y="1066800"/>
          <a:ext cx="8915399" cy="4656138"/>
        </p:xfrm>
        <a:graphic>
          <a:graphicData uri="http://schemas.openxmlformats.org/drawingml/2006/table">
            <a:tbl>
              <a:tblPr rtl="1"/>
              <a:tblGrid>
                <a:gridCol w="1107142"/>
                <a:gridCol w="1174376"/>
                <a:gridCol w="3030071"/>
                <a:gridCol w="676836"/>
                <a:gridCol w="950258"/>
                <a:gridCol w="1107142"/>
                <a:gridCol w="869574"/>
              </a:tblGrid>
              <a:tr h="947076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مدين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7" marB="4572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دائن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البيــــــــــــــــان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رقم القيد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رقم المستند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رقم صفحة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الأستاذ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التاريخ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26182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70000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40000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30000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من </a:t>
                      </a:r>
                      <a:r>
                        <a:rPr kumimoji="0" lang="ar-SA" sz="2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حـ</a:t>
                      </a:r>
                      <a:r>
                        <a:rPr kumimoji="0" lang="ar-SA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/ الأثاث والتجهيزات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 </a:t>
                      </a:r>
                      <a:r>
                        <a:rPr kumimoji="0" lang="ar-SA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إلى مذكورين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    </a:t>
                      </a:r>
                      <a:r>
                        <a:rPr kumimoji="0" lang="ar-SA" sz="2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حـ</a:t>
                      </a:r>
                      <a:r>
                        <a:rPr kumimoji="0" lang="ar-SA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/ الصندوق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    </a:t>
                      </a:r>
                      <a:r>
                        <a:rPr kumimoji="0" lang="ar-SA" sz="2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حـ</a:t>
                      </a:r>
                      <a:r>
                        <a:rPr kumimoji="0" lang="ar-SA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/ الدائنون (شركة الأمل)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         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(إثبات شراء أثاث جزء نقداً والباقي على الحساب)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ــــــــــــــــــــــــــــــــــــــــــــــــــــ</a:t>
                      </a:r>
                    </a:p>
                  </a:txBody>
                  <a:tcPr marL="99060" marR="99060"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فاتورة شراء رقم/5432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</a:t>
                      </a:r>
                    </a:p>
                  </a:txBody>
                  <a:tcPr marL="99060" marR="99060"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1/15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47234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1170000</a:t>
                      </a: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1170000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المجموع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9845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8B7C890A-1373-4980-9CB9-159A9095817D}" type="slidenum">
              <a:rPr lang="ar-SA" altLang="en-US" sz="1200">
                <a:solidFill>
                  <a:schemeClr val="bg1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200">
              <a:solidFill>
                <a:schemeClr val="bg1"/>
              </a:solidFill>
            </a:endParaRPr>
          </a:p>
        </p:txBody>
      </p:sp>
      <p:sp>
        <p:nvSpPr>
          <p:cNvPr id="119846" name="Slide Number Placeholder 4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985103F-DA67-480F-B653-6B5198586905}" type="slidenum">
              <a:rPr lang="ar-SA" altLang="en-US" sz="1200" smtClean="0">
                <a:solidFill>
                  <a:schemeClr val="bg1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20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16771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152400"/>
            <a:ext cx="8915400" cy="838200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ar-SA" altLang="en-US" sz="2000" b="1" dirty="0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ar-SA" altLang="en-US" sz="2000" b="1" dirty="0" smtClean="0">
                <a:solidFill>
                  <a:schemeClr val="tx1"/>
                </a:solidFill>
                <a:cs typeface="Arial" pitchFamily="34" charset="0"/>
              </a:rPr>
            </a:br>
            <a:r>
              <a:rPr lang="ar-SA" altLang="en-US" sz="2000" b="1" dirty="0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ar-SA" altLang="en-US" sz="2000" b="1" dirty="0" smtClean="0">
                <a:solidFill>
                  <a:schemeClr val="tx1"/>
                </a:solidFill>
                <a:cs typeface="Arial" pitchFamily="34" charset="0"/>
              </a:rPr>
            </a:br>
            <a:r>
              <a:rPr lang="ar-SA" altLang="en-US" sz="2000" b="1" dirty="0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ar-SA" altLang="en-US" sz="2000" b="1" dirty="0" smtClean="0">
                <a:solidFill>
                  <a:schemeClr val="tx1"/>
                </a:solidFill>
                <a:cs typeface="Arial" pitchFamily="34" charset="0"/>
              </a:rPr>
            </a:br>
            <a:r>
              <a:rPr lang="ar-SA" altLang="en-US" sz="2000" b="1" dirty="0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ar-SA" altLang="en-US" sz="2000" b="1" dirty="0" smtClean="0">
                <a:solidFill>
                  <a:schemeClr val="tx1"/>
                </a:solidFill>
                <a:cs typeface="Arial" pitchFamily="34" charset="0"/>
              </a:rPr>
            </a:br>
            <a:r>
              <a:rPr lang="ar-SA" altLang="en-US" sz="2000" b="1" dirty="0" smtClean="0">
                <a:solidFill>
                  <a:schemeClr val="tx1"/>
                </a:solidFill>
                <a:cs typeface="Arial" pitchFamily="34" charset="0"/>
              </a:rPr>
              <a:t>العملية السابعة: في 1/18 قامت منشأة ناصر بشراء بضاعة من شركة الهلال بمبلغ 200 ألف ريال وسددت قيمتها بشيك</a:t>
            </a:r>
            <a:r>
              <a:rPr lang="en-GB" altLang="en-US" sz="2400" dirty="0" smtClean="0">
                <a:cs typeface="Arial" pitchFamily="34" charset="0"/>
              </a:rPr>
              <a:t/>
            </a:r>
            <a:br>
              <a:rPr lang="en-GB" altLang="en-US" sz="2400" dirty="0" smtClean="0">
                <a:cs typeface="Arial" pitchFamily="34" charset="0"/>
              </a:rPr>
            </a:br>
            <a:r>
              <a:rPr lang="en-GB" altLang="en-US" dirty="0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en-GB" altLang="en-US" dirty="0" smtClean="0">
                <a:solidFill>
                  <a:schemeClr val="tx1"/>
                </a:solidFill>
                <a:cs typeface="Arial" pitchFamily="34" charset="0"/>
              </a:rPr>
            </a:br>
            <a:endParaRPr lang="ar-SA" altLang="en-US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4294967295"/>
          </p:nvPr>
        </p:nvGraphicFramePr>
        <p:xfrm>
          <a:off x="457201" y="1066800"/>
          <a:ext cx="8915399" cy="4572000"/>
        </p:xfrm>
        <a:graphic>
          <a:graphicData uri="http://schemas.openxmlformats.org/drawingml/2006/table">
            <a:tbl>
              <a:tblPr rtl="1"/>
              <a:tblGrid>
                <a:gridCol w="1107142"/>
                <a:gridCol w="1174376"/>
                <a:gridCol w="2962835"/>
                <a:gridCol w="744072"/>
                <a:gridCol w="950258"/>
                <a:gridCol w="1107142"/>
                <a:gridCol w="869574"/>
              </a:tblGrid>
              <a:tr h="94694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مدين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دائن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البيــــــــــــــــان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رقم القيد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رقم المستند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رقم صفحة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الأستاذ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التاريخ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17789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200000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200000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من </a:t>
                      </a:r>
                      <a:r>
                        <a:rPr kumimoji="0" lang="ar-SA" sz="2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حـ</a:t>
                      </a:r>
                      <a:r>
                        <a:rPr kumimoji="0" lang="ar-SA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/ البضاعة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    </a:t>
                      </a:r>
                      <a:r>
                        <a:rPr kumimoji="0" lang="ar-SA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إلى </a:t>
                      </a:r>
                      <a:r>
                        <a:rPr kumimoji="0" lang="ar-SA" sz="2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حـ</a:t>
                      </a:r>
                      <a:r>
                        <a:rPr kumimoji="0" lang="ar-SA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/ البنك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(إثبات شراء بضاعة بشيك)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ــــــــــــــــــــــــــــــــــــــــــــــــــــ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شيك رقم/003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1/18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4717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1370000</a:t>
                      </a: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1370000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المجموع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0869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F340B0A-7924-4B7D-A07C-55CEF8F1757A}" type="slidenum">
              <a:rPr lang="ar-SA" altLang="en-US" sz="1200">
                <a:solidFill>
                  <a:schemeClr val="bg1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200">
              <a:solidFill>
                <a:schemeClr val="bg1"/>
              </a:solidFill>
            </a:endParaRPr>
          </a:p>
        </p:txBody>
      </p:sp>
      <p:sp>
        <p:nvSpPr>
          <p:cNvPr id="120870" name="Slide Number Placeholder 4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7C3872C-EC4C-4871-B746-36F936A17CB9}" type="slidenum">
              <a:rPr lang="ar-SA" altLang="en-US" sz="1200" smtClean="0">
                <a:solidFill>
                  <a:schemeClr val="bg1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20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29858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228600"/>
            <a:ext cx="8915400" cy="609600"/>
          </a:xfrm>
          <a:prstGeom prst="rect">
            <a:avLst/>
          </a:prstGeom>
        </p:spPr>
        <p:txBody>
          <a:bodyPr/>
          <a:lstStyle/>
          <a:p>
            <a:pPr rtl="1"/>
            <a:r>
              <a:rPr lang="ar-SA" altLang="en-US" sz="2400" b="1" dirty="0" smtClean="0">
                <a:solidFill>
                  <a:srgbClr val="C00000"/>
                </a:solidFill>
                <a:cs typeface="Arial" pitchFamily="34" charset="0"/>
              </a:rPr>
              <a:t>العملية الثامنة: في 1/20 باعت منشأة ناصر بضاعة بمبلغ 70 ألف ريال نقداً، علماً بأن تكلفة هذه البضاعة 50 ألف ريال</a:t>
            </a:r>
            <a:endParaRPr lang="en-GB" altLang="en-US" sz="2400" b="1" dirty="0" smtClean="0">
              <a:solidFill>
                <a:srgbClr val="C00000"/>
              </a:solidFill>
              <a:cs typeface="Arial" pitchFamily="34" charset="0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4294967295"/>
          </p:nvPr>
        </p:nvGraphicFramePr>
        <p:xfrm>
          <a:off x="457201" y="1066800"/>
          <a:ext cx="8915399" cy="4656138"/>
        </p:xfrm>
        <a:graphic>
          <a:graphicData uri="http://schemas.openxmlformats.org/drawingml/2006/table">
            <a:tbl>
              <a:tblPr rtl="1"/>
              <a:tblGrid>
                <a:gridCol w="1107142"/>
                <a:gridCol w="1120588"/>
                <a:gridCol w="3016623"/>
                <a:gridCol w="744072"/>
                <a:gridCol w="950258"/>
                <a:gridCol w="1107142"/>
                <a:gridCol w="869574"/>
              </a:tblGrid>
              <a:tr h="947076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مدين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7" marB="4572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دائن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البيــــــــــــــــان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رقم القيد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رقم المستند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رقم صفحة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الأستاذ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التاريخ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26182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70000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50000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20000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من </a:t>
                      </a:r>
                      <a:r>
                        <a:rPr kumimoji="0" lang="ar-SA" sz="2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حـ</a:t>
                      </a:r>
                      <a:r>
                        <a:rPr kumimoji="0" lang="ar-SA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/ الصندوق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   </a:t>
                      </a:r>
                      <a:r>
                        <a:rPr kumimoji="0" lang="ar-SA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إلى مذكورين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     </a:t>
                      </a:r>
                      <a:r>
                        <a:rPr kumimoji="0" lang="ar-SA" sz="2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حـ</a:t>
                      </a:r>
                      <a:r>
                        <a:rPr kumimoji="0" lang="ar-SA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/ البضاعة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     </a:t>
                      </a:r>
                      <a:r>
                        <a:rPr kumimoji="0" lang="ar-SA" sz="2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حـ</a:t>
                      </a:r>
                      <a:r>
                        <a:rPr kumimoji="0" lang="ar-SA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/ رأس المال (الأرباح)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(إثبات بيع بضاعة نقداً وتحقيق أرباح)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ـــــــــــــــــــــــــــــــــــــــــــــــــــــ</a:t>
                      </a:r>
                    </a:p>
                  </a:txBody>
                  <a:tcPr marL="99060" marR="99060"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فاتورة بيع رقم/001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marL="99060" marR="99060"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1/20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47234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1440000</a:t>
                      </a: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1440000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المجموع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1893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963CC49A-275C-42B8-9075-12DAFCCEA468}" type="slidenum">
              <a:rPr lang="ar-SA" altLang="en-US" sz="1200">
                <a:solidFill>
                  <a:schemeClr val="bg1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200">
              <a:solidFill>
                <a:schemeClr val="bg1"/>
              </a:solidFill>
            </a:endParaRPr>
          </a:p>
        </p:txBody>
      </p:sp>
      <p:sp>
        <p:nvSpPr>
          <p:cNvPr id="121894" name="Slide Number Placeholder 4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807E37A5-F1B5-4D00-ABE9-87BDFFC3BE59}" type="slidenum">
              <a:rPr lang="ar-SA" altLang="en-US" sz="1200" smtClean="0">
                <a:solidFill>
                  <a:schemeClr val="bg1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20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343678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0"/>
            <a:ext cx="8915400" cy="1066800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ar-SA" altLang="en-US" sz="2000" b="1" dirty="0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ar-SA" altLang="en-US" sz="2000" b="1" dirty="0" smtClean="0">
                <a:solidFill>
                  <a:schemeClr val="tx1"/>
                </a:solidFill>
                <a:cs typeface="Arial" pitchFamily="34" charset="0"/>
              </a:rPr>
            </a:br>
            <a:r>
              <a:rPr lang="ar-SA" altLang="en-US" sz="2000" b="1" dirty="0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ar-SA" altLang="en-US" sz="2000" b="1" dirty="0" smtClean="0">
                <a:solidFill>
                  <a:schemeClr val="tx1"/>
                </a:solidFill>
                <a:cs typeface="Arial" pitchFamily="34" charset="0"/>
              </a:rPr>
            </a:br>
            <a:r>
              <a:rPr lang="ar-SA" altLang="en-US" sz="2000" b="1" dirty="0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ar-SA" altLang="en-US" sz="2000" b="1" dirty="0" smtClean="0">
                <a:solidFill>
                  <a:schemeClr val="tx1"/>
                </a:solidFill>
                <a:cs typeface="Arial" pitchFamily="34" charset="0"/>
              </a:rPr>
            </a:br>
            <a:r>
              <a:rPr lang="ar-SA" altLang="en-US" sz="2000" b="1" dirty="0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ar-SA" altLang="en-US" sz="2000" b="1" dirty="0" smtClean="0">
                <a:solidFill>
                  <a:schemeClr val="tx1"/>
                </a:solidFill>
                <a:cs typeface="Arial" pitchFamily="34" charset="0"/>
              </a:rPr>
            </a:br>
            <a:r>
              <a:rPr lang="ar-SA" altLang="en-US" sz="2000" b="1" dirty="0" smtClean="0">
                <a:solidFill>
                  <a:schemeClr val="tx1"/>
                </a:solidFill>
                <a:cs typeface="Arial" pitchFamily="34" charset="0"/>
              </a:rPr>
              <a:t>العملية التاسعة: في 1/22باعت منشأة ناصر بضاعة لشركة النصر بمبلغ 40 ألف ريال على الحساب، علماً بأن تكلفة هذه البضاعة تبلغ 50 ألف ريال</a:t>
            </a:r>
            <a:r>
              <a:rPr lang="en-GB" altLang="en-US" sz="2000" dirty="0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en-GB" altLang="en-US" sz="2000" dirty="0" smtClean="0">
                <a:solidFill>
                  <a:schemeClr val="tx1"/>
                </a:solidFill>
                <a:cs typeface="Arial" pitchFamily="34" charset="0"/>
              </a:rPr>
            </a:br>
            <a:r>
              <a:rPr lang="en-GB" altLang="en-US" dirty="0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en-GB" altLang="en-US" dirty="0" smtClean="0">
                <a:solidFill>
                  <a:schemeClr val="tx1"/>
                </a:solidFill>
                <a:cs typeface="Arial" pitchFamily="34" charset="0"/>
              </a:rPr>
            </a:br>
            <a:endParaRPr lang="ar-SA" altLang="en-US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4294967295"/>
          </p:nvPr>
        </p:nvGraphicFramePr>
        <p:xfrm>
          <a:off x="457201" y="1066800"/>
          <a:ext cx="8915399" cy="4656138"/>
        </p:xfrm>
        <a:graphic>
          <a:graphicData uri="http://schemas.openxmlformats.org/drawingml/2006/table">
            <a:tbl>
              <a:tblPr rtl="1"/>
              <a:tblGrid>
                <a:gridCol w="1107142"/>
                <a:gridCol w="1178858"/>
                <a:gridCol w="2998695"/>
                <a:gridCol w="703730"/>
                <a:gridCol w="950258"/>
                <a:gridCol w="1107142"/>
                <a:gridCol w="869574"/>
              </a:tblGrid>
              <a:tr h="947076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مدين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7" marB="4572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دائن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البيــــــــــــــــان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رقم القيد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رقم المستند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رقم صفحة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الأستاذ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التاريخ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26182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40000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10000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50000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من مذكورين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ar-SA" sz="2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حـ</a:t>
                      </a:r>
                      <a:r>
                        <a:rPr kumimoji="0" lang="ar-SA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/ المدينين (شركة النصر)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ar-SA" sz="2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حـ</a:t>
                      </a:r>
                      <a:r>
                        <a:rPr kumimoji="0" lang="ar-SA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/ رأس المال (الخسائر)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    </a:t>
                      </a:r>
                      <a:r>
                        <a:rPr kumimoji="0" lang="ar-SA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إلى </a:t>
                      </a:r>
                      <a:r>
                        <a:rPr kumimoji="0" lang="ar-SA" sz="2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حـ</a:t>
                      </a:r>
                      <a:r>
                        <a:rPr kumimoji="0" lang="ar-SA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/ البضاعة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(إثبات بيع بضاعة على الحساب وتحقيق خسائر)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ـــــــــــــــــــــــــــــــــــــــــــــــــــــ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فاتورة بيع رقم/002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1/22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47234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1490000</a:t>
                      </a: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1490000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المجموع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2917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7B62ECF-94C6-4688-8AB4-583581231538}" type="slidenum">
              <a:rPr lang="ar-SA" altLang="en-US" sz="1200">
                <a:solidFill>
                  <a:schemeClr val="bg1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200">
              <a:solidFill>
                <a:schemeClr val="bg1"/>
              </a:solidFill>
            </a:endParaRPr>
          </a:p>
        </p:txBody>
      </p:sp>
      <p:sp>
        <p:nvSpPr>
          <p:cNvPr id="122918" name="Slide Number Placeholder 4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C57E3C2-90A9-4DAB-823D-E6780076A5AD}" type="slidenum">
              <a:rPr lang="ar-SA" altLang="en-US" sz="1200" smtClean="0">
                <a:solidFill>
                  <a:schemeClr val="bg1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20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03075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0"/>
            <a:ext cx="8915400" cy="685800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ar-SA" altLang="en-US" sz="2400" b="1" dirty="0" smtClean="0">
                <a:cs typeface="Arial" pitchFamily="34" charset="0"/>
              </a:rPr>
              <a:t/>
            </a:r>
            <a:br>
              <a:rPr lang="ar-SA" altLang="en-US" sz="2400" b="1" dirty="0" smtClean="0">
                <a:cs typeface="Arial" pitchFamily="34" charset="0"/>
              </a:rPr>
            </a:br>
            <a:r>
              <a:rPr lang="ar-SA" altLang="en-US" sz="2400" b="1" dirty="0" smtClean="0">
                <a:cs typeface="Arial" pitchFamily="34" charset="0"/>
              </a:rPr>
              <a:t/>
            </a:r>
            <a:br>
              <a:rPr lang="ar-SA" altLang="en-US" sz="2400" b="1" dirty="0" smtClean="0">
                <a:cs typeface="Arial" pitchFamily="34" charset="0"/>
              </a:rPr>
            </a:br>
            <a:r>
              <a:rPr lang="ar-SA" altLang="en-US" sz="2400" b="1" dirty="0" smtClean="0">
                <a:cs typeface="Arial" pitchFamily="34" charset="0"/>
              </a:rPr>
              <a:t/>
            </a:r>
            <a:br>
              <a:rPr lang="ar-SA" altLang="en-US" sz="2400" b="1" dirty="0" smtClean="0">
                <a:cs typeface="Arial" pitchFamily="34" charset="0"/>
              </a:rPr>
            </a:br>
            <a:r>
              <a:rPr lang="ar-SA" altLang="en-US" sz="2400" b="1" dirty="0" smtClean="0">
                <a:cs typeface="Arial" pitchFamily="34" charset="0"/>
              </a:rPr>
              <a:t/>
            </a:r>
            <a:br>
              <a:rPr lang="ar-SA" altLang="en-US" sz="2400" b="1" dirty="0" smtClean="0">
                <a:cs typeface="Arial" pitchFamily="34" charset="0"/>
              </a:rPr>
            </a:br>
            <a:r>
              <a:rPr lang="ar-SA" altLang="en-US" sz="2000" b="1" dirty="0" smtClean="0">
                <a:solidFill>
                  <a:schemeClr val="tx1"/>
                </a:solidFill>
                <a:cs typeface="Arial" pitchFamily="34" charset="0"/>
              </a:rPr>
              <a:t>العملية العاشرة: في 1/25سددت منشأة ناصر مبلغ 10000 ريال من المبلغ المستحق عليها لشركة الأمل بشيك مسحوب على بنك الرياض</a:t>
            </a:r>
            <a:r>
              <a:rPr lang="en-GB" altLang="en-US" sz="2400" dirty="0" smtClean="0">
                <a:cs typeface="Arial" pitchFamily="34" charset="0"/>
              </a:rPr>
              <a:t/>
            </a:r>
            <a:br>
              <a:rPr lang="en-GB" altLang="en-US" sz="2400" dirty="0" smtClean="0">
                <a:cs typeface="Arial" pitchFamily="34" charset="0"/>
              </a:rPr>
            </a:br>
            <a:r>
              <a:rPr lang="en-GB" altLang="en-US" dirty="0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en-GB" altLang="en-US" dirty="0" smtClean="0">
                <a:solidFill>
                  <a:schemeClr val="tx1"/>
                </a:solidFill>
                <a:cs typeface="Arial" pitchFamily="34" charset="0"/>
              </a:rPr>
            </a:br>
            <a:endParaRPr lang="ar-SA" altLang="en-US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4294967295"/>
          </p:nvPr>
        </p:nvGraphicFramePr>
        <p:xfrm>
          <a:off x="457201" y="1066800"/>
          <a:ext cx="8915399" cy="4572000"/>
        </p:xfrm>
        <a:graphic>
          <a:graphicData uri="http://schemas.openxmlformats.org/drawingml/2006/table">
            <a:tbl>
              <a:tblPr rtl="1"/>
              <a:tblGrid>
                <a:gridCol w="1107142"/>
                <a:gridCol w="1120588"/>
                <a:gridCol w="3016623"/>
                <a:gridCol w="744072"/>
                <a:gridCol w="950258"/>
                <a:gridCol w="1107142"/>
                <a:gridCol w="869574"/>
              </a:tblGrid>
              <a:tr h="94694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مدين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دائن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البيــــــــــــــــان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رقم القيد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رقم المستند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رقم صفحة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الأستاذ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التاريخ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17789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10000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10000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من </a:t>
                      </a:r>
                      <a:r>
                        <a:rPr kumimoji="0" lang="ar-SA" sz="2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حـ</a:t>
                      </a:r>
                      <a:r>
                        <a:rPr kumimoji="0" lang="ar-SA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/ الدائنين (شركة الأمل)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    </a:t>
                      </a:r>
                      <a:r>
                        <a:rPr kumimoji="0" lang="ar-SA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إلى </a:t>
                      </a:r>
                      <a:r>
                        <a:rPr kumimoji="0" lang="ar-SA" sz="2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حـ</a:t>
                      </a:r>
                      <a:r>
                        <a:rPr kumimoji="0" lang="ar-SA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/ البنك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(إثبات سداد جزء من المستحق لشركة الأمل بشيك)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ـــــــــــــــــــــــــــــــــــــــــــــــــــــ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شيك  رقم/004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1/25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4717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1500000</a:t>
                      </a: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1500000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المجموع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3941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293955BD-CA52-4D25-A9E5-FD4E3BF02AF7}" type="slidenum">
              <a:rPr lang="ar-SA" altLang="en-US" sz="1200">
                <a:solidFill>
                  <a:schemeClr val="bg1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200">
              <a:solidFill>
                <a:schemeClr val="bg1"/>
              </a:solidFill>
            </a:endParaRPr>
          </a:p>
        </p:txBody>
      </p:sp>
      <p:sp>
        <p:nvSpPr>
          <p:cNvPr id="123942" name="Slide Number Placeholder 4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7AAF6E0-F8D8-4FC9-ADAC-77485F8D9BE0}" type="slidenum">
              <a:rPr lang="ar-SA" altLang="en-US" sz="1200" smtClean="0">
                <a:solidFill>
                  <a:schemeClr val="bg1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20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19786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844363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-template-final.potx" id="{95F461BE-526E-4CA1-9DA5-0D8BE929E680}" vid="{4B94896F-684C-4F32-8A74-8D9CFF96F35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Managemnt-template-final</Template>
  <TotalTime>159</TotalTime>
  <Words>1027</Words>
  <Application>Microsoft Office PowerPoint</Application>
  <PresentationFormat>A4 Paper (210x297 mm)</PresentationFormat>
  <Paragraphs>463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ae_AlMateen</vt:lpstr>
      <vt:lpstr>Arial</vt:lpstr>
      <vt:lpstr>AYM Wadiy S_U normal.</vt:lpstr>
      <vt:lpstr>Calibri</vt:lpstr>
      <vt:lpstr>Times New Roman</vt:lpstr>
      <vt:lpstr>Verdana</vt:lpstr>
      <vt:lpstr>Office Theme</vt:lpstr>
      <vt:lpstr>PowerPoint Presentation</vt:lpstr>
      <vt:lpstr>المحاضرة الخامسة</vt:lpstr>
      <vt:lpstr>النقاط الرئيسية:</vt:lpstr>
      <vt:lpstr>PowerPoint Presentation</vt:lpstr>
      <vt:lpstr>أولاً: التسجيل في دفتر اليومية العامة   </vt:lpstr>
      <vt:lpstr>ملاحظة: لابد من وجود مستند مؤيد لأي عملية مالية تسجل في دفتر اليومية</vt:lpstr>
      <vt:lpstr>شروط التسجيل في دفتر اليومية</vt:lpstr>
      <vt:lpstr>PowerPoint Presentation</vt:lpstr>
      <vt:lpstr>فوائد استخدام دفتر اليومية </vt:lpstr>
      <vt:lpstr>PowerPoint Presentation</vt:lpstr>
      <vt:lpstr>العملية الثانية: في 1/3 اقترضت منشأة ناصر مبلغ 200 ألف ريال من بنك الرياض لاستكمال مستلزمات بدء النشاط وتم إيداعها حساب المنشأة بالبنك </vt:lpstr>
      <vt:lpstr>العملية الثالثة: في 1/5اشترت منشأة ناصر مبنى بمبلغ 250 ألف ريال ليكون مقراً للنشاط، وقد تم سداد القيمة لصاحب المبنى بشيك مسحوب على حساب المنشأة ببنك الرياض</vt:lpstr>
      <vt:lpstr>     العملية الرابعة: في 1/9اشترت منشأة ناصر أجهزة تكييف وحاسب آلي من محلات الهدى بمبلغ 50 ألف ريال وتم السداد بشيك  </vt:lpstr>
      <vt:lpstr>   العملية الخامسة: في 1/12سحبت منشأة ناصر مبلغ 100 ألف ريال من حساب المنشأة بالبنك وأودعته صندوق المنشأة لمواجهة احتياجات المنشأة من النقدية  </vt:lpstr>
      <vt:lpstr>   العملية السادسة: في 1/15 قامت منشأة ناصر بشراء أثاث وتجهيزات للمنشأة من شركة الأمل بمبلغ 70 ألف ريال دفعت منها مبلغ 40 ألف ريال نقداً والباقي على الحساب (بالأجل)   </vt:lpstr>
      <vt:lpstr>    العملية السابعة: في 1/18 قامت منشأة ناصر بشراء بضاعة من شركة الهلال بمبلغ 200 ألف ريال وسددت قيمتها بشيك  </vt:lpstr>
      <vt:lpstr>العملية الثامنة: في 1/20 باعت منشأة ناصر بضاعة بمبلغ 70 ألف ريال نقداً، علماً بأن تكلفة هذه البضاعة 50 ألف ريال</vt:lpstr>
      <vt:lpstr>    العملية التاسعة: في 1/22باعت منشأة ناصر بضاعة لشركة النصر بمبلغ 40 ألف ريال على الحساب، علماً بأن تكلفة هذه البضاعة تبلغ 50 ألف ريال  </vt:lpstr>
      <vt:lpstr>    العملية العاشرة: في 1/25سددت منشأة ناصر مبلغ 10000 ريال من المبلغ المستحق عليها لشركة الأمل بشيك مسحوب على بنك الرياض  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Muhammad Waqas Riaz</cp:lastModifiedBy>
  <cp:revision>16</cp:revision>
  <dcterms:created xsi:type="dcterms:W3CDTF">2014-09-11T06:47:01Z</dcterms:created>
  <dcterms:modified xsi:type="dcterms:W3CDTF">2015-11-02T12:43:40Z</dcterms:modified>
</cp:coreProperties>
</file>