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310" r:id="rId3"/>
    <p:sldId id="318" r:id="rId4"/>
    <p:sldId id="319" r:id="rId5"/>
    <p:sldId id="320" r:id="rId6"/>
    <p:sldId id="321" r:id="rId7"/>
    <p:sldId id="322" r:id="rId8"/>
    <p:sldId id="323" r:id="rId9"/>
    <p:sldId id="324" r:id="rId10"/>
    <p:sldId id="325" r:id="rId11"/>
    <p:sldId id="326" r:id="rId12"/>
    <p:sldId id="327" r:id="rId13"/>
    <p:sldId id="328" r:id="rId14"/>
    <p:sldId id="329" r:id="rId15"/>
    <p:sldId id="330" r:id="rId16"/>
    <p:sldId id="331" r:id="rId17"/>
    <p:sldId id="332" r:id="rId18"/>
    <p:sldId id="333" r:id="rId19"/>
    <p:sldId id="334" r:id="rId20"/>
    <p:sldId id="335" r:id="rId21"/>
    <p:sldId id="336" r:id="rId22"/>
    <p:sldId id="337" r:id="rId23"/>
    <p:sldId id="338" r:id="rId24"/>
    <p:sldId id="339" r:id="rId25"/>
    <p:sldId id="340" r:id="rId26"/>
    <p:sldId id="341" r:id="rId27"/>
    <p:sldId id="342" r:id="rId28"/>
    <p:sldId id="343" r:id="rId29"/>
    <p:sldId id="344" r:id="rId30"/>
    <p:sldId id="266" r:id="rId3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29" autoAdjust="0"/>
    <p:restoredTop sz="94664" autoAdjust="0"/>
  </p:normalViewPr>
  <p:slideViewPr>
    <p:cSldViewPr>
      <p:cViewPr varScale="1">
        <p:scale>
          <a:sx n="59" d="100"/>
          <a:sy n="59" d="100"/>
        </p:scale>
        <p:origin x="78" y="76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0F122C-836D-46A4-B8C6-9BA5750C330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58F8C42A-B59B-45A4-A6B2-A7FA65A2E99F}">
      <dgm:prSet phldrT="[Text]" custT="1"/>
      <dgm:spPr>
        <a:solidFill>
          <a:schemeClr val="accent2">
            <a:lumMod val="20000"/>
            <a:lumOff val="80000"/>
          </a:schemeClr>
        </a:solidFill>
      </dgm:spPr>
      <dgm:t>
        <a:bodyPr/>
        <a:lstStyle/>
        <a:p>
          <a:r>
            <a:rPr lang="ar-SA" sz="2800" b="1" dirty="0" smtClean="0">
              <a:solidFill>
                <a:schemeClr val="tx1"/>
              </a:solidFill>
            </a:rPr>
            <a:t>عند الترصيد توجد  ثلاث احتمالات لاستخراج رصيد آخر المدة</a:t>
          </a:r>
          <a:endParaRPr lang="en-GB" sz="2800" dirty="0">
            <a:solidFill>
              <a:schemeClr val="tx1"/>
            </a:solidFill>
          </a:endParaRPr>
        </a:p>
      </dgm:t>
    </dgm:pt>
    <dgm:pt modelId="{C0070659-F121-4462-AA2B-28485388F13A}" type="parTrans" cxnId="{D4BFF9A0-8E69-4016-A5DD-875029D0BA00}">
      <dgm:prSet/>
      <dgm:spPr/>
      <dgm:t>
        <a:bodyPr/>
        <a:lstStyle/>
        <a:p>
          <a:endParaRPr lang="en-GB"/>
        </a:p>
      </dgm:t>
    </dgm:pt>
    <dgm:pt modelId="{847DA085-2ABB-4566-9FC3-B999057753BC}" type="sibTrans" cxnId="{D4BFF9A0-8E69-4016-A5DD-875029D0BA00}">
      <dgm:prSet/>
      <dgm:spPr/>
      <dgm:t>
        <a:bodyPr/>
        <a:lstStyle/>
        <a:p>
          <a:endParaRPr lang="en-GB"/>
        </a:p>
      </dgm:t>
    </dgm:pt>
    <dgm:pt modelId="{6EDFB8A2-F427-431F-BEE1-08750840F0AE}">
      <dgm:prSet phldrT="[Text]">
        <dgm:style>
          <a:lnRef idx="1">
            <a:schemeClr val="accent1"/>
          </a:lnRef>
          <a:fillRef idx="2">
            <a:schemeClr val="accent1"/>
          </a:fillRef>
          <a:effectRef idx="1">
            <a:schemeClr val="accent1"/>
          </a:effectRef>
          <a:fontRef idx="minor">
            <a:schemeClr val="dk1"/>
          </a:fontRef>
        </dgm:style>
      </dgm:prSet>
      <dgm:spPr/>
      <dgm:t>
        <a:bodyPr/>
        <a:lstStyle/>
        <a:p>
          <a:r>
            <a:rPr lang="ar-SA" b="1" u="sng" dirty="0" smtClean="0">
              <a:solidFill>
                <a:srgbClr val="FF0000"/>
              </a:solidFill>
            </a:rPr>
            <a:t>مجموع الجانب الدائن أكبر </a:t>
          </a:r>
        </a:p>
        <a:p>
          <a:r>
            <a:rPr lang="ar-SA" b="1" dirty="0" smtClean="0">
              <a:solidFill>
                <a:schemeClr val="tx1"/>
              </a:solidFill>
            </a:rPr>
            <a:t>يعتبر رصيد الحساب دائن ويظهر كمتمم حسابي في الجانب المدين</a:t>
          </a:r>
          <a:endParaRPr lang="en-GB" b="1" dirty="0">
            <a:solidFill>
              <a:schemeClr val="tx1"/>
            </a:solidFill>
          </a:endParaRPr>
        </a:p>
      </dgm:t>
    </dgm:pt>
    <dgm:pt modelId="{A222764E-3D42-4D48-9C7A-3FD9ABA1822C}" type="parTrans" cxnId="{902DF955-C640-4BD2-87D5-CE5375E8A73F}">
      <dgm:prSet/>
      <dgm:spPr/>
      <dgm:t>
        <a:bodyPr/>
        <a:lstStyle/>
        <a:p>
          <a:endParaRPr lang="en-GB"/>
        </a:p>
      </dgm:t>
    </dgm:pt>
    <dgm:pt modelId="{8A49A8F8-91BC-4210-8BCE-27355D38F255}" type="sibTrans" cxnId="{902DF955-C640-4BD2-87D5-CE5375E8A73F}">
      <dgm:prSet/>
      <dgm:spPr/>
      <dgm:t>
        <a:bodyPr/>
        <a:lstStyle/>
        <a:p>
          <a:endParaRPr lang="en-GB"/>
        </a:p>
      </dgm:t>
    </dgm:pt>
    <dgm:pt modelId="{E466538A-A033-46DD-A06D-88C1CBC6C83F}">
      <dgm:prSet phldrT="[Text]" custT="1">
        <dgm:style>
          <a:lnRef idx="1">
            <a:schemeClr val="accent1"/>
          </a:lnRef>
          <a:fillRef idx="2">
            <a:schemeClr val="accent1"/>
          </a:fillRef>
          <a:effectRef idx="1">
            <a:schemeClr val="accent1"/>
          </a:effectRef>
          <a:fontRef idx="minor">
            <a:schemeClr val="dk1"/>
          </a:fontRef>
        </dgm:style>
      </dgm:prSet>
      <dgm:spPr/>
      <dgm:t>
        <a:bodyPr/>
        <a:lstStyle/>
        <a:p>
          <a:pPr algn="ctr"/>
          <a:r>
            <a:rPr lang="ar-SA" sz="2000" b="1" u="sng" dirty="0" smtClean="0">
              <a:solidFill>
                <a:srgbClr val="FF0000"/>
              </a:solidFill>
            </a:rPr>
            <a:t>مجموع الجانب المدين أكبر </a:t>
          </a:r>
        </a:p>
        <a:p>
          <a:pPr algn="ctr"/>
          <a:r>
            <a:rPr lang="ar-SA" sz="2000" b="1" dirty="0" smtClean="0">
              <a:solidFill>
                <a:schemeClr val="tx1"/>
              </a:solidFill>
            </a:rPr>
            <a:t>يعتبر رصيد الحساب مدين ويظهر كمتمم حسابي في</a:t>
          </a:r>
        </a:p>
        <a:p>
          <a:pPr algn="ctr"/>
          <a:r>
            <a:rPr lang="ar-SA" sz="2000" b="1" dirty="0" smtClean="0">
              <a:solidFill>
                <a:schemeClr val="tx1"/>
              </a:solidFill>
            </a:rPr>
            <a:t> الجانب الدائن</a:t>
          </a:r>
          <a:endParaRPr lang="en-GB" sz="2000" b="1" dirty="0">
            <a:solidFill>
              <a:schemeClr val="tx1"/>
            </a:solidFill>
          </a:endParaRPr>
        </a:p>
      </dgm:t>
    </dgm:pt>
    <dgm:pt modelId="{4AD1F5FD-C7D0-4992-8E17-D905ECE917CA}" type="parTrans" cxnId="{BAED59B7-F13F-447A-B8FE-E9D2908CE0CC}">
      <dgm:prSet/>
      <dgm:spPr/>
      <dgm:t>
        <a:bodyPr/>
        <a:lstStyle/>
        <a:p>
          <a:endParaRPr lang="en-GB"/>
        </a:p>
      </dgm:t>
    </dgm:pt>
    <dgm:pt modelId="{274FD410-4583-4447-8CBA-1A1A962DBD5B}" type="sibTrans" cxnId="{BAED59B7-F13F-447A-B8FE-E9D2908CE0CC}">
      <dgm:prSet/>
      <dgm:spPr/>
      <dgm:t>
        <a:bodyPr/>
        <a:lstStyle/>
        <a:p>
          <a:endParaRPr lang="en-GB"/>
        </a:p>
      </dgm:t>
    </dgm:pt>
    <dgm:pt modelId="{01650363-F3B1-459A-885F-2148CAA08CCA}">
      <dgm:prSet phldrT="[Text]" custT="1">
        <dgm:style>
          <a:lnRef idx="1">
            <a:schemeClr val="accent1"/>
          </a:lnRef>
          <a:fillRef idx="2">
            <a:schemeClr val="accent1"/>
          </a:fillRef>
          <a:effectRef idx="1">
            <a:schemeClr val="accent1"/>
          </a:effectRef>
          <a:fontRef idx="minor">
            <a:schemeClr val="dk1"/>
          </a:fontRef>
        </dgm:style>
      </dgm:prSet>
      <dgm:spPr/>
      <dgm:t>
        <a:bodyPr/>
        <a:lstStyle/>
        <a:p>
          <a:r>
            <a:rPr lang="ar-SA" sz="2000" b="1" dirty="0" smtClean="0">
              <a:solidFill>
                <a:srgbClr val="FF0000"/>
              </a:solidFill>
            </a:rPr>
            <a:t>ت</a:t>
          </a:r>
          <a:r>
            <a:rPr lang="ar-SA" sz="2000" b="1" u="sng" dirty="0" smtClean="0">
              <a:solidFill>
                <a:srgbClr val="FF0000"/>
              </a:solidFill>
            </a:rPr>
            <a:t>ساوي جانبي الحساب</a:t>
          </a:r>
        </a:p>
        <a:p>
          <a:r>
            <a:rPr lang="ar-SA" sz="2000" b="1" dirty="0" smtClean="0">
              <a:solidFill>
                <a:schemeClr val="tx1"/>
              </a:solidFill>
            </a:rPr>
            <a:t>لا يوجد رصيد</a:t>
          </a:r>
        </a:p>
        <a:p>
          <a:r>
            <a:rPr lang="ar-SA" sz="2000" b="1" dirty="0" smtClean="0">
              <a:solidFill>
                <a:schemeClr val="tx1"/>
              </a:solidFill>
            </a:rPr>
            <a:t>حساب مقفل</a:t>
          </a:r>
          <a:endParaRPr lang="en-GB" sz="2000" b="1" dirty="0">
            <a:solidFill>
              <a:schemeClr val="tx1"/>
            </a:solidFill>
          </a:endParaRPr>
        </a:p>
      </dgm:t>
    </dgm:pt>
    <dgm:pt modelId="{6F90B7FA-38D7-4C31-BB33-B19D6F5865A5}" type="parTrans" cxnId="{C8418D51-1ED8-4E1C-9FE3-7146F17D15A7}">
      <dgm:prSet/>
      <dgm:spPr/>
      <dgm:t>
        <a:bodyPr/>
        <a:lstStyle/>
        <a:p>
          <a:endParaRPr lang="en-GB"/>
        </a:p>
      </dgm:t>
    </dgm:pt>
    <dgm:pt modelId="{FA827CB1-6797-4948-9B5A-85CB44A657D7}" type="sibTrans" cxnId="{C8418D51-1ED8-4E1C-9FE3-7146F17D15A7}">
      <dgm:prSet/>
      <dgm:spPr/>
      <dgm:t>
        <a:bodyPr/>
        <a:lstStyle/>
        <a:p>
          <a:endParaRPr lang="en-GB"/>
        </a:p>
      </dgm:t>
    </dgm:pt>
    <dgm:pt modelId="{2BA4A051-53A3-45E3-8359-A35D7AA64A10}" type="pres">
      <dgm:prSet presAssocID="{9C0F122C-836D-46A4-B8C6-9BA5750C3300}" presName="hierChild1" presStyleCnt="0">
        <dgm:presLayoutVars>
          <dgm:orgChart val="1"/>
          <dgm:chPref val="1"/>
          <dgm:dir/>
          <dgm:animOne val="branch"/>
          <dgm:animLvl val="lvl"/>
          <dgm:resizeHandles/>
        </dgm:presLayoutVars>
      </dgm:prSet>
      <dgm:spPr/>
      <dgm:t>
        <a:bodyPr/>
        <a:lstStyle/>
        <a:p>
          <a:endParaRPr lang="en-GB"/>
        </a:p>
      </dgm:t>
    </dgm:pt>
    <dgm:pt modelId="{7EB56C79-FB9D-4D6F-94E4-57E452A3AF5B}" type="pres">
      <dgm:prSet presAssocID="{58F8C42A-B59B-45A4-A6B2-A7FA65A2E99F}" presName="hierRoot1" presStyleCnt="0">
        <dgm:presLayoutVars>
          <dgm:hierBranch val="init"/>
        </dgm:presLayoutVars>
      </dgm:prSet>
      <dgm:spPr/>
    </dgm:pt>
    <dgm:pt modelId="{6DDC7FE2-1463-4113-A54B-D62CA9FAC514}" type="pres">
      <dgm:prSet presAssocID="{58F8C42A-B59B-45A4-A6B2-A7FA65A2E99F}" presName="rootComposite1" presStyleCnt="0"/>
      <dgm:spPr/>
    </dgm:pt>
    <dgm:pt modelId="{846B9F6A-CF03-4452-ADCA-10D75C8C9023}" type="pres">
      <dgm:prSet presAssocID="{58F8C42A-B59B-45A4-A6B2-A7FA65A2E99F}" presName="rootText1" presStyleLbl="node0" presStyleIdx="0" presStyleCnt="1" custScaleX="108770" custLinFactY="-40346" custLinFactNeighborX="-11393" custLinFactNeighborY="-100000">
        <dgm:presLayoutVars>
          <dgm:chPref val="3"/>
        </dgm:presLayoutVars>
      </dgm:prSet>
      <dgm:spPr/>
      <dgm:t>
        <a:bodyPr/>
        <a:lstStyle/>
        <a:p>
          <a:endParaRPr lang="en-GB"/>
        </a:p>
      </dgm:t>
    </dgm:pt>
    <dgm:pt modelId="{234178C5-D0CD-4ADD-B83E-037080077DC5}" type="pres">
      <dgm:prSet presAssocID="{58F8C42A-B59B-45A4-A6B2-A7FA65A2E99F}" presName="rootConnector1" presStyleLbl="node1" presStyleIdx="0" presStyleCnt="0"/>
      <dgm:spPr/>
      <dgm:t>
        <a:bodyPr/>
        <a:lstStyle/>
        <a:p>
          <a:endParaRPr lang="en-GB"/>
        </a:p>
      </dgm:t>
    </dgm:pt>
    <dgm:pt modelId="{1B8DCEC9-0B66-4DA5-A7FC-B1C6703DD272}" type="pres">
      <dgm:prSet presAssocID="{58F8C42A-B59B-45A4-A6B2-A7FA65A2E99F}" presName="hierChild2" presStyleCnt="0"/>
      <dgm:spPr/>
    </dgm:pt>
    <dgm:pt modelId="{98041ACF-B91B-47DD-900D-45ECBB0F99B4}" type="pres">
      <dgm:prSet presAssocID="{A222764E-3D42-4D48-9C7A-3FD9ABA1822C}" presName="Name37" presStyleLbl="parChTrans1D2" presStyleIdx="0" presStyleCnt="3"/>
      <dgm:spPr/>
      <dgm:t>
        <a:bodyPr/>
        <a:lstStyle/>
        <a:p>
          <a:endParaRPr lang="en-GB"/>
        </a:p>
      </dgm:t>
    </dgm:pt>
    <dgm:pt modelId="{A8A15944-BE53-4916-8924-DF6B8F3A8DAA}" type="pres">
      <dgm:prSet presAssocID="{6EDFB8A2-F427-431F-BEE1-08750840F0AE}" presName="hierRoot2" presStyleCnt="0">
        <dgm:presLayoutVars>
          <dgm:hierBranch val="init"/>
        </dgm:presLayoutVars>
      </dgm:prSet>
      <dgm:spPr/>
    </dgm:pt>
    <dgm:pt modelId="{FBC2435D-2409-44E3-A924-E4DB24FB1E72}" type="pres">
      <dgm:prSet presAssocID="{6EDFB8A2-F427-431F-BEE1-08750840F0AE}" presName="rootComposite" presStyleCnt="0"/>
      <dgm:spPr/>
    </dgm:pt>
    <dgm:pt modelId="{D3791BCD-A76D-4733-9DAB-C771F8C25195}" type="pres">
      <dgm:prSet presAssocID="{6EDFB8A2-F427-431F-BEE1-08750840F0AE}" presName="rootText" presStyleLbl="node2" presStyleIdx="0" presStyleCnt="3">
        <dgm:presLayoutVars>
          <dgm:chPref val="3"/>
        </dgm:presLayoutVars>
      </dgm:prSet>
      <dgm:spPr/>
      <dgm:t>
        <a:bodyPr/>
        <a:lstStyle/>
        <a:p>
          <a:endParaRPr lang="en-GB"/>
        </a:p>
      </dgm:t>
    </dgm:pt>
    <dgm:pt modelId="{ECEB012C-F2A5-4D13-AE7F-13D2922A19EC}" type="pres">
      <dgm:prSet presAssocID="{6EDFB8A2-F427-431F-BEE1-08750840F0AE}" presName="rootConnector" presStyleLbl="node2" presStyleIdx="0" presStyleCnt="3"/>
      <dgm:spPr/>
      <dgm:t>
        <a:bodyPr/>
        <a:lstStyle/>
        <a:p>
          <a:endParaRPr lang="en-GB"/>
        </a:p>
      </dgm:t>
    </dgm:pt>
    <dgm:pt modelId="{F2C8E155-5988-4E14-936B-57BB9ADD0C48}" type="pres">
      <dgm:prSet presAssocID="{6EDFB8A2-F427-431F-BEE1-08750840F0AE}" presName="hierChild4" presStyleCnt="0"/>
      <dgm:spPr/>
    </dgm:pt>
    <dgm:pt modelId="{6CCEEBBE-5C3C-4760-9048-AF9AB098AEBC}" type="pres">
      <dgm:prSet presAssocID="{6EDFB8A2-F427-431F-BEE1-08750840F0AE}" presName="hierChild5" presStyleCnt="0"/>
      <dgm:spPr/>
    </dgm:pt>
    <dgm:pt modelId="{AE8017DA-62BB-42E3-AA28-9773C094B3E5}" type="pres">
      <dgm:prSet presAssocID="{4AD1F5FD-C7D0-4992-8E17-D905ECE917CA}" presName="Name37" presStyleLbl="parChTrans1D2" presStyleIdx="1" presStyleCnt="3"/>
      <dgm:spPr/>
      <dgm:t>
        <a:bodyPr/>
        <a:lstStyle/>
        <a:p>
          <a:endParaRPr lang="en-GB"/>
        </a:p>
      </dgm:t>
    </dgm:pt>
    <dgm:pt modelId="{54542995-8A89-4806-B3B5-A73E7C6E14A0}" type="pres">
      <dgm:prSet presAssocID="{E466538A-A033-46DD-A06D-88C1CBC6C83F}" presName="hierRoot2" presStyleCnt="0">
        <dgm:presLayoutVars>
          <dgm:hierBranch val="init"/>
        </dgm:presLayoutVars>
      </dgm:prSet>
      <dgm:spPr/>
    </dgm:pt>
    <dgm:pt modelId="{21440F2E-800E-404A-8CE3-7129DE396ED3}" type="pres">
      <dgm:prSet presAssocID="{E466538A-A033-46DD-A06D-88C1CBC6C83F}" presName="rootComposite" presStyleCnt="0"/>
      <dgm:spPr/>
    </dgm:pt>
    <dgm:pt modelId="{F0042CB2-9E47-46C9-822A-C816F376DAF1}" type="pres">
      <dgm:prSet presAssocID="{E466538A-A033-46DD-A06D-88C1CBC6C83F}" presName="rootText" presStyleLbl="node2" presStyleIdx="1" presStyleCnt="3">
        <dgm:presLayoutVars>
          <dgm:chPref val="3"/>
        </dgm:presLayoutVars>
      </dgm:prSet>
      <dgm:spPr/>
      <dgm:t>
        <a:bodyPr/>
        <a:lstStyle/>
        <a:p>
          <a:endParaRPr lang="en-GB"/>
        </a:p>
      </dgm:t>
    </dgm:pt>
    <dgm:pt modelId="{C909989F-29C4-4ADF-B79A-E730C44EE429}" type="pres">
      <dgm:prSet presAssocID="{E466538A-A033-46DD-A06D-88C1CBC6C83F}" presName="rootConnector" presStyleLbl="node2" presStyleIdx="1" presStyleCnt="3"/>
      <dgm:spPr/>
      <dgm:t>
        <a:bodyPr/>
        <a:lstStyle/>
        <a:p>
          <a:endParaRPr lang="en-GB"/>
        </a:p>
      </dgm:t>
    </dgm:pt>
    <dgm:pt modelId="{C991C58E-0F26-4B9F-9E53-9393B5C3EAFB}" type="pres">
      <dgm:prSet presAssocID="{E466538A-A033-46DD-A06D-88C1CBC6C83F}" presName="hierChild4" presStyleCnt="0"/>
      <dgm:spPr/>
    </dgm:pt>
    <dgm:pt modelId="{899EBCD2-39E1-4D0B-81F4-A2A66797570F}" type="pres">
      <dgm:prSet presAssocID="{E466538A-A033-46DD-A06D-88C1CBC6C83F}" presName="hierChild5" presStyleCnt="0"/>
      <dgm:spPr/>
    </dgm:pt>
    <dgm:pt modelId="{851412B3-8CC4-42C9-9D3C-D19BDF79ADD8}" type="pres">
      <dgm:prSet presAssocID="{6F90B7FA-38D7-4C31-BB33-B19D6F5865A5}" presName="Name37" presStyleLbl="parChTrans1D2" presStyleIdx="2" presStyleCnt="3"/>
      <dgm:spPr/>
      <dgm:t>
        <a:bodyPr/>
        <a:lstStyle/>
        <a:p>
          <a:endParaRPr lang="en-GB"/>
        </a:p>
      </dgm:t>
    </dgm:pt>
    <dgm:pt modelId="{DECC2369-3120-43A9-A3D4-B1C5FA234FE1}" type="pres">
      <dgm:prSet presAssocID="{01650363-F3B1-459A-885F-2148CAA08CCA}" presName="hierRoot2" presStyleCnt="0">
        <dgm:presLayoutVars>
          <dgm:hierBranch val="init"/>
        </dgm:presLayoutVars>
      </dgm:prSet>
      <dgm:spPr/>
    </dgm:pt>
    <dgm:pt modelId="{99523781-E1A1-4B5D-9114-5CB5C3539246}" type="pres">
      <dgm:prSet presAssocID="{01650363-F3B1-459A-885F-2148CAA08CCA}" presName="rootComposite" presStyleCnt="0"/>
      <dgm:spPr/>
    </dgm:pt>
    <dgm:pt modelId="{66B1EF87-3DFB-4657-A351-00AB4BD333E8}" type="pres">
      <dgm:prSet presAssocID="{01650363-F3B1-459A-885F-2148CAA08CCA}" presName="rootText" presStyleLbl="node2" presStyleIdx="2" presStyleCnt="3">
        <dgm:presLayoutVars>
          <dgm:chPref val="3"/>
        </dgm:presLayoutVars>
      </dgm:prSet>
      <dgm:spPr/>
      <dgm:t>
        <a:bodyPr/>
        <a:lstStyle/>
        <a:p>
          <a:endParaRPr lang="en-GB"/>
        </a:p>
      </dgm:t>
    </dgm:pt>
    <dgm:pt modelId="{40550256-079D-497C-96DE-FD63D166C5F7}" type="pres">
      <dgm:prSet presAssocID="{01650363-F3B1-459A-885F-2148CAA08CCA}" presName="rootConnector" presStyleLbl="node2" presStyleIdx="2" presStyleCnt="3"/>
      <dgm:spPr/>
      <dgm:t>
        <a:bodyPr/>
        <a:lstStyle/>
        <a:p>
          <a:endParaRPr lang="en-GB"/>
        </a:p>
      </dgm:t>
    </dgm:pt>
    <dgm:pt modelId="{F6629D67-CDBD-4966-8504-2603E1CA13AF}" type="pres">
      <dgm:prSet presAssocID="{01650363-F3B1-459A-885F-2148CAA08CCA}" presName="hierChild4" presStyleCnt="0"/>
      <dgm:spPr/>
    </dgm:pt>
    <dgm:pt modelId="{BBC76764-8498-466E-BFE1-7A549B365391}" type="pres">
      <dgm:prSet presAssocID="{01650363-F3B1-459A-885F-2148CAA08CCA}" presName="hierChild5" presStyleCnt="0"/>
      <dgm:spPr/>
    </dgm:pt>
    <dgm:pt modelId="{62BB5F71-F5A3-4A82-99AC-8915DAD6202A}" type="pres">
      <dgm:prSet presAssocID="{58F8C42A-B59B-45A4-A6B2-A7FA65A2E99F}" presName="hierChild3" presStyleCnt="0"/>
      <dgm:spPr/>
    </dgm:pt>
  </dgm:ptLst>
  <dgm:cxnLst>
    <dgm:cxn modelId="{902DF955-C640-4BD2-87D5-CE5375E8A73F}" srcId="{58F8C42A-B59B-45A4-A6B2-A7FA65A2E99F}" destId="{6EDFB8A2-F427-431F-BEE1-08750840F0AE}" srcOrd="0" destOrd="0" parTransId="{A222764E-3D42-4D48-9C7A-3FD9ABA1822C}" sibTransId="{8A49A8F8-91BC-4210-8BCE-27355D38F255}"/>
    <dgm:cxn modelId="{D4BFF9A0-8E69-4016-A5DD-875029D0BA00}" srcId="{9C0F122C-836D-46A4-B8C6-9BA5750C3300}" destId="{58F8C42A-B59B-45A4-A6B2-A7FA65A2E99F}" srcOrd="0" destOrd="0" parTransId="{C0070659-F121-4462-AA2B-28485388F13A}" sibTransId="{847DA085-2ABB-4566-9FC3-B999057753BC}"/>
    <dgm:cxn modelId="{C885D7F8-0E7C-4D76-B065-E5415168D037}" type="presOf" srcId="{6F90B7FA-38D7-4C31-BB33-B19D6F5865A5}" destId="{851412B3-8CC4-42C9-9D3C-D19BDF79ADD8}" srcOrd="0" destOrd="0" presId="urn:microsoft.com/office/officeart/2005/8/layout/orgChart1"/>
    <dgm:cxn modelId="{A6F9A1AD-8F4D-426E-8AAC-C267F1319D39}" type="presOf" srcId="{E466538A-A033-46DD-A06D-88C1CBC6C83F}" destId="{C909989F-29C4-4ADF-B79A-E730C44EE429}" srcOrd="1" destOrd="0" presId="urn:microsoft.com/office/officeart/2005/8/layout/orgChart1"/>
    <dgm:cxn modelId="{97115E90-700E-4A85-98D5-986861CB4D7A}" type="presOf" srcId="{6EDFB8A2-F427-431F-BEE1-08750840F0AE}" destId="{D3791BCD-A76D-4733-9DAB-C771F8C25195}" srcOrd="0" destOrd="0" presId="urn:microsoft.com/office/officeart/2005/8/layout/orgChart1"/>
    <dgm:cxn modelId="{D0EACB57-4C22-4A33-A2F7-92F1988032A9}" type="presOf" srcId="{01650363-F3B1-459A-885F-2148CAA08CCA}" destId="{40550256-079D-497C-96DE-FD63D166C5F7}" srcOrd="1" destOrd="0" presId="urn:microsoft.com/office/officeart/2005/8/layout/orgChart1"/>
    <dgm:cxn modelId="{C8418D51-1ED8-4E1C-9FE3-7146F17D15A7}" srcId="{58F8C42A-B59B-45A4-A6B2-A7FA65A2E99F}" destId="{01650363-F3B1-459A-885F-2148CAA08CCA}" srcOrd="2" destOrd="0" parTransId="{6F90B7FA-38D7-4C31-BB33-B19D6F5865A5}" sibTransId="{FA827CB1-6797-4948-9B5A-85CB44A657D7}"/>
    <dgm:cxn modelId="{FE8F69E1-60E2-45B9-A5DC-93A20B211570}" type="presOf" srcId="{E466538A-A033-46DD-A06D-88C1CBC6C83F}" destId="{F0042CB2-9E47-46C9-822A-C816F376DAF1}" srcOrd="0" destOrd="0" presId="urn:microsoft.com/office/officeart/2005/8/layout/orgChart1"/>
    <dgm:cxn modelId="{15DEE98D-4F5C-4AFC-94E2-30A3D76CC46B}" type="presOf" srcId="{58F8C42A-B59B-45A4-A6B2-A7FA65A2E99F}" destId="{234178C5-D0CD-4ADD-B83E-037080077DC5}" srcOrd="1" destOrd="0" presId="urn:microsoft.com/office/officeart/2005/8/layout/orgChart1"/>
    <dgm:cxn modelId="{5DC56308-0D7B-411A-96ED-D855A7D404E9}" type="presOf" srcId="{01650363-F3B1-459A-885F-2148CAA08CCA}" destId="{66B1EF87-3DFB-4657-A351-00AB4BD333E8}" srcOrd="0" destOrd="0" presId="urn:microsoft.com/office/officeart/2005/8/layout/orgChart1"/>
    <dgm:cxn modelId="{A5185B1F-D10E-4092-AA34-CE349E6F95D4}" type="presOf" srcId="{58F8C42A-B59B-45A4-A6B2-A7FA65A2E99F}" destId="{846B9F6A-CF03-4452-ADCA-10D75C8C9023}" srcOrd="0" destOrd="0" presId="urn:microsoft.com/office/officeart/2005/8/layout/orgChart1"/>
    <dgm:cxn modelId="{BAED59B7-F13F-447A-B8FE-E9D2908CE0CC}" srcId="{58F8C42A-B59B-45A4-A6B2-A7FA65A2E99F}" destId="{E466538A-A033-46DD-A06D-88C1CBC6C83F}" srcOrd="1" destOrd="0" parTransId="{4AD1F5FD-C7D0-4992-8E17-D905ECE917CA}" sibTransId="{274FD410-4583-4447-8CBA-1A1A962DBD5B}"/>
    <dgm:cxn modelId="{C0C58307-3E3B-4F56-84E9-26A6C814845E}" type="presOf" srcId="{A222764E-3D42-4D48-9C7A-3FD9ABA1822C}" destId="{98041ACF-B91B-47DD-900D-45ECBB0F99B4}" srcOrd="0" destOrd="0" presId="urn:microsoft.com/office/officeart/2005/8/layout/orgChart1"/>
    <dgm:cxn modelId="{2B352119-7634-48A2-8904-16138AC7183C}" type="presOf" srcId="{6EDFB8A2-F427-431F-BEE1-08750840F0AE}" destId="{ECEB012C-F2A5-4D13-AE7F-13D2922A19EC}" srcOrd="1" destOrd="0" presId="urn:microsoft.com/office/officeart/2005/8/layout/orgChart1"/>
    <dgm:cxn modelId="{5F3751E4-280A-4F90-9345-21AFAF8694C6}" type="presOf" srcId="{9C0F122C-836D-46A4-B8C6-9BA5750C3300}" destId="{2BA4A051-53A3-45E3-8359-A35D7AA64A10}" srcOrd="0" destOrd="0" presId="urn:microsoft.com/office/officeart/2005/8/layout/orgChart1"/>
    <dgm:cxn modelId="{1A931E33-FC28-489B-A4E3-A8C70D137C23}" type="presOf" srcId="{4AD1F5FD-C7D0-4992-8E17-D905ECE917CA}" destId="{AE8017DA-62BB-42E3-AA28-9773C094B3E5}" srcOrd="0" destOrd="0" presId="urn:microsoft.com/office/officeart/2005/8/layout/orgChart1"/>
    <dgm:cxn modelId="{A2ED710D-D85F-4546-878C-63B589EA86E8}" type="presParOf" srcId="{2BA4A051-53A3-45E3-8359-A35D7AA64A10}" destId="{7EB56C79-FB9D-4D6F-94E4-57E452A3AF5B}" srcOrd="0" destOrd="0" presId="urn:microsoft.com/office/officeart/2005/8/layout/orgChart1"/>
    <dgm:cxn modelId="{8085AEEA-F81E-4996-ADC2-B15EA131F9CC}" type="presParOf" srcId="{7EB56C79-FB9D-4D6F-94E4-57E452A3AF5B}" destId="{6DDC7FE2-1463-4113-A54B-D62CA9FAC514}" srcOrd="0" destOrd="0" presId="urn:microsoft.com/office/officeart/2005/8/layout/orgChart1"/>
    <dgm:cxn modelId="{E04FD094-27BD-4BEA-A03F-3D5150DD8827}" type="presParOf" srcId="{6DDC7FE2-1463-4113-A54B-D62CA9FAC514}" destId="{846B9F6A-CF03-4452-ADCA-10D75C8C9023}" srcOrd="0" destOrd="0" presId="urn:microsoft.com/office/officeart/2005/8/layout/orgChart1"/>
    <dgm:cxn modelId="{22161740-45B3-4436-BD33-E0D48B74F4A3}" type="presParOf" srcId="{6DDC7FE2-1463-4113-A54B-D62CA9FAC514}" destId="{234178C5-D0CD-4ADD-B83E-037080077DC5}" srcOrd="1" destOrd="0" presId="urn:microsoft.com/office/officeart/2005/8/layout/orgChart1"/>
    <dgm:cxn modelId="{4D67C113-E320-4856-8002-1E7ED13C9B03}" type="presParOf" srcId="{7EB56C79-FB9D-4D6F-94E4-57E452A3AF5B}" destId="{1B8DCEC9-0B66-4DA5-A7FC-B1C6703DD272}" srcOrd="1" destOrd="0" presId="urn:microsoft.com/office/officeart/2005/8/layout/orgChart1"/>
    <dgm:cxn modelId="{8741C095-73D7-4C8C-8A81-4E9BFC22B42F}" type="presParOf" srcId="{1B8DCEC9-0B66-4DA5-A7FC-B1C6703DD272}" destId="{98041ACF-B91B-47DD-900D-45ECBB0F99B4}" srcOrd="0" destOrd="0" presId="urn:microsoft.com/office/officeart/2005/8/layout/orgChart1"/>
    <dgm:cxn modelId="{080B9981-820A-408B-80F7-391FBA4580A1}" type="presParOf" srcId="{1B8DCEC9-0B66-4DA5-A7FC-B1C6703DD272}" destId="{A8A15944-BE53-4916-8924-DF6B8F3A8DAA}" srcOrd="1" destOrd="0" presId="urn:microsoft.com/office/officeart/2005/8/layout/orgChart1"/>
    <dgm:cxn modelId="{C5995544-7EFA-4DFB-BD85-4E731FBF4DF1}" type="presParOf" srcId="{A8A15944-BE53-4916-8924-DF6B8F3A8DAA}" destId="{FBC2435D-2409-44E3-A924-E4DB24FB1E72}" srcOrd="0" destOrd="0" presId="urn:microsoft.com/office/officeart/2005/8/layout/orgChart1"/>
    <dgm:cxn modelId="{C12C542D-36B9-42BE-9490-AD897BEEDFDC}" type="presParOf" srcId="{FBC2435D-2409-44E3-A924-E4DB24FB1E72}" destId="{D3791BCD-A76D-4733-9DAB-C771F8C25195}" srcOrd="0" destOrd="0" presId="urn:microsoft.com/office/officeart/2005/8/layout/orgChart1"/>
    <dgm:cxn modelId="{42124489-3F62-4AAC-936E-1362AF3F35CD}" type="presParOf" srcId="{FBC2435D-2409-44E3-A924-E4DB24FB1E72}" destId="{ECEB012C-F2A5-4D13-AE7F-13D2922A19EC}" srcOrd="1" destOrd="0" presId="urn:microsoft.com/office/officeart/2005/8/layout/orgChart1"/>
    <dgm:cxn modelId="{F3755624-86A4-4703-9491-2896370462D2}" type="presParOf" srcId="{A8A15944-BE53-4916-8924-DF6B8F3A8DAA}" destId="{F2C8E155-5988-4E14-936B-57BB9ADD0C48}" srcOrd="1" destOrd="0" presId="urn:microsoft.com/office/officeart/2005/8/layout/orgChart1"/>
    <dgm:cxn modelId="{54A87B95-47BF-478F-B017-78FB2B92B016}" type="presParOf" srcId="{A8A15944-BE53-4916-8924-DF6B8F3A8DAA}" destId="{6CCEEBBE-5C3C-4760-9048-AF9AB098AEBC}" srcOrd="2" destOrd="0" presId="urn:microsoft.com/office/officeart/2005/8/layout/orgChart1"/>
    <dgm:cxn modelId="{4785A88D-9FF6-4A05-B486-F633D682A198}" type="presParOf" srcId="{1B8DCEC9-0B66-4DA5-A7FC-B1C6703DD272}" destId="{AE8017DA-62BB-42E3-AA28-9773C094B3E5}" srcOrd="2" destOrd="0" presId="urn:microsoft.com/office/officeart/2005/8/layout/orgChart1"/>
    <dgm:cxn modelId="{B5DAC3C8-CD40-4790-A9B0-FF4E9E6086DB}" type="presParOf" srcId="{1B8DCEC9-0B66-4DA5-A7FC-B1C6703DD272}" destId="{54542995-8A89-4806-B3B5-A73E7C6E14A0}" srcOrd="3" destOrd="0" presId="urn:microsoft.com/office/officeart/2005/8/layout/orgChart1"/>
    <dgm:cxn modelId="{5EE72795-3E7E-424D-8E5D-13E4C7B9B86E}" type="presParOf" srcId="{54542995-8A89-4806-B3B5-A73E7C6E14A0}" destId="{21440F2E-800E-404A-8CE3-7129DE396ED3}" srcOrd="0" destOrd="0" presId="urn:microsoft.com/office/officeart/2005/8/layout/orgChart1"/>
    <dgm:cxn modelId="{A94BADED-ADF6-496E-9601-6CFBF7CE4B8E}" type="presParOf" srcId="{21440F2E-800E-404A-8CE3-7129DE396ED3}" destId="{F0042CB2-9E47-46C9-822A-C816F376DAF1}" srcOrd="0" destOrd="0" presId="urn:microsoft.com/office/officeart/2005/8/layout/orgChart1"/>
    <dgm:cxn modelId="{6C1D7D90-50D6-42B9-8D26-4062334847A7}" type="presParOf" srcId="{21440F2E-800E-404A-8CE3-7129DE396ED3}" destId="{C909989F-29C4-4ADF-B79A-E730C44EE429}" srcOrd="1" destOrd="0" presId="urn:microsoft.com/office/officeart/2005/8/layout/orgChart1"/>
    <dgm:cxn modelId="{20BA188B-CDD1-4DC8-94D3-C0BB75B4117B}" type="presParOf" srcId="{54542995-8A89-4806-B3B5-A73E7C6E14A0}" destId="{C991C58E-0F26-4B9F-9E53-9393B5C3EAFB}" srcOrd="1" destOrd="0" presId="urn:microsoft.com/office/officeart/2005/8/layout/orgChart1"/>
    <dgm:cxn modelId="{65E37F4C-78D8-4EDA-8D0F-6C8781A2D168}" type="presParOf" srcId="{54542995-8A89-4806-B3B5-A73E7C6E14A0}" destId="{899EBCD2-39E1-4D0B-81F4-A2A66797570F}" srcOrd="2" destOrd="0" presId="urn:microsoft.com/office/officeart/2005/8/layout/orgChart1"/>
    <dgm:cxn modelId="{01091B65-36D5-48D5-8803-06ADD896A42B}" type="presParOf" srcId="{1B8DCEC9-0B66-4DA5-A7FC-B1C6703DD272}" destId="{851412B3-8CC4-42C9-9D3C-D19BDF79ADD8}" srcOrd="4" destOrd="0" presId="urn:microsoft.com/office/officeart/2005/8/layout/orgChart1"/>
    <dgm:cxn modelId="{389B8ACC-8CB6-4310-B0ED-1A7B1B0151F3}" type="presParOf" srcId="{1B8DCEC9-0B66-4DA5-A7FC-B1C6703DD272}" destId="{DECC2369-3120-43A9-A3D4-B1C5FA234FE1}" srcOrd="5" destOrd="0" presId="urn:microsoft.com/office/officeart/2005/8/layout/orgChart1"/>
    <dgm:cxn modelId="{E68BFD3C-4D38-476B-B993-C30A606406D8}" type="presParOf" srcId="{DECC2369-3120-43A9-A3D4-B1C5FA234FE1}" destId="{99523781-E1A1-4B5D-9114-5CB5C3539246}" srcOrd="0" destOrd="0" presId="urn:microsoft.com/office/officeart/2005/8/layout/orgChart1"/>
    <dgm:cxn modelId="{B661971E-20AA-4406-95A0-E627A0336D81}" type="presParOf" srcId="{99523781-E1A1-4B5D-9114-5CB5C3539246}" destId="{66B1EF87-3DFB-4657-A351-00AB4BD333E8}" srcOrd="0" destOrd="0" presId="urn:microsoft.com/office/officeart/2005/8/layout/orgChart1"/>
    <dgm:cxn modelId="{F518BDBA-DD93-45FF-AE8C-76CBCB040970}" type="presParOf" srcId="{99523781-E1A1-4B5D-9114-5CB5C3539246}" destId="{40550256-079D-497C-96DE-FD63D166C5F7}" srcOrd="1" destOrd="0" presId="urn:microsoft.com/office/officeart/2005/8/layout/orgChart1"/>
    <dgm:cxn modelId="{AE1E4843-2709-480B-91BF-B212633B915D}" type="presParOf" srcId="{DECC2369-3120-43A9-A3D4-B1C5FA234FE1}" destId="{F6629D67-CDBD-4966-8504-2603E1CA13AF}" srcOrd="1" destOrd="0" presId="urn:microsoft.com/office/officeart/2005/8/layout/orgChart1"/>
    <dgm:cxn modelId="{822B924C-0E2A-4FD3-8363-689DE4562460}" type="presParOf" srcId="{DECC2369-3120-43A9-A3D4-B1C5FA234FE1}" destId="{BBC76764-8498-466E-BFE1-7A549B365391}" srcOrd="2" destOrd="0" presId="urn:microsoft.com/office/officeart/2005/8/layout/orgChart1"/>
    <dgm:cxn modelId="{F1AD7806-A45F-4F3B-89A6-67BDCB761E08}" type="presParOf" srcId="{7EB56C79-FB9D-4D6F-94E4-57E452A3AF5B}" destId="{62BB5F71-F5A3-4A82-99AC-8915DAD6202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1412B3-8CC4-42C9-9D3C-D19BDF79ADD8}">
      <dsp:nvSpPr>
        <dsp:cNvPr id="0" name=""/>
        <dsp:cNvSpPr/>
      </dsp:nvSpPr>
      <dsp:spPr>
        <a:xfrm>
          <a:off x="4160742" y="1303246"/>
          <a:ext cx="3450813" cy="1599335"/>
        </a:xfrm>
        <a:custGeom>
          <a:avLst/>
          <a:gdLst/>
          <a:ahLst/>
          <a:cxnLst/>
          <a:rect l="0" t="0" r="0" b="0"/>
          <a:pathLst>
            <a:path>
              <a:moveTo>
                <a:pt x="0" y="0"/>
              </a:moveTo>
              <a:lnTo>
                <a:pt x="0" y="1325653"/>
              </a:lnTo>
              <a:lnTo>
                <a:pt x="3450813" y="1325653"/>
              </a:lnTo>
              <a:lnTo>
                <a:pt x="3450813" y="15993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8017DA-62BB-42E3-AA28-9773C094B3E5}">
      <dsp:nvSpPr>
        <dsp:cNvPr id="0" name=""/>
        <dsp:cNvSpPr/>
      </dsp:nvSpPr>
      <dsp:spPr>
        <a:xfrm>
          <a:off x="4160742" y="1303246"/>
          <a:ext cx="296957" cy="1599335"/>
        </a:xfrm>
        <a:custGeom>
          <a:avLst/>
          <a:gdLst/>
          <a:ahLst/>
          <a:cxnLst/>
          <a:rect l="0" t="0" r="0" b="0"/>
          <a:pathLst>
            <a:path>
              <a:moveTo>
                <a:pt x="0" y="0"/>
              </a:moveTo>
              <a:lnTo>
                <a:pt x="0" y="1325653"/>
              </a:lnTo>
              <a:lnTo>
                <a:pt x="296957" y="1325653"/>
              </a:lnTo>
              <a:lnTo>
                <a:pt x="296957" y="15993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041ACF-B91B-47DD-900D-45ECBB0F99B4}">
      <dsp:nvSpPr>
        <dsp:cNvPr id="0" name=""/>
        <dsp:cNvSpPr/>
      </dsp:nvSpPr>
      <dsp:spPr>
        <a:xfrm>
          <a:off x="1303844" y="1303246"/>
          <a:ext cx="2856897" cy="1599335"/>
        </a:xfrm>
        <a:custGeom>
          <a:avLst/>
          <a:gdLst/>
          <a:ahLst/>
          <a:cxnLst/>
          <a:rect l="0" t="0" r="0" b="0"/>
          <a:pathLst>
            <a:path>
              <a:moveTo>
                <a:pt x="2856897" y="0"/>
              </a:moveTo>
              <a:lnTo>
                <a:pt x="2856897" y="1325653"/>
              </a:lnTo>
              <a:lnTo>
                <a:pt x="0" y="1325653"/>
              </a:lnTo>
              <a:lnTo>
                <a:pt x="0" y="15993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6B9F6A-CF03-4452-ADCA-10D75C8C9023}">
      <dsp:nvSpPr>
        <dsp:cNvPr id="0" name=""/>
        <dsp:cNvSpPr/>
      </dsp:nvSpPr>
      <dsp:spPr>
        <a:xfrm>
          <a:off x="2743201" y="0"/>
          <a:ext cx="2835081" cy="1303246"/>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solidFill>
                <a:schemeClr val="tx1"/>
              </a:solidFill>
            </a:rPr>
            <a:t>عند الترصيد توجد  ثلاث احتمالات لاستخراج رصيد آخر المدة</a:t>
          </a:r>
          <a:endParaRPr lang="en-GB" sz="2800" kern="1200" dirty="0">
            <a:solidFill>
              <a:schemeClr val="tx1"/>
            </a:solidFill>
          </a:endParaRPr>
        </a:p>
      </dsp:txBody>
      <dsp:txXfrm>
        <a:off x="2743201" y="0"/>
        <a:ext cx="2835081" cy="1303246"/>
      </dsp:txXfrm>
    </dsp:sp>
    <dsp:sp modelId="{D3791BCD-A76D-4733-9DAB-C771F8C25195}">
      <dsp:nvSpPr>
        <dsp:cNvPr id="0" name=""/>
        <dsp:cNvSpPr/>
      </dsp:nvSpPr>
      <dsp:spPr>
        <a:xfrm>
          <a:off x="598" y="2902581"/>
          <a:ext cx="2606492" cy="1303246"/>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ar-SA" sz="2100" b="1" u="sng" kern="1200" dirty="0" smtClean="0">
              <a:solidFill>
                <a:srgbClr val="FF0000"/>
              </a:solidFill>
            </a:rPr>
            <a:t>مجموع الجانب الدائن أكبر </a:t>
          </a:r>
        </a:p>
        <a:p>
          <a:pPr lvl="0" algn="ctr" defTabSz="933450">
            <a:lnSpc>
              <a:spcPct val="90000"/>
            </a:lnSpc>
            <a:spcBef>
              <a:spcPct val="0"/>
            </a:spcBef>
            <a:spcAft>
              <a:spcPct val="35000"/>
            </a:spcAft>
          </a:pPr>
          <a:r>
            <a:rPr lang="ar-SA" sz="2100" b="1" kern="1200" dirty="0" smtClean="0">
              <a:solidFill>
                <a:schemeClr val="tx1"/>
              </a:solidFill>
            </a:rPr>
            <a:t>يعتبر رصيد الحساب دائن ويظهر كمتمم حسابي في الجانب المدين</a:t>
          </a:r>
          <a:endParaRPr lang="en-GB" sz="2100" b="1" kern="1200" dirty="0">
            <a:solidFill>
              <a:schemeClr val="tx1"/>
            </a:solidFill>
          </a:endParaRPr>
        </a:p>
      </dsp:txBody>
      <dsp:txXfrm>
        <a:off x="598" y="2902581"/>
        <a:ext cx="2606492" cy="1303246"/>
      </dsp:txXfrm>
    </dsp:sp>
    <dsp:sp modelId="{F0042CB2-9E47-46C9-822A-C816F376DAF1}">
      <dsp:nvSpPr>
        <dsp:cNvPr id="0" name=""/>
        <dsp:cNvSpPr/>
      </dsp:nvSpPr>
      <dsp:spPr>
        <a:xfrm>
          <a:off x="3154453" y="2902581"/>
          <a:ext cx="2606492" cy="1303246"/>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0000"/>
              </a:solidFill>
            </a:rPr>
            <a:t>مجموع الجانب المدين أكبر </a:t>
          </a:r>
        </a:p>
        <a:p>
          <a:pPr lvl="0" algn="ctr" defTabSz="889000">
            <a:lnSpc>
              <a:spcPct val="90000"/>
            </a:lnSpc>
            <a:spcBef>
              <a:spcPct val="0"/>
            </a:spcBef>
            <a:spcAft>
              <a:spcPct val="35000"/>
            </a:spcAft>
          </a:pPr>
          <a:r>
            <a:rPr lang="ar-SA" sz="2000" b="1" kern="1200" dirty="0" smtClean="0">
              <a:solidFill>
                <a:schemeClr val="tx1"/>
              </a:solidFill>
            </a:rPr>
            <a:t>يعتبر رصيد الحساب مدين ويظهر كمتمم حسابي في</a:t>
          </a:r>
        </a:p>
        <a:p>
          <a:pPr lvl="0" algn="ctr" defTabSz="889000">
            <a:lnSpc>
              <a:spcPct val="90000"/>
            </a:lnSpc>
            <a:spcBef>
              <a:spcPct val="0"/>
            </a:spcBef>
            <a:spcAft>
              <a:spcPct val="35000"/>
            </a:spcAft>
          </a:pPr>
          <a:r>
            <a:rPr lang="ar-SA" sz="2000" b="1" kern="1200" dirty="0" smtClean="0">
              <a:solidFill>
                <a:schemeClr val="tx1"/>
              </a:solidFill>
            </a:rPr>
            <a:t> الجانب الدائن</a:t>
          </a:r>
          <a:endParaRPr lang="en-GB" sz="2000" b="1" kern="1200" dirty="0">
            <a:solidFill>
              <a:schemeClr val="tx1"/>
            </a:solidFill>
          </a:endParaRPr>
        </a:p>
      </dsp:txBody>
      <dsp:txXfrm>
        <a:off x="3154453" y="2902581"/>
        <a:ext cx="2606492" cy="1303246"/>
      </dsp:txXfrm>
    </dsp:sp>
    <dsp:sp modelId="{66B1EF87-3DFB-4657-A351-00AB4BD333E8}">
      <dsp:nvSpPr>
        <dsp:cNvPr id="0" name=""/>
        <dsp:cNvSpPr/>
      </dsp:nvSpPr>
      <dsp:spPr>
        <a:xfrm>
          <a:off x="6308309" y="2902581"/>
          <a:ext cx="2606492" cy="1303246"/>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solidFill>
                <a:srgbClr val="FF0000"/>
              </a:solidFill>
            </a:rPr>
            <a:t>ت</a:t>
          </a:r>
          <a:r>
            <a:rPr lang="ar-SA" sz="2000" b="1" u="sng" kern="1200" dirty="0" smtClean="0">
              <a:solidFill>
                <a:srgbClr val="FF0000"/>
              </a:solidFill>
            </a:rPr>
            <a:t>ساوي جانبي الحساب</a:t>
          </a:r>
        </a:p>
        <a:p>
          <a:pPr lvl="0" algn="ctr" defTabSz="889000">
            <a:lnSpc>
              <a:spcPct val="90000"/>
            </a:lnSpc>
            <a:spcBef>
              <a:spcPct val="0"/>
            </a:spcBef>
            <a:spcAft>
              <a:spcPct val="35000"/>
            </a:spcAft>
          </a:pPr>
          <a:r>
            <a:rPr lang="ar-SA" sz="2000" b="1" kern="1200" dirty="0" smtClean="0">
              <a:solidFill>
                <a:schemeClr val="tx1"/>
              </a:solidFill>
            </a:rPr>
            <a:t>لا يوجد رصيد</a:t>
          </a:r>
        </a:p>
        <a:p>
          <a:pPr lvl="0" algn="ctr" defTabSz="889000">
            <a:lnSpc>
              <a:spcPct val="90000"/>
            </a:lnSpc>
            <a:spcBef>
              <a:spcPct val="0"/>
            </a:spcBef>
            <a:spcAft>
              <a:spcPct val="35000"/>
            </a:spcAft>
          </a:pPr>
          <a:r>
            <a:rPr lang="ar-SA" sz="2000" b="1" kern="1200" dirty="0" smtClean="0">
              <a:solidFill>
                <a:schemeClr val="tx1"/>
              </a:solidFill>
            </a:rPr>
            <a:t>حساب مقفل</a:t>
          </a:r>
          <a:endParaRPr lang="en-GB" sz="2000" b="1" kern="1200" dirty="0">
            <a:solidFill>
              <a:schemeClr val="tx1"/>
            </a:solidFill>
          </a:endParaRPr>
        </a:p>
      </dsp:txBody>
      <dsp:txXfrm>
        <a:off x="6308309" y="2902581"/>
        <a:ext cx="2606492" cy="130324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03-Nov-15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28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30000"/>
              </a:spcBef>
              <a:defRPr sz="1200">
                <a:solidFill>
                  <a:schemeClr val="tx1"/>
                </a:solidFill>
                <a:latin typeface="Calibri" pitchFamily="34" charset="0"/>
              </a:defRPr>
            </a:lvl1pPr>
            <a:lvl2pPr marL="742950" indent="-285750" algn="l" rtl="0" eaLnBrk="0" hangingPunct="0">
              <a:spcBef>
                <a:spcPct val="30000"/>
              </a:spcBef>
              <a:defRPr sz="1200">
                <a:solidFill>
                  <a:schemeClr val="tx1"/>
                </a:solidFill>
                <a:latin typeface="Calibri" pitchFamily="34" charset="0"/>
              </a:defRPr>
            </a:lvl2pPr>
            <a:lvl3pPr marL="1143000" indent="-228600" algn="l" rtl="0" eaLnBrk="0" hangingPunct="0">
              <a:spcBef>
                <a:spcPct val="30000"/>
              </a:spcBef>
              <a:defRPr sz="1200">
                <a:solidFill>
                  <a:schemeClr val="tx1"/>
                </a:solidFill>
                <a:latin typeface="Calibri" pitchFamily="34" charset="0"/>
              </a:defRPr>
            </a:lvl3pPr>
            <a:lvl4pPr marL="1600200" indent="-228600" algn="l" rtl="0" eaLnBrk="0" hangingPunct="0">
              <a:spcBef>
                <a:spcPct val="30000"/>
              </a:spcBef>
              <a:defRPr sz="1200">
                <a:solidFill>
                  <a:schemeClr val="tx1"/>
                </a:solidFill>
                <a:latin typeface="Calibri" pitchFamily="34" charset="0"/>
              </a:defRPr>
            </a:lvl4pPr>
            <a:lvl5pPr marL="2057400" indent="-228600" algn="l" rtl="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1EB51D29-9AC7-4C3D-96E1-5AFD52275EDA}" type="slidenum">
              <a:rPr lang="ar-SA" altLang="en-US" smtClean="0">
                <a:cs typeface="Arial" pitchFamily="34" charset="0"/>
              </a:rPr>
              <a:pPr algn="r" eaLnBrk="1" hangingPunct="1">
                <a:spcBef>
                  <a:spcPct val="0"/>
                </a:spcBef>
              </a:pPr>
              <a:t>4</a:t>
            </a:fld>
            <a:endParaRPr lang="en-US" altLang="en-US" smtClean="0">
              <a:cs typeface="Arial" pitchFamily="34" charset="0"/>
            </a:endParaRPr>
          </a:p>
        </p:txBody>
      </p:sp>
    </p:spTree>
    <p:extLst>
      <p:ext uri="{BB962C8B-B14F-4D97-AF65-F5344CB8AC3E}">
        <p14:creationId xmlns:p14="http://schemas.microsoft.com/office/powerpoint/2010/main" val="1944643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2"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7329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المحاسبة (1)</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أسامة محمد </a:t>
            </a:r>
            <a:r>
              <a:rPr lang="ar-SA" sz="2800" b="1" dirty="0" smtClean="0">
                <a:solidFill>
                  <a:srgbClr val="7F7F7F"/>
                </a:solidFill>
                <a:latin typeface="Calibri" pitchFamily="34" charset="0"/>
                <a:cs typeface="Times New Roman" pitchFamily="18" charset="0"/>
              </a:rPr>
              <a:t>صالح</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السادسة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إعداد دفتر الاستاذ العام</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1143000"/>
          </a:xfrm>
        </p:spPr>
        <p:txBody>
          <a:bodyPr/>
          <a:lstStyle/>
          <a:p>
            <a:pPr rtl="1"/>
            <a:r>
              <a:rPr lang="ar-SA" altLang="en-US" b="1" dirty="0">
                <a:solidFill>
                  <a:srgbClr val="C00000"/>
                </a:solidFill>
                <a:cs typeface="Arial" pitchFamily="34" charset="0"/>
              </a:rPr>
              <a:t>النقاط الرئيسية:</a:t>
            </a:r>
            <a:endParaRPr lang="en-US" b="1" dirty="0">
              <a:solidFill>
                <a:srgbClr val="C00000"/>
              </a:solidFill>
              <a:cs typeface="Arial" pitchFamily="34" charset="0"/>
            </a:endParaRPr>
          </a:p>
        </p:txBody>
      </p:sp>
      <p:sp>
        <p:nvSpPr>
          <p:cNvPr id="3" name="Content Placeholder 2"/>
          <p:cNvSpPr>
            <a:spLocks noGrp="1"/>
          </p:cNvSpPr>
          <p:nvPr>
            <p:ph idx="1"/>
          </p:nvPr>
        </p:nvSpPr>
        <p:spPr>
          <a:xfrm>
            <a:off x="495300" y="1268760"/>
            <a:ext cx="8915400" cy="4525963"/>
          </a:xfrm>
        </p:spPr>
        <p:txBody>
          <a:bodyPr/>
          <a:lstStyle/>
          <a:p>
            <a:pPr rtl="1">
              <a:buFont typeface="Wingdings" pitchFamily="2" charset="2"/>
              <a:buChar char="v"/>
            </a:pPr>
            <a:r>
              <a:rPr lang="ar-SA" altLang="en-US" dirty="0" smtClean="0">
                <a:solidFill>
                  <a:prstClr val="black"/>
                </a:solidFill>
              </a:rPr>
              <a:t>المقصود </a:t>
            </a:r>
            <a:r>
              <a:rPr lang="ar-SA" altLang="en-US" dirty="0">
                <a:solidFill>
                  <a:prstClr val="black"/>
                </a:solidFill>
              </a:rPr>
              <a:t>بدفتر الأستاذ</a:t>
            </a:r>
          </a:p>
          <a:p>
            <a:pPr rtl="1">
              <a:buFont typeface="Wingdings" pitchFamily="2" charset="2"/>
              <a:buChar char="v"/>
            </a:pPr>
            <a:r>
              <a:rPr lang="ar-SA" altLang="en-US" dirty="0">
                <a:solidFill>
                  <a:prstClr val="black"/>
                </a:solidFill>
              </a:rPr>
              <a:t>المقصود بالترحيل إلى دفتر الأستاذ</a:t>
            </a:r>
          </a:p>
          <a:p>
            <a:pPr rtl="1">
              <a:buFont typeface="Wingdings" pitchFamily="2" charset="2"/>
              <a:buChar char="v"/>
            </a:pPr>
            <a:r>
              <a:rPr lang="ar-SA" altLang="en-US" dirty="0">
                <a:solidFill>
                  <a:prstClr val="black"/>
                </a:solidFill>
              </a:rPr>
              <a:t>المقصود بترصيد دفتر </a:t>
            </a:r>
            <a:r>
              <a:rPr lang="ar-SA" altLang="en-US" dirty="0" smtClean="0">
                <a:solidFill>
                  <a:prstClr val="black"/>
                </a:solidFill>
              </a:rPr>
              <a:t>الأستاذ</a:t>
            </a:r>
          </a:p>
          <a:p>
            <a:pPr rtl="1">
              <a:buFont typeface="Wingdings" pitchFamily="2" charset="2"/>
              <a:buChar char="v"/>
            </a:pPr>
            <a:r>
              <a:rPr lang="ar-SA" altLang="en-US" dirty="0" smtClean="0">
                <a:solidFill>
                  <a:prstClr val="black"/>
                </a:solidFill>
              </a:rPr>
              <a:t> إعداد ميزان المراجعة</a:t>
            </a:r>
            <a:endParaRPr lang="en-GB" altLang="en-US" dirty="0">
              <a:solidFill>
                <a:prstClr val="black"/>
              </a:solidFill>
            </a:endParaRPr>
          </a:p>
          <a:p>
            <a:pPr lvl="0" rtl="1" eaLnBrk="0" hangingPunct="0">
              <a:buFont typeface="Arial" pitchFamily="34" charset="0"/>
              <a:buChar char="•"/>
              <a:defRPr/>
            </a:pPr>
            <a:endParaRPr lang="en-GB" dirty="0">
              <a:solidFill>
                <a:prstClr val="black"/>
              </a:solidFill>
            </a:endParaRPr>
          </a:p>
          <a:p>
            <a:pPr rtl="1"/>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37381365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defRPr/>
            </a:pPr>
            <a:r>
              <a:rPr lang="en-GB" dirty="0" smtClean="0">
                <a:ea typeface="Calibri"/>
                <a:cs typeface="Arial"/>
              </a:rPr>
              <a:t/>
            </a:r>
            <a:br>
              <a:rPr lang="en-GB" dirty="0" smtClean="0">
                <a:ea typeface="Calibri"/>
                <a:cs typeface="Arial"/>
              </a:rPr>
            </a:br>
            <a:r>
              <a:rPr lang="ar-SA" dirty="0" smtClean="0"/>
              <a:t/>
            </a:r>
            <a:br>
              <a:rPr lang="ar-SA" dirty="0" smtClean="0"/>
            </a:br>
            <a:endParaRPr lang="en-GB" dirty="0" smtClean="0"/>
          </a:p>
        </p:txBody>
      </p:sp>
      <p:sp>
        <p:nvSpPr>
          <p:cNvPr id="128003" name="Content Placeholder 2"/>
          <p:cNvSpPr>
            <a:spLocks noGrp="1"/>
          </p:cNvSpPr>
          <p:nvPr>
            <p:ph sz="quarter" idx="1"/>
          </p:nvPr>
        </p:nvSpPr>
        <p:spPr>
          <a:xfrm>
            <a:off x="495300" y="1412776"/>
            <a:ext cx="8915400" cy="4525963"/>
          </a:xfrm>
        </p:spPr>
        <p:txBody>
          <a:bodyPr/>
          <a:lstStyle/>
          <a:p>
            <a:pPr rtl="1"/>
            <a:r>
              <a:rPr lang="ar-SA" altLang="en-US" dirty="0" smtClean="0">
                <a:cs typeface="Arial" pitchFamily="34" charset="0"/>
              </a:rPr>
              <a:t>تتمثل مراحل الدورة المحاسبية في</a:t>
            </a:r>
          </a:p>
          <a:p>
            <a:pPr marL="355600" lvl="0" indent="-355600" rtl="1">
              <a:spcBef>
                <a:spcPct val="50000"/>
              </a:spcBef>
              <a:buSzPct val="140000"/>
              <a:buFont typeface="Wingdings" panose="05000000000000000000" pitchFamily="2" charset="2"/>
              <a:buChar char="v"/>
              <a:defRPr/>
            </a:pPr>
            <a:r>
              <a:rPr lang="ar-SA" sz="2400" dirty="0">
                <a:solidFill>
                  <a:srgbClr val="002A00"/>
                </a:solidFill>
                <a:latin typeface="Arial" charset="0"/>
              </a:rPr>
              <a:t>التسجيل في دفتر اليومية العامة</a:t>
            </a:r>
          </a:p>
          <a:p>
            <a:pPr marL="355600" lvl="0" indent="-355600" rtl="1">
              <a:spcBef>
                <a:spcPct val="50000"/>
              </a:spcBef>
              <a:buSzPct val="140000"/>
              <a:buFont typeface="Wingdings" panose="05000000000000000000" pitchFamily="2" charset="2"/>
              <a:buChar char="v"/>
              <a:defRPr/>
            </a:pPr>
            <a:r>
              <a:rPr lang="ar-SA" sz="2400" b="1" u="sng" dirty="0">
                <a:solidFill>
                  <a:srgbClr val="FF0000"/>
                </a:solidFill>
                <a:latin typeface="Arial" charset="0"/>
              </a:rPr>
              <a:t>ترحيل القيود من دفتر اليومية إلى دفتر الأستاذ العام </a:t>
            </a:r>
          </a:p>
          <a:p>
            <a:pPr marL="355600" lvl="0" indent="-355600" rtl="1">
              <a:spcBef>
                <a:spcPct val="50000"/>
              </a:spcBef>
              <a:buSzPct val="140000"/>
              <a:buFont typeface="Wingdings" panose="05000000000000000000" pitchFamily="2" charset="2"/>
              <a:buChar char="v"/>
              <a:defRPr/>
            </a:pPr>
            <a:r>
              <a:rPr lang="ar-SA" sz="2400" dirty="0">
                <a:solidFill>
                  <a:srgbClr val="002A00"/>
                </a:solidFill>
                <a:latin typeface="Arial" charset="0"/>
              </a:rPr>
              <a:t>إعداد ميزان المراجعة</a:t>
            </a:r>
          </a:p>
          <a:p>
            <a:pPr marL="355600" lvl="0" indent="-355600" rtl="1">
              <a:spcBef>
                <a:spcPct val="50000"/>
              </a:spcBef>
              <a:buSzPct val="140000"/>
              <a:buFont typeface="Wingdings" panose="05000000000000000000" pitchFamily="2" charset="2"/>
              <a:buChar char="v"/>
              <a:defRPr/>
            </a:pPr>
            <a:r>
              <a:rPr lang="ar-SA" sz="2400" dirty="0">
                <a:solidFill>
                  <a:srgbClr val="002A00"/>
                </a:solidFill>
                <a:latin typeface="Arial" charset="0"/>
              </a:rPr>
              <a:t>إعداد القوائم المالية</a:t>
            </a:r>
          </a:p>
          <a:p>
            <a:pPr rtl="1"/>
            <a:r>
              <a:rPr lang="ar-SA" altLang="en-US" dirty="0" smtClean="0">
                <a:solidFill>
                  <a:srgbClr val="7030A0"/>
                </a:solidFill>
                <a:cs typeface="Arial" pitchFamily="34" charset="0"/>
              </a:rPr>
              <a:t>    فهنا نتحدث عن المرحلة الثانية بعد اكتمال عملية التسجيل بدفتر اليومية يتم ترحيل الحسابات لدفتر الاستاذ العام لتحديد الارصدة</a:t>
            </a:r>
            <a:endParaRPr lang="en-GB" altLang="en-US" dirty="0" smtClean="0">
              <a:solidFill>
                <a:srgbClr val="7030A0"/>
              </a:solidFill>
              <a:cs typeface="Arial" pitchFamily="34" charset="0"/>
            </a:endParaRPr>
          </a:p>
        </p:txBody>
      </p:sp>
      <p:sp>
        <p:nvSpPr>
          <p:cNvPr id="7" name="Slide Number Placeholder 3"/>
          <p:cNvSpPr txBox="1">
            <a:spLocks/>
          </p:cNvSpPr>
          <p:nvPr/>
        </p:nvSpPr>
        <p:spPr>
          <a:xfrm>
            <a:off x="536575" y="6245225"/>
            <a:ext cx="2503488" cy="476250"/>
          </a:xfrm>
          <a:prstGeom prst="ellipse">
            <a:avLst/>
          </a:prstGeom>
          <a:noFill/>
        </p:spPr>
        <p:txBody>
          <a:bodyPr wrap="none" lIns="0" tIns="0" rIns="0" bIns="0" anchor="ctr" anchorCtr="1"/>
          <a:lstStyle/>
          <a:p>
            <a:pPr algn="ctr" rtl="0">
              <a:defRPr/>
            </a:pPr>
            <a:fld id="{D783E7FC-6056-440E-9D7F-7ABA8F054843}" type="slidenum">
              <a:rPr lang="ar-SA" sz="1400">
                <a:solidFill>
                  <a:srgbClr val="FFFFFF"/>
                </a:solidFill>
                <a:latin typeface="+mj-lt"/>
                <a:ea typeface="+mj-ea"/>
                <a:cs typeface="+mj-cs"/>
              </a:rPr>
              <a:pPr algn="ctr" rtl="0">
                <a:defRPr/>
              </a:pPr>
              <a:t>4</a:t>
            </a:fld>
            <a:endParaRPr lang="en-GB" sz="1400">
              <a:solidFill>
                <a:srgbClr val="FFFFFF"/>
              </a:solidFill>
              <a:latin typeface="+mj-lt"/>
              <a:ea typeface="+mj-ea"/>
              <a:cs typeface="+mj-cs"/>
            </a:endParaRPr>
          </a:p>
        </p:txBody>
      </p:sp>
      <p:sp>
        <p:nvSpPr>
          <p:cNvPr id="128007" name="Rectangle 7"/>
          <p:cNvSpPr>
            <a:spLocks noChangeArrowheads="1"/>
          </p:cNvSpPr>
          <p:nvPr/>
        </p:nvSpPr>
        <p:spPr bwMode="auto">
          <a:xfrm>
            <a:off x="3778696" y="188640"/>
            <a:ext cx="5638800" cy="769441"/>
          </a:xfrm>
          <a:prstGeom prst="rect">
            <a:avLst/>
          </a:prstGeom>
          <a:extLst/>
        </p:spPr>
        <p:txBody>
          <a:bodyPr/>
          <a:lstStyle/>
          <a:p>
            <a:r>
              <a:rPr lang="ar-SA" altLang="en-US" sz="4400" b="1" dirty="0">
                <a:solidFill>
                  <a:srgbClr val="C00000"/>
                </a:solidFill>
                <a:latin typeface="+mj-lt"/>
                <a:ea typeface="+mj-ea"/>
              </a:rPr>
              <a:t>تابع الدورة المحاسبية</a:t>
            </a:r>
            <a:endParaRPr lang="en-GB" altLang="en-US" sz="4400" b="1" dirty="0">
              <a:solidFill>
                <a:srgbClr val="C00000"/>
              </a:solidFill>
              <a:latin typeface="+mj-lt"/>
              <a:ea typeface="+mj-ea"/>
            </a:endParaRPr>
          </a:p>
        </p:txBody>
      </p:sp>
      <p:sp>
        <p:nvSpPr>
          <p:cNvPr id="128009"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AD0082B3-94FF-4B83-9C98-5CFD1148FE27}" type="slidenum">
              <a:rPr lang="ar-SA" altLang="en-US" sz="1200" smtClean="0">
                <a:solidFill>
                  <a:schemeClr val="bg1"/>
                </a:solidFill>
              </a:rPr>
              <a:pPr eaLnBrk="1" hangingPunct="1">
                <a:spcBef>
                  <a:spcPct val="0"/>
                </a:spcBef>
                <a:buFontTx/>
                <a:buNone/>
              </a:pPr>
              <a:t>4</a:t>
            </a:fld>
            <a:endParaRPr lang="en-US" altLang="en-US" sz="1200" smtClean="0">
              <a:solidFill>
                <a:schemeClr val="bg1"/>
              </a:solidFill>
            </a:endParaRPr>
          </a:p>
        </p:txBody>
      </p:sp>
    </p:spTree>
    <p:extLst>
      <p:ext uri="{BB962C8B-B14F-4D97-AF65-F5344CB8AC3E}">
        <p14:creationId xmlns:p14="http://schemas.microsoft.com/office/powerpoint/2010/main" val="2744449365"/>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715962"/>
          </a:xfrm>
        </p:spPr>
        <p:txBody>
          <a:bodyPr/>
          <a:lstStyle/>
          <a:p>
            <a:pPr rtl="1"/>
            <a:r>
              <a:rPr lang="ar-SA" altLang="en-US" b="1" dirty="0" err="1" smtClean="0">
                <a:solidFill>
                  <a:srgbClr val="C00000"/>
                </a:solidFill>
                <a:cs typeface="Arial" pitchFamily="34" charset="0"/>
              </a:rPr>
              <a:t>ثانياً:الترحيل</a:t>
            </a:r>
            <a:r>
              <a:rPr lang="ar-SA" altLang="en-US" b="1" dirty="0" smtClean="0">
                <a:solidFill>
                  <a:srgbClr val="C00000"/>
                </a:solidFill>
                <a:cs typeface="Arial" pitchFamily="34" charset="0"/>
              </a:rPr>
              <a:t> </a:t>
            </a:r>
            <a:r>
              <a:rPr lang="ar-SA" altLang="en-US" b="1" dirty="0">
                <a:solidFill>
                  <a:srgbClr val="C00000"/>
                </a:solidFill>
                <a:cs typeface="Arial" pitchFamily="34" charset="0"/>
              </a:rPr>
              <a:t>إلى دفتر الأستاذ</a:t>
            </a:r>
            <a:endParaRPr lang="en-GB" altLang="en-US" b="1" dirty="0">
              <a:solidFill>
                <a:srgbClr val="C00000"/>
              </a:solidFill>
              <a:cs typeface="Arial" pitchFamily="34" charset="0"/>
            </a:endParaRPr>
          </a:p>
        </p:txBody>
      </p:sp>
      <p:sp>
        <p:nvSpPr>
          <p:cNvPr id="3" name="Content Placeholder 2"/>
          <p:cNvSpPr>
            <a:spLocks noGrp="1"/>
          </p:cNvSpPr>
          <p:nvPr>
            <p:ph idx="1"/>
          </p:nvPr>
        </p:nvSpPr>
        <p:spPr>
          <a:xfrm>
            <a:off x="344488" y="1268760"/>
            <a:ext cx="9066212" cy="4857403"/>
          </a:xfrm>
        </p:spPr>
        <p:txBody>
          <a:bodyPr/>
          <a:lstStyle/>
          <a:p>
            <a:pPr rtl="1"/>
            <a:r>
              <a:rPr lang="ar-SA" altLang="en-US" b="1" dirty="0" smtClean="0">
                <a:solidFill>
                  <a:srgbClr val="FF0000"/>
                </a:solidFill>
                <a:cs typeface="Arial" pitchFamily="34" charset="0"/>
              </a:rPr>
              <a:t>دفتر الأستاذ </a:t>
            </a:r>
            <a:r>
              <a:rPr lang="en-GB" altLang="en-US" b="1" dirty="0">
                <a:cs typeface="Arial" pitchFamily="34" charset="0"/>
              </a:rPr>
              <a:t>Leger</a:t>
            </a:r>
            <a:r>
              <a:rPr lang="ar-SA" altLang="en-US" b="1" dirty="0">
                <a:cs typeface="Arial" pitchFamily="34" charset="0"/>
              </a:rPr>
              <a:t> </a:t>
            </a:r>
            <a:r>
              <a:rPr lang="ar-SA" altLang="en-US" b="1" dirty="0" smtClean="0">
                <a:solidFill>
                  <a:srgbClr val="FF0000"/>
                </a:solidFill>
                <a:cs typeface="Arial" pitchFamily="34" charset="0"/>
              </a:rPr>
              <a:t>: </a:t>
            </a:r>
            <a:r>
              <a:rPr lang="ar-SA" altLang="en-US" sz="2800" b="1" dirty="0" smtClean="0">
                <a:cs typeface="Arial" pitchFamily="34" charset="0"/>
              </a:rPr>
              <a:t>هو سجل تنقل إليه العمليات الخاصة بكل حساب على حدة من دفتر اليومية، وسواء أكانت تلك العمليات مدينة أم دائنة، حيث تثبت في صفحة مستقلة أو أكثر، وبما يساعد على استخراج رصيد الحساب.</a:t>
            </a:r>
          </a:p>
          <a:p>
            <a:pPr rtl="1">
              <a:lnSpc>
                <a:spcPct val="200000"/>
              </a:lnSpc>
              <a:spcBef>
                <a:spcPct val="50000"/>
              </a:spcBef>
            </a:pPr>
            <a:r>
              <a:rPr lang="ar-SA" altLang="en-US" sz="2800" b="1" dirty="0" smtClean="0">
                <a:solidFill>
                  <a:srgbClr val="FF0000"/>
                </a:solidFill>
                <a:latin typeface="Times New Roman" pitchFamily="18" charset="0"/>
                <a:cs typeface="Times New Roman" pitchFamily="18" charset="0"/>
              </a:rPr>
              <a:t>الترحيل </a:t>
            </a:r>
            <a:r>
              <a:rPr lang="en-GB" altLang="en-US" sz="2800" b="1" dirty="0">
                <a:solidFill>
                  <a:schemeClr val="tx2">
                    <a:lumMod val="75000"/>
                  </a:schemeClr>
                </a:solidFill>
                <a:latin typeface="Times New Roman" pitchFamily="18" charset="0"/>
                <a:cs typeface="Times New Roman" pitchFamily="18" charset="0"/>
              </a:rPr>
              <a:t>Posting </a:t>
            </a:r>
            <a:r>
              <a:rPr lang="ar-SA" altLang="en-US" sz="2800" b="1" dirty="0" smtClean="0">
                <a:latin typeface="Times New Roman" pitchFamily="18" charset="0"/>
                <a:cs typeface="Times New Roman" pitchFamily="18" charset="0"/>
              </a:rPr>
              <a:t>: </a:t>
            </a:r>
            <a:r>
              <a:rPr lang="ar-SA" altLang="en-US" sz="2800" b="1" dirty="0">
                <a:cs typeface="Arial" pitchFamily="34" charset="0"/>
              </a:rPr>
              <a:t>يقصد بالترحيل نقل القيود بأطرافها المدينة والدائنة من   دفتر اليومية إلى   الحسابات  المختصة  بدفتر الأستاذ</a:t>
            </a:r>
          </a:p>
          <a:p>
            <a:pPr rtl="1" eaLnBrk="1" hangingPunct="1">
              <a:lnSpc>
                <a:spcPct val="150000"/>
              </a:lnSpc>
            </a:pPr>
            <a:endParaRPr lang="ar-SA" altLang="en-US" b="1" dirty="0" smtClean="0">
              <a:cs typeface="Arial" pitchFamily="34" charset="0"/>
            </a:endParaRPr>
          </a:p>
          <a:p>
            <a:pPr rtl="1" eaLnBrk="1" hangingPunct="1">
              <a:lnSpc>
                <a:spcPct val="150000"/>
              </a:lnSpc>
            </a:pPr>
            <a:endParaRPr lang="en-GB" altLang="en-US" b="1" dirty="0" smtClean="0">
              <a:cs typeface="Arial" pitchFamily="34" charset="0"/>
            </a:endParaRPr>
          </a:p>
        </p:txBody>
      </p:sp>
      <p:sp>
        <p:nvSpPr>
          <p:cNvPr id="12902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5C2621A5-84C1-4FF3-B672-642BA8C7EE56}" type="slidenum">
              <a:rPr lang="ar-SA" altLang="en-US" sz="1200" smtClean="0">
                <a:solidFill>
                  <a:schemeClr val="bg1"/>
                </a:solidFill>
              </a:rPr>
              <a:pPr eaLnBrk="1" hangingPunct="1">
                <a:spcBef>
                  <a:spcPct val="0"/>
                </a:spcBef>
                <a:buFontTx/>
                <a:buNone/>
              </a:pPr>
              <a:t>5</a:t>
            </a:fld>
            <a:endParaRPr lang="en-US" altLang="en-US" sz="1200" smtClean="0">
              <a:solidFill>
                <a:schemeClr val="bg1"/>
              </a:solidFill>
            </a:endParaRPr>
          </a:p>
        </p:txBody>
      </p:sp>
    </p:spTree>
    <p:extLst>
      <p:ext uri="{BB962C8B-B14F-4D97-AF65-F5344CB8AC3E}">
        <p14:creationId xmlns:p14="http://schemas.microsoft.com/office/powerpoint/2010/main" val="31919845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16396" y="188640"/>
            <a:ext cx="8801100" cy="1020762"/>
          </a:xfrm>
        </p:spPr>
        <p:txBody>
          <a:bodyPr/>
          <a:lstStyle/>
          <a:p>
            <a:pPr rtl="1"/>
            <a:r>
              <a:rPr lang="ar-SA" altLang="en-US" b="1">
                <a:solidFill>
                  <a:srgbClr val="C00000"/>
                </a:solidFill>
                <a:cs typeface="Arial" pitchFamily="34" charset="0"/>
              </a:rPr>
              <a:t>شكل الحساب في دفتر الأستاذ</a:t>
            </a:r>
            <a:endParaRPr lang="en-GB" altLang="en-US" b="1">
              <a:solidFill>
                <a:srgbClr val="C00000"/>
              </a:solidFill>
              <a:cs typeface="Arial" pitchFamily="34" charset="0"/>
            </a:endParaRPr>
          </a:p>
        </p:txBody>
      </p:sp>
      <p:sp>
        <p:nvSpPr>
          <p:cNvPr id="131075" name="Content Placeholder 2"/>
          <p:cNvSpPr>
            <a:spLocks noGrp="1"/>
          </p:cNvSpPr>
          <p:nvPr>
            <p:ph sz="quarter" idx="1"/>
          </p:nvPr>
        </p:nvSpPr>
        <p:spPr/>
        <p:txBody>
          <a:bodyPr/>
          <a:lstStyle/>
          <a:p>
            <a:r>
              <a:rPr lang="ar-SA" altLang="en-US" smtClean="0">
                <a:cs typeface="Arial" pitchFamily="34" charset="0"/>
              </a:rPr>
              <a:t> </a:t>
            </a:r>
            <a:r>
              <a:rPr lang="en-GB" altLang="en-US" smtClean="0">
                <a:cs typeface="Arial" pitchFamily="34" charset="0"/>
              </a:rPr>
              <a:t> </a:t>
            </a:r>
          </a:p>
        </p:txBody>
      </p:sp>
      <p:sp>
        <p:nvSpPr>
          <p:cNvPr id="131076" name="Slide Number Placeholder 5"/>
          <p:cNvSpPr>
            <a:spLocks noGrp="1"/>
          </p:cNvSpPr>
          <p:nvPr>
            <p:ph type="sldNum" sz="quarter" idx="10"/>
          </p:nvPr>
        </p:nvSpPr>
        <p:spPr bwMode="auto">
          <a:xfrm>
            <a:off x="4953000" y="6312807"/>
            <a:ext cx="4953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99A4CEE1-7939-420A-BC03-580EF3BB58F7}" type="slidenum">
              <a:rPr lang="en-US" altLang="en-US" sz="1200" smtClean="0">
                <a:solidFill>
                  <a:schemeClr val="bg1"/>
                </a:solidFill>
              </a:rPr>
              <a:pPr eaLnBrk="1" hangingPunct="1">
                <a:spcBef>
                  <a:spcPct val="0"/>
                </a:spcBef>
                <a:buFontTx/>
                <a:buNone/>
              </a:pPr>
              <a:t>6</a:t>
            </a:fld>
            <a:endParaRPr lang="en-US" altLang="en-US" sz="1200" dirty="0" smtClean="0">
              <a:solidFill>
                <a:schemeClr val="bg1"/>
              </a:solidFill>
            </a:endParaRPr>
          </a:p>
        </p:txBody>
      </p:sp>
      <p:sp>
        <p:nvSpPr>
          <p:cNvPr id="7" name="Slide Number Placeholder 3"/>
          <p:cNvSpPr txBox="1">
            <a:spLocks/>
          </p:cNvSpPr>
          <p:nvPr/>
        </p:nvSpPr>
        <p:spPr>
          <a:xfrm>
            <a:off x="536575" y="6245225"/>
            <a:ext cx="2503488" cy="476250"/>
          </a:xfrm>
          <a:prstGeom prst="ellipse">
            <a:avLst/>
          </a:prstGeom>
          <a:noFill/>
        </p:spPr>
        <p:txBody>
          <a:bodyPr wrap="none" lIns="0" tIns="0" rIns="0" bIns="0" anchor="ctr" anchorCtr="1"/>
          <a:lstStyle/>
          <a:p>
            <a:pPr algn="ctr" rtl="0">
              <a:defRPr/>
            </a:pPr>
            <a:fld id="{35FF39A0-B009-4B65-8191-D4530949CB33}" type="slidenum">
              <a:rPr lang="ar-SA" sz="1400">
                <a:solidFill>
                  <a:srgbClr val="FFFFFF"/>
                </a:solidFill>
                <a:latin typeface="+mj-lt"/>
                <a:ea typeface="+mj-ea"/>
                <a:cs typeface="+mj-cs"/>
              </a:rPr>
              <a:pPr algn="ctr" rtl="0">
                <a:defRPr/>
              </a:pPr>
              <a:t>6</a:t>
            </a:fld>
            <a:endParaRPr lang="en-GB" sz="1400">
              <a:solidFill>
                <a:srgbClr val="FFFFFF"/>
              </a:solidFill>
              <a:latin typeface="+mj-lt"/>
              <a:ea typeface="+mj-ea"/>
              <a:cs typeface="+mj-cs"/>
            </a:endParaRPr>
          </a:p>
        </p:txBody>
      </p:sp>
      <p:graphicFrame>
        <p:nvGraphicFramePr>
          <p:cNvPr id="10" name="Group 101"/>
          <p:cNvGraphicFramePr>
            <a:graphicFrameLocks noGrp="1"/>
          </p:cNvGraphicFramePr>
          <p:nvPr/>
        </p:nvGraphicFramePr>
        <p:xfrm>
          <a:off x="609602" y="1676400"/>
          <a:ext cx="8839198" cy="3883025"/>
        </p:xfrm>
        <a:graphic>
          <a:graphicData uri="http://schemas.openxmlformats.org/drawingml/2006/table">
            <a:tbl>
              <a:tblPr rtl="1"/>
              <a:tblGrid>
                <a:gridCol w="746166"/>
                <a:gridCol w="2182226"/>
                <a:gridCol w="608863"/>
                <a:gridCol w="916106"/>
                <a:gridCol w="738288"/>
                <a:gridCol w="2176601"/>
                <a:gridCol w="581852"/>
                <a:gridCol w="889096"/>
              </a:tblGrid>
              <a:tr h="110936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2225219">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en-GB" sz="2000" b="0" i="0" u="none" strike="noStrike" cap="none" normalizeH="0" baseline="0" dirty="0" smtClean="0">
                          <a:ln>
                            <a:noFill/>
                          </a:ln>
                          <a:solidFill>
                            <a:srgbClr val="FF0000"/>
                          </a:solidFill>
                          <a:effectLst/>
                          <a:latin typeface="Arial" charset="0"/>
                          <a:cs typeface="Arial" charset="0"/>
                        </a:rPr>
                        <a:t>xx</a:t>
                      </a:r>
                      <a:endParaRPr kumimoji="0" lang="en-US"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en-GB" sz="2000" b="0" i="0" u="none" strike="noStrike" cap="none" normalizeH="0" baseline="0" dirty="0" smtClean="0">
                          <a:ln>
                            <a:noFill/>
                          </a:ln>
                          <a:solidFill>
                            <a:schemeClr val="tx1"/>
                          </a:solidFill>
                          <a:effectLst/>
                          <a:latin typeface="Arial" charset="0"/>
                          <a:cs typeface="Arial" charset="0"/>
                        </a:rPr>
                        <a:t>xx</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en-GB" sz="2000" b="0" i="0" u="none" strike="noStrike" cap="none" normalizeH="0" baseline="0" dirty="0" smtClean="0">
                          <a:ln>
                            <a:noFill/>
                          </a:ln>
                          <a:solidFill>
                            <a:schemeClr val="tx1"/>
                          </a:solidFill>
                          <a:effectLst/>
                          <a:latin typeface="Arial" charset="0"/>
                          <a:cs typeface="Arial" charset="0"/>
                        </a:rPr>
                        <a:t>xx</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60" marR="99060"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أول المدة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60" marR="99060"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1/1</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60" marR="99060"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en-GB" sz="2000" b="0" i="0" u="none" strike="noStrike" cap="none" normalizeH="0" baseline="0" dirty="0" smtClean="0">
                          <a:ln>
                            <a:noFill/>
                          </a:ln>
                          <a:solidFill>
                            <a:schemeClr val="tx1"/>
                          </a:solidFill>
                          <a:effectLst/>
                          <a:latin typeface="Arial" charset="0"/>
                          <a:cs typeface="Arial" charset="0"/>
                        </a:rPr>
                        <a:t>xx</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en-GB" sz="2000" b="0" i="0" u="none" strike="noStrike" cap="none" normalizeH="0" baseline="0" dirty="0" smtClean="0">
                          <a:ln>
                            <a:noFill/>
                          </a:ln>
                          <a:solidFill>
                            <a:schemeClr val="tx1"/>
                          </a:solidFill>
                          <a:effectLst/>
                          <a:latin typeface="Arial" charset="0"/>
                          <a:cs typeface="Arial" charset="0"/>
                        </a:rPr>
                        <a:t>Xx</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dirty="0" smtClean="0">
                          <a:ln>
                            <a:noFill/>
                          </a:ln>
                          <a:solidFill>
                            <a:srgbClr val="FF0000"/>
                          </a:solidFill>
                          <a:effectLst/>
                          <a:latin typeface="Arial" charset="0"/>
                          <a:cs typeface="Arial" charset="0"/>
                        </a:rPr>
                        <a:t>xx</a:t>
                      </a:r>
                      <a:endParaRPr kumimoji="0" lang="en-US" sz="2000" b="0" i="0" u="none" strike="noStrike" cap="none" normalizeH="0" baseline="0" dirty="0" smtClean="0">
                        <a:ln>
                          <a:noFill/>
                        </a:ln>
                        <a:solidFill>
                          <a:srgbClr val="FF0000"/>
                        </a:solidFill>
                        <a:effectLst/>
                        <a:latin typeface="Arial" charset="0"/>
                        <a:cs typeface="Arial" charset="0"/>
                      </a:endParaRPr>
                    </a:p>
                  </a:txBody>
                  <a:tcPr marL="99060" marR="99060"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آخر المدة</a:t>
                      </a:r>
                    </a:p>
                  </a:txBody>
                  <a:tcPr marL="99060" marR="99060"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p>
                  </a:txBody>
                  <a:tcPr marL="99060" marR="99060"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54843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GB" sz="2000" b="0" i="0" u="sng" strike="noStrike" cap="none" normalizeH="0" baseline="0" dirty="0" smtClean="0">
                          <a:ln>
                            <a:noFill/>
                          </a:ln>
                          <a:solidFill>
                            <a:schemeClr val="tx1"/>
                          </a:solidFill>
                          <a:effectLst/>
                          <a:latin typeface="Arial" charset="0"/>
                          <a:cs typeface="Arial" charset="0"/>
                        </a:rPr>
                        <a:t>xxx</a:t>
                      </a:r>
                      <a:endParaRPr kumimoji="0" lang="en-US" sz="2000" b="0" i="0" u="sng" strike="noStrike" cap="none" normalizeH="0" baseline="0" dirty="0" smtClean="0">
                        <a:ln>
                          <a:noFill/>
                        </a:ln>
                        <a:solidFill>
                          <a:schemeClr val="tx1"/>
                        </a:solidFill>
                        <a:effectLst/>
                        <a:latin typeface="Arial" charset="0"/>
                        <a:cs typeface="Arial" charset="0"/>
                      </a:endParaRPr>
                    </a:p>
                  </a:txBody>
                  <a:tcPr marL="99060" marR="99060"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000" b="0" i="0" u="sng" strike="noStrike" cap="none" normalizeH="0" baseline="0" dirty="0" smtClean="0">
                          <a:ln>
                            <a:noFill/>
                          </a:ln>
                          <a:solidFill>
                            <a:schemeClr val="tx1"/>
                          </a:solidFill>
                          <a:effectLst/>
                          <a:latin typeface="Arial" charset="0"/>
                          <a:cs typeface="Arial" charset="0"/>
                        </a:rPr>
                        <a:t>xxx</a:t>
                      </a:r>
                    </a:p>
                  </a:txBody>
                  <a:tcPr marL="99060" marR="99060"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279" name="Text Box 95"/>
          <p:cNvSpPr txBox="1">
            <a:spLocks noChangeArrowheads="1"/>
          </p:cNvSpPr>
          <p:nvPr/>
        </p:nvSpPr>
        <p:spPr bwMode="auto">
          <a:xfrm>
            <a:off x="8229600" y="12192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b="1">
                <a:latin typeface="Arial" pitchFamily="34" charset="0"/>
              </a:rPr>
              <a:t>مدين</a:t>
            </a:r>
            <a:endParaRPr lang="en-GB" altLang="en-US" sz="2400" b="1">
              <a:latin typeface="Arial" pitchFamily="34" charset="0"/>
            </a:endParaRPr>
          </a:p>
        </p:txBody>
      </p:sp>
      <p:sp>
        <p:nvSpPr>
          <p:cNvPr id="10280" name="Text Box 96"/>
          <p:cNvSpPr txBox="1">
            <a:spLocks noChangeArrowheads="1"/>
          </p:cNvSpPr>
          <p:nvPr/>
        </p:nvSpPr>
        <p:spPr bwMode="auto">
          <a:xfrm>
            <a:off x="914400" y="1219200"/>
            <a:ext cx="908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b="1">
                <a:latin typeface="Arial" pitchFamily="34" charset="0"/>
              </a:rPr>
              <a:t>دائن</a:t>
            </a:r>
            <a:endParaRPr lang="en-GB" altLang="en-US" sz="2400" b="1">
              <a:latin typeface="Arial" pitchFamily="34" charset="0"/>
            </a:endParaRPr>
          </a:p>
        </p:txBody>
      </p:sp>
      <p:sp>
        <p:nvSpPr>
          <p:cNvPr id="131118" name="Text Box 97"/>
          <p:cNvSpPr txBox="1">
            <a:spLocks noChangeArrowheads="1"/>
          </p:cNvSpPr>
          <p:nvPr/>
        </p:nvSpPr>
        <p:spPr bwMode="auto">
          <a:xfrm>
            <a:off x="5775325" y="3008313"/>
            <a:ext cx="185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none">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endParaRPr lang="ar-SA" altLang="en-US" sz="1800">
              <a:latin typeface="Arial" pitchFamily="34" charset="0"/>
            </a:endParaRPr>
          </a:p>
        </p:txBody>
      </p:sp>
      <p:sp>
        <p:nvSpPr>
          <p:cNvPr id="11" name="Text Box 95"/>
          <p:cNvSpPr txBox="1">
            <a:spLocks noChangeArrowheads="1"/>
          </p:cNvSpPr>
          <p:nvPr/>
        </p:nvSpPr>
        <p:spPr bwMode="auto">
          <a:xfrm>
            <a:off x="3352800" y="990600"/>
            <a:ext cx="2514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a:latin typeface="Arial" pitchFamily="34" charset="0"/>
              </a:rPr>
              <a:t>حـ/ (البنك مثلاً)</a:t>
            </a:r>
            <a:endParaRPr lang="en-GB" altLang="en-US" sz="2400" b="1">
              <a:latin typeface="Arial" pitchFamily="34" charset="0"/>
            </a:endParaRPr>
          </a:p>
        </p:txBody>
      </p:sp>
    </p:spTree>
    <p:extLst>
      <p:ext uri="{BB962C8B-B14F-4D97-AF65-F5344CB8AC3E}">
        <p14:creationId xmlns:p14="http://schemas.microsoft.com/office/powerpoint/2010/main" val="5458083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linds(horizontal)">
                                      <p:cBhvr>
                                        <p:cTn id="7" dur="5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279"/>
                                        </p:tgtEl>
                                        <p:attrNameLst>
                                          <p:attrName>style.visibility</p:attrName>
                                        </p:attrNameLst>
                                      </p:cBhvr>
                                      <p:to>
                                        <p:strVal val="visible"/>
                                      </p:to>
                                    </p:set>
                                    <p:animEffect transition="in" filter="blinds(horizontal)">
                                      <p:cBhvr>
                                        <p:cTn id="17" dur="500"/>
                                        <p:tgtEl>
                                          <p:spTgt spid="1027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280"/>
                                        </p:tgtEl>
                                        <p:attrNameLst>
                                          <p:attrName>style.visibility</p:attrName>
                                        </p:attrNameLst>
                                      </p:cBhvr>
                                      <p:to>
                                        <p:strVal val="visible"/>
                                      </p:to>
                                    </p:set>
                                    <p:animEffect transition="in" filter="blinds(horizontal)">
                                      <p:cBhvr>
                                        <p:cTn id="22" dur="500"/>
                                        <p:tgtEl>
                                          <p:spTgt spid="1028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79" grpId="0"/>
      <p:bldP spid="1028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1143000"/>
          </a:xfrm>
        </p:spPr>
        <p:txBody>
          <a:bodyPr/>
          <a:lstStyle/>
          <a:p>
            <a:pPr rtl="1"/>
            <a:r>
              <a:rPr lang="ar-SA" altLang="en-US" b="1">
                <a:solidFill>
                  <a:srgbClr val="C00000"/>
                </a:solidFill>
                <a:cs typeface="Arial" pitchFamily="34" charset="0"/>
              </a:rPr>
              <a:t>الترصيد  </a:t>
            </a:r>
            <a:r>
              <a:rPr lang="en-GB" altLang="en-US" b="1">
                <a:solidFill>
                  <a:srgbClr val="C00000"/>
                </a:solidFill>
                <a:cs typeface="Arial" pitchFamily="34" charset="0"/>
              </a:rPr>
              <a:t>Balancing</a:t>
            </a:r>
          </a:p>
        </p:txBody>
      </p:sp>
      <p:sp>
        <p:nvSpPr>
          <p:cNvPr id="3" name="Content Placeholder 2"/>
          <p:cNvSpPr>
            <a:spLocks noGrp="1"/>
          </p:cNvSpPr>
          <p:nvPr>
            <p:ph idx="1"/>
          </p:nvPr>
        </p:nvSpPr>
        <p:spPr>
          <a:xfrm>
            <a:off x="495300" y="1412776"/>
            <a:ext cx="8915400" cy="4525963"/>
          </a:xfrm>
        </p:spPr>
        <p:txBody>
          <a:bodyPr/>
          <a:lstStyle/>
          <a:p>
            <a:pPr rtl="1">
              <a:lnSpc>
                <a:spcPct val="150000"/>
              </a:lnSpc>
            </a:pPr>
            <a:r>
              <a:rPr lang="ar-SA" altLang="en-US" dirty="0" smtClean="0">
                <a:cs typeface="Arial" pitchFamily="34" charset="0"/>
              </a:rPr>
              <a:t>هو استخراج نتيجة العمليات المالية التي أثرت على الحسابات في </a:t>
            </a:r>
          </a:p>
          <a:p>
            <a:pPr rtl="1">
              <a:lnSpc>
                <a:spcPct val="150000"/>
              </a:lnSpc>
            </a:pPr>
            <a:r>
              <a:rPr lang="ar-SA" altLang="en-US" dirty="0" smtClean="0">
                <a:cs typeface="Arial" pitchFamily="34" charset="0"/>
              </a:rPr>
              <a:t>دفتر الأستاذ تمهيداً لإعداد ميزان المراجعة</a:t>
            </a:r>
          </a:p>
          <a:p>
            <a:pPr rtl="1"/>
            <a:r>
              <a:rPr lang="ar-SA" altLang="en-US" b="1" dirty="0" smtClean="0">
                <a:solidFill>
                  <a:srgbClr val="FF0000"/>
                </a:solidFill>
                <a:cs typeface="Arial" pitchFamily="34" charset="0"/>
              </a:rPr>
              <a:t>خطوات الترصيد</a:t>
            </a:r>
          </a:p>
          <a:p>
            <a:pPr rtl="1">
              <a:lnSpc>
                <a:spcPct val="150000"/>
              </a:lnSpc>
            </a:pPr>
            <a:r>
              <a:rPr lang="ar-SA" altLang="en-US" dirty="0" smtClean="0">
                <a:cs typeface="Arial" pitchFamily="34" charset="0"/>
              </a:rPr>
              <a:t>1- يجمع جانبي الحساب ويسجل المجموع الأكبر في الجانبين</a:t>
            </a:r>
          </a:p>
          <a:p>
            <a:pPr rtl="1">
              <a:lnSpc>
                <a:spcPct val="150000"/>
              </a:lnSpc>
            </a:pPr>
            <a:r>
              <a:rPr lang="ar-SA" altLang="en-US" dirty="0" smtClean="0">
                <a:cs typeface="Arial" pitchFamily="34" charset="0"/>
              </a:rPr>
              <a:t>2- يستخرج المتمم الحسابي للجانب الأصغر ويسمى الرصيد</a:t>
            </a:r>
            <a:endParaRPr lang="en-GB" altLang="en-US" dirty="0" smtClean="0">
              <a:cs typeface="Arial" pitchFamily="34" charset="0"/>
            </a:endParaRPr>
          </a:p>
        </p:txBody>
      </p:sp>
      <p:sp>
        <p:nvSpPr>
          <p:cNvPr id="13210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24F5383E-9B31-477F-9C3C-B6BD92AF9D45}" type="slidenum">
              <a:rPr lang="ar-SA" altLang="en-US" sz="1200" smtClean="0">
                <a:solidFill>
                  <a:schemeClr val="bg1"/>
                </a:solidFill>
              </a:rPr>
              <a:pPr eaLnBrk="1" hangingPunct="1">
                <a:spcBef>
                  <a:spcPct val="0"/>
                </a:spcBef>
                <a:buFontTx/>
                <a:buNone/>
              </a:pPr>
              <a:t>7</a:t>
            </a:fld>
            <a:endParaRPr lang="en-US" altLang="en-US" sz="1200" smtClean="0">
              <a:solidFill>
                <a:schemeClr val="bg1"/>
              </a:solidFill>
            </a:endParaRPr>
          </a:p>
        </p:txBody>
      </p:sp>
    </p:spTree>
    <p:extLst>
      <p:ext uri="{BB962C8B-B14F-4D97-AF65-F5344CB8AC3E}">
        <p14:creationId xmlns:p14="http://schemas.microsoft.com/office/powerpoint/2010/main" val="16540697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linds(horizontal)">
                                      <p:cBhvr>
                                        <p:cTn id="25" dur="500"/>
                                        <p:tgtEl>
                                          <p:spTgt spid="3">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linds(horizontal)">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533400" y="457200"/>
          <a:ext cx="89154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3123"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FEDE86CD-E7DC-4EF6-A987-0CCEE5EB5D6A}" type="slidenum">
              <a:rPr lang="ar-SA" altLang="en-US" sz="1200" smtClean="0">
                <a:solidFill>
                  <a:schemeClr val="bg1"/>
                </a:solidFill>
              </a:rPr>
              <a:pPr eaLnBrk="1" hangingPunct="1">
                <a:spcBef>
                  <a:spcPct val="0"/>
                </a:spcBef>
                <a:buFontTx/>
                <a:buNone/>
              </a:pPr>
              <a:t>8</a:t>
            </a:fld>
            <a:endParaRPr lang="en-US" altLang="en-US" sz="1200" smtClean="0">
              <a:solidFill>
                <a:schemeClr val="bg1"/>
              </a:solidFill>
            </a:endParaRPr>
          </a:p>
        </p:txBody>
      </p:sp>
    </p:spTree>
    <p:extLst>
      <p:ext uri="{BB962C8B-B14F-4D97-AF65-F5344CB8AC3E}">
        <p14:creationId xmlns:p14="http://schemas.microsoft.com/office/powerpoint/2010/main" val="221830037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 </a:t>
            </a:r>
            <a:endParaRPr lang="en-GB" dirty="0"/>
          </a:p>
        </p:txBody>
      </p:sp>
      <p:sp>
        <p:nvSpPr>
          <p:cNvPr id="134147" name="Content Placeholder 2"/>
          <p:cNvSpPr>
            <a:spLocks noGrp="1"/>
          </p:cNvSpPr>
          <p:nvPr>
            <p:ph idx="1"/>
          </p:nvPr>
        </p:nvSpPr>
        <p:spPr/>
        <p:txBody>
          <a:bodyPr/>
          <a:lstStyle/>
          <a:p>
            <a:endParaRPr lang="en-GB" altLang="en-US" smtClean="0">
              <a:cs typeface="Arial" pitchFamily="34" charset="0"/>
            </a:endParaRPr>
          </a:p>
        </p:txBody>
      </p:sp>
      <p:sp>
        <p:nvSpPr>
          <p:cNvPr id="13414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8F0C4D0C-0D54-41BE-A891-DE28FE8E8BBB}" type="slidenum">
              <a:rPr lang="ar-SA" altLang="en-US" sz="1200" smtClean="0">
                <a:solidFill>
                  <a:schemeClr val="bg1"/>
                </a:solidFill>
              </a:rPr>
              <a:pPr eaLnBrk="1" hangingPunct="1">
                <a:spcBef>
                  <a:spcPct val="0"/>
                </a:spcBef>
                <a:buFontTx/>
                <a:buNone/>
              </a:pPr>
              <a:t>9</a:t>
            </a:fld>
            <a:endParaRPr lang="en-US" altLang="en-US" sz="1200" smtClean="0">
              <a:solidFill>
                <a:schemeClr val="bg1"/>
              </a:solidFill>
            </a:endParaRPr>
          </a:p>
        </p:txBody>
      </p:sp>
      <p:sp>
        <p:nvSpPr>
          <p:cNvPr id="5" name="Title 1"/>
          <p:cNvSpPr txBox="1">
            <a:spLocks/>
          </p:cNvSpPr>
          <p:nvPr/>
        </p:nvSpPr>
        <p:spPr bwMode="auto">
          <a:xfrm>
            <a:off x="616396" y="44624"/>
            <a:ext cx="8801100" cy="1020762"/>
          </a:xfrm>
          <a:prstGeom prst="rect">
            <a:avLst/>
          </a:prstGeom>
          <a:noFill/>
          <a:ln w="9525">
            <a:noFill/>
            <a:miter lim="800000"/>
            <a:headEnd/>
            <a:tailEnd/>
          </a:ln>
        </p:spPr>
        <p:txBody>
          <a:bodyPr anchor="ctr"/>
          <a:lstStyle/>
          <a:p>
            <a:pPr rtl="0" eaLnBrk="0" hangingPunct="0">
              <a:defRPr/>
            </a:pPr>
            <a:r>
              <a:rPr lang="ar-SA" sz="3400" b="1" dirty="0" err="1">
                <a:solidFill>
                  <a:srgbClr val="C00000"/>
                </a:solidFill>
                <a:latin typeface="+mj-lt"/>
                <a:ea typeface="+mj-ea"/>
                <a:cs typeface="Arial" charset="0"/>
              </a:rPr>
              <a:t>ترصيد</a:t>
            </a:r>
            <a:r>
              <a:rPr lang="ar-SA" sz="3400" b="1" dirty="0">
                <a:solidFill>
                  <a:srgbClr val="C00000"/>
                </a:solidFill>
                <a:latin typeface="+mj-lt"/>
                <a:ea typeface="+mj-ea"/>
                <a:cs typeface="Arial" charset="0"/>
              </a:rPr>
              <a:t> الحسابات (حساب مقفل)    ( مثال لحساب البنك)</a:t>
            </a:r>
            <a:endParaRPr lang="en-GB" sz="3400" b="1" dirty="0">
              <a:solidFill>
                <a:srgbClr val="C00000"/>
              </a:solidFill>
              <a:latin typeface="+mj-lt"/>
              <a:ea typeface="+mj-ea"/>
              <a:cs typeface="Arial" charset="0"/>
            </a:endParaRPr>
          </a:p>
        </p:txBody>
      </p:sp>
      <p:sp>
        <p:nvSpPr>
          <p:cNvPr id="6" name="Content Placeholder 2"/>
          <p:cNvSpPr txBox="1">
            <a:spLocks/>
          </p:cNvSpPr>
          <p:nvPr/>
        </p:nvSpPr>
        <p:spPr bwMode="auto">
          <a:xfrm>
            <a:off x="495300" y="1600200"/>
            <a:ext cx="8915400" cy="4525963"/>
          </a:xfrm>
          <a:prstGeom prst="rect">
            <a:avLst/>
          </a:prstGeom>
          <a:noFill/>
          <a:ln w="9525">
            <a:noFill/>
            <a:miter lim="800000"/>
            <a:headEnd/>
            <a:tailEnd/>
          </a:ln>
        </p:spPr>
        <p:txBody>
          <a:bodyPr/>
          <a:lstStyle/>
          <a:p>
            <a:pPr marL="342900" indent="-342900" rtl="0" eaLnBrk="0" hangingPunct="0">
              <a:spcBef>
                <a:spcPct val="20000"/>
              </a:spcBef>
              <a:buFont typeface="Arial" pitchFamily="34" charset="0"/>
              <a:buNone/>
              <a:defRPr/>
            </a:pPr>
            <a:r>
              <a:rPr lang="ar-SA" sz="3200">
                <a:latin typeface="+mn-lt"/>
                <a:cs typeface="Arial" charset="0"/>
              </a:rPr>
              <a:t> </a:t>
            </a:r>
            <a:r>
              <a:rPr lang="en-GB" sz="3200">
                <a:latin typeface="+mn-lt"/>
                <a:cs typeface="Arial" charset="0"/>
              </a:rPr>
              <a:t> </a:t>
            </a:r>
            <a:endParaRPr lang="en-GB" sz="3200" dirty="0">
              <a:latin typeface="+mn-lt"/>
              <a:cs typeface="Arial" charset="0"/>
            </a:endParaRPr>
          </a:p>
        </p:txBody>
      </p:sp>
      <p:sp>
        <p:nvSpPr>
          <p:cNvPr id="134151" name="Slide Number Placeholder 5"/>
          <p:cNvSpPr>
            <a:spLocks/>
          </p:cNvSpPr>
          <p:nvPr/>
        </p:nvSpPr>
        <p:spPr bwMode="auto">
          <a:xfrm>
            <a:off x="158750" y="6210300"/>
            <a:ext cx="495300" cy="457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DEDC95E4-A092-4B16-B604-8A9EB93320D1}" type="slidenum">
              <a:rPr lang="en-US" altLang="en-US" sz="1200">
                <a:solidFill>
                  <a:schemeClr val="bg1"/>
                </a:solidFill>
              </a:rPr>
              <a:pPr eaLnBrk="1" hangingPunct="1">
                <a:spcBef>
                  <a:spcPct val="0"/>
                </a:spcBef>
                <a:buFontTx/>
                <a:buNone/>
              </a:pPr>
              <a:t>9</a:t>
            </a:fld>
            <a:endParaRPr lang="en-US" altLang="en-US" sz="1200">
              <a:solidFill>
                <a:schemeClr val="bg1"/>
              </a:solidFill>
            </a:endParaRPr>
          </a:p>
        </p:txBody>
      </p:sp>
      <p:sp>
        <p:nvSpPr>
          <p:cNvPr id="8" name="Slide Number Placeholder 3"/>
          <p:cNvSpPr txBox="1">
            <a:spLocks/>
          </p:cNvSpPr>
          <p:nvPr/>
        </p:nvSpPr>
        <p:spPr>
          <a:xfrm>
            <a:off x="536575" y="6245225"/>
            <a:ext cx="2503488" cy="476250"/>
          </a:xfrm>
          <a:prstGeom prst="ellipse">
            <a:avLst/>
          </a:prstGeom>
          <a:noFill/>
        </p:spPr>
        <p:txBody>
          <a:bodyPr wrap="none" lIns="0" tIns="0" rIns="0" bIns="0" anchor="ctr" anchorCtr="1"/>
          <a:lstStyle/>
          <a:p>
            <a:pPr algn="ctr" rtl="0">
              <a:defRPr/>
            </a:pPr>
            <a:fld id="{413AB211-15A8-4966-93EA-F14D40D1F5B8}" type="slidenum">
              <a:rPr lang="ar-SA" sz="1400">
                <a:solidFill>
                  <a:srgbClr val="FFFFFF"/>
                </a:solidFill>
                <a:latin typeface="+mj-lt"/>
                <a:ea typeface="+mj-ea"/>
                <a:cs typeface="+mj-cs"/>
              </a:rPr>
              <a:pPr algn="ctr" rtl="0">
                <a:defRPr/>
              </a:pPr>
              <a:t>9</a:t>
            </a:fld>
            <a:endParaRPr lang="en-GB" sz="1400">
              <a:solidFill>
                <a:srgbClr val="FFFFFF"/>
              </a:solidFill>
              <a:latin typeface="+mj-lt"/>
              <a:ea typeface="+mj-ea"/>
              <a:cs typeface="+mj-cs"/>
            </a:endParaRPr>
          </a:p>
        </p:txBody>
      </p:sp>
      <p:graphicFrame>
        <p:nvGraphicFramePr>
          <p:cNvPr id="9" name="Group 101"/>
          <p:cNvGraphicFramePr>
            <a:graphicFrameLocks noGrp="1"/>
          </p:cNvGraphicFramePr>
          <p:nvPr/>
        </p:nvGraphicFramePr>
        <p:xfrm>
          <a:off x="609601" y="1676400"/>
          <a:ext cx="8991599" cy="3721100"/>
        </p:xfrm>
        <a:graphic>
          <a:graphicData uri="http://schemas.openxmlformats.org/drawingml/2006/table">
            <a:tbl>
              <a:tblPr rtl="1"/>
              <a:tblGrid>
                <a:gridCol w="887506"/>
                <a:gridCol w="2091376"/>
                <a:gridCol w="619361"/>
                <a:gridCol w="931901"/>
                <a:gridCol w="871092"/>
                <a:gridCol w="2094054"/>
                <a:gridCol w="591884"/>
                <a:gridCol w="904425"/>
              </a:tblGrid>
              <a:tr h="94185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المبلغ</a:t>
                      </a:r>
                      <a:endParaRPr kumimoji="0" lang="en-GB" sz="1900" b="1" i="0" u="none" strike="noStrike" cap="none" normalizeH="0" baseline="0" dirty="0" smtClean="0">
                        <a:ln>
                          <a:noFill/>
                        </a:ln>
                        <a:solidFill>
                          <a:schemeClr val="tx1"/>
                        </a:solidFill>
                        <a:effectLst/>
                        <a:latin typeface="Arial" charset="0"/>
                        <a:cs typeface="Arial" charset="0"/>
                      </a:endParaRPr>
                    </a:p>
                  </a:txBody>
                  <a:tcPr marL="99060" marR="99060" marT="43274" marB="4327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البيان</a:t>
                      </a:r>
                      <a:endParaRPr kumimoji="0" lang="en-GB" sz="1900" b="1" i="0" u="none" strike="noStrike" cap="none" normalizeH="0" baseline="0" dirty="0" smtClean="0">
                        <a:ln>
                          <a:noFill/>
                        </a:ln>
                        <a:solidFill>
                          <a:schemeClr val="tx1"/>
                        </a:solidFill>
                        <a:effectLst/>
                        <a:latin typeface="Arial" charset="0"/>
                        <a:cs typeface="Arial" charset="0"/>
                      </a:endParaRPr>
                    </a:p>
                  </a:txBody>
                  <a:tcPr marL="99060" marR="99060"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رقم القيد</a:t>
                      </a:r>
                      <a:endParaRPr kumimoji="0" lang="en-GB" sz="1900" b="1" i="0" u="none" strike="noStrike" cap="none" normalizeH="0" baseline="0" dirty="0" smtClean="0">
                        <a:ln>
                          <a:noFill/>
                        </a:ln>
                        <a:solidFill>
                          <a:schemeClr val="tx1"/>
                        </a:solidFill>
                        <a:effectLst/>
                        <a:latin typeface="Arial" charset="0"/>
                        <a:cs typeface="Arial" charset="0"/>
                      </a:endParaRPr>
                    </a:p>
                  </a:txBody>
                  <a:tcPr marL="99060" marR="99060"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التاريخ</a:t>
                      </a:r>
                      <a:endParaRPr kumimoji="0" lang="en-GB" sz="1900" b="1" i="0" u="none" strike="noStrike" cap="none" normalizeH="0" baseline="0" dirty="0" smtClean="0">
                        <a:ln>
                          <a:noFill/>
                        </a:ln>
                        <a:solidFill>
                          <a:schemeClr val="tx1"/>
                        </a:solidFill>
                        <a:effectLst/>
                        <a:latin typeface="Arial" charset="0"/>
                        <a:cs typeface="Arial" charset="0"/>
                      </a:endParaRPr>
                    </a:p>
                  </a:txBody>
                  <a:tcPr marL="99060" marR="99060"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المبلغ</a:t>
                      </a:r>
                      <a:endParaRPr kumimoji="0" lang="en-GB" sz="1900" b="1" i="0" u="none" strike="noStrike" cap="none" normalizeH="0" baseline="0" dirty="0" smtClean="0">
                        <a:ln>
                          <a:noFill/>
                        </a:ln>
                        <a:solidFill>
                          <a:schemeClr val="tx1"/>
                        </a:solidFill>
                        <a:effectLst/>
                        <a:latin typeface="Arial" charset="0"/>
                        <a:cs typeface="Arial" charset="0"/>
                      </a:endParaRPr>
                    </a:p>
                  </a:txBody>
                  <a:tcPr marL="99060" marR="99060"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البيان</a:t>
                      </a:r>
                      <a:endParaRPr kumimoji="0" lang="en-GB" sz="1900" b="1" i="0" u="none" strike="noStrike" cap="none" normalizeH="0" baseline="0" dirty="0" smtClean="0">
                        <a:ln>
                          <a:noFill/>
                        </a:ln>
                        <a:solidFill>
                          <a:schemeClr val="tx1"/>
                        </a:solidFill>
                        <a:effectLst/>
                        <a:latin typeface="Arial" charset="0"/>
                        <a:cs typeface="Arial" charset="0"/>
                      </a:endParaRPr>
                    </a:p>
                  </a:txBody>
                  <a:tcPr marL="99060" marR="99060"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رقم القيد</a:t>
                      </a:r>
                      <a:endParaRPr kumimoji="0" lang="en-GB" sz="1900" b="1" i="0" u="none" strike="noStrike" cap="none" normalizeH="0" baseline="0" dirty="0" smtClean="0">
                        <a:ln>
                          <a:noFill/>
                        </a:ln>
                        <a:solidFill>
                          <a:schemeClr val="tx1"/>
                        </a:solidFill>
                        <a:effectLst/>
                        <a:latin typeface="Arial" charset="0"/>
                        <a:cs typeface="Arial" charset="0"/>
                      </a:endParaRPr>
                    </a:p>
                  </a:txBody>
                  <a:tcPr marL="99060" marR="99060"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التاريخ</a:t>
                      </a:r>
                      <a:endParaRPr kumimoji="0" lang="en-GB" sz="1900" b="1" i="0" u="none" strike="noStrike" cap="none" normalizeH="0" baseline="0" dirty="0" smtClean="0">
                        <a:ln>
                          <a:noFill/>
                        </a:ln>
                        <a:solidFill>
                          <a:schemeClr val="tx1"/>
                        </a:solidFill>
                        <a:effectLst/>
                        <a:latin typeface="Arial" charset="0"/>
                        <a:cs typeface="Arial" charset="0"/>
                      </a:endParaRPr>
                    </a:p>
                  </a:txBody>
                  <a:tcPr marL="99060" marR="99060" marT="43274" marB="4327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2113555">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2000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3000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5000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txBody>
                  <a:tcPr marL="99060" marR="99060" marT="43274" marB="4327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rgbClr val="FF0000"/>
                          </a:solidFill>
                          <a:effectLst/>
                          <a:latin typeface="Arial" charset="0"/>
                          <a:cs typeface="Arial" charset="0"/>
                        </a:rPr>
                        <a:t>رصيد أول المدة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إلى </a:t>
                      </a:r>
                      <a:r>
                        <a:rPr kumimoji="0" lang="ar-SA" sz="1900" b="0" i="0" u="none" strike="noStrike" cap="none" normalizeH="0" baseline="0" dirty="0" err="1" smtClean="0">
                          <a:ln>
                            <a:noFill/>
                          </a:ln>
                          <a:solidFill>
                            <a:schemeClr val="tx1"/>
                          </a:solidFill>
                          <a:effectLst/>
                          <a:latin typeface="Arial" charset="0"/>
                          <a:cs typeface="Arial" charset="0"/>
                        </a:rPr>
                        <a:t>حـ</a:t>
                      </a:r>
                      <a:r>
                        <a:rPr kumimoji="0" lang="ar-SA" sz="19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إلى </a:t>
                      </a:r>
                      <a:r>
                        <a:rPr kumimoji="0" lang="ar-SA" sz="1900" b="0" i="0" u="none" strike="noStrike" cap="none" normalizeH="0" baseline="0" dirty="0" err="1" smtClean="0">
                          <a:ln>
                            <a:noFill/>
                          </a:ln>
                          <a:solidFill>
                            <a:schemeClr val="tx1"/>
                          </a:solidFill>
                          <a:effectLst/>
                          <a:latin typeface="Arial" charset="0"/>
                          <a:cs typeface="Arial" charset="0"/>
                        </a:rPr>
                        <a:t>حـ</a:t>
                      </a:r>
                      <a:r>
                        <a:rPr kumimoji="0" lang="ar-SA" sz="19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txBody>
                  <a:tcPr marL="99060" marR="99060"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rgbClr val="FF0000"/>
                        </a:solidFill>
                        <a:effectLst/>
                        <a:latin typeface="Arial" charset="0"/>
                        <a:cs typeface="Arial" charset="0"/>
                      </a:endParaRPr>
                    </a:p>
                  </a:txBody>
                  <a:tcPr marL="99060" marR="99060"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1/1</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Arial" charset="0"/>
                        <a:cs typeface="Arial" charset="0"/>
                      </a:endParaRPr>
                    </a:p>
                  </a:txBody>
                  <a:tcPr marL="99060" marR="99060"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1000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7000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2000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Arial" charset="0"/>
                        <a:cs typeface="Arial" charset="0"/>
                      </a:endParaRPr>
                    </a:p>
                  </a:txBody>
                  <a:tcPr marL="99060" marR="99060"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من </a:t>
                      </a:r>
                      <a:r>
                        <a:rPr kumimoji="0" lang="ar-SA" sz="1900" b="0" i="0" u="none" strike="noStrike" cap="none" normalizeH="0" baseline="0" dirty="0" err="1" smtClean="0">
                          <a:ln>
                            <a:noFill/>
                          </a:ln>
                          <a:solidFill>
                            <a:schemeClr val="tx1"/>
                          </a:solidFill>
                          <a:effectLst/>
                          <a:latin typeface="Arial" charset="0"/>
                          <a:cs typeface="Arial" charset="0"/>
                        </a:rPr>
                        <a:t>حـ</a:t>
                      </a:r>
                      <a:r>
                        <a:rPr kumimoji="0" lang="ar-SA" sz="19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من </a:t>
                      </a:r>
                      <a:r>
                        <a:rPr kumimoji="0" lang="ar-SA" sz="1900" b="0" i="0" u="none" strike="noStrike" cap="none" normalizeH="0" baseline="0" dirty="0" err="1" smtClean="0">
                          <a:ln>
                            <a:noFill/>
                          </a:ln>
                          <a:solidFill>
                            <a:schemeClr val="tx1"/>
                          </a:solidFill>
                          <a:effectLst/>
                          <a:latin typeface="Arial" charset="0"/>
                          <a:cs typeface="Arial" charset="0"/>
                        </a:rPr>
                        <a:t>حـ</a:t>
                      </a:r>
                      <a:r>
                        <a:rPr kumimoji="0" lang="ar-SA" sz="19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من </a:t>
                      </a:r>
                      <a:r>
                        <a:rPr kumimoji="0" lang="ar-SA" sz="1900" b="0" i="0" u="none" strike="noStrike" cap="none" normalizeH="0" baseline="0" dirty="0" err="1" smtClean="0">
                          <a:ln>
                            <a:noFill/>
                          </a:ln>
                          <a:solidFill>
                            <a:schemeClr val="tx1"/>
                          </a:solidFill>
                          <a:effectLst/>
                          <a:latin typeface="Arial" charset="0"/>
                          <a:cs typeface="Arial" charset="0"/>
                        </a:rPr>
                        <a:t>حـ</a:t>
                      </a:r>
                      <a:r>
                        <a:rPr kumimoji="0" lang="ar-SA" sz="19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txBody>
                  <a:tcPr marL="99060" marR="99060"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Arial" charset="0"/>
                        <a:cs typeface="Arial" charset="0"/>
                      </a:endParaRPr>
                    </a:p>
                  </a:txBody>
                  <a:tcPr marL="99060" marR="99060"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txBody>
                  <a:tcPr marL="99060" marR="99060" marT="43274" marB="4327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665693">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0" i="0" u="sng" strike="noStrike" cap="none" normalizeH="0" baseline="0" dirty="0" smtClean="0">
                          <a:ln>
                            <a:noFill/>
                          </a:ln>
                          <a:solidFill>
                            <a:schemeClr val="tx1"/>
                          </a:solidFill>
                          <a:effectLst/>
                          <a:latin typeface="Arial" charset="0"/>
                          <a:cs typeface="Arial" charset="0"/>
                        </a:rPr>
                        <a:t>10000</a:t>
                      </a:r>
                      <a:endParaRPr kumimoji="0" lang="en-US" sz="1900" b="0" i="0" u="sng" strike="noStrike" cap="none" normalizeH="0" baseline="0" dirty="0" smtClean="0">
                        <a:ln>
                          <a:noFill/>
                        </a:ln>
                        <a:solidFill>
                          <a:schemeClr val="tx1"/>
                        </a:solidFill>
                        <a:effectLst/>
                        <a:latin typeface="Arial" charset="0"/>
                        <a:cs typeface="Arial" charset="0"/>
                      </a:endParaRPr>
                    </a:p>
                  </a:txBody>
                  <a:tcPr marL="99060" marR="99060" marT="43274" marB="4327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المجموع</a:t>
                      </a:r>
                      <a:endParaRPr kumimoji="0" lang="en-US" sz="1900" b="0" i="0" u="none" strike="noStrike" cap="none" normalizeH="0" baseline="0" dirty="0" smtClean="0">
                        <a:ln>
                          <a:noFill/>
                        </a:ln>
                        <a:solidFill>
                          <a:schemeClr val="tx1"/>
                        </a:solidFill>
                        <a:effectLst/>
                        <a:latin typeface="Arial" charset="0"/>
                        <a:cs typeface="Arial" charset="0"/>
                      </a:endParaRPr>
                    </a:p>
                  </a:txBody>
                  <a:tcPr marL="99060" marR="99060"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0" i="0" u="sng" strike="noStrike" cap="none" normalizeH="0" baseline="0" dirty="0" smtClean="0">
                          <a:ln>
                            <a:noFill/>
                          </a:ln>
                          <a:solidFill>
                            <a:schemeClr val="tx1"/>
                          </a:solidFill>
                          <a:effectLst/>
                          <a:latin typeface="Arial" charset="0"/>
                          <a:cs typeface="Arial" charset="0"/>
                        </a:rPr>
                        <a:t>10000</a:t>
                      </a:r>
                      <a:endParaRPr kumimoji="0" lang="en-US" sz="1900" b="0" i="0" u="sng" strike="noStrike" cap="none" normalizeH="0" baseline="0" dirty="0" smtClean="0">
                        <a:ln>
                          <a:noFill/>
                        </a:ln>
                        <a:solidFill>
                          <a:schemeClr val="tx1"/>
                        </a:solidFill>
                        <a:effectLst/>
                        <a:latin typeface="Arial" charset="0"/>
                        <a:cs typeface="Arial" charset="0"/>
                      </a:endParaRPr>
                    </a:p>
                  </a:txBody>
                  <a:tcPr marL="99060" marR="99060"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المجموع</a:t>
                      </a:r>
                      <a:endParaRPr kumimoji="0" lang="en-US" sz="1900" b="0" i="0" u="none" strike="noStrike" cap="none" normalizeH="0" baseline="0" dirty="0" smtClean="0">
                        <a:ln>
                          <a:noFill/>
                        </a:ln>
                        <a:solidFill>
                          <a:schemeClr val="tx1"/>
                        </a:solidFill>
                        <a:effectLst/>
                        <a:latin typeface="Arial" charset="0"/>
                        <a:cs typeface="Arial" charset="0"/>
                      </a:endParaRPr>
                    </a:p>
                  </a:txBody>
                  <a:tcPr marL="99060" marR="99060" marT="43274" marB="4327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8229600" y="12192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b="1">
                <a:latin typeface="Arial" pitchFamily="34" charset="0"/>
              </a:rPr>
              <a:t>مدين</a:t>
            </a:r>
            <a:endParaRPr lang="en-GB" altLang="en-US" sz="2400" b="1">
              <a:latin typeface="Arial" pitchFamily="34" charset="0"/>
            </a:endParaRPr>
          </a:p>
        </p:txBody>
      </p:sp>
      <p:sp>
        <p:nvSpPr>
          <p:cNvPr id="11" name="Text Box 96"/>
          <p:cNvSpPr txBox="1">
            <a:spLocks noChangeArrowheads="1"/>
          </p:cNvSpPr>
          <p:nvPr/>
        </p:nvSpPr>
        <p:spPr bwMode="auto">
          <a:xfrm>
            <a:off x="914400" y="1219200"/>
            <a:ext cx="908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b="1">
                <a:latin typeface="Arial" pitchFamily="34" charset="0"/>
              </a:rPr>
              <a:t>دائن</a:t>
            </a:r>
            <a:endParaRPr lang="en-GB" altLang="en-US" sz="2400" b="1">
              <a:latin typeface="Arial" pitchFamily="34" charset="0"/>
            </a:endParaRPr>
          </a:p>
        </p:txBody>
      </p:sp>
      <p:sp>
        <p:nvSpPr>
          <p:cNvPr id="134189" name="Text Box 97"/>
          <p:cNvSpPr txBox="1">
            <a:spLocks noChangeArrowheads="1"/>
          </p:cNvSpPr>
          <p:nvPr/>
        </p:nvSpPr>
        <p:spPr bwMode="auto">
          <a:xfrm>
            <a:off x="5775325" y="3008313"/>
            <a:ext cx="185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none">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endParaRPr lang="ar-SA" altLang="en-US" sz="1800">
              <a:latin typeface="Arial" pitchFamily="34" charset="0"/>
            </a:endParaRPr>
          </a:p>
        </p:txBody>
      </p:sp>
      <p:sp>
        <p:nvSpPr>
          <p:cNvPr id="13" name="Text Box 95"/>
          <p:cNvSpPr txBox="1">
            <a:spLocks noChangeArrowheads="1"/>
          </p:cNvSpPr>
          <p:nvPr/>
        </p:nvSpPr>
        <p:spPr bwMode="auto">
          <a:xfrm>
            <a:off x="3733800" y="990600"/>
            <a:ext cx="2133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a:latin typeface="Arial" pitchFamily="34" charset="0"/>
              </a:rPr>
              <a:t>حـ/ البنك </a:t>
            </a:r>
            <a:endParaRPr lang="en-GB" altLang="en-US" sz="2400" b="1">
              <a:latin typeface="Arial" pitchFamily="34" charset="0"/>
            </a:endParaRPr>
          </a:p>
        </p:txBody>
      </p:sp>
    </p:spTree>
    <p:extLst>
      <p:ext uri="{BB962C8B-B14F-4D97-AF65-F5344CB8AC3E}">
        <p14:creationId xmlns:p14="http://schemas.microsoft.com/office/powerpoint/2010/main" val="33971142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   </a:t>
            </a:r>
            <a:endParaRPr lang="en-GB" dirty="0"/>
          </a:p>
        </p:txBody>
      </p:sp>
      <p:sp>
        <p:nvSpPr>
          <p:cNvPr id="135171" name="Content Placeholder 2"/>
          <p:cNvSpPr>
            <a:spLocks noGrp="1"/>
          </p:cNvSpPr>
          <p:nvPr>
            <p:ph idx="1"/>
          </p:nvPr>
        </p:nvSpPr>
        <p:spPr/>
        <p:txBody>
          <a:bodyPr/>
          <a:lstStyle/>
          <a:p>
            <a:endParaRPr lang="en-GB" altLang="en-US" smtClean="0">
              <a:cs typeface="Arial" pitchFamily="34" charset="0"/>
            </a:endParaRPr>
          </a:p>
        </p:txBody>
      </p:sp>
      <p:sp>
        <p:nvSpPr>
          <p:cNvPr id="5" name="Title 1"/>
          <p:cNvSpPr txBox="1">
            <a:spLocks/>
          </p:cNvSpPr>
          <p:nvPr/>
        </p:nvSpPr>
        <p:spPr bwMode="auto">
          <a:xfrm>
            <a:off x="616396" y="116632"/>
            <a:ext cx="8801100" cy="1020762"/>
          </a:xfrm>
          <a:prstGeom prst="rect">
            <a:avLst/>
          </a:prstGeom>
          <a:noFill/>
          <a:ln w="9525">
            <a:noFill/>
            <a:miter lim="800000"/>
            <a:headEnd/>
            <a:tailEnd/>
          </a:ln>
        </p:spPr>
        <p:txBody>
          <a:bodyPr anchor="ctr"/>
          <a:lstStyle>
            <a:defPPr>
              <a:defRPr lang="en-US"/>
            </a:defPPr>
            <a:lvl1pPr rtl="0" eaLnBrk="0" hangingPunct="0">
              <a:defRPr sz="3400" b="1">
                <a:solidFill>
                  <a:srgbClr val="C00000"/>
                </a:solidFill>
                <a:latin typeface="+mj-lt"/>
                <a:ea typeface="+mj-ea"/>
                <a:cs typeface="Arial" charset="0"/>
              </a:defRPr>
            </a:lvl1pPr>
          </a:lstStyle>
          <a:p>
            <a:r>
              <a:rPr lang="ar-SA" dirty="0" err="1"/>
              <a:t>ترصيد</a:t>
            </a:r>
            <a:r>
              <a:rPr lang="ar-SA" dirty="0"/>
              <a:t> الحسابات (رصيد الحساب مدين) ( مثال لحساب البنك)</a:t>
            </a:r>
            <a:endParaRPr lang="en-GB" dirty="0"/>
          </a:p>
        </p:txBody>
      </p:sp>
      <p:sp>
        <p:nvSpPr>
          <p:cNvPr id="6" name="Content Placeholder 2"/>
          <p:cNvSpPr txBox="1">
            <a:spLocks/>
          </p:cNvSpPr>
          <p:nvPr/>
        </p:nvSpPr>
        <p:spPr bwMode="auto">
          <a:xfrm>
            <a:off x="495300" y="1600200"/>
            <a:ext cx="8915400" cy="4525963"/>
          </a:xfrm>
          <a:prstGeom prst="rect">
            <a:avLst/>
          </a:prstGeom>
          <a:noFill/>
          <a:ln w="9525">
            <a:noFill/>
            <a:miter lim="800000"/>
            <a:headEnd/>
            <a:tailEnd/>
          </a:ln>
        </p:spPr>
        <p:txBody>
          <a:bodyPr/>
          <a:lstStyle/>
          <a:p>
            <a:pPr marL="342900" indent="-342900" rtl="0" eaLnBrk="0" hangingPunct="0">
              <a:spcBef>
                <a:spcPct val="20000"/>
              </a:spcBef>
              <a:buFont typeface="Arial" pitchFamily="34" charset="0"/>
              <a:buNone/>
              <a:defRPr/>
            </a:pPr>
            <a:r>
              <a:rPr lang="ar-SA" sz="3200">
                <a:latin typeface="+mn-lt"/>
                <a:cs typeface="Arial" charset="0"/>
              </a:rPr>
              <a:t> </a:t>
            </a:r>
            <a:r>
              <a:rPr lang="en-GB" sz="3200">
                <a:latin typeface="+mn-lt"/>
                <a:cs typeface="Arial" charset="0"/>
              </a:rPr>
              <a:t> </a:t>
            </a:r>
            <a:endParaRPr lang="en-GB" sz="3200" dirty="0">
              <a:latin typeface="+mn-lt"/>
              <a:cs typeface="Arial" charset="0"/>
            </a:endParaRPr>
          </a:p>
        </p:txBody>
      </p:sp>
      <p:sp>
        <p:nvSpPr>
          <p:cNvPr id="135174" name="Slide Number Placeholder 5"/>
          <p:cNvSpPr>
            <a:spLocks/>
          </p:cNvSpPr>
          <p:nvPr/>
        </p:nvSpPr>
        <p:spPr bwMode="auto">
          <a:xfrm>
            <a:off x="158750" y="6210300"/>
            <a:ext cx="495300" cy="457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4D68CB67-8A81-4258-9D47-C12988A8E5D0}" type="slidenum">
              <a:rPr lang="en-US" altLang="en-US" sz="1200">
                <a:solidFill>
                  <a:schemeClr val="bg1"/>
                </a:solidFill>
              </a:rPr>
              <a:pPr eaLnBrk="1" hangingPunct="1">
                <a:spcBef>
                  <a:spcPct val="0"/>
                </a:spcBef>
                <a:buFontTx/>
                <a:buNone/>
              </a:pPr>
              <a:t>10</a:t>
            </a:fld>
            <a:endParaRPr lang="en-US" altLang="en-US" sz="1200">
              <a:solidFill>
                <a:schemeClr val="bg1"/>
              </a:solidFill>
            </a:endParaRPr>
          </a:p>
        </p:txBody>
      </p:sp>
      <p:sp>
        <p:nvSpPr>
          <p:cNvPr id="8" name="Slide Number Placeholder 3"/>
          <p:cNvSpPr txBox="1">
            <a:spLocks/>
          </p:cNvSpPr>
          <p:nvPr/>
        </p:nvSpPr>
        <p:spPr>
          <a:xfrm>
            <a:off x="536575" y="6245225"/>
            <a:ext cx="2503488" cy="476250"/>
          </a:xfrm>
          <a:prstGeom prst="ellipse">
            <a:avLst/>
          </a:prstGeom>
          <a:noFill/>
        </p:spPr>
        <p:txBody>
          <a:bodyPr wrap="none" lIns="0" tIns="0" rIns="0" bIns="0" anchor="ctr" anchorCtr="1"/>
          <a:lstStyle/>
          <a:p>
            <a:pPr algn="ctr" rtl="0">
              <a:defRPr/>
            </a:pPr>
            <a:fld id="{27C5E9E9-3399-4644-86CE-0B72672050EA}" type="slidenum">
              <a:rPr lang="ar-SA" sz="1400">
                <a:solidFill>
                  <a:srgbClr val="FFFFFF"/>
                </a:solidFill>
                <a:latin typeface="+mj-lt"/>
                <a:ea typeface="+mj-ea"/>
                <a:cs typeface="+mj-cs"/>
              </a:rPr>
              <a:pPr algn="ctr" rtl="0">
                <a:defRPr/>
              </a:pPr>
              <a:t>10</a:t>
            </a:fld>
            <a:endParaRPr lang="en-GB" sz="1400">
              <a:solidFill>
                <a:srgbClr val="FFFFFF"/>
              </a:solidFill>
              <a:latin typeface="+mj-lt"/>
              <a:ea typeface="+mj-ea"/>
              <a:cs typeface="+mj-cs"/>
            </a:endParaRPr>
          </a:p>
        </p:txBody>
      </p:sp>
      <p:graphicFrame>
        <p:nvGraphicFramePr>
          <p:cNvPr id="9" name="Group 101"/>
          <p:cNvGraphicFramePr>
            <a:graphicFrameLocks noGrp="1"/>
          </p:cNvGraphicFramePr>
          <p:nvPr/>
        </p:nvGraphicFramePr>
        <p:xfrm>
          <a:off x="609602" y="1704975"/>
          <a:ext cx="8839198" cy="4162428"/>
        </p:xfrm>
        <a:graphic>
          <a:graphicData uri="http://schemas.openxmlformats.org/drawingml/2006/table">
            <a:tbl>
              <a:tblPr rtl="1"/>
              <a:tblGrid>
                <a:gridCol w="971910"/>
                <a:gridCol w="1956482"/>
                <a:gridCol w="608863"/>
                <a:gridCol w="916106"/>
                <a:gridCol w="912015"/>
                <a:gridCol w="2002874"/>
                <a:gridCol w="581852"/>
                <a:gridCol w="889096"/>
              </a:tblGrid>
              <a:tr h="84394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086" marB="4508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marT="45086" marB="4508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2223769">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3000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5000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60" marR="99060" marT="45086" marB="450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3000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3000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3000</a:t>
                      </a:r>
                      <a:endParaRPr kumimoji="0" lang="en-US" sz="2000" b="0" i="0" u="none" strike="noStrike" cap="none" normalizeH="0" baseline="0" dirty="0" smtClean="0">
                        <a:ln>
                          <a:noFill/>
                        </a:ln>
                        <a:solidFill>
                          <a:srgbClr val="FF0000"/>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p>
                  </a:txBody>
                  <a:tcPr marL="99060" marR="99060" marT="45086" marB="450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69973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10000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60" marR="99060" marT="45086" marB="450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10000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497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3000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086" marB="450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منقول </a:t>
                      </a:r>
                      <a:endParaRPr kumimoji="0" lang="en-US" sz="2000" b="0" i="0" u="none" strike="noStrike" cap="none" normalizeH="0" baseline="0" dirty="0" smtClean="0">
                        <a:ln>
                          <a:noFill/>
                        </a:ln>
                        <a:solidFill>
                          <a:srgbClr val="FF0000"/>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2/1</a:t>
                      </a: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2"/>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marT="45086" marB="450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8229600" y="12192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b="1">
                <a:latin typeface="Arial" pitchFamily="34" charset="0"/>
              </a:rPr>
              <a:t>مدين</a:t>
            </a:r>
            <a:endParaRPr lang="en-GB" altLang="en-US" sz="2400" b="1">
              <a:latin typeface="Arial" pitchFamily="34" charset="0"/>
            </a:endParaRPr>
          </a:p>
        </p:txBody>
      </p:sp>
      <p:sp>
        <p:nvSpPr>
          <p:cNvPr id="11" name="Text Box 96"/>
          <p:cNvSpPr txBox="1">
            <a:spLocks noChangeArrowheads="1"/>
          </p:cNvSpPr>
          <p:nvPr/>
        </p:nvSpPr>
        <p:spPr bwMode="auto">
          <a:xfrm>
            <a:off x="914400" y="1219200"/>
            <a:ext cx="908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b="1">
                <a:latin typeface="Arial" pitchFamily="34" charset="0"/>
              </a:rPr>
              <a:t>دائن</a:t>
            </a:r>
            <a:endParaRPr lang="en-GB" altLang="en-US" sz="2400" b="1">
              <a:latin typeface="Arial" pitchFamily="34" charset="0"/>
            </a:endParaRPr>
          </a:p>
        </p:txBody>
      </p:sp>
      <p:sp>
        <p:nvSpPr>
          <p:cNvPr id="135225" name="Text Box 97"/>
          <p:cNvSpPr txBox="1">
            <a:spLocks noChangeArrowheads="1"/>
          </p:cNvSpPr>
          <p:nvPr/>
        </p:nvSpPr>
        <p:spPr bwMode="auto">
          <a:xfrm>
            <a:off x="5775325" y="3008313"/>
            <a:ext cx="185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none">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endParaRPr lang="ar-SA" altLang="en-US" sz="1800">
              <a:latin typeface="Arial" pitchFamily="34" charset="0"/>
            </a:endParaRPr>
          </a:p>
        </p:txBody>
      </p:sp>
      <p:sp>
        <p:nvSpPr>
          <p:cNvPr id="13" name="Text Box 95"/>
          <p:cNvSpPr txBox="1">
            <a:spLocks noChangeArrowheads="1"/>
          </p:cNvSpPr>
          <p:nvPr/>
        </p:nvSpPr>
        <p:spPr bwMode="auto">
          <a:xfrm>
            <a:off x="3733800" y="990600"/>
            <a:ext cx="2133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a:latin typeface="Arial" pitchFamily="34" charset="0"/>
              </a:rPr>
              <a:t>حـ/البنك</a:t>
            </a:r>
            <a:endParaRPr lang="en-GB" altLang="en-US" sz="2400" b="1">
              <a:latin typeface="Arial" pitchFamily="34" charset="0"/>
            </a:endParaRPr>
          </a:p>
        </p:txBody>
      </p:sp>
    </p:spTree>
    <p:extLst>
      <p:ext uri="{BB962C8B-B14F-4D97-AF65-F5344CB8AC3E}">
        <p14:creationId xmlns:p14="http://schemas.microsoft.com/office/powerpoint/2010/main" val="15474153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  </a:t>
            </a:r>
            <a:endParaRPr lang="en-GB" dirty="0"/>
          </a:p>
        </p:txBody>
      </p:sp>
      <p:sp>
        <p:nvSpPr>
          <p:cNvPr id="136195" name="Content Placeholder 2"/>
          <p:cNvSpPr>
            <a:spLocks noGrp="1"/>
          </p:cNvSpPr>
          <p:nvPr>
            <p:ph idx="1"/>
          </p:nvPr>
        </p:nvSpPr>
        <p:spPr/>
        <p:txBody>
          <a:bodyPr/>
          <a:lstStyle/>
          <a:p>
            <a:endParaRPr lang="en-GB" altLang="en-US" smtClean="0">
              <a:cs typeface="Arial" pitchFamily="34" charset="0"/>
            </a:endParaRPr>
          </a:p>
        </p:txBody>
      </p:sp>
      <p:sp>
        <p:nvSpPr>
          <p:cNvPr id="13619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40AE4FD1-284F-4EED-8155-4CDA2F9460D2}" type="slidenum">
              <a:rPr lang="ar-SA" altLang="en-US" sz="1200" smtClean="0">
                <a:solidFill>
                  <a:schemeClr val="bg1"/>
                </a:solidFill>
              </a:rPr>
              <a:pPr eaLnBrk="1" hangingPunct="1">
                <a:spcBef>
                  <a:spcPct val="0"/>
                </a:spcBef>
                <a:buFontTx/>
                <a:buNone/>
              </a:pPr>
              <a:t>11</a:t>
            </a:fld>
            <a:endParaRPr lang="en-US" altLang="en-US" sz="1200" smtClean="0">
              <a:solidFill>
                <a:schemeClr val="bg1"/>
              </a:solidFill>
            </a:endParaRPr>
          </a:p>
        </p:txBody>
      </p:sp>
      <p:sp>
        <p:nvSpPr>
          <p:cNvPr id="5" name="Title 1"/>
          <p:cNvSpPr txBox="1">
            <a:spLocks/>
          </p:cNvSpPr>
          <p:nvPr/>
        </p:nvSpPr>
        <p:spPr bwMode="auto">
          <a:xfrm>
            <a:off x="381000" y="116632"/>
            <a:ext cx="8915400" cy="1020762"/>
          </a:xfrm>
          <a:prstGeom prst="rect">
            <a:avLst/>
          </a:prstGeom>
          <a:noFill/>
          <a:ln w="9525">
            <a:noFill/>
            <a:miter lim="800000"/>
            <a:headEnd/>
            <a:tailEnd/>
          </a:ln>
        </p:spPr>
        <p:txBody>
          <a:bodyPr anchor="ctr"/>
          <a:lstStyle>
            <a:defPPr>
              <a:defRPr lang="en-US"/>
            </a:defPPr>
            <a:lvl1pPr rtl="0" eaLnBrk="0" hangingPunct="0">
              <a:defRPr sz="3400" b="1">
                <a:solidFill>
                  <a:srgbClr val="C00000"/>
                </a:solidFill>
                <a:latin typeface="+mj-lt"/>
                <a:ea typeface="+mj-ea"/>
                <a:cs typeface="Arial" charset="0"/>
              </a:defRPr>
            </a:lvl1pPr>
          </a:lstStyle>
          <a:p>
            <a:r>
              <a:rPr lang="ar-SA" sz="3200" dirty="0" err="1"/>
              <a:t>ترصيد</a:t>
            </a:r>
            <a:r>
              <a:rPr lang="ar-SA" sz="3200" dirty="0"/>
              <a:t> الحسابات (رصيد الحساب دائن) ( مثال لحساب رأس المال)</a:t>
            </a:r>
            <a:endParaRPr lang="en-GB" sz="3200" dirty="0"/>
          </a:p>
        </p:txBody>
      </p:sp>
      <p:sp>
        <p:nvSpPr>
          <p:cNvPr id="6" name="Content Placeholder 2"/>
          <p:cNvSpPr txBox="1">
            <a:spLocks/>
          </p:cNvSpPr>
          <p:nvPr/>
        </p:nvSpPr>
        <p:spPr bwMode="auto">
          <a:xfrm>
            <a:off x="495300" y="1600200"/>
            <a:ext cx="8915400" cy="4525963"/>
          </a:xfrm>
          <a:prstGeom prst="rect">
            <a:avLst/>
          </a:prstGeom>
          <a:noFill/>
          <a:ln w="9525">
            <a:noFill/>
            <a:miter lim="800000"/>
            <a:headEnd/>
            <a:tailEnd/>
          </a:ln>
        </p:spPr>
        <p:txBody>
          <a:bodyPr/>
          <a:lstStyle/>
          <a:p>
            <a:pPr marL="342900" indent="-342900" rtl="0" eaLnBrk="0" hangingPunct="0">
              <a:spcBef>
                <a:spcPct val="20000"/>
              </a:spcBef>
              <a:buFont typeface="Arial" pitchFamily="34" charset="0"/>
              <a:buNone/>
              <a:defRPr/>
            </a:pPr>
            <a:r>
              <a:rPr lang="ar-SA" sz="3200">
                <a:latin typeface="+mn-lt"/>
                <a:cs typeface="Arial" charset="0"/>
              </a:rPr>
              <a:t> </a:t>
            </a:r>
            <a:r>
              <a:rPr lang="en-GB" sz="3200">
                <a:latin typeface="+mn-lt"/>
                <a:cs typeface="Arial" charset="0"/>
              </a:rPr>
              <a:t> </a:t>
            </a:r>
            <a:endParaRPr lang="en-GB" sz="3200" dirty="0">
              <a:latin typeface="+mn-lt"/>
              <a:cs typeface="Arial" charset="0"/>
            </a:endParaRPr>
          </a:p>
        </p:txBody>
      </p:sp>
      <p:graphicFrame>
        <p:nvGraphicFramePr>
          <p:cNvPr id="9" name="Group 101"/>
          <p:cNvGraphicFramePr>
            <a:graphicFrameLocks noGrp="1"/>
          </p:cNvGraphicFramePr>
          <p:nvPr/>
        </p:nvGraphicFramePr>
        <p:xfrm>
          <a:off x="457201" y="1600200"/>
          <a:ext cx="8991599" cy="4159250"/>
        </p:xfrm>
        <a:graphic>
          <a:graphicData uri="http://schemas.openxmlformats.org/drawingml/2006/table">
            <a:tbl>
              <a:tblPr rtl="1"/>
              <a:tblGrid>
                <a:gridCol w="974458"/>
                <a:gridCol w="2004424"/>
                <a:gridCol w="619361"/>
                <a:gridCol w="931901"/>
                <a:gridCol w="940115"/>
                <a:gridCol w="2025031"/>
                <a:gridCol w="591884"/>
                <a:gridCol w="904425"/>
              </a:tblGrid>
              <a:tr h="809341">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2225055">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3000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25000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مرحل (دائن)</a:t>
                      </a:r>
                      <a:r>
                        <a:rPr kumimoji="0" lang="en-GB" sz="2000" b="0" i="0" u="none" strike="noStrike" cap="none" normalizeH="0" baseline="0" dirty="0" smtClean="0">
                          <a:ln>
                            <a:noFill/>
                          </a:ln>
                          <a:solidFill>
                            <a:srgbClr val="FF0000"/>
                          </a:solidFill>
                          <a:effectLst/>
                          <a:latin typeface="Arial" charset="0"/>
                          <a:cs typeface="Arial" charset="0"/>
                        </a:rPr>
                        <a:t> </a:t>
                      </a:r>
                      <a:endParaRPr kumimoji="0" lang="en-US" sz="2000" b="0" i="0" u="none" strike="noStrike" cap="none" normalizeH="0" baseline="0" dirty="0" smtClean="0">
                        <a:ln>
                          <a:noFill/>
                        </a:ln>
                        <a:solidFill>
                          <a:srgbClr val="FF0000"/>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6000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4000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56242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30000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30000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56242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rgbClr val="FF0000"/>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25000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2/1</a:t>
                      </a: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8229600" y="12192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b="1">
                <a:latin typeface="Arial" pitchFamily="34" charset="0"/>
              </a:rPr>
              <a:t>مدين</a:t>
            </a:r>
            <a:endParaRPr lang="en-GB" altLang="en-US" sz="2400" b="1">
              <a:latin typeface="Arial" pitchFamily="34" charset="0"/>
            </a:endParaRPr>
          </a:p>
        </p:txBody>
      </p:sp>
      <p:sp>
        <p:nvSpPr>
          <p:cNvPr id="11" name="Text Box 96"/>
          <p:cNvSpPr txBox="1">
            <a:spLocks noChangeArrowheads="1"/>
          </p:cNvSpPr>
          <p:nvPr/>
        </p:nvSpPr>
        <p:spPr bwMode="auto">
          <a:xfrm>
            <a:off x="914400" y="1219200"/>
            <a:ext cx="908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b="1">
                <a:latin typeface="Arial" pitchFamily="34" charset="0"/>
              </a:rPr>
              <a:t>دائن</a:t>
            </a:r>
            <a:endParaRPr lang="en-GB" altLang="en-US" sz="2400" b="1">
              <a:latin typeface="Arial" pitchFamily="34" charset="0"/>
            </a:endParaRPr>
          </a:p>
        </p:txBody>
      </p:sp>
      <p:sp>
        <p:nvSpPr>
          <p:cNvPr id="136250" name="Text Box 97"/>
          <p:cNvSpPr txBox="1">
            <a:spLocks noChangeArrowheads="1"/>
          </p:cNvSpPr>
          <p:nvPr/>
        </p:nvSpPr>
        <p:spPr bwMode="auto">
          <a:xfrm>
            <a:off x="5775325" y="3008313"/>
            <a:ext cx="185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none">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endParaRPr lang="ar-SA" altLang="en-US" sz="1800">
              <a:latin typeface="Arial" pitchFamily="34" charset="0"/>
            </a:endParaRPr>
          </a:p>
        </p:txBody>
      </p:sp>
      <p:sp>
        <p:nvSpPr>
          <p:cNvPr id="13" name="Text Box 95"/>
          <p:cNvSpPr txBox="1">
            <a:spLocks noChangeArrowheads="1"/>
          </p:cNvSpPr>
          <p:nvPr/>
        </p:nvSpPr>
        <p:spPr bwMode="auto">
          <a:xfrm>
            <a:off x="3733800" y="990600"/>
            <a:ext cx="2133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dirty="0">
                <a:latin typeface="Arial" pitchFamily="34" charset="0"/>
              </a:rPr>
              <a:t>حـ/ رأس المال </a:t>
            </a:r>
            <a:endParaRPr lang="en-GB" altLang="en-US" sz="2400" b="1" dirty="0">
              <a:latin typeface="Arial" pitchFamily="34" charset="0"/>
            </a:endParaRPr>
          </a:p>
        </p:txBody>
      </p:sp>
    </p:spTree>
    <p:extLst>
      <p:ext uri="{BB962C8B-B14F-4D97-AF65-F5344CB8AC3E}">
        <p14:creationId xmlns:p14="http://schemas.microsoft.com/office/powerpoint/2010/main" val="20795793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1143000"/>
          </a:xfrm>
        </p:spPr>
        <p:txBody>
          <a:bodyPr/>
          <a:lstStyle/>
          <a:p>
            <a:r>
              <a:rPr lang="ar-SA" altLang="en-US" b="1" smtClean="0">
                <a:solidFill>
                  <a:srgbClr val="C00000"/>
                </a:solidFill>
                <a:cs typeface="Arial" pitchFamily="34" charset="0"/>
              </a:rPr>
              <a:t>لاحظ أن:</a:t>
            </a:r>
            <a:endParaRPr lang="en-GB" altLang="en-US" b="1" smtClean="0">
              <a:solidFill>
                <a:srgbClr val="C00000"/>
              </a:solidFill>
              <a:cs typeface="Arial" pitchFamily="34" charset="0"/>
            </a:endParaRPr>
          </a:p>
        </p:txBody>
      </p:sp>
      <p:sp>
        <p:nvSpPr>
          <p:cNvPr id="3" name="Content Placeholder 2"/>
          <p:cNvSpPr>
            <a:spLocks noGrp="1"/>
          </p:cNvSpPr>
          <p:nvPr>
            <p:ph idx="1"/>
          </p:nvPr>
        </p:nvSpPr>
        <p:spPr>
          <a:xfrm>
            <a:off x="381000" y="1371600"/>
            <a:ext cx="9067800" cy="4419600"/>
          </a:xfrm>
        </p:spPr>
        <p:txBody>
          <a:bodyPr/>
          <a:lstStyle/>
          <a:p>
            <a:pPr rtl="1">
              <a:lnSpc>
                <a:spcPct val="150000"/>
              </a:lnSpc>
              <a:buFont typeface="Arial" pitchFamily="34" charset="0"/>
              <a:buChar char="•"/>
            </a:pPr>
            <a:r>
              <a:rPr lang="ar-SA" altLang="en-US" sz="3000" smtClean="0">
                <a:cs typeface="Arial" pitchFamily="34" charset="0"/>
              </a:rPr>
              <a:t>رصيد حسابات الأصول والمصروفات </a:t>
            </a:r>
            <a:r>
              <a:rPr lang="ar-SA" altLang="en-US" sz="3000" smtClean="0">
                <a:solidFill>
                  <a:srgbClr val="FF0000"/>
                </a:solidFill>
                <a:cs typeface="Arial" pitchFamily="34" charset="0"/>
              </a:rPr>
              <a:t>(مدين)</a:t>
            </a:r>
          </a:p>
          <a:p>
            <a:pPr rtl="1">
              <a:lnSpc>
                <a:spcPct val="150000"/>
              </a:lnSpc>
              <a:buFont typeface="Arial" pitchFamily="34" charset="0"/>
              <a:buChar char="•"/>
            </a:pPr>
            <a:r>
              <a:rPr lang="ar-SA" altLang="en-US" sz="3000" smtClean="0">
                <a:cs typeface="Arial" pitchFamily="34" charset="0"/>
              </a:rPr>
              <a:t>رصيد حسابات الخصوم وحقوق الملكية والإيرادات </a:t>
            </a:r>
            <a:r>
              <a:rPr lang="ar-SA" altLang="en-US" sz="3000" smtClean="0">
                <a:solidFill>
                  <a:srgbClr val="FF0000"/>
                </a:solidFill>
                <a:cs typeface="Arial" pitchFamily="34" charset="0"/>
              </a:rPr>
              <a:t>(دائن)</a:t>
            </a:r>
          </a:p>
          <a:p>
            <a:pPr algn="just" rtl="1">
              <a:lnSpc>
                <a:spcPct val="150000"/>
              </a:lnSpc>
              <a:buFont typeface="Arial" pitchFamily="34" charset="0"/>
              <a:buChar char="•"/>
            </a:pPr>
            <a:r>
              <a:rPr lang="ar-SA" altLang="en-US" sz="3000" smtClean="0">
                <a:cs typeface="Arial" pitchFamily="34" charset="0"/>
              </a:rPr>
              <a:t>يظهر </a:t>
            </a:r>
            <a:r>
              <a:rPr lang="ar-SA" altLang="en-US" sz="3000" smtClean="0">
                <a:solidFill>
                  <a:srgbClr val="FF0000"/>
                </a:solidFill>
                <a:cs typeface="Arial" pitchFamily="34" charset="0"/>
              </a:rPr>
              <a:t>رصيد آخر المدة </a:t>
            </a:r>
            <a:r>
              <a:rPr lang="ar-SA" altLang="en-US" sz="3000" smtClean="0">
                <a:cs typeface="Arial" pitchFamily="34" charset="0"/>
              </a:rPr>
              <a:t>لأي حساب في الجانب </a:t>
            </a:r>
            <a:r>
              <a:rPr lang="ar-SA" altLang="en-US" sz="3000" smtClean="0">
                <a:solidFill>
                  <a:srgbClr val="FF0000"/>
                </a:solidFill>
                <a:cs typeface="Arial" pitchFamily="34" charset="0"/>
              </a:rPr>
              <a:t>المعاكس</a:t>
            </a:r>
            <a:r>
              <a:rPr lang="ar-SA" altLang="en-US" sz="3000" smtClean="0">
                <a:cs typeface="Arial" pitchFamily="34" charset="0"/>
              </a:rPr>
              <a:t> لطبيعة الحساب (لأنه يظهر كمتمم حسابي) </a:t>
            </a:r>
          </a:p>
          <a:p>
            <a:pPr rtl="1">
              <a:lnSpc>
                <a:spcPct val="150000"/>
              </a:lnSpc>
              <a:buFont typeface="Arial" pitchFamily="34" charset="0"/>
              <a:buChar char="•"/>
            </a:pPr>
            <a:r>
              <a:rPr lang="ar-SA" altLang="en-US" sz="3000" smtClean="0">
                <a:cs typeface="Arial" pitchFamily="34" charset="0"/>
              </a:rPr>
              <a:t>يظهر </a:t>
            </a:r>
            <a:r>
              <a:rPr lang="ar-SA" altLang="en-US" sz="3000" smtClean="0">
                <a:solidFill>
                  <a:srgbClr val="FF0000"/>
                </a:solidFill>
                <a:cs typeface="Arial" pitchFamily="34" charset="0"/>
              </a:rPr>
              <a:t>رصيد أول المدة </a:t>
            </a:r>
            <a:r>
              <a:rPr lang="ar-SA" altLang="en-US" sz="3000" smtClean="0">
                <a:cs typeface="Arial" pitchFamily="34" charset="0"/>
              </a:rPr>
              <a:t>لأي حساب في الجانب </a:t>
            </a:r>
            <a:r>
              <a:rPr lang="ar-SA" altLang="en-US" sz="3000" smtClean="0">
                <a:solidFill>
                  <a:srgbClr val="FF0000"/>
                </a:solidFill>
                <a:cs typeface="Arial" pitchFamily="34" charset="0"/>
              </a:rPr>
              <a:t>المماثل</a:t>
            </a:r>
            <a:r>
              <a:rPr lang="ar-SA" altLang="en-US" sz="3000" smtClean="0">
                <a:cs typeface="Arial" pitchFamily="34" charset="0"/>
              </a:rPr>
              <a:t> لطبيعة الحساب</a:t>
            </a:r>
          </a:p>
          <a:p>
            <a:endParaRPr lang="en-GB" altLang="en-US" smtClean="0">
              <a:cs typeface="Arial" pitchFamily="34" charset="0"/>
            </a:endParaRPr>
          </a:p>
        </p:txBody>
      </p:sp>
      <p:sp>
        <p:nvSpPr>
          <p:cNvPr id="13722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E224B18C-21FA-4EA1-9AAD-C3E747D56437}" type="slidenum">
              <a:rPr lang="ar-SA" altLang="en-US" sz="1200" smtClean="0">
                <a:solidFill>
                  <a:schemeClr val="bg1"/>
                </a:solidFill>
              </a:rPr>
              <a:pPr eaLnBrk="1" hangingPunct="1">
                <a:spcBef>
                  <a:spcPct val="0"/>
                </a:spcBef>
                <a:buFontTx/>
                <a:buNone/>
              </a:pPr>
              <a:t>12</a:t>
            </a:fld>
            <a:endParaRPr lang="en-US" altLang="en-US" sz="1200" smtClean="0">
              <a:solidFill>
                <a:schemeClr val="bg1"/>
              </a:solidFill>
            </a:endParaRPr>
          </a:p>
        </p:txBody>
      </p:sp>
    </p:spTree>
    <p:extLst>
      <p:ext uri="{BB962C8B-B14F-4D97-AF65-F5344CB8AC3E}">
        <p14:creationId xmlns:p14="http://schemas.microsoft.com/office/powerpoint/2010/main" val="35909553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92162"/>
          </a:xfrm>
        </p:spPr>
        <p:txBody>
          <a:bodyPr/>
          <a:lstStyle/>
          <a:p>
            <a:pPr>
              <a:defRPr/>
            </a:pPr>
            <a:r>
              <a:rPr lang="ar-SA" sz="3400" b="1" dirty="0" smtClean="0">
                <a:solidFill>
                  <a:srgbClr val="C00000"/>
                </a:solidFill>
              </a:rPr>
              <a:t>بالتطبيق على مثال منشأة ناصر يمكن تصوير الحسابات في دفتر الأستاذ وذلك كما يلي:</a:t>
            </a:r>
            <a:br>
              <a:rPr lang="ar-SA" sz="3400" b="1" dirty="0" smtClean="0">
                <a:solidFill>
                  <a:srgbClr val="C00000"/>
                </a:solidFill>
              </a:rPr>
            </a:br>
            <a:endParaRPr lang="en-GB" sz="3400" b="1" dirty="0">
              <a:solidFill>
                <a:srgbClr val="C00000"/>
              </a:solidFill>
            </a:endParaRPr>
          </a:p>
        </p:txBody>
      </p:sp>
      <p:sp>
        <p:nvSpPr>
          <p:cNvPr id="138243"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CA647F8F-74EB-42CF-BA92-949CA61DBEAA}" type="slidenum">
              <a:rPr lang="ar-SA" altLang="en-US" sz="1200" smtClean="0">
                <a:solidFill>
                  <a:schemeClr val="bg1"/>
                </a:solidFill>
              </a:rPr>
              <a:pPr eaLnBrk="1" hangingPunct="1">
                <a:spcBef>
                  <a:spcPct val="0"/>
                </a:spcBef>
                <a:buFontTx/>
                <a:buNone/>
              </a:pPr>
              <a:t>13</a:t>
            </a:fld>
            <a:endParaRPr lang="en-US" altLang="en-US" sz="1200" smtClean="0">
              <a:solidFill>
                <a:schemeClr val="bg1"/>
              </a:solidFill>
            </a:endParaRPr>
          </a:p>
        </p:txBody>
      </p:sp>
      <p:graphicFrame>
        <p:nvGraphicFramePr>
          <p:cNvPr id="5" name="Group 101"/>
          <p:cNvGraphicFramePr>
            <a:graphicFrameLocks noGrp="1"/>
          </p:cNvGraphicFramePr>
          <p:nvPr>
            <p:ph idx="1"/>
          </p:nvPr>
        </p:nvGraphicFramePr>
        <p:xfrm>
          <a:off x="533400" y="1676400"/>
          <a:ext cx="8874125" cy="4114800"/>
        </p:xfrm>
        <a:graphic>
          <a:graphicData uri="http://schemas.openxmlformats.org/drawingml/2006/table">
            <a:tbl>
              <a:tblPr rtl="1"/>
              <a:tblGrid>
                <a:gridCol w="1064494"/>
                <a:gridCol w="1999009"/>
                <a:gridCol w="627492"/>
                <a:gridCol w="762097"/>
                <a:gridCol w="1066593"/>
                <a:gridCol w="1976599"/>
                <a:gridCol w="577791"/>
                <a:gridCol w="800050"/>
              </a:tblGrid>
              <a:tr h="70627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2610134">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500000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رأس المال</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قرض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250000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50000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90000</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المبنى</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cs typeface="Arial" charset="0"/>
                        </a:rPr>
                        <a:t>من </a:t>
                      </a:r>
                      <a:r>
                        <a:rPr kumimoji="0" lang="ar-SA" sz="1800" b="0" i="0" u="none" strike="noStrike" cap="none" normalizeH="0" baseline="0" dirty="0" err="1" smtClean="0">
                          <a:ln>
                            <a:noFill/>
                          </a:ln>
                          <a:solidFill>
                            <a:schemeClr val="tx1"/>
                          </a:solidFill>
                          <a:effectLst/>
                          <a:latin typeface="Arial" charset="0"/>
                          <a:cs typeface="Arial" charset="0"/>
                        </a:rPr>
                        <a:t>حـ</a:t>
                      </a:r>
                      <a:r>
                        <a:rPr kumimoji="0" lang="ar-SA" sz="1800" b="0" i="0" u="none" strike="noStrike" cap="none" normalizeH="0" baseline="0" dirty="0" smtClean="0">
                          <a:ln>
                            <a:noFill/>
                          </a:ln>
                          <a:solidFill>
                            <a:schemeClr val="tx1"/>
                          </a:solidFill>
                          <a:effectLst/>
                          <a:latin typeface="Arial" charset="0"/>
                          <a:cs typeface="Arial" charset="0"/>
                        </a:rPr>
                        <a:t>/</a:t>
                      </a:r>
                      <a:r>
                        <a:rPr kumimoji="0" lang="ar-SA" sz="1800" b="0" i="0" u="none" strike="noStrike" cap="none" normalizeH="0" baseline="0" dirty="0" err="1" smtClean="0">
                          <a:ln>
                            <a:noFill/>
                          </a:ln>
                          <a:solidFill>
                            <a:schemeClr val="tx1"/>
                          </a:solidFill>
                          <a:effectLst/>
                          <a:latin typeface="Arial" charset="0"/>
                          <a:cs typeface="Arial" charset="0"/>
                        </a:rPr>
                        <a:t>الالآت</a:t>
                      </a:r>
                      <a:r>
                        <a:rPr kumimoji="0" lang="ar-SA" sz="1800" b="0" i="0" u="none" strike="noStrike" cap="none" normalizeH="0" baseline="0" dirty="0" smtClean="0">
                          <a:ln>
                            <a:noFill/>
                          </a:ln>
                          <a:solidFill>
                            <a:schemeClr val="tx1"/>
                          </a:solidFill>
                          <a:effectLst/>
                          <a:latin typeface="Arial" charset="0"/>
                          <a:cs typeface="Arial" charset="0"/>
                        </a:rPr>
                        <a:t> والمعدات</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الصندوق</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البضاعة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الدائنين</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3</a:t>
                      </a:r>
                    </a:p>
                    <a:p>
                      <a:pPr algn="ctr"/>
                      <a:r>
                        <a:rPr lang="ar-SA" sz="2400" dirty="0" smtClean="0">
                          <a:latin typeface="Arial" pitchFamily="34" charset="0"/>
                          <a:cs typeface="Arial" pitchFamily="34" charset="0"/>
                        </a:rPr>
                        <a:t>4</a:t>
                      </a:r>
                    </a:p>
                    <a:p>
                      <a:pPr algn="ctr"/>
                      <a:r>
                        <a:rPr lang="ar-SA" sz="2400" dirty="0" smtClean="0">
                          <a:latin typeface="Arial" pitchFamily="34" charset="0"/>
                          <a:cs typeface="Arial" pitchFamily="34" charset="0"/>
                        </a:rPr>
                        <a:t>5</a:t>
                      </a:r>
                    </a:p>
                    <a:p>
                      <a:pPr algn="ctr"/>
                      <a:r>
                        <a:rPr lang="ar-SA" sz="2400" dirty="0" smtClean="0">
                          <a:latin typeface="Arial" pitchFamily="34" charset="0"/>
                          <a:cs typeface="Arial" pitchFamily="34" charset="0"/>
                        </a:rPr>
                        <a:t>7</a:t>
                      </a:r>
                    </a:p>
                    <a:p>
                      <a:pPr algn="ctr"/>
                      <a:r>
                        <a:rPr lang="ar-SA" sz="2400" dirty="0" smtClean="0">
                          <a:latin typeface="Arial" pitchFamily="34" charset="0"/>
                          <a:cs typeface="Arial" pitchFamily="34" charset="0"/>
                        </a:rPr>
                        <a:t>10</a:t>
                      </a:r>
                    </a:p>
                    <a:p>
                      <a:pPr algn="ctr"/>
                      <a:endParaRPr lang="ar-SA" sz="2400" dirty="0" smtClean="0">
                        <a:latin typeface="Arial" pitchFamily="34" charset="0"/>
                        <a:cs typeface="Arial" pitchFamily="34" charset="0"/>
                      </a:endParaRPr>
                    </a:p>
                    <a:p>
                      <a:pPr algn="ctr"/>
                      <a:endParaRPr lang="en-GB" sz="2000" dirty="0">
                        <a:latin typeface="Arial" pitchFamily="34" charset="0"/>
                        <a:cs typeface="Arial" pitchFamily="34" charset="0"/>
                      </a:endParaRPr>
                    </a:p>
                  </a:txBody>
                  <a:tcPr marL="99054" marR="990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1/5</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1/9</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1/12</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1/18</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1/25</a:t>
                      </a: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p>
                  </a:txBody>
                  <a:tcPr marL="99054" marR="9905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919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700000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700000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39919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90000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منقول </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a:p>
                  </a:txBody>
                  <a:tcPr marL="99054" marR="990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2/1</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2"/>
                        </a:solidFill>
                        <a:effectLst/>
                        <a:latin typeface="Arial" charset="0"/>
                        <a:cs typeface="Arial" charset="0"/>
                      </a:endParaRPr>
                    </a:p>
                  </a:txBody>
                  <a:tcPr marL="99054" marR="990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a:p>
                  </a:txBody>
                  <a:tcPr marL="99054" marR="990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dirty="0"/>
                    </a:p>
                  </a:txBody>
                  <a:tcPr marL="99054" marR="9905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6" name="Text Box 95"/>
          <p:cNvSpPr txBox="1">
            <a:spLocks noChangeArrowheads="1"/>
          </p:cNvSpPr>
          <p:nvPr/>
        </p:nvSpPr>
        <p:spPr bwMode="auto">
          <a:xfrm>
            <a:off x="3733800" y="1295400"/>
            <a:ext cx="2133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a:latin typeface="Arial" pitchFamily="34" charset="0"/>
              </a:rPr>
              <a:t>حـ/البنك</a:t>
            </a:r>
            <a:endParaRPr lang="en-GB" altLang="en-US" sz="2400" b="1">
              <a:latin typeface="Arial" pitchFamily="34" charset="0"/>
            </a:endParaRPr>
          </a:p>
        </p:txBody>
      </p:sp>
      <p:sp>
        <p:nvSpPr>
          <p:cNvPr id="7" name="Text Box 95"/>
          <p:cNvSpPr txBox="1">
            <a:spLocks noChangeArrowheads="1"/>
          </p:cNvSpPr>
          <p:nvPr/>
        </p:nvSpPr>
        <p:spPr bwMode="auto">
          <a:xfrm>
            <a:off x="8382000" y="12192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a:latin typeface="Arial" pitchFamily="34" charset="0"/>
              </a:rPr>
              <a:t>مدين</a:t>
            </a:r>
            <a:endParaRPr lang="en-GB" altLang="en-US" sz="2400">
              <a:latin typeface="Arial" pitchFamily="34" charset="0"/>
            </a:endParaRPr>
          </a:p>
        </p:txBody>
      </p:sp>
      <p:sp>
        <p:nvSpPr>
          <p:cNvPr id="8" name="Text Box 95"/>
          <p:cNvSpPr txBox="1">
            <a:spLocks noChangeArrowheads="1"/>
          </p:cNvSpPr>
          <p:nvPr/>
        </p:nvSpPr>
        <p:spPr bwMode="auto">
          <a:xfrm>
            <a:off x="609600" y="1219200"/>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a:latin typeface="Arial" pitchFamily="34" charset="0"/>
              </a:rPr>
              <a:t>دائن</a:t>
            </a:r>
            <a:endParaRPr lang="en-GB" altLang="en-US" sz="2400">
              <a:latin typeface="Arial" pitchFamily="34" charset="0"/>
            </a:endParaRPr>
          </a:p>
        </p:txBody>
      </p:sp>
    </p:spTree>
    <p:extLst>
      <p:ext uri="{BB962C8B-B14F-4D97-AF65-F5344CB8AC3E}">
        <p14:creationId xmlns:p14="http://schemas.microsoft.com/office/powerpoint/2010/main" val="22999456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915400" cy="1143000"/>
          </a:xfrm>
        </p:spPr>
        <p:txBody>
          <a:bodyPr/>
          <a:lstStyle/>
          <a:p>
            <a:r>
              <a:rPr lang="ar-SA" b="1" dirty="0">
                <a:solidFill>
                  <a:srgbClr val="C00000"/>
                </a:solidFill>
              </a:rPr>
              <a:t>كما يمكن تصوير حساب رأس المال كما يلي:</a:t>
            </a:r>
            <a:endParaRPr lang="en-GB" b="1" dirty="0">
              <a:solidFill>
                <a:srgbClr val="C00000"/>
              </a:solidFill>
            </a:endParaRPr>
          </a:p>
        </p:txBody>
      </p:sp>
      <p:sp>
        <p:nvSpPr>
          <p:cNvPr id="13926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1BD82279-1C59-480A-9F0F-5C4AE6FD38EB}" type="slidenum">
              <a:rPr lang="ar-SA" altLang="en-US" sz="1200" smtClean="0">
                <a:solidFill>
                  <a:schemeClr val="bg1"/>
                </a:solidFill>
              </a:rPr>
              <a:pPr eaLnBrk="1" hangingPunct="1">
                <a:spcBef>
                  <a:spcPct val="0"/>
                </a:spcBef>
                <a:buFontTx/>
                <a:buNone/>
              </a:pPr>
              <a:t>14</a:t>
            </a:fld>
            <a:endParaRPr lang="en-US" altLang="en-US" sz="1200" smtClean="0">
              <a:solidFill>
                <a:schemeClr val="bg1"/>
              </a:solidFill>
            </a:endParaRPr>
          </a:p>
        </p:txBody>
      </p:sp>
      <p:sp>
        <p:nvSpPr>
          <p:cNvPr id="5" name="Title 1"/>
          <p:cNvSpPr txBox="1">
            <a:spLocks/>
          </p:cNvSpPr>
          <p:nvPr/>
        </p:nvSpPr>
        <p:spPr bwMode="auto">
          <a:xfrm>
            <a:off x="495300" y="274638"/>
            <a:ext cx="8915400" cy="792162"/>
          </a:xfrm>
          <a:prstGeom prst="rect">
            <a:avLst/>
          </a:prstGeom>
        </p:spPr>
        <p:txBody>
          <a:bodyPr/>
          <a:lstStyle>
            <a:lvl1pPr rtl="0" eaLnBrk="1" hangingPunct="1">
              <a:defRPr sz="3400" b="1" baseline="0">
                <a:solidFill>
                  <a:srgbClr val="C00000"/>
                </a:solidFill>
                <a:latin typeface="+mj-lt"/>
                <a:ea typeface="+mj-ea"/>
                <a:cs typeface="Arial" charset="0"/>
              </a:defRPr>
            </a:lvl1pPr>
            <a:lvl2pPr rtl="0" eaLnBrk="1" hangingPunct="1">
              <a:defRPr sz="4400">
                <a:solidFill>
                  <a:srgbClr val="376092"/>
                </a:solidFill>
                <a:latin typeface="Calibri" pitchFamily="34" charset="0"/>
                <a:cs typeface="Arial" charset="0"/>
              </a:defRPr>
            </a:lvl2pPr>
            <a:lvl3pPr rtl="0" eaLnBrk="1" hangingPunct="1">
              <a:defRPr sz="4400">
                <a:solidFill>
                  <a:srgbClr val="376092"/>
                </a:solidFill>
                <a:latin typeface="Calibri" pitchFamily="34" charset="0"/>
                <a:cs typeface="Arial" charset="0"/>
              </a:defRPr>
            </a:lvl3pPr>
            <a:lvl4pPr rtl="0" eaLnBrk="1" hangingPunct="1">
              <a:defRPr sz="4400">
                <a:solidFill>
                  <a:srgbClr val="376092"/>
                </a:solidFill>
                <a:latin typeface="Calibri" pitchFamily="34" charset="0"/>
                <a:cs typeface="Arial" charset="0"/>
              </a:defRPr>
            </a:lvl4pPr>
            <a:lvl5pPr rtl="0" eaLnBrk="1" hangingPunct="1">
              <a:defRPr sz="4400">
                <a:solidFill>
                  <a:srgbClr val="376092"/>
                </a:solidFill>
                <a:latin typeface="Calibri" pitchFamily="34" charset="0"/>
                <a:cs typeface="Arial" charset="0"/>
              </a:defRPr>
            </a:lvl5pPr>
            <a:lvl6pPr marL="457200" rtl="0" fontAlgn="base">
              <a:spcBef>
                <a:spcPct val="0"/>
              </a:spcBef>
              <a:spcAft>
                <a:spcPct val="0"/>
              </a:spcAft>
              <a:defRPr sz="4400">
                <a:solidFill>
                  <a:srgbClr val="376092"/>
                </a:solidFill>
                <a:latin typeface="Calibri" pitchFamily="34" charset="0"/>
                <a:cs typeface="Arial" charset="0"/>
              </a:defRPr>
            </a:lvl6pPr>
            <a:lvl7pPr marL="914400" rtl="0" fontAlgn="base">
              <a:spcBef>
                <a:spcPct val="0"/>
              </a:spcBef>
              <a:spcAft>
                <a:spcPct val="0"/>
              </a:spcAft>
              <a:defRPr sz="4400">
                <a:solidFill>
                  <a:srgbClr val="376092"/>
                </a:solidFill>
                <a:latin typeface="Calibri" pitchFamily="34" charset="0"/>
                <a:cs typeface="Arial" charset="0"/>
              </a:defRPr>
            </a:lvl7pPr>
            <a:lvl8pPr marL="1371600" rtl="0" fontAlgn="base">
              <a:spcBef>
                <a:spcPct val="0"/>
              </a:spcBef>
              <a:spcAft>
                <a:spcPct val="0"/>
              </a:spcAft>
              <a:defRPr sz="4400">
                <a:solidFill>
                  <a:srgbClr val="376092"/>
                </a:solidFill>
                <a:latin typeface="Calibri" pitchFamily="34" charset="0"/>
                <a:cs typeface="Arial" charset="0"/>
              </a:defRPr>
            </a:lvl8pPr>
            <a:lvl9pPr marL="1828800" rtl="0" fontAlgn="base">
              <a:spcBef>
                <a:spcPct val="0"/>
              </a:spcBef>
              <a:spcAft>
                <a:spcPct val="0"/>
              </a:spcAft>
              <a:defRPr sz="4400">
                <a:solidFill>
                  <a:srgbClr val="376092"/>
                </a:solidFill>
                <a:latin typeface="Calibri" pitchFamily="34" charset="0"/>
                <a:cs typeface="Arial" charset="0"/>
              </a:defRPr>
            </a:lvl9pPr>
          </a:lstStyle>
          <a:p>
            <a:r>
              <a:rPr lang="ar-SA" dirty="0"/>
              <a:t/>
            </a:r>
            <a:br>
              <a:rPr lang="ar-SA" dirty="0"/>
            </a:br>
            <a:r>
              <a:rPr lang="ar-SA" dirty="0"/>
              <a:t/>
            </a:r>
            <a:br>
              <a:rPr lang="ar-SA" dirty="0"/>
            </a:br>
            <a:r>
              <a:rPr lang="ar-SA" dirty="0"/>
              <a:t/>
            </a:r>
            <a:br>
              <a:rPr lang="ar-SA" dirty="0"/>
            </a:br>
            <a:endParaRPr lang="en-GB" dirty="0"/>
          </a:p>
        </p:txBody>
      </p:sp>
      <p:sp>
        <p:nvSpPr>
          <p:cNvPr id="139270"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148B16FF-AEEB-48A3-A6F9-0288FC46B249}" type="slidenum">
              <a:rPr lang="ar-SA" altLang="en-US" sz="1200">
                <a:solidFill>
                  <a:schemeClr val="bg1"/>
                </a:solidFill>
              </a:rPr>
              <a:pPr eaLnBrk="1" hangingPunct="1">
                <a:spcBef>
                  <a:spcPct val="0"/>
                </a:spcBef>
                <a:buFontTx/>
                <a:buNone/>
              </a:pPr>
              <a:t>14</a:t>
            </a:fld>
            <a:endParaRPr lang="en-US" altLang="en-US" sz="1200">
              <a:solidFill>
                <a:schemeClr val="bg1"/>
              </a:solidFill>
            </a:endParaRPr>
          </a:p>
        </p:txBody>
      </p:sp>
      <p:graphicFrame>
        <p:nvGraphicFramePr>
          <p:cNvPr id="7" name="Group 101"/>
          <p:cNvGraphicFramePr>
            <a:graphicFrameLocks/>
          </p:cNvGraphicFramePr>
          <p:nvPr/>
        </p:nvGraphicFramePr>
        <p:xfrm>
          <a:off x="457200" y="2133600"/>
          <a:ext cx="8874125" cy="3524258"/>
        </p:xfrm>
        <a:graphic>
          <a:graphicData uri="http://schemas.openxmlformats.org/drawingml/2006/table">
            <a:tbl>
              <a:tblPr rtl="1"/>
              <a:tblGrid>
                <a:gridCol w="1061854"/>
                <a:gridCol w="2001649"/>
                <a:gridCol w="627492"/>
                <a:gridCol w="762097"/>
                <a:gridCol w="1066593"/>
                <a:gridCol w="1976599"/>
                <a:gridCol w="577791"/>
                <a:gridCol w="800050"/>
              </a:tblGrid>
              <a:tr h="70103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8" marB="4571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859271">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510000</a:t>
                      </a:r>
                    </a:p>
                  </a:txBody>
                  <a:tcPr marL="99054" marR="99054"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البضاعة</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(دائن)</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9</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1/22</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p>
                  </a:txBody>
                  <a:tcPr marL="99054" marR="9905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500000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txBody>
                  <a:tcPr marL="99054" marR="9905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الصندوق</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1</a:t>
                      </a:r>
                    </a:p>
                    <a:p>
                      <a:pPr algn="ctr"/>
                      <a:r>
                        <a:rPr lang="ar-SA" sz="2400" dirty="0" smtClean="0">
                          <a:latin typeface="Arial" pitchFamily="34" charset="0"/>
                          <a:cs typeface="Arial" pitchFamily="34" charset="0"/>
                        </a:rPr>
                        <a:t>8</a:t>
                      </a:r>
                    </a:p>
                  </a:txBody>
                  <a:tcPr marL="99054" marR="9905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35">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520000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520000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56771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9054" marR="9905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510000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9054" marR="9905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txBody>
                  <a:tcPr marL="99054" marR="99054"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8" name="Text Box 95"/>
          <p:cNvSpPr txBox="1">
            <a:spLocks noChangeArrowheads="1"/>
          </p:cNvSpPr>
          <p:nvPr/>
        </p:nvSpPr>
        <p:spPr bwMode="auto">
          <a:xfrm>
            <a:off x="3733800" y="1447800"/>
            <a:ext cx="2133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a:latin typeface="Arial" pitchFamily="34" charset="0"/>
              </a:rPr>
              <a:t>حـ/ رأس المال</a:t>
            </a:r>
            <a:endParaRPr lang="en-GB" altLang="en-US" sz="2400" b="1">
              <a:latin typeface="Arial" pitchFamily="34" charset="0"/>
            </a:endParaRPr>
          </a:p>
        </p:txBody>
      </p:sp>
      <p:sp>
        <p:nvSpPr>
          <p:cNvPr id="9" name="Text Box 95"/>
          <p:cNvSpPr txBox="1">
            <a:spLocks noChangeArrowheads="1"/>
          </p:cNvSpPr>
          <p:nvPr/>
        </p:nvSpPr>
        <p:spPr bwMode="auto">
          <a:xfrm>
            <a:off x="8153400" y="15240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a:latin typeface="Arial" pitchFamily="34" charset="0"/>
              </a:rPr>
              <a:t>مدين</a:t>
            </a:r>
            <a:endParaRPr lang="en-GB" altLang="en-US" sz="2400">
              <a:latin typeface="Arial" pitchFamily="34" charset="0"/>
            </a:endParaRPr>
          </a:p>
        </p:txBody>
      </p:sp>
      <p:sp>
        <p:nvSpPr>
          <p:cNvPr id="10" name="Text Box 95"/>
          <p:cNvSpPr txBox="1">
            <a:spLocks noChangeArrowheads="1"/>
          </p:cNvSpPr>
          <p:nvPr/>
        </p:nvSpPr>
        <p:spPr bwMode="auto">
          <a:xfrm>
            <a:off x="609600" y="1524000"/>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a:latin typeface="Arial" pitchFamily="34" charset="0"/>
              </a:rPr>
              <a:t>دائن</a:t>
            </a:r>
            <a:endParaRPr lang="en-GB" altLang="en-US" sz="2400">
              <a:latin typeface="Arial" pitchFamily="34" charset="0"/>
            </a:endParaRPr>
          </a:p>
        </p:txBody>
      </p:sp>
    </p:spTree>
    <p:extLst>
      <p:ext uri="{BB962C8B-B14F-4D97-AF65-F5344CB8AC3E}">
        <p14:creationId xmlns:p14="http://schemas.microsoft.com/office/powerpoint/2010/main" val="34089186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8B3DCC11-1152-4D0D-BCED-AC8832545865}" type="slidenum">
              <a:rPr lang="ar-SA" altLang="en-US" sz="1200" smtClean="0">
                <a:solidFill>
                  <a:schemeClr val="bg1"/>
                </a:solidFill>
              </a:rPr>
              <a:pPr eaLnBrk="1" hangingPunct="1">
                <a:spcBef>
                  <a:spcPct val="0"/>
                </a:spcBef>
                <a:buFontTx/>
                <a:buNone/>
              </a:pPr>
              <a:t>15</a:t>
            </a:fld>
            <a:endParaRPr lang="en-US" altLang="en-US" sz="1200" smtClean="0">
              <a:solidFill>
                <a:schemeClr val="bg1"/>
              </a:solidFill>
            </a:endParaRPr>
          </a:p>
        </p:txBody>
      </p:sp>
      <p:sp>
        <p:nvSpPr>
          <p:cNvPr id="5" name="Title 1"/>
          <p:cNvSpPr txBox="1">
            <a:spLocks/>
          </p:cNvSpPr>
          <p:nvPr/>
        </p:nvSpPr>
        <p:spPr bwMode="auto">
          <a:xfrm>
            <a:off x="502096" y="-27384"/>
            <a:ext cx="8915400" cy="1143000"/>
          </a:xfrm>
          <a:prstGeom prst="rect">
            <a:avLst/>
          </a:prstGeom>
          <a:noFill/>
          <a:ln w="9525">
            <a:noFill/>
            <a:miter lim="800000"/>
            <a:headEnd/>
            <a:tailEnd/>
          </a:ln>
        </p:spPr>
        <p:txBody>
          <a:bodyPr anchor="ctr"/>
          <a:lstStyle/>
          <a:p>
            <a:pPr rtl="0" eaLnBrk="0" hangingPunct="0">
              <a:defRPr/>
            </a:pPr>
            <a:r>
              <a:rPr lang="ar-SA" sz="4400" b="1" dirty="0">
                <a:solidFill>
                  <a:srgbClr val="C00000"/>
                </a:solidFill>
                <a:latin typeface="+mj-lt"/>
                <a:ea typeface="+mj-ea"/>
                <a:cs typeface="Arial" charset="0"/>
              </a:rPr>
              <a:t>كما يمكن تصوير حساب قرض البنك كما يلي:</a:t>
            </a:r>
            <a:endParaRPr lang="en-GB" sz="4400" b="1" dirty="0">
              <a:solidFill>
                <a:srgbClr val="C00000"/>
              </a:solidFill>
              <a:latin typeface="+mj-lt"/>
              <a:ea typeface="+mj-ea"/>
              <a:cs typeface="Arial" charset="0"/>
            </a:endParaRPr>
          </a:p>
        </p:txBody>
      </p:sp>
      <p:sp>
        <p:nvSpPr>
          <p:cNvPr id="140294"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956E3EEB-22CD-41B4-9688-871E39E7E72D}" type="slidenum">
              <a:rPr lang="ar-SA" altLang="en-US" sz="1200">
                <a:solidFill>
                  <a:schemeClr val="bg1"/>
                </a:solidFill>
              </a:rPr>
              <a:pPr eaLnBrk="1" hangingPunct="1">
                <a:spcBef>
                  <a:spcPct val="0"/>
                </a:spcBef>
                <a:buFontTx/>
                <a:buNone/>
              </a:pPr>
              <a:t>15</a:t>
            </a:fld>
            <a:endParaRPr lang="en-US" altLang="en-US" sz="1200">
              <a:solidFill>
                <a:schemeClr val="bg1"/>
              </a:solidFill>
            </a:endParaRPr>
          </a:p>
        </p:txBody>
      </p:sp>
      <p:sp>
        <p:nvSpPr>
          <p:cNvPr id="7" name="Title 1"/>
          <p:cNvSpPr txBox="1">
            <a:spLocks/>
          </p:cNvSpPr>
          <p:nvPr/>
        </p:nvSpPr>
        <p:spPr bwMode="auto">
          <a:xfrm>
            <a:off x="495300" y="274638"/>
            <a:ext cx="8915400" cy="792162"/>
          </a:xfrm>
          <a:prstGeom prst="rect">
            <a:avLst/>
          </a:prstGeom>
        </p:spPr>
        <p:txBody>
          <a:bodyPr/>
          <a:lstStyle>
            <a:lvl1pPr rtl="0" eaLnBrk="1" hangingPunct="1">
              <a:defRPr sz="4400" b="1" baseline="0">
                <a:solidFill>
                  <a:srgbClr val="C00000"/>
                </a:solidFill>
                <a:latin typeface="+mj-lt"/>
                <a:ea typeface="+mj-ea"/>
                <a:cs typeface="Arial" charset="0"/>
              </a:defRPr>
            </a:lvl1pPr>
            <a:lvl2pPr rtl="0" eaLnBrk="1" hangingPunct="1">
              <a:defRPr sz="4400">
                <a:solidFill>
                  <a:srgbClr val="376092"/>
                </a:solidFill>
                <a:latin typeface="Calibri" pitchFamily="34" charset="0"/>
                <a:cs typeface="Arial" charset="0"/>
              </a:defRPr>
            </a:lvl2pPr>
            <a:lvl3pPr rtl="0" eaLnBrk="1" hangingPunct="1">
              <a:defRPr sz="4400">
                <a:solidFill>
                  <a:srgbClr val="376092"/>
                </a:solidFill>
                <a:latin typeface="Calibri" pitchFamily="34" charset="0"/>
                <a:cs typeface="Arial" charset="0"/>
              </a:defRPr>
            </a:lvl3pPr>
            <a:lvl4pPr rtl="0" eaLnBrk="1" hangingPunct="1">
              <a:defRPr sz="4400">
                <a:solidFill>
                  <a:srgbClr val="376092"/>
                </a:solidFill>
                <a:latin typeface="Calibri" pitchFamily="34" charset="0"/>
                <a:cs typeface="Arial" charset="0"/>
              </a:defRPr>
            </a:lvl4pPr>
            <a:lvl5pPr rtl="0" eaLnBrk="1" hangingPunct="1">
              <a:defRPr sz="4400">
                <a:solidFill>
                  <a:srgbClr val="376092"/>
                </a:solidFill>
                <a:latin typeface="Calibri" pitchFamily="34" charset="0"/>
                <a:cs typeface="Arial" charset="0"/>
              </a:defRPr>
            </a:lvl5pPr>
            <a:lvl6pPr marL="457200" rtl="0" fontAlgn="base">
              <a:spcBef>
                <a:spcPct val="0"/>
              </a:spcBef>
              <a:spcAft>
                <a:spcPct val="0"/>
              </a:spcAft>
              <a:defRPr sz="4400">
                <a:solidFill>
                  <a:srgbClr val="376092"/>
                </a:solidFill>
                <a:latin typeface="Calibri" pitchFamily="34" charset="0"/>
                <a:cs typeface="Arial" charset="0"/>
              </a:defRPr>
            </a:lvl6pPr>
            <a:lvl7pPr marL="914400" rtl="0" fontAlgn="base">
              <a:spcBef>
                <a:spcPct val="0"/>
              </a:spcBef>
              <a:spcAft>
                <a:spcPct val="0"/>
              </a:spcAft>
              <a:defRPr sz="4400">
                <a:solidFill>
                  <a:srgbClr val="376092"/>
                </a:solidFill>
                <a:latin typeface="Calibri" pitchFamily="34" charset="0"/>
                <a:cs typeface="Arial" charset="0"/>
              </a:defRPr>
            </a:lvl7pPr>
            <a:lvl8pPr marL="1371600" rtl="0" fontAlgn="base">
              <a:spcBef>
                <a:spcPct val="0"/>
              </a:spcBef>
              <a:spcAft>
                <a:spcPct val="0"/>
              </a:spcAft>
              <a:defRPr sz="4400">
                <a:solidFill>
                  <a:srgbClr val="376092"/>
                </a:solidFill>
                <a:latin typeface="Calibri" pitchFamily="34" charset="0"/>
                <a:cs typeface="Arial" charset="0"/>
              </a:defRPr>
            </a:lvl8pPr>
            <a:lvl9pPr marL="1828800" rtl="0" fontAlgn="base">
              <a:spcBef>
                <a:spcPct val="0"/>
              </a:spcBef>
              <a:spcAft>
                <a:spcPct val="0"/>
              </a:spcAft>
              <a:defRPr sz="4400">
                <a:solidFill>
                  <a:srgbClr val="376092"/>
                </a:solidFill>
                <a:latin typeface="Calibri" pitchFamily="34" charset="0"/>
                <a:cs typeface="Arial" charset="0"/>
              </a:defRPr>
            </a:lvl9pPr>
          </a:lstStyle>
          <a:p>
            <a:r>
              <a:rPr lang="ar-SA" dirty="0"/>
              <a:t/>
            </a:r>
            <a:br>
              <a:rPr lang="ar-SA" dirty="0"/>
            </a:br>
            <a:r>
              <a:rPr lang="ar-SA" dirty="0"/>
              <a:t/>
            </a:r>
            <a:br>
              <a:rPr lang="ar-SA" dirty="0"/>
            </a:br>
            <a:r>
              <a:rPr lang="ar-SA" dirty="0"/>
              <a:t/>
            </a:r>
            <a:br>
              <a:rPr lang="ar-SA" dirty="0"/>
            </a:br>
            <a:endParaRPr lang="en-GB" dirty="0"/>
          </a:p>
        </p:txBody>
      </p:sp>
      <p:sp>
        <p:nvSpPr>
          <p:cNvPr id="140296"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80FD9EFB-46C4-46CC-992C-7C988C88541E}" type="slidenum">
              <a:rPr lang="ar-SA" altLang="en-US" sz="1200">
                <a:solidFill>
                  <a:schemeClr val="bg1"/>
                </a:solidFill>
              </a:rPr>
              <a:pPr eaLnBrk="1" hangingPunct="1">
                <a:spcBef>
                  <a:spcPct val="0"/>
                </a:spcBef>
                <a:buFontTx/>
                <a:buNone/>
              </a:pPr>
              <a:t>15</a:t>
            </a:fld>
            <a:endParaRPr lang="en-US" altLang="en-US" sz="1200">
              <a:solidFill>
                <a:schemeClr val="bg1"/>
              </a:solidFill>
            </a:endParaRPr>
          </a:p>
        </p:txBody>
      </p:sp>
      <p:graphicFrame>
        <p:nvGraphicFramePr>
          <p:cNvPr id="9" name="Group 101"/>
          <p:cNvGraphicFramePr>
            <a:graphicFrameLocks/>
          </p:cNvGraphicFramePr>
          <p:nvPr/>
        </p:nvGraphicFramePr>
        <p:xfrm>
          <a:off x="457200" y="2133600"/>
          <a:ext cx="8874125" cy="3463925"/>
        </p:xfrm>
        <a:graphic>
          <a:graphicData uri="http://schemas.openxmlformats.org/drawingml/2006/table">
            <a:tbl>
              <a:tblPr rtl="1"/>
              <a:tblGrid>
                <a:gridCol w="1061854"/>
                <a:gridCol w="2001649"/>
                <a:gridCol w="627492"/>
                <a:gridCol w="762097"/>
                <a:gridCol w="1066593"/>
                <a:gridCol w="1976599"/>
                <a:gridCol w="577791"/>
                <a:gridCol w="800050"/>
              </a:tblGrid>
              <a:tr h="70102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2" marB="4571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12" marB="4571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79902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200000</a:t>
                      </a:r>
                    </a:p>
                  </a:txBody>
                  <a:tcPr marL="99054" marR="99054"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(دائن)</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p>
                  </a:txBody>
                  <a:tcPr marL="99054" marR="9905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txBody>
                  <a:tcPr marL="99054" marR="9905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2</a:t>
                      </a:r>
                    </a:p>
                  </a:txBody>
                  <a:tcPr marL="99054" marR="9905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2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56765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9054" marR="9905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9054" marR="9905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txBody>
                  <a:tcPr marL="99054" marR="99054"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733800" y="1447800"/>
            <a:ext cx="2133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a:latin typeface="Arial" pitchFamily="34" charset="0"/>
              </a:rPr>
              <a:t>حـ/ قرض البنك</a:t>
            </a:r>
            <a:endParaRPr lang="en-GB" altLang="en-US" sz="2400" b="1">
              <a:latin typeface="Arial" pitchFamily="34" charset="0"/>
            </a:endParaRPr>
          </a:p>
        </p:txBody>
      </p:sp>
      <p:sp>
        <p:nvSpPr>
          <p:cNvPr id="11" name="Text Box 95"/>
          <p:cNvSpPr txBox="1">
            <a:spLocks noChangeArrowheads="1"/>
          </p:cNvSpPr>
          <p:nvPr/>
        </p:nvSpPr>
        <p:spPr bwMode="auto">
          <a:xfrm>
            <a:off x="8153400" y="15240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a:latin typeface="Arial" pitchFamily="34" charset="0"/>
              </a:rPr>
              <a:t>مدين</a:t>
            </a:r>
            <a:endParaRPr lang="en-GB" altLang="en-US" sz="2400">
              <a:latin typeface="Arial" pitchFamily="34" charset="0"/>
            </a:endParaRPr>
          </a:p>
        </p:txBody>
      </p:sp>
      <p:sp>
        <p:nvSpPr>
          <p:cNvPr id="12" name="Text Box 95"/>
          <p:cNvSpPr txBox="1">
            <a:spLocks noChangeArrowheads="1"/>
          </p:cNvSpPr>
          <p:nvPr/>
        </p:nvSpPr>
        <p:spPr bwMode="auto">
          <a:xfrm>
            <a:off x="609600" y="1524000"/>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a:latin typeface="Arial" pitchFamily="34" charset="0"/>
              </a:rPr>
              <a:t>دائن</a:t>
            </a:r>
            <a:endParaRPr lang="en-GB" altLang="en-US" sz="2400">
              <a:latin typeface="Arial" pitchFamily="34" charset="0"/>
            </a:endParaRPr>
          </a:p>
        </p:txBody>
      </p:sp>
    </p:spTree>
    <p:extLst>
      <p:ext uri="{BB962C8B-B14F-4D97-AF65-F5344CB8AC3E}">
        <p14:creationId xmlns:p14="http://schemas.microsoft.com/office/powerpoint/2010/main" val="12003080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ACD5F70F-CD4E-44F1-B31E-423305C66519}" type="slidenum">
              <a:rPr lang="ar-SA" altLang="en-US" sz="1200" smtClean="0">
                <a:solidFill>
                  <a:schemeClr val="bg1"/>
                </a:solidFill>
              </a:rPr>
              <a:pPr eaLnBrk="1" hangingPunct="1">
                <a:spcBef>
                  <a:spcPct val="0"/>
                </a:spcBef>
                <a:buFontTx/>
                <a:buNone/>
              </a:pPr>
              <a:t>16</a:t>
            </a:fld>
            <a:endParaRPr lang="en-US" altLang="en-US" sz="1200" smtClean="0">
              <a:solidFill>
                <a:schemeClr val="bg1"/>
              </a:solidFill>
            </a:endParaRPr>
          </a:p>
        </p:txBody>
      </p:sp>
      <p:sp>
        <p:nvSpPr>
          <p:cNvPr id="5" name="Title 1"/>
          <p:cNvSpPr txBox="1">
            <a:spLocks/>
          </p:cNvSpPr>
          <p:nvPr/>
        </p:nvSpPr>
        <p:spPr bwMode="auto">
          <a:xfrm>
            <a:off x="457200" y="-27384"/>
            <a:ext cx="8915400" cy="1143000"/>
          </a:xfrm>
          <a:prstGeom prst="rect">
            <a:avLst/>
          </a:prstGeom>
          <a:noFill/>
          <a:ln w="9525">
            <a:noFill/>
            <a:miter lim="800000"/>
            <a:headEnd/>
            <a:tailEnd/>
          </a:ln>
        </p:spPr>
        <p:txBody>
          <a:bodyPr anchor="ctr"/>
          <a:lstStyle/>
          <a:p>
            <a:pPr rtl="0" eaLnBrk="0" hangingPunct="0">
              <a:defRPr/>
            </a:pPr>
            <a:r>
              <a:rPr lang="ar-SA" sz="4400" b="1" dirty="0">
                <a:solidFill>
                  <a:srgbClr val="C00000"/>
                </a:solidFill>
                <a:latin typeface="+mj-lt"/>
                <a:ea typeface="+mj-ea"/>
                <a:cs typeface="Arial" charset="0"/>
              </a:rPr>
              <a:t>كما يمكن تصوير حساب المبنى كما يلي:</a:t>
            </a:r>
            <a:endParaRPr lang="en-GB" sz="4400" b="1" dirty="0">
              <a:solidFill>
                <a:srgbClr val="C00000"/>
              </a:solidFill>
              <a:latin typeface="+mj-lt"/>
              <a:ea typeface="+mj-ea"/>
              <a:cs typeface="Arial" charset="0"/>
            </a:endParaRPr>
          </a:p>
        </p:txBody>
      </p:sp>
      <p:sp>
        <p:nvSpPr>
          <p:cNvPr id="141318"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B6D0FBA0-AF48-43E2-9D9B-07036B3218CC}" type="slidenum">
              <a:rPr lang="ar-SA" altLang="en-US" sz="1200">
                <a:solidFill>
                  <a:schemeClr val="bg1"/>
                </a:solidFill>
              </a:rPr>
              <a:pPr eaLnBrk="1" hangingPunct="1">
                <a:spcBef>
                  <a:spcPct val="0"/>
                </a:spcBef>
                <a:buFontTx/>
                <a:buNone/>
              </a:pPr>
              <a:t>16</a:t>
            </a:fld>
            <a:endParaRPr lang="en-US" altLang="en-US" sz="1200">
              <a:solidFill>
                <a:schemeClr val="bg1"/>
              </a:solidFill>
            </a:endParaRPr>
          </a:p>
        </p:txBody>
      </p:sp>
      <p:sp>
        <p:nvSpPr>
          <p:cNvPr id="141320"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87644C3D-67CF-456D-8780-E908F25FE403}" type="slidenum">
              <a:rPr lang="ar-SA" altLang="en-US" sz="1200">
                <a:solidFill>
                  <a:schemeClr val="bg1"/>
                </a:solidFill>
              </a:rPr>
              <a:pPr eaLnBrk="1" hangingPunct="1">
                <a:spcBef>
                  <a:spcPct val="0"/>
                </a:spcBef>
                <a:buFontTx/>
                <a:buNone/>
              </a:pPr>
              <a:t>16</a:t>
            </a:fld>
            <a:endParaRPr lang="en-US" altLang="en-US" sz="1200">
              <a:solidFill>
                <a:schemeClr val="bg1"/>
              </a:solidFill>
            </a:endParaRPr>
          </a:p>
        </p:txBody>
      </p:sp>
      <p:graphicFrame>
        <p:nvGraphicFramePr>
          <p:cNvPr id="9" name="Group 101"/>
          <p:cNvGraphicFramePr>
            <a:graphicFrameLocks/>
          </p:cNvGraphicFramePr>
          <p:nvPr/>
        </p:nvGraphicFramePr>
        <p:xfrm>
          <a:off x="457200" y="2133600"/>
          <a:ext cx="8874125" cy="3536950"/>
        </p:xfrm>
        <a:graphic>
          <a:graphicData uri="http://schemas.openxmlformats.org/drawingml/2006/table">
            <a:tbl>
              <a:tblPr rtl="1"/>
              <a:tblGrid>
                <a:gridCol w="1061854"/>
                <a:gridCol w="2001649"/>
                <a:gridCol w="627492"/>
                <a:gridCol w="762097"/>
                <a:gridCol w="1066593"/>
                <a:gridCol w="1976599"/>
                <a:gridCol w="577791"/>
                <a:gridCol w="800050"/>
              </a:tblGrid>
              <a:tr h="70109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79946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250000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3</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ar-SA" sz="2400" dirty="0" smtClean="0">
                        <a:latin typeface="Arial" pitchFamily="34" charset="0"/>
                        <a:cs typeface="Arial" pitchFamily="34"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9054" marR="9905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6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250000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250000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640125">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p>
                      <a:pPr algn="ctr"/>
                      <a:endParaRPr lang="en-GB" sz="1800" dirty="0"/>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733800" y="1447800"/>
            <a:ext cx="2133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dirty="0">
                <a:latin typeface="Arial" pitchFamily="34" charset="0"/>
              </a:rPr>
              <a:t>حـ/ المبنى</a:t>
            </a:r>
            <a:endParaRPr lang="en-GB" altLang="en-US" sz="2400" b="1" dirty="0">
              <a:latin typeface="Arial" pitchFamily="34" charset="0"/>
            </a:endParaRPr>
          </a:p>
        </p:txBody>
      </p:sp>
      <p:sp>
        <p:nvSpPr>
          <p:cNvPr id="11" name="Text Box 95"/>
          <p:cNvSpPr txBox="1">
            <a:spLocks noChangeArrowheads="1"/>
          </p:cNvSpPr>
          <p:nvPr/>
        </p:nvSpPr>
        <p:spPr bwMode="auto">
          <a:xfrm>
            <a:off x="8153400" y="15240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a:latin typeface="Arial" pitchFamily="34" charset="0"/>
              </a:rPr>
              <a:t>مدين</a:t>
            </a:r>
            <a:endParaRPr lang="en-GB" altLang="en-US" sz="2400">
              <a:latin typeface="Arial" pitchFamily="34" charset="0"/>
            </a:endParaRPr>
          </a:p>
        </p:txBody>
      </p:sp>
      <p:sp>
        <p:nvSpPr>
          <p:cNvPr id="12" name="Text Box 95"/>
          <p:cNvSpPr txBox="1">
            <a:spLocks noChangeArrowheads="1"/>
          </p:cNvSpPr>
          <p:nvPr/>
        </p:nvSpPr>
        <p:spPr bwMode="auto">
          <a:xfrm>
            <a:off x="609600" y="1524000"/>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a:latin typeface="Arial" pitchFamily="34" charset="0"/>
              </a:rPr>
              <a:t>دائن</a:t>
            </a:r>
            <a:endParaRPr lang="en-GB" altLang="en-US" sz="2400">
              <a:latin typeface="Arial" pitchFamily="34" charset="0"/>
            </a:endParaRPr>
          </a:p>
        </p:txBody>
      </p:sp>
    </p:spTree>
    <p:extLst>
      <p:ext uri="{BB962C8B-B14F-4D97-AF65-F5344CB8AC3E}">
        <p14:creationId xmlns:p14="http://schemas.microsoft.com/office/powerpoint/2010/main" val="1230245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F2BEED71-7BC0-4D79-9951-0FBA3705972F}" type="slidenum">
              <a:rPr lang="ar-SA" altLang="en-US" sz="1200" smtClean="0">
                <a:solidFill>
                  <a:schemeClr val="bg1"/>
                </a:solidFill>
              </a:rPr>
              <a:pPr eaLnBrk="1" hangingPunct="1">
                <a:spcBef>
                  <a:spcPct val="0"/>
                </a:spcBef>
                <a:buFontTx/>
                <a:buNone/>
              </a:pPr>
              <a:t>17</a:t>
            </a:fld>
            <a:endParaRPr lang="en-US" altLang="en-US" sz="1200" smtClean="0">
              <a:solidFill>
                <a:schemeClr val="bg1"/>
              </a:solidFill>
            </a:endParaRPr>
          </a:p>
        </p:txBody>
      </p:sp>
      <p:sp>
        <p:nvSpPr>
          <p:cNvPr id="5" name="Title 1"/>
          <p:cNvSpPr txBox="1">
            <a:spLocks/>
          </p:cNvSpPr>
          <p:nvPr/>
        </p:nvSpPr>
        <p:spPr bwMode="auto">
          <a:xfrm>
            <a:off x="200472" y="0"/>
            <a:ext cx="9172128" cy="1043608"/>
          </a:xfrm>
          <a:prstGeom prst="rect">
            <a:avLst/>
          </a:prstGeom>
          <a:noFill/>
          <a:ln w="9525">
            <a:noFill/>
            <a:miter lim="800000"/>
            <a:headEnd/>
            <a:tailEnd/>
          </a:ln>
        </p:spPr>
        <p:txBody>
          <a:bodyPr anchor="ctr"/>
          <a:lstStyle/>
          <a:p>
            <a:pPr rtl="0" eaLnBrk="0" hangingPunct="0">
              <a:defRPr/>
            </a:pPr>
            <a:r>
              <a:rPr lang="ar-SA" sz="4400" b="1" dirty="0">
                <a:solidFill>
                  <a:srgbClr val="C00000"/>
                </a:solidFill>
                <a:latin typeface="+mj-lt"/>
                <a:ea typeface="+mj-ea"/>
                <a:cs typeface="Arial" charset="0"/>
              </a:rPr>
              <a:t>كما يمكن تصوير حساب الالآت والمعدات كما يلي:</a:t>
            </a:r>
            <a:endParaRPr lang="en-GB" sz="4400" b="1" dirty="0">
              <a:solidFill>
                <a:srgbClr val="C00000"/>
              </a:solidFill>
              <a:latin typeface="+mj-lt"/>
              <a:ea typeface="+mj-ea"/>
              <a:cs typeface="Arial" charset="0"/>
            </a:endParaRPr>
          </a:p>
        </p:txBody>
      </p:sp>
      <p:sp>
        <p:nvSpPr>
          <p:cNvPr id="142342"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CD1B1EA0-A52B-4D4A-81DD-E30F295B1CAA}" type="slidenum">
              <a:rPr lang="ar-SA" altLang="en-US" sz="1200">
                <a:solidFill>
                  <a:schemeClr val="bg1"/>
                </a:solidFill>
              </a:rPr>
              <a:pPr eaLnBrk="1" hangingPunct="1">
                <a:spcBef>
                  <a:spcPct val="0"/>
                </a:spcBef>
                <a:buFontTx/>
                <a:buNone/>
              </a:pPr>
              <a:t>17</a:t>
            </a:fld>
            <a:endParaRPr lang="en-US" altLang="en-US" sz="1200">
              <a:solidFill>
                <a:schemeClr val="bg1"/>
              </a:solidFill>
            </a:endParaRPr>
          </a:p>
        </p:txBody>
      </p:sp>
      <p:sp>
        <p:nvSpPr>
          <p:cNvPr id="142344"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3CA4DCEE-923C-4A67-BE74-33F012464D60}" type="slidenum">
              <a:rPr lang="ar-SA" altLang="en-US" sz="1200">
                <a:solidFill>
                  <a:schemeClr val="bg1"/>
                </a:solidFill>
              </a:rPr>
              <a:pPr eaLnBrk="1" hangingPunct="1">
                <a:spcBef>
                  <a:spcPct val="0"/>
                </a:spcBef>
                <a:buFontTx/>
                <a:buNone/>
              </a:pPr>
              <a:t>17</a:t>
            </a:fld>
            <a:endParaRPr lang="en-US" altLang="en-US" sz="1200">
              <a:solidFill>
                <a:schemeClr val="bg1"/>
              </a:solidFill>
            </a:endParaRPr>
          </a:p>
        </p:txBody>
      </p:sp>
      <p:graphicFrame>
        <p:nvGraphicFramePr>
          <p:cNvPr id="9" name="Group 101"/>
          <p:cNvGraphicFramePr>
            <a:graphicFrameLocks/>
          </p:cNvGraphicFramePr>
          <p:nvPr/>
        </p:nvGraphicFramePr>
        <p:xfrm>
          <a:off x="457200" y="2133600"/>
          <a:ext cx="8874125" cy="3536950"/>
        </p:xfrm>
        <a:graphic>
          <a:graphicData uri="http://schemas.openxmlformats.org/drawingml/2006/table">
            <a:tbl>
              <a:tblPr rtl="1"/>
              <a:tblGrid>
                <a:gridCol w="1061854"/>
                <a:gridCol w="2001649"/>
                <a:gridCol w="627492"/>
                <a:gridCol w="762097"/>
                <a:gridCol w="1066593"/>
                <a:gridCol w="1976599"/>
                <a:gridCol w="577791"/>
                <a:gridCol w="800050"/>
              </a:tblGrid>
              <a:tr h="70109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79946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4</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ar-SA" sz="2400" dirty="0" smtClean="0">
                        <a:latin typeface="Arial" pitchFamily="34" charset="0"/>
                        <a:cs typeface="Arial" pitchFamily="34"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9054" marR="9905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6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50000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50000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640125">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p>
                      <a:pPr algn="ctr"/>
                      <a:endParaRPr lang="en-GB" sz="1800" dirty="0"/>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429000" y="14478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a:latin typeface="Arial" pitchFamily="34" charset="0"/>
              </a:rPr>
              <a:t>حـ/ الالآت والمعدات</a:t>
            </a:r>
            <a:endParaRPr lang="en-GB" altLang="en-US" sz="2400" b="1">
              <a:latin typeface="Arial" pitchFamily="34" charset="0"/>
            </a:endParaRPr>
          </a:p>
        </p:txBody>
      </p:sp>
      <p:sp>
        <p:nvSpPr>
          <p:cNvPr id="11" name="Text Box 95"/>
          <p:cNvSpPr txBox="1">
            <a:spLocks noChangeArrowheads="1"/>
          </p:cNvSpPr>
          <p:nvPr/>
        </p:nvSpPr>
        <p:spPr bwMode="auto">
          <a:xfrm>
            <a:off x="8153400" y="15240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dirty="0">
                <a:latin typeface="Arial" pitchFamily="34" charset="0"/>
              </a:rPr>
              <a:t>مدين</a:t>
            </a:r>
            <a:endParaRPr lang="en-GB" altLang="en-US" sz="2400" dirty="0">
              <a:latin typeface="Arial" pitchFamily="34" charset="0"/>
            </a:endParaRPr>
          </a:p>
        </p:txBody>
      </p:sp>
      <p:sp>
        <p:nvSpPr>
          <p:cNvPr id="12" name="Text Box 95"/>
          <p:cNvSpPr txBox="1">
            <a:spLocks noChangeArrowheads="1"/>
          </p:cNvSpPr>
          <p:nvPr/>
        </p:nvSpPr>
        <p:spPr bwMode="auto">
          <a:xfrm>
            <a:off x="609600" y="1524000"/>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dirty="0">
                <a:latin typeface="Arial" pitchFamily="34" charset="0"/>
              </a:rPr>
              <a:t>دائن</a:t>
            </a:r>
            <a:endParaRPr lang="en-GB" altLang="en-US" sz="2400" dirty="0">
              <a:latin typeface="Arial" pitchFamily="34" charset="0"/>
            </a:endParaRPr>
          </a:p>
        </p:txBody>
      </p:sp>
    </p:spTree>
    <p:extLst>
      <p:ext uri="{BB962C8B-B14F-4D97-AF65-F5344CB8AC3E}">
        <p14:creationId xmlns:p14="http://schemas.microsoft.com/office/powerpoint/2010/main" val="29751482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345FED8E-DA02-4FF3-996E-FB8F1A22E590}" type="slidenum">
              <a:rPr lang="ar-SA" altLang="en-US" sz="1200" smtClean="0">
                <a:solidFill>
                  <a:schemeClr val="bg1"/>
                </a:solidFill>
              </a:rPr>
              <a:pPr eaLnBrk="1" hangingPunct="1">
                <a:spcBef>
                  <a:spcPct val="0"/>
                </a:spcBef>
                <a:buFontTx/>
                <a:buNone/>
              </a:pPr>
              <a:t>18</a:t>
            </a:fld>
            <a:endParaRPr lang="en-US" altLang="en-US" sz="1200" smtClean="0">
              <a:solidFill>
                <a:schemeClr val="bg1"/>
              </a:solidFill>
            </a:endParaRPr>
          </a:p>
        </p:txBody>
      </p:sp>
      <p:sp>
        <p:nvSpPr>
          <p:cNvPr id="5" name="Title 1"/>
          <p:cNvSpPr txBox="1">
            <a:spLocks/>
          </p:cNvSpPr>
          <p:nvPr/>
        </p:nvSpPr>
        <p:spPr bwMode="auto">
          <a:xfrm>
            <a:off x="502096" y="15132"/>
            <a:ext cx="8915400" cy="965596"/>
          </a:xfrm>
          <a:prstGeom prst="rect">
            <a:avLst/>
          </a:prstGeom>
          <a:noFill/>
          <a:ln w="9525">
            <a:noFill/>
            <a:miter lim="800000"/>
            <a:headEnd/>
            <a:tailEnd/>
          </a:ln>
        </p:spPr>
        <p:txBody>
          <a:bodyPr anchor="ctr"/>
          <a:lstStyle>
            <a:defPPr>
              <a:defRPr lang="en-US"/>
            </a:defPPr>
            <a:lvl1pPr rtl="0" eaLnBrk="0" hangingPunct="0">
              <a:defRPr sz="4400" b="1">
                <a:solidFill>
                  <a:srgbClr val="C00000"/>
                </a:solidFill>
                <a:latin typeface="+mj-lt"/>
                <a:ea typeface="+mj-ea"/>
                <a:cs typeface="Arial" charset="0"/>
              </a:defRPr>
            </a:lvl1pPr>
          </a:lstStyle>
          <a:p>
            <a:r>
              <a:rPr lang="ar-SA" dirty="0"/>
              <a:t>كما يمكن تصوير حساب الصندوق كما يلي:</a:t>
            </a:r>
            <a:endParaRPr lang="en-GB" dirty="0"/>
          </a:p>
        </p:txBody>
      </p:sp>
      <p:sp>
        <p:nvSpPr>
          <p:cNvPr id="143366"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5C983A12-E9C0-4B71-848F-40B43FD6C63D}" type="slidenum">
              <a:rPr lang="ar-SA" altLang="en-US" sz="1200">
                <a:solidFill>
                  <a:schemeClr val="bg1"/>
                </a:solidFill>
              </a:rPr>
              <a:pPr eaLnBrk="1" hangingPunct="1">
                <a:spcBef>
                  <a:spcPct val="0"/>
                </a:spcBef>
                <a:buFontTx/>
                <a:buNone/>
              </a:pPr>
              <a:t>18</a:t>
            </a:fld>
            <a:endParaRPr lang="en-US" altLang="en-US" sz="1200">
              <a:solidFill>
                <a:schemeClr val="bg1"/>
              </a:solidFill>
            </a:endParaRPr>
          </a:p>
        </p:txBody>
      </p:sp>
      <p:sp>
        <p:nvSpPr>
          <p:cNvPr id="143368"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AC390D32-47B4-403D-BAF0-13F64599D981}" type="slidenum">
              <a:rPr lang="ar-SA" altLang="en-US" sz="1200">
                <a:solidFill>
                  <a:schemeClr val="bg1"/>
                </a:solidFill>
              </a:rPr>
              <a:pPr eaLnBrk="1" hangingPunct="1">
                <a:spcBef>
                  <a:spcPct val="0"/>
                </a:spcBef>
                <a:buFontTx/>
                <a:buNone/>
              </a:pPr>
              <a:t>18</a:t>
            </a:fld>
            <a:endParaRPr lang="en-US" altLang="en-US" sz="1200">
              <a:solidFill>
                <a:schemeClr val="bg1"/>
              </a:solidFill>
            </a:endParaRPr>
          </a:p>
        </p:txBody>
      </p:sp>
      <p:graphicFrame>
        <p:nvGraphicFramePr>
          <p:cNvPr id="9" name="Group 101"/>
          <p:cNvGraphicFramePr>
            <a:graphicFrameLocks/>
          </p:cNvGraphicFramePr>
          <p:nvPr>
            <p:extLst/>
          </p:nvPr>
        </p:nvGraphicFramePr>
        <p:xfrm>
          <a:off x="457200" y="2133600"/>
          <a:ext cx="8874125" cy="3597275"/>
        </p:xfrm>
        <a:graphic>
          <a:graphicData uri="http://schemas.openxmlformats.org/drawingml/2006/table">
            <a:tbl>
              <a:tblPr rtl="1"/>
              <a:tblGrid>
                <a:gridCol w="1061854"/>
                <a:gridCol w="2001649"/>
                <a:gridCol w="627492"/>
                <a:gridCol w="762097"/>
                <a:gridCol w="1066593"/>
                <a:gridCol w="1976599"/>
                <a:gridCol w="577791"/>
                <a:gridCol w="800050"/>
              </a:tblGrid>
              <a:tr h="70116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85960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100000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70000</a:t>
                      </a:r>
                    </a:p>
                  </a:txBody>
                  <a:tcPr marL="99054" marR="9905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مذكورين</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4</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8</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1/12</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1/29</a:t>
                      </a: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40000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600" b="1" i="0" u="none" strike="noStrike" cap="none" normalizeH="0" baseline="0" dirty="0" smtClean="0">
                          <a:ln>
                            <a:noFill/>
                          </a:ln>
                          <a:solidFill>
                            <a:schemeClr val="tx1"/>
                          </a:solidFill>
                          <a:effectLst/>
                          <a:latin typeface="Arial" charset="0"/>
                          <a:cs typeface="Arial" charset="0"/>
                        </a:rPr>
                        <a:t>من </a:t>
                      </a:r>
                      <a:r>
                        <a:rPr kumimoji="0" lang="ar-SA" sz="1600" b="1" i="0" u="none" strike="noStrike" cap="none" normalizeH="0" baseline="0" dirty="0" err="1" smtClean="0">
                          <a:ln>
                            <a:noFill/>
                          </a:ln>
                          <a:solidFill>
                            <a:schemeClr val="tx1"/>
                          </a:solidFill>
                          <a:effectLst/>
                          <a:latin typeface="Arial" charset="0"/>
                          <a:cs typeface="Arial" charset="0"/>
                        </a:rPr>
                        <a:t>حـ</a:t>
                      </a:r>
                      <a:r>
                        <a:rPr kumimoji="0" lang="ar-SA" sz="1600" b="1" i="0" u="none" strike="noStrike" cap="none" normalizeH="0" baseline="0" dirty="0" smtClean="0">
                          <a:ln>
                            <a:noFill/>
                          </a:ln>
                          <a:solidFill>
                            <a:schemeClr val="tx1"/>
                          </a:solidFill>
                          <a:effectLst/>
                          <a:latin typeface="Arial" charset="0"/>
                          <a:cs typeface="Arial" charset="0"/>
                        </a:rPr>
                        <a:t>/ الأثاث والتجهيزات</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6</a:t>
                      </a: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9054" marR="9905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31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170000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170000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640193">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p>
                      <a:pPr algn="ctr"/>
                      <a:endParaRPr lang="en-GB" sz="1800" dirty="0"/>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429000" y="14478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a:latin typeface="Arial" pitchFamily="34" charset="0"/>
              </a:rPr>
              <a:t>حـ/ الصندوق</a:t>
            </a:r>
            <a:endParaRPr lang="en-GB" altLang="en-US" sz="2400" b="1">
              <a:latin typeface="Arial" pitchFamily="34" charset="0"/>
            </a:endParaRPr>
          </a:p>
        </p:txBody>
      </p:sp>
      <p:sp>
        <p:nvSpPr>
          <p:cNvPr id="11" name="Text Box 95"/>
          <p:cNvSpPr txBox="1">
            <a:spLocks noChangeArrowheads="1"/>
          </p:cNvSpPr>
          <p:nvPr/>
        </p:nvSpPr>
        <p:spPr bwMode="auto">
          <a:xfrm>
            <a:off x="8153400" y="15240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a:latin typeface="Arial" pitchFamily="34" charset="0"/>
              </a:rPr>
              <a:t>مدين</a:t>
            </a:r>
            <a:endParaRPr lang="en-GB" altLang="en-US" sz="2400">
              <a:latin typeface="Arial" pitchFamily="34" charset="0"/>
            </a:endParaRPr>
          </a:p>
        </p:txBody>
      </p:sp>
      <p:sp>
        <p:nvSpPr>
          <p:cNvPr id="12" name="Text Box 95"/>
          <p:cNvSpPr txBox="1">
            <a:spLocks noChangeArrowheads="1"/>
          </p:cNvSpPr>
          <p:nvPr/>
        </p:nvSpPr>
        <p:spPr bwMode="auto">
          <a:xfrm>
            <a:off x="609600" y="1524000"/>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a:latin typeface="Arial" pitchFamily="34" charset="0"/>
              </a:rPr>
              <a:t>دائن</a:t>
            </a:r>
            <a:endParaRPr lang="en-GB" altLang="en-US" sz="2400">
              <a:latin typeface="Arial" pitchFamily="34" charset="0"/>
            </a:endParaRPr>
          </a:p>
        </p:txBody>
      </p:sp>
    </p:spTree>
    <p:extLst>
      <p:ext uri="{BB962C8B-B14F-4D97-AF65-F5344CB8AC3E}">
        <p14:creationId xmlns:p14="http://schemas.microsoft.com/office/powerpoint/2010/main" val="41693409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BA146550-915E-4CED-86F2-F65D0AD99B61}" type="slidenum">
              <a:rPr lang="ar-SA" altLang="en-US" sz="1200" smtClean="0">
                <a:solidFill>
                  <a:schemeClr val="bg1"/>
                </a:solidFill>
              </a:rPr>
              <a:pPr eaLnBrk="1" hangingPunct="1">
                <a:spcBef>
                  <a:spcPct val="0"/>
                </a:spcBef>
                <a:buFontTx/>
                <a:buNone/>
              </a:pPr>
              <a:t>19</a:t>
            </a:fld>
            <a:endParaRPr lang="en-US" altLang="en-US" sz="1200" smtClean="0">
              <a:solidFill>
                <a:schemeClr val="bg1"/>
              </a:solidFill>
            </a:endParaRPr>
          </a:p>
        </p:txBody>
      </p:sp>
      <p:sp>
        <p:nvSpPr>
          <p:cNvPr id="5" name="Title 1"/>
          <p:cNvSpPr txBox="1">
            <a:spLocks/>
          </p:cNvSpPr>
          <p:nvPr/>
        </p:nvSpPr>
        <p:spPr bwMode="auto">
          <a:xfrm>
            <a:off x="245368" y="66502"/>
            <a:ext cx="9172128" cy="986234"/>
          </a:xfrm>
          <a:prstGeom prst="rect">
            <a:avLst/>
          </a:prstGeom>
          <a:noFill/>
          <a:ln w="9525">
            <a:noFill/>
            <a:miter lim="800000"/>
            <a:headEnd/>
            <a:tailEnd/>
          </a:ln>
        </p:spPr>
        <p:txBody>
          <a:bodyPr anchor="ctr"/>
          <a:lstStyle/>
          <a:p>
            <a:pPr rtl="0" eaLnBrk="0" hangingPunct="0">
              <a:defRPr/>
            </a:pPr>
            <a:r>
              <a:rPr lang="ar-SA" sz="4200" b="1" dirty="0">
                <a:solidFill>
                  <a:srgbClr val="C00000"/>
                </a:solidFill>
                <a:latin typeface="+mj-lt"/>
                <a:ea typeface="+mj-ea"/>
                <a:cs typeface="Arial" charset="0"/>
              </a:rPr>
              <a:t>كما يمكن تصوير حساب </a:t>
            </a:r>
            <a:r>
              <a:rPr lang="ar-SA" sz="4200" b="1" dirty="0">
                <a:solidFill>
                  <a:srgbClr val="C00000"/>
                </a:solidFill>
              </a:rPr>
              <a:t>الأثاث والتجهيزات </a:t>
            </a:r>
            <a:r>
              <a:rPr lang="ar-SA" sz="4200" b="1" dirty="0">
                <a:solidFill>
                  <a:srgbClr val="C00000"/>
                </a:solidFill>
                <a:latin typeface="+mj-lt"/>
                <a:ea typeface="+mj-ea"/>
                <a:cs typeface="Arial" charset="0"/>
              </a:rPr>
              <a:t>كما يلي:</a:t>
            </a:r>
            <a:endParaRPr lang="en-GB" sz="4200" b="1" dirty="0">
              <a:solidFill>
                <a:srgbClr val="C00000"/>
              </a:solidFill>
              <a:latin typeface="+mj-lt"/>
              <a:ea typeface="+mj-ea"/>
              <a:cs typeface="Arial" charset="0"/>
            </a:endParaRPr>
          </a:p>
        </p:txBody>
      </p:sp>
      <p:sp>
        <p:nvSpPr>
          <p:cNvPr id="144390"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9CB502E1-979B-4564-A126-CAD57EBB2E20}" type="slidenum">
              <a:rPr lang="ar-SA" altLang="en-US" sz="1200">
                <a:solidFill>
                  <a:schemeClr val="bg1"/>
                </a:solidFill>
              </a:rPr>
              <a:pPr eaLnBrk="1" hangingPunct="1">
                <a:spcBef>
                  <a:spcPct val="0"/>
                </a:spcBef>
                <a:buFontTx/>
                <a:buNone/>
              </a:pPr>
              <a:t>19</a:t>
            </a:fld>
            <a:endParaRPr lang="en-US" altLang="en-US" sz="1200">
              <a:solidFill>
                <a:schemeClr val="bg1"/>
              </a:solidFill>
            </a:endParaRPr>
          </a:p>
        </p:txBody>
      </p:sp>
      <p:sp>
        <p:nvSpPr>
          <p:cNvPr id="144392"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85F19709-810E-4ED5-8B62-8A4204A055DB}" type="slidenum">
              <a:rPr lang="ar-SA" altLang="en-US" sz="1200">
                <a:solidFill>
                  <a:schemeClr val="bg1"/>
                </a:solidFill>
              </a:rPr>
              <a:pPr eaLnBrk="1" hangingPunct="1">
                <a:spcBef>
                  <a:spcPct val="0"/>
                </a:spcBef>
                <a:buFontTx/>
                <a:buNone/>
              </a:pPr>
              <a:t>19</a:t>
            </a:fld>
            <a:endParaRPr lang="en-US" altLang="en-US" sz="1200">
              <a:solidFill>
                <a:schemeClr val="bg1"/>
              </a:solidFill>
            </a:endParaRPr>
          </a:p>
        </p:txBody>
      </p:sp>
      <p:graphicFrame>
        <p:nvGraphicFramePr>
          <p:cNvPr id="9" name="Group 101"/>
          <p:cNvGraphicFramePr>
            <a:graphicFrameLocks/>
          </p:cNvGraphicFramePr>
          <p:nvPr/>
        </p:nvGraphicFramePr>
        <p:xfrm>
          <a:off x="457200" y="2133600"/>
          <a:ext cx="8874125" cy="3536950"/>
        </p:xfrm>
        <a:graphic>
          <a:graphicData uri="http://schemas.openxmlformats.org/drawingml/2006/table">
            <a:tbl>
              <a:tblPr rtl="1"/>
              <a:tblGrid>
                <a:gridCol w="1061854"/>
                <a:gridCol w="2001649"/>
                <a:gridCol w="627492"/>
                <a:gridCol w="762097"/>
                <a:gridCol w="1066593"/>
                <a:gridCol w="1976599"/>
                <a:gridCol w="577791"/>
                <a:gridCol w="800050"/>
              </a:tblGrid>
              <a:tr h="70109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79946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70000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مذكورين</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6</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70000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ar-SA" sz="2400" dirty="0" smtClean="0">
                        <a:latin typeface="Arial" pitchFamily="34" charset="0"/>
                        <a:cs typeface="Arial" pitchFamily="34"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9054" marR="9905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6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70000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70000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640125">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70000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p>
                      <a:pPr algn="ctr"/>
                      <a:endParaRPr lang="en-GB" sz="1800" dirty="0"/>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9054" marR="9905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txBody>
                  <a:tcPr marL="99054" marR="9905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429000" y="14478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a:latin typeface="Arial" pitchFamily="34" charset="0"/>
              </a:rPr>
              <a:t>حـ/ الأثاث والتجهيزات</a:t>
            </a:r>
            <a:endParaRPr lang="en-GB" altLang="en-US" sz="2400" b="1">
              <a:latin typeface="Arial" pitchFamily="34" charset="0"/>
            </a:endParaRPr>
          </a:p>
        </p:txBody>
      </p:sp>
      <p:sp>
        <p:nvSpPr>
          <p:cNvPr id="11" name="Text Box 95"/>
          <p:cNvSpPr txBox="1">
            <a:spLocks noChangeArrowheads="1"/>
          </p:cNvSpPr>
          <p:nvPr/>
        </p:nvSpPr>
        <p:spPr bwMode="auto">
          <a:xfrm>
            <a:off x="8153400" y="15240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a:latin typeface="Arial" pitchFamily="34" charset="0"/>
              </a:rPr>
              <a:t>مدين</a:t>
            </a:r>
            <a:endParaRPr lang="en-GB" altLang="en-US" sz="2400">
              <a:latin typeface="Arial" pitchFamily="34" charset="0"/>
            </a:endParaRPr>
          </a:p>
        </p:txBody>
      </p:sp>
      <p:sp>
        <p:nvSpPr>
          <p:cNvPr id="12" name="Text Box 95"/>
          <p:cNvSpPr txBox="1">
            <a:spLocks noChangeArrowheads="1"/>
          </p:cNvSpPr>
          <p:nvPr/>
        </p:nvSpPr>
        <p:spPr bwMode="auto">
          <a:xfrm>
            <a:off x="609600" y="1524000"/>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a:latin typeface="Arial" pitchFamily="34" charset="0"/>
              </a:rPr>
              <a:t>دائن</a:t>
            </a:r>
            <a:endParaRPr lang="en-GB" altLang="en-US" sz="2400">
              <a:latin typeface="Arial" pitchFamily="34" charset="0"/>
            </a:endParaRPr>
          </a:p>
        </p:txBody>
      </p:sp>
    </p:spTree>
    <p:extLst>
      <p:ext uri="{BB962C8B-B14F-4D97-AF65-F5344CB8AC3E}">
        <p14:creationId xmlns:p14="http://schemas.microsoft.com/office/powerpoint/2010/main" val="33069727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46051354-DCD5-400C-B863-83DD7A2FEF44}" type="slidenum">
              <a:rPr lang="ar-SA" altLang="en-US" sz="1200" smtClean="0">
                <a:solidFill>
                  <a:schemeClr val="bg1"/>
                </a:solidFill>
              </a:rPr>
              <a:pPr eaLnBrk="1" hangingPunct="1">
                <a:spcBef>
                  <a:spcPct val="0"/>
                </a:spcBef>
                <a:buFontTx/>
                <a:buNone/>
              </a:pPr>
              <a:t>20</a:t>
            </a:fld>
            <a:endParaRPr lang="en-US" altLang="en-US" sz="1200" smtClean="0">
              <a:solidFill>
                <a:schemeClr val="bg1"/>
              </a:solidFill>
            </a:endParaRPr>
          </a:p>
        </p:txBody>
      </p:sp>
      <p:sp>
        <p:nvSpPr>
          <p:cNvPr id="5" name="Title 1"/>
          <p:cNvSpPr txBox="1">
            <a:spLocks/>
          </p:cNvSpPr>
          <p:nvPr/>
        </p:nvSpPr>
        <p:spPr bwMode="auto">
          <a:xfrm>
            <a:off x="488504" y="53752"/>
            <a:ext cx="8915400" cy="1143000"/>
          </a:xfrm>
          <a:prstGeom prst="rect">
            <a:avLst/>
          </a:prstGeom>
          <a:noFill/>
          <a:ln w="9525">
            <a:noFill/>
            <a:miter lim="800000"/>
            <a:headEnd/>
            <a:tailEnd/>
          </a:ln>
        </p:spPr>
        <p:txBody>
          <a:bodyPr anchor="ctr"/>
          <a:lstStyle>
            <a:defPPr>
              <a:defRPr lang="en-US"/>
            </a:defPPr>
            <a:lvl1pPr rtl="0" eaLnBrk="0" hangingPunct="0">
              <a:defRPr sz="4200" b="1">
                <a:solidFill>
                  <a:srgbClr val="C00000"/>
                </a:solidFill>
                <a:latin typeface="+mj-lt"/>
                <a:ea typeface="+mj-ea"/>
                <a:cs typeface="Arial" charset="0"/>
              </a:defRPr>
            </a:lvl1pPr>
          </a:lstStyle>
          <a:p>
            <a:r>
              <a:rPr lang="ar-SA" dirty="0"/>
              <a:t>كما يمكن تصوير حساب البضاعة كما يلي:</a:t>
            </a:r>
            <a:endParaRPr lang="en-GB" dirty="0"/>
          </a:p>
        </p:txBody>
      </p:sp>
      <p:sp>
        <p:nvSpPr>
          <p:cNvPr id="145414"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49A21E01-54F0-4FB6-AB2E-6D8AD2EDF982}" type="slidenum">
              <a:rPr lang="ar-SA" altLang="en-US" sz="1200">
                <a:solidFill>
                  <a:schemeClr val="bg1"/>
                </a:solidFill>
              </a:rPr>
              <a:pPr eaLnBrk="1" hangingPunct="1">
                <a:spcBef>
                  <a:spcPct val="0"/>
                </a:spcBef>
                <a:buFontTx/>
                <a:buNone/>
              </a:pPr>
              <a:t>20</a:t>
            </a:fld>
            <a:endParaRPr lang="en-US" altLang="en-US" sz="1200">
              <a:solidFill>
                <a:schemeClr val="bg1"/>
              </a:solidFill>
            </a:endParaRPr>
          </a:p>
        </p:txBody>
      </p:sp>
      <p:sp>
        <p:nvSpPr>
          <p:cNvPr id="145416"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E39F797E-64DD-4D19-866D-2729F883205D}" type="slidenum">
              <a:rPr lang="ar-SA" altLang="en-US" sz="1200">
                <a:solidFill>
                  <a:schemeClr val="bg1"/>
                </a:solidFill>
              </a:rPr>
              <a:pPr eaLnBrk="1" hangingPunct="1">
                <a:spcBef>
                  <a:spcPct val="0"/>
                </a:spcBef>
                <a:buFontTx/>
                <a:buNone/>
              </a:pPr>
              <a:t>20</a:t>
            </a:fld>
            <a:endParaRPr lang="en-US" altLang="en-US" sz="1200">
              <a:solidFill>
                <a:schemeClr val="bg1"/>
              </a:solidFill>
            </a:endParaRPr>
          </a:p>
        </p:txBody>
      </p:sp>
      <p:graphicFrame>
        <p:nvGraphicFramePr>
          <p:cNvPr id="9" name="Group 101"/>
          <p:cNvGraphicFramePr>
            <a:graphicFrameLocks/>
          </p:cNvGraphicFramePr>
          <p:nvPr/>
        </p:nvGraphicFramePr>
        <p:xfrm>
          <a:off x="457200" y="2133600"/>
          <a:ext cx="8874125" cy="3597275"/>
        </p:xfrm>
        <a:graphic>
          <a:graphicData uri="http://schemas.openxmlformats.org/drawingml/2006/table">
            <a:tbl>
              <a:tblPr rtl="1"/>
              <a:tblGrid>
                <a:gridCol w="1061854"/>
                <a:gridCol w="2001649"/>
                <a:gridCol w="627492"/>
                <a:gridCol w="762097"/>
                <a:gridCol w="1066593"/>
                <a:gridCol w="1976599"/>
                <a:gridCol w="577791"/>
                <a:gridCol w="800050"/>
              </a:tblGrid>
              <a:tr h="70116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85960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200000</a:t>
                      </a:r>
                    </a:p>
                  </a:txBody>
                  <a:tcPr marL="99054" marR="9905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7</a:t>
                      </a: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1/18</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50000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100000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الصندوق</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مذكورين</a:t>
                      </a: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8</a:t>
                      </a:r>
                    </a:p>
                    <a:p>
                      <a:pPr algn="ctr"/>
                      <a:r>
                        <a:rPr lang="ar-SA" sz="2400" dirty="0" smtClean="0">
                          <a:latin typeface="Arial" pitchFamily="34" charset="0"/>
                          <a:cs typeface="Arial" pitchFamily="34" charset="0"/>
                        </a:rPr>
                        <a:t>9</a:t>
                      </a: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1/22</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9054" marR="9905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31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640193">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p>
                      <a:pPr algn="ctr"/>
                      <a:endParaRPr lang="en-GB" sz="1800" dirty="0"/>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9054" marR="9905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txBody>
                  <a:tcPr marL="99054" marR="9905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429000" y="14478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a:latin typeface="Arial" pitchFamily="34" charset="0"/>
              </a:rPr>
              <a:t>حـ/ البضاعة</a:t>
            </a:r>
            <a:endParaRPr lang="en-GB" altLang="en-US" sz="2400" b="1">
              <a:latin typeface="Arial" pitchFamily="34" charset="0"/>
            </a:endParaRPr>
          </a:p>
        </p:txBody>
      </p:sp>
      <p:sp>
        <p:nvSpPr>
          <p:cNvPr id="11" name="Text Box 95"/>
          <p:cNvSpPr txBox="1">
            <a:spLocks noChangeArrowheads="1"/>
          </p:cNvSpPr>
          <p:nvPr/>
        </p:nvSpPr>
        <p:spPr bwMode="auto">
          <a:xfrm>
            <a:off x="8153400" y="15240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a:latin typeface="Arial" pitchFamily="34" charset="0"/>
              </a:rPr>
              <a:t>مدين</a:t>
            </a:r>
            <a:endParaRPr lang="en-GB" altLang="en-US" sz="2400">
              <a:latin typeface="Arial" pitchFamily="34" charset="0"/>
            </a:endParaRPr>
          </a:p>
        </p:txBody>
      </p:sp>
      <p:sp>
        <p:nvSpPr>
          <p:cNvPr id="12" name="Text Box 95"/>
          <p:cNvSpPr txBox="1">
            <a:spLocks noChangeArrowheads="1"/>
          </p:cNvSpPr>
          <p:nvPr/>
        </p:nvSpPr>
        <p:spPr bwMode="auto">
          <a:xfrm>
            <a:off x="609600" y="1524000"/>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a:latin typeface="Arial" pitchFamily="34" charset="0"/>
              </a:rPr>
              <a:t>دائن</a:t>
            </a:r>
            <a:endParaRPr lang="en-GB" altLang="en-US" sz="2400">
              <a:latin typeface="Arial" pitchFamily="34" charset="0"/>
            </a:endParaRPr>
          </a:p>
        </p:txBody>
      </p:sp>
    </p:spTree>
    <p:extLst>
      <p:ext uri="{BB962C8B-B14F-4D97-AF65-F5344CB8AC3E}">
        <p14:creationId xmlns:p14="http://schemas.microsoft.com/office/powerpoint/2010/main" val="32480039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36F89C4A-F06B-4E6B-B82F-D1B2B70B27E9}" type="slidenum">
              <a:rPr lang="ar-SA" altLang="en-US" sz="1200" smtClean="0">
                <a:solidFill>
                  <a:schemeClr val="bg1"/>
                </a:solidFill>
              </a:rPr>
              <a:pPr eaLnBrk="1" hangingPunct="1">
                <a:spcBef>
                  <a:spcPct val="0"/>
                </a:spcBef>
                <a:buFontTx/>
                <a:buNone/>
              </a:pPr>
              <a:t>21</a:t>
            </a:fld>
            <a:endParaRPr lang="en-US" altLang="en-US" sz="1200" smtClean="0">
              <a:solidFill>
                <a:schemeClr val="bg1"/>
              </a:solidFill>
            </a:endParaRPr>
          </a:p>
        </p:txBody>
      </p:sp>
      <p:sp>
        <p:nvSpPr>
          <p:cNvPr id="5" name="Title 1"/>
          <p:cNvSpPr txBox="1">
            <a:spLocks/>
          </p:cNvSpPr>
          <p:nvPr/>
        </p:nvSpPr>
        <p:spPr bwMode="auto">
          <a:xfrm>
            <a:off x="502096" y="-27384"/>
            <a:ext cx="8915400" cy="1143000"/>
          </a:xfrm>
          <a:prstGeom prst="rect">
            <a:avLst/>
          </a:prstGeom>
          <a:noFill/>
          <a:ln w="9525">
            <a:noFill/>
            <a:miter lim="800000"/>
            <a:headEnd/>
            <a:tailEnd/>
          </a:ln>
        </p:spPr>
        <p:txBody>
          <a:bodyPr anchor="ctr"/>
          <a:lstStyle>
            <a:defPPr>
              <a:defRPr lang="en-US"/>
            </a:defPPr>
            <a:lvl1pPr rtl="0" eaLnBrk="0" hangingPunct="0">
              <a:defRPr sz="4200" b="1">
                <a:solidFill>
                  <a:srgbClr val="C00000"/>
                </a:solidFill>
                <a:latin typeface="+mj-lt"/>
                <a:ea typeface="+mj-ea"/>
                <a:cs typeface="Arial" charset="0"/>
              </a:defRPr>
            </a:lvl1pPr>
          </a:lstStyle>
          <a:p>
            <a:r>
              <a:rPr lang="ar-SA" dirty="0"/>
              <a:t>كما يمكن تصوير حساب الدائنين كما يلي:</a:t>
            </a:r>
            <a:endParaRPr lang="en-GB" dirty="0"/>
          </a:p>
        </p:txBody>
      </p:sp>
      <p:sp>
        <p:nvSpPr>
          <p:cNvPr id="146438"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FC92FB6F-5A04-4872-A3F8-7B687C71BDD3}" type="slidenum">
              <a:rPr lang="ar-SA" altLang="en-US" sz="1200">
                <a:solidFill>
                  <a:schemeClr val="bg1"/>
                </a:solidFill>
              </a:rPr>
              <a:pPr eaLnBrk="1" hangingPunct="1">
                <a:spcBef>
                  <a:spcPct val="0"/>
                </a:spcBef>
                <a:buFontTx/>
                <a:buNone/>
              </a:pPr>
              <a:t>21</a:t>
            </a:fld>
            <a:endParaRPr lang="en-US" altLang="en-US" sz="1200">
              <a:solidFill>
                <a:schemeClr val="bg1"/>
              </a:solidFill>
            </a:endParaRPr>
          </a:p>
        </p:txBody>
      </p:sp>
      <p:sp>
        <p:nvSpPr>
          <p:cNvPr id="146440"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6CE083A4-1219-4F90-81B0-9A0BCA889568}" type="slidenum">
              <a:rPr lang="ar-SA" altLang="en-US" sz="1200">
                <a:solidFill>
                  <a:schemeClr val="bg1"/>
                </a:solidFill>
              </a:rPr>
              <a:pPr eaLnBrk="1" hangingPunct="1">
                <a:spcBef>
                  <a:spcPct val="0"/>
                </a:spcBef>
                <a:buFontTx/>
                <a:buNone/>
              </a:pPr>
              <a:t>21</a:t>
            </a:fld>
            <a:endParaRPr lang="en-US" altLang="en-US" sz="1200">
              <a:solidFill>
                <a:schemeClr val="bg1"/>
              </a:solidFill>
            </a:endParaRPr>
          </a:p>
        </p:txBody>
      </p:sp>
      <p:graphicFrame>
        <p:nvGraphicFramePr>
          <p:cNvPr id="9" name="Group 101"/>
          <p:cNvGraphicFramePr>
            <a:graphicFrameLocks/>
          </p:cNvGraphicFramePr>
          <p:nvPr/>
        </p:nvGraphicFramePr>
        <p:xfrm>
          <a:off x="438150" y="2133600"/>
          <a:ext cx="8893175" cy="3524258"/>
        </p:xfrm>
        <a:graphic>
          <a:graphicData uri="http://schemas.openxmlformats.org/drawingml/2006/table">
            <a:tbl>
              <a:tblPr rtl="1"/>
              <a:tblGrid>
                <a:gridCol w="1061893"/>
                <a:gridCol w="1895991"/>
                <a:gridCol w="751972"/>
                <a:gridCol w="762125"/>
                <a:gridCol w="1066632"/>
                <a:gridCol w="1976671"/>
                <a:gridCol w="577812"/>
                <a:gridCol w="800079"/>
              </a:tblGrid>
              <a:tr h="70103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8" marR="99058"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8" marR="9905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8" marR="9905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8" marR="9905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8" marR="9905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8" marR="9905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8" marR="9905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8" marR="99058" marT="45718" marB="4571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859271">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a:t>
                      </a:r>
                    </a:p>
                  </a:txBody>
                  <a:tcPr marL="99058" marR="99058"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(دائن)</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8" marR="9905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9058" marR="9905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8" marR="9905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30000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txBody>
                  <a:tcPr marL="99058" marR="9905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الأثاث</a:t>
                      </a: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ar-SA" sz="2000" b="0" i="0" u="none" strike="noStrike" cap="none" normalizeH="0" baseline="0" dirty="0" smtClean="0">
                        <a:ln>
                          <a:noFill/>
                        </a:ln>
                        <a:solidFill>
                          <a:srgbClr val="FF0000"/>
                        </a:solidFill>
                        <a:effectLst/>
                        <a:latin typeface="Arial" charset="0"/>
                        <a:cs typeface="Arial" charset="0"/>
                      </a:endParaRPr>
                    </a:p>
                  </a:txBody>
                  <a:tcPr marL="99058" marR="9905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6</a:t>
                      </a:r>
                    </a:p>
                  </a:txBody>
                  <a:tcPr marL="99058" marR="9905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txBody>
                  <a:tcPr marL="99058" marR="99058"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35">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30000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8" marR="99058"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8" marR="9905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30000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8" marR="9905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8" marR="99058"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56771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58" marR="99058"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9058" marR="9905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9058" marR="9905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9058" marR="9905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000" dirty="0" smtClean="0"/>
                        <a:t>20000</a:t>
                      </a:r>
                      <a:endParaRPr lang="en-GB" sz="2000" dirty="0"/>
                    </a:p>
                  </a:txBody>
                  <a:tcPr marL="99058" marR="9905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8" marR="9905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9058" marR="9905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txBody>
                  <a:tcPr marL="99058" marR="99058"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429000" y="14478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a:latin typeface="Arial" pitchFamily="34" charset="0"/>
              </a:rPr>
              <a:t>حـ/ الدائنين</a:t>
            </a:r>
            <a:endParaRPr lang="en-GB" altLang="en-US" sz="2400" b="1">
              <a:latin typeface="Arial" pitchFamily="34" charset="0"/>
            </a:endParaRPr>
          </a:p>
        </p:txBody>
      </p:sp>
      <p:sp>
        <p:nvSpPr>
          <p:cNvPr id="11" name="Text Box 95"/>
          <p:cNvSpPr txBox="1">
            <a:spLocks noChangeArrowheads="1"/>
          </p:cNvSpPr>
          <p:nvPr/>
        </p:nvSpPr>
        <p:spPr bwMode="auto">
          <a:xfrm>
            <a:off x="8153400" y="15240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a:latin typeface="Arial" pitchFamily="34" charset="0"/>
              </a:rPr>
              <a:t>مدين</a:t>
            </a:r>
            <a:endParaRPr lang="en-GB" altLang="en-US" sz="2400">
              <a:latin typeface="Arial" pitchFamily="34" charset="0"/>
            </a:endParaRPr>
          </a:p>
        </p:txBody>
      </p:sp>
      <p:sp>
        <p:nvSpPr>
          <p:cNvPr id="12" name="Text Box 95"/>
          <p:cNvSpPr txBox="1">
            <a:spLocks noChangeArrowheads="1"/>
          </p:cNvSpPr>
          <p:nvPr/>
        </p:nvSpPr>
        <p:spPr bwMode="auto">
          <a:xfrm>
            <a:off x="609600" y="1524000"/>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a:latin typeface="Arial" pitchFamily="34" charset="0"/>
              </a:rPr>
              <a:t>دائن</a:t>
            </a:r>
            <a:endParaRPr lang="en-GB" altLang="en-US" sz="2400">
              <a:latin typeface="Arial" pitchFamily="34" charset="0"/>
            </a:endParaRPr>
          </a:p>
        </p:txBody>
      </p:sp>
    </p:spTree>
    <p:extLst>
      <p:ext uri="{BB962C8B-B14F-4D97-AF65-F5344CB8AC3E}">
        <p14:creationId xmlns:p14="http://schemas.microsoft.com/office/powerpoint/2010/main" val="15436673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3E0AC469-1346-458F-B276-3275A1CCEA43}" type="slidenum">
              <a:rPr lang="ar-SA" altLang="en-US" sz="1200" smtClean="0">
                <a:solidFill>
                  <a:schemeClr val="bg1"/>
                </a:solidFill>
              </a:rPr>
              <a:pPr eaLnBrk="1" hangingPunct="1">
                <a:spcBef>
                  <a:spcPct val="0"/>
                </a:spcBef>
                <a:buFontTx/>
                <a:buNone/>
              </a:pPr>
              <a:t>22</a:t>
            </a:fld>
            <a:endParaRPr lang="en-US" altLang="en-US" sz="1200" smtClean="0">
              <a:solidFill>
                <a:schemeClr val="bg1"/>
              </a:solidFill>
            </a:endParaRPr>
          </a:p>
        </p:txBody>
      </p:sp>
      <p:sp>
        <p:nvSpPr>
          <p:cNvPr id="5" name="Title 1"/>
          <p:cNvSpPr txBox="1">
            <a:spLocks/>
          </p:cNvSpPr>
          <p:nvPr/>
        </p:nvSpPr>
        <p:spPr bwMode="auto">
          <a:xfrm>
            <a:off x="502096" y="44624"/>
            <a:ext cx="8915400" cy="1143000"/>
          </a:xfrm>
          <a:prstGeom prst="rect">
            <a:avLst/>
          </a:prstGeom>
          <a:noFill/>
          <a:ln w="9525">
            <a:noFill/>
            <a:miter lim="800000"/>
            <a:headEnd/>
            <a:tailEnd/>
          </a:ln>
        </p:spPr>
        <p:txBody>
          <a:bodyPr anchor="ctr"/>
          <a:lstStyle>
            <a:defPPr>
              <a:defRPr lang="en-US"/>
            </a:defPPr>
            <a:lvl1pPr rtl="0" eaLnBrk="0" hangingPunct="0">
              <a:defRPr sz="4200" b="1">
                <a:solidFill>
                  <a:srgbClr val="C00000"/>
                </a:solidFill>
                <a:latin typeface="+mj-lt"/>
                <a:ea typeface="+mj-ea"/>
                <a:cs typeface="Arial" charset="0"/>
              </a:defRPr>
            </a:lvl1pPr>
          </a:lstStyle>
          <a:p>
            <a:r>
              <a:rPr lang="ar-SA" dirty="0"/>
              <a:t>كما يمكن تصوير حساب المدينين كما يلي:</a:t>
            </a:r>
            <a:endParaRPr lang="en-GB" dirty="0"/>
          </a:p>
        </p:txBody>
      </p:sp>
      <p:sp>
        <p:nvSpPr>
          <p:cNvPr id="147462"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745F3CEC-DA19-4E10-971B-1658DF79330B}" type="slidenum">
              <a:rPr lang="ar-SA" altLang="en-US" sz="1200">
                <a:solidFill>
                  <a:schemeClr val="bg1"/>
                </a:solidFill>
              </a:rPr>
              <a:pPr eaLnBrk="1" hangingPunct="1">
                <a:spcBef>
                  <a:spcPct val="0"/>
                </a:spcBef>
                <a:buFontTx/>
                <a:buNone/>
              </a:pPr>
              <a:t>22</a:t>
            </a:fld>
            <a:endParaRPr lang="en-US" altLang="en-US" sz="1200">
              <a:solidFill>
                <a:schemeClr val="bg1"/>
              </a:solidFill>
            </a:endParaRPr>
          </a:p>
        </p:txBody>
      </p:sp>
      <p:sp>
        <p:nvSpPr>
          <p:cNvPr id="147464"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82E28105-EB1F-4A2A-9BF5-5BDCCB5B5FAC}" type="slidenum">
              <a:rPr lang="ar-SA" altLang="en-US" sz="1200">
                <a:solidFill>
                  <a:schemeClr val="bg1"/>
                </a:solidFill>
              </a:rPr>
              <a:pPr eaLnBrk="1" hangingPunct="1">
                <a:spcBef>
                  <a:spcPct val="0"/>
                </a:spcBef>
                <a:buFontTx/>
                <a:buNone/>
              </a:pPr>
              <a:t>22</a:t>
            </a:fld>
            <a:endParaRPr lang="en-US" altLang="en-US" sz="1200">
              <a:solidFill>
                <a:schemeClr val="bg1"/>
              </a:solidFill>
            </a:endParaRPr>
          </a:p>
        </p:txBody>
      </p:sp>
      <p:graphicFrame>
        <p:nvGraphicFramePr>
          <p:cNvPr id="9" name="Group 101"/>
          <p:cNvGraphicFramePr>
            <a:graphicFrameLocks/>
          </p:cNvGraphicFramePr>
          <p:nvPr>
            <p:extLst/>
          </p:nvPr>
        </p:nvGraphicFramePr>
        <p:xfrm>
          <a:off x="457200" y="2133600"/>
          <a:ext cx="8874125" cy="3322638"/>
        </p:xfrm>
        <a:graphic>
          <a:graphicData uri="http://schemas.openxmlformats.org/drawingml/2006/table">
            <a:tbl>
              <a:tblPr rtl="1"/>
              <a:tblGrid>
                <a:gridCol w="1061854"/>
                <a:gridCol w="2001649"/>
                <a:gridCol w="627492"/>
                <a:gridCol w="762097"/>
                <a:gridCol w="1066593"/>
                <a:gridCol w="1976599"/>
                <a:gridCol w="577791"/>
                <a:gridCol w="800050"/>
              </a:tblGrid>
              <a:tr h="70110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9054" marR="99054"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58511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40000</a:t>
                      </a:r>
                    </a:p>
                  </a:txBody>
                  <a:tcPr marL="99054" marR="99054"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البضاعة</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9</a:t>
                      </a:r>
                    </a:p>
                  </a:txBody>
                  <a:tcPr marL="99054" marR="9905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1/22</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9054" marR="9905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40000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ar-SA" sz="2400" dirty="0" smtClean="0">
                        <a:latin typeface="Arial" pitchFamily="34" charset="0"/>
                        <a:cs typeface="Arial" pitchFamily="34" charset="0"/>
                      </a:endParaRPr>
                    </a:p>
                  </a:txBody>
                  <a:tcPr marL="99054" marR="9905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9054" marR="99054"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7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40000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40000</a:t>
                      </a:r>
                      <a:endParaRPr kumimoji="0" lang="en-US" sz="2000" b="0" i="0" u="sng" strike="noStrike" cap="none" normalizeH="0" baseline="0" dirty="0" smtClean="0">
                        <a:ln>
                          <a:noFill/>
                        </a:ln>
                        <a:solidFill>
                          <a:schemeClr val="tx1"/>
                        </a:solidFill>
                        <a:effectLst/>
                        <a:latin typeface="Arial" charset="0"/>
                        <a:cs typeface="Arial" charset="0"/>
                      </a:endParaRPr>
                    </a:p>
                  </a:txBody>
                  <a:tcPr marL="99054" marR="9905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640141">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40000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9054" marR="9905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p>
                      <a:pPr algn="ctr"/>
                      <a:endParaRPr lang="en-GB" sz="1800" dirty="0"/>
                    </a:p>
                  </a:txBody>
                  <a:tcPr marL="99054" marR="9905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9054" marR="9905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9054" marR="9905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9054" marR="9905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9054" marR="9905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txBody>
                  <a:tcPr marL="99054" marR="99054"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429000" y="14478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a:latin typeface="Arial" pitchFamily="34" charset="0"/>
              </a:rPr>
              <a:t>حـ/ المدينين</a:t>
            </a:r>
            <a:endParaRPr lang="en-GB" altLang="en-US" sz="2400" b="1">
              <a:latin typeface="Arial" pitchFamily="34" charset="0"/>
            </a:endParaRPr>
          </a:p>
        </p:txBody>
      </p:sp>
      <p:sp>
        <p:nvSpPr>
          <p:cNvPr id="11" name="Text Box 95"/>
          <p:cNvSpPr txBox="1">
            <a:spLocks noChangeArrowheads="1"/>
          </p:cNvSpPr>
          <p:nvPr/>
        </p:nvSpPr>
        <p:spPr bwMode="auto">
          <a:xfrm>
            <a:off x="8153400" y="15240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dirty="0">
                <a:latin typeface="Arial" pitchFamily="34" charset="0"/>
              </a:rPr>
              <a:t>مدين</a:t>
            </a:r>
            <a:endParaRPr lang="en-GB" altLang="en-US" sz="2400" dirty="0">
              <a:latin typeface="Arial" pitchFamily="34" charset="0"/>
            </a:endParaRPr>
          </a:p>
        </p:txBody>
      </p:sp>
      <p:sp>
        <p:nvSpPr>
          <p:cNvPr id="12" name="Text Box 95"/>
          <p:cNvSpPr txBox="1">
            <a:spLocks noChangeArrowheads="1"/>
          </p:cNvSpPr>
          <p:nvPr/>
        </p:nvSpPr>
        <p:spPr bwMode="auto">
          <a:xfrm>
            <a:off x="609600" y="1524000"/>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dirty="0">
                <a:latin typeface="Arial" pitchFamily="34" charset="0"/>
              </a:rPr>
              <a:t>دائن</a:t>
            </a:r>
            <a:endParaRPr lang="en-GB" altLang="en-US" sz="2400" dirty="0">
              <a:latin typeface="Arial" pitchFamily="34" charset="0"/>
            </a:endParaRPr>
          </a:p>
        </p:txBody>
      </p:sp>
    </p:spTree>
    <p:extLst>
      <p:ext uri="{BB962C8B-B14F-4D97-AF65-F5344CB8AC3E}">
        <p14:creationId xmlns:p14="http://schemas.microsoft.com/office/powerpoint/2010/main" val="32582278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4624"/>
            <a:ext cx="8915400" cy="1143000"/>
          </a:xfrm>
          <a:noFill/>
          <a:ln w="9525">
            <a:noFill/>
            <a:miter lim="800000"/>
            <a:headEnd/>
            <a:tailEnd/>
          </a:ln>
        </p:spPr>
        <p:txBody>
          <a:bodyPr anchor="ctr"/>
          <a:lstStyle/>
          <a:p>
            <a:pPr eaLnBrk="0" hangingPunct="0"/>
            <a:r>
              <a:rPr lang="ar-SA" altLang="en-US" sz="4200" b="1">
                <a:solidFill>
                  <a:srgbClr val="C00000"/>
                </a:solidFill>
              </a:rPr>
              <a:t>الحساب ذو الرصيد المتحرك</a:t>
            </a:r>
            <a:endParaRPr lang="en-GB" altLang="en-US" sz="4200" b="1">
              <a:solidFill>
                <a:srgbClr val="C00000"/>
              </a:solidFill>
            </a:endParaRPr>
          </a:p>
        </p:txBody>
      </p:sp>
      <p:sp>
        <p:nvSpPr>
          <p:cNvPr id="3" name="Content Placeholder 2"/>
          <p:cNvSpPr>
            <a:spLocks noGrp="1"/>
          </p:cNvSpPr>
          <p:nvPr>
            <p:ph idx="1"/>
          </p:nvPr>
        </p:nvSpPr>
        <p:spPr/>
        <p:txBody>
          <a:bodyPr/>
          <a:lstStyle/>
          <a:p>
            <a:pPr rtl="1">
              <a:lnSpc>
                <a:spcPct val="200000"/>
              </a:lnSpc>
            </a:pPr>
            <a:r>
              <a:rPr lang="ar-SA" altLang="en-US" dirty="0" smtClean="0">
                <a:cs typeface="Arial" pitchFamily="34" charset="0"/>
              </a:rPr>
              <a:t>يمثل شكل آخر للحسابات في دفتر الأستاذ، </a:t>
            </a:r>
            <a:r>
              <a:rPr lang="ar-SA" altLang="en-US" dirty="0" smtClean="0">
                <a:solidFill>
                  <a:srgbClr val="FF0000"/>
                </a:solidFill>
                <a:cs typeface="Arial" pitchFamily="34" charset="0"/>
              </a:rPr>
              <a:t>حيث يتم استخراج رصيد الحساب بعد كل عملية،</a:t>
            </a:r>
            <a:r>
              <a:rPr lang="ar-SA" altLang="en-US" dirty="0" smtClean="0">
                <a:cs typeface="Arial" pitchFamily="34" charset="0"/>
              </a:rPr>
              <a:t> مع العلم بأن الحسابات التي تأخذ شكل </a:t>
            </a:r>
            <a:r>
              <a:rPr lang="en-GB" altLang="en-US" dirty="0" smtClean="0">
                <a:cs typeface="Arial" pitchFamily="34" charset="0"/>
              </a:rPr>
              <a:t>  </a:t>
            </a:r>
            <a:r>
              <a:rPr lang="ar-SA" altLang="en-US" dirty="0" smtClean="0">
                <a:cs typeface="Arial" pitchFamily="34" charset="0"/>
              </a:rPr>
              <a:t>تعتبر أكثر شيوعاً واستخداماً   </a:t>
            </a:r>
            <a:r>
              <a:rPr lang="en-GB" altLang="en-US" dirty="0" smtClean="0">
                <a:cs typeface="Arial" pitchFamily="34" charset="0"/>
              </a:rPr>
              <a:t>(</a:t>
            </a:r>
            <a:r>
              <a:rPr lang="en-GB" altLang="en-US" dirty="0" smtClean="0">
                <a:solidFill>
                  <a:srgbClr val="FF0000"/>
                </a:solidFill>
                <a:cs typeface="Arial" pitchFamily="34" charset="0"/>
              </a:rPr>
              <a:t>T</a:t>
            </a:r>
            <a:r>
              <a:rPr lang="en-GB" altLang="en-US" dirty="0" smtClean="0">
                <a:cs typeface="Arial" pitchFamily="34" charset="0"/>
              </a:rPr>
              <a:t>) </a:t>
            </a:r>
            <a:r>
              <a:rPr lang="ar-SA" altLang="en-US" dirty="0" smtClean="0">
                <a:cs typeface="Arial" pitchFamily="34" charset="0"/>
              </a:rPr>
              <a:t>حرف</a:t>
            </a:r>
          </a:p>
          <a:p>
            <a:pPr rtl="1">
              <a:lnSpc>
                <a:spcPct val="200000"/>
              </a:lnSpc>
            </a:pPr>
            <a:r>
              <a:rPr lang="ar-SA" altLang="en-US" dirty="0" smtClean="0">
                <a:cs typeface="Arial" pitchFamily="34" charset="0"/>
              </a:rPr>
              <a:t>بالتطبيق على حساب البنك في مثال ناصر</a:t>
            </a:r>
            <a:endParaRPr lang="en-GB" altLang="en-US" dirty="0" smtClean="0">
              <a:cs typeface="Arial" pitchFamily="34" charset="0"/>
            </a:endParaRPr>
          </a:p>
        </p:txBody>
      </p:sp>
      <p:sp>
        <p:nvSpPr>
          <p:cNvPr id="14848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F1E00721-52C3-434C-8D6E-0261F466A612}" type="slidenum">
              <a:rPr lang="ar-SA" altLang="en-US" sz="1200" smtClean="0">
                <a:solidFill>
                  <a:schemeClr val="bg1"/>
                </a:solidFill>
              </a:rPr>
              <a:pPr eaLnBrk="1" hangingPunct="1">
                <a:spcBef>
                  <a:spcPct val="0"/>
                </a:spcBef>
                <a:buFontTx/>
                <a:buNone/>
              </a:pPr>
              <a:t>23</a:t>
            </a:fld>
            <a:endParaRPr lang="en-US" altLang="en-US" sz="1200" smtClean="0">
              <a:solidFill>
                <a:schemeClr val="bg1"/>
              </a:solidFill>
            </a:endParaRPr>
          </a:p>
        </p:txBody>
      </p:sp>
    </p:spTree>
    <p:extLst>
      <p:ext uri="{BB962C8B-B14F-4D97-AF65-F5344CB8AC3E}">
        <p14:creationId xmlns:p14="http://schemas.microsoft.com/office/powerpoint/2010/main" val="17741469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495300" y="1600200"/>
          <a:ext cx="8915400" cy="3886198"/>
        </p:xfrm>
        <a:graphic>
          <a:graphicData uri="http://schemas.openxmlformats.org/drawingml/2006/table">
            <a:tbl>
              <a:tblPr firstRow="1" bandRow="1">
                <a:tableStyleId>{5C22544A-7EE6-4342-B048-85BDC9FD1C3A}</a:tableStyleId>
              </a:tblPr>
              <a:tblGrid>
                <a:gridCol w="1104900"/>
                <a:gridCol w="1219200"/>
                <a:gridCol w="1219200"/>
                <a:gridCol w="990600"/>
                <a:gridCol w="2895600"/>
                <a:gridCol w="1485900"/>
              </a:tblGrid>
              <a:tr h="446427">
                <a:tc>
                  <a:txBody>
                    <a:bodyPr/>
                    <a:lstStyle/>
                    <a:p>
                      <a:pPr algn="ctr"/>
                      <a:r>
                        <a:rPr lang="ar-SA" sz="2000" b="1" dirty="0" smtClean="0"/>
                        <a:t>الرصيد</a:t>
                      </a:r>
                      <a:endParaRPr lang="en-GB" sz="2000" b="1" dirty="0"/>
                    </a:p>
                  </a:txBody>
                  <a:tcPr/>
                </a:tc>
                <a:tc>
                  <a:txBody>
                    <a:bodyPr/>
                    <a:lstStyle/>
                    <a:p>
                      <a:pPr algn="ctr"/>
                      <a:r>
                        <a:rPr lang="ar-SA" sz="2000" b="1" dirty="0" smtClean="0"/>
                        <a:t>دائن</a:t>
                      </a:r>
                      <a:endParaRPr lang="en-GB" sz="2000" b="1" dirty="0"/>
                    </a:p>
                  </a:txBody>
                  <a:tcPr/>
                </a:tc>
                <a:tc>
                  <a:txBody>
                    <a:bodyPr/>
                    <a:lstStyle/>
                    <a:p>
                      <a:pPr algn="ctr"/>
                      <a:r>
                        <a:rPr lang="ar-SA" sz="2000" b="1" dirty="0" smtClean="0"/>
                        <a:t>مدين</a:t>
                      </a:r>
                      <a:endParaRPr lang="en-GB" sz="2000" b="1" dirty="0"/>
                    </a:p>
                  </a:txBody>
                  <a:tcPr/>
                </a:tc>
                <a:tc>
                  <a:txBody>
                    <a:bodyPr/>
                    <a:lstStyle/>
                    <a:p>
                      <a:pPr algn="ctr"/>
                      <a:r>
                        <a:rPr lang="ar-SA" sz="2000" b="1" dirty="0" smtClean="0"/>
                        <a:t>رقم القيد</a:t>
                      </a:r>
                      <a:endParaRPr lang="en-GB" sz="2000" b="1" dirty="0"/>
                    </a:p>
                  </a:txBody>
                  <a:tcPr/>
                </a:tc>
                <a:tc>
                  <a:txBody>
                    <a:bodyPr/>
                    <a:lstStyle/>
                    <a:p>
                      <a:pPr algn="ctr"/>
                      <a:r>
                        <a:rPr lang="ar-SA" sz="2000" b="1" dirty="0" smtClean="0"/>
                        <a:t>بيــــان</a:t>
                      </a:r>
                      <a:endParaRPr lang="en-GB" sz="2000" b="1" dirty="0"/>
                    </a:p>
                  </a:txBody>
                  <a:tcPr/>
                </a:tc>
                <a:tc>
                  <a:txBody>
                    <a:bodyPr/>
                    <a:lstStyle/>
                    <a:p>
                      <a:pPr algn="ctr"/>
                      <a:r>
                        <a:rPr lang="ar-SA" sz="2000" b="1" dirty="0" smtClean="0"/>
                        <a:t>التاريخ</a:t>
                      </a:r>
                      <a:endParaRPr lang="en-GB" sz="2000" b="1" dirty="0"/>
                    </a:p>
                  </a:txBody>
                  <a:tcPr/>
                </a:tc>
              </a:tr>
              <a:tr h="417809">
                <a:tc>
                  <a:txBody>
                    <a:bodyPr/>
                    <a:lstStyle/>
                    <a:p>
                      <a:pPr algn="ctr"/>
                      <a:endParaRPr lang="en-GB" sz="1800" b="1"/>
                    </a:p>
                  </a:txBody>
                  <a:tcPr/>
                </a:tc>
                <a:tc>
                  <a:txBody>
                    <a:bodyPr/>
                    <a:lstStyle/>
                    <a:p>
                      <a:pPr algn="ctr"/>
                      <a:endParaRPr lang="en-GB" sz="1800" b="1"/>
                    </a:p>
                  </a:txBody>
                  <a:tcPr/>
                </a:tc>
                <a:tc>
                  <a:txBody>
                    <a:bodyPr/>
                    <a:lstStyle/>
                    <a:p>
                      <a:pPr algn="ctr"/>
                      <a:r>
                        <a:rPr lang="ar-SA" sz="1800" b="1" dirty="0" smtClean="0"/>
                        <a:t>----</a:t>
                      </a:r>
                      <a:endParaRPr lang="en-GB" sz="1800" b="1" dirty="0"/>
                    </a:p>
                  </a:txBody>
                  <a:tcPr/>
                </a:tc>
                <a:tc>
                  <a:txBody>
                    <a:bodyPr/>
                    <a:lstStyle/>
                    <a:p>
                      <a:pPr algn="ctr"/>
                      <a:endParaRPr lang="en-GB" sz="1800" b="1"/>
                    </a:p>
                  </a:txBody>
                  <a:tcPr/>
                </a:tc>
                <a:tc>
                  <a:txBody>
                    <a:bodyPr/>
                    <a:lstStyle/>
                    <a:p>
                      <a:pPr algn="r"/>
                      <a:r>
                        <a:rPr lang="ar-SA" sz="1800" b="1" dirty="0" smtClean="0"/>
                        <a:t>رصيد (إن وجد)</a:t>
                      </a:r>
                      <a:endParaRPr lang="en-GB" sz="1800" b="1" dirty="0"/>
                    </a:p>
                  </a:txBody>
                  <a:tcPr/>
                </a:tc>
                <a:tc>
                  <a:txBody>
                    <a:bodyPr/>
                    <a:lstStyle/>
                    <a:p>
                      <a:pPr algn="ctr"/>
                      <a:r>
                        <a:rPr lang="ar-SA" sz="1800" b="1" dirty="0" smtClean="0"/>
                        <a:t>1/1</a:t>
                      </a:r>
                      <a:endParaRPr lang="en-GB" sz="1800" b="1" dirty="0"/>
                    </a:p>
                  </a:txBody>
                  <a:tcPr/>
                </a:tc>
              </a:tr>
              <a:tr h="417809">
                <a:tc>
                  <a:txBody>
                    <a:bodyPr/>
                    <a:lstStyle/>
                    <a:p>
                      <a:pPr algn="ctr"/>
                      <a:r>
                        <a:rPr lang="ar-SA" sz="1800" b="1" dirty="0" smtClean="0"/>
                        <a:t>500000</a:t>
                      </a:r>
                      <a:endParaRPr lang="en-GB" sz="1800" b="1" dirty="0"/>
                    </a:p>
                  </a:txBody>
                  <a:tcPr/>
                </a:tc>
                <a:tc>
                  <a:txBody>
                    <a:bodyPr/>
                    <a:lstStyle/>
                    <a:p>
                      <a:pPr algn="ctr"/>
                      <a:endParaRPr lang="en-GB" sz="1800" b="1"/>
                    </a:p>
                  </a:txBody>
                  <a:tcPr/>
                </a:tc>
                <a:tc>
                  <a:txBody>
                    <a:bodyPr/>
                    <a:lstStyle/>
                    <a:p>
                      <a:pPr algn="ctr"/>
                      <a:r>
                        <a:rPr lang="ar-SA" sz="1800" b="1" dirty="0" smtClean="0"/>
                        <a:t>500000</a:t>
                      </a:r>
                      <a:endParaRPr lang="en-GB" sz="1800" b="1" dirty="0"/>
                    </a:p>
                  </a:txBody>
                  <a:tcPr/>
                </a:tc>
                <a:tc>
                  <a:txBody>
                    <a:bodyPr/>
                    <a:lstStyle/>
                    <a:p>
                      <a:pPr algn="ctr"/>
                      <a:r>
                        <a:rPr lang="ar-SA" sz="1800" b="1" dirty="0" smtClean="0"/>
                        <a:t>1</a:t>
                      </a:r>
                      <a:endParaRPr lang="en-GB" sz="1800" b="1" dirty="0"/>
                    </a:p>
                  </a:txBody>
                  <a:tcPr/>
                </a:tc>
                <a:tc>
                  <a:txBody>
                    <a:bodyPr/>
                    <a:lstStyle/>
                    <a:p>
                      <a:pPr algn="r"/>
                      <a:r>
                        <a:rPr lang="ar-SA" sz="1800" b="1" dirty="0" err="1" smtClean="0"/>
                        <a:t>حـ</a:t>
                      </a:r>
                      <a:r>
                        <a:rPr lang="ar-SA" sz="1800" b="1" dirty="0" smtClean="0"/>
                        <a:t>/ رأس المال</a:t>
                      </a:r>
                      <a:endParaRPr lang="en-GB" sz="1800" b="1" dirty="0"/>
                    </a:p>
                  </a:txBody>
                  <a:tcPr/>
                </a:tc>
                <a:tc>
                  <a:txBody>
                    <a:bodyPr/>
                    <a:lstStyle/>
                    <a:p>
                      <a:pPr algn="ctr"/>
                      <a:r>
                        <a:rPr lang="ar-SA" sz="1800" b="1" dirty="0" smtClean="0"/>
                        <a:t>1/1</a:t>
                      </a:r>
                      <a:endParaRPr lang="en-GB" sz="1800" b="1" dirty="0"/>
                    </a:p>
                  </a:txBody>
                  <a:tcPr/>
                </a:tc>
              </a:tr>
              <a:tr h="417809">
                <a:tc>
                  <a:txBody>
                    <a:bodyPr/>
                    <a:lstStyle/>
                    <a:p>
                      <a:pPr algn="ctr"/>
                      <a:r>
                        <a:rPr lang="ar-SA" sz="1800" b="1" dirty="0" smtClean="0"/>
                        <a:t>700000</a:t>
                      </a:r>
                      <a:endParaRPr lang="en-GB" sz="1800" b="1" dirty="0"/>
                    </a:p>
                  </a:txBody>
                  <a:tcPr/>
                </a:tc>
                <a:tc>
                  <a:txBody>
                    <a:bodyPr/>
                    <a:lstStyle/>
                    <a:p>
                      <a:pPr algn="ctr"/>
                      <a:endParaRPr lang="en-GB" sz="1800" b="1"/>
                    </a:p>
                  </a:txBody>
                  <a:tcPr/>
                </a:tc>
                <a:tc>
                  <a:txBody>
                    <a:bodyPr/>
                    <a:lstStyle/>
                    <a:p>
                      <a:pPr algn="ctr"/>
                      <a:r>
                        <a:rPr lang="ar-SA" sz="1800" b="1" dirty="0" smtClean="0"/>
                        <a:t>200000</a:t>
                      </a:r>
                      <a:endParaRPr lang="en-GB" sz="1800" b="1" dirty="0"/>
                    </a:p>
                  </a:txBody>
                  <a:tcPr/>
                </a:tc>
                <a:tc>
                  <a:txBody>
                    <a:bodyPr/>
                    <a:lstStyle/>
                    <a:p>
                      <a:pPr algn="ctr"/>
                      <a:r>
                        <a:rPr lang="ar-SA" sz="1800" b="1" dirty="0" smtClean="0"/>
                        <a:t>2</a:t>
                      </a:r>
                      <a:endParaRPr lang="en-GB" sz="1800" b="1" dirty="0"/>
                    </a:p>
                  </a:txBody>
                  <a:tcPr/>
                </a:tc>
                <a:tc>
                  <a:txBody>
                    <a:bodyPr/>
                    <a:lstStyle/>
                    <a:p>
                      <a:pPr algn="r"/>
                      <a:r>
                        <a:rPr lang="ar-SA" sz="1800" b="1" dirty="0" err="1" smtClean="0"/>
                        <a:t>حـ</a:t>
                      </a:r>
                      <a:r>
                        <a:rPr lang="ar-SA" sz="1800" b="1" dirty="0" smtClean="0"/>
                        <a:t>/ قرض البنك</a:t>
                      </a:r>
                      <a:endParaRPr lang="en-GB" sz="1800" b="1" dirty="0"/>
                    </a:p>
                  </a:txBody>
                  <a:tcPr/>
                </a:tc>
                <a:tc>
                  <a:txBody>
                    <a:bodyPr/>
                    <a:lstStyle/>
                    <a:p>
                      <a:pPr algn="ctr"/>
                      <a:r>
                        <a:rPr lang="ar-SA" sz="1800" b="1" dirty="0" smtClean="0"/>
                        <a:t>1/3</a:t>
                      </a:r>
                      <a:endParaRPr lang="en-GB" sz="1800" b="1" dirty="0"/>
                    </a:p>
                  </a:txBody>
                  <a:tcPr/>
                </a:tc>
              </a:tr>
              <a:tr h="417809">
                <a:tc>
                  <a:txBody>
                    <a:bodyPr/>
                    <a:lstStyle/>
                    <a:p>
                      <a:pPr algn="ctr"/>
                      <a:r>
                        <a:rPr lang="ar-SA" sz="1800" b="1" dirty="0" smtClean="0"/>
                        <a:t>450000</a:t>
                      </a:r>
                      <a:endParaRPr lang="en-GB" sz="1800" b="1" dirty="0"/>
                    </a:p>
                  </a:txBody>
                  <a:tcPr/>
                </a:tc>
                <a:tc>
                  <a:txBody>
                    <a:bodyPr/>
                    <a:lstStyle/>
                    <a:p>
                      <a:pPr algn="ctr"/>
                      <a:r>
                        <a:rPr lang="ar-SA" sz="1800" b="1" dirty="0" smtClean="0"/>
                        <a:t>250000</a:t>
                      </a:r>
                      <a:endParaRPr lang="en-GB" sz="1800" b="1" dirty="0"/>
                    </a:p>
                  </a:txBody>
                  <a:tcPr/>
                </a:tc>
                <a:tc>
                  <a:txBody>
                    <a:bodyPr/>
                    <a:lstStyle/>
                    <a:p>
                      <a:pPr algn="ctr"/>
                      <a:endParaRPr lang="en-GB" sz="1800" b="1"/>
                    </a:p>
                  </a:txBody>
                  <a:tcPr/>
                </a:tc>
                <a:tc>
                  <a:txBody>
                    <a:bodyPr/>
                    <a:lstStyle/>
                    <a:p>
                      <a:pPr algn="ctr"/>
                      <a:r>
                        <a:rPr lang="ar-SA" sz="1800" b="1" dirty="0" smtClean="0"/>
                        <a:t>3</a:t>
                      </a:r>
                      <a:endParaRPr lang="en-GB" sz="1800" b="1" dirty="0"/>
                    </a:p>
                  </a:txBody>
                  <a:tcPr/>
                </a:tc>
                <a:tc>
                  <a:txBody>
                    <a:bodyPr/>
                    <a:lstStyle/>
                    <a:p>
                      <a:pPr algn="r"/>
                      <a:r>
                        <a:rPr lang="ar-SA" sz="1800" b="1" dirty="0" err="1" smtClean="0"/>
                        <a:t>حـ</a:t>
                      </a:r>
                      <a:r>
                        <a:rPr lang="ar-SA" sz="1800" b="1" dirty="0" smtClean="0"/>
                        <a:t>/ المبنى</a:t>
                      </a:r>
                      <a:endParaRPr lang="en-GB" sz="1800" b="1" dirty="0"/>
                    </a:p>
                  </a:txBody>
                  <a:tcPr/>
                </a:tc>
                <a:tc>
                  <a:txBody>
                    <a:bodyPr/>
                    <a:lstStyle/>
                    <a:p>
                      <a:pPr algn="ctr"/>
                      <a:r>
                        <a:rPr lang="ar-SA" sz="1800" b="1" dirty="0" smtClean="0"/>
                        <a:t>1/5</a:t>
                      </a:r>
                      <a:endParaRPr lang="en-GB" sz="1800" b="1" dirty="0"/>
                    </a:p>
                  </a:txBody>
                  <a:tcPr/>
                </a:tc>
              </a:tr>
              <a:tr h="417809">
                <a:tc>
                  <a:txBody>
                    <a:bodyPr/>
                    <a:lstStyle/>
                    <a:p>
                      <a:pPr algn="ctr"/>
                      <a:r>
                        <a:rPr lang="ar-SA" sz="1800" b="1" dirty="0" smtClean="0"/>
                        <a:t>400000</a:t>
                      </a:r>
                      <a:endParaRPr lang="en-GB" sz="1800" b="1" dirty="0"/>
                    </a:p>
                  </a:txBody>
                  <a:tcPr/>
                </a:tc>
                <a:tc>
                  <a:txBody>
                    <a:bodyPr/>
                    <a:lstStyle/>
                    <a:p>
                      <a:pPr algn="ctr"/>
                      <a:r>
                        <a:rPr lang="ar-SA" sz="1800" b="1" dirty="0" smtClean="0"/>
                        <a:t>50000</a:t>
                      </a:r>
                      <a:endParaRPr lang="en-GB" sz="1800" b="1" dirty="0"/>
                    </a:p>
                  </a:txBody>
                  <a:tcPr/>
                </a:tc>
                <a:tc>
                  <a:txBody>
                    <a:bodyPr/>
                    <a:lstStyle/>
                    <a:p>
                      <a:pPr algn="ctr"/>
                      <a:endParaRPr lang="en-GB" sz="1800" b="1"/>
                    </a:p>
                  </a:txBody>
                  <a:tcPr/>
                </a:tc>
                <a:tc>
                  <a:txBody>
                    <a:bodyPr/>
                    <a:lstStyle/>
                    <a:p>
                      <a:pPr algn="ctr"/>
                      <a:r>
                        <a:rPr lang="ar-SA" sz="1800" b="1" dirty="0" smtClean="0"/>
                        <a:t>4</a:t>
                      </a:r>
                      <a:endParaRPr lang="en-GB" sz="1800" b="1" dirty="0"/>
                    </a:p>
                  </a:txBody>
                  <a:tcPr/>
                </a:tc>
                <a:tc>
                  <a:txBody>
                    <a:bodyPr/>
                    <a:lstStyle/>
                    <a:p>
                      <a:pPr algn="r"/>
                      <a:r>
                        <a:rPr lang="ar-SA" sz="1800" b="1" dirty="0" err="1" smtClean="0"/>
                        <a:t>حـ</a:t>
                      </a:r>
                      <a:r>
                        <a:rPr lang="ar-SA" sz="1800" b="1" dirty="0" smtClean="0"/>
                        <a:t>/ الالآت والمعدات</a:t>
                      </a:r>
                      <a:endParaRPr lang="en-GB" sz="1800" b="1" dirty="0"/>
                    </a:p>
                  </a:txBody>
                  <a:tcPr/>
                </a:tc>
                <a:tc>
                  <a:txBody>
                    <a:bodyPr/>
                    <a:lstStyle/>
                    <a:p>
                      <a:pPr algn="ctr"/>
                      <a:r>
                        <a:rPr lang="ar-SA" sz="1800" b="1" dirty="0" smtClean="0"/>
                        <a:t>1/9</a:t>
                      </a:r>
                      <a:endParaRPr lang="en-GB" sz="1800" b="1" dirty="0"/>
                    </a:p>
                  </a:txBody>
                  <a:tcPr/>
                </a:tc>
              </a:tr>
              <a:tr h="417809">
                <a:tc>
                  <a:txBody>
                    <a:bodyPr/>
                    <a:lstStyle/>
                    <a:p>
                      <a:pPr algn="ctr"/>
                      <a:r>
                        <a:rPr lang="ar-SA" sz="1800" b="1" dirty="0" smtClean="0"/>
                        <a:t>300000</a:t>
                      </a:r>
                      <a:endParaRPr lang="en-GB" sz="1800" b="1" dirty="0"/>
                    </a:p>
                  </a:txBody>
                  <a:tcPr/>
                </a:tc>
                <a:tc>
                  <a:txBody>
                    <a:bodyPr/>
                    <a:lstStyle/>
                    <a:p>
                      <a:pPr algn="ctr"/>
                      <a:r>
                        <a:rPr lang="ar-SA" sz="1800" b="1" dirty="0" smtClean="0"/>
                        <a:t>100000</a:t>
                      </a:r>
                      <a:endParaRPr lang="en-GB" sz="1800" b="1" dirty="0"/>
                    </a:p>
                  </a:txBody>
                  <a:tcPr/>
                </a:tc>
                <a:tc>
                  <a:txBody>
                    <a:bodyPr/>
                    <a:lstStyle/>
                    <a:p>
                      <a:pPr algn="ctr"/>
                      <a:endParaRPr lang="en-GB" sz="1800" b="1"/>
                    </a:p>
                  </a:txBody>
                  <a:tcPr/>
                </a:tc>
                <a:tc>
                  <a:txBody>
                    <a:bodyPr/>
                    <a:lstStyle/>
                    <a:p>
                      <a:pPr algn="ctr"/>
                      <a:r>
                        <a:rPr lang="ar-SA" sz="1800" b="1" dirty="0" smtClean="0"/>
                        <a:t>5</a:t>
                      </a:r>
                      <a:endParaRPr lang="en-GB" sz="1800" b="1" dirty="0"/>
                    </a:p>
                  </a:txBody>
                  <a:tcPr/>
                </a:tc>
                <a:tc>
                  <a:txBody>
                    <a:bodyPr/>
                    <a:lstStyle/>
                    <a:p>
                      <a:pPr algn="r"/>
                      <a:r>
                        <a:rPr lang="ar-SA" sz="1800" b="1" dirty="0" err="1" smtClean="0"/>
                        <a:t>حـ</a:t>
                      </a:r>
                      <a:r>
                        <a:rPr lang="ar-SA" sz="1800" b="1" dirty="0" smtClean="0"/>
                        <a:t>/ الصندوق</a:t>
                      </a:r>
                      <a:endParaRPr lang="en-GB" sz="1800" b="1" dirty="0"/>
                    </a:p>
                  </a:txBody>
                  <a:tcPr/>
                </a:tc>
                <a:tc>
                  <a:txBody>
                    <a:bodyPr/>
                    <a:lstStyle/>
                    <a:p>
                      <a:pPr algn="ctr"/>
                      <a:r>
                        <a:rPr lang="ar-SA" sz="1800" b="1" dirty="0" smtClean="0"/>
                        <a:t>1/12</a:t>
                      </a:r>
                      <a:endParaRPr lang="en-GB" sz="1800" b="1" dirty="0"/>
                    </a:p>
                  </a:txBody>
                  <a:tcPr/>
                </a:tc>
              </a:tr>
              <a:tr h="417809">
                <a:tc>
                  <a:txBody>
                    <a:bodyPr/>
                    <a:lstStyle/>
                    <a:p>
                      <a:pPr algn="ctr"/>
                      <a:r>
                        <a:rPr lang="ar-SA" sz="1800" b="1" dirty="0" smtClean="0"/>
                        <a:t>100000</a:t>
                      </a:r>
                      <a:endParaRPr lang="en-GB" sz="1800" b="1" dirty="0"/>
                    </a:p>
                  </a:txBody>
                  <a:tcPr/>
                </a:tc>
                <a:tc>
                  <a:txBody>
                    <a:bodyPr/>
                    <a:lstStyle/>
                    <a:p>
                      <a:pPr algn="ctr"/>
                      <a:r>
                        <a:rPr lang="ar-SA" sz="1800" b="1" dirty="0" smtClean="0"/>
                        <a:t>200000</a:t>
                      </a:r>
                      <a:endParaRPr lang="en-GB" sz="1800" b="1" dirty="0"/>
                    </a:p>
                  </a:txBody>
                  <a:tcPr/>
                </a:tc>
                <a:tc>
                  <a:txBody>
                    <a:bodyPr/>
                    <a:lstStyle/>
                    <a:p>
                      <a:pPr algn="ctr"/>
                      <a:endParaRPr lang="en-GB" sz="1800" b="1"/>
                    </a:p>
                  </a:txBody>
                  <a:tcPr/>
                </a:tc>
                <a:tc>
                  <a:txBody>
                    <a:bodyPr/>
                    <a:lstStyle/>
                    <a:p>
                      <a:pPr algn="ctr"/>
                      <a:r>
                        <a:rPr lang="ar-SA" sz="1800" b="1" dirty="0" smtClean="0"/>
                        <a:t>7</a:t>
                      </a:r>
                      <a:endParaRPr lang="en-GB" sz="1800" b="1" dirty="0"/>
                    </a:p>
                  </a:txBody>
                  <a:tcPr/>
                </a:tc>
                <a:tc>
                  <a:txBody>
                    <a:bodyPr/>
                    <a:lstStyle/>
                    <a:p>
                      <a:pPr algn="r"/>
                      <a:r>
                        <a:rPr lang="ar-SA" sz="1800" b="1" dirty="0" err="1" smtClean="0"/>
                        <a:t>حـ</a:t>
                      </a:r>
                      <a:r>
                        <a:rPr lang="ar-SA" sz="1800" b="1" dirty="0" smtClean="0"/>
                        <a:t>/ البضاعة</a:t>
                      </a:r>
                      <a:endParaRPr lang="en-GB" sz="1800" b="1" dirty="0"/>
                    </a:p>
                  </a:txBody>
                  <a:tcPr/>
                </a:tc>
                <a:tc>
                  <a:txBody>
                    <a:bodyPr/>
                    <a:lstStyle/>
                    <a:p>
                      <a:pPr algn="ctr"/>
                      <a:r>
                        <a:rPr lang="ar-SA" sz="1800" b="1" dirty="0" smtClean="0"/>
                        <a:t>1/18</a:t>
                      </a:r>
                      <a:endParaRPr lang="en-GB" sz="1800" b="1" dirty="0"/>
                    </a:p>
                  </a:txBody>
                  <a:tcPr/>
                </a:tc>
              </a:tr>
              <a:tr h="515108">
                <a:tc>
                  <a:txBody>
                    <a:bodyPr/>
                    <a:lstStyle/>
                    <a:p>
                      <a:pPr algn="ctr"/>
                      <a:r>
                        <a:rPr lang="ar-SA" sz="2400" b="1" dirty="0" smtClean="0">
                          <a:solidFill>
                            <a:srgbClr val="FF0000"/>
                          </a:solidFill>
                        </a:rPr>
                        <a:t>90000</a:t>
                      </a:r>
                      <a:endParaRPr lang="en-GB" sz="2400" b="1" dirty="0">
                        <a:solidFill>
                          <a:srgbClr val="FF0000"/>
                        </a:solidFill>
                      </a:endParaRPr>
                    </a:p>
                  </a:txBody>
                  <a:tcPr/>
                </a:tc>
                <a:tc>
                  <a:txBody>
                    <a:bodyPr/>
                    <a:lstStyle/>
                    <a:p>
                      <a:pPr algn="ctr"/>
                      <a:r>
                        <a:rPr lang="ar-SA" sz="1800" b="1" dirty="0" smtClean="0"/>
                        <a:t>10000</a:t>
                      </a:r>
                      <a:endParaRPr lang="en-GB" sz="1800" b="1" dirty="0"/>
                    </a:p>
                  </a:txBody>
                  <a:tcPr/>
                </a:tc>
                <a:tc>
                  <a:txBody>
                    <a:bodyPr/>
                    <a:lstStyle/>
                    <a:p>
                      <a:pPr algn="ctr"/>
                      <a:endParaRPr lang="en-GB" sz="1800" b="1"/>
                    </a:p>
                  </a:txBody>
                  <a:tcPr/>
                </a:tc>
                <a:tc>
                  <a:txBody>
                    <a:bodyPr/>
                    <a:lstStyle/>
                    <a:p>
                      <a:pPr algn="ctr"/>
                      <a:r>
                        <a:rPr lang="ar-SA" sz="1800" b="1" dirty="0" smtClean="0"/>
                        <a:t>10</a:t>
                      </a:r>
                      <a:endParaRPr lang="en-GB" sz="1800" b="1" dirty="0"/>
                    </a:p>
                  </a:txBody>
                  <a:tcPr/>
                </a:tc>
                <a:tc>
                  <a:txBody>
                    <a:bodyPr/>
                    <a:lstStyle/>
                    <a:p>
                      <a:pPr algn="r"/>
                      <a:r>
                        <a:rPr lang="ar-SA" sz="1800" b="1" dirty="0" err="1" smtClean="0"/>
                        <a:t>حـ</a:t>
                      </a:r>
                      <a:r>
                        <a:rPr lang="ar-SA" sz="1800" b="1" dirty="0" smtClean="0"/>
                        <a:t>/ الدائنين</a:t>
                      </a:r>
                      <a:endParaRPr lang="en-GB" sz="1800" b="1" dirty="0"/>
                    </a:p>
                  </a:txBody>
                  <a:tcPr/>
                </a:tc>
                <a:tc>
                  <a:txBody>
                    <a:bodyPr/>
                    <a:lstStyle/>
                    <a:p>
                      <a:pPr algn="ctr"/>
                      <a:r>
                        <a:rPr lang="ar-SA" sz="1800" b="1" dirty="0" smtClean="0"/>
                        <a:t>1/25</a:t>
                      </a:r>
                      <a:endParaRPr lang="en-GB" sz="1800" b="1" dirty="0"/>
                    </a:p>
                  </a:txBody>
                  <a:tcPr/>
                </a:tc>
              </a:tr>
            </a:tbl>
          </a:graphicData>
        </a:graphic>
      </p:graphicFrame>
      <p:sp>
        <p:nvSpPr>
          <p:cNvPr id="14957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2B5661AD-9639-43DE-B931-052F3E1C49EC}" type="slidenum">
              <a:rPr lang="ar-SA" altLang="en-US" sz="1200" smtClean="0">
                <a:solidFill>
                  <a:schemeClr val="bg1"/>
                </a:solidFill>
              </a:rPr>
              <a:pPr eaLnBrk="1" hangingPunct="1">
                <a:spcBef>
                  <a:spcPct val="0"/>
                </a:spcBef>
                <a:buFontTx/>
                <a:buNone/>
              </a:pPr>
              <a:t>24</a:t>
            </a:fld>
            <a:endParaRPr lang="en-US" altLang="en-US" sz="1200" smtClean="0">
              <a:solidFill>
                <a:schemeClr val="bg1"/>
              </a:solidFill>
            </a:endParaRPr>
          </a:p>
        </p:txBody>
      </p:sp>
      <p:sp>
        <p:nvSpPr>
          <p:cNvPr id="5" name="Text Box 95"/>
          <p:cNvSpPr>
            <a:spLocks noGrp="1" noChangeArrowheads="1"/>
          </p:cNvSpPr>
          <p:nvPr>
            <p:ph type="title"/>
          </p:nvPr>
        </p:nvSpPr>
        <p:spPr>
          <a:xfrm>
            <a:off x="495300" y="260648"/>
            <a:ext cx="8915400" cy="738664"/>
          </a:xfrm>
          <a:noFill/>
          <a:ln w="9525">
            <a:noFill/>
            <a:miter lim="800000"/>
            <a:headEnd/>
            <a:tailEnd/>
          </a:ln>
        </p:spPr>
        <p:txBody>
          <a:bodyPr anchor="ctr"/>
          <a:lstStyle/>
          <a:p>
            <a:pPr eaLnBrk="0" hangingPunct="0"/>
            <a:r>
              <a:rPr lang="ar-SA" altLang="en-US" sz="4200" b="1">
                <a:solidFill>
                  <a:srgbClr val="C00000"/>
                </a:solidFill>
              </a:rPr>
              <a:t>حـ/ البنك</a:t>
            </a:r>
            <a:endParaRPr lang="en-GB" altLang="en-US" sz="4200" b="1">
              <a:solidFill>
                <a:srgbClr val="C00000"/>
              </a:solidFill>
            </a:endParaRPr>
          </a:p>
        </p:txBody>
      </p:sp>
    </p:spTree>
    <p:extLst>
      <p:ext uri="{BB962C8B-B14F-4D97-AF65-F5344CB8AC3E}">
        <p14:creationId xmlns:p14="http://schemas.microsoft.com/office/powerpoint/2010/main" val="15539541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384"/>
            <a:ext cx="8915400" cy="1143000"/>
          </a:xfrm>
          <a:noFill/>
          <a:ln w="9525">
            <a:noFill/>
            <a:miter lim="800000"/>
            <a:headEnd/>
            <a:tailEnd/>
          </a:ln>
        </p:spPr>
        <p:txBody>
          <a:bodyPr anchor="ctr"/>
          <a:lstStyle/>
          <a:p>
            <a:pPr eaLnBrk="0" hangingPunct="0"/>
            <a:r>
              <a:rPr lang="ar-SA" altLang="en-US" sz="4200" b="1" dirty="0">
                <a:solidFill>
                  <a:srgbClr val="C00000"/>
                </a:solidFill>
              </a:rPr>
              <a:t>إعداد ميزان المراجعة</a:t>
            </a:r>
            <a:endParaRPr lang="en-GB" altLang="en-US" sz="4200" b="1" dirty="0">
              <a:solidFill>
                <a:srgbClr val="C00000"/>
              </a:solidFill>
            </a:endParaRPr>
          </a:p>
        </p:txBody>
      </p:sp>
      <p:sp>
        <p:nvSpPr>
          <p:cNvPr id="3" name="Content Placeholder 2"/>
          <p:cNvSpPr>
            <a:spLocks noGrp="1"/>
          </p:cNvSpPr>
          <p:nvPr>
            <p:ph idx="1"/>
          </p:nvPr>
        </p:nvSpPr>
        <p:spPr>
          <a:xfrm>
            <a:off x="304800" y="1447800"/>
            <a:ext cx="9105900" cy="4678363"/>
          </a:xfrm>
        </p:spPr>
        <p:txBody>
          <a:bodyPr/>
          <a:lstStyle/>
          <a:p>
            <a:r>
              <a:rPr lang="en-GB" altLang="en-US" dirty="0" smtClean="0">
                <a:cs typeface="Arial" pitchFamily="34" charset="0"/>
              </a:rPr>
              <a:t>Trial Balance</a:t>
            </a:r>
            <a:r>
              <a:rPr lang="ar-SA" altLang="en-US" b="1" dirty="0" smtClean="0">
                <a:solidFill>
                  <a:srgbClr val="FF0000"/>
                </a:solidFill>
                <a:cs typeface="Arial" pitchFamily="34" charset="0"/>
              </a:rPr>
              <a:t>ميزان المراجعة  </a:t>
            </a:r>
            <a:endParaRPr lang="en-GB" altLang="en-US" b="1" dirty="0" smtClean="0">
              <a:solidFill>
                <a:srgbClr val="FF0000"/>
              </a:solidFill>
              <a:cs typeface="Arial" pitchFamily="34" charset="0"/>
            </a:endParaRPr>
          </a:p>
          <a:p>
            <a:pPr algn="just" rtl="1">
              <a:lnSpc>
                <a:spcPct val="150000"/>
              </a:lnSpc>
              <a:buFont typeface="Arial" pitchFamily="34" charset="0"/>
              <a:buChar char="•"/>
            </a:pPr>
            <a:r>
              <a:rPr lang="ar-SA" altLang="en-US" sz="2800" dirty="0" smtClean="0">
                <a:latin typeface="Arial" pitchFamily="34" charset="0"/>
                <a:cs typeface="Arial" pitchFamily="34" charset="0"/>
              </a:rPr>
              <a:t>يهدف إلى التحقق من صحة تطبيق قاعدة القيد المزدوج واستمرار توازن معادلة الميزانية، والتأكد بشكل مبدئي من صحة عمليات التسجيل في دفتر اليومية، والترحيل إلى الحسابات المختصة في دفتر الأستاذ، وترصيد تلك الحسابات في تاريخ معين</a:t>
            </a:r>
          </a:p>
          <a:p>
            <a:pPr algn="just" rtl="1">
              <a:lnSpc>
                <a:spcPct val="150000"/>
              </a:lnSpc>
              <a:buFont typeface="Arial" pitchFamily="34" charset="0"/>
              <a:buChar char="•"/>
            </a:pPr>
            <a:r>
              <a:rPr lang="ar-SA" altLang="en-US" sz="2800" dirty="0" smtClean="0">
                <a:solidFill>
                  <a:srgbClr val="002A00"/>
                </a:solidFill>
                <a:latin typeface="Arial" pitchFamily="34" charset="0"/>
                <a:cs typeface="Arial" pitchFamily="34" charset="0"/>
              </a:rPr>
              <a:t>عملية نقل للمجاميع أو الأرصدة إلى ميزان المراجعة من واقع الحسابات الظاهرة في دفتر الأستاذ العام ثم تجمع المجاميع أو الأرصدة المدينة والدائنة</a:t>
            </a:r>
            <a:endParaRPr lang="en-GB" altLang="en-US" sz="2800" dirty="0" smtClean="0">
              <a:latin typeface="Arial" pitchFamily="34" charset="0"/>
              <a:cs typeface="Arial" pitchFamily="34" charset="0"/>
            </a:endParaRPr>
          </a:p>
          <a:p>
            <a:endParaRPr lang="en-GB" altLang="en-US" dirty="0" smtClean="0">
              <a:cs typeface="Arial" pitchFamily="34" charset="0"/>
            </a:endParaRPr>
          </a:p>
        </p:txBody>
      </p:sp>
      <p:sp>
        <p:nvSpPr>
          <p:cNvPr id="15258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A61FDEC6-665D-4AB6-B741-798B06A750CE}" type="slidenum">
              <a:rPr lang="ar-SA" altLang="en-US" sz="1200" smtClean="0">
                <a:solidFill>
                  <a:schemeClr val="bg1"/>
                </a:solidFill>
              </a:rPr>
              <a:pPr eaLnBrk="1" hangingPunct="1">
                <a:spcBef>
                  <a:spcPct val="0"/>
                </a:spcBef>
                <a:buFontTx/>
                <a:buNone/>
              </a:pPr>
              <a:t>25</a:t>
            </a:fld>
            <a:endParaRPr lang="en-US" altLang="en-US" sz="1200" smtClean="0">
              <a:solidFill>
                <a:schemeClr val="bg1"/>
              </a:solidFill>
            </a:endParaRPr>
          </a:p>
        </p:txBody>
      </p:sp>
    </p:spTree>
    <p:extLst>
      <p:ext uri="{BB962C8B-B14F-4D97-AF65-F5344CB8AC3E}">
        <p14:creationId xmlns:p14="http://schemas.microsoft.com/office/powerpoint/2010/main" val="156006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384"/>
            <a:ext cx="8915400" cy="1143000"/>
          </a:xfrm>
          <a:noFill/>
          <a:ln w="9525">
            <a:noFill/>
            <a:miter lim="800000"/>
            <a:headEnd/>
            <a:tailEnd/>
          </a:ln>
        </p:spPr>
        <p:txBody>
          <a:bodyPr anchor="ctr"/>
          <a:lstStyle/>
          <a:p>
            <a:pPr eaLnBrk="0" hangingPunct="0"/>
            <a:r>
              <a:rPr lang="ar-SA" altLang="en-US" sz="4200" b="1">
                <a:solidFill>
                  <a:srgbClr val="C00000"/>
                </a:solidFill>
              </a:rPr>
              <a:t>كيفية إعداد ميزان المراجعة</a:t>
            </a:r>
            <a:endParaRPr lang="en-GB" altLang="en-US" sz="4200" b="1">
              <a:solidFill>
                <a:srgbClr val="C00000"/>
              </a:solidFill>
            </a:endParaRPr>
          </a:p>
        </p:txBody>
      </p:sp>
      <p:sp>
        <p:nvSpPr>
          <p:cNvPr id="3" name="Content Placeholder 2"/>
          <p:cNvSpPr>
            <a:spLocks noGrp="1"/>
          </p:cNvSpPr>
          <p:nvPr>
            <p:ph idx="1"/>
          </p:nvPr>
        </p:nvSpPr>
        <p:spPr/>
        <p:txBody>
          <a:bodyPr/>
          <a:lstStyle/>
          <a:p>
            <a:pPr rtl="1"/>
            <a:r>
              <a:rPr lang="ar-SA" altLang="en-US" b="1" u="sng" dirty="0" smtClean="0">
                <a:solidFill>
                  <a:srgbClr val="7030A0"/>
                </a:solidFill>
                <a:cs typeface="Arial" pitchFamily="34" charset="0"/>
              </a:rPr>
              <a:t>هنالك طريقتان لإعداد ميزان المراجعة وهما:</a:t>
            </a:r>
          </a:p>
          <a:p>
            <a:pPr marL="514350" indent="-514350" rtl="1">
              <a:buAutoNum type="arabicPeriod"/>
            </a:pPr>
            <a:r>
              <a:rPr lang="ar-SA" altLang="en-US" dirty="0" smtClean="0">
                <a:solidFill>
                  <a:srgbClr val="FF0000"/>
                </a:solidFill>
                <a:cs typeface="Arial" pitchFamily="34" charset="0"/>
              </a:rPr>
              <a:t>ميزان المراجعة بالأرصدة: </a:t>
            </a:r>
            <a:r>
              <a:rPr lang="ar-SA" altLang="en-US" dirty="0" smtClean="0">
                <a:solidFill>
                  <a:schemeClr val="tx1"/>
                </a:solidFill>
                <a:cs typeface="Arial" pitchFamily="34" charset="0"/>
              </a:rPr>
              <a:t>وهو كشف بأرصدة الحسابات المدينة والدائنة في دفتر الاستاذ( هنا يرحل رصيد الحساب فقط)</a:t>
            </a:r>
          </a:p>
          <a:p>
            <a:pPr marL="514350" indent="-514350" rtl="1">
              <a:buAutoNum type="arabicPeriod"/>
            </a:pPr>
            <a:r>
              <a:rPr lang="ar-SA" altLang="en-US" dirty="0" smtClean="0">
                <a:solidFill>
                  <a:srgbClr val="FF0000"/>
                </a:solidFill>
                <a:cs typeface="Arial" pitchFamily="34" charset="0"/>
              </a:rPr>
              <a:t>ميزان المراجعة بالمجاميع: </a:t>
            </a:r>
            <a:r>
              <a:rPr lang="ar-SA" altLang="en-US" dirty="0" smtClean="0">
                <a:solidFill>
                  <a:schemeClr val="tx1"/>
                </a:solidFill>
                <a:cs typeface="Arial" pitchFamily="34" charset="0"/>
              </a:rPr>
              <a:t>وهو كشف بالمجاميع المدينة والدائنة للحسابات في دفتر الاستاذ( هنا يتم ترحيل طرفي الحساب)</a:t>
            </a:r>
          </a:p>
          <a:p>
            <a:pPr rtl="1"/>
            <a:r>
              <a:rPr lang="ar-SA" altLang="en-US" dirty="0" smtClean="0">
                <a:solidFill>
                  <a:srgbClr val="FF0000"/>
                </a:solidFill>
                <a:cs typeface="Arial" pitchFamily="34" charset="0"/>
              </a:rPr>
              <a:t>ملحوظة : في كل الحالات يجب ان يتساوى طرفي ميزان المراجعة</a:t>
            </a:r>
          </a:p>
          <a:p>
            <a:pPr rtl="1"/>
            <a:endParaRPr lang="ar-SA" altLang="en-US" dirty="0" smtClean="0">
              <a:cs typeface="Arial" pitchFamily="34" charset="0"/>
            </a:endParaRPr>
          </a:p>
          <a:p>
            <a:pPr rtl="1"/>
            <a:endParaRPr lang="ar-SA" altLang="en-US" dirty="0" smtClean="0">
              <a:cs typeface="Arial" pitchFamily="34" charset="0"/>
            </a:endParaRPr>
          </a:p>
          <a:p>
            <a:pPr rtl="1"/>
            <a:endParaRPr lang="ar-SA" altLang="en-US" dirty="0" smtClean="0">
              <a:cs typeface="Arial" pitchFamily="34" charset="0"/>
            </a:endParaRPr>
          </a:p>
          <a:p>
            <a:pPr rtl="1"/>
            <a:endParaRPr lang="ar-SA" altLang="en-US" dirty="0" smtClean="0">
              <a:cs typeface="Arial" pitchFamily="34" charset="0"/>
            </a:endParaRPr>
          </a:p>
        </p:txBody>
      </p:sp>
      <p:sp>
        <p:nvSpPr>
          <p:cNvPr id="15360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006108CF-D101-410D-86C4-1088372E20B9}" type="slidenum">
              <a:rPr lang="ar-SA" altLang="en-US" sz="1200" smtClean="0">
                <a:solidFill>
                  <a:schemeClr val="bg1"/>
                </a:solidFill>
              </a:rPr>
              <a:pPr eaLnBrk="1" hangingPunct="1">
                <a:spcBef>
                  <a:spcPct val="0"/>
                </a:spcBef>
                <a:buFontTx/>
                <a:buNone/>
              </a:pPr>
              <a:t>26</a:t>
            </a:fld>
            <a:endParaRPr lang="en-US" altLang="en-US" sz="1200" smtClean="0">
              <a:solidFill>
                <a:schemeClr val="bg1"/>
              </a:solidFill>
            </a:endParaRPr>
          </a:p>
        </p:txBody>
      </p:sp>
    </p:spTree>
    <p:extLst>
      <p:ext uri="{BB962C8B-B14F-4D97-AF65-F5344CB8AC3E}">
        <p14:creationId xmlns:p14="http://schemas.microsoft.com/office/powerpoint/2010/main" val="31249848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9105900" cy="1143000"/>
          </a:xfrm>
          <a:noFill/>
          <a:ln w="9525">
            <a:noFill/>
            <a:miter lim="800000"/>
            <a:headEnd/>
            <a:tailEnd/>
          </a:ln>
        </p:spPr>
        <p:txBody>
          <a:bodyPr anchor="ctr"/>
          <a:lstStyle/>
          <a:p>
            <a:pPr eaLnBrk="0" hangingPunct="0"/>
            <a:r>
              <a:rPr lang="ar-SA" altLang="en-US" sz="3200" b="1" dirty="0">
                <a:solidFill>
                  <a:srgbClr val="C00000"/>
                </a:solidFill>
              </a:rPr>
              <a:t>لا يعد توازن ميزان المراجعة دليلاً على صحة جميع العمليات المسجلة بالدفاتر حيث قد تحدث بعض الأخطاء التي لا تؤثر على توازن ميزان المراجعة مثل:</a:t>
            </a:r>
            <a:endParaRPr lang="en-GB" altLang="en-US" sz="3200" b="1" dirty="0">
              <a:solidFill>
                <a:srgbClr val="C00000"/>
              </a:solidFill>
            </a:endParaRPr>
          </a:p>
        </p:txBody>
      </p:sp>
      <p:sp>
        <p:nvSpPr>
          <p:cNvPr id="3" name="Content Placeholder 2"/>
          <p:cNvSpPr>
            <a:spLocks noGrp="1"/>
          </p:cNvSpPr>
          <p:nvPr>
            <p:ph idx="1"/>
          </p:nvPr>
        </p:nvSpPr>
        <p:spPr/>
        <p:txBody>
          <a:bodyPr/>
          <a:lstStyle/>
          <a:p>
            <a:pPr rtl="1">
              <a:buFont typeface="Arial" pitchFamily="34" charset="0"/>
              <a:buChar char="•"/>
            </a:pPr>
            <a:r>
              <a:rPr lang="ar-SA" altLang="en-US" dirty="0" smtClean="0">
                <a:cs typeface="Arial" pitchFamily="34" charset="0"/>
              </a:rPr>
              <a:t>عدم قيد عملية بالكامل في دفتر اليومية</a:t>
            </a:r>
          </a:p>
          <a:p>
            <a:pPr rtl="1">
              <a:buFont typeface="Arial" pitchFamily="34" charset="0"/>
              <a:buChar char="•"/>
            </a:pPr>
            <a:r>
              <a:rPr lang="ar-SA" altLang="en-US" dirty="0" smtClean="0">
                <a:cs typeface="Arial" pitchFamily="34" charset="0"/>
              </a:rPr>
              <a:t>عدم ترحيل طرفي القيد إلى دفتر الأستاذ</a:t>
            </a:r>
          </a:p>
          <a:p>
            <a:pPr rtl="1">
              <a:buFont typeface="Arial" pitchFamily="34" charset="0"/>
              <a:buChar char="•"/>
            </a:pPr>
            <a:r>
              <a:rPr lang="ar-SA" altLang="en-US" dirty="0" smtClean="0">
                <a:cs typeface="Arial" pitchFamily="34" charset="0"/>
              </a:rPr>
              <a:t>تكرار قيد عملية معينة وترحيلها إلى دفتر الأستاذ</a:t>
            </a:r>
          </a:p>
          <a:p>
            <a:pPr rtl="1">
              <a:buFont typeface="Arial" pitchFamily="34" charset="0"/>
              <a:buChar char="•"/>
            </a:pPr>
            <a:r>
              <a:rPr lang="ar-SA" altLang="en-US" dirty="0" smtClean="0">
                <a:cs typeface="Arial" pitchFamily="34" charset="0"/>
              </a:rPr>
              <a:t>وجود خطأ في المبلغ بنفس القيمة في طرفي القيد في دفتر اليومية</a:t>
            </a:r>
          </a:p>
          <a:p>
            <a:pPr algn="just" rtl="1">
              <a:buFont typeface="Arial" pitchFamily="34" charset="0"/>
              <a:buChar char="•"/>
            </a:pPr>
            <a:r>
              <a:rPr lang="ar-SA" altLang="en-US" dirty="0" smtClean="0">
                <a:cs typeface="Arial" pitchFamily="34" charset="0"/>
              </a:rPr>
              <a:t>خطأ متكافئ، مثل حدوث خطأ بالزيادة أو النقص في الجانب المدين من قيد معين يقابله خطأ بنفس المبلغ بالزيادة أو النقص في الجانب الدائن من قيد آخر</a:t>
            </a:r>
            <a:endParaRPr lang="en-GB" altLang="en-US" dirty="0" smtClean="0">
              <a:cs typeface="Arial" pitchFamily="34" charset="0"/>
            </a:endParaRPr>
          </a:p>
        </p:txBody>
      </p:sp>
      <p:sp>
        <p:nvSpPr>
          <p:cNvPr id="15462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53EA6500-EE90-43E2-B314-BEBDAF5F3AB0}" type="slidenum">
              <a:rPr lang="ar-SA" altLang="en-US" sz="1200" smtClean="0">
                <a:solidFill>
                  <a:schemeClr val="bg1"/>
                </a:solidFill>
              </a:rPr>
              <a:pPr eaLnBrk="1" hangingPunct="1">
                <a:spcBef>
                  <a:spcPct val="0"/>
                </a:spcBef>
                <a:buFontTx/>
                <a:buNone/>
              </a:pPr>
              <a:t>27</a:t>
            </a:fld>
            <a:endParaRPr lang="en-US" altLang="en-US" sz="1200" smtClean="0">
              <a:solidFill>
                <a:schemeClr val="bg1"/>
              </a:solidFill>
            </a:endParaRPr>
          </a:p>
        </p:txBody>
      </p:sp>
    </p:spTree>
    <p:extLst>
      <p:ext uri="{BB962C8B-B14F-4D97-AF65-F5344CB8AC3E}">
        <p14:creationId xmlns:p14="http://schemas.microsoft.com/office/powerpoint/2010/main" val="12608195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solidFill>
                  <a:srgbClr val="C00000"/>
                </a:solidFill>
              </a:rPr>
              <a:t>تابع ميزان المراجعة</a:t>
            </a:r>
            <a:endParaRPr lang="en-GB" b="1" dirty="0">
              <a:solidFill>
                <a:srgbClr val="C00000"/>
              </a:solidFill>
            </a:endParaRPr>
          </a:p>
        </p:txBody>
      </p:sp>
      <p:sp>
        <p:nvSpPr>
          <p:cNvPr id="155651" name="Content Placeholder 2"/>
          <p:cNvSpPr>
            <a:spLocks noGrp="1"/>
          </p:cNvSpPr>
          <p:nvPr>
            <p:ph idx="1"/>
          </p:nvPr>
        </p:nvSpPr>
        <p:spPr>
          <a:xfrm>
            <a:off x="533400" y="1066800"/>
            <a:ext cx="8839200" cy="5059363"/>
          </a:xfrm>
        </p:spPr>
        <p:txBody>
          <a:bodyPr/>
          <a:lstStyle/>
          <a:p>
            <a:pPr rtl="1">
              <a:lnSpc>
                <a:spcPct val="200000"/>
              </a:lnSpc>
            </a:pPr>
            <a:r>
              <a:rPr lang="ar-SA" altLang="en-US" dirty="0" smtClean="0">
                <a:cs typeface="Arial" pitchFamily="34" charset="0"/>
              </a:rPr>
              <a:t>إلا أن توازن ميزان المراجعة يشير بشكل مبدئي إلى أن العمليات المسجلة في دفتر اليومية تتساوى أطرافها المدينة مع أطرافها الدائنة، وأن أرصدة الحسابات في دفتر الأستاذ تم تحديدها بشكل صحيح، كما أن إدراج أرصدة الحسابات في ميزان المراجعة قد تم بشكل سليم</a:t>
            </a:r>
            <a:endParaRPr lang="en-GB" altLang="en-US" dirty="0" smtClean="0">
              <a:cs typeface="Arial" pitchFamily="34" charset="0"/>
            </a:endParaRPr>
          </a:p>
        </p:txBody>
      </p:sp>
      <p:sp>
        <p:nvSpPr>
          <p:cNvPr id="15565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5396FE18-4DDB-41B4-9408-58C7E33FA13E}" type="slidenum">
              <a:rPr lang="ar-SA" altLang="en-US" sz="1200" smtClean="0">
                <a:solidFill>
                  <a:schemeClr val="bg1"/>
                </a:solidFill>
              </a:rPr>
              <a:pPr eaLnBrk="1" hangingPunct="1">
                <a:spcBef>
                  <a:spcPct val="0"/>
                </a:spcBef>
                <a:buFontTx/>
                <a:buNone/>
              </a:pPr>
              <a:t>28</a:t>
            </a:fld>
            <a:endParaRPr lang="en-US" altLang="en-US" sz="1200" smtClean="0">
              <a:solidFill>
                <a:schemeClr val="bg1"/>
              </a:solidFill>
            </a:endParaRPr>
          </a:p>
        </p:txBody>
      </p:sp>
    </p:spTree>
    <p:extLst>
      <p:ext uri="{BB962C8B-B14F-4D97-AF65-F5344CB8AC3E}">
        <p14:creationId xmlns:p14="http://schemas.microsoft.com/office/powerpoint/2010/main" val="3599133746"/>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defRPr/>
            </a:pPr>
            <a:r>
              <a:rPr lang="ar-SA" sz="3000" b="1" dirty="0" smtClean="0">
                <a:solidFill>
                  <a:srgbClr val="C00000"/>
                </a:solidFill>
              </a:rPr>
              <a:t>بالتطبيق على مثال منشأة ناصر يمكن إعداد ميزان المراجعة بالمجاميع وبالأرصدة  في 1/30 وذلك كما يلي:</a:t>
            </a:r>
            <a:endParaRPr lang="en-GB" sz="3000" b="1" dirty="0">
              <a:solidFill>
                <a:srgbClr val="C00000"/>
              </a:solidFill>
            </a:endParaRPr>
          </a:p>
        </p:txBody>
      </p:sp>
      <p:graphicFrame>
        <p:nvGraphicFramePr>
          <p:cNvPr id="5" name="Content Placeholder 4"/>
          <p:cNvGraphicFramePr>
            <a:graphicFrameLocks noGrp="1"/>
          </p:cNvGraphicFramePr>
          <p:nvPr>
            <p:ph idx="1"/>
            <p:extLst/>
          </p:nvPr>
        </p:nvGraphicFramePr>
        <p:xfrm>
          <a:off x="495300" y="1371600"/>
          <a:ext cx="8915400" cy="4754594"/>
        </p:xfrm>
        <a:graphic>
          <a:graphicData uri="http://schemas.openxmlformats.org/drawingml/2006/table">
            <a:tbl>
              <a:tblPr firstRow="1" bandRow="1">
                <a:tableStyleId>{5C22544A-7EE6-4342-B048-85BDC9FD1C3A}</a:tableStyleId>
              </a:tblPr>
              <a:tblGrid>
                <a:gridCol w="2857500"/>
                <a:gridCol w="1524000"/>
                <a:gridCol w="1524000"/>
                <a:gridCol w="1524000"/>
                <a:gridCol w="1485900"/>
              </a:tblGrid>
              <a:tr h="365736">
                <a:tc rowSpan="2">
                  <a:txBody>
                    <a:bodyPr/>
                    <a:lstStyle/>
                    <a:p>
                      <a:pPr algn="ctr"/>
                      <a:r>
                        <a:rPr lang="ar-SA" sz="1800" b="1" dirty="0" smtClean="0"/>
                        <a:t>اسم الحساب</a:t>
                      </a:r>
                    </a:p>
                    <a:p>
                      <a:pPr algn="ctr"/>
                      <a:endParaRPr lang="en-GB" sz="1800" b="1" dirty="0"/>
                    </a:p>
                  </a:txBody>
                  <a:tcPr marT="45709" marB="45709"/>
                </a:tc>
                <a:tc gridSpan="2">
                  <a:txBody>
                    <a:bodyPr/>
                    <a:lstStyle/>
                    <a:p>
                      <a:pPr algn="ctr"/>
                      <a:r>
                        <a:rPr lang="ar-SA" sz="1800" b="1" dirty="0" smtClean="0"/>
                        <a:t>ميزان المراجعة بالأرصدة</a:t>
                      </a:r>
                      <a:endParaRPr lang="en-GB" sz="1800" b="1" dirty="0"/>
                    </a:p>
                  </a:txBody>
                  <a:tcPr marT="45709" marB="45709"/>
                </a:tc>
                <a:tc hMerge="1">
                  <a:txBody>
                    <a:bodyPr/>
                    <a:lstStyle/>
                    <a:p>
                      <a:endParaRPr lang="en-GB" dirty="0"/>
                    </a:p>
                  </a:txBody>
                  <a:tcPr/>
                </a:tc>
                <a:tc gridSpan="2">
                  <a:txBody>
                    <a:bodyPr/>
                    <a:lstStyle/>
                    <a:p>
                      <a:pPr algn="ctr"/>
                      <a:r>
                        <a:rPr lang="ar-SA" sz="1800" b="1" dirty="0" smtClean="0"/>
                        <a:t>ميزان المراجعة بالمجاميع</a:t>
                      </a:r>
                      <a:endParaRPr lang="en-GB" sz="1800" b="1" dirty="0"/>
                    </a:p>
                  </a:txBody>
                  <a:tcPr marT="45709" marB="45709"/>
                </a:tc>
                <a:tc hMerge="1">
                  <a:txBody>
                    <a:bodyPr/>
                    <a:lstStyle/>
                    <a:p>
                      <a:endParaRPr lang="en-GB" dirty="0"/>
                    </a:p>
                  </a:txBody>
                  <a:tcPr/>
                </a:tc>
              </a:tr>
              <a:tr h="365736">
                <a:tc vMerge="1">
                  <a:txBody>
                    <a:bodyPr/>
                    <a:lstStyle/>
                    <a:p>
                      <a:pPr algn="ctr"/>
                      <a:endParaRPr lang="en-GB" dirty="0"/>
                    </a:p>
                  </a:txBody>
                  <a:tcPr/>
                </a:tc>
                <a:tc>
                  <a:txBody>
                    <a:bodyPr/>
                    <a:lstStyle/>
                    <a:p>
                      <a:pPr algn="ctr"/>
                      <a:r>
                        <a:rPr lang="ar-SA" sz="1800" b="1" dirty="0" smtClean="0">
                          <a:solidFill>
                            <a:srgbClr val="FF0000"/>
                          </a:solidFill>
                        </a:rPr>
                        <a:t>دائن</a:t>
                      </a:r>
                      <a:endParaRPr lang="en-GB" sz="1800" b="1" dirty="0">
                        <a:solidFill>
                          <a:srgbClr val="FF0000"/>
                        </a:solidFill>
                      </a:endParaRPr>
                    </a:p>
                  </a:txBody>
                  <a:tcPr marT="45709" marB="45709"/>
                </a:tc>
                <a:tc>
                  <a:txBody>
                    <a:bodyPr/>
                    <a:lstStyle/>
                    <a:p>
                      <a:pPr algn="ctr"/>
                      <a:r>
                        <a:rPr lang="ar-SA" sz="1800" b="1" dirty="0" smtClean="0">
                          <a:solidFill>
                            <a:srgbClr val="FF0000"/>
                          </a:solidFill>
                        </a:rPr>
                        <a:t>مدين</a:t>
                      </a:r>
                      <a:endParaRPr lang="en-GB" sz="1800" b="1" dirty="0">
                        <a:solidFill>
                          <a:srgbClr val="FF0000"/>
                        </a:solidFill>
                      </a:endParaRPr>
                    </a:p>
                  </a:txBody>
                  <a:tcPr marT="45709" marB="45709"/>
                </a:tc>
                <a:tc>
                  <a:txBody>
                    <a:bodyPr/>
                    <a:lstStyle/>
                    <a:p>
                      <a:pPr algn="ctr"/>
                      <a:r>
                        <a:rPr lang="ar-SA" sz="1800" b="1" dirty="0" smtClean="0">
                          <a:solidFill>
                            <a:srgbClr val="FF0000"/>
                          </a:solidFill>
                        </a:rPr>
                        <a:t>دائن</a:t>
                      </a:r>
                      <a:endParaRPr lang="en-GB" sz="1800" b="1" dirty="0">
                        <a:solidFill>
                          <a:srgbClr val="FF0000"/>
                        </a:solidFill>
                      </a:endParaRPr>
                    </a:p>
                  </a:txBody>
                  <a:tcPr marT="45709" marB="45709"/>
                </a:tc>
                <a:tc>
                  <a:txBody>
                    <a:bodyPr/>
                    <a:lstStyle/>
                    <a:p>
                      <a:pPr algn="ctr"/>
                      <a:r>
                        <a:rPr lang="ar-SA" sz="1800" b="1" dirty="0" smtClean="0">
                          <a:solidFill>
                            <a:srgbClr val="FF0000"/>
                          </a:solidFill>
                        </a:rPr>
                        <a:t>مدين</a:t>
                      </a:r>
                      <a:endParaRPr lang="en-GB" sz="1800" b="1" dirty="0">
                        <a:solidFill>
                          <a:srgbClr val="FF0000"/>
                        </a:solidFill>
                      </a:endParaRPr>
                    </a:p>
                  </a:txBody>
                  <a:tcPr marT="45709" marB="45709"/>
                </a:tc>
              </a:tr>
              <a:tr h="365736">
                <a:tc>
                  <a:txBody>
                    <a:bodyPr/>
                    <a:lstStyle/>
                    <a:p>
                      <a:pPr algn="r"/>
                      <a:r>
                        <a:rPr lang="ar-SA" sz="1800" b="1" dirty="0" smtClean="0"/>
                        <a:t>البنك</a:t>
                      </a:r>
                      <a:endParaRPr lang="en-GB" sz="1800" b="1" dirty="0"/>
                    </a:p>
                  </a:txBody>
                  <a:tcPr marT="45709" marB="45709"/>
                </a:tc>
                <a:tc>
                  <a:txBody>
                    <a:bodyPr/>
                    <a:lstStyle/>
                    <a:p>
                      <a:pPr algn="ctr"/>
                      <a:endParaRPr lang="en-GB" sz="1800" b="1" dirty="0"/>
                    </a:p>
                  </a:txBody>
                  <a:tcPr marT="45709" marB="45709"/>
                </a:tc>
                <a:tc>
                  <a:txBody>
                    <a:bodyPr/>
                    <a:lstStyle/>
                    <a:p>
                      <a:pPr algn="ctr"/>
                      <a:r>
                        <a:rPr lang="ar-SA" sz="1800" b="1" dirty="0" smtClean="0"/>
                        <a:t>90000</a:t>
                      </a:r>
                      <a:endParaRPr lang="en-GB" sz="1800" b="1" dirty="0"/>
                    </a:p>
                  </a:txBody>
                  <a:tcPr marT="45709" marB="45709"/>
                </a:tc>
                <a:tc>
                  <a:txBody>
                    <a:bodyPr/>
                    <a:lstStyle/>
                    <a:p>
                      <a:pPr algn="ctr"/>
                      <a:r>
                        <a:rPr lang="ar-SA" sz="1800" b="1" dirty="0" smtClean="0"/>
                        <a:t>610000</a:t>
                      </a:r>
                      <a:endParaRPr lang="en-GB" sz="1800" b="1" dirty="0"/>
                    </a:p>
                  </a:txBody>
                  <a:tcPr marT="45709" marB="45709"/>
                </a:tc>
                <a:tc>
                  <a:txBody>
                    <a:bodyPr/>
                    <a:lstStyle/>
                    <a:p>
                      <a:pPr algn="ctr"/>
                      <a:r>
                        <a:rPr lang="ar-SA" sz="1800" b="1" dirty="0" smtClean="0"/>
                        <a:t>700000</a:t>
                      </a:r>
                      <a:endParaRPr lang="en-GB" sz="1800" b="1" dirty="0"/>
                    </a:p>
                  </a:txBody>
                  <a:tcPr marT="45709" marB="45709"/>
                </a:tc>
              </a:tr>
              <a:tr h="365736">
                <a:tc>
                  <a:txBody>
                    <a:bodyPr/>
                    <a:lstStyle/>
                    <a:p>
                      <a:pPr algn="r"/>
                      <a:r>
                        <a:rPr lang="ar-SA" sz="1800" b="1" dirty="0" smtClean="0"/>
                        <a:t>رأس المال</a:t>
                      </a:r>
                      <a:endParaRPr lang="en-GB" sz="1800" b="1" dirty="0"/>
                    </a:p>
                  </a:txBody>
                  <a:tcPr marT="45709" marB="45709"/>
                </a:tc>
                <a:tc>
                  <a:txBody>
                    <a:bodyPr/>
                    <a:lstStyle/>
                    <a:p>
                      <a:pPr algn="ctr"/>
                      <a:r>
                        <a:rPr lang="ar-SA" sz="1800" b="1" dirty="0" smtClean="0"/>
                        <a:t>510000</a:t>
                      </a:r>
                      <a:endParaRPr lang="en-GB" sz="1800" b="1" dirty="0"/>
                    </a:p>
                  </a:txBody>
                  <a:tcPr marT="45709" marB="45709"/>
                </a:tc>
                <a:tc>
                  <a:txBody>
                    <a:bodyPr/>
                    <a:lstStyle/>
                    <a:p>
                      <a:pPr algn="ctr"/>
                      <a:endParaRPr lang="en-GB" sz="1800" b="1"/>
                    </a:p>
                  </a:txBody>
                  <a:tcPr marT="45709" marB="45709"/>
                </a:tc>
                <a:tc>
                  <a:txBody>
                    <a:bodyPr/>
                    <a:lstStyle/>
                    <a:p>
                      <a:pPr algn="ctr"/>
                      <a:r>
                        <a:rPr lang="ar-SA" sz="1800" b="1" dirty="0" smtClean="0"/>
                        <a:t>520000</a:t>
                      </a:r>
                      <a:endParaRPr lang="en-GB" sz="1800" b="1" dirty="0"/>
                    </a:p>
                  </a:txBody>
                  <a:tcPr marT="45709" marB="45709"/>
                </a:tc>
                <a:tc>
                  <a:txBody>
                    <a:bodyPr/>
                    <a:lstStyle/>
                    <a:p>
                      <a:pPr algn="ctr"/>
                      <a:r>
                        <a:rPr lang="ar-SA" sz="1800" b="1" dirty="0" smtClean="0"/>
                        <a:t>10000</a:t>
                      </a:r>
                      <a:endParaRPr lang="en-GB" sz="1800" b="1" dirty="0"/>
                    </a:p>
                  </a:txBody>
                  <a:tcPr marT="45709" marB="45709"/>
                </a:tc>
              </a:tr>
              <a:tr h="365736">
                <a:tc>
                  <a:txBody>
                    <a:bodyPr/>
                    <a:lstStyle/>
                    <a:p>
                      <a:pPr algn="r"/>
                      <a:r>
                        <a:rPr lang="ar-SA" sz="1800" b="1" dirty="0" smtClean="0"/>
                        <a:t>قرض البنك</a:t>
                      </a:r>
                      <a:endParaRPr lang="en-GB" sz="1800" b="1" dirty="0"/>
                    </a:p>
                  </a:txBody>
                  <a:tcPr marT="45709" marB="45709"/>
                </a:tc>
                <a:tc>
                  <a:txBody>
                    <a:bodyPr/>
                    <a:lstStyle/>
                    <a:p>
                      <a:pPr algn="ctr"/>
                      <a:r>
                        <a:rPr lang="ar-SA" sz="1800" b="1" dirty="0" smtClean="0"/>
                        <a:t>200000</a:t>
                      </a:r>
                      <a:endParaRPr lang="en-GB" sz="1800" b="1" dirty="0"/>
                    </a:p>
                  </a:txBody>
                  <a:tcPr marT="45709" marB="45709"/>
                </a:tc>
                <a:tc>
                  <a:txBody>
                    <a:bodyPr/>
                    <a:lstStyle/>
                    <a:p>
                      <a:pPr algn="ctr"/>
                      <a:endParaRPr lang="en-GB" sz="1800" b="1" dirty="0"/>
                    </a:p>
                  </a:txBody>
                  <a:tcPr marT="45709" marB="45709"/>
                </a:tc>
                <a:tc>
                  <a:txBody>
                    <a:bodyPr/>
                    <a:lstStyle/>
                    <a:p>
                      <a:pPr algn="ctr"/>
                      <a:r>
                        <a:rPr lang="ar-SA" sz="1800" b="1" dirty="0" smtClean="0"/>
                        <a:t>200000</a:t>
                      </a:r>
                      <a:endParaRPr lang="en-GB" sz="1800" b="1" dirty="0"/>
                    </a:p>
                  </a:txBody>
                  <a:tcPr marT="45709" marB="45709"/>
                </a:tc>
                <a:tc>
                  <a:txBody>
                    <a:bodyPr/>
                    <a:lstStyle/>
                    <a:p>
                      <a:pPr algn="ctr"/>
                      <a:endParaRPr lang="en-GB" sz="1800" b="1" dirty="0"/>
                    </a:p>
                  </a:txBody>
                  <a:tcPr marT="45709" marB="45709"/>
                </a:tc>
              </a:tr>
              <a:tr h="365736">
                <a:tc>
                  <a:txBody>
                    <a:bodyPr/>
                    <a:lstStyle/>
                    <a:p>
                      <a:pPr algn="r"/>
                      <a:r>
                        <a:rPr lang="ar-SA" sz="1800" b="1" dirty="0" smtClean="0"/>
                        <a:t>المبنى</a:t>
                      </a:r>
                      <a:endParaRPr lang="en-GB" sz="1800" b="1" dirty="0"/>
                    </a:p>
                  </a:txBody>
                  <a:tcPr marT="45709" marB="45709"/>
                </a:tc>
                <a:tc>
                  <a:txBody>
                    <a:bodyPr/>
                    <a:lstStyle/>
                    <a:p>
                      <a:pPr algn="ctr"/>
                      <a:endParaRPr lang="en-GB" sz="1800" b="1"/>
                    </a:p>
                  </a:txBody>
                  <a:tcPr marT="45709" marB="45709"/>
                </a:tc>
                <a:tc>
                  <a:txBody>
                    <a:bodyPr/>
                    <a:lstStyle/>
                    <a:p>
                      <a:pPr algn="ctr"/>
                      <a:r>
                        <a:rPr lang="ar-SA" sz="1800" b="1" dirty="0" smtClean="0"/>
                        <a:t>250000</a:t>
                      </a:r>
                      <a:endParaRPr lang="en-GB" sz="1800" b="1" dirty="0"/>
                    </a:p>
                  </a:txBody>
                  <a:tcPr marT="45709" marB="45709"/>
                </a:tc>
                <a:tc>
                  <a:txBody>
                    <a:bodyPr/>
                    <a:lstStyle/>
                    <a:p>
                      <a:pPr algn="ctr"/>
                      <a:endParaRPr lang="en-GB" sz="1800" b="1"/>
                    </a:p>
                  </a:txBody>
                  <a:tcPr marT="45709" marB="45709"/>
                </a:tc>
                <a:tc>
                  <a:txBody>
                    <a:bodyPr/>
                    <a:lstStyle/>
                    <a:p>
                      <a:pPr algn="ctr"/>
                      <a:r>
                        <a:rPr lang="ar-SA" sz="1800" b="1" dirty="0" smtClean="0"/>
                        <a:t>250000</a:t>
                      </a:r>
                      <a:endParaRPr lang="en-GB" sz="1800" b="1" dirty="0"/>
                    </a:p>
                  </a:txBody>
                  <a:tcPr marT="45709" marB="45709"/>
                </a:tc>
              </a:tr>
              <a:tr h="365736">
                <a:tc>
                  <a:txBody>
                    <a:bodyPr/>
                    <a:lstStyle/>
                    <a:p>
                      <a:pPr algn="r"/>
                      <a:r>
                        <a:rPr lang="ar-SA" sz="1800" b="1" dirty="0" smtClean="0"/>
                        <a:t>الالآت والمعدات</a:t>
                      </a:r>
                      <a:endParaRPr lang="en-GB" sz="1800" b="1" dirty="0"/>
                    </a:p>
                  </a:txBody>
                  <a:tcPr marT="45709" marB="45709"/>
                </a:tc>
                <a:tc>
                  <a:txBody>
                    <a:bodyPr/>
                    <a:lstStyle/>
                    <a:p>
                      <a:pPr algn="ctr"/>
                      <a:endParaRPr lang="en-GB" sz="1800" b="1" dirty="0"/>
                    </a:p>
                  </a:txBody>
                  <a:tcPr marT="45709" marB="45709"/>
                </a:tc>
                <a:tc>
                  <a:txBody>
                    <a:bodyPr/>
                    <a:lstStyle/>
                    <a:p>
                      <a:pPr algn="ctr"/>
                      <a:r>
                        <a:rPr lang="ar-SA" sz="1800" b="1" dirty="0" smtClean="0"/>
                        <a:t>50000</a:t>
                      </a:r>
                      <a:endParaRPr lang="en-GB" sz="1800" b="1" dirty="0"/>
                    </a:p>
                  </a:txBody>
                  <a:tcPr marT="45709" marB="45709"/>
                </a:tc>
                <a:tc>
                  <a:txBody>
                    <a:bodyPr/>
                    <a:lstStyle/>
                    <a:p>
                      <a:pPr algn="ctr"/>
                      <a:endParaRPr lang="en-GB" sz="1800" b="1" dirty="0"/>
                    </a:p>
                  </a:txBody>
                  <a:tcPr marT="45709" marB="45709"/>
                </a:tc>
                <a:tc>
                  <a:txBody>
                    <a:bodyPr/>
                    <a:lstStyle/>
                    <a:p>
                      <a:pPr algn="ctr"/>
                      <a:r>
                        <a:rPr lang="ar-SA" sz="1800" b="1" dirty="0" smtClean="0"/>
                        <a:t>50000</a:t>
                      </a:r>
                      <a:endParaRPr lang="en-GB" sz="1800" b="1" dirty="0"/>
                    </a:p>
                  </a:txBody>
                  <a:tcPr marT="45709" marB="45709"/>
                </a:tc>
              </a:tr>
              <a:tr h="365736">
                <a:tc>
                  <a:txBody>
                    <a:bodyPr/>
                    <a:lstStyle/>
                    <a:p>
                      <a:pPr algn="r"/>
                      <a:r>
                        <a:rPr lang="ar-SA" sz="1800" b="1" dirty="0" smtClean="0"/>
                        <a:t>الصندوق</a:t>
                      </a:r>
                    </a:p>
                  </a:txBody>
                  <a:tcPr marT="45709" marB="45709"/>
                </a:tc>
                <a:tc>
                  <a:txBody>
                    <a:bodyPr/>
                    <a:lstStyle/>
                    <a:p>
                      <a:pPr algn="ctr"/>
                      <a:endParaRPr lang="en-GB" sz="1800" b="1" dirty="0"/>
                    </a:p>
                  </a:txBody>
                  <a:tcPr marT="45709" marB="45709"/>
                </a:tc>
                <a:tc>
                  <a:txBody>
                    <a:bodyPr/>
                    <a:lstStyle/>
                    <a:p>
                      <a:pPr algn="ctr"/>
                      <a:r>
                        <a:rPr lang="ar-SA" sz="1800" b="1" dirty="0" smtClean="0"/>
                        <a:t>130000</a:t>
                      </a:r>
                      <a:endParaRPr lang="en-GB" sz="1800" b="1" dirty="0"/>
                    </a:p>
                  </a:txBody>
                  <a:tcPr marT="45709" marB="45709"/>
                </a:tc>
                <a:tc>
                  <a:txBody>
                    <a:bodyPr/>
                    <a:lstStyle/>
                    <a:p>
                      <a:pPr algn="ctr"/>
                      <a:r>
                        <a:rPr lang="ar-SA" sz="1800" b="1" dirty="0" smtClean="0"/>
                        <a:t>40000</a:t>
                      </a:r>
                      <a:endParaRPr lang="en-GB" sz="1800" b="1" dirty="0"/>
                    </a:p>
                  </a:txBody>
                  <a:tcPr marT="45709" marB="45709"/>
                </a:tc>
                <a:tc>
                  <a:txBody>
                    <a:bodyPr/>
                    <a:lstStyle/>
                    <a:p>
                      <a:pPr algn="ctr"/>
                      <a:r>
                        <a:rPr lang="ar-SA" sz="1800" b="1" dirty="0" smtClean="0"/>
                        <a:t>170000</a:t>
                      </a:r>
                      <a:endParaRPr lang="en-GB" sz="1800" b="1" dirty="0"/>
                    </a:p>
                  </a:txBody>
                  <a:tcPr marT="45709" marB="45709"/>
                </a:tc>
              </a:tr>
              <a:tr h="365736">
                <a:tc>
                  <a:txBody>
                    <a:bodyPr/>
                    <a:lstStyle/>
                    <a:p>
                      <a:pPr algn="r"/>
                      <a:r>
                        <a:rPr lang="ar-SA" sz="1800" b="1" dirty="0" smtClean="0"/>
                        <a:t>الأثاث والتجهيزات</a:t>
                      </a:r>
                      <a:endParaRPr lang="en-GB" sz="1800" b="1" dirty="0"/>
                    </a:p>
                  </a:txBody>
                  <a:tcPr marT="45709" marB="45709"/>
                </a:tc>
                <a:tc>
                  <a:txBody>
                    <a:bodyPr/>
                    <a:lstStyle/>
                    <a:p>
                      <a:pPr algn="ctr"/>
                      <a:endParaRPr lang="en-GB" sz="1800" b="1"/>
                    </a:p>
                  </a:txBody>
                  <a:tcPr marT="45709" marB="45709"/>
                </a:tc>
                <a:tc>
                  <a:txBody>
                    <a:bodyPr/>
                    <a:lstStyle/>
                    <a:p>
                      <a:pPr algn="ctr"/>
                      <a:r>
                        <a:rPr lang="ar-SA" sz="1800" b="1" dirty="0" smtClean="0"/>
                        <a:t>70000</a:t>
                      </a:r>
                      <a:endParaRPr lang="en-GB" sz="1800" b="1" dirty="0"/>
                    </a:p>
                  </a:txBody>
                  <a:tcPr marT="45709" marB="45709"/>
                </a:tc>
                <a:tc>
                  <a:txBody>
                    <a:bodyPr/>
                    <a:lstStyle/>
                    <a:p>
                      <a:pPr algn="ctr"/>
                      <a:endParaRPr lang="en-GB" sz="1800" b="1"/>
                    </a:p>
                  </a:txBody>
                  <a:tcPr marT="45709" marB="45709"/>
                </a:tc>
                <a:tc>
                  <a:txBody>
                    <a:bodyPr/>
                    <a:lstStyle/>
                    <a:p>
                      <a:pPr algn="ctr"/>
                      <a:r>
                        <a:rPr lang="ar-SA" sz="1800" b="1" dirty="0" smtClean="0"/>
                        <a:t>70000</a:t>
                      </a:r>
                      <a:endParaRPr lang="en-GB" sz="1800" b="1" dirty="0"/>
                    </a:p>
                  </a:txBody>
                  <a:tcPr marT="45709" marB="45709"/>
                </a:tc>
              </a:tr>
              <a:tr h="365736">
                <a:tc>
                  <a:txBody>
                    <a:bodyPr/>
                    <a:lstStyle/>
                    <a:p>
                      <a:pPr algn="r"/>
                      <a:r>
                        <a:rPr lang="ar-SA" sz="1800" b="1" dirty="0" smtClean="0"/>
                        <a:t>البضاعة</a:t>
                      </a:r>
                      <a:endParaRPr lang="en-GB" sz="1800" b="1" dirty="0"/>
                    </a:p>
                  </a:txBody>
                  <a:tcPr marT="45709" marB="45709"/>
                </a:tc>
                <a:tc>
                  <a:txBody>
                    <a:bodyPr/>
                    <a:lstStyle/>
                    <a:p>
                      <a:pPr algn="ctr"/>
                      <a:endParaRPr lang="en-GB" sz="1800" b="1"/>
                    </a:p>
                  </a:txBody>
                  <a:tcPr marT="45709" marB="45709"/>
                </a:tc>
                <a:tc>
                  <a:txBody>
                    <a:bodyPr/>
                    <a:lstStyle/>
                    <a:p>
                      <a:pPr algn="ctr"/>
                      <a:r>
                        <a:rPr lang="ar-SA" sz="1800" b="1" dirty="0" smtClean="0"/>
                        <a:t>100000</a:t>
                      </a:r>
                      <a:endParaRPr lang="en-GB" sz="1800" b="1" dirty="0"/>
                    </a:p>
                  </a:txBody>
                  <a:tcPr marT="45709" marB="45709"/>
                </a:tc>
                <a:tc>
                  <a:txBody>
                    <a:bodyPr/>
                    <a:lstStyle/>
                    <a:p>
                      <a:pPr algn="ctr"/>
                      <a:r>
                        <a:rPr lang="ar-SA" sz="1800" b="1" dirty="0" smtClean="0"/>
                        <a:t>100000</a:t>
                      </a:r>
                      <a:endParaRPr lang="en-GB" sz="1800" b="1" dirty="0"/>
                    </a:p>
                  </a:txBody>
                  <a:tcPr marT="45709" marB="45709"/>
                </a:tc>
                <a:tc>
                  <a:txBody>
                    <a:bodyPr/>
                    <a:lstStyle/>
                    <a:p>
                      <a:pPr algn="ctr"/>
                      <a:r>
                        <a:rPr lang="ar-SA" sz="1800" b="1" dirty="0" smtClean="0"/>
                        <a:t>200000</a:t>
                      </a:r>
                      <a:endParaRPr lang="en-GB" sz="1800" b="1" dirty="0"/>
                    </a:p>
                  </a:txBody>
                  <a:tcPr marT="45709" marB="45709"/>
                </a:tc>
              </a:tr>
              <a:tr h="365736">
                <a:tc>
                  <a:txBody>
                    <a:bodyPr/>
                    <a:lstStyle/>
                    <a:p>
                      <a:pPr algn="r"/>
                      <a:r>
                        <a:rPr lang="ar-SA" sz="1800" b="1" dirty="0" smtClean="0"/>
                        <a:t>الدائنين</a:t>
                      </a:r>
                      <a:endParaRPr lang="en-GB" sz="1800" b="1" dirty="0"/>
                    </a:p>
                  </a:txBody>
                  <a:tcPr marT="45709" marB="45709"/>
                </a:tc>
                <a:tc>
                  <a:txBody>
                    <a:bodyPr/>
                    <a:lstStyle/>
                    <a:p>
                      <a:pPr algn="ctr"/>
                      <a:r>
                        <a:rPr lang="ar-SA" sz="1800" b="1" dirty="0" smtClean="0"/>
                        <a:t>20000</a:t>
                      </a:r>
                      <a:endParaRPr lang="en-GB" sz="1800" b="1" dirty="0"/>
                    </a:p>
                  </a:txBody>
                  <a:tcPr marT="45709" marB="45709"/>
                </a:tc>
                <a:tc>
                  <a:txBody>
                    <a:bodyPr/>
                    <a:lstStyle/>
                    <a:p>
                      <a:pPr algn="ctr"/>
                      <a:endParaRPr lang="en-GB" sz="1800" b="1"/>
                    </a:p>
                  </a:txBody>
                  <a:tcPr marT="45709" marB="45709"/>
                </a:tc>
                <a:tc>
                  <a:txBody>
                    <a:bodyPr/>
                    <a:lstStyle/>
                    <a:p>
                      <a:pPr algn="ctr"/>
                      <a:r>
                        <a:rPr lang="ar-SA" sz="1800" b="1" dirty="0" smtClean="0"/>
                        <a:t>30000</a:t>
                      </a:r>
                      <a:endParaRPr lang="en-GB" sz="1800" b="1" dirty="0"/>
                    </a:p>
                  </a:txBody>
                  <a:tcPr marT="45709" marB="45709"/>
                </a:tc>
                <a:tc>
                  <a:txBody>
                    <a:bodyPr/>
                    <a:lstStyle/>
                    <a:p>
                      <a:pPr algn="ctr"/>
                      <a:r>
                        <a:rPr lang="ar-SA" sz="1800" b="1" dirty="0" smtClean="0"/>
                        <a:t>10000</a:t>
                      </a:r>
                      <a:endParaRPr lang="en-GB" sz="1800" b="1" dirty="0"/>
                    </a:p>
                  </a:txBody>
                  <a:tcPr marT="45709" marB="45709"/>
                </a:tc>
              </a:tr>
              <a:tr h="365736">
                <a:tc>
                  <a:txBody>
                    <a:bodyPr/>
                    <a:lstStyle/>
                    <a:p>
                      <a:pPr algn="r"/>
                      <a:r>
                        <a:rPr lang="ar-SA" sz="1800" b="1" dirty="0" smtClean="0"/>
                        <a:t>المدينين</a:t>
                      </a:r>
                      <a:endParaRPr lang="en-GB" sz="1800" b="1" dirty="0"/>
                    </a:p>
                  </a:txBody>
                  <a:tcPr marT="45709" marB="45709"/>
                </a:tc>
                <a:tc>
                  <a:txBody>
                    <a:bodyPr/>
                    <a:lstStyle/>
                    <a:p>
                      <a:pPr algn="ctr"/>
                      <a:endParaRPr lang="en-GB" sz="1800" b="1" dirty="0"/>
                    </a:p>
                  </a:txBody>
                  <a:tcPr marT="45709" marB="45709"/>
                </a:tc>
                <a:tc>
                  <a:txBody>
                    <a:bodyPr/>
                    <a:lstStyle/>
                    <a:p>
                      <a:pPr algn="ctr"/>
                      <a:r>
                        <a:rPr lang="ar-SA" sz="1800" b="1" dirty="0" smtClean="0"/>
                        <a:t>40000</a:t>
                      </a:r>
                      <a:endParaRPr lang="en-GB" sz="1800" b="1" dirty="0"/>
                    </a:p>
                  </a:txBody>
                  <a:tcPr marT="45709" marB="45709"/>
                </a:tc>
                <a:tc>
                  <a:txBody>
                    <a:bodyPr/>
                    <a:lstStyle/>
                    <a:p>
                      <a:pPr algn="ctr"/>
                      <a:endParaRPr lang="en-GB" sz="1800" b="1" dirty="0"/>
                    </a:p>
                  </a:txBody>
                  <a:tcPr marT="45709" marB="45709"/>
                </a:tc>
                <a:tc>
                  <a:txBody>
                    <a:bodyPr/>
                    <a:lstStyle/>
                    <a:p>
                      <a:pPr algn="ctr"/>
                      <a:r>
                        <a:rPr lang="ar-SA" sz="1800" b="1" dirty="0" smtClean="0"/>
                        <a:t>40000</a:t>
                      </a:r>
                      <a:endParaRPr lang="en-GB" sz="1800" b="1" dirty="0"/>
                    </a:p>
                  </a:txBody>
                  <a:tcPr marT="45709" marB="45709"/>
                </a:tc>
              </a:tr>
              <a:tr h="365736">
                <a:tc>
                  <a:txBody>
                    <a:bodyPr/>
                    <a:lstStyle/>
                    <a:p>
                      <a:pPr algn="r"/>
                      <a:r>
                        <a:rPr lang="ar-SA" sz="1800" b="1" dirty="0" smtClean="0">
                          <a:solidFill>
                            <a:srgbClr val="FF0000"/>
                          </a:solidFill>
                        </a:rPr>
                        <a:t>المجموع</a:t>
                      </a:r>
                      <a:endParaRPr lang="en-GB" sz="1800" b="1" dirty="0">
                        <a:solidFill>
                          <a:srgbClr val="FF0000"/>
                        </a:solidFill>
                      </a:endParaRPr>
                    </a:p>
                  </a:txBody>
                  <a:tcPr marT="45709" marB="45709"/>
                </a:tc>
                <a:tc>
                  <a:txBody>
                    <a:bodyPr/>
                    <a:lstStyle/>
                    <a:p>
                      <a:pPr algn="ctr"/>
                      <a:r>
                        <a:rPr lang="ar-SA" sz="1800" b="1" dirty="0" smtClean="0">
                          <a:solidFill>
                            <a:srgbClr val="FF0000"/>
                          </a:solidFill>
                        </a:rPr>
                        <a:t>730000</a:t>
                      </a:r>
                      <a:endParaRPr lang="en-GB" sz="1800" b="1" dirty="0">
                        <a:solidFill>
                          <a:srgbClr val="FF0000"/>
                        </a:solidFill>
                      </a:endParaRPr>
                    </a:p>
                  </a:txBody>
                  <a:tcPr marT="45709" marB="45709"/>
                </a:tc>
                <a:tc>
                  <a:txBody>
                    <a:bodyPr/>
                    <a:lstStyle/>
                    <a:p>
                      <a:pPr algn="ctr"/>
                      <a:r>
                        <a:rPr lang="ar-SA" sz="1800" b="1" dirty="0" smtClean="0">
                          <a:solidFill>
                            <a:srgbClr val="FF0000"/>
                          </a:solidFill>
                        </a:rPr>
                        <a:t>730000</a:t>
                      </a:r>
                      <a:endParaRPr lang="en-GB" sz="1800" b="1" dirty="0">
                        <a:solidFill>
                          <a:srgbClr val="FF0000"/>
                        </a:solidFill>
                      </a:endParaRPr>
                    </a:p>
                  </a:txBody>
                  <a:tcPr marT="45709" marB="45709"/>
                </a:tc>
                <a:tc>
                  <a:txBody>
                    <a:bodyPr/>
                    <a:lstStyle/>
                    <a:p>
                      <a:pPr algn="ctr"/>
                      <a:r>
                        <a:rPr lang="ar-SA" sz="1800" b="1" dirty="0" smtClean="0">
                          <a:solidFill>
                            <a:srgbClr val="FF0000"/>
                          </a:solidFill>
                        </a:rPr>
                        <a:t>1500000</a:t>
                      </a:r>
                      <a:endParaRPr lang="en-GB" sz="1800" b="1" dirty="0">
                        <a:solidFill>
                          <a:srgbClr val="FF0000"/>
                        </a:solidFill>
                      </a:endParaRPr>
                    </a:p>
                  </a:txBody>
                  <a:tcPr marT="45709" marB="45709"/>
                </a:tc>
                <a:tc>
                  <a:txBody>
                    <a:bodyPr/>
                    <a:lstStyle/>
                    <a:p>
                      <a:pPr algn="ctr"/>
                      <a:r>
                        <a:rPr lang="ar-SA" sz="1800" b="1" dirty="0" smtClean="0">
                          <a:solidFill>
                            <a:srgbClr val="FF0000"/>
                          </a:solidFill>
                        </a:rPr>
                        <a:t>1500000</a:t>
                      </a:r>
                      <a:endParaRPr lang="en-GB" sz="1800" b="1" dirty="0">
                        <a:solidFill>
                          <a:srgbClr val="FF0000"/>
                        </a:solidFill>
                      </a:endParaRPr>
                    </a:p>
                  </a:txBody>
                  <a:tcPr marT="45709" marB="45709"/>
                </a:tc>
              </a:tr>
            </a:tbl>
          </a:graphicData>
        </a:graphic>
      </p:graphicFrame>
      <p:sp>
        <p:nvSpPr>
          <p:cNvPr id="156761"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74C94F38-2572-41D1-8CD9-2FF89572A681}" type="slidenum">
              <a:rPr lang="ar-SA" altLang="en-US" sz="1200" smtClean="0">
                <a:solidFill>
                  <a:schemeClr val="bg1"/>
                </a:solidFill>
              </a:rPr>
              <a:pPr eaLnBrk="1" hangingPunct="1">
                <a:spcBef>
                  <a:spcPct val="0"/>
                </a:spcBef>
                <a:buFontTx/>
                <a:buNone/>
              </a:pPr>
              <a:t>29</a:t>
            </a:fld>
            <a:endParaRPr lang="en-US" altLang="en-US" sz="1200" dirty="0" smtClean="0">
              <a:solidFill>
                <a:schemeClr val="bg1"/>
              </a:solidFill>
            </a:endParaRPr>
          </a:p>
        </p:txBody>
      </p:sp>
    </p:spTree>
    <p:extLst>
      <p:ext uri="{BB962C8B-B14F-4D97-AF65-F5344CB8AC3E}">
        <p14:creationId xmlns:p14="http://schemas.microsoft.com/office/powerpoint/2010/main" val="40023226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168</TotalTime>
  <Words>1616</Words>
  <Application>Microsoft Office PowerPoint</Application>
  <PresentationFormat>A4 Paper (210x297 mm)</PresentationFormat>
  <Paragraphs>792</Paragraphs>
  <Slides>30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ae_AlMateen</vt:lpstr>
      <vt:lpstr>Arial</vt:lpstr>
      <vt:lpstr>AYM Wadiy S_U normal.</vt:lpstr>
      <vt:lpstr>Calibri</vt:lpstr>
      <vt:lpstr>Times New Roman</vt:lpstr>
      <vt:lpstr>Wingdings</vt:lpstr>
      <vt:lpstr>Office Theme</vt:lpstr>
      <vt:lpstr>PowerPoint Presentation</vt:lpstr>
      <vt:lpstr>المحاضرة السادسة</vt:lpstr>
      <vt:lpstr>النقاط الرئيسية:</vt:lpstr>
      <vt:lpstr>  </vt:lpstr>
      <vt:lpstr>ثانياً:الترحيل إلى دفتر الأستاذ</vt:lpstr>
      <vt:lpstr>شكل الحساب في دفتر الأستاذ</vt:lpstr>
      <vt:lpstr>الترصيد  Balancing</vt:lpstr>
      <vt:lpstr>PowerPoint Presentation</vt:lpstr>
      <vt:lpstr> </vt:lpstr>
      <vt:lpstr>   </vt:lpstr>
      <vt:lpstr>  </vt:lpstr>
      <vt:lpstr>لاحظ أن:</vt:lpstr>
      <vt:lpstr>بالتطبيق على مثال منشأة ناصر يمكن تصوير الحسابات في دفتر الأستاذ وذلك كما يلي: </vt:lpstr>
      <vt:lpstr>كما يمكن تصوير حساب رأس المال كما يلي: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الحساب ذو الرصيد المتحرك</vt:lpstr>
      <vt:lpstr>حـ/ البنك</vt:lpstr>
      <vt:lpstr>إعداد ميزان المراجعة</vt:lpstr>
      <vt:lpstr>كيفية إعداد ميزان المراجعة</vt:lpstr>
      <vt:lpstr>لا يعد توازن ميزان المراجعة دليلاً على صحة جميع العمليات المسجلة بالدفاتر حيث قد تحدث بعض الأخطاء التي لا تؤثر على توازن ميزان المراجعة مثل:</vt:lpstr>
      <vt:lpstr>تابع ميزان المراجعة</vt:lpstr>
      <vt:lpstr>بالتطبيق على مثال منشأة ناصر يمكن إعداد ميزان المراجعة بالمجاميع وبالأرصدة  في 1/30 وذلك كما يلي:</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19</cp:revision>
  <dcterms:created xsi:type="dcterms:W3CDTF">2014-09-11T06:47:01Z</dcterms:created>
  <dcterms:modified xsi:type="dcterms:W3CDTF">2015-11-03T06:33:21Z</dcterms:modified>
</cp:coreProperties>
</file>