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310" r:id="rId3"/>
    <p:sldId id="319" r:id="rId4"/>
    <p:sldId id="320" r:id="rId5"/>
    <p:sldId id="321" r:id="rId6"/>
    <p:sldId id="322" r:id="rId7"/>
    <p:sldId id="323" r:id="rId8"/>
    <p:sldId id="324" r:id="rId9"/>
    <p:sldId id="325" r:id="rId10"/>
    <p:sldId id="326" r:id="rId11"/>
    <p:sldId id="327" r:id="rId12"/>
    <p:sldId id="328" r:id="rId13"/>
    <p:sldId id="329" r:id="rId14"/>
    <p:sldId id="330" r:id="rId15"/>
    <p:sldId id="331" r:id="rId16"/>
    <p:sldId id="332" r:id="rId17"/>
    <p:sldId id="333"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29" autoAdjust="0"/>
    <p:restoredTop sz="94664" autoAdjust="0"/>
  </p:normalViewPr>
  <p:slideViewPr>
    <p:cSldViewPr>
      <p:cViewPr varScale="1">
        <p:scale>
          <a:sx n="59" d="100"/>
          <a:sy n="59" d="100"/>
        </p:scale>
        <p:origin x="78" y="76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03-Nov-15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8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328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30000"/>
              </a:spcBef>
              <a:defRPr sz="1200">
                <a:solidFill>
                  <a:schemeClr val="tx1"/>
                </a:solidFill>
                <a:latin typeface="Calibri" pitchFamily="34" charset="0"/>
              </a:defRPr>
            </a:lvl1pPr>
            <a:lvl2pPr marL="742950" indent="-285750" algn="l" rtl="0" eaLnBrk="0" hangingPunct="0">
              <a:spcBef>
                <a:spcPct val="30000"/>
              </a:spcBef>
              <a:defRPr sz="1200">
                <a:solidFill>
                  <a:schemeClr val="tx1"/>
                </a:solidFill>
                <a:latin typeface="Calibri" pitchFamily="34" charset="0"/>
              </a:defRPr>
            </a:lvl2pPr>
            <a:lvl3pPr marL="1143000" indent="-228600" algn="l" rtl="0" eaLnBrk="0" hangingPunct="0">
              <a:spcBef>
                <a:spcPct val="30000"/>
              </a:spcBef>
              <a:defRPr sz="1200">
                <a:solidFill>
                  <a:schemeClr val="tx1"/>
                </a:solidFill>
                <a:latin typeface="Calibri" pitchFamily="34" charset="0"/>
              </a:defRPr>
            </a:lvl3pPr>
            <a:lvl4pPr marL="1600200" indent="-228600" algn="l" rtl="0" eaLnBrk="0" hangingPunct="0">
              <a:spcBef>
                <a:spcPct val="30000"/>
              </a:spcBef>
              <a:defRPr sz="1200">
                <a:solidFill>
                  <a:schemeClr val="tx1"/>
                </a:solidFill>
                <a:latin typeface="Calibri" pitchFamily="34" charset="0"/>
              </a:defRPr>
            </a:lvl4pPr>
            <a:lvl5pPr marL="2057400" indent="-228600" algn="l" rtl="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1EB51D29-9AC7-4C3D-96E1-5AFD52275EDA}" type="slidenum">
              <a:rPr lang="ar-SA" altLang="en-US" smtClean="0">
                <a:solidFill>
                  <a:prstClr val="black"/>
                </a:solidFill>
              </a:rPr>
              <a:pPr algn="r" eaLnBrk="1" hangingPunct="1">
                <a:spcBef>
                  <a:spcPct val="0"/>
                </a:spcBef>
              </a:pPr>
              <a:t>4</a:t>
            </a:fld>
            <a:endParaRPr lang="en-US" altLang="en-US" smtClean="0">
              <a:solidFill>
                <a:prstClr val="black"/>
              </a:solidFill>
            </a:endParaRPr>
          </a:p>
        </p:txBody>
      </p:sp>
    </p:spTree>
    <p:extLst>
      <p:ext uri="{BB962C8B-B14F-4D97-AF65-F5344CB8AC3E}">
        <p14:creationId xmlns:p14="http://schemas.microsoft.com/office/powerpoint/2010/main" val="3911301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2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Jjleg td</a:t>
            </a:r>
            <a:endParaRPr lang="en-GB" altLang="en-US" smtClean="0"/>
          </a:p>
        </p:txBody>
      </p:sp>
      <p:sp>
        <p:nvSpPr>
          <p:cNvPr id="3328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spcBef>
                <a:spcPct val="30000"/>
              </a:spcBef>
              <a:defRPr sz="1200">
                <a:solidFill>
                  <a:schemeClr val="tx1"/>
                </a:solidFill>
                <a:latin typeface="Calibri" pitchFamily="34" charset="0"/>
              </a:defRPr>
            </a:lvl1pPr>
            <a:lvl2pPr marL="742950" indent="-285750" algn="l" rtl="0" eaLnBrk="0" hangingPunct="0">
              <a:spcBef>
                <a:spcPct val="30000"/>
              </a:spcBef>
              <a:defRPr sz="1200">
                <a:solidFill>
                  <a:schemeClr val="tx1"/>
                </a:solidFill>
                <a:latin typeface="Calibri" pitchFamily="34" charset="0"/>
              </a:defRPr>
            </a:lvl2pPr>
            <a:lvl3pPr marL="1143000" indent="-228600" algn="l" rtl="0" eaLnBrk="0" hangingPunct="0">
              <a:spcBef>
                <a:spcPct val="30000"/>
              </a:spcBef>
              <a:defRPr sz="1200">
                <a:solidFill>
                  <a:schemeClr val="tx1"/>
                </a:solidFill>
                <a:latin typeface="Calibri" pitchFamily="34" charset="0"/>
              </a:defRPr>
            </a:lvl3pPr>
            <a:lvl4pPr marL="1600200" indent="-228600" algn="l" rtl="0" eaLnBrk="0" hangingPunct="0">
              <a:spcBef>
                <a:spcPct val="30000"/>
              </a:spcBef>
              <a:defRPr sz="1200">
                <a:solidFill>
                  <a:schemeClr val="tx1"/>
                </a:solidFill>
                <a:latin typeface="Calibri" pitchFamily="34" charset="0"/>
              </a:defRPr>
            </a:lvl4pPr>
            <a:lvl5pPr marL="2057400" indent="-228600" algn="l" rtl="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50D50055-674F-4DF8-BA2E-69425B031677}" type="slidenum">
              <a:rPr lang="ar-SA" altLang="en-US" smtClean="0">
                <a:cs typeface="Arial" pitchFamily="34" charset="0"/>
              </a:rPr>
              <a:pPr algn="r" eaLnBrk="1" hangingPunct="1">
                <a:spcBef>
                  <a:spcPct val="0"/>
                </a:spcBef>
              </a:pPr>
              <a:t>13</a:t>
            </a:fld>
            <a:endParaRPr lang="en-US" altLang="en-US" smtClean="0">
              <a:cs typeface="Arial" pitchFamily="34" charset="0"/>
            </a:endParaRPr>
          </a:p>
        </p:txBody>
      </p:sp>
    </p:spTree>
    <p:extLst>
      <p:ext uri="{BB962C8B-B14F-4D97-AF65-F5344CB8AC3E}">
        <p14:creationId xmlns:p14="http://schemas.microsoft.com/office/powerpoint/2010/main" val="3269918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2"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7329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مبادئ المحاسبة (1)</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SA" sz="2800" b="1" dirty="0">
                <a:solidFill>
                  <a:srgbClr val="7F7F7F"/>
                </a:solidFill>
                <a:latin typeface="Calibri" pitchFamily="34" charset="0"/>
                <a:cs typeface="Times New Roman" pitchFamily="18" charset="0"/>
              </a:rPr>
              <a:t>أسامة محمد </a:t>
            </a:r>
            <a:r>
              <a:rPr lang="ar-SA" sz="2800" b="1" dirty="0" smtClean="0">
                <a:solidFill>
                  <a:srgbClr val="7F7F7F"/>
                </a:solidFill>
                <a:latin typeface="Calibri" pitchFamily="34" charset="0"/>
                <a:cs typeface="Times New Roman" pitchFamily="18" charset="0"/>
              </a:rPr>
              <a:t>صالح</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السابعة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تابع الدورة المحاسبية (إعداد القوائم المالية)</a:t>
            </a:r>
            <a:endPar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88640"/>
            <a:ext cx="8915400" cy="1143000"/>
          </a:xfrm>
        </p:spPr>
        <p:txBody>
          <a:bodyPr/>
          <a:lstStyle/>
          <a:p>
            <a:pPr rtl="1"/>
            <a:r>
              <a:rPr lang="ar-SA" altLang="en-US" b="1" dirty="0">
                <a:solidFill>
                  <a:srgbClr val="C00000"/>
                </a:solidFill>
                <a:cs typeface="Arial" pitchFamily="34" charset="0"/>
              </a:rPr>
              <a:t>النقاط الرئيسية:</a:t>
            </a:r>
            <a:endParaRPr lang="en-US" b="1" dirty="0">
              <a:solidFill>
                <a:srgbClr val="C00000"/>
              </a:solidFill>
              <a:cs typeface="Arial" pitchFamily="34" charset="0"/>
            </a:endParaRPr>
          </a:p>
        </p:txBody>
      </p:sp>
      <p:sp>
        <p:nvSpPr>
          <p:cNvPr id="3" name="Content Placeholder 2"/>
          <p:cNvSpPr>
            <a:spLocks noGrp="1"/>
          </p:cNvSpPr>
          <p:nvPr>
            <p:ph idx="1"/>
          </p:nvPr>
        </p:nvSpPr>
        <p:spPr>
          <a:xfrm>
            <a:off x="495300" y="1340768"/>
            <a:ext cx="8915400" cy="4525963"/>
          </a:xfrm>
        </p:spPr>
        <p:txBody>
          <a:bodyPr/>
          <a:lstStyle/>
          <a:p>
            <a:pPr lvl="0" rtl="1" eaLnBrk="0" hangingPunct="0">
              <a:buFont typeface="Arial" pitchFamily="34" charset="0"/>
              <a:buChar char="•"/>
              <a:defRPr/>
            </a:pPr>
            <a:r>
              <a:rPr lang="ar-SA" dirty="0" smtClean="0">
                <a:solidFill>
                  <a:prstClr val="black"/>
                </a:solidFill>
              </a:rPr>
              <a:t>قائمة الدخل</a:t>
            </a:r>
            <a:endParaRPr lang="en-GB" dirty="0">
              <a:solidFill>
                <a:prstClr val="black"/>
              </a:solidFill>
            </a:endParaRPr>
          </a:p>
          <a:p>
            <a:pPr lvl="0" rtl="1" eaLnBrk="0" hangingPunct="0">
              <a:buFont typeface="Arial" pitchFamily="34" charset="0"/>
              <a:buChar char="•"/>
              <a:defRPr/>
            </a:pPr>
            <a:r>
              <a:rPr lang="ar-SA" dirty="0" smtClean="0">
                <a:solidFill>
                  <a:prstClr val="black"/>
                </a:solidFill>
              </a:rPr>
              <a:t>قائمة المركز المالي</a:t>
            </a:r>
            <a:endParaRPr lang="en-GB" dirty="0">
              <a:solidFill>
                <a:prstClr val="black"/>
              </a:solidFill>
            </a:endParaRPr>
          </a:p>
          <a:p>
            <a:pPr rtl="1"/>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20643501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Content Placeholder 2"/>
          <p:cNvSpPr>
            <a:spLocks noGrp="1"/>
          </p:cNvSpPr>
          <p:nvPr>
            <p:ph sz="quarter" idx="1"/>
          </p:nvPr>
        </p:nvSpPr>
        <p:spPr>
          <a:xfrm>
            <a:off x="495300" y="1268760"/>
            <a:ext cx="8915400" cy="4525963"/>
          </a:xfrm>
        </p:spPr>
        <p:txBody>
          <a:bodyPr/>
          <a:lstStyle/>
          <a:p>
            <a:pPr rtl="1"/>
            <a:r>
              <a:rPr lang="ar-SA" altLang="en-US" dirty="0" smtClean="0">
                <a:cs typeface="Arial" pitchFamily="34" charset="0"/>
              </a:rPr>
              <a:t>تتمثل مراحل الدورة المحاسبية في</a:t>
            </a:r>
          </a:p>
          <a:p>
            <a:pPr marL="355600" lvl="0" indent="-355600" rtl="1">
              <a:spcBef>
                <a:spcPct val="50000"/>
              </a:spcBef>
              <a:buSzPct val="140000"/>
              <a:buFont typeface="Wingdings" panose="05000000000000000000" pitchFamily="2" charset="2"/>
              <a:buChar char="v"/>
              <a:defRPr/>
            </a:pPr>
            <a:r>
              <a:rPr lang="ar-SA" sz="2400" dirty="0">
                <a:solidFill>
                  <a:srgbClr val="002A00"/>
                </a:solidFill>
                <a:latin typeface="Arial" charset="0"/>
              </a:rPr>
              <a:t>التسجيل في دفتر اليومية العامة</a:t>
            </a:r>
          </a:p>
          <a:p>
            <a:pPr marL="355600" lvl="0" indent="-355600" rtl="1">
              <a:spcBef>
                <a:spcPct val="50000"/>
              </a:spcBef>
              <a:buSzPct val="140000"/>
              <a:buFont typeface="Wingdings" panose="05000000000000000000" pitchFamily="2" charset="2"/>
              <a:buChar char="v"/>
              <a:defRPr/>
            </a:pPr>
            <a:r>
              <a:rPr lang="ar-SA" sz="2400" dirty="0">
                <a:solidFill>
                  <a:srgbClr val="002A00"/>
                </a:solidFill>
                <a:latin typeface="Arial" charset="0"/>
              </a:rPr>
              <a:t>ترحيل القيود من دفتر اليومية إلى دفتر الأستاذ العام </a:t>
            </a:r>
          </a:p>
          <a:p>
            <a:pPr marL="355600" lvl="0" indent="-355600" rtl="1">
              <a:spcBef>
                <a:spcPct val="50000"/>
              </a:spcBef>
              <a:buSzPct val="140000"/>
              <a:buFont typeface="Wingdings" panose="05000000000000000000" pitchFamily="2" charset="2"/>
              <a:buChar char="v"/>
              <a:defRPr/>
            </a:pPr>
            <a:r>
              <a:rPr lang="ar-SA" sz="2400" dirty="0">
                <a:solidFill>
                  <a:srgbClr val="002A00"/>
                </a:solidFill>
                <a:latin typeface="Arial" charset="0"/>
              </a:rPr>
              <a:t>إعداد ميزان المراجعة</a:t>
            </a:r>
          </a:p>
          <a:p>
            <a:pPr marL="355600" indent="-355600" rtl="1">
              <a:spcBef>
                <a:spcPct val="50000"/>
              </a:spcBef>
              <a:buSzPct val="140000"/>
              <a:buFont typeface="Wingdings" panose="05000000000000000000" pitchFamily="2" charset="2"/>
              <a:buChar char="v"/>
              <a:defRPr/>
            </a:pPr>
            <a:r>
              <a:rPr lang="ar-SA" sz="2400" b="1" u="sng" dirty="0">
                <a:solidFill>
                  <a:srgbClr val="FF0000"/>
                </a:solidFill>
                <a:latin typeface="Arial" charset="0"/>
              </a:rPr>
              <a:t>إعداد القوائم المالية</a:t>
            </a:r>
          </a:p>
          <a:p>
            <a:pPr rtl="1"/>
            <a:r>
              <a:rPr lang="ar-SA" altLang="en-US" dirty="0" smtClean="0">
                <a:solidFill>
                  <a:srgbClr val="7030A0"/>
                </a:solidFill>
                <a:cs typeface="Arial" pitchFamily="34" charset="0"/>
              </a:rPr>
              <a:t>    </a:t>
            </a:r>
            <a:endParaRPr lang="en-GB" altLang="en-US" dirty="0" smtClean="0">
              <a:solidFill>
                <a:srgbClr val="7030A0"/>
              </a:solidFill>
              <a:cs typeface="Arial" pitchFamily="34" charset="0"/>
            </a:endParaRPr>
          </a:p>
        </p:txBody>
      </p:sp>
      <p:sp>
        <p:nvSpPr>
          <p:cNvPr id="7" name="Slide Number Placeholder 3"/>
          <p:cNvSpPr txBox="1">
            <a:spLocks/>
          </p:cNvSpPr>
          <p:nvPr/>
        </p:nvSpPr>
        <p:spPr>
          <a:xfrm>
            <a:off x="536575" y="6245225"/>
            <a:ext cx="2503488" cy="476250"/>
          </a:xfrm>
          <a:prstGeom prst="ellipse">
            <a:avLst/>
          </a:prstGeom>
          <a:noFill/>
        </p:spPr>
        <p:txBody>
          <a:bodyPr wrap="none" lIns="0" tIns="0" rIns="0" bIns="0" anchor="ctr" anchorCtr="1"/>
          <a:lstStyle/>
          <a:p>
            <a:pPr algn="ctr" rtl="0">
              <a:defRPr/>
            </a:pPr>
            <a:fld id="{D783E7FC-6056-440E-9D7F-7ABA8F054843}" type="slidenum">
              <a:rPr lang="ar-SA" sz="1400">
                <a:solidFill>
                  <a:srgbClr val="FFFFFF"/>
                </a:solidFill>
                <a:latin typeface="Calibri"/>
                <a:cs typeface="Times New Roman"/>
              </a:rPr>
              <a:pPr algn="ctr" rtl="0">
                <a:defRPr/>
              </a:pPr>
              <a:t>4</a:t>
            </a:fld>
            <a:endParaRPr lang="en-GB" sz="1400">
              <a:solidFill>
                <a:srgbClr val="FFFFFF"/>
              </a:solidFill>
              <a:latin typeface="Calibri"/>
            </a:endParaRPr>
          </a:p>
        </p:txBody>
      </p:sp>
      <p:sp>
        <p:nvSpPr>
          <p:cNvPr id="128007" name="Rectangle 7"/>
          <p:cNvSpPr>
            <a:spLocks noChangeArrowheads="1"/>
          </p:cNvSpPr>
          <p:nvPr/>
        </p:nvSpPr>
        <p:spPr bwMode="auto">
          <a:xfrm>
            <a:off x="3788094" y="139279"/>
            <a:ext cx="5638800" cy="769441"/>
          </a:xfrm>
          <a:prstGeom prst="rect">
            <a:avLst/>
          </a:prstGeom>
          <a:extLst/>
        </p:spPr>
        <p:txBody>
          <a:bodyPr/>
          <a:lstStyle/>
          <a:p>
            <a:r>
              <a:rPr lang="ar-SA" altLang="en-US" sz="4400" b="1" dirty="0">
                <a:solidFill>
                  <a:srgbClr val="C00000"/>
                </a:solidFill>
                <a:latin typeface="+mj-lt"/>
                <a:ea typeface="+mj-ea"/>
              </a:rPr>
              <a:t>تابع الدورة المحاسبية</a:t>
            </a:r>
            <a:endParaRPr lang="en-GB" altLang="en-US" sz="4400" b="1" dirty="0">
              <a:solidFill>
                <a:srgbClr val="C00000"/>
              </a:solidFill>
              <a:latin typeface="+mj-lt"/>
              <a:ea typeface="+mj-ea"/>
            </a:endParaRPr>
          </a:p>
        </p:txBody>
      </p:sp>
      <p:sp>
        <p:nvSpPr>
          <p:cNvPr id="128009"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AD0082B3-94FF-4B83-9C98-5CFD1148FE27}" type="slidenum">
              <a:rPr lang="ar-SA" altLang="en-US" sz="1200" smtClean="0">
                <a:solidFill>
                  <a:prstClr val="white"/>
                </a:solidFill>
              </a:rPr>
              <a:pPr eaLnBrk="1" hangingPunct="1">
                <a:spcBef>
                  <a:spcPct val="0"/>
                </a:spcBef>
                <a:buFontTx/>
                <a:buNone/>
              </a:pPr>
              <a:t>4</a:t>
            </a:fld>
            <a:endParaRPr lang="en-US" altLang="en-US" sz="1200" smtClean="0">
              <a:solidFill>
                <a:prstClr val="white"/>
              </a:solidFill>
            </a:endParaRPr>
          </a:p>
        </p:txBody>
      </p:sp>
    </p:spTree>
    <p:extLst>
      <p:ext uri="{BB962C8B-B14F-4D97-AF65-F5344CB8AC3E}">
        <p14:creationId xmlns:p14="http://schemas.microsoft.com/office/powerpoint/2010/main" val="99304528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itle 1"/>
          <p:cNvSpPr>
            <a:spLocks noGrp="1"/>
          </p:cNvSpPr>
          <p:nvPr>
            <p:ph type="title"/>
          </p:nvPr>
        </p:nvSpPr>
        <p:spPr>
          <a:xfrm>
            <a:off x="495300" y="188640"/>
            <a:ext cx="8915400" cy="1143000"/>
          </a:xfrm>
        </p:spPr>
        <p:txBody>
          <a:bodyPr/>
          <a:lstStyle/>
          <a:p>
            <a:pPr rtl="1"/>
            <a:r>
              <a:rPr lang="ar-SA" altLang="en-US" b="1" dirty="0">
                <a:solidFill>
                  <a:srgbClr val="C00000"/>
                </a:solidFill>
                <a:cs typeface="Arial" pitchFamily="34" charset="0"/>
              </a:rPr>
              <a:t>إعداد القوائم المالية</a:t>
            </a:r>
            <a:endParaRPr lang="en-GB" altLang="en-US" b="1" dirty="0">
              <a:solidFill>
                <a:srgbClr val="C00000"/>
              </a:solidFill>
              <a:cs typeface="Arial" pitchFamily="34" charset="0"/>
            </a:endParaRPr>
          </a:p>
        </p:txBody>
      </p:sp>
      <p:sp>
        <p:nvSpPr>
          <p:cNvPr id="160771" name="Content Placeholder 2"/>
          <p:cNvSpPr>
            <a:spLocks noGrp="1"/>
          </p:cNvSpPr>
          <p:nvPr>
            <p:ph idx="1"/>
          </p:nvPr>
        </p:nvSpPr>
        <p:spPr/>
        <p:txBody>
          <a:bodyPr/>
          <a:lstStyle/>
          <a:p>
            <a:pPr algn="just" rtl="1">
              <a:lnSpc>
                <a:spcPct val="150000"/>
              </a:lnSpc>
            </a:pPr>
            <a:r>
              <a:rPr lang="ar-SA" altLang="en-US" b="1" dirty="0" smtClean="0">
                <a:solidFill>
                  <a:srgbClr val="FF0000"/>
                </a:solidFill>
                <a:cs typeface="Arial" pitchFamily="34" charset="0"/>
              </a:rPr>
              <a:t>انواع القوائم المالية</a:t>
            </a:r>
          </a:p>
          <a:p>
            <a:pPr algn="just" rtl="1">
              <a:lnSpc>
                <a:spcPct val="150000"/>
              </a:lnSpc>
            </a:pPr>
            <a:r>
              <a:rPr lang="ar-SA" altLang="en-US" dirty="0">
                <a:cs typeface="Arial" pitchFamily="34" charset="0"/>
              </a:rPr>
              <a:t>قائمة </a:t>
            </a:r>
            <a:r>
              <a:rPr lang="ar-SA" altLang="en-US" dirty="0" smtClean="0">
                <a:cs typeface="Arial" pitchFamily="34" charset="0"/>
              </a:rPr>
              <a:t>الدخل – قائمة المركز المالي – قائمة التدفقات النقدية – قائمة التغير في حقوق الملكية</a:t>
            </a:r>
            <a:endParaRPr lang="ar-SA" altLang="en-US" b="1" dirty="0" smtClean="0">
              <a:solidFill>
                <a:srgbClr val="FF0000"/>
              </a:solidFill>
              <a:cs typeface="Arial" pitchFamily="34" charset="0"/>
            </a:endParaRPr>
          </a:p>
          <a:p>
            <a:pPr algn="just" rtl="1">
              <a:lnSpc>
                <a:spcPct val="150000"/>
              </a:lnSpc>
            </a:pPr>
            <a:r>
              <a:rPr lang="ar-SA" altLang="en-US" b="1" dirty="0" smtClean="0">
                <a:solidFill>
                  <a:srgbClr val="FF0000"/>
                </a:solidFill>
                <a:cs typeface="Arial" pitchFamily="34" charset="0"/>
              </a:rPr>
              <a:t>الهدف من إعداد القوائم المالية</a:t>
            </a:r>
            <a:endParaRPr lang="ar-SA" altLang="en-US" dirty="0" smtClean="0">
              <a:cs typeface="Arial" pitchFamily="34" charset="0"/>
            </a:endParaRPr>
          </a:p>
          <a:p>
            <a:pPr algn="just" rtl="1">
              <a:lnSpc>
                <a:spcPct val="150000"/>
              </a:lnSpc>
            </a:pPr>
            <a:r>
              <a:rPr lang="ar-SA" altLang="en-US" sz="2800" dirty="0" smtClean="0">
                <a:cs typeface="Arial" pitchFamily="34" charset="0"/>
              </a:rPr>
              <a:t>تعد القوائم المالية بمثابة المنتج النهائي للدورة المحاسبية والتي تمكن المنشاة بصفة أساسية من قياس نتيجة أعمالها والوقوف على مركزها المالي</a:t>
            </a:r>
            <a:endParaRPr lang="en-GB" altLang="en-US" sz="2800" dirty="0" smtClean="0">
              <a:cs typeface="Arial" pitchFamily="34" charset="0"/>
            </a:endParaRPr>
          </a:p>
        </p:txBody>
      </p:sp>
      <p:sp>
        <p:nvSpPr>
          <p:cNvPr id="16077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31DBDCAC-341F-493B-8654-AE0DC583F529}" type="slidenum">
              <a:rPr lang="ar-SA" altLang="en-US" sz="1200" smtClean="0">
                <a:solidFill>
                  <a:schemeClr val="bg1"/>
                </a:solidFill>
              </a:rPr>
              <a:pPr eaLnBrk="1" hangingPunct="1">
                <a:spcBef>
                  <a:spcPct val="0"/>
                </a:spcBef>
                <a:buFontTx/>
                <a:buNone/>
              </a:pPr>
              <a:t>5</a:t>
            </a:fld>
            <a:endParaRPr lang="en-US" altLang="en-US" sz="1200" smtClean="0">
              <a:solidFill>
                <a:schemeClr val="bg1"/>
              </a:solidFill>
            </a:endParaRPr>
          </a:p>
        </p:txBody>
      </p:sp>
    </p:spTree>
    <p:extLst>
      <p:ext uri="{BB962C8B-B14F-4D97-AF65-F5344CB8AC3E}">
        <p14:creationId xmlns:p14="http://schemas.microsoft.com/office/powerpoint/2010/main" val="1297307469"/>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488" y="345976"/>
            <a:ext cx="9066212" cy="1066800"/>
          </a:xfrm>
        </p:spPr>
        <p:txBody>
          <a:bodyPr/>
          <a:lstStyle/>
          <a:p>
            <a:pPr rtl="1"/>
            <a:r>
              <a:rPr lang="ar-SA" altLang="en-US" sz="3200" b="1">
                <a:solidFill>
                  <a:srgbClr val="C00000"/>
                </a:solidFill>
                <a:cs typeface="Arial" pitchFamily="34" charset="0"/>
              </a:rPr>
              <a:t>سوف يتم التركيز في المقرر الحالي على قائمتي الدخل والمركز المالي فقط</a:t>
            </a:r>
          </a:p>
        </p:txBody>
      </p:sp>
      <p:sp>
        <p:nvSpPr>
          <p:cNvPr id="3" name="Content Placeholder 2"/>
          <p:cNvSpPr>
            <a:spLocks noGrp="1"/>
          </p:cNvSpPr>
          <p:nvPr>
            <p:ph idx="1"/>
          </p:nvPr>
        </p:nvSpPr>
        <p:spPr>
          <a:xfrm>
            <a:off x="457200" y="1371600"/>
            <a:ext cx="8953500" cy="4648200"/>
          </a:xfrm>
        </p:spPr>
        <p:txBody>
          <a:bodyPr/>
          <a:lstStyle/>
          <a:p>
            <a:pPr rtl="1">
              <a:defRPr/>
            </a:pPr>
            <a:r>
              <a:rPr lang="en-GB" sz="2800" b="1" dirty="0" smtClean="0">
                <a:cs typeface="+mn-cs"/>
              </a:rPr>
              <a:t>Income Statement</a:t>
            </a:r>
            <a:r>
              <a:rPr lang="ar-SA" sz="2800" b="1" dirty="0" smtClean="0">
                <a:cs typeface="+mn-cs"/>
              </a:rPr>
              <a:t> </a:t>
            </a:r>
            <a:r>
              <a:rPr lang="ar-SA" sz="2800" b="1" dirty="0">
                <a:solidFill>
                  <a:srgbClr val="FF0000"/>
                </a:solidFill>
                <a:cs typeface="+mn-cs"/>
              </a:rPr>
              <a:t>اول</a:t>
            </a:r>
            <a:r>
              <a:rPr lang="ar-SA" sz="2800" b="1" dirty="0" smtClean="0">
                <a:cs typeface="+mn-cs"/>
              </a:rPr>
              <a:t>اً</a:t>
            </a:r>
            <a:r>
              <a:rPr lang="ar-SA" sz="2800" b="1" dirty="0" smtClean="0">
                <a:solidFill>
                  <a:srgbClr val="FF0000"/>
                </a:solidFill>
                <a:cs typeface="+mn-cs"/>
              </a:rPr>
              <a:t>: قائمة الدخل</a:t>
            </a:r>
            <a:r>
              <a:rPr lang="ar-SA" sz="2800" b="1" dirty="0" smtClean="0">
                <a:cs typeface="+mn-cs"/>
              </a:rPr>
              <a:t>   </a:t>
            </a:r>
            <a:endParaRPr lang="en-GB" sz="2800" b="1" dirty="0" smtClean="0">
              <a:cs typeface="+mn-cs"/>
            </a:endParaRPr>
          </a:p>
          <a:p>
            <a:pPr rtl="1">
              <a:lnSpc>
                <a:spcPct val="150000"/>
              </a:lnSpc>
              <a:defRPr/>
            </a:pPr>
            <a:r>
              <a:rPr lang="ar-SA" sz="2800" dirty="0" smtClean="0">
                <a:cs typeface="+mn-cs"/>
              </a:rPr>
              <a:t>تقرير يبين نتيجة أعمال المنشاة من ربح أو خسارة خلال فترة منتهية، وفي هذا التقرير تتم المقابلة بين الإيرادات التي تحققت خلال الفترة والمصروفات التي أنفقت في سبيل تحقيق تلك الإيرادات</a:t>
            </a:r>
          </a:p>
          <a:p>
            <a:pPr rtl="1">
              <a:defRPr/>
            </a:pPr>
            <a:r>
              <a:rPr lang="ar-SA" sz="2800" dirty="0" smtClean="0">
                <a:cs typeface="+mn-cs"/>
              </a:rPr>
              <a:t>وتكون نتيجة هذه المقابلة هو ما تحققه المنشأة من ربح أو خسارة، حيث:</a:t>
            </a:r>
            <a:endParaRPr lang="en-GB" sz="2800" dirty="0" smtClean="0">
              <a:cs typeface="+mn-cs"/>
            </a:endParaRPr>
          </a:p>
          <a:p>
            <a:pPr rtl="1">
              <a:lnSpc>
                <a:spcPct val="150000"/>
              </a:lnSpc>
              <a:buFont typeface="Arial" pitchFamily="34" charset="0"/>
              <a:buChar char="•"/>
              <a:defRPr/>
            </a:pPr>
            <a:r>
              <a:rPr lang="ar-SA" sz="2800" dirty="0" smtClean="0">
                <a:cs typeface="+mn-cs"/>
              </a:rPr>
              <a:t>في حالة زيادة الإيرادات عن المصروفات تكون النتيجة تحقيق ربح.</a:t>
            </a:r>
          </a:p>
          <a:p>
            <a:pPr rtl="1">
              <a:lnSpc>
                <a:spcPct val="150000"/>
              </a:lnSpc>
              <a:buFont typeface="Arial" pitchFamily="34" charset="0"/>
              <a:buChar char="•"/>
              <a:defRPr/>
            </a:pPr>
            <a:r>
              <a:rPr lang="ar-SA" sz="2800" dirty="0" smtClean="0">
                <a:cs typeface="+mn-cs"/>
              </a:rPr>
              <a:t>في حالة زيادة المصروفات عن الإيرادات تكون النتيجة تحقيق الخسائر.</a:t>
            </a:r>
            <a:endParaRPr lang="en-GB" sz="2800" dirty="0" smtClean="0">
              <a:cs typeface="+mn-cs"/>
            </a:endParaRPr>
          </a:p>
          <a:p>
            <a:pPr rtl="1">
              <a:defRPr/>
            </a:pPr>
            <a:endParaRPr lang="en-GB" dirty="0"/>
          </a:p>
        </p:txBody>
      </p:sp>
      <p:sp>
        <p:nvSpPr>
          <p:cNvPr id="16282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F795F2B0-DF55-49EA-B8CC-CC5BD46885A5}" type="slidenum">
              <a:rPr lang="ar-SA" altLang="en-US" sz="1200" smtClean="0">
                <a:solidFill>
                  <a:schemeClr val="bg1"/>
                </a:solidFill>
              </a:rPr>
              <a:pPr eaLnBrk="1" hangingPunct="1">
                <a:spcBef>
                  <a:spcPct val="0"/>
                </a:spcBef>
                <a:buFontTx/>
                <a:buNone/>
              </a:pPr>
              <a:t>6</a:t>
            </a:fld>
            <a:endParaRPr lang="en-US" altLang="en-US" sz="1200" smtClean="0">
              <a:solidFill>
                <a:schemeClr val="bg1"/>
              </a:solidFill>
            </a:endParaRPr>
          </a:p>
        </p:txBody>
      </p:sp>
    </p:spTree>
    <p:extLst>
      <p:ext uri="{BB962C8B-B14F-4D97-AF65-F5344CB8AC3E}">
        <p14:creationId xmlns:p14="http://schemas.microsoft.com/office/powerpoint/2010/main" val="279342857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15962"/>
          </a:xfrm>
        </p:spPr>
        <p:txBody>
          <a:bodyPr/>
          <a:lstStyle/>
          <a:p>
            <a:r>
              <a:rPr lang="ar-SA" altLang="en-US" b="1" smtClean="0">
                <a:solidFill>
                  <a:srgbClr val="C00000"/>
                </a:solidFill>
                <a:cs typeface="Arial" pitchFamily="34" charset="0"/>
              </a:rPr>
              <a:t>العناصر الرئيسية لقائمة الدخل</a:t>
            </a:r>
            <a:endParaRPr lang="en-GB" altLang="en-US" b="1" smtClean="0">
              <a:solidFill>
                <a:srgbClr val="C00000"/>
              </a:solidFill>
              <a:cs typeface="Arial" pitchFamily="34" charset="0"/>
            </a:endParaRPr>
          </a:p>
        </p:txBody>
      </p:sp>
      <p:sp>
        <p:nvSpPr>
          <p:cNvPr id="3" name="Content Placeholder 2"/>
          <p:cNvSpPr>
            <a:spLocks noGrp="1"/>
          </p:cNvSpPr>
          <p:nvPr>
            <p:ph idx="1"/>
          </p:nvPr>
        </p:nvSpPr>
        <p:spPr>
          <a:xfrm>
            <a:off x="495300" y="1295400"/>
            <a:ext cx="8915400" cy="4830763"/>
          </a:xfrm>
        </p:spPr>
        <p:txBody>
          <a:bodyPr/>
          <a:lstStyle/>
          <a:p>
            <a:r>
              <a:rPr lang="en-GB" altLang="en-US" sz="2800" b="1" smtClean="0">
                <a:solidFill>
                  <a:srgbClr val="FF0000"/>
                </a:solidFill>
                <a:cs typeface="Arial" pitchFamily="34" charset="0"/>
              </a:rPr>
              <a:t>Revenues </a:t>
            </a:r>
            <a:r>
              <a:rPr lang="ar-SA" altLang="en-US" sz="2700" b="1" smtClean="0">
                <a:cs typeface="Arial" pitchFamily="34" charset="0"/>
              </a:rPr>
              <a:t>الإيرادات </a:t>
            </a:r>
            <a:r>
              <a:rPr lang="en-GB" altLang="en-US" sz="2700" b="1" smtClean="0">
                <a:cs typeface="Arial" pitchFamily="34" charset="0"/>
              </a:rPr>
              <a:t> </a:t>
            </a:r>
          </a:p>
          <a:p>
            <a:pPr algn="just" rtl="1"/>
            <a:r>
              <a:rPr lang="ar-SA" altLang="en-US" sz="2700" smtClean="0">
                <a:cs typeface="Arial" pitchFamily="34" charset="0"/>
              </a:rPr>
              <a:t>تتمثل في المبالغ المحصلة والمبالغ تحت التحصيل مقابل ما تقدمه المنشأة من خدمات أو تسلمه من سلع للعملاء خلال الفترة.</a:t>
            </a:r>
            <a:endParaRPr lang="en-GB" altLang="en-US" sz="2700" smtClean="0">
              <a:cs typeface="Arial" pitchFamily="34" charset="0"/>
            </a:endParaRPr>
          </a:p>
          <a:p>
            <a:r>
              <a:rPr lang="en-GB" altLang="en-US" sz="2700" b="1" smtClean="0">
                <a:solidFill>
                  <a:srgbClr val="FF0000"/>
                </a:solidFill>
                <a:cs typeface="Arial" pitchFamily="34" charset="0"/>
              </a:rPr>
              <a:t>Expenses</a:t>
            </a:r>
            <a:r>
              <a:rPr lang="ar-SA" altLang="en-US" sz="2700" b="1" smtClean="0">
                <a:cs typeface="Arial" pitchFamily="34" charset="0"/>
              </a:rPr>
              <a:t>المصروفات</a:t>
            </a:r>
            <a:r>
              <a:rPr lang="ar-SA" altLang="en-US" sz="2700" smtClean="0">
                <a:cs typeface="Arial" pitchFamily="34" charset="0"/>
              </a:rPr>
              <a:t>  </a:t>
            </a:r>
            <a:endParaRPr lang="en-GB" altLang="en-US" sz="2700" smtClean="0">
              <a:cs typeface="Arial" pitchFamily="34" charset="0"/>
            </a:endParaRPr>
          </a:p>
          <a:p>
            <a:pPr algn="just" rtl="1"/>
            <a:r>
              <a:rPr lang="ar-SA" altLang="en-US" sz="2700" smtClean="0">
                <a:cs typeface="Arial" pitchFamily="34" charset="0"/>
              </a:rPr>
              <a:t>تتمثل في تكلفة المواد والخدمات المستخدمة في إنجاز الأنشطة التي تزاولها المنشأة للحصول على الإيرادات.</a:t>
            </a:r>
            <a:endParaRPr lang="en-GB" altLang="en-US" sz="2700" smtClean="0">
              <a:cs typeface="Arial" pitchFamily="34" charset="0"/>
            </a:endParaRPr>
          </a:p>
          <a:p>
            <a:r>
              <a:rPr lang="en-GB" altLang="en-US" sz="2700" b="1" smtClean="0">
                <a:solidFill>
                  <a:srgbClr val="FF0000"/>
                </a:solidFill>
                <a:cs typeface="Arial" pitchFamily="34" charset="0"/>
              </a:rPr>
              <a:t>Net Profit (Loss)</a:t>
            </a:r>
            <a:r>
              <a:rPr lang="ar-SA" altLang="en-US" sz="2700" b="1" smtClean="0">
                <a:cs typeface="Arial" pitchFamily="34" charset="0"/>
              </a:rPr>
              <a:t>صافي الربح (الخسارة)  </a:t>
            </a:r>
          </a:p>
          <a:p>
            <a:pPr algn="just" rtl="1"/>
            <a:r>
              <a:rPr lang="ar-SA" altLang="en-US" sz="2700" smtClean="0">
                <a:cs typeface="Arial" pitchFamily="34" charset="0"/>
              </a:rPr>
              <a:t> يتمثل صافي الربح في الزيادة في الإيراد المحقق عن المصروفات المرتبطة به خلال الفترة، أما صافي الخسارة فيتمثل في النقص في الإيراد المحقق عن المصروفات المرتبطة به خلال الفترة.</a:t>
            </a:r>
            <a:endParaRPr lang="en-GB" altLang="en-US" sz="2700" smtClean="0">
              <a:cs typeface="Arial" pitchFamily="34" charset="0"/>
            </a:endParaRPr>
          </a:p>
        </p:txBody>
      </p:sp>
      <p:sp>
        <p:nvSpPr>
          <p:cNvPr id="16384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173DD2FA-5AEE-4788-A10E-07361FD50026}" type="slidenum">
              <a:rPr lang="ar-SA" altLang="en-US" sz="1200" smtClean="0">
                <a:solidFill>
                  <a:schemeClr val="bg1"/>
                </a:solidFill>
              </a:rPr>
              <a:pPr eaLnBrk="1" hangingPunct="1">
                <a:spcBef>
                  <a:spcPct val="0"/>
                </a:spcBef>
                <a:buFontTx/>
                <a:buNone/>
              </a:pPr>
              <a:t>7</a:t>
            </a:fld>
            <a:endParaRPr lang="en-US" altLang="en-US" sz="1200" smtClean="0">
              <a:solidFill>
                <a:schemeClr val="bg1"/>
              </a:solidFill>
            </a:endParaRPr>
          </a:p>
        </p:txBody>
      </p:sp>
    </p:spTree>
    <p:extLst>
      <p:ext uri="{BB962C8B-B14F-4D97-AF65-F5344CB8AC3E}">
        <p14:creationId xmlns:p14="http://schemas.microsoft.com/office/powerpoint/2010/main" val="383434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D7CF98D2-277C-48DD-9CF0-A7F019AF7F69}" type="slidenum">
              <a:rPr lang="ar-SA" altLang="en-US" sz="1200" smtClean="0">
                <a:solidFill>
                  <a:schemeClr val="bg1"/>
                </a:solidFill>
              </a:rPr>
              <a:pPr eaLnBrk="1" hangingPunct="1">
                <a:spcBef>
                  <a:spcPct val="0"/>
                </a:spcBef>
                <a:buFontTx/>
                <a:buNone/>
              </a:pPr>
              <a:t>8</a:t>
            </a:fld>
            <a:endParaRPr lang="en-US" altLang="en-US" sz="1200" smtClean="0">
              <a:solidFill>
                <a:schemeClr val="bg1"/>
              </a:solidFill>
            </a:endParaRPr>
          </a:p>
        </p:txBody>
      </p:sp>
      <p:sp>
        <p:nvSpPr>
          <p:cNvPr id="5" name="عنوان 1"/>
          <p:cNvSpPr txBox="1">
            <a:spLocks/>
          </p:cNvSpPr>
          <p:nvPr/>
        </p:nvSpPr>
        <p:spPr bwMode="auto">
          <a:xfrm>
            <a:off x="381000" y="434752"/>
            <a:ext cx="8915400" cy="762000"/>
          </a:xfrm>
          <a:prstGeom prst="rect">
            <a:avLst/>
          </a:prstGeom>
          <a:noFill/>
          <a:ln w="9525">
            <a:noFill/>
            <a:miter lim="800000"/>
            <a:headEnd/>
            <a:tailEnd/>
          </a:ln>
        </p:spPr>
        <p:txBody>
          <a:bodyPr anchor="ctr"/>
          <a:lstStyle/>
          <a:p>
            <a:pPr fontAlgn="auto">
              <a:spcAft>
                <a:spcPts val="0"/>
              </a:spcAft>
              <a:defRPr/>
            </a:pPr>
            <a:r>
              <a:rPr lang="ar-SA" sz="3400" b="1" dirty="0">
                <a:solidFill>
                  <a:srgbClr val="C00000"/>
                </a:solidFill>
              </a:rPr>
              <a:t> مثال لقائمة الدخل لمنشأة خدمية عن السنة المنتهية</a:t>
            </a:r>
          </a:p>
          <a:p>
            <a:pPr fontAlgn="auto">
              <a:spcAft>
                <a:spcPts val="0"/>
              </a:spcAft>
              <a:defRPr/>
            </a:pPr>
            <a:r>
              <a:rPr lang="ar-SA" sz="3400" b="1" dirty="0">
                <a:solidFill>
                  <a:srgbClr val="C00000"/>
                </a:solidFill>
              </a:rPr>
              <a:t>في 12/30××14هـ</a:t>
            </a:r>
            <a:endParaRPr lang="ar-SA" sz="3400" b="1" dirty="0">
              <a:solidFill>
                <a:srgbClr val="C00000"/>
              </a:solidFill>
              <a:latin typeface="+mj-lt"/>
              <a:ea typeface="+mj-ea"/>
              <a:cs typeface="Arial" charset="0"/>
            </a:endParaRPr>
          </a:p>
        </p:txBody>
      </p:sp>
      <p:graphicFrame>
        <p:nvGraphicFramePr>
          <p:cNvPr id="6" name="جدول 3"/>
          <p:cNvGraphicFramePr>
            <a:graphicFrameLocks noGrp="1"/>
          </p:cNvGraphicFramePr>
          <p:nvPr/>
        </p:nvGraphicFramePr>
        <p:xfrm>
          <a:off x="1285875" y="1368425"/>
          <a:ext cx="6867525" cy="4907280"/>
        </p:xfrm>
        <a:graphic>
          <a:graphicData uri="http://schemas.openxmlformats.org/drawingml/2006/table">
            <a:tbl>
              <a:tblPr rtl="1"/>
              <a:tblGrid>
                <a:gridCol w="1344612"/>
                <a:gridCol w="1533525"/>
                <a:gridCol w="3989388"/>
              </a:tblGrid>
              <a:tr h="350497">
                <a:tc gridSpan="2">
                  <a:txBody>
                    <a:bodyPr/>
                    <a:lstStyle/>
                    <a:p>
                      <a:pPr marL="22860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rgbClr val="FFFFFF"/>
                          </a:solidFill>
                          <a:effectLst>
                            <a:outerShdw blurRad="38100" dist="38100" dir="2700000" algn="tl">
                              <a:srgbClr val="000000"/>
                            </a:outerShdw>
                          </a:effectLst>
                          <a:latin typeface="Calibri" pitchFamily="34" charset="0"/>
                          <a:cs typeface="Arial" pitchFamily="34" charset="0"/>
                        </a:rPr>
                        <a:t>المبالغ</a:t>
                      </a:r>
                      <a:endParaRPr kumimoji="0" lang="en-US" sz="2000" b="1" i="0" u="none" strike="noStrike" cap="none" normalizeH="0" baseline="0" dirty="0" smtClean="0">
                        <a:ln>
                          <a:noFill/>
                        </a:ln>
                        <a:solidFill>
                          <a:srgbClr val="FFFFFF"/>
                        </a:solidFill>
                        <a:effectLst>
                          <a:outerShdw blurRad="38100" dist="38100" dir="2700000" algn="tl">
                            <a:srgbClr val="000000"/>
                          </a:outerShdw>
                        </a:effectLst>
                        <a:latin typeface="Calibri" pitchFamily="34" charset="0"/>
                        <a:cs typeface="Arial" pitchFamily="34"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rtl="1"/>
                      <a:endParaRPr lang="ar-SA"/>
                    </a:p>
                  </a:txBody>
                  <a:tcPr/>
                </a:tc>
                <a:tc>
                  <a:txBody>
                    <a:bodyPr/>
                    <a:lstStyle/>
                    <a:p>
                      <a:pPr marL="228600" marR="0" lvl="0" indent="0" algn="ct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smtClean="0">
                          <a:ln>
                            <a:noFill/>
                          </a:ln>
                          <a:solidFill>
                            <a:srgbClr val="FFFFFF"/>
                          </a:solidFill>
                          <a:effectLst>
                            <a:outerShdw blurRad="38100" dist="38100" dir="2700000" algn="tl">
                              <a:srgbClr val="000000"/>
                            </a:outerShdw>
                          </a:effectLst>
                          <a:latin typeface="Calibri" pitchFamily="34" charset="0"/>
                          <a:cs typeface="Arial" pitchFamily="34" charset="0"/>
                        </a:rPr>
                        <a:t>بيان</a:t>
                      </a:r>
                      <a:endParaRPr kumimoji="0" lang="en-US" sz="2000" b="1" i="0" u="none" strike="noStrike" cap="none" normalizeH="0" baseline="0" smtClean="0">
                        <a:ln>
                          <a:noFill/>
                        </a:ln>
                        <a:solidFill>
                          <a:srgbClr val="FFFFFF"/>
                        </a:solidFill>
                        <a:effectLst>
                          <a:outerShdw blurRad="38100" dist="38100" dir="2700000" algn="tl">
                            <a:srgbClr val="000000"/>
                          </a:outerShdw>
                        </a:effectLst>
                        <a:latin typeface="Calibri" pitchFamily="34" charset="0"/>
                        <a:cs typeface="Arial" pitchFamily="34"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455646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ar-SA" sz="2400" b="0" i="0" u="none" strike="noStrike" cap="none" normalizeH="0" baseline="0" smtClean="0">
                        <a:ln>
                          <a:noFill/>
                        </a:ln>
                        <a:solidFill>
                          <a:srgbClr val="000000"/>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ar-SA" sz="2400" b="0" i="0" u="none" strike="noStrike" cap="none" normalizeH="0" baseline="0" smtClean="0">
                        <a:ln>
                          <a:noFill/>
                        </a:ln>
                        <a:solidFill>
                          <a:srgbClr val="000000"/>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ar-SA" sz="2400" b="0" i="0" u="none" strike="noStrike" cap="none" normalizeH="0" baseline="0" smtClean="0">
                        <a:ln>
                          <a:noFill/>
                        </a:ln>
                        <a:solidFill>
                          <a:srgbClr val="000000"/>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ar-SA" sz="2400" b="0" i="0" u="none" strike="noStrike" cap="none" normalizeH="0" baseline="0" smtClean="0">
                        <a:ln>
                          <a:noFill/>
                        </a:ln>
                        <a:solidFill>
                          <a:srgbClr val="000000"/>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ar-SA" sz="2400" b="0" i="0" u="none" strike="noStrike" cap="none" normalizeH="0" baseline="0" smtClean="0">
                        <a:ln>
                          <a:noFill/>
                        </a:ln>
                        <a:solidFill>
                          <a:srgbClr val="000000"/>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ar-SA" sz="2400" b="0" i="0" u="none" strike="noStrike" cap="none" normalizeH="0" baseline="0" smtClean="0">
                        <a:ln>
                          <a:noFill/>
                        </a:ln>
                        <a:solidFill>
                          <a:srgbClr val="000000"/>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ar-SA" sz="2400" b="0" i="0" u="none" strike="noStrike" cap="none" normalizeH="0" baseline="0" smtClean="0">
                        <a:ln>
                          <a:noFill/>
                        </a:ln>
                        <a:solidFill>
                          <a:srgbClr val="000000"/>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ar-SA" sz="2400" b="0" i="0" u="none" strike="noStrike" cap="none" normalizeH="0" baseline="0" smtClean="0">
                        <a:ln>
                          <a:noFill/>
                        </a:ln>
                        <a:solidFill>
                          <a:srgbClr val="000000"/>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ar-SA" sz="2400" b="0" i="0" u="none" strike="noStrike" cap="none" normalizeH="0" baseline="0" smtClean="0">
                        <a:ln>
                          <a:noFill/>
                        </a:ln>
                        <a:solidFill>
                          <a:srgbClr val="000000"/>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FF0000"/>
                          </a:solidFill>
                          <a:effectLst/>
                          <a:latin typeface="Calibri" pitchFamily="34" charset="0"/>
                          <a:cs typeface="Arial" pitchFamily="34" charset="0"/>
                        </a:rPr>
                        <a:t>***</a:t>
                      </a:r>
                      <a:endParaRPr kumimoji="0" lang="en-GB" sz="2400" b="0" i="0" u="none" strike="noStrike" cap="none" normalizeH="0" baseline="0" smtClean="0">
                        <a:ln>
                          <a:noFill/>
                        </a:ln>
                        <a:solidFill>
                          <a:srgbClr val="FF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ar-SA" sz="2400" b="0" i="0" u="none" strike="noStrike" cap="none" normalizeH="0" baseline="0" smtClean="0">
                        <a:ln>
                          <a:noFill/>
                        </a:ln>
                        <a:solidFill>
                          <a:srgbClr val="000000"/>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0" i="0" u="none" strike="noStrike" cap="none" normalizeH="0" baseline="0" smtClean="0">
                          <a:ln>
                            <a:noFill/>
                          </a:ln>
                          <a:solidFill>
                            <a:srgbClr val="000000"/>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Calibri" pitchFamily="34" charset="0"/>
                          <a:cs typeface="Arial" pitchFamily="34" charset="0"/>
                        </a:rPr>
                        <a:t>ــــــــــــ</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ar-SA" sz="2400" b="1" i="0" u="none" strike="noStrike" cap="none" normalizeH="0" baseline="0" smtClean="0">
                        <a:ln>
                          <a:noFill/>
                        </a:ln>
                        <a:solidFill>
                          <a:srgbClr val="000000"/>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Calibri" pitchFamily="34"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Calibri" pitchFamily="34" charset="0"/>
                          <a:cs typeface="Arial" pitchFamily="34" charset="0"/>
                        </a:rPr>
                        <a:t>ــــــــــــــ</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22860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rgbClr val="FF0000"/>
                          </a:solidFill>
                          <a:effectLst>
                            <a:outerShdw blurRad="38100" dist="38100" dir="2700000" algn="tl">
                              <a:srgbClr val="000000"/>
                            </a:outerShdw>
                          </a:effectLst>
                          <a:latin typeface="Calibri" pitchFamily="34" charset="0"/>
                          <a:cs typeface="Arial" pitchFamily="34" charset="0"/>
                        </a:rPr>
                        <a:t>الإيرادات</a:t>
                      </a:r>
                    </a:p>
                    <a:p>
                      <a:pPr marL="22860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outerShdw blurRad="38100" dist="38100" dir="2700000" algn="tl">
                              <a:srgbClr val="FFFFFF"/>
                            </a:outerShdw>
                          </a:effectLst>
                          <a:latin typeface="Calibri" pitchFamily="34" charset="0"/>
                          <a:cs typeface="Arial" pitchFamily="34" charset="0"/>
                        </a:rPr>
                        <a:t>إيرادات الخدمات</a:t>
                      </a:r>
                    </a:p>
                    <a:p>
                      <a:pPr marL="22860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outerShdw blurRad="38100" dist="38100" dir="2700000" algn="tl">
                              <a:srgbClr val="FFFFFF"/>
                            </a:outerShdw>
                          </a:effectLst>
                          <a:latin typeface="Calibri" pitchFamily="34" charset="0"/>
                          <a:cs typeface="Arial" pitchFamily="34" charset="0"/>
                        </a:rPr>
                        <a:t>إيرادات استثمار</a:t>
                      </a:r>
                    </a:p>
                    <a:p>
                      <a:pPr marL="22860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outerShdw blurRad="38100" dist="38100" dir="2700000" algn="tl">
                              <a:srgbClr val="FFFFFF"/>
                            </a:outerShdw>
                          </a:effectLst>
                          <a:latin typeface="Calibri" pitchFamily="34" charset="0"/>
                          <a:cs typeface="Arial" pitchFamily="34" charset="0"/>
                        </a:rPr>
                        <a:t>إجمالي الإيرادات</a:t>
                      </a:r>
                      <a:r>
                        <a:rPr kumimoji="0" lang="ar-SA" sz="2000" b="1" i="0" u="none" strike="noStrike" cap="none" normalizeH="0" baseline="0" dirty="0" smtClean="0">
                          <a:ln>
                            <a:noFill/>
                          </a:ln>
                          <a:solidFill>
                            <a:srgbClr val="C00000"/>
                          </a:solidFill>
                          <a:effectLst>
                            <a:outerShdw blurRad="38100" dist="38100" dir="2700000" algn="tl">
                              <a:srgbClr val="000000"/>
                            </a:outerShdw>
                          </a:effectLst>
                          <a:latin typeface="Calibri" pitchFamily="34" charset="0"/>
                          <a:cs typeface="Arial" pitchFamily="34" charset="0"/>
                        </a:rPr>
                        <a:t> </a:t>
                      </a:r>
                    </a:p>
                    <a:p>
                      <a:pPr marL="22860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rgbClr val="FF0000"/>
                          </a:solidFill>
                          <a:effectLst>
                            <a:outerShdw blurRad="38100" dist="38100" dir="2700000" algn="tl">
                              <a:srgbClr val="000000"/>
                            </a:outerShdw>
                          </a:effectLst>
                          <a:latin typeface="Calibri" pitchFamily="34" charset="0"/>
                          <a:cs typeface="Arial" pitchFamily="34" charset="0"/>
                        </a:rPr>
                        <a:t>المصروفات</a:t>
                      </a:r>
                    </a:p>
                    <a:p>
                      <a:pPr marL="22860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outerShdw blurRad="38100" dist="38100" dir="2700000" algn="tl">
                              <a:srgbClr val="FFFFFF"/>
                            </a:outerShdw>
                          </a:effectLst>
                          <a:latin typeface="Calibri" pitchFamily="34" charset="0"/>
                          <a:cs typeface="Arial" pitchFamily="34" charset="0"/>
                        </a:rPr>
                        <a:t>الرواتب والأجور</a:t>
                      </a:r>
                    </a:p>
                    <a:p>
                      <a:pPr marL="22860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outerShdw blurRad="38100" dist="38100" dir="2700000" algn="tl">
                              <a:srgbClr val="FFFFFF"/>
                            </a:outerShdw>
                          </a:effectLst>
                          <a:latin typeface="Calibri" pitchFamily="34" charset="0"/>
                          <a:cs typeface="Arial" pitchFamily="34" charset="0"/>
                        </a:rPr>
                        <a:t>الإيجار</a:t>
                      </a:r>
                    </a:p>
                    <a:p>
                      <a:pPr marL="22860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outerShdw blurRad="38100" dist="38100" dir="2700000" algn="tl">
                              <a:srgbClr val="FFFFFF"/>
                            </a:outerShdw>
                          </a:effectLst>
                          <a:latin typeface="Calibri" pitchFamily="34" charset="0"/>
                          <a:cs typeface="Arial" pitchFamily="34" charset="0"/>
                        </a:rPr>
                        <a:t>المواد والمهمات</a:t>
                      </a:r>
                    </a:p>
                    <a:p>
                      <a:pPr marL="22860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outerShdw blurRad="38100" dist="38100" dir="2700000" algn="tl">
                              <a:srgbClr val="FFFFFF"/>
                            </a:outerShdw>
                          </a:effectLst>
                          <a:latin typeface="Calibri" pitchFamily="34" charset="0"/>
                          <a:cs typeface="Arial" pitchFamily="34" charset="0"/>
                        </a:rPr>
                        <a:t>الدعاية والإعلان</a:t>
                      </a:r>
                    </a:p>
                    <a:p>
                      <a:pPr marL="22860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outerShdw blurRad="38100" dist="38100" dir="2700000" algn="tl">
                              <a:srgbClr val="FFFFFF"/>
                            </a:outerShdw>
                          </a:effectLst>
                          <a:latin typeface="Calibri" pitchFamily="34" charset="0"/>
                          <a:cs typeface="Arial" pitchFamily="34" charset="0"/>
                        </a:rPr>
                        <a:t>مصروفات عمومية وإدارية</a:t>
                      </a:r>
                    </a:p>
                    <a:p>
                      <a:pPr marL="22860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outerShdw blurRad="38100" dist="38100" dir="2700000" algn="tl">
                              <a:srgbClr val="FFFFFF"/>
                            </a:outerShdw>
                          </a:effectLst>
                          <a:latin typeface="Calibri" pitchFamily="34" charset="0"/>
                          <a:cs typeface="Arial" pitchFamily="34" charset="0"/>
                        </a:rPr>
                        <a:t>إجمالي المصروفات</a:t>
                      </a:r>
                    </a:p>
                    <a:p>
                      <a:pPr marL="228600" marR="0" lvl="0" indent="0" algn="r" defTabSz="914400" rtl="1" eaLnBrk="1" fontAlgn="base" latinLnBrk="0" hangingPunct="1">
                        <a:lnSpc>
                          <a:spcPct val="115000"/>
                        </a:lnSpc>
                        <a:spcBef>
                          <a:spcPct val="0"/>
                        </a:spcBef>
                        <a:spcAft>
                          <a:spcPct val="0"/>
                        </a:spcAft>
                        <a:buClrTx/>
                        <a:buSzTx/>
                        <a:buFontTx/>
                        <a:buNone/>
                        <a:tabLst/>
                      </a:pPr>
                      <a:r>
                        <a:rPr kumimoji="0" lang="ar-SA" sz="2000" b="1" i="0" u="none" strike="noStrike" cap="none" normalizeH="0" baseline="0" dirty="0" smtClean="0">
                          <a:ln>
                            <a:noFill/>
                          </a:ln>
                          <a:solidFill>
                            <a:srgbClr val="FF0000"/>
                          </a:solidFill>
                          <a:effectLst>
                            <a:outerShdw blurRad="38100" dist="38100" dir="2700000" algn="tl">
                              <a:srgbClr val="000000"/>
                            </a:outerShdw>
                          </a:effectLst>
                          <a:latin typeface="Calibri" pitchFamily="34" charset="0"/>
                          <a:cs typeface="Arial" pitchFamily="34" charset="0"/>
                        </a:rPr>
                        <a:t>صافي الربح (الخسارة)</a:t>
                      </a:r>
                    </a:p>
                    <a:p>
                      <a:pPr marL="228600" marR="0" lvl="0" indent="0" algn="r" defTabSz="914400" rtl="1" eaLnBrk="1" fontAlgn="base" latinLnBrk="0" hangingPunct="1">
                        <a:lnSpc>
                          <a:spcPct val="115000"/>
                        </a:lnSpc>
                        <a:spcBef>
                          <a:spcPct val="0"/>
                        </a:spcBef>
                        <a:spcAft>
                          <a:spcPct val="0"/>
                        </a:spcAft>
                        <a:buClrTx/>
                        <a:buSzTx/>
                        <a:buFontTx/>
                        <a:buNone/>
                        <a:tabLst/>
                      </a:pPr>
                      <a:endParaRPr kumimoji="0" lang="en-US" sz="2000" b="1" i="0" u="none" strike="noStrike" cap="none" normalizeH="0" baseline="0" dirty="0" smtClean="0">
                        <a:ln>
                          <a:noFill/>
                        </a:ln>
                        <a:solidFill>
                          <a:srgbClr val="C00000"/>
                        </a:solidFill>
                        <a:effectLst>
                          <a:outerShdw blurRad="38100" dist="38100" dir="2700000" algn="tl">
                            <a:srgbClr val="000000"/>
                          </a:outerShdw>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extLst>
      <p:ext uri="{BB962C8B-B14F-4D97-AF65-F5344CB8AC3E}">
        <p14:creationId xmlns:p14="http://schemas.microsoft.com/office/powerpoint/2010/main" val="31879992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2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2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5">
                                            <p:txEl>
                                              <p:pRg st="0" end="0"/>
                                            </p:txEl>
                                          </p:spTgt>
                                        </p:tgtEl>
                                      </p:cBhvr>
                                    </p:animEffect>
                                  </p:childTnLst>
                                </p:cTn>
                              </p:par>
                            </p:childTnLst>
                          </p:cTn>
                        </p:par>
                        <p:par>
                          <p:cTn id="10" fill="hold" nodeType="afterGroup">
                            <p:stCondLst>
                              <p:cond delay="2000"/>
                            </p:stCondLst>
                            <p:childTnLst>
                              <p:par>
                                <p:cTn id="11" presetID="55" presetClass="entr" presetSubtype="0" fill="hold" grpId="0" nodeType="after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p:cTn id="13" dur="2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14" dur="2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15" dur="2000"/>
                                        <p:tgtEl>
                                          <p:spTgt spid="5">
                                            <p:txEl>
                                              <p:pRg st="1" end="1"/>
                                            </p:txEl>
                                          </p:spTgt>
                                        </p:tgtEl>
                                      </p:cBhvr>
                                    </p:animEffect>
                                  </p:childTnLst>
                                </p:cTn>
                              </p:par>
                            </p:childTnLst>
                          </p:cTn>
                        </p:par>
                        <p:par>
                          <p:cTn id="16" fill="hold" nodeType="afterGroup">
                            <p:stCondLst>
                              <p:cond delay="4000"/>
                            </p:stCondLst>
                            <p:childTnLst>
                              <p:par>
                                <p:cTn id="17" presetID="15"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3000" fill="hold"/>
                                        <p:tgtEl>
                                          <p:spTgt spid="6"/>
                                        </p:tgtEl>
                                        <p:attrNameLst>
                                          <p:attrName>ppt_w</p:attrName>
                                        </p:attrNameLst>
                                      </p:cBhvr>
                                      <p:tavLst>
                                        <p:tav tm="0">
                                          <p:val>
                                            <p:fltVal val="0"/>
                                          </p:val>
                                        </p:tav>
                                        <p:tav tm="100000">
                                          <p:val>
                                            <p:strVal val="#ppt_w"/>
                                          </p:val>
                                        </p:tav>
                                      </p:tavLst>
                                    </p:anim>
                                    <p:anim calcmode="lin" valueType="num">
                                      <p:cBhvr>
                                        <p:cTn id="20" dur="3000" fill="hold"/>
                                        <p:tgtEl>
                                          <p:spTgt spid="6"/>
                                        </p:tgtEl>
                                        <p:attrNameLst>
                                          <p:attrName>ppt_h</p:attrName>
                                        </p:attrNameLst>
                                      </p:cBhvr>
                                      <p:tavLst>
                                        <p:tav tm="0">
                                          <p:val>
                                            <p:fltVal val="0"/>
                                          </p:val>
                                        </p:tav>
                                        <p:tav tm="100000">
                                          <p:val>
                                            <p:strVal val="#ppt_h"/>
                                          </p:val>
                                        </p:tav>
                                      </p:tavLst>
                                    </p:anim>
                                    <p:anim calcmode="lin" valueType="num">
                                      <p:cBhvr>
                                        <p:cTn id="21" dur="3000" fill="hold"/>
                                        <p:tgtEl>
                                          <p:spTgt spid="6"/>
                                        </p:tgtEl>
                                        <p:attrNameLst>
                                          <p:attrName>ppt_x</p:attrName>
                                        </p:attrNameLst>
                                      </p:cBhvr>
                                      <p:tavLst>
                                        <p:tav tm="0" fmla="#ppt_x+(cos(-2*pi*(1-$))*-#ppt_x-sin(-2*pi*(1-$))*(1-#ppt_y))*(1-$)">
                                          <p:val>
                                            <p:fltVal val="0"/>
                                          </p:val>
                                        </p:tav>
                                        <p:tav tm="100000">
                                          <p:val>
                                            <p:fltVal val="1"/>
                                          </p:val>
                                        </p:tav>
                                      </p:tavLst>
                                    </p:anim>
                                    <p:anim calcmode="lin" valueType="num">
                                      <p:cBhvr>
                                        <p:cTn id="22" dur="3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blinds(horizontal)">
                                      <p:cBhvr>
                                        <p:cTn id="27" dur="500"/>
                                        <p:tgtEl>
                                          <p:spTgt spid="5">
                                            <p:txEl>
                                              <p:pRg st="0" end="0"/>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5">
                                            <p:txEl>
                                              <p:pRg st="1" end="1"/>
                                            </p:txEl>
                                          </p:spTgt>
                                        </p:tgtEl>
                                        <p:attrNameLst>
                                          <p:attrName>style.visibility</p:attrName>
                                        </p:attrNameLst>
                                      </p:cBhvr>
                                      <p:to>
                                        <p:strVal val="visible"/>
                                      </p:to>
                                    </p:set>
                                    <p:animEffect transition="in" filter="blinds(horizontal)">
                                      <p:cBhvr>
                                        <p:cTn id="30" dur="500"/>
                                        <p:tgtEl>
                                          <p:spTgt spid="5">
                                            <p:txEl>
                                              <p:pRg st="1" end="1"/>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blinds(horizontal)">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341784"/>
            <a:ext cx="8915400" cy="1143000"/>
          </a:xfrm>
        </p:spPr>
        <p:txBody>
          <a:bodyPr/>
          <a:lstStyle/>
          <a:p>
            <a:pPr>
              <a:defRPr/>
            </a:pPr>
            <a:r>
              <a:rPr lang="en-GB" sz="3200" b="1" dirty="0" smtClean="0">
                <a:solidFill>
                  <a:srgbClr val="C00000"/>
                </a:solidFill>
              </a:rPr>
              <a:t> Financial Position Statement </a:t>
            </a:r>
            <a:r>
              <a:rPr lang="ar-SA" sz="3200" b="1" dirty="0" smtClean="0">
                <a:solidFill>
                  <a:srgbClr val="C00000"/>
                </a:solidFill>
              </a:rPr>
              <a:t> ثانياً: قائمة المركز المالي</a:t>
            </a:r>
            <a:br>
              <a:rPr lang="ar-SA" sz="3200" b="1" dirty="0" smtClean="0">
                <a:solidFill>
                  <a:srgbClr val="C00000"/>
                </a:solidFill>
              </a:rPr>
            </a:br>
            <a:r>
              <a:rPr lang="en-GB" sz="3200" b="1" dirty="0" smtClean="0">
                <a:solidFill>
                  <a:srgbClr val="C00000"/>
                </a:solidFill>
              </a:rPr>
              <a:t> Balance Sheet</a:t>
            </a:r>
            <a:r>
              <a:rPr lang="ar-SA" sz="3200" b="1" dirty="0" smtClean="0">
                <a:solidFill>
                  <a:srgbClr val="C00000"/>
                </a:solidFill>
              </a:rPr>
              <a:t>أو الميزانية العمومية  </a:t>
            </a:r>
            <a:endParaRPr lang="en-GB" sz="3200" b="1" dirty="0">
              <a:solidFill>
                <a:srgbClr val="C00000"/>
              </a:solidFill>
            </a:endParaRPr>
          </a:p>
        </p:txBody>
      </p:sp>
      <p:sp>
        <p:nvSpPr>
          <p:cNvPr id="3" name="Content Placeholder 2"/>
          <p:cNvSpPr>
            <a:spLocks noGrp="1"/>
          </p:cNvSpPr>
          <p:nvPr>
            <p:ph idx="1"/>
          </p:nvPr>
        </p:nvSpPr>
        <p:spPr/>
        <p:txBody>
          <a:bodyPr/>
          <a:lstStyle/>
          <a:p>
            <a:pPr algn="just" rtl="1">
              <a:lnSpc>
                <a:spcPct val="150000"/>
              </a:lnSpc>
            </a:pPr>
            <a:r>
              <a:rPr lang="ar-SA" altLang="en-US" smtClean="0">
                <a:cs typeface="Arial" pitchFamily="34" charset="0"/>
              </a:rPr>
              <a:t>عبارة عن قائمة أو كشف يهدف إلى بيان الوضع المالي للمنشأة في لحظة زمنية معينة، وتعد عادة في نهاية كل سنة مالية لتوضيح ما تمتلكه المنشأة من أصول، وما على المنشأة من التزامات على تلك الأصول سواء للغير أو للملاك.</a:t>
            </a:r>
            <a:endParaRPr lang="en-GB" altLang="en-US" smtClean="0">
              <a:cs typeface="Arial" pitchFamily="34" charset="0"/>
            </a:endParaRPr>
          </a:p>
          <a:p>
            <a:pPr>
              <a:lnSpc>
                <a:spcPct val="150000"/>
              </a:lnSpc>
            </a:pPr>
            <a:r>
              <a:rPr lang="ar-SA" altLang="en-US" b="1" smtClean="0">
                <a:solidFill>
                  <a:srgbClr val="FF0000"/>
                </a:solidFill>
                <a:cs typeface="Arial" pitchFamily="34" charset="0"/>
              </a:rPr>
              <a:t>قائمة المركز المالي مقياس لثروة المنشأة بما لها وما عليها.</a:t>
            </a:r>
            <a:endParaRPr lang="en-GB" altLang="en-US" b="1" smtClean="0">
              <a:solidFill>
                <a:srgbClr val="FF0000"/>
              </a:solidFill>
              <a:cs typeface="Arial" pitchFamily="34" charset="0"/>
            </a:endParaRPr>
          </a:p>
        </p:txBody>
      </p:sp>
      <p:sp>
        <p:nvSpPr>
          <p:cNvPr id="16589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8C41AD25-141D-496F-9A9E-466415D13154}" type="slidenum">
              <a:rPr lang="ar-SA" altLang="en-US" sz="1200" smtClean="0">
                <a:solidFill>
                  <a:schemeClr val="bg1"/>
                </a:solidFill>
              </a:rPr>
              <a:pPr eaLnBrk="1" hangingPunct="1">
                <a:spcBef>
                  <a:spcPct val="0"/>
                </a:spcBef>
                <a:buFontTx/>
                <a:buNone/>
              </a:pPr>
              <a:t>9</a:t>
            </a:fld>
            <a:endParaRPr lang="en-US" altLang="en-US" sz="1200" smtClean="0">
              <a:solidFill>
                <a:schemeClr val="bg1"/>
              </a:solidFill>
            </a:endParaRPr>
          </a:p>
        </p:txBody>
      </p:sp>
    </p:spTree>
    <p:extLst>
      <p:ext uri="{BB962C8B-B14F-4D97-AF65-F5344CB8AC3E}">
        <p14:creationId xmlns:p14="http://schemas.microsoft.com/office/powerpoint/2010/main" val="303660268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sz="3600" b="1" dirty="0" smtClean="0">
                <a:solidFill>
                  <a:srgbClr val="C00000"/>
                </a:solidFill>
              </a:rPr>
              <a:t>العناصر الرئيسية لقائمة المركز المالي</a:t>
            </a:r>
            <a:endParaRPr lang="en-GB" sz="3600" dirty="0">
              <a:solidFill>
                <a:srgbClr val="C00000"/>
              </a:solidFill>
            </a:endParaRPr>
          </a:p>
        </p:txBody>
      </p:sp>
      <p:sp>
        <p:nvSpPr>
          <p:cNvPr id="3" name="Content Placeholder 2"/>
          <p:cNvSpPr>
            <a:spLocks noGrp="1"/>
          </p:cNvSpPr>
          <p:nvPr>
            <p:ph idx="1"/>
          </p:nvPr>
        </p:nvSpPr>
        <p:spPr>
          <a:xfrm>
            <a:off x="495300" y="1447800"/>
            <a:ext cx="8915400" cy="4678363"/>
          </a:xfrm>
        </p:spPr>
        <p:txBody>
          <a:bodyPr/>
          <a:lstStyle/>
          <a:p>
            <a:pPr rtl="1"/>
            <a:r>
              <a:rPr lang="ar-SA" altLang="en-US" b="1" smtClean="0">
                <a:cs typeface="Arial" pitchFamily="34" charset="0"/>
              </a:rPr>
              <a:t>الأصول</a:t>
            </a:r>
            <a:r>
              <a:rPr lang="ar-SA" altLang="en-US" smtClean="0">
                <a:cs typeface="Arial" pitchFamily="34" charset="0"/>
              </a:rPr>
              <a:t>  </a:t>
            </a:r>
            <a:r>
              <a:rPr lang="en-GB" altLang="en-US" b="1" smtClean="0">
                <a:solidFill>
                  <a:srgbClr val="FF0000"/>
                </a:solidFill>
                <a:cs typeface="Arial" pitchFamily="34" charset="0"/>
              </a:rPr>
              <a:t>Assets</a:t>
            </a:r>
          </a:p>
          <a:p>
            <a:pPr rtl="1"/>
            <a:r>
              <a:rPr lang="ar-SA" altLang="en-US" sz="2800" smtClean="0">
                <a:cs typeface="Arial" pitchFamily="34" charset="0"/>
              </a:rPr>
              <a:t>1</a:t>
            </a:r>
            <a:r>
              <a:rPr lang="ar-SA" altLang="en-US" sz="2800" b="1" smtClean="0">
                <a:cs typeface="Arial" pitchFamily="34" charset="0"/>
              </a:rPr>
              <a:t>-  الأصول المتداولة (قصيرة الأجل) </a:t>
            </a:r>
            <a:r>
              <a:rPr lang="en-GB" altLang="en-US" sz="2800" b="1" smtClean="0">
                <a:solidFill>
                  <a:srgbClr val="FF0000"/>
                </a:solidFill>
                <a:cs typeface="Arial" pitchFamily="34" charset="0"/>
              </a:rPr>
              <a:t>Current Assets</a:t>
            </a:r>
          </a:p>
          <a:p>
            <a:pPr rtl="1">
              <a:lnSpc>
                <a:spcPct val="150000"/>
              </a:lnSpc>
            </a:pPr>
            <a:r>
              <a:rPr lang="ar-SA" altLang="en-US" sz="2800" smtClean="0">
                <a:cs typeface="Arial" pitchFamily="34" charset="0"/>
              </a:rPr>
              <a:t>تتمثل في النقدية والأصول الأخرى القابلة للتحول إلى نقدية خلال سنة أو خلال دورة التشغيل أيهما أطول.</a:t>
            </a:r>
          </a:p>
          <a:p>
            <a:pPr algn="just" rtl="1">
              <a:lnSpc>
                <a:spcPct val="150000"/>
              </a:lnSpc>
            </a:pPr>
            <a:r>
              <a:rPr lang="ar-SA" altLang="en-US" sz="2800" smtClean="0">
                <a:cs typeface="Arial" pitchFamily="34" charset="0"/>
              </a:rPr>
              <a:t>من أمثلتها: النقدية بالصندوق، والنقدية بالبنك، والاستثمارات في الأوراق المالية، والمدينون وأوراق القبض، والمخزون السلعي والمصروفات المدفوعة مقدماً والإيرادات المستحقة.</a:t>
            </a:r>
            <a:endParaRPr lang="en-GB" altLang="en-US" sz="2800" smtClean="0">
              <a:cs typeface="Arial" pitchFamily="34" charset="0"/>
            </a:endParaRPr>
          </a:p>
        </p:txBody>
      </p:sp>
      <p:sp>
        <p:nvSpPr>
          <p:cNvPr id="16691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ED35A50E-2682-4D72-84DB-A476BCEE0BD9}" type="slidenum">
              <a:rPr lang="ar-SA" altLang="en-US" sz="1200" smtClean="0">
                <a:solidFill>
                  <a:schemeClr val="bg1"/>
                </a:solidFill>
              </a:rPr>
              <a:pPr eaLnBrk="1" hangingPunct="1">
                <a:spcBef>
                  <a:spcPct val="0"/>
                </a:spcBef>
                <a:buFontTx/>
                <a:buNone/>
              </a:pPr>
              <a:t>10</a:t>
            </a:fld>
            <a:endParaRPr lang="en-US" altLang="en-US" sz="1200" smtClean="0">
              <a:solidFill>
                <a:schemeClr val="bg1"/>
              </a:solidFill>
            </a:endParaRPr>
          </a:p>
        </p:txBody>
      </p:sp>
    </p:spTree>
    <p:extLst>
      <p:ext uri="{BB962C8B-B14F-4D97-AF65-F5344CB8AC3E}">
        <p14:creationId xmlns:p14="http://schemas.microsoft.com/office/powerpoint/2010/main" val="1766646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ltLang="en-US" sz="3600" b="1">
                <a:solidFill>
                  <a:srgbClr val="C00000"/>
                </a:solidFill>
              </a:rPr>
              <a:t>تابع العناصر الرئيسية لقائمة المركز المالي</a:t>
            </a:r>
            <a:endParaRPr lang="en-GB" altLang="en-US" sz="3600" b="1">
              <a:solidFill>
                <a:srgbClr val="C00000"/>
              </a:solidFill>
            </a:endParaRPr>
          </a:p>
        </p:txBody>
      </p:sp>
      <p:sp>
        <p:nvSpPr>
          <p:cNvPr id="3" name="Content Placeholder 2"/>
          <p:cNvSpPr>
            <a:spLocks noGrp="1"/>
          </p:cNvSpPr>
          <p:nvPr>
            <p:ph idx="1"/>
          </p:nvPr>
        </p:nvSpPr>
        <p:spPr>
          <a:xfrm>
            <a:off x="495300" y="1447800"/>
            <a:ext cx="8915400" cy="4678363"/>
          </a:xfrm>
        </p:spPr>
        <p:txBody>
          <a:bodyPr/>
          <a:lstStyle/>
          <a:p>
            <a:pPr rtl="1"/>
            <a:r>
              <a:rPr lang="ar-SA" altLang="en-US" smtClean="0">
                <a:cs typeface="Arial" pitchFamily="34" charset="0"/>
              </a:rPr>
              <a:t>2</a:t>
            </a:r>
            <a:r>
              <a:rPr lang="ar-SA" altLang="en-US" sz="2800" b="1" smtClean="0">
                <a:cs typeface="Arial" pitchFamily="34" charset="0"/>
              </a:rPr>
              <a:t>- الأصول الثابتة (طويلة الأجل) </a:t>
            </a:r>
            <a:r>
              <a:rPr lang="en-GB" altLang="en-US" sz="2800" b="1" smtClean="0">
                <a:solidFill>
                  <a:srgbClr val="FF0000"/>
                </a:solidFill>
                <a:cs typeface="Arial" pitchFamily="34" charset="0"/>
              </a:rPr>
              <a:t>Fixed Assets</a:t>
            </a:r>
          </a:p>
          <a:p>
            <a:pPr algn="just" rtl="1">
              <a:lnSpc>
                <a:spcPct val="150000"/>
              </a:lnSpc>
            </a:pPr>
            <a:r>
              <a:rPr lang="ar-SA" altLang="en-US" sz="2800" smtClean="0">
                <a:cs typeface="Arial" pitchFamily="34" charset="0"/>
              </a:rPr>
              <a:t>وهي الأصول التي تقتنيها المنشأة بغرض الاستخدام في الإنتاج وليس بغرض البيع مثل الأراضي والمباني والسيارات والمعدات والأثاث والعدد والأدوات وما إلى ذلك.</a:t>
            </a:r>
          </a:p>
          <a:p>
            <a:pPr rtl="1"/>
            <a:r>
              <a:rPr lang="ar-SA" altLang="en-US" sz="2800" b="1" smtClean="0">
                <a:cs typeface="Arial" pitchFamily="34" charset="0"/>
              </a:rPr>
              <a:t>3- الأصول غير الملموسة </a:t>
            </a:r>
            <a:r>
              <a:rPr lang="en-GB" altLang="en-US" sz="2800" b="1" smtClean="0">
                <a:cs typeface="Arial" pitchFamily="34" charset="0"/>
              </a:rPr>
              <a:t> </a:t>
            </a:r>
            <a:r>
              <a:rPr lang="en-GB" altLang="en-US" sz="2800" b="1" smtClean="0">
                <a:solidFill>
                  <a:srgbClr val="FF0000"/>
                </a:solidFill>
                <a:cs typeface="Arial" pitchFamily="34" charset="0"/>
              </a:rPr>
              <a:t>Intangible Assets</a:t>
            </a:r>
          </a:p>
          <a:p>
            <a:pPr algn="just" rtl="1">
              <a:lnSpc>
                <a:spcPct val="150000"/>
              </a:lnSpc>
            </a:pPr>
            <a:r>
              <a:rPr lang="ar-SA" altLang="en-US" sz="2800" smtClean="0">
                <a:cs typeface="Arial" pitchFamily="34" charset="0"/>
              </a:rPr>
              <a:t>وهي أصول ليس لها كيان مادي ملموس وأعمارها غير محددة مثل شهرة المحل والعلامة التجارية وبراءة الاختراع وحق المعرفة وما إلى ذلك.</a:t>
            </a:r>
            <a:endParaRPr lang="en-GB" altLang="en-US" sz="2800" smtClean="0">
              <a:cs typeface="Arial" pitchFamily="34" charset="0"/>
            </a:endParaRPr>
          </a:p>
        </p:txBody>
      </p:sp>
      <p:sp>
        <p:nvSpPr>
          <p:cNvPr id="16794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FBAD5D23-C309-4D25-891F-D988884048F2}" type="slidenum">
              <a:rPr lang="ar-SA" altLang="en-US" sz="1200" smtClean="0">
                <a:solidFill>
                  <a:schemeClr val="bg1"/>
                </a:solidFill>
              </a:rPr>
              <a:pPr eaLnBrk="1" hangingPunct="1">
                <a:spcBef>
                  <a:spcPct val="0"/>
                </a:spcBef>
                <a:buFontTx/>
                <a:buNone/>
              </a:pPr>
              <a:t>11</a:t>
            </a:fld>
            <a:endParaRPr lang="en-US" altLang="en-US" sz="1200" smtClean="0">
              <a:solidFill>
                <a:schemeClr val="bg1"/>
              </a:solidFill>
            </a:endParaRPr>
          </a:p>
        </p:txBody>
      </p:sp>
    </p:spTree>
    <p:extLst>
      <p:ext uri="{BB962C8B-B14F-4D97-AF65-F5344CB8AC3E}">
        <p14:creationId xmlns:p14="http://schemas.microsoft.com/office/powerpoint/2010/main" val="17396470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a:solidFill>
                  <a:srgbClr val="C00000"/>
                </a:solidFill>
              </a:rPr>
              <a:t>تابع العناصر الرئيسية لقائمة المركز المالي</a:t>
            </a:r>
            <a:endParaRPr lang="en-GB" sz="3600" b="1" dirty="0">
              <a:solidFill>
                <a:srgbClr val="C00000"/>
              </a:solidFill>
            </a:endParaRPr>
          </a:p>
        </p:txBody>
      </p:sp>
      <p:sp>
        <p:nvSpPr>
          <p:cNvPr id="3" name="Content Placeholder 2"/>
          <p:cNvSpPr>
            <a:spLocks noGrp="1"/>
          </p:cNvSpPr>
          <p:nvPr>
            <p:ph idx="1"/>
          </p:nvPr>
        </p:nvSpPr>
        <p:spPr>
          <a:xfrm>
            <a:off x="495300" y="1524000"/>
            <a:ext cx="8915400" cy="4602163"/>
          </a:xfrm>
        </p:spPr>
        <p:txBody>
          <a:bodyPr/>
          <a:lstStyle/>
          <a:p>
            <a:pPr rtl="1">
              <a:lnSpc>
                <a:spcPct val="150000"/>
              </a:lnSpc>
            </a:pPr>
            <a:r>
              <a:rPr lang="en-GB" altLang="en-US" b="1" smtClean="0">
                <a:cs typeface="Arial" pitchFamily="34" charset="0"/>
              </a:rPr>
              <a:t> </a:t>
            </a:r>
            <a:r>
              <a:rPr lang="ar-SA" altLang="en-US" b="1" smtClean="0">
                <a:cs typeface="Arial" pitchFamily="34" charset="0"/>
              </a:rPr>
              <a:t>الخصوم وحقوق الملكية </a:t>
            </a:r>
            <a:r>
              <a:rPr lang="en-US" altLang="en-US" b="1" smtClean="0">
                <a:solidFill>
                  <a:srgbClr val="FF0000"/>
                </a:solidFill>
                <a:cs typeface="Arial" pitchFamily="34" charset="0"/>
              </a:rPr>
              <a:t>Liabilities &amp; Owner’s Equity</a:t>
            </a:r>
            <a:endParaRPr lang="ar-SA" altLang="en-US" b="1" smtClean="0">
              <a:solidFill>
                <a:srgbClr val="FF0000"/>
              </a:solidFill>
              <a:cs typeface="Arial" pitchFamily="34" charset="0"/>
            </a:endParaRPr>
          </a:p>
          <a:p>
            <a:pPr rtl="1">
              <a:lnSpc>
                <a:spcPct val="150000"/>
              </a:lnSpc>
            </a:pPr>
            <a:r>
              <a:rPr lang="ar-SA" altLang="en-US" sz="2800" b="1" smtClean="0">
                <a:cs typeface="Arial" pitchFamily="34" charset="0"/>
              </a:rPr>
              <a:t>1- الخصوم المتداولة (قصيرة الأجل)  </a:t>
            </a:r>
            <a:r>
              <a:rPr lang="en-GB" altLang="en-US" sz="2800" b="1" smtClean="0">
                <a:solidFill>
                  <a:srgbClr val="FF0000"/>
                </a:solidFill>
                <a:cs typeface="Arial" pitchFamily="34" charset="0"/>
              </a:rPr>
              <a:t>Current Liabilities</a:t>
            </a:r>
          </a:p>
          <a:p>
            <a:pPr algn="just" rtl="1">
              <a:lnSpc>
                <a:spcPct val="150000"/>
              </a:lnSpc>
            </a:pPr>
            <a:r>
              <a:rPr lang="ar-SA" altLang="en-US" sz="2800" smtClean="0">
                <a:cs typeface="Arial" pitchFamily="34" charset="0"/>
              </a:rPr>
              <a:t>تتمثل في الالتزامات قصيرة الأجل المستحقة على المنشأة للغير وتستوجب السداد خلال فترة سنة أو دورة تشغيل أيهما أطول.</a:t>
            </a:r>
          </a:p>
          <a:p>
            <a:pPr algn="just" rtl="1">
              <a:lnSpc>
                <a:spcPct val="150000"/>
              </a:lnSpc>
            </a:pPr>
            <a:r>
              <a:rPr lang="ar-SA" altLang="en-US" sz="2800" smtClean="0">
                <a:cs typeface="Arial" pitchFamily="34" charset="0"/>
              </a:rPr>
              <a:t>من أمثلتها: الدائنون، وأوراق الدفع، والقروض قصيرة الأجل والمصروفات المستحقة والإيرادات المحصلة مقدماً.</a:t>
            </a:r>
            <a:endParaRPr lang="en-GB" altLang="en-US" sz="2800" smtClean="0">
              <a:cs typeface="Arial" pitchFamily="34" charset="0"/>
            </a:endParaRPr>
          </a:p>
        </p:txBody>
      </p:sp>
      <p:sp>
        <p:nvSpPr>
          <p:cNvPr id="16896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49C0A0DF-88E3-4E06-879D-0DF08F5F31D1}" type="slidenum">
              <a:rPr lang="ar-SA" altLang="en-US" sz="1200" smtClean="0">
                <a:solidFill>
                  <a:schemeClr val="bg1"/>
                </a:solidFill>
              </a:rPr>
              <a:pPr eaLnBrk="1" hangingPunct="1">
                <a:spcBef>
                  <a:spcPct val="0"/>
                </a:spcBef>
                <a:buFontTx/>
                <a:buNone/>
              </a:pPr>
              <a:t>12</a:t>
            </a:fld>
            <a:endParaRPr lang="en-US" altLang="en-US" sz="1200" smtClean="0">
              <a:solidFill>
                <a:schemeClr val="bg1"/>
              </a:solidFill>
            </a:endParaRPr>
          </a:p>
        </p:txBody>
      </p:sp>
    </p:spTree>
    <p:extLst>
      <p:ext uri="{BB962C8B-B14F-4D97-AF65-F5344CB8AC3E}">
        <p14:creationId xmlns:p14="http://schemas.microsoft.com/office/powerpoint/2010/main" val="197856671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a:solidFill>
                  <a:srgbClr val="C00000"/>
                </a:solidFill>
              </a:rPr>
              <a:t>تابع العناصر الرئيسية لقائمة المركز المالي</a:t>
            </a:r>
            <a:endParaRPr lang="en-GB" sz="3600" b="1" dirty="0">
              <a:solidFill>
                <a:srgbClr val="C00000"/>
              </a:solidFill>
            </a:endParaRPr>
          </a:p>
        </p:txBody>
      </p:sp>
      <p:sp>
        <p:nvSpPr>
          <p:cNvPr id="3" name="Content Placeholder 2"/>
          <p:cNvSpPr>
            <a:spLocks noGrp="1"/>
          </p:cNvSpPr>
          <p:nvPr>
            <p:ph idx="1"/>
          </p:nvPr>
        </p:nvSpPr>
        <p:spPr>
          <a:xfrm>
            <a:off x="495300" y="1371600"/>
            <a:ext cx="8915400" cy="4754563"/>
          </a:xfrm>
        </p:spPr>
        <p:txBody>
          <a:bodyPr/>
          <a:lstStyle/>
          <a:p>
            <a:pPr rtl="1"/>
            <a:r>
              <a:rPr lang="ar-SA" altLang="en-US" sz="2800" b="1" smtClean="0">
                <a:cs typeface="Arial" pitchFamily="34" charset="0"/>
              </a:rPr>
              <a:t>2- الخصوم طويلة الأجل  </a:t>
            </a:r>
            <a:r>
              <a:rPr lang="en-GB" altLang="en-US" sz="2800" b="1" smtClean="0">
                <a:solidFill>
                  <a:srgbClr val="FF0000"/>
                </a:solidFill>
                <a:cs typeface="Arial" pitchFamily="34" charset="0"/>
              </a:rPr>
              <a:t>Long – term Liabilities</a:t>
            </a:r>
          </a:p>
          <a:p>
            <a:pPr rtl="1">
              <a:lnSpc>
                <a:spcPct val="150000"/>
              </a:lnSpc>
            </a:pPr>
            <a:r>
              <a:rPr lang="ar-SA" altLang="en-US" sz="2800" smtClean="0">
                <a:cs typeface="Arial" pitchFamily="34" charset="0"/>
              </a:rPr>
              <a:t>تتمثل في الالتزامات طويلة الأجل التي تستحق على المنشأة للغير بعد فترة سنة أو دورة تشغيل أيهما أطول. من أمثلتها القروض طويلة الأجل والسندات.</a:t>
            </a:r>
          </a:p>
          <a:p>
            <a:pPr rtl="1"/>
            <a:r>
              <a:rPr lang="ar-SA" altLang="en-US" sz="2800" b="1" smtClean="0">
                <a:cs typeface="Arial" pitchFamily="34" charset="0"/>
              </a:rPr>
              <a:t>3- حقوق الملكية  </a:t>
            </a:r>
            <a:r>
              <a:rPr lang="en-GB" altLang="en-US" sz="2800" b="1" smtClean="0">
                <a:solidFill>
                  <a:srgbClr val="FF0000"/>
                </a:solidFill>
                <a:cs typeface="Arial" pitchFamily="34" charset="0"/>
              </a:rPr>
              <a:t>Owner’s Equity</a:t>
            </a:r>
            <a:endParaRPr lang="ar-SA" altLang="en-US" sz="2800" b="1" smtClean="0">
              <a:solidFill>
                <a:srgbClr val="FF0000"/>
              </a:solidFill>
              <a:cs typeface="Arial" pitchFamily="34" charset="0"/>
            </a:endParaRPr>
          </a:p>
          <a:p>
            <a:pPr algn="just" rtl="1">
              <a:lnSpc>
                <a:spcPct val="150000"/>
              </a:lnSpc>
            </a:pPr>
            <a:r>
              <a:rPr lang="ar-SA" altLang="en-US" sz="2800" smtClean="0">
                <a:cs typeface="Arial" pitchFamily="34" charset="0"/>
              </a:rPr>
              <a:t>تشير إلى الأموال التي يستثمرها الملاك في المنشأة، وتتمثل في رأس المال وأي أرباح محققة يتم الاحتفاظ بها في المنشأة لإعادة استثمارها. وتعرف بصافي الأصول أي تساوي (الأصول – الخصوم).</a:t>
            </a:r>
            <a:endParaRPr lang="en-GB" altLang="en-US" sz="2800" smtClean="0">
              <a:cs typeface="Arial" pitchFamily="34" charset="0"/>
            </a:endParaRPr>
          </a:p>
        </p:txBody>
      </p:sp>
      <p:sp>
        <p:nvSpPr>
          <p:cNvPr id="16998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098FBD02-BF05-4204-A6FF-74EB55769634}" type="slidenum">
              <a:rPr lang="ar-SA" altLang="en-US" sz="1200" smtClean="0">
                <a:solidFill>
                  <a:schemeClr val="bg1"/>
                </a:solidFill>
              </a:rPr>
              <a:pPr eaLnBrk="1" hangingPunct="1">
                <a:spcBef>
                  <a:spcPct val="0"/>
                </a:spcBef>
                <a:buFontTx/>
                <a:buNone/>
              </a:pPr>
              <a:t>13</a:t>
            </a:fld>
            <a:endParaRPr lang="en-US" altLang="en-US" sz="1200" smtClean="0">
              <a:solidFill>
                <a:schemeClr val="bg1"/>
              </a:solidFill>
            </a:endParaRPr>
          </a:p>
        </p:txBody>
      </p:sp>
    </p:spTree>
    <p:extLst>
      <p:ext uri="{BB962C8B-B14F-4D97-AF65-F5344CB8AC3E}">
        <p14:creationId xmlns:p14="http://schemas.microsoft.com/office/powerpoint/2010/main" val="2600997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1A9DC469-DE8C-4ADE-82CD-75A3731A246E}" type="slidenum">
              <a:rPr lang="ar-SA" altLang="en-US" sz="1200" smtClean="0">
                <a:solidFill>
                  <a:schemeClr val="bg1"/>
                </a:solidFill>
              </a:rPr>
              <a:pPr eaLnBrk="1" hangingPunct="1">
                <a:spcBef>
                  <a:spcPct val="0"/>
                </a:spcBef>
                <a:buFontTx/>
                <a:buNone/>
              </a:pPr>
              <a:t>14</a:t>
            </a:fld>
            <a:endParaRPr lang="en-US" altLang="en-US" sz="1200" smtClean="0">
              <a:solidFill>
                <a:schemeClr val="bg1"/>
              </a:solidFill>
            </a:endParaRPr>
          </a:p>
        </p:txBody>
      </p:sp>
      <p:sp>
        <p:nvSpPr>
          <p:cNvPr id="5" name="عنوان 1"/>
          <p:cNvSpPr txBox="1">
            <a:spLocks/>
          </p:cNvSpPr>
          <p:nvPr/>
        </p:nvSpPr>
        <p:spPr bwMode="auto">
          <a:xfrm>
            <a:off x="457200" y="231304"/>
            <a:ext cx="8960296" cy="533400"/>
          </a:xfrm>
          <a:prstGeom prst="rect">
            <a:avLst/>
          </a:prstGeom>
        </p:spPr>
        <p:txBody>
          <a:bodyPr/>
          <a:lstStyle>
            <a:lvl1pPr rtl="0" eaLnBrk="1" hangingPunct="1">
              <a:defRPr sz="3600" b="1" baseline="0">
                <a:solidFill>
                  <a:srgbClr val="C00000"/>
                </a:solidFill>
                <a:latin typeface="+mj-lt"/>
                <a:ea typeface="+mj-ea"/>
                <a:cs typeface="Arial" charset="0"/>
              </a:defRPr>
            </a:lvl1pPr>
            <a:lvl2pPr rtl="0" eaLnBrk="1" hangingPunct="1">
              <a:defRPr sz="4400">
                <a:solidFill>
                  <a:srgbClr val="376092"/>
                </a:solidFill>
                <a:latin typeface="Calibri" pitchFamily="34" charset="0"/>
                <a:cs typeface="Arial" charset="0"/>
              </a:defRPr>
            </a:lvl2pPr>
            <a:lvl3pPr rtl="0" eaLnBrk="1" hangingPunct="1">
              <a:defRPr sz="4400">
                <a:solidFill>
                  <a:srgbClr val="376092"/>
                </a:solidFill>
                <a:latin typeface="Calibri" pitchFamily="34" charset="0"/>
                <a:cs typeface="Arial" charset="0"/>
              </a:defRPr>
            </a:lvl3pPr>
            <a:lvl4pPr rtl="0" eaLnBrk="1" hangingPunct="1">
              <a:defRPr sz="4400">
                <a:solidFill>
                  <a:srgbClr val="376092"/>
                </a:solidFill>
                <a:latin typeface="Calibri" pitchFamily="34" charset="0"/>
                <a:cs typeface="Arial" charset="0"/>
              </a:defRPr>
            </a:lvl4pPr>
            <a:lvl5pPr rtl="0" eaLnBrk="1" hangingPunct="1">
              <a:defRPr sz="4400">
                <a:solidFill>
                  <a:srgbClr val="376092"/>
                </a:solidFill>
                <a:latin typeface="Calibri" pitchFamily="34" charset="0"/>
                <a:cs typeface="Arial" charset="0"/>
              </a:defRPr>
            </a:lvl5pPr>
            <a:lvl6pPr marL="457200" rtl="0" fontAlgn="base">
              <a:spcBef>
                <a:spcPct val="0"/>
              </a:spcBef>
              <a:spcAft>
                <a:spcPct val="0"/>
              </a:spcAft>
              <a:defRPr sz="4400">
                <a:solidFill>
                  <a:srgbClr val="376092"/>
                </a:solidFill>
                <a:latin typeface="Calibri" pitchFamily="34" charset="0"/>
                <a:cs typeface="Arial" charset="0"/>
              </a:defRPr>
            </a:lvl6pPr>
            <a:lvl7pPr marL="914400" rtl="0" fontAlgn="base">
              <a:spcBef>
                <a:spcPct val="0"/>
              </a:spcBef>
              <a:spcAft>
                <a:spcPct val="0"/>
              </a:spcAft>
              <a:defRPr sz="4400">
                <a:solidFill>
                  <a:srgbClr val="376092"/>
                </a:solidFill>
                <a:latin typeface="Calibri" pitchFamily="34" charset="0"/>
                <a:cs typeface="Arial" charset="0"/>
              </a:defRPr>
            </a:lvl7pPr>
            <a:lvl8pPr marL="1371600" rtl="0" fontAlgn="base">
              <a:spcBef>
                <a:spcPct val="0"/>
              </a:spcBef>
              <a:spcAft>
                <a:spcPct val="0"/>
              </a:spcAft>
              <a:defRPr sz="4400">
                <a:solidFill>
                  <a:srgbClr val="376092"/>
                </a:solidFill>
                <a:latin typeface="Calibri" pitchFamily="34" charset="0"/>
                <a:cs typeface="Arial" charset="0"/>
              </a:defRPr>
            </a:lvl8pPr>
            <a:lvl9pPr marL="1828800" rtl="0" fontAlgn="base">
              <a:spcBef>
                <a:spcPct val="0"/>
              </a:spcBef>
              <a:spcAft>
                <a:spcPct val="0"/>
              </a:spcAft>
              <a:defRPr sz="4400">
                <a:solidFill>
                  <a:srgbClr val="376092"/>
                </a:solidFill>
                <a:latin typeface="Calibri" pitchFamily="34" charset="0"/>
                <a:cs typeface="Arial" charset="0"/>
              </a:defRPr>
            </a:lvl9pPr>
          </a:lstStyle>
          <a:p>
            <a:r>
              <a:rPr lang="ar-SA" dirty="0"/>
              <a:t>مثال لقائمة المركز المالي في 30 / 12 / ××14هـ</a:t>
            </a:r>
          </a:p>
        </p:txBody>
      </p:sp>
      <p:graphicFrame>
        <p:nvGraphicFramePr>
          <p:cNvPr id="6" name="جدول 4"/>
          <p:cNvGraphicFramePr>
            <a:graphicFrameLocks noGrp="1"/>
          </p:cNvGraphicFramePr>
          <p:nvPr>
            <p:extLst>
              <p:ext uri="{D42A27DB-BD31-4B8C-83A1-F6EECF244321}">
                <p14:modId xmlns:p14="http://schemas.microsoft.com/office/powerpoint/2010/main" val="107349455"/>
              </p:ext>
            </p:extLst>
          </p:nvPr>
        </p:nvGraphicFramePr>
        <p:xfrm>
          <a:off x="916632" y="838200"/>
          <a:ext cx="7924800" cy="5456238"/>
        </p:xfrm>
        <a:graphic>
          <a:graphicData uri="http://schemas.openxmlformats.org/drawingml/2006/table">
            <a:tbl>
              <a:tblPr rtl="1"/>
              <a:tblGrid>
                <a:gridCol w="1036637"/>
                <a:gridCol w="1068388"/>
                <a:gridCol w="1862137"/>
                <a:gridCol w="1009650"/>
                <a:gridCol w="1071563"/>
                <a:gridCol w="1876425"/>
              </a:tblGrid>
              <a:tr h="5048193">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ـــــــــــــ</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ــــــــــــ</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dirty="0" smtClean="0">
                          <a:ln>
                            <a:noFill/>
                          </a:ln>
                          <a:solidFill>
                            <a:srgbClr val="C00000"/>
                          </a:solidFill>
                          <a:effectLst/>
                          <a:latin typeface="Calibri" pitchFamily="34" charset="0"/>
                          <a:cs typeface="Arial" pitchFamily="34" charset="0"/>
                        </a:rPr>
                        <a:t>أصول متداولة </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نقدية بالصندوق</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نقدية بالبنك</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مدينون</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أوراق قبض</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مخزون آخر المدة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مصروفات مقدمة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إيرادات مستحقة</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dirty="0" smtClean="0">
                          <a:ln>
                            <a:noFill/>
                          </a:ln>
                          <a:solidFill>
                            <a:srgbClr val="C00000"/>
                          </a:solidFill>
                          <a:effectLst/>
                          <a:latin typeface="Calibri" pitchFamily="34" charset="0"/>
                          <a:cs typeface="Arial" pitchFamily="34" charset="0"/>
                        </a:rPr>
                        <a:t>أصول ثابتة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أراضي</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مباني</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سيارات</a:t>
                      </a:r>
                    </a:p>
                    <a:p>
                      <a:pPr marL="0" marR="0" lvl="0" indent="0" algn="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dirty="0" smtClean="0">
                          <a:ln>
                            <a:noFill/>
                          </a:ln>
                          <a:solidFill>
                            <a:srgbClr val="C00000"/>
                          </a:solidFill>
                          <a:effectLst/>
                          <a:latin typeface="Calibri" pitchFamily="34" charset="0"/>
                          <a:cs typeface="Arial" pitchFamily="34" charset="0"/>
                        </a:rPr>
                        <a:t>أصول غير ملموسة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شهرة المحل</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ـــــــــــ</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ـــــــــــــ</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smtClean="0">
                          <a:ln>
                            <a:noFill/>
                          </a:ln>
                          <a:solidFill>
                            <a:srgbClr val="C00000"/>
                          </a:solidFill>
                          <a:effectLst/>
                          <a:latin typeface="Calibri" pitchFamily="34" charset="0"/>
                          <a:cs typeface="Arial" pitchFamily="34" charset="0"/>
                        </a:rPr>
                        <a:t>خصوم متداولة</a:t>
                      </a:r>
                      <a:r>
                        <a:rPr kumimoji="0" lang="ar-SA" sz="1800" b="1" i="0" u="none" strike="noStrike" cap="none" normalizeH="0" baseline="0" smtClean="0">
                          <a:ln>
                            <a:noFill/>
                          </a:ln>
                          <a:solidFill>
                            <a:srgbClr val="C00000"/>
                          </a:solidFill>
                          <a:effectLst/>
                          <a:latin typeface="Calibri" pitchFamily="34" charset="0"/>
                          <a:cs typeface="Arial" pitchFamily="34" charset="0"/>
                        </a:rPr>
                        <a:t> </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دائنون</a:t>
                      </a:r>
                      <a:endParaRPr kumimoji="0" lang="en-US" sz="1800" b="1"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أوراق دفع</a:t>
                      </a:r>
                      <a:endParaRPr kumimoji="0" lang="en-US" sz="1800" b="1"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قرض قصير الأجل</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مصروفات مستحقة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إيرادات محصلة مقدماً</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smtClean="0">
                          <a:ln>
                            <a:noFill/>
                          </a:ln>
                          <a:solidFill>
                            <a:srgbClr val="C00000"/>
                          </a:solidFill>
                          <a:effectLst/>
                          <a:latin typeface="Calibri" pitchFamily="34" charset="0"/>
                          <a:cs typeface="Arial" pitchFamily="34" charset="0"/>
                        </a:rPr>
                        <a:t>خصوم طويلة الأجل</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قروض طويلة الأجل</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en-US" sz="1800" b="1" i="0" u="none" strike="noStrike" cap="none" normalizeH="0" baseline="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smtClean="0">
                          <a:ln>
                            <a:noFill/>
                          </a:ln>
                          <a:solidFill>
                            <a:srgbClr val="C00000"/>
                          </a:solidFill>
                          <a:effectLst/>
                          <a:latin typeface="Calibri" pitchFamily="34" charset="0"/>
                          <a:cs typeface="Arial" pitchFamily="34" charset="0"/>
                        </a:rPr>
                        <a:t>حقوق الملكية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رأس المال </a:t>
                      </a:r>
                      <a:endParaRPr kumimoji="0" lang="en-US" sz="1800" b="1" i="0" u="none" strike="noStrike" cap="none" normalizeH="0" baseline="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صافي الربح</a:t>
                      </a:r>
                      <a:endParaRPr kumimoji="0" lang="en-US" sz="1800" b="1"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r>
              <a:tr h="408045">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rgbClr val="C00000"/>
                          </a:solidFill>
                          <a:effectLst/>
                          <a:latin typeface="Calibri" pitchFamily="34" charset="0"/>
                          <a:cs typeface="Arial" pitchFamily="34" charset="0"/>
                        </a:rPr>
                        <a:t>******</a:t>
                      </a:r>
                      <a:endParaRPr kumimoji="0" lang="en-US" sz="1800" b="1" i="0" u="none" strike="noStrike" cap="none" normalizeH="0" baseline="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r>
            </a:tbl>
          </a:graphicData>
        </a:graphic>
      </p:graphicFrame>
    </p:spTree>
    <p:extLst>
      <p:ext uri="{BB962C8B-B14F-4D97-AF65-F5344CB8AC3E}">
        <p14:creationId xmlns:p14="http://schemas.microsoft.com/office/powerpoint/2010/main" val="76620149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2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2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5">
                                            <p:txEl>
                                              <p:pRg st="0" end="0"/>
                                            </p:txEl>
                                          </p:spTgt>
                                        </p:tgtEl>
                                      </p:cBhvr>
                                    </p:animEffect>
                                  </p:childTnLst>
                                </p:cTn>
                              </p:par>
                            </p:childTnLst>
                          </p:cTn>
                        </p:par>
                        <p:par>
                          <p:cTn id="10" fill="hold" nodeType="afterGroup">
                            <p:stCondLst>
                              <p:cond delay="2000"/>
                            </p:stCondLst>
                            <p:childTnLst>
                              <p:par>
                                <p:cTn id="11" presetID="15"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3000" fill="hold"/>
                                        <p:tgtEl>
                                          <p:spTgt spid="6"/>
                                        </p:tgtEl>
                                        <p:attrNameLst>
                                          <p:attrName>ppt_w</p:attrName>
                                        </p:attrNameLst>
                                      </p:cBhvr>
                                      <p:tavLst>
                                        <p:tav tm="0">
                                          <p:val>
                                            <p:fltVal val="0"/>
                                          </p:val>
                                        </p:tav>
                                        <p:tav tm="100000">
                                          <p:val>
                                            <p:strVal val="#ppt_w"/>
                                          </p:val>
                                        </p:tav>
                                      </p:tavLst>
                                    </p:anim>
                                    <p:anim calcmode="lin" valueType="num">
                                      <p:cBhvr>
                                        <p:cTn id="14" dur="3000" fill="hold"/>
                                        <p:tgtEl>
                                          <p:spTgt spid="6"/>
                                        </p:tgtEl>
                                        <p:attrNameLst>
                                          <p:attrName>ppt_h</p:attrName>
                                        </p:attrNameLst>
                                      </p:cBhvr>
                                      <p:tavLst>
                                        <p:tav tm="0">
                                          <p:val>
                                            <p:fltVal val="0"/>
                                          </p:val>
                                        </p:tav>
                                        <p:tav tm="100000">
                                          <p:val>
                                            <p:strVal val="#ppt_h"/>
                                          </p:val>
                                        </p:tav>
                                      </p:tavLst>
                                    </p:anim>
                                    <p:anim calcmode="lin" valueType="num">
                                      <p:cBhvr>
                                        <p:cTn id="15" dur="3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3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blinds(horizontal)">
                                      <p:cBhvr>
                                        <p:cTn id="21" dur="500"/>
                                        <p:tgtEl>
                                          <p:spTgt spid="5">
                                            <p:txEl>
                                              <p:pRg st="0" end="0"/>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linds(horizontal)">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504" y="269776"/>
            <a:ext cx="8915400" cy="1143000"/>
          </a:xfrm>
        </p:spPr>
        <p:txBody>
          <a:bodyPr/>
          <a:lstStyle/>
          <a:p>
            <a:r>
              <a:rPr lang="ar-SA" sz="3200" b="1" dirty="0">
                <a:solidFill>
                  <a:srgbClr val="C00000"/>
                </a:solidFill>
              </a:rPr>
              <a:t>بالتطبيق على ميزان المراجعة الخاص بمنشأة الهفوف التجارية كما في 12/30 يمكن إعداد قائمة الدخل والمركز المالي</a:t>
            </a:r>
            <a:endParaRPr lang="en-GB" sz="3200" b="1" dirty="0">
              <a:solidFill>
                <a:srgbClr val="C00000"/>
              </a:solidFill>
            </a:endParaRPr>
          </a:p>
        </p:txBody>
      </p:sp>
      <p:sp>
        <p:nvSpPr>
          <p:cNvPr id="156761"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74C94F38-2572-41D1-8CD9-2FF89572A681}" type="slidenum">
              <a:rPr lang="ar-SA" altLang="en-US" sz="1200" smtClean="0">
                <a:solidFill>
                  <a:prstClr val="white"/>
                </a:solidFill>
              </a:rPr>
              <a:pPr eaLnBrk="1" hangingPunct="1">
                <a:spcBef>
                  <a:spcPct val="0"/>
                </a:spcBef>
                <a:buFontTx/>
                <a:buNone/>
              </a:pPr>
              <a:t>15</a:t>
            </a:fld>
            <a:endParaRPr lang="en-US" altLang="en-US" sz="1200" dirty="0" smtClean="0">
              <a:solidFill>
                <a:prstClr val="white"/>
              </a:solidFill>
            </a:endParaRPr>
          </a:p>
        </p:txBody>
      </p:sp>
      <p:graphicFrame>
        <p:nvGraphicFramePr>
          <p:cNvPr id="9" name="Content Placeholder 8"/>
          <p:cNvGraphicFramePr>
            <a:graphicFrameLocks noGrp="1"/>
          </p:cNvGraphicFramePr>
          <p:nvPr>
            <p:ph idx="1"/>
            <p:extLst/>
          </p:nvPr>
        </p:nvGraphicFramePr>
        <p:xfrm>
          <a:off x="1568624" y="1340774"/>
          <a:ext cx="7200800" cy="5001708"/>
        </p:xfrm>
        <a:graphic>
          <a:graphicData uri="http://schemas.openxmlformats.org/drawingml/2006/table">
            <a:tbl>
              <a:tblPr firstRow="1" firstCol="1" bandRow="1">
                <a:tableStyleId>{5C22544A-7EE6-4342-B048-85BDC9FD1C3A}</a:tableStyleId>
              </a:tblPr>
              <a:tblGrid>
                <a:gridCol w="2952328"/>
                <a:gridCol w="1656184"/>
                <a:gridCol w="2592288"/>
              </a:tblGrid>
              <a:tr h="234247">
                <a:tc>
                  <a:txBody>
                    <a:bodyPr/>
                    <a:lstStyle/>
                    <a:p>
                      <a:pPr algn="r">
                        <a:lnSpc>
                          <a:spcPct val="115000"/>
                        </a:lnSpc>
                        <a:spcAft>
                          <a:spcPts val="0"/>
                        </a:spcAft>
                      </a:pPr>
                      <a:r>
                        <a:rPr lang="ar-SA" sz="1400" dirty="0">
                          <a:effectLst/>
                        </a:rPr>
                        <a:t>البيان</a:t>
                      </a:r>
                      <a:endParaRPr lang="en-US" sz="1400" dirty="0">
                        <a:effectLst/>
                        <a:latin typeface="Calibri"/>
                        <a:ea typeface="Calibri"/>
                        <a:cs typeface="Arial"/>
                      </a:endParaRPr>
                    </a:p>
                  </a:txBody>
                  <a:tcPr marL="68580" marR="68580" marT="0" marB="0"/>
                </a:tc>
                <a:tc>
                  <a:txBody>
                    <a:bodyPr/>
                    <a:lstStyle/>
                    <a:p>
                      <a:pPr algn="r">
                        <a:lnSpc>
                          <a:spcPct val="115000"/>
                        </a:lnSpc>
                        <a:spcAft>
                          <a:spcPts val="0"/>
                        </a:spcAft>
                      </a:pPr>
                      <a:r>
                        <a:rPr lang="ar-SA" sz="1400">
                          <a:effectLst/>
                        </a:rPr>
                        <a:t>دائن</a:t>
                      </a:r>
                      <a:endParaRPr lang="en-US" sz="1400">
                        <a:effectLst/>
                        <a:latin typeface="Calibri"/>
                        <a:ea typeface="Calibri"/>
                        <a:cs typeface="Arial"/>
                      </a:endParaRPr>
                    </a:p>
                  </a:txBody>
                  <a:tcPr marL="68580" marR="68580" marT="0" marB="0"/>
                </a:tc>
                <a:tc>
                  <a:txBody>
                    <a:bodyPr/>
                    <a:lstStyle/>
                    <a:p>
                      <a:pPr algn="r">
                        <a:lnSpc>
                          <a:spcPct val="115000"/>
                        </a:lnSpc>
                        <a:spcAft>
                          <a:spcPts val="0"/>
                        </a:spcAft>
                      </a:pPr>
                      <a:r>
                        <a:rPr lang="ar-SA" sz="1400">
                          <a:effectLst/>
                        </a:rPr>
                        <a:t>مدين</a:t>
                      </a:r>
                      <a:endParaRPr lang="en-US" sz="1400">
                        <a:effectLst/>
                        <a:latin typeface="Calibri"/>
                        <a:ea typeface="Calibri"/>
                        <a:cs typeface="Arial"/>
                      </a:endParaRPr>
                    </a:p>
                  </a:txBody>
                  <a:tcPr marL="68580" marR="68580" marT="0" marB="0"/>
                </a:tc>
              </a:tr>
              <a:tr h="275331">
                <a:tc>
                  <a:txBody>
                    <a:bodyPr/>
                    <a:lstStyle/>
                    <a:p>
                      <a:pPr algn="r">
                        <a:lnSpc>
                          <a:spcPct val="115000"/>
                        </a:lnSpc>
                        <a:spcAft>
                          <a:spcPts val="0"/>
                        </a:spcAft>
                      </a:pPr>
                      <a:r>
                        <a:rPr lang="ar-SA" sz="1400" b="1" dirty="0">
                          <a:solidFill>
                            <a:srgbClr val="FF0000"/>
                          </a:solidFill>
                          <a:effectLst/>
                        </a:rPr>
                        <a:t>البنك</a:t>
                      </a:r>
                      <a:endParaRPr lang="en-US" sz="1400" b="1" dirty="0">
                        <a:solidFill>
                          <a:srgbClr val="FF0000"/>
                        </a:solidFill>
                        <a:effectLst/>
                        <a:latin typeface="Calibri"/>
                        <a:ea typeface="Calibri"/>
                        <a:cs typeface="Arial"/>
                      </a:endParaRPr>
                    </a:p>
                  </a:txBody>
                  <a:tcPr marL="68580" marR="68580" marT="0" marB="0"/>
                </a:tc>
                <a:tc>
                  <a:txBody>
                    <a:bodyPr/>
                    <a:lstStyle/>
                    <a:p>
                      <a:pPr algn="r">
                        <a:lnSpc>
                          <a:spcPct val="115000"/>
                        </a:lnSpc>
                        <a:spcAft>
                          <a:spcPts val="0"/>
                        </a:spcAft>
                      </a:pPr>
                      <a:r>
                        <a:rPr lang="en-US" sz="1400" b="1">
                          <a:effectLst/>
                        </a:rPr>
                        <a:t> </a:t>
                      </a:r>
                      <a:endParaRPr lang="en-US" sz="1400" b="1">
                        <a:effectLst/>
                        <a:latin typeface="Calibri"/>
                        <a:ea typeface="Calibri"/>
                        <a:cs typeface="Arial"/>
                      </a:endParaRPr>
                    </a:p>
                  </a:txBody>
                  <a:tcPr marL="68580" marR="68580" marT="0" marB="0"/>
                </a:tc>
                <a:tc>
                  <a:txBody>
                    <a:bodyPr/>
                    <a:lstStyle/>
                    <a:p>
                      <a:pPr algn="r" rtl="1">
                        <a:lnSpc>
                          <a:spcPct val="115000"/>
                        </a:lnSpc>
                        <a:spcAft>
                          <a:spcPts val="0"/>
                        </a:spcAft>
                      </a:pPr>
                      <a:r>
                        <a:rPr lang="ar-SA" sz="1400" b="1">
                          <a:effectLst/>
                        </a:rPr>
                        <a:t>90000</a:t>
                      </a:r>
                      <a:endParaRPr lang="en-US" sz="1400" b="1">
                        <a:effectLst/>
                        <a:latin typeface="Calibri"/>
                        <a:ea typeface="Calibri"/>
                        <a:cs typeface="Arial"/>
                      </a:endParaRPr>
                    </a:p>
                  </a:txBody>
                  <a:tcPr marL="68580" marR="68580" marT="0" marB="0"/>
                </a:tc>
              </a:tr>
              <a:tr h="275331">
                <a:tc>
                  <a:txBody>
                    <a:bodyPr/>
                    <a:lstStyle/>
                    <a:p>
                      <a:pPr marL="0" algn="r" defTabSz="914400" rtl="1" eaLnBrk="1" latinLnBrk="0" hangingPunct="1">
                        <a:lnSpc>
                          <a:spcPct val="115000"/>
                        </a:lnSpc>
                        <a:spcAft>
                          <a:spcPts val="0"/>
                        </a:spcAft>
                      </a:pPr>
                      <a:r>
                        <a:rPr lang="ar-SA" sz="1400" b="1" kern="1200" dirty="0">
                          <a:solidFill>
                            <a:srgbClr val="FF0000"/>
                          </a:solidFill>
                          <a:effectLst/>
                          <a:latin typeface="+mn-lt"/>
                          <a:ea typeface="+mn-ea"/>
                          <a:cs typeface="+mn-cs"/>
                        </a:rPr>
                        <a:t>المباني</a:t>
                      </a:r>
                      <a:endParaRPr lang="en-US" sz="1400" b="1" kern="1200" dirty="0">
                        <a:solidFill>
                          <a:srgbClr val="FF0000"/>
                        </a:solidFill>
                        <a:effectLst/>
                        <a:latin typeface="+mn-lt"/>
                        <a:ea typeface="+mn-ea"/>
                        <a:cs typeface="+mn-cs"/>
                      </a:endParaRPr>
                    </a:p>
                  </a:txBody>
                  <a:tcPr marL="68580" marR="68580" marT="0" marB="0"/>
                </a:tc>
                <a:tc>
                  <a:txBody>
                    <a:bodyPr/>
                    <a:lstStyle/>
                    <a:p>
                      <a:pPr algn="r">
                        <a:lnSpc>
                          <a:spcPct val="115000"/>
                        </a:lnSpc>
                        <a:spcAft>
                          <a:spcPts val="0"/>
                        </a:spcAft>
                      </a:pPr>
                      <a:r>
                        <a:rPr lang="en-US" sz="1400" b="1">
                          <a:effectLst/>
                        </a:rPr>
                        <a:t> </a:t>
                      </a:r>
                      <a:endParaRPr lang="en-US" sz="1400" b="1">
                        <a:effectLst/>
                        <a:latin typeface="Calibri"/>
                        <a:ea typeface="Calibri"/>
                        <a:cs typeface="Arial"/>
                      </a:endParaRPr>
                    </a:p>
                  </a:txBody>
                  <a:tcPr marL="68580" marR="68580" marT="0" marB="0"/>
                </a:tc>
                <a:tc>
                  <a:txBody>
                    <a:bodyPr/>
                    <a:lstStyle/>
                    <a:p>
                      <a:pPr algn="r" rtl="1">
                        <a:lnSpc>
                          <a:spcPct val="115000"/>
                        </a:lnSpc>
                        <a:spcAft>
                          <a:spcPts val="0"/>
                        </a:spcAft>
                      </a:pPr>
                      <a:r>
                        <a:rPr lang="ar-SA" sz="1400" b="1">
                          <a:effectLst/>
                        </a:rPr>
                        <a:t>250000</a:t>
                      </a:r>
                      <a:endParaRPr lang="en-US" sz="1400" b="1">
                        <a:effectLst/>
                        <a:latin typeface="Calibri"/>
                        <a:ea typeface="Calibri"/>
                        <a:cs typeface="Arial"/>
                      </a:endParaRPr>
                    </a:p>
                  </a:txBody>
                  <a:tcPr marL="68580" marR="68580" marT="0" marB="0"/>
                </a:tc>
              </a:tr>
              <a:tr h="275331">
                <a:tc>
                  <a:txBody>
                    <a:bodyPr/>
                    <a:lstStyle/>
                    <a:p>
                      <a:pPr algn="r">
                        <a:lnSpc>
                          <a:spcPct val="115000"/>
                        </a:lnSpc>
                        <a:spcAft>
                          <a:spcPts val="0"/>
                        </a:spcAft>
                      </a:pPr>
                      <a:r>
                        <a:rPr lang="ar-SA" sz="1400" b="1" dirty="0">
                          <a:solidFill>
                            <a:srgbClr val="FF0000"/>
                          </a:solidFill>
                          <a:effectLst/>
                        </a:rPr>
                        <a:t>الات </a:t>
                      </a:r>
                      <a:r>
                        <a:rPr lang="ar-SA" sz="1400" b="1" kern="1200" dirty="0">
                          <a:solidFill>
                            <a:srgbClr val="FF0000"/>
                          </a:solidFill>
                          <a:effectLst/>
                          <a:latin typeface="+mn-lt"/>
                          <a:ea typeface="+mn-ea"/>
                          <a:cs typeface="+mn-cs"/>
                        </a:rPr>
                        <a:t>ومعدات</a:t>
                      </a:r>
                      <a:endParaRPr lang="en-US" sz="1400" b="1" kern="1200" dirty="0">
                        <a:solidFill>
                          <a:srgbClr val="FF0000"/>
                        </a:solidFill>
                        <a:effectLst/>
                        <a:latin typeface="+mn-lt"/>
                        <a:ea typeface="+mn-ea"/>
                        <a:cs typeface="+mn-cs"/>
                      </a:endParaRPr>
                    </a:p>
                  </a:txBody>
                  <a:tcPr marL="68580" marR="68580" marT="0" marB="0"/>
                </a:tc>
                <a:tc>
                  <a:txBody>
                    <a:bodyPr/>
                    <a:lstStyle/>
                    <a:p>
                      <a:pPr algn="r">
                        <a:lnSpc>
                          <a:spcPct val="115000"/>
                        </a:lnSpc>
                        <a:spcAft>
                          <a:spcPts val="0"/>
                        </a:spcAft>
                      </a:pPr>
                      <a:r>
                        <a:rPr lang="en-US" sz="1400" b="1">
                          <a:effectLst/>
                        </a:rPr>
                        <a:t> </a:t>
                      </a:r>
                      <a:endParaRPr lang="en-US" sz="1400" b="1">
                        <a:effectLst/>
                        <a:latin typeface="Calibri"/>
                        <a:ea typeface="Calibri"/>
                        <a:cs typeface="Arial"/>
                      </a:endParaRPr>
                    </a:p>
                  </a:txBody>
                  <a:tcPr marL="68580" marR="68580" marT="0" marB="0"/>
                </a:tc>
                <a:tc>
                  <a:txBody>
                    <a:bodyPr/>
                    <a:lstStyle/>
                    <a:p>
                      <a:pPr algn="r" rtl="1">
                        <a:lnSpc>
                          <a:spcPct val="115000"/>
                        </a:lnSpc>
                        <a:spcAft>
                          <a:spcPts val="0"/>
                        </a:spcAft>
                      </a:pPr>
                      <a:r>
                        <a:rPr lang="ar-SA" sz="1400" b="1">
                          <a:effectLst/>
                        </a:rPr>
                        <a:t>50000</a:t>
                      </a:r>
                      <a:endParaRPr lang="en-US" sz="1400" b="1">
                        <a:effectLst/>
                        <a:latin typeface="Calibri"/>
                        <a:ea typeface="Calibri"/>
                        <a:cs typeface="Arial"/>
                      </a:endParaRPr>
                    </a:p>
                  </a:txBody>
                  <a:tcPr marL="68580" marR="68580" marT="0" marB="0"/>
                </a:tc>
              </a:tr>
              <a:tr h="275331">
                <a:tc>
                  <a:txBody>
                    <a:bodyPr/>
                    <a:lstStyle/>
                    <a:p>
                      <a:pPr algn="r">
                        <a:lnSpc>
                          <a:spcPct val="115000"/>
                        </a:lnSpc>
                        <a:spcAft>
                          <a:spcPts val="0"/>
                        </a:spcAft>
                      </a:pPr>
                      <a:r>
                        <a:rPr lang="ar-SA" sz="1400" b="1" dirty="0">
                          <a:solidFill>
                            <a:srgbClr val="FF0000"/>
                          </a:solidFill>
                          <a:effectLst/>
                        </a:rPr>
                        <a:t>الصندوق</a:t>
                      </a:r>
                      <a:endParaRPr lang="en-US" sz="1400" b="1" dirty="0">
                        <a:solidFill>
                          <a:srgbClr val="FF0000"/>
                        </a:solidFill>
                        <a:effectLst/>
                        <a:latin typeface="Calibri"/>
                        <a:ea typeface="Calibri"/>
                        <a:cs typeface="Arial"/>
                      </a:endParaRPr>
                    </a:p>
                  </a:txBody>
                  <a:tcPr marL="68580" marR="68580" marT="0" marB="0"/>
                </a:tc>
                <a:tc>
                  <a:txBody>
                    <a:bodyPr/>
                    <a:lstStyle/>
                    <a:p>
                      <a:pPr algn="r">
                        <a:lnSpc>
                          <a:spcPct val="115000"/>
                        </a:lnSpc>
                        <a:spcAft>
                          <a:spcPts val="0"/>
                        </a:spcAft>
                      </a:pPr>
                      <a:r>
                        <a:rPr lang="en-US" sz="1400" b="1">
                          <a:effectLst/>
                        </a:rPr>
                        <a:t> </a:t>
                      </a:r>
                      <a:endParaRPr lang="en-US" sz="1400" b="1">
                        <a:effectLst/>
                        <a:latin typeface="Calibri"/>
                        <a:ea typeface="Calibri"/>
                        <a:cs typeface="Arial"/>
                      </a:endParaRPr>
                    </a:p>
                  </a:txBody>
                  <a:tcPr marL="68580" marR="68580" marT="0" marB="0"/>
                </a:tc>
                <a:tc>
                  <a:txBody>
                    <a:bodyPr/>
                    <a:lstStyle/>
                    <a:p>
                      <a:pPr algn="r" rtl="1">
                        <a:lnSpc>
                          <a:spcPct val="115000"/>
                        </a:lnSpc>
                        <a:spcAft>
                          <a:spcPts val="0"/>
                        </a:spcAft>
                      </a:pPr>
                      <a:r>
                        <a:rPr lang="ar-SA" sz="1400" b="1">
                          <a:effectLst/>
                        </a:rPr>
                        <a:t>130000</a:t>
                      </a:r>
                      <a:endParaRPr lang="en-US" sz="1400" b="1">
                        <a:effectLst/>
                        <a:latin typeface="Calibri"/>
                        <a:ea typeface="Calibri"/>
                        <a:cs typeface="Arial"/>
                      </a:endParaRPr>
                    </a:p>
                  </a:txBody>
                  <a:tcPr marL="68580" marR="68580" marT="0" marB="0"/>
                </a:tc>
              </a:tr>
              <a:tr h="275331">
                <a:tc>
                  <a:txBody>
                    <a:bodyPr/>
                    <a:lstStyle/>
                    <a:p>
                      <a:pPr algn="r">
                        <a:lnSpc>
                          <a:spcPct val="115000"/>
                        </a:lnSpc>
                        <a:spcAft>
                          <a:spcPts val="0"/>
                        </a:spcAft>
                      </a:pPr>
                      <a:r>
                        <a:rPr lang="ar-SA" sz="1400" b="1" dirty="0">
                          <a:solidFill>
                            <a:srgbClr val="FF0000"/>
                          </a:solidFill>
                          <a:effectLst/>
                        </a:rPr>
                        <a:t>الاثاث</a:t>
                      </a:r>
                      <a:endParaRPr lang="en-US" sz="1400" b="1" dirty="0">
                        <a:solidFill>
                          <a:srgbClr val="FF0000"/>
                        </a:solidFill>
                        <a:effectLst/>
                        <a:latin typeface="Calibri"/>
                        <a:ea typeface="Calibri"/>
                        <a:cs typeface="Arial"/>
                      </a:endParaRPr>
                    </a:p>
                  </a:txBody>
                  <a:tcPr marL="68580" marR="68580" marT="0" marB="0"/>
                </a:tc>
                <a:tc>
                  <a:txBody>
                    <a:bodyPr/>
                    <a:lstStyle/>
                    <a:p>
                      <a:pPr algn="r">
                        <a:lnSpc>
                          <a:spcPct val="115000"/>
                        </a:lnSpc>
                        <a:spcAft>
                          <a:spcPts val="0"/>
                        </a:spcAft>
                      </a:pPr>
                      <a:r>
                        <a:rPr lang="en-US" sz="1400" b="1" dirty="0">
                          <a:effectLst/>
                        </a:rPr>
                        <a:t> </a:t>
                      </a:r>
                      <a:endParaRPr lang="en-US" sz="1400" b="1" dirty="0">
                        <a:effectLst/>
                        <a:latin typeface="Calibri"/>
                        <a:ea typeface="Calibri"/>
                        <a:cs typeface="Arial"/>
                      </a:endParaRPr>
                    </a:p>
                  </a:txBody>
                  <a:tcPr marL="68580" marR="68580" marT="0" marB="0"/>
                </a:tc>
                <a:tc>
                  <a:txBody>
                    <a:bodyPr/>
                    <a:lstStyle/>
                    <a:p>
                      <a:pPr algn="r" rtl="1">
                        <a:lnSpc>
                          <a:spcPct val="115000"/>
                        </a:lnSpc>
                        <a:spcAft>
                          <a:spcPts val="0"/>
                        </a:spcAft>
                      </a:pPr>
                      <a:r>
                        <a:rPr lang="ar-SA" sz="1400" b="1">
                          <a:effectLst/>
                        </a:rPr>
                        <a:t>70000</a:t>
                      </a:r>
                      <a:endParaRPr lang="en-US" sz="1400" b="1">
                        <a:effectLst/>
                        <a:latin typeface="Calibri"/>
                        <a:ea typeface="Calibri"/>
                        <a:cs typeface="Arial"/>
                      </a:endParaRPr>
                    </a:p>
                  </a:txBody>
                  <a:tcPr marL="68580" marR="68580" marT="0" marB="0"/>
                </a:tc>
              </a:tr>
              <a:tr h="275331">
                <a:tc>
                  <a:txBody>
                    <a:bodyPr/>
                    <a:lstStyle/>
                    <a:p>
                      <a:pPr algn="r">
                        <a:lnSpc>
                          <a:spcPct val="115000"/>
                        </a:lnSpc>
                        <a:spcAft>
                          <a:spcPts val="0"/>
                        </a:spcAft>
                      </a:pPr>
                      <a:r>
                        <a:rPr lang="ar-SA" sz="1400" b="1" dirty="0">
                          <a:solidFill>
                            <a:srgbClr val="FF0000"/>
                          </a:solidFill>
                          <a:effectLst/>
                        </a:rPr>
                        <a:t>اراضي</a:t>
                      </a:r>
                      <a:endParaRPr lang="en-US" sz="1400" b="1" dirty="0">
                        <a:solidFill>
                          <a:srgbClr val="FF0000"/>
                        </a:solidFill>
                        <a:effectLst/>
                        <a:latin typeface="Calibri"/>
                        <a:ea typeface="Calibri"/>
                        <a:cs typeface="Arial"/>
                      </a:endParaRPr>
                    </a:p>
                  </a:txBody>
                  <a:tcPr marL="68580" marR="68580" marT="0" marB="0"/>
                </a:tc>
                <a:tc>
                  <a:txBody>
                    <a:bodyPr/>
                    <a:lstStyle/>
                    <a:p>
                      <a:pPr algn="r">
                        <a:lnSpc>
                          <a:spcPct val="115000"/>
                        </a:lnSpc>
                        <a:spcAft>
                          <a:spcPts val="0"/>
                        </a:spcAft>
                      </a:pPr>
                      <a:r>
                        <a:rPr lang="en-US" sz="1400" b="1">
                          <a:effectLst/>
                        </a:rPr>
                        <a:t> </a:t>
                      </a:r>
                      <a:endParaRPr lang="en-US" sz="1400" b="1">
                        <a:effectLst/>
                        <a:latin typeface="Calibri"/>
                        <a:ea typeface="Calibri"/>
                        <a:cs typeface="Arial"/>
                      </a:endParaRPr>
                    </a:p>
                  </a:txBody>
                  <a:tcPr marL="68580" marR="68580" marT="0" marB="0"/>
                </a:tc>
                <a:tc>
                  <a:txBody>
                    <a:bodyPr/>
                    <a:lstStyle/>
                    <a:p>
                      <a:pPr algn="r" rtl="1">
                        <a:lnSpc>
                          <a:spcPct val="115000"/>
                        </a:lnSpc>
                        <a:spcAft>
                          <a:spcPts val="0"/>
                        </a:spcAft>
                      </a:pPr>
                      <a:r>
                        <a:rPr lang="ar-SA" sz="1400" b="1">
                          <a:effectLst/>
                        </a:rPr>
                        <a:t>205000</a:t>
                      </a:r>
                      <a:endParaRPr lang="en-US" sz="1400" b="1">
                        <a:effectLst/>
                        <a:latin typeface="Calibri"/>
                        <a:ea typeface="Calibri"/>
                        <a:cs typeface="Arial"/>
                      </a:endParaRPr>
                    </a:p>
                  </a:txBody>
                  <a:tcPr marL="68580" marR="68580" marT="0" marB="0"/>
                </a:tc>
              </a:tr>
              <a:tr h="275331">
                <a:tc>
                  <a:txBody>
                    <a:bodyPr/>
                    <a:lstStyle/>
                    <a:p>
                      <a:pPr algn="r">
                        <a:lnSpc>
                          <a:spcPct val="115000"/>
                        </a:lnSpc>
                        <a:spcAft>
                          <a:spcPts val="0"/>
                        </a:spcAft>
                      </a:pPr>
                      <a:r>
                        <a:rPr lang="ar-SA" sz="1400" b="1" dirty="0">
                          <a:solidFill>
                            <a:srgbClr val="FF0000"/>
                          </a:solidFill>
                          <a:effectLst/>
                        </a:rPr>
                        <a:t>المدينين</a:t>
                      </a:r>
                      <a:endParaRPr lang="en-US" sz="1400" b="1" dirty="0">
                        <a:solidFill>
                          <a:srgbClr val="FF0000"/>
                        </a:solidFill>
                        <a:effectLst/>
                        <a:latin typeface="Calibri"/>
                        <a:ea typeface="Calibri"/>
                        <a:cs typeface="Arial"/>
                      </a:endParaRPr>
                    </a:p>
                  </a:txBody>
                  <a:tcPr marL="68580" marR="68580" marT="0" marB="0"/>
                </a:tc>
                <a:tc>
                  <a:txBody>
                    <a:bodyPr/>
                    <a:lstStyle/>
                    <a:p>
                      <a:pPr algn="r">
                        <a:lnSpc>
                          <a:spcPct val="115000"/>
                        </a:lnSpc>
                        <a:spcAft>
                          <a:spcPts val="0"/>
                        </a:spcAft>
                      </a:pPr>
                      <a:r>
                        <a:rPr lang="en-US" sz="1400" b="1">
                          <a:effectLst/>
                        </a:rPr>
                        <a:t> </a:t>
                      </a:r>
                      <a:endParaRPr lang="en-US" sz="1400" b="1">
                        <a:effectLst/>
                        <a:latin typeface="Calibri"/>
                        <a:ea typeface="Calibri"/>
                        <a:cs typeface="Arial"/>
                      </a:endParaRPr>
                    </a:p>
                  </a:txBody>
                  <a:tcPr marL="68580" marR="68580" marT="0" marB="0"/>
                </a:tc>
                <a:tc>
                  <a:txBody>
                    <a:bodyPr/>
                    <a:lstStyle/>
                    <a:p>
                      <a:pPr algn="r" rtl="1">
                        <a:lnSpc>
                          <a:spcPct val="115000"/>
                        </a:lnSpc>
                        <a:spcAft>
                          <a:spcPts val="0"/>
                        </a:spcAft>
                      </a:pPr>
                      <a:r>
                        <a:rPr lang="ar-SA" sz="1400" b="1">
                          <a:effectLst/>
                        </a:rPr>
                        <a:t>40000</a:t>
                      </a:r>
                      <a:endParaRPr lang="en-US" sz="1400" b="1">
                        <a:effectLst/>
                        <a:latin typeface="Calibri"/>
                        <a:ea typeface="Calibri"/>
                        <a:cs typeface="Arial"/>
                      </a:endParaRPr>
                    </a:p>
                  </a:txBody>
                  <a:tcPr marL="68580" marR="68580" marT="0" marB="0"/>
                </a:tc>
              </a:tr>
              <a:tr h="275331">
                <a:tc>
                  <a:txBody>
                    <a:bodyPr/>
                    <a:lstStyle/>
                    <a:p>
                      <a:pPr algn="r">
                        <a:lnSpc>
                          <a:spcPct val="115000"/>
                        </a:lnSpc>
                        <a:spcAft>
                          <a:spcPts val="0"/>
                        </a:spcAft>
                      </a:pPr>
                      <a:r>
                        <a:rPr lang="ar-SA" sz="1400" b="1" dirty="0">
                          <a:solidFill>
                            <a:srgbClr val="FFFF00"/>
                          </a:solidFill>
                          <a:effectLst/>
                        </a:rPr>
                        <a:t>الرواتب والاجور</a:t>
                      </a:r>
                      <a:endParaRPr lang="en-US" sz="1400" b="1" dirty="0">
                        <a:solidFill>
                          <a:srgbClr val="FFFF00"/>
                        </a:solidFill>
                        <a:effectLst/>
                        <a:latin typeface="Calibri"/>
                        <a:ea typeface="Calibri"/>
                        <a:cs typeface="Arial"/>
                      </a:endParaRPr>
                    </a:p>
                  </a:txBody>
                  <a:tcPr marL="68580" marR="68580" marT="0" marB="0"/>
                </a:tc>
                <a:tc>
                  <a:txBody>
                    <a:bodyPr/>
                    <a:lstStyle/>
                    <a:p>
                      <a:pPr algn="r">
                        <a:lnSpc>
                          <a:spcPct val="115000"/>
                        </a:lnSpc>
                        <a:spcAft>
                          <a:spcPts val="0"/>
                        </a:spcAft>
                      </a:pPr>
                      <a:r>
                        <a:rPr lang="en-US" sz="1400" b="1">
                          <a:effectLst/>
                        </a:rPr>
                        <a:t> </a:t>
                      </a:r>
                      <a:endParaRPr lang="en-US" sz="1400" b="1">
                        <a:effectLst/>
                        <a:latin typeface="Calibri"/>
                        <a:ea typeface="Calibri"/>
                        <a:cs typeface="Arial"/>
                      </a:endParaRPr>
                    </a:p>
                  </a:txBody>
                  <a:tcPr marL="68580" marR="68580" marT="0" marB="0"/>
                </a:tc>
                <a:tc>
                  <a:txBody>
                    <a:bodyPr/>
                    <a:lstStyle/>
                    <a:p>
                      <a:pPr algn="r" rtl="1">
                        <a:lnSpc>
                          <a:spcPct val="115000"/>
                        </a:lnSpc>
                        <a:spcAft>
                          <a:spcPts val="0"/>
                        </a:spcAft>
                      </a:pPr>
                      <a:r>
                        <a:rPr lang="ar-SA" sz="1400" b="1">
                          <a:effectLst/>
                        </a:rPr>
                        <a:t>10000</a:t>
                      </a:r>
                      <a:endParaRPr lang="en-US" sz="1400" b="1">
                        <a:effectLst/>
                        <a:latin typeface="Calibri"/>
                        <a:ea typeface="Calibri"/>
                        <a:cs typeface="Arial"/>
                      </a:endParaRPr>
                    </a:p>
                  </a:txBody>
                  <a:tcPr marL="68580" marR="68580" marT="0" marB="0"/>
                </a:tc>
              </a:tr>
              <a:tr h="275331">
                <a:tc>
                  <a:txBody>
                    <a:bodyPr/>
                    <a:lstStyle/>
                    <a:p>
                      <a:pPr algn="r">
                        <a:lnSpc>
                          <a:spcPct val="115000"/>
                        </a:lnSpc>
                        <a:spcAft>
                          <a:spcPts val="0"/>
                        </a:spcAft>
                      </a:pPr>
                      <a:r>
                        <a:rPr lang="ar-SA" sz="1400" b="1">
                          <a:solidFill>
                            <a:srgbClr val="FFFF00"/>
                          </a:solidFill>
                          <a:effectLst/>
                        </a:rPr>
                        <a:t>الايجار</a:t>
                      </a:r>
                      <a:endParaRPr lang="en-US" sz="1400" b="1">
                        <a:solidFill>
                          <a:srgbClr val="FFFF00"/>
                        </a:solidFill>
                        <a:effectLst/>
                        <a:latin typeface="Calibri"/>
                        <a:ea typeface="Calibri"/>
                        <a:cs typeface="Arial"/>
                      </a:endParaRPr>
                    </a:p>
                  </a:txBody>
                  <a:tcPr marL="68580" marR="68580" marT="0" marB="0"/>
                </a:tc>
                <a:tc>
                  <a:txBody>
                    <a:bodyPr/>
                    <a:lstStyle/>
                    <a:p>
                      <a:pPr algn="r">
                        <a:lnSpc>
                          <a:spcPct val="115000"/>
                        </a:lnSpc>
                        <a:spcAft>
                          <a:spcPts val="0"/>
                        </a:spcAft>
                      </a:pPr>
                      <a:r>
                        <a:rPr lang="en-US" sz="1400" b="1">
                          <a:effectLst/>
                        </a:rPr>
                        <a:t> </a:t>
                      </a:r>
                      <a:endParaRPr lang="en-US" sz="1400" b="1">
                        <a:effectLst/>
                        <a:latin typeface="Calibri"/>
                        <a:ea typeface="Calibri"/>
                        <a:cs typeface="Arial"/>
                      </a:endParaRPr>
                    </a:p>
                  </a:txBody>
                  <a:tcPr marL="68580" marR="68580" marT="0" marB="0"/>
                </a:tc>
                <a:tc>
                  <a:txBody>
                    <a:bodyPr/>
                    <a:lstStyle/>
                    <a:p>
                      <a:pPr algn="r" rtl="1">
                        <a:lnSpc>
                          <a:spcPct val="115000"/>
                        </a:lnSpc>
                        <a:spcAft>
                          <a:spcPts val="0"/>
                        </a:spcAft>
                      </a:pPr>
                      <a:r>
                        <a:rPr lang="ar-SA" sz="1400" b="1">
                          <a:effectLst/>
                        </a:rPr>
                        <a:t>6000</a:t>
                      </a:r>
                      <a:endParaRPr lang="en-US" sz="1400" b="1">
                        <a:effectLst/>
                        <a:latin typeface="Calibri"/>
                        <a:ea typeface="Calibri"/>
                        <a:cs typeface="Arial"/>
                      </a:endParaRPr>
                    </a:p>
                  </a:txBody>
                  <a:tcPr marL="68580" marR="68580" marT="0" marB="0"/>
                </a:tc>
              </a:tr>
              <a:tr h="275331">
                <a:tc>
                  <a:txBody>
                    <a:bodyPr/>
                    <a:lstStyle/>
                    <a:p>
                      <a:pPr algn="r">
                        <a:lnSpc>
                          <a:spcPct val="115000"/>
                        </a:lnSpc>
                        <a:spcAft>
                          <a:spcPts val="0"/>
                        </a:spcAft>
                      </a:pPr>
                      <a:r>
                        <a:rPr lang="ar-SA" sz="1400" b="1">
                          <a:solidFill>
                            <a:srgbClr val="FFFF00"/>
                          </a:solidFill>
                          <a:effectLst/>
                        </a:rPr>
                        <a:t>دعاية واعلان</a:t>
                      </a:r>
                      <a:endParaRPr lang="en-US" sz="1400" b="1">
                        <a:solidFill>
                          <a:srgbClr val="FFFF00"/>
                        </a:solidFill>
                        <a:effectLst/>
                        <a:latin typeface="Calibri"/>
                        <a:ea typeface="Calibri"/>
                        <a:cs typeface="Arial"/>
                      </a:endParaRPr>
                    </a:p>
                  </a:txBody>
                  <a:tcPr marL="68580" marR="68580" marT="0" marB="0"/>
                </a:tc>
                <a:tc>
                  <a:txBody>
                    <a:bodyPr/>
                    <a:lstStyle/>
                    <a:p>
                      <a:pPr algn="r">
                        <a:lnSpc>
                          <a:spcPct val="115000"/>
                        </a:lnSpc>
                        <a:spcAft>
                          <a:spcPts val="0"/>
                        </a:spcAft>
                      </a:pPr>
                      <a:r>
                        <a:rPr lang="en-US" sz="1400" b="1">
                          <a:effectLst/>
                        </a:rPr>
                        <a:t> </a:t>
                      </a:r>
                      <a:endParaRPr lang="en-US" sz="1400" b="1">
                        <a:effectLst/>
                        <a:latin typeface="Calibri"/>
                        <a:ea typeface="Calibri"/>
                        <a:cs typeface="Arial"/>
                      </a:endParaRPr>
                    </a:p>
                  </a:txBody>
                  <a:tcPr marL="68580" marR="68580" marT="0" marB="0"/>
                </a:tc>
                <a:tc>
                  <a:txBody>
                    <a:bodyPr/>
                    <a:lstStyle/>
                    <a:p>
                      <a:pPr algn="r" rtl="1">
                        <a:lnSpc>
                          <a:spcPct val="115000"/>
                        </a:lnSpc>
                        <a:spcAft>
                          <a:spcPts val="0"/>
                        </a:spcAft>
                      </a:pPr>
                      <a:r>
                        <a:rPr lang="ar-SA" sz="1400" b="1">
                          <a:effectLst/>
                        </a:rPr>
                        <a:t>2000</a:t>
                      </a:r>
                      <a:endParaRPr lang="en-US" sz="1400" b="1">
                        <a:effectLst/>
                        <a:latin typeface="Calibri"/>
                        <a:ea typeface="Calibri"/>
                        <a:cs typeface="Arial"/>
                      </a:endParaRPr>
                    </a:p>
                  </a:txBody>
                  <a:tcPr marL="68580" marR="68580" marT="0" marB="0"/>
                </a:tc>
              </a:tr>
              <a:tr h="345963">
                <a:tc>
                  <a:txBody>
                    <a:bodyPr/>
                    <a:lstStyle/>
                    <a:p>
                      <a:pPr algn="r">
                        <a:lnSpc>
                          <a:spcPct val="115000"/>
                        </a:lnSpc>
                        <a:spcAft>
                          <a:spcPts val="0"/>
                        </a:spcAft>
                      </a:pPr>
                      <a:r>
                        <a:rPr lang="ar-SA" sz="1400" b="1" dirty="0">
                          <a:solidFill>
                            <a:srgbClr val="FFFF00"/>
                          </a:solidFill>
                          <a:effectLst/>
                        </a:rPr>
                        <a:t>مصروفات عمومية وادارية</a:t>
                      </a:r>
                      <a:endParaRPr lang="en-US" sz="1400" b="1" dirty="0">
                        <a:solidFill>
                          <a:srgbClr val="FFFF00"/>
                        </a:solidFill>
                        <a:effectLst/>
                        <a:latin typeface="Calibri"/>
                        <a:ea typeface="Calibri"/>
                        <a:cs typeface="Arial"/>
                      </a:endParaRPr>
                    </a:p>
                  </a:txBody>
                  <a:tcPr marL="68580" marR="68580" marT="0" marB="0"/>
                </a:tc>
                <a:tc>
                  <a:txBody>
                    <a:bodyPr/>
                    <a:lstStyle/>
                    <a:p>
                      <a:pPr algn="r">
                        <a:lnSpc>
                          <a:spcPct val="115000"/>
                        </a:lnSpc>
                        <a:spcAft>
                          <a:spcPts val="0"/>
                        </a:spcAft>
                      </a:pPr>
                      <a:r>
                        <a:rPr lang="en-US" sz="1400" b="1">
                          <a:effectLst/>
                        </a:rPr>
                        <a:t> </a:t>
                      </a:r>
                      <a:endParaRPr lang="en-US" sz="1400" b="1">
                        <a:effectLst/>
                        <a:latin typeface="Calibri"/>
                        <a:ea typeface="Calibri"/>
                        <a:cs typeface="Arial"/>
                      </a:endParaRPr>
                    </a:p>
                  </a:txBody>
                  <a:tcPr marL="68580" marR="68580" marT="0" marB="0"/>
                </a:tc>
                <a:tc>
                  <a:txBody>
                    <a:bodyPr/>
                    <a:lstStyle/>
                    <a:p>
                      <a:pPr algn="r" rtl="1">
                        <a:lnSpc>
                          <a:spcPct val="115000"/>
                        </a:lnSpc>
                        <a:spcAft>
                          <a:spcPts val="0"/>
                        </a:spcAft>
                      </a:pPr>
                      <a:r>
                        <a:rPr lang="ar-SA" sz="1400" b="1" dirty="0">
                          <a:effectLst/>
                        </a:rPr>
                        <a:t>7000</a:t>
                      </a:r>
                      <a:endParaRPr lang="en-US" sz="1400" b="1" dirty="0">
                        <a:effectLst/>
                        <a:latin typeface="Calibri"/>
                        <a:ea typeface="Calibri"/>
                        <a:cs typeface="Arial"/>
                      </a:endParaRPr>
                    </a:p>
                  </a:txBody>
                  <a:tcPr marL="68580" marR="68580" marT="0" marB="0"/>
                </a:tc>
              </a:tr>
              <a:tr h="275331">
                <a:tc>
                  <a:txBody>
                    <a:bodyPr/>
                    <a:lstStyle/>
                    <a:p>
                      <a:pPr algn="r">
                        <a:lnSpc>
                          <a:spcPct val="115000"/>
                        </a:lnSpc>
                        <a:spcAft>
                          <a:spcPts val="0"/>
                        </a:spcAft>
                      </a:pPr>
                      <a:r>
                        <a:rPr lang="ar-SA" sz="1400" b="1" dirty="0">
                          <a:solidFill>
                            <a:srgbClr val="FF0000"/>
                          </a:solidFill>
                          <a:effectLst/>
                        </a:rPr>
                        <a:t>راس المال</a:t>
                      </a:r>
                      <a:endParaRPr lang="en-US" sz="1400" b="1" dirty="0">
                        <a:solidFill>
                          <a:srgbClr val="FF0000"/>
                        </a:solidFill>
                        <a:effectLst/>
                        <a:latin typeface="Calibri"/>
                        <a:ea typeface="Calibri"/>
                        <a:cs typeface="Arial"/>
                      </a:endParaRPr>
                    </a:p>
                  </a:txBody>
                  <a:tcPr marL="68580" marR="68580" marT="0" marB="0"/>
                </a:tc>
                <a:tc>
                  <a:txBody>
                    <a:bodyPr/>
                    <a:lstStyle/>
                    <a:p>
                      <a:pPr algn="r" rtl="1">
                        <a:lnSpc>
                          <a:spcPct val="115000"/>
                        </a:lnSpc>
                        <a:spcAft>
                          <a:spcPts val="0"/>
                        </a:spcAft>
                      </a:pPr>
                      <a:r>
                        <a:rPr lang="ar-SA" sz="1400" b="1">
                          <a:effectLst/>
                        </a:rPr>
                        <a:t>510000</a:t>
                      </a:r>
                      <a:endParaRPr lang="en-US" sz="1400" b="1">
                        <a:effectLst/>
                        <a:latin typeface="Calibri"/>
                        <a:ea typeface="Calibri"/>
                        <a:cs typeface="Arial"/>
                      </a:endParaRPr>
                    </a:p>
                  </a:txBody>
                  <a:tcPr marL="68580" marR="68580" marT="0" marB="0"/>
                </a:tc>
                <a:tc>
                  <a:txBody>
                    <a:bodyPr/>
                    <a:lstStyle/>
                    <a:p>
                      <a:pPr algn="r">
                        <a:lnSpc>
                          <a:spcPct val="115000"/>
                        </a:lnSpc>
                        <a:spcAft>
                          <a:spcPts val="0"/>
                        </a:spcAft>
                      </a:pPr>
                      <a:r>
                        <a:rPr lang="en-US" sz="1400" b="1">
                          <a:effectLst/>
                        </a:rPr>
                        <a:t> </a:t>
                      </a:r>
                      <a:endParaRPr lang="en-US" sz="1400" b="1">
                        <a:effectLst/>
                        <a:latin typeface="Calibri"/>
                        <a:ea typeface="Calibri"/>
                        <a:cs typeface="Arial"/>
                      </a:endParaRPr>
                    </a:p>
                  </a:txBody>
                  <a:tcPr marL="68580" marR="68580" marT="0" marB="0"/>
                </a:tc>
              </a:tr>
              <a:tr h="275331">
                <a:tc>
                  <a:txBody>
                    <a:bodyPr/>
                    <a:lstStyle/>
                    <a:p>
                      <a:pPr algn="r">
                        <a:lnSpc>
                          <a:spcPct val="115000"/>
                        </a:lnSpc>
                        <a:spcAft>
                          <a:spcPts val="0"/>
                        </a:spcAft>
                      </a:pPr>
                      <a:r>
                        <a:rPr lang="ar-SA" sz="1400" b="1" dirty="0">
                          <a:solidFill>
                            <a:srgbClr val="FF0000"/>
                          </a:solidFill>
                          <a:effectLst/>
                        </a:rPr>
                        <a:t>قرض البنك</a:t>
                      </a:r>
                      <a:endParaRPr lang="en-US" sz="1400" b="1" dirty="0">
                        <a:solidFill>
                          <a:srgbClr val="FF0000"/>
                        </a:solidFill>
                        <a:effectLst/>
                        <a:latin typeface="Calibri"/>
                        <a:ea typeface="Calibri"/>
                        <a:cs typeface="Arial"/>
                      </a:endParaRPr>
                    </a:p>
                  </a:txBody>
                  <a:tcPr marL="68580" marR="68580" marT="0" marB="0"/>
                </a:tc>
                <a:tc>
                  <a:txBody>
                    <a:bodyPr/>
                    <a:lstStyle/>
                    <a:p>
                      <a:pPr algn="r" rtl="1">
                        <a:lnSpc>
                          <a:spcPct val="115000"/>
                        </a:lnSpc>
                        <a:spcAft>
                          <a:spcPts val="0"/>
                        </a:spcAft>
                      </a:pPr>
                      <a:r>
                        <a:rPr lang="ar-SA" sz="1400" b="1">
                          <a:effectLst/>
                        </a:rPr>
                        <a:t>200000</a:t>
                      </a:r>
                      <a:endParaRPr lang="en-US" sz="1400" b="1">
                        <a:effectLst/>
                        <a:latin typeface="Calibri"/>
                        <a:ea typeface="Calibri"/>
                        <a:cs typeface="Arial"/>
                      </a:endParaRPr>
                    </a:p>
                  </a:txBody>
                  <a:tcPr marL="68580" marR="68580" marT="0" marB="0"/>
                </a:tc>
                <a:tc>
                  <a:txBody>
                    <a:bodyPr/>
                    <a:lstStyle/>
                    <a:p>
                      <a:pPr algn="r">
                        <a:lnSpc>
                          <a:spcPct val="115000"/>
                        </a:lnSpc>
                        <a:spcAft>
                          <a:spcPts val="0"/>
                        </a:spcAft>
                      </a:pPr>
                      <a:r>
                        <a:rPr lang="en-US" sz="1400" b="1">
                          <a:effectLst/>
                        </a:rPr>
                        <a:t> </a:t>
                      </a:r>
                      <a:endParaRPr lang="en-US" sz="1400" b="1">
                        <a:effectLst/>
                        <a:latin typeface="Calibri"/>
                        <a:ea typeface="Calibri"/>
                        <a:cs typeface="Arial"/>
                      </a:endParaRPr>
                    </a:p>
                  </a:txBody>
                  <a:tcPr marL="68580" marR="68580" marT="0" marB="0"/>
                </a:tc>
              </a:tr>
              <a:tr h="275331">
                <a:tc>
                  <a:txBody>
                    <a:bodyPr/>
                    <a:lstStyle/>
                    <a:p>
                      <a:pPr algn="r">
                        <a:lnSpc>
                          <a:spcPct val="115000"/>
                        </a:lnSpc>
                        <a:spcAft>
                          <a:spcPts val="0"/>
                        </a:spcAft>
                      </a:pPr>
                      <a:r>
                        <a:rPr lang="ar-SA" sz="1400" b="1" dirty="0">
                          <a:solidFill>
                            <a:srgbClr val="FF0000"/>
                          </a:solidFill>
                          <a:effectLst/>
                        </a:rPr>
                        <a:t>الدائنون</a:t>
                      </a:r>
                      <a:endParaRPr lang="en-US" sz="1400" b="1" dirty="0">
                        <a:solidFill>
                          <a:srgbClr val="FF0000"/>
                        </a:solidFill>
                        <a:effectLst/>
                        <a:latin typeface="Calibri"/>
                        <a:ea typeface="Calibri"/>
                        <a:cs typeface="Arial"/>
                      </a:endParaRPr>
                    </a:p>
                  </a:txBody>
                  <a:tcPr marL="68580" marR="68580" marT="0" marB="0"/>
                </a:tc>
                <a:tc>
                  <a:txBody>
                    <a:bodyPr/>
                    <a:lstStyle/>
                    <a:p>
                      <a:pPr algn="r" rtl="1">
                        <a:lnSpc>
                          <a:spcPct val="115000"/>
                        </a:lnSpc>
                        <a:spcAft>
                          <a:spcPts val="0"/>
                        </a:spcAft>
                      </a:pPr>
                      <a:r>
                        <a:rPr lang="ar-SA" sz="1400" b="1" dirty="0">
                          <a:effectLst/>
                        </a:rPr>
                        <a:t>20000</a:t>
                      </a:r>
                      <a:endParaRPr lang="en-US" sz="1400" b="1" dirty="0">
                        <a:effectLst/>
                        <a:latin typeface="Calibri"/>
                        <a:ea typeface="Calibri"/>
                        <a:cs typeface="Arial"/>
                      </a:endParaRPr>
                    </a:p>
                  </a:txBody>
                  <a:tcPr marL="68580" marR="68580" marT="0" marB="0"/>
                </a:tc>
                <a:tc>
                  <a:txBody>
                    <a:bodyPr/>
                    <a:lstStyle/>
                    <a:p>
                      <a:pPr algn="r">
                        <a:lnSpc>
                          <a:spcPct val="115000"/>
                        </a:lnSpc>
                        <a:spcAft>
                          <a:spcPts val="0"/>
                        </a:spcAft>
                      </a:pPr>
                      <a:r>
                        <a:rPr lang="en-US" sz="1400" b="1">
                          <a:effectLst/>
                        </a:rPr>
                        <a:t> </a:t>
                      </a:r>
                      <a:endParaRPr lang="en-US" sz="1400" b="1">
                        <a:effectLst/>
                        <a:latin typeface="Calibri"/>
                        <a:ea typeface="Calibri"/>
                        <a:cs typeface="Arial"/>
                      </a:endParaRPr>
                    </a:p>
                  </a:txBody>
                  <a:tcPr marL="68580" marR="68580" marT="0" marB="0"/>
                </a:tc>
              </a:tr>
              <a:tr h="275331">
                <a:tc>
                  <a:txBody>
                    <a:bodyPr/>
                    <a:lstStyle/>
                    <a:p>
                      <a:pPr algn="r">
                        <a:lnSpc>
                          <a:spcPct val="115000"/>
                        </a:lnSpc>
                        <a:spcAft>
                          <a:spcPts val="0"/>
                        </a:spcAft>
                      </a:pPr>
                      <a:r>
                        <a:rPr lang="ar-SA" sz="1400" b="1">
                          <a:solidFill>
                            <a:srgbClr val="FFFF00"/>
                          </a:solidFill>
                          <a:effectLst/>
                        </a:rPr>
                        <a:t>ايرادات الخدمات</a:t>
                      </a:r>
                      <a:endParaRPr lang="en-US" sz="1400" b="1">
                        <a:solidFill>
                          <a:srgbClr val="FFFF00"/>
                        </a:solidFill>
                        <a:effectLst/>
                        <a:latin typeface="Calibri"/>
                        <a:ea typeface="Calibri"/>
                        <a:cs typeface="Arial"/>
                      </a:endParaRPr>
                    </a:p>
                  </a:txBody>
                  <a:tcPr marL="68580" marR="68580" marT="0" marB="0"/>
                </a:tc>
                <a:tc>
                  <a:txBody>
                    <a:bodyPr/>
                    <a:lstStyle/>
                    <a:p>
                      <a:pPr algn="r" rtl="1">
                        <a:lnSpc>
                          <a:spcPct val="115000"/>
                        </a:lnSpc>
                        <a:spcAft>
                          <a:spcPts val="0"/>
                        </a:spcAft>
                      </a:pPr>
                      <a:r>
                        <a:rPr lang="ar-SA" sz="1400" b="1">
                          <a:effectLst/>
                        </a:rPr>
                        <a:t>60000</a:t>
                      </a:r>
                      <a:endParaRPr lang="en-US" sz="1400" b="1">
                        <a:effectLst/>
                        <a:latin typeface="Calibri"/>
                        <a:ea typeface="Calibri"/>
                        <a:cs typeface="Arial"/>
                      </a:endParaRPr>
                    </a:p>
                  </a:txBody>
                  <a:tcPr marL="68580" marR="68580" marT="0" marB="0"/>
                </a:tc>
                <a:tc>
                  <a:txBody>
                    <a:bodyPr/>
                    <a:lstStyle/>
                    <a:p>
                      <a:pPr algn="r">
                        <a:lnSpc>
                          <a:spcPct val="115000"/>
                        </a:lnSpc>
                        <a:spcAft>
                          <a:spcPts val="0"/>
                        </a:spcAft>
                      </a:pPr>
                      <a:r>
                        <a:rPr lang="en-US" sz="1400" b="1">
                          <a:effectLst/>
                        </a:rPr>
                        <a:t> </a:t>
                      </a:r>
                      <a:endParaRPr lang="en-US" sz="1400" b="1">
                        <a:effectLst/>
                        <a:latin typeface="Calibri"/>
                        <a:ea typeface="Calibri"/>
                        <a:cs typeface="Arial"/>
                      </a:endParaRPr>
                    </a:p>
                  </a:txBody>
                  <a:tcPr marL="68580" marR="68580" marT="0" marB="0"/>
                </a:tc>
              </a:tr>
              <a:tr h="275331">
                <a:tc>
                  <a:txBody>
                    <a:bodyPr/>
                    <a:lstStyle/>
                    <a:p>
                      <a:pPr algn="r">
                        <a:lnSpc>
                          <a:spcPct val="115000"/>
                        </a:lnSpc>
                        <a:spcAft>
                          <a:spcPts val="0"/>
                        </a:spcAft>
                      </a:pPr>
                      <a:r>
                        <a:rPr lang="ar-SA" sz="1400" b="1" dirty="0">
                          <a:solidFill>
                            <a:srgbClr val="FFFF00"/>
                          </a:solidFill>
                          <a:effectLst/>
                        </a:rPr>
                        <a:t>ايرادات الاستثمار</a:t>
                      </a:r>
                      <a:endParaRPr lang="en-US" sz="1400" b="1" dirty="0">
                        <a:solidFill>
                          <a:srgbClr val="FFFF00"/>
                        </a:solidFill>
                        <a:effectLst/>
                        <a:latin typeface="Calibri"/>
                        <a:ea typeface="Calibri"/>
                        <a:cs typeface="Arial"/>
                      </a:endParaRPr>
                    </a:p>
                  </a:txBody>
                  <a:tcPr marL="68580" marR="68580" marT="0" marB="0"/>
                </a:tc>
                <a:tc>
                  <a:txBody>
                    <a:bodyPr/>
                    <a:lstStyle/>
                    <a:p>
                      <a:pPr algn="r" rtl="1">
                        <a:lnSpc>
                          <a:spcPct val="115000"/>
                        </a:lnSpc>
                        <a:spcAft>
                          <a:spcPts val="0"/>
                        </a:spcAft>
                      </a:pPr>
                      <a:r>
                        <a:rPr lang="ar-SA" sz="1400" b="1">
                          <a:effectLst/>
                        </a:rPr>
                        <a:t>70000</a:t>
                      </a:r>
                      <a:endParaRPr lang="en-US" sz="1400" b="1">
                        <a:effectLst/>
                        <a:latin typeface="Calibri"/>
                        <a:ea typeface="Calibri"/>
                        <a:cs typeface="Arial"/>
                      </a:endParaRPr>
                    </a:p>
                  </a:txBody>
                  <a:tcPr marL="68580" marR="68580" marT="0" marB="0"/>
                </a:tc>
                <a:tc>
                  <a:txBody>
                    <a:bodyPr/>
                    <a:lstStyle/>
                    <a:p>
                      <a:pPr algn="r">
                        <a:lnSpc>
                          <a:spcPct val="115000"/>
                        </a:lnSpc>
                        <a:spcAft>
                          <a:spcPts val="0"/>
                        </a:spcAft>
                      </a:pPr>
                      <a:r>
                        <a:rPr lang="en-US" sz="1400" b="1">
                          <a:effectLst/>
                        </a:rPr>
                        <a:t> </a:t>
                      </a:r>
                      <a:endParaRPr lang="en-US" sz="1400" b="1">
                        <a:effectLst/>
                        <a:latin typeface="Calibri"/>
                        <a:ea typeface="Calibri"/>
                        <a:cs typeface="Arial"/>
                      </a:endParaRPr>
                    </a:p>
                  </a:txBody>
                  <a:tcPr marL="68580" marR="68580" marT="0" marB="0"/>
                </a:tc>
              </a:tr>
              <a:tr h="275331">
                <a:tc>
                  <a:txBody>
                    <a:bodyPr/>
                    <a:lstStyle/>
                    <a:p>
                      <a:pPr algn="r">
                        <a:lnSpc>
                          <a:spcPct val="115000"/>
                        </a:lnSpc>
                        <a:spcAft>
                          <a:spcPts val="0"/>
                        </a:spcAft>
                      </a:pPr>
                      <a:r>
                        <a:rPr lang="en-US" sz="1400" b="1" dirty="0">
                          <a:effectLst/>
                        </a:rPr>
                        <a:t> </a:t>
                      </a:r>
                      <a:r>
                        <a:rPr lang="ar-SA" sz="1400" b="1" dirty="0" smtClean="0">
                          <a:effectLst/>
                        </a:rPr>
                        <a:t>المجموع</a:t>
                      </a:r>
                      <a:endParaRPr lang="en-US" sz="1400" b="1" dirty="0">
                        <a:effectLst/>
                        <a:latin typeface="Calibri"/>
                        <a:ea typeface="Calibri"/>
                        <a:cs typeface="Arial"/>
                      </a:endParaRPr>
                    </a:p>
                  </a:txBody>
                  <a:tcPr marL="68580" marR="68580" marT="0" marB="0"/>
                </a:tc>
                <a:tc>
                  <a:txBody>
                    <a:bodyPr/>
                    <a:lstStyle/>
                    <a:p>
                      <a:pPr algn="r" rtl="1">
                        <a:lnSpc>
                          <a:spcPct val="115000"/>
                        </a:lnSpc>
                        <a:spcAft>
                          <a:spcPts val="0"/>
                        </a:spcAft>
                      </a:pPr>
                      <a:r>
                        <a:rPr lang="ar-SA" sz="1600" b="0" dirty="0">
                          <a:solidFill>
                            <a:srgbClr val="FF0000"/>
                          </a:solidFill>
                          <a:effectLst/>
                        </a:rPr>
                        <a:t>860000</a:t>
                      </a:r>
                      <a:endParaRPr lang="en-US" sz="1600" b="0" dirty="0">
                        <a:solidFill>
                          <a:srgbClr val="FF0000"/>
                        </a:solidFill>
                        <a:effectLst/>
                        <a:latin typeface="Calibri"/>
                        <a:ea typeface="Calibri"/>
                        <a:cs typeface="Arial"/>
                      </a:endParaRPr>
                    </a:p>
                  </a:txBody>
                  <a:tcPr marL="68580" marR="68580" marT="0" marB="0"/>
                </a:tc>
                <a:tc>
                  <a:txBody>
                    <a:bodyPr/>
                    <a:lstStyle/>
                    <a:p>
                      <a:pPr algn="r" rtl="1">
                        <a:lnSpc>
                          <a:spcPct val="115000"/>
                        </a:lnSpc>
                        <a:spcAft>
                          <a:spcPts val="0"/>
                        </a:spcAft>
                      </a:pPr>
                      <a:r>
                        <a:rPr lang="ar-SA" sz="1600" b="0" dirty="0">
                          <a:solidFill>
                            <a:srgbClr val="FF0000"/>
                          </a:solidFill>
                          <a:effectLst/>
                        </a:rPr>
                        <a:t>860000</a:t>
                      </a:r>
                      <a:endParaRPr lang="en-US" sz="1600" b="0" dirty="0">
                        <a:solidFill>
                          <a:srgbClr val="FF0000"/>
                        </a:solidFill>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54441094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88640"/>
            <a:ext cx="8915400" cy="1143000"/>
          </a:xfrm>
        </p:spPr>
        <p:txBody>
          <a:bodyPr/>
          <a:lstStyle/>
          <a:p>
            <a:r>
              <a:rPr lang="ar-SA" b="1" dirty="0" smtClean="0">
                <a:solidFill>
                  <a:srgbClr val="C00000"/>
                </a:solidFill>
              </a:rPr>
              <a:t>إعداد قائمة الدخل</a:t>
            </a:r>
            <a:endParaRPr lang="en-US" b="1" dirty="0">
              <a:solidFill>
                <a:srgbClr val="C00000"/>
              </a:solidFill>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16</a:t>
            </a:fld>
            <a:endParaRPr lang="en-US" dirty="0">
              <a:solidFill>
                <a:prstClr val="white"/>
              </a:solidFill>
            </a:endParaRPr>
          </a:p>
        </p:txBody>
      </p:sp>
      <p:graphicFrame>
        <p:nvGraphicFramePr>
          <p:cNvPr id="12" name="Content Placeholder 11"/>
          <p:cNvGraphicFramePr>
            <a:graphicFrameLocks noGrp="1"/>
          </p:cNvGraphicFramePr>
          <p:nvPr>
            <p:ph idx="1"/>
            <p:extLst/>
          </p:nvPr>
        </p:nvGraphicFramePr>
        <p:xfrm>
          <a:off x="992560" y="1628800"/>
          <a:ext cx="7770068" cy="4450080"/>
        </p:xfrm>
        <a:graphic>
          <a:graphicData uri="http://schemas.openxmlformats.org/drawingml/2006/table">
            <a:tbl>
              <a:tblPr firstRow="1" bandRow="1">
                <a:tableStyleId>{5C22544A-7EE6-4342-B048-85BDC9FD1C3A}</a:tableStyleId>
              </a:tblPr>
              <a:tblGrid>
                <a:gridCol w="3312368"/>
                <a:gridCol w="4457700"/>
              </a:tblGrid>
              <a:tr h="370840">
                <a:tc>
                  <a:txBody>
                    <a:bodyPr/>
                    <a:lstStyle/>
                    <a:p>
                      <a:r>
                        <a:rPr lang="ar-SA" dirty="0" smtClean="0"/>
                        <a:t>البيان</a:t>
                      </a:r>
                      <a:endParaRPr lang="en-US" dirty="0"/>
                    </a:p>
                  </a:txBody>
                  <a:tcPr/>
                </a:tc>
                <a:tc>
                  <a:txBody>
                    <a:bodyPr/>
                    <a:lstStyle/>
                    <a:p>
                      <a:r>
                        <a:rPr lang="ar-SA" dirty="0" smtClean="0"/>
                        <a:t>المبلغ </a:t>
                      </a:r>
                      <a:endParaRPr lang="en-US" dirty="0"/>
                    </a:p>
                  </a:txBody>
                  <a:tcPr/>
                </a:tc>
              </a:tr>
              <a:tr h="370840">
                <a:tc>
                  <a:txBody>
                    <a:bodyPr/>
                    <a:lstStyle/>
                    <a:p>
                      <a:r>
                        <a:rPr lang="ar-SA" b="1" u="sng" dirty="0" smtClean="0">
                          <a:solidFill>
                            <a:srgbClr val="FF0000"/>
                          </a:solidFill>
                        </a:rPr>
                        <a:t>الايرادات</a:t>
                      </a:r>
                      <a:endParaRPr lang="en-US" b="1" u="sng" dirty="0">
                        <a:solidFill>
                          <a:srgbClr val="FF0000"/>
                        </a:solidFill>
                      </a:endParaRPr>
                    </a:p>
                  </a:txBody>
                  <a:tcPr/>
                </a:tc>
                <a:tc>
                  <a:txBody>
                    <a:bodyPr/>
                    <a:lstStyle/>
                    <a:p>
                      <a:endParaRPr lang="en-US" dirty="0"/>
                    </a:p>
                  </a:txBody>
                  <a:tcPr/>
                </a:tc>
              </a:tr>
              <a:tr h="370840">
                <a:tc>
                  <a:txBody>
                    <a:bodyPr/>
                    <a:lstStyle/>
                    <a:p>
                      <a:r>
                        <a:rPr lang="ar-SA" dirty="0" smtClean="0"/>
                        <a:t>ايرادات  الخدمات</a:t>
                      </a:r>
                      <a:endParaRPr lang="en-US" dirty="0"/>
                    </a:p>
                  </a:txBody>
                  <a:tcPr/>
                </a:tc>
                <a:tc>
                  <a:txBody>
                    <a:bodyPr/>
                    <a:lstStyle/>
                    <a:p>
                      <a:r>
                        <a:rPr lang="ar-SA" dirty="0" smtClean="0"/>
                        <a:t>60000</a:t>
                      </a:r>
                      <a:endParaRPr lang="en-US" dirty="0"/>
                    </a:p>
                  </a:txBody>
                  <a:tcPr/>
                </a:tc>
              </a:tr>
              <a:tr h="370840">
                <a:tc>
                  <a:txBody>
                    <a:bodyPr/>
                    <a:lstStyle/>
                    <a:p>
                      <a:r>
                        <a:rPr lang="ar-SA" dirty="0" smtClean="0"/>
                        <a:t>ايرادات الاستثمار</a:t>
                      </a:r>
                      <a:endParaRPr lang="en-US" dirty="0"/>
                    </a:p>
                  </a:txBody>
                  <a:tcPr/>
                </a:tc>
                <a:tc>
                  <a:txBody>
                    <a:bodyPr/>
                    <a:lstStyle/>
                    <a:p>
                      <a:r>
                        <a:rPr lang="ar-SA" dirty="0" smtClean="0"/>
                        <a:t>70000</a:t>
                      </a:r>
                      <a:endParaRPr lang="en-US" dirty="0"/>
                    </a:p>
                  </a:txBody>
                  <a:tcPr/>
                </a:tc>
              </a:tr>
              <a:tr h="370840">
                <a:tc>
                  <a:txBody>
                    <a:bodyPr/>
                    <a:lstStyle/>
                    <a:p>
                      <a:pPr marL="0" algn="r" defTabSz="914400" rtl="1" eaLnBrk="1" latinLnBrk="0" hangingPunct="1"/>
                      <a:r>
                        <a:rPr lang="ar-SA" sz="1800" b="1" u="sng" kern="1200" dirty="0" smtClean="0">
                          <a:solidFill>
                            <a:srgbClr val="7030A0"/>
                          </a:solidFill>
                          <a:latin typeface="+mn-lt"/>
                          <a:ea typeface="+mn-ea"/>
                          <a:cs typeface="+mn-cs"/>
                        </a:rPr>
                        <a:t>اجمالي الإيرادات</a:t>
                      </a:r>
                      <a:endParaRPr lang="en-US" sz="1800" b="1" u="sng" kern="1200" dirty="0">
                        <a:solidFill>
                          <a:srgbClr val="7030A0"/>
                        </a:solidFill>
                        <a:latin typeface="+mn-lt"/>
                        <a:ea typeface="+mn-ea"/>
                        <a:cs typeface="+mn-cs"/>
                      </a:endParaRPr>
                    </a:p>
                  </a:txBody>
                  <a:tcPr/>
                </a:tc>
                <a:tc>
                  <a:txBody>
                    <a:bodyPr/>
                    <a:lstStyle/>
                    <a:p>
                      <a:pPr marL="0" algn="r" defTabSz="914400" rtl="1" eaLnBrk="1" latinLnBrk="0" hangingPunct="1"/>
                      <a:r>
                        <a:rPr lang="ar-SA" sz="1800" b="1" u="sng" kern="1200" dirty="0" smtClean="0">
                          <a:solidFill>
                            <a:srgbClr val="7030A0"/>
                          </a:solidFill>
                          <a:latin typeface="+mn-lt"/>
                          <a:ea typeface="+mn-ea"/>
                          <a:cs typeface="+mn-cs"/>
                        </a:rPr>
                        <a:t>130000</a:t>
                      </a:r>
                      <a:endParaRPr lang="en-US" sz="1800" b="1" u="sng" kern="1200" dirty="0">
                        <a:solidFill>
                          <a:srgbClr val="7030A0"/>
                        </a:solidFill>
                        <a:latin typeface="+mn-lt"/>
                        <a:ea typeface="+mn-ea"/>
                        <a:cs typeface="+mn-cs"/>
                      </a:endParaRPr>
                    </a:p>
                  </a:txBody>
                  <a:tcPr/>
                </a:tc>
              </a:tr>
              <a:tr h="370840">
                <a:tc>
                  <a:txBody>
                    <a:bodyPr/>
                    <a:lstStyle/>
                    <a:p>
                      <a:pPr marL="0" algn="r" defTabSz="914400" rtl="1" eaLnBrk="1" latinLnBrk="0" hangingPunct="1"/>
                      <a:r>
                        <a:rPr lang="ar-SA" sz="1800" b="1" u="sng" kern="1200" dirty="0" smtClean="0">
                          <a:solidFill>
                            <a:srgbClr val="FF0000"/>
                          </a:solidFill>
                          <a:latin typeface="+mn-lt"/>
                          <a:ea typeface="+mn-ea"/>
                          <a:cs typeface="+mn-cs"/>
                        </a:rPr>
                        <a:t>المصروفات</a:t>
                      </a:r>
                      <a:endParaRPr lang="en-US" sz="1800" b="1" u="sng" kern="1200" dirty="0">
                        <a:solidFill>
                          <a:srgbClr val="FF0000"/>
                        </a:solidFill>
                        <a:latin typeface="+mn-lt"/>
                        <a:ea typeface="+mn-ea"/>
                        <a:cs typeface="+mn-cs"/>
                      </a:endParaRPr>
                    </a:p>
                  </a:txBody>
                  <a:tcPr/>
                </a:tc>
                <a:tc>
                  <a:txBody>
                    <a:bodyPr/>
                    <a:lstStyle/>
                    <a:p>
                      <a:endParaRPr lang="en-US" dirty="0"/>
                    </a:p>
                  </a:txBody>
                  <a:tcPr/>
                </a:tc>
              </a:tr>
              <a:tr h="370840">
                <a:tc>
                  <a:txBody>
                    <a:bodyPr/>
                    <a:lstStyle/>
                    <a:p>
                      <a:r>
                        <a:rPr lang="ar-SA" dirty="0" smtClean="0"/>
                        <a:t>الرواتب والاجور</a:t>
                      </a:r>
                      <a:endParaRPr lang="en-US" dirty="0"/>
                    </a:p>
                  </a:txBody>
                  <a:tcPr/>
                </a:tc>
                <a:tc>
                  <a:txBody>
                    <a:bodyPr/>
                    <a:lstStyle/>
                    <a:p>
                      <a:r>
                        <a:rPr lang="ar-SA" dirty="0" smtClean="0"/>
                        <a:t>10000</a:t>
                      </a:r>
                      <a:endParaRPr lang="en-US" dirty="0"/>
                    </a:p>
                  </a:txBody>
                  <a:tcPr/>
                </a:tc>
              </a:tr>
              <a:tr h="370840">
                <a:tc>
                  <a:txBody>
                    <a:bodyPr/>
                    <a:lstStyle/>
                    <a:p>
                      <a:r>
                        <a:rPr lang="ar-SA" dirty="0" smtClean="0"/>
                        <a:t>الايجار</a:t>
                      </a:r>
                      <a:endParaRPr lang="en-US" dirty="0"/>
                    </a:p>
                  </a:txBody>
                  <a:tcPr/>
                </a:tc>
                <a:tc>
                  <a:txBody>
                    <a:bodyPr/>
                    <a:lstStyle/>
                    <a:p>
                      <a:r>
                        <a:rPr lang="ar-SA" dirty="0" smtClean="0"/>
                        <a:t>2000</a:t>
                      </a:r>
                      <a:endParaRPr lang="en-US" dirty="0"/>
                    </a:p>
                  </a:txBody>
                  <a:tcPr/>
                </a:tc>
              </a:tr>
              <a:tr h="370840">
                <a:tc>
                  <a:txBody>
                    <a:bodyPr/>
                    <a:lstStyle/>
                    <a:p>
                      <a:r>
                        <a:rPr lang="ar-SA" dirty="0" smtClean="0"/>
                        <a:t>الدعاية والاعلان</a:t>
                      </a:r>
                      <a:endParaRPr lang="en-US" dirty="0"/>
                    </a:p>
                  </a:txBody>
                  <a:tcPr/>
                </a:tc>
                <a:tc>
                  <a:txBody>
                    <a:bodyPr/>
                    <a:lstStyle/>
                    <a:p>
                      <a:r>
                        <a:rPr lang="ar-SA" dirty="0" smtClean="0"/>
                        <a:t>6000</a:t>
                      </a:r>
                      <a:endParaRPr lang="en-US" dirty="0"/>
                    </a:p>
                  </a:txBody>
                  <a:tcPr/>
                </a:tc>
              </a:tr>
              <a:tr h="370840">
                <a:tc>
                  <a:txBody>
                    <a:bodyPr/>
                    <a:lstStyle/>
                    <a:p>
                      <a:r>
                        <a:rPr lang="ar-SA" dirty="0" smtClean="0"/>
                        <a:t>المصروفات العمومية والادارية</a:t>
                      </a:r>
                      <a:endParaRPr lang="en-US" dirty="0"/>
                    </a:p>
                  </a:txBody>
                  <a:tcPr/>
                </a:tc>
                <a:tc>
                  <a:txBody>
                    <a:bodyPr/>
                    <a:lstStyle/>
                    <a:p>
                      <a:r>
                        <a:rPr lang="ar-SA" dirty="0" smtClean="0"/>
                        <a:t>7000</a:t>
                      </a:r>
                      <a:endParaRPr lang="en-US" dirty="0"/>
                    </a:p>
                  </a:txBody>
                  <a:tcPr/>
                </a:tc>
              </a:tr>
              <a:tr h="370840">
                <a:tc>
                  <a:txBody>
                    <a:bodyPr/>
                    <a:lstStyle/>
                    <a:p>
                      <a:r>
                        <a:rPr lang="ar-SA" b="1" u="sng" dirty="0" smtClean="0">
                          <a:solidFill>
                            <a:srgbClr val="7030A0"/>
                          </a:solidFill>
                        </a:rPr>
                        <a:t>اجمالي المصروفات</a:t>
                      </a:r>
                      <a:endParaRPr lang="en-US" b="1" u="sng" dirty="0">
                        <a:solidFill>
                          <a:srgbClr val="7030A0"/>
                        </a:solidFill>
                      </a:endParaRPr>
                    </a:p>
                  </a:txBody>
                  <a:tcPr/>
                </a:tc>
                <a:tc>
                  <a:txBody>
                    <a:bodyPr/>
                    <a:lstStyle/>
                    <a:p>
                      <a:pPr marL="0" algn="r" defTabSz="914400" rtl="1" eaLnBrk="1" latinLnBrk="0" hangingPunct="1"/>
                      <a:r>
                        <a:rPr lang="ar-SA" sz="1800" b="1" u="sng" kern="1200" dirty="0" smtClean="0">
                          <a:solidFill>
                            <a:srgbClr val="7030A0"/>
                          </a:solidFill>
                          <a:latin typeface="+mn-lt"/>
                          <a:ea typeface="+mn-ea"/>
                          <a:cs typeface="+mn-cs"/>
                        </a:rPr>
                        <a:t>25000</a:t>
                      </a:r>
                      <a:endParaRPr lang="en-US" sz="1800" b="1" u="sng" kern="1200" dirty="0">
                        <a:solidFill>
                          <a:srgbClr val="7030A0"/>
                        </a:solidFill>
                        <a:latin typeface="+mn-lt"/>
                        <a:ea typeface="+mn-ea"/>
                        <a:cs typeface="+mn-cs"/>
                      </a:endParaRPr>
                    </a:p>
                  </a:txBody>
                  <a:tcPr/>
                </a:tc>
              </a:tr>
              <a:tr h="370840">
                <a:tc>
                  <a:txBody>
                    <a:bodyPr/>
                    <a:lstStyle/>
                    <a:p>
                      <a:r>
                        <a:rPr lang="ar-SA" b="1" u="sng" dirty="0" smtClean="0">
                          <a:solidFill>
                            <a:srgbClr val="00B050"/>
                          </a:solidFill>
                        </a:rPr>
                        <a:t>صافي الربح ( الخسارة)</a:t>
                      </a:r>
                      <a:endParaRPr lang="en-US" b="1" u="sng" dirty="0">
                        <a:solidFill>
                          <a:srgbClr val="00B050"/>
                        </a:solidFill>
                      </a:endParaRPr>
                    </a:p>
                  </a:txBody>
                  <a:tcPr/>
                </a:tc>
                <a:tc>
                  <a:txBody>
                    <a:bodyPr/>
                    <a:lstStyle/>
                    <a:p>
                      <a:pPr marL="0" algn="r" defTabSz="914400" rtl="1" eaLnBrk="1" latinLnBrk="0" hangingPunct="1"/>
                      <a:r>
                        <a:rPr lang="ar-SA" sz="1800" b="1" u="sng" kern="1200" dirty="0" smtClean="0">
                          <a:solidFill>
                            <a:srgbClr val="00B050"/>
                          </a:solidFill>
                          <a:latin typeface="+mn-lt"/>
                          <a:ea typeface="+mn-ea"/>
                          <a:cs typeface="+mn-cs"/>
                        </a:rPr>
                        <a:t>105000</a:t>
                      </a:r>
                      <a:endParaRPr lang="en-US" sz="1800" b="1" u="sng" kern="1200" dirty="0">
                        <a:solidFill>
                          <a:srgbClr val="00B050"/>
                        </a:solidFill>
                        <a:latin typeface="+mn-lt"/>
                        <a:ea typeface="+mn-ea"/>
                        <a:cs typeface="+mn-cs"/>
                      </a:endParaRPr>
                    </a:p>
                  </a:txBody>
                  <a:tcPr/>
                </a:tc>
              </a:tr>
            </a:tbl>
          </a:graphicData>
        </a:graphic>
      </p:graphicFrame>
    </p:spTree>
    <p:extLst>
      <p:ext uri="{BB962C8B-B14F-4D97-AF65-F5344CB8AC3E}">
        <p14:creationId xmlns:p14="http://schemas.microsoft.com/office/powerpoint/2010/main" val="18020919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fld id="{1A9DC469-DE8C-4ADE-82CD-75A3731A246E}" type="slidenum">
              <a:rPr lang="ar-SA" altLang="en-US" sz="1200" smtClean="0">
                <a:solidFill>
                  <a:schemeClr val="bg1"/>
                </a:solidFill>
              </a:rPr>
              <a:pPr eaLnBrk="1" hangingPunct="1">
                <a:spcBef>
                  <a:spcPct val="0"/>
                </a:spcBef>
                <a:buFontTx/>
                <a:buNone/>
              </a:pPr>
              <a:t>17</a:t>
            </a:fld>
            <a:endParaRPr lang="en-US" altLang="en-US" sz="1200" smtClean="0">
              <a:solidFill>
                <a:schemeClr val="bg1"/>
              </a:solidFill>
            </a:endParaRPr>
          </a:p>
        </p:txBody>
      </p:sp>
      <p:sp>
        <p:nvSpPr>
          <p:cNvPr id="5" name="عنوان 1"/>
          <p:cNvSpPr txBox="1">
            <a:spLocks/>
          </p:cNvSpPr>
          <p:nvPr/>
        </p:nvSpPr>
        <p:spPr bwMode="auto">
          <a:xfrm>
            <a:off x="1187896" y="303312"/>
            <a:ext cx="8229600" cy="533400"/>
          </a:xfrm>
          <a:prstGeom prst="rect">
            <a:avLst/>
          </a:prstGeom>
          <a:noFill/>
          <a:ln w="9525">
            <a:noFill/>
            <a:miter lim="800000"/>
            <a:headEnd/>
            <a:tailEnd/>
          </a:ln>
        </p:spPr>
        <p:txBody>
          <a:bodyPr anchor="ctr"/>
          <a:lstStyle/>
          <a:p>
            <a:pPr fontAlgn="auto">
              <a:spcAft>
                <a:spcPts val="0"/>
              </a:spcAft>
              <a:defRPr/>
            </a:pPr>
            <a:r>
              <a:rPr lang="ar-SA" sz="3200" b="1" dirty="0" smtClean="0">
                <a:solidFill>
                  <a:srgbClr val="C00000"/>
                </a:solidFill>
                <a:latin typeface="+mj-lt"/>
                <a:ea typeface="+mj-ea"/>
                <a:cs typeface="Arial" charset="0"/>
              </a:rPr>
              <a:t>إعداد قائمة </a:t>
            </a:r>
            <a:r>
              <a:rPr lang="ar-SA" sz="3200" b="1" dirty="0">
                <a:solidFill>
                  <a:srgbClr val="C00000"/>
                </a:solidFill>
                <a:latin typeface="+mj-lt"/>
                <a:ea typeface="+mj-ea"/>
                <a:cs typeface="Arial" charset="0"/>
              </a:rPr>
              <a:t>المركز المالي في 30 / 12 / ××</a:t>
            </a:r>
            <a:r>
              <a:rPr lang="ar-SA" sz="3200" b="1" dirty="0" smtClean="0">
                <a:solidFill>
                  <a:srgbClr val="C00000"/>
                </a:solidFill>
                <a:latin typeface="+mj-lt"/>
                <a:ea typeface="+mj-ea"/>
                <a:cs typeface="Arial" charset="0"/>
              </a:rPr>
              <a:t>14هـ</a:t>
            </a:r>
            <a:endParaRPr lang="ar-SA" sz="3200" b="1" dirty="0">
              <a:solidFill>
                <a:srgbClr val="C00000"/>
              </a:solidFill>
              <a:latin typeface="+mj-lt"/>
              <a:ea typeface="+mj-ea"/>
              <a:cs typeface="Arial" charset="0"/>
            </a:endParaRPr>
          </a:p>
        </p:txBody>
      </p:sp>
      <p:graphicFrame>
        <p:nvGraphicFramePr>
          <p:cNvPr id="6" name="جدول 4"/>
          <p:cNvGraphicFramePr>
            <a:graphicFrameLocks noGrp="1"/>
          </p:cNvGraphicFramePr>
          <p:nvPr>
            <p:extLst/>
          </p:nvPr>
        </p:nvGraphicFramePr>
        <p:xfrm>
          <a:off x="685800" y="838200"/>
          <a:ext cx="7924800" cy="5456238"/>
        </p:xfrm>
        <a:graphic>
          <a:graphicData uri="http://schemas.openxmlformats.org/drawingml/2006/table">
            <a:tbl>
              <a:tblPr rtl="1"/>
              <a:tblGrid>
                <a:gridCol w="1036637"/>
                <a:gridCol w="1068388"/>
                <a:gridCol w="1862137"/>
                <a:gridCol w="1009650"/>
                <a:gridCol w="1071563"/>
                <a:gridCol w="1876425"/>
              </a:tblGrid>
              <a:tr h="5048193">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dirty="0" smtClean="0">
                          <a:ln>
                            <a:noFill/>
                          </a:ln>
                          <a:solidFill>
                            <a:srgbClr val="00B050"/>
                          </a:solidFill>
                          <a:effectLst/>
                          <a:latin typeface="Calibri" pitchFamily="34" charset="0"/>
                          <a:cs typeface="Arial" pitchFamily="34" charset="0"/>
                        </a:rPr>
                        <a:t>260000</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kern="1200" cap="none" normalizeH="0" baseline="0" dirty="0" smtClean="0">
                          <a:ln>
                            <a:noFill/>
                          </a:ln>
                          <a:solidFill>
                            <a:srgbClr val="00B050"/>
                          </a:solidFill>
                          <a:effectLst/>
                          <a:latin typeface="Calibri" pitchFamily="34" charset="0"/>
                          <a:ea typeface="+mn-ea"/>
                          <a:cs typeface="Arial" pitchFamily="34" charset="0"/>
                        </a:rPr>
                        <a:t>575000</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130000</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90000</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40000</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ـــــــــــــ</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205000</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250000</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70000</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50000</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ــــــــــــ</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dirty="0" smtClean="0">
                          <a:ln>
                            <a:noFill/>
                          </a:ln>
                          <a:solidFill>
                            <a:srgbClr val="C00000"/>
                          </a:solidFill>
                          <a:effectLst/>
                          <a:latin typeface="Calibri" pitchFamily="34" charset="0"/>
                          <a:cs typeface="Arial" pitchFamily="34" charset="0"/>
                        </a:rPr>
                        <a:t>أصول متداولة </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نقدية بالصندوق</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نقدية بالبنك</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مدينون</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dirty="0" smtClean="0">
                          <a:ln>
                            <a:noFill/>
                          </a:ln>
                          <a:solidFill>
                            <a:srgbClr val="C00000"/>
                          </a:solidFill>
                          <a:effectLst/>
                          <a:latin typeface="Calibri" pitchFamily="34" charset="0"/>
                          <a:cs typeface="Arial" pitchFamily="34" charset="0"/>
                        </a:rPr>
                        <a:t>أصول ثابتة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أراضي</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مباني</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اثاث</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الات ومعدات</a:t>
                      </a:r>
                    </a:p>
                    <a:p>
                      <a:pPr marL="0" marR="0" lvl="0" indent="0" algn="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dirty="0" smtClean="0">
                          <a:ln>
                            <a:noFill/>
                          </a:ln>
                          <a:solidFill>
                            <a:srgbClr val="00B050"/>
                          </a:solidFill>
                          <a:effectLst/>
                          <a:latin typeface="Calibri" pitchFamily="34" charset="0"/>
                          <a:cs typeface="Arial" pitchFamily="34" charset="0"/>
                        </a:rPr>
                        <a:t>20000</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kern="1200" cap="none" normalizeH="0" baseline="0" dirty="0" smtClean="0">
                          <a:ln>
                            <a:noFill/>
                          </a:ln>
                          <a:solidFill>
                            <a:srgbClr val="00B050"/>
                          </a:solidFill>
                          <a:effectLst/>
                          <a:latin typeface="Calibri" pitchFamily="34" charset="0"/>
                          <a:ea typeface="+mn-ea"/>
                          <a:cs typeface="Arial" pitchFamily="34" charset="0"/>
                        </a:rPr>
                        <a:t>200000</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kern="1200" cap="none" normalizeH="0" baseline="0" dirty="0" smtClean="0">
                          <a:ln>
                            <a:noFill/>
                          </a:ln>
                          <a:solidFill>
                            <a:srgbClr val="00B050"/>
                          </a:solidFill>
                          <a:effectLst/>
                          <a:latin typeface="Calibri" pitchFamily="34" charset="0"/>
                          <a:ea typeface="+mn-ea"/>
                          <a:cs typeface="Arial" pitchFamily="34" charset="0"/>
                        </a:rPr>
                        <a:t>61500</a:t>
                      </a:r>
                      <a:endParaRPr kumimoji="0" lang="en-US" sz="1800" b="1" i="0" u="sng" strike="noStrike" kern="1200" cap="none" normalizeH="0" baseline="0" dirty="0" smtClean="0">
                        <a:ln>
                          <a:noFill/>
                        </a:ln>
                        <a:solidFill>
                          <a:srgbClr val="00B050"/>
                        </a:solidFill>
                        <a:effectLst/>
                        <a:latin typeface="Calibri" pitchFamily="34" charset="0"/>
                        <a:ea typeface="+mn-ea"/>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20000</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ـــــــــــ</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200000</a:t>
                      </a: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ـــــــــــ</a:t>
                      </a:r>
                      <a:endParaRPr kumimoji="0" lang="ar-SA" sz="1800" b="1" i="0" u="none" strike="noStrike" kern="1200" cap="none" normalizeH="0" baseline="0" dirty="0" smtClean="0">
                        <a:ln>
                          <a:noFill/>
                        </a:ln>
                        <a:solidFill>
                          <a:srgbClr val="C00000"/>
                        </a:solidFill>
                        <a:effectLst/>
                        <a:latin typeface="Calibri" pitchFamily="34" charset="0"/>
                        <a:ea typeface="+mn-ea"/>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510000</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105000</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ـــــــــــــ</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dirty="0" smtClean="0">
                          <a:ln>
                            <a:noFill/>
                          </a:ln>
                          <a:solidFill>
                            <a:srgbClr val="C00000"/>
                          </a:solidFill>
                          <a:effectLst/>
                          <a:latin typeface="Calibri" pitchFamily="34" charset="0"/>
                          <a:cs typeface="Arial" pitchFamily="34" charset="0"/>
                        </a:rPr>
                        <a:t>خصوم متداولة</a:t>
                      </a:r>
                      <a:r>
                        <a:rPr kumimoji="0" lang="ar-SA" sz="1800" b="1" i="0" u="none" strike="noStrike" cap="none" normalizeH="0" baseline="0" dirty="0" smtClean="0">
                          <a:ln>
                            <a:noFill/>
                          </a:ln>
                          <a:solidFill>
                            <a:srgbClr val="C00000"/>
                          </a:solidFill>
                          <a:effectLst/>
                          <a:latin typeface="Calibri" pitchFamily="34" charset="0"/>
                          <a:cs typeface="Arial" pitchFamily="34" charset="0"/>
                        </a:rPr>
                        <a:t> </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دائنون</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dirty="0" smtClean="0">
                          <a:ln>
                            <a:noFill/>
                          </a:ln>
                          <a:solidFill>
                            <a:srgbClr val="C00000"/>
                          </a:solidFill>
                          <a:effectLst/>
                          <a:latin typeface="Calibri" pitchFamily="34" charset="0"/>
                          <a:cs typeface="Arial" pitchFamily="34" charset="0"/>
                        </a:rPr>
                        <a:t>خصوم طويلة الأجل</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قروض طويلة الأجل</a:t>
                      </a:r>
                    </a:p>
                    <a:p>
                      <a:pPr marL="0" marR="0" lvl="0" indent="0" algn="ctr" defTabSz="914400" rtl="1" eaLnBrk="1" fontAlgn="base" latinLnBrk="0" hangingPunct="1">
                        <a:lnSpc>
                          <a:spcPct val="115000"/>
                        </a:lnSpc>
                        <a:spcBef>
                          <a:spcPct val="0"/>
                        </a:spcBef>
                        <a:spcAft>
                          <a:spcPct val="0"/>
                        </a:spcAft>
                        <a:buClrTx/>
                        <a:buSzTx/>
                        <a:buFontTx/>
                        <a:buNone/>
                        <a:tabLst/>
                      </a:pP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sng" strike="noStrike" cap="none" normalizeH="0" baseline="0" dirty="0" smtClean="0">
                          <a:ln>
                            <a:noFill/>
                          </a:ln>
                          <a:solidFill>
                            <a:srgbClr val="C00000"/>
                          </a:solidFill>
                          <a:effectLst/>
                          <a:latin typeface="Calibri" pitchFamily="34" charset="0"/>
                          <a:cs typeface="Arial" pitchFamily="34" charset="0"/>
                        </a:rPr>
                        <a:t>حقوق الملكية</a:t>
                      </a: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رأس المال </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صافي الربح</a:t>
                      </a:r>
                      <a:endParaRPr kumimoji="0" lang="en-US" sz="1800" b="1" i="0" u="none" strike="noStrike" cap="none" normalizeH="0" baseline="0" dirty="0" smtClean="0">
                        <a:ln>
                          <a:noFill/>
                        </a:ln>
                        <a:solidFill>
                          <a:schemeClr val="tx1"/>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6D9F1"/>
                    </a:solidFill>
                  </a:tcPr>
                </a:tc>
              </a:tr>
              <a:tr h="408045">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835000</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rgbClr val="C00000"/>
                          </a:solidFill>
                          <a:effectLst/>
                          <a:latin typeface="Calibri" pitchFamily="34" charset="0"/>
                          <a:cs typeface="Arial" pitchFamily="34" charset="0"/>
                        </a:rPr>
                        <a:t>835000</a:t>
                      </a:r>
                      <a:endParaRPr kumimoji="0" lang="en-US" sz="1800" b="1" i="0" u="none" strike="noStrike" cap="none" normalizeH="0" baseline="0" dirty="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endParaRPr kumimoji="0" lang="ar-SA" sz="1800" b="1" i="0" u="none" strike="noStrike" cap="none" normalizeH="0" baseline="0" dirty="0" smtClean="0">
                        <a:ln>
                          <a:noFill/>
                        </a:ln>
                        <a:solidFill>
                          <a:srgbClr val="C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r>
            </a:tbl>
          </a:graphicData>
        </a:graphic>
      </p:graphicFrame>
    </p:spTree>
    <p:extLst>
      <p:ext uri="{BB962C8B-B14F-4D97-AF65-F5344CB8AC3E}">
        <p14:creationId xmlns:p14="http://schemas.microsoft.com/office/powerpoint/2010/main" val="7122355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2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2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5">
                                            <p:txEl>
                                              <p:pRg st="0" end="0"/>
                                            </p:txEl>
                                          </p:spTgt>
                                        </p:tgtEl>
                                      </p:cBhvr>
                                    </p:animEffect>
                                  </p:childTnLst>
                                </p:cTn>
                              </p:par>
                            </p:childTnLst>
                          </p:cTn>
                        </p:par>
                        <p:par>
                          <p:cTn id="10" fill="hold" nodeType="afterGroup">
                            <p:stCondLst>
                              <p:cond delay="2000"/>
                            </p:stCondLst>
                            <p:childTnLst>
                              <p:par>
                                <p:cTn id="11" presetID="15"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3000" fill="hold"/>
                                        <p:tgtEl>
                                          <p:spTgt spid="6"/>
                                        </p:tgtEl>
                                        <p:attrNameLst>
                                          <p:attrName>ppt_w</p:attrName>
                                        </p:attrNameLst>
                                      </p:cBhvr>
                                      <p:tavLst>
                                        <p:tav tm="0">
                                          <p:val>
                                            <p:fltVal val="0"/>
                                          </p:val>
                                        </p:tav>
                                        <p:tav tm="100000">
                                          <p:val>
                                            <p:strVal val="#ppt_w"/>
                                          </p:val>
                                        </p:tav>
                                      </p:tavLst>
                                    </p:anim>
                                    <p:anim calcmode="lin" valueType="num">
                                      <p:cBhvr>
                                        <p:cTn id="14" dur="3000" fill="hold"/>
                                        <p:tgtEl>
                                          <p:spTgt spid="6"/>
                                        </p:tgtEl>
                                        <p:attrNameLst>
                                          <p:attrName>ppt_h</p:attrName>
                                        </p:attrNameLst>
                                      </p:cBhvr>
                                      <p:tavLst>
                                        <p:tav tm="0">
                                          <p:val>
                                            <p:fltVal val="0"/>
                                          </p:val>
                                        </p:tav>
                                        <p:tav tm="100000">
                                          <p:val>
                                            <p:strVal val="#ppt_h"/>
                                          </p:val>
                                        </p:tav>
                                      </p:tavLst>
                                    </p:anim>
                                    <p:anim calcmode="lin" valueType="num">
                                      <p:cBhvr>
                                        <p:cTn id="15" dur="3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3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blinds(horizontal)">
                                      <p:cBhvr>
                                        <p:cTn id="21" dur="500"/>
                                        <p:tgtEl>
                                          <p:spTgt spid="5">
                                            <p:txEl>
                                              <p:pRg st="0" end="0"/>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linds(horizontal)">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205</TotalTime>
  <Words>981</Words>
  <Application>Microsoft Office PowerPoint</Application>
  <PresentationFormat>A4 Paper (210x297 mm)</PresentationFormat>
  <Paragraphs>363</Paragraphs>
  <Slides>18</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ae_AlMateen</vt:lpstr>
      <vt:lpstr>Arial</vt:lpstr>
      <vt:lpstr>AYM Wadiy S_U normal.</vt:lpstr>
      <vt:lpstr>Calibri</vt:lpstr>
      <vt:lpstr>Times New Roman</vt:lpstr>
      <vt:lpstr>Wingdings</vt:lpstr>
      <vt:lpstr>Office Theme</vt:lpstr>
      <vt:lpstr>PowerPoint Presentation</vt:lpstr>
      <vt:lpstr>المحاضرة السابعة</vt:lpstr>
      <vt:lpstr>النقاط الرئيسية:</vt:lpstr>
      <vt:lpstr>PowerPoint Presentation</vt:lpstr>
      <vt:lpstr>إعداد القوائم المالية</vt:lpstr>
      <vt:lpstr>سوف يتم التركيز في المقرر الحالي على قائمتي الدخل والمركز المالي فقط</vt:lpstr>
      <vt:lpstr>العناصر الرئيسية لقائمة الدخل</vt:lpstr>
      <vt:lpstr>PowerPoint Presentation</vt:lpstr>
      <vt:lpstr> Financial Position Statement  ثانياً: قائمة المركز المالي  Balance Sheetأو الميزانية العمومية  </vt:lpstr>
      <vt:lpstr>العناصر الرئيسية لقائمة المركز المالي</vt:lpstr>
      <vt:lpstr>تابع العناصر الرئيسية لقائمة المركز المالي</vt:lpstr>
      <vt:lpstr>تابع العناصر الرئيسية لقائمة المركز المالي</vt:lpstr>
      <vt:lpstr>تابع العناصر الرئيسية لقائمة المركز المالي</vt:lpstr>
      <vt:lpstr>PowerPoint Presentation</vt:lpstr>
      <vt:lpstr>بالتطبيق على ميزان المراجعة الخاص بمنشأة الهفوف التجارية كما في 12/30 يمكن إعداد قائمة الدخل والمركز المالي</vt:lpstr>
      <vt:lpstr>إعداد قائمة الدخل</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Muhammad Waqas Riaz</cp:lastModifiedBy>
  <cp:revision>21</cp:revision>
  <dcterms:created xsi:type="dcterms:W3CDTF">2014-09-11T06:47:01Z</dcterms:created>
  <dcterms:modified xsi:type="dcterms:W3CDTF">2015-11-03T07:10:12Z</dcterms:modified>
</cp:coreProperties>
</file>