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20" r:id="rId4"/>
    <p:sldId id="321" r:id="rId5"/>
    <p:sldId id="322" r:id="rId6"/>
    <p:sldId id="323" r:id="rId7"/>
    <p:sldId id="324" r:id="rId8"/>
    <p:sldId id="325" r:id="rId9"/>
    <p:sldId id="326" r:id="rId10"/>
    <p:sldId id="327" r:id="rId11"/>
    <p:sldId id="328" r:id="rId12"/>
    <p:sldId id="329" r:id="rId13"/>
    <p:sldId id="330" r:id="rId14"/>
    <p:sldId id="331" r:id="rId15"/>
    <p:sldId id="33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03-Nov-15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الثامنة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تسجيل العمليات التمويلية والرسمالية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النقاط الرئيسية: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268760"/>
            <a:ext cx="8915400" cy="4525963"/>
          </a:xfrm>
        </p:spPr>
        <p:txBody>
          <a:bodyPr/>
          <a:lstStyle/>
          <a:p>
            <a:pPr lvl="0" rtl="1" eaLnBrk="0" hangingPunct="0">
              <a:buFont typeface="Arial" pitchFamily="34" charset="0"/>
              <a:buChar char="•"/>
              <a:defRPr/>
            </a:pPr>
            <a:r>
              <a:rPr lang="ar-SA" dirty="0" smtClean="0">
                <a:solidFill>
                  <a:prstClr val="black"/>
                </a:solidFill>
              </a:rPr>
              <a:t>العمليات التمويلية</a:t>
            </a:r>
            <a:endParaRPr lang="en-GB" dirty="0">
              <a:solidFill>
                <a:prstClr val="black"/>
              </a:solidFill>
            </a:endParaRPr>
          </a:p>
          <a:p>
            <a:pPr lvl="0" rtl="1" eaLnBrk="0" hangingPunct="0">
              <a:buFont typeface="Arial" pitchFamily="34" charset="0"/>
              <a:buChar char="•"/>
              <a:defRPr/>
            </a:pPr>
            <a:r>
              <a:rPr lang="ar-SA" dirty="0" smtClean="0">
                <a:solidFill>
                  <a:prstClr val="black"/>
                </a:solidFill>
              </a:rPr>
              <a:t>العمليات الرأسمالية</a:t>
            </a:r>
            <a:endParaRPr lang="en-GB" dirty="0">
              <a:solidFill>
                <a:prstClr val="black"/>
              </a:solidFill>
            </a:endParaRP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458438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400" b="1" dirty="0">
                <a:solidFill>
                  <a:srgbClr val="C00000"/>
                </a:solidFill>
                <a:cs typeface="Arial" pitchFamily="34" charset="0"/>
              </a:rPr>
              <a:t>تسجيل العمليات التمويلية (التمويل عن طريق القروض </a:t>
            </a:r>
            <a:r>
              <a:rPr lang="en-GB" sz="3400" b="1" dirty="0">
                <a:solidFill>
                  <a:srgbClr val="C00000"/>
                </a:solidFill>
                <a:cs typeface="Arial" pitchFamily="34" charset="0"/>
              </a:rPr>
              <a:t>(Loans</a:t>
            </a:r>
            <a:endParaRPr lang="en-GB" sz="3400" b="1" dirty="0">
              <a:solidFill>
                <a:srgbClr val="C00000"/>
              </a:solidFill>
              <a:cs typeface="Arial" pitchFamily="34" charset="0"/>
            </a:endParaRPr>
          </a:p>
        </p:txBody>
      </p:sp>
      <p:sp>
        <p:nvSpPr>
          <p:cNvPr id="3" name="Content Placeholder 2"/>
          <p:cNvSpPr>
            <a:spLocks noGrp="1"/>
          </p:cNvSpPr>
          <p:nvPr>
            <p:ph idx="1"/>
          </p:nvPr>
        </p:nvSpPr>
        <p:spPr>
          <a:xfrm>
            <a:off x="228600" y="1447800"/>
            <a:ext cx="9182100" cy="4678363"/>
          </a:xfrm>
        </p:spPr>
        <p:txBody>
          <a:bodyPr/>
          <a:lstStyle/>
          <a:p>
            <a:r>
              <a:rPr lang="ar-SA" altLang="en-US" sz="2800" dirty="0" smtClean="0">
                <a:cs typeface="Arial" pitchFamily="34" charset="0"/>
              </a:rPr>
              <a:t>قد يلجأ صاحب المنشأة إلى الاقتراض من البنوك والمؤسسات المالية  لتمويل عمليات المنشأة بدلاً من اللجوء لزيادة رأس المال.</a:t>
            </a:r>
          </a:p>
          <a:p>
            <a:r>
              <a:rPr lang="ar-SA" altLang="en-US" sz="2800" dirty="0" smtClean="0">
                <a:solidFill>
                  <a:srgbClr val="FF0000"/>
                </a:solidFill>
                <a:cs typeface="Arial" pitchFamily="34" charset="0"/>
              </a:rPr>
              <a:t>عند الحصول على القرض:</a:t>
            </a:r>
            <a:r>
              <a:rPr lang="ar-SA" altLang="en-US" sz="2800" dirty="0" smtClean="0">
                <a:cs typeface="Arial" pitchFamily="34" charset="0"/>
              </a:rPr>
              <a:t>(بافتراض أن قيمة القرض 300000 ريال وتم إيداعه بحساب المنشأة بالبنك)</a:t>
            </a:r>
          </a:p>
          <a:p>
            <a:endParaRPr lang="ar-SA" altLang="en-US" dirty="0" smtClean="0">
              <a:cs typeface="Arial" pitchFamily="34" charset="0"/>
            </a:endParaRPr>
          </a:p>
          <a:p>
            <a:endParaRPr lang="en-GB" altLang="en-US" dirty="0" smtClean="0">
              <a:cs typeface="Arial" pitchFamily="34" charset="0"/>
            </a:endParaRPr>
          </a:p>
        </p:txBody>
      </p:sp>
      <p:sp>
        <p:nvSpPr>
          <p:cNvPr id="1730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57B576D-A14D-44D9-90B7-1B737ECCF0B6}" type="slidenum">
              <a:rPr lang="ar-SA" altLang="en-US" sz="1200" smtClean="0">
                <a:solidFill>
                  <a:schemeClr val="bg1"/>
                </a:solidFill>
              </a:rPr>
              <a:pPr eaLnBrk="1" hangingPunct="1">
                <a:spcBef>
                  <a:spcPct val="0"/>
                </a:spcBef>
                <a:buFontTx/>
                <a:buNone/>
              </a:pPr>
              <a:t>4</a:t>
            </a:fld>
            <a:endParaRPr lang="en-US" altLang="en-US" sz="1200" smtClean="0">
              <a:solidFill>
                <a:schemeClr val="bg1"/>
              </a:solidFill>
            </a:endParaRPr>
          </a:p>
        </p:txBody>
      </p:sp>
      <p:sp>
        <p:nvSpPr>
          <p:cNvPr id="6" name="Rectangle 7"/>
          <p:cNvSpPr>
            <a:spLocks noChangeArrowheads="1"/>
          </p:cNvSpPr>
          <p:nvPr/>
        </p:nvSpPr>
        <p:spPr bwMode="auto">
          <a:xfrm>
            <a:off x="457200" y="5410200"/>
            <a:ext cx="5867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0070C0"/>
                </a:solidFill>
                <a:latin typeface="Arial" pitchFamily="34" charset="0"/>
              </a:rPr>
              <a:t> </a:t>
            </a:r>
            <a:endParaRPr lang="en-GB" altLang="en-US" sz="1800" dirty="0">
              <a:solidFill>
                <a:srgbClr val="0070C0"/>
              </a:solidFill>
              <a:latin typeface="Arial" pitchFamily="34" charset="0"/>
            </a:endParaRPr>
          </a:p>
        </p:txBody>
      </p:sp>
      <p:sp>
        <p:nvSpPr>
          <p:cNvPr id="10" name="Rounded Rectangle 9"/>
          <p:cNvSpPr/>
          <p:nvPr/>
        </p:nvSpPr>
        <p:spPr>
          <a:xfrm>
            <a:off x="5029200" y="34290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graphicFrame>
        <p:nvGraphicFramePr>
          <p:cNvPr id="4" name="Table 3"/>
          <p:cNvGraphicFramePr>
            <a:graphicFrameLocks noGrp="1"/>
          </p:cNvGraphicFramePr>
          <p:nvPr>
            <p:extLst/>
          </p:nvPr>
        </p:nvGraphicFramePr>
        <p:xfrm>
          <a:off x="1640632" y="4149080"/>
          <a:ext cx="6604000" cy="1408166"/>
        </p:xfrm>
        <a:graphic>
          <a:graphicData uri="http://schemas.openxmlformats.org/drawingml/2006/table">
            <a:tbl>
              <a:tblPr firstRow="1" bandRow="1">
                <a:tableStyleId>{5C22544A-7EE6-4342-B048-85BDC9FD1C3A}</a:tableStyleId>
              </a:tblPr>
              <a:tblGrid>
                <a:gridCol w="1296144"/>
                <a:gridCol w="3312368"/>
                <a:gridCol w="936104"/>
                <a:gridCol w="1059384"/>
              </a:tblGrid>
              <a:tr h="384043">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84043">
                <a:tc>
                  <a:txBody>
                    <a:bodyPr/>
                    <a:lstStyle/>
                    <a:p>
                      <a:endParaRPr lang="en-US"/>
                    </a:p>
                  </a:txBody>
                  <a:tcPr/>
                </a:tc>
                <a:tc>
                  <a:txBody>
                    <a:bodyPr/>
                    <a:lstStyle/>
                    <a:p>
                      <a:r>
                        <a:rPr lang="ar-SA" dirty="0" smtClean="0"/>
                        <a:t>من</a:t>
                      </a:r>
                      <a:r>
                        <a:rPr lang="ar-SA" baseline="0" dirty="0" smtClean="0"/>
                        <a:t> ح/ البنك</a:t>
                      </a:r>
                      <a:endParaRPr lang="en-US" dirty="0"/>
                    </a:p>
                  </a:txBody>
                  <a:tcPr/>
                </a:tc>
                <a:tc>
                  <a:txBody>
                    <a:bodyPr/>
                    <a:lstStyle/>
                    <a:p>
                      <a:endParaRPr lang="en-US" dirty="0"/>
                    </a:p>
                  </a:txBody>
                  <a:tcPr/>
                </a:tc>
                <a:tc>
                  <a:txBody>
                    <a:bodyPr/>
                    <a:lstStyle/>
                    <a:p>
                      <a:r>
                        <a:rPr lang="ar-SA" dirty="0" smtClean="0"/>
                        <a:t>300000</a:t>
                      </a:r>
                      <a:endParaRPr lang="en-US" dirty="0"/>
                    </a:p>
                  </a:txBody>
                  <a:tcPr/>
                </a:tc>
              </a:tr>
              <a:tr h="384043">
                <a:tc>
                  <a:txBody>
                    <a:bodyPr/>
                    <a:lstStyle/>
                    <a:p>
                      <a:endParaRPr lang="ar-SA" dirty="0" smtClean="0"/>
                    </a:p>
                    <a:p>
                      <a:endParaRPr lang="en-US" dirty="0"/>
                    </a:p>
                  </a:txBody>
                  <a:tcPr/>
                </a:tc>
                <a:tc>
                  <a:txBody>
                    <a:bodyPr/>
                    <a:lstStyle/>
                    <a:p>
                      <a:r>
                        <a:rPr lang="ar-SA" dirty="0" smtClean="0"/>
                        <a:t>      الي ح/ القرض</a:t>
                      </a:r>
                    </a:p>
                    <a:p>
                      <a:pPr algn="ctr"/>
                      <a:r>
                        <a:rPr lang="ar-SA" u="sng" dirty="0" smtClean="0">
                          <a:solidFill>
                            <a:srgbClr val="FF0000"/>
                          </a:solidFill>
                        </a:rPr>
                        <a:t>ايداع القرض</a:t>
                      </a:r>
                      <a:r>
                        <a:rPr lang="ar-SA" u="sng" baseline="0" dirty="0" smtClean="0">
                          <a:solidFill>
                            <a:srgbClr val="FF0000"/>
                          </a:solidFill>
                        </a:rPr>
                        <a:t> </a:t>
                      </a:r>
                      <a:r>
                        <a:rPr lang="ar-SA" u="sng" dirty="0" smtClean="0">
                          <a:solidFill>
                            <a:srgbClr val="FF0000"/>
                          </a:solidFill>
                        </a:rPr>
                        <a:t>بالبنك</a:t>
                      </a:r>
                      <a:endParaRPr lang="en-US" u="sng" dirty="0">
                        <a:solidFill>
                          <a:srgbClr val="FF0000"/>
                        </a:solidFill>
                      </a:endParaRPr>
                    </a:p>
                  </a:txBody>
                  <a:tcPr/>
                </a:tc>
                <a:tc>
                  <a:txBody>
                    <a:bodyPr/>
                    <a:lstStyle/>
                    <a:p>
                      <a:r>
                        <a:rPr lang="ar-SA" dirty="0" smtClean="0"/>
                        <a:t>300000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6130288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20762"/>
          </a:xfrm>
        </p:spPr>
        <p:txBody>
          <a:bodyPr/>
          <a:lstStyle/>
          <a:p>
            <a:pPr rtl="1"/>
            <a:r>
              <a:rPr lang="ar-SA" altLang="en-US" sz="3400" b="1" dirty="0">
                <a:solidFill>
                  <a:srgbClr val="C00000"/>
                </a:solidFill>
                <a:cs typeface="Arial" pitchFamily="34" charset="0"/>
              </a:rPr>
              <a:t>عند سداد تكلفة تمويل القرض ( بفرض أنها تبلغ 24000 ريال وتم خصمها من الحساب الجاري للمنشأة بالبنك)</a:t>
            </a:r>
            <a:endParaRPr lang="en-GB" altLang="en-US" sz="3400" b="1" dirty="0">
              <a:solidFill>
                <a:srgbClr val="C00000"/>
              </a:solidFill>
              <a:cs typeface="Arial" pitchFamily="34" charset="0"/>
            </a:endParaRPr>
          </a:p>
        </p:txBody>
      </p:sp>
      <p:sp>
        <p:nvSpPr>
          <p:cNvPr id="174083" name="Content Placeholder 2"/>
          <p:cNvSpPr>
            <a:spLocks noGrp="1"/>
          </p:cNvSpPr>
          <p:nvPr>
            <p:ph idx="1"/>
          </p:nvPr>
        </p:nvSpPr>
        <p:spPr/>
        <p:txBody>
          <a:bodyPr/>
          <a:lstStyle/>
          <a:p>
            <a:endParaRPr lang="ar-SA" altLang="en-US" dirty="0" smtClean="0">
              <a:cs typeface="Arial" pitchFamily="34" charset="0"/>
            </a:endParaRPr>
          </a:p>
          <a:p>
            <a:endParaRPr lang="ar-SA" altLang="en-US" dirty="0" smtClean="0">
              <a:cs typeface="Arial" pitchFamily="34" charset="0"/>
            </a:endParaRPr>
          </a:p>
          <a:p>
            <a:endParaRPr lang="ar-SA" altLang="en-US" dirty="0">
              <a:cs typeface="Arial" pitchFamily="34" charset="0"/>
            </a:endParaRPr>
          </a:p>
          <a:p>
            <a:endParaRPr lang="ar-SA" altLang="en-US" dirty="0" smtClean="0">
              <a:cs typeface="Arial" pitchFamily="34" charset="0"/>
            </a:endParaRPr>
          </a:p>
        </p:txBody>
      </p:sp>
      <p:sp>
        <p:nvSpPr>
          <p:cNvPr id="1740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5ED0D88-7AC7-4469-A0F8-48BF3E23BDEB}"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
        <p:nvSpPr>
          <p:cNvPr id="10" name="Rounded Rectangle 9"/>
          <p:cNvSpPr/>
          <p:nvPr/>
        </p:nvSpPr>
        <p:spPr>
          <a:xfrm>
            <a:off x="4953000" y="16002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graphicFrame>
        <p:nvGraphicFramePr>
          <p:cNvPr id="12" name="Table 11"/>
          <p:cNvGraphicFramePr>
            <a:graphicFrameLocks noGrp="1"/>
          </p:cNvGraphicFramePr>
          <p:nvPr>
            <p:extLst/>
          </p:nvPr>
        </p:nvGraphicFramePr>
        <p:xfrm>
          <a:off x="2792760" y="2276872"/>
          <a:ext cx="6604000" cy="1408166"/>
        </p:xfrm>
        <a:graphic>
          <a:graphicData uri="http://schemas.openxmlformats.org/drawingml/2006/table">
            <a:tbl>
              <a:tblPr firstRow="1" bandRow="1">
                <a:tableStyleId>{5C22544A-7EE6-4342-B048-85BDC9FD1C3A}</a:tableStyleId>
              </a:tblPr>
              <a:tblGrid>
                <a:gridCol w="1296144"/>
                <a:gridCol w="3312368"/>
                <a:gridCol w="792088"/>
                <a:gridCol w="1203400"/>
              </a:tblGrid>
              <a:tr h="384043">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84043">
                <a:tc>
                  <a:txBody>
                    <a:bodyPr/>
                    <a:lstStyle/>
                    <a:p>
                      <a:endParaRPr lang="en-US" dirty="0"/>
                    </a:p>
                  </a:txBody>
                  <a:tcPr/>
                </a:tc>
                <a:tc>
                  <a:txBody>
                    <a:bodyPr/>
                    <a:lstStyle/>
                    <a:p>
                      <a:r>
                        <a:rPr lang="ar-SA" dirty="0" smtClean="0"/>
                        <a:t>من</a:t>
                      </a:r>
                      <a:r>
                        <a:rPr lang="ar-SA" baseline="0" dirty="0" smtClean="0"/>
                        <a:t> ح/ تكلفة تمويل الغرض </a:t>
                      </a:r>
                      <a:endParaRPr lang="en-US" dirty="0"/>
                    </a:p>
                  </a:txBody>
                  <a:tcPr/>
                </a:tc>
                <a:tc>
                  <a:txBody>
                    <a:bodyPr/>
                    <a:lstStyle/>
                    <a:p>
                      <a:endParaRPr lang="en-US" dirty="0"/>
                    </a:p>
                  </a:txBody>
                  <a:tcPr/>
                </a:tc>
                <a:tc>
                  <a:txBody>
                    <a:bodyPr/>
                    <a:lstStyle/>
                    <a:p>
                      <a:r>
                        <a:rPr lang="ar-SA" dirty="0" smtClean="0"/>
                        <a:t>24000</a:t>
                      </a:r>
                      <a:endParaRPr lang="en-US" dirty="0"/>
                    </a:p>
                  </a:txBody>
                  <a:tcPr/>
                </a:tc>
              </a:tr>
              <a:tr h="384043">
                <a:tc>
                  <a:txBody>
                    <a:bodyPr/>
                    <a:lstStyle/>
                    <a:p>
                      <a:endParaRPr lang="ar-SA" dirty="0" smtClean="0"/>
                    </a:p>
                    <a:p>
                      <a:endParaRPr lang="en-US" dirty="0"/>
                    </a:p>
                  </a:txBody>
                  <a:tcPr/>
                </a:tc>
                <a:tc>
                  <a:txBody>
                    <a:bodyPr/>
                    <a:lstStyle/>
                    <a:p>
                      <a:r>
                        <a:rPr lang="ar-SA" dirty="0" smtClean="0"/>
                        <a:t>      الي ح/ البنك</a:t>
                      </a:r>
                    </a:p>
                    <a:p>
                      <a:pPr algn="ctr"/>
                      <a:r>
                        <a:rPr lang="ar-SA" u="sng" dirty="0" smtClean="0">
                          <a:solidFill>
                            <a:srgbClr val="FF0000"/>
                          </a:solidFill>
                        </a:rPr>
                        <a:t>سداد تكلفة تمويل الغرض</a:t>
                      </a:r>
                      <a:endParaRPr lang="en-US" u="sng" dirty="0">
                        <a:solidFill>
                          <a:srgbClr val="FF0000"/>
                        </a:solidFill>
                      </a:endParaRPr>
                    </a:p>
                  </a:txBody>
                  <a:tcPr/>
                </a:tc>
                <a:tc>
                  <a:txBody>
                    <a:bodyPr/>
                    <a:lstStyle/>
                    <a:p>
                      <a:r>
                        <a:rPr lang="ar-SA" dirty="0" smtClean="0"/>
                        <a:t>24000</a:t>
                      </a:r>
                      <a:endParaRPr lang="en-US" dirty="0"/>
                    </a:p>
                  </a:txBody>
                  <a:tcPr/>
                </a:tc>
                <a:tc>
                  <a:txBody>
                    <a:bodyPr/>
                    <a:lstStyle/>
                    <a:p>
                      <a:endParaRPr lang="en-US" dirty="0"/>
                    </a:p>
                  </a:txBody>
                  <a:tcPr/>
                </a:tc>
              </a:tr>
            </a:tbl>
          </a:graphicData>
        </a:graphic>
      </p:graphicFrame>
      <p:sp>
        <p:nvSpPr>
          <p:cNvPr id="15" name="Title 1"/>
          <p:cNvSpPr txBox="1">
            <a:spLocks/>
          </p:cNvSpPr>
          <p:nvPr/>
        </p:nvSpPr>
        <p:spPr bwMode="auto">
          <a:xfrm>
            <a:off x="549729" y="3789040"/>
            <a:ext cx="8915400" cy="123259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just"/>
            <a:r>
              <a:rPr lang="ar-SA" altLang="en-US" sz="3200" dirty="0" smtClean="0">
                <a:solidFill>
                  <a:srgbClr val="FF0000"/>
                </a:solidFill>
                <a:cs typeface="Arial" pitchFamily="34" charset="0"/>
              </a:rPr>
              <a:t>عند سداد قيمة القسط الأول من القرض (وبفرض أن قيمة القسط بلغت 6250 ريال وتم خصمها من الحساب الجاري للمنشأة بالبنك</a:t>
            </a:r>
            <a:endParaRPr lang="en-GB" altLang="en-US" sz="3200" dirty="0" smtClean="0">
              <a:solidFill>
                <a:srgbClr val="FF0000"/>
              </a:solidFill>
              <a:cs typeface="Arial" pitchFamily="34" charset="0"/>
            </a:endParaRPr>
          </a:p>
        </p:txBody>
      </p:sp>
      <p:graphicFrame>
        <p:nvGraphicFramePr>
          <p:cNvPr id="16" name="Table 15"/>
          <p:cNvGraphicFramePr>
            <a:graphicFrameLocks noGrp="1"/>
          </p:cNvGraphicFramePr>
          <p:nvPr>
            <p:extLst/>
          </p:nvPr>
        </p:nvGraphicFramePr>
        <p:xfrm>
          <a:off x="2706007" y="4869160"/>
          <a:ext cx="6604000" cy="1389883"/>
        </p:xfrm>
        <a:graphic>
          <a:graphicData uri="http://schemas.openxmlformats.org/drawingml/2006/table">
            <a:tbl>
              <a:tblPr firstRow="1" bandRow="1">
                <a:tableStyleId>{5C22544A-7EE6-4342-B048-85BDC9FD1C3A}</a:tableStyleId>
              </a:tblPr>
              <a:tblGrid>
                <a:gridCol w="1296144"/>
                <a:gridCol w="3312368"/>
                <a:gridCol w="792088"/>
                <a:gridCol w="1203400"/>
              </a:tblGrid>
              <a:tr h="0">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84043">
                <a:tc>
                  <a:txBody>
                    <a:bodyPr/>
                    <a:lstStyle/>
                    <a:p>
                      <a:endParaRPr lang="en-US"/>
                    </a:p>
                  </a:txBody>
                  <a:tcPr/>
                </a:tc>
                <a:tc>
                  <a:txBody>
                    <a:bodyPr/>
                    <a:lstStyle/>
                    <a:p>
                      <a:r>
                        <a:rPr lang="ar-SA" dirty="0" smtClean="0"/>
                        <a:t>من</a:t>
                      </a:r>
                      <a:r>
                        <a:rPr lang="ar-SA" baseline="0" dirty="0" smtClean="0"/>
                        <a:t> ح/ القرض</a:t>
                      </a:r>
                      <a:endParaRPr lang="en-US" dirty="0"/>
                    </a:p>
                  </a:txBody>
                  <a:tcPr/>
                </a:tc>
                <a:tc>
                  <a:txBody>
                    <a:bodyPr/>
                    <a:lstStyle/>
                    <a:p>
                      <a:endParaRPr lang="en-US" dirty="0"/>
                    </a:p>
                  </a:txBody>
                  <a:tcPr/>
                </a:tc>
                <a:tc>
                  <a:txBody>
                    <a:bodyPr/>
                    <a:lstStyle/>
                    <a:p>
                      <a:r>
                        <a:rPr lang="ar-SA" dirty="0" smtClean="0"/>
                        <a:t>6250</a:t>
                      </a:r>
                      <a:endParaRPr lang="en-US" dirty="0"/>
                    </a:p>
                  </a:txBody>
                  <a:tcPr/>
                </a:tc>
              </a:tr>
              <a:tr h="384043">
                <a:tc>
                  <a:txBody>
                    <a:bodyPr/>
                    <a:lstStyle/>
                    <a:p>
                      <a:endParaRPr lang="ar-SA" dirty="0" smtClean="0"/>
                    </a:p>
                    <a:p>
                      <a:endParaRPr lang="en-US" dirty="0"/>
                    </a:p>
                  </a:txBody>
                  <a:tcPr/>
                </a:tc>
                <a:tc>
                  <a:txBody>
                    <a:bodyPr/>
                    <a:lstStyle/>
                    <a:p>
                      <a:r>
                        <a:rPr lang="ar-SA" dirty="0" smtClean="0"/>
                        <a:t>      الي ح/ البنك</a:t>
                      </a:r>
                    </a:p>
                    <a:p>
                      <a:pPr algn="ctr"/>
                      <a:r>
                        <a:rPr lang="ar-SA" u="sng" dirty="0" smtClean="0">
                          <a:solidFill>
                            <a:srgbClr val="FF0000"/>
                          </a:solidFill>
                        </a:rPr>
                        <a:t>سداد القسط الاول من القرض</a:t>
                      </a:r>
                      <a:endParaRPr lang="en-US" u="sng" dirty="0">
                        <a:solidFill>
                          <a:srgbClr val="FF0000"/>
                        </a:solidFill>
                      </a:endParaRPr>
                    </a:p>
                  </a:txBody>
                  <a:tcPr/>
                </a:tc>
                <a:tc>
                  <a:txBody>
                    <a:bodyPr/>
                    <a:lstStyle/>
                    <a:p>
                      <a:r>
                        <a:rPr lang="ar-SA" dirty="0" smtClean="0"/>
                        <a:t>6250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8789113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sz="3400" b="1" dirty="0">
                <a:solidFill>
                  <a:srgbClr val="C00000"/>
                </a:solidFill>
                <a:cs typeface="Arial" pitchFamily="34" charset="0"/>
              </a:rPr>
              <a:t>تسجيل العمليات الرأسمالية (عمليات رأس المال </a:t>
            </a:r>
            <a:r>
              <a:rPr lang="en-GB" altLang="en-US" sz="3400" b="1" dirty="0">
                <a:solidFill>
                  <a:srgbClr val="C00000"/>
                </a:solidFill>
                <a:cs typeface="Arial" pitchFamily="34" charset="0"/>
              </a:rPr>
              <a:t>(Capital</a:t>
            </a:r>
          </a:p>
        </p:txBody>
      </p:sp>
      <p:sp>
        <p:nvSpPr>
          <p:cNvPr id="3" name="Content Placeholder 2"/>
          <p:cNvSpPr>
            <a:spLocks noGrp="1"/>
          </p:cNvSpPr>
          <p:nvPr>
            <p:ph idx="1"/>
          </p:nvPr>
        </p:nvSpPr>
        <p:spPr>
          <a:xfrm>
            <a:off x="495300" y="1371600"/>
            <a:ext cx="8915400" cy="4754563"/>
          </a:xfrm>
        </p:spPr>
        <p:txBody>
          <a:bodyPr/>
          <a:lstStyle/>
          <a:p>
            <a:pPr rtl="1"/>
            <a:r>
              <a:rPr lang="ar-SA" altLang="en-US" b="1" dirty="0" smtClean="0">
                <a:solidFill>
                  <a:srgbClr val="FF0000"/>
                </a:solidFill>
                <a:cs typeface="Arial" pitchFamily="34" charset="0"/>
              </a:rPr>
              <a:t> </a:t>
            </a:r>
          </a:p>
          <a:p>
            <a:r>
              <a:rPr lang="ar-SA" altLang="en-US" dirty="0" smtClean="0">
                <a:cs typeface="Arial" pitchFamily="34" charset="0"/>
              </a:rPr>
              <a:t>يتمثل رأس المال في الأموال التي يقدمها صاحب المنشأة للتصرف فيها داخل المنشأة بما يحقق أهدافه.</a:t>
            </a:r>
          </a:p>
          <a:p>
            <a:r>
              <a:rPr lang="ar-SA" altLang="en-US" u="sng" dirty="0" smtClean="0">
                <a:solidFill>
                  <a:srgbClr val="FF0000"/>
                </a:solidFill>
                <a:cs typeface="Arial" pitchFamily="34" charset="0"/>
              </a:rPr>
              <a:t>تتمثل عمليات راس المال في </a:t>
            </a:r>
          </a:p>
          <a:p>
            <a:r>
              <a:rPr lang="ar-SA" altLang="en-US" dirty="0" smtClean="0">
                <a:solidFill>
                  <a:srgbClr val="FF0000"/>
                </a:solidFill>
                <a:cs typeface="Arial" pitchFamily="34" charset="0"/>
              </a:rPr>
              <a:t>ايداع </a:t>
            </a:r>
          </a:p>
          <a:p>
            <a:r>
              <a:rPr lang="ar-SA" altLang="en-US" dirty="0" smtClean="0">
                <a:solidFill>
                  <a:srgbClr val="FF0000"/>
                </a:solidFill>
                <a:cs typeface="Arial" pitchFamily="34" charset="0"/>
              </a:rPr>
              <a:t>زيادة </a:t>
            </a:r>
          </a:p>
          <a:p>
            <a:r>
              <a:rPr lang="ar-SA" altLang="en-US" dirty="0" smtClean="0">
                <a:solidFill>
                  <a:srgbClr val="FF0000"/>
                </a:solidFill>
                <a:cs typeface="Arial" pitchFamily="34" charset="0"/>
              </a:rPr>
              <a:t>تخفيض</a:t>
            </a:r>
          </a:p>
          <a:p>
            <a:endParaRPr lang="ar-SA" altLang="en-US" b="1" dirty="0" smtClean="0">
              <a:solidFill>
                <a:srgbClr val="FF0000"/>
              </a:solidFill>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p:txBody>
      </p:sp>
      <p:sp>
        <p:nvSpPr>
          <p:cNvPr id="17613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474E433-26A9-4572-90E8-8610D7F58F8B}" type="slidenum">
              <a:rPr lang="ar-SA" altLang="en-US" sz="1200" smtClean="0">
                <a:solidFill>
                  <a:schemeClr val="bg1"/>
                </a:solidFill>
              </a:rPr>
              <a:pPr eaLnBrk="1" hangingPunct="1">
                <a:spcBef>
                  <a:spcPct val="0"/>
                </a:spcBef>
                <a:buFontTx/>
                <a:buNone/>
              </a:pPr>
              <a:t>6</a:t>
            </a:fld>
            <a:endParaRPr lang="en-US" altLang="en-US" sz="1200" smtClean="0">
              <a:solidFill>
                <a:schemeClr val="bg1"/>
              </a:solidFill>
            </a:endParaRPr>
          </a:p>
        </p:txBody>
      </p:sp>
    </p:spTree>
    <p:extLst>
      <p:ext uri="{BB962C8B-B14F-4D97-AF65-F5344CB8AC3E}">
        <p14:creationId xmlns:p14="http://schemas.microsoft.com/office/powerpoint/2010/main" val="42299282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980728"/>
            <a:ext cx="9066212" cy="5112568"/>
          </a:xfrm>
        </p:spPr>
        <p:txBody>
          <a:bodyPr/>
          <a:lstStyle/>
          <a:p>
            <a:pPr>
              <a:defRPr/>
            </a:pPr>
            <a:r>
              <a:rPr lang="ar-SA" sz="2000" b="1" u="sng" dirty="0" smtClean="0">
                <a:solidFill>
                  <a:srgbClr val="FF0000"/>
                </a:solidFill>
              </a:rPr>
              <a:t>صور </a:t>
            </a:r>
            <a:r>
              <a:rPr lang="ar-SA" sz="2000" b="1" u="sng" dirty="0" smtClean="0">
                <a:solidFill>
                  <a:srgbClr val="FF0000"/>
                </a:solidFill>
              </a:rPr>
              <a:t>ايداع راس المال</a:t>
            </a:r>
            <a:r>
              <a:rPr lang="ar-SA" sz="2000" b="1" dirty="0" smtClean="0">
                <a:solidFill>
                  <a:srgbClr val="7030A0"/>
                </a:solidFill>
              </a:rPr>
              <a:t/>
            </a:r>
            <a:br>
              <a:rPr lang="ar-SA" sz="2000" b="1" dirty="0" smtClean="0">
                <a:solidFill>
                  <a:srgbClr val="7030A0"/>
                </a:solidFill>
              </a:rPr>
            </a:br>
            <a:r>
              <a:rPr lang="ar-SA" sz="2000" b="1" dirty="0" smtClean="0">
                <a:solidFill>
                  <a:srgbClr val="7030A0"/>
                </a:solidFill>
              </a:rPr>
              <a:t>ا</a:t>
            </a:r>
            <a:r>
              <a:rPr lang="ar-SA" sz="2000" b="1" u="sng" dirty="0" smtClean="0">
                <a:solidFill>
                  <a:srgbClr val="7030A0"/>
                </a:solidFill>
              </a:rPr>
              <a:t>يداع راس المال في صورة اصول نقدية </a:t>
            </a:r>
            <a:r>
              <a:rPr lang="ar-SA" sz="1800" b="1" dirty="0" smtClean="0"/>
              <a:t/>
            </a:r>
            <a:br>
              <a:rPr lang="ar-SA" sz="1800" b="1" dirty="0" smtClean="0"/>
            </a:br>
            <a:r>
              <a:rPr lang="ar-SA" sz="1800" b="1" dirty="0" smtClean="0"/>
              <a:t>        </a:t>
            </a:r>
            <a:r>
              <a:rPr lang="ar-SA" sz="1800" b="1" dirty="0" smtClean="0">
                <a:solidFill>
                  <a:srgbClr val="FF0000"/>
                </a:solidFill>
              </a:rPr>
              <a:t>في هذه الحالة يكون القيد</a:t>
            </a:r>
            <a:r>
              <a:rPr lang="ar-SA" sz="1800" b="1" dirty="0" smtClean="0"/>
              <a:t/>
            </a:r>
            <a:br>
              <a:rPr lang="ar-SA" sz="1800" b="1" dirty="0" smtClean="0"/>
            </a:br>
            <a:r>
              <a:rPr lang="ar-SA" sz="1800" b="1" dirty="0" smtClean="0"/>
              <a:t>                                     </a:t>
            </a:r>
            <a:r>
              <a:rPr lang="ar-SA" altLang="en-US" sz="2800" dirty="0">
                <a:solidFill>
                  <a:srgbClr val="FF0000"/>
                </a:solidFill>
                <a:latin typeface="Arial" pitchFamily="34" charset="0"/>
                <a:ea typeface="+mn-ea"/>
                <a:cs typeface="Arial" pitchFamily="34" charset="0"/>
              </a:rPr>
              <a:t>××</a:t>
            </a:r>
            <a:r>
              <a:rPr lang="ar-SA" sz="1800" b="1" dirty="0" smtClean="0"/>
              <a:t>  من ج/ الصندوق </a:t>
            </a:r>
            <a:br>
              <a:rPr lang="ar-SA" sz="1800" b="1" dirty="0" smtClean="0"/>
            </a:br>
            <a:r>
              <a:rPr lang="ar-SA" sz="1800" b="1" dirty="0" smtClean="0"/>
              <a:t>                                               </a:t>
            </a:r>
            <a:r>
              <a:rPr lang="ar-SA" altLang="en-US" sz="2800" dirty="0">
                <a:solidFill>
                  <a:srgbClr val="FF0000"/>
                </a:solidFill>
                <a:latin typeface="Arial" pitchFamily="34" charset="0"/>
                <a:ea typeface="+mn-ea"/>
                <a:cs typeface="Arial" pitchFamily="34" charset="0"/>
              </a:rPr>
              <a:t>××</a:t>
            </a:r>
            <a:r>
              <a:rPr lang="ar-SA" sz="1800" b="1" dirty="0" smtClean="0"/>
              <a:t>  الي ح راس المال</a:t>
            </a:r>
            <a:r>
              <a:rPr lang="ar-SA" dirty="0" smtClean="0"/>
              <a:t/>
            </a:r>
            <a:br>
              <a:rPr lang="ar-SA" dirty="0" smtClean="0"/>
            </a:br>
            <a:r>
              <a:rPr lang="ar-SA" sz="2000" b="1" dirty="0">
                <a:solidFill>
                  <a:srgbClr val="7030A0"/>
                </a:solidFill>
              </a:rPr>
              <a:t>ا</a:t>
            </a:r>
            <a:r>
              <a:rPr lang="ar-SA" sz="2000" b="1" u="sng" dirty="0">
                <a:solidFill>
                  <a:srgbClr val="7030A0"/>
                </a:solidFill>
              </a:rPr>
              <a:t>يداع راس المال في صورة اصول </a:t>
            </a:r>
            <a:r>
              <a:rPr lang="ar-SA" sz="2000" b="1" u="sng" dirty="0" smtClean="0">
                <a:solidFill>
                  <a:srgbClr val="7030A0"/>
                </a:solidFill>
              </a:rPr>
              <a:t>عينية </a:t>
            </a:r>
            <a:r>
              <a:rPr lang="ar-SA" sz="1800" b="1" dirty="0"/>
              <a:t/>
            </a:r>
            <a:br>
              <a:rPr lang="ar-SA" sz="1800" b="1" dirty="0"/>
            </a:br>
            <a:r>
              <a:rPr lang="ar-SA" sz="1800" b="1" dirty="0"/>
              <a:t>        </a:t>
            </a:r>
            <a:r>
              <a:rPr lang="ar-SA" sz="1800" b="1" dirty="0">
                <a:solidFill>
                  <a:srgbClr val="FF0000"/>
                </a:solidFill>
              </a:rPr>
              <a:t>في هذه الحالة يكون القيد</a:t>
            </a:r>
            <a:r>
              <a:rPr lang="ar-SA" sz="1800" b="1" dirty="0"/>
              <a:t/>
            </a:r>
            <a:br>
              <a:rPr lang="ar-SA" sz="1800" b="1" dirty="0"/>
            </a:br>
            <a:r>
              <a:rPr lang="ar-SA" sz="1800" b="1" dirty="0"/>
              <a:t>                                     </a:t>
            </a:r>
            <a:r>
              <a:rPr lang="ar-SA" altLang="en-US" sz="2800" dirty="0">
                <a:solidFill>
                  <a:srgbClr val="FF0000"/>
                </a:solidFill>
                <a:latin typeface="Arial" pitchFamily="34" charset="0"/>
                <a:cs typeface="Arial" pitchFamily="34" charset="0"/>
              </a:rPr>
              <a:t>××</a:t>
            </a:r>
            <a:r>
              <a:rPr lang="ar-SA" sz="1800" b="1" dirty="0"/>
              <a:t>  من ج/ </a:t>
            </a:r>
            <a:r>
              <a:rPr lang="ar-SA" sz="1800" b="1" dirty="0" smtClean="0"/>
              <a:t>الاصول</a:t>
            </a:r>
            <a:r>
              <a:rPr lang="ar-SA" sz="1800" b="1" dirty="0"/>
              <a:t/>
            </a:r>
            <a:br>
              <a:rPr lang="ar-SA" sz="1800" b="1" dirty="0"/>
            </a:br>
            <a:r>
              <a:rPr lang="ar-SA" sz="1800" b="1" dirty="0"/>
              <a:t>                                       </a:t>
            </a:r>
            <a:r>
              <a:rPr lang="ar-SA" sz="1800" b="1" dirty="0" smtClean="0"/>
              <a:t>      </a:t>
            </a:r>
            <a:r>
              <a:rPr lang="ar-SA" altLang="en-US" sz="2800" dirty="0">
                <a:solidFill>
                  <a:srgbClr val="FF0000"/>
                </a:solidFill>
                <a:latin typeface="Arial" pitchFamily="34" charset="0"/>
                <a:cs typeface="Arial" pitchFamily="34" charset="0"/>
              </a:rPr>
              <a:t>××</a:t>
            </a:r>
            <a:r>
              <a:rPr lang="ar-SA" sz="1800" b="1" dirty="0"/>
              <a:t>   </a:t>
            </a:r>
            <a:r>
              <a:rPr lang="ar-SA" sz="1800" b="1" dirty="0" smtClean="0"/>
              <a:t>الي </a:t>
            </a:r>
            <a:r>
              <a:rPr lang="ar-SA" sz="1800" b="1" dirty="0"/>
              <a:t>ح راس </a:t>
            </a:r>
            <a:r>
              <a:rPr lang="ar-SA" sz="1800" b="1" dirty="0" smtClean="0"/>
              <a:t>المال</a:t>
            </a:r>
            <a:r>
              <a:rPr lang="ar-SA" dirty="0" smtClean="0"/>
              <a:t/>
            </a:r>
            <a:br>
              <a:rPr lang="ar-SA" dirty="0" smtClean="0"/>
            </a:br>
            <a:r>
              <a:rPr lang="ar-SA" sz="2000" b="1" dirty="0">
                <a:solidFill>
                  <a:srgbClr val="7030A0"/>
                </a:solidFill>
              </a:rPr>
              <a:t>ا</a:t>
            </a:r>
            <a:r>
              <a:rPr lang="ar-SA" sz="2000" b="1" u="sng" dirty="0">
                <a:solidFill>
                  <a:srgbClr val="7030A0"/>
                </a:solidFill>
              </a:rPr>
              <a:t>يداع راس المال في صورة اصول </a:t>
            </a:r>
            <a:r>
              <a:rPr lang="ar-SA" sz="2000" b="1" u="sng" dirty="0" smtClean="0">
                <a:solidFill>
                  <a:srgbClr val="7030A0"/>
                </a:solidFill>
              </a:rPr>
              <a:t>عينية وندية </a:t>
            </a:r>
            <a:r>
              <a:rPr lang="ar-SA" sz="1800" b="1" dirty="0"/>
              <a:t/>
            </a:r>
            <a:br>
              <a:rPr lang="ar-SA" sz="1800" b="1" dirty="0"/>
            </a:br>
            <a:r>
              <a:rPr lang="ar-SA" sz="1800" b="1" dirty="0"/>
              <a:t>        </a:t>
            </a:r>
            <a:r>
              <a:rPr lang="ar-SA" sz="1800" b="1" dirty="0">
                <a:solidFill>
                  <a:srgbClr val="FF0000"/>
                </a:solidFill>
              </a:rPr>
              <a:t>في هذه الحالة يكون القيد</a:t>
            </a:r>
            <a:r>
              <a:rPr lang="ar-SA" sz="1800" b="1" dirty="0"/>
              <a:t/>
            </a:r>
            <a:br>
              <a:rPr lang="ar-SA" sz="1800" b="1" dirty="0"/>
            </a:br>
            <a:r>
              <a:rPr lang="ar-SA" sz="1800" b="1" dirty="0"/>
              <a:t>                                     </a:t>
            </a:r>
            <a:r>
              <a:rPr lang="ar-SA" altLang="en-US" sz="2800" dirty="0">
                <a:solidFill>
                  <a:srgbClr val="FF0000"/>
                </a:solidFill>
                <a:latin typeface="Arial" pitchFamily="34" charset="0"/>
                <a:cs typeface="Arial" pitchFamily="34" charset="0"/>
              </a:rPr>
              <a:t>××</a:t>
            </a:r>
            <a:r>
              <a:rPr lang="ar-SA" sz="1800" b="1" dirty="0"/>
              <a:t>  من ج/ </a:t>
            </a:r>
            <a:r>
              <a:rPr lang="ar-SA" sz="1800" b="1" dirty="0" smtClean="0"/>
              <a:t>الاصول</a:t>
            </a:r>
            <a:br>
              <a:rPr lang="ar-SA" sz="1800" b="1" dirty="0" smtClean="0"/>
            </a:br>
            <a:r>
              <a:rPr lang="ar-SA" sz="1800" b="1" dirty="0" smtClean="0"/>
              <a:t>                                    </a:t>
            </a:r>
            <a:r>
              <a:rPr lang="ar-SA" altLang="en-US" sz="2800" dirty="0" smtClean="0">
                <a:solidFill>
                  <a:srgbClr val="FF0000"/>
                </a:solidFill>
                <a:latin typeface="Arial" pitchFamily="34" charset="0"/>
                <a:cs typeface="Arial" pitchFamily="34" charset="0"/>
              </a:rPr>
              <a:t>××</a:t>
            </a:r>
            <a:r>
              <a:rPr lang="ar-SA" sz="1800" b="1" dirty="0" smtClean="0"/>
              <a:t>  من ح/ الصندوق</a:t>
            </a:r>
            <a:r>
              <a:rPr lang="ar-SA" sz="1800" b="1" dirty="0"/>
              <a:t/>
            </a:r>
            <a:br>
              <a:rPr lang="ar-SA" sz="1800" b="1" dirty="0"/>
            </a:br>
            <a:r>
              <a:rPr lang="ar-SA" sz="1800" b="1" dirty="0"/>
              <a:t>                                        </a:t>
            </a:r>
            <a:r>
              <a:rPr lang="ar-SA" sz="1800" b="1" dirty="0" smtClean="0"/>
              <a:t>       </a:t>
            </a:r>
            <a:r>
              <a:rPr lang="ar-SA" altLang="en-US" sz="2800" dirty="0">
                <a:solidFill>
                  <a:srgbClr val="FF0000"/>
                </a:solidFill>
                <a:latin typeface="Arial" pitchFamily="34" charset="0"/>
                <a:cs typeface="Arial" pitchFamily="34" charset="0"/>
              </a:rPr>
              <a:t>××</a:t>
            </a:r>
            <a:r>
              <a:rPr lang="ar-SA" sz="1800" b="1" dirty="0"/>
              <a:t>    </a:t>
            </a:r>
            <a:r>
              <a:rPr lang="ar-SA" sz="1800" b="1" dirty="0" smtClean="0"/>
              <a:t>الي </a:t>
            </a:r>
            <a:r>
              <a:rPr lang="ar-SA" sz="1800" b="1" dirty="0"/>
              <a:t>ح راس المال</a:t>
            </a: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sz="3200" dirty="0" smtClean="0">
                <a:solidFill>
                  <a:srgbClr val="FF0000"/>
                </a:solidFill>
              </a:rPr>
              <a:t/>
            </a:r>
            <a:br>
              <a:rPr lang="ar-SA" sz="3200" dirty="0" smtClean="0">
                <a:solidFill>
                  <a:srgbClr val="FF0000"/>
                </a:solidFill>
              </a:rPr>
            </a:br>
            <a:endParaRPr lang="en-GB" sz="3200" dirty="0">
              <a:solidFill>
                <a:schemeClr val="tx1"/>
              </a:solidFill>
            </a:endParaRPr>
          </a:p>
        </p:txBody>
      </p:sp>
      <p:sp>
        <p:nvSpPr>
          <p:cNvPr id="177155"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FA40A0A-31DF-4BC9-B4CE-5A74FF28D16C}"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
        <p:nvSpPr>
          <p:cNvPr id="177157" name="Rectangle 5"/>
          <p:cNvSpPr>
            <a:spLocks noChangeArrowheads="1"/>
          </p:cNvSpPr>
          <p:nvPr/>
        </p:nvSpPr>
        <p:spPr bwMode="auto">
          <a:xfrm>
            <a:off x="1219200" y="228600"/>
            <a:ext cx="8153400" cy="1138773"/>
          </a:xfrm>
          <a:prstGeom prst="rect">
            <a:avLst/>
          </a:prstGeom>
          <a:extLst/>
        </p:spPr>
        <p:txBody>
          <a:bodyPr/>
          <a:lstStyle/>
          <a:p>
            <a:r>
              <a:rPr lang="ar-SA" altLang="en-US" sz="3400" b="1" dirty="0">
                <a:solidFill>
                  <a:srgbClr val="C00000"/>
                </a:solidFill>
                <a:latin typeface="+mj-lt"/>
                <a:ea typeface="+mj-ea"/>
              </a:rPr>
              <a:t>1- إيداع رأس المال في بداية حياة المنشأة</a:t>
            </a:r>
            <a:br>
              <a:rPr lang="ar-SA" altLang="en-US" sz="3400" b="1" dirty="0">
                <a:solidFill>
                  <a:srgbClr val="C00000"/>
                </a:solidFill>
                <a:latin typeface="+mj-lt"/>
                <a:ea typeface="+mj-ea"/>
              </a:rPr>
            </a:br>
            <a:endParaRPr lang="ar-SA" altLang="en-US" sz="3400" b="1" dirty="0">
              <a:solidFill>
                <a:srgbClr val="C00000"/>
              </a:solidFill>
              <a:latin typeface="+mj-lt"/>
              <a:ea typeface="+mj-ea"/>
            </a:endParaRPr>
          </a:p>
        </p:txBody>
      </p:sp>
    </p:spTree>
    <p:extLst>
      <p:ext uri="{BB962C8B-B14F-4D97-AF65-F5344CB8AC3E}">
        <p14:creationId xmlns:p14="http://schemas.microsoft.com/office/powerpoint/2010/main" val="41105212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678363"/>
          </a:xfrm>
        </p:spPr>
        <p:txBody>
          <a:bodyPr/>
          <a:lstStyle/>
          <a:p>
            <a:pPr algn="just" rtl="1">
              <a:lnSpc>
                <a:spcPct val="150000"/>
              </a:lnSpc>
            </a:pPr>
            <a:r>
              <a:rPr lang="ar-SA" altLang="en-US" sz="2800" dirty="0" smtClean="0">
                <a:cs typeface="Arial" pitchFamily="34" charset="0"/>
              </a:rPr>
              <a:t>لمواجهة احتياجات التوسع وزيادة الاستثمارات واستغلال فرص النمو وتحقيق الأرباح، يمكن زيادة رأس مال المنشأة خلال حياتها من خلال نفس صور إيداع رأس المال السابق إيضاحها. </a:t>
            </a:r>
            <a:endParaRPr lang="en-GB" altLang="en-US" sz="2800" b="1" dirty="0" smtClean="0">
              <a:solidFill>
                <a:srgbClr val="FF0000"/>
              </a:solidFill>
              <a:cs typeface="Arial" pitchFamily="34" charset="0"/>
            </a:endParaRPr>
          </a:p>
        </p:txBody>
      </p:sp>
      <p:sp>
        <p:nvSpPr>
          <p:cNvPr id="17818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73124DE-BC57-4425-8AE3-61337F4FF251}"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sp>
        <p:nvSpPr>
          <p:cNvPr id="178181"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EBDD039-9122-4DB5-BE08-9314C7C3F061}" type="slidenum">
              <a:rPr lang="ar-SA" altLang="en-US" sz="1200">
                <a:solidFill>
                  <a:schemeClr val="bg1"/>
                </a:solidFill>
              </a:rPr>
              <a:pPr eaLnBrk="1" hangingPunct="1">
                <a:spcBef>
                  <a:spcPct val="0"/>
                </a:spcBef>
                <a:buFontTx/>
                <a:buNone/>
              </a:pPr>
              <a:t>8</a:t>
            </a:fld>
            <a:endParaRPr lang="en-US" altLang="en-US" sz="1200">
              <a:solidFill>
                <a:schemeClr val="bg1"/>
              </a:solidFill>
            </a:endParaRPr>
          </a:p>
        </p:txBody>
      </p:sp>
      <p:sp>
        <p:nvSpPr>
          <p:cNvPr id="6" name="Rectangle 5"/>
          <p:cNvSpPr txBox="1">
            <a:spLocks noChangeArrowheads="1"/>
          </p:cNvSpPr>
          <p:nvPr/>
        </p:nvSpPr>
        <p:spPr bwMode="auto">
          <a:xfrm>
            <a:off x="533400" y="260877"/>
            <a:ext cx="8877300" cy="1138773"/>
          </a:xfrm>
          <a:prstGeom prst="rect">
            <a:avLst/>
          </a:prstGeom>
        </p:spPr>
        <p:txBody>
          <a:bodyPr/>
          <a:lstStyle>
            <a:defPPr>
              <a:defRPr lang="en-US"/>
            </a:defPPr>
            <a:lvl1pPr>
              <a:defRPr sz="3400" b="1">
                <a:solidFill>
                  <a:srgbClr val="C00000"/>
                </a:solidFill>
                <a:latin typeface="+mj-lt"/>
                <a:ea typeface="+mj-ea"/>
              </a:defRPr>
            </a:lvl1pPr>
          </a:lstStyle>
          <a:p>
            <a:r>
              <a:rPr lang="ar-SA" dirty="0"/>
              <a:t>2-  زيادة </a:t>
            </a:r>
            <a:r>
              <a:rPr lang="ar-SA" dirty="0"/>
              <a:t>رأس المال خلال حياة </a:t>
            </a:r>
            <a:r>
              <a:rPr lang="ar-SA" dirty="0"/>
              <a:t>المنشأة( في حالة الزيادة يكون </a:t>
            </a:r>
            <a:r>
              <a:rPr lang="ar-SA" dirty="0"/>
              <a:t>راس المال </a:t>
            </a:r>
            <a:r>
              <a:rPr lang="ar-SA" dirty="0"/>
              <a:t>دائن)</a:t>
            </a:r>
            <a:endParaRPr lang="en-GB" dirty="0"/>
          </a:p>
        </p:txBody>
      </p:sp>
      <p:sp>
        <p:nvSpPr>
          <p:cNvPr id="8" name="Rectangle 7"/>
          <p:cNvSpPr>
            <a:spLocks noChangeArrowheads="1"/>
          </p:cNvSpPr>
          <p:nvPr/>
        </p:nvSpPr>
        <p:spPr bwMode="auto">
          <a:xfrm>
            <a:off x="1981200" y="3581400"/>
            <a:ext cx="701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smtClean="0">
                <a:solidFill>
                  <a:srgbClr val="FF0000"/>
                </a:solidFill>
                <a:latin typeface="Arial" pitchFamily="34" charset="0"/>
              </a:rPr>
              <a:t>×××</a:t>
            </a:r>
            <a:r>
              <a:rPr lang="ar-SA" altLang="en-US" sz="2800" dirty="0" smtClean="0">
                <a:latin typeface="Arial" pitchFamily="34" charset="0"/>
              </a:rPr>
              <a:t>                  من حـ/الصندوق </a:t>
            </a:r>
            <a:r>
              <a:rPr lang="ar-SA" altLang="en-US" sz="2800" dirty="0" smtClean="0">
                <a:solidFill>
                  <a:srgbClr val="FF0000"/>
                </a:solidFill>
                <a:latin typeface="Arial" pitchFamily="34" charset="0"/>
              </a:rPr>
              <a:t>أو</a:t>
            </a:r>
            <a:r>
              <a:rPr lang="ar-SA" altLang="en-US" sz="2800" dirty="0" smtClean="0">
                <a:latin typeface="Arial" pitchFamily="34" charset="0"/>
              </a:rPr>
              <a:t> البنك </a:t>
            </a:r>
            <a:r>
              <a:rPr lang="ar-SA" altLang="en-US" sz="2800" dirty="0" smtClean="0">
                <a:solidFill>
                  <a:srgbClr val="FF0000"/>
                </a:solidFill>
                <a:latin typeface="Arial" pitchFamily="34" charset="0"/>
              </a:rPr>
              <a:t>أو</a:t>
            </a:r>
            <a:r>
              <a:rPr lang="ar-SA" altLang="en-US" sz="2800" dirty="0" smtClean="0">
                <a:latin typeface="Arial" pitchFamily="34" charset="0"/>
              </a:rPr>
              <a:t> الأصل  </a:t>
            </a:r>
            <a:endParaRPr lang="ar-SA" altLang="en-US" sz="2800" dirty="0">
              <a:latin typeface="Arial" pitchFamily="34" charset="0"/>
            </a:endParaRPr>
          </a:p>
        </p:txBody>
      </p:sp>
      <p:sp>
        <p:nvSpPr>
          <p:cNvPr id="9" name="Rectangle 8"/>
          <p:cNvSpPr>
            <a:spLocks noChangeArrowheads="1"/>
          </p:cNvSpPr>
          <p:nvPr/>
        </p:nvSpPr>
        <p:spPr bwMode="auto">
          <a:xfrm>
            <a:off x="533400" y="4495800"/>
            <a:ext cx="7086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FF0000"/>
                </a:solidFill>
                <a:latin typeface="Arial" pitchFamily="34" charset="0"/>
              </a:rPr>
              <a:t> </a:t>
            </a:r>
            <a:r>
              <a:rPr lang="ar-SA" altLang="en-US" sz="2800" dirty="0" smtClean="0">
                <a:solidFill>
                  <a:srgbClr val="FF0000"/>
                </a:solidFill>
                <a:latin typeface="Arial" pitchFamily="34" charset="0"/>
              </a:rPr>
              <a:t>×××</a:t>
            </a:r>
            <a:r>
              <a:rPr lang="ar-SA" altLang="en-US" sz="2800" dirty="0" smtClean="0">
                <a:latin typeface="Arial" pitchFamily="34" charset="0"/>
              </a:rPr>
              <a:t>                          إلى حـ/ راس المال</a:t>
            </a:r>
            <a:endParaRPr lang="en-GB" altLang="en-US" sz="1800" dirty="0">
              <a:latin typeface="Arial" pitchFamily="34" charset="0"/>
            </a:endParaRPr>
          </a:p>
        </p:txBody>
      </p:sp>
      <p:sp>
        <p:nvSpPr>
          <p:cNvPr id="10" name="Rectangle 7"/>
          <p:cNvSpPr>
            <a:spLocks noChangeArrowheads="1"/>
          </p:cNvSpPr>
          <p:nvPr/>
        </p:nvSpPr>
        <p:spPr bwMode="auto">
          <a:xfrm>
            <a:off x="914400" y="5105400"/>
            <a:ext cx="541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800" dirty="0">
                <a:solidFill>
                  <a:srgbClr val="0070C0"/>
                </a:solidFill>
                <a:latin typeface="Arial" pitchFamily="34" charset="0"/>
              </a:rPr>
              <a:t>إثبات زيادة </a:t>
            </a:r>
            <a:r>
              <a:rPr lang="ar-SA" altLang="en-US" sz="2800" dirty="0" smtClean="0">
                <a:solidFill>
                  <a:srgbClr val="0070C0"/>
                </a:solidFill>
                <a:latin typeface="Arial" pitchFamily="34" charset="0"/>
              </a:rPr>
              <a:t>رأس </a:t>
            </a:r>
            <a:r>
              <a:rPr lang="ar-SA" altLang="en-US" sz="2800" dirty="0">
                <a:solidFill>
                  <a:srgbClr val="0070C0"/>
                </a:solidFill>
                <a:latin typeface="Arial" pitchFamily="34" charset="0"/>
              </a:rPr>
              <a:t>المال</a:t>
            </a:r>
            <a:endParaRPr lang="en-GB" altLang="en-US" sz="1800" dirty="0">
              <a:solidFill>
                <a:srgbClr val="0070C0"/>
              </a:solidFill>
              <a:latin typeface="Arial" pitchFamily="34" charset="0"/>
            </a:endParaRPr>
          </a:p>
        </p:txBody>
      </p:sp>
      <p:sp>
        <p:nvSpPr>
          <p:cNvPr id="11" name="Rectangle 7"/>
          <p:cNvSpPr>
            <a:spLocks noChangeArrowheads="1"/>
          </p:cNvSpPr>
          <p:nvPr/>
        </p:nvSpPr>
        <p:spPr bwMode="auto">
          <a:xfrm>
            <a:off x="990600" y="5638800"/>
            <a:ext cx="541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solidFill>
                  <a:srgbClr val="FF0000"/>
                </a:solidFill>
                <a:latin typeface="Arial" pitchFamily="34" charset="0"/>
              </a:rPr>
              <a:t> </a:t>
            </a:r>
            <a:r>
              <a:rPr lang="ar-SA" altLang="en-US" sz="2800" dirty="0">
                <a:latin typeface="Arial" pitchFamily="34" charset="0"/>
              </a:rPr>
              <a:t>ـــــــــــــــــــــــــــــــــــــــــــــــــــــــــــــــــــ</a:t>
            </a:r>
            <a:endParaRPr lang="en-GB" altLang="en-US" sz="1800" dirty="0">
              <a:latin typeface="Arial" pitchFamily="34" charset="0"/>
            </a:endParaRPr>
          </a:p>
        </p:txBody>
      </p:sp>
      <p:sp>
        <p:nvSpPr>
          <p:cNvPr id="13" name="Rounded Rectangle 12"/>
          <p:cNvSpPr/>
          <p:nvPr/>
        </p:nvSpPr>
        <p:spPr>
          <a:xfrm>
            <a:off x="533400" y="28956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Tree>
    <p:extLst>
      <p:ext uri="{BB962C8B-B14F-4D97-AF65-F5344CB8AC3E}">
        <p14:creationId xmlns:p14="http://schemas.microsoft.com/office/powerpoint/2010/main" val="3393759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70" decel="100000"/>
                                        <p:tgtEl>
                                          <p:spTgt spid="6"/>
                                        </p:tgtEl>
                                      </p:cBhvr>
                                    </p:animEffect>
                                    <p:animScale>
                                      <p:cBhvr>
                                        <p:cTn id="8" dur="770" decel="100000"/>
                                        <p:tgtEl>
                                          <p:spTgt spid="6"/>
                                        </p:tgtEl>
                                      </p:cBhvr>
                                      <p:from x="10000" y="10000"/>
                                      <p:to x="200000" y="450000"/>
                                    </p:animScale>
                                    <p:animScale>
                                      <p:cBhvr>
                                        <p:cTn id="9" dur="1230" accel="100000" fill="hold">
                                          <p:stCondLst>
                                            <p:cond delay="770"/>
                                          </p:stCondLst>
                                        </p:cTn>
                                        <p:tgtEl>
                                          <p:spTgt spid="6"/>
                                        </p:tgtEl>
                                      </p:cBhvr>
                                      <p:from x="200000" y="450000"/>
                                      <p:to x="100000" y="100000"/>
                                    </p:animScale>
                                    <p:set>
                                      <p:cBhvr>
                                        <p:cTn id="10" dur="770" fill="hold"/>
                                        <p:tgtEl>
                                          <p:spTgt spid="6"/>
                                        </p:tgtEl>
                                        <p:attrNameLst>
                                          <p:attrName>ppt_x</p:attrName>
                                        </p:attrNameLst>
                                      </p:cBhvr>
                                      <p:to>
                                        <p:strVal val="(0.5)"/>
                                      </p:to>
                                    </p:set>
                                    <p:anim from="(0.5)" to="(#ppt_x)" calcmode="lin" valueType="num">
                                      <p:cBhvr>
                                        <p:cTn id="11" dur="1230" accel="100000" fill="hold">
                                          <p:stCondLst>
                                            <p:cond delay="770"/>
                                          </p:stCondLst>
                                        </p:cTn>
                                        <p:tgtEl>
                                          <p:spTgt spid="6"/>
                                        </p:tgtEl>
                                        <p:attrNameLst>
                                          <p:attrName>ppt_x</p:attrName>
                                        </p:attrNameLst>
                                      </p:cBhvr>
                                    </p:anim>
                                    <p:set>
                                      <p:cBhvr>
                                        <p:cTn id="12" dur="770" fill="hold"/>
                                        <p:tgtEl>
                                          <p:spTgt spid="6"/>
                                        </p:tgtEl>
                                        <p:attrNameLst>
                                          <p:attrName>ppt_y</p:attrName>
                                        </p:attrNameLst>
                                      </p:cBhvr>
                                      <p:to>
                                        <p:strVal val="(#ppt_y+0.4)"/>
                                      </p:to>
                                    </p:set>
                                    <p:anim from="(#ppt_y+0.4)" to="(#ppt_y)" calcmode="lin" valueType="num">
                                      <p:cBhvr>
                                        <p:cTn id="13" dur="1230" accel="100000" fill="hold">
                                          <p:stCondLst>
                                            <p:cond delay="770"/>
                                          </p:stCondLst>
                                        </p:cTn>
                                        <p:tgtEl>
                                          <p:spTgt spid="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linds(horizontal)">
                                      <p:cBhvr>
                                        <p:cTn id="18" dur="500"/>
                                        <p:tgtEl>
                                          <p:spTgt spid="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9" presetClass="entr" presetSubtype="0" accel="10000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9"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30"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1"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linds(horizontal)">
                                      <p:cBhvr>
                                        <p:cTn id="36" dur="5000"/>
                                        <p:tgtEl>
                                          <p:spTgt spid="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linds(horizontal)">
                                      <p:cBhvr>
                                        <p:cTn id="41" dur="50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linds(horizontal)">
                                      <p:cBhvr>
                                        <p:cTn id="46"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P spid="11"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400" b="1" dirty="0">
                <a:solidFill>
                  <a:srgbClr val="C00000"/>
                </a:solidFill>
                <a:cs typeface="Arial" pitchFamily="34" charset="0"/>
              </a:rPr>
              <a:t>3- تخفيض رأس المال خلال حياة المنشأة( في حالة التخفيض يكون راس المال مدين)</a:t>
            </a:r>
            <a:endParaRPr lang="en-GB" sz="3400" b="1" dirty="0">
              <a:solidFill>
                <a:srgbClr val="C00000"/>
              </a:solidFill>
              <a:cs typeface="Arial" pitchFamily="34" charset="0"/>
            </a:endParaRPr>
          </a:p>
        </p:txBody>
      </p:sp>
      <p:sp>
        <p:nvSpPr>
          <p:cNvPr id="3" name="Content Placeholder 2"/>
          <p:cNvSpPr>
            <a:spLocks noGrp="1"/>
          </p:cNvSpPr>
          <p:nvPr>
            <p:ph idx="1"/>
          </p:nvPr>
        </p:nvSpPr>
        <p:spPr>
          <a:xfrm>
            <a:off x="495300" y="1295400"/>
            <a:ext cx="8915400" cy="4830763"/>
          </a:xfrm>
        </p:spPr>
        <p:txBody>
          <a:bodyPr/>
          <a:lstStyle/>
          <a:p>
            <a:pPr algn="just" rtl="1">
              <a:lnSpc>
                <a:spcPct val="150000"/>
              </a:lnSpc>
            </a:pPr>
            <a:r>
              <a:rPr lang="ar-SA" altLang="en-US" dirty="0" smtClean="0">
                <a:cs typeface="Arial" pitchFamily="34" charset="0"/>
              </a:rPr>
              <a:t>قد تلجأ المنشاة لتخفيض رأسمالها خلال حياتها بسبب تحقيق خسائر متتالية أو بسبب الرغبة في توجيه الأموال نحو استثمارات أخرى وما إلى ذلك. وقد يكون التخفيض نقداً، أو عيناً، أو نقداً وعيناً.</a:t>
            </a:r>
            <a:endParaRPr lang="en-US" altLang="en-US" dirty="0" smtClean="0">
              <a:cs typeface="Arial" pitchFamily="34" charset="0"/>
            </a:endParaRPr>
          </a:p>
          <a:p>
            <a:pPr algn="just" rtl="1">
              <a:lnSpc>
                <a:spcPct val="150000"/>
              </a:lnSpc>
            </a:pPr>
            <a:endParaRPr lang="ar-SA" altLang="en-US" dirty="0" smtClean="0">
              <a:cs typeface="Arial" pitchFamily="34" charset="0"/>
            </a:endParaRPr>
          </a:p>
          <a:p>
            <a:pPr algn="just" rtl="1">
              <a:lnSpc>
                <a:spcPct val="150000"/>
              </a:lnSpc>
            </a:pPr>
            <a:endParaRPr lang="ar-SA" altLang="en-US" b="1" dirty="0" smtClean="0">
              <a:solidFill>
                <a:srgbClr val="FF0000"/>
              </a:solidFill>
              <a:cs typeface="Arial" pitchFamily="34" charset="0"/>
            </a:endParaRPr>
          </a:p>
          <a:p>
            <a:pPr algn="just" rtl="1">
              <a:lnSpc>
                <a:spcPct val="150000"/>
              </a:lnSpc>
            </a:pPr>
            <a:endParaRPr lang="en-GB" altLang="en-US" dirty="0" smtClean="0">
              <a:cs typeface="Arial" pitchFamily="34" charset="0"/>
            </a:endParaRPr>
          </a:p>
        </p:txBody>
      </p:sp>
      <p:sp>
        <p:nvSpPr>
          <p:cNvPr id="1792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43D43CF-6C02-41A1-ABC4-7692D03E7FA2}" type="slidenum">
              <a:rPr lang="ar-SA" altLang="en-US" sz="1200" smtClean="0">
                <a:solidFill>
                  <a:schemeClr val="bg1"/>
                </a:solidFill>
              </a:rPr>
              <a:pPr eaLnBrk="1" hangingPunct="1">
                <a:spcBef>
                  <a:spcPct val="0"/>
                </a:spcBef>
                <a:buFontTx/>
                <a:buNone/>
              </a:pPr>
              <a:t>9</a:t>
            </a:fld>
            <a:endParaRPr lang="en-US" altLang="en-US" sz="1200" smtClean="0">
              <a:solidFill>
                <a:schemeClr val="bg1"/>
              </a:solidFill>
            </a:endParaRPr>
          </a:p>
        </p:txBody>
      </p:sp>
      <p:sp>
        <p:nvSpPr>
          <p:cNvPr id="5" name="Rectangle 4"/>
          <p:cNvSpPr>
            <a:spLocks noChangeArrowheads="1"/>
          </p:cNvSpPr>
          <p:nvPr/>
        </p:nvSpPr>
        <p:spPr bwMode="auto">
          <a:xfrm>
            <a:off x="1143000" y="5029200"/>
            <a:ext cx="701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a:t>
            </a:r>
            <a:r>
              <a:rPr lang="ar-SA" altLang="en-US" sz="2800">
                <a:latin typeface="Arial" pitchFamily="34" charset="0"/>
              </a:rPr>
              <a:t>                 إلى حـ/ الصندوق </a:t>
            </a:r>
            <a:r>
              <a:rPr lang="ar-SA" altLang="en-US" sz="2800">
                <a:solidFill>
                  <a:srgbClr val="FF0000"/>
                </a:solidFill>
                <a:latin typeface="Arial" pitchFamily="34" charset="0"/>
              </a:rPr>
              <a:t>أو</a:t>
            </a:r>
            <a:r>
              <a:rPr lang="ar-SA" altLang="en-US" sz="2800">
                <a:latin typeface="Arial" pitchFamily="34" charset="0"/>
              </a:rPr>
              <a:t> البنك </a:t>
            </a:r>
            <a:r>
              <a:rPr lang="ar-SA" altLang="en-US" sz="2800">
                <a:solidFill>
                  <a:srgbClr val="FF0000"/>
                </a:solidFill>
                <a:latin typeface="Arial" pitchFamily="34" charset="0"/>
              </a:rPr>
              <a:t>أو</a:t>
            </a:r>
            <a:r>
              <a:rPr lang="ar-SA" altLang="en-US" sz="2800">
                <a:latin typeface="Arial" pitchFamily="34" charset="0"/>
              </a:rPr>
              <a:t> الأصل  </a:t>
            </a:r>
          </a:p>
        </p:txBody>
      </p:sp>
      <p:sp>
        <p:nvSpPr>
          <p:cNvPr id="6" name="Rectangle 5"/>
          <p:cNvSpPr>
            <a:spLocks noChangeArrowheads="1"/>
          </p:cNvSpPr>
          <p:nvPr/>
        </p:nvSpPr>
        <p:spPr bwMode="auto">
          <a:xfrm>
            <a:off x="533400" y="4267200"/>
            <a:ext cx="838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 ×××</a:t>
            </a:r>
            <a:r>
              <a:rPr lang="ar-SA" altLang="en-US" sz="2800">
                <a:latin typeface="Arial" pitchFamily="34" charset="0"/>
              </a:rPr>
              <a:t>             من حـ/ رأس المال</a:t>
            </a:r>
            <a:endParaRPr lang="en-GB" altLang="en-US" sz="1800">
              <a:latin typeface="Arial" pitchFamily="34" charset="0"/>
            </a:endParaRPr>
          </a:p>
        </p:txBody>
      </p:sp>
      <p:sp>
        <p:nvSpPr>
          <p:cNvPr id="7" name="Rectangle 7"/>
          <p:cNvSpPr>
            <a:spLocks noChangeArrowheads="1"/>
          </p:cNvSpPr>
          <p:nvPr/>
        </p:nvSpPr>
        <p:spPr bwMode="auto">
          <a:xfrm>
            <a:off x="990600" y="5638800"/>
            <a:ext cx="541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800">
                <a:solidFill>
                  <a:srgbClr val="0070C0"/>
                </a:solidFill>
                <a:latin typeface="Arial" pitchFamily="34" charset="0"/>
              </a:rPr>
              <a:t>إثبات تخفيض رأس المال</a:t>
            </a:r>
            <a:endParaRPr lang="en-GB" altLang="en-US" sz="1800">
              <a:solidFill>
                <a:srgbClr val="0070C0"/>
              </a:solidFill>
              <a:latin typeface="Arial" pitchFamily="34" charset="0"/>
            </a:endParaRPr>
          </a:p>
        </p:txBody>
      </p:sp>
      <p:sp>
        <p:nvSpPr>
          <p:cNvPr id="8" name="Rectangle 7"/>
          <p:cNvSpPr>
            <a:spLocks noChangeArrowheads="1"/>
          </p:cNvSpPr>
          <p:nvPr/>
        </p:nvSpPr>
        <p:spPr bwMode="auto">
          <a:xfrm>
            <a:off x="990600" y="5943600"/>
            <a:ext cx="5486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 </a:t>
            </a:r>
            <a:r>
              <a:rPr lang="ar-SA" altLang="en-US" sz="2800">
                <a:latin typeface="Arial" pitchFamily="34" charset="0"/>
              </a:rPr>
              <a:t>ـــــــــــــــــــــــــــــــــــــــــــــــــــــــــــــــــــ</a:t>
            </a:r>
            <a:endParaRPr lang="en-GB" altLang="en-US" sz="1800">
              <a:latin typeface="Arial" pitchFamily="34" charset="0"/>
            </a:endParaRPr>
          </a:p>
        </p:txBody>
      </p:sp>
      <p:sp>
        <p:nvSpPr>
          <p:cNvPr id="10" name="Rounded Rectangle 9"/>
          <p:cNvSpPr/>
          <p:nvPr/>
        </p:nvSpPr>
        <p:spPr>
          <a:xfrm>
            <a:off x="4876800" y="36576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Tree>
    <p:extLst>
      <p:ext uri="{BB962C8B-B14F-4D97-AF65-F5344CB8AC3E}">
        <p14:creationId xmlns:p14="http://schemas.microsoft.com/office/powerpoint/2010/main" val="4321027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en-GB" altLang="en-US" sz="3400" b="1">
                <a:solidFill>
                  <a:srgbClr val="C00000"/>
                </a:solidFill>
                <a:cs typeface="Arial" pitchFamily="34" charset="0"/>
              </a:rPr>
              <a:t> Withdrawals</a:t>
            </a:r>
            <a:r>
              <a:rPr lang="ar-SA" altLang="en-US" sz="3400" b="1">
                <a:solidFill>
                  <a:srgbClr val="C00000"/>
                </a:solidFill>
                <a:cs typeface="Arial" pitchFamily="34" charset="0"/>
              </a:rPr>
              <a:t>المسحوبات  </a:t>
            </a:r>
            <a:endParaRPr lang="en-GB" altLang="en-US" sz="3400" b="1">
              <a:solidFill>
                <a:srgbClr val="C00000"/>
              </a:solidFill>
              <a:cs typeface="Arial" pitchFamily="34" charset="0"/>
            </a:endParaRPr>
          </a:p>
        </p:txBody>
      </p:sp>
      <p:sp>
        <p:nvSpPr>
          <p:cNvPr id="3" name="Content Placeholder 2"/>
          <p:cNvSpPr>
            <a:spLocks noGrp="1"/>
          </p:cNvSpPr>
          <p:nvPr>
            <p:ph idx="1"/>
          </p:nvPr>
        </p:nvSpPr>
        <p:spPr>
          <a:xfrm>
            <a:off x="495300" y="1371600"/>
            <a:ext cx="8915400" cy="4754563"/>
          </a:xfrm>
        </p:spPr>
        <p:txBody>
          <a:bodyPr/>
          <a:lstStyle/>
          <a:p>
            <a:pPr algn="just" rtl="1">
              <a:lnSpc>
                <a:spcPct val="150000"/>
              </a:lnSpc>
              <a:defRPr/>
            </a:pPr>
            <a:r>
              <a:rPr lang="ar-SA" dirty="0" smtClean="0"/>
              <a:t>هناك ذمة مالية مستقلة للمنشأة عن الذمة المالية لصاحب المنشأة،  لذلك يجب تسجيل أية مسحوبات شخصية لصاحب المنشاة. وقد تكون المسحوبات نقدية أو في شكل بضاعة</a:t>
            </a:r>
          </a:p>
          <a:p>
            <a:pPr marL="514350" indent="-514350" algn="just" rtl="1">
              <a:lnSpc>
                <a:spcPct val="150000"/>
              </a:lnSpc>
              <a:buFont typeface="Arial" pitchFamily="34" charset="0"/>
              <a:buAutoNum type="arabic1Minus"/>
              <a:defRPr/>
            </a:pPr>
            <a:r>
              <a:rPr lang="ar-SA" dirty="0" smtClean="0">
                <a:solidFill>
                  <a:srgbClr val="FF0000"/>
                </a:solidFill>
              </a:rPr>
              <a:t>المسحوبات النقدية</a:t>
            </a:r>
          </a:p>
          <a:p>
            <a:pPr marL="514350" indent="-514350" algn="just" rtl="1">
              <a:lnSpc>
                <a:spcPct val="150000"/>
              </a:lnSpc>
              <a:defRPr/>
            </a:pPr>
            <a:r>
              <a:rPr lang="ar-SA" dirty="0" smtClean="0"/>
              <a:t>وتحدث في حالة ما إذا سحب صاحب المنشاة أموالاً من الصندوق أو من حساب المنشأة بالبنك لأغراضه أو لاستخداماته الشخصية.</a:t>
            </a:r>
            <a:endParaRPr lang="en-GB" dirty="0"/>
          </a:p>
        </p:txBody>
      </p:sp>
      <p:sp>
        <p:nvSpPr>
          <p:cNvPr id="1802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6EFD71B-56F6-4418-B014-FB7D1CD6A27E}" type="slidenum">
              <a:rPr lang="ar-SA" altLang="en-US" sz="1200" smtClean="0">
                <a:solidFill>
                  <a:schemeClr val="bg1"/>
                </a:solidFill>
              </a:rPr>
              <a:pPr eaLnBrk="1" hangingPunct="1">
                <a:spcBef>
                  <a:spcPct val="0"/>
                </a:spcBef>
                <a:buFontTx/>
                <a:buNone/>
              </a:pPr>
              <a:t>10</a:t>
            </a:fld>
            <a:endParaRPr lang="en-US" altLang="en-US" sz="1200" smtClean="0">
              <a:solidFill>
                <a:schemeClr val="bg1"/>
              </a:solidFill>
            </a:endParaRPr>
          </a:p>
        </p:txBody>
      </p:sp>
    </p:spTree>
    <p:extLst>
      <p:ext uri="{BB962C8B-B14F-4D97-AF65-F5344CB8AC3E}">
        <p14:creationId xmlns:p14="http://schemas.microsoft.com/office/powerpoint/2010/main" val="5426253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sz="3400" b="1" dirty="0">
                <a:solidFill>
                  <a:srgbClr val="C00000"/>
                </a:solidFill>
                <a:cs typeface="Arial" pitchFamily="34" charset="0"/>
              </a:rPr>
              <a:t>مثال: سدد ناصر إيجار منزله البالغ 24000 ريال بسحب 10000 ريال من الصندوق والباقي بشيك من حساب المنشأة في البنك.</a:t>
            </a:r>
            <a:endParaRPr lang="en-GB" altLang="en-US" sz="3400" b="1" dirty="0">
              <a:solidFill>
                <a:srgbClr val="C00000"/>
              </a:solidFill>
              <a:cs typeface="Arial" pitchFamily="34" charset="0"/>
            </a:endParaRPr>
          </a:p>
        </p:txBody>
      </p:sp>
      <p:sp>
        <p:nvSpPr>
          <p:cNvPr id="1812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C89C826-1BAE-4C20-94EE-FA0E45220486}"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sp>
        <p:nvSpPr>
          <p:cNvPr id="9" name="Rectangle 8"/>
          <p:cNvSpPr>
            <a:spLocks noChangeArrowheads="1"/>
          </p:cNvSpPr>
          <p:nvPr/>
        </p:nvSpPr>
        <p:spPr bwMode="auto">
          <a:xfrm>
            <a:off x="228600" y="28956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a:latin typeface="Arial" pitchFamily="34" charset="0"/>
              </a:rPr>
              <a:t>                إلى مذكورين</a:t>
            </a:r>
          </a:p>
        </p:txBody>
      </p:sp>
      <p:sp>
        <p:nvSpPr>
          <p:cNvPr id="10" name="Rectangle 9"/>
          <p:cNvSpPr>
            <a:spLocks noChangeArrowheads="1"/>
          </p:cNvSpPr>
          <p:nvPr/>
        </p:nvSpPr>
        <p:spPr bwMode="auto">
          <a:xfrm>
            <a:off x="1066800" y="3429000"/>
            <a:ext cx="6400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solidFill>
                  <a:srgbClr val="FF0000"/>
                </a:solidFill>
                <a:latin typeface="Arial" pitchFamily="34" charset="0"/>
              </a:rPr>
              <a:t>10000</a:t>
            </a:r>
            <a:r>
              <a:rPr lang="ar-SA" altLang="en-US" sz="2800">
                <a:latin typeface="Arial" pitchFamily="34" charset="0"/>
              </a:rPr>
              <a:t>                  حـ/ الصندوق</a:t>
            </a:r>
          </a:p>
        </p:txBody>
      </p:sp>
      <p:sp>
        <p:nvSpPr>
          <p:cNvPr id="14" name="Rounded Rectangle 13"/>
          <p:cNvSpPr/>
          <p:nvPr/>
        </p:nvSpPr>
        <p:spPr>
          <a:xfrm>
            <a:off x="4953000" y="16002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2" name="Content Placeholder 11"/>
          <p:cNvSpPr>
            <a:spLocks noGrp="1" noChangeArrowheads="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smtClean="0">
                <a:solidFill>
                  <a:srgbClr val="FF0000"/>
                </a:solidFill>
                <a:latin typeface="Arial" pitchFamily="34" charset="0"/>
              </a:rPr>
              <a:t>2400</a:t>
            </a:r>
            <a:endParaRPr lang="ar-SA" altLang="en-US" sz="2800" dirty="0">
              <a:latin typeface="Arial" pitchFamily="34" charset="0"/>
            </a:endParaRPr>
          </a:p>
        </p:txBody>
      </p:sp>
      <p:graphicFrame>
        <p:nvGraphicFramePr>
          <p:cNvPr id="13" name="Table 12"/>
          <p:cNvGraphicFramePr>
            <a:graphicFrameLocks noGrp="1"/>
          </p:cNvGraphicFramePr>
          <p:nvPr>
            <p:extLst/>
          </p:nvPr>
        </p:nvGraphicFramePr>
        <p:xfrm>
          <a:off x="2792760" y="2276872"/>
          <a:ext cx="6604000" cy="2231126"/>
        </p:xfrm>
        <a:graphic>
          <a:graphicData uri="http://schemas.openxmlformats.org/drawingml/2006/table">
            <a:tbl>
              <a:tblPr firstRow="1" bandRow="1">
                <a:tableStyleId>{5C22544A-7EE6-4342-B048-85BDC9FD1C3A}</a:tableStyleId>
              </a:tblPr>
              <a:tblGrid>
                <a:gridCol w="1296144"/>
                <a:gridCol w="3312368"/>
                <a:gridCol w="792088"/>
                <a:gridCol w="1203400"/>
              </a:tblGrid>
              <a:tr h="384043">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84043">
                <a:tc>
                  <a:txBody>
                    <a:bodyPr/>
                    <a:lstStyle/>
                    <a:p>
                      <a:endParaRPr lang="en-US" dirty="0"/>
                    </a:p>
                  </a:txBody>
                  <a:tcPr/>
                </a:tc>
                <a:tc>
                  <a:txBody>
                    <a:bodyPr/>
                    <a:lstStyle/>
                    <a:p>
                      <a:r>
                        <a:rPr lang="ar-SA" dirty="0" smtClean="0"/>
                        <a:t>من</a:t>
                      </a:r>
                      <a:r>
                        <a:rPr lang="ar-SA" baseline="0" dirty="0" smtClean="0"/>
                        <a:t> ح/ المسحوبات الشخصية </a:t>
                      </a:r>
                      <a:endParaRPr lang="en-US" dirty="0"/>
                    </a:p>
                  </a:txBody>
                  <a:tcPr/>
                </a:tc>
                <a:tc>
                  <a:txBody>
                    <a:bodyPr/>
                    <a:lstStyle/>
                    <a:p>
                      <a:endParaRPr lang="en-US" dirty="0"/>
                    </a:p>
                  </a:txBody>
                  <a:tcPr/>
                </a:tc>
                <a:tc>
                  <a:txBody>
                    <a:bodyPr/>
                    <a:lstStyle/>
                    <a:p>
                      <a:r>
                        <a:rPr lang="ar-SA" dirty="0" smtClean="0"/>
                        <a:t>24000</a:t>
                      </a:r>
                      <a:endParaRPr lang="en-US" dirty="0"/>
                    </a:p>
                  </a:txBody>
                  <a:tcPr/>
                </a:tc>
              </a:tr>
              <a:tr h="384043">
                <a:tc>
                  <a:txBody>
                    <a:bodyPr/>
                    <a:lstStyle/>
                    <a:p>
                      <a:endParaRPr lang="ar-SA" dirty="0" smtClean="0"/>
                    </a:p>
                    <a:p>
                      <a:endParaRPr lang="en-US" dirty="0"/>
                    </a:p>
                  </a:txBody>
                  <a:tcPr/>
                </a:tc>
                <a:tc>
                  <a:txBody>
                    <a:bodyPr/>
                    <a:lstStyle/>
                    <a:p>
                      <a:r>
                        <a:rPr lang="ar-SA" dirty="0" smtClean="0"/>
                        <a:t>      الي ح/ مذكورين</a:t>
                      </a:r>
                    </a:p>
                    <a:p>
                      <a:r>
                        <a:rPr lang="ar-SA" dirty="0" smtClean="0"/>
                        <a:t>        ح/</a:t>
                      </a:r>
                      <a:r>
                        <a:rPr lang="ar-SA" baseline="0" dirty="0" smtClean="0"/>
                        <a:t> الصندوق</a:t>
                      </a:r>
                    </a:p>
                    <a:p>
                      <a:r>
                        <a:rPr lang="ar-SA" baseline="0" dirty="0" smtClean="0"/>
                        <a:t>        ح/ البنك</a:t>
                      </a:r>
                      <a:endParaRPr lang="ar-SA" dirty="0" smtClean="0"/>
                    </a:p>
                    <a:p>
                      <a:pPr algn="ctr"/>
                      <a:r>
                        <a:rPr lang="ar-SA" u="sng" dirty="0" smtClean="0">
                          <a:solidFill>
                            <a:srgbClr val="FF0000"/>
                          </a:solidFill>
                        </a:rPr>
                        <a:t>اثبات المسحوبات الشخصية نقدا وبشيك</a:t>
                      </a:r>
                      <a:endParaRPr lang="en-US" u="sng" dirty="0">
                        <a:solidFill>
                          <a:srgbClr val="FF0000"/>
                        </a:solidFill>
                      </a:endParaRPr>
                    </a:p>
                  </a:txBody>
                  <a:tcPr/>
                </a:tc>
                <a:tc>
                  <a:txBody>
                    <a:bodyPr/>
                    <a:lstStyle/>
                    <a:p>
                      <a:endParaRPr lang="ar-SA" dirty="0" smtClean="0"/>
                    </a:p>
                    <a:p>
                      <a:r>
                        <a:rPr lang="ar-SA" dirty="0" smtClean="0"/>
                        <a:t>10000</a:t>
                      </a:r>
                    </a:p>
                    <a:p>
                      <a:r>
                        <a:rPr lang="ar-SA" dirty="0" smtClean="0"/>
                        <a:t>14000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2781259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4"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sz="3400" b="1">
                <a:solidFill>
                  <a:srgbClr val="C00000"/>
                </a:solidFill>
                <a:cs typeface="Arial" pitchFamily="34" charset="0"/>
              </a:rPr>
              <a:t>ب- مسحوبات البضاعة</a:t>
            </a:r>
            <a:endParaRPr lang="en-GB" altLang="en-US" sz="3400" b="1">
              <a:solidFill>
                <a:srgbClr val="C00000"/>
              </a:solidFill>
              <a:cs typeface="Arial" pitchFamily="34" charset="0"/>
            </a:endParaRPr>
          </a:p>
        </p:txBody>
      </p:sp>
      <p:sp>
        <p:nvSpPr>
          <p:cNvPr id="3" name="Content Placeholder 2"/>
          <p:cNvSpPr>
            <a:spLocks noGrp="1"/>
          </p:cNvSpPr>
          <p:nvPr>
            <p:ph idx="1"/>
          </p:nvPr>
        </p:nvSpPr>
        <p:spPr>
          <a:xfrm>
            <a:off x="495300" y="1447800"/>
            <a:ext cx="8915400" cy="4678363"/>
          </a:xfrm>
        </p:spPr>
        <p:txBody>
          <a:bodyPr/>
          <a:lstStyle/>
          <a:p>
            <a:r>
              <a:rPr lang="ar-SA" altLang="en-US" smtClean="0">
                <a:cs typeface="Arial" pitchFamily="34" charset="0"/>
              </a:rPr>
              <a:t>قد يتم سحب بضاعة بواسطة مالك المنشأة لاستخدامه الشخصي، وقد يتم تقييم تلك المسحوبات (البضاعة) بسعر </a:t>
            </a:r>
            <a:r>
              <a:rPr lang="ar-SA" altLang="en-US" smtClean="0">
                <a:solidFill>
                  <a:srgbClr val="FF0000"/>
                </a:solidFill>
                <a:cs typeface="Arial" pitchFamily="34" charset="0"/>
              </a:rPr>
              <a:t>التكلفة</a:t>
            </a:r>
            <a:r>
              <a:rPr lang="ar-SA" altLang="en-US" smtClean="0">
                <a:cs typeface="Arial" pitchFamily="34" charset="0"/>
              </a:rPr>
              <a:t> أو بسعر </a:t>
            </a:r>
            <a:r>
              <a:rPr lang="ar-SA" altLang="en-US" smtClean="0">
                <a:solidFill>
                  <a:srgbClr val="FF0000"/>
                </a:solidFill>
                <a:cs typeface="Arial" pitchFamily="34" charset="0"/>
              </a:rPr>
              <a:t>السوق</a:t>
            </a:r>
          </a:p>
          <a:p>
            <a:r>
              <a:rPr lang="ar-SA" altLang="en-US" smtClean="0">
                <a:cs typeface="Arial" pitchFamily="34" charset="0"/>
              </a:rPr>
              <a:t>يوجد رأيان:</a:t>
            </a:r>
          </a:p>
          <a:p>
            <a:pPr algn="just" rtl="1"/>
            <a:r>
              <a:rPr lang="ar-SA" altLang="en-US" smtClean="0">
                <a:solidFill>
                  <a:srgbClr val="FF0000"/>
                </a:solidFill>
                <a:cs typeface="Arial" pitchFamily="34" charset="0"/>
              </a:rPr>
              <a:t>1</a:t>
            </a:r>
            <a:r>
              <a:rPr lang="ar-SA" altLang="en-US" smtClean="0">
                <a:cs typeface="Arial" pitchFamily="34" charset="0"/>
              </a:rPr>
              <a:t>- تسجل المسحوبات </a:t>
            </a:r>
            <a:r>
              <a:rPr lang="ar-SA" altLang="en-US" smtClean="0">
                <a:solidFill>
                  <a:srgbClr val="FF0000"/>
                </a:solidFill>
                <a:cs typeface="Arial" pitchFamily="34" charset="0"/>
              </a:rPr>
              <a:t>بسعرالتكلفة</a:t>
            </a:r>
            <a:r>
              <a:rPr lang="ar-SA" altLang="en-US" smtClean="0">
                <a:cs typeface="Arial" pitchFamily="34" charset="0"/>
              </a:rPr>
              <a:t> باعتبار أن صاحب المنشأة لا يجوز أن يكسب من نفسه ولذلك تسجل بسعر الشراء </a:t>
            </a:r>
            <a:r>
              <a:rPr lang="ar-SA" altLang="en-US" smtClean="0">
                <a:solidFill>
                  <a:srgbClr val="FF0000"/>
                </a:solidFill>
                <a:cs typeface="Arial" pitchFamily="34" charset="0"/>
              </a:rPr>
              <a:t>كمشتريات</a:t>
            </a:r>
          </a:p>
          <a:p>
            <a:pPr algn="just" rtl="1"/>
            <a:r>
              <a:rPr lang="ar-SA" altLang="en-US" smtClean="0">
                <a:solidFill>
                  <a:srgbClr val="FF0000"/>
                </a:solidFill>
                <a:cs typeface="Arial" pitchFamily="34" charset="0"/>
              </a:rPr>
              <a:t>2</a:t>
            </a:r>
            <a:r>
              <a:rPr lang="ar-SA" altLang="en-US" smtClean="0">
                <a:cs typeface="Arial" pitchFamily="34" charset="0"/>
              </a:rPr>
              <a:t>- تسجل المسحوبات</a:t>
            </a:r>
            <a:r>
              <a:rPr lang="ar-SA" altLang="en-US" smtClean="0">
                <a:solidFill>
                  <a:srgbClr val="FF0000"/>
                </a:solidFill>
                <a:cs typeface="Arial" pitchFamily="34" charset="0"/>
              </a:rPr>
              <a:t> بسعر السوق </a:t>
            </a:r>
            <a:r>
              <a:rPr lang="ar-SA" altLang="en-US" smtClean="0">
                <a:cs typeface="Arial" pitchFamily="34" charset="0"/>
              </a:rPr>
              <a:t>للحد من عمليات السحب ولغرض معرفة نتيجة أعمال المنشأة الفعلية ولذلك تسجل بسعر البيع</a:t>
            </a:r>
            <a:r>
              <a:rPr lang="ar-SA" altLang="en-US" smtClean="0">
                <a:solidFill>
                  <a:srgbClr val="FF0000"/>
                </a:solidFill>
                <a:cs typeface="Arial" pitchFamily="34" charset="0"/>
              </a:rPr>
              <a:t> كمبيعات.</a:t>
            </a:r>
          </a:p>
        </p:txBody>
      </p:sp>
      <p:sp>
        <p:nvSpPr>
          <p:cNvPr id="18227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832B66C-E706-4A9E-93D5-AD74ED014DC5}" type="slidenum">
              <a:rPr lang="ar-SA" altLang="en-US" sz="1200" smtClean="0">
                <a:solidFill>
                  <a:schemeClr val="bg1"/>
                </a:solidFill>
              </a:rPr>
              <a:pPr eaLnBrk="1" hangingPunct="1">
                <a:spcBef>
                  <a:spcPct val="0"/>
                </a:spcBef>
                <a:buFontTx/>
                <a:buNone/>
              </a:pPr>
              <a:t>12</a:t>
            </a:fld>
            <a:endParaRPr lang="en-US" altLang="en-US" sz="1200" smtClean="0">
              <a:solidFill>
                <a:schemeClr val="bg1"/>
              </a:solidFill>
            </a:endParaRPr>
          </a:p>
        </p:txBody>
      </p:sp>
    </p:spTree>
    <p:extLst>
      <p:ext uri="{BB962C8B-B14F-4D97-AF65-F5344CB8AC3E}">
        <p14:creationId xmlns:p14="http://schemas.microsoft.com/office/powerpoint/2010/main" val="10015449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944562"/>
          </a:xfrm>
        </p:spPr>
        <p:txBody>
          <a:bodyPr/>
          <a:lstStyle/>
          <a:p>
            <a:pPr rtl="1">
              <a:lnSpc>
                <a:spcPct val="150000"/>
              </a:lnSpc>
              <a:defRPr/>
            </a:pP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chemeClr val="tx1"/>
                </a:solidFill>
              </a:rPr>
              <a:t>مثال: سحب ناصر بضاعة  لاستخدامه الشخصي، وتم تقييمها بسعر التكلفة بمبلغ 6000 ريال.</a:t>
            </a:r>
            <a:r>
              <a:rPr lang="ar-SA" sz="2800" dirty="0" smtClean="0"/>
              <a:t/>
            </a:r>
            <a:br>
              <a:rPr lang="ar-SA" sz="2800" dirty="0" smtClean="0"/>
            </a:br>
            <a:r>
              <a:rPr lang="en-GB" sz="2800" dirty="0" smtClean="0">
                <a:solidFill>
                  <a:srgbClr val="FF0000"/>
                </a:solidFill>
              </a:rPr>
              <a:t/>
            </a:r>
            <a:br>
              <a:rPr lang="en-GB" sz="2800" dirty="0" smtClean="0">
                <a:solidFill>
                  <a:srgbClr val="FF0000"/>
                </a:solidFill>
              </a:rPr>
            </a:br>
            <a:endParaRPr lang="en-GB" sz="2800" dirty="0"/>
          </a:p>
        </p:txBody>
      </p:sp>
      <p:sp>
        <p:nvSpPr>
          <p:cNvPr id="183299" name="Content Placeholder 2"/>
          <p:cNvSpPr>
            <a:spLocks noGrp="1"/>
          </p:cNvSpPr>
          <p:nvPr>
            <p:ph idx="1"/>
          </p:nvPr>
        </p:nvSpPr>
        <p:spPr>
          <a:xfrm>
            <a:off x="495300" y="2209800"/>
            <a:ext cx="8915400" cy="3429000"/>
          </a:xfrm>
        </p:spPr>
        <p:txBody>
          <a:bodyPr/>
          <a:lstStyle/>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en-GB" altLang="en-US" dirty="0" smtClean="0">
              <a:cs typeface="Arial" pitchFamily="34" charset="0"/>
            </a:endParaRPr>
          </a:p>
        </p:txBody>
      </p:sp>
      <p:sp>
        <p:nvSpPr>
          <p:cNvPr id="18330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487FD25-64C1-4BDD-BFAD-86DA69A66989}" type="slidenum">
              <a:rPr lang="ar-SA" altLang="en-US" sz="1200" smtClean="0">
                <a:solidFill>
                  <a:schemeClr val="bg1"/>
                </a:solidFill>
              </a:rPr>
              <a:pPr eaLnBrk="1" hangingPunct="1">
                <a:spcBef>
                  <a:spcPct val="0"/>
                </a:spcBef>
                <a:buFontTx/>
                <a:buNone/>
              </a:pPr>
              <a:t>13</a:t>
            </a:fld>
            <a:endParaRPr lang="en-US" altLang="en-US" sz="1200" smtClean="0">
              <a:solidFill>
                <a:schemeClr val="bg1"/>
              </a:solidFill>
            </a:endParaRPr>
          </a:p>
        </p:txBody>
      </p:sp>
      <p:sp>
        <p:nvSpPr>
          <p:cNvPr id="11" name="Rounded Rectangle 10"/>
          <p:cNvSpPr/>
          <p:nvPr/>
        </p:nvSpPr>
        <p:spPr>
          <a:xfrm>
            <a:off x="4953000" y="16002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graphicFrame>
        <p:nvGraphicFramePr>
          <p:cNvPr id="12" name="Table 11"/>
          <p:cNvGraphicFramePr>
            <a:graphicFrameLocks noGrp="1"/>
          </p:cNvGraphicFramePr>
          <p:nvPr>
            <p:extLst/>
          </p:nvPr>
        </p:nvGraphicFramePr>
        <p:xfrm>
          <a:off x="2144688" y="2492896"/>
          <a:ext cx="6604000" cy="1389883"/>
        </p:xfrm>
        <a:graphic>
          <a:graphicData uri="http://schemas.openxmlformats.org/drawingml/2006/table">
            <a:tbl>
              <a:tblPr firstRow="1" bandRow="1">
                <a:tableStyleId>{5C22544A-7EE6-4342-B048-85BDC9FD1C3A}</a:tableStyleId>
              </a:tblPr>
              <a:tblGrid>
                <a:gridCol w="1296144"/>
                <a:gridCol w="3312368"/>
                <a:gridCol w="936104"/>
                <a:gridCol w="1059384"/>
              </a:tblGrid>
              <a:tr h="149736">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84043">
                <a:tc>
                  <a:txBody>
                    <a:bodyPr/>
                    <a:lstStyle/>
                    <a:p>
                      <a:endParaRPr lang="en-US"/>
                    </a:p>
                  </a:txBody>
                  <a:tcPr/>
                </a:tc>
                <a:tc>
                  <a:txBody>
                    <a:bodyPr/>
                    <a:lstStyle/>
                    <a:p>
                      <a:r>
                        <a:rPr lang="ar-SA" dirty="0" smtClean="0"/>
                        <a:t>من</a:t>
                      </a:r>
                      <a:r>
                        <a:rPr lang="ar-SA" baseline="0" dirty="0" smtClean="0"/>
                        <a:t> ح/ المسحوبات الشخصية </a:t>
                      </a:r>
                      <a:endParaRPr lang="en-US" dirty="0"/>
                    </a:p>
                  </a:txBody>
                  <a:tcPr/>
                </a:tc>
                <a:tc>
                  <a:txBody>
                    <a:bodyPr/>
                    <a:lstStyle/>
                    <a:p>
                      <a:endParaRPr lang="en-US" dirty="0"/>
                    </a:p>
                  </a:txBody>
                  <a:tcPr/>
                </a:tc>
                <a:tc>
                  <a:txBody>
                    <a:bodyPr/>
                    <a:lstStyle/>
                    <a:p>
                      <a:r>
                        <a:rPr lang="ar-SA" dirty="0" smtClean="0"/>
                        <a:t>6000</a:t>
                      </a:r>
                      <a:endParaRPr lang="en-US" dirty="0"/>
                    </a:p>
                  </a:txBody>
                  <a:tcPr/>
                </a:tc>
              </a:tr>
              <a:tr h="384043">
                <a:tc>
                  <a:txBody>
                    <a:bodyPr/>
                    <a:lstStyle/>
                    <a:p>
                      <a:endParaRPr lang="ar-SA" dirty="0" smtClean="0"/>
                    </a:p>
                    <a:p>
                      <a:endParaRPr lang="en-US" dirty="0"/>
                    </a:p>
                  </a:txBody>
                  <a:tcPr/>
                </a:tc>
                <a:tc>
                  <a:txBody>
                    <a:bodyPr/>
                    <a:lstStyle/>
                    <a:p>
                      <a:r>
                        <a:rPr lang="ar-SA" dirty="0" smtClean="0"/>
                        <a:t>      الي ح/ المشتريات</a:t>
                      </a:r>
                    </a:p>
                    <a:p>
                      <a:pPr algn="ctr"/>
                      <a:r>
                        <a:rPr lang="ar-SA" u="sng" dirty="0" smtClean="0">
                          <a:solidFill>
                            <a:srgbClr val="FF0000"/>
                          </a:solidFill>
                        </a:rPr>
                        <a:t>إثبات مسحوبات شخصية بالتكلفة</a:t>
                      </a:r>
                      <a:endParaRPr lang="en-US" u="sng" dirty="0">
                        <a:solidFill>
                          <a:srgbClr val="FF0000"/>
                        </a:solidFill>
                      </a:endParaRPr>
                    </a:p>
                  </a:txBody>
                  <a:tcPr/>
                </a:tc>
                <a:tc>
                  <a:txBody>
                    <a:bodyPr/>
                    <a:lstStyle/>
                    <a:p>
                      <a:r>
                        <a:rPr lang="ar-SA" dirty="0" smtClean="0"/>
                        <a:t>6000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40775483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20762"/>
          </a:xfrm>
        </p:spPr>
        <p:txBody>
          <a:bodyPr/>
          <a:lstStyle/>
          <a:p>
            <a:pPr rtl="1"/>
            <a:r>
              <a:rPr lang="ar-SA" sz="3400" b="1" dirty="0">
                <a:solidFill>
                  <a:srgbClr val="C00000"/>
                </a:solidFill>
                <a:cs typeface="Arial" pitchFamily="34" charset="0"/>
              </a:rPr>
              <a:t>مثال: سحب ناصر بضاعة لاستخدامه الشخصي، وتم تقييمها بسعر البيع بمبلغ 12000 ريال</a:t>
            </a:r>
            <a:endParaRPr lang="en-GB" altLang="en-US" sz="3400" b="1" dirty="0">
              <a:solidFill>
                <a:srgbClr val="C00000"/>
              </a:solidFill>
              <a:cs typeface="Arial" pitchFamily="34" charset="0"/>
            </a:endParaRPr>
          </a:p>
        </p:txBody>
      </p:sp>
      <p:sp>
        <p:nvSpPr>
          <p:cNvPr id="174083" name="Content Placeholder 2"/>
          <p:cNvSpPr>
            <a:spLocks noGrp="1"/>
          </p:cNvSpPr>
          <p:nvPr>
            <p:ph idx="1"/>
          </p:nvPr>
        </p:nvSpPr>
        <p:spPr/>
        <p:txBody>
          <a:bodyPr/>
          <a:lstStyle/>
          <a:p>
            <a:endParaRPr lang="ar-SA" altLang="en-US" dirty="0" smtClean="0">
              <a:cs typeface="Arial" pitchFamily="34" charset="0"/>
            </a:endParaRPr>
          </a:p>
          <a:p>
            <a:endParaRPr lang="ar-SA" altLang="en-US" dirty="0" smtClean="0">
              <a:cs typeface="Arial" pitchFamily="34" charset="0"/>
            </a:endParaRPr>
          </a:p>
          <a:p>
            <a:endParaRPr lang="ar-SA" altLang="en-US" dirty="0">
              <a:cs typeface="Arial" pitchFamily="34" charset="0"/>
            </a:endParaRPr>
          </a:p>
          <a:p>
            <a:endParaRPr lang="ar-SA" altLang="en-US" dirty="0" smtClean="0">
              <a:cs typeface="Arial" pitchFamily="34" charset="0"/>
            </a:endParaRPr>
          </a:p>
        </p:txBody>
      </p:sp>
      <p:sp>
        <p:nvSpPr>
          <p:cNvPr id="1740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5ED0D88-7AC7-4469-A0F8-48BF3E23BDEB}" type="slidenum">
              <a:rPr lang="ar-SA" altLang="en-US" sz="1200" smtClean="0">
                <a:solidFill>
                  <a:prstClr val="white"/>
                </a:solidFill>
              </a:rPr>
              <a:pPr eaLnBrk="1" hangingPunct="1">
                <a:spcBef>
                  <a:spcPct val="0"/>
                </a:spcBef>
                <a:buFontTx/>
                <a:buNone/>
              </a:pPr>
              <a:t>14</a:t>
            </a:fld>
            <a:endParaRPr lang="en-US" altLang="en-US" sz="1200" smtClean="0">
              <a:solidFill>
                <a:prstClr val="white"/>
              </a:solidFill>
            </a:endParaRPr>
          </a:p>
        </p:txBody>
      </p:sp>
      <p:sp>
        <p:nvSpPr>
          <p:cNvPr id="10" name="Rounded Rectangle 9"/>
          <p:cNvSpPr/>
          <p:nvPr/>
        </p:nvSpPr>
        <p:spPr>
          <a:xfrm>
            <a:off x="4953000" y="1600200"/>
            <a:ext cx="43434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prstClr val="white"/>
              </a:solidFill>
            </a:endParaRPr>
          </a:p>
        </p:txBody>
      </p:sp>
      <p:graphicFrame>
        <p:nvGraphicFramePr>
          <p:cNvPr id="12" name="Table 11"/>
          <p:cNvGraphicFramePr>
            <a:graphicFrameLocks noGrp="1"/>
          </p:cNvGraphicFramePr>
          <p:nvPr>
            <p:extLst/>
          </p:nvPr>
        </p:nvGraphicFramePr>
        <p:xfrm>
          <a:off x="2792760" y="2276872"/>
          <a:ext cx="6604000" cy="1408166"/>
        </p:xfrm>
        <a:graphic>
          <a:graphicData uri="http://schemas.openxmlformats.org/drawingml/2006/table">
            <a:tbl>
              <a:tblPr firstRow="1" bandRow="1">
                <a:tableStyleId>{5C22544A-7EE6-4342-B048-85BDC9FD1C3A}</a:tableStyleId>
              </a:tblPr>
              <a:tblGrid>
                <a:gridCol w="1296144"/>
                <a:gridCol w="3312368"/>
                <a:gridCol w="792088"/>
                <a:gridCol w="1203400"/>
              </a:tblGrid>
              <a:tr h="384043">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84043">
                <a:tc>
                  <a:txBody>
                    <a:bodyPr/>
                    <a:lstStyle/>
                    <a:p>
                      <a:endParaRPr lang="en-US" dirty="0"/>
                    </a:p>
                  </a:txBody>
                  <a:tcPr/>
                </a:tc>
                <a:tc>
                  <a:txBody>
                    <a:bodyPr/>
                    <a:lstStyle/>
                    <a:p>
                      <a:r>
                        <a:rPr lang="ar-SA" dirty="0" smtClean="0"/>
                        <a:t>من</a:t>
                      </a:r>
                      <a:r>
                        <a:rPr lang="ar-SA" baseline="0" dirty="0" smtClean="0"/>
                        <a:t> ح/ المسحوبات الشخصية</a:t>
                      </a:r>
                      <a:endParaRPr lang="en-US" dirty="0"/>
                    </a:p>
                  </a:txBody>
                  <a:tcPr/>
                </a:tc>
                <a:tc>
                  <a:txBody>
                    <a:bodyPr/>
                    <a:lstStyle/>
                    <a:p>
                      <a:endParaRPr lang="en-US" dirty="0"/>
                    </a:p>
                  </a:txBody>
                  <a:tcPr/>
                </a:tc>
                <a:tc>
                  <a:txBody>
                    <a:bodyPr/>
                    <a:lstStyle/>
                    <a:p>
                      <a:r>
                        <a:rPr lang="ar-SA" dirty="0" smtClean="0"/>
                        <a:t>12000</a:t>
                      </a:r>
                      <a:endParaRPr lang="en-US" dirty="0"/>
                    </a:p>
                  </a:txBody>
                  <a:tcPr/>
                </a:tc>
              </a:tr>
              <a:tr h="384043">
                <a:tc>
                  <a:txBody>
                    <a:bodyPr/>
                    <a:lstStyle/>
                    <a:p>
                      <a:endParaRPr lang="ar-SA" dirty="0" smtClean="0"/>
                    </a:p>
                    <a:p>
                      <a:endParaRPr lang="en-US" dirty="0"/>
                    </a:p>
                  </a:txBody>
                  <a:tcPr/>
                </a:tc>
                <a:tc>
                  <a:txBody>
                    <a:bodyPr/>
                    <a:lstStyle/>
                    <a:p>
                      <a:r>
                        <a:rPr lang="ar-SA" dirty="0" smtClean="0"/>
                        <a:t>      الي ح/ المبيعات</a:t>
                      </a:r>
                    </a:p>
                    <a:p>
                      <a:pPr algn="ctr"/>
                      <a:r>
                        <a:rPr lang="ar-SA" u="sng" dirty="0" smtClean="0">
                          <a:solidFill>
                            <a:srgbClr val="FF0000"/>
                          </a:solidFill>
                        </a:rPr>
                        <a:t>إثبات مسحوبات شخصية بسعر البيع</a:t>
                      </a:r>
                    </a:p>
                  </a:txBody>
                  <a:tcPr/>
                </a:tc>
                <a:tc>
                  <a:txBody>
                    <a:bodyPr/>
                    <a:lstStyle/>
                    <a:p>
                      <a:r>
                        <a:rPr lang="ar-SA" dirty="0" smtClean="0"/>
                        <a:t>12000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8185045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50168"/>
            <a:ext cx="8915400" cy="990600"/>
          </a:xfrm>
        </p:spPr>
        <p:txBody>
          <a:bodyPr/>
          <a:lstStyle/>
          <a:p>
            <a:pPr rtl="1"/>
            <a:r>
              <a:rPr lang="ar-SA" altLang="en-US" sz="3000" b="1" dirty="0">
                <a:solidFill>
                  <a:srgbClr val="C00000"/>
                </a:solidFill>
                <a:cs typeface="Arial" pitchFamily="34" charset="0"/>
              </a:rPr>
              <a:t>في نهاية الفترة المحاسبية يتم تخفيض رأس مال صاحب المنشأة بقيمة المسحوبات التي سحبها خلال الفترة (بافتراض أن المسحوبات الخاصة بناصر  خلال الفترة بلغت 42000 ريال)</a:t>
            </a:r>
            <a:endParaRPr lang="en-GB" altLang="en-US" sz="3000" b="1" dirty="0">
              <a:solidFill>
                <a:srgbClr val="C00000"/>
              </a:solidFill>
              <a:cs typeface="Arial" pitchFamily="34" charset="0"/>
            </a:endParaRPr>
          </a:p>
        </p:txBody>
      </p:sp>
      <p:sp>
        <p:nvSpPr>
          <p:cNvPr id="185347" name="Content Placeholder 2"/>
          <p:cNvSpPr>
            <a:spLocks noGrp="1"/>
          </p:cNvSpPr>
          <p:nvPr>
            <p:ph idx="1"/>
          </p:nvPr>
        </p:nvSpPr>
        <p:spPr/>
        <p:txBody>
          <a:bodyPr/>
          <a:lstStyle/>
          <a:p>
            <a:endParaRPr lang="ar-SA" altLang="en-US" dirty="0" smtClean="0">
              <a:cs typeface="Arial" pitchFamily="34" charset="0"/>
            </a:endParaRPr>
          </a:p>
          <a:p>
            <a:endParaRPr lang="en-GB" altLang="en-US" dirty="0" smtClean="0">
              <a:cs typeface="Arial" pitchFamily="34" charset="0"/>
            </a:endParaRPr>
          </a:p>
        </p:txBody>
      </p:sp>
      <p:sp>
        <p:nvSpPr>
          <p:cNvPr id="18534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A300539-0473-4C61-8EEE-E06F820CB03F}" type="slidenum">
              <a:rPr lang="ar-SA" altLang="en-US" sz="1200" smtClean="0">
                <a:solidFill>
                  <a:schemeClr val="bg1"/>
                </a:solidFill>
              </a:rPr>
              <a:pPr eaLnBrk="1" hangingPunct="1">
                <a:spcBef>
                  <a:spcPct val="0"/>
                </a:spcBef>
                <a:buFontTx/>
                <a:buNone/>
              </a:pPr>
              <a:t>15</a:t>
            </a:fld>
            <a:endParaRPr lang="en-US" altLang="en-US" sz="1200" smtClean="0">
              <a:solidFill>
                <a:schemeClr val="bg1"/>
              </a:solidFill>
            </a:endParaRPr>
          </a:p>
        </p:txBody>
      </p:sp>
      <p:sp>
        <p:nvSpPr>
          <p:cNvPr id="10" name="Rounded Rectangle 9"/>
          <p:cNvSpPr/>
          <p:nvPr/>
        </p:nvSpPr>
        <p:spPr>
          <a:xfrm>
            <a:off x="6324600" y="1889875"/>
            <a:ext cx="30480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b="1" dirty="0">
                <a:solidFill>
                  <a:srgbClr val="FF0000"/>
                </a:solidFill>
              </a:rPr>
              <a:t>ويكون القيد كما يلي:</a:t>
            </a:r>
            <a:endParaRPr lang="en-GB" sz="2800" b="1" dirty="0">
              <a:solidFill>
                <a:schemeClr val="bg1"/>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4227935834"/>
              </p:ext>
            </p:extLst>
          </p:nvPr>
        </p:nvGraphicFramePr>
        <p:xfrm>
          <a:off x="2216696" y="2778378"/>
          <a:ext cx="5760639" cy="2018774"/>
        </p:xfrm>
        <a:graphic>
          <a:graphicData uri="http://schemas.openxmlformats.org/drawingml/2006/table">
            <a:tbl>
              <a:tblPr firstRow="1" bandRow="1">
                <a:tableStyleId>{5C22544A-7EE6-4342-B048-85BDC9FD1C3A}</a:tableStyleId>
              </a:tblPr>
              <a:tblGrid>
                <a:gridCol w="922131"/>
                <a:gridCol w="3226454"/>
                <a:gridCol w="816737"/>
                <a:gridCol w="795317"/>
              </a:tblGrid>
              <a:tr h="464294">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74468">
                <a:tc>
                  <a:txBody>
                    <a:bodyPr/>
                    <a:lstStyle/>
                    <a:p>
                      <a:endParaRPr lang="en-US" dirty="0"/>
                    </a:p>
                  </a:txBody>
                  <a:tcPr/>
                </a:tc>
                <a:tc>
                  <a:txBody>
                    <a:bodyPr/>
                    <a:lstStyle/>
                    <a:p>
                      <a:r>
                        <a:rPr lang="ar-SA" dirty="0" smtClean="0"/>
                        <a:t>من</a:t>
                      </a:r>
                      <a:r>
                        <a:rPr lang="ar-SA" baseline="0" dirty="0" smtClean="0"/>
                        <a:t> ح/ راس المال</a:t>
                      </a:r>
                      <a:endParaRPr lang="en-US" dirty="0"/>
                    </a:p>
                  </a:txBody>
                  <a:tcPr/>
                </a:tc>
                <a:tc>
                  <a:txBody>
                    <a:bodyPr/>
                    <a:lstStyle/>
                    <a:p>
                      <a:endParaRPr lang="en-US" dirty="0"/>
                    </a:p>
                  </a:txBody>
                  <a:tcPr/>
                </a:tc>
                <a:tc>
                  <a:txBody>
                    <a:bodyPr/>
                    <a:lstStyle/>
                    <a:p>
                      <a:r>
                        <a:rPr lang="ar-SA" dirty="0" smtClean="0"/>
                        <a:t>42000</a:t>
                      </a:r>
                      <a:endParaRPr lang="en-US" dirty="0"/>
                    </a:p>
                  </a:txBody>
                  <a:tcPr/>
                </a:tc>
              </a:tr>
              <a:tr h="838489">
                <a:tc>
                  <a:txBody>
                    <a:bodyPr/>
                    <a:lstStyle/>
                    <a:p>
                      <a:endParaRPr lang="ar-SA" dirty="0" smtClean="0"/>
                    </a:p>
                    <a:p>
                      <a:endParaRPr lang="en-US" dirty="0"/>
                    </a:p>
                  </a:txBody>
                  <a:tcPr/>
                </a:tc>
                <a:tc>
                  <a:txBody>
                    <a:bodyPr/>
                    <a:lstStyle/>
                    <a:p>
                      <a:r>
                        <a:rPr lang="ar-SA" dirty="0" smtClean="0"/>
                        <a:t>      الي ح/ المسحوبات</a:t>
                      </a:r>
                      <a:r>
                        <a:rPr lang="ar-SA" baseline="0" dirty="0" smtClean="0"/>
                        <a:t> الشخصية</a:t>
                      </a:r>
                      <a:endParaRPr lang="ar-SA" dirty="0" smtClean="0"/>
                    </a:p>
                    <a:p>
                      <a:pPr algn="ctr"/>
                      <a:r>
                        <a:rPr lang="ar-SA" u="sng" dirty="0" smtClean="0">
                          <a:solidFill>
                            <a:srgbClr val="FF0000"/>
                          </a:solidFill>
                        </a:rPr>
                        <a:t>تخفيض راس المال بقيمة المسحوبات خلال الفترة</a:t>
                      </a:r>
                      <a:endParaRPr lang="en-US" u="sng" dirty="0">
                        <a:solidFill>
                          <a:srgbClr val="FF0000"/>
                        </a:solidFill>
                      </a:endParaRPr>
                    </a:p>
                  </a:txBody>
                  <a:tcPr/>
                </a:tc>
                <a:tc>
                  <a:txBody>
                    <a:bodyPr/>
                    <a:lstStyle/>
                    <a:p>
                      <a:r>
                        <a:rPr lang="ar-SA" dirty="0" smtClean="0"/>
                        <a:t>42000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8488369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208</TotalTime>
  <Words>769</Words>
  <Application>Microsoft Office PowerPoint</Application>
  <PresentationFormat>A4 Paper (210x297 mm)</PresentationFormat>
  <Paragraphs>169</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ae_AlMateen</vt:lpstr>
      <vt:lpstr>Arial</vt:lpstr>
      <vt:lpstr>AYM Wadiy S_U normal.</vt:lpstr>
      <vt:lpstr>Calibri</vt:lpstr>
      <vt:lpstr>Times New Roman</vt:lpstr>
      <vt:lpstr>Office Theme</vt:lpstr>
      <vt:lpstr>PowerPoint Presentation</vt:lpstr>
      <vt:lpstr>المحاضرة الثامنة</vt:lpstr>
      <vt:lpstr>النقاط الرئيسية:</vt:lpstr>
      <vt:lpstr>تسجيل العمليات التمويلية (التمويل عن طريق القروض (Loans</vt:lpstr>
      <vt:lpstr>عند سداد تكلفة تمويل القرض ( بفرض أنها تبلغ 24000 ريال وتم خصمها من الحساب الجاري للمنشأة بالبنك)</vt:lpstr>
      <vt:lpstr>تسجيل العمليات الرأسمالية (عمليات رأس المال (Capital</vt:lpstr>
      <vt:lpstr>صور ايداع راس المال ايداع راس المال في صورة اصول نقدية          في هذه الحالة يكون القيد                                      ××  من ج/ الصندوق                                                 ××  الي ح راس المال ايداع راس المال في صورة اصول عينية          في هذه الحالة يكون القيد                                      ××  من ج/ الاصول                                              ××   الي ح راس المال ايداع راس المال في صورة اصول عينية وندية          في هذه الحالة يكون القيد                                      ××  من ج/ الاصول                                     ××  من ح/ الصندوق                                                ××    الي ح راس المال       </vt:lpstr>
      <vt:lpstr>PowerPoint Presentation</vt:lpstr>
      <vt:lpstr>3- تخفيض رأس المال خلال حياة المنشأة( في حالة التخفيض يكون راس المال مدين)</vt:lpstr>
      <vt:lpstr> Withdrawalsالمسحوبات  </vt:lpstr>
      <vt:lpstr>مثال: سدد ناصر إيجار منزله البالغ 24000 ريال بسحب 10000 ريال من الصندوق والباقي بشيك من حساب المنشأة في البنك.</vt:lpstr>
      <vt:lpstr>ب- مسحوبات البضاعة</vt:lpstr>
      <vt:lpstr>  مثال: سحب ناصر بضاعة  لاستخدامه الشخصي، وتم تقييمها بسعر التكلفة بمبلغ 6000 ريال.  </vt:lpstr>
      <vt:lpstr>مثال: سحب ناصر بضاعة لاستخدامه الشخصي، وتم تقييمها بسعر البيع بمبلغ 12000 ريال</vt:lpstr>
      <vt:lpstr>في نهاية الفترة المحاسبية يتم تخفيض رأس مال صاحب المنشأة بقيمة المسحوبات التي سحبها خلال الفترة (بافتراض أن المسحوبات الخاصة بناصر  خلال الفترة بلغت 42000 ريال)</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22</cp:revision>
  <dcterms:created xsi:type="dcterms:W3CDTF">2014-09-11T06:47:01Z</dcterms:created>
  <dcterms:modified xsi:type="dcterms:W3CDTF">2015-11-03T07:13:09Z</dcterms:modified>
</cp:coreProperties>
</file>