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10" r:id="rId3"/>
    <p:sldId id="32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600" b="1" dirty="0" smtClean="0">
              <a:solidFill>
                <a:schemeClr val="tx2"/>
              </a:solidFill>
            </a:rPr>
            <a:t>صور المشتريات</a:t>
          </a:r>
          <a:endParaRPr lang="en-GB" sz="36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r>
            <a:rPr lang="ar-SA" sz="2000" b="1" u="sng" dirty="0" smtClean="0">
              <a:solidFill>
                <a:srgbClr val="FFFF00"/>
              </a:solidFill>
            </a:rPr>
            <a:t>مشتريات على الحساب (بالأجل)</a:t>
          </a:r>
        </a:p>
        <a:p>
          <a:pPr algn="ctr">
            <a:lnSpc>
              <a:spcPct val="150000"/>
            </a:lnSpc>
          </a:pPr>
          <a:r>
            <a:rPr lang="ar-SA" sz="2000" b="1" dirty="0" smtClean="0">
              <a:solidFill>
                <a:srgbClr val="FF0000"/>
              </a:solidFill>
            </a:rPr>
            <a:t>×× </a:t>
          </a:r>
          <a:r>
            <a:rPr lang="ar-SA" sz="2000" b="1" dirty="0" smtClean="0"/>
            <a:t>    من </a:t>
          </a:r>
          <a:r>
            <a:rPr lang="ar-SA" sz="2000" b="1" dirty="0" err="1" smtClean="0"/>
            <a:t>حـ</a:t>
          </a:r>
          <a:r>
            <a:rPr lang="ar-SA" sz="2000" b="1" dirty="0" smtClean="0"/>
            <a:t>/ المشتريات</a:t>
          </a:r>
        </a:p>
        <a:p>
          <a:pPr algn="ctr">
            <a:lnSpc>
              <a:spcPct val="150000"/>
            </a:lnSpc>
          </a:pPr>
          <a:r>
            <a:rPr lang="ar-SA" sz="2000" b="1" dirty="0" smtClean="0"/>
            <a:t>      </a:t>
          </a:r>
          <a:r>
            <a:rPr lang="ar-SA" sz="2000" b="0" dirty="0" smtClean="0">
              <a:solidFill>
                <a:srgbClr val="FF0000"/>
              </a:solidFill>
            </a:rPr>
            <a:t>××</a:t>
          </a:r>
          <a:r>
            <a:rPr lang="ar-SA" sz="2000" b="1" dirty="0" smtClean="0"/>
            <a:t>    إلى حـ/ الدائنون </a:t>
          </a:r>
        </a:p>
        <a:p>
          <a:pPr algn="ctr">
            <a:lnSpc>
              <a:spcPct val="90000"/>
            </a:lnSpc>
          </a:pPr>
          <a:r>
            <a:rPr lang="ar-SA" sz="2000" b="1" dirty="0" smtClean="0"/>
            <a:t> </a:t>
          </a:r>
        </a:p>
        <a:p>
          <a:pPr algn="r">
            <a:lnSpc>
              <a:spcPct val="90000"/>
            </a:lnSpc>
          </a:pPr>
          <a:r>
            <a:rPr lang="ar-SA" sz="2000" b="1" dirty="0" smtClean="0"/>
            <a:t>            </a:t>
          </a:r>
          <a:r>
            <a:rPr lang="ar-SA" sz="2000" b="1" dirty="0" smtClean="0">
              <a:solidFill>
                <a:srgbClr val="FFFF00"/>
              </a:solidFill>
            </a:rPr>
            <a:t>إثبات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مشتريات بشيك</a:t>
          </a:r>
        </a:p>
        <a:p>
          <a:pPr algn="ctr">
            <a:lnSpc>
              <a:spcPct val="90000"/>
            </a:lnSpc>
          </a:pPr>
          <a:endParaRPr lang="ar-SA" sz="2000" b="1" u="sng" dirty="0" smtClean="0">
            <a:solidFill>
              <a:srgbClr val="FF0000"/>
            </a:solidFill>
          </a:endParaRPr>
        </a:p>
        <a:p>
          <a:pPr algn="ctr">
            <a:lnSpc>
              <a:spcPct val="150000"/>
            </a:lnSpc>
          </a:pPr>
          <a:r>
            <a:rPr lang="ar-SA" sz="2000" b="1" dirty="0" smtClean="0">
              <a:solidFill>
                <a:srgbClr val="FF0000"/>
              </a:solidFill>
            </a:rPr>
            <a:t>××</a:t>
          </a:r>
          <a:r>
            <a:rPr lang="ar-SA" sz="2000" b="1" dirty="0" smtClean="0"/>
            <a:t>     من </a:t>
          </a:r>
          <a:r>
            <a:rPr lang="ar-SA" sz="2000" b="1" dirty="0" err="1" smtClean="0"/>
            <a:t>حـ</a:t>
          </a:r>
          <a:r>
            <a:rPr lang="ar-SA" sz="2000" b="1" dirty="0" smtClean="0"/>
            <a:t>/ المشتريات</a:t>
          </a:r>
        </a:p>
        <a:p>
          <a:pPr algn="ctr">
            <a:lnSpc>
              <a:spcPct val="150000"/>
            </a:lnSpc>
          </a:pPr>
          <a:r>
            <a:rPr lang="ar-SA" sz="2000" b="1" dirty="0" smtClean="0">
              <a:solidFill>
                <a:srgbClr val="FF0000"/>
              </a:solidFill>
            </a:rPr>
            <a:t>×× </a:t>
          </a:r>
          <a:r>
            <a:rPr lang="ar-SA" sz="2000" b="1" dirty="0" smtClean="0"/>
            <a:t>  إلى </a:t>
          </a:r>
          <a:r>
            <a:rPr lang="ar-SA" sz="2000" b="1" dirty="0" err="1" smtClean="0"/>
            <a:t>حـ</a:t>
          </a:r>
          <a:r>
            <a:rPr lang="ar-SA" sz="2000" b="1" dirty="0" smtClean="0"/>
            <a:t>/ البنك</a:t>
          </a:r>
        </a:p>
        <a:p>
          <a:pPr algn="ctr">
            <a:lnSpc>
              <a:spcPct val="90000"/>
            </a:lnSpc>
          </a:pPr>
          <a:endParaRPr lang="ar-SA" sz="2000" b="1" dirty="0" smtClean="0"/>
        </a:p>
        <a:p>
          <a:pPr algn="r">
            <a:lnSpc>
              <a:spcPct val="90000"/>
            </a:lnSpc>
          </a:pPr>
          <a:r>
            <a:rPr lang="ar-SA" sz="2000" b="1" dirty="0" smtClean="0"/>
            <a:t>             </a:t>
          </a:r>
          <a:r>
            <a:rPr lang="ar-SA" sz="2000" b="1" dirty="0" smtClean="0">
              <a:solidFill>
                <a:srgbClr val="FFFF00"/>
              </a:solidFill>
            </a:rPr>
            <a:t>إثبات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مشتريات نقدية</a:t>
          </a:r>
        </a:p>
        <a:p>
          <a:pPr algn="ctr">
            <a:lnSpc>
              <a:spcPct val="90000"/>
            </a:lnSpc>
          </a:pPr>
          <a:endParaRPr lang="ar-SA" sz="2000" b="1" u="sng" dirty="0" smtClean="0">
            <a:solidFill>
              <a:srgbClr val="FF0000"/>
            </a:solidFill>
          </a:endParaRPr>
        </a:p>
        <a:p>
          <a:pPr algn="ctr">
            <a:lnSpc>
              <a:spcPct val="150000"/>
            </a:lnSpc>
          </a:pPr>
          <a:r>
            <a:rPr lang="ar-SA" sz="2000" b="1" dirty="0" smtClean="0">
              <a:solidFill>
                <a:srgbClr val="FF0000"/>
              </a:solidFill>
            </a:rPr>
            <a:t>×× </a:t>
          </a:r>
          <a:r>
            <a:rPr lang="ar-SA" sz="2000" b="1" dirty="0" smtClean="0"/>
            <a:t>    </a:t>
          </a:r>
          <a:r>
            <a:rPr lang="ar-SA" sz="2400" b="1" dirty="0" smtClean="0"/>
            <a:t>من</a:t>
          </a:r>
          <a:r>
            <a:rPr lang="ar-SA" sz="2000" b="1" dirty="0" smtClean="0"/>
            <a:t> </a:t>
          </a:r>
          <a:r>
            <a:rPr lang="ar-SA" sz="2000" b="1" dirty="0" err="1" smtClean="0"/>
            <a:t>حـ</a:t>
          </a:r>
          <a:r>
            <a:rPr lang="ar-SA" sz="2000" b="1" dirty="0" smtClean="0"/>
            <a:t>/المشتريات</a:t>
          </a:r>
        </a:p>
        <a:p>
          <a:pPr algn="ctr">
            <a:lnSpc>
              <a:spcPct val="150000"/>
            </a:lnSpc>
          </a:pPr>
          <a:r>
            <a:rPr lang="ar-SA" sz="2000" b="1" dirty="0" smtClean="0"/>
            <a:t>    </a:t>
          </a:r>
          <a:r>
            <a:rPr lang="ar-SA" sz="2000" b="1" dirty="0" smtClean="0">
              <a:solidFill>
                <a:srgbClr val="FF0000"/>
              </a:solidFill>
            </a:rPr>
            <a:t>××</a:t>
          </a:r>
          <a:r>
            <a:rPr lang="ar-SA" sz="2000" b="1" dirty="0" smtClean="0"/>
            <a:t>      إلى </a:t>
          </a:r>
          <a:r>
            <a:rPr lang="ar-SA" sz="2000" b="1" dirty="0" err="1" smtClean="0"/>
            <a:t>حـ</a:t>
          </a:r>
          <a:r>
            <a:rPr lang="ar-SA" sz="2000" b="1" dirty="0" smtClean="0"/>
            <a:t>/ الصندوق</a:t>
          </a:r>
        </a:p>
        <a:p>
          <a:pPr algn="ctr">
            <a:lnSpc>
              <a:spcPct val="90000"/>
            </a:lnSpc>
          </a:pPr>
          <a:endParaRPr lang="ar-SA" sz="2000" b="1" dirty="0" smtClean="0"/>
        </a:p>
        <a:p>
          <a:pPr algn="ctr">
            <a:lnSpc>
              <a:spcPct val="90000"/>
            </a:lnSpc>
          </a:pPr>
          <a:r>
            <a:rPr lang="ar-SA" sz="2000" b="1" dirty="0" smtClean="0">
              <a:solidFill>
                <a:srgbClr val="FFFF00"/>
              </a:solidFill>
            </a:rPr>
            <a:t>               إثبات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Y="218196"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Y="229890">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Y="229890">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F32A8A5F-DA1C-425F-9CEF-27721286EF87}" type="presOf" srcId="{C1FC54D2-9F0E-45BE-9E4C-6819D8E27EB1}" destId="{CE5B35FD-9216-4927-BCB5-6035E55E553B}" srcOrd="1"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79ABAECD-EFC8-46A5-89C5-1A7603F67233}" type="presOf" srcId="{C1FC54D2-9F0E-45BE-9E4C-6819D8E27EB1}" destId="{86C5A77F-AB6E-4A4A-8C1D-8BB601E7283D}" srcOrd="0" destOrd="0" presId="urn:microsoft.com/office/officeart/2005/8/layout/orgChart1"/>
    <dgm:cxn modelId="{A21541C5-5442-46A1-B246-DA94F090B455}" type="presOf" srcId="{D42EC767-598B-42CD-A8F7-6A26EBD820BB}" destId="{7F5771AE-8E5E-4FEE-9BD5-7C86F776898D}" srcOrd="0" destOrd="0" presId="urn:microsoft.com/office/officeart/2005/8/layout/orgChart1"/>
    <dgm:cxn modelId="{91554913-5FAB-4089-AB3E-E47171E02812}" type="presOf" srcId="{F3DAEB25-9D53-4EC8-B81C-287FA7468B58}" destId="{92BCCDEA-A786-4678-96B1-9F6885F127C1}" srcOrd="1" destOrd="0" presId="urn:microsoft.com/office/officeart/2005/8/layout/orgChart1"/>
    <dgm:cxn modelId="{B3AD2EDE-B41E-423A-8A8B-9485CEBABA58}" type="presOf" srcId="{D42EC767-598B-42CD-A8F7-6A26EBD820BB}" destId="{CDE2AF08-A0BA-4956-B8B3-00C72D387E1A}" srcOrd="1" destOrd="0" presId="urn:microsoft.com/office/officeart/2005/8/layout/orgChart1"/>
    <dgm:cxn modelId="{CE336D9B-63C6-4F7F-B541-7944DB42B588}" type="presOf" srcId="{80F970EF-708E-4D0C-A557-27DB6471CBA5}" destId="{8DA4F7D9-BBEB-44E5-90A2-2BE6BAB28C62}" srcOrd="1" destOrd="0" presId="urn:microsoft.com/office/officeart/2005/8/layout/orgChart1"/>
    <dgm:cxn modelId="{F112C8CD-4B75-4EA0-8CF3-00B638F1049D}" type="presOf" srcId="{80F970EF-708E-4D0C-A557-27DB6471CBA5}" destId="{75EF487C-B16B-4EAF-B9C3-3B347ED9677D}" srcOrd="0" destOrd="0" presId="urn:microsoft.com/office/officeart/2005/8/layout/orgChart1"/>
    <dgm:cxn modelId="{8AC5F481-7905-46D1-9FF1-41B29C23C787}" type="presOf" srcId="{0EA36718-E521-48DC-BBCD-0E3B5A27BD8A}" destId="{EE305D57-0971-43EE-AA17-EE3294D6F4D7}" srcOrd="0" destOrd="0" presId="urn:microsoft.com/office/officeart/2005/8/layout/orgChart1"/>
    <dgm:cxn modelId="{07D369AF-3757-4393-9525-25F7CD6E5D06}" srcId="{D42EC767-598B-42CD-A8F7-6A26EBD820BB}" destId="{80F970EF-708E-4D0C-A557-27DB6471CBA5}" srcOrd="2" destOrd="0" parTransId="{1ADDC858-0ECE-46D8-8ADB-4B5EC2BEEA5E}" sibTransId="{F9629090-50B4-45C6-9716-7B7134C22BB2}"/>
    <dgm:cxn modelId="{FB7CBE66-047D-423C-BC83-1D415C19AC22}" srcId="{D42EC767-598B-42CD-A8F7-6A26EBD820BB}" destId="{F3DAEB25-9D53-4EC8-B81C-287FA7468B58}" srcOrd="0" destOrd="0" parTransId="{293B8236-07A1-42E6-AAA6-13388BF4117C}" sibTransId="{ADDD2AEC-6C70-41D5-BD3D-E09F5E516CB3}"/>
    <dgm:cxn modelId="{79D1129E-B406-4FE5-AA39-09F762DDD36A}" type="presOf" srcId="{1ADDC858-0ECE-46D8-8ADB-4B5EC2BEEA5E}" destId="{68A002B9-51DD-4526-9DB5-1A4A1633DE5B}" srcOrd="0"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407F4FF3-5DE1-478B-A78B-A9717F509B09}" type="presOf" srcId="{7325B048-9FCE-44B8-9F36-D98DA2E443F4}" destId="{E042A038-13DA-4B41-9021-7DCA3CEFE00F}" srcOrd="0" destOrd="0" presId="urn:microsoft.com/office/officeart/2005/8/layout/orgChart1"/>
    <dgm:cxn modelId="{66D00F33-DFF4-4BD9-9D06-C81FE3BCB9A1}" type="presOf" srcId="{293B8236-07A1-42E6-AAA6-13388BF4117C}" destId="{3D81EC81-8724-4418-96F0-6E71A297B07F}" srcOrd="0" destOrd="0" presId="urn:microsoft.com/office/officeart/2005/8/layout/orgChart1"/>
    <dgm:cxn modelId="{0FD8E8D7-BC15-4E24-B34D-031119F714C6}" type="presOf" srcId="{F3DAEB25-9D53-4EC8-B81C-287FA7468B58}" destId="{630C24BA-F663-49F9-8F64-95809A4D1DAE}" srcOrd="0" destOrd="0" presId="urn:microsoft.com/office/officeart/2005/8/layout/orgChart1"/>
    <dgm:cxn modelId="{0E6E6857-8FE2-475D-AC04-C3ED2F61D2DE}" type="presParOf" srcId="{EE305D57-0971-43EE-AA17-EE3294D6F4D7}" destId="{EC4FCB51-C026-4D76-8AE2-FD9754165DC9}" srcOrd="0" destOrd="0" presId="urn:microsoft.com/office/officeart/2005/8/layout/orgChart1"/>
    <dgm:cxn modelId="{4F5D08CF-0F1C-4BEB-A2C3-1431BFECEC7F}" type="presParOf" srcId="{EC4FCB51-C026-4D76-8AE2-FD9754165DC9}" destId="{B4009F85-88D1-4ECB-BC30-559913124383}" srcOrd="0" destOrd="0" presId="urn:microsoft.com/office/officeart/2005/8/layout/orgChart1"/>
    <dgm:cxn modelId="{68C4AAAA-6F23-4681-A81A-FD970AE3FF17}" type="presParOf" srcId="{B4009F85-88D1-4ECB-BC30-559913124383}" destId="{7F5771AE-8E5E-4FEE-9BD5-7C86F776898D}" srcOrd="0" destOrd="0" presId="urn:microsoft.com/office/officeart/2005/8/layout/orgChart1"/>
    <dgm:cxn modelId="{B1F4BBB6-5084-49E5-AE9B-CB425EF830EE}" type="presParOf" srcId="{B4009F85-88D1-4ECB-BC30-559913124383}" destId="{CDE2AF08-A0BA-4956-B8B3-00C72D387E1A}" srcOrd="1" destOrd="0" presId="urn:microsoft.com/office/officeart/2005/8/layout/orgChart1"/>
    <dgm:cxn modelId="{FA8A809C-BB04-4265-9EA8-67995E1CDBF4}" type="presParOf" srcId="{EC4FCB51-C026-4D76-8AE2-FD9754165DC9}" destId="{936FDFED-6E70-42C6-84D4-4F4B72C0A780}" srcOrd="1" destOrd="0" presId="urn:microsoft.com/office/officeart/2005/8/layout/orgChart1"/>
    <dgm:cxn modelId="{05299B10-9486-4D39-9B93-357DA8BBD09D}" type="presParOf" srcId="{936FDFED-6E70-42C6-84D4-4F4B72C0A780}" destId="{3D81EC81-8724-4418-96F0-6E71A297B07F}" srcOrd="0" destOrd="0" presId="urn:microsoft.com/office/officeart/2005/8/layout/orgChart1"/>
    <dgm:cxn modelId="{5239F00C-FCB6-496A-BEF0-8153E71AAFFB}" type="presParOf" srcId="{936FDFED-6E70-42C6-84D4-4F4B72C0A780}" destId="{052B3FF0-1E3D-4ED1-ACB4-5EB3B3DC89C4}" srcOrd="1" destOrd="0" presId="urn:microsoft.com/office/officeart/2005/8/layout/orgChart1"/>
    <dgm:cxn modelId="{AD458090-349F-4FCA-A0C6-F49BE62CE705}" type="presParOf" srcId="{052B3FF0-1E3D-4ED1-ACB4-5EB3B3DC89C4}" destId="{BE15C26C-AAEA-4093-A21A-CEE32499E8A0}" srcOrd="0" destOrd="0" presId="urn:microsoft.com/office/officeart/2005/8/layout/orgChart1"/>
    <dgm:cxn modelId="{D283FFE2-ADFE-4DA2-97AA-E4F782AC375D}" type="presParOf" srcId="{BE15C26C-AAEA-4093-A21A-CEE32499E8A0}" destId="{630C24BA-F663-49F9-8F64-95809A4D1DAE}" srcOrd="0" destOrd="0" presId="urn:microsoft.com/office/officeart/2005/8/layout/orgChart1"/>
    <dgm:cxn modelId="{8574DF40-A687-48C3-AF56-F8024ACF3F0E}" type="presParOf" srcId="{BE15C26C-AAEA-4093-A21A-CEE32499E8A0}" destId="{92BCCDEA-A786-4678-96B1-9F6885F127C1}" srcOrd="1" destOrd="0" presId="urn:microsoft.com/office/officeart/2005/8/layout/orgChart1"/>
    <dgm:cxn modelId="{6C5525A1-8817-4154-9ACC-DBC3670DE4CD}" type="presParOf" srcId="{052B3FF0-1E3D-4ED1-ACB4-5EB3B3DC89C4}" destId="{808C6D36-547B-4349-B77D-B6053E5B6F95}" srcOrd="1" destOrd="0" presId="urn:microsoft.com/office/officeart/2005/8/layout/orgChart1"/>
    <dgm:cxn modelId="{E69B351E-53E3-443D-B0B7-D4E4F75ACA13}" type="presParOf" srcId="{052B3FF0-1E3D-4ED1-ACB4-5EB3B3DC89C4}" destId="{2A6EF782-14B7-4480-9BFD-E6780FABD5A1}" srcOrd="2" destOrd="0" presId="urn:microsoft.com/office/officeart/2005/8/layout/orgChart1"/>
    <dgm:cxn modelId="{6D7CAF62-5737-41A4-80C9-B017B1A831C9}" type="presParOf" srcId="{936FDFED-6E70-42C6-84D4-4F4B72C0A780}" destId="{E042A038-13DA-4B41-9021-7DCA3CEFE00F}" srcOrd="2" destOrd="0" presId="urn:microsoft.com/office/officeart/2005/8/layout/orgChart1"/>
    <dgm:cxn modelId="{9BEEBFC6-06ED-4E58-8128-33B414E3CB32}" type="presParOf" srcId="{936FDFED-6E70-42C6-84D4-4F4B72C0A780}" destId="{235545C9-99A0-4F6A-B079-7A2487A5658F}" srcOrd="3" destOrd="0" presId="urn:microsoft.com/office/officeart/2005/8/layout/orgChart1"/>
    <dgm:cxn modelId="{D495AFDF-DBDE-462B-B736-E54E8A7AD8D0}" type="presParOf" srcId="{235545C9-99A0-4F6A-B079-7A2487A5658F}" destId="{BDF9A380-221A-464B-8A3F-9335A40516F6}" srcOrd="0" destOrd="0" presId="urn:microsoft.com/office/officeart/2005/8/layout/orgChart1"/>
    <dgm:cxn modelId="{ED531973-D647-496F-87D1-041FE4E5F8CE}" type="presParOf" srcId="{BDF9A380-221A-464B-8A3F-9335A40516F6}" destId="{86C5A77F-AB6E-4A4A-8C1D-8BB601E7283D}" srcOrd="0" destOrd="0" presId="urn:microsoft.com/office/officeart/2005/8/layout/orgChart1"/>
    <dgm:cxn modelId="{7DA84F86-3FBA-455E-9115-C53060C309AE}" type="presParOf" srcId="{BDF9A380-221A-464B-8A3F-9335A40516F6}" destId="{CE5B35FD-9216-4927-BCB5-6035E55E553B}" srcOrd="1" destOrd="0" presId="urn:microsoft.com/office/officeart/2005/8/layout/orgChart1"/>
    <dgm:cxn modelId="{8EF93197-0F43-4C35-847A-5885ACB0644A}" type="presParOf" srcId="{235545C9-99A0-4F6A-B079-7A2487A5658F}" destId="{BDFEF3D7-04B5-4604-8EDC-44E3C4A4DEF3}" srcOrd="1" destOrd="0" presId="urn:microsoft.com/office/officeart/2005/8/layout/orgChart1"/>
    <dgm:cxn modelId="{6EF6C0A1-B8AA-4060-A898-AE5BECCA12BA}" type="presParOf" srcId="{235545C9-99A0-4F6A-B079-7A2487A5658F}" destId="{02168560-CA95-4F40-A6D6-D4BAA4FD760A}" srcOrd="2" destOrd="0" presId="urn:microsoft.com/office/officeart/2005/8/layout/orgChart1"/>
    <dgm:cxn modelId="{723EADE4-7C3E-4EF1-9D76-0EC5420844B9}" type="presParOf" srcId="{936FDFED-6E70-42C6-84D4-4F4B72C0A780}" destId="{68A002B9-51DD-4526-9DB5-1A4A1633DE5B}" srcOrd="4" destOrd="0" presId="urn:microsoft.com/office/officeart/2005/8/layout/orgChart1"/>
    <dgm:cxn modelId="{316CA62A-F728-46EA-BBEC-FFF1FE9948DD}" type="presParOf" srcId="{936FDFED-6E70-42C6-84D4-4F4B72C0A780}" destId="{8807C6C0-6617-4D47-998E-32298FE5B876}" srcOrd="5" destOrd="0" presId="urn:microsoft.com/office/officeart/2005/8/layout/orgChart1"/>
    <dgm:cxn modelId="{866D7442-CBCD-4575-B781-A78E02676ECD}" type="presParOf" srcId="{8807C6C0-6617-4D47-998E-32298FE5B876}" destId="{DCCF6FB7-E34F-42EC-B033-037A4BCA805C}" srcOrd="0" destOrd="0" presId="urn:microsoft.com/office/officeart/2005/8/layout/orgChart1"/>
    <dgm:cxn modelId="{95B871AF-2B7B-408A-BE02-FD0A59313514}" type="presParOf" srcId="{DCCF6FB7-E34F-42EC-B033-037A4BCA805C}" destId="{75EF487C-B16B-4EAF-B9C3-3B347ED9677D}" srcOrd="0" destOrd="0" presId="urn:microsoft.com/office/officeart/2005/8/layout/orgChart1"/>
    <dgm:cxn modelId="{35A90C40-2883-4E64-A2DB-9C95AF117124}" type="presParOf" srcId="{DCCF6FB7-E34F-42EC-B033-037A4BCA805C}" destId="{8DA4F7D9-BBEB-44E5-90A2-2BE6BAB28C62}" srcOrd="1" destOrd="0" presId="urn:microsoft.com/office/officeart/2005/8/layout/orgChart1"/>
    <dgm:cxn modelId="{DED1E898-2F11-427B-8211-408F362D0140}" type="presParOf" srcId="{8807C6C0-6617-4D47-998E-32298FE5B876}" destId="{18986653-DD45-4887-9EFD-9FEC2A3C1725}" srcOrd="1" destOrd="0" presId="urn:microsoft.com/office/officeart/2005/8/layout/orgChart1"/>
    <dgm:cxn modelId="{1ECAA3CA-1E6C-4F8F-A524-2D6747B048D2}" type="presParOf" srcId="{8807C6C0-6617-4D47-998E-32298FE5B876}" destId="{DB58D8DA-CAEF-48FD-89C6-F96EF90D11E1}" srcOrd="2" destOrd="0" presId="urn:microsoft.com/office/officeart/2005/8/layout/orgChart1"/>
    <dgm:cxn modelId="{3F9E3DAD-490C-4E81-B63E-D21930025C54}" type="presParOf" srcId="{EC4FCB51-C026-4D76-8AE2-FD9754165DC9}" destId="{137E5ABB-478F-4B53-A777-5C51C4A582EC}"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مردودات المشتريات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مردودات مشتريات على الحساب (بالأجل)</a:t>
          </a:r>
        </a:p>
        <a:p>
          <a:pPr algn="r">
            <a:lnSpc>
              <a:spcPct val="150000"/>
            </a:lnSpc>
          </a:pPr>
          <a:r>
            <a:rPr lang="ar-SA" sz="1800" b="1" dirty="0" smtClean="0">
              <a:solidFill>
                <a:srgbClr val="FF0000"/>
              </a:solidFill>
            </a:rPr>
            <a:t>×× </a:t>
          </a:r>
          <a:r>
            <a:rPr lang="ar-SA" sz="1800" b="1" dirty="0" smtClean="0"/>
            <a:t>  من حـ/ الدائنون</a:t>
          </a:r>
        </a:p>
        <a:p>
          <a:pPr algn="ctr">
            <a:lnSpc>
              <a:spcPct val="150000"/>
            </a:lnSpc>
          </a:pPr>
          <a:r>
            <a:rPr lang="ar-SA" sz="1800" b="0" dirty="0" smtClean="0">
              <a:solidFill>
                <a:srgbClr val="FF0000"/>
              </a:solidFill>
            </a:rPr>
            <a:t>   ××</a:t>
          </a:r>
          <a:r>
            <a:rPr lang="ar-SA" sz="1800" b="1" dirty="0" smtClean="0"/>
            <a:t> إلى </a:t>
          </a:r>
          <a:r>
            <a:rPr lang="ar-SA" sz="1800" b="1" dirty="0" err="1" smtClean="0"/>
            <a:t>حـ</a:t>
          </a:r>
          <a:r>
            <a:rPr lang="ar-SA" sz="1800" b="1" dirty="0" smtClean="0"/>
            <a:t>/ مردودات المشتريات </a:t>
          </a:r>
        </a:p>
        <a:p>
          <a:pPr algn="ctr">
            <a:lnSpc>
              <a:spcPct val="90000"/>
            </a:lnSpc>
          </a:pPr>
          <a:r>
            <a:rPr lang="ar-SA" sz="1800" b="1" dirty="0" smtClean="0"/>
            <a:t> </a:t>
          </a:r>
        </a:p>
        <a:p>
          <a:pPr algn="r">
            <a:lnSpc>
              <a:spcPct val="90000"/>
            </a:lnSpc>
          </a:pPr>
          <a:r>
            <a:rPr lang="ar-SA" sz="1800" b="1" dirty="0" smtClean="0"/>
            <a:t>            </a:t>
          </a:r>
          <a:r>
            <a:rPr lang="ar-SA" sz="1800" b="1" dirty="0" smtClean="0">
              <a:solidFill>
                <a:srgbClr val="FFFF00"/>
              </a:solidFill>
            </a:rPr>
            <a:t>إثبات مردودات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مردودات مشتريات بشيك</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a:t>
          </a:r>
          <a:r>
            <a:rPr lang="ar-SA" sz="1800" b="1" dirty="0" smtClean="0"/>
            <a:t>    من </a:t>
          </a:r>
          <a:r>
            <a:rPr lang="ar-SA" sz="1800" b="1" dirty="0" err="1" smtClean="0"/>
            <a:t>حـ</a:t>
          </a:r>
          <a:r>
            <a:rPr lang="ar-SA" sz="1800" b="1" dirty="0" smtClean="0"/>
            <a:t>/ البنك</a:t>
          </a:r>
        </a:p>
        <a:p>
          <a:pPr algn="ctr">
            <a:lnSpc>
              <a:spcPct val="150000"/>
            </a:lnSpc>
          </a:pPr>
          <a:r>
            <a:rPr lang="ar-SA" sz="1800" b="1" dirty="0" smtClean="0">
              <a:solidFill>
                <a:srgbClr val="FF0000"/>
              </a:solidFill>
            </a:rPr>
            <a:t>  ×× </a:t>
          </a:r>
          <a:r>
            <a:rPr lang="ar-SA" sz="1800" b="1" dirty="0" smtClean="0"/>
            <a:t>  إلى </a:t>
          </a:r>
          <a:r>
            <a:rPr lang="ar-SA" sz="1800" b="1" dirty="0" err="1" smtClean="0"/>
            <a:t>حـ</a:t>
          </a:r>
          <a:r>
            <a:rPr lang="ar-SA" sz="1800" b="1" dirty="0" smtClean="0"/>
            <a:t>/ مردودات المشتريات</a:t>
          </a:r>
        </a:p>
        <a:p>
          <a:pPr algn="ctr">
            <a:lnSpc>
              <a:spcPct val="90000"/>
            </a:lnSpc>
          </a:pPr>
          <a:endParaRPr lang="ar-SA" sz="1800" b="1" dirty="0" smtClean="0"/>
        </a:p>
        <a:p>
          <a:pPr algn="r">
            <a:lnSpc>
              <a:spcPct val="90000"/>
            </a:lnSpc>
          </a:pPr>
          <a:r>
            <a:rPr lang="ar-SA" sz="1800" b="1" dirty="0" smtClean="0"/>
            <a:t>             </a:t>
          </a:r>
          <a:r>
            <a:rPr lang="ar-SA" sz="1800" b="1" dirty="0" smtClean="0">
              <a:solidFill>
                <a:srgbClr val="FFFF00"/>
              </a:solidFill>
            </a:rPr>
            <a:t>إثبات مردودات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مردودات مشتريات نقدية</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/الصندوق</a:t>
          </a:r>
        </a:p>
        <a:p>
          <a:pPr algn="ctr">
            <a:lnSpc>
              <a:spcPct val="150000"/>
            </a:lnSpc>
          </a:pPr>
          <a:r>
            <a:rPr lang="ar-SA" sz="1800" b="1" dirty="0" smtClean="0"/>
            <a:t>  </a:t>
          </a:r>
          <a:r>
            <a:rPr lang="ar-SA" sz="1800" b="1" dirty="0" smtClean="0">
              <a:solidFill>
                <a:srgbClr val="FF0000"/>
              </a:solidFill>
            </a:rPr>
            <a:t>××</a:t>
          </a:r>
          <a:r>
            <a:rPr lang="ar-SA" sz="1800" b="1" dirty="0" smtClean="0"/>
            <a:t>   إلى حـ/ مردودات المشتريات</a:t>
          </a:r>
        </a:p>
        <a:p>
          <a:pPr algn="ctr">
            <a:lnSpc>
              <a:spcPct val="90000"/>
            </a:lnSpc>
          </a:pPr>
          <a:endParaRPr lang="ar-SA" sz="1800" b="1" dirty="0" smtClean="0"/>
        </a:p>
        <a:p>
          <a:pPr algn="ctr">
            <a:lnSpc>
              <a:spcPct val="90000"/>
            </a:lnSpc>
          </a:pPr>
          <a:r>
            <a:rPr lang="ar-SA" sz="1800" b="1" dirty="0" smtClean="0">
              <a:solidFill>
                <a:srgbClr val="FFFF00"/>
              </a:solidFill>
            </a:rPr>
            <a:t>          إثبات مردودات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05755" custScaleY="247045"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10571" custScaleY="253277">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13367" custScaleY="253277">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23D96E74-5E30-444C-8D88-EABF5A2C4A84}" type="presOf" srcId="{D42EC767-598B-42CD-A8F7-6A26EBD820BB}" destId="{CDE2AF08-A0BA-4956-B8B3-00C72D387E1A}" srcOrd="1"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09C12D6B-0B0F-4AF8-BC87-EB4E953A826B}" type="presOf" srcId="{0EA36718-E521-48DC-BBCD-0E3B5A27BD8A}" destId="{EE305D57-0971-43EE-AA17-EE3294D6F4D7}" srcOrd="0" destOrd="0" presId="urn:microsoft.com/office/officeart/2005/8/layout/orgChart1"/>
    <dgm:cxn modelId="{CF3C4CBE-0662-4AA0-AD77-4984EB14F066}" type="presOf" srcId="{1ADDC858-0ECE-46D8-8ADB-4B5EC2BEEA5E}" destId="{68A002B9-51DD-4526-9DB5-1A4A1633DE5B}" srcOrd="0" destOrd="0" presId="urn:microsoft.com/office/officeart/2005/8/layout/orgChart1"/>
    <dgm:cxn modelId="{E3654CBA-418B-46A7-AA6C-38C1C8613064}" type="presOf" srcId="{F3DAEB25-9D53-4EC8-B81C-287FA7468B58}" destId="{92BCCDEA-A786-4678-96B1-9F6885F127C1}" srcOrd="1" destOrd="0" presId="urn:microsoft.com/office/officeart/2005/8/layout/orgChart1"/>
    <dgm:cxn modelId="{684FC776-D956-41BD-8A36-CB3F95DD5554}" type="presOf" srcId="{7325B048-9FCE-44B8-9F36-D98DA2E443F4}" destId="{E042A038-13DA-4B41-9021-7DCA3CEFE00F}" srcOrd="0" destOrd="0" presId="urn:microsoft.com/office/officeart/2005/8/layout/orgChart1"/>
    <dgm:cxn modelId="{CEA1BE60-3B9A-4FED-BC6E-34D72C5A63F0}" type="presOf" srcId="{C1FC54D2-9F0E-45BE-9E4C-6819D8E27EB1}" destId="{CE5B35FD-9216-4927-BCB5-6035E55E553B}" srcOrd="1" destOrd="0" presId="urn:microsoft.com/office/officeart/2005/8/layout/orgChart1"/>
    <dgm:cxn modelId="{956805AE-905E-4C48-83A2-27821FBF7E50}" type="presOf" srcId="{80F970EF-708E-4D0C-A557-27DB6471CBA5}" destId="{75EF487C-B16B-4EAF-B9C3-3B347ED9677D}" srcOrd="0" destOrd="0" presId="urn:microsoft.com/office/officeart/2005/8/layout/orgChart1"/>
    <dgm:cxn modelId="{B8720C13-0435-4467-B152-BD136B785E49}" type="presOf" srcId="{D42EC767-598B-42CD-A8F7-6A26EBD820BB}" destId="{7F5771AE-8E5E-4FEE-9BD5-7C86F776898D}" srcOrd="0" destOrd="0" presId="urn:microsoft.com/office/officeart/2005/8/layout/orgChart1"/>
    <dgm:cxn modelId="{07D369AF-3757-4393-9525-25F7CD6E5D06}" srcId="{D42EC767-598B-42CD-A8F7-6A26EBD820BB}" destId="{80F970EF-708E-4D0C-A557-27DB6471CBA5}" srcOrd="2" destOrd="0" parTransId="{1ADDC858-0ECE-46D8-8ADB-4B5EC2BEEA5E}" sibTransId="{F9629090-50B4-45C6-9716-7B7134C22BB2}"/>
    <dgm:cxn modelId="{FB7CBE66-047D-423C-BC83-1D415C19AC22}" srcId="{D42EC767-598B-42CD-A8F7-6A26EBD820BB}" destId="{F3DAEB25-9D53-4EC8-B81C-287FA7468B58}" srcOrd="0" destOrd="0" parTransId="{293B8236-07A1-42E6-AAA6-13388BF4117C}" sibTransId="{ADDD2AEC-6C70-41D5-BD3D-E09F5E516CB3}"/>
    <dgm:cxn modelId="{7C23D9BC-8BD0-4A86-92D7-CB85E6B73CE5}" type="presOf" srcId="{C1FC54D2-9F0E-45BE-9E4C-6819D8E27EB1}" destId="{86C5A77F-AB6E-4A4A-8C1D-8BB601E7283D}" srcOrd="0" destOrd="0" presId="urn:microsoft.com/office/officeart/2005/8/layout/orgChart1"/>
    <dgm:cxn modelId="{0F5C5204-7DF9-4F82-B369-24C61834991D}" type="presOf" srcId="{293B8236-07A1-42E6-AAA6-13388BF4117C}" destId="{3D81EC81-8724-4418-96F0-6E71A297B07F}" srcOrd="0" destOrd="0" presId="urn:microsoft.com/office/officeart/2005/8/layout/orgChart1"/>
    <dgm:cxn modelId="{6AFA505A-DA17-4CDC-A413-27DA86DB3D64}" type="presOf" srcId="{F3DAEB25-9D53-4EC8-B81C-287FA7468B58}" destId="{630C24BA-F663-49F9-8F64-95809A4D1DAE}" srcOrd="0" destOrd="0" presId="urn:microsoft.com/office/officeart/2005/8/layout/orgChart1"/>
    <dgm:cxn modelId="{3E6AC259-9C33-4AE1-AA87-D31DF8E97E8C}" type="presOf" srcId="{80F970EF-708E-4D0C-A557-27DB6471CBA5}" destId="{8DA4F7D9-BBEB-44E5-90A2-2BE6BAB28C62}" srcOrd="1"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5B8A77A5-C3FA-47AB-B0E5-FCFF06E9F59C}" type="presParOf" srcId="{EE305D57-0971-43EE-AA17-EE3294D6F4D7}" destId="{EC4FCB51-C026-4D76-8AE2-FD9754165DC9}" srcOrd="0" destOrd="0" presId="urn:microsoft.com/office/officeart/2005/8/layout/orgChart1"/>
    <dgm:cxn modelId="{59046B71-ABEC-46D5-BA55-B6C36BB7181F}" type="presParOf" srcId="{EC4FCB51-C026-4D76-8AE2-FD9754165DC9}" destId="{B4009F85-88D1-4ECB-BC30-559913124383}" srcOrd="0" destOrd="0" presId="urn:microsoft.com/office/officeart/2005/8/layout/orgChart1"/>
    <dgm:cxn modelId="{D096A8EC-EE5D-445D-8729-7F9D64ED9A48}" type="presParOf" srcId="{B4009F85-88D1-4ECB-BC30-559913124383}" destId="{7F5771AE-8E5E-4FEE-9BD5-7C86F776898D}" srcOrd="0" destOrd="0" presId="urn:microsoft.com/office/officeart/2005/8/layout/orgChart1"/>
    <dgm:cxn modelId="{35BA51EC-83F3-4CDE-8E8F-2748F6975FF3}" type="presParOf" srcId="{B4009F85-88D1-4ECB-BC30-559913124383}" destId="{CDE2AF08-A0BA-4956-B8B3-00C72D387E1A}" srcOrd="1" destOrd="0" presId="urn:microsoft.com/office/officeart/2005/8/layout/orgChart1"/>
    <dgm:cxn modelId="{C8F190AF-D278-4236-8AC0-CA15AF7BFC91}" type="presParOf" srcId="{EC4FCB51-C026-4D76-8AE2-FD9754165DC9}" destId="{936FDFED-6E70-42C6-84D4-4F4B72C0A780}" srcOrd="1" destOrd="0" presId="urn:microsoft.com/office/officeart/2005/8/layout/orgChart1"/>
    <dgm:cxn modelId="{9D5C891E-B198-4009-9E78-29914F5C1F6A}" type="presParOf" srcId="{936FDFED-6E70-42C6-84D4-4F4B72C0A780}" destId="{3D81EC81-8724-4418-96F0-6E71A297B07F}" srcOrd="0" destOrd="0" presId="urn:microsoft.com/office/officeart/2005/8/layout/orgChart1"/>
    <dgm:cxn modelId="{37D4DCEE-88E1-4807-B86D-FE6677BE3ED0}" type="presParOf" srcId="{936FDFED-6E70-42C6-84D4-4F4B72C0A780}" destId="{052B3FF0-1E3D-4ED1-ACB4-5EB3B3DC89C4}" srcOrd="1" destOrd="0" presId="urn:microsoft.com/office/officeart/2005/8/layout/orgChart1"/>
    <dgm:cxn modelId="{C23B327C-55DA-40E5-9A77-682515CABAB5}" type="presParOf" srcId="{052B3FF0-1E3D-4ED1-ACB4-5EB3B3DC89C4}" destId="{BE15C26C-AAEA-4093-A21A-CEE32499E8A0}" srcOrd="0" destOrd="0" presId="urn:microsoft.com/office/officeart/2005/8/layout/orgChart1"/>
    <dgm:cxn modelId="{DF9D548F-0847-4398-B1E3-8A6A4B61C504}" type="presParOf" srcId="{BE15C26C-AAEA-4093-A21A-CEE32499E8A0}" destId="{630C24BA-F663-49F9-8F64-95809A4D1DAE}" srcOrd="0" destOrd="0" presId="urn:microsoft.com/office/officeart/2005/8/layout/orgChart1"/>
    <dgm:cxn modelId="{6F9830E2-1F43-45CB-8D39-4D366618E67B}" type="presParOf" srcId="{BE15C26C-AAEA-4093-A21A-CEE32499E8A0}" destId="{92BCCDEA-A786-4678-96B1-9F6885F127C1}" srcOrd="1" destOrd="0" presId="urn:microsoft.com/office/officeart/2005/8/layout/orgChart1"/>
    <dgm:cxn modelId="{BF7429CC-2FB4-418C-893A-0AD22453EE54}" type="presParOf" srcId="{052B3FF0-1E3D-4ED1-ACB4-5EB3B3DC89C4}" destId="{808C6D36-547B-4349-B77D-B6053E5B6F95}" srcOrd="1" destOrd="0" presId="urn:microsoft.com/office/officeart/2005/8/layout/orgChart1"/>
    <dgm:cxn modelId="{629E084F-C0DF-4E3A-A087-434838E9034E}" type="presParOf" srcId="{052B3FF0-1E3D-4ED1-ACB4-5EB3B3DC89C4}" destId="{2A6EF782-14B7-4480-9BFD-E6780FABD5A1}" srcOrd="2" destOrd="0" presId="urn:microsoft.com/office/officeart/2005/8/layout/orgChart1"/>
    <dgm:cxn modelId="{8CDDD5EA-12CE-4C71-8AD2-65410A35C6A3}" type="presParOf" srcId="{936FDFED-6E70-42C6-84D4-4F4B72C0A780}" destId="{E042A038-13DA-4B41-9021-7DCA3CEFE00F}" srcOrd="2" destOrd="0" presId="urn:microsoft.com/office/officeart/2005/8/layout/orgChart1"/>
    <dgm:cxn modelId="{1E978525-552F-4A22-80B3-BC2135006970}" type="presParOf" srcId="{936FDFED-6E70-42C6-84D4-4F4B72C0A780}" destId="{235545C9-99A0-4F6A-B079-7A2487A5658F}" srcOrd="3" destOrd="0" presId="urn:microsoft.com/office/officeart/2005/8/layout/orgChart1"/>
    <dgm:cxn modelId="{30791F03-0FF2-499C-BF99-2BDEBF97448B}" type="presParOf" srcId="{235545C9-99A0-4F6A-B079-7A2487A5658F}" destId="{BDF9A380-221A-464B-8A3F-9335A40516F6}" srcOrd="0" destOrd="0" presId="urn:microsoft.com/office/officeart/2005/8/layout/orgChart1"/>
    <dgm:cxn modelId="{82044ECA-0605-4C77-BCCD-29C98B6EA566}" type="presParOf" srcId="{BDF9A380-221A-464B-8A3F-9335A40516F6}" destId="{86C5A77F-AB6E-4A4A-8C1D-8BB601E7283D}" srcOrd="0" destOrd="0" presId="urn:microsoft.com/office/officeart/2005/8/layout/orgChart1"/>
    <dgm:cxn modelId="{9A3C5B3C-B9A3-4C16-9117-84B9996CB4B2}" type="presParOf" srcId="{BDF9A380-221A-464B-8A3F-9335A40516F6}" destId="{CE5B35FD-9216-4927-BCB5-6035E55E553B}" srcOrd="1" destOrd="0" presId="urn:microsoft.com/office/officeart/2005/8/layout/orgChart1"/>
    <dgm:cxn modelId="{BF5C0AA5-9B5F-4945-A659-E40B73CC919D}" type="presParOf" srcId="{235545C9-99A0-4F6A-B079-7A2487A5658F}" destId="{BDFEF3D7-04B5-4604-8EDC-44E3C4A4DEF3}" srcOrd="1" destOrd="0" presId="urn:microsoft.com/office/officeart/2005/8/layout/orgChart1"/>
    <dgm:cxn modelId="{1D4B2530-603A-469E-AA3C-AD2C3B3F254C}" type="presParOf" srcId="{235545C9-99A0-4F6A-B079-7A2487A5658F}" destId="{02168560-CA95-4F40-A6D6-D4BAA4FD760A}" srcOrd="2" destOrd="0" presId="urn:microsoft.com/office/officeart/2005/8/layout/orgChart1"/>
    <dgm:cxn modelId="{2407A2EB-5FE9-4DF2-B5E9-5EFD71445B83}" type="presParOf" srcId="{936FDFED-6E70-42C6-84D4-4F4B72C0A780}" destId="{68A002B9-51DD-4526-9DB5-1A4A1633DE5B}" srcOrd="4" destOrd="0" presId="urn:microsoft.com/office/officeart/2005/8/layout/orgChart1"/>
    <dgm:cxn modelId="{22316D71-EBBB-4C63-8549-2801013FA3B0}" type="presParOf" srcId="{936FDFED-6E70-42C6-84D4-4F4B72C0A780}" destId="{8807C6C0-6617-4D47-998E-32298FE5B876}" srcOrd="5" destOrd="0" presId="urn:microsoft.com/office/officeart/2005/8/layout/orgChart1"/>
    <dgm:cxn modelId="{1B497E6A-7C43-4298-B71A-25796D58B831}" type="presParOf" srcId="{8807C6C0-6617-4D47-998E-32298FE5B876}" destId="{DCCF6FB7-E34F-42EC-B033-037A4BCA805C}" srcOrd="0" destOrd="0" presId="urn:microsoft.com/office/officeart/2005/8/layout/orgChart1"/>
    <dgm:cxn modelId="{87FC4495-EA5E-4FB8-BA6E-F04ED443F5B9}" type="presParOf" srcId="{DCCF6FB7-E34F-42EC-B033-037A4BCA805C}" destId="{75EF487C-B16B-4EAF-B9C3-3B347ED9677D}" srcOrd="0" destOrd="0" presId="urn:microsoft.com/office/officeart/2005/8/layout/orgChart1"/>
    <dgm:cxn modelId="{C0A975CD-A715-48CE-B82C-35F083765A01}" type="presParOf" srcId="{DCCF6FB7-E34F-42EC-B033-037A4BCA805C}" destId="{8DA4F7D9-BBEB-44E5-90A2-2BE6BAB28C62}" srcOrd="1" destOrd="0" presId="urn:microsoft.com/office/officeart/2005/8/layout/orgChart1"/>
    <dgm:cxn modelId="{ABF565F1-AE03-4CDF-9183-28260373297E}" type="presParOf" srcId="{8807C6C0-6617-4D47-998E-32298FE5B876}" destId="{18986653-DD45-4887-9EFD-9FEC2A3C1725}" srcOrd="1" destOrd="0" presId="urn:microsoft.com/office/officeart/2005/8/layout/orgChart1"/>
    <dgm:cxn modelId="{F3E8512E-F696-4161-8AA1-6F68E8D01BD0}" type="presParOf" srcId="{8807C6C0-6617-4D47-998E-32298FE5B876}" destId="{DB58D8DA-CAEF-48FD-89C6-F96EF90D11E1}" srcOrd="2" destOrd="0" presId="urn:microsoft.com/office/officeart/2005/8/layout/orgChart1"/>
    <dgm:cxn modelId="{5C460570-7842-44F9-9F1F-57B0E80654C5}"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مسموحات المشتريات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مسموحات مشتريات على الحساب (بالأجل)</a:t>
          </a:r>
        </a:p>
        <a:p>
          <a:pPr algn="r">
            <a:lnSpc>
              <a:spcPct val="150000"/>
            </a:lnSpc>
          </a:pPr>
          <a:r>
            <a:rPr lang="ar-SA" sz="1800" b="1" dirty="0" smtClean="0">
              <a:solidFill>
                <a:srgbClr val="FF0000"/>
              </a:solidFill>
            </a:rPr>
            <a:t>×× </a:t>
          </a:r>
          <a:r>
            <a:rPr lang="ar-SA" sz="1800" b="1" dirty="0" smtClean="0"/>
            <a:t> من حـ/ الدائنون</a:t>
          </a:r>
        </a:p>
        <a:p>
          <a:pPr algn="ctr">
            <a:lnSpc>
              <a:spcPct val="150000"/>
            </a:lnSpc>
          </a:pPr>
          <a:r>
            <a:rPr lang="ar-SA" sz="1800" b="0" dirty="0" smtClean="0">
              <a:solidFill>
                <a:srgbClr val="FF0000"/>
              </a:solidFill>
            </a:rPr>
            <a:t>  ××</a:t>
          </a:r>
          <a:r>
            <a:rPr lang="ar-SA" sz="1800" b="1" dirty="0" smtClean="0"/>
            <a:t> إلى </a:t>
          </a:r>
          <a:r>
            <a:rPr lang="ar-SA" sz="1800" b="1" dirty="0" err="1" smtClean="0"/>
            <a:t>حـ</a:t>
          </a:r>
          <a:r>
            <a:rPr lang="ar-SA" sz="1800" b="1" dirty="0" smtClean="0"/>
            <a:t>/ مسموحات المشتريات </a:t>
          </a:r>
        </a:p>
        <a:p>
          <a:pPr algn="ctr">
            <a:lnSpc>
              <a:spcPct val="90000"/>
            </a:lnSpc>
          </a:pPr>
          <a:r>
            <a:rPr lang="ar-SA" sz="1800" b="1" dirty="0" smtClean="0"/>
            <a:t> </a:t>
          </a:r>
        </a:p>
        <a:p>
          <a:pPr algn="r">
            <a:lnSpc>
              <a:spcPct val="90000"/>
            </a:lnSpc>
          </a:pPr>
          <a:r>
            <a:rPr lang="ar-SA" sz="1800" b="1" dirty="0" smtClean="0"/>
            <a:t>           </a:t>
          </a:r>
          <a:r>
            <a:rPr lang="ar-SA" sz="1800" b="1" dirty="0" smtClean="0">
              <a:solidFill>
                <a:srgbClr val="FFFF00"/>
              </a:solidFill>
            </a:rPr>
            <a:t>إثبات مسموحات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مسموحات مشتريات بشيك</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a:t>
          </a:r>
          <a:r>
            <a:rPr lang="ar-SA" sz="1800" b="1" dirty="0" smtClean="0"/>
            <a:t>    من </a:t>
          </a:r>
          <a:r>
            <a:rPr lang="ar-SA" sz="1800" b="1" dirty="0" err="1" smtClean="0"/>
            <a:t>حـ</a:t>
          </a:r>
          <a:r>
            <a:rPr lang="ar-SA" sz="1800" b="1" dirty="0" smtClean="0"/>
            <a:t>/ البنك</a:t>
          </a:r>
        </a:p>
        <a:p>
          <a:pPr algn="ctr">
            <a:lnSpc>
              <a:spcPct val="150000"/>
            </a:lnSpc>
          </a:pPr>
          <a:r>
            <a:rPr lang="ar-SA" sz="1800" b="1" dirty="0" smtClean="0">
              <a:solidFill>
                <a:srgbClr val="FF0000"/>
              </a:solidFill>
            </a:rPr>
            <a:t>  ×× </a:t>
          </a:r>
          <a:r>
            <a:rPr lang="ar-SA" sz="1800" b="1" dirty="0" smtClean="0"/>
            <a:t>  إلى </a:t>
          </a:r>
          <a:r>
            <a:rPr lang="ar-SA" sz="1800" b="1" dirty="0" err="1" smtClean="0"/>
            <a:t>حـ</a:t>
          </a:r>
          <a:r>
            <a:rPr lang="ar-SA" sz="1800" b="1" dirty="0" smtClean="0"/>
            <a:t>/ مسموحات المشتريات</a:t>
          </a:r>
        </a:p>
        <a:p>
          <a:pPr algn="ctr">
            <a:lnSpc>
              <a:spcPct val="90000"/>
            </a:lnSpc>
          </a:pPr>
          <a:endParaRPr lang="ar-SA" sz="1800" b="1" dirty="0" smtClean="0"/>
        </a:p>
        <a:p>
          <a:pPr algn="r">
            <a:lnSpc>
              <a:spcPct val="90000"/>
            </a:lnSpc>
          </a:pPr>
          <a:r>
            <a:rPr lang="ar-SA" sz="1800" b="1" dirty="0" smtClean="0">
              <a:solidFill>
                <a:srgbClr val="FFFF00"/>
              </a:solidFill>
            </a:rPr>
            <a:t>             إثبات مسموحات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مسموحات مشتريات نقدية</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/الصندوق</a:t>
          </a:r>
        </a:p>
        <a:p>
          <a:pPr algn="ctr">
            <a:lnSpc>
              <a:spcPct val="150000"/>
            </a:lnSpc>
          </a:pPr>
          <a:r>
            <a:rPr lang="ar-SA" sz="1800" b="1" dirty="0" smtClean="0"/>
            <a:t>  </a:t>
          </a:r>
          <a:r>
            <a:rPr lang="ar-SA" sz="1800" b="1" dirty="0" smtClean="0">
              <a:solidFill>
                <a:srgbClr val="FF0000"/>
              </a:solidFill>
            </a:rPr>
            <a:t>××</a:t>
          </a:r>
          <a:r>
            <a:rPr lang="ar-SA" sz="1800" b="1" dirty="0" smtClean="0"/>
            <a:t>   إلى حـ/ مسموحات المشتريات</a:t>
          </a:r>
        </a:p>
        <a:p>
          <a:pPr algn="ctr">
            <a:lnSpc>
              <a:spcPct val="90000"/>
            </a:lnSpc>
          </a:pPr>
          <a:endParaRPr lang="ar-SA" sz="1800" b="1" dirty="0" smtClean="0"/>
        </a:p>
        <a:p>
          <a:pPr algn="ctr">
            <a:lnSpc>
              <a:spcPct val="90000"/>
            </a:lnSpc>
          </a:pPr>
          <a:r>
            <a:rPr lang="ar-SA" sz="1800" b="1" dirty="0" smtClean="0">
              <a:solidFill>
                <a:srgbClr val="FFFF00"/>
              </a:solidFill>
            </a:rPr>
            <a:t>          إثبات مسموحات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05755" custScaleY="247045"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10571" custScaleY="253277">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13367" custScaleY="253277">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3BA92F44-C277-4545-A785-8F35D3D351D0}" type="presOf" srcId="{0EA36718-E521-48DC-BBCD-0E3B5A27BD8A}" destId="{EE305D57-0971-43EE-AA17-EE3294D6F4D7}" srcOrd="0" destOrd="0" presId="urn:microsoft.com/office/officeart/2005/8/layout/orgChart1"/>
    <dgm:cxn modelId="{95A210C7-B1FC-4EC5-81BC-D5B4785195AC}" type="presOf" srcId="{F3DAEB25-9D53-4EC8-B81C-287FA7468B58}" destId="{630C24BA-F663-49F9-8F64-95809A4D1DAE}" srcOrd="0" destOrd="0" presId="urn:microsoft.com/office/officeart/2005/8/layout/orgChart1"/>
    <dgm:cxn modelId="{421943DE-E062-4BFB-8890-71075C02383E}" type="presOf" srcId="{F3DAEB25-9D53-4EC8-B81C-287FA7468B58}" destId="{92BCCDEA-A786-4678-96B1-9F6885F127C1}" srcOrd="1" destOrd="0" presId="urn:microsoft.com/office/officeart/2005/8/layout/orgChart1"/>
    <dgm:cxn modelId="{F601C775-C12E-4663-87B1-1D298146419E}" type="presOf" srcId="{293B8236-07A1-42E6-AAA6-13388BF4117C}" destId="{3D81EC81-8724-4418-96F0-6E71A297B07F}" srcOrd="0" destOrd="0" presId="urn:microsoft.com/office/officeart/2005/8/layout/orgChart1"/>
    <dgm:cxn modelId="{A8E84B44-1CD3-4A48-AFDE-6D0611F7875F}" type="presOf" srcId="{C1FC54D2-9F0E-45BE-9E4C-6819D8E27EB1}" destId="{CE5B35FD-9216-4927-BCB5-6035E55E553B}" srcOrd="1" destOrd="0" presId="urn:microsoft.com/office/officeart/2005/8/layout/orgChart1"/>
    <dgm:cxn modelId="{C7B7A2E8-04C8-42FF-A7E5-ECBD4DD7447B}" type="presOf" srcId="{7325B048-9FCE-44B8-9F36-D98DA2E443F4}" destId="{E042A038-13DA-4B41-9021-7DCA3CEFE00F}" srcOrd="0"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CDA7DF5D-ADF7-4760-A9FA-32C695D945C8}" type="presOf" srcId="{80F970EF-708E-4D0C-A557-27DB6471CBA5}" destId="{75EF487C-B16B-4EAF-B9C3-3B347ED9677D}" srcOrd="0" destOrd="0" presId="urn:microsoft.com/office/officeart/2005/8/layout/orgChart1"/>
    <dgm:cxn modelId="{875A3211-92BB-43A7-8E17-177CDDD03A75}" type="presOf" srcId="{D42EC767-598B-42CD-A8F7-6A26EBD820BB}" destId="{CDE2AF08-A0BA-4956-B8B3-00C72D387E1A}" srcOrd="1" destOrd="0" presId="urn:microsoft.com/office/officeart/2005/8/layout/orgChart1"/>
    <dgm:cxn modelId="{07D369AF-3757-4393-9525-25F7CD6E5D06}" srcId="{D42EC767-598B-42CD-A8F7-6A26EBD820BB}" destId="{80F970EF-708E-4D0C-A557-27DB6471CBA5}" srcOrd="2" destOrd="0" parTransId="{1ADDC858-0ECE-46D8-8ADB-4B5EC2BEEA5E}" sibTransId="{F9629090-50B4-45C6-9716-7B7134C22BB2}"/>
    <dgm:cxn modelId="{DF33E1E2-A1EE-443C-A855-FDB7F8AEF284}" type="presOf" srcId="{D42EC767-598B-42CD-A8F7-6A26EBD820BB}" destId="{7F5771AE-8E5E-4FEE-9BD5-7C86F776898D}" srcOrd="0"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FB7CBE66-047D-423C-BC83-1D415C19AC22}" srcId="{D42EC767-598B-42CD-A8F7-6A26EBD820BB}" destId="{F3DAEB25-9D53-4EC8-B81C-287FA7468B58}" srcOrd="0" destOrd="0" parTransId="{293B8236-07A1-42E6-AAA6-13388BF4117C}" sibTransId="{ADDD2AEC-6C70-41D5-BD3D-E09F5E516CB3}"/>
    <dgm:cxn modelId="{9E43C116-2569-49D1-8AD0-08CA9E8A2524}" type="presOf" srcId="{1ADDC858-0ECE-46D8-8ADB-4B5EC2BEEA5E}" destId="{68A002B9-51DD-4526-9DB5-1A4A1633DE5B}" srcOrd="0" destOrd="0" presId="urn:microsoft.com/office/officeart/2005/8/layout/orgChart1"/>
    <dgm:cxn modelId="{5A78B5D9-99C9-4808-A00E-8E2942F59D15}" type="presOf" srcId="{C1FC54D2-9F0E-45BE-9E4C-6819D8E27EB1}" destId="{86C5A77F-AB6E-4A4A-8C1D-8BB601E7283D}" srcOrd="0" destOrd="0" presId="urn:microsoft.com/office/officeart/2005/8/layout/orgChart1"/>
    <dgm:cxn modelId="{D5E3A87A-EAE1-456E-BA44-4EC1DE05F848}" type="presOf" srcId="{80F970EF-708E-4D0C-A557-27DB6471CBA5}" destId="{8DA4F7D9-BBEB-44E5-90A2-2BE6BAB28C62}" srcOrd="1" destOrd="0" presId="urn:microsoft.com/office/officeart/2005/8/layout/orgChart1"/>
    <dgm:cxn modelId="{777458CF-AB04-4D55-8525-971F7CF3837B}" type="presParOf" srcId="{EE305D57-0971-43EE-AA17-EE3294D6F4D7}" destId="{EC4FCB51-C026-4D76-8AE2-FD9754165DC9}" srcOrd="0" destOrd="0" presId="urn:microsoft.com/office/officeart/2005/8/layout/orgChart1"/>
    <dgm:cxn modelId="{0E1E5B74-F6CA-4199-AD4B-1925F142F371}" type="presParOf" srcId="{EC4FCB51-C026-4D76-8AE2-FD9754165DC9}" destId="{B4009F85-88D1-4ECB-BC30-559913124383}" srcOrd="0" destOrd="0" presId="urn:microsoft.com/office/officeart/2005/8/layout/orgChart1"/>
    <dgm:cxn modelId="{DFF9D483-81A3-44C0-9A93-069EB820D6DC}" type="presParOf" srcId="{B4009F85-88D1-4ECB-BC30-559913124383}" destId="{7F5771AE-8E5E-4FEE-9BD5-7C86F776898D}" srcOrd="0" destOrd="0" presId="urn:microsoft.com/office/officeart/2005/8/layout/orgChart1"/>
    <dgm:cxn modelId="{ACE38D31-6D30-4D19-8EEA-B86A9964E7A8}" type="presParOf" srcId="{B4009F85-88D1-4ECB-BC30-559913124383}" destId="{CDE2AF08-A0BA-4956-B8B3-00C72D387E1A}" srcOrd="1" destOrd="0" presId="urn:microsoft.com/office/officeart/2005/8/layout/orgChart1"/>
    <dgm:cxn modelId="{BE7E558E-236F-4B12-A250-2AF510692DE1}" type="presParOf" srcId="{EC4FCB51-C026-4D76-8AE2-FD9754165DC9}" destId="{936FDFED-6E70-42C6-84D4-4F4B72C0A780}" srcOrd="1" destOrd="0" presId="urn:microsoft.com/office/officeart/2005/8/layout/orgChart1"/>
    <dgm:cxn modelId="{28BF4039-7D80-4CA2-8206-843E33B0326C}" type="presParOf" srcId="{936FDFED-6E70-42C6-84D4-4F4B72C0A780}" destId="{3D81EC81-8724-4418-96F0-6E71A297B07F}" srcOrd="0" destOrd="0" presId="urn:microsoft.com/office/officeart/2005/8/layout/orgChart1"/>
    <dgm:cxn modelId="{5F410CB1-BA9C-49A8-84F8-7E98BA938896}" type="presParOf" srcId="{936FDFED-6E70-42C6-84D4-4F4B72C0A780}" destId="{052B3FF0-1E3D-4ED1-ACB4-5EB3B3DC89C4}" srcOrd="1" destOrd="0" presId="urn:microsoft.com/office/officeart/2005/8/layout/orgChart1"/>
    <dgm:cxn modelId="{E764F200-C892-48E6-8005-51A13BC1087B}" type="presParOf" srcId="{052B3FF0-1E3D-4ED1-ACB4-5EB3B3DC89C4}" destId="{BE15C26C-AAEA-4093-A21A-CEE32499E8A0}" srcOrd="0" destOrd="0" presId="urn:microsoft.com/office/officeart/2005/8/layout/orgChart1"/>
    <dgm:cxn modelId="{E315A978-6FCC-464A-A86C-189708F1A87A}" type="presParOf" srcId="{BE15C26C-AAEA-4093-A21A-CEE32499E8A0}" destId="{630C24BA-F663-49F9-8F64-95809A4D1DAE}" srcOrd="0" destOrd="0" presId="urn:microsoft.com/office/officeart/2005/8/layout/orgChart1"/>
    <dgm:cxn modelId="{44CC5D7A-E207-4548-A324-138F0CD6C6FB}" type="presParOf" srcId="{BE15C26C-AAEA-4093-A21A-CEE32499E8A0}" destId="{92BCCDEA-A786-4678-96B1-9F6885F127C1}" srcOrd="1" destOrd="0" presId="urn:microsoft.com/office/officeart/2005/8/layout/orgChart1"/>
    <dgm:cxn modelId="{9F3B4DCE-E49D-4575-B9DE-A85ED2F05339}" type="presParOf" srcId="{052B3FF0-1E3D-4ED1-ACB4-5EB3B3DC89C4}" destId="{808C6D36-547B-4349-B77D-B6053E5B6F95}" srcOrd="1" destOrd="0" presId="urn:microsoft.com/office/officeart/2005/8/layout/orgChart1"/>
    <dgm:cxn modelId="{96EBBDA8-C2AC-4FAF-916C-FD164ADA59AB}" type="presParOf" srcId="{052B3FF0-1E3D-4ED1-ACB4-5EB3B3DC89C4}" destId="{2A6EF782-14B7-4480-9BFD-E6780FABD5A1}" srcOrd="2" destOrd="0" presId="urn:microsoft.com/office/officeart/2005/8/layout/orgChart1"/>
    <dgm:cxn modelId="{C74F1BB6-E0C3-47D5-9427-4F0A9B6B01F9}" type="presParOf" srcId="{936FDFED-6E70-42C6-84D4-4F4B72C0A780}" destId="{E042A038-13DA-4B41-9021-7DCA3CEFE00F}" srcOrd="2" destOrd="0" presId="urn:microsoft.com/office/officeart/2005/8/layout/orgChart1"/>
    <dgm:cxn modelId="{8BA5BBA8-A33E-49CE-937A-3ABD0FE90D89}" type="presParOf" srcId="{936FDFED-6E70-42C6-84D4-4F4B72C0A780}" destId="{235545C9-99A0-4F6A-B079-7A2487A5658F}" srcOrd="3" destOrd="0" presId="urn:microsoft.com/office/officeart/2005/8/layout/orgChart1"/>
    <dgm:cxn modelId="{7AD8A95D-3822-4C2F-9257-8D34AE8B8E0C}" type="presParOf" srcId="{235545C9-99A0-4F6A-B079-7A2487A5658F}" destId="{BDF9A380-221A-464B-8A3F-9335A40516F6}" srcOrd="0" destOrd="0" presId="urn:microsoft.com/office/officeart/2005/8/layout/orgChart1"/>
    <dgm:cxn modelId="{850CBD48-71B6-4AD4-B498-118DB7ACCCCE}" type="presParOf" srcId="{BDF9A380-221A-464B-8A3F-9335A40516F6}" destId="{86C5A77F-AB6E-4A4A-8C1D-8BB601E7283D}" srcOrd="0" destOrd="0" presId="urn:microsoft.com/office/officeart/2005/8/layout/orgChart1"/>
    <dgm:cxn modelId="{FAAF8292-6DBD-458A-B7BC-FC5DB16EDB85}" type="presParOf" srcId="{BDF9A380-221A-464B-8A3F-9335A40516F6}" destId="{CE5B35FD-9216-4927-BCB5-6035E55E553B}" srcOrd="1" destOrd="0" presId="urn:microsoft.com/office/officeart/2005/8/layout/orgChart1"/>
    <dgm:cxn modelId="{85FFB8D7-9EFE-462E-87B6-DD462FE2BA1D}" type="presParOf" srcId="{235545C9-99A0-4F6A-B079-7A2487A5658F}" destId="{BDFEF3D7-04B5-4604-8EDC-44E3C4A4DEF3}" srcOrd="1" destOrd="0" presId="urn:microsoft.com/office/officeart/2005/8/layout/orgChart1"/>
    <dgm:cxn modelId="{EBB7E471-1794-4461-AF04-DBF00E81F7C3}" type="presParOf" srcId="{235545C9-99A0-4F6A-B079-7A2487A5658F}" destId="{02168560-CA95-4F40-A6D6-D4BAA4FD760A}" srcOrd="2" destOrd="0" presId="urn:microsoft.com/office/officeart/2005/8/layout/orgChart1"/>
    <dgm:cxn modelId="{EE0FAFEC-5A4D-41EF-9D15-DA700421698D}" type="presParOf" srcId="{936FDFED-6E70-42C6-84D4-4F4B72C0A780}" destId="{68A002B9-51DD-4526-9DB5-1A4A1633DE5B}" srcOrd="4" destOrd="0" presId="urn:microsoft.com/office/officeart/2005/8/layout/orgChart1"/>
    <dgm:cxn modelId="{8F73D2EA-C344-4B3D-A405-6FAEE5542315}" type="presParOf" srcId="{936FDFED-6E70-42C6-84D4-4F4B72C0A780}" destId="{8807C6C0-6617-4D47-998E-32298FE5B876}" srcOrd="5" destOrd="0" presId="urn:microsoft.com/office/officeart/2005/8/layout/orgChart1"/>
    <dgm:cxn modelId="{E7CD1EB7-D9D8-43CC-B3C8-DBCCB4ADB542}" type="presParOf" srcId="{8807C6C0-6617-4D47-998E-32298FE5B876}" destId="{DCCF6FB7-E34F-42EC-B033-037A4BCA805C}" srcOrd="0" destOrd="0" presId="urn:microsoft.com/office/officeart/2005/8/layout/orgChart1"/>
    <dgm:cxn modelId="{D4FB514C-FEF7-4AFA-956C-2D824620AD17}" type="presParOf" srcId="{DCCF6FB7-E34F-42EC-B033-037A4BCA805C}" destId="{75EF487C-B16B-4EAF-B9C3-3B347ED9677D}" srcOrd="0" destOrd="0" presId="urn:microsoft.com/office/officeart/2005/8/layout/orgChart1"/>
    <dgm:cxn modelId="{9EDCB3E1-CAF2-4790-ABB8-7ED40F737293}" type="presParOf" srcId="{DCCF6FB7-E34F-42EC-B033-037A4BCA805C}" destId="{8DA4F7D9-BBEB-44E5-90A2-2BE6BAB28C62}" srcOrd="1" destOrd="0" presId="urn:microsoft.com/office/officeart/2005/8/layout/orgChart1"/>
    <dgm:cxn modelId="{F179D12B-A5EF-4C8C-B96D-E3E772711F6A}" type="presParOf" srcId="{8807C6C0-6617-4D47-998E-32298FE5B876}" destId="{18986653-DD45-4887-9EFD-9FEC2A3C1725}" srcOrd="1" destOrd="0" presId="urn:microsoft.com/office/officeart/2005/8/layout/orgChart1"/>
    <dgm:cxn modelId="{2CE5BDD2-9045-4326-9747-7DB7BDED56D8}" type="presParOf" srcId="{8807C6C0-6617-4D47-998E-32298FE5B876}" destId="{DB58D8DA-CAEF-48FD-89C6-F96EF90D11E1}" srcOrd="2" destOrd="0" presId="urn:microsoft.com/office/officeart/2005/8/layout/orgChart1"/>
    <dgm:cxn modelId="{21D25CB7-59FD-4B87-9AA4-16D7D12D0048}"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C59AC4-4B8E-4B3F-BBE4-802032B81EC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222C44D-E526-4F72-B25E-FD6124F13145}">
      <dgm:prSet phldrT="[Text]" custT="1"/>
      <dgm:spPr/>
      <dgm:t>
        <a:bodyPr/>
        <a:lstStyle/>
        <a:p>
          <a:r>
            <a:rPr lang="ar-SA" sz="4000" b="1" dirty="0" smtClean="0">
              <a:solidFill>
                <a:srgbClr val="FF0000"/>
              </a:solidFill>
            </a:rPr>
            <a:t>30/10/4</a:t>
          </a:r>
          <a:endParaRPr lang="en-GB" sz="4000" b="1" dirty="0">
            <a:solidFill>
              <a:srgbClr val="FF0000"/>
            </a:solidFill>
          </a:endParaRPr>
        </a:p>
      </dgm:t>
    </dgm:pt>
    <dgm:pt modelId="{4F5D2701-BACA-445C-8FE1-587E6FFBF8E7}" type="parTrans" cxnId="{371811DC-813F-42ED-AD13-8077EDF64730}">
      <dgm:prSet/>
      <dgm:spPr/>
      <dgm:t>
        <a:bodyPr/>
        <a:lstStyle/>
        <a:p>
          <a:endParaRPr lang="en-GB"/>
        </a:p>
      </dgm:t>
    </dgm:pt>
    <dgm:pt modelId="{9ADF1738-68FF-4A43-85C6-50457EC6D4C2}" type="sibTrans" cxnId="{371811DC-813F-42ED-AD13-8077EDF64730}">
      <dgm:prSet/>
      <dgm:spPr/>
      <dgm:t>
        <a:bodyPr/>
        <a:lstStyle/>
        <a:p>
          <a:endParaRPr lang="en-GB"/>
        </a:p>
      </dgm:t>
    </dgm:pt>
    <dgm:pt modelId="{4302DB88-A26B-401B-8D7E-B9F7174DC4E2}">
      <dgm:prSet phldrT="[Text]" custT="1"/>
      <dgm:spPr/>
      <dgm:t>
        <a:bodyPr/>
        <a:lstStyle/>
        <a:p>
          <a:r>
            <a:rPr lang="ar-SA" sz="2800" b="1" dirty="0" smtClean="0"/>
            <a:t>فترة الائتمان</a:t>
          </a:r>
        </a:p>
        <a:p>
          <a:r>
            <a:rPr lang="ar-SA" sz="2800" b="1" dirty="0" smtClean="0"/>
            <a:t>أي أقصى مدة بالأيام من تاريخ الشراء لسداد إجمالي القيمة بدون خصم</a:t>
          </a:r>
          <a:endParaRPr lang="en-GB" sz="2800" b="1" dirty="0"/>
        </a:p>
      </dgm:t>
    </dgm:pt>
    <dgm:pt modelId="{CEEFD322-BDE4-48B3-B94A-50B1CBEA8A85}" type="parTrans" cxnId="{03F2CDB1-4010-49D3-B6EC-3F253ECDAA6F}">
      <dgm:prSet/>
      <dgm:spPr/>
      <dgm:t>
        <a:bodyPr/>
        <a:lstStyle/>
        <a:p>
          <a:endParaRPr lang="en-GB"/>
        </a:p>
      </dgm:t>
    </dgm:pt>
    <dgm:pt modelId="{0C243ABD-B5F1-4B18-BEF2-5082457F4B7B}" type="sibTrans" cxnId="{03F2CDB1-4010-49D3-B6EC-3F253ECDAA6F}">
      <dgm:prSet/>
      <dgm:spPr/>
      <dgm:t>
        <a:bodyPr/>
        <a:lstStyle/>
        <a:p>
          <a:endParaRPr lang="en-GB"/>
        </a:p>
      </dgm:t>
    </dgm:pt>
    <dgm:pt modelId="{5730A9C3-2CB2-4D06-846E-D86B4155DEF3}">
      <dgm:prSet phldrT="[Text]" custT="1"/>
      <dgm:spPr/>
      <dgm:t>
        <a:bodyPr/>
        <a:lstStyle/>
        <a:p>
          <a:r>
            <a:rPr lang="ar-SA" sz="2800" b="1" dirty="0" smtClean="0"/>
            <a:t>المهلة من تاريخ الشراء بالأيام التي يمكن الاستفادة فيها بالخصم</a:t>
          </a:r>
          <a:endParaRPr lang="en-GB" sz="2800" b="1" dirty="0"/>
        </a:p>
      </dgm:t>
    </dgm:pt>
    <dgm:pt modelId="{9382579E-4332-4D35-B9AA-FE188F818E22}" type="parTrans" cxnId="{C43AE3E0-0B03-4B30-A422-9A6D23D22B2A}">
      <dgm:prSet/>
      <dgm:spPr/>
      <dgm:t>
        <a:bodyPr/>
        <a:lstStyle/>
        <a:p>
          <a:endParaRPr lang="en-GB"/>
        </a:p>
      </dgm:t>
    </dgm:pt>
    <dgm:pt modelId="{C7B9E33B-E828-4D9B-836F-B39557F06611}" type="sibTrans" cxnId="{C43AE3E0-0B03-4B30-A422-9A6D23D22B2A}">
      <dgm:prSet/>
      <dgm:spPr/>
      <dgm:t>
        <a:bodyPr/>
        <a:lstStyle/>
        <a:p>
          <a:endParaRPr lang="en-GB"/>
        </a:p>
      </dgm:t>
    </dgm:pt>
    <dgm:pt modelId="{5375C658-14DD-403E-8868-0891753C38F0}">
      <dgm:prSet phldrT="[Text]" custT="1"/>
      <dgm:spPr/>
      <dgm:t>
        <a:bodyPr/>
        <a:lstStyle/>
        <a:p>
          <a:r>
            <a:rPr lang="ar-SA" sz="2800" b="1" dirty="0" smtClean="0"/>
            <a:t>نسبة الخصم النقدي</a:t>
          </a:r>
          <a:endParaRPr lang="en-GB" sz="2800" b="1" dirty="0"/>
        </a:p>
      </dgm:t>
    </dgm:pt>
    <dgm:pt modelId="{E4998278-6806-401E-B4A0-92DD1F33930A}" type="parTrans" cxnId="{14B3E4BC-34AD-4775-9296-148F973A6A6E}">
      <dgm:prSet/>
      <dgm:spPr/>
      <dgm:t>
        <a:bodyPr/>
        <a:lstStyle/>
        <a:p>
          <a:endParaRPr lang="en-GB"/>
        </a:p>
      </dgm:t>
    </dgm:pt>
    <dgm:pt modelId="{0B0094DB-5C41-4D5B-B125-2DB68F109BD6}" type="sibTrans" cxnId="{14B3E4BC-34AD-4775-9296-148F973A6A6E}">
      <dgm:prSet/>
      <dgm:spPr/>
      <dgm:t>
        <a:bodyPr/>
        <a:lstStyle/>
        <a:p>
          <a:endParaRPr lang="en-GB"/>
        </a:p>
      </dgm:t>
    </dgm:pt>
    <dgm:pt modelId="{03EF5CF3-23B9-4D6A-9E4B-23B08C8C7A6A}" type="pres">
      <dgm:prSet presAssocID="{07C59AC4-4B8E-4B3F-BBE4-802032B81ECE}" presName="hierChild1" presStyleCnt="0">
        <dgm:presLayoutVars>
          <dgm:orgChart val="1"/>
          <dgm:chPref val="1"/>
          <dgm:dir/>
          <dgm:animOne val="branch"/>
          <dgm:animLvl val="lvl"/>
          <dgm:resizeHandles/>
        </dgm:presLayoutVars>
      </dgm:prSet>
      <dgm:spPr/>
      <dgm:t>
        <a:bodyPr/>
        <a:lstStyle/>
        <a:p>
          <a:endParaRPr lang="en-GB"/>
        </a:p>
      </dgm:t>
    </dgm:pt>
    <dgm:pt modelId="{78766E0C-AC65-4CA0-88D0-B687264B9F5F}" type="pres">
      <dgm:prSet presAssocID="{D222C44D-E526-4F72-B25E-FD6124F13145}" presName="hierRoot1" presStyleCnt="0">
        <dgm:presLayoutVars>
          <dgm:hierBranch val="init"/>
        </dgm:presLayoutVars>
      </dgm:prSet>
      <dgm:spPr/>
    </dgm:pt>
    <dgm:pt modelId="{B571A157-A0F3-427C-A446-8D4E602929BD}" type="pres">
      <dgm:prSet presAssocID="{D222C44D-E526-4F72-B25E-FD6124F13145}" presName="rootComposite1" presStyleCnt="0"/>
      <dgm:spPr/>
    </dgm:pt>
    <dgm:pt modelId="{6D5162D8-B15D-4DC3-BCFB-8869EE6700DB}" type="pres">
      <dgm:prSet presAssocID="{D222C44D-E526-4F72-B25E-FD6124F13145}" presName="rootText1" presStyleLbl="node0" presStyleIdx="0" presStyleCnt="1">
        <dgm:presLayoutVars>
          <dgm:chPref val="3"/>
        </dgm:presLayoutVars>
      </dgm:prSet>
      <dgm:spPr/>
      <dgm:t>
        <a:bodyPr/>
        <a:lstStyle/>
        <a:p>
          <a:endParaRPr lang="en-GB"/>
        </a:p>
      </dgm:t>
    </dgm:pt>
    <dgm:pt modelId="{DF79D13A-BB2D-443B-BE4F-F34559B68A17}" type="pres">
      <dgm:prSet presAssocID="{D222C44D-E526-4F72-B25E-FD6124F13145}" presName="rootConnector1" presStyleLbl="node1" presStyleIdx="0" presStyleCnt="0"/>
      <dgm:spPr/>
      <dgm:t>
        <a:bodyPr/>
        <a:lstStyle/>
        <a:p>
          <a:endParaRPr lang="en-GB"/>
        </a:p>
      </dgm:t>
    </dgm:pt>
    <dgm:pt modelId="{1C743136-F2BB-46B8-86F0-E9AF2FF9F09F}" type="pres">
      <dgm:prSet presAssocID="{D222C44D-E526-4F72-B25E-FD6124F13145}" presName="hierChild2" presStyleCnt="0"/>
      <dgm:spPr/>
    </dgm:pt>
    <dgm:pt modelId="{39072794-24AA-4746-86A9-5CEAD32B1D54}" type="pres">
      <dgm:prSet presAssocID="{CEEFD322-BDE4-48B3-B94A-50B1CBEA8A85}" presName="Name37" presStyleLbl="parChTrans1D2" presStyleIdx="0" presStyleCnt="3"/>
      <dgm:spPr/>
      <dgm:t>
        <a:bodyPr/>
        <a:lstStyle/>
        <a:p>
          <a:endParaRPr lang="en-GB"/>
        </a:p>
      </dgm:t>
    </dgm:pt>
    <dgm:pt modelId="{7C58EC65-65C3-4486-9789-11D6113083AA}" type="pres">
      <dgm:prSet presAssocID="{4302DB88-A26B-401B-8D7E-B9F7174DC4E2}" presName="hierRoot2" presStyleCnt="0">
        <dgm:presLayoutVars>
          <dgm:hierBranch val="init"/>
        </dgm:presLayoutVars>
      </dgm:prSet>
      <dgm:spPr/>
    </dgm:pt>
    <dgm:pt modelId="{9CB01062-07FF-4572-B071-493745A9636C}" type="pres">
      <dgm:prSet presAssocID="{4302DB88-A26B-401B-8D7E-B9F7174DC4E2}" presName="rootComposite" presStyleCnt="0"/>
      <dgm:spPr/>
    </dgm:pt>
    <dgm:pt modelId="{6DF4D77F-7229-407E-8B17-20C5619F25E6}" type="pres">
      <dgm:prSet presAssocID="{4302DB88-A26B-401B-8D7E-B9F7174DC4E2}" presName="rootText" presStyleLbl="node2" presStyleIdx="0" presStyleCnt="3" custScaleY="162041">
        <dgm:presLayoutVars>
          <dgm:chPref val="3"/>
        </dgm:presLayoutVars>
      </dgm:prSet>
      <dgm:spPr/>
      <dgm:t>
        <a:bodyPr/>
        <a:lstStyle/>
        <a:p>
          <a:endParaRPr lang="en-GB"/>
        </a:p>
      </dgm:t>
    </dgm:pt>
    <dgm:pt modelId="{82320B18-29A8-4F6B-8394-5A2671E5F7C9}" type="pres">
      <dgm:prSet presAssocID="{4302DB88-A26B-401B-8D7E-B9F7174DC4E2}" presName="rootConnector" presStyleLbl="node2" presStyleIdx="0" presStyleCnt="3"/>
      <dgm:spPr/>
      <dgm:t>
        <a:bodyPr/>
        <a:lstStyle/>
        <a:p>
          <a:endParaRPr lang="en-GB"/>
        </a:p>
      </dgm:t>
    </dgm:pt>
    <dgm:pt modelId="{3FEDEFC8-F0A8-41A7-B58A-08E17B82CF5B}" type="pres">
      <dgm:prSet presAssocID="{4302DB88-A26B-401B-8D7E-B9F7174DC4E2}" presName="hierChild4" presStyleCnt="0"/>
      <dgm:spPr/>
    </dgm:pt>
    <dgm:pt modelId="{B6C0796F-50FD-4617-BE1F-3844B4947649}" type="pres">
      <dgm:prSet presAssocID="{4302DB88-A26B-401B-8D7E-B9F7174DC4E2}" presName="hierChild5" presStyleCnt="0"/>
      <dgm:spPr/>
    </dgm:pt>
    <dgm:pt modelId="{856942CE-9AA5-46AF-B9B2-60EE2ED5D355}" type="pres">
      <dgm:prSet presAssocID="{9382579E-4332-4D35-B9AA-FE188F818E22}" presName="Name37" presStyleLbl="parChTrans1D2" presStyleIdx="1" presStyleCnt="3"/>
      <dgm:spPr/>
      <dgm:t>
        <a:bodyPr/>
        <a:lstStyle/>
        <a:p>
          <a:endParaRPr lang="en-GB"/>
        </a:p>
      </dgm:t>
    </dgm:pt>
    <dgm:pt modelId="{27DA9A1A-FB85-4621-B5E7-2E28524DB020}" type="pres">
      <dgm:prSet presAssocID="{5730A9C3-2CB2-4D06-846E-D86B4155DEF3}" presName="hierRoot2" presStyleCnt="0">
        <dgm:presLayoutVars>
          <dgm:hierBranch val="init"/>
        </dgm:presLayoutVars>
      </dgm:prSet>
      <dgm:spPr/>
    </dgm:pt>
    <dgm:pt modelId="{1A18A0C5-60FC-4EC7-9D9B-4195542D4DC6}" type="pres">
      <dgm:prSet presAssocID="{5730A9C3-2CB2-4D06-846E-D86B4155DEF3}" presName="rootComposite" presStyleCnt="0"/>
      <dgm:spPr/>
    </dgm:pt>
    <dgm:pt modelId="{2044BE9D-1D1E-4466-8F77-A791D9A1B105}" type="pres">
      <dgm:prSet presAssocID="{5730A9C3-2CB2-4D06-846E-D86B4155DEF3}" presName="rootText" presStyleLbl="node2" presStyleIdx="1" presStyleCnt="3" custScaleY="162077">
        <dgm:presLayoutVars>
          <dgm:chPref val="3"/>
        </dgm:presLayoutVars>
      </dgm:prSet>
      <dgm:spPr/>
      <dgm:t>
        <a:bodyPr/>
        <a:lstStyle/>
        <a:p>
          <a:endParaRPr lang="en-GB"/>
        </a:p>
      </dgm:t>
    </dgm:pt>
    <dgm:pt modelId="{04758D72-A3D3-488F-AF2A-0A077830F905}" type="pres">
      <dgm:prSet presAssocID="{5730A9C3-2CB2-4D06-846E-D86B4155DEF3}" presName="rootConnector" presStyleLbl="node2" presStyleIdx="1" presStyleCnt="3"/>
      <dgm:spPr/>
      <dgm:t>
        <a:bodyPr/>
        <a:lstStyle/>
        <a:p>
          <a:endParaRPr lang="en-GB"/>
        </a:p>
      </dgm:t>
    </dgm:pt>
    <dgm:pt modelId="{DD610887-26A2-4868-9C9A-CF373600DF6A}" type="pres">
      <dgm:prSet presAssocID="{5730A9C3-2CB2-4D06-846E-D86B4155DEF3}" presName="hierChild4" presStyleCnt="0"/>
      <dgm:spPr/>
    </dgm:pt>
    <dgm:pt modelId="{AC10098B-D584-4D88-A4E5-B4F69DBAE5D8}" type="pres">
      <dgm:prSet presAssocID="{5730A9C3-2CB2-4D06-846E-D86B4155DEF3}" presName="hierChild5" presStyleCnt="0"/>
      <dgm:spPr/>
    </dgm:pt>
    <dgm:pt modelId="{48C5A873-99A6-4C06-9F02-DE314B339F93}" type="pres">
      <dgm:prSet presAssocID="{E4998278-6806-401E-B4A0-92DD1F33930A}" presName="Name37" presStyleLbl="parChTrans1D2" presStyleIdx="2" presStyleCnt="3"/>
      <dgm:spPr/>
      <dgm:t>
        <a:bodyPr/>
        <a:lstStyle/>
        <a:p>
          <a:endParaRPr lang="en-GB"/>
        </a:p>
      </dgm:t>
    </dgm:pt>
    <dgm:pt modelId="{3C88721D-ADB7-4E9B-BCF9-61E5311D0834}" type="pres">
      <dgm:prSet presAssocID="{5375C658-14DD-403E-8868-0891753C38F0}" presName="hierRoot2" presStyleCnt="0">
        <dgm:presLayoutVars>
          <dgm:hierBranch val="init"/>
        </dgm:presLayoutVars>
      </dgm:prSet>
      <dgm:spPr/>
    </dgm:pt>
    <dgm:pt modelId="{F2A69F0D-86E0-4EE6-A18E-32E4AAFEA46C}" type="pres">
      <dgm:prSet presAssocID="{5375C658-14DD-403E-8868-0891753C38F0}" presName="rootComposite" presStyleCnt="0"/>
      <dgm:spPr/>
    </dgm:pt>
    <dgm:pt modelId="{C2F8995D-A418-43E7-B245-153343E048DD}" type="pres">
      <dgm:prSet presAssocID="{5375C658-14DD-403E-8868-0891753C38F0}" presName="rootText" presStyleLbl="node2" presStyleIdx="2" presStyleCnt="3" custScaleY="165785">
        <dgm:presLayoutVars>
          <dgm:chPref val="3"/>
        </dgm:presLayoutVars>
      </dgm:prSet>
      <dgm:spPr/>
      <dgm:t>
        <a:bodyPr/>
        <a:lstStyle/>
        <a:p>
          <a:endParaRPr lang="en-GB"/>
        </a:p>
      </dgm:t>
    </dgm:pt>
    <dgm:pt modelId="{C7B2C2C1-64EC-40AD-B04A-9C6884DC09B9}" type="pres">
      <dgm:prSet presAssocID="{5375C658-14DD-403E-8868-0891753C38F0}" presName="rootConnector" presStyleLbl="node2" presStyleIdx="2" presStyleCnt="3"/>
      <dgm:spPr/>
      <dgm:t>
        <a:bodyPr/>
        <a:lstStyle/>
        <a:p>
          <a:endParaRPr lang="en-GB"/>
        </a:p>
      </dgm:t>
    </dgm:pt>
    <dgm:pt modelId="{CA2E5FD5-F6B5-4AB0-AA41-0D80FAD1FF54}" type="pres">
      <dgm:prSet presAssocID="{5375C658-14DD-403E-8868-0891753C38F0}" presName="hierChild4" presStyleCnt="0"/>
      <dgm:spPr/>
    </dgm:pt>
    <dgm:pt modelId="{1C248298-F687-4FE7-86C0-C1B61406FD10}" type="pres">
      <dgm:prSet presAssocID="{5375C658-14DD-403E-8868-0891753C38F0}" presName="hierChild5" presStyleCnt="0"/>
      <dgm:spPr/>
    </dgm:pt>
    <dgm:pt modelId="{17D1B82B-AF24-4587-9EC3-4071A3B99A9C}" type="pres">
      <dgm:prSet presAssocID="{D222C44D-E526-4F72-B25E-FD6124F13145}" presName="hierChild3" presStyleCnt="0"/>
      <dgm:spPr/>
    </dgm:pt>
  </dgm:ptLst>
  <dgm:cxnLst>
    <dgm:cxn modelId="{97EC6378-A4F0-4F11-881F-4887CB483FBA}" type="presOf" srcId="{4302DB88-A26B-401B-8D7E-B9F7174DC4E2}" destId="{6DF4D77F-7229-407E-8B17-20C5619F25E6}" srcOrd="0" destOrd="0" presId="urn:microsoft.com/office/officeart/2005/8/layout/orgChart1"/>
    <dgm:cxn modelId="{F9D4C11C-DDA4-4F0A-92AE-377486F4626B}" type="presOf" srcId="{5375C658-14DD-403E-8868-0891753C38F0}" destId="{C7B2C2C1-64EC-40AD-B04A-9C6884DC09B9}" srcOrd="1" destOrd="0" presId="urn:microsoft.com/office/officeart/2005/8/layout/orgChart1"/>
    <dgm:cxn modelId="{9D9E1197-37BF-45E5-9F05-F554B58F51C0}" type="presOf" srcId="{4302DB88-A26B-401B-8D7E-B9F7174DC4E2}" destId="{82320B18-29A8-4F6B-8394-5A2671E5F7C9}" srcOrd="1" destOrd="0" presId="urn:microsoft.com/office/officeart/2005/8/layout/orgChart1"/>
    <dgm:cxn modelId="{371811DC-813F-42ED-AD13-8077EDF64730}" srcId="{07C59AC4-4B8E-4B3F-BBE4-802032B81ECE}" destId="{D222C44D-E526-4F72-B25E-FD6124F13145}" srcOrd="0" destOrd="0" parTransId="{4F5D2701-BACA-445C-8FE1-587E6FFBF8E7}" sibTransId="{9ADF1738-68FF-4A43-85C6-50457EC6D4C2}"/>
    <dgm:cxn modelId="{C4622593-6F22-4E31-8E94-553DAB5D3CFC}" type="presOf" srcId="{E4998278-6806-401E-B4A0-92DD1F33930A}" destId="{48C5A873-99A6-4C06-9F02-DE314B339F93}" srcOrd="0" destOrd="0" presId="urn:microsoft.com/office/officeart/2005/8/layout/orgChart1"/>
    <dgm:cxn modelId="{154C15B4-43BF-4CD5-9AF3-4D13839A4BE8}" type="presOf" srcId="{CEEFD322-BDE4-48B3-B94A-50B1CBEA8A85}" destId="{39072794-24AA-4746-86A9-5CEAD32B1D54}" srcOrd="0" destOrd="0" presId="urn:microsoft.com/office/officeart/2005/8/layout/orgChart1"/>
    <dgm:cxn modelId="{03F2CDB1-4010-49D3-B6EC-3F253ECDAA6F}" srcId="{D222C44D-E526-4F72-B25E-FD6124F13145}" destId="{4302DB88-A26B-401B-8D7E-B9F7174DC4E2}" srcOrd="0" destOrd="0" parTransId="{CEEFD322-BDE4-48B3-B94A-50B1CBEA8A85}" sibTransId="{0C243ABD-B5F1-4B18-BEF2-5082457F4B7B}"/>
    <dgm:cxn modelId="{9A2920D3-32E2-40EC-A408-DFEFAD41DE06}" type="presOf" srcId="{07C59AC4-4B8E-4B3F-BBE4-802032B81ECE}" destId="{03EF5CF3-23B9-4D6A-9E4B-23B08C8C7A6A}" srcOrd="0" destOrd="0" presId="urn:microsoft.com/office/officeart/2005/8/layout/orgChart1"/>
    <dgm:cxn modelId="{C43AE3E0-0B03-4B30-A422-9A6D23D22B2A}" srcId="{D222C44D-E526-4F72-B25E-FD6124F13145}" destId="{5730A9C3-2CB2-4D06-846E-D86B4155DEF3}" srcOrd="1" destOrd="0" parTransId="{9382579E-4332-4D35-B9AA-FE188F818E22}" sibTransId="{C7B9E33B-E828-4D9B-836F-B39557F06611}"/>
    <dgm:cxn modelId="{14B3E4BC-34AD-4775-9296-148F973A6A6E}" srcId="{D222C44D-E526-4F72-B25E-FD6124F13145}" destId="{5375C658-14DD-403E-8868-0891753C38F0}" srcOrd="2" destOrd="0" parTransId="{E4998278-6806-401E-B4A0-92DD1F33930A}" sibTransId="{0B0094DB-5C41-4D5B-B125-2DB68F109BD6}"/>
    <dgm:cxn modelId="{8185D535-4558-4D94-92CF-79F25DFC8A45}" type="presOf" srcId="{D222C44D-E526-4F72-B25E-FD6124F13145}" destId="{DF79D13A-BB2D-443B-BE4F-F34559B68A17}" srcOrd="1" destOrd="0" presId="urn:microsoft.com/office/officeart/2005/8/layout/orgChart1"/>
    <dgm:cxn modelId="{87E8955E-984B-4F1F-9063-C072E66793AC}" type="presOf" srcId="{D222C44D-E526-4F72-B25E-FD6124F13145}" destId="{6D5162D8-B15D-4DC3-BCFB-8869EE6700DB}" srcOrd="0" destOrd="0" presId="urn:microsoft.com/office/officeart/2005/8/layout/orgChart1"/>
    <dgm:cxn modelId="{A4E8D8CB-E0E2-4FF9-B0E8-3AB5D313275C}" type="presOf" srcId="{9382579E-4332-4D35-B9AA-FE188F818E22}" destId="{856942CE-9AA5-46AF-B9B2-60EE2ED5D355}" srcOrd="0" destOrd="0" presId="urn:microsoft.com/office/officeart/2005/8/layout/orgChart1"/>
    <dgm:cxn modelId="{316BB1DE-18F8-45A9-97E4-63CB5F799831}" type="presOf" srcId="{5730A9C3-2CB2-4D06-846E-D86B4155DEF3}" destId="{04758D72-A3D3-488F-AF2A-0A077830F905}" srcOrd="1" destOrd="0" presId="urn:microsoft.com/office/officeart/2005/8/layout/orgChart1"/>
    <dgm:cxn modelId="{4AE6FCAC-08ED-43FC-8AA9-F9424C4E5298}" type="presOf" srcId="{5730A9C3-2CB2-4D06-846E-D86B4155DEF3}" destId="{2044BE9D-1D1E-4466-8F77-A791D9A1B105}" srcOrd="0" destOrd="0" presId="urn:microsoft.com/office/officeart/2005/8/layout/orgChart1"/>
    <dgm:cxn modelId="{8962D968-A15C-4224-9B7C-684DFFDFCDDA}" type="presOf" srcId="{5375C658-14DD-403E-8868-0891753C38F0}" destId="{C2F8995D-A418-43E7-B245-153343E048DD}" srcOrd="0" destOrd="0" presId="urn:microsoft.com/office/officeart/2005/8/layout/orgChart1"/>
    <dgm:cxn modelId="{00AB511A-CB1C-453F-BEFB-8B3DD78821DB}" type="presParOf" srcId="{03EF5CF3-23B9-4D6A-9E4B-23B08C8C7A6A}" destId="{78766E0C-AC65-4CA0-88D0-B687264B9F5F}" srcOrd="0" destOrd="0" presId="urn:microsoft.com/office/officeart/2005/8/layout/orgChart1"/>
    <dgm:cxn modelId="{FE7BEF5E-8A0A-4F3C-8942-AFE0F90A3EDB}" type="presParOf" srcId="{78766E0C-AC65-4CA0-88D0-B687264B9F5F}" destId="{B571A157-A0F3-427C-A446-8D4E602929BD}" srcOrd="0" destOrd="0" presId="urn:microsoft.com/office/officeart/2005/8/layout/orgChart1"/>
    <dgm:cxn modelId="{117878BC-6516-4C86-B0CA-875BB649BA00}" type="presParOf" srcId="{B571A157-A0F3-427C-A446-8D4E602929BD}" destId="{6D5162D8-B15D-4DC3-BCFB-8869EE6700DB}" srcOrd="0" destOrd="0" presId="urn:microsoft.com/office/officeart/2005/8/layout/orgChart1"/>
    <dgm:cxn modelId="{5096C79D-2413-423D-8A5D-BB83612E3F5B}" type="presParOf" srcId="{B571A157-A0F3-427C-A446-8D4E602929BD}" destId="{DF79D13A-BB2D-443B-BE4F-F34559B68A17}" srcOrd="1" destOrd="0" presId="urn:microsoft.com/office/officeart/2005/8/layout/orgChart1"/>
    <dgm:cxn modelId="{8BB2807A-6297-40C9-BB36-6D0FB1E587CA}" type="presParOf" srcId="{78766E0C-AC65-4CA0-88D0-B687264B9F5F}" destId="{1C743136-F2BB-46B8-86F0-E9AF2FF9F09F}" srcOrd="1" destOrd="0" presId="urn:microsoft.com/office/officeart/2005/8/layout/orgChart1"/>
    <dgm:cxn modelId="{F65D50B6-A67D-40BF-83FB-458E18B296BF}" type="presParOf" srcId="{1C743136-F2BB-46B8-86F0-E9AF2FF9F09F}" destId="{39072794-24AA-4746-86A9-5CEAD32B1D54}" srcOrd="0" destOrd="0" presId="urn:microsoft.com/office/officeart/2005/8/layout/orgChart1"/>
    <dgm:cxn modelId="{71D0EEC0-D071-4E9F-88F3-A6362061DA10}" type="presParOf" srcId="{1C743136-F2BB-46B8-86F0-E9AF2FF9F09F}" destId="{7C58EC65-65C3-4486-9789-11D6113083AA}" srcOrd="1" destOrd="0" presId="urn:microsoft.com/office/officeart/2005/8/layout/orgChart1"/>
    <dgm:cxn modelId="{FAB69697-A732-4B1C-9E8D-397BDF21754B}" type="presParOf" srcId="{7C58EC65-65C3-4486-9789-11D6113083AA}" destId="{9CB01062-07FF-4572-B071-493745A9636C}" srcOrd="0" destOrd="0" presId="urn:microsoft.com/office/officeart/2005/8/layout/orgChart1"/>
    <dgm:cxn modelId="{CE96726D-976B-42BF-AF4E-F4390E7AA0E1}" type="presParOf" srcId="{9CB01062-07FF-4572-B071-493745A9636C}" destId="{6DF4D77F-7229-407E-8B17-20C5619F25E6}" srcOrd="0" destOrd="0" presId="urn:microsoft.com/office/officeart/2005/8/layout/orgChart1"/>
    <dgm:cxn modelId="{6672BF10-EB0A-4611-903F-48D826EB1667}" type="presParOf" srcId="{9CB01062-07FF-4572-B071-493745A9636C}" destId="{82320B18-29A8-4F6B-8394-5A2671E5F7C9}" srcOrd="1" destOrd="0" presId="urn:microsoft.com/office/officeart/2005/8/layout/orgChart1"/>
    <dgm:cxn modelId="{EFAE5F75-8579-4D2F-823F-F365D9F0D1A6}" type="presParOf" srcId="{7C58EC65-65C3-4486-9789-11D6113083AA}" destId="{3FEDEFC8-F0A8-41A7-B58A-08E17B82CF5B}" srcOrd="1" destOrd="0" presId="urn:microsoft.com/office/officeart/2005/8/layout/orgChart1"/>
    <dgm:cxn modelId="{992B3378-B7F9-4FFD-96B8-7EE87AA50670}" type="presParOf" srcId="{7C58EC65-65C3-4486-9789-11D6113083AA}" destId="{B6C0796F-50FD-4617-BE1F-3844B4947649}" srcOrd="2" destOrd="0" presId="urn:microsoft.com/office/officeart/2005/8/layout/orgChart1"/>
    <dgm:cxn modelId="{1922E210-DC28-466E-8F22-F615B61BDBAC}" type="presParOf" srcId="{1C743136-F2BB-46B8-86F0-E9AF2FF9F09F}" destId="{856942CE-9AA5-46AF-B9B2-60EE2ED5D355}" srcOrd="2" destOrd="0" presId="urn:microsoft.com/office/officeart/2005/8/layout/orgChart1"/>
    <dgm:cxn modelId="{D39E1D96-765C-43FF-B79C-078A52523E01}" type="presParOf" srcId="{1C743136-F2BB-46B8-86F0-E9AF2FF9F09F}" destId="{27DA9A1A-FB85-4621-B5E7-2E28524DB020}" srcOrd="3" destOrd="0" presId="urn:microsoft.com/office/officeart/2005/8/layout/orgChart1"/>
    <dgm:cxn modelId="{4B49EF92-5398-4189-968C-1531A840B1BF}" type="presParOf" srcId="{27DA9A1A-FB85-4621-B5E7-2E28524DB020}" destId="{1A18A0C5-60FC-4EC7-9D9B-4195542D4DC6}" srcOrd="0" destOrd="0" presId="urn:microsoft.com/office/officeart/2005/8/layout/orgChart1"/>
    <dgm:cxn modelId="{C61B83FB-7B86-44B9-8A72-1EA7F521EB1C}" type="presParOf" srcId="{1A18A0C5-60FC-4EC7-9D9B-4195542D4DC6}" destId="{2044BE9D-1D1E-4466-8F77-A791D9A1B105}" srcOrd="0" destOrd="0" presId="urn:microsoft.com/office/officeart/2005/8/layout/orgChart1"/>
    <dgm:cxn modelId="{39766373-E29A-4207-94F5-6A0AEE918C97}" type="presParOf" srcId="{1A18A0C5-60FC-4EC7-9D9B-4195542D4DC6}" destId="{04758D72-A3D3-488F-AF2A-0A077830F905}" srcOrd="1" destOrd="0" presId="urn:microsoft.com/office/officeart/2005/8/layout/orgChart1"/>
    <dgm:cxn modelId="{9816F9E3-C5C7-4C93-83B6-6558C524B5D9}" type="presParOf" srcId="{27DA9A1A-FB85-4621-B5E7-2E28524DB020}" destId="{DD610887-26A2-4868-9C9A-CF373600DF6A}" srcOrd="1" destOrd="0" presId="urn:microsoft.com/office/officeart/2005/8/layout/orgChart1"/>
    <dgm:cxn modelId="{7BF5B18B-0A54-4150-936F-39DF5C3FEF6A}" type="presParOf" srcId="{27DA9A1A-FB85-4621-B5E7-2E28524DB020}" destId="{AC10098B-D584-4D88-A4E5-B4F69DBAE5D8}" srcOrd="2" destOrd="0" presId="urn:microsoft.com/office/officeart/2005/8/layout/orgChart1"/>
    <dgm:cxn modelId="{3A0E2086-7975-4E74-882A-C5CA144243FD}" type="presParOf" srcId="{1C743136-F2BB-46B8-86F0-E9AF2FF9F09F}" destId="{48C5A873-99A6-4C06-9F02-DE314B339F93}" srcOrd="4" destOrd="0" presId="urn:microsoft.com/office/officeart/2005/8/layout/orgChart1"/>
    <dgm:cxn modelId="{DBE2732D-9F88-4232-B6C2-887321773DE2}" type="presParOf" srcId="{1C743136-F2BB-46B8-86F0-E9AF2FF9F09F}" destId="{3C88721D-ADB7-4E9B-BCF9-61E5311D0834}" srcOrd="5" destOrd="0" presId="urn:microsoft.com/office/officeart/2005/8/layout/orgChart1"/>
    <dgm:cxn modelId="{22494745-1AAD-443A-9A8C-0874DD85BEC2}" type="presParOf" srcId="{3C88721D-ADB7-4E9B-BCF9-61E5311D0834}" destId="{F2A69F0D-86E0-4EE6-A18E-32E4AAFEA46C}" srcOrd="0" destOrd="0" presId="urn:microsoft.com/office/officeart/2005/8/layout/orgChart1"/>
    <dgm:cxn modelId="{FE1C7FBE-4066-40F1-8A6E-FF9687B19B1F}" type="presParOf" srcId="{F2A69F0D-86E0-4EE6-A18E-32E4AAFEA46C}" destId="{C2F8995D-A418-43E7-B245-153343E048DD}" srcOrd="0" destOrd="0" presId="urn:microsoft.com/office/officeart/2005/8/layout/orgChart1"/>
    <dgm:cxn modelId="{C3E1DCBE-6AE2-4A18-ADB2-2E1F02D10E38}" type="presParOf" srcId="{F2A69F0D-86E0-4EE6-A18E-32E4AAFEA46C}" destId="{C7B2C2C1-64EC-40AD-B04A-9C6884DC09B9}" srcOrd="1" destOrd="0" presId="urn:microsoft.com/office/officeart/2005/8/layout/orgChart1"/>
    <dgm:cxn modelId="{A43EA17B-C0F6-4C0B-9250-1CF1550CDC15}" type="presParOf" srcId="{3C88721D-ADB7-4E9B-BCF9-61E5311D0834}" destId="{CA2E5FD5-F6B5-4AB0-AA41-0D80FAD1FF54}" srcOrd="1" destOrd="0" presId="urn:microsoft.com/office/officeart/2005/8/layout/orgChart1"/>
    <dgm:cxn modelId="{4436ADD5-50DA-4B2F-A03B-D725DF8B58BD}" type="presParOf" srcId="{3C88721D-ADB7-4E9B-BCF9-61E5311D0834}" destId="{1C248298-F687-4FE7-86C0-C1B61406FD10}" srcOrd="2" destOrd="0" presId="urn:microsoft.com/office/officeart/2005/8/layout/orgChart1"/>
    <dgm:cxn modelId="{973EF897-4DD8-449D-8E28-2C6B8E0512FF}" type="presParOf" srcId="{78766E0C-AC65-4CA0-88D0-B687264B9F5F}" destId="{17D1B82B-AF24-4587-9EC3-4071A3B99A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002B9-51DD-4526-9DB5-1A4A1633DE5B}">
      <dsp:nvSpPr>
        <dsp:cNvPr id="0" name=""/>
        <dsp:cNvSpPr/>
      </dsp:nvSpPr>
      <dsp:spPr>
        <a:xfrm>
          <a:off x="4313143" y="1303246"/>
          <a:ext cx="3298411" cy="1034723"/>
        </a:xfrm>
        <a:custGeom>
          <a:avLst/>
          <a:gdLst/>
          <a:ahLst/>
          <a:cxnLst/>
          <a:rect l="0" t="0" r="0" b="0"/>
          <a:pathLst>
            <a:path>
              <a:moveTo>
                <a:pt x="0" y="0"/>
              </a:moveTo>
              <a:lnTo>
                <a:pt x="0" y="761042"/>
              </a:lnTo>
              <a:lnTo>
                <a:pt x="3298411" y="761042"/>
              </a:lnTo>
              <a:lnTo>
                <a:pt x="3298411" y="1034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313143" y="1303246"/>
          <a:ext cx="144556" cy="1034723"/>
        </a:xfrm>
        <a:custGeom>
          <a:avLst/>
          <a:gdLst/>
          <a:ahLst/>
          <a:cxnLst/>
          <a:rect l="0" t="0" r="0" b="0"/>
          <a:pathLst>
            <a:path>
              <a:moveTo>
                <a:pt x="0" y="0"/>
              </a:moveTo>
              <a:lnTo>
                <a:pt x="0" y="761042"/>
              </a:lnTo>
              <a:lnTo>
                <a:pt x="144556" y="761042"/>
              </a:lnTo>
              <a:lnTo>
                <a:pt x="144556" y="1034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303246" y="1303246"/>
          <a:ext cx="3009897" cy="1151533"/>
        </a:xfrm>
        <a:custGeom>
          <a:avLst/>
          <a:gdLst/>
          <a:ahLst/>
          <a:cxnLst/>
          <a:rect l="0" t="0" r="0" b="0"/>
          <a:pathLst>
            <a:path>
              <a:moveTo>
                <a:pt x="3009897" y="0"/>
              </a:moveTo>
              <a:lnTo>
                <a:pt x="3009897" y="877852"/>
              </a:lnTo>
              <a:lnTo>
                <a:pt x="0" y="877852"/>
              </a:lnTo>
              <a:lnTo>
                <a:pt x="0" y="11515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568384" y="0"/>
          <a:ext cx="3489519" cy="13032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ar-SA" sz="3600" b="1" kern="1200" dirty="0" smtClean="0">
              <a:solidFill>
                <a:schemeClr val="tx2"/>
              </a:solidFill>
            </a:rPr>
            <a:t>صور المشتريات</a:t>
          </a:r>
          <a:endParaRPr lang="en-GB" sz="3600" b="1" kern="1200" dirty="0">
            <a:solidFill>
              <a:schemeClr val="tx2"/>
            </a:solidFill>
          </a:endParaRPr>
        </a:p>
      </dsp:txBody>
      <dsp:txXfrm>
        <a:off x="2568384" y="0"/>
        <a:ext cx="3489519" cy="1303246"/>
      </dsp:txXfrm>
    </dsp:sp>
    <dsp:sp modelId="{630C24BA-F663-49F9-8F64-95809A4D1DAE}">
      <dsp:nvSpPr>
        <dsp:cNvPr id="0" name=""/>
        <dsp:cNvSpPr/>
      </dsp:nvSpPr>
      <dsp:spPr>
        <a:xfrm>
          <a:off x="0" y="2454779"/>
          <a:ext cx="2606492" cy="28436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على الحساب (بالأجل)</a:t>
          </a:r>
        </a:p>
        <a:p>
          <a:pPr lvl="0" algn="ct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من </a:t>
          </a:r>
          <a:r>
            <a:rPr lang="ar-SA" sz="2000" b="1" kern="1200" dirty="0" err="1" smtClean="0"/>
            <a:t>حـ</a:t>
          </a:r>
          <a:r>
            <a:rPr lang="ar-SA" sz="2000" b="1" kern="1200" dirty="0" smtClean="0"/>
            <a:t>/ المشتريات</a:t>
          </a:r>
        </a:p>
        <a:p>
          <a:pPr lvl="0" algn="ctr" defTabSz="889000">
            <a:lnSpc>
              <a:spcPct val="150000"/>
            </a:lnSpc>
            <a:spcBef>
              <a:spcPct val="0"/>
            </a:spcBef>
            <a:spcAft>
              <a:spcPct val="35000"/>
            </a:spcAft>
          </a:pPr>
          <a:r>
            <a:rPr lang="ar-SA" sz="2000" b="1" kern="1200" dirty="0" smtClean="0"/>
            <a:t>      </a:t>
          </a:r>
          <a:r>
            <a:rPr lang="ar-SA" sz="2000" b="0" kern="1200" dirty="0" smtClean="0">
              <a:solidFill>
                <a:srgbClr val="FF0000"/>
              </a:solidFill>
            </a:rPr>
            <a:t>××</a:t>
          </a:r>
          <a:r>
            <a:rPr lang="ar-SA" sz="2000" b="1" kern="1200" dirty="0" smtClean="0"/>
            <a:t>    إلى حـ/ الدائنون </a:t>
          </a:r>
        </a:p>
        <a:p>
          <a:pPr lvl="0" algn="ctr" defTabSz="889000">
            <a:lnSpc>
              <a:spcPct val="90000"/>
            </a:lnSpc>
            <a:spcBef>
              <a:spcPct val="0"/>
            </a:spcBef>
            <a:spcAft>
              <a:spcPct val="35000"/>
            </a:spcAft>
          </a:pPr>
          <a:r>
            <a:rPr lang="ar-SA" sz="2000" b="1" kern="1200" dirty="0" smtClean="0"/>
            <a:t> </a:t>
          </a:r>
        </a:p>
        <a:p>
          <a:pPr lvl="0" algn="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454779"/>
        <a:ext cx="2606492" cy="2843630"/>
      </dsp:txXfrm>
    </dsp:sp>
    <dsp:sp modelId="{86C5A77F-AB6E-4A4A-8C1D-8BB601E7283D}">
      <dsp:nvSpPr>
        <dsp:cNvPr id="0" name=""/>
        <dsp:cNvSpPr/>
      </dsp:nvSpPr>
      <dsp:spPr>
        <a:xfrm>
          <a:off x="3154453" y="2337970"/>
          <a:ext cx="2606492" cy="29960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ctr" defTabSz="889000">
            <a:lnSpc>
              <a:spcPct val="150000"/>
            </a:lnSpc>
            <a:spcBef>
              <a:spcPct val="0"/>
            </a:spcBef>
            <a:spcAft>
              <a:spcPct val="35000"/>
            </a:spcAft>
          </a:pPr>
          <a:r>
            <a:rPr lang="ar-SA" sz="2000" b="1" kern="1200" dirty="0" smtClean="0">
              <a:solidFill>
                <a:srgbClr val="FF0000"/>
              </a:solidFill>
            </a:rPr>
            <a:t>××</a:t>
          </a:r>
          <a:r>
            <a:rPr lang="ar-SA" sz="2000" b="1" kern="1200" dirty="0" smtClean="0"/>
            <a:t>     من </a:t>
          </a:r>
          <a:r>
            <a:rPr lang="ar-SA" sz="2000" b="1" kern="1200" dirty="0" err="1" smtClean="0"/>
            <a:t>حـ</a:t>
          </a:r>
          <a:r>
            <a:rPr lang="ar-SA" sz="2000" b="1" kern="1200" dirty="0" smtClean="0"/>
            <a:t>/ المشتريات</a:t>
          </a:r>
        </a:p>
        <a:p>
          <a:pPr lvl="0" algn="ct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إلى </a:t>
          </a:r>
          <a:r>
            <a:rPr lang="ar-SA" sz="2000" b="1" kern="1200" dirty="0" err="1" smtClean="0"/>
            <a:t>حـ</a:t>
          </a:r>
          <a:r>
            <a:rPr lang="ar-SA" sz="2000" b="1" kern="1200" dirty="0" smtClean="0"/>
            <a:t>/ البنك</a:t>
          </a:r>
        </a:p>
        <a:p>
          <a:pPr lvl="0" algn="ctr" defTabSz="889000">
            <a:lnSpc>
              <a:spcPct val="90000"/>
            </a:lnSpc>
            <a:spcBef>
              <a:spcPct val="0"/>
            </a:spcBef>
            <a:spcAft>
              <a:spcPct val="35000"/>
            </a:spcAft>
          </a:pPr>
          <a:endParaRPr lang="ar-SA" sz="2000" b="1" kern="1200" dirty="0" smtClean="0"/>
        </a:p>
        <a:p>
          <a:pPr lvl="0" algn="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مشتريات                        بشيك  </a:t>
          </a:r>
          <a:r>
            <a:rPr lang="ar-SA" sz="1400" kern="1200" dirty="0" smtClean="0">
              <a:solidFill>
                <a:srgbClr val="FFFF00"/>
              </a:solidFill>
            </a:rPr>
            <a:t>    </a:t>
          </a:r>
          <a:endParaRPr lang="en-GB" sz="1400" kern="1200" dirty="0">
            <a:solidFill>
              <a:srgbClr val="FFFF00"/>
            </a:solidFill>
          </a:endParaRPr>
        </a:p>
      </dsp:txBody>
      <dsp:txXfrm>
        <a:off x="3154453" y="2337970"/>
        <a:ext cx="2606492" cy="2996032"/>
      </dsp:txXfrm>
    </dsp:sp>
    <dsp:sp modelId="{75EF487C-B16B-4EAF-B9C3-3B347ED9677D}">
      <dsp:nvSpPr>
        <dsp:cNvPr id="0" name=""/>
        <dsp:cNvSpPr/>
      </dsp:nvSpPr>
      <dsp:spPr>
        <a:xfrm>
          <a:off x="6308309" y="2337970"/>
          <a:ext cx="2606492" cy="29960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ct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a:t>
          </a:r>
          <a:r>
            <a:rPr lang="ar-SA" sz="2400" b="1" kern="1200" dirty="0" smtClean="0"/>
            <a:t>من</a:t>
          </a:r>
          <a:r>
            <a:rPr lang="ar-SA" sz="2000" b="1" kern="1200" dirty="0" smtClean="0"/>
            <a:t> </a:t>
          </a:r>
          <a:r>
            <a:rPr lang="ar-SA" sz="2000" b="1" kern="1200" dirty="0" err="1" smtClean="0"/>
            <a:t>حـ</a:t>
          </a:r>
          <a:r>
            <a:rPr lang="ar-SA" sz="2000" b="1" kern="1200" dirty="0" smtClean="0"/>
            <a:t>/المشتريات</a:t>
          </a:r>
        </a:p>
        <a:p>
          <a:pPr lvl="0" algn="ctr" defTabSz="889000">
            <a:lnSpc>
              <a:spcPct val="150000"/>
            </a:lnSpc>
            <a:spcBef>
              <a:spcPct val="0"/>
            </a:spcBef>
            <a:spcAft>
              <a:spcPct val="35000"/>
            </a:spcAft>
          </a:pPr>
          <a:r>
            <a:rPr lang="ar-SA" sz="2000" b="1" kern="1200" dirty="0" smtClean="0"/>
            <a:t>    </a:t>
          </a:r>
          <a:r>
            <a:rPr lang="ar-SA" sz="2000" b="1" kern="1200" dirty="0" smtClean="0">
              <a:solidFill>
                <a:srgbClr val="FF0000"/>
              </a:solidFill>
            </a:rPr>
            <a:t>××</a:t>
          </a:r>
          <a:r>
            <a:rPr lang="ar-SA" sz="2000" b="1" kern="1200" dirty="0" smtClean="0"/>
            <a:t>      إلى </a:t>
          </a:r>
          <a:r>
            <a:rPr lang="ar-SA" sz="2000" b="1" kern="1200" dirty="0" err="1" smtClean="0"/>
            <a:t>حـ</a:t>
          </a:r>
          <a:r>
            <a:rPr lang="ar-SA" sz="2000" b="1" kern="1200" dirty="0" smtClean="0"/>
            <a:t>/ الصندوق</a:t>
          </a:r>
        </a:p>
        <a:p>
          <a:pPr lvl="0" algn="ctr" defTabSz="889000">
            <a:lnSpc>
              <a:spcPct val="90000"/>
            </a:lnSpc>
            <a:spcBef>
              <a:spcPct val="0"/>
            </a:spcBef>
            <a:spcAft>
              <a:spcPct val="35000"/>
            </a:spcAft>
          </a:pPr>
          <a:endParaRPr lang="ar-SA" sz="2000" b="1" kern="1200" dirty="0" smtClean="0"/>
        </a:p>
        <a:p>
          <a:pPr lvl="0" algn="ctr" defTabSz="889000">
            <a:lnSpc>
              <a:spcPct val="90000"/>
            </a:lnSpc>
            <a:spcBef>
              <a:spcPct val="0"/>
            </a:spcBef>
            <a:spcAft>
              <a:spcPct val="35000"/>
            </a:spcAft>
          </a:pPr>
          <a:r>
            <a:rPr lang="ar-SA" sz="2000" b="1" kern="1200" dirty="0" smtClean="0">
              <a:solidFill>
                <a:srgbClr val="FFFF00"/>
              </a:solidFill>
            </a:rPr>
            <a:t>               إثبات مشتريات                  نقدية</a:t>
          </a:r>
          <a:r>
            <a:rPr lang="ar-SA" sz="2000" kern="1200" dirty="0" smtClean="0"/>
            <a:t>  </a:t>
          </a:r>
          <a:endParaRPr lang="en-GB" sz="2000" kern="1200" dirty="0"/>
        </a:p>
      </dsp:txBody>
      <dsp:txXfrm>
        <a:off x="6308309" y="2337970"/>
        <a:ext cx="2606492" cy="29960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002B9-51DD-4526-9DB5-1A4A1633DE5B}">
      <dsp:nvSpPr>
        <dsp:cNvPr id="0" name=""/>
        <dsp:cNvSpPr/>
      </dsp:nvSpPr>
      <dsp:spPr>
        <a:xfrm>
          <a:off x="4546545" y="1259957"/>
          <a:ext cx="3394553" cy="987801"/>
        </a:xfrm>
        <a:custGeom>
          <a:avLst/>
          <a:gdLst/>
          <a:ahLst/>
          <a:cxnLst/>
          <a:rect l="0" t="0" r="0" b="0"/>
          <a:pathLst>
            <a:path>
              <a:moveTo>
                <a:pt x="0" y="0"/>
              </a:moveTo>
              <a:lnTo>
                <a:pt x="0" y="723210"/>
              </a:lnTo>
              <a:lnTo>
                <a:pt x="3394553" y="723210"/>
              </a:lnTo>
              <a:lnTo>
                <a:pt x="3394553" y="9878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500825" y="1259957"/>
          <a:ext cx="91440" cy="987801"/>
        </a:xfrm>
        <a:custGeom>
          <a:avLst/>
          <a:gdLst/>
          <a:ahLst/>
          <a:cxnLst/>
          <a:rect l="0" t="0" r="0" b="0"/>
          <a:pathLst>
            <a:path>
              <a:moveTo>
                <a:pt x="45720" y="0"/>
              </a:moveTo>
              <a:lnTo>
                <a:pt x="45720" y="723210"/>
              </a:lnTo>
              <a:lnTo>
                <a:pt x="89566" y="723210"/>
              </a:lnTo>
              <a:lnTo>
                <a:pt x="89566" y="9878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332468" y="1259957"/>
          <a:ext cx="3214076" cy="1100731"/>
        </a:xfrm>
        <a:custGeom>
          <a:avLst/>
          <a:gdLst/>
          <a:ahLst/>
          <a:cxnLst/>
          <a:rect l="0" t="0" r="0" b="0"/>
          <a:pathLst>
            <a:path>
              <a:moveTo>
                <a:pt x="3214076" y="0"/>
              </a:moveTo>
              <a:lnTo>
                <a:pt x="3214076" y="836140"/>
              </a:lnTo>
              <a:lnTo>
                <a:pt x="0" y="836140"/>
              </a:lnTo>
              <a:lnTo>
                <a:pt x="0" y="11007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859738" y="0"/>
          <a:ext cx="3373613" cy="1259957"/>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مردودات المشتريات</a:t>
          </a:r>
          <a:endParaRPr lang="en-GB" sz="3200" b="1" kern="1200" dirty="0">
            <a:solidFill>
              <a:schemeClr val="tx2"/>
            </a:solidFill>
          </a:endParaRPr>
        </a:p>
      </dsp:txBody>
      <dsp:txXfrm>
        <a:off x="2859738" y="0"/>
        <a:ext cx="3373613" cy="1259957"/>
      </dsp:txXfrm>
    </dsp:sp>
    <dsp:sp modelId="{630C24BA-F663-49F9-8F64-95809A4D1DAE}">
      <dsp:nvSpPr>
        <dsp:cNvPr id="0" name=""/>
        <dsp:cNvSpPr/>
      </dsp:nvSpPr>
      <dsp:spPr>
        <a:xfrm>
          <a:off x="0" y="2360689"/>
          <a:ext cx="2664937" cy="31126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مردودات مشتريات على الحساب (بالأجل)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 الدائنون</a:t>
          </a:r>
        </a:p>
        <a:p>
          <a:pPr lvl="0" algn="ctr" defTabSz="889000">
            <a:lnSpc>
              <a:spcPct val="150000"/>
            </a:lnSpc>
            <a:spcBef>
              <a:spcPct val="0"/>
            </a:spcBef>
            <a:spcAft>
              <a:spcPct val="35000"/>
            </a:spcAft>
          </a:pPr>
          <a:r>
            <a:rPr lang="ar-SA" sz="1800" b="0" kern="1200" dirty="0" smtClean="0">
              <a:solidFill>
                <a:srgbClr val="FF0000"/>
              </a:solidFill>
            </a:rPr>
            <a:t>   ××</a:t>
          </a:r>
          <a:r>
            <a:rPr lang="ar-SA" sz="1800" b="1" kern="1200" dirty="0" smtClean="0"/>
            <a:t> إلى </a:t>
          </a:r>
          <a:r>
            <a:rPr lang="ar-SA" sz="1800" b="1" kern="1200" dirty="0" err="1" smtClean="0"/>
            <a:t>حـ</a:t>
          </a:r>
          <a:r>
            <a:rPr lang="ar-SA" sz="1800" b="1" kern="1200" dirty="0" smtClean="0"/>
            <a:t>/ مردودات المشتريات </a:t>
          </a:r>
        </a:p>
        <a:p>
          <a:pPr lvl="0" algn="ctr" defTabSz="889000">
            <a:lnSpc>
              <a:spcPct val="90000"/>
            </a:lnSpc>
            <a:spcBef>
              <a:spcPct val="0"/>
            </a:spcBef>
            <a:spcAft>
              <a:spcPct val="35000"/>
            </a:spcAft>
          </a:pPr>
          <a:r>
            <a:rPr lang="ar-SA" sz="1800" b="1" kern="1200" dirty="0" smtClean="0"/>
            <a:t> </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360689"/>
        <a:ext cx="2664937" cy="3112663"/>
      </dsp:txXfrm>
    </dsp:sp>
    <dsp:sp modelId="{86C5A77F-AB6E-4A4A-8C1D-8BB601E7283D}">
      <dsp:nvSpPr>
        <dsp:cNvPr id="0" name=""/>
        <dsp:cNvSpPr/>
      </dsp:nvSpPr>
      <dsp:spPr>
        <a:xfrm>
          <a:off x="3197243" y="2247759"/>
          <a:ext cx="2786296" cy="31911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مشتريات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a:t>
          </a:r>
          <a:r>
            <a:rPr lang="ar-SA" sz="1800" b="1" kern="1200" dirty="0" smtClean="0"/>
            <a:t>    من </a:t>
          </a:r>
          <a:r>
            <a:rPr lang="ar-SA" sz="1800" b="1" kern="1200" dirty="0" err="1" smtClean="0"/>
            <a:t>حـ</a:t>
          </a:r>
          <a:r>
            <a:rPr lang="ar-SA" sz="1800" b="1" kern="1200" dirty="0" smtClean="0"/>
            <a:t>/ البنك</a:t>
          </a:r>
        </a:p>
        <a:p>
          <a:pPr lvl="0" algn="ct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a:t>
          </a:r>
          <a:r>
            <a:rPr lang="ar-SA" sz="1800" b="1" kern="1200" dirty="0" err="1" smtClean="0"/>
            <a:t>حـ</a:t>
          </a:r>
          <a:r>
            <a:rPr lang="ar-SA" sz="1800" b="1" kern="1200" dirty="0" smtClean="0"/>
            <a:t>/ مردودات المشتريات</a:t>
          </a:r>
        </a:p>
        <a:p>
          <a:pPr lvl="0" algn="ctr" defTabSz="889000">
            <a:lnSpc>
              <a:spcPct val="90000"/>
            </a:lnSpc>
            <a:spcBef>
              <a:spcPct val="0"/>
            </a:spcBef>
            <a:spcAft>
              <a:spcPct val="35000"/>
            </a:spcAft>
          </a:pPr>
          <a:endParaRPr lang="ar-SA" sz="1800" b="1" kern="1200" dirty="0" smtClean="0"/>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مشتريات                        بشيك  </a:t>
          </a:r>
          <a:r>
            <a:rPr lang="ar-SA" sz="1400" kern="1200" dirty="0" smtClean="0">
              <a:solidFill>
                <a:srgbClr val="FFFF00"/>
              </a:solidFill>
            </a:rPr>
            <a:t>    </a:t>
          </a:r>
          <a:endParaRPr lang="en-GB" sz="1400" kern="1200" dirty="0">
            <a:solidFill>
              <a:srgbClr val="FFFF00"/>
            </a:solidFill>
          </a:endParaRPr>
        </a:p>
      </dsp:txBody>
      <dsp:txXfrm>
        <a:off x="3197243" y="2247759"/>
        <a:ext cx="2786296" cy="3191183"/>
      </dsp:txXfrm>
    </dsp:sp>
    <dsp:sp modelId="{75EF487C-B16B-4EAF-B9C3-3B347ED9677D}">
      <dsp:nvSpPr>
        <dsp:cNvPr id="0" name=""/>
        <dsp:cNvSpPr/>
      </dsp:nvSpPr>
      <dsp:spPr>
        <a:xfrm>
          <a:off x="6512722" y="2247759"/>
          <a:ext cx="2856753" cy="31911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مشتريات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/الصندوق</a:t>
          </a:r>
        </a:p>
        <a:p>
          <a:pPr lvl="0" algn="ctr" defTabSz="889000">
            <a:lnSpc>
              <a:spcPct val="150000"/>
            </a:lnSpc>
            <a:spcBef>
              <a:spcPct val="0"/>
            </a:spcBef>
            <a:spcAft>
              <a:spcPct val="35000"/>
            </a:spcAft>
          </a:pPr>
          <a:r>
            <a:rPr lang="ar-SA" sz="1800" b="1" kern="1200" dirty="0" smtClean="0"/>
            <a:t>  </a:t>
          </a:r>
          <a:r>
            <a:rPr lang="ar-SA" sz="1800" b="1" kern="1200" dirty="0" smtClean="0">
              <a:solidFill>
                <a:srgbClr val="FF0000"/>
              </a:solidFill>
            </a:rPr>
            <a:t>××</a:t>
          </a:r>
          <a:r>
            <a:rPr lang="ar-SA" sz="1800" b="1" kern="1200" dirty="0" smtClean="0"/>
            <a:t>   إلى حـ/ مردودات المشتريات</a:t>
          </a:r>
        </a:p>
        <a:p>
          <a:pPr lvl="0" algn="ctr" defTabSz="889000">
            <a:lnSpc>
              <a:spcPct val="90000"/>
            </a:lnSpc>
            <a:spcBef>
              <a:spcPct val="0"/>
            </a:spcBef>
            <a:spcAft>
              <a:spcPct val="35000"/>
            </a:spcAft>
          </a:pPr>
          <a:endParaRPr lang="ar-SA" sz="1800" b="1" kern="1200" dirty="0" smtClean="0"/>
        </a:p>
        <a:p>
          <a:pPr lvl="0" algn="ctr" defTabSz="889000">
            <a:lnSpc>
              <a:spcPct val="90000"/>
            </a:lnSpc>
            <a:spcBef>
              <a:spcPct val="0"/>
            </a:spcBef>
            <a:spcAft>
              <a:spcPct val="35000"/>
            </a:spcAft>
          </a:pPr>
          <a:r>
            <a:rPr lang="ar-SA" sz="1800" b="1" kern="1200" dirty="0" smtClean="0">
              <a:solidFill>
                <a:srgbClr val="FFFF00"/>
              </a:solidFill>
            </a:rPr>
            <a:t>          إثبات مردودات مشتريات                  نقدية</a:t>
          </a:r>
          <a:r>
            <a:rPr lang="ar-SA" sz="2000" kern="1200" dirty="0" smtClean="0"/>
            <a:t>  </a:t>
          </a:r>
          <a:endParaRPr lang="en-GB" sz="2000" kern="1200" dirty="0"/>
        </a:p>
      </dsp:txBody>
      <dsp:txXfrm>
        <a:off x="6512722" y="2247759"/>
        <a:ext cx="2856753" cy="3191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002B9-51DD-4526-9DB5-1A4A1633DE5B}">
      <dsp:nvSpPr>
        <dsp:cNvPr id="0" name=""/>
        <dsp:cNvSpPr/>
      </dsp:nvSpPr>
      <dsp:spPr>
        <a:xfrm>
          <a:off x="4546545" y="1259957"/>
          <a:ext cx="3394553" cy="987801"/>
        </a:xfrm>
        <a:custGeom>
          <a:avLst/>
          <a:gdLst/>
          <a:ahLst/>
          <a:cxnLst/>
          <a:rect l="0" t="0" r="0" b="0"/>
          <a:pathLst>
            <a:path>
              <a:moveTo>
                <a:pt x="0" y="0"/>
              </a:moveTo>
              <a:lnTo>
                <a:pt x="0" y="723210"/>
              </a:lnTo>
              <a:lnTo>
                <a:pt x="3394553" y="723210"/>
              </a:lnTo>
              <a:lnTo>
                <a:pt x="3394553" y="9878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500825" y="1259957"/>
          <a:ext cx="91440" cy="987801"/>
        </a:xfrm>
        <a:custGeom>
          <a:avLst/>
          <a:gdLst/>
          <a:ahLst/>
          <a:cxnLst/>
          <a:rect l="0" t="0" r="0" b="0"/>
          <a:pathLst>
            <a:path>
              <a:moveTo>
                <a:pt x="45720" y="0"/>
              </a:moveTo>
              <a:lnTo>
                <a:pt x="45720" y="723210"/>
              </a:lnTo>
              <a:lnTo>
                <a:pt x="89566" y="723210"/>
              </a:lnTo>
              <a:lnTo>
                <a:pt x="89566" y="9878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332468" y="1259957"/>
          <a:ext cx="3214076" cy="1100731"/>
        </a:xfrm>
        <a:custGeom>
          <a:avLst/>
          <a:gdLst/>
          <a:ahLst/>
          <a:cxnLst/>
          <a:rect l="0" t="0" r="0" b="0"/>
          <a:pathLst>
            <a:path>
              <a:moveTo>
                <a:pt x="3214076" y="0"/>
              </a:moveTo>
              <a:lnTo>
                <a:pt x="3214076" y="836140"/>
              </a:lnTo>
              <a:lnTo>
                <a:pt x="0" y="836140"/>
              </a:lnTo>
              <a:lnTo>
                <a:pt x="0" y="11007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859738" y="0"/>
          <a:ext cx="3373613" cy="1259957"/>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مسموحات المشتريات</a:t>
          </a:r>
          <a:endParaRPr lang="en-GB" sz="3200" b="1" kern="1200" dirty="0">
            <a:solidFill>
              <a:schemeClr val="tx2"/>
            </a:solidFill>
          </a:endParaRPr>
        </a:p>
      </dsp:txBody>
      <dsp:txXfrm>
        <a:off x="2859738" y="0"/>
        <a:ext cx="3373613" cy="1259957"/>
      </dsp:txXfrm>
    </dsp:sp>
    <dsp:sp modelId="{630C24BA-F663-49F9-8F64-95809A4D1DAE}">
      <dsp:nvSpPr>
        <dsp:cNvPr id="0" name=""/>
        <dsp:cNvSpPr/>
      </dsp:nvSpPr>
      <dsp:spPr>
        <a:xfrm>
          <a:off x="0" y="2360689"/>
          <a:ext cx="2664937" cy="31126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مسموحات مشتريات على الحساب (بالأجل)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 الدائنون</a:t>
          </a:r>
        </a:p>
        <a:p>
          <a:pPr lvl="0" algn="ctr" defTabSz="889000">
            <a:lnSpc>
              <a:spcPct val="150000"/>
            </a:lnSpc>
            <a:spcBef>
              <a:spcPct val="0"/>
            </a:spcBef>
            <a:spcAft>
              <a:spcPct val="35000"/>
            </a:spcAft>
          </a:pPr>
          <a:r>
            <a:rPr lang="ar-SA" sz="1800" b="0" kern="1200" dirty="0" smtClean="0">
              <a:solidFill>
                <a:srgbClr val="FF0000"/>
              </a:solidFill>
            </a:rPr>
            <a:t>  ××</a:t>
          </a:r>
          <a:r>
            <a:rPr lang="ar-SA" sz="1800" b="1" kern="1200" dirty="0" smtClean="0"/>
            <a:t> إلى </a:t>
          </a:r>
          <a:r>
            <a:rPr lang="ar-SA" sz="1800" b="1" kern="1200" dirty="0" err="1" smtClean="0"/>
            <a:t>حـ</a:t>
          </a:r>
          <a:r>
            <a:rPr lang="ar-SA" sz="1800" b="1" kern="1200" dirty="0" smtClean="0"/>
            <a:t>/ مسموحات المشتريات </a:t>
          </a:r>
        </a:p>
        <a:p>
          <a:pPr lvl="0" algn="ctr" defTabSz="889000">
            <a:lnSpc>
              <a:spcPct val="90000"/>
            </a:lnSpc>
            <a:spcBef>
              <a:spcPct val="0"/>
            </a:spcBef>
            <a:spcAft>
              <a:spcPct val="35000"/>
            </a:spcAft>
          </a:pPr>
          <a:r>
            <a:rPr lang="ar-SA" sz="1800" b="1" kern="1200" dirty="0" smtClean="0"/>
            <a:t> </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مسموحات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360689"/>
        <a:ext cx="2664937" cy="3112663"/>
      </dsp:txXfrm>
    </dsp:sp>
    <dsp:sp modelId="{86C5A77F-AB6E-4A4A-8C1D-8BB601E7283D}">
      <dsp:nvSpPr>
        <dsp:cNvPr id="0" name=""/>
        <dsp:cNvSpPr/>
      </dsp:nvSpPr>
      <dsp:spPr>
        <a:xfrm>
          <a:off x="3197243" y="2247759"/>
          <a:ext cx="2786296" cy="31911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مشتريات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a:t>
          </a:r>
          <a:r>
            <a:rPr lang="ar-SA" sz="1800" b="1" kern="1200" dirty="0" smtClean="0"/>
            <a:t>    من </a:t>
          </a:r>
          <a:r>
            <a:rPr lang="ar-SA" sz="1800" b="1" kern="1200" dirty="0" err="1" smtClean="0"/>
            <a:t>حـ</a:t>
          </a:r>
          <a:r>
            <a:rPr lang="ar-SA" sz="1800" b="1" kern="1200" dirty="0" smtClean="0"/>
            <a:t>/ البنك</a:t>
          </a:r>
        </a:p>
        <a:p>
          <a:pPr lvl="0" algn="ct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a:t>
          </a:r>
          <a:r>
            <a:rPr lang="ar-SA" sz="1800" b="1" kern="1200" dirty="0" err="1" smtClean="0"/>
            <a:t>حـ</a:t>
          </a:r>
          <a:r>
            <a:rPr lang="ar-SA" sz="1800" b="1" kern="1200" dirty="0" smtClean="0"/>
            <a:t>/ مسموحات المشتريات</a:t>
          </a:r>
        </a:p>
        <a:p>
          <a:pPr lvl="0" algn="ctr" defTabSz="889000">
            <a:lnSpc>
              <a:spcPct val="90000"/>
            </a:lnSpc>
            <a:spcBef>
              <a:spcPct val="0"/>
            </a:spcBef>
            <a:spcAft>
              <a:spcPct val="35000"/>
            </a:spcAft>
          </a:pPr>
          <a:endParaRPr lang="ar-SA" sz="1800" b="1" kern="1200" dirty="0" smtClean="0"/>
        </a:p>
        <a:p>
          <a:pPr lvl="0" algn="r" defTabSz="889000">
            <a:lnSpc>
              <a:spcPct val="90000"/>
            </a:lnSpc>
            <a:spcBef>
              <a:spcPct val="0"/>
            </a:spcBef>
            <a:spcAft>
              <a:spcPct val="35000"/>
            </a:spcAft>
          </a:pPr>
          <a:r>
            <a:rPr lang="ar-SA" sz="1800" b="1" kern="1200" dirty="0" smtClean="0">
              <a:solidFill>
                <a:srgbClr val="FFFF00"/>
              </a:solidFill>
            </a:rPr>
            <a:t>             إثبات مسموحات مشتريات                        بشيك  </a:t>
          </a:r>
          <a:r>
            <a:rPr lang="ar-SA" sz="1400" kern="1200" dirty="0" smtClean="0">
              <a:solidFill>
                <a:srgbClr val="FFFF00"/>
              </a:solidFill>
            </a:rPr>
            <a:t>    </a:t>
          </a:r>
          <a:endParaRPr lang="en-GB" sz="1400" kern="1200" dirty="0">
            <a:solidFill>
              <a:srgbClr val="FFFF00"/>
            </a:solidFill>
          </a:endParaRPr>
        </a:p>
      </dsp:txBody>
      <dsp:txXfrm>
        <a:off x="3197243" y="2247759"/>
        <a:ext cx="2786296" cy="3191183"/>
      </dsp:txXfrm>
    </dsp:sp>
    <dsp:sp modelId="{75EF487C-B16B-4EAF-B9C3-3B347ED9677D}">
      <dsp:nvSpPr>
        <dsp:cNvPr id="0" name=""/>
        <dsp:cNvSpPr/>
      </dsp:nvSpPr>
      <dsp:spPr>
        <a:xfrm>
          <a:off x="6512722" y="2247759"/>
          <a:ext cx="2856753" cy="31911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مشتريات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/الصندوق</a:t>
          </a:r>
        </a:p>
        <a:p>
          <a:pPr lvl="0" algn="ctr" defTabSz="889000">
            <a:lnSpc>
              <a:spcPct val="150000"/>
            </a:lnSpc>
            <a:spcBef>
              <a:spcPct val="0"/>
            </a:spcBef>
            <a:spcAft>
              <a:spcPct val="35000"/>
            </a:spcAft>
          </a:pPr>
          <a:r>
            <a:rPr lang="ar-SA" sz="1800" b="1" kern="1200" dirty="0" smtClean="0"/>
            <a:t>  </a:t>
          </a:r>
          <a:r>
            <a:rPr lang="ar-SA" sz="1800" b="1" kern="1200" dirty="0" smtClean="0">
              <a:solidFill>
                <a:srgbClr val="FF0000"/>
              </a:solidFill>
            </a:rPr>
            <a:t>××</a:t>
          </a:r>
          <a:r>
            <a:rPr lang="ar-SA" sz="1800" b="1" kern="1200" dirty="0" smtClean="0"/>
            <a:t>   إلى حـ/ مسموحات المشتريات</a:t>
          </a:r>
        </a:p>
        <a:p>
          <a:pPr lvl="0" algn="ctr" defTabSz="889000">
            <a:lnSpc>
              <a:spcPct val="90000"/>
            </a:lnSpc>
            <a:spcBef>
              <a:spcPct val="0"/>
            </a:spcBef>
            <a:spcAft>
              <a:spcPct val="35000"/>
            </a:spcAft>
          </a:pPr>
          <a:endParaRPr lang="ar-SA" sz="1800" b="1" kern="1200" dirty="0" smtClean="0"/>
        </a:p>
        <a:p>
          <a:pPr lvl="0" algn="ctr" defTabSz="889000">
            <a:lnSpc>
              <a:spcPct val="90000"/>
            </a:lnSpc>
            <a:spcBef>
              <a:spcPct val="0"/>
            </a:spcBef>
            <a:spcAft>
              <a:spcPct val="35000"/>
            </a:spcAft>
          </a:pPr>
          <a:r>
            <a:rPr lang="ar-SA" sz="1800" b="1" kern="1200" dirty="0" smtClean="0">
              <a:solidFill>
                <a:srgbClr val="FFFF00"/>
              </a:solidFill>
            </a:rPr>
            <a:t>          إثبات مسموحات مشتريات                  نقدية</a:t>
          </a:r>
          <a:r>
            <a:rPr lang="ar-SA" sz="2000" kern="1200" dirty="0" smtClean="0"/>
            <a:t> </a:t>
          </a:r>
          <a:endParaRPr lang="en-GB" sz="2000" kern="1200" dirty="0"/>
        </a:p>
      </dsp:txBody>
      <dsp:txXfrm>
        <a:off x="6512722" y="2247759"/>
        <a:ext cx="2856753" cy="31911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5A873-99A6-4C06-9F02-DE314B339F93}">
      <dsp:nvSpPr>
        <dsp:cNvPr id="0" name=""/>
        <dsp:cNvSpPr/>
      </dsp:nvSpPr>
      <dsp:spPr>
        <a:xfrm>
          <a:off x="4457700" y="1287645"/>
          <a:ext cx="3114349" cy="540507"/>
        </a:xfrm>
        <a:custGeom>
          <a:avLst/>
          <a:gdLst/>
          <a:ahLst/>
          <a:cxnLst/>
          <a:rect l="0" t="0" r="0" b="0"/>
          <a:pathLst>
            <a:path>
              <a:moveTo>
                <a:pt x="0" y="0"/>
              </a:moveTo>
              <a:lnTo>
                <a:pt x="0" y="270253"/>
              </a:lnTo>
              <a:lnTo>
                <a:pt x="3114349" y="270253"/>
              </a:lnTo>
              <a:lnTo>
                <a:pt x="3114349" y="5405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6942CE-9AA5-46AF-B9B2-60EE2ED5D355}">
      <dsp:nvSpPr>
        <dsp:cNvPr id="0" name=""/>
        <dsp:cNvSpPr/>
      </dsp:nvSpPr>
      <dsp:spPr>
        <a:xfrm>
          <a:off x="4411980" y="1287645"/>
          <a:ext cx="91440" cy="540507"/>
        </a:xfrm>
        <a:custGeom>
          <a:avLst/>
          <a:gdLst/>
          <a:ahLst/>
          <a:cxnLst/>
          <a:rect l="0" t="0" r="0" b="0"/>
          <a:pathLst>
            <a:path>
              <a:moveTo>
                <a:pt x="45720" y="0"/>
              </a:moveTo>
              <a:lnTo>
                <a:pt x="45720" y="5405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072794-24AA-4746-86A9-5CEAD32B1D54}">
      <dsp:nvSpPr>
        <dsp:cNvPr id="0" name=""/>
        <dsp:cNvSpPr/>
      </dsp:nvSpPr>
      <dsp:spPr>
        <a:xfrm>
          <a:off x="1343350" y="1287645"/>
          <a:ext cx="3114349" cy="540507"/>
        </a:xfrm>
        <a:custGeom>
          <a:avLst/>
          <a:gdLst/>
          <a:ahLst/>
          <a:cxnLst/>
          <a:rect l="0" t="0" r="0" b="0"/>
          <a:pathLst>
            <a:path>
              <a:moveTo>
                <a:pt x="3114349" y="0"/>
              </a:moveTo>
              <a:lnTo>
                <a:pt x="3114349" y="270253"/>
              </a:lnTo>
              <a:lnTo>
                <a:pt x="0" y="270253"/>
              </a:lnTo>
              <a:lnTo>
                <a:pt x="0" y="5405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5162D8-B15D-4DC3-BCFB-8869EE6700DB}">
      <dsp:nvSpPr>
        <dsp:cNvPr id="0" name=""/>
        <dsp:cNvSpPr/>
      </dsp:nvSpPr>
      <dsp:spPr>
        <a:xfrm>
          <a:off x="3170778" y="724"/>
          <a:ext cx="2573842" cy="12869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ar-SA" sz="4000" b="1" kern="1200" dirty="0" smtClean="0">
              <a:solidFill>
                <a:srgbClr val="FF0000"/>
              </a:solidFill>
            </a:rPr>
            <a:t>30/10/4</a:t>
          </a:r>
          <a:endParaRPr lang="en-GB" sz="4000" b="1" kern="1200" dirty="0">
            <a:solidFill>
              <a:srgbClr val="FF0000"/>
            </a:solidFill>
          </a:endParaRPr>
        </a:p>
      </dsp:txBody>
      <dsp:txXfrm>
        <a:off x="3170778" y="724"/>
        <a:ext cx="2573842" cy="1286921"/>
      </dsp:txXfrm>
    </dsp:sp>
    <dsp:sp modelId="{6DF4D77F-7229-407E-8B17-20C5619F25E6}">
      <dsp:nvSpPr>
        <dsp:cNvPr id="0" name=""/>
        <dsp:cNvSpPr/>
      </dsp:nvSpPr>
      <dsp:spPr>
        <a:xfrm>
          <a:off x="56428" y="1828152"/>
          <a:ext cx="2573842" cy="20853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فترة الائتمان</a:t>
          </a:r>
        </a:p>
        <a:p>
          <a:pPr lvl="0" algn="ctr" defTabSz="1244600">
            <a:lnSpc>
              <a:spcPct val="90000"/>
            </a:lnSpc>
            <a:spcBef>
              <a:spcPct val="0"/>
            </a:spcBef>
            <a:spcAft>
              <a:spcPct val="35000"/>
            </a:spcAft>
          </a:pPr>
          <a:r>
            <a:rPr lang="ar-SA" sz="2800" b="1" kern="1200" dirty="0" smtClean="0"/>
            <a:t>أي أقصى مدة بالأيام من تاريخ الشراء لسداد إجمالي القيمة بدون خصم</a:t>
          </a:r>
          <a:endParaRPr lang="en-GB" sz="2800" b="1" kern="1200" dirty="0"/>
        </a:p>
      </dsp:txBody>
      <dsp:txXfrm>
        <a:off x="56428" y="1828152"/>
        <a:ext cx="2573842" cy="2085340"/>
      </dsp:txXfrm>
    </dsp:sp>
    <dsp:sp modelId="{2044BE9D-1D1E-4466-8F77-A791D9A1B105}">
      <dsp:nvSpPr>
        <dsp:cNvPr id="0" name=""/>
        <dsp:cNvSpPr/>
      </dsp:nvSpPr>
      <dsp:spPr>
        <a:xfrm>
          <a:off x="3170778" y="1828152"/>
          <a:ext cx="2573842" cy="20858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المهلة من تاريخ الشراء بالأيام التي يمكن الاستفادة فيها بالخصم</a:t>
          </a:r>
          <a:endParaRPr lang="en-GB" sz="2800" b="1" kern="1200" dirty="0"/>
        </a:p>
      </dsp:txBody>
      <dsp:txXfrm>
        <a:off x="3170778" y="1828152"/>
        <a:ext cx="2573842" cy="2085803"/>
      </dsp:txXfrm>
    </dsp:sp>
    <dsp:sp modelId="{C2F8995D-A418-43E7-B245-153343E048DD}">
      <dsp:nvSpPr>
        <dsp:cNvPr id="0" name=""/>
        <dsp:cNvSpPr/>
      </dsp:nvSpPr>
      <dsp:spPr>
        <a:xfrm>
          <a:off x="6285128" y="1828152"/>
          <a:ext cx="2573842" cy="21335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نسبة الخصم النقدي</a:t>
          </a:r>
          <a:endParaRPr lang="en-GB" sz="2800" b="1" kern="1200" dirty="0"/>
        </a:p>
      </dsp:txBody>
      <dsp:txXfrm>
        <a:off x="6285128" y="1828152"/>
        <a:ext cx="2573842" cy="21335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03-Nov-15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5" name="Rectangle 4"/>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7" name="Straight Connector 6"/>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التاسعة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تحليل وتسجيل عمليات البضاعة في المنشآت التجارية ج1</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196752"/>
            <a:ext cx="8915400" cy="4525963"/>
          </a:xfrm>
        </p:spPr>
        <p:txBody>
          <a:bodyPr/>
          <a:lstStyle/>
          <a:p>
            <a:pPr lvl="0" rtl="1" eaLnBrk="0" hangingPunct="0">
              <a:buFont typeface="Arial" pitchFamily="34" charset="0"/>
              <a:buChar char="•"/>
              <a:defRPr/>
            </a:pPr>
            <a:r>
              <a:rPr lang="ar-SA" dirty="0" smtClean="0">
                <a:solidFill>
                  <a:prstClr val="black"/>
                </a:solidFill>
              </a:rPr>
              <a:t>تسجيل المشتريات</a:t>
            </a:r>
            <a:endParaRPr lang="en-GB" dirty="0">
              <a:solidFill>
                <a:prstClr val="black"/>
              </a:solidFill>
            </a:endParaRPr>
          </a:p>
          <a:p>
            <a:pPr lvl="0" rtl="1" eaLnBrk="0" hangingPunct="0">
              <a:buFont typeface="Arial" pitchFamily="34" charset="0"/>
              <a:buChar char="•"/>
              <a:defRPr/>
            </a:pPr>
            <a:r>
              <a:rPr lang="ar-SA" dirty="0" smtClean="0">
                <a:solidFill>
                  <a:prstClr val="black"/>
                </a:solidFill>
              </a:rPr>
              <a:t>تسجيل مردودات المشتريات</a:t>
            </a:r>
          </a:p>
          <a:p>
            <a:pPr lvl="0" rtl="1" eaLnBrk="0" hangingPunct="0">
              <a:buFont typeface="Arial" pitchFamily="34" charset="0"/>
              <a:buChar char="•"/>
              <a:defRPr/>
            </a:pPr>
            <a:r>
              <a:rPr lang="ar-SA" dirty="0" smtClean="0">
                <a:solidFill>
                  <a:prstClr val="black"/>
                </a:solidFill>
              </a:rPr>
              <a:t>تسجيل مسموحات المشتريات</a:t>
            </a:r>
          </a:p>
          <a:p>
            <a:pPr lvl="0" rtl="1" eaLnBrk="0" hangingPunct="0">
              <a:buFont typeface="Arial" pitchFamily="34" charset="0"/>
              <a:buChar char="•"/>
              <a:defRPr/>
            </a:pPr>
            <a:r>
              <a:rPr lang="ar-SA" dirty="0" smtClean="0">
                <a:solidFill>
                  <a:prstClr val="black"/>
                </a:solidFill>
              </a:rPr>
              <a:t>تسجيل خصم المشتريات</a:t>
            </a:r>
            <a:endParaRPr lang="en-GB" dirty="0">
              <a:solidFill>
                <a:prstClr val="black"/>
              </a:solidFill>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227083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smtClean="0">
                <a:solidFill>
                  <a:srgbClr val="C00000"/>
                </a:solidFill>
                <a:cs typeface="Arial" pitchFamily="34" charset="0"/>
              </a:rPr>
              <a:t>المشتريات </a:t>
            </a:r>
            <a:r>
              <a:rPr lang="en-GB" altLang="en-US" b="1" dirty="0">
                <a:solidFill>
                  <a:srgbClr val="C00000"/>
                </a:solidFill>
                <a:cs typeface="Arial" pitchFamily="34" charset="0"/>
              </a:rPr>
              <a:t>Purchases</a:t>
            </a:r>
            <a:r>
              <a:rPr lang="en-GB" altLang="en-US" b="1" dirty="0">
                <a:solidFill>
                  <a:srgbClr val="C00000"/>
                </a:solidFill>
                <a:cs typeface="Arial" pitchFamily="34" charset="0"/>
              </a:rPr>
              <a:t/>
            </a:r>
            <a:br>
              <a:rPr lang="en-GB" altLang="en-US" b="1" dirty="0">
                <a:solidFill>
                  <a:srgbClr val="C00000"/>
                </a:solidFill>
                <a:cs typeface="Arial" pitchFamily="34" charset="0"/>
              </a:rPr>
            </a:br>
            <a:endParaRPr lang="en-GB" altLang="en-US" b="1" dirty="0">
              <a:solidFill>
                <a:srgbClr val="C00000"/>
              </a:solidFill>
              <a:cs typeface="Arial" pitchFamily="34" charset="0"/>
            </a:endParaRPr>
          </a:p>
        </p:txBody>
      </p:sp>
      <p:sp>
        <p:nvSpPr>
          <p:cNvPr id="3" name="Content Placeholder 2"/>
          <p:cNvSpPr>
            <a:spLocks noGrp="1"/>
          </p:cNvSpPr>
          <p:nvPr>
            <p:ph idx="1"/>
          </p:nvPr>
        </p:nvSpPr>
        <p:spPr>
          <a:xfrm>
            <a:off x="495300" y="1447800"/>
            <a:ext cx="8915400" cy="4678363"/>
          </a:xfrm>
        </p:spPr>
        <p:txBody>
          <a:bodyPr/>
          <a:lstStyle/>
          <a:p>
            <a:r>
              <a:rPr lang="ar-SA" altLang="en-US" sz="2800" dirty="0" smtClean="0">
                <a:cs typeface="Arial" pitchFamily="34" charset="0"/>
              </a:rPr>
              <a:t>يعد حساب المشتريات من حسابات المصروفات. لذا عندما تشتري المنشأة بضاعة بغرض البيع يجعل حساب المشتريات مديناً بقيمة البضاعة </a:t>
            </a:r>
            <a:r>
              <a:rPr lang="ar-SA" altLang="en-US" sz="2800" dirty="0" err="1" smtClean="0">
                <a:cs typeface="Arial" pitchFamily="34" charset="0"/>
              </a:rPr>
              <a:t>المشتراة</a:t>
            </a:r>
            <a:r>
              <a:rPr lang="ar-SA" altLang="en-US" sz="2800" dirty="0" smtClean="0">
                <a:cs typeface="Arial" pitchFamily="34" charset="0"/>
              </a:rPr>
              <a:t>.</a:t>
            </a:r>
          </a:p>
          <a:p>
            <a:pPr algn="just" rtl="1"/>
            <a:r>
              <a:rPr lang="ar-SA" altLang="en-US" b="1" dirty="0" smtClean="0">
                <a:solidFill>
                  <a:srgbClr val="FF0000"/>
                </a:solidFill>
                <a:cs typeface="Arial" pitchFamily="34" charset="0"/>
              </a:rPr>
              <a:t>ملاحظة</a:t>
            </a:r>
          </a:p>
          <a:p>
            <a:pPr algn="just" rtl="1"/>
            <a:r>
              <a:rPr lang="ar-SA" altLang="en-US" sz="2800" dirty="0" smtClean="0">
                <a:cs typeface="Arial" pitchFamily="34" charset="0"/>
              </a:rPr>
              <a:t> عند شراء المنشأة لأصول ثابتة مثل الآلات السيارات والأثاث، لا تدخل ضمن حساب المشتريات، وإنما تسجل في حساب يسمى باسم الأصل الثابت مثل حـ/ الآلات أو حـ/ السيارات أو حـ/ الأثاث، حيث أن الأصول الثابتة تقتنى بغرض الاستخدام في نشاط المنشاة وليس بهدف البيع وتحقيق الأرباح.</a:t>
            </a:r>
            <a:r>
              <a:rPr lang="en-US" altLang="en-US" sz="2800" dirty="0" smtClean="0">
                <a:cs typeface="Arial" pitchFamily="34" charset="0"/>
              </a:rPr>
              <a:t> </a:t>
            </a:r>
            <a:endParaRPr lang="en-GB" altLang="en-US" sz="2800" dirty="0" smtClean="0">
              <a:cs typeface="Arial" pitchFamily="34" charset="0"/>
            </a:endParaRPr>
          </a:p>
        </p:txBody>
      </p:sp>
      <p:sp>
        <p:nvSpPr>
          <p:cNvPr id="18842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6D967C1-2A45-44DF-8725-3A6F8CD91AD9}" type="slidenum">
              <a:rPr lang="ar-SA" altLang="en-US" sz="1200" smtClean="0">
                <a:solidFill>
                  <a:schemeClr val="bg1"/>
                </a:solidFill>
              </a:rPr>
              <a:pPr eaLnBrk="1" hangingPunct="1">
                <a:spcBef>
                  <a:spcPct val="0"/>
                </a:spcBef>
                <a:buFontTx/>
                <a:buNone/>
              </a:pPr>
              <a:t>4</a:t>
            </a:fld>
            <a:endParaRPr lang="en-US" altLang="en-US" sz="1200" smtClean="0">
              <a:solidFill>
                <a:schemeClr val="bg1"/>
              </a:solidFill>
            </a:endParaRPr>
          </a:p>
        </p:txBody>
      </p:sp>
    </p:spTree>
    <p:extLst>
      <p:ext uri="{BB962C8B-B14F-4D97-AF65-F5344CB8AC3E}">
        <p14:creationId xmlns:p14="http://schemas.microsoft.com/office/powerpoint/2010/main" val="1363796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08114512"/>
              </p:ext>
            </p:extLst>
          </p:nvPr>
        </p:nvGraphicFramePr>
        <p:xfrm>
          <a:off x="495300" y="908720"/>
          <a:ext cx="8915400" cy="5821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944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19D59D1-54E2-4930-B37B-28C9F88DBD57}"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Tree>
    <p:extLst>
      <p:ext uri="{BB962C8B-B14F-4D97-AF65-F5344CB8AC3E}">
        <p14:creationId xmlns:p14="http://schemas.microsoft.com/office/powerpoint/2010/main" val="124162773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Rectangle 2"/>
          <p:cNvSpPr/>
          <p:nvPr/>
        </p:nvSpPr>
        <p:spPr>
          <a:xfrm>
            <a:off x="416496" y="116632"/>
            <a:ext cx="9489504" cy="6894195"/>
          </a:xfrm>
          <a:prstGeom prst="rect">
            <a:avLst/>
          </a:prstGeom>
        </p:spPr>
        <p:txBody>
          <a:bodyPr wrap="square">
            <a:spAutoFit/>
          </a:bodyPr>
          <a:lstStyle/>
          <a:p>
            <a:r>
              <a:rPr lang="ar-SA" altLang="en-US" sz="1600" b="1" u="sng" dirty="0" smtClean="0">
                <a:solidFill>
                  <a:srgbClr val="FF0000"/>
                </a:solidFill>
                <a:latin typeface="+mn-lt"/>
              </a:rPr>
              <a:t>مثال: على </a:t>
            </a:r>
            <a:r>
              <a:rPr lang="ar-SA" altLang="en-US" sz="1600" b="1" u="sng" dirty="0">
                <a:solidFill>
                  <a:srgbClr val="FF0000"/>
                </a:solidFill>
                <a:latin typeface="+mn-lt"/>
              </a:rPr>
              <a:t>حالة المشتريات </a:t>
            </a:r>
            <a:r>
              <a:rPr lang="ar-SA" altLang="en-US" sz="1600" b="1" u="sng" dirty="0" smtClean="0">
                <a:solidFill>
                  <a:srgbClr val="FF0000"/>
                </a:solidFill>
                <a:latin typeface="+mn-lt"/>
              </a:rPr>
              <a:t>النقدية: </a:t>
            </a:r>
            <a:r>
              <a:rPr lang="ar-SA" altLang="en-US" sz="1600" b="1" dirty="0">
                <a:solidFill>
                  <a:srgbClr val="013E36"/>
                </a:solidFill>
              </a:rPr>
              <a:t> في يوم 6 / 3/ 1436اشترت شركة  احمد بضاعة بمبلغ </a:t>
            </a:r>
            <a:r>
              <a:rPr lang="ar-SA" altLang="en-US" sz="1600" b="1" dirty="0" smtClean="0">
                <a:solidFill>
                  <a:srgbClr val="013E36"/>
                </a:solidFill>
              </a:rPr>
              <a:t>2000 </a:t>
            </a:r>
            <a:r>
              <a:rPr lang="ar-SA" altLang="en-US" sz="1600" b="1" dirty="0">
                <a:solidFill>
                  <a:srgbClr val="013E36"/>
                </a:solidFill>
              </a:rPr>
              <a:t>ريال </a:t>
            </a:r>
            <a:r>
              <a:rPr lang="ar-SA" altLang="en-US" sz="1600" b="1" dirty="0" smtClean="0">
                <a:solidFill>
                  <a:srgbClr val="013E36"/>
                </a:solidFill>
              </a:rPr>
              <a:t> من شركة جابر </a:t>
            </a:r>
            <a:r>
              <a:rPr lang="ar-SA" altLang="en-US" sz="1600" b="1" dirty="0" smtClean="0">
                <a:solidFill>
                  <a:srgbClr val="FF0000"/>
                </a:solidFill>
              </a:rPr>
              <a:t>ودفعت </a:t>
            </a:r>
            <a:r>
              <a:rPr lang="ar-SA" altLang="en-US" sz="1600" b="1" dirty="0">
                <a:solidFill>
                  <a:srgbClr val="FF0000"/>
                </a:solidFill>
              </a:rPr>
              <a:t>المبلغ نقدا</a:t>
            </a:r>
          </a:p>
          <a:p>
            <a:endParaRPr lang="ar-SA" altLang="en-US" sz="1600" b="1" u="sng" dirty="0">
              <a:solidFill>
                <a:srgbClr val="FF0000"/>
              </a:solidFill>
              <a:latin typeface="+mn-lt"/>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pPr lvl="0"/>
            <a:r>
              <a:rPr lang="ar-SA" altLang="en-US" sz="1600" b="1" u="sng" dirty="0" smtClean="0">
                <a:solidFill>
                  <a:srgbClr val="FF0000"/>
                </a:solidFill>
                <a:latin typeface="+mn-lt"/>
              </a:rPr>
              <a:t>مثال: </a:t>
            </a:r>
            <a:r>
              <a:rPr lang="ar-SA" altLang="en-US" sz="1600" b="1" u="sng" dirty="0">
                <a:solidFill>
                  <a:srgbClr val="FF0000"/>
                </a:solidFill>
                <a:latin typeface="+mn-lt"/>
              </a:rPr>
              <a:t>علي حالة المشتريات بشيك </a:t>
            </a:r>
            <a:r>
              <a:rPr lang="ar-SA" altLang="en-US" sz="1600" b="1" dirty="0" smtClean="0">
                <a:solidFill>
                  <a:srgbClr val="013E36"/>
                </a:solidFill>
                <a:latin typeface="Calibri"/>
              </a:rPr>
              <a:t>:في </a:t>
            </a:r>
            <a:r>
              <a:rPr lang="ar-SA" altLang="en-US" sz="1600" b="1" dirty="0">
                <a:solidFill>
                  <a:srgbClr val="013E36"/>
                </a:solidFill>
                <a:latin typeface="Calibri"/>
              </a:rPr>
              <a:t>يوم 10/ 3 /1436اشترت شركة  احمد بضاعة بمبلغ </a:t>
            </a:r>
            <a:r>
              <a:rPr lang="ar-SA" altLang="en-US" sz="1600" b="1" dirty="0" smtClean="0">
                <a:solidFill>
                  <a:srgbClr val="013E36"/>
                </a:solidFill>
                <a:latin typeface="Calibri"/>
              </a:rPr>
              <a:t>5000 </a:t>
            </a:r>
            <a:r>
              <a:rPr lang="ar-SA" altLang="en-US" sz="1600" b="1" dirty="0">
                <a:solidFill>
                  <a:srgbClr val="013E36"/>
                </a:solidFill>
                <a:latin typeface="Calibri"/>
              </a:rPr>
              <a:t>ريال </a:t>
            </a:r>
            <a:r>
              <a:rPr lang="ar-SA" altLang="en-US" sz="1600" b="1" dirty="0" smtClean="0">
                <a:solidFill>
                  <a:srgbClr val="013E36"/>
                </a:solidFill>
                <a:latin typeface="Calibri"/>
              </a:rPr>
              <a:t>من شركة امجد </a:t>
            </a:r>
            <a:r>
              <a:rPr lang="ar-SA" altLang="en-US" sz="1600" b="1" dirty="0" smtClean="0">
                <a:solidFill>
                  <a:srgbClr val="FF0000"/>
                </a:solidFill>
                <a:latin typeface="Calibri"/>
              </a:rPr>
              <a:t>ودفعت </a:t>
            </a:r>
            <a:r>
              <a:rPr lang="ar-SA" altLang="en-US" sz="1600" b="1" dirty="0">
                <a:solidFill>
                  <a:srgbClr val="FF0000"/>
                </a:solidFill>
                <a:latin typeface="Calibri"/>
              </a:rPr>
              <a:t>المبلغ بشيك</a:t>
            </a:r>
          </a:p>
          <a:p>
            <a:pPr lvl="0"/>
            <a:endParaRPr lang="ar-SA" altLang="en-US" sz="2800" u="sng" dirty="0">
              <a:solidFill>
                <a:srgbClr val="FF0000"/>
              </a:solidFill>
              <a:latin typeface="Calibri"/>
            </a:endParaRPr>
          </a:p>
          <a:p>
            <a:pPr lvl="0"/>
            <a:endParaRPr lang="en-US" altLang="en-US" sz="2800" u="sng" dirty="0">
              <a:solidFill>
                <a:srgbClr val="FF0000"/>
              </a:solidFill>
              <a:latin typeface="Calibri"/>
            </a:endParaRPr>
          </a:p>
          <a:p>
            <a:pPr lvl="0"/>
            <a:endParaRPr lang="en-US" altLang="en-US" sz="1400" u="sng" dirty="0">
              <a:solidFill>
                <a:srgbClr val="FF0000"/>
              </a:solidFill>
              <a:latin typeface="Calibri"/>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pPr lvl="0"/>
            <a:r>
              <a:rPr lang="ar-SA" altLang="en-US" sz="1600" b="1" u="sng" dirty="0">
                <a:solidFill>
                  <a:srgbClr val="FF0000"/>
                </a:solidFill>
                <a:latin typeface="+mn-lt"/>
              </a:rPr>
              <a:t>مثال </a:t>
            </a:r>
            <a:r>
              <a:rPr lang="ar-SA" altLang="en-US" sz="1600" b="1" u="sng" dirty="0" smtClean="0">
                <a:solidFill>
                  <a:srgbClr val="FF0000"/>
                </a:solidFill>
                <a:latin typeface="+mn-lt"/>
              </a:rPr>
              <a:t>:علي </a:t>
            </a:r>
            <a:r>
              <a:rPr lang="ar-SA" altLang="en-US" sz="1600" b="1" u="sng" dirty="0">
                <a:solidFill>
                  <a:srgbClr val="FF0000"/>
                </a:solidFill>
                <a:latin typeface="+mn-lt"/>
              </a:rPr>
              <a:t>حالة  المشتريات </a:t>
            </a:r>
            <a:r>
              <a:rPr lang="ar-SA" altLang="en-US" sz="1600" b="1" u="sng" dirty="0" err="1">
                <a:solidFill>
                  <a:srgbClr val="FF0000"/>
                </a:solidFill>
                <a:latin typeface="+mn-lt"/>
              </a:rPr>
              <a:t>بالاجل</a:t>
            </a:r>
            <a:r>
              <a:rPr lang="ar-SA" altLang="en-US" sz="1600" b="1" u="sng" dirty="0">
                <a:solidFill>
                  <a:srgbClr val="FF0000"/>
                </a:solidFill>
                <a:latin typeface="+mn-lt"/>
              </a:rPr>
              <a:t> </a:t>
            </a:r>
            <a:r>
              <a:rPr lang="ar-SA" altLang="en-US" sz="1600" u="sng" dirty="0" smtClean="0">
                <a:solidFill>
                  <a:srgbClr val="FF0000"/>
                </a:solidFill>
                <a:latin typeface="Calibri"/>
              </a:rPr>
              <a:t>: </a:t>
            </a:r>
            <a:r>
              <a:rPr lang="ar-SA" altLang="en-US" sz="1600" b="1" dirty="0" smtClean="0">
                <a:solidFill>
                  <a:srgbClr val="013E36"/>
                </a:solidFill>
                <a:latin typeface="Calibri"/>
              </a:rPr>
              <a:t>في </a:t>
            </a:r>
            <a:r>
              <a:rPr lang="ar-SA" altLang="en-US" sz="1600" b="1" dirty="0">
                <a:solidFill>
                  <a:srgbClr val="013E36"/>
                </a:solidFill>
                <a:latin typeface="Calibri"/>
              </a:rPr>
              <a:t>يوم </a:t>
            </a:r>
            <a:r>
              <a:rPr lang="ar-SA" altLang="en-US" sz="1600" b="1" dirty="0" smtClean="0">
                <a:solidFill>
                  <a:srgbClr val="013E36"/>
                </a:solidFill>
                <a:latin typeface="Calibri"/>
              </a:rPr>
              <a:t>15/ </a:t>
            </a:r>
            <a:r>
              <a:rPr lang="ar-SA" altLang="en-US" sz="1600" b="1" dirty="0">
                <a:solidFill>
                  <a:srgbClr val="013E36"/>
                </a:solidFill>
                <a:latin typeface="Calibri"/>
              </a:rPr>
              <a:t>3 /1436اشترت شركة </a:t>
            </a:r>
            <a:r>
              <a:rPr lang="ar-SA" altLang="en-US" sz="1600" b="1" dirty="0" smtClean="0">
                <a:solidFill>
                  <a:srgbClr val="013E36"/>
                </a:solidFill>
                <a:latin typeface="Calibri"/>
              </a:rPr>
              <a:t>احمد </a:t>
            </a:r>
            <a:r>
              <a:rPr lang="ar-SA" altLang="en-US" sz="1600" b="1" dirty="0">
                <a:solidFill>
                  <a:srgbClr val="013E36"/>
                </a:solidFill>
                <a:latin typeface="Calibri"/>
              </a:rPr>
              <a:t>بضاعة بمبلغ </a:t>
            </a:r>
            <a:r>
              <a:rPr lang="ar-SA" altLang="en-US" sz="1600" b="1" dirty="0" smtClean="0">
                <a:solidFill>
                  <a:srgbClr val="013E36"/>
                </a:solidFill>
                <a:latin typeface="Calibri"/>
              </a:rPr>
              <a:t>7000 </a:t>
            </a:r>
            <a:r>
              <a:rPr lang="ar-SA" altLang="en-US" sz="1600" b="1" dirty="0">
                <a:solidFill>
                  <a:srgbClr val="013E36"/>
                </a:solidFill>
                <a:latin typeface="Calibri"/>
              </a:rPr>
              <a:t>ريال </a:t>
            </a:r>
            <a:r>
              <a:rPr lang="ar-SA" altLang="en-US" sz="1600" b="1" dirty="0" smtClean="0">
                <a:solidFill>
                  <a:srgbClr val="FF0000"/>
                </a:solidFill>
                <a:latin typeface="Calibri"/>
              </a:rPr>
              <a:t>بالأجل من شركة ماجد</a:t>
            </a:r>
            <a:endParaRPr lang="ar-SA" altLang="en-US" sz="1600" b="1" dirty="0">
              <a:solidFill>
                <a:srgbClr val="FF0000"/>
              </a:solidFill>
              <a:latin typeface="Calibri"/>
            </a:endParaRPr>
          </a:p>
          <a:p>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ar-SA" altLang="en-US" sz="2800" u="sng" dirty="0">
              <a:solidFill>
                <a:srgbClr val="FF0000"/>
              </a:solidFill>
              <a:latin typeface="+mn-lt"/>
            </a:endParaRPr>
          </a:p>
        </p:txBody>
      </p:sp>
      <p:graphicFrame>
        <p:nvGraphicFramePr>
          <p:cNvPr id="4" name="Table 3"/>
          <p:cNvGraphicFramePr>
            <a:graphicFrameLocks noGrp="1"/>
          </p:cNvGraphicFramePr>
          <p:nvPr>
            <p:extLst/>
          </p:nvPr>
        </p:nvGraphicFramePr>
        <p:xfrm>
          <a:off x="2432720" y="548680"/>
          <a:ext cx="6974408" cy="1346448"/>
        </p:xfrm>
        <a:graphic>
          <a:graphicData uri="http://schemas.openxmlformats.org/drawingml/2006/table">
            <a:tbl>
              <a:tblPr firstRow="1" bandRow="1">
                <a:tableStyleId>{5C22544A-7EE6-4342-B048-85BDC9FD1C3A}</a:tableStyleId>
              </a:tblPr>
              <a:tblGrid>
                <a:gridCol w="3024336"/>
                <a:gridCol w="1885465"/>
                <a:gridCol w="829826"/>
                <a:gridCol w="1234781"/>
              </a:tblGrid>
              <a:tr h="432048">
                <a:tc>
                  <a:txBody>
                    <a:bodyPr/>
                    <a:lstStyle/>
                    <a:p>
                      <a:r>
                        <a:rPr lang="ar-SA" sz="1600" dirty="0" smtClean="0"/>
                        <a:t>التاريخ</a:t>
                      </a:r>
                      <a:endParaRPr lang="en-US" sz="1600" dirty="0"/>
                    </a:p>
                  </a:txBody>
                  <a:tcPr/>
                </a:tc>
                <a:tc>
                  <a:txBody>
                    <a:bodyPr/>
                    <a:lstStyle/>
                    <a:p>
                      <a:r>
                        <a:rPr lang="ar-SA" sz="1600" dirty="0" smtClean="0"/>
                        <a:t>البيان</a:t>
                      </a:r>
                      <a:endParaRPr lang="en-US" sz="1600" dirty="0"/>
                    </a:p>
                  </a:txBody>
                  <a:tcPr/>
                </a:tc>
                <a:tc>
                  <a:txBody>
                    <a:bodyPr/>
                    <a:lstStyle/>
                    <a:p>
                      <a:r>
                        <a:rPr lang="ar-SA" sz="1600" dirty="0" smtClean="0"/>
                        <a:t>دائن</a:t>
                      </a:r>
                      <a:endParaRPr lang="en-US" sz="1600" dirty="0"/>
                    </a:p>
                  </a:txBody>
                  <a:tcPr/>
                </a:tc>
                <a:tc>
                  <a:txBody>
                    <a:bodyPr/>
                    <a:lstStyle/>
                    <a:p>
                      <a:r>
                        <a:rPr lang="ar-SA" sz="1600" dirty="0" smtClean="0"/>
                        <a:t>مدين</a:t>
                      </a:r>
                      <a:endParaRPr lang="en-US" sz="1600" dirty="0"/>
                    </a:p>
                  </a:txBody>
                  <a:tcPr/>
                </a:tc>
              </a:tr>
              <a:tr h="117115">
                <a:tc>
                  <a:txBody>
                    <a:bodyPr/>
                    <a:lstStyle/>
                    <a:p>
                      <a:r>
                        <a:rPr lang="ar-SA" sz="1600" dirty="0" smtClean="0"/>
                        <a:t>6/ 3</a:t>
                      </a:r>
                      <a:endParaRPr lang="en-US" sz="1600" dirty="0"/>
                    </a:p>
                  </a:txBody>
                  <a:tcPr/>
                </a:tc>
                <a:tc>
                  <a:txBody>
                    <a:bodyPr/>
                    <a:lstStyle/>
                    <a:p>
                      <a:r>
                        <a:rPr lang="ar-SA" sz="1600" dirty="0" smtClean="0"/>
                        <a:t>من</a:t>
                      </a:r>
                      <a:r>
                        <a:rPr lang="ar-SA" sz="1600" baseline="0" dirty="0" smtClean="0"/>
                        <a:t> ح/ المشتريات</a:t>
                      </a:r>
                      <a:endParaRPr lang="en-US" sz="1600" dirty="0"/>
                    </a:p>
                  </a:txBody>
                  <a:tcPr/>
                </a:tc>
                <a:tc>
                  <a:txBody>
                    <a:bodyPr/>
                    <a:lstStyle/>
                    <a:p>
                      <a:endParaRPr lang="en-US" sz="1600"/>
                    </a:p>
                  </a:txBody>
                  <a:tcPr/>
                </a:tc>
                <a:tc>
                  <a:txBody>
                    <a:bodyPr/>
                    <a:lstStyle/>
                    <a:p>
                      <a:r>
                        <a:rPr lang="ar-SA" sz="1600" dirty="0" smtClean="0"/>
                        <a:t>2000</a:t>
                      </a:r>
                      <a:endParaRPr lang="en-US" sz="1600" dirty="0"/>
                    </a:p>
                  </a:txBody>
                  <a:tcPr/>
                </a:tc>
              </a:tr>
              <a:tr h="117115">
                <a:tc>
                  <a:txBody>
                    <a:bodyPr/>
                    <a:lstStyle/>
                    <a:p>
                      <a:endParaRPr lang="en-US" sz="1400" dirty="0"/>
                    </a:p>
                  </a:txBody>
                  <a:tcPr/>
                </a:tc>
                <a:tc>
                  <a:txBody>
                    <a:bodyPr/>
                    <a:lstStyle/>
                    <a:p>
                      <a:r>
                        <a:rPr lang="ar-SA" sz="1600" dirty="0" smtClean="0"/>
                        <a:t>     الي ح/ الصندوق</a:t>
                      </a:r>
                      <a:endParaRPr lang="en-US" sz="1600" dirty="0" smtClean="0"/>
                    </a:p>
                    <a:p>
                      <a:r>
                        <a:rPr lang="ar-SA" sz="1600" u="sng" dirty="0" smtClean="0">
                          <a:solidFill>
                            <a:srgbClr val="FF0000"/>
                          </a:solidFill>
                        </a:rPr>
                        <a:t>شراء</a:t>
                      </a:r>
                      <a:r>
                        <a:rPr lang="ar-SA" sz="1600" u="sng" baseline="0" dirty="0" smtClean="0">
                          <a:solidFill>
                            <a:srgbClr val="FF0000"/>
                          </a:solidFill>
                        </a:rPr>
                        <a:t> بضاعة نقدا</a:t>
                      </a:r>
                      <a:endParaRPr lang="en-US" sz="1600" u="sng" dirty="0">
                        <a:solidFill>
                          <a:srgbClr val="FF0000"/>
                        </a:solidFill>
                      </a:endParaRPr>
                    </a:p>
                  </a:txBody>
                  <a:tcPr/>
                </a:tc>
                <a:tc>
                  <a:txBody>
                    <a:bodyPr/>
                    <a:lstStyle/>
                    <a:p>
                      <a:r>
                        <a:rPr lang="ar-SA" sz="1600" dirty="0" smtClean="0"/>
                        <a:t>2000</a:t>
                      </a:r>
                      <a:endParaRPr lang="en-US" sz="1600" dirty="0"/>
                    </a:p>
                  </a:txBody>
                  <a:tcPr/>
                </a:tc>
                <a:tc>
                  <a:txBody>
                    <a:bodyPr/>
                    <a:lstStyle/>
                    <a:p>
                      <a:endParaRPr lang="en-US" sz="1600" dirty="0"/>
                    </a:p>
                  </a:txBody>
                  <a:tcPr/>
                </a:tc>
              </a:tr>
            </a:tbl>
          </a:graphicData>
        </a:graphic>
      </p:graphicFrame>
      <p:graphicFrame>
        <p:nvGraphicFramePr>
          <p:cNvPr id="6" name="Table 5"/>
          <p:cNvGraphicFramePr>
            <a:graphicFrameLocks noGrp="1"/>
          </p:cNvGraphicFramePr>
          <p:nvPr>
            <p:extLst/>
          </p:nvPr>
        </p:nvGraphicFramePr>
        <p:xfrm>
          <a:off x="2504728" y="2420888"/>
          <a:ext cx="6984776" cy="1399415"/>
        </p:xfrm>
        <a:graphic>
          <a:graphicData uri="http://schemas.openxmlformats.org/drawingml/2006/table">
            <a:tbl>
              <a:tblPr firstRow="1" bandRow="1">
                <a:tableStyleId>{5C22544A-7EE6-4342-B048-85BDC9FD1C3A}</a:tableStyleId>
              </a:tblPr>
              <a:tblGrid>
                <a:gridCol w="2952328"/>
                <a:gridCol w="1728192"/>
                <a:gridCol w="774086"/>
                <a:gridCol w="1530170"/>
              </a:tblGrid>
              <a:tr h="360040">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00361">
                <a:tc>
                  <a:txBody>
                    <a:bodyPr/>
                    <a:lstStyle/>
                    <a:p>
                      <a:r>
                        <a:rPr lang="ar-SA" dirty="0" smtClean="0"/>
                        <a:t>10 /3</a:t>
                      </a:r>
                      <a:endParaRPr lang="en-US" dirty="0"/>
                    </a:p>
                  </a:txBody>
                  <a:tcPr/>
                </a:tc>
                <a:tc>
                  <a:txBody>
                    <a:bodyPr/>
                    <a:lstStyle/>
                    <a:p>
                      <a:r>
                        <a:rPr lang="ar-SA" dirty="0" smtClean="0"/>
                        <a:t>من</a:t>
                      </a:r>
                      <a:r>
                        <a:rPr lang="ar-SA" baseline="0" dirty="0" smtClean="0"/>
                        <a:t> ح/ المشتريات</a:t>
                      </a:r>
                      <a:endParaRPr lang="en-US" dirty="0"/>
                    </a:p>
                  </a:txBody>
                  <a:tcPr/>
                </a:tc>
                <a:tc>
                  <a:txBody>
                    <a:bodyPr/>
                    <a:lstStyle/>
                    <a:p>
                      <a:endParaRPr lang="en-US"/>
                    </a:p>
                  </a:txBody>
                  <a:tcPr/>
                </a:tc>
                <a:tc>
                  <a:txBody>
                    <a:bodyPr/>
                    <a:lstStyle/>
                    <a:p>
                      <a:r>
                        <a:rPr lang="ar-SA" dirty="0" smtClean="0"/>
                        <a:t>5000</a:t>
                      </a:r>
                      <a:endParaRPr lang="en-US" dirty="0"/>
                    </a:p>
                  </a:txBody>
                  <a:tcPr/>
                </a:tc>
              </a:tr>
              <a:tr h="667895">
                <a:tc>
                  <a:txBody>
                    <a:bodyPr/>
                    <a:lstStyle/>
                    <a:p>
                      <a:endParaRPr lang="en-US"/>
                    </a:p>
                  </a:txBody>
                  <a:tcPr/>
                </a:tc>
                <a:tc>
                  <a:txBody>
                    <a:bodyPr/>
                    <a:lstStyle/>
                    <a:p>
                      <a:r>
                        <a:rPr lang="ar-SA" dirty="0" smtClean="0"/>
                        <a:t>الي ح/ البنك</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شراء بضاعة بشيك</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5000</a:t>
                      </a:r>
                      <a:endParaRPr lang="en-US" dirty="0"/>
                    </a:p>
                  </a:txBody>
                  <a:tcPr/>
                </a:tc>
                <a:tc>
                  <a:txBody>
                    <a:bodyPr/>
                    <a:lstStyle/>
                    <a:p>
                      <a:endParaRPr lang="en-US" dirty="0"/>
                    </a:p>
                  </a:txBody>
                  <a:tcPr/>
                </a:tc>
              </a:tr>
            </a:tbl>
          </a:graphicData>
        </a:graphic>
      </p:graphicFrame>
      <p:graphicFrame>
        <p:nvGraphicFramePr>
          <p:cNvPr id="7" name="Table 6"/>
          <p:cNvGraphicFramePr>
            <a:graphicFrameLocks noGrp="1"/>
          </p:cNvGraphicFramePr>
          <p:nvPr>
            <p:extLst/>
          </p:nvPr>
        </p:nvGraphicFramePr>
        <p:xfrm>
          <a:off x="2504728" y="4437112"/>
          <a:ext cx="6676008" cy="1562224"/>
        </p:xfrm>
        <a:graphic>
          <a:graphicData uri="http://schemas.openxmlformats.org/drawingml/2006/table">
            <a:tbl>
              <a:tblPr firstRow="1" bandRow="1">
                <a:tableStyleId>{5C22544A-7EE6-4342-B048-85BDC9FD1C3A}</a:tableStyleId>
              </a:tblPr>
              <a:tblGrid>
                <a:gridCol w="1440160"/>
                <a:gridCol w="2592288"/>
                <a:gridCol w="992560"/>
                <a:gridCol w="1651000"/>
              </a:tblGrid>
              <a:tr h="581784">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70840">
                <a:tc>
                  <a:txBody>
                    <a:bodyPr/>
                    <a:lstStyle/>
                    <a:p>
                      <a:r>
                        <a:rPr lang="ar-SA" dirty="0" smtClean="0"/>
                        <a:t>15 /3</a:t>
                      </a:r>
                      <a:endParaRPr lang="en-US" dirty="0"/>
                    </a:p>
                  </a:txBody>
                  <a:tcPr/>
                </a:tc>
                <a:tc>
                  <a:txBody>
                    <a:bodyPr/>
                    <a:lstStyle/>
                    <a:p>
                      <a:r>
                        <a:rPr lang="ar-SA" dirty="0" smtClean="0"/>
                        <a:t>من ح / المشتريات</a:t>
                      </a:r>
                      <a:endParaRPr lang="en-US" dirty="0"/>
                    </a:p>
                  </a:txBody>
                  <a:tcPr/>
                </a:tc>
                <a:tc>
                  <a:txBody>
                    <a:bodyPr/>
                    <a:lstStyle/>
                    <a:p>
                      <a:endParaRPr lang="en-US"/>
                    </a:p>
                  </a:txBody>
                  <a:tcPr/>
                </a:tc>
                <a:tc>
                  <a:txBody>
                    <a:bodyPr/>
                    <a:lstStyle/>
                    <a:p>
                      <a:r>
                        <a:rPr lang="ar-SA" dirty="0" smtClean="0"/>
                        <a:t>7000</a:t>
                      </a:r>
                      <a:endParaRPr lang="en-US" dirty="0"/>
                    </a:p>
                  </a:txBody>
                  <a:tcPr/>
                </a:tc>
              </a:tr>
              <a:tr h="370840">
                <a:tc>
                  <a:txBody>
                    <a:bodyPr/>
                    <a:lstStyle/>
                    <a:p>
                      <a:endParaRPr lang="en-US"/>
                    </a:p>
                  </a:txBody>
                  <a:tcPr/>
                </a:tc>
                <a:tc>
                  <a:txBody>
                    <a:bodyPr/>
                    <a:lstStyle/>
                    <a:p>
                      <a:r>
                        <a:rPr lang="ar-SA" dirty="0" smtClean="0"/>
                        <a:t>الي</a:t>
                      </a:r>
                      <a:r>
                        <a:rPr lang="ar-SA" baseline="0" dirty="0" smtClean="0"/>
                        <a:t> ح/ الدائنون (شركة ماجد)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شراء بضاعة </a:t>
                      </a:r>
                      <a:r>
                        <a:rPr kumimoji="0" lang="ar-SA" sz="1600" b="0" i="0" u="sng" strike="noStrike" kern="1200" cap="none" spc="0" normalizeH="0" baseline="0" noProof="0" dirty="0" err="1" smtClean="0">
                          <a:ln>
                            <a:noFill/>
                          </a:ln>
                          <a:solidFill>
                            <a:srgbClr val="FF0000"/>
                          </a:solidFill>
                          <a:effectLst/>
                          <a:uLnTx/>
                          <a:uFillTx/>
                          <a:latin typeface="+mn-lt"/>
                          <a:ea typeface="+mn-ea"/>
                          <a:cs typeface="+mn-cs"/>
                        </a:rPr>
                        <a:t>بالاجل</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7000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505507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solidFill>
                  <a:srgbClr val="C00000"/>
                </a:solidFill>
                <a:cs typeface="Arial" pitchFamily="34" charset="0"/>
              </a:rPr>
              <a:t>مردودات </a:t>
            </a:r>
            <a:r>
              <a:rPr lang="ar-SA" b="1" dirty="0">
                <a:solidFill>
                  <a:srgbClr val="C00000"/>
                </a:solidFill>
                <a:cs typeface="Arial" pitchFamily="34" charset="0"/>
              </a:rPr>
              <a:t>المشتريات </a:t>
            </a:r>
            <a:r>
              <a:rPr lang="en-GB" b="1" dirty="0">
                <a:solidFill>
                  <a:srgbClr val="C00000"/>
                </a:solidFill>
                <a:cs typeface="Arial" pitchFamily="34" charset="0"/>
              </a:rPr>
              <a:t>Purchases Returns</a:t>
            </a:r>
            <a:endParaRPr lang="en-GB" b="1" dirty="0">
              <a:solidFill>
                <a:srgbClr val="C00000"/>
              </a:solidFill>
              <a:cs typeface="Arial" pitchFamily="34" charset="0"/>
            </a:endParaRPr>
          </a:p>
        </p:txBody>
      </p:sp>
      <p:sp>
        <p:nvSpPr>
          <p:cNvPr id="3" name="Content Placeholder 2"/>
          <p:cNvSpPr>
            <a:spLocks noGrp="1"/>
          </p:cNvSpPr>
          <p:nvPr>
            <p:ph idx="1"/>
          </p:nvPr>
        </p:nvSpPr>
        <p:spPr>
          <a:xfrm>
            <a:off x="495300" y="1371600"/>
            <a:ext cx="8915400" cy="4754563"/>
          </a:xfrm>
        </p:spPr>
        <p:txBody>
          <a:bodyPr/>
          <a:lstStyle/>
          <a:p>
            <a:pPr algn="just" rtl="1">
              <a:lnSpc>
                <a:spcPct val="150000"/>
              </a:lnSpc>
            </a:pPr>
            <a:r>
              <a:rPr lang="ar-SA" altLang="en-US" sz="2800" dirty="0" smtClean="0">
                <a:cs typeface="Arial" pitchFamily="34" charset="0"/>
              </a:rPr>
              <a:t>إذا اكتشفت المنشأة أن جزء من البضاعة </a:t>
            </a:r>
            <a:r>
              <a:rPr lang="ar-SA" altLang="en-US" sz="2800" dirty="0" err="1" smtClean="0">
                <a:cs typeface="Arial" pitchFamily="34" charset="0"/>
              </a:rPr>
              <a:t>المشتراة</a:t>
            </a:r>
            <a:r>
              <a:rPr lang="ar-SA" altLang="en-US" sz="2800" dirty="0" smtClean="0">
                <a:cs typeface="Arial" pitchFamily="34" charset="0"/>
              </a:rPr>
              <a:t> غير مطابق  للمواصفات، أو به عيوب أو تالف، وقامت برده للبائع،</a:t>
            </a:r>
            <a:r>
              <a:rPr lang="en-US" altLang="en-US" sz="2800" dirty="0" smtClean="0">
                <a:cs typeface="Arial" pitchFamily="34" charset="0"/>
              </a:rPr>
              <a:t> </a:t>
            </a:r>
            <a:r>
              <a:rPr lang="ar-SA" altLang="en-US" sz="2800" dirty="0" smtClean="0">
                <a:cs typeface="Arial" pitchFamily="34" charset="0"/>
              </a:rPr>
              <a:t>في هذه الحالة تفتح المنشأة حساب لهذا الجزء المردود يسمى حـ/ مردودات المشتريات، وهذا الحساب يعتبر حساب دائن بطبيعته لأنه يخفض من قيمة المشتريات التي تعتبر مدينة بطبيعتها كحساب مصروفات</a:t>
            </a:r>
          </a:p>
          <a:p>
            <a:pPr algn="just" rtl="1">
              <a:lnSpc>
                <a:spcPct val="150000"/>
              </a:lnSpc>
            </a:pPr>
            <a:r>
              <a:rPr lang="ar-SA" altLang="en-US" sz="2800" b="1" dirty="0" smtClean="0">
                <a:solidFill>
                  <a:srgbClr val="FF0000"/>
                </a:solidFill>
                <a:cs typeface="Arial" pitchFamily="34" charset="0"/>
              </a:rPr>
              <a:t>ملاحظة</a:t>
            </a:r>
            <a:r>
              <a:rPr lang="ar-SA" altLang="en-US" sz="2800" dirty="0" smtClean="0">
                <a:cs typeface="Arial" pitchFamily="34" charset="0"/>
              </a:rPr>
              <a:t>: </a:t>
            </a:r>
            <a:r>
              <a:rPr lang="ar-SA" altLang="en-US" sz="2800" dirty="0" smtClean="0">
                <a:solidFill>
                  <a:srgbClr val="7030A0"/>
                </a:solidFill>
                <a:cs typeface="Arial" pitchFamily="34" charset="0"/>
              </a:rPr>
              <a:t>يظهر حساب مردودات المشتريات في نهاية الفترة في قائمة الدخل مطروحاً من رصيد حساب المشتريات.</a:t>
            </a:r>
            <a:endParaRPr lang="en-GB" altLang="en-US" sz="2800" dirty="0" smtClean="0">
              <a:solidFill>
                <a:srgbClr val="7030A0"/>
              </a:solidFill>
              <a:cs typeface="Arial" pitchFamily="34" charset="0"/>
            </a:endParaRPr>
          </a:p>
        </p:txBody>
      </p:sp>
      <p:sp>
        <p:nvSpPr>
          <p:cNvPr id="19046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B01285F-FC5D-4B17-A97E-1EC5B20A358D}"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Tree>
    <p:extLst>
      <p:ext uri="{BB962C8B-B14F-4D97-AF65-F5344CB8AC3E}">
        <p14:creationId xmlns:p14="http://schemas.microsoft.com/office/powerpoint/2010/main" val="5518133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19149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49DEA3B-15EF-4C7B-9E5F-932AA2C6C2CD}"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graphicFrame>
        <p:nvGraphicFramePr>
          <p:cNvPr id="5" name="Content Placeholder 4"/>
          <p:cNvGraphicFramePr>
            <a:graphicFrameLocks noGrp="1"/>
          </p:cNvGraphicFramePr>
          <p:nvPr>
            <p:ph idx="1"/>
            <p:extLst/>
          </p:nvPr>
        </p:nvGraphicFramePr>
        <p:xfrm>
          <a:off x="152400" y="228600"/>
          <a:ext cx="9372600"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8181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Rectangle 2"/>
          <p:cNvSpPr/>
          <p:nvPr/>
        </p:nvSpPr>
        <p:spPr>
          <a:xfrm>
            <a:off x="416496" y="116632"/>
            <a:ext cx="9489504" cy="6894195"/>
          </a:xfrm>
          <a:prstGeom prst="rect">
            <a:avLst/>
          </a:prstGeom>
        </p:spPr>
        <p:txBody>
          <a:bodyPr wrap="square">
            <a:spAutoFit/>
          </a:bodyPr>
          <a:lstStyle/>
          <a:p>
            <a:r>
              <a:rPr lang="ar-SA" altLang="en-US" sz="1600" b="1" u="sng" dirty="0" smtClean="0">
                <a:solidFill>
                  <a:srgbClr val="FF0000"/>
                </a:solidFill>
                <a:latin typeface="+mn-lt"/>
              </a:rPr>
              <a:t>مثال: على </a:t>
            </a:r>
            <a:r>
              <a:rPr lang="ar-SA" altLang="en-US" sz="1600" b="1" u="sng" dirty="0">
                <a:solidFill>
                  <a:srgbClr val="FF0000"/>
                </a:solidFill>
                <a:latin typeface="+mn-lt"/>
              </a:rPr>
              <a:t>حالة </a:t>
            </a:r>
            <a:r>
              <a:rPr lang="ar-SA" altLang="en-US" sz="1600" b="1" u="sng" dirty="0" smtClean="0">
                <a:solidFill>
                  <a:srgbClr val="FF0000"/>
                </a:solidFill>
                <a:latin typeface="+mn-lt"/>
              </a:rPr>
              <a:t>مردودات مشتريات نقدية: </a:t>
            </a:r>
            <a:r>
              <a:rPr lang="ar-SA" altLang="en-US" sz="1600" b="1" dirty="0">
                <a:solidFill>
                  <a:srgbClr val="013E36"/>
                </a:solidFill>
              </a:rPr>
              <a:t> في يوم </a:t>
            </a:r>
            <a:r>
              <a:rPr lang="ar-SA" altLang="en-US" sz="1600" b="1" dirty="0" smtClean="0">
                <a:solidFill>
                  <a:srgbClr val="013E36"/>
                </a:solidFill>
              </a:rPr>
              <a:t>8 </a:t>
            </a:r>
            <a:r>
              <a:rPr lang="ar-SA" altLang="en-US" sz="1600" b="1" dirty="0">
                <a:solidFill>
                  <a:srgbClr val="013E36"/>
                </a:solidFill>
              </a:rPr>
              <a:t>/ 3/ </a:t>
            </a:r>
            <a:r>
              <a:rPr lang="ar-SA" altLang="en-US" sz="1600" b="1" dirty="0" smtClean="0">
                <a:solidFill>
                  <a:srgbClr val="013E36"/>
                </a:solidFill>
              </a:rPr>
              <a:t>1436ردت </a:t>
            </a:r>
            <a:r>
              <a:rPr lang="ar-SA" altLang="en-US" sz="1600" b="1" dirty="0">
                <a:solidFill>
                  <a:srgbClr val="013E36"/>
                </a:solidFill>
              </a:rPr>
              <a:t>شركة  احمد بضاعة بمبلغ </a:t>
            </a:r>
            <a:r>
              <a:rPr lang="ar-SA" altLang="en-US" sz="1600" b="1" dirty="0" smtClean="0">
                <a:solidFill>
                  <a:srgbClr val="013E36"/>
                </a:solidFill>
              </a:rPr>
              <a:t>100 </a:t>
            </a:r>
            <a:r>
              <a:rPr lang="ar-SA" altLang="en-US" sz="1600" b="1" dirty="0">
                <a:solidFill>
                  <a:srgbClr val="013E36"/>
                </a:solidFill>
              </a:rPr>
              <a:t>ريال </a:t>
            </a:r>
            <a:r>
              <a:rPr lang="ar-SA" altLang="en-US" sz="1600" b="1" dirty="0" smtClean="0">
                <a:solidFill>
                  <a:srgbClr val="013E36"/>
                </a:solidFill>
              </a:rPr>
              <a:t> الي شركة جابر</a:t>
            </a:r>
            <a:endParaRPr lang="ar-SA" altLang="en-US" sz="1600" b="1" dirty="0">
              <a:solidFill>
                <a:srgbClr val="FF0000"/>
              </a:solidFill>
            </a:endParaRPr>
          </a:p>
          <a:p>
            <a:endParaRPr lang="ar-SA" altLang="en-US" sz="1600" b="1" u="sng" dirty="0">
              <a:solidFill>
                <a:srgbClr val="FF0000"/>
              </a:solidFill>
              <a:latin typeface="+mn-lt"/>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pPr lvl="0"/>
            <a:r>
              <a:rPr lang="ar-SA" altLang="en-US" sz="1600" b="1" u="sng" dirty="0" smtClean="0">
                <a:solidFill>
                  <a:srgbClr val="FF0000"/>
                </a:solidFill>
                <a:latin typeface="+mn-lt"/>
              </a:rPr>
              <a:t>مثال: </a:t>
            </a:r>
            <a:r>
              <a:rPr lang="ar-SA" altLang="en-US" sz="1600" b="1" u="sng" dirty="0">
                <a:solidFill>
                  <a:srgbClr val="FF0000"/>
                </a:solidFill>
                <a:latin typeface="+mn-lt"/>
              </a:rPr>
              <a:t>علي حالة </a:t>
            </a:r>
            <a:r>
              <a:rPr lang="ar-SA" altLang="en-US" sz="1600" b="1" u="sng" dirty="0" smtClean="0">
                <a:solidFill>
                  <a:srgbClr val="FF0000"/>
                </a:solidFill>
                <a:latin typeface="+mn-lt"/>
              </a:rPr>
              <a:t>مردودات مشتريات </a:t>
            </a:r>
            <a:r>
              <a:rPr lang="ar-SA" altLang="en-US" sz="1600" b="1" u="sng" dirty="0">
                <a:solidFill>
                  <a:srgbClr val="FF0000"/>
                </a:solidFill>
                <a:latin typeface="+mn-lt"/>
              </a:rPr>
              <a:t>بشيك </a:t>
            </a:r>
            <a:r>
              <a:rPr lang="ar-SA" altLang="en-US" sz="1600" b="1" dirty="0" smtClean="0">
                <a:solidFill>
                  <a:srgbClr val="013E36"/>
                </a:solidFill>
                <a:latin typeface="Calibri"/>
              </a:rPr>
              <a:t>:في </a:t>
            </a:r>
            <a:r>
              <a:rPr lang="ar-SA" altLang="en-US" sz="1600" b="1" dirty="0">
                <a:solidFill>
                  <a:srgbClr val="013E36"/>
                </a:solidFill>
                <a:latin typeface="Calibri"/>
              </a:rPr>
              <a:t>يوم </a:t>
            </a:r>
            <a:r>
              <a:rPr lang="ar-SA" altLang="en-US" sz="1600" b="1" dirty="0" smtClean="0">
                <a:solidFill>
                  <a:srgbClr val="013E36"/>
                </a:solidFill>
                <a:latin typeface="Calibri"/>
              </a:rPr>
              <a:t>20</a:t>
            </a:r>
            <a:r>
              <a:rPr lang="ar-SA" altLang="en-US" sz="1600" b="1" dirty="0">
                <a:solidFill>
                  <a:srgbClr val="013E36"/>
                </a:solidFill>
                <a:latin typeface="Calibri"/>
              </a:rPr>
              <a:t>/ 3 /</a:t>
            </a:r>
            <a:r>
              <a:rPr lang="ar-SA" altLang="en-US" sz="1600" b="1" dirty="0" smtClean="0">
                <a:solidFill>
                  <a:srgbClr val="013E36"/>
                </a:solidFill>
                <a:latin typeface="Calibri"/>
              </a:rPr>
              <a:t>1436ردت </a:t>
            </a:r>
            <a:r>
              <a:rPr lang="ar-SA" altLang="en-US" sz="1600" b="1" dirty="0">
                <a:solidFill>
                  <a:srgbClr val="013E36"/>
                </a:solidFill>
                <a:latin typeface="Calibri"/>
              </a:rPr>
              <a:t>شركة  احمد بضاعة بمبلغ </a:t>
            </a:r>
            <a:r>
              <a:rPr lang="ar-SA" altLang="en-US" sz="1600" b="1" dirty="0" smtClean="0">
                <a:solidFill>
                  <a:srgbClr val="013E36"/>
                </a:solidFill>
                <a:latin typeface="Calibri"/>
              </a:rPr>
              <a:t>170 ريال الي شركة امجد</a:t>
            </a:r>
            <a:endParaRPr lang="ar-SA" altLang="en-US" sz="2800" u="sng" dirty="0">
              <a:solidFill>
                <a:srgbClr val="FF0000"/>
              </a:solidFill>
              <a:latin typeface="Calibri"/>
            </a:endParaRPr>
          </a:p>
          <a:p>
            <a:pPr lvl="0"/>
            <a:endParaRPr lang="en-US" altLang="en-US" sz="2800" u="sng" dirty="0">
              <a:solidFill>
                <a:srgbClr val="FF0000"/>
              </a:solidFill>
              <a:latin typeface="Calibri"/>
            </a:endParaRPr>
          </a:p>
          <a:p>
            <a:pPr lvl="0"/>
            <a:endParaRPr lang="en-US" altLang="en-US" sz="1400" u="sng" dirty="0">
              <a:solidFill>
                <a:srgbClr val="FF0000"/>
              </a:solidFill>
              <a:latin typeface="Calibri"/>
            </a:endParaRPr>
          </a:p>
          <a:p>
            <a:endParaRPr lang="ar-SA" altLang="en-US" sz="2800" u="sng" dirty="0" smtClean="0">
              <a:solidFill>
                <a:srgbClr val="FF0000"/>
              </a:solidFill>
              <a:latin typeface="+mn-lt"/>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pPr lvl="0"/>
            <a:r>
              <a:rPr lang="ar-SA" altLang="en-US" sz="1600" b="1" u="sng" dirty="0">
                <a:solidFill>
                  <a:srgbClr val="FF0000"/>
                </a:solidFill>
                <a:latin typeface="+mn-lt"/>
              </a:rPr>
              <a:t>مثال </a:t>
            </a:r>
            <a:r>
              <a:rPr lang="ar-SA" altLang="en-US" sz="1600" b="1" u="sng" dirty="0" smtClean="0">
                <a:solidFill>
                  <a:srgbClr val="FF0000"/>
                </a:solidFill>
                <a:latin typeface="+mn-lt"/>
              </a:rPr>
              <a:t>:علي </a:t>
            </a:r>
            <a:r>
              <a:rPr lang="ar-SA" altLang="en-US" sz="1600" b="1" u="sng" dirty="0">
                <a:solidFill>
                  <a:srgbClr val="FF0000"/>
                </a:solidFill>
                <a:latin typeface="+mn-lt"/>
              </a:rPr>
              <a:t>حالة </a:t>
            </a:r>
            <a:r>
              <a:rPr lang="ar-SA" altLang="en-US" sz="1600" b="1" u="sng" dirty="0" smtClean="0">
                <a:solidFill>
                  <a:srgbClr val="FF0000"/>
                </a:solidFill>
                <a:latin typeface="+mn-lt"/>
              </a:rPr>
              <a:t>مردودات مشتريات </a:t>
            </a:r>
            <a:r>
              <a:rPr lang="ar-SA" altLang="en-US" sz="1600" b="1" u="sng" dirty="0" err="1">
                <a:solidFill>
                  <a:srgbClr val="FF0000"/>
                </a:solidFill>
                <a:latin typeface="+mn-lt"/>
              </a:rPr>
              <a:t>بالاجل</a:t>
            </a:r>
            <a:r>
              <a:rPr lang="ar-SA" altLang="en-US" sz="1600" b="1" u="sng" dirty="0">
                <a:solidFill>
                  <a:srgbClr val="FF0000"/>
                </a:solidFill>
                <a:latin typeface="+mn-lt"/>
              </a:rPr>
              <a:t> </a:t>
            </a:r>
            <a:r>
              <a:rPr lang="ar-SA" altLang="en-US" sz="1600" u="sng" dirty="0" smtClean="0">
                <a:solidFill>
                  <a:srgbClr val="FF0000"/>
                </a:solidFill>
                <a:latin typeface="Calibri"/>
              </a:rPr>
              <a:t>: </a:t>
            </a:r>
            <a:r>
              <a:rPr lang="ar-SA" altLang="en-US" sz="1600" b="1" dirty="0" smtClean="0">
                <a:solidFill>
                  <a:srgbClr val="013E36"/>
                </a:solidFill>
                <a:latin typeface="Calibri"/>
              </a:rPr>
              <a:t>في </a:t>
            </a:r>
            <a:r>
              <a:rPr lang="ar-SA" altLang="en-US" sz="1600" b="1" dirty="0">
                <a:solidFill>
                  <a:srgbClr val="013E36"/>
                </a:solidFill>
                <a:latin typeface="Calibri"/>
              </a:rPr>
              <a:t>يوم </a:t>
            </a:r>
            <a:r>
              <a:rPr lang="ar-SA" altLang="en-US" sz="1600" b="1" dirty="0" smtClean="0">
                <a:solidFill>
                  <a:srgbClr val="013E36"/>
                </a:solidFill>
                <a:latin typeface="Calibri"/>
              </a:rPr>
              <a:t>28/ </a:t>
            </a:r>
            <a:r>
              <a:rPr lang="ar-SA" altLang="en-US" sz="1600" b="1" dirty="0">
                <a:solidFill>
                  <a:srgbClr val="013E36"/>
                </a:solidFill>
                <a:latin typeface="Calibri"/>
              </a:rPr>
              <a:t>3 /</a:t>
            </a:r>
            <a:r>
              <a:rPr lang="ar-SA" altLang="en-US" sz="1600" b="1" dirty="0" smtClean="0">
                <a:solidFill>
                  <a:srgbClr val="013E36"/>
                </a:solidFill>
                <a:latin typeface="Calibri"/>
              </a:rPr>
              <a:t>1436ردت </a:t>
            </a:r>
            <a:r>
              <a:rPr lang="ar-SA" altLang="en-US" sz="1600" b="1" dirty="0">
                <a:solidFill>
                  <a:srgbClr val="013E36"/>
                </a:solidFill>
                <a:latin typeface="Calibri"/>
              </a:rPr>
              <a:t>شركة  احمد بضاعة بمبلغ </a:t>
            </a:r>
            <a:r>
              <a:rPr lang="ar-SA" altLang="en-US" sz="1600" b="1" dirty="0" smtClean="0">
                <a:solidFill>
                  <a:srgbClr val="013E36"/>
                </a:solidFill>
                <a:latin typeface="Calibri"/>
              </a:rPr>
              <a:t>500 </a:t>
            </a:r>
            <a:r>
              <a:rPr lang="ar-SA" altLang="en-US" sz="1600" b="1" dirty="0">
                <a:solidFill>
                  <a:srgbClr val="013E36"/>
                </a:solidFill>
                <a:latin typeface="Calibri"/>
              </a:rPr>
              <a:t>ريال </a:t>
            </a:r>
            <a:r>
              <a:rPr lang="ar-SA" altLang="en-US" sz="1600" b="1" dirty="0" smtClean="0">
                <a:solidFill>
                  <a:srgbClr val="FF0000"/>
                </a:solidFill>
                <a:latin typeface="Calibri"/>
              </a:rPr>
              <a:t>الي شركة ماجد</a:t>
            </a:r>
            <a:endParaRPr lang="ar-SA" altLang="en-US" sz="1600" b="1" dirty="0">
              <a:solidFill>
                <a:srgbClr val="FF0000"/>
              </a:solidFill>
              <a:latin typeface="Calibri"/>
            </a:endParaRPr>
          </a:p>
          <a:p>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ar-SA" altLang="en-US" sz="2800" u="sng" dirty="0">
              <a:solidFill>
                <a:srgbClr val="FF0000"/>
              </a:solidFill>
              <a:latin typeface="+mn-lt"/>
            </a:endParaRPr>
          </a:p>
        </p:txBody>
      </p:sp>
      <p:graphicFrame>
        <p:nvGraphicFramePr>
          <p:cNvPr id="4" name="Table 3"/>
          <p:cNvGraphicFramePr>
            <a:graphicFrameLocks noGrp="1"/>
          </p:cNvGraphicFramePr>
          <p:nvPr>
            <p:extLst/>
          </p:nvPr>
        </p:nvGraphicFramePr>
        <p:xfrm>
          <a:off x="2432720" y="548680"/>
          <a:ext cx="6974408" cy="1346448"/>
        </p:xfrm>
        <a:graphic>
          <a:graphicData uri="http://schemas.openxmlformats.org/drawingml/2006/table">
            <a:tbl>
              <a:tblPr firstRow="1" bandRow="1">
                <a:tableStyleId>{5C22544A-7EE6-4342-B048-85BDC9FD1C3A}</a:tableStyleId>
              </a:tblPr>
              <a:tblGrid>
                <a:gridCol w="2376264"/>
                <a:gridCol w="2533537"/>
                <a:gridCol w="829826"/>
                <a:gridCol w="1234781"/>
              </a:tblGrid>
              <a:tr h="432048">
                <a:tc>
                  <a:txBody>
                    <a:bodyPr/>
                    <a:lstStyle/>
                    <a:p>
                      <a:r>
                        <a:rPr lang="ar-SA" sz="1600" dirty="0" smtClean="0"/>
                        <a:t>التاريخ</a:t>
                      </a:r>
                      <a:endParaRPr lang="en-US" sz="1600" dirty="0"/>
                    </a:p>
                  </a:txBody>
                  <a:tcPr/>
                </a:tc>
                <a:tc>
                  <a:txBody>
                    <a:bodyPr/>
                    <a:lstStyle/>
                    <a:p>
                      <a:r>
                        <a:rPr lang="ar-SA" sz="1600" dirty="0" smtClean="0"/>
                        <a:t>البيان</a:t>
                      </a:r>
                      <a:endParaRPr lang="en-US" sz="1600" dirty="0"/>
                    </a:p>
                  </a:txBody>
                  <a:tcPr/>
                </a:tc>
                <a:tc>
                  <a:txBody>
                    <a:bodyPr/>
                    <a:lstStyle/>
                    <a:p>
                      <a:r>
                        <a:rPr lang="ar-SA" sz="1600" dirty="0" smtClean="0"/>
                        <a:t>دائن</a:t>
                      </a:r>
                      <a:endParaRPr lang="en-US" sz="1600" dirty="0"/>
                    </a:p>
                  </a:txBody>
                  <a:tcPr/>
                </a:tc>
                <a:tc>
                  <a:txBody>
                    <a:bodyPr/>
                    <a:lstStyle/>
                    <a:p>
                      <a:r>
                        <a:rPr lang="ar-SA" sz="1600" dirty="0" smtClean="0"/>
                        <a:t>مدين</a:t>
                      </a:r>
                      <a:endParaRPr lang="en-US" sz="1600" dirty="0"/>
                    </a:p>
                  </a:txBody>
                  <a:tcPr/>
                </a:tc>
              </a:tr>
              <a:tr h="117115">
                <a:tc>
                  <a:txBody>
                    <a:bodyPr/>
                    <a:lstStyle/>
                    <a:p>
                      <a:r>
                        <a:rPr lang="ar-SA" sz="1600" dirty="0" smtClean="0"/>
                        <a:t>8/ 3</a:t>
                      </a:r>
                      <a:endParaRPr lang="en-US" sz="1600" dirty="0"/>
                    </a:p>
                  </a:txBody>
                  <a:tcPr/>
                </a:tc>
                <a:tc>
                  <a:txBody>
                    <a:bodyPr/>
                    <a:lstStyle/>
                    <a:p>
                      <a:r>
                        <a:rPr lang="ar-SA" sz="1600" dirty="0" smtClean="0"/>
                        <a:t>من</a:t>
                      </a:r>
                      <a:r>
                        <a:rPr lang="ar-SA" sz="1600" baseline="0" dirty="0" smtClean="0"/>
                        <a:t> ح/ الصندوق</a:t>
                      </a:r>
                      <a:endParaRPr lang="en-US" sz="1600" dirty="0"/>
                    </a:p>
                  </a:txBody>
                  <a:tcPr/>
                </a:tc>
                <a:tc>
                  <a:txBody>
                    <a:bodyPr/>
                    <a:lstStyle/>
                    <a:p>
                      <a:endParaRPr lang="en-US" sz="1600"/>
                    </a:p>
                  </a:txBody>
                  <a:tcPr/>
                </a:tc>
                <a:tc>
                  <a:txBody>
                    <a:bodyPr/>
                    <a:lstStyle/>
                    <a:p>
                      <a:r>
                        <a:rPr lang="ar-SA" sz="1600" dirty="0" smtClean="0"/>
                        <a:t>100</a:t>
                      </a:r>
                      <a:endParaRPr lang="en-US" sz="1600" dirty="0"/>
                    </a:p>
                  </a:txBody>
                  <a:tcPr/>
                </a:tc>
              </a:tr>
              <a:tr h="117115">
                <a:tc>
                  <a:txBody>
                    <a:bodyPr/>
                    <a:lstStyle/>
                    <a:p>
                      <a:endParaRPr lang="en-US" sz="1400" dirty="0"/>
                    </a:p>
                  </a:txBody>
                  <a:tcPr/>
                </a:tc>
                <a:tc>
                  <a:txBody>
                    <a:bodyPr/>
                    <a:lstStyle/>
                    <a:p>
                      <a:r>
                        <a:rPr lang="ar-SA" sz="1600" dirty="0" smtClean="0"/>
                        <a:t>     الي ح/ مردودات المشتريات</a:t>
                      </a:r>
                      <a:endParaRPr lang="en-US" sz="1600" dirty="0" smtClean="0"/>
                    </a:p>
                    <a:p>
                      <a:r>
                        <a:rPr lang="ar-SA" sz="1600" u="sng" dirty="0" smtClean="0">
                          <a:solidFill>
                            <a:srgbClr val="FF0000"/>
                          </a:solidFill>
                        </a:rPr>
                        <a:t>مردودات مشتريات نقدا</a:t>
                      </a:r>
                      <a:endParaRPr lang="en-US" sz="1600" u="sng" dirty="0">
                        <a:solidFill>
                          <a:srgbClr val="FF0000"/>
                        </a:solidFill>
                      </a:endParaRPr>
                    </a:p>
                  </a:txBody>
                  <a:tcPr/>
                </a:tc>
                <a:tc>
                  <a:txBody>
                    <a:bodyPr/>
                    <a:lstStyle/>
                    <a:p>
                      <a:r>
                        <a:rPr lang="ar-SA" sz="1600" dirty="0" smtClean="0"/>
                        <a:t>100</a:t>
                      </a:r>
                      <a:endParaRPr lang="en-US" sz="1600" dirty="0"/>
                    </a:p>
                  </a:txBody>
                  <a:tcPr/>
                </a:tc>
                <a:tc>
                  <a:txBody>
                    <a:bodyPr/>
                    <a:lstStyle/>
                    <a:p>
                      <a:endParaRPr lang="en-US" sz="1600" dirty="0"/>
                    </a:p>
                  </a:txBody>
                  <a:tcPr/>
                </a:tc>
              </a:tr>
            </a:tbl>
          </a:graphicData>
        </a:graphic>
      </p:graphicFrame>
      <p:graphicFrame>
        <p:nvGraphicFramePr>
          <p:cNvPr id="6" name="Table 5"/>
          <p:cNvGraphicFramePr>
            <a:graphicFrameLocks noGrp="1"/>
          </p:cNvGraphicFramePr>
          <p:nvPr>
            <p:extLst/>
          </p:nvPr>
        </p:nvGraphicFramePr>
        <p:xfrm>
          <a:off x="2504728" y="2420888"/>
          <a:ext cx="6984776" cy="1399415"/>
        </p:xfrm>
        <a:graphic>
          <a:graphicData uri="http://schemas.openxmlformats.org/drawingml/2006/table">
            <a:tbl>
              <a:tblPr firstRow="1" bandRow="1">
                <a:tableStyleId>{5C22544A-7EE6-4342-B048-85BDC9FD1C3A}</a:tableStyleId>
              </a:tblPr>
              <a:tblGrid>
                <a:gridCol w="2232248"/>
                <a:gridCol w="2448272"/>
                <a:gridCol w="774086"/>
                <a:gridCol w="1530170"/>
              </a:tblGrid>
              <a:tr h="360040">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00361">
                <a:tc>
                  <a:txBody>
                    <a:bodyPr/>
                    <a:lstStyle/>
                    <a:p>
                      <a:r>
                        <a:rPr lang="ar-SA" dirty="0" smtClean="0"/>
                        <a:t>20 /3</a:t>
                      </a:r>
                      <a:endParaRPr lang="en-US" dirty="0"/>
                    </a:p>
                  </a:txBody>
                  <a:tcPr/>
                </a:tc>
                <a:tc>
                  <a:txBody>
                    <a:bodyPr/>
                    <a:lstStyle/>
                    <a:p>
                      <a:r>
                        <a:rPr lang="ar-SA" dirty="0" smtClean="0"/>
                        <a:t>من</a:t>
                      </a:r>
                      <a:r>
                        <a:rPr lang="ar-SA" baseline="0" dirty="0" smtClean="0"/>
                        <a:t> ح/ البنك</a:t>
                      </a:r>
                      <a:endParaRPr lang="en-US" dirty="0"/>
                    </a:p>
                  </a:txBody>
                  <a:tcPr/>
                </a:tc>
                <a:tc>
                  <a:txBody>
                    <a:bodyPr/>
                    <a:lstStyle/>
                    <a:p>
                      <a:endParaRPr lang="en-US"/>
                    </a:p>
                  </a:txBody>
                  <a:tcPr/>
                </a:tc>
                <a:tc>
                  <a:txBody>
                    <a:bodyPr/>
                    <a:lstStyle/>
                    <a:p>
                      <a:r>
                        <a:rPr lang="ar-SA" dirty="0" smtClean="0"/>
                        <a:t>170</a:t>
                      </a:r>
                      <a:endParaRPr lang="en-US" dirty="0"/>
                    </a:p>
                  </a:txBody>
                  <a:tcPr/>
                </a:tc>
              </a:tr>
              <a:tr h="667895">
                <a:tc>
                  <a:txBody>
                    <a:bodyPr/>
                    <a:lstStyle/>
                    <a:p>
                      <a:endParaRPr lang="en-US"/>
                    </a:p>
                  </a:txBody>
                  <a:tcPr/>
                </a:tc>
                <a:tc>
                  <a:txBody>
                    <a:bodyPr/>
                    <a:lstStyle/>
                    <a:p>
                      <a:r>
                        <a:rPr lang="ar-SA" dirty="0" smtClean="0"/>
                        <a:t>  الي ح/ مردودات المشتريات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مردودات مشتريات بشيك</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170</a:t>
                      </a:r>
                      <a:endParaRPr lang="en-US" dirty="0"/>
                    </a:p>
                  </a:txBody>
                  <a:tcPr/>
                </a:tc>
                <a:tc>
                  <a:txBody>
                    <a:bodyPr/>
                    <a:lstStyle/>
                    <a:p>
                      <a:endParaRPr lang="en-US" dirty="0"/>
                    </a:p>
                  </a:txBody>
                  <a:tcPr/>
                </a:tc>
              </a:tr>
            </a:tbl>
          </a:graphicData>
        </a:graphic>
      </p:graphicFrame>
      <p:graphicFrame>
        <p:nvGraphicFramePr>
          <p:cNvPr id="7" name="Table 6"/>
          <p:cNvGraphicFramePr>
            <a:graphicFrameLocks noGrp="1"/>
          </p:cNvGraphicFramePr>
          <p:nvPr>
            <p:extLst/>
          </p:nvPr>
        </p:nvGraphicFramePr>
        <p:xfrm>
          <a:off x="2504728" y="4437112"/>
          <a:ext cx="6676008" cy="1562224"/>
        </p:xfrm>
        <a:graphic>
          <a:graphicData uri="http://schemas.openxmlformats.org/drawingml/2006/table">
            <a:tbl>
              <a:tblPr firstRow="1" bandRow="1">
                <a:tableStyleId>{5C22544A-7EE6-4342-B048-85BDC9FD1C3A}</a:tableStyleId>
              </a:tblPr>
              <a:tblGrid>
                <a:gridCol w="1224136"/>
                <a:gridCol w="2520279"/>
                <a:gridCol w="1280593"/>
                <a:gridCol w="1651000"/>
              </a:tblGrid>
              <a:tr h="581784">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70840">
                <a:tc>
                  <a:txBody>
                    <a:bodyPr/>
                    <a:lstStyle/>
                    <a:p>
                      <a:r>
                        <a:rPr lang="ar-SA" dirty="0" smtClean="0"/>
                        <a:t>28 /3</a:t>
                      </a:r>
                      <a:endParaRPr lang="en-US" dirty="0"/>
                    </a:p>
                  </a:txBody>
                  <a:tcPr/>
                </a:tc>
                <a:tc>
                  <a:txBody>
                    <a:bodyPr/>
                    <a:lstStyle/>
                    <a:p>
                      <a:r>
                        <a:rPr lang="ar-SA" dirty="0" smtClean="0"/>
                        <a:t>من ح / الدائنون (شركة ماجد)</a:t>
                      </a:r>
                      <a:endParaRPr lang="en-US" dirty="0"/>
                    </a:p>
                  </a:txBody>
                  <a:tcPr/>
                </a:tc>
                <a:tc>
                  <a:txBody>
                    <a:bodyPr/>
                    <a:lstStyle/>
                    <a:p>
                      <a:endParaRPr lang="en-US"/>
                    </a:p>
                  </a:txBody>
                  <a:tcPr/>
                </a:tc>
                <a:tc>
                  <a:txBody>
                    <a:bodyPr/>
                    <a:lstStyle/>
                    <a:p>
                      <a:r>
                        <a:rPr lang="ar-SA" dirty="0" smtClean="0"/>
                        <a:t>500</a:t>
                      </a:r>
                      <a:endParaRPr lang="en-US" dirty="0"/>
                    </a:p>
                  </a:txBody>
                  <a:tcPr/>
                </a:tc>
              </a:tr>
              <a:tr h="370840">
                <a:tc>
                  <a:txBody>
                    <a:bodyPr/>
                    <a:lstStyle/>
                    <a:p>
                      <a:endParaRPr lang="en-US"/>
                    </a:p>
                  </a:txBody>
                  <a:tcPr/>
                </a:tc>
                <a:tc>
                  <a:txBody>
                    <a:bodyPr/>
                    <a:lstStyle/>
                    <a:p>
                      <a:r>
                        <a:rPr lang="ar-SA" dirty="0" smtClean="0"/>
                        <a:t>الي</a:t>
                      </a:r>
                      <a:r>
                        <a:rPr lang="ar-SA" baseline="0" dirty="0" smtClean="0"/>
                        <a:t> ح/ مردودات المشتريات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مردودات مشتريات </a:t>
                      </a:r>
                      <a:r>
                        <a:rPr kumimoji="0" lang="ar-SA" sz="1600" b="0" i="0" u="sng" strike="noStrike" kern="1200" cap="none" spc="0" normalizeH="0" baseline="0" noProof="0" dirty="0" err="1" smtClean="0">
                          <a:ln>
                            <a:noFill/>
                          </a:ln>
                          <a:solidFill>
                            <a:srgbClr val="FF0000"/>
                          </a:solidFill>
                          <a:effectLst/>
                          <a:uLnTx/>
                          <a:uFillTx/>
                          <a:latin typeface="+mn-lt"/>
                          <a:ea typeface="+mn-ea"/>
                          <a:cs typeface="+mn-cs"/>
                        </a:rPr>
                        <a:t>بالاجل</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500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861879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200" b="1" dirty="0" smtClean="0">
                <a:solidFill>
                  <a:srgbClr val="C00000"/>
                </a:solidFill>
                <a:cs typeface="Arial" pitchFamily="34" charset="0"/>
              </a:rPr>
              <a:t>مسموحات </a:t>
            </a:r>
            <a:r>
              <a:rPr lang="ar-SA" sz="4200" b="1" dirty="0">
                <a:solidFill>
                  <a:srgbClr val="C00000"/>
                </a:solidFill>
                <a:cs typeface="Arial" pitchFamily="34" charset="0"/>
              </a:rPr>
              <a:t>المشتريات </a:t>
            </a:r>
            <a:r>
              <a:rPr lang="en-GB" sz="4200" b="1" dirty="0">
                <a:solidFill>
                  <a:srgbClr val="C00000"/>
                </a:solidFill>
                <a:cs typeface="Arial" pitchFamily="34" charset="0"/>
              </a:rPr>
              <a:t>Purchases Allowances</a:t>
            </a:r>
            <a:endParaRPr lang="en-GB" sz="4200" b="1" dirty="0">
              <a:solidFill>
                <a:srgbClr val="C00000"/>
              </a:solidFill>
              <a:cs typeface="Arial" pitchFamily="34" charset="0"/>
            </a:endParaRPr>
          </a:p>
        </p:txBody>
      </p:sp>
      <p:sp>
        <p:nvSpPr>
          <p:cNvPr id="3" name="Content Placeholder 2"/>
          <p:cNvSpPr>
            <a:spLocks noGrp="1"/>
          </p:cNvSpPr>
          <p:nvPr>
            <p:ph idx="1"/>
          </p:nvPr>
        </p:nvSpPr>
        <p:spPr>
          <a:xfrm>
            <a:off x="304800" y="1295400"/>
            <a:ext cx="9105900" cy="4830763"/>
          </a:xfrm>
        </p:spPr>
        <p:txBody>
          <a:bodyPr/>
          <a:lstStyle/>
          <a:p>
            <a:pPr algn="just" rtl="1">
              <a:lnSpc>
                <a:spcPct val="150000"/>
              </a:lnSpc>
            </a:pPr>
            <a:r>
              <a:rPr lang="ar-SA" altLang="en-US" sz="2800" dirty="0" smtClean="0">
                <a:cs typeface="Arial" pitchFamily="34" charset="0"/>
              </a:rPr>
              <a:t>قد توافق المنشاة على عدم رد البضاعة المعيبة أو غير المطابقة للمواصفات والاحتفاظ بها في مقابل الحصول على تخفيض في قيمة المشتريات.</a:t>
            </a:r>
          </a:p>
          <a:p>
            <a:pPr algn="just" rtl="1">
              <a:lnSpc>
                <a:spcPct val="150000"/>
              </a:lnSpc>
            </a:pPr>
            <a:r>
              <a:rPr lang="ar-SA" altLang="en-US" sz="2800" dirty="0" smtClean="0">
                <a:cs typeface="Arial" pitchFamily="34" charset="0"/>
              </a:rPr>
              <a:t>في هذه الحالة يتم فتح حـ/ مسموحات المشتريات بقيمة البضاعة المعيبة أو غير المطابقة للمواصفات، ويعتبر هذا الحساب دائن بطبيعته لأنه يخفض من قيمة المشتريات التي تعتبر مدينة بطبيعتها.</a:t>
            </a:r>
          </a:p>
          <a:p>
            <a:pPr algn="just" rtl="1">
              <a:lnSpc>
                <a:spcPct val="150000"/>
              </a:lnSpc>
            </a:pPr>
            <a:r>
              <a:rPr lang="ar-SA" altLang="en-US" sz="2800" b="1" dirty="0" smtClean="0">
                <a:solidFill>
                  <a:srgbClr val="FF0000"/>
                </a:solidFill>
                <a:cs typeface="Arial" pitchFamily="34" charset="0"/>
              </a:rPr>
              <a:t>ملاحظة</a:t>
            </a:r>
            <a:r>
              <a:rPr lang="ar-SA" altLang="en-US" sz="2800" dirty="0" smtClean="0">
                <a:cs typeface="Arial" pitchFamily="34" charset="0"/>
              </a:rPr>
              <a:t>: </a:t>
            </a:r>
            <a:r>
              <a:rPr lang="ar-SA" altLang="en-US" sz="2800" dirty="0" smtClean="0">
                <a:solidFill>
                  <a:srgbClr val="7030A0"/>
                </a:solidFill>
                <a:cs typeface="Arial" pitchFamily="34" charset="0"/>
              </a:rPr>
              <a:t>يظهر حساب مسموحات المشتريات في قائمة الدخل في نهاية الفترة مطروحة من رصيد حـ/ المشتريات.</a:t>
            </a:r>
          </a:p>
          <a:p>
            <a:r>
              <a:rPr lang="en-US" altLang="en-US" dirty="0" smtClean="0">
                <a:cs typeface="Arial" pitchFamily="34" charset="0"/>
              </a:rPr>
              <a:t> </a:t>
            </a:r>
            <a:endParaRPr lang="en-GB" altLang="en-US" dirty="0" smtClean="0">
              <a:cs typeface="Arial" pitchFamily="34" charset="0"/>
            </a:endParaRPr>
          </a:p>
        </p:txBody>
      </p:sp>
      <p:sp>
        <p:nvSpPr>
          <p:cNvPr id="1925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33E614E-CD0C-4E40-B150-6011584F5649}" type="slidenum">
              <a:rPr lang="ar-SA" altLang="en-US" sz="1200" smtClean="0">
                <a:solidFill>
                  <a:schemeClr val="bg1"/>
                </a:solidFill>
              </a:rPr>
              <a:pPr eaLnBrk="1" hangingPunct="1">
                <a:spcBef>
                  <a:spcPct val="0"/>
                </a:spcBef>
                <a:buFontTx/>
                <a:buNone/>
              </a:pPr>
              <a:t>10</a:t>
            </a:fld>
            <a:endParaRPr lang="en-US" altLang="en-US" sz="1200" smtClean="0">
              <a:solidFill>
                <a:schemeClr val="bg1"/>
              </a:solidFill>
            </a:endParaRPr>
          </a:p>
        </p:txBody>
      </p:sp>
    </p:spTree>
    <p:extLst>
      <p:ext uri="{BB962C8B-B14F-4D97-AF65-F5344CB8AC3E}">
        <p14:creationId xmlns:p14="http://schemas.microsoft.com/office/powerpoint/2010/main" val="6021909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19353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8B63870-C47F-4CE9-866E-B3C5D05954F0}"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graphicFrame>
        <p:nvGraphicFramePr>
          <p:cNvPr id="5" name="Content Placeholder 4"/>
          <p:cNvGraphicFramePr>
            <a:graphicFrameLocks noGrp="1"/>
          </p:cNvGraphicFramePr>
          <p:nvPr>
            <p:ph idx="1"/>
            <p:extLst/>
          </p:nvPr>
        </p:nvGraphicFramePr>
        <p:xfrm>
          <a:off x="152400" y="228600"/>
          <a:ext cx="9372600"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060671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Rectangle 2"/>
          <p:cNvSpPr/>
          <p:nvPr/>
        </p:nvSpPr>
        <p:spPr>
          <a:xfrm>
            <a:off x="0" y="116632"/>
            <a:ext cx="9489504" cy="6771084"/>
          </a:xfrm>
          <a:prstGeom prst="rect">
            <a:avLst/>
          </a:prstGeom>
        </p:spPr>
        <p:txBody>
          <a:bodyPr wrap="square">
            <a:spAutoFit/>
          </a:bodyPr>
          <a:lstStyle/>
          <a:p>
            <a:r>
              <a:rPr lang="ar-SA" altLang="en-US" sz="1600" b="1" u="sng" dirty="0" smtClean="0">
                <a:solidFill>
                  <a:srgbClr val="FF0000"/>
                </a:solidFill>
                <a:latin typeface="+mn-lt"/>
              </a:rPr>
              <a:t>مثال: على </a:t>
            </a:r>
            <a:r>
              <a:rPr lang="ar-SA" altLang="en-US" sz="1600" b="1" u="sng" dirty="0">
                <a:solidFill>
                  <a:srgbClr val="FF0000"/>
                </a:solidFill>
                <a:latin typeface="+mn-lt"/>
              </a:rPr>
              <a:t>حالة </a:t>
            </a:r>
            <a:r>
              <a:rPr lang="ar-SA" altLang="en-US" sz="1600" b="1" u="sng" dirty="0" smtClean="0">
                <a:solidFill>
                  <a:srgbClr val="FF0000"/>
                </a:solidFill>
                <a:latin typeface="+mn-lt"/>
              </a:rPr>
              <a:t>مسموحات مشتريات نقدية: </a:t>
            </a:r>
            <a:r>
              <a:rPr lang="ar-SA" altLang="en-US" sz="1600" b="1" dirty="0">
                <a:solidFill>
                  <a:srgbClr val="013E36"/>
                </a:solidFill>
              </a:rPr>
              <a:t> في يوم </a:t>
            </a:r>
            <a:r>
              <a:rPr lang="ar-SA" altLang="en-US" sz="1600" b="1" dirty="0" smtClean="0">
                <a:solidFill>
                  <a:srgbClr val="013E36"/>
                </a:solidFill>
              </a:rPr>
              <a:t>15 </a:t>
            </a:r>
            <a:r>
              <a:rPr lang="ar-SA" altLang="en-US" sz="1600" b="1" dirty="0">
                <a:solidFill>
                  <a:srgbClr val="013E36"/>
                </a:solidFill>
              </a:rPr>
              <a:t>/ 3/ </a:t>
            </a:r>
            <a:r>
              <a:rPr lang="ar-SA" altLang="en-US" sz="1600" b="1" dirty="0" smtClean="0">
                <a:solidFill>
                  <a:srgbClr val="013E36"/>
                </a:solidFill>
              </a:rPr>
              <a:t>1436تم اخطار شركة جابر بان جزء من البضاعة </a:t>
            </a:r>
            <a:r>
              <a:rPr lang="ar-SA" altLang="en-US" sz="1600" b="1" dirty="0" err="1" smtClean="0">
                <a:solidFill>
                  <a:srgbClr val="013E36"/>
                </a:solidFill>
              </a:rPr>
              <a:t>المشتراه</a:t>
            </a:r>
            <a:r>
              <a:rPr lang="ar-SA" altLang="en-US" sz="1600" b="1" dirty="0" smtClean="0">
                <a:solidFill>
                  <a:srgbClr val="013E36"/>
                </a:solidFill>
              </a:rPr>
              <a:t> منها يوم 6 /3 منها </a:t>
            </a:r>
            <a:r>
              <a:rPr lang="ar-SA" altLang="en-US" sz="1600" b="1" dirty="0" err="1" smtClean="0">
                <a:solidFill>
                  <a:srgbClr val="013E36"/>
                </a:solidFill>
              </a:rPr>
              <a:t>ماقيمته</a:t>
            </a:r>
            <a:r>
              <a:rPr lang="ar-SA" altLang="en-US" sz="1600" b="1" dirty="0" smtClean="0">
                <a:solidFill>
                  <a:srgbClr val="013E36"/>
                </a:solidFill>
              </a:rPr>
              <a:t> 70 ريال غير مطابق للمواصفات والمقاييس وقد وافقت شركة جابر علي منح الشركة تخفيضاً بقيمة البضاعة.</a:t>
            </a:r>
            <a:endParaRPr lang="ar-SA" altLang="en-US" sz="1600" b="1" dirty="0" smtClean="0">
              <a:solidFill>
                <a:srgbClr val="FF0000"/>
              </a:solidFill>
            </a:endParaRPr>
          </a:p>
          <a:p>
            <a:endParaRPr lang="ar-SA" altLang="en-US" sz="1600" b="1" u="sng" dirty="0" smtClean="0">
              <a:solidFill>
                <a:srgbClr val="FF0000"/>
              </a:solidFill>
              <a:latin typeface="+mn-lt"/>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pPr lvl="0"/>
            <a:r>
              <a:rPr lang="ar-SA" altLang="en-US" sz="1600" b="1" u="sng" dirty="0" smtClean="0">
                <a:solidFill>
                  <a:srgbClr val="FF0000"/>
                </a:solidFill>
                <a:latin typeface="+mn-lt"/>
              </a:rPr>
              <a:t>مثال: </a:t>
            </a:r>
            <a:r>
              <a:rPr lang="ar-SA" altLang="en-US" sz="1600" b="1" u="sng" dirty="0">
                <a:solidFill>
                  <a:srgbClr val="FF0000"/>
                </a:solidFill>
                <a:latin typeface="+mn-lt"/>
              </a:rPr>
              <a:t>علي حالة </a:t>
            </a:r>
            <a:r>
              <a:rPr lang="ar-SA" altLang="en-US" sz="1600" b="1" u="sng" dirty="0" smtClean="0">
                <a:solidFill>
                  <a:srgbClr val="FF0000"/>
                </a:solidFill>
                <a:latin typeface="+mn-lt"/>
              </a:rPr>
              <a:t>مسموحات مشتريات </a:t>
            </a:r>
            <a:r>
              <a:rPr lang="ar-SA" altLang="en-US" sz="1600" b="1" u="sng" dirty="0">
                <a:solidFill>
                  <a:srgbClr val="FF0000"/>
                </a:solidFill>
                <a:latin typeface="+mn-lt"/>
              </a:rPr>
              <a:t>بشيك </a:t>
            </a:r>
            <a:r>
              <a:rPr lang="ar-SA" altLang="en-US" sz="1600" b="1" dirty="0" smtClean="0">
                <a:solidFill>
                  <a:srgbClr val="013E36"/>
                </a:solidFill>
                <a:latin typeface="Calibri"/>
              </a:rPr>
              <a:t>:في </a:t>
            </a:r>
            <a:r>
              <a:rPr lang="ar-SA" altLang="en-US" sz="1600" b="1" dirty="0">
                <a:solidFill>
                  <a:srgbClr val="013E36"/>
                </a:solidFill>
                <a:latin typeface="Calibri"/>
              </a:rPr>
              <a:t>يوم </a:t>
            </a:r>
            <a:r>
              <a:rPr lang="ar-SA" altLang="en-US" sz="1600" b="1" dirty="0" smtClean="0">
                <a:solidFill>
                  <a:srgbClr val="013E36"/>
                </a:solidFill>
                <a:latin typeface="Calibri"/>
              </a:rPr>
              <a:t>22/ </a:t>
            </a:r>
            <a:r>
              <a:rPr lang="ar-SA" altLang="en-US" sz="1600" b="1" dirty="0">
                <a:solidFill>
                  <a:srgbClr val="013E36"/>
                </a:solidFill>
                <a:latin typeface="Calibri"/>
              </a:rPr>
              <a:t>3 /</a:t>
            </a:r>
            <a:r>
              <a:rPr lang="ar-SA" altLang="en-US" sz="1600" b="1" dirty="0" smtClean="0">
                <a:solidFill>
                  <a:srgbClr val="013E36"/>
                </a:solidFill>
                <a:latin typeface="Calibri"/>
              </a:rPr>
              <a:t>1436</a:t>
            </a:r>
            <a:r>
              <a:rPr lang="ar-SA" altLang="en-US" sz="1600" b="1" dirty="0">
                <a:solidFill>
                  <a:srgbClr val="013E36"/>
                </a:solidFill>
              </a:rPr>
              <a:t> </a:t>
            </a:r>
            <a:r>
              <a:rPr lang="ar-SA" altLang="en-US" sz="1600" b="1" dirty="0" smtClean="0">
                <a:solidFill>
                  <a:srgbClr val="013E36"/>
                </a:solidFill>
              </a:rPr>
              <a:t>تم </a:t>
            </a:r>
            <a:r>
              <a:rPr lang="ar-SA" altLang="en-US" sz="1600" b="1" dirty="0">
                <a:solidFill>
                  <a:srgbClr val="013E36"/>
                </a:solidFill>
              </a:rPr>
              <a:t>اخطار شركة </a:t>
            </a:r>
            <a:r>
              <a:rPr lang="ar-SA" altLang="en-US" sz="1600" b="1" dirty="0" smtClean="0">
                <a:solidFill>
                  <a:srgbClr val="013E36"/>
                </a:solidFill>
              </a:rPr>
              <a:t>امجد </a:t>
            </a:r>
            <a:r>
              <a:rPr lang="ar-SA" altLang="en-US" sz="1600" b="1" dirty="0">
                <a:solidFill>
                  <a:srgbClr val="013E36"/>
                </a:solidFill>
              </a:rPr>
              <a:t>بان جزء من البضاعة </a:t>
            </a:r>
            <a:r>
              <a:rPr lang="ar-SA" altLang="en-US" sz="1600" b="1" dirty="0" err="1">
                <a:solidFill>
                  <a:srgbClr val="013E36"/>
                </a:solidFill>
              </a:rPr>
              <a:t>المشتراه</a:t>
            </a:r>
            <a:r>
              <a:rPr lang="ar-SA" altLang="en-US" sz="1600" b="1" dirty="0">
                <a:solidFill>
                  <a:srgbClr val="013E36"/>
                </a:solidFill>
              </a:rPr>
              <a:t> منها يوم </a:t>
            </a:r>
            <a:r>
              <a:rPr lang="ar-SA" altLang="en-US" sz="1600" b="1" dirty="0" smtClean="0">
                <a:solidFill>
                  <a:srgbClr val="013E36"/>
                </a:solidFill>
              </a:rPr>
              <a:t>10 </a:t>
            </a:r>
            <a:r>
              <a:rPr lang="ar-SA" altLang="en-US" sz="1600" b="1" dirty="0">
                <a:solidFill>
                  <a:srgbClr val="013E36"/>
                </a:solidFill>
              </a:rPr>
              <a:t>/3 </a:t>
            </a:r>
            <a:r>
              <a:rPr lang="ar-SA" altLang="en-US" sz="1600" b="1" dirty="0" smtClean="0">
                <a:solidFill>
                  <a:srgbClr val="013E36"/>
                </a:solidFill>
              </a:rPr>
              <a:t>منها ما قيمته 50ريال </a:t>
            </a:r>
            <a:r>
              <a:rPr lang="ar-SA" altLang="en-US" sz="1600" b="1" dirty="0">
                <a:solidFill>
                  <a:srgbClr val="013E36"/>
                </a:solidFill>
              </a:rPr>
              <a:t>غير مطابق للمواصفات والمقاييس وقد وافقت شركة </a:t>
            </a:r>
            <a:r>
              <a:rPr lang="ar-SA" altLang="en-US" sz="1600" b="1" dirty="0" smtClean="0">
                <a:solidFill>
                  <a:srgbClr val="013E36"/>
                </a:solidFill>
              </a:rPr>
              <a:t>امجد علي </a:t>
            </a:r>
            <a:r>
              <a:rPr lang="ar-SA" altLang="en-US" sz="1600" b="1" dirty="0">
                <a:solidFill>
                  <a:srgbClr val="013E36"/>
                </a:solidFill>
              </a:rPr>
              <a:t>منح الشركة تخفيضاً بقيمة البضاعة</a:t>
            </a:r>
            <a:endParaRPr lang="ar-SA" altLang="en-US" sz="2800" u="sng" dirty="0">
              <a:solidFill>
                <a:srgbClr val="FF0000"/>
              </a:solidFill>
              <a:latin typeface="Calibri"/>
            </a:endParaRPr>
          </a:p>
          <a:p>
            <a:pPr lvl="0"/>
            <a:endParaRPr lang="en-US" altLang="en-US" sz="2800" u="sng" dirty="0">
              <a:solidFill>
                <a:srgbClr val="FF0000"/>
              </a:solidFill>
              <a:latin typeface="Calibri"/>
            </a:endParaRPr>
          </a:p>
          <a:p>
            <a:pPr lvl="0"/>
            <a:endParaRPr lang="en-US" altLang="en-US" sz="1400" u="sng" dirty="0">
              <a:solidFill>
                <a:srgbClr val="FF0000"/>
              </a:solidFill>
              <a:latin typeface="Calibri"/>
            </a:endParaRPr>
          </a:p>
          <a:p>
            <a:endParaRPr lang="ar-SA" altLang="en-US" sz="2800" u="sng" dirty="0" smtClean="0">
              <a:solidFill>
                <a:srgbClr val="FF0000"/>
              </a:solidFill>
              <a:latin typeface="+mn-lt"/>
            </a:endParaRPr>
          </a:p>
          <a:p>
            <a:endParaRPr lang="en-US" altLang="en-US" sz="2800" u="sng" dirty="0" smtClean="0">
              <a:solidFill>
                <a:srgbClr val="FF0000"/>
              </a:solidFill>
              <a:latin typeface="+mn-lt"/>
            </a:endParaRPr>
          </a:p>
          <a:p>
            <a:pPr lvl="0"/>
            <a:r>
              <a:rPr lang="ar-SA" altLang="en-US" sz="1600" b="1" u="sng" dirty="0">
                <a:solidFill>
                  <a:srgbClr val="FF0000"/>
                </a:solidFill>
                <a:latin typeface="+mn-lt"/>
              </a:rPr>
              <a:t>مثال </a:t>
            </a:r>
            <a:r>
              <a:rPr lang="ar-SA" altLang="en-US" sz="1600" b="1" u="sng" dirty="0" smtClean="0">
                <a:solidFill>
                  <a:srgbClr val="FF0000"/>
                </a:solidFill>
                <a:latin typeface="+mn-lt"/>
              </a:rPr>
              <a:t>:علي </a:t>
            </a:r>
            <a:r>
              <a:rPr lang="ar-SA" altLang="en-US" sz="1600" b="1" u="sng" dirty="0">
                <a:solidFill>
                  <a:srgbClr val="FF0000"/>
                </a:solidFill>
                <a:latin typeface="+mn-lt"/>
              </a:rPr>
              <a:t>حالة </a:t>
            </a:r>
            <a:r>
              <a:rPr lang="ar-SA" altLang="en-US" sz="1600" b="1" u="sng" dirty="0" smtClean="0">
                <a:solidFill>
                  <a:srgbClr val="FF0000"/>
                </a:solidFill>
                <a:latin typeface="+mn-lt"/>
              </a:rPr>
              <a:t>مسموحات  مشتريات </a:t>
            </a:r>
            <a:r>
              <a:rPr lang="ar-SA" altLang="en-US" sz="1600" b="1" u="sng" dirty="0" err="1">
                <a:solidFill>
                  <a:srgbClr val="FF0000"/>
                </a:solidFill>
                <a:latin typeface="+mn-lt"/>
              </a:rPr>
              <a:t>بالاجل</a:t>
            </a:r>
            <a:r>
              <a:rPr lang="ar-SA" altLang="en-US" sz="1600" b="1" u="sng" dirty="0">
                <a:solidFill>
                  <a:srgbClr val="FF0000"/>
                </a:solidFill>
                <a:latin typeface="+mn-lt"/>
              </a:rPr>
              <a:t> </a:t>
            </a:r>
            <a:r>
              <a:rPr lang="ar-SA" altLang="en-US" sz="1600" u="sng" dirty="0" smtClean="0">
                <a:solidFill>
                  <a:srgbClr val="FF0000"/>
                </a:solidFill>
                <a:latin typeface="Calibri"/>
              </a:rPr>
              <a:t>: </a:t>
            </a:r>
            <a:r>
              <a:rPr lang="ar-SA" altLang="en-US" sz="1600" b="1" dirty="0" smtClean="0">
                <a:solidFill>
                  <a:srgbClr val="013E36"/>
                </a:solidFill>
                <a:latin typeface="Calibri"/>
              </a:rPr>
              <a:t>في </a:t>
            </a:r>
            <a:r>
              <a:rPr lang="ar-SA" altLang="en-US" sz="1600" b="1" dirty="0">
                <a:solidFill>
                  <a:srgbClr val="013E36"/>
                </a:solidFill>
                <a:latin typeface="Calibri"/>
              </a:rPr>
              <a:t>يوم </a:t>
            </a:r>
            <a:r>
              <a:rPr lang="ar-SA" altLang="en-US" sz="1600" b="1" dirty="0" smtClean="0">
                <a:solidFill>
                  <a:srgbClr val="013E36"/>
                </a:solidFill>
                <a:latin typeface="Calibri"/>
              </a:rPr>
              <a:t>30/ </a:t>
            </a:r>
            <a:r>
              <a:rPr lang="ar-SA" altLang="en-US" sz="1600" b="1" dirty="0">
                <a:solidFill>
                  <a:srgbClr val="013E36"/>
                </a:solidFill>
                <a:latin typeface="Calibri"/>
              </a:rPr>
              <a:t>3 /</a:t>
            </a:r>
            <a:r>
              <a:rPr lang="ar-SA" altLang="en-US" sz="1600" b="1" dirty="0" smtClean="0">
                <a:solidFill>
                  <a:srgbClr val="013E36"/>
                </a:solidFill>
                <a:latin typeface="Calibri"/>
              </a:rPr>
              <a:t>1436</a:t>
            </a:r>
            <a:r>
              <a:rPr lang="ar-SA" altLang="en-US" sz="1600" b="1" dirty="0">
                <a:solidFill>
                  <a:srgbClr val="013E36"/>
                </a:solidFill>
              </a:rPr>
              <a:t> </a:t>
            </a:r>
            <a:r>
              <a:rPr lang="ar-SA" altLang="en-US" sz="1600" b="1" dirty="0" smtClean="0">
                <a:solidFill>
                  <a:srgbClr val="013E36"/>
                </a:solidFill>
              </a:rPr>
              <a:t>تم </a:t>
            </a:r>
            <a:r>
              <a:rPr lang="ar-SA" altLang="en-US" sz="1600" b="1" dirty="0">
                <a:solidFill>
                  <a:srgbClr val="013E36"/>
                </a:solidFill>
              </a:rPr>
              <a:t>اخطار شركة </a:t>
            </a:r>
            <a:r>
              <a:rPr lang="ar-SA" altLang="en-US" sz="1600" b="1" dirty="0" smtClean="0">
                <a:solidFill>
                  <a:srgbClr val="013E36"/>
                </a:solidFill>
              </a:rPr>
              <a:t>ماجد </a:t>
            </a:r>
            <a:r>
              <a:rPr lang="ar-SA" altLang="en-US" sz="1600" b="1" dirty="0">
                <a:solidFill>
                  <a:srgbClr val="013E36"/>
                </a:solidFill>
              </a:rPr>
              <a:t>بان جزء من البضاعة </a:t>
            </a:r>
            <a:r>
              <a:rPr lang="ar-SA" altLang="en-US" sz="1600" b="1" dirty="0" err="1">
                <a:solidFill>
                  <a:srgbClr val="013E36"/>
                </a:solidFill>
              </a:rPr>
              <a:t>المشتراه</a:t>
            </a:r>
            <a:r>
              <a:rPr lang="ar-SA" altLang="en-US" sz="1600" b="1" dirty="0">
                <a:solidFill>
                  <a:srgbClr val="013E36"/>
                </a:solidFill>
              </a:rPr>
              <a:t> منها يوم </a:t>
            </a:r>
            <a:r>
              <a:rPr lang="ar-SA" altLang="en-US" sz="1600" b="1" dirty="0" smtClean="0">
                <a:solidFill>
                  <a:srgbClr val="013E36"/>
                </a:solidFill>
              </a:rPr>
              <a:t>15 </a:t>
            </a:r>
            <a:r>
              <a:rPr lang="ar-SA" altLang="en-US" sz="1600" b="1" dirty="0">
                <a:solidFill>
                  <a:srgbClr val="013E36"/>
                </a:solidFill>
              </a:rPr>
              <a:t>/3 منها ما قيمته </a:t>
            </a:r>
            <a:r>
              <a:rPr lang="ar-SA" altLang="en-US" sz="1600" b="1" dirty="0" smtClean="0">
                <a:solidFill>
                  <a:srgbClr val="013E36"/>
                </a:solidFill>
              </a:rPr>
              <a:t>120ريال </a:t>
            </a:r>
            <a:r>
              <a:rPr lang="ar-SA" altLang="en-US" sz="1600" b="1" dirty="0">
                <a:solidFill>
                  <a:srgbClr val="013E36"/>
                </a:solidFill>
              </a:rPr>
              <a:t>غير مطابق للمواصفات والمقاييس وقد وافقت شركة </a:t>
            </a:r>
            <a:r>
              <a:rPr lang="ar-SA" altLang="en-US" sz="1600" b="1" dirty="0" smtClean="0">
                <a:solidFill>
                  <a:srgbClr val="013E36"/>
                </a:solidFill>
              </a:rPr>
              <a:t>ماجد علي </a:t>
            </a:r>
            <a:r>
              <a:rPr lang="ar-SA" altLang="en-US" sz="1600" b="1" dirty="0">
                <a:solidFill>
                  <a:srgbClr val="013E36"/>
                </a:solidFill>
              </a:rPr>
              <a:t>منح الشركة تخفيضاً بقيمة البضاعة</a:t>
            </a:r>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en-US" altLang="en-US" sz="2800" u="sng" dirty="0" smtClean="0">
              <a:solidFill>
                <a:srgbClr val="FF0000"/>
              </a:solidFill>
              <a:latin typeface="+mn-lt"/>
            </a:endParaRPr>
          </a:p>
          <a:p>
            <a:endParaRPr lang="en-US" altLang="en-US" sz="2800" u="sng" dirty="0">
              <a:solidFill>
                <a:srgbClr val="FF0000"/>
              </a:solidFill>
              <a:latin typeface="+mn-lt"/>
            </a:endParaRPr>
          </a:p>
          <a:p>
            <a:endParaRPr lang="ar-SA" altLang="en-US" sz="2800" u="sng" dirty="0">
              <a:solidFill>
                <a:srgbClr val="FF0000"/>
              </a:solidFill>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3540409991"/>
              </p:ext>
            </p:extLst>
          </p:nvPr>
        </p:nvGraphicFramePr>
        <p:xfrm>
          <a:off x="2432720" y="883176"/>
          <a:ext cx="6974408" cy="1249680"/>
        </p:xfrm>
        <a:graphic>
          <a:graphicData uri="http://schemas.openxmlformats.org/drawingml/2006/table">
            <a:tbl>
              <a:tblPr firstRow="1" bandRow="1">
                <a:tableStyleId>{5C22544A-7EE6-4342-B048-85BDC9FD1C3A}</a:tableStyleId>
              </a:tblPr>
              <a:tblGrid>
                <a:gridCol w="2376264"/>
                <a:gridCol w="2533537"/>
                <a:gridCol w="829826"/>
                <a:gridCol w="1234781"/>
              </a:tblGrid>
              <a:tr h="288032">
                <a:tc>
                  <a:txBody>
                    <a:bodyPr/>
                    <a:lstStyle/>
                    <a:p>
                      <a:r>
                        <a:rPr lang="ar-SA" sz="1600" dirty="0" smtClean="0"/>
                        <a:t>التاريخ</a:t>
                      </a:r>
                      <a:endParaRPr lang="en-US" sz="1600" dirty="0"/>
                    </a:p>
                  </a:txBody>
                  <a:tcPr/>
                </a:tc>
                <a:tc>
                  <a:txBody>
                    <a:bodyPr/>
                    <a:lstStyle/>
                    <a:p>
                      <a:r>
                        <a:rPr lang="ar-SA" sz="1600" dirty="0" smtClean="0"/>
                        <a:t>البيان</a:t>
                      </a:r>
                      <a:endParaRPr lang="en-US" sz="1600" dirty="0"/>
                    </a:p>
                  </a:txBody>
                  <a:tcPr/>
                </a:tc>
                <a:tc>
                  <a:txBody>
                    <a:bodyPr/>
                    <a:lstStyle/>
                    <a:p>
                      <a:r>
                        <a:rPr lang="ar-SA" sz="1600" dirty="0" smtClean="0"/>
                        <a:t>دائن</a:t>
                      </a:r>
                      <a:endParaRPr lang="en-US" sz="1600" dirty="0"/>
                    </a:p>
                  </a:txBody>
                  <a:tcPr/>
                </a:tc>
                <a:tc>
                  <a:txBody>
                    <a:bodyPr/>
                    <a:lstStyle/>
                    <a:p>
                      <a:r>
                        <a:rPr lang="ar-SA" sz="1600" dirty="0" smtClean="0"/>
                        <a:t>مدين</a:t>
                      </a:r>
                      <a:endParaRPr lang="en-US" sz="1600" dirty="0"/>
                    </a:p>
                  </a:txBody>
                  <a:tcPr/>
                </a:tc>
              </a:tr>
              <a:tr h="117115">
                <a:tc>
                  <a:txBody>
                    <a:bodyPr/>
                    <a:lstStyle/>
                    <a:p>
                      <a:r>
                        <a:rPr lang="ar-SA" sz="1600" dirty="0" smtClean="0"/>
                        <a:t>15/ 3</a:t>
                      </a:r>
                      <a:endParaRPr lang="en-US" sz="1600" dirty="0"/>
                    </a:p>
                  </a:txBody>
                  <a:tcPr/>
                </a:tc>
                <a:tc>
                  <a:txBody>
                    <a:bodyPr/>
                    <a:lstStyle/>
                    <a:p>
                      <a:r>
                        <a:rPr lang="ar-SA" sz="1600" dirty="0" smtClean="0"/>
                        <a:t>من</a:t>
                      </a:r>
                      <a:r>
                        <a:rPr lang="ar-SA" sz="1600" baseline="0" dirty="0" smtClean="0"/>
                        <a:t> ح/ الصندوق</a:t>
                      </a:r>
                      <a:endParaRPr lang="en-US" sz="1600" dirty="0"/>
                    </a:p>
                  </a:txBody>
                  <a:tcPr/>
                </a:tc>
                <a:tc>
                  <a:txBody>
                    <a:bodyPr/>
                    <a:lstStyle/>
                    <a:p>
                      <a:endParaRPr lang="en-US" sz="1600"/>
                    </a:p>
                  </a:txBody>
                  <a:tcPr/>
                </a:tc>
                <a:tc>
                  <a:txBody>
                    <a:bodyPr/>
                    <a:lstStyle/>
                    <a:p>
                      <a:r>
                        <a:rPr lang="ar-SA" sz="1600" dirty="0" smtClean="0"/>
                        <a:t>70</a:t>
                      </a:r>
                      <a:endParaRPr lang="en-US" sz="1600" dirty="0"/>
                    </a:p>
                  </a:txBody>
                  <a:tcPr/>
                </a:tc>
              </a:tr>
              <a:tr h="117115">
                <a:tc>
                  <a:txBody>
                    <a:bodyPr/>
                    <a:lstStyle/>
                    <a:p>
                      <a:endParaRPr lang="en-US" sz="1400" dirty="0"/>
                    </a:p>
                  </a:txBody>
                  <a:tcPr/>
                </a:tc>
                <a:tc>
                  <a:txBody>
                    <a:bodyPr/>
                    <a:lstStyle/>
                    <a:p>
                      <a:r>
                        <a:rPr lang="ar-SA" sz="1600" dirty="0" smtClean="0"/>
                        <a:t>     الي ح/ مسموحات  المشتريات</a:t>
                      </a:r>
                      <a:endParaRPr lang="en-US" sz="1600" dirty="0" smtClean="0"/>
                    </a:p>
                    <a:p>
                      <a:r>
                        <a:rPr lang="ar-SA" sz="1600" u="sng" dirty="0" smtClean="0">
                          <a:solidFill>
                            <a:srgbClr val="FF0000"/>
                          </a:solidFill>
                        </a:rPr>
                        <a:t>مسموحات مشتريات نقدا</a:t>
                      </a:r>
                      <a:endParaRPr lang="en-US" sz="1600" u="sng" dirty="0">
                        <a:solidFill>
                          <a:srgbClr val="FF0000"/>
                        </a:solidFill>
                      </a:endParaRPr>
                    </a:p>
                  </a:txBody>
                  <a:tcPr/>
                </a:tc>
                <a:tc>
                  <a:txBody>
                    <a:bodyPr/>
                    <a:lstStyle/>
                    <a:p>
                      <a:r>
                        <a:rPr lang="ar-SA" sz="1600" dirty="0" smtClean="0"/>
                        <a:t>70</a:t>
                      </a:r>
                      <a:endParaRPr lang="en-US" sz="1600" dirty="0"/>
                    </a:p>
                  </a:txBody>
                  <a:tcPr/>
                </a:tc>
                <a:tc>
                  <a:txBody>
                    <a:bodyPr/>
                    <a:lstStyle/>
                    <a:p>
                      <a:endParaRPr lang="en-US"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07730868"/>
              </p:ext>
            </p:extLst>
          </p:nvPr>
        </p:nvGraphicFramePr>
        <p:xfrm>
          <a:off x="2360712" y="2708919"/>
          <a:ext cx="6984776" cy="1399415"/>
        </p:xfrm>
        <a:graphic>
          <a:graphicData uri="http://schemas.openxmlformats.org/drawingml/2006/table">
            <a:tbl>
              <a:tblPr firstRow="1" bandRow="1">
                <a:tableStyleId>{5C22544A-7EE6-4342-B048-85BDC9FD1C3A}</a:tableStyleId>
              </a:tblPr>
              <a:tblGrid>
                <a:gridCol w="2232248"/>
                <a:gridCol w="2448272"/>
                <a:gridCol w="774086"/>
                <a:gridCol w="1530170"/>
              </a:tblGrid>
              <a:tr h="365760">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00361">
                <a:tc>
                  <a:txBody>
                    <a:bodyPr/>
                    <a:lstStyle/>
                    <a:p>
                      <a:r>
                        <a:rPr lang="ar-SA" dirty="0" smtClean="0"/>
                        <a:t>22 /3</a:t>
                      </a:r>
                      <a:endParaRPr lang="en-US" dirty="0"/>
                    </a:p>
                  </a:txBody>
                  <a:tcPr/>
                </a:tc>
                <a:tc>
                  <a:txBody>
                    <a:bodyPr/>
                    <a:lstStyle/>
                    <a:p>
                      <a:r>
                        <a:rPr lang="ar-SA" dirty="0" smtClean="0"/>
                        <a:t>من</a:t>
                      </a:r>
                      <a:r>
                        <a:rPr lang="ar-SA" baseline="0" dirty="0" smtClean="0"/>
                        <a:t> ح/ البنك</a:t>
                      </a:r>
                      <a:endParaRPr lang="en-US" dirty="0"/>
                    </a:p>
                  </a:txBody>
                  <a:tcPr/>
                </a:tc>
                <a:tc>
                  <a:txBody>
                    <a:bodyPr/>
                    <a:lstStyle/>
                    <a:p>
                      <a:endParaRPr lang="en-US"/>
                    </a:p>
                  </a:txBody>
                  <a:tcPr/>
                </a:tc>
                <a:tc>
                  <a:txBody>
                    <a:bodyPr/>
                    <a:lstStyle/>
                    <a:p>
                      <a:r>
                        <a:rPr lang="ar-SA" dirty="0" smtClean="0"/>
                        <a:t>50</a:t>
                      </a:r>
                      <a:endParaRPr lang="en-US" dirty="0"/>
                    </a:p>
                  </a:txBody>
                  <a:tcPr/>
                </a:tc>
              </a:tr>
              <a:tr h="667895">
                <a:tc>
                  <a:txBody>
                    <a:bodyPr/>
                    <a:lstStyle/>
                    <a:p>
                      <a:endParaRPr lang="en-US" dirty="0"/>
                    </a:p>
                  </a:txBody>
                  <a:tcPr/>
                </a:tc>
                <a:tc>
                  <a:txBody>
                    <a:bodyPr/>
                    <a:lstStyle/>
                    <a:p>
                      <a:r>
                        <a:rPr lang="ar-SA" dirty="0" smtClean="0"/>
                        <a:t>  الي ح/ مسموحات المشتريات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مسموحات  مشتريات بشيك</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50</a:t>
                      </a:r>
                      <a:endParaRPr lang="en-US" dirty="0"/>
                    </a:p>
                  </a:txBody>
                  <a:tcPr/>
                </a:tc>
                <a:tc>
                  <a:txBody>
                    <a:bodyPr/>
                    <a:lstStyle/>
                    <a:p>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87718783"/>
              </p:ext>
            </p:extLst>
          </p:nvPr>
        </p:nvGraphicFramePr>
        <p:xfrm>
          <a:off x="2648744" y="4819104"/>
          <a:ext cx="6676008" cy="1346200"/>
        </p:xfrm>
        <a:graphic>
          <a:graphicData uri="http://schemas.openxmlformats.org/drawingml/2006/table">
            <a:tbl>
              <a:tblPr firstRow="1" bandRow="1">
                <a:tableStyleId>{5C22544A-7EE6-4342-B048-85BDC9FD1C3A}</a:tableStyleId>
              </a:tblPr>
              <a:tblGrid>
                <a:gridCol w="1224136"/>
                <a:gridCol w="2520279"/>
                <a:gridCol w="1280593"/>
                <a:gridCol w="1651000"/>
              </a:tblGrid>
              <a:tr h="216024">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70840">
                <a:tc>
                  <a:txBody>
                    <a:bodyPr/>
                    <a:lstStyle/>
                    <a:p>
                      <a:r>
                        <a:rPr lang="ar-SA" dirty="0" smtClean="0"/>
                        <a:t>30 /3</a:t>
                      </a:r>
                      <a:endParaRPr lang="en-US" dirty="0"/>
                    </a:p>
                  </a:txBody>
                  <a:tcPr/>
                </a:tc>
                <a:tc>
                  <a:txBody>
                    <a:bodyPr/>
                    <a:lstStyle/>
                    <a:p>
                      <a:r>
                        <a:rPr lang="ar-SA" dirty="0" smtClean="0"/>
                        <a:t>من ح / الدائنون (شركة ماجد)</a:t>
                      </a:r>
                      <a:endParaRPr lang="en-US" dirty="0"/>
                    </a:p>
                  </a:txBody>
                  <a:tcPr/>
                </a:tc>
                <a:tc>
                  <a:txBody>
                    <a:bodyPr/>
                    <a:lstStyle/>
                    <a:p>
                      <a:endParaRPr lang="en-US"/>
                    </a:p>
                  </a:txBody>
                  <a:tcPr/>
                </a:tc>
                <a:tc>
                  <a:txBody>
                    <a:bodyPr/>
                    <a:lstStyle/>
                    <a:p>
                      <a:r>
                        <a:rPr lang="ar-SA" dirty="0" smtClean="0"/>
                        <a:t>120</a:t>
                      </a:r>
                      <a:endParaRPr lang="en-US" dirty="0"/>
                    </a:p>
                  </a:txBody>
                  <a:tcPr/>
                </a:tc>
              </a:tr>
              <a:tr h="370840">
                <a:tc>
                  <a:txBody>
                    <a:bodyPr/>
                    <a:lstStyle/>
                    <a:p>
                      <a:endParaRPr lang="en-US"/>
                    </a:p>
                  </a:txBody>
                  <a:tcPr/>
                </a:tc>
                <a:tc>
                  <a:txBody>
                    <a:bodyPr/>
                    <a:lstStyle/>
                    <a:p>
                      <a:r>
                        <a:rPr lang="ar-SA" dirty="0" smtClean="0"/>
                        <a:t>الي</a:t>
                      </a:r>
                      <a:r>
                        <a:rPr lang="ar-SA" baseline="0" dirty="0" smtClean="0"/>
                        <a:t> ح/ مسموحات المشتريات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sng" strike="noStrike" kern="1200" cap="none" spc="0" normalizeH="0" baseline="0" noProof="0" dirty="0" smtClean="0">
                          <a:ln>
                            <a:noFill/>
                          </a:ln>
                          <a:solidFill>
                            <a:srgbClr val="FF0000"/>
                          </a:solidFill>
                          <a:effectLst/>
                          <a:uLnTx/>
                          <a:uFillTx/>
                          <a:latin typeface="+mn-lt"/>
                          <a:ea typeface="+mn-ea"/>
                          <a:cs typeface="+mn-cs"/>
                        </a:rPr>
                        <a:t>مسموحات مشتريات </a:t>
                      </a:r>
                      <a:r>
                        <a:rPr kumimoji="0" lang="ar-SA" sz="1600" b="0" i="0" u="sng" strike="noStrike" kern="1200" cap="none" spc="0" normalizeH="0" baseline="0" noProof="0" dirty="0" err="1" smtClean="0">
                          <a:ln>
                            <a:noFill/>
                          </a:ln>
                          <a:solidFill>
                            <a:srgbClr val="FF0000"/>
                          </a:solidFill>
                          <a:effectLst/>
                          <a:uLnTx/>
                          <a:uFillTx/>
                          <a:latin typeface="+mn-lt"/>
                          <a:ea typeface="+mn-ea"/>
                          <a:cs typeface="+mn-cs"/>
                        </a:rPr>
                        <a:t>بالاجل</a:t>
                      </a:r>
                      <a:endParaRPr kumimoji="0" lang="en-US" sz="1600" b="0" i="0" u="sng" strike="noStrike" kern="1200" cap="none" spc="0" normalizeH="0" baseline="0" noProof="0" dirty="0" smtClean="0">
                        <a:ln>
                          <a:noFill/>
                        </a:ln>
                        <a:solidFill>
                          <a:srgbClr val="FF0000"/>
                        </a:solidFill>
                        <a:effectLst/>
                        <a:uLnTx/>
                        <a:uFillTx/>
                        <a:latin typeface="+mn-lt"/>
                        <a:ea typeface="+mn-ea"/>
                        <a:cs typeface="+mn-cs"/>
                      </a:endParaRPr>
                    </a:p>
                  </a:txBody>
                  <a:tcPr/>
                </a:tc>
                <a:tc>
                  <a:txBody>
                    <a:bodyPr/>
                    <a:lstStyle/>
                    <a:p>
                      <a:r>
                        <a:rPr lang="ar-SA" dirty="0" smtClean="0"/>
                        <a:t>120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73364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915400" cy="4525963"/>
          </a:xfrm>
        </p:spPr>
        <p:txBody>
          <a:bodyPr/>
          <a:lstStyle/>
          <a:p>
            <a:r>
              <a:rPr lang="ar-SA" altLang="en-US" sz="2800" b="1" dirty="0" smtClean="0">
                <a:solidFill>
                  <a:schemeClr val="tx2"/>
                </a:solidFill>
                <a:cs typeface="Arial" pitchFamily="34" charset="0"/>
              </a:rPr>
              <a:t>ينقسم إلى:</a:t>
            </a:r>
          </a:p>
          <a:p>
            <a:r>
              <a:rPr lang="en-GB" altLang="en-US" sz="2800" dirty="0" smtClean="0">
                <a:solidFill>
                  <a:srgbClr val="FF0000"/>
                </a:solidFill>
                <a:cs typeface="Arial" pitchFamily="34" charset="0"/>
              </a:rPr>
              <a:t>Trade Discount</a:t>
            </a:r>
            <a:r>
              <a:rPr lang="ar-SA" altLang="en-US" sz="2800" b="1" dirty="0" smtClean="0">
                <a:solidFill>
                  <a:schemeClr val="tx2"/>
                </a:solidFill>
                <a:cs typeface="Arial" pitchFamily="34" charset="0"/>
              </a:rPr>
              <a:t>أ- الخصم التجاري  </a:t>
            </a:r>
            <a:endParaRPr lang="en-GB" altLang="en-US" sz="2800" b="1" dirty="0" smtClean="0">
              <a:solidFill>
                <a:schemeClr val="tx2"/>
              </a:solidFill>
              <a:cs typeface="Arial" pitchFamily="34" charset="0"/>
            </a:endParaRPr>
          </a:p>
          <a:p>
            <a:pPr algn="just" rtl="1">
              <a:lnSpc>
                <a:spcPct val="150000"/>
              </a:lnSpc>
            </a:pPr>
            <a:r>
              <a:rPr lang="ar-SA" altLang="en-US" sz="2800" dirty="0" smtClean="0">
                <a:solidFill>
                  <a:schemeClr val="tx2"/>
                </a:solidFill>
                <a:cs typeface="Arial" pitchFamily="34" charset="0"/>
              </a:rPr>
              <a:t>يمنح البائع الخصم التجاري للمشتري لتشجيعه على الشراء بكميات كبيرة</a:t>
            </a:r>
            <a:r>
              <a:rPr lang="en-US" altLang="en-US" sz="2800" dirty="0" smtClean="0">
                <a:solidFill>
                  <a:schemeClr val="tx2"/>
                </a:solidFill>
                <a:cs typeface="Arial" pitchFamily="34" charset="0"/>
              </a:rPr>
              <a:t> </a:t>
            </a:r>
            <a:r>
              <a:rPr lang="ar-SA" altLang="en-US" sz="2800" dirty="0" smtClean="0">
                <a:solidFill>
                  <a:schemeClr val="tx2"/>
                </a:solidFill>
                <a:cs typeface="Arial" pitchFamily="34" charset="0"/>
              </a:rPr>
              <a:t>(ويعرف أحياناً بخصم الكمية) وتزداد نسبة الخصم التجاري كلما زادت الكمية </a:t>
            </a:r>
            <a:r>
              <a:rPr lang="ar-SA" altLang="en-US" sz="2800" dirty="0" err="1" smtClean="0">
                <a:solidFill>
                  <a:schemeClr val="tx2"/>
                </a:solidFill>
                <a:cs typeface="Arial" pitchFamily="34" charset="0"/>
              </a:rPr>
              <a:t>المشتراة</a:t>
            </a:r>
            <a:r>
              <a:rPr lang="ar-SA" altLang="en-US" sz="2800" dirty="0" smtClean="0">
                <a:solidFill>
                  <a:schemeClr val="tx2"/>
                </a:solidFill>
                <a:cs typeface="Arial" pitchFamily="34" charset="0"/>
              </a:rPr>
              <a:t>، وبالتالي فهو يمثل تخفيض لتكلفة المشتريات من وجهة نظر المشتري.</a:t>
            </a:r>
            <a:endParaRPr lang="en-GB" altLang="en-US" sz="2800" dirty="0" smtClean="0">
              <a:solidFill>
                <a:schemeClr val="tx2"/>
              </a:solidFill>
              <a:cs typeface="Arial" pitchFamily="34" charset="0"/>
            </a:endParaRPr>
          </a:p>
        </p:txBody>
      </p:sp>
      <p:sp>
        <p:nvSpPr>
          <p:cNvPr id="1945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8593911-5BE5-4005-A46B-9BE2BD649525}"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sp>
        <p:nvSpPr>
          <p:cNvPr id="4" name="Rectangle 3"/>
          <p:cNvSpPr/>
          <p:nvPr/>
        </p:nvSpPr>
        <p:spPr>
          <a:xfrm>
            <a:off x="1568625" y="188640"/>
            <a:ext cx="7880176" cy="1384995"/>
          </a:xfrm>
          <a:prstGeom prst="rect">
            <a:avLst/>
          </a:prstGeom>
        </p:spPr>
        <p:txBody>
          <a:bodyPr/>
          <a:lstStyle/>
          <a:p>
            <a:r>
              <a:rPr lang="ar-SA" altLang="en-US" sz="4200" b="1" dirty="0" smtClean="0">
                <a:solidFill>
                  <a:srgbClr val="C00000"/>
                </a:solidFill>
                <a:latin typeface="+mj-lt"/>
                <a:ea typeface="+mj-ea"/>
              </a:rPr>
              <a:t>خصم </a:t>
            </a:r>
            <a:r>
              <a:rPr lang="ar-SA" altLang="en-US" sz="4200" b="1" dirty="0">
                <a:solidFill>
                  <a:srgbClr val="C00000"/>
                </a:solidFill>
                <a:latin typeface="+mj-lt"/>
                <a:ea typeface="+mj-ea"/>
              </a:rPr>
              <a:t>الشراء </a:t>
            </a:r>
            <a:r>
              <a:rPr lang="en-GB" altLang="en-US" sz="4200" b="1" dirty="0">
                <a:solidFill>
                  <a:srgbClr val="C00000"/>
                </a:solidFill>
              </a:rPr>
              <a:t>Purchase Discount</a:t>
            </a:r>
            <a:endParaRPr lang="en-GB" altLang="en-US" sz="4200" b="1" dirty="0">
              <a:solidFill>
                <a:srgbClr val="C00000"/>
              </a:solidFill>
              <a:latin typeface="+mj-lt"/>
              <a:ea typeface="+mj-ea"/>
            </a:endParaRPr>
          </a:p>
        </p:txBody>
      </p:sp>
    </p:spTree>
    <p:extLst>
      <p:ext uri="{BB962C8B-B14F-4D97-AF65-F5344CB8AC3E}">
        <p14:creationId xmlns:p14="http://schemas.microsoft.com/office/powerpoint/2010/main" val="16607675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defRPr/>
            </a:pPr>
            <a:r>
              <a:rPr lang="ar-SA" sz="2800" b="1" dirty="0" smtClean="0">
                <a:solidFill>
                  <a:srgbClr val="C00000"/>
                </a:solidFill>
              </a:rPr>
              <a:t> ملاحظة: لا يظهر الخصم التجاري بالدفاتر، وإنما تسجل عملية الشراء بالصافي، أي بالقيمة التي تحملتها المنشأة فعلاً تطبيقاً لمبدأ التكلفة التاريخية.</a:t>
            </a:r>
            <a:endParaRPr lang="en-GB" sz="2800" b="1" dirty="0">
              <a:solidFill>
                <a:srgbClr val="C00000"/>
              </a:solidFill>
            </a:endParaRPr>
          </a:p>
        </p:txBody>
      </p:sp>
      <p:sp>
        <p:nvSpPr>
          <p:cNvPr id="3" name="Content Placeholder 2"/>
          <p:cNvSpPr>
            <a:spLocks noGrp="1"/>
          </p:cNvSpPr>
          <p:nvPr>
            <p:ph idx="1"/>
          </p:nvPr>
        </p:nvSpPr>
        <p:spPr>
          <a:xfrm>
            <a:off x="495300" y="1371600"/>
            <a:ext cx="8915400" cy="4754563"/>
          </a:xfrm>
        </p:spPr>
        <p:txBody>
          <a:bodyPr/>
          <a:lstStyle/>
          <a:p>
            <a:pPr algn="just" rtl="1"/>
            <a:r>
              <a:rPr lang="ar-SA" altLang="en-US" sz="2800" b="1" dirty="0" smtClean="0">
                <a:solidFill>
                  <a:srgbClr val="FF0000"/>
                </a:solidFill>
                <a:cs typeface="Arial" pitchFamily="34" charset="0"/>
              </a:rPr>
              <a:t>مثال: </a:t>
            </a:r>
            <a:r>
              <a:rPr lang="ar-SA" altLang="en-US" sz="2800" dirty="0" smtClean="0">
                <a:cs typeface="Arial" pitchFamily="34" charset="0"/>
              </a:rPr>
              <a:t>اشترت منشأة ناصر المحدودة بضاعة قيمتها حسب قائمة الأسعار المعلنة (الكتالوج) 50000 ريال بخصم 10%، وقد تم سداد المستحق نقداً.</a:t>
            </a:r>
          </a:p>
          <a:p>
            <a:pPr algn="just" rtl="1"/>
            <a:r>
              <a:rPr lang="ar-SA" altLang="en-US" sz="2800" b="1" dirty="0" smtClean="0">
                <a:solidFill>
                  <a:srgbClr val="FF0000"/>
                </a:solidFill>
                <a:cs typeface="Arial" pitchFamily="34" charset="0"/>
              </a:rPr>
              <a:t>المطلوب: </a:t>
            </a:r>
            <a:r>
              <a:rPr lang="ar-SA" altLang="en-US" sz="2800" dirty="0" smtClean="0">
                <a:cs typeface="Arial" pitchFamily="34" charset="0"/>
              </a:rPr>
              <a:t>إثبات العملية السابقة في دفتر يومية منشأة ناصر المحدودة.</a:t>
            </a:r>
          </a:p>
          <a:p>
            <a:pPr algn="just" rtl="1"/>
            <a:r>
              <a:rPr lang="ar-SA" altLang="en-US" sz="2800" dirty="0" smtClean="0">
                <a:cs typeface="Arial" pitchFamily="34" charset="0"/>
              </a:rPr>
              <a:t>قيمة الخصم التجاري = 50000  ×  10%  =  5000 ريال</a:t>
            </a:r>
          </a:p>
          <a:p>
            <a:pPr algn="just" rtl="1"/>
            <a:r>
              <a:rPr lang="ar-SA" altLang="en-US" sz="2800" dirty="0" smtClean="0">
                <a:cs typeface="Arial" pitchFamily="34" charset="0"/>
              </a:rPr>
              <a:t>قيمة المشتريات       =  50000  -  5000 =  45000 ريال</a:t>
            </a:r>
          </a:p>
          <a:p>
            <a:pPr algn="just" rtl="1"/>
            <a:endParaRPr lang="en-GB" altLang="en-US" sz="2800" dirty="0" smtClean="0">
              <a:cs typeface="Arial" pitchFamily="34" charset="0"/>
            </a:endParaRPr>
          </a:p>
        </p:txBody>
      </p:sp>
      <p:sp>
        <p:nvSpPr>
          <p:cNvPr id="1955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30E8F8A-B350-46A9-8A68-439E945B9C87}" type="slidenum">
              <a:rPr lang="ar-SA" altLang="en-US" sz="1200" smtClean="0">
                <a:solidFill>
                  <a:schemeClr val="bg1"/>
                </a:solidFill>
              </a:rPr>
              <a:pPr eaLnBrk="1" hangingPunct="1">
                <a:spcBef>
                  <a:spcPct val="0"/>
                </a:spcBef>
                <a:buFontTx/>
                <a:buNone/>
              </a:pPr>
              <a:t>14</a:t>
            </a:fld>
            <a:endParaRPr lang="en-US" altLang="en-US" sz="1200" smtClean="0">
              <a:solidFill>
                <a:schemeClr val="bg1"/>
              </a:solidFill>
            </a:endParaRPr>
          </a:p>
        </p:txBody>
      </p:sp>
      <p:sp>
        <p:nvSpPr>
          <p:cNvPr id="5" name="Rectangle 4"/>
          <p:cNvSpPr>
            <a:spLocks noChangeArrowheads="1"/>
          </p:cNvSpPr>
          <p:nvPr/>
        </p:nvSpPr>
        <p:spPr bwMode="auto">
          <a:xfrm>
            <a:off x="1524000" y="44196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45000</a:t>
            </a:r>
            <a:r>
              <a:rPr lang="ar-SA" altLang="en-US" sz="2800">
                <a:latin typeface="Arial" pitchFamily="34" charset="0"/>
              </a:rPr>
              <a:t>                  من حـ/المشتريات</a:t>
            </a:r>
          </a:p>
        </p:txBody>
      </p:sp>
      <p:sp>
        <p:nvSpPr>
          <p:cNvPr id="6" name="Rectangle 7"/>
          <p:cNvSpPr>
            <a:spLocks noChangeArrowheads="1"/>
          </p:cNvSpPr>
          <p:nvPr/>
        </p:nvSpPr>
        <p:spPr bwMode="auto">
          <a:xfrm>
            <a:off x="533400" y="5562600"/>
            <a:ext cx="541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0070C0"/>
                </a:solidFill>
                <a:latin typeface="Arial" pitchFamily="34" charset="0"/>
              </a:rPr>
              <a:t> </a:t>
            </a:r>
            <a:r>
              <a:rPr lang="ar-SA" altLang="en-US" sz="2800">
                <a:solidFill>
                  <a:schemeClr val="tx2"/>
                </a:solidFill>
                <a:latin typeface="Arial" pitchFamily="34" charset="0"/>
              </a:rPr>
              <a:t>إثبات شراء بضاعة نقداً بخصم تجاري10%</a:t>
            </a:r>
            <a:endParaRPr lang="en-GB" altLang="en-US" sz="2800">
              <a:solidFill>
                <a:schemeClr val="tx2"/>
              </a:solidFill>
              <a:latin typeface="Arial" pitchFamily="34" charset="0"/>
            </a:endParaRPr>
          </a:p>
        </p:txBody>
      </p:sp>
      <p:sp>
        <p:nvSpPr>
          <p:cNvPr id="7" name="Rectangle 7"/>
          <p:cNvSpPr>
            <a:spLocks noChangeArrowheads="1"/>
          </p:cNvSpPr>
          <p:nvPr/>
        </p:nvSpPr>
        <p:spPr bwMode="auto">
          <a:xfrm>
            <a:off x="457200" y="5867400"/>
            <a:ext cx="563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 </a:t>
            </a:r>
            <a:r>
              <a:rPr lang="ar-SA" altLang="en-US" sz="2800">
                <a:latin typeface="Arial" pitchFamily="34" charset="0"/>
              </a:rPr>
              <a:t>ــــــــــــــــــــــــــــــــــــــــــــــــــــــــــــــــــــــــ</a:t>
            </a:r>
            <a:endParaRPr lang="en-GB" altLang="en-US" sz="1800">
              <a:latin typeface="Arial" pitchFamily="34" charset="0"/>
            </a:endParaRPr>
          </a:p>
        </p:txBody>
      </p:sp>
      <p:sp>
        <p:nvSpPr>
          <p:cNvPr id="8" name="Rectangle 7"/>
          <p:cNvSpPr>
            <a:spLocks noChangeArrowheads="1"/>
          </p:cNvSpPr>
          <p:nvPr/>
        </p:nvSpPr>
        <p:spPr bwMode="auto">
          <a:xfrm>
            <a:off x="304800" y="5029200"/>
            <a:ext cx="6400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45000</a:t>
            </a:r>
            <a:r>
              <a:rPr lang="ar-SA" altLang="en-US" sz="2800">
                <a:latin typeface="Arial" pitchFamily="34" charset="0"/>
              </a:rPr>
              <a:t>                      إلى حـ/ الصندوق</a:t>
            </a:r>
          </a:p>
        </p:txBody>
      </p:sp>
      <p:sp>
        <p:nvSpPr>
          <p:cNvPr id="9" name="Rounded Rectangle 8"/>
          <p:cNvSpPr/>
          <p:nvPr/>
        </p:nvSpPr>
        <p:spPr>
          <a:xfrm>
            <a:off x="5029200" y="38862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Tree>
    <p:extLst>
      <p:ext uri="{BB962C8B-B14F-4D97-AF65-F5344CB8AC3E}">
        <p14:creationId xmlns:p14="http://schemas.microsoft.com/office/powerpoint/2010/main" val="1057816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9" presetClass="entr" presetSubtype="0" accel="10000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3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3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4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blinds(horizontal)">
                                      <p:cBhvr>
                                        <p:cTn id="50" dur="2000"/>
                                        <p:tgtEl>
                                          <p:spTgt spid="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533400"/>
          </a:xfrm>
        </p:spPr>
        <p:txBody>
          <a:bodyPr/>
          <a:lstStyle/>
          <a:p>
            <a:pPr rtl="1">
              <a:defRPr/>
            </a:pPr>
            <a:r>
              <a:rPr lang="ar-SA" b="1" dirty="0" smtClean="0">
                <a:solidFill>
                  <a:srgbClr val="C00000"/>
                </a:solidFill>
              </a:rPr>
              <a:t>ب- </a:t>
            </a:r>
            <a:r>
              <a:rPr lang="ar-SA" b="1" dirty="0" smtClean="0">
                <a:solidFill>
                  <a:srgbClr val="C00000"/>
                </a:solidFill>
              </a:rPr>
              <a:t>الخصم النقدي: </a:t>
            </a:r>
            <a:r>
              <a:rPr lang="en-GB" b="1" dirty="0">
                <a:solidFill>
                  <a:srgbClr val="C00000"/>
                </a:solidFill>
              </a:rPr>
              <a:t>Cash Discount</a:t>
            </a:r>
            <a:r>
              <a:rPr lang="en-GB" b="1" dirty="0" smtClean="0">
                <a:solidFill>
                  <a:srgbClr val="C00000"/>
                </a:solidFill>
              </a:rPr>
              <a:t/>
            </a:r>
            <a:br>
              <a:rPr lang="en-GB" b="1" dirty="0" smtClean="0">
                <a:solidFill>
                  <a:srgbClr val="C00000"/>
                </a:solidFill>
              </a:rPr>
            </a:br>
            <a:endParaRPr lang="en-GB" b="1" dirty="0">
              <a:solidFill>
                <a:srgbClr val="C00000"/>
              </a:solidFill>
            </a:endParaRPr>
          </a:p>
        </p:txBody>
      </p:sp>
      <p:sp>
        <p:nvSpPr>
          <p:cNvPr id="3" name="Content Placeholder 2"/>
          <p:cNvSpPr>
            <a:spLocks noGrp="1"/>
          </p:cNvSpPr>
          <p:nvPr>
            <p:ph idx="1"/>
          </p:nvPr>
        </p:nvSpPr>
        <p:spPr>
          <a:xfrm>
            <a:off x="495300" y="1219200"/>
            <a:ext cx="8915400" cy="4572000"/>
          </a:xfrm>
        </p:spPr>
        <p:txBody>
          <a:bodyPr/>
          <a:lstStyle/>
          <a:p>
            <a:pPr algn="just" rtl="1">
              <a:lnSpc>
                <a:spcPct val="150000"/>
              </a:lnSpc>
            </a:pPr>
            <a:r>
              <a:rPr lang="ar-SA" altLang="en-US" sz="2800" dirty="0" smtClean="0">
                <a:cs typeface="Arial" pitchFamily="34" charset="0"/>
              </a:rPr>
              <a:t>ويعرف بخصم تعجيل الدفع حيث يمنحه البائع للمشتري لتشجيعه على السداد  المبكر خلال مهلة معينة. ويعرف في دفاتر المشتري بالخصم المكتسب</a:t>
            </a:r>
            <a:r>
              <a:rPr lang="en-GB" altLang="en-US" sz="2800" dirty="0" smtClean="0">
                <a:cs typeface="Arial" pitchFamily="34" charset="0"/>
              </a:rPr>
              <a:t> </a:t>
            </a:r>
            <a:r>
              <a:rPr lang="en-GB" altLang="en-US" sz="2800" dirty="0" smtClean="0">
                <a:solidFill>
                  <a:srgbClr val="FF0000"/>
                </a:solidFill>
                <a:cs typeface="Arial" pitchFamily="34" charset="0"/>
              </a:rPr>
              <a:t>Discount Earned</a:t>
            </a:r>
            <a:r>
              <a:rPr lang="ar-SA" altLang="en-US" sz="2800" dirty="0" smtClean="0">
                <a:cs typeface="Arial" pitchFamily="34" charset="0"/>
              </a:rPr>
              <a:t>، حيث من شأنه تخفيض قيمة المشتريات، لذا فهو حساب دائن بطبيعته </a:t>
            </a:r>
          </a:p>
          <a:p>
            <a:pPr algn="just" rtl="1">
              <a:lnSpc>
                <a:spcPct val="150000"/>
              </a:lnSpc>
            </a:pPr>
            <a:r>
              <a:rPr lang="ar-SA" altLang="en-US" sz="2800" b="1" dirty="0" smtClean="0">
                <a:solidFill>
                  <a:srgbClr val="FF0000"/>
                </a:solidFill>
                <a:cs typeface="Arial" pitchFamily="34" charset="0"/>
              </a:rPr>
              <a:t>ملاحظة</a:t>
            </a:r>
            <a:r>
              <a:rPr lang="ar-SA" altLang="en-US" sz="2800" dirty="0" smtClean="0">
                <a:cs typeface="Arial" pitchFamily="34" charset="0"/>
              </a:rPr>
              <a:t>: </a:t>
            </a:r>
            <a:r>
              <a:rPr lang="ar-SA" altLang="en-US" sz="2800" dirty="0" smtClean="0">
                <a:solidFill>
                  <a:srgbClr val="7030A0"/>
                </a:solidFill>
                <a:cs typeface="Arial" pitchFamily="34" charset="0"/>
              </a:rPr>
              <a:t>يظهر حساب الخصم المكتسب في قائمة الدخل في نهاية الفترة مطروحاً من إجمالي المشتريات</a:t>
            </a:r>
          </a:p>
          <a:p>
            <a:pPr algn="just" rtl="1">
              <a:lnSpc>
                <a:spcPct val="150000"/>
              </a:lnSpc>
            </a:pPr>
            <a:endParaRPr lang="ar-SA" altLang="en-US" sz="2800" dirty="0" smtClean="0">
              <a:cs typeface="Arial" pitchFamily="34" charset="0"/>
            </a:endParaRPr>
          </a:p>
        </p:txBody>
      </p:sp>
      <p:sp>
        <p:nvSpPr>
          <p:cNvPr id="1966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B385086-73D3-492E-B9B3-54AD31E094B8}" type="slidenum">
              <a:rPr lang="ar-SA" altLang="en-US" sz="1200" smtClean="0">
                <a:solidFill>
                  <a:schemeClr val="bg1"/>
                </a:solidFill>
              </a:rPr>
              <a:pPr eaLnBrk="1" hangingPunct="1">
                <a:spcBef>
                  <a:spcPct val="0"/>
                </a:spcBef>
                <a:buFontTx/>
                <a:buNone/>
              </a:pPr>
              <a:t>15</a:t>
            </a:fld>
            <a:endParaRPr lang="en-US" altLang="en-US" sz="1200" smtClean="0">
              <a:solidFill>
                <a:schemeClr val="bg1"/>
              </a:solidFill>
            </a:endParaRPr>
          </a:p>
        </p:txBody>
      </p:sp>
      <p:sp>
        <p:nvSpPr>
          <p:cNvPr id="6" name="Rounded Rectangle 5"/>
          <p:cNvSpPr/>
          <p:nvPr/>
        </p:nvSpPr>
        <p:spPr>
          <a:xfrm>
            <a:off x="152400" y="5334000"/>
            <a:ext cx="8153400"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700" b="1" u="sng" dirty="0">
                <a:ln>
                  <a:solidFill>
                    <a:srgbClr val="FF3300"/>
                  </a:solidFill>
                </a:ln>
                <a:solidFill>
                  <a:srgbClr val="FF0000"/>
                </a:solidFill>
              </a:rPr>
              <a:t>صافي المشتريات  </a:t>
            </a:r>
            <a:r>
              <a:rPr lang="ar-SA" sz="1700" b="1" dirty="0">
                <a:ln>
                  <a:solidFill>
                    <a:srgbClr val="FF3300"/>
                  </a:solidFill>
                </a:ln>
                <a:solidFill>
                  <a:schemeClr val="tx1"/>
                </a:solidFill>
              </a:rPr>
              <a:t>=  إجمالي المشتريات   -  مردودات المشتريات  -  مسموحات المشتريات – الخصم المكتسب</a:t>
            </a:r>
            <a:endParaRPr lang="en-GB" sz="1700" b="1" dirty="0">
              <a:ln>
                <a:solidFill>
                  <a:srgbClr val="FF3300"/>
                </a:solidFill>
              </a:ln>
              <a:solidFill>
                <a:schemeClr val="tx1"/>
              </a:solidFill>
            </a:endParaRPr>
          </a:p>
        </p:txBody>
      </p:sp>
      <p:sp>
        <p:nvSpPr>
          <p:cNvPr id="7" name="Oval 6"/>
          <p:cNvSpPr/>
          <p:nvPr/>
        </p:nvSpPr>
        <p:spPr>
          <a:xfrm>
            <a:off x="8458200" y="5105400"/>
            <a:ext cx="1219200"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مما سبق</a:t>
            </a:r>
            <a:endParaRPr lang="en-GB" b="1" dirty="0"/>
          </a:p>
        </p:txBody>
      </p:sp>
    </p:spTree>
    <p:extLst>
      <p:ext uri="{BB962C8B-B14F-4D97-AF65-F5344CB8AC3E}">
        <p14:creationId xmlns:p14="http://schemas.microsoft.com/office/powerpoint/2010/main" val="815934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10A9CB8-0D43-42E5-B560-3E30E540286D}" type="slidenum">
              <a:rPr lang="ar-SA" altLang="en-US" sz="1200" smtClean="0">
                <a:solidFill>
                  <a:schemeClr val="bg1"/>
                </a:solidFill>
              </a:rPr>
              <a:pPr eaLnBrk="1" hangingPunct="1">
                <a:spcBef>
                  <a:spcPct val="0"/>
                </a:spcBef>
                <a:buFontTx/>
                <a:buNone/>
              </a:pPr>
              <a:t>16</a:t>
            </a:fld>
            <a:endParaRPr lang="en-US" altLang="en-US" sz="1200" smtClean="0">
              <a:solidFill>
                <a:schemeClr val="bg1"/>
              </a:solidFill>
            </a:endParaRPr>
          </a:p>
        </p:txBody>
      </p:sp>
      <p:sp>
        <p:nvSpPr>
          <p:cNvPr id="3" name="Rectangle 2"/>
          <p:cNvSpPr>
            <a:spLocks noChangeArrowheads="1"/>
          </p:cNvSpPr>
          <p:nvPr/>
        </p:nvSpPr>
        <p:spPr bwMode="auto">
          <a:xfrm>
            <a:off x="762000" y="457200"/>
            <a:ext cx="838200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just" rtl="1" eaLnBrk="1" hangingPunct="1">
              <a:spcBef>
                <a:spcPct val="0"/>
              </a:spcBef>
              <a:buFontTx/>
              <a:buNone/>
            </a:pPr>
            <a:r>
              <a:rPr lang="ar-SA" altLang="en-US" sz="2800" b="1" dirty="0">
                <a:solidFill>
                  <a:srgbClr val="FF0000"/>
                </a:solidFill>
                <a:latin typeface="Arial" pitchFamily="34" charset="0"/>
              </a:rPr>
              <a:t>مثال: </a:t>
            </a:r>
            <a:r>
              <a:rPr lang="ar-SA" altLang="en-US" sz="2800" dirty="0">
                <a:latin typeface="Arial" pitchFamily="34" charset="0"/>
              </a:rPr>
              <a:t>اشترت منشأة </a:t>
            </a:r>
            <a:r>
              <a:rPr lang="ar-SA" altLang="en-US" sz="2800" dirty="0" smtClean="0">
                <a:latin typeface="Arial" pitchFamily="34" charset="0"/>
              </a:rPr>
              <a:t>ناصر المحدودة </a:t>
            </a:r>
            <a:r>
              <a:rPr lang="ar-SA" altLang="en-US" sz="2800" dirty="0">
                <a:latin typeface="Arial" pitchFamily="34" charset="0"/>
              </a:rPr>
              <a:t>في 1431/1/1هـ بضاعة على الحساب من منشأة </a:t>
            </a:r>
            <a:r>
              <a:rPr lang="ar-SA" altLang="en-US" sz="2800" dirty="0" smtClean="0">
                <a:latin typeface="Arial" pitchFamily="34" charset="0"/>
              </a:rPr>
              <a:t>الاحساء </a:t>
            </a:r>
            <a:r>
              <a:rPr lang="ar-SA" altLang="en-US" sz="2800" dirty="0">
                <a:latin typeface="Arial" pitchFamily="34" charset="0"/>
              </a:rPr>
              <a:t>بمبلغ 50000 ريال، بخصم نقدي 4% إذا تم السداد خلال عشرة أيام من تاريخه، وقد قامت منشأة </a:t>
            </a:r>
            <a:r>
              <a:rPr lang="ar-SA" altLang="en-US" sz="2800" dirty="0" smtClean="0">
                <a:latin typeface="Arial" pitchFamily="34" charset="0"/>
              </a:rPr>
              <a:t>ناصر </a:t>
            </a:r>
            <a:r>
              <a:rPr lang="ar-SA" altLang="en-US" sz="2800" dirty="0">
                <a:latin typeface="Arial" pitchFamily="34" charset="0"/>
              </a:rPr>
              <a:t>بسداد المستحق عليها لمنشأة </a:t>
            </a:r>
            <a:r>
              <a:rPr lang="ar-SA" altLang="en-US" sz="2800" dirty="0" smtClean="0">
                <a:latin typeface="Arial" pitchFamily="34" charset="0"/>
              </a:rPr>
              <a:t>الاحساء </a:t>
            </a:r>
            <a:r>
              <a:rPr lang="ar-SA" altLang="en-US" sz="2800" dirty="0">
                <a:latin typeface="Arial" pitchFamily="34" charset="0"/>
              </a:rPr>
              <a:t>بشيك في 1431/1/8هـ.</a:t>
            </a:r>
          </a:p>
          <a:p>
            <a:pPr algn="just" rtl="1" eaLnBrk="1" hangingPunct="1">
              <a:spcBef>
                <a:spcPct val="0"/>
              </a:spcBef>
              <a:buFontTx/>
              <a:buNone/>
            </a:pPr>
            <a:r>
              <a:rPr lang="ar-SA" altLang="en-US" sz="2800" b="1" dirty="0">
                <a:solidFill>
                  <a:srgbClr val="FF0000"/>
                </a:solidFill>
                <a:latin typeface="Arial" pitchFamily="34" charset="0"/>
              </a:rPr>
              <a:t>المطلوب: </a:t>
            </a:r>
            <a:r>
              <a:rPr lang="ar-SA" altLang="en-US" sz="2800" dirty="0">
                <a:latin typeface="Arial" pitchFamily="34" charset="0"/>
              </a:rPr>
              <a:t>إثبات العملية السابقة في دفتر يومية منشأة </a:t>
            </a:r>
            <a:r>
              <a:rPr lang="ar-SA" altLang="en-US" sz="2800" dirty="0" smtClean="0">
                <a:latin typeface="Arial" pitchFamily="34" charset="0"/>
              </a:rPr>
              <a:t>ناصر المحدودة.</a:t>
            </a:r>
            <a:endParaRPr lang="ar-SA" altLang="en-US" sz="2800" dirty="0">
              <a:latin typeface="Arial" pitchFamily="34" charset="0"/>
            </a:endParaRPr>
          </a:p>
          <a:p>
            <a:pPr algn="just" rtl="1" eaLnBrk="1" hangingPunct="1">
              <a:spcBef>
                <a:spcPct val="0"/>
              </a:spcBef>
              <a:buFontTx/>
              <a:buNone/>
            </a:pPr>
            <a:endParaRPr lang="ar-SA" altLang="en-US" sz="1800" dirty="0">
              <a:latin typeface="Arial" pitchFamily="34" charset="0"/>
            </a:endParaRPr>
          </a:p>
          <a:p>
            <a:pPr algn="just" rtl="1" eaLnBrk="1" hangingPunct="1">
              <a:spcBef>
                <a:spcPct val="0"/>
              </a:spcBef>
              <a:buFontTx/>
              <a:buNone/>
            </a:pPr>
            <a:endParaRPr lang="ar-SA" altLang="en-US" sz="1800" dirty="0">
              <a:latin typeface="Arial" pitchFamily="34" charset="0"/>
            </a:endParaRPr>
          </a:p>
          <a:p>
            <a:pPr algn="just" rtl="1" eaLnBrk="1" hangingPunct="1">
              <a:spcBef>
                <a:spcPct val="0"/>
              </a:spcBef>
              <a:buFontTx/>
              <a:buNone/>
            </a:pPr>
            <a:endParaRPr lang="ar-SA" altLang="en-US" sz="1800" dirty="0">
              <a:latin typeface="Arial" pitchFamily="34" charset="0"/>
            </a:endParaRPr>
          </a:p>
          <a:p>
            <a:pPr algn="just" rtl="1" eaLnBrk="1" hangingPunct="1">
              <a:spcBef>
                <a:spcPct val="0"/>
              </a:spcBef>
              <a:buFontTx/>
              <a:buNone/>
            </a:pPr>
            <a:endParaRPr lang="en-GB" altLang="en-US" sz="1800" dirty="0">
              <a:latin typeface="Arial" pitchFamily="34" charset="0"/>
            </a:endParaRPr>
          </a:p>
        </p:txBody>
      </p:sp>
      <p:sp>
        <p:nvSpPr>
          <p:cNvPr id="4" name="Rectangle 3"/>
          <p:cNvSpPr>
            <a:spLocks noGrp="1" noChangeArrowheads="1"/>
          </p:cNvSpPr>
          <p:nvPr/>
        </p:nvSpPr>
        <p:spPr bwMode="auto">
          <a:xfrm>
            <a:off x="533400" y="3276600"/>
            <a:ext cx="274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l">
              <a:buFont typeface="Arial" pitchFamily="34" charset="0"/>
              <a:buNone/>
            </a:pPr>
            <a:r>
              <a:rPr lang="ar-SA" altLang="en-US" sz="2800">
                <a:solidFill>
                  <a:srgbClr val="002060"/>
                </a:solidFill>
              </a:rPr>
              <a:t>التاريخ </a:t>
            </a:r>
            <a:r>
              <a:rPr lang="ar-SA" altLang="en-US" sz="2800"/>
              <a:t>1431/1/1هـ</a:t>
            </a:r>
            <a:endParaRPr lang="en-GB" altLang="en-US" sz="2800">
              <a:solidFill>
                <a:srgbClr val="002060"/>
              </a:solidFill>
            </a:endParaRPr>
          </a:p>
        </p:txBody>
      </p:sp>
      <p:sp>
        <p:nvSpPr>
          <p:cNvPr id="5" name="Rectangle 4"/>
          <p:cNvSpPr>
            <a:spLocks noChangeArrowheads="1"/>
          </p:cNvSpPr>
          <p:nvPr/>
        </p:nvSpPr>
        <p:spPr bwMode="auto">
          <a:xfrm>
            <a:off x="2438400" y="39624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50000</a:t>
            </a:r>
            <a:r>
              <a:rPr lang="ar-SA" altLang="en-US" sz="2800">
                <a:latin typeface="Arial" pitchFamily="34" charset="0"/>
              </a:rPr>
              <a:t>                  من حـ/المشتريات</a:t>
            </a:r>
          </a:p>
        </p:txBody>
      </p:sp>
      <p:sp>
        <p:nvSpPr>
          <p:cNvPr id="6" name="Rectangle 5"/>
          <p:cNvSpPr>
            <a:spLocks noChangeArrowheads="1"/>
          </p:cNvSpPr>
          <p:nvPr/>
        </p:nvSpPr>
        <p:spPr bwMode="auto">
          <a:xfrm>
            <a:off x="1676400" y="5181600"/>
            <a:ext cx="4495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0070C0"/>
                </a:solidFill>
                <a:latin typeface="Arial" pitchFamily="34" charset="0"/>
              </a:rPr>
              <a:t> </a:t>
            </a:r>
            <a:r>
              <a:rPr lang="ar-SA" altLang="en-US" sz="2800" dirty="0">
                <a:solidFill>
                  <a:schemeClr val="tx2"/>
                </a:solidFill>
                <a:latin typeface="Arial" pitchFamily="34" charset="0"/>
              </a:rPr>
              <a:t>إثبات شراء بضاعة على الحساب</a:t>
            </a:r>
            <a:endParaRPr lang="en-GB" altLang="en-US" sz="2800" dirty="0">
              <a:solidFill>
                <a:schemeClr val="tx2"/>
              </a:solidFill>
              <a:latin typeface="Arial" pitchFamily="34" charset="0"/>
            </a:endParaRPr>
          </a:p>
        </p:txBody>
      </p:sp>
      <p:sp>
        <p:nvSpPr>
          <p:cNvPr id="7" name="Rectangle 7"/>
          <p:cNvSpPr>
            <a:spLocks noChangeArrowheads="1"/>
          </p:cNvSpPr>
          <p:nvPr/>
        </p:nvSpPr>
        <p:spPr bwMode="auto">
          <a:xfrm>
            <a:off x="762000" y="5638800"/>
            <a:ext cx="563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 </a:t>
            </a:r>
            <a:r>
              <a:rPr lang="ar-SA" altLang="en-US" sz="2800">
                <a:latin typeface="Arial" pitchFamily="34" charset="0"/>
              </a:rPr>
              <a:t>ـــــــــــــــــــــــــــــــــــــــــــــــــــــــــــــ</a:t>
            </a:r>
            <a:endParaRPr lang="en-GB" altLang="en-US" sz="1800">
              <a:latin typeface="Arial" pitchFamily="34" charset="0"/>
            </a:endParaRPr>
          </a:p>
        </p:txBody>
      </p:sp>
      <p:sp>
        <p:nvSpPr>
          <p:cNvPr id="8" name="Rectangle 7"/>
          <p:cNvSpPr>
            <a:spLocks noChangeArrowheads="1"/>
          </p:cNvSpPr>
          <p:nvPr/>
        </p:nvSpPr>
        <p:spPr bwMode="auto">
          <a:xfrm>
            <a:off x="1447800" y="4648200"/>
            <a:ext cx="6400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FF0000"/>
                </a:solidFill>
                <a:latin typeface="Arial" pitchFamily="34" charset="0"/>
              </a:rPr>
              <a:t>50000</a:t>
            </a:r>
            <a:r>
              <a:rPr lang="ar-SA" altLang="en-US" sz="2800" dirty="0">
                <a:latin typeface="Arial" pitchFamily="34" charset="0"/>
              </a:rPr>
              <a:t>               إلى حـ/ </a:t>
            </a:r>
            <a:r>
              <a:rPr lang="ar-SA" altLang="en-US" sz="2800" dirty="0" smtClean="0">
                <a:latin typeface="Arial" pitchFamily="34" charset="0"/>
              </a:rPr>
              <a:t>الدائنون </a:t>
            </a:r>
            <a:r>
              <a:rPr lang="ar-SA" altLang="en-US" sz="2800" dirty="0">
                <a:latin typeface="Arial" pitchFamily="34" charset="0"/>
              </a:rPr>
              <a:t>(منشأة </a:t>
            </a:r>
            <a:r>
              <a:rPr lang="ar-SA" altLang="en-US" sz="2800" dirty="0" smtClean="0">
                <a:latin typeface="Arial" pitchFamily="34" charset="0"/>
              </a:rPr>
              <a:t>الاحساء)</a:t>
            </a:r>
            <a:endParaRPr lang="ar-SA" altLang="en-US" sz="2800" dirty="0">
              <a:latin typeface="Arial" pitchFamily="34" charset="0"/>
            </a:endParaRPr>
          </a:p>
        </p:txBody>
      </p:sp>
      <p:sp>
        <p:nvSpPr>
          <p:cNvPr id="9" name="Rounded Rectangle 8"/>
          <p:cNvSpPr/>
          <p:nvPr/>
        </p:nvSpPr>
        <p:spPr>
          <a:xfrm>
            <a:off x="5029200" y="30480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تكون القيود كما يلي:</a:t>
            </a:r>
            <a:endParaRPr lang="en-GB" sz="2800" dirty="0">
              <a:solidFill>
                <a:schemeClr val="bg1"/>
              </a:solidFill>
            </a:endParaRPr>
          </a:p>
        </p:txBody>
      </p:sp>
    </p:spTree>
    <p:extLst>
      <p:ext uri="{BB962C8B-B14F-4D97-AF65-F5344CB8AC3E}">
        <p14:creationId xmlns:p14="http://schemas.microsoft.com/office/powerpoint/2010/main" val="37003187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linds(horizontal)">
                                      <p:cBhvr>
                                        <p:cTn id="35" dur="2000"/>
                                        <p:tgtEl>
                                          <p:spTgt spid="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sz="3200" b="1" dirty="0" smtClean="0">
                <a:solidFill>
                  <a:srgbClr val="C00000"/>
                </a:solidFill>
                <a:cs typeface="Arial" pitchFamily="34" charset="0"/>
              </a:rPr>
              <a:t>لاحظ أن منشأة ناصر استفادت بقيمة الخصم النقدي حيث سددت خلال المهلة المسموح بها</a:t>
            </a:r>
            <a:endParaRPr lang="en-GB" altLang="en-US" sz="3200" b="1" dirty="0" smtClean="0">
              <a:solidFill>
                <a:srgbClr val="C00000"/>
              </a:solidFill>
              <a:cs typeface="Arial" pitchFamily="34" charset="0"/>
            </a:endParaRPr>
          </a:p>
        </p:txBody>
      </p:sp>
      <p:sp>
        <p:nvSpPr>
          <p:cNvPr id="3" name="Content Placeholder 2"/>
          <p:cNvSpPr>
            <a:spLocks noGrp="1"/>
          </p:cNvSpPr>
          <p:nvPr>
            <p:ph idx="1"/>
          </p:nvPr>
        </p:nvSpPr>
        <p:spPr>
          <a:xfrm>
            <a:off x="495300" y="1371600"/>
            <a:ext cx="8915400" cy="4754563"/>
          </a:xfrm>
        </p:spPr>
        <p:txBody>
          <a:bodyPr/>
          <a:lstStyle/>
          <a:p>
            <a:r>
              <a:rPr lang="ar-SA" altLang="en-US" sz="2800" dirty="0" smtClean="0">
                <a:cs typeface="Arial" pitchFamily="34" charset="0"/>
              </a:rPr>
              <a:t>قيمة الخصم المكتسب  =  50000  ×  4%  =   2000 ريال</a:t>
            </a:r>
          </a:p>
          <a:p>
            <a:r>
              <a:rPr lang="ar-SA" altLang="en-US" sz="2800" dirty="0" smtClean="0">
                <a:cs typeface="Arial" pitchFamily="34" charset="0"/>
              </a:rPr>
              <a:t>إذاً:  المبلغ المسدد     =  50000  -  2000 =  48000 ريال</a:t>
            </a:r>
          </a:p>
          <a:p>
            <a:endParaRPr lang="en-GB" altLang="en-US" sz="2800" dirty="0" smtClean="0">
              <a:cs typeface="Arial" pitchFamily="34" charset="0"/>
            </a:endParaRPr>
          </a:p>
        </p:txBody>
      </p:sp>
      <p:sp>
        <p:nvSpPr>
          <p:cNvPr id="1986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FD00EA3-9B91-46A2-B8D3-FF733538EF18}" type="slidenum">
              <a:rPr lang="ar-SA" altLang="en-US" sz="1200" smtClean="0">
                <a:solidFill>
                  <a:schemeClr val="bg1"/>
                </a:solidFill>
              </a:rPr>
              <a:pPr eaLnBrk="1" hangingPunct="1">
                <a:spcBef>
                  <a:spcPct val="0"/>
                </a:spcBef>
                <a:buFontTx/>
                <a:buNone/>
              </a:pPr>
              <a:t>17</a:t>
            </a:fld>
            <a:endParaRPr lang="en-US" altLang="en-US" sz="1200" dirty="0" smtClean="0">
              <a:solidFill>
                <a:schemeClr val="bg1"/>
              </a:solidFill>
            </a:endParaRPr>
          </a:p>
        </p:txBody>
      </p:sp>
      <p:sp>
        <p:nvSpPr>
          <p:cNvPr id="5" name="Rectangle 4"/>
          <p:cNvSpPr>
            <a:spLocks noGrp="1" noChangeArrowheads="1"/>
          </p:cNvSpPr>
          <p:nvPr/>
        </p:nvSpPr>
        <p:spPr bwMode="auto">
          <a:xfrm>
            <a:off x="381000" y="2971800"/>
            <a:ext cx="274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l">
              <a:buFont typeface="Arial" pitchFamily="34" charset="0"/>
              <a:buNone/>
            </a:pPr>
            <a:r>
              <a:rPr lang="ar-SA" altLang="en-US" sz="2800">
                <a:solidFill>
                  <a:srgbClr val="002060"/>
                </a:solidFill>
              </a:rPr>
              <a:t>التاريخ </a:t>
            </a:r>
            <a:r>
              <a:rPr lang="ar-SA" altLang="en-US" sz="2800"/>
              <a:t>1431/1/8هـ</a:t>
            </a:r>
            <a:endParaRPr lang="en-GB" altLang="en-US" sz="2800">
              <a:solidFill>
                <a:srgbClr val="002060"/>
              </a:solidFill>
            </a:endParaRPr>
          </a:p>
        </p:txBody>
      </p:sp>
      <p:sp>
        <p:nvSpPr>
          <p:cNvPr id="6" name="Rectangle 5"/>
          <p:cNvSpPr>
            <a:spLocks noChangeArrowheads="1"/>
          </p:cNvSpPr>
          <p:nvPr/>
        </p:nvSpPr>
        <p:spPr bwMode="auto">
          <a:xfrm>
            <a:off x="2514600" y="34290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FF0000"/>
                </a:solidFill>
                <a:latin typeface="Arial" pitchFamily="34" charset="0"/>
              </a:rPr>
              <a:t>50000</a:t>
            </a:r>
            <a:r>
              <a:rPr lang="ar-SA" altLang="en-US" sz="2800" dirty="0">
                <a:latin typeface="Arial" pitchFamily="34" charset="0"/>
              </a:rPr>
              <a:t>                  من </a:t>
            </a:r>
            <a:r>
              <a:rPr lang="ar-SA" altLang="en-US" sz="2800" dirty="0" smtClean="0">
                <a:latin typeface="Arial" pitchFamily="34" charset="0"/>
              </a:rPr>
              <a:t>حـ/الدائنون </a:t>
            </a:r>
            <a:r>
              <a:rPr lang="ar-SA" altLang="en-US" sz="2800" dirty="0">
                <a:latin typeface="Arial" pitchFamily="34" charset="0"/>
              </a:rPr>
              <a:t>(منشأة </a:t>
            </a:r>
            <a:r>
              <a:rPr lang="ar-SA" altLang="en-US" sz="2800" dirty="0" smtClean="0">
                <a:latin typeface="Arial" pitchFamily="34" charset="0"/>
              </a:rPr>
              <a:t>الاحساء)</a:t>
            </a:r>
            <a:endParaRPr lang="ar-SA" altLang="en-US" sz="2800" dirty="0">
              <a:latin typeface="Arial" pitchFamily="34" charset="0"/>
            </a:endParaRPr>
          </a:p>
        </p:txBody>
      </p:sp>
      <p:sp>
        <p:nvSpPr>
          <p:cNvPr id="7" name="Rounded Rectangle 6"/>
          <p:cNvSpPr/>
          <p:nvPr/>
        </p:nvSpPr>
        <p:spPr>
          <a:xfrm>
            <a:off x="6019800" y="2514600"/>
            <a:ext cx="33528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ومن ثم يكون القيد كما يلي:</a:t>
            </a:r>
            <a:endParaRPr lang="en-GB" sz="2800" dirty="0">
              <a:solidFill>
                <a:schemeClr val="bg1"/>
              </a:solidFill>
            </a:endParaRPr>
          </a:p>
        </p:txBody>
      </p:sp>
      <p:sp>
        <p:nvSpPr>
          <p:cNvPr id="8" name="Rectangle 7"/>
          <p:cNvSpPr>
            <a:spLocks noChangeArrowheads="1"/>
          </p:cNvSpPr>
          <p:nvPr/>
        </p:nvSpPr>
        <p:spPr bwMode="auto">
          <a:xfrm>
            <a:off x="609600" y="5638800"/>
            <a:ext cx="609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800" dirty="0">
                <a:solidFill>
                  <a:srgbClr val="0070C0"/>
                </a:solidFill>
                <a:latin typeface="Arial" pitchFamily="34" charset="0"/>
              </a:rPr>
              <a:t> سداد المستحق لمنشأة </a:t>
            </a:r>
            <a:r>
              <a:rPr lang="ar-SA" altLang="en-US" sz="2800" dirty="0" smtClean="0">
                <a:solidFill>
                  <a:srgbClr val="0070C0"/>
                </a:solidFill>
                <a:latin typeface="Arial" pitchFamily="34" charset="0"/>
              </a:rPr>
              <a:t>الاحساء </a:t>
            </a:r>
            <a:r>
              <a:rPr lang="ar-SA" altLang="en-US" sz="2800" dirty="0">
                <a:solidFill>
                  <a:srgbClr val="0070C0"/>
                </a:solidFill>
                <a:latin typeface="Arial" pitchFamily="34" charset="0"/>
              </a:rPr>
              <a:t>والاستفادة من الخصم</a:t>
            </a:r>
            <a:endParaRPr lang="en-GB" altLang="en-US" sz="1800" dirty="0">
              <a:solidFill>
                <a:srgbClr val="0070C0"/>
              </a:solidFill>
              <a:latin typeface="Arial" pitchFamily="34" charset="0"/>
            </a:endParaRPr>
          </a:p>
        </p:txBody>
      </p:sp>
      <p:sp>
        <p:nvSpPr>
          <p:cNvPr id="9" name="Rectangle 7"/>
          <p:cNvSpPr>
            <a:spLocks noChangeArrowheads="1"/>
          </p:cNvSpPr>
          <p:nvPr/>
        </p:nvSpPr>
        <p:spPr bwMode="auto">
          <a:xfrm>
            <a:off x="609600" y="5867400"/>
            <a:ext cx="563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 </a:t>
            </a:r>
            <a:r>
              <a:rPr lang="ar-SA" altLang="en-US" sz="2800">
                <a:latin typeface="Arial" pitchFamily="34" charset="0"/>
              </a:rPr>
              <a:t>ـــــــــــــــــــــــــــــــــــــــــــــــــــــــــــــــــــ</a:t>
            </a:r>
            <a:endParaRPr lang="en-GB" altLang="en-US" sz="1800">
              <a:latin typeface="Arial" pitchFamily="34" charset="0"/>
            </a:endParaRPr>
          </a:p>
        </p:txBody>
      </p:sp>
      <p:sp>
        <p:nvSpPr>
          <p:cNvPr id="10" name="Rectangle 9"/>
          <p:cNvSpPr>
            <a:spLocks noChangeArrowheads="1"/>
          </p:cNvSpPr>
          <p:nvPr/>
        </p:nvSpPr>
        <p:spPr bwMode="auto">
          <a:xfrm>
            <a:off x="685800" y="44958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48000</a:t>
            </a:r>
            <a:r>
              <a:rPr lang="ar-SA" altLang="en-US" sz="2800">
                <a:latin typeface="Arial" pitchFamily="34" charset="0"/>
              </a:rPr>
              <a:t>                  حـ/البنك </a:t>
            </a:r>
          </a:p>
        </p:txBody>
      </p:sp>
      <p:sp>
        <p:nvSpPr>
          <p:cNvPr id="11" name="Rectangle 10"/>
          <p:cNvSpPr>
            <a:spLocks noChangeArrowheads="1"/>
          </p:cNvSpPr>
          <p:nvPr/>
        </p:nvSpPr>
        <p:spPr bwMode="auto">
          <a:xfrm>
            <a:off x="0" y="39624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latin typeface="Arial" pitchFamily="34" charset="0"/>
              </a:rPr>
              <a:t>                إلى مذكورين</a:t>
            </a:r>
          </a:p>
        </p:txBody>
      </p:sp>
      <p:sp>
        <p:nvSpPr>
          <p:cNvPr id="12" name="Rectangle 11"/>
          <p:cNvSpPr>
            <a:spLocks noChangeArrowheads="1"/>
          </p:cNvSpPr>
          <p:nvPr/>
        </p:nvSpPr>
        <p:spPr bwMode="auto">
          <a:xfrm>
            <a:off x="381000" y="5105400"/>
            <a:ext cx="6781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FF0000"/>
                </a:solidFill>
                <a:latin typeface="Arial" pitchFamily="34" charset="0"/>
              </a:rPr>
              <a:t>2000 </a:t>
            </a:r>
            <a:r>
              <a:rPr lang="ar-SA" altLang="en-US" sz="2800" dirty="0">
                <a:latin typeface="Arial" pitchFamily="34" charset="0"/>
              </a:rPr>
              <a:t>                  حـ/ الخصم المكتسب</a:t>
            </a:r>
          </a:p>
        </p:txBody>
      </p:sp>
    </p:spTree>
    <p:extLst>
      <p:ext uri="{BB962C8B-B14F-4D97-AF65-F5344CB8AC3E}">
        <p14:creationId xmlns:p14="http://schemas.microsoft.com/office/powerpoint/2010/main" val="22686324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linds(horizontal)">
                                      <p:cBhvr>
                                        <p:cTn id="45" dur="500"/>
                                        <p:tgtEl>
                                          <p:spTgt spid="1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linds(horizontal)">
                                      <p:cBhvr>
                                        <p:cTn id="50" dur="500"/>
                                        <p:tgtEl>
                                          <p:spTgt spid="1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blinds(horizontal)">
                                      <p:cBhvr>
                                        <p:cTn id="55" dur="500"/>
                                        <p:tgtEl>
                                          <p:spTgt spid="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linds(horizontal)">
                                      <p:cBhvr>
                                        <p:cTn id="6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animBg="1"/>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105900" cy="1143000"/>
          </a:xfrm>
        </p:spPr>
        <p:txBody>
          <a:bodyPr/>
          <a:lstStyle/>
          <a:p>
            <a:pPr rtl="1"/>
            <a:r>
              <a:rPr lang="ar-SA" sz="3200" b="1" dirty="0">
                <a:solidFill>
                  <a:srgbClr val="C00000"/>
                </a:solidFill>
                <a:cs typeface="Arial" pitchFamily="34" charset="0"/>
              </a:rPr>
              <a:t>ملاحظة: قد تذكر شروط الخصم النقدي – والتي تعرف أيضاً بشروط الائتمان - في المثال السابق على الصورة التالية:</a:t>
            </a:r>
            <a:endParaRPr lang="en-GB" sz="3200" b="1" dirty="0">
              <a:solidFill>
                <a:srgbClr val="C00000"/>
              </a:solidFill>
              <a:cs typeface="Arial" pitchFamily="34" charset="0"/>
            </a:endParaRPr>
          </a:p>
        </p:txBody>
      </p:sp>
      <p:graphicFrame>
        <p:nvGraphicFramePr>
          <p:cNvPr id="5" name="Content Placeholder 4"/>
          <p:cNvGraphicFramePr>
            <a:graphicFrameLocks noGrp="1"/>
          </p:cNvGraphicFramePr>
          <p:nvPr>
            <p:ph idx="1"/>
          </p:nvPr>
        </p:nvGraphicFramePr>
        <p:xfrm>
          <a:off x="495300" y="1524001"/>
          <a:ext cx="89154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96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B442577-A976-4C87-B2E0-2080A0BC1E0E}" type="slidenum">
              <a:rPr lang="ar-SA" altLang="en-US" sz="1200" smtClean="0">
                <a:solidFill>
                  <a:schemeClr val="bg1"/>
                </a:solidFill>
              </a:rPr>
              <a:pPr eaLnBrk="1" hangingPunct="1">
                <a:spcBef>
                  <a:spcPct val="0"/>
                </a:spcBef>
                <a:buFontTx/>
                <a:buNone/>
              </a:pPr>
              <a:t>18</a:t>
            </a:fld>
            <a:endParaRPr lang="en-US" altLang="en-US" sz="1200" smtClean="0">
              <a:solidFill>
                <a:schemeClr val="bg1"/>
              </a:solidFill>
            </a:endParaRPr>
          </a:p>
        </p:txBody>
      </p:sp>
      <p:cxnSp>
        <p:nvCxnSpPr>
          <p:cNvPr id="25" name="Straight Arrow Connector 24"/>
          <p:cNvCxnSpPr/>
          <p:nvPr/>
        </p:nvCxnSpPr>
        <p:spPr>
          <a:xfrm>
            <a:off x="5791200" y="2286000"/>
            <a:ext cx="2362200" cy="1676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1905000" y="2286000"/>
            <a:ext cx="2438400"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4457701" y="3009900"/>
            <a:ext cx="1143000" cy="31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8328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0"/>
                                        <p:tgtEl>
                                          <p:spTgt spid="2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b="1" dirty="0" smtClean="0">
                <a:solidFill>
                  <a:srgbClr val="C00000"/>
                </a:solidFill>
                <a:cs typeface="Arial" pitchFamily="34" charset="0"/>
              </a:rPr>
              <a:t>مصروفات </a:t>
            </a:r>
            <a:r>
              <a:rPr lang="ar-SA" sz="3200" b="1" dirty="0">
                <a:solidFill>
                  <a:srgbClr val="C00000"/>
                </a:solidFill>
                <a:cs typeface="Arial" pitchFamily="34" charset="0"/>
              </a:rPr>
              <a:t>نقل المشتريات </a:t>
            </a:r>
            <a:r>
              <a:rPr lang="en-GB" sz="3200" b="1" dirty="0">
                <a:solidFill>
                  <a:srgbClr val="C00000"/>
                </a:solidFill>
                <a:cs typeface="Arial" pitchFamily="34" charset="0"/>
              </a:rPr>
              <a:t>Freight in Expenses</a:t>
            </a:r>
            <a:endParaRPr lang="en-GB" sz="3200" b="1" dirty="0">
              <a:solidFill>
                <a:srgbClr val="C00000"/>
              </a:solidFill>
              <a:cs typeface="Arial" pitchFamily="34" charset="0"/>
            </a:endParaRPr>
          </a:p>
        </p:txBody>
      </p:sp>
      <p:sp>
        <p:nvSpPr>
          <p:cNvPr id="3" name="Content Placeholder 2"/>
          <p:cNvSpPr>
            <a:spLocks noGrp="1"/>
          </p:cNvSpPr>
          <p:nvPr>
            <p:ph idx="1"/>
          </p:nvPr>
        </p:nvSpPr>
        <p:spPr>
          <a:xfrm>
            <a:off x="381000" y="1371600"/>
            <a:ext cx="9029700" cy="4572000"/>
          </a:xfrm>
        </p:spPr>
        <p:txBody>
          <a:bodyPr/>
          <a:lstStyle/>
          <a:p>
            <a:pPr algn="just" rtl="1"/>
            <a:r>
              <a:rPr lang="ar-SA" altLang="en-US" sz="2800" dirty="0" smtClean="0">
                <a:cs typeface="Arial" pitchFamily="34" charset="0"/>
              </a:rPr>
              <a:t>تشتمل مصروفات نقل المشتريات على مصروفات النقل والشحن والتأمين والتفريغ وما إلى ذلك، وهناك احتمالان:</a:t>
            </a:r>
          </a:p>
          <a:p>
            <a:pPr algn="just" rtl="1">
              <a:buFont typeface="Arial" pitchFamily="34" charset="0"/>
              <a:buChar char="•"/>
            </a:pPr>
            <a:r>
              <a:rPr lang="ar-SA" altLang="en-US" sz="2800" dirty="0" smtClean="0">
                <a:cs typeface="Arial" pitchFamily="34" charset="0"/>
              </a:rPr>
              <a:t>أن يتحملها البائع، أي أن تسليم البضاعة محل المشتري، وفي هذه الحالة يكون مبلغ الشراء متضمناً لمصروفات النقل، وبالتالي لا تسجل مصروفات نقل المشتريات في حساب مستقل.</a:t>
            </a:r>
          </a:p>
          <a:p>
            <a:pPr algn="just" rtl="1"/>
            <a:endParaRPr lang="ar-SA" altLang="en-US" sz="2800" dirty="0" smtClean="0">
              <a:cs typeface="Arial" pitchFamily="34" charset="0"/>
            </a:endParaRPr>
          </a:p>
          <a:p>
            <a:pPr algn="just" rtl="1">
              <a:buFont typeface="Arial" pitchFamily="34" charset="0"/>
              <a:buChar char="•"/>
            </a:pPr>
            <a:r>
              <a:rPr lang="ar-SA" altLang="en-US" sz="2800" dirty="0" smtClean="0">
                <a:cs typeface="Arial" pitchFamily="34" charset="0"/>
              </a:rPr>
              <a:t>أو يتحملها المشتري، أي أن تسليم البضاعة محل البائع، وفي هذه الحالة يفتح حساب يسمى حساب مصروفات نقل المشتريات أو مصروفات نقل للداخل، بقيمة مصروفات النقل، وفي نهاية الفترة تضاف تلك المصروفات على تكلفة المشتريات في قائمة الدخل</a:t>
            </a:r>
          </a:p>
          <a:p>
            <a:pPr algn="just" rtl="1">
              <a:buFont typeface="Arial" pitchFamily="34" charset="0"/>
              <a:buChar char="•"/>
            </a:pPr>
            <a:endParaRPr lang="ar-SA" altLang="en-US" sz="2800" dirty="0" smtClean="0">
              <a:cs typeface="Arial" pitchFamily="34" charset="0"/>
            </a:endParaRPr>
          </a:p>
          <a:p>
            <a:pPr algn="just" rtl="1">
              <a:buFont typeface="Arial" pitchFamily="34" charset="0"/>
              <a:buChar char="•"/>
            </a:pPr>
            <a:endParaRPr lang="en-GB" altLang="en-US" sz="2800" dirty="0" smtClean="0">
              <a:cs typeface="Arial" pitchFamily="34" charset="0"/>
            </a:endParaRPr>
          </a:p>
        </p:txBody>
      </p:sp>
      <p:sp>
        <p:nvSpPr>
          <p:cNvPr id="20070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C98124F-1444-4406-8D7E-ABCB50658F5B}" type="slidenum">
              <a:rPr lang="ar-SA" altLang="en-US" sz="1200" smtClean="0">
                <a:solidFill>
                  <a:schemeClr val="bg1"/>
                </a:solidFill>
              </a:rPr>
              <a:pPr eaLnBrk="1" hangingPunct="1">
                <a:spcBef>
                  <a:spcPct val="0"/>
                </a:spcBef>
                <a:buFontTx/>
                <a:buNone/>
              </a:pPr>
              <a:t>19</a:t>
            </a:fld>
            <a:endParaRPr lang="en-US" altLang="en-US" sz="1200" smtClean="0">
              <a:solidFill>
                <a:schemeClr val="bg1"/>
              </a:solidFill>
            </a:endParaRPr>
          </a:p>
        </p:txBody>
      </p:sp>
    </p:spTree>
    <p:extLst>
      <p:ext uri="{BB962C8B-B14F-4D97-AF65-F5344CB8AC3E}">
        <p14:creationId xmlns:p14="http://schemas.microsoft.com/office/powerpoint/2010/main" val="16434235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b="1" dirty="0" smtClean="0">
                <a:solidFill>
                  <a:srgbClr val="C00000"/>
                </a:solidFill>
                <a:cs typeface="Arial" pitchFamily="34" charset="0"/>
              </a:rPr>
              <a:t>تحديد </a:t>
            </a:r>
            <a:r>
              <a:rPr lang="ar-SA" sz="3200" b="1" dirty="0">
                <a:solidFill>
                  <a:srgbClr val="C00000"/>
                </a:solidFill>
                <a:cs typeface="Arial" pitchFamily="34" charset="0"/>
              </a:rPr>
              <a:t>قيمة صافي المشتريات </a:t>
            </a:r>
            <a:r>
              <a:rPr lang="en-GB" sz="3200" b="1" dirty="0">
                <a:solidFill>
                  <a:srgbClr val="C00000"/>
                </a:solidFill>
                <a:cs typeface="Arial" pitchFamily="34" charset="0"/>
              </a:rPr>
              <a:t>Net Purchases</a:t>
            </a:r>
            <a:endParaRPr lang="en-GB" sz="3200" b="1" dirty="0">
              <a:solidFill>
                <a:srgbClr val="C00000"/>
              </a:solidFill>
              <a:cs typeface="Arial" pitchFamily="34" charset="0"/>
            </a:endParaRPr>
          </a:p>
        </p:txBody>
      </p:sp>
      <p:graphicFrame>
        <p:nvGraphicFramePr>
          <p:cNvPr id="5" name="Content Placeholder 4"/>
          <p:cNvGraphicFramePr>
            <a:graphicFrameLocks noGrp="1"/>
          </p:cNvGraphicFramePr>
          <p:nvPr>
            <p:ph idx="1"/>
          </p:nvPr>
        </p:nvGraphicFramePr>
        <p:xfrm>
          <a:off x="609600" y="1371600"/>
          <a:ext cx="8534400" cy="4191003"/>
        </p:xfrm>
        <a:graphic>
          <a:graphicData uri="http://schemas.openxmlformats.org/drawingml/2006/table">
            <a:tbl>
              <a:tblPr firstRow="1" bandRow="1">
                <a:tableStyleId>{5C22544A-7EE6-4342-B048-85BDC9FD1C3A}</a:tableStyleId>
              </a:tblPr>
              <a:tblGrid>
                <a:gridCol w="1787118"/>
                <a:gridCol w="1896533"/>
                <a:gridCol w="4850749"/>
              </a:tblGrid>
              <a:tr h="465667">
                <a:tc gridSpan="2">
                  <a:txBody>
                    <a:bodyPr/>
                    <a:lstStyle/>
                    <a:p>
                      <a:pPr algn="ctr"/>
                      <a:r>
                        <a:rPr lang="ar-SA" sz="2400" b="1" dirty="0" smtClean="0">
                          <a:solidFill>
                            <a:srgbClr val="FFFF00"/>
                          </a:solidFill>
                        </a:rPr>
                        <a:t>مبالغ</a:t>
                      </a:r>
                      <a:endParaRPr lang="en-GB" sz="2400" b="1" dirty="0">
                        <a:solidFill>
                          <a:srgbClr val="FFFF00"/>
                        </a:solidFill>
                      </a:endParaRPr>
                    </a:p>
                  </a:txBody>
                  <a:tcPr/>
                </a:tc>
                <a:tc hMerge="1">
                  <a:txBody>
                    <a:bodyPr/>
                    <a:lstStyle/>
                    <a:p>
                      <a:endParaRPr lang="en-GB" dirty="0"/>
                    </a:p>
                  </a:txBody>
                  <a:tcPr/>
                </a:tc>
                <a:tc rowSpan="2">
                  <a:txBody>
                    <a:bodyPr/>
                    <a:lstStyle/>
                    <a:p>
                      <a:pPr algn="ctr"/>
                      <a:endParaRPr lang="ar-SA" sz="2400" b="1" dirty="0">
                        <a:solidFill>
                          <a:srgbClr val="FFFF00"/>
                        </a:solidFill>
                      </a:endParaRPr>
                    </a:p>
                    <a:p>
                      <a:pPr algn="ctr"/>
                      <a:r>
                        <a:rPr lang="ar-SA" sz="2400" b="1" dirty="0" smtClean="0">
                          <a:solidFill>
                            <a:srgbClr val="FFFF00"/>
                          </a:solidFill>
                        </a:rPr>
                        <a:t>بيــــــــــــــــــــــــــــان</a:t>
                      </a:r>
                    </a:p>
                  </a:txBody>
                  <a:tcPr/>
                </a:tc>
              </a:tr>
              <a:tr h="465667">
                <a:tc>
                  <a:txBody>
                    <a:bodyPr/>
                    <a:lstStyle/>
                    <a:p>
                      <a:pPr algn="ctr"/>
                      <a:r>
                        <a:rPr lang="ar-SA" sz="2400" b="1" dirty="0" smtClean="0">
                          <a:solidFill>
                            <a:srgbClr val="FF0000"/>
                          </a:solidFill>
                        </a:rPr>
                        <a:t>كلي</a:t>
                      </a:r>
                      <a:endParaRPr lang="en-GB" sz="2400" b="1" dirty="0">
                        <a:solidFill>
                          <a:srgbClr val="FF0000"/>
                        </a:solidFill>
                      </a:endParaRPr>
                    </a:p>
                  </a:txBody>
                  <a:tcPr/>
                </a:tc>
                <a:tc>
                  <a:txBody>
                    <a:bodyPr/>
                    <a:lstStyle/>
                    <a:p>
                      <a:pPr algn="ctr"/>
                      <a:r>
                        <a:rPr lang="ar-SA" sz="2400" b="1" dirty="0" smtClean="0">
                          <a:solidFill>
                            <a:srgbClr val="FF0000"/>
                          </a:solidFill>
                        </a:rPr>
                        <a:t>جزئي</a:t>
                      </a:r>
                      <a:endParaRPr lang="en-GB" sz="2400" b="1" dirty="0">
                        <a:solidFill>
                          <a:srgbClr val="FF0000"/>
                        </a:solidFill>
                      </a:endParaRPr>
                    </a:p>
                  </a:txBody>
                  <a:tcPr/>
                </a:tc>
                <a:tc vMerge="1">
                  <a:txBody>
                    <a:bodyPr/>
                    <a:lstStyle/>
                    <a:p>
                      <a:endParaRPr lang="en-GB" dirty="0"/>
                    </a:p>
                  </a:txBody>
                  <a:tcPr/>
                </a:tc>
              </a:tr>
              <a:tr h="465667">
                <a:tc>
                  <a:txBody>
                    <a:bodyPr/>
                    <a:lstStyle/>
                    <a:p>
                      <a:pPr algn="ctr"/>
                      <a:endParaRPr lang="en-GB" sz="2400" b="1"/>
                    </a:p>
                  </a:txBody>
                  <a:tcPr/>
                </a:tc>
                <a:tc>
                  <a:txBody>
                    <a:bodyPr/>
                    <a:lstStyle/>
                    <a:p>
                      <a:pPr algn="ctr"/>
                      <a:r>
                        <a:rPr lang="ar-SA" sz="2400" b="1" dirty="0" smtClean="0"/>
                        <a:t>×××</a:t>
                      </a:r>
                      <a:endParaRPr lang="en-GB" sz="2400" b="1" dirty="0"/>
                    </a:p>
                  </a:txBody>
                  <a:tcPr/>
                </a:tc>
                <a:tc>
                  <a:txBody>
                    <a:bodyPr/>
                    <a:lstStyle/>
                    <a:p>
                      <a:pPr algn="r"/>
                      <a:r>
                        <a:rPr lang="ar-SA" sz="2400" dirty="0" smtClean="0"/>
                        <a:t>تكلفة المشتريات</a:t>
                      </a:r>
                      <a:endParaRPr lang="en-GB" sz="2400" dirty="0"/>
                    </a:p>
                  </a:txBody>
                  <a:tcPr/>
                </a:tc>
              </a:tr>
              <a:tr h="465667">
                <a:tc>
                  <a:txBody>
                    <a:bodyPr/>
                    <a:lstStyle/>
                    <a:p>
                      <a:pPr algn="ctr"/>
                      <a:endParaRPr lang="en-GB" sz="2400" b="1" u="sng"/>
                    </a:p>
                  </a:txBody>
                  <a:tcPr/>
                </a:tc>
                <a:tc>
                  <a:txBody>
                    <a:bodyPr/>
                    <a:lstStyle/>
                    <a:p>
                      <a:pPr algn="ctr"/>
                      <a:r>
                        <a:rPr lang="ar-SA" sz="2400" b="1" u="none" dirty="0" smtClean="0"/>
                        <a:t>××</a:t>
                      </a:r>
                      <a:endParaRPr lang="en-GB" sz="2400" b="1" u="none" dirty="0"/>
                    </a:p>
                  </a:txBody>
                  <a:tcPr/>
                </a:tc>
                <a:tc>
                  <a:txBody>
                    <a:bodyPr/>
                    <a:lstStyle/>
                    <a:p>
                      <a:pPr algn="r"/>
                      <a:r>
                        <a:rPr lang="ar-SA" sz="2400" dirty="0" smtClean="0"/>
                        <a:t>يضاف: مصاريف نقل المشتريات</a:t>
                      </a:r>
                      <a:endParaRPr lang="en-GB" sz="2400" dirty="0"/>
                    </a:p>
                  </a:txBody>
                  <a:tcPr/>
                </a:tc>
              </a:tr>
              <a:tr h="4656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solidFill>
                            <a:srgbClr val="009900"/>
                          </a:solidFill>
                        </a:rPr>
                        <a:t>×××</a:t>
                      </a:r>
                      <a:endParaRPr lang="en-GB" sz="2400" b="1" dirty="0" smtClean="0">
                        <a:solidFill>
                          <a:srgbClr val="009900"/>
                        </a:solidFill>
                      </a:endParaRPr>
                    </a:p>
                  </a:txBody>
                  <a:tcPr/>
                </a:tc>
                <a:tc>
                  <a:txBody>
                    <a:bodyPr/>
                    <a:lstStyle/>
                    <a:p>
                      <a:pPr algn="ctr"/>
                      <a:r>
                        <a:rPr lang="ar-SA" sz="2400" b="1" dirty="0" smtClean="0"/>
                        <a:t>ـــــــــــــــــــــ</a:t>
                      </a:r>
                      <a:endParaRPr lang="en-GB" sz="2400"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400" dirty="0" smtClean="0"/>
                        <a:t>إجمالي تكلفة المشتريات</a:t>
                      </a:r>
                      <a:endParaRPr lang="en-GB" sz="2400" dirty="0" smtClean="0"/>
                    </a:p>
                  </a:txBody>
                  <a:tcPr/>
                </a:tc>
              </a:tr>
              <a:tr h="465667">
                <a:tc>
                  <a:txBody>
                    <a:bodyPr/>
                    <a:lstStyle/>
                    <a:p>
                      <a:pPr algn="ctr"/>
                      <a:endParaRPr lang="en-GB" sz="2400" b="1" dirty="0"/>
                    </a:p>
                  </a:txBody>
                  <a:tcPr/>
                </a:tc>
                <a:tc>
                  <a:txBody>
                    <a:bodyPr/>
                    <a:lstStyle/>
                    <a:p>
                      <a:pPr algn="ctr"/>
                      <a:r>
                        <a:rPr lang="ar-SA" sz="2400" b="1" dirty="0" smtClean="0"/>
                        <a:t>××</a:t>
                      </a:r>
                      <a:endParaRPr lang="en-GB" sz="2400" b="1" dirty="0"/>
                    </a:p>
                  </a:txBody>
                  <a:tcPr/>
                </a:tc>
                <a:tc>
                  <a:txBody>
                    <a:bodyPr/>
                    <a:lstStyle/>
                    <a:p>
                      <a:pPr algn="r"/>
                      <a:r>
                        <a:rPr lang="ar-SA" sz="2400" dirty="0" smtClean="0"/>
                        <a:t>يخصم: مردودات المشتريات</a:t>
                      </a:r>
                    </a:p>
                  </a:txBody>
                  <a:tcPr/>
                </a:tc>
              </a:tr>
              <a:tr h="465667">
                <a:tc>
                  <a:txBody>
                    <a:bodyPr/>
                    <a:lstStyle/>
                    <a:p>
                      <a:pPr algn="ctr"/>
                      <a:endParaRPr lang="en-GB" sz="2400" b="1" dirty="0"/>
                    </a:p>
                  </a:txBody>
                  <a:tcPr/>
                </a:tc>
                <a:tc>
                  <a:txBody>
                    <a:bodyPr/>
                    <a:lstStyle/>
                    <a:p>
                      <a:pPr algn="ctr"/>
                      <a:r>
                        <a:rPr lang="ar-SA" sz="2400" b="1" dirty="0" smtClean="0"/>
                        <a:t>××</a:t>
                      </a:r>
                      <a:endParaRPr lang="en-GB" sz="2400" b="1" dirty="0"/>
                    </a:p>
                  </a:txBody>
                  <a:tcPr/>
                </a:tc>
                <a:tc>
                  <a:txBody>
                    <a:bodyPr/>
                    <a:lstStyle/>
                    <a:p>
                      <a:pPr algn="r"/>
                      <a:r>
                        <a:rPr lang="ar-SA" sz="2400" dirty="0" smtClean="0"/>
                        <a:t>         مسموحات المشتريات</a:t>
                      </a:r>
                    </a:p>
                  </a:txBody>
                  <a:tcPr/>
                </a:tc>
              </a:tr>
              <a:tr h="465667">
                <a:tc>
                  <a:txBody>
                    <a:bodyPr/>
                    <a:lstStyle/>
                    <a:p>
                      <a:pPr algn="ctr"/>
                      <a:r>
                        <a:rPr lang="ar-SA" sz="2400" b="1" dirty="0" smtClean="0">
                          <a:solidFill>
                            <a:srgbClr val="FF0000"/>
                          </a:solidFill>
                        </a:rPr>
                        <a:t>(××)</a:t>
                      </a:r>
                      <a:endParaRPr lang="en-GB" sz="2400" b="1" dirty="0">
                        <a:solidFill>
                          <a:srgbClr val="FF0000"/>
                        </a:solidFill>
                      </a:endParaRPr>
                    </a:p>
                  </a:txBody>
                  <a:tcPr/>
                </a:tc>
                <a:tc>
                  <a:txBody>
                    <a:bodyPr/>
                    <a:lstStyle/>
                    <a:p>
                      <a:pPr algn="ctr"/>
                      <a:r>
                        <a:rPr lang="ar-SA" sz="2400" b="1" dirty="0" smtClean="0"/>
                        <a:t>××</a:t>
                      </a:r>
                      <a:endParaRPr lang="en-GB" sz="2400" b="1" dirty="0"/>
                    </a:p>
                  </a:txBody>
                  <a:tcPr/>
                </a:tc>
                <a:tc>
                  <a:txBody>
                    <a:bodyPr/>
                    <a:lstStyle/>
                    <a:p>
                      <a:pPr algn="r"/>
                      <a:r>
                        <a:rPr lang="ar-SA" sz="2400" dirty="0" smtClean="0"/>
                        <a:t>         الخصم المكتسب</a:t>
                      </a:r>
                      <a:endParaRPr lang="en-GB" sz="2400" dirty="0"/>
                    </a:p>
                  </a:txBody>
                  <a:tcPr/>
                </a:tc>
              </a:tr>
              <a:tr h="465667">
                <a:tc>
                  <a:txBody>
                    <a:bodyPr/>
                    <a:lstStyle/>
                    <a:p>
                      <a:pPr algn="ctr"/>
                      <a:r>
                        <a:rPr lang="ar-SA" sz="2400" b="1" dirty="0" smtClean="0"/>
                        <a:t>×××</a:t>
                      </a:r>
                      <a:endParaRPr lang="en-GB" sz="2400" b="1" dirty="0"/>
                    </a:p>
                  </a:txBody>
                  <a:tcPr/>
                </a:tc>
                <a:tc>
                  <a:txBody>
                    <a:bodyPr/>
                    <a:lstStyle/>
                    <a:p>
                      <a:pPr algn="ctr"/>
                      <a:r>
                        <a:rPr lang="ar-SA" sz="2400" b="1" dirty="0" smtClean="0"/>
                        <a:t>ـــــــــــــــــــــ</a:t>
                      </a:r>
                      <a:endParaRPr lang="en-GB" sz="2400" b="1" dirty="0"/>
                    </a:p>
                  </a:txBody>
                  <a:tcPr/>
                </a:tc>
                <a:tc>
                  <a:txBody>
                    <a:bodyPr/>
                    <a:lstStyle/>
                    <a:p>
                      <a:pPr algn="r"/>
                      <a:r>
                        <a:rPr lang="ar-SA" sz="2400" dirty="0" smtClean="0"/>
                        <a:t>صافي المشتريات</a:t>
                      </a:r>
                      <a:endParaRPr lang="en-GB" sz="2400" dirty="0"/>
                    </a:p>
                  </a:txBody>
                  <a:tcPr/>
                </a:tc>
              </a:tr>
            </a:tbl>
          </a:graphicData>
        </a:graphic>
      </p:graphicFrame>
      <p:sp>
        <p:nvSpPr>
          <p:cNvPr id="20177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D7AB7E-3FB3-4C36-A98F-6FA8B70157C3}" type="slidenum">
              <a:rPr lang="ar-SA" altLang="en-US" sz="1200" smtClean="0">
                <a:solidFill>
                  <a:schemeClr val="bg1"/>
                </a:solidFill>
              </a:rPr>
              <a:pPr eaLnBrk="1" hangingPunct="1">
                <a:spcBef>
                  <a:spcPct val="0"/>
                </a:spcBef>
                <a:buFontTx/>
                <a:buNone/>
              </a:pPr>
              <a:t>20</a:t>
            </a:fld>
            <a:endParaRPr lang="en-US" altLang="en-US" sz="1200" smtClean="0">
              <a:solidFill>
                <a:schemeClr val="bg1"/>
              </a:solidFill>
            </a:endParaRPr>
          </a:p>
        </p:txBody>
      </p:sp>
    </p:spTree>
    <p:extLst>
      <p:ext uri="{BB962C8B-B14F-4D97-AF65-F5344CB8AC3E}">
        <p14:creationId xmlns:p14="http://schemas.microsoft.com/office/powerpoint/2010/main" val="341990451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b="1" dirty="0" smtClean="0">
                <a:solidFill>
                  <a:srgbClr val="C00000"/>
                </a:solidFill>
                <a:cs typeface="Arial" pitchFamily="34" charset="0"/>
              </a:rPr>
              <a:t>حساب </a:t>
            </a:r>
            <a:r>
              <a:rPr lang="ar-SA" sz="3200" b="1" dirty="0">
                <a:solidFill>
                  <a:srgbClr val="C00000"/>
                </a:solidFill>
                <a:cs typeface="Arial" pitchFamily="34" charset="0"/>
              </a:rPr>
              <a:t>تكلفة البضاعة المباعة (تكلفة المبيعات</a:t>
            </a:r>
            <a:r>
              <a:rPr lang="ar-SA" sz="3200" b="1" dirty="0" smtClean="0">
                <a:solidFill>
                  <a:srgbClr val="C00000"/>
                </a:solidFill>
                <a:cs typeface="Arial" pitchFamily="34" charset="0"/>
              </a:rPr>
              <a:t>)</a:t>
            </a:r>
            <a:r>
              <a:rPr lang="en-US" sz="3200" b="1" dirty="0" smtClean="0">
                <a:solidFill>
                  <a:srgbClr val="C00000"/>
                </a:solidFill>
                <a:cs typeface="Arial" pitchFamily="34" charset="0"/>
              </a:rPr>
              <a:t> </a:t>
            </a:r>
            <a:r>
              <a:rPr lang="en-GB" sz="3200" b="1" dirty="0">
                <a:solidFill>
                  <a:srgbClr val="C00000"/>
                </a:solidFill>
                <a:cs typeface="Arial" pitchFamily="34" charset="0"/>
              </a:rPr>
              <a:t>Cost of Goods Sold </a:t>
            </a:r>
            <a:endParaRPr lang="en-GB" sz="3200" b="1" dirty="0">
              <a:solidFill>
                <a:srgbClr val="C00000"/>
              </a:solidFill>
              <a:cs typeface="Arial" pitchFamily="34" charset="0"/>
            </a:endParaRPr>
          </a:p>
        </p:txBody>
      </p:sp>
      <p:sp>
        <p:nvSpPr>
          <p:cNvPr id="3" name="Content Placeholder 2"/>
          <p:cNvSpPr>
            <a:spLocks noGrp="1"/>
          </p:cNvSpPr>
          <p:nvPr>
            <p:ph idx="1"/>
          </p:nvPr>
        </p:nvSpPr>
        <p:spPr>
          <a:xfrm>
            <a:off x="495300" y="1371600"/>
            <a:ext cx="8915400" cy="4754563"/>
          </a:xfrm>
        </p:spPr>
        <p:txBody>
          <a:bodyPr/>
          <a:lstStyle/>
          <a:p>
            <a:pPr algn="just"/>
            <a:r>
              <a:rPr lang="ar-SA" altLang="en-US" sz="2800" dirty="0" smtClean="0">
                <a:cs typeface="Arial" pitchFamily="34" charset="0"/>
              </a:rPr>
              <a:t>تظهر تكلفة البضاعة المباعة في قائمة الدخل، وذلك بتعديل قيمة صافي المشتريات بمخزون أول الفترة ومخزون آخر الفترة، وذلك كما يلي:</a:t>
            </a:r>
          </a:p>
          <a:p>
            <a:pPr algn="just"/>
            <a:endParaRPr lang="ar-SA" altLang="en-US" sz="2800" dirty="0" smtClean="0">
              <a:cs typeface="Arial" pitchFamily="34" charset="0"/>
            </a:endParaRPr>
          </a:p>
          <a:p>
            <a:pPr algn="just"/>
            <a:endParaRPr lang="ar-SA" altLang="en-US" sz="2800" dirty="0" smtClean="0">
              <a:cs typeface="Arial" pitchFamily="34" charset="0"/>
            </a:endParaRPr>
          </a:p>
          <a:p>
            <a:pPr algn="just"/>
            <a:endParaRPr lang="ar-SA" altLang="en-US" sz="2800" dirty="0" smtClean="0">
              <a:cs typeface="Arial" pitchFamily="34" charset="0"/>
            </a:endParaRPr>
          </a:p>
          <a:p>
            <a:pPr algn="just"/>
            <a:endParaRPr lang="ar-SA" altLang="en-US" sz="2800" dirty="0" smtClean="0">
              <a:cs typeface="Arial" pitchFamily="34" charset="0"/>
            </a:endParaRPr>
          </a:p>
          <a:p>
            <a:pPr algn="just"/>
            <a:endParaRPr lang="ar-SA" altLang="en-US" sz="2800" dirty="0" smtClean="0">
              <a:cs typeface="Arial" pitchFamily="34" charset="0"/>
            </a:endParaRPr>
          </a:p>
          <a:p>
            <a:pPr algn="just" rtl="1"/>
            <a:endParaRPr lang="ar-SA" altLang="en-US" sz="2800" dirty="0" smtClean="0">
              <a:cs typeface="Arial" pitchFamily="34" charset="0"/>
            </a:endParaRPr>
          </a:p>
          <a:p>
            <a:endParaRPr lang="ar-SA" altLang="en-US" sz="2800" dirty="0" smtClean="0">
              <a:cs typeface="Arial" pitchFamily="34" charset="0"/>
            </a:endParaRPr>
          </a:p>
          <a:p>
            <a:endParaRPr lang="en-GB" altLang="en-US" sz="2800" dirty="0" smtClean="0">
              <a:cs typeface="Arial" pitchFamily="34" charset="0"/>
            </a:endParaRPr>
          </a:p>
        </p:txBody>
      </p:sp>
      <p:sp>
        <p:nvSpPr>
          <p:cNvPr id="2027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62C281C-8030-4C83-B58E-34B092827C4F}" type="slidenum">
              <a:rPr lang="ar-SA" altLang="en-US" sz="1200" smtClean="0">
                <a:solidFill>
                  <a:schemeClr val="bg1"/>
                </a:solidFill>
              </a:rPr>
              <a:pPr eaLnBrk="1" hangingPunct="1">
                <a:spcBef>
                  <a:spcPct val="0"/>
                </a:spcBef>
                <a:buFontTx/>
                <a:buNone/>
              </a:pPr>
              <a:t>21</a:t>
            </a:fld>
            <a:endParaRPr lang="en-US" altLang="en-US" sz="1200" smtClean="0">
              <a:solidFill>
                <a:schemeClr val="bg1"/>
              </a:solidFill>
            </a:endParaRPr>
          </a:p>
        </p:txBody>
      </p:sp>
      <p:graphicFrame>
        <p:nvGraphicFramePr>
          <p:cNvPr id="5" name="Table 4"/>
          <p:cNvGraphicFramePr>
            <a:graphicFrameLocks noGrp="1"/>
          </p:cNvGraphicFramePr>
          <p:nvPr/>
        </p:nvGraphicFramePr>
        <p:xfrm>
          <a:off x="914400" y="2362200"/>
          <a:ext cx="7848600" cy="2514600"/>
        </p:xfrm>
        <a:graphic>
          <a:graphicData uri="http://schemas.openxmlformats.org/drawingml/2006/table">
            <a:tbl>
              <a:tblPr firstRow="1" bandRow="1">
                <a:tableStyleId>{5C22544A-7EE6-4342-B048-85BDC9FD1C3A}</a:tableStyleId>
              </a:tblPr>
              <a:tblGrid>
                <a:gridCol w="3924300"/>
                <a:gridCol w="3924300"/>
              </a:tblGrid>
              <a:tr h="419100">
                <a:tc>
                  <a:txBody>
                    <a:bodyPr/>
                    <a:lstStyle/>
                    <a:p>
                      <a:pPr algn="ctr"/>
                      <a:r>
                        <a:rPr lang="ar-SA" sz="2000" dirty="0" smtClean="0">
                          <a:solidFill>
                            <a:srgbClr val="FFFF00"/>
                          </a:solidFill>
                        </a:rPr>
                        <a:t>المبلغ</a:t>
                      </a:r>
                      <a:endParaRPr lang="en-GB" sz="2000" dirty="0">
                        <a:solidFill>
                          <a:srgbClr val="FFFF00"/>
                        </a:solidFill>
                      </a:endParaRPr>
                    </a:p>
                  </a:txBody>
                  <a:tcPr/>
                </a:tc>
                <a:tc>
                  <a:txBody>
                    <a:bodyPr/>
                    <a:lstStyle/>
                    <a:p>
                      <a:pPr algn="ctr"/>
                      <a:r>
                        <a:rPr lang="ar-SA" sz="2000" dirty="0" smtClean="0">
                          <a:solidFill>
                            <a:srgbClr val="FFFF00"/>
                          </a:solidFill>
                        </a:rPr>
                        <a:t>بيــــــــــــــــــــــــــــان</a:t>
                      </a:r>
                      <a:endParaRPr lang="en-GB" sz="2000" dirty="0">
                        <a:solidFill>
                          <a:srgbClr val="FFFF00"/>
                        </a:solidFill>
                      </a:endParaRPr>
                    </a:p>
                  </a:txBody>
                  <a:tcPr/>
                </a:tc>
              </a:tr>
              <a:tr h="419100">
                <a:tc>
                  <a:txBody>
                    <a:bodyPr/>
                    <a:lstStyle/>
                    <a:p>
                      <a:pPr algn="ctr"/>
                      <a:r>
                        <a:rPr lang="ar-SA" sz="2000" b="1" dirty="0" smtClean="0"/>
                        <a:t>××</a:t>
                      </a:r>
                      <a:endParaRPr lang="en-GB" sz="2000" b="1" dirty="0"/>
                    </a:p>
                  </a:txBody>
                  <a:tcPr/>
                </a:tc>
                <a:tc>
                  <a:txBody>
                    <a:bodyPr/>
                    <a:lstStyle/>
                    <a:p>
                      <a:pPr algn="r"/>
                      <a:r>
                        <a:rPr lang="ar-SA" sz="2000" dirty="0" smtClean="0"/>
                        <a:t>مخزون أول الفترة</a:t>
                      </a:r>
                      <a:endParaRPr lang="en-GB" sz="2000" dirty="0"/>
                    </a:p>
                  </a:txBody>
                  <a:tcPr/>
                </a:tc>
              </a:tr>
              <a:tr h="419100">
                <a:tc>
                  <a:txBody>
                    <a:bodyPr/>
                    <a:lstStyle/>
                    <a:p>
                      <a:pPr algn="ctr"/>
                      <a:r>
                        <a:rPr lang="ar-SA" sz="2000" b="1" u="sng" dirty="0" smtClean="0"/>
                        <a:t>×××</a:t>
                      </a:r>
                      <a:endParaRPr lang="en-GB" sz="2000" b="1" u="sng" dirty="0"/>
                    </a:p>
                  </a:txBody>
                  <a:tcPr/>
                </a:tc>
                <a:tc>
                  <a:txBody>
                    <a:bodyPr/>
                    <a:lstStyle/>
                    <a:p>
                      <a:pPr algn="r"/>
                      <a:r>
                        <a:rPr lang="ar-SA" sz="2000" dirty="0" smtClean="0"/>
                        <a:t>+  صافي المشتريات</a:t>
                      </a:r>
                      <a:endParaRPr lang="en-GB" sz="2000" dirty="0"/>
                    </a:p>
                  </a:txBody>
                  <a:tcPr/>
                </a:tc>
              </a:tr>
              <a:tr h="419100">
                <a:tc>
                  <a:txBody>
                    <a:bodyPr/>
                    <a:lstStyle/>
                    <a:p>
                      <a:pPr algn="ctr"/>
                      <a:r>
                        <a:rPr lang="ar-SA" sz="2000" b="1" dirty="0" smtClean="0"/>
                        <a:t>×××</a:t>
                      </a:r>
                      <a:endParaRPr lang="en-GB" sz="2000" b="1" dirty="0"/>
                    </a:p>
                  </a:txBody>
                  <a:tcPr/>
                </a:tc>
                <a:tc>
                  <a:txBody>
                    <a:bodyPr/>
                    <a:lstStyle/>
                    <a:p>
                      <a:pPr algn="r"/>
                      <a:r>
                        <a:rPr lang="ar-SA" sz="2000" dirty="0" smtClean="0"/>
                        <a:t>تكلفة البضاعة المتاحة للبيع</a:t>
                      </a:r>
                      <a:endParaRPr lang="en-GB" sz="2000" dirty="0"/>
                    </a:p>
                  </a:txBody>
                  <a:tcPr/>
                </a:tc>
              </a:tr>
              <a:tr h="419100">
                <a:tc>
                  <a:txBody>
                    <a:bodyPr/>
                    <a:lstStyle/>
                    <a:p>
                      <a:pPr algn="ctr"/>
                      <a:r>
                        <a:rPr lang="ar-SA" sz="2000" b="1" u="sng" dirty="0" smtClean="0"/>
                        <a:t>(××)</a:t>
                      </a:r>
                      <a:endParaRPr lang="en-GB" sz="2000" b="1" u="sng" dirty="0"/>
                    </a:p>
                  </a:txBody>
                  <a:tcPr/>
                </a:tc>
                <a:tc>
                  <a:txBody>
                    <a:bodyPr/>
                    <a:lstStyle/>
                    <a:p>
                      <a:pPr algn="r"/>
                      <a:r>
                        <a:rPr lang="ar-SA" sz="2000" dirty="0" smtClean="0"/>
                        <a:t>-  مخزون آخر الفترة</a:t>
                      </a:r>
                      <a:endParaRPr lang="en-GB" sz="2000" dirty="0"/>
                    </a:p>
                  </a:txBody>
                  <a:tcPr/>
                </a:tc>
              </a:tr>
              <a:tr h="419100">
                <a:tc>
                  <a:txBody>
                    <a:bodyPr/>
                    <a:lstStyle/>
                    <a:p>
                      <a:pPr algn="ctr"/>
                      <a:r>
                        <a:rPr lang="ar-SA" sz="2000" b="1" dirty="0" smtClean="0">
                          <a:solidFill>
                            <a:srgbClr val="FF0000"/>
                          </a:solidFill>
                        </a:rPr>
                        <a:t>×××</a:t>
                      </a:r>
                      <a:endParaRPr lang="en-GB" sz="2000" b="1" dirty="0">
                        <a:solidFill>
                          <a:srgbClr val="FF0000"/>
                        </a:solidFill>
                      </a:endParaRPr>
                    </a:p>
                  </a:txBody>
                  <a:tcPr/>
                </a:tc>
                <a:tc>
                  <a:txBody>
                    <a:bodyPr/>
                    <a:lstStyle/>
                    <a:p>
                      <a:pPr algn="r"/>
                      <a:r>
                        <a:rPr lang="ar-SA" sz="2000" dirty="0" smtClean="0"/>
                        <a:t>تكلفة البضاعة المباعة (تكلفة المبيعات)</a:t>
                      </a:r>
                      <a:endParaRPr lang="en-GB" sz="2000" dirty="0"/>
                    </a:p>
                  </a:txBody>
                  <a:tcPr/>
                </a:tc>
              </a:tr>
            </a:tbl>
          </a:graphicData>
        </a:graphic>
      </p:graphicFrame>
      <p:sp>
        <p:nvSpPr>
          <p:cNvPr id="6" name="Rounded Rectangle 5"/>
          <p:cNvSpPr/>
          <p:nvPr/>
        </p:nvSpPr>
        <p:spPr>
          <a:xfrm>
            <a:off x="914400" y="5257800"/>
            <a:ext cx="7696200"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u="sng" dirty="0">
                <a:ln>
                  <a:solidFill>
                    <a:srgbClr val="FF3300"/>
                  </a:solidFill>
                </a:ln>
                <a:solidFill>
                  <a:srgbClr val="FF0000"/>
                </a:solidFill>
              </a:rPr>
              <a:t>تكلفة البضاعة المباعة </a:t>
            </a:r>
            <a:r>
              <a:rPr lang="ar-SA" sz="2000" b="1" dirty="0">
                <a:ln>
                  <a:solidFill>
                    <a:srgbClr val="FF3300"/>
                  </a:solidFill>
                </a:ln>
                <a:solidFill>
                  <a:schemeClr val="tx1"/>
                </a:solidFill>
              </a:rPr>
              <a:t>=  مخزون أول الفترة  +  صافي المشتريات  -  مخزون آخر الفترة</a:t>
            </a:r>
            <a:endParaRPr lang="en-GB" sz="2000" b="1" dirty="0">
              <a:ln>
                <a:solidFill>
                  <a:srgbClr val="FF3300"/>
                </a:solidFill>
              </a:ln>
              <a:solidFill>
                <a:schemeClr val="tx1"/>
              </a:solidFill>
            </a:endParaRPr>
          </a:p>
        </p:txBody>
      </p:sp>
      <p:sp>
        <p:nvSpPr>
          <p:cNvPr id="7" name="Oval 6"/>
          <p:cNvSpPr/>
          <p:nvPr/>
        </p:nvSpPr>
        <p:spPr>
          <a:xfrm>
            <a:off x="8686800" y="4876800"/>
            <a:ext cx="990600"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solidFill>
                  <a:schemeClr val="tx1"/>
                </a:solidFill>
              </a:rPr>
              <a:t>أي أن</a:t>
            </a:r>
            <a:r>
              <a:rPr lang="ar-SA" sz="2000" b="1" dirty="0"/>
              <a:t> </a:t>
            </a:r>
            <a:endParaRPr lang="en-GB" sz="2000" b="1" dirty="0"/>
          </a:p>
        </p:txBody>
      </p:sp>
    </p:spTree>
    <p:extLst>
      <p:ext uri="{BB962C8B-B14F-4D97-AF65-F5344CB8AC3E}">
        <p14:creationId xmlns:p14="http://schemas.microsoft.com/office/powerpoint/2010/main" val="7340200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213</TotalTime>
  <Words>1674</Words>
  <Application>Microsoft Office PowerPoint</Application>
  <PresentationFormat>A4 Paper (210x297 mm)</PresentationFormat>
  <Paragraphs>343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ae_AlMateen</vt:lpstr>
      <vt:lpstr>Arial</vt:lpstr>
      <vt:lpstr>AYM Wadiy S_U normal.</vt:lpstr>
      <vt:lpstr>Calibri</vt:lpstr>
      <vt:lpstr>Times New Roman</vt:lpstr>
      <vt:lpstr>Office Theme</vt:lpstr>
      <vt:lpstr>PowerPoint Presentation</vt:lpstr>
      <vt:lpstr>المحاضرة التاسعة</vt:lpstr>
      <vt:lpstr>النقاط الرئيسية:</vt:lpstr>
      <vt:lpstr>المشتريات Purchases </vt:lpstr>
      <vt:lpstr>PowerPoint Presentation</vt:lpstr>
      <vt:lpstr>PowerPoint Presentation</vt:lpstr>
      <vt:lpstr>مردودات المشتريات Purchases Returns</vt:lpstr>
      <vt:lpstr>PowerPoint Presentation</vt:lpstr>
      <vt:lpstr>PowerPoint Presentation</vt:lpstr>
      <vt:lpstr>مسموحات المشتريات Purchases Allowances</vt:lpstr>
      <vt:lpstr>PowerPoint Presentation</vt:lpstr>
      <vt:lpstr>PowerPoint Presentation</vt:lpstr>
      <vt:lpstr>PowerPoint Presentation</vt:lpstr>
      <vt:lpstr> ملاحظة: لا يظهر الخصم التجاري بالدفاتر، وإنما تسجل عملية الشراء بالصافي، أي بالقيمة التي تحملتها المنشأة فعلاً تطبيقاً لمبدأ التكلفة التاريخية.</vt:lpstr>
      <vt:lpstr>ب- الخصم النقدي: Cash Discount </vt:lpstr>
      <vt:lpstr>PowerPoint Presentation</vt:lpstr>
      <vt:lpstr>لاحظ أن منشأة ناصر استفادت بقيمة الخصم النقدي حيث سددت خلال المهلة المسموح بها</vt:lpstr>
      <vt:lpstr>ملاحظة: قد تذكر شروط الخصم النقدي – والتي تعرف أيضاً بشروط الائتمان - في المثال السابق على الصورة التالية:</vt:lpstr>
      <vt:lpstr>مصروفات نقل المشتريات Freight in Expenses</vt:lpstr>
      <vt:lpstr>تحديد قيمة صافي المشتريات Net Purchases</vt:lpstr>
      <vt:lpstr>حساب تكلفة البضاعة المباعة (تكلفة المبيعات) Cost of Goods Sold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24</cp:revision>
  <dcterms:created xsi:type="dcterms:W3CDTF">2014-09-11T06:47:01Z</dcterms:created>
  <dcterms:modified xsi:type="dcterms:W3CDTF">2015-11-03T07:18:08Z</dcterms:modified>
</cp:coreProperties>
</file>