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87" r:id="rId2"/>
    <p:sldMasterId id="2147483799" r:id="rId3"/>
  </p:sldMasterIdLst>
  <p:notesMasterIdLst>
    <p:notesMasterId r:id="rId21"/>
  </p:notesMasterIdLst>
  <p:sldIdLst>
    <p:sldId id="334" r:id="rId4"/>
    <p:sldId id="310" r:id="rId5"/>
    <p:sldId id="333" r:id="rId6"/>
    <p:sldId id="335" r:id="rId7"/>
    <p:sldId id="348" r:id="rId8"/>
    <p:sldId id="336" r:id="rId9"/>
    <p:sldId id="337" r:id="rId10"/>
    <p:sldId id="350" r:id="rId11"/>
    <p:sldId id="338" r:id="rId12"/>
    <p:sldId id="339" r:id="rId13"/>
    <p:sldId id="351" r:id="rId14"/>
    <p:sldId id="340" r:id="rId15"/>
    <p:sldId id="341" r:id="rId16"/>
    <p:sldId id="342" r:id="rId17"/>
    <p:sldId id="343" r:id="rId18"/>
    <p:sldId id="344" r:id="rId19"/>
    <p:sldId id="332" r:id="rId2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013E36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99" autoAdjust="0"/>
    <p:restoredTop sz="94664" autoAdjust="0"/>
  </p:normalViewPr>
  <p:slideViewPr>
    <p:cSldViewPr>
      <p:cViewPr varScale="1">
        <p:scale>
          <a:sx n="117" d="100"/>
          <a:sy n="117" d="100"/>
        </p:scale>
        <p:origin x="-139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A36718-E521-48DC-BBCD-0E3B5A27BD8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42EC767-598B-42CD-A8F7-6A26EBD820BB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ar-SA" sz="3600" b="1" dirty="0" smtClean="0">
              <a:solidFill>
                <a:schemeClr val="tx2"/>
              </a:solidFill>
            </a:rPr>
            <a:t>صور المبيعات</a:t>
          </a:r>
          <a:endParaRPr lang="en-GB" sz="3600" b="1" dirty="0">
            <a:solidFill>
              <a:schemeClr val="tx2"/>
            </a:solidFill>
          </a:endParaRPr>
        </a:p>
      </dgm:t>
    </dgm:pt>
    <dgm:pt modelId="{9FE63CDE-2235-470D-95C2-67C0B1B19EAC}" type="parTrans" cxnId="{4B5F2B6F-B8A9-473F-8A20-6352FD12F56B}">
      <dgm:prSet/>
      <dgm:spPr/>
      <dgm:t>
        <a:bodyPr/>
        <a:lstStyle/>
        <a:p>
          <a:endParaRPr lang="en-GB"/>
        </a:p>
      </dgm:t>
    </dgm:pt>
    <dgm:pt modelId="{06869D75-C2CA-4231-A9F1-805813E594D2}" type="sibTrans" cxnId="{4B5F2B6F-B8A9-473F-8A20-6352FD12F56B}">
      <dgm:prSet/>
      <dgm:spPr/>
      <dgm:t>
        <a:bodyPr/>
        <a:lstStyle/>
        <a:p>
          <a:endParaRPr lang="en-GB"/>
        </a:p>
      </dgm:t>
    </dgm:pt>
    <dgm:pt modelId="{F3DAEB25-9D53-4EC8-B81C-287FA7468B58}">
      <dgm:prSet phldrT="[Text]" custT="1"/>
      <dgm:spPr/>
      <dgm:t>
        <a:bodyPr/>
        <a:lstStyle/>
        <a:p>
          <a:pPr algn="ctr">
            <a:lnSpc>
              <a:spcPct val="90000"/>
            </a:lnSpc>
          </a:pPr>
          <a:r>
            <a:rPr lang="ar-SA" sz="2000" b="1" u="sng" dirty="0" smtClean="0">
              <a:solidFill>
                <a:srgbClr val="FFFF00"/>
              </a:solidFill>
            </a:rPr>
            <a:t>مبيعات على الحساب (بالأجل)</a:t>
          </a:r>
        </a:p>
        <a:p>
          <a:pPr algn="r">
            <a:lnSpc>
              <a:spcPct val="150000"/>
            </a:lnSpc>
          </a:pPr>
          <a:r>
            <a:rPr lang="ar-SA" sz="2000" b="1" dirty="0" smtClean="0">
              <a:solidFill>
                <a:srgbClr val="FF0000"/>
              </a:solidFill>
            </a:rPr>
            <a:t>×× </a:t>
          </a:r>
          <a:r>
            <a:rPr lang="ar-SA" sz="2000" b="1" dirty="0" smtClean="0"/>
            <a:t>    من حـ/ المدينون</a:t>
          </a:r>
        </a:p>
        <a:p>
          <a:pPr algn="ctr">
            <a:lnSpc>
              <a:spcPct val="150000"/>
            </a:lnSpc>
          </a:pPr>
          <a:r>
            <a:rPr lang="ar-SA" sz="2000" b="0" dirty="0" smtClean="0">
              <a:solidFill>
                <a:srgbClr val="FF0000"/>
              </a:solidFill>
            </a:rPr>
            <a:t>××</a:t>
          </a:r>
          <a:r>
            <a:rPr lang="ar-SA" sz="2000" b="1" dirty="0" smtClean="0"/>
            <a:t>    إلى حـ/ المبيعات</a:t>
          </a:r>
        </a:p>
        <a:p>
          <a:pPr algn="ctr">
            <a:lnSpc>
              <a:spcPct val="90000"/>
            </a:lnSpc>
          </a:pPr>
          <a:r>
            <a:rPr lang="ar-SA" sz="2000" b="1" dirty="0" smtClean="0"/>
            <a:t> </a:t>
          </a:r>
        </a:p>
        <a:p>
          <a:pPr algn="r">
            <a:lnSpc>
              <a:spcPct val="90000"/>
            </a:lnSpc>
          </a:pPr>
          <a:r>
            <a:rPr lang="ar-SA" sz="2000" b="1" dirty="0" smtClean="0"/>
            <a:t>            </a:t>
          </a:r>
          <a:r>
            <a:rPr lang="ar-SA" sz="2000" b="1" dirty="0" smtClean="0">
              <a:solidFill>
                <a:srgbClr val="FFFF00"/>
              </a:solidFill>
            </a:rPr>
            <a:t>إثبات مبيعات على                    الحساب</a:t>
          </a:r>
          <a:r>
            <a:rPr lang="ar-SA" sz="1400" b="1" dirty="0" smtClean="0">
              <a:solidFill>
                <a:srgbClr val="FFFF00"/>
              </a:solidFill>
            </a:rPr>
            <a:t>   </a:t>
          </a:r>
        </a:p>
        <a:p>
          <a:pPr algn="ctr">
            <a:lnSpc>
              <a:spcPct val="90000"/>
            </a:lnSpc>
          </a:pPr>
          <a:endParaRPr lang="en-GB" sz="1400" dirty="0"/>
        </a:p>
      </dgm:t>
    </dgm:pt>
    <dgm:pt modelId="{293B8236-07A1-42E6-AAA6-13388BF4117C}" type="parTrans" cxnId="{FB7CBE66-047D-423C-BC83-1D415C19AC22}">
      <dgm:prSet/>
      <dgm:spPr/>
      <dgm:t>
        <a:bodyPr/>
        <a:lstStyle/>
        <a:p>
          <a:endParaRPr lang="en-GB"/>
        </a:p>
      </dgm:t>
    </dgm:pt>
    <dgm:pt modelId="{ADDD2AEC-6C70-41D5-BD3D-E09F5E516CB3}" type="sibTrans" cxnId="{FB7CBE66-047D-423C-BC83-1D415C19AC22}">
      <dgm:prSet/>
      <dgm:spPr/>
      <dgm:t>
        <a:bodyPr/>
        <a:lstStyle/>
        <a:p>
          <a:endParaRPr lang="en-GB"/>
        </a:p>
      </dgm:t>
    </dgm:pt>
    <dgm:pt modelId="{C1FC54D2-9F0E-45BE-9E4C-6819D8E27EB1}">
      <dgm:prSet phldrT="[Text]" custT="1"/>
      <dgm:spPr/>
      <dgm:t>
        <a:bodyPr/>
        <a:lstStyle/>
        <a:p>
          <a:pPr algn="ctr">
            <a:lnSpc>
              <a:spcPct val="90000"/>
            </a:lnSpc>
          </a:pPr>
          <a:r>
            <a:rPr lang="ar-SA" sz="2000" b="1" u="sng" dirty="0" smtClean="0">
              <a:solidFill>
                <a:srgbClr val="FFFF00"/>
              </a:solidFill>
            </a:rPr>
            <a:t>مبيعات بشيك</a:t>
          </a:r>
        </a:p>
        <a:p>
          <a:pPr algn="ctr">
            <a:lnSpc>
              <a:spcPct val="90000"/>
            </a:lnSpc>
          </a:pPr>
          <a:endParaRPr lang="ar-SA" sz="2000" b="1" u="sng" dirty="0" smtClean="0">
            <a:solidFill>
              <a:srgbClr val="FF0000"/>
            </a:solidFill>
          </a:endParaRPr>
        </a:p>
        <a:p>
          <a:pPr algn="r">
            <a:lnSpc>
              <a:spcPct val="150000"/>
            </a:lnSpc>
          </a:pPr>
          <a:r>
            <a:rPr lang="ar-SA" sz="2000" b="1" dirty="0" smtClean="0">
              <a:solidFill>
                <a:srgbClr val="FF0000"/>
              </a:solidFill>
            </a:rPr>
            <a:t>××</a:t>
          </a:r>
          <a:r>
            <a:rPr lang="ar-SA" sz="2000" b="1" dirty="0" smtClean="0"/>
            <a:t>     من </a:t>
          </a:r>
          <a:r>
            <a:rPr lang="ar-SA" sz="2000" b="1" dirty="0" err="1" smtClean="0"/>
            <a:t>حـ</a:t>
          </a:r>
          <a:r>
            <a:rPr lang="ar-SA" sz="2000" b="1" dirty="0" smtClean="0"/>
            <a:t>/ البنك</a:t>
          </a:r>
        </a:p>
        <a:p>
          <a:pPr algn="ctr">
            <a:lnSpc>
              <a:spcPct val="150000"/>
            </a:lnSpc>
          </a:pPr>
          <a:r>
            <a:rPr lang="ar-SA" sz="2000" b="1" dirty="0" smtClean="0">
              <a:solidFill>
                <a:srgbClr val="FF0000"/>
              </a:solidFill>
            </a:rPr>
            <a:t>×× </a:t>
          </a:r>
          <a:r>
            <a:rPr lang="ar-SA" sz="2000" b="1" dirty="0" smtClean="0"/>
            <a:t>  إلى </a:t>
          </a:r>
          <a:r>
            <a:rPr lang="ar-SA" sz="2000" b="1" dirty="0" err="1" smtClean="0"/>
            <a:t>حـ</a:t>
          </a:r>
          <a:r>
            <a:rPr lang="ar-SA" sz="2000" b="1" dirty="0" smtClean="0"/>
            <a:t>/ المبيعات</a:t>
          </a:r>
        </a:p>
        <a:p>
          <a:pPr algn="ctr">
            <a:lnSpc>
              <a:spcPct val="90000"/>
            </a:lnSpc>
          </a:pPr>
          <a:endParaRPr lang="ar-SA" sz="2000" b="1" dirty="0" smtClean="0"/>
        </a:p>
        <a:p>
          <a:pPr algn="r">
            <a:lnSpc>
              <a:spcPct val="90000"/>
            </a:lnSpc>
          </a:pPr>
          <a:r>
            <a:rPr lang="ar-SA" sz="2000" b="1" dirty="0" smtClean="0"/>
            <a:t>             </a:t>
          </a:r>
          <a:r>
            <a:rPr lang="ar-SA" sz="2000" b="1" dirty="0" smtClean="0">
              <a:solidFill>
                <a:srgbClr val="FFFF00"/>
              </a:solidFill>
            </a:rPr>
            <a:t>إثبات مبيعات                       بشيك  </a:t>
          </a:r>
          <a:r>
            <a:rPr lang="ar-SA" sz="1400" dirty="0" smtClean="0">
              <a:solidFill>
                <a:srgbClr val="FFFF00"/>
              </a:solidFill>
            </a:rPr>
            <a:t>    </a:t>
          </a:r>
          <a:endParaRPr lang="en-GB" sz="1400" dirty="0">
            <a:solidFill>
              <a:srgbClr val="FFFF00"/>
            </a:solidFill>
          </a:endParaRPr>
        </a:p>
      </dgm:t>
    </dgm:pt>
    <dgm:pt modelId="{7325B048-9FCE-44B8-9F36-D98DA2E443F4}" type="parTrans" cxnId="{60F27D86-0C65-48BF-A446-6AE89D259865}">
      <dgm:prSet/>
      <dgm:spPr/>
      <dgm:t>
        <a:bodyPr/>
        <a:lstStyle/>
        <a:p>
          <a:endParaRPr lang="en-GB"/>
        </a:p>
      </dgm:t>
    </dgm:pt>
    <dgm:pt modelId="{ACC45DDE-D81B-4A06-AE67-177A9AC2A77C}" type="sibTrans" cxnId="{60F27D86-0C65-48BF-A446-6AE89D259865}">
      <dgm:prSet/>
      <dgm:spPr/>
      <dgm:t>
        <a:bodyPr/>
        <a:lstStyle/>
        <a:p>
          <a:endParaRPr lang="en-GB"/>
        </a:p>
      </dgm:t>
    </dgm:pt>
    <dgm:pt modelId="{80F970EF-708E-4D0C-A557-27DB6471CBA5}">
      <dgm:prSet phldrT="[Text]" custT="1"/>
      <dgm:spPr/>
      <dgm:t>
        <a:bodyPr/>
        <a:lstStyle/>
        <a:p>
          <a:pPr algn="ctr">
            <a:lnSpc>
              <a:spcPct val="90000"/>
            </a:lnSpc>
          </a:pPr>
          <a:r>
            <a:rPr lang="ar-SA" sz="2000" b="1" u="sng" dirty="0" smtClean="0">
              <a:solidFill>
                <a:srgbClr val="FFFF00"/>
              </a:solidFill>
            </a:rPr>
            <a:t>مبيعات نقدية</a:t>
          </a:r>
        </a:p>
        <a:p>
          <a:pPr algn="ctr">
            <a:lnSpc>
              <a:spcPct val="90000"/>
            </a:lnSpc>
          </a:pPr>
          <a:endParaRPr lang="ar-SA" sz="2000" b="1" u="sng" dirty="0" smtClean="0">
            <a:solidFill>
              <a:srgbClr val="FF0000"/>
            </a:solidFill>
          </a:endParaRPr>
        </a:p>
        <a:p>
          <a:pPr algn="r">
            <a:lnSpc>
              <a:spcPct val="150000"/>
            </a:lnSpc>
          </a:pPr>
          <a:r>
            <a:rPr lang="ar-SA" sz="2000" b="1" dirty="0" smtClean="0">
              <a:solidFill>
                <a:srgbClr val="FF0000"/>
              </a:solidFill>
            </a:rPr>
            <a:t>×× </a:t>
          </a:r>
          <a:r>
            <a:rPr lang="ar-SA" sz="2000" b="1" dirty="0" smtClean="0"/>
            <a:t>    </a:t>
          </a:r>
          <a:r>
            <a:rPr lang="ar-SA" sz="2400" b="1" dirty="0" smtClean="0"/>
            <a:t>من</a:t>
          </a:r>
          <a:r>
            <a:rPr lang="ar-SA" sz="2000" b="1" dirty="0" smtClean="0"/>
            <a:t> </a:t>
          </a:r>
          <a:r>
            <a:rPr lang="ar-SA" sz="2000" b="1" dirty="0" err="1" smtClean="0"/>
            <a:t>حـ</a:t>
          </a:r>
          <a:r>
            <a:rPr lang="ar-SA" sz="2000" b="1" dirty="0" smtClean="0"/>
            <a:t>/الصندوق</a:t>
          </a:r>
        </a:p>
        <a:p>
          <a:pPr algn="ctr">
            <a:lnSpc>
              <a:spcPct val="150000"/>
            </a:lnSpc>
          </a:pPr>
          <a:r>
            <a:rPr lang="ar-SA" sz="2000" b="1" dirty="0" smtClean="0"/>
            <a:t>    </a:t>
          </a:r>
          <a:r>
            <a:rPr lang="ar-SA" sz="2000" b="1" dirty="0" smtClean="0">
              <a:solidFill>
                <a:srgbClr val="FF0000"/>
              </a:solidFill>
            </a:rPr>
            <a:t>××</a:t>
          </a:r>
          <a:r>
            <a:rPr lang="ar-SA" sz="2000" b="1" dirty="0" smtClean="0"/>
            <a:t>      إلى </a:t>
          </a:r>
          <a:r>
            <a:rPr lang="ar-SA" sz="2000" b="1" dirty="0" err="1" smtClean="0"/>
            <a:t>حـ</a:t>
          </a:r>
          <a:r>
            <a:rPr lang="ar-SA" sz="2000" b="1" dirty="0" smtClean="0"/>
            <a:t>/ المبيعات</a:t>
          </a:r>
        </a:p>
        <a:p>
          <a:pPr algn="ctr">
            <a:lnSpc>
              <a:spcPct val="90000"/>
            </a:lnSpc>
          </a:pPr>
          <a:endParaRPr lang="ar-SA" sz="2000" b="1" dirty="0" smtClean="0"/>
        </a:p>
        <a:p>
          <a:pPr algn="ctr">
            <a:lnSpc>
              <a:spcPct val="90000"/>
            </a:lnSpc>
          </a:pPr>
          <a:r>
            <a:rPr lang="ar-SA" sz="2000" b="1" dirty="0" smtClean="0">
              <a:solidFill>
                <a:srgbClr val="FFFF00"/>
              </a:solidFill>
            </a:rPr>
            <a:t>               إثبات </a:t>
          </a:r>
          <a:r>
            <a:rPr lang="ar-SA" sz="2000" b="1" u="none" dirty="0" smtClean="0">
              <a:solidFill>
                <a:srgbClr val="FFFF00"/>
              </a:solidFill>
            </a:rPr>
            <a:t>مبيعات</a:t>
          </a:r>
          <a:r>
            <a:rPr lang="ar-SA" sz="2000" b="1" dirty="0" smtClean="0">
              <a:solidFill>
                <a:srgbClr val="FFFF00"/>
              </a:solidFill>
            </a:rPr>
            <a:t>                  نقديةً</a:t>
          </a:r>
          <a:r>
            <a:rPr lang="ar-SA" sz="2000" dirty="0" smtClean="0"/>
            <a:t>  </a:t>
          </a:r>
          <a:endParaRPr lang="en-GB" sz="2000" dirty="0"/>
        </a:p>
      </dgm:t>
    </dgm:pt>
    <dgm:pt modelId="{1ADDC858-0ECE-46D8-8ADB-4B5EC2BEEA5E}" type="parTrans" cxnId="{07D369AF-3757-4393-9525-25F7CD6E5D06}">
      <dgm:prSet/>
      <dgm:spPr/>
      <dgm:t>
        <a:bodyPr/>
        <a:lstStyle/>
        <a:p>
          <a:endParaRPr lang="en-GB"/>
        </a:p>
      </dgm:t>
    </dgm:pt>
    <dgm:pt modelId="{F9629090-50B4-45C6-9716-7B7134C22BB2}" type="sibTrans" cxnId="{07D369AF-3757-4393-9525-25F7CD6E5D06}">
      <dgm:prSet/>
      <dgm:spPr/>
      <dgm:t>
        <a:bodyPr/>
        <a:lstStyle/>
        <a:p>
          <a:endParaRPr lang="en-GB"/>
        </a:p>
      </dgm:t>
    </dgm:pt>
    <dgm:pt modelId="{EE305D57-0971-43EE-AA17-EE3294D6F4D7}" type="pres">
      <dgm:prSet presAssocID="{0EA36718-E521-48DC-BBCD-0E3B5A27BD8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EC4FCB51-C026-4D76-8AE2-FD9754165DC9}" type="pres">
      <dgm:prSet presAssocID="{D42EC767-598B-42CD-A8F7-6A26EBD820BB}" presName="hierRoot1" presStyleCnt="0">
        <dgm:presLayoutVars>
          <dgm:hierBranch val="init"/>
        </dgm:presLayoutVars>
      </dgm:prSet>
      <dgm:spPr/>
    </dgm:pt>
    <dgm:pt modelId="{B4009F85-88D1-4ECB-BC30-559913124383}" type="pres">
      <dgm:prSet presAssocID="{D42EC767-598B-42CD-A8F7-6A26EBD820BB}" presName="rootComposite1" presStyleCnt="0"/>
      <dgm:spPr/>
    </dgm:pt>
    <dgm:pt modelId="{7F5771AE-8E5E-4FEE-9BD5-7C86F776898D}" type="pres">
      <dgm:prSet presAssocID="{D42EC767-598B-42CD-A8F7-6A26EBD820BB}" presName="rootText1" presStyleLbl="node0" presStyleIdx="0" presStyleCnt="1" custScaleX="133878" custScaleY="40327" custLinFactNeighborX="-6148" custLinFactNeighborY="-5839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DE2AF08-A0BA-4956-B8B3-00C72D387E1A}" type="pres">
      <dgm:prSet presAssocID="{D42EC767-598B-42CD-A8F7-6A26EBD820BB}" presName="rootConnector1" presStyleLbl="node1" presStyleIdx="0" presStyleCnt="0"/>
      <dgm:spPr/>
      <dgm:t>
        <a:bodyPr/>
        <a:lstStyle/>
        <a:p>
          <a:endParaRPr lang="en-GB"/>
        </a:p>
      </dgm:t>
    </dgm:pt>
    <dgm:pt modelId="{936FDFED-6E70-42C6-84D4-4F4B72C0A780}" type="pres">
      <dgm:prSet presAssocID="{D42EC767-598B-42CD-A8F7-6A26EBD820BB}" presName="hierChild2" presStyleCnt="0"/>
      <dgm:spPr/>
    </dgm:pt>
    <dgm:pt modelId="{3D81EC81-8724-4418-96F0-6E71A297B07F}" type="pres">
      <dgm:prSet presAssocID="{293B8236-07A1-42E6-AAA6-13388BF4117C}" presName="Name37" presStyleLbl="parChTrans1D2" presStyleIdx="0" presStyleCnt="3"/>
      <dgm:spPr/>
      <dgm:t>
        <a:bodyPr/>
        <a:lstStyle/>
        <a:p>
          <a:endParaRPr lang="en-GB"/>
        </a:p>
      </dgm:t>
    </dgm:pt>
    <dgm:pt modelId="{052B3FF0-1E3D-4ED1-ACB4-5EB3B3DC89C4}" type="pres">
      <dgm:prSet presAssocID="{F3DAEB25-9D53-4EC8-B81C-287FA7468B58}" presName="hierRoot2" presStyleCnt="0">
        <dgm:presLayoutVars>
          <dgm:hierBranch val="init"/>
        </dgm:presLayoutVars>
      </dgm:prSet>
      <dgm:spPr/>
    </dgm:pt>
    <dgm:pt modelId="{BE15C26C-AAEA-4093-A21A-CEE32499E8A0}" type="pres">
      <dgm:prSet presAssocID="{F3DAEB25-9D53-4EC8-B81C-287FA7468B58}" presName="rootComposite" presStyleCnt="0"/>
      <dgm:spPr/>
    </dgm:pt>
    <dgm:pt modelId="{630C24BA-F663-49F9-8F64-95809A4D1DAE}" type="pres">
      <dgm:prSet presAssocID="{F3DAEB25-9D53-4EC8-B81C-287FA7468B58}" presName="rootText" presStyleLbl="node2" presStyleIdx="0" presStyleCnt="3" custScaleY="218196" custLinFactNeighborX="-1485" custLinFactNeighborY="896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2BCCDEA-A786-4678-96B1-9F6885F127C1}" type="pres">
      <dgm:prSet presAssocID="{F3DAEB25-9D53-4EC8-B81C-287FA7468B58}" presName="rootConnector" presStyleLbl="node2" presStyleIdx="0" presStyleCnt="3"/>
      <dgm:spPr/>
      <dgm:t>
        <a:bodyPr/>
        <a:lstStyle/>
        <a:p>
          <a:endParaRPr lang="en-GB"/>
        </a:p>
      </dgm:t>
    </dgm:pt>
    <dgm:pt modelId="{808C6D36-547B-4349-B77D-B6053E5B6F95}" type="pres">
      <dgm:prSet presAssocID="{F3DAEB25-9D53-4EC8-B81C-287FA7468B58}" presName="hierChild4" presStyleCnt="0"/>
      <dgm:spPr/>
    </dgm:pt>
    <dgm:pt modelId="{2A6EF782-14B7-4480-9BFD-E6780FABD5A1}" type="pres">
      <dgm:prSet presAssocID="{F3DAEB25-9D53-4EC8-B81C-287FA7468B58}" presName="hierChild5" presStyleCnt="0"/>
      <dgm:spPr/>
    </dgm:pt>
    <dgm:pt modelId="{E042A038-13DA-4B41-9021-7DCA3CEFE00F}" type="pres">
      <dgm:prSet presAssocID="{7325B048-9FCE-44B8-9F36-D98DA2E443F4}" presName="Name37" presStyleLbl="parChTrans1D2" presStyleIdx="1" presStyleCnt="3"/>
      <dgm:spPr/>
      <dgm:t>
        <a:bodyPr/>
        <a:lstStyle/>
        <a:p>
          <a:endParaRPr lang="en-GB"/>
        </a:p>
      </dgm:t>
    </dgm:pt>
    <dgm:pt modelId="{235545C9-99A0-4F6A-B079-7A2487A5658F}" type="pres">
      <dgm:prSet presAssocID="{C1FC54D2-9F0E-45BE-9E4C-6819D8E27EB1}" presName="hierRoot2" presStyleCnt="0">
        <dgm:presLayoutVars>
          <dgm:hierBranch val="init"/>
        </dgm:presLayoutVars>
      </dgm:prSet>
      <dgm:spPr/>
    </dgm:pt>
    <dgm:pt modelId="{BDF9A380-221A-464B-8A3F-9335A40516F6}" type="pres">
      <dgm:prSet presAssocID="{C1FC54D2-9F0E-45BE-9E4C-6819D8E27EB1}" presName="rootComposite" presStyleCnt="0"/>
      <dgm:spPr/>
    </dgm:pt>
    <dgm:pt modelId="{86C5A77F-AB6E-4A4A-8C1D-8BB601E7283D}" type="pres">
      <dgm:prSet presAssocID="{C1FC54D2-9F0E-45BE-9E4C-6819D8E27EB1}" presName="rootText" presStyleLbl="node2" presStyleIdx="1" presStyleCnt="3" custScaleY="22989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E5B35FD-9216-4927-BCB5-6035E55E553B}" type="pres">
      <dgm:prSet presAssocID="{C1FC54D2-9F0E-45BE-9E4C-6819D8E27EB1}" presName="rootConnector" presStyleLbl="node2" presStyleIdx="1" presStyleCnt="3"/>
      <dgm:spPr/>
      <dgm:t>
        <a:bodyPr/>
        <a:lstStyle/>
        <a:p>
          <a:endParaRPr lang="en-GB"/>
        </a:p>
      </dgm:t>
    </dgm:pt>
    <dgm:pt modelId="{BDFEF3D7-04B5-4604-8EDC-44E3C4A4DEF3}" type="pres">
      <dgm:prSet presAssocID="{C1FC54D2-9F0E-45BE-9E4C-6819D8E27EB1}" presName="hierChild4" presStyleCnt="0"/>
      <dgm:spPr/>
    </dgm:pt>
    <dgm:pt modelId="{02168560-CA95-4F40-A6D6-D4BAA4FD760A}" type="pres">
      <dgm:prSet presAssocID="{C1FC54D2-9F0E-45BE-9E4C-6819D8E27EB1}" presName="hierChild5" presStyleCnt="0"/>
      <dgm:spPr/>
    </dgm:pt>
    <dgm:pt modelId="{68A002B9-51DD-4526-9DB5-1A4A1633DE5B}" type="pres">
      <dgm:prSet presAssocID="{1ADDC858-0ECE-46D8-8ADB-4B5EC2BEEA5E}" presName="Name37" presStyleLbl="parChTrans1D2" presStyleIdx="2" presStyleCnt="3"/>
      <dgm:spPr/>
      <dgm:t>
        <a:bodyPr/>
        <a:lstStyle/>
        <a:p>
          <a:endParaRPr lang="en-GB"/>
        </a:p>
      </dgm:t>
    </dgm:pt>
    <dgm:pt modelId="{8807C6C0-6617-4D47-998E-32298FE5B876}" type="pres">
      <dgm:prSet presAssocID="{80F970EF-708E-4D0C-A557-27DB6471CBA5}" presName="hierRoot2" presStyleCnt="0">
        <dgm:presLayoutVars>
          <dgm:hierBranch val="init"/>
        </dgm:presLayoutVars>
      </dgm:prSet>
      <dgm:spPr/>
    </dgm:pt>
    <dgm:pt modelId="{DCCF6FB7-E34F-42EC-B033-037A4BCA805C}" type="pres">
      <dgm:prSet presAssocID="{80F970EF-708E-4D0C-A557-27DB6471CBA5}" presName="rootComposite" presStyleCnt="0"/>
      <dgm:spPr/>
    </dgm:pt>
    <dgm:pt modelId="{75EF487C-B16B-4EAF-B9C3-3B347ED9677D}" type="pres">
      <dgm:prSet presAssocID="{80F970EF-708E-4D0C-A557-27DB6471CBA5}" presName="rootText" presStyleLbl="node2" presStyleIdx="2" presStyleCnt="3" custScaleY="22989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DA4F7D9-BBEB-44E5-90A2-2BE6BAB28C62}" type="pres">
      <dgm:prSet presAssocID="{80F970EF-708E-4D0C-A557-27DB6471CBA5}" presName="rootConnector" presStyleLbl="node2" presStyleIdx="2" presStyleCnt="3"/>
      <dgm:spPr/>
      <dgm:t>
        <a:bodyPr/>
        <a:lstStyle/>
        <a:p>
          <a:endParaRPr lang="en-GB"/>
        </a:p>
      </dgm:t>
    </dgm:pt>
    <dgm:pt modelId="{18986653-DD45-4887-9EFD-9FEC2A3C1725}" type="pres">
      <dgm:prSet presAssocID="{80F970EF-708E-4D0C-A557-27DB6471CBA5}" presName="hierChild4" presStyleCnt="0"/>
      <dgm:spPr/>
    </dgm:pt>
    <dgm:pt modelId="{DB58D8DA-CAEF-48FD-89C6-F96EF90D11E1}" type="pres">
      <dgm:prSet presAssocID="{80F970EF-708E-4D0C-A557-27DB6471CBA5}" presName="hierChild5" presStyleCnt="0"/>
      <dgm:spPr/>
    </dgm:pt>
    <dgm:pt modelId="{137E5ABB-478F-4B53-A777-5C51C4A582EC}" type="pres">
      <dgm:prSet presAssocID="{D42EC767-598B-42CD-A8F7-6A26EBD820BB}" presName="hierChild3" presStyleCnt="0"/>
      <dgm:spPr/>
    </dgm:pt>
  </dgm:ptLst>
  <dgm:cxnLst>
    <dgm:cxn modelId="{2A96BA7D-89CF-48AF-BB19-760B70CA5994}" type="presOf" srcId="{7325B048-9FCE-44B8-9F36-D98DA2E443F4}" destId="{E042A038-13DA-4B41-9021-7DCA3CEFE00F}" srcOrd="0" destOrd="0" presId="urn:microsoft.com/office/officeart/2005/8/layout/orgChart1"/>
    <dgm:cxn modelId="{B8DEC8A0-11A4-4B97-9CAD-27D4D1C5253C}" type="presOf" srcId="{F3DAEB25-9D53-4EC8-B81C-287FA7468B58}" destId="{92BCCDEA-A786-4678-96B1-9F6885F127C1}" srcOrd="1" destOrd="0" presId="urn:microsoft.com/office/officeart/2005/8/layout/orgChart1"/>
    <dgm:cxn modelId="{DA66E0DE-7785-4855-91A9-4EED6EEFB52B}" type="presOf" srcId="{D42EC767-598B-42CD-A8F7-6A26EBD820BB}" destId="{CDE2AF08-A0BA-4956-B8B3-00C72D387E1A}" srcOrd="1" destOrd="0" presId="urn:microsoft.com/office/officeart/2005/8/layout/orgChart1"/>
    <dgm:cxn modelId="{60F27D86-0C65-48BF-A446-6AE89D259865}" srcId="{D42EC767-598B-42CD-A8F7-6A26EBD820BB}" destId="{C1FC54D2-9F0E-45BE-9E4C-6819D8E27EB1}" srcOrd="1" destOrd="0" parTransId="{7325B048-9FCE-44B8-9F36-D98DA2E443F4}" sibTransId="{ACC45DDE-D81B-4A06-AE67-177A9AC2A77C}"/>
    <dgm:cxn modelId="{E8228C24-AF48-41A5-8208-0F9E3AC92FBB}" type="presOf" srcId="{1ADDC858-0ECE-46D8-8ADB-4B5EC2BEEA5E}" destId="{68A002B9-51DD-4526-9DB5-1A4A1633DE5B}" srcOrd="0" destOrd="0" presId="urn:microsoft.com/office/officeart/2005/8/layout/orgChart1"/>
    <dgm:cxn modelId="{45236487-A242-4DBC-A09F-F17302A66EEB}" type="presOf" srcId="{80F970EF-708E-4D0C-A557-27DB6471CBA5}" destId="{75EF487C-B16B-4EAF-B9C3-3B347ED9677D}" srcOrd="0" destOrd="0" presId="urn:microsoft.com/office/officeart/2005/8/layout/orgChart1"/>
    <dgm:cxn modelId="{136E3931-D8AF-4716-BED3-D5E5FA46B578}" type="presOf" srcId="{F3DAEB25-9D53-4EC8-B81C-287FA7468B58}" destId="{630C24BA-F663-49F9-8F64-95809A4D1DAE}" srcOrd="0" destOrd="0" presId="urn:microsoft.com/office/officeart/2005/8/layout/orgChart1"/>
    <dgm:cxn modelId="{6219E577-90ED-47C8-91CF-DBE186989EB9}" type="presOf" srcId="{0EA36718-E521-48DC-BBCD-0E3B5A27BD8A}" destId="{EE305D57-0971-43EE-AA17-EE3294D6F4D7}" srcOrd="0" destOrd="0" presId="urn:microsoft.com/office/officeart/2005/8/layout/orgChart1"/>
    <dgm:cxn modelId="{8253E35E-C5CC-4D13-93E8-3B99163CCDF6}" type="presOf" srcId="{293B8236-07A1-42E6-AAA6-13388BF4117C}" destId="{3D81EC81-8724-4418-96F0-6E71A297B07F}" srcOrd="0" destOrd="0" presId="urn:microsoft.com/office/officeart/2005/8/layout/orgChart1"/>
    <dgm:cxn modelId="{51F2163F-7731-41D4-BFF0-DC219D16AD25}" type="presOf" srcId="{C1FC54D2-9F0E-45BE-9E4C-6819D8E27EB1}" destId="{CE5B35FD-9216-4927-BCB5-6035E55E553B}" srcOrd="1" destOrd="0" presId="urn:microsoft.com/office/officeart/2005/8/layout/orgChart1"/>
    <dgm:cxn modelId="{07D369AF-3757-4393-9525-25F7CD6E5D06}" srcId="{D42EC767-598B-42CD-A8F7-6A26EBD820BB}" destId="{80F970EF-708E-4D0C-A557-27DB6471CBA5}" srcOrd="2" destOrd="0" parTransId="{1ADDC858-0ECE-46D8-8ADB-4B5EC2BEEA5E}" sibTransId="{F9629090-50B4-45C6-9716-7B7134C22BB2}"/>
    <dgm:cxn modelId="{C2A6D4CC-BAD0-4413-8D10-F8C04A6857F2}" type="presOf" srcId="{C1FC54D2-9F0E-45BE-9E4C-6819D8E27EB1}" destId="{86C5A77F-AB6E-4A4A-8C1D-8BB601E7283D}" srcOrd="0" destOrd="0" presId="urn:microsoft.com/office/officeart/2005/8/layout/orgChart1"/>
    <dgm:cxn modelId="{FB7CBE66-047D-423C-BC83-1D415C19AC22}" srcId="{D42EC767-598B-42CD-A8F7-6A26EBD820BB}" destId="{F3DAEB25-9D53-4EC8-B81C-287FA7468B58}" srcOrd="0" destOrd="0" parTransId="{293B8236-07A1-42E6-AAA6-13388BF4117C}" sibTransId="{ADDD2AEC-6C70-41D5-BD3D-E09F5E516CB3}"/>
    <dgm:cxn modelId="{02DB9C68-DF8A-4929-8FFB-A9842868CC0D}" type="presOf" srcId="{80F970EF-708E-4D0C-A557-27DB6471CBA5}" destId="{8DA4F7D9-BBEB-44E5-90A2-2BE6BAB28C62}" srcOrd="1" destOrd="0" presId="urn:microsoft.com/office/officeart/2005/8/layout/orgChart1"/>
    <dgm:cxn modelId="{4B5F2B6F-B8A9-473F-8A20-6352FD12F56B}" srcId="{0EA36718-E521-48DC-BBCD-0E3B5A27BD8A}" destId="{D42EC767-598B-42CD-A8F7-6A26EBD820BB}" srcOrd="0" destOrd="0" parTransId="{9FE63CDE-2235-470D-95C2-67C0B1B19EAC}" sibTransId="{06869D75-C2CA-4231-A9F1-805813E594D2}"/>
    <dgm:cxn modelId="{AFF08F9B-5A8B-47BB-A623-AF99EAD8F30F}" type="presOf" srcId="{D42EC767-598B-42CD-A8F7-6A26EBD820BB}" destId="{7F5771AE-8E5E-4FEE-9BD5-7C86F776898D}" srcOrd="0" destOrd="0" presId="urn:microsoft.com/office/officeart/2005/8/layout/orgChart1"/>
    <dgm:cxn modelId="{4EED57B7-F7E6-465C-AF03-AA9171DEEC6D}" type="presParOf" srcId="{EE305D57-0971-43EE-AA17-EE3294D6F4D7}" destId="{EC4FCB51-C026-4D76-8AE2-FD9754165DC9}" srcOrd="0" destOrd="0" presId="urn:microsoft.com/office/officeart/2005/8/layout/orgChart1"/>
    <dgm:cxn modelId="{6BDD3C7A-870C-40EE-A23D-D4F4BA840A90}" type="presParOf" srcId="{EC4FCB51-C026-4D76-8AE2-FD9754165DC9}" destId="{B4009F85-88D1-4ECB-BC30-559913124383}" srcOrd="0" destOrd="0" presId="urn:microsoft.com/office/officeart/2005/8/layout/orgChart1"/>
    <dgm:cxn modelId="{8B124C92-7784-4724-A6CF-DE2F1F45E26E}" type="presParOf" srcId="{B4009F85-88D1-4ECB-BC30-559913124383}" destId="{7F5771AE-8E5E-4FEE-9BD5-7C86F776898D}" srcOrd="0" destOrd="0" presId="urn:microsoft.com/office/officeart/2005/8/layout/orgChart1"/>
    <dgm:cxn modelId="{18BA14C9-F71E-41F6-9FD4-651043631A2F}" type="presParOf" srcId="{B4009F85-88D1-4ECB-BC30-559913124383}" destId="{CDE2AF08-A0BA-4956-B8B3-00C72D387E1A}" srcOrd="1" destOrd="0" presId="urn:microsoft.com/office/officeart/2005/8/layout/orgChart1"/>
    <dgm:cxn modelId="{6C03E0C9-28CF-4785-BA69-DF9F48A39A07}" type="presParOf" srcId="{EC4FCB51-C026-4D76-8AE2-FD9754165DC9}" destId="{936FDFED-6E70-42C6-84D4-4F4B72C0A780}" srcOrd="1" destOrd="0" presId="urn:microsoft.com/office/officeart/2005/8/layout/orgChart1"/>
    <dgm:cxn modelId="{B60E6C29-82B5-416E-B907-8DAEED552397}" type="presParOf" srcId="{936FDFED-6E70-42C6-84D4-4F4B72C0A780}" destId="{3D81EC81-8724-4418-96F0-6E71A297B07F}" srcOrd="0" destOrd="0" presId="urn:microsoft.com/office/officeart/2005/8/layout/orgChart1"/>
    <dgm:cxn modelId="{1B2F9008-F2CC-45BC-9CCA-AE9B2D11FDB5}" type="presParOf" srcId="{936FDFED-6E70-42C6-84D4-4F4B72C0A780}" destId="{052B3FF0-1E3D-4ED1-ACB4-5EB3B3DC89C4}" srcOrd="1" destOrd="0" presId="urn:microsoft.com/office/officeart/2005/8/layout/orgChart1"/>
    <dgm:cxn modelId="{26ED8036-6373-4C38-98F0-288E2ACBE860}" type="presParOf" srcId="{052B3FF0-1E3D-4ED1-ACB4-5EB3B3DC89C4}" destId="{BE15C26C-AAEA-4093-A21A-CEE32499E8A0}" srcOrd="0" destOrd="0" presId="urn:microsoft.com/office/officeart/2005/8/layout/orgChart1"/>
    <dgm:cxn modelId="{B58058C2-585C-4BBB-9F5A-EE80DBA796AC}" type="presParOf" srcId="{BE15C26C-AAEA-4093-A21A-CEE32499E8A0}" destId="{630C24BA-F663-49F9-8F64-95809A4D1DAE}" srcOrd="0" destOrd="0" presId="urn:microsoft.com/office/officeart/2005/8/layout/orgChart1"/>
    <dgm:cxn modelId="{84F33978-A5B8-40A8-8361-7DCEECF6A017}" type="presParOf" srcId="{BE15C26C-AAEA-4093-A21A-CEE32499E8A0}" destId="{92BCCDEA-A786-4678-96B1-9F6885F127C1}" srcOrd="1" destOrd="0" presId="urn:microsoft.com/office/officeart/2005/8/layout/orgChart1"/>
    <dgm:cxn modelId="{11726DFB-D616-4E80-BCAF-3C90A7FE2027}" type="presParOf" srcId="{052B3FF0-1E3D-4ED1-ACB4-5EB3B3DC89C4}" destId="{808C6D36-547B-4349-B77D-B6053E5B6F95}" srcOrd="1" destOrd="0" presId="urn:microsoft.com/office/officeart/2005/8/layout/orgChart1"/>
    <dgm:cxn modelId="{71F93227-F00F-4593-8374-0331E25A641B}" type="presParOf" srcId="{052B3FF0-1E3D-4ED1-ACB4-5EB3B3DC89C4}" destId="{2A6EF782-14B7-4480-9BFD-E6780FABD5A1}" srcOrd="2" destOrd="0" presId="urn:microsoft.com/office/officeart/2005/8/layout/orgChart1"/>
    <dgm:cxn modelId="{092E532D-5AD3-45EB-9971-EA2C00C2AC93}" type="presParOf" srcId="{936FDFED-6E70-42C6-84D4-4F4B72C0A780}" destId="{E042A038-13DA-4B41-9021-7DCA3CEFE00F}" srcOrd="2" destOrd="0" presId="urn:microsoft.com/office/officeart/2005/8/layout/orgChart1"/>
    <dgm:cxn modelId="{A3DEDEBF-8A87-44EA-9FD8-C2E2184776CB}" type="presParOf" srcId="{936FDFED-6E70-42C6-84D4-4F4B72C0A780}" destId="{235545C9-99A0-4F6A-B079-7A2487A5658F}" srcOrd="3" destOrd="0" presId="urn:microsoft.com/office/officeart/2005/8/layout/orgChart1"/>
    <dgm:cxn modelId="{87FE08AF-D129-4295-8874-BFA4BEBD89EA}" type="presParOf" srcId="{235545C9-99A0-4F6A-B079-7A2487A5658F}" destId="{BDF9A380-221A-464B-8A3F-9335A40516F6}" srcOrd="0" destOrd="0" presId="urn:microsoft.com/office/officeart/2005/8/layout/orgChart1"/>
    <dgm:cxn modelId="{021658CD-9FD9-4C9B-A4DF-BC81E9133FAA}" type="presParOf" srcId="{BDF9A380-221A-464B-8A3F-9335A40516F6}" destId="{86C5A77F-AB6E-4A4A-8C1D-8BB601E7283D}" srcOrd="0" destOrd="0" presId="urn:microsoft.com/office/officeart/2005/8/layout/orgChart1"/>
    <dgm:cxn modelId="{F129510A-D9B6-4DA5-A111-05D6E3E20295}" type="presParOf" srcId="{BDF9A380-221A-464B-8A3F-9335A40516F6}" destId="{CE5B35FD-9216-4927-BCB5-6035E55E553B}" srcOrd="1" destOrd="0" presId="urn:microsoft.com/office/officeart/2005/8/layout/orgChart1"/>
    <dgm:cxn modelId="{8C7D7671-21AD-4041-AAE0-D2608096818C}" type="presParOf" srcId="{235545C9-99A0-4F6A-B079-7A2487A5658F}" destId="{BDFEF3D7-04B5-4604-8EDC-44E3C4A4DEF3}" srcOrd="1" destOrd="0" presId="urn:microsoft.com/office/officeart/2005/8/layout/orgChart1"/>
    <dgm:cxn modelId="{872A706D-7806-437C-9B3F-40AC66F252A4}" type="presParOf" srcId="{235545C9-99A0-4F6A-B079-7A2487A5658F}" destId="{02168560-CA95-4F40-A6D6-D4BAA4FD760A}" srcOrd="2" destOrd="0" presId="urn:microsoft.com/office/officeart/2005/8/layout/orgChart1"/>
    <dgm:cxn modelId="{E28B1ED7-3527-469E-8EBA-9FC28D408112}" type="presParOf" srcId="{936FDFED-6E70-42C6-84D4-4F4B72C0A780}" destId="{68A002B9-51DD-4526-9DB5-1A4A1633DE5B}" srcOrd="4" destOrd="0" presId="urn:microsoft.com/office/officeart/2005/8/layout/orgChart1"/>
    <dgm:cxn modelId="{AB9AA571-5498-42F3-950F-7DD57D2919AF}" type="presParOf" srcId="{936FDFED-6E70-42C6-84D4-4F4B72C0A780}" destId="{8807C6C0-6617-4D47-998E-32298FE5B876}" srcOrd="5" destOrd="0" presId="urn:microsoft.com/office/officeart/2005/8/layout/orgChart1"/>
    <dgm:cxn modelId="{8F78CCD7-E672-41DE-AC2C-B20FCB75BC34}" type="presParOf" srcId="{8807C6C0-6617-4D47-998E-32298FE5B876}" destId="{DCCF6FB7-E34F-42EC-B033-037A4BCA805C}" srcOrd="0" destOrd="0" presId="urn:microsoft.com/office/officeart/2005/8/layout/orgChart1"/>
    <dgm:cxn modelId="{1BDDC837-8019-42AF-976F-028BB0E8530D}" type="presParOf" srcId="{DCCF6FB7-E34F-42EC-B033-037A4BCA805C}" destId="{75EF487C-B16B-4EAF-B9C3-3B347ED9677D}" srcOrd="0" destOrd="0" presId="urn:microsoft.com/office/officeart/2005/8/layout/orgChart1"/>
    <dgm:cxn modelId="{D98951E6-20A0-4397-8796-841213F3AD3A}" type="presParOf" srcId="{DCCF6FB7-E34F-42EC-B033-037A4BCA805C}" destId="{8DA4F7D9-BBEB-44E5-90A2-2BE6BAB28C62}" srcOrd="1" destOrd="0" presId="urn:microsoft.com/office/officeart/2005/8/layout/orgChart1"/>
    <dgm:cxn modelId="{0F1084A2-28BF-4CB3-9411-E985D3DAA1D2}" type="presParOf" srcId="{8807C6C0-6617-4D47-998E-32298FE5B876}" destId="{18986653-DD45-4887-9EFD-9FEC2A3C1725}" srcOrd="1" destOrd="0" presId="urn:microsoft.com/office/officeart/2005/8/layout/orgChart1"/>
    <dgm:cxn modelId="{608D10DA-A312-49BE-BCFF-B3646915281D}" type="presParOf" srcId="{8807C6C0-6617-4D47-998E-32298FE5B876}" destId="{DB58D8DA-CAEF-48FD-89C6-F96EF90D11E1}" srcOrd="2" destOrd="0" presId="urn:microsoft.com/office/officeart/2005/8/layout/orgChart1"/>
    <dgm:cxn modelId="{8D25262E-8E49-44A9-BC4A-152C51573171}" type="presParOf" srcId="{EC4FCB51-C026-4D76-8AE2-FD9754165DC9}" destId="{137E5ABB-478F-4B53-A777-5C51C4A582EC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A36718-E521-48DC-BBCD-0E3B5A27BD8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42EC767-598B-42CD-A8F7-6A26EBD820BB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ar-SA" sz="3200" b="1" dirty="0" smtClean="0">
              <a:solidFill>
                <a:schemeClr val="tx2"/>
              </a:solidFill>
            </a:rPr>
            <a:t>صور مردودات المبيعات</a:t>
          </a:r>
          <a:endParaRPr lang="en-GB" sz="3200" b="1" dirty="0">
            <a:solidFill>
              <a:schemeClr val="tx2"/>
            </a:solidFill>
          </a:endParaRPr>
        </a:p>
      </dgm:t>
    </dgm:pt>
    <dgm:pt modelId="{9FE63CDE-2235-470D-95C2-67C0B1B19EAC}" type="parTrans" cxnId="{4B5F2B6F-B8A9-473F-8A20-6352FD12F56B}">
      <dgm:prSet/>
      <dgm:spPr/>
      <dgm:t>
        <a:bodyPr/>
        <a:lstStyle/>
        <a:p>
          <a:endParaRPr lang="en-GB"/>
        </a:p>
      </dgm:t>
    </dgm:pt>
    <dgm:pt modelId="{06869D75-C2CA-4231-A9F1-805813E594D2}" type="sibTrans" cxnId="{4B5F2B6F-B8A9-473F-8A20-6352FD12F56B}">
      <dgm:prSet/>
      <dgm:spPr/>
      <dgm:t>
        <a:bodyPr/>
        <a:lstStyle/>
        <a:p>
          <a:endParaRPr lang="en-GB"/>
        </a:p>
      </dgm:t>
    </dgm:pt>
    <dgm:pt modelId="{F3DAEB25-9D53-4EC8-B81C-287FA7468B58}">
      <dgm:prSet phldrT="[Text]" custT="1"/>
      <dgm:spPr/>
      <dgm:t>
        <a:bodyPr/>
        <a:lstStyle/>
        <a:p>
          <a:pPr algn="ctr">
            <a:lnSpc>
              <a:spcPct val="90000"/>
            </a:lnSpc>
          </a:pPr>
          <a:endParaRPr lang="ar-SA" sz="2000" b="1" u="sng" dirty="0" smtClean="0">
            <a:solidFill>
              <a:schemeClr val="tx1"/>
            </a:solidFill>
          </a:endParaRPr>
        </a:p>
        <a:p>
          <a:pPr algn="ctr">
            <a:lnSpc>
              <a:spcPct val="90000"/>
            </a:lnSpc>
          </a:pPr>
          <a:r>
            <a:rPr lang="ar-SA" sz="2000" b="1" u="sng" dirty="0" smtClean="0">
              <a:solidFill>
                <a:srgbClr val="FFFF00"/>
              </a:solidFill>
            </a:rPr>
            <a:t>مردودات مبيعات على الحساب (بالأجل)</a:t>
          </a:r>
        </a:p>
        <a:p>
          <a:pPr algn="r">
            <a:lnSpc>
              <a:spcPct val="150000"/>
            </a:lnSpc>
          </a:pPr>
          <a:r>
            <a:rPr lang="ar-SA" sz="1800" b="1" dirty="0" smtClean="0">
              <a:solidFill>
                <a:srgbClr val="FF0000"/>
              </a:solidFill>
            </a:rPr>
            <a:t>×× </a:t>
          </a:r>
          <a:r>
            <a:rPr lang="ar-SA" sz="1800" b="1" dirty="0" smtClean="0"/>
            <a:t>      من </a:t>
          </a:r>
          <a:r>
            <a:rPr lang="ar-SA" sz="1800" b="1" dirty="0" err="1" smtClean="0"/>
            <a:t>حـ</a:t>
          </a:r>
          <a:r>
            <a:rPr lang="ar-SA" sz="1800" b="1" dirty="0" smtClean="0"/>
            <a:t>/مردودات المبيعات</a:t>
          </a:r>
        </a:p>
        <a:p>
          <a:pPr algn="r" rtl="1">
            <a:lnSpc>
              <a:spcPct val="150000"/>
            </a:lnSpc>
          </a:pPr>
          <a:r>
            <a:rPr lang="ar-SA" sz="1800" b="0" dirty="0" smtClean="0">
              <a:solidFill>
                <a:srgbClr val="FF0000"/>
              </a:solidFill>
            </a:rPr>
            <a:t>      ××</a:t>
          </a:r>
          <a:r>
            <a:rPr lang="ar-SA" sz="1800" b="1" dirty="0" smtClean="0"/>
            <a:t>           إلى حـ/ المدينون</a:t>
          </a:r>
        </a:p>
        <a:p>
          <a:pPr algn="r">
            <a:lnSpc>
              <a:spcPct val="90000"/>
            </a:lnSpc>
          </a:pPr>
          <a:r>
            <a:rPr lang="ar-SA" sz="1800" b="1" dirty="0" smtClean="0"/>
            <a:t>            </a:t>
          </a:r>
          <a:r>
            <a:rPr lang="ar-SA" sz="1800" b="1" dirty="0" smtClean="0">
              <a:solidFill>
                <a:srgbClr val="FFFF00"/>
              </a:solidFill>
            </a:rPr>
            <a:t>إثبات مردودات مبيعات                  على الحساب</a:t>
          </a:r>
          <a:r>
            <a:rPr lang="ar-SA" sz="1400" b="1" dirty="0" smtClean="0">
              <a:solidFill>
                <a:srgbClr val="FFFF00"/>
              </a:solidFill>
            </a:rPr>
            <a:t>   </a:t>
          </a:r>
        </a:p>
        <a:p>
          <a:pPr algn="ctr">
            <a:lnSpc>
              <a:spcPct val="90000"/>
            </a:lnSpc>
          </a:pPr>
          <a:endParaRPr lang="en-GB" sz="1400" dirty="0"/>
        </a:p>
      </dgm:t>
    </dgm:pt>
    <dgm:pt modelId="{293B8236-07A1-42E6-AAA6-13388BF4117C}" type="parTrans" cxnId="{FB7CBE66-047D-423C-BC83-1D415C19AC22}">
      <dgm:prSet/>
      <dgm:spPr/>
      <dgm:t>
        <a:bodyPr/>
        <a:lstStyle/>
        <a:p>
          <a:endParaRPr lang="en-GB"/>
        </a:p>
      </dgm:t>
    </dgm:pt>
    <dgm:pt modelId="{ADDD2AEC-6C70-41D5-BD3D-E09F5E516CB3}" type="sibTrans" cxnId="{FB7CBE66-047D-423C-BC83-1D415C19AC22}">
      <dgm:prSet/>
      <dgm:spPr/>
      <dgm:t>
        <a:bodyPr/>
        <a:lstStyle/>
        <a:p>
          <a:endParaRPr lang="en-GB"/>
        </a:p>
      </dgm:t>
    </dgm:pt>
    <dgm:pt modelId="{C1FC54D2-9F0E-45BE-9E4C-6819D8E27EB1}">
      <dgm:prSet phldrT="[Text]" custT="1"/>
      <dgm:spPr/>
      <dgm:t>
        <a:bodyPr/>
        <a:lstStyle/>
        <a:p>
          <a:pPr algn="ctr">
            <a:lnSpc>
              <a:spcPct val="90000"/>
            </a:lnSpc>
          </a:pPr>
          <a:r>
            <a:rPr lang="ar-SA" sz="2000" b="1" u="sng" dirty="0" smtClean="0">
              <a:solidFill>
                <a:srgbClr val="FFFF00"/>
              </a:solidFill>
            </a:rPr>
            <a:t>مردودات مبيعات بشيك</a:t>
          </a:r>
        </a:p>
        <a:p>
          <a:pPr algn="ctr">
            <a:lnSpc>
              <a:spcPct val="90000"/>
            </a:lnSpc>
          </a:pPr>
          <a:endParaRPr lang="ar-SA" sz="2000" b="1" u="sng" dirty="0" smtClean="0">
            <a:solidFill>
              <a:srgbClr val="FF0000"/>
            </a:solidFill>
          </a:endParaRPr>
        </a:p>
        <a:p>
          <a:pPr algn="r">
            <a:lnSpc>
              <a:spcPct val="150000"/>
            </a:lnSpc>
          </a:pPr>
          <a:r>
            <a:rPr lang="ar-SA" sz="1800" b="1" dirty="0" smtClean="0">
              <a:solidFill>
                <a:srgbClr val="FF0000"/>
              </a:solidFill>
            </a:rPr>
            <a:t> ××</a:t>
          </a:r>
          <a:r>
            <a:rPr lang="ar-SA" sz="1800" b="1" dirty="0" smtClean="0"/>
            <a:t>      من </a:t>
          </a:r>
          <a:r>
            <a:rPr lang="ar-SA" sz="1800" b="1" dirty="0" err="1" smtClean="0"/>
            <a:t>حـ</a:t>
          </a:r>
          <a:r>
            <a:rPr lang="ar-SA" sz="1800" b="1" dirty="0" smtClean="0"/>
            <a:t>/مردودات المبيعات</a:t>
          </a:r>
        </a:p>
        <a:p>
          <a:pPr algn="ctr">
            <a:lnSpc>
              <a:spcPct val="150000"/>
            </a:lnSpc>
          </a:pPr>
          <a:r>
            <a:rPr lang="ar-SA" sz="1800" b="1" dirty="0" smtClean="0">
              <a:solidFill>
                <a:srgbClr val="FF0000"/>
              </a:solidFill>
            </a:rPr>
            <a:t>  ×× </a:t>
          </a:r>
          <a:r>
            <a:rPr lang="ar-SA" sz="1800" b="1" dirty="0" smtClean="0"/>
            <a:t>           إلى </a:t>
          </a:r>
          <a:r>
            <a:rPr lang="ar-SA" sz="1800" b="1" dirty="0" err="1" smtClean="0"/>
            <a:t>حـ</a:t>
          </a:r>
          <a:r>
            <a:rPr lang="ar-SA" sz="1800" b="1" dirty="0" smtClean="0"/>
            <a:t>/ البنك</a:t>
          </a:r>
        </a:p>
        <a:p>
          <a:pPr algn="r">
            <a:lnSpc>
              <a:spcPct val="90000"/>
            </a:lnSpc>
          </a:pPr>
          <a:r>
            <a:rPr lang="ar-SA" sz="1800" b="1" dirty="0" smtClean="0"/>
            <a:t>             </a:t>
          </a:r>
          <a:r>
            <a:rPr lang="ar-SA" sz="1800" b="1" dirty="0" smtClean="0">
              <a:solidFill>
                <a:srgbClr val="FFFF00"/>
              </a:solidFill>
            </a:rPr>
            <a:t>إثبات مردودات مبيعات                        بشيك  </a:t>
          </a:r>
          <a:r>
            <a:rPr lang="ar-SA" sz="1400" dirty="0" smtClean="0">
              <a:solidFill>
                <a:srgbClr val="FFFF00"/>
              </a:solidFill>
            </a:rPr>
            <a:t>    </a:t>
          </a:r>
          <a:endParaRPr lang="en-GB" sz="1400" dirty="0">
            <a:solidFill>
              <a:srgbClr val="FFFF00"/>
            </a:solidFill>
          </a:endParaRPr>
        </a:p>
      </dgm:t>
    </dgm:pt>
    <dgm:pt modelId="{7325B048-9FCE-44B8-9F36-D98DA2E443F4}" type="parTrans" cxnId="{60F27D86-0C65-48BF-A446-6AE89D259865}">
      <dgm:prSet/>
      <dgm:spPr/>
      <dgm:t>
        <a:bodyPr/>
        <a:lstStyle/>
        <a:p>
          <a:endParaRPr lang="en-GB"/>
        </a:p>
      </dgm:t>
    </dgm:pt>
    <dgm:pt modelId="{ACC45DDE-D81B-4A06-AE67-177A9AC2A77C}" type="sibTrans" cxnId="{60F27D86-0C65-48BF-A446-6AE89D259865}">
      <dgm:prSet/>
      <dgm:spPr/>
      <dgm:t>
        <a:bodyPr/>
        <a:lstStyle/>
        <a:p>
          <a:endParaRPr lang="en-GB"/>
        </a:p>
      </dgm:t>
    </dgm:pt>
    <dgm:pt modelId="{80F970EF-708E-4D0C-A557-27DB6471CBA5}">
      <dgm:prSet phldrT="[Text]" custT="1"/>
      <dgm:spPr/>
      <dgm:t>
        <a:bodyPr/>
        <a:lstStyle/>
        <a:p>
          <a:pPr algn="ctr">
            <a:lnSpc>
              <a:spcPct val="90000"/>
            </a:lnSpc>
          </a:pPr>
          <a:r>
            <a:rPr lang="ar-SA" sz="2000" b="1" u="sng" dirty="0" smtClean="0">
              <a:solidFill>
                <a:srgbClr val="FFFF00"/>
              </a:solidFill>
            </a:rPr>
            <a:t>مردودات مبيعات نقدية</a:t>
          </a:r>
        </a:p>
        <a:p>
          <a:pPr algn="ctr">
            <a:lnSpc>
              <a:spcPct val="90000"/>
            </a:lnSpc>
          </a:pPr>
          <a:endParaRPr lang="ar-SA" sz="2000" b="1" u="sng" dirty="0" smtClean="0">
            <a:solidFill>
              <a:srgbClr val="FF0000"/>
            </a:solidFill>
          </a:endParaRPr>
        </a:p>
        <a:p>
          <a:pPr algn="r">
            <a:lnSpc>
              <a:spcPct val="150000"/>
            </a:lnSpc>
          </a:pPr>
          <a:r>
            <a:rPr lang="ar-SA" sz="1800" b="1" dirty="0" smtClean="0">
              <a:solidFill>
                <a:srgbClr val="FF0000"/>
              </a:solidFill>
            </a:rPr>
            <a:t>×× </a:t>
          </a:r>
          <a:r>
            <a:rPr lang="ar-SA" sz="1800" b="1" dirty="0" smtClean="0"/>
            <a:t>    من </a:t>
          </a:r>
          <a:r>
            <a:rPr lang="ar-SA" sz="1800" b="1" dirty="0" err="1" smtClean="0"/>
            <a:t>حـ</a:t>
          </a:r>
          <a:r>
            <a:rPr lang="ar-SA" sz="1800" b="1" dirty="0" smtClean="0"/>
            <a:t>/مردودات المبيعات</a:t>
          </a:r>
        </a:p>
        <a:p>
          <a:pPr algn="r">
            <a:lnSpc>
              <a:spcPct val="150000"/>
            </a:lnSpc>
          </a:pPr>
          <a:r>
            <a:rPr lang="ar-SA" sz="1800" b="1" dirty="0" smtClean="0">
              <a:solidFill>
                <a:srgbClr val="FF0000"/>
              </a:solidFill>
            </a:rPr>
            <a:t>    ××</a:t>
          </a:r>
          <a:r>
            <a:rPr lang="ar-SA" sz="1800" b="1" dirty="0" smtClean="0"/>
            <a:t>         إلى </a:t>
          </a:r>
          <a:r>
            <a:rPr lang="ar-SA" sz="1800" b="1" dirty="0" err="1" smtClean="0"/>
            <a:t>حـ</a:t>
          </a:r>
          <a:r>
            <a:rPr lang="ar-SA" sz="1800" b="1" dirty="0" smtClean="0"/>
            <a:t>/ الصندوق</a:t>
          </a:r>
        </a:p>
        <a:p>
          <a:pPr algn="ctr">
            <a:lnSpc>
              <a:spcPct val="90000"/>
            </a:lnSpc>
          </a:pPr>
          <a:endParaRPr lang="ar-SA" sz="1800" b="1" dirty="0" smtClean="0"/>
        </a:p>
        <a:p>
          <a:pPr algn="ctr">
            <a:lnSpc>
              <a:spcPct val="90000"/>
            </a:lnSpc>
          </a:pPr>
          <a:r>
            <a:rPr lang="ar-SA" sz="1800" b="1" dirty="0" smtClean="0">
              <a:solidFill>
                <a:srgbClr val="FFFF00"/>
              </a:solidFill>
            </a:rPr>
            <a:t>          إثبات مردودات مبيعات                  نقداً</a:t>
          </a:r>
          <a:r>
            <a:rPr lang="ar-SA" sz="2000" dirty="0" smtClean="0"/>
            <a:t>  </a:t>
          </a:r>
          <a:endParaRPr lang="en-GB" sz="2000" dirty="0"/>
        </a:p>
      </dgm:t>
    </dgm:pt>
    <dgm:pt modelId="{1ADDC858-0ECE-46D8-8ADB-4B5EC2BEEA5E}" type="parTrans" cxnId="{07D369AF-3757-4393-9525-25F7CD6E5D06}">
      <dgm:prSet/>
      <dgm:spPr/>
      <dgm:t>
        <a:bodyPr/>
        <a:lstStyle/>
        <a:p>
          <a:endParaRPr lang="en-GB"/>
        </a:p>
      </dgm:t>
    </dgm:pt>
    <dgm:pt modelId="{F9629090-50B4-45C6-9716-7B7134C22BB2}" type="sibTrans" cxnId="{07D369AF-3757-4393-9525-25F7CD6E5D06}">
      <dgm:prSet/>
      <dgm:spPr/>
      <dgm:t>
        <a:bodyPr/>
        <a:lstStyle/>
        <a:p>
          <a:endParaRPr lang="en-GB"/>
        </a:p>
      </dgm:t>
    </dgm:pt>
    <dgm:pt modelId="{EE305D57-0971-43EE-AA17-EE3294D6F4D7}" type="pres">
      <dgm:prSet presAssocID="{0EA36718-E521-48DC-BBCD-0E3B5A27BD8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EC4FCB51-C026-4D76-8AE2-FD9754165DC9}" type="pres">
      <dgm:prSet presAssocID="{D42EC767-598B-42CD-A8F7-6A26EBD820BB}" presName="hierRoot1" presStyleCnt="0">
        <dgm:presLayoutVars>
          <dgm:hierBranch val="init"/>
        </dgm:presLayoutVars>
      </dgm:prSet>
      <dgm:spPr/>
    </dgm:pt>
    <dgm:pt modelId="{B4009F85-88D1-4ECB-BC30-559913124383}" type="pres">
      <dgm:prSet presAssocID="{D42EC767-598B-42CD-A8F7-6A26EBD820BB}" presName="rootComposite1" presStyleCnt="0"/>
      <dgm:spPr/>
    </dgm:pt>
    <dgm:pt modelId="{7F5771AE-8E5E-4FEE-9BD5-7C86F776898D}" type="pres">
      <dgm:prSet presAssocID="{D42EC767-598B-42CD-A8F7-6A26EBD820BB}" presName="rootText1" presStyleLbl="node0" presStyleIdx="0" presStyleCnt="1" custScaleX="133878" custScaleY="100000" custLinFactNeighborX="-5546" custLinFactNeighborY="-7895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DE2AF08-A0BA-4956-B8B3-00C72D387E1A}" type="pres">
      <dgm:prSet presAssocID="{D42EC767-598B-42CD-A8F7-6A26EBD820BB}" presName="rootConnector1" presStyleLbl="node1" presStyleIdx="0" presStyleCnt="0"/>
      <dgm:spPr/>
      <dgm:t>
        <a:bodyPr/>
        <a:lstStyle/>
        <a:p>
          <a:endParaRPr lang="en-GB"/>
        </a:p>
      </dgm:t>
    </dgm:pt>
    <dgm:pt modelId="{936FDFED-6E70-42C6-84D4-4F4B72C0A780}" type="pres">
      <dgm:prSet presAssocID="{D42EC767-598B-42CD-A8F7-6A26EBD820BB}" presName="hierChild2" presStyleCnt="0"/>
      <dgm:spPr/>
    </dgm:pt>
    <dgm:pt modelId="{3D81EC81-8724-4418-96F0-6E71A297B07F}" type="pres">
      <dgm:prSet presAssocID="{293B8236-07A1-42E6-AAA6-13388BF4117C}" presName="Name37" presStyleLbl="parChTrans1D2" presStyleIdx="0" presStyleCnt="3"/>
      <dgm:spPr/>
      <dgm:t>
        <a:bodyPr/>
        <a:lstStyle/>
        <a:p>
          <a:endParaRPr lang="en-GB"/>
        </a:p>
      </dgm:t>
    </dgm:pt>
    <dgm:pt modelId="{052B3FF0-1E3D-4ED1-ACB4-5EB3B3DC89C4}" type="pres">
      <dgm:prSet presAssocID="{F3DAEB25-9D53-4EC8-B81C-287FA7468B58}" presName="hierRoot2" presStyleCnt="0">
        <dgm:presLayoutVars>
          <dgm:hierBranch val="init"/>
        </dgm:presLayoutVars>
      </dgm:prSet>
      <dgm:spPr/>
    </dgm:pt>
    <dgm:pt modelId="{BE15C26C-AAEA-4093-A21A-CEE32499E8A0}" type="pres">
      <dgm:prSet presAssocID="{F3DAEB25-9D53-4EC8-B81C-287FA7468B58}" presName="rootComposite" presStyleCnt="0"/>
      <dgm:spPr/>
    </dgm:pt>
    <dgm:pt modelId="{630C24BA-F663-49F9-8F64-95809A4D1DAE}" type="pres">
      <dgm:prSet presAssocID="{F3DAEB25-9D53-4EC8-B81C-287FA7468B58}" presName="rootText" presStyleLbl="node2" presStyleIdx="0" presStyleCnt="3" custScaleX="105755" custScaleY="247045" custLinFactNeighborX="-1485" custLinFactNeighborY="896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2BCCDEA-A786-4678-96B1-9F6885F127C1}" type="pres">
      <dgm:prSet presAssocID="{F3DAEB25-9D53-4EC8-B81C-287FA7468B58}" presName="rootConnector" presStyleLbl="node2" presStyleIdx="0" presStyleCnt="3"/>
      <dgm:spPr/>
      <dgm:t>
        <a:bodyPr/>
        <a:lstStyle/>
        <a:p>
          <a:endParaRPr lang="en-GB"/>
        </a:p>
      </dgm:t>
    </dgm:pt>
    <dgm:pt modelId="{808C6D36-547B-4349-B77D-B6053E5B6F95}" type="pres">
      <dgm:prSet presAssocID="{F3DAEB25-9D53-4EC8-B81C-287FA7468B58}" presName="hierChild4" presStyleCnt="0"/>
      <dgm:spPr/>
    </dgm:pt>
    <dgm:pt modelId="{2A6EF782-14B7-4480-9BFD-E6780FABD5A1}" type="pres">
      <dgm:prSet presAssocID="{F3DAEB25-9D53-4EC8-B81C-287FA7468B58}" presName="hierChild5" presStyleCnt="0"/>
      <dgm:spPr/>
    </dgm:pt>
    <dgm:pt modelId="{E042A038-13DA-4B41-9021-7DCA3CEFE00F}" type="pres">
      <dgm:prSet presAssocID="{7325B048-9FCE-44B8-9F36-D98DA2E443F4}" presName="Name37" presStyleLbl="parChTrans1D2" presStyleIdx="1" presStyleCnt="3"/>
      <dgm:spPr/>
      <dgm:t>
        <a:bodyPr/>
        <a:lstStyle/>
        <a:p>
          <a:endParaRPr lang="en-GB"/>
        </a:p>
      </dgm:t>
    </dgm:pt>
    <dgm:pt modelId="{235545C9-99A0-4F6A-B079-7A2487A5658F}" type="pres">
      <dgm:prSet presAssocID="{C1FC54D2-9F0E-45BE-9E4C-6819D8E27EB1}" presName="hierRoot2" presStyleCnt="0">
        <dgm:presLayoutVars>
          <dgm:hierBranch val="init"/>
        </dgm:presLayoutVars>
      </dgm:prSet>
      <dgm:spPr/>
    </dgm:pt>
    <dgm:pt modelId="{BDF9A380-221A-464B-8A3F-9335A40516F6}" type="pres">
      <dgm:prSet presAssocID="{C1FC54D2-9F0E-45BE-9E4C-6819D8E27EB1}" presName="rootComposite" presStyleCnt="0"/>
      <dgm:spPr/>
    </dgm:pt>
    <dgm:pt modelId="{86C5A77F-AB6E-4A4A-8C1D-8BB601E7283D}" type="pres">
      <dgm:prSet presAssocID="{C1FC54D2-9F0E-45BE-9E4C-6819D8E27EB1}" presName="rootText" presStyleLbl="node2" presStyleIdx="1" presStyleCnt="3" custScaleX="110571" custScaleY="25327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E5B35FD-9216-4927-BCB5-6035E55E553B}" type="pres">
      <dgm:prSet presAssocID="{C1FC54D2-9F0E-45BE-9E4C-6819D8E27EB1}" presName="rootConnector" presStyleLbl="node2" presStyleIdx="1" presStyleCnt="3"/>
      <dgm:spPr/>
      <dgm:t>
        <a:bodyPr/>
        <a:lstStyle/>
        <a:p>
          <a:endParaRPr lang="en-GB"/>
        </a:p>
      </dgm:t>
    </dgm:pt>
    <dgm:pt modelId="{BDFEF3D7-04B5-4604-8EDC-44E3C4A4DEF3}" type="pres">
      <dgm:prSet presAssocID="{C1FC54D2-9F0E-45BE-9E4C-6819D8E27EB1}" presName="hierChild4" presStyleCnt="0"/>
      <dgm:spPr/>
    </dgm:pt>
    <dgm:pt modelId="{02168560-CA95-4F40-A6D6-D4BAA4FD760A}" type="pres">
      <dgm:prSet presAssocID="{C1FC54D2-9F0E-45BE-9E4C-6819D8E27EB1}" presName="hierChild5" presStyleCnt="0"/>
      <dgm:spPr/>
    </dgm:pt>
    <dgm:pt modelId="{68A002B9-51DD-4526-9DB5-1A4A1633DE5B}" type="pres">
      <dgm:prSet presAssocID="{1ADDC858-0ECE-46D8-8ADB-4B5EC2BEEA5E}" presName="Name37" presStyleLbl="parChTrans1D2" presStyleIdx="2" presStyleCnt="3"/>
      <dgm:spPr/>
      <dgm:t>
        <a:bodyPr/>
        <a:lstStyle/>
        <a:p>
          <a:endParaRPr lang="en-GB"/>
        </a:p>
      </dgm:t>
    </dgm:pt>
    <dgm:pt modelId="{8807C6C0-6617-4D47-998E-32298FE5B876}" type="pres">
      <dgm:prSet presAssocID="{80F970EF-708E-4D0C-A557-27DB6471CBA5}" presName="hierRoot2" presStyleCnt="0">
        <dgm:presLayoutVars>
          <dgm:hierBranch val="init"/>
        </dgm:presLayoutVars>
      </dgm:prSet>
      <dgm:spPr/>
    </dgm:pt>
    <dgm:pt modelId="{DCCF6FB7-E34F-42EC-B033-037A4BCA805C}" type="pres">
      <dgm:prSet presAssocID="{80F970EF-708E-4D0C-A557-27DB6471CBA5}" presName="rootComposite" presStyleCnt="0"/>
      <dgm:spPr/>
    </dgm:pt>
    <dgm:pt modelId="{75EF487C-B16B-4EAF-B9C3-3B347ED9677D}" type="pres">
      <dgm:prSet presAssocID="{80F970EF-708E-4D0C-A557-27DB6471CBA5}" presName="rootText" presStyleLbl="node2" presStyleIdx="2" presStyleCnt="3" custScaleX="113367" custScaleY="25327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DA4F7D9-BBEB-44E5-90A2-2BE6BAB28C62}" type="pres">
      <dgm:prSet presAssocID="{80F970EF-708E-4D0C-A557-27DB6471CBA5}" presName="rootConnector" presStyleLbl="node2" presStyleIdx="2" presStyleCnt="3"/>
      <dgm:spPr/>
      <dgm:t>
        <a:bodyPr/>
        <a:lstStyle/>
        <a:p>
          <a:endParaRPr lang="en-GB"/>
        </a:p>
      </dgm:t>
    </dgm:pt>
    <dgm:pt modelId="{18986653-DD45-4887-9EFD-9FEC2A3C1725}" type="pres">
      <dgm:prSet presAssocID="{80F970EF-708E-4D0C-A557-27DB6471CBA5}" presName="hierChild4" presStyleCnt="0"/>
      <dgm:spPr/>
    </dgm:pt>
    <dgm:pt modelId="{DB58D8DA-CAEF-48FD-89C6-F96EF90D11E1}" type="pres">
      <dgm:prSet presAssocID="{80F970EF-708E-4D0C-A557-27DB6471CBA5}" presName="hierChild5" presStyleCnt="0"/>
      <dgm:spPr/>
    </dgm:pt>
    <dgm:pt modelId="{137E5ABB-478F-4B53-A777-5C51C4A582EC}" type="pres">
      <dgm:prSet presAssocID="{D42EC767-598B-42CD-A8F7-6A26EBD820BB}" presName="hierChild3" presStyleCnt="0"/>
      <dgm:spPr/>
    </dgm:pt>
  </dgm:ptLst>
  <dgm:cxnLst>
    <dgm:cxn modelId="{E7958F35-2059-4ECA-B8B0-196631169BA0}" type="presOf" srcId="{80F970EF-708E-4D0C-A557-27DB6471CBA5}" destId="{75EF487C-B16B-4EAF-B9C3-3B347ED9677D}" srcOrd="0" destOrd="0" presId="urn:microsoft.com/office/officeart/2005/8/layout/orgChart1"/>
    <dgm:cxn modelId="{537C907B-C807-4B37-9372-8D17EA2FBA50}" type="presOf" srcId="{F3DAEB25-9D53-4EC8-B81C-287FA7468B58}" destId="{92BCCDEA-A786-4678-96B1-9F6885F127C1}" srcOrd="1" destOrd="0" presId="urn:microsoft.com/office/officeart/2005/8/layout/orgChart1"/>
    <dgm:cxn modelId="{FB7CBE66-047D-423C-BC83-1D415C19AC22}" srcId="{D42EC767-598B-42CD-A8F7-6A26EBD820BB}" destId="{F3DAEB25-9D53-4EC8-B81C-287FA7468B58}" srcOrd="0" destOrd="0" parTransId="{293B8236-07A1-42E6-AAA6-13388BF4117C}" sibTransId="{ADDD2AEC-6C70-41D5-BD3D-E09F5E516CB3}"/>
    <dgm:cxn modelId="{1B11838A-6AE0-4AAE-84F3-C9792BA8FD65}" type="presOf" srcId="{1ADDC858-0ECE-46D8-8ADB-4B5EC2BEEA5E}" destId="{68A002B9-51DD-4526-9DB5-1A4A1633DE5B}" srcOrd="0" destOrd="0" presId="urn:microsoft.com/office/officeart/2005/8/layout/orgChart1"/>
    <dgm:cxn modelId="{BA815A01-BB72-4582-A93E-41FA9DB2DC0D}" type="presOf" srcId="{0EA36718-E521-48DC-BBCD-0E3B5A27BD8A}" destId="{EE305D57-0971-43EE-AA17-EE3294D6F4D7}" srcOrd="0" destOrd="0" presId="urn:microsoft.com/office/officeart/2005/8/layout/orgChart1"/>
    <dgm:cxn modelId="{E3793C55-2375-4018-BA6A-75F711B2D6EA}" type="presOf" srcId="{D42EC767-598B-42CD-A8F7-6A26EBD820BB}" destId="{7F5771AE-8E5E-4FEE-9BD5-7C86F776898D}" srcOrd="0" destOrd="0" presId="urn:microsoft.com/office/officeart/2005/8/layout/orgChart1"/>
    <dgm:cxn modelId="{11918FB1-F54E-4759-9D20-FF01A149B010}" type="presOf" srcId="{7325B048-9FCE-44B8-9F36-D98DA2E443F4}" destId="{E042A038-13DA-4B41-9021-7DCA3CEFE00F}" srcOrd="0" destOrd="0" presId="urn:microsoft.com/office/officeart/2005/8/layout/orgChart1"/>
    <dgm:cxn modelId="{8FE4A8B5-3D41-4BAF-9FCF-650275B0AE3E}" type="presOf" srcId="{C1FC54D2-9F0E-45BE-9E4C-6819D8E27EB1}" destId="{86C5A77F-AB6E-4A4A-8C1D-8BB601E7283D}" srcOrd="0" destOrd="0" presId="urn:microsoft.com/office/officeart/2005/8/layout/orgChart1"/>
    <dgm:cxn modelId="{07D369AF-3757-4393-9525-25F7CD6E5D06}" srcId="{D42EC767-598B-42CD-A8F7-6A26EBD820BB}" destId="{80F970EF-708E-4D0C-A557-27DB6471CBA5}" srcOrd="2" destOrd="0" parTransId="{1ADDC858-0ECE-46D8-8ADB-4B5EC2BEEA5E}" sibTransId="{F9629090-50B4-45C6-9716-7B7134C22BB2}"/>
    <dgm:cxn modelId="{D0CCF2E7-B87B-4F77-8972-AA244B93DA27}" type="presOf" srcId="{C1FC54D2-9F0E-45BE-9E4C-6819D8E27EB1}" destId="{CE5B35FD-9216-4927-BCB5-6035E55E553B}" srcOrd="1" destOrd="0" presId="urn:microsoft.com/office/officeart/2005/8/layout/orgChart1"/>
    <dgm:cxn modelId="{4B5F2B6F-B8A9-473F-8A20-6352FD12F56B}" srcId="{0EA36718-E521-48DC-BBCD-0E3B5A27BD8A}" destId="{D42EC767-598B-42CD-A8F7-6A26EBD820BB}" srcOrd="0" destOrd="0" parTransId="{9FE63CDE-2235-470D-95C2-67C0B1B19EAC}" sibTransId="{06869D75-C2CA-4231-A9F1-805813E594D2}"/>
    <dgm:cxn modelId="{60F27D86-0C65-48BF-A446-6AE89D259865}" srcId="{D42EC767-598B-42CD-A8F7-6A26EBD820BB}" destId="{C1FC54D2-9F0E-45BE-9E4C-6819D8E27EB1}" srcOrd="1" destOrd="0" parTransId="{7325B048-9FCE-44B8-9F36-D98DA2E443F4}" sibTransId="{ACC45DDE-D81B-4A06-AE67-177A9AC2A77C}"/>
    <dgm:cxn modelId="{71B5E529-B297-435A-BAAB-798CD9B22FF2}" type="presOf" srcId="{293B8236-07A1-42E6-AAA6-13388BF4117C}" destId="{3D81EC81-8724-4418-96F0-6E71A297B07F}" srcOrd="0" destOrd="0" presId="urn:microsoft.com/office/officeart/2005/8/layout/orgChart1"/>
    <dgm:cxn modelId="{433A1BF0-EDB7-4CE4-8F0D-AA789DDD04B3}" type="presOf" srcId="{80F970EF-708E-4D0C-A557-27DB6471CBA5}" destId="{8DA4F7D9-BBEB-44E5-90A2-2BE6BAB28C62}" srcOrd="1" destOrd="0" presId="urn:microsoft.com/office/officeart/2005/8/layout/orgChart1"/>
    <dgm:cxn modelId="{55CC23AE-97F4-4A92-9E43-2D79A0C7AE3F}" type="presOf" srcId="{D42EC767-598B-42CD-A8F7-6A26EBD820BB}" destId="{CDE2AF08-A0BA-4956-B8B3-00C72D387E1A}" srcOrd="1" destOrd="0" presId="urn:microsoft.com/office/officeart/2005/8/layout/orgChart1"/>
    <dgm:cxn modelId="{A01496E3-0DB3-4BAF-9BC2-33576BC879EB}" type="presOf" srcId="{F3DAEB25-9D53-4EC8-B81C-287FA7468B58}" destId="{630C24BA-F663-49F9-8F64-95809A4D1DAE}" srcOrd="0" destOrd="0" presId="urn:microsoft.com/office/officeart/2005/8/layout/orgChart1"/>
    <dgm:cxn modelId="{7D8CBE4C-3AC8-4C91-814E-87D240C2E58F}" type="presParOf" srcId="{EE305D57-0971-43EE-AA17-EE3294D6F4D7}" destId="{EC4FCB51-C026-4D76-8AE2-FD9754165DC9}" srcOrd="0" destOrd="0" presId="urn:microsoft.com/office/officeart/2005/8/layout/orgChart1"/>
    <dgm:cxn modelId="{9DAFE16A-5BE3-47BA-B01F-CB4DFFFC6832}" type="presParOf" srcId="{EC4FCB51-C026-4D76-8AE2-FD9754165DC9}" destId="{B4009F85-88D1-4ECB-BC30-559913124383}" srcOrd="0" destOrd="0" presId="urn:microsoft.com/office/officeart/2005/8/layout/orgChart1"/>
    <dgm:cxn modelId="{7CB8F110-B2D5-4084-863F-FE2D4535422D}" type="presParOf" srcId="{B4009F85-88D1-4ECB-BC30-559913124383}" destId="{7F5771AE-8E5E-4FEE-9BD5-7C86F776898D}" srcOrd="0" destOrd="0" presId="urn:microsoft.com/office/officeart/2005/8/layout/orgChart1"/>
    <dgm:cxn modelId="{81A42579-5E63-4837-A6E7-43CB027709E2}" type="presParOf" srcId="{B4009F85-88D1-4ECB-BC30-559913124383}" destId="{CDE2AF08-A0BA-4956-B8B3-00C72D387E1A}" srcOrd="1" destOrd="0" presId="urn:microsoft.com/office/officeart/2005/8/layout/orgChart1"/>
    <dgm:cxn modelId="{FB04B258-936B-44F2-91BE-DAFF34BF6625}" type="presParOf" srcId="{EC4FCB51-C026-4D76-8AE2-FD9754165DC9}" destId="{936FDFED-6E70-42C6-84D4-4F4B72C0A780}" srcOrd="1" destOrd="0" presId="urn:microsoft.com/office/officeart/2005/8/layout/orgChart1"/>
    <dgm:cxn modelId="{DFDDC1A3-70A3-4A4F-8278-D088E329407F}" type="presParOf" srcId="{936FDFED-6E70-42C6-84D4-4F4B72C0A780}" destId="{3D81EC81-8724-4418-96F0-6E71A297B07F}" srcOrd="0" destOrd="0" presId="urn:microsoft.com/office/officeart/2005/8/layout/orgChart1"/>
    <dgm:cxn modelId="{AD89168E-4E35-4F7D-ABAB-83A10D1C06EE}" type="presParOf" srcId="{936FDFED-6E70-42C6-84D4-4F4B72C0A780}" destId="{052B3FF0-1E3D-4ED1-ACB4-5EB3B3DC89C4}" srcOrd="1" destOrd="0" presId="urn:microsoft.com/office/officeart/2005/8/layout/orgChart1"/>
    <dgm:cxn modelId="{9DF7CC8C-5F22-4189-B96B-4E08A3D78898}" type="presParOf" srcId="{052B3FF0-1E3D-4ED1-ACB4-5EB3B3DC89C4}" destId="{BE15C26C-AAEA-4093-A21A-CEE32499E8A0}" srcOrd="0" destOrd="0" presId="urn:microsoft.com/office/officeart/2005/8/layout/orgChart1"/>
    <dgm:cxn modelId="{ED893F0C-90F2-43CE-8B09-0FE279BAFF79}" type="presParOf" srcId="{BE15C26C-AAEA-4093-A21A-CEE32499E8A0}" destId="{630C24BA-F663-49F9-8F64-95809A4D1DAE}" srcOrd="0" destOrd="0" presId="urn:microsoft.com/office/officeart/2005/8/layout/orgChart1"/>
    <dgm:cxn modelId="{F68E6BE7-D2B6-46B6-84DF-5EDF37D00D42}" type="presParOf" srcId="{BE15C26C-AAEA-4093-A21A-CEE32499E8A0}" destId="{92BCCDEA-A786-4678-96B1-9F6885F127C1}" srcOrd="1" destOrd="0" presId="urn:microsoft.com/office/officeart/2005/8/layout/orgChart1"/>
    <dgm:cxn modelId="{B48FB3A6-DFAF-4B69-BF8F-978E4EA3FF09}" type="presParOf" srcId="{052B3FF0-1E3D-4ED1-ACB4-5EB3B3DC89C4}" destId="{808C6D36-547B-4349-B77D-B6053E5B6F95}" srcOrd="1" destOrd="0" presId="urn:microsoft.com/office/officeart/2005/8/layout/orgChart1"/>
    <dgm:cxn modelId="{1EF507E3-7D0E-420F-9BBD-B3FC86FA7889}" type="presParOf" srcId="{052B3FF0-1E3D-4ED1-ACB4-5EB3B3DC89C4}" destId="{2A6EF782-14B7-4480-9BFD-E6780FABD5A1}" srcOrd="2" destOrd="0" presId="urn:microsoft.com/office/officeart/2005/8/layout/orgChart1"/>
    <dgm:cxn modelId="{91071C33-A2A9-412B-984A-ABF5211B7E45}" type="presParOf" srcId="{936FDFED-6E70-42C6-84D4-4F4B72C0A780}" destId="{E042A038-13DA-4B41-9021-7DCA3CEFE00F}" srcOrd="2" destOrd="0" presId="urn:microsoft.com/office/officeart/2005/8/layout/orgChart1"/>
    <dgm:cxn modelId="{1CFFE100-614B-453E-AF7C-D19E25AA3169}" type="presParOf" srcId="{936FDFED-6E70-42C6-84D4-4F4B72C0A780}" destId="{235545C9-99A0-4F6A-B079-7A2487A5658F}" srcOrd="3" destOrd="0" presId="urn:microsoft.com/office/officeart/2005/8/layout/orgChart1"/>
    <dgm:cxn modelId="{299AAAA1-A1EF-4DF2-B679-8F27688A561C}" type="presParOf" srcId="{235545C9-99A0-4F6A-B079-7A2487A5658F}" destId="{BDF9A380-221A-464B-8A3F-9335A40516F6}" srcOrd="0" destOrd="0" presId="urn:microsoft.com/office/officeart/2005/8/layout/orgChart1"/>
    <dgm:cxn modelId="{2BDE8355-B7B4-4883-BA97-EA402542B953}" type="presParOf" srcId="{BDF9A380-221A-464B-8A3F-9335A40516F6}" destId="{86C5A77F-AB6E-4A4A-8C1D-8BB601E7283D}" srcOrd="0" destOrd="0" presId="urn:microsoft.com/office/officeart/2005/8/layout/orgChart1"/>
    <dgm:cxn modelId="{57F328E4-2FC8-4504-8166-15C7CEB597BB}" type="presParOf" srcId="{BDF9A380-221A-464B-8A3F-9335A40516F6}" destId="{CE5B35FD-9216-4927-BCB5-6035E55E553B}" srcOrd="1" destOrd="0" presId="urn:microsoft.com/office/officeart/2005/8/layout/orgChart1"/>
    <dgm:cxn modelId="{14B10975-E9DE-4712-8B25-B2D971F4CE29}" type="presParOf" srcId="{235545C9-99A0-4F6A-B079-7A2487A5658F}" destId="{BDFEF3D7-04B5-4604-8EDC-44E3C4A4DEF3}" srcOrd="1" destOrd="0" presId="urn:microsoft.com/office/officeart/2005/8/layout/orgChart1"/>
    <dgm:cxn modelId="{332880B9-A72C-4020-8F46-358F3718E357}" type="presParOf" srcId="{235545C9-99A0-4F6A-B079-7A2487A5658F}" destId="{02168560-CA95-4F40-A6D6-D4BAA4FD760A}" srcOrd="2" destOrd="0" presId="urn:microsoft.com/office/officeart/2005/8/layout/orgChart1"/>
    <dgm:cxn modelId="{5BD63F75-BFD6-4511-9402-213316B2ABB6}" type="presParOf" srcId="{936FDFED-6E70-42C6-84D4-4F4B72C0A780}" destId="{68A002B9-51DD-4526-9DB5-1A4A1633DE5B}" srcOrd="4" destOrd="0" presId="urn:microsoft.com/office/officeart/2005/8/layout/orgChart1"/>
    <dgm:cxn modelId="{5F3C03AB-1668-4E27-9635-65499041D230}" type="presParOf" srcId="{936FDFED-6E70-42C6-84D4-4F4B72C0A780}" destId="{8807C6C0-6617-4D47-998E-32298FE5B876}" srcOrd="5" destOrd="0" presId="urn:microsoft.com/office/officeart/2005/8/layout/orgChart1"/>
    <dgm:cxn modelId="{E3C01F02-3E91-4FD8-B90A-6E7EA662A984}" type="presParOf" srcId="{8807C6C0-6617-4D47-998E-32298FE5B876}" destId="{DCCF6FB7-E34F-42EC-B033-037A4BCA805C}" srcOrd="0" destOrd="0" presId="urn:microsoft.com/office/officeart/2005/8/layout/orgChart1"/>
    <dgm:cxn modelId="{5BBB5ECD-7835-4C51-A9D8-210086D6976E}" type="presParOf" srcId="{DCCF6FB7-E34F-42EC-B033-037A4BCA805C}" destId="{75EF487C-B16B-4EAF-B9C3-3B347ED9677D}" srcOrd="0" destOrd="0" presId="urn:microsoft.com/office/officeart/2005/8/layout/orgChart1"/>
    <dgm:cxn modelId="{F0FE2C1F-195E-4FBB-B465-EF821282FEBE}" type="presParOf" srcId="{DCCF6FB7-E34F-42EC-B033-037A4BCA805C}" destId="{8DA4F7D9-BBEB-44E5-90A2-2BE6BAB28C62}" srcOrd="1" destOrd="0" presId="urn:microsoft.com/office/officeart/2005/8/layout/orgChart1"/>
    <dgm:cxn modelId="{4EDAE88D-29A3-4216-BFE8-71D269053C92}" type="presParOf" srcId="{8807C6C0-6617-4D47-998E-32298FE5B876}" destId="{18986653-DD45-4887-9EFD-9FEC2A3C1725}" srcOrd="1" destOrd="0" presId="urn:microsoft.com/office/officeart/2005/8/layout/orgChart1"/>
    <dgm:cxn modelId="{B6EB190B-72BA-4A65-A6C0-45F63CB3DC2A}" type="presParOf" srcId="{8807C6C0-6617-4D47-998E-32298FE5B876}" destId="{DB58D8DA-CAEF-48FD-89C6-F96EF90D11E1}" srcOrd="2" destOrd="0" presId="urn:microsoft.com/office/officeart/2005/8/layout/orgChart1"/>
    <dgm:cxn modelId="{FAEC2142-E8DA-4BD0-A6DB-3D180168D3CB}" type="presParOf" srcId="{EC4FCB51-C026-4D76-8AE2-FD9754165DC9}" destId="{137E5ABB-478F-4B53-A777-5C51C4A582E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A36718-E521-48DC-BBCD-0E3B5A27BD8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42EC767-598B-42CD-A8F7-6A26EBD820BB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ar-SA" sz="3200" b="1" dirty="0" smtClean="0">
              <a:solidFill>
                <a:schemeClr val="tx2"/>
              </a:solidFill>
            </a:rPr>
            <a:t>صور مسموحات المبيعات</a:t>
          </a:r>
          <a:endParaRPr lang="en-GB" sz="3200" b="1" dirty="0">
            <a:solidFill>
              <a:schemeClr val="tx2"/>
            </a:solidFill>
          </a:endParaRPr>
        </a:p>
      </dgm:t>
    </dgm:pt>
    <dgm:pt modelId="{9FE63CDE-2235-470D-95C2-67C0B1B19EAC}" type="parTrans" cxnId="{4B5F2B6F-B8A9-473F-8A20-6352FD12F56B}">
      <dgm:prSet/>
      <dgm:spPr/>
      <dgm:t>
        <a:bodyPr/>
        <a:lstStyle/>
        <a:p>
          <a:endParaRPr lang="en-GB"/>
        </a:p>
      </dgm:t>
    </dgm:pt>
    <dgm:pt modelId="{06869D75-C2CA-4231-A9F1-805813E594D2}" type="sibTrans" cxnId="{4B5F2B6F-B8A9-473F-8A20-6352FD12F56B}">
      <dgm:prSet/>
      <dgm:spPr/>
      <dgm:t>
        <a:bodyPr/>
        <a:lstStyle/>
        <a:p>
          <a:endParaRPr lang="en-GB"/>
        </a:p>
      </dgm:t>
    </dgm:pt>
    <dgm:pt modelId="{F3DAEB25-9D53-4EC8-B81C-287FA7468B58}">
      <dgm:prSet phldrT="[Text]" custT="1"/>
      <dgm:spPr/>
      <dgm:t>
        <a:bodyPr/>
        <a:lstStyle/>
        <a:p>
          <a:pPr algn="ctr">
            <a:lnSpc>
              <a:spcPct val="90000"/>
            </a:lnSpc>
          </a:pPr>
          <a:endParaRPr lang="ar-SA" sz="2000" b="1" u="sng" dirty="0" smtClean="0">
            <a:solidFill>
              <a:schemeClr val="tx1"/>
            </a:solidFill>
          </a:endParaRPr>
        </a:p>
        <a:p>
          <a:pPr algn="ctr">
            <a:lnSpc>
              <a:spcPct val="90000"/>
            </a:lnSpc>
          </a:pPr>
          <a:r>
            <a:rPr lang="ar-SA" sz="2000" b="1" u="sng" dirty="0" smtClean="0">
              <a:solidFill>
                <a:srgbClr val="FFFF00"/>
              </a:solidFill>
            </a:rPr>
            <a:t>مسموحات مبيعات على الحساب </a:t>
          </a:r>
        </a:p>
        <a:p>
          <a:pPr algn="ctr">
            <a:lnSpc>
              <a:spcPct val="90000"/>
            </a:lnSpc>
          </a:pPr>
          <a:r>
            <a:rPr lang="ar-SA" sz="2000" b="1" u="sng" dirty="0" smtClean="0">
              <a:solidFill>
                <a:srgbClr val="FFFF00"/>
              </a:solidFill>
            </a:rPr>
            <a:t>(بالأجل)</a:t>
          </a:r>
        </a:p>
        <a:p>
          <a:pPr algn="r">
            <a:lnSpc>
              <a:spcPct val="150000"/>
            </a:lnSpc>
          </a:pPr>
          <a:r>
            <a:rPr lang="ar-SA" sz="1800" b="1" dirty="0" smtClean="0">
              <a:solidFill>
                <a:srgbClr val="FF0000"/>
              </a:solidFill>
            </a:rPr>
            <a:t>×× </a:t>
          </a:r>
          <a:r>
            <a:rPr lang="ar-SA" sz="1800" b="1" dirty="0" smtClean="0"/>
            <a:t>    من </a:t>
          </a:r>
          <a:r>
            <a:rPr lang="ar-SA" sz="1800" b="1" dirty="0" err="1" smtClean="0"/>
            <a:t>حـ</a:t>
          </a:r>
          <a:r>
            <a:rPr lang="ar-SA" sz="1800" b="1" dirty="0" smtClean="0"/>
            <a:t>/مسموحات المبيعات</a:t>
          </a:r>
        </a:p>
        <a:p>
          <a:pPr algn="r">
            <a:lnSpc>
              <a:spcPct val="150000"/>
            </a:lnSpc>
          </a:pPr>
          <a:r>
            <a:rPr lang="ar-SA" sz="1800" b="0" dirty="0" smtClean="0">
              <a:solidFill>
                <a:srgbClr val="FF0000"/>
              </a:solidFill>
            </a:rPr>
            <a:t>     ××            </a:t>
          </a:r>
          <a:r>
            <a:rPr lang="ar-SA" sz="1800" b="1" dirty="0" smtClean="0"/>
            <a:t> إلى حـ/ المدينون</a:t>
          </a:r>
        </a:p>
        <a:p>
          <a:pPr algn="r">
            <a:lnSpc>
              <a:spcPct val="90000"/>
            </a:lnSpc>
          </a:pPr>
          <a:r>
            <a:rPr lang="ar-SA" sz="1800" b="1" dirty="0" smtClean="0"/>
            <a:t>           </a:t>
          </a:r>
          <a:r>
            <a:rPr lang="ar-SA" sz="1800" b="1" dirty="0" smtClean="0">
              <a:solidFill>
                <a:srgbClr val="FFFF00"/>
              </a:solidFill>
            </a:rPr>
            <a:t>إثبات مسموحات مبيعات                  على الحساب</a:t>
          </a:r>
          <a:r>
            <a:rPr lang="ar-SA" sz="1400" b="1" dirty="0" smtClean="0">
              <a:solidFill>
                <a:srgbClr val="FFFF00"/>
              </a:solidFill>
            </a:rPr>
            <a:t>   </a:t>
          </a:r>
        </a:p>
        <a:p>
          <a:pPr algn="ctr">
            <a:lnSpc>
              <a:spcPct val="90000"/>
            </a:lnSpc>
          </a:pPr>
          <a:endParaRPr lang="en-GB" sz="1400" dirty="0"/>
        </a:p>
      </dgm:t>
    </dgm:pt>
    <dgm:pt modelId="{293B8236-07A1-42E6-AAA6-13388BF4117C}" type="parTrans" cxnId="{FB7CBE66-047D-423C-BC83-1D415C19AC22}">
      <dgm:prSet/>
      <dgm:spPr/>
      <dgm:t>
        <a:bodyPr/>
        <a:lstStyle/>
        <a:p>
          <a:endParaRPr lang="en-GB"/>
        </a:p>
      </dgm:t>
    </dgm:pt>
    <dgm:pt modelId="{ADDD2AEC-6C70-41D5-BD3D-E09F5E516CB3}" type="sibTrans" cxnId="{FB7CBE66-047D-423C-BC83-1D415C19AC22}">
      <dgm:prSet/>
      <dgm:spPr/>
      <dgm:t>
        <a:bodyPr/>
        <a:lstStyle/>
        <a:p>
          <a:endParaRPr lang="en-GB"/>
        </a:p>
      </dgm:t>
    </dgm:pt>
    <dgm:pt modelId="{C1FC54D2-9F0E-45BE-9E4C-6819D8E27EB1}">
      <dgm:prSet phldrT="[Text]" custT="1"/>
      <dgm:spPr/>
      <dgm:t>
        <a:bodyPr/>
        <a:lstStyle/>
        <a:p>
          <a:pPr algn="ctr">
            <a:lnSpc>
              <a:spcPct val="90000"/>
            </a:lnSpc>
          </a:pPr>
          <a:r>
            <a:rPr lang="ar-SA" sz="2000" b="1" u="sng" dirty="0" smtClean="0">
              <a:solidFill>
                <a:srgbClr val="FFFF00"/>
              </a:solidFill>
            </a:rPr>
            <a:t>مسموحات مبيعات بشيك</a:t>
          </a:r>
        </a:p>
        <a:p>
          <a:pPr algn="ctr">
            <a:lnSpc>
              <a:spcPct val="90000"/>
            </a:lnSpc>
          </a:pPr>
          <a:endParaRPr lang="ar-SA" sz="2000" b="1" u="sng" dirty="0" smtClean="0">
            <a:solidFill>
              <a:srgbClr val="FF0000"/>
            </a:solidFill>
          </a:endParaRPr>
        </a:p>
        <a:p>
          <a:pPr algn="r">
            <a:lnSpc>
              <a:spcPct val="150000"/>
            </a:lnSpc>
          </a:pPr>
          <a:r>
            <a:rPr lang="ar-SA" sz="1800" b="1" dirty="0" smtClean="0">
              <a:solidFill>
                <a:srgbClr val="FF0000"/>
              </a:solidFill>
            </a:rPr>
            <a:t>××</a:t>
          </a:r>
          <a:r>
            <a:rPr lang="ar-SA" sz="1800" b="1" dirty="0" smtClean="0"/>
            <a:t>     من </a:t>
          </a:r>
          <a:r>
            <a:rPr lang="ar-SA" sz="1800" b="1" dirty="0" err="1" smtClean="0"/>
            <a:t>حـ</a:t>
          </a:r>
          <a:r>
            <a:rPr lang="ar-SA" sz="1800" b="1" dirty="0" smtClean="0"/>
            <a:t>/مسموحات المبيعات</a:t>
          </a:r>
        </a:p>
        <a:p>
          <a:pPr algn="r">
            <a:lnSpc>
              <a:spcPct val="150000"/>
            </a:lnSpc>
          </a:pPr>
          <a:r>
            <a:rPr lang="ar-SA" sz="1800" b="1" dirty="0" smtClean="0">
              <a:solidFill>
                <a:srgbClr val="FF0000"/>
              </a:solidFill>
            </a:rPr>
            <a:t>    ×× </a:t>
          </a:r>
          <a:r>
            <a:rPr lang="ar-SA" sz="1800" b="1" dirty="0" smtClean="0"/>
            <a:t>                إلى </a:t>
          </a:r>
          <a:r>
            <a:rPr lang="ar-SA" sz="1800" b="1" dirty="0" err="1" smtClean="0"/>
            <a:t>حـ</a:t>
          </a:r>
          <a:r>
            <a:rPr lang="ar-SA" sz="1800" b="1" dirty="0" smtClean="0"/>
            <a:t>/ البنك</a:t>
          </a:r>
        </a:p>
        <a:p>
          <a:pPr algn="ctr">
            <a:lnSpc>
              <a:spcPct val="90000"/>
            </a:lnSpc>
          </a:pPr>
          <a:endParaRPr lang="ar-SA" sz="1800" b="1" dirty="0" smtClean="0"/>
        </a:p>
        <a:p>
          <a:pPr algn="r">
            <a:lnSpc>
              <a:spcPct val="90000"/>
            </a:lnSpc>
          </a:pPr>
          <a:r>
            <a:rPr lang="ar-SA" sz="1800" b="1" dirty="0" smtClean="0">
              <a:solidFill>
                <a:srgbClr val="FFFF00"/>
              </a:solidFill>
            </a:rPr>
            <a:t>             إثبات مسموحات مبيعات                        بشيك  </a:t>
          </a:r>
          <a:r>
            <a:rPr lang="ar-SA" sz="1400" dirty="0" smtClean="0">
              <a:solidFill>
                <a:srgbClr val="FFFF00"/>
              </a:solidFill>
            </a:rPr>
            <a:t>    </a:t>
          </a:r>
          <a:endParaRPr lang="en-GB" sz="1400" dirty="0">
            <a:solidFill>
              <a:srgbClr val="FFFF00"/>
            </a:solidFill>
          </a:endParaRPr>
        </a:p>
      </dgm:t>
    </dgm:pt>
    <dgm:pt modelId="{7325B048-9FCE-44B8-9F36-D98DA2E443F4}" type="parTrans" cxnId="{60F27D86-0C65-48BF-A446-6AE89D259865}">
      <dgm:prSet/>
      <dgm:spPr/>
      <dgm:t>
        <a:bodyPr/>
        <a:lstStyle/>
        <a:p>
          <a:endParaRPr lang="en-GB"/>
        </a:p>
      </dgm:t>
    </dgm:pt>
    <dgm:pt modelId="{ACC45DDE-D81B-4A06-AE67-177A9AC2A77C}" type="sibTrans" cxnId="{60F27D86-0C65-48BF-A446-6AE89D259865}">
      <dgm:prSet/>
      <dgm:spPr/>
      <dgm:t>
        <a:bodyPr/>
        <a:lstStyle/>
        <a:p>
          <a:endParaRPr lang="en-GB"/>
        </a:p>
      </dgm:t>
    </dgm:pt>
    <dgm:pt modelId="{80F970EF-708E-4D0C-A557-27DB6471CBA5}">
      <dgm:prSet phldrT="[Text]" custT="1"/>
      <dgm:spPr/>
      <dgm:t>
        <a:bodyPr/>
        <a:lstStyle/>
        <a:p>
          <a:pPr algn="ctr">
            <a:lnSpc>
              <a:spcPct val="90000"/>
            </a:lnSpc>
          </a:pPr>
          <a:r>
            <a:rPr lang="ar-SA" sz="2000" b="1" u="sng" dirty="0" smtClean="0">
              <a:solidFill>
                <a:srgbClr val="FFFF00"/>
              </a:solidFill>
            </a:rPr>
            <a:t>مسموحات مبيعات نقدية</a:t>
          </a:r>
        </a:p>
        <a:p>
          <a:pPr algn="ctr">
            <a:lnSpc>
              <a:spcPct val="90000"/>
            </a:lnSpc>
          </a:pPr>
          <a:endParaRPr lang="ar-SA" sz="2000" b="1" u="sng" dirty="0" smtClean="0">
            <a:solidFill>
              <a:srgbClr val="FF0000"/>
            </a:solidFill>
          </a:endParaRPr>
        </a:p>
        <a:p>
          <a:pPr algn="r">
            <a:lnSpc>
              <a:spcPct val="150000"/>
            </a:lnSpc>
          </a:pPr>
          <a:r>
            <a:rPr lang="ar-SA" sz="1800" b="1" dirty="0" smtClean="0">
              <a:solidFill>
                <a:srgbClr val="FF0000"/>
              </a:solidFill>
            </a:rPr>
            <a:t>×× </a:t>
          </a:r>
          <a:r>
            <a:rPr lang="ar-SA" sz="1800" b="1" dirty="0" smtClean="0"/>
            <a:t>    من </a:t>
          </a:r>
          <a:r>
            <a:rPr lang="ar-SA" sz="1800" b="1" dirty="0" err="1" smtClean="0"/>
            <a:t>حـ</a:t>
          </a:r>
          <a:r>
            <a:rPr lang="ar-SA" sz="1800" b="1" dirty="0" smtClean="0"/>
            <a:t>/مسموحات المبيعات</a:t>
          </a:r>
        </a:p>
        <a:p>
          <a:pPr algn="r">
            <a:lnSpc>
              <a:spcPct val="150000"/>
            </a:lnSpc>
          </a:pPr>
          <a:r>
            <a:rPr lang="ar-SA" sz="1800" b="1" dirty="0" smtClean="0"/>
            <a:t>    </a:t>
          </a:r>
          <a:r>
            <a:rPr lang="ar-SA" sz="1800" b="1" dirty="0" smtClean="0">
              <a:solidFill>
                <a:srgbClr val="FF0000"/>
              </a:solidFill>
            </a:rPr>
            <a:t>××</a:t>
          </a:r>
          <a:r>
            <a:rPr lang="ar-SA" sz="1800" b="1" dirty="0" smtClean="0"/>
            <a:t>              إلى حـ/ الصندوق</a:t>
          </a:r>
        </a:p>
        <a:p>
          <a:pPr algn="ctr">
            <a:lnSpc>
              <a:spcPct val="90000"/>
            </a:lnSpc>
          </a:pPr>
          <a:endParaRPr lang="ar-SA" sz="1800" b="1" dirty="0" smtClean="0"/>
        </a:p>
        <a:p>
          <a:pPr algn="ctr">
            <a:lnSpc>
              <a:spcPct val="90000"/>
            </a:lnSpc>
          </a:pPr>
          <a:r>
            <a:rPr lang="ar-SA" sz="1800" b="1" dirty="0" smtClean="0">
              <a:solidFill>
                <a:srgbClr val="FFFF00"/>
              </a:solidFill>
            </a:rPr>
            <a:t>          إثبات مسموحات مبيعات                 نقدية</a:t>
          </a:r>
          <a:r>
            <a:rPr lang="ar-SA" sz="2000" dirty="0" smtClean="0"/>
            <a:t> </a:t>
          </a:r>
          <a:endParaRPr lang="en-GB" sz="2000" dirty="0"/>
        </a:p>
      </dgm:t>
    </dgm:pt>
    <dgm:pt modelId="{1ADDC858-0ECE-46D8-8ADB-4B5EC2BEEA5E}" type="parTrans" cxnId="{07D369AF-3757-4393-9525-25F7CD6E5D06}">
      <dgm:prSet/>
      <dgm:spPr/>
      <dgm:t>
        <a:bodyPr/>
        <a:lstStyle/>
        <a:p>
          <a:endParaRPr lang="en-GB"/>
        </a:p>
      </dgm:t>
    </dgm:pt>
    <dgm:pt modelId="{F9629090-50B4-45C6-9716-7B7134C22BB2}" type="sibTrans" cxnId="{07D369AF-3757-4393-9525-25F7CD6E5D06}">
      <dgm:prSet/>
      <dgm:spPr/>
      <dgm:t>
        <a:bodyPr/>
        <a:lstStyle/>
        <a:p>
          <a:endParaRPr lang="en-GB"/>
        </a:p>
      </dgm:t>
    </dgm:pt>
    <dgm:pt modelId="{EE305D57-0971-43EE-AA17-EE3294D6F4D7}" type="pres">
      <dgm:prSet presAssocID="{0EA36718-E521-48DC-BBCD-0E3B5A27BD8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EC4FCB51-C026-4D76-8AE2-FD9754165DC9}" type="pres">
      <dgm:prSet presAssocID="{D42EC767-598B-42CD-A8F7-6A26EBD820BB}" presName="hierRoot1" presStyleCnt="0">
        <dgm:presLayoutVars>
          <dgm:hierBranch val="init"/>
        </dgm:presLayoutVars>
      </dgm:prSet>
      <dgm:spPr/>
    </dgm:pt>
    <dgm:pt modelId="{B4009F85-88D1-4ECB-BC30-559913124383}" type="pres">
      <dgm:prSet presAssocID="{D42EC767-598B-42CD-A8F7-6A26EBD820BB}" presName="rootComposite1" presStyleCnt="0"/>
      <dgm:spPr/>
    </dgm:pt>
    <dgm:pt modelId="{7F5771AE-8E5E-4FEE-9BD5-7C86F776898D}" type="pres">
      <dgm:prSet presAssocID="{D42EC767-598B-42CD-A8F7-6A26EBD820BB}" presName="rootText1" presStyleLbl="node0" presStyleIdx="0" presStyleCnt="1" custScaleX="133878" custScaleY="112095" custLinFactNeighborX="-5546" custLinFactNeighborY="-7895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DE2AF08-A0BA-4956-B8B3-00C72D387E1A}" type="pres">
      <dgm:prSet presAssocID="{D42EC767-598B-42CD-A8F7-6A26EBD820BB}" presName="rootConnector1" presStyleLbl="node1" presStyleIdx="0" presStyleCnt="0"/>
      <dgm:spPr/>
      <dgm:t>
        <a:bodyPr/>
        <a:lstStyle/>
        <a:p>
          <a:endParaRPr lang="en-GB"/>
        </a:p>
      </dgm:t>
    </dgm:pt>
    <dgm:pt modelId="{936FDFED-6E70-42C6-84D4-4F4B72C0A780}" type="pres">
      <dgm:prSet presAssocID="{D42EC767-598B-42CD-A8F7-6A26EBD820BB}" presName="hierChild2" presStyleCnt="0"/>
      <dgm:spPr/>
    </dgm:pt>
    <dgm:pt modelId="{3D81EC81-8724-4418-96F0-6E71A297B07F}" type="pres">
      <dgm:prSet presAssocID="{293B8236-07A1-42E6-AAA6-13388BF4117C}" presName="Name37" presStyleLbl="parChTrans1D2" presStyleIdx="0" presStyleCnt="3"/>
      <dgm:spPr/>
      <dgm:t>
        <a:bodyPr/>
        <a:lstStyle/>
        <a:p>
          <a:endParaRPr lang="en-GB"/>
        </a:p>
      </dgm:t>
    </dgm:pt>
    <dgm:pt modelId="{052B3FF0-1E3D-4ED1-ACB4-5EB3B3DC89C4}" type="pres">
      <dgm:prSet presAssocID="{F3DAEB25-9D53-4EC8-B81C-287FA7468B58}" presName="hierRoot2" presStyleCnt="0">
        <dgm:presLayoutVars>
          <dgm:hierBranch val="init"/>
        </dgm:presLayoutVars>
      </dgm:prSet>
      <dgm:spPr/>
    </dgm:pt>
    <dgm:pt modelId="{BE15C26C-AAEA-4093-A21A-CEE32499E8A0}" type="pres">
      <dgm:prSet presAssocID="{F3DAEB25-9D53-4EC8-B81C-287FA7468B58}" presName="rootComposite" presStyleCnt="0"/>
      <dgm:spPr/>
    </dgm:pt>
    <dgm:pt modelId="{630C24BA-F663-49F9-8F64-95809A4D1DAE}" type="pres">
      <dgm:prSet presAssocID="{F3DAEB25-9D53-4EC8-B81C-287FA7468B58}" presName="rootText" presStyleLbl="node2" presStyleIdx="0" presStyleCnt="3" custScaleX="105755" custScaleY="247045" custLinFactNeighborX="-1485" custLinFactNeighborY="896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2BCCDEA-A786-4678-96B1-9F6885F127C1}" type="pres">
      <dgm:prSet presAssocID="{F3DAEB25-9D53-4EC8-B81C-287FA7468B58}" presName="rootConnector" presStyleLbl="node2" presStyleIdx="0" presStyleCnt="3"/>
      <dgm:spPr/>
      <dgm:t>
        <a:bodyPr/>
        <a:lstStyle/>
        <a:p>
          <a:endParaRPr lang="en-GB"/>
        </a:p>
      </dgm:t>
    </dgm:pt>
    <dgm:pt modelId="{808C6D36-547B-4349-B77D-B6053E5B6F95}" type="pres">
      <dgm:prSet presAssocID="{F3DAEB25-9D53-4EC8-B81C-287FA7468B58}" presName="hierChild4" presStyleCnt="0"/>
      <dgm:spPr/>
    </dgm:pt>
    <dgm:pt modelId="{2A6EF782-14B7-4480-9BFD-E6780FABD5A1}" type="pres">
      <dgm:prSet presAssocID="{F3DAEB25-9D53-4EC8-B81C-287FA7468B58}" presName="hierChild5" presStyleCnt="0"/>
      <dgm:spPr/>
    </dgm:pt>
    <dgm:pt modelId="{E042A038-13DA-4B41-9021-7DCA3CEFE00F}" type="pres">
      <dgm:prSet presAssocID="{7325B048-9FCE-44B8-9F36-D98DA2E443F4}" presName="Name37" presStyleLbl="parChTrans1D2" presStyleIdx="1" presStyleCnt="3"/>
      <dgm:spPr/>
      <dgm:t>
        <a:bodyPr/>
        <a:lstStyle/>
        <a:p>
          <a:endParaRPr lang="en-GB"/>
        </a:p>
      </dgm:t>
    </dgm:pt>
    <dgm:pt modelId="{235545C9-99A0-4F6A-B079-7A2487A5658F}" type="pres">
      <dgm:prSet presAssocID="{C1FC54D2-9F0E-45BE-9E4C-6819D8E27EB1}" presName="hierRoot2" presStyleCnt="0">
        <dgm:presLayoutVars>
          <dgm:hierBranch val="init"/>
        </dgm:presLayoutVars>
      </dgm:prSet>
      <dgm:spPr/>
    </dgm:pt>
    <dgm:pt modelId="{BDF9A380-221A-464B-8A3F-9335A40516F6}" type="pres">
      <dgm:prSet presAssocID="{C1FC54D2-9F0E-45BE-9E4C-6819D8E27EB1}" presName="rootComposite" presStyleCnt="0"/>
      <dgm:spPr/>
    </dgm:pt>
    <dgm:pt modelId="{86C5A77F-AB6E-4A4A-8C1D-8BB601E7283D}" type="pres">
      <dgm:prSet presAssocID="{C1FC54D2-9F0E-45BE-9E4C-6819D8E27EB1}" presName="rootText" presStyleLbl="node2" presStyleIdx="1" presStyleCnt="3" custScaleX="110571" custScaleY="25327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E5B35FD-9216-4927-BCB5-6035E55E553B}" type="pres">
      <dgm:prSet presAssocID="{C1FC54D2-9F0E-45BE-9E4C-6819D8E27EB1}" presName="rootConnector" presStyleLbl="node2" presStyleIdx="1" presStyleCnt="3"/>
      <dgm:spPr/>
      <dgm:t>
        <a:bodyPr/>
        <a:lstStyle/>
        <a:p>
          <a:endParaRPr lang="en-GB"/>
        </a:p>
      </dgm:t>
    </dgm:pt>
    <dgm:pt modelId="{BDFEF3D7-04B5-4604-8EDC-44E3C4A4DEF3}" type="pres">
      <dgm:prSet presAssocID="{C1FC54D2-9F0E-45BE-9E4C-6819D8E27EB1}" presName="hierChild4" presStyleCnt="0"/>
      <dgm:spPr/>
    </dgm:pt>
    <dgm:pt modelId="{02168560-CA95-4F40-A6D6-D4BAA4FD760A}" type="pres">
      <dgm:prSet presAssocID="{C1FC54D2-9F0E-45BE-9E4C-6819D8E27EB1}" presName="hierChild5" presStyleCnt="0"/>
      <dgm:spPr/>
    </dgm:pt>
    <dgm:pt modelId="{68A002B9-51DD-4526-9DB5-1A4A1633DE5B}" type="pres">
      <dgm:prSet presAssocID="{1ADDC858-0ECE-46D8-8ADB-4B5EC2BEEA5E}" presName="Name37" presStyleLbl="parChTrans1D2" presStyleIdx="2" presStyleCnt="3"/>
      <dgm:spPr/>
      <dgm:t>
        <a:bodyPr/>
        <a:lstStyle/>
        <a:p>
          <a:endParaRPr lang="en-GB"/>
        </a:p>
      </dgm:t>
    </dgm:pt>
    <dgm:pt modelId="{8807C6C0-6617-4D47-998E-32298FE5B876}" type="pres">
      <dgm:prSet presAssocID="{80F970EF-708E-4D0C-A557-27DB6471CBA5}" presName="hierRoot2" presStyleCnt="0">
        <dgm:presLayoutVars>
          <dgm:hierBranch val="init"/>
        </dgm:presLayoutVars>
      </dgm:prSet>
      <dgm:spPr/>
    </dgm:pt>
    <dgm:pt modelId="{DCCF6FB7-E34F-42EC-B033-037A4BCA805C}" type="pres">
      <dgm:prSet presAssocID="{80F970EF-708E-4D0C-A557-27DB6471CBA5}" presName="rootComposite" presStyleCnt="0"/>
      <dgm:spPr/>
    </dgm:pt>
    <dgm:pt modelId="{75EF487C-B16B-4EAF-B9C3-3B347ED9677D}" type="pres">
      <dgm:prSet presAssocID="{80F970EF-708E-4D0C-A557-27DB6471CBA5}" presName="rootText" presStyleLbl="node2" presStyleIdx="2" presStyleCnt="3" custScaleX="113367" custScaleY="25327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DA4F7D9-BBEB-44E5-90A2-2BE6BAB28C62}" type="pres">
      <dgm:prSet presAssocID="{80F970EF-708E-4D0C-A557-27DB6471CBA5}" presName="rootConnector" presStyleLbl="node2" presStyleIdx="2" presStyleCnt="3"/>
      <dgm:spPr/>
      <dgm:t>
        <a:bodyPr/>
        <a:lstStyle/>
        <a:p>
          <a:endParaRPr lang="en-GB"/>
        </a:p>
      </dgm:t>
    </dgm:pt>
    <dgm:pt modelId="{18986653-DD45-4887-9EFD-9FEC2A3C1725}" type="pres">
      <dgm:prSet presAssocID="{80F970EF-708E-4D0C-A557-27DB6471CBA5}" presName="hierChild4" presStyleCnt="0"/>
      <dgm:spPr/>
    </dgm:pt>
    <dgm:pt modelId="{DB58D8DA-CAEF-48FD-89C6-F96EF90D11E1}" type="pres">
      <dgm:prSet presAssocID="{80F970EF-708E-4D0C-A557-27DB6471CBA5}" presName="hierChild5" presStyleCnt="0"/>
      <dgm:spPr/>
    </dgm:pt>
    <dgm:pt modelId="{137E5ABB-478F-4B53-A777-5C51C4A582EC}" type="pres">
      <dgm:prSet presAssocID="{D42EC767-598B-42CD-A8F7-6A26EBD820BB}" presName="hierChild3" presStyleCnt="0"/>
      <dgm:spPr/>
    </dgm:pt>
  </dgm:ptLst>
  <dgm:cxnLst>
    <dgm:cxn modelId="{97A30230-DE69-480F-B645-D2D80B87DDE0}" type="presOf" srcId="{293B8236-07A1-42E6-AAA6-13388BF4117C}" destId="{3D81EC81-8724-4418-96F0-6E71A297B07F}" srcOrd="0" destOrd="0" presId="urn:microsoft.com/office/officeart/2005/8/layout/orgChart1"/>
    <dgm:cxn modelId="{EDDA440E-6840-4644-9E12-45930BD8894B}" type="presOf" srcId="{80F970EF-708E-4D0C-A557-27DB6471CBA5}" destId="{75EF487C-B16B-4EAF-B9C3-3B347ED9677D}" srcOrd="0" destOrd="0" presId="urn:microsoft.com/office/officeart/2005/8/layout/orgChart1"/>
    <dgm:cxn modelId="{F0558B1A-5467-4A68-8E60-8A7146D8DE1F}" type="presOf" srcId="{1ADDC858-0ECE-46D8-8ADB-4B5EC2BEEA5E}" destId="{68A002B9-51DD-4526-9DB5-1A4A1633DE5B}" srcOrd="0" destOrd="0" presId="urn:microsoft.com/office/officeart/2005/8/layout/orgChart1"/>
    <dgm:cxn modelId="{D05B59FD-1F47-4BFA-815D-59E45B23677E}" type="presOf" srcId="{7325B048-9FCE-44B8-9F36-D98DA2E443F4}" destId="{E042A038-13DA-4B41-9021-7DCA3CEFE00F}" srcOrd="0" destOrd="0" presId="urn:microsoft.com/office/officeart/2005/8/layout/orgChart1"/>
    <dgm:cxn modelId="{60F27D86-0C65-48BF-A446-6AE89D259865}" srcId="{D42EC767-598B-42CD-A8F7-6A26EBD820BB}" destId="{C1FC54D2-9F0E-45BE-9E4C-6819D8E27EB1}" srcOrd="1" destOrd="0" parTransId="{7325B048-9FCE-44B8-9F36-D98DA2E443F4}" sibTransId="{ACC45DDE-D81B-4A06-AE67-177A9AC2A77C}"/>
    <dgm:cxn modelId="{06AA3C3B-4DF6-4957-A8AD-CE64FFCA6CB4}" type="presOf" srcId="{80F970EF-708E-4D0C-A557-27DB6471CBA5}" destId="{8DA4F7D9-BBEB-44E5-90A2-2BE6BAB28C62}" srcOrd="1" destOrd="0" presId="urn:microsoft.com/office/officeart/2005/8/layout/orgChart1"/>
    <dgm:cxn modelId="{3B7F17C9-5473-4F6F-BDF5-BD0CD37F14F4}" type="presOf" srcId="{F3DAEB25-9D53-4EC8-B81C-287FA7468B58}" destId="{630C24BA-F663-49F9-8F64-95809A4D1DAE}" srcOrd="0" destOrd="0" presId="urn:microsoft.com/office/officeart/2005/8/layout/orgChart1"/>
    <dgm:cxn modelId="{66DD69A0-3280-4741-8FAE-359C861D4F39}" type="presOf" srcId="{0EA36718-E521-48DC-BBCD-0E3B5A27BD8A}" destId="{EE305D57-0971-43EE-AA17-EE3294D6F4D7}" srcOrd="0" destOrd="0" presId="urn:microsoft.com/office/officeart/2005/8/layout/orgChart1"/>
    <dgm:cxn modelId="{D667211A-016A-47E5-AB20-07FBA788F376}" type="presOf" srcId="{F3DAEB25-9D53-4EC8-B81C-287FA7468B58}" destId="{92BCCDEA-A786-4678-96B1-9F6885F127C1}" srcOrd="1" destOrd="0" presId="urn:microsoft.com/office/officeart/2005/8/layout/orgChart1"/>
    <dgm:cxn modelId="{07D369AF-3757-4393-9525-25F7CD6E5D06}" srcId="{D42EC767-598B-42CD-A8F7-6A26EBD820BB}" destId="{80F970EF-708E-4D0C-A557-27DB6471CBA5}" srcOrd="2" destOrd="0" parTransId="{1ADDC858-0ECE-46D8-8ADB-4B5EC2BEEA5E}" sibTransId="{F9629090-50B4-45C6-9716-7B7134C22BB2}"/>
    <dgm:cxn modelId="{21CA7945-970A-4C6C-8BF6-41750109DA40}" type="presOf" srcId="{D42EC767-598B-42CD-A8F7-6A26EBD820BB}" destId="{CDE2AF08-A0BA-4956-B8B3-00C72D387E1A}" srcOrd="1" destOrd="0" presId="urn:microsoft.com/office/officeart/2005/8/layout/orgChart1"/>
    <dgm:cxn modelId="{FB7CBE66-047D-423C-BC83-1D415C19AC22}" srcId="{D42EC767-598B-42CD-A8F7-6A26EBD820BB}" destId="{F3DAEB25-9D53-4EC8-B81C-287FA7468B58}" srcOrd="0" destOrd="0" parTransId="{293B8236-07A1-42E6-AAA6-13388BF4117C}" sibTransId="{ADDD2AEC-6C70-41D5-BD3D-E09F5E516CB3}"/>
    <dgm:cxn modelId="{16B8F033-B7A4-449F-BE71-D56CE7226DBC}" type="presOf" srcId="{D42EC767-598B-42CD-A8F7-6A26EBD820BB}" destId="{7F5771AE-8E5E-4FEE-9BD5-7C86F776898D}" srcOrd="0" destOrd="0" presId="urn:microsoft.com/office/officeart/2005/8/layout/orgChart1"/>
    <dgm:cxn modelId="{3FDACCB8-0A6D-4273-AFAA-C09A778B46C7}" type="presOf" srcId="{C1FC54D2-9F0E-45BE-9E4C-6819D8E27EB1}" destId="{CE5B35FD-9216-4927-BCB5-6035E55E553B}" srcOrd="1" destOrd="0" presId="urn:microsoft.com/office/officeart/2005/8/layout/orgChart1"/>
    <dgm:cxn modelId="{4B5F2B6F-B8A9-473F-8A20-6352FD12F56B}" srcId="{0EA36718-E521-48DC-BBCD-0E3B5A27BD8A}" destId="{D42EC767-598B-42CD-A8F7-6A26EBD820BB}" srcOrd="0" destOrd="0" parTransId="{9FE63CDE-2235-470D-95C2-67C0B1B19EAC}" sibTransId="{06869D75-C2CA-4231-A9F1-805813E594D2}"/>
    <dgm:cxn modelId="{038F2621-79D9-4B00-8962-3C014EA1FD44}" type="presOf" srcId="{C1FC54D2-9F0E-45BE-9E4C-6819D8E27EB1}" destId="{86C5A77F-AB6E-4A4A-8C1D-8BB601E7283D}" srcOrd="0" destOrd="0" presId="urn:microsoft.com/office/officeart/2005/8/layout/orgChart1"/>
    <dgm:cxn modelId="{7C3E8C99-804A-43D6-B2F6-D4D5337043E6}" type="presParOf" srcId="{EE305D57-0971-43EE-AA17-EE3294D6F4D7}" destId="{EC4FCB51-C026-4D76-8AE2-FD9754165DC9}" srcOrd="0" destOrd="0" presId="urn:microsoft.com/office/officeart/2005/8/layout/orgChart1"/>
    <dgm:cxn modelId="{5E5AAEB4-A160-44A5-8A07-81C8CF861171}" type="presParOf" srcId="{EC4FCB51-C026-4D76-8AE2-FD9754165DC9}" destId="{B4009F85-88D1-4ECB-BC30-559913124383}" srcOrd="0" destOrd="0" presId="urn:microsoft.com/office/officeart/2005/8/layout/orgChart1"/>
    <dgm:cxn modelId="{23971C8A-D609-4233-A855-659CEE9E826D}" type="presParOf" srcId="{B4009F85-88D1-4ECB-BC30-559913124383}" destId="{7F5771AE-8E5E-4FEE-9BD5-7C86F776898D}" srcOrd="0" destOrd="0" presId="urn:microsoft.com/office/officeart/2005/8/layout/orgChart1"/>
    <dgm:cxn modelId="{09D2308E-6D11-43CF-A66D-8D557C59BC3A}" type="presParOf" srcId="{B4009F85-88D1-4ECB-BC30-559913124383}" destId="{CDE2AF08-A0BA-4956-B8B3-00C72D387E1A}" srcOrd="1" destOrd="0" presId="urn:microsoft.com/office/officeart/2005/8/layout/orgChart1"/>
    <dgm:cxn modelId="{FD82DD4A-C941-43ED-8FF2-C6CC15672A4F}" type="presParOf" srcId="{EC4FCB51-C026-4D76-8AE2-FD9754165DC9}" destId="{936FDFED-6E70-42C6-84D4-4F4B72C0A780}" srcOrd="1" destOrd="0" presId="urn:microsoft.com/office/officeart/2005/8/layout/orgChart1"/>
    <dgm:cxn modelId="{0F59AFB6-EDD5-456B-A062-BE36379FFBC5}" type="presParOf" srcId="{936FDFED-6E70-42C6-84D4-4F4B72C0A780}" destId="{3D81EC81-8724-4418-96F0-6E71A297B07F}" srcOrd="0" destOrd="0" presId="urn:microsoft.com/office/officeart/2005/8/layout/orgChart1"/>
    <dgm:cxn modelId="{F9F45C9A-325F-47CF-B163-5AE96EFC904A}" type="presParOf" srcId="{936FDFED-6E70-42C6-84D4-4F4B72C0A780}" destId="{052B3FF0-1E3D-4ED1-ACB4-5EB3B3DC89C4}" srcOrd="1" destOrd="0" presId="urn:microsoft.com/office/officeart/2005/8/layout/orgChart1"/>
    <dgm:cxn modelId="{E0DF372F-4E31-4898-B988-0FEA9A7C95D9}" type="presParOf" srcId="{052B3FF0-1E3D-4ED1-ACB4-5EB3B3DC89C4}" destId="{BE15C26C-AAEA-4093-A21A-CEE32499E8A0}" srcOrd="0" destOrd="0" presId="urn:microsoft.com/office/officeart/2005/8/layout/orgChart1"/>
    <dgm:cxn modelId="{1C3A207C-D193-4EC8-B4A8-5703E60536DF}" type="presParOf" srcId="{BE15C26C-AAEA-4093-A21A-CEE32499E8A0}" destId="{630C24BA-F663-49F9-8F64-95809A4D1DAE}" srcOrd="0" destOrd="0" presId="urn:microsoft.com/office/officeart/2005/8/layout/orgChart1"/>
    <dgm:cxn modelId="{B002C924-D25D-4712-9442-6B3581A5474B}" type="presParOf" srcId="{BE15C26C-AAEA-4093-A21A-CEE32499E8A0}" destId="{92BCCDEA-A786-4678-96B1-9F6885F127C1}" srcOrd="1" destOrd="0" presId="urn:microsoft.com/office/officeart/2005/8/layout/orgChart1"/>
    <dgm:cxn modelId="{CAA0EA23-D513-4CC6-B52E-A5FB166B7463}" type="presParOf" srcId="{052B3FF0-1E3D-4ED1-ACB4-5EB3B3DC89C4}" destId="{808C6D36-547B-4349-B77D-B6053E5B6F95}" srcOrd="1" destOrd="0" presId="urn:microsoft.com/office/officeart/2005/8/layout/orgChart1"/>
    <dgm:cxn modelId="{C5A842EC-E2A7-4EE4-B0AB-0460EAF03AE7}" type="presParOf" srcId="{052B3FF0-1E3D-4ED1-ACB4-5EB3B3DC89C4}" destId="{2A6EF782-14B7-4480-9BFD-E6780FABD5A1}" srcOrd="2" destOrd="0" presId="urn:microsoft.com/office/officeart/2005/8/layout/orgChart1"/>
    <dgm:cxn modelId="{8A9560D8-8F35-434F-AEC0-50C54E9623D9}" type="presParOf" srcId="{936FDFED-6E70-42C6-84D4-4F4B72C0A780}" destId="{E042A038-13DA-4B41-9021-7DCA3CEFE00F}" srcOrd="2" destOrd="0" presId="urn:microsoft.com/office/officeart/2005/8/layout/orgChart1"/>
    <dgm:cxn modelId="{933A03F1-C12B-45F5-BC7B-C06AC79951AA}" type="presParOf" srcId="{936FDFED-6E70-42C6-84D4-4F4B72C0A780}" destId="{235545C9-99A0-4F6A-B079-7A2487A5658F}" srcOrd="3" destOrd="0" presId="urn:microsoft.com/office/officeart/2005/8/layout/orgChart1"/>
    <dgm:cxn modelId="{8B1ECABD-B820-4D09-8011-2881B6D853E4}" type="presParOf" srcId="{235545C9-99A0-4F6A-B079-7A2487A5658F}" destId="{BDF9A380-221A-464B-8A3F-9335A40516F6}" srcOrd="0" destOrd="0" presId="urn:microsoft.com/office/officeart/2005/8/layout/orgChart1"/>
    <dgm:cxn modelId="{0DD51D22-0B6A-4786-B914-C73BA44D678E}" type="presParOf" srcId="{BDF9A380-221A-464B-8A3F-9335A40516F6}" destId="{86C5A77F-AB6E-4A4A-8C1D-8BB601E7283D}" srcOrd="0" destOrd="0" presId="urn:microsoft.com/office/officeart/2005/8/layout/orgChart1"/>
    <dgm:cxn modelId="{1990D1EE-85C4-4E40-9DD5-6300A3FF52C9}" type="presParOf" srcId="{BDF9A380-221A-464B-8A3F-9335A40516F6}" destId="{CE5B35FD-9216-4927-BCB5-6035E55E553B}" srcOrd="1" destOrd="0" presId="urn:microsoft.com/office/officeart/2005/8/layout/orgChart1"/>
    <dgm:cxn modelId="{E4DDB0C2-5470-4641-81C3-8B9F46E79F56}" type="presParOf" srcId="{235545C9-99A0-4F6A-B079-7A2487A5658F}" destId="{BDFEF3D7-04B5-4604-8EDC-44E3C4A4DEF3}" srcOrd="1" destOrd="0" presId="urn:microsoft.com/office/officeart/2005/8/layout/orgChart1"/>
    <dgm:cxn modelId="{AE5AF4C7-CFC9-46C1-8849-7F6989D55042}" type="presParOf" srcId="{235545C9-99A0-4F6A-B079-7A2487A5658F}" destId="{02168560-CA95-4F40-A6D6-D4BAA4FD760A}" srcOrd="2" destOrd="0" presId="urn:microsoft.com/office/officeart/2005/8/layout/orgChart1"/>
    <dgm:cxn modelId="{247E991C-9FB3-476B-9BDC-77CBED7C2416}" type="presParOf" srcId="{936FDFED-6E70-42C6-84D4-4F4B72C0A780}" destId="{68A002B9-51DD-4526-9DB5-1A4A1633DE5B}" srcOrd="4" destOrd="0" presId="urn:microsoft.com/office/officeart/2005/8/layout/orgChart1"/>
    <dgm:cxn modelId="{C140A5BB-D9AE-4BA2-AE1C-E839D07E722E}" type="presParOf" srcId="{936FDFED-6E70-42C6-84D4-4F4B72C0A780}" destId="{8807C6C0-6617-4D47-998E-32298FE5B876}" srcOrd="5" destOrd="0" presId="urn:microsoft.com/office/officeart/2005/8/layout/orgChart1"/>
    <dgm:cxn modelId="{016FA000-904A-46BF-A8B2-C1ED1A75F855}" type="presParOf" srcId="{8807C6C0-6617-4D47-998E-32298FE5B876}" destId="{DCCF6FB7-E34F-42EC-B033-037A4BCA805C}" srcOrd="0" destOrd="0" presId="urn:microsoft.com/office/officeart/2005/8/layout/orgChart1"/>
    <dgm:cxn modelId="{AC4024DF-1CC5-47FC-ACAE-1BC881A415CA}" type="presParOf" srcId="{DCCF6FB7-E34F-42EC-B033-037A4BCA805C}" destId="{75EF487C-B16B-4EAF-B9C3-3B347ED9677D}" srcOrd="0" destOrd="0" presId="urn:microsoft.com/office/officeart/2005/8/layout/orgChart1"/>
    <dgm:cxn modelId="{98E3EA9B-4E64-4C15-8D16-4B7B0FE81349}" type="presParOf" srcId="{DCCF6FB7-E34F-42EC-B033-037A4BCA805C}" destId="{8DA4F7D9-BBEB-44E5-90A2-2BE6BAB28C62}" srcOrd="1" destOrd="0" presId="urn:microsoft.com/office/officeart/2005/8/layout/orgChart1"/>
    <dgm:cxn modelId="{A2F7BF31-8B8D-4EFF-949F-1ADABF7A431A}" type="presParOf" srcId="{8807C6C0-6617-4D47-998E-32298FE5B876}" destId="{18986653-DD45-4887-9EFD-9FEC2A3C1725}" srcOrd="1" destOrd="0" presId="urn:microsoft.com/office/officeart/2005/8/layout/orgChart1"/>
    <dgm:cxn modelId="{77431ADD-9141-4A0B-8AB1-5F1C1601D8E5}" type="presParOf" srcId="{8807C6C0-6617-4D47-998E-32298FE5B876}" destId="{DB58D8DA-CAEF-48FD-89C6-F96EF90D11E1}" srcOrd="2" destOrd="0" presId="urn:microsoft.com/office/officeart/2005/8/layout/orgChart1"/>
    <dgm:cxn modelId="{6F0BBF7D-876C-4BBE-9FEC-ECEF8B22C3D6}" type="presParOf" srcId="{EC4FCB51-C026-4D76-8AE2-FD9754165DC9}" destId="{137E5ABB-478F-4B53-A777-5C51C4A582E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A002B9-51DD-4526-9DB5-1A4A1633DE5B}">
      <dsp:nvSpPr>
        <dsp:cNvPr id="0" name=""/>
        <dsp:cNvSpPr/>
      </dsp:nvSpPr>
      <dsp:spPr>
        <a:xfrm>
          <a:off x="4297452" y="624786"/>
          <a:ext cx="3314102" cy="6234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9778"/>
              </a:lnTo>
              <a:lnTo>
                <a:pt x="3314102" y="349778"/>
              </a:lnTo>
              <a:lnTo>
                <a:pt x="3314102" y="6234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42A038-13DA-4B41-9021-7DCA3CEFE00F}">
      <dsp:nvSpPr>
        <dsp:cNvPr id="0" name=""/>
        <dsp:cNvSpPr/>
      </dsp:nvSpPr>
      <dsp:spPr>
        <a:xfrm>
          <a:off x="4297452" y="624786"/>
          <a:ext cx="160247" cy="6234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9778"/>
              </a:lnTo>
              <a:lnTo>
                <a:pt x="160247" y="349778"/>
              </a:lnTo>
              <a:lnTo>
                <a:pt x="160247" y="6234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81EC81-8724-4418-96F0-6E71A297B07F}">
      <dsp:nvSpPr>
        <dsp:cNvPr id="0" name=""/>
        <dsp:cNvSpPr/>
      </dsp:nvSpPr>
      <dsp:spPr>
        <a:xfrm>
          <a:off x="1303246" y="624786"/>
          <a:ext cx="2994206" cy="740269"/>
        </a:xfrm>
        <a:custGeom>
          <a:avLst/>
          <a:gdLst/>
          <a:ahLst/>
          <a:cxnLst/>
          <a:rect l="0" t="0" r="0" b="0"/>
          <a:pathLst>
            <a:path>
              <a:moveTo>
                <a:pt x="2994206" y="0"/>
              </a:moveTo>
              <a:lnTo>
                <a:pt x="2994206" y="466588"/>
              </a:lnTo>
              <a:lnTo>
                <a:pt x="0" y="466588"/>
              </a:lnTo>
              <a:lnTo>
                <a:pt x="0" y="74026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5771AE-8E5E-4FEE-9BD5-7C86F776898D}">
      <dsp:nvSpPr>
        <dsp:cNvPr id="0" name=""/>
        <dsp:cNvSpPr/>
      </dsp:nvSpPr>
      <dsp:spPr>
        <a:xfrm>
          <a:off x="2552693" y="99226"/>
          <a:ext cx="3489519" cy="525560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1" kern="1200" dirty="0" smtClean="0">
              <a:solidFill>
                <a:schemeClr val="tx2"/>
              </a:solidFill>
            </a:rPr>
            <a:t>صور المبيعات</a:t>
          </a:r>
          <a:endParaRPr lang="en-GB" sz="3600" b="1" kern="1200" dirty="0">
            <a:solidFill>
              <a:schemeClr val="tx2"/>
            </a:solidFill>
          </a:endParaRPr>
        </a:p>
      </dsp:txBody>
      <dsp:txXfrm>
        <a:off x="2552693" y="99226"/>
        <a:ext cx="3489519" cy="525560"/>
      </dsp:txXfrm>
    </dsp:sp>
    <dsp:sp modelId="{630C24BA-F663-49F9-8F64-95809A4D1DAE}">
      <dsp:nvSpPr>
        <dsp:cNvPr id="0" name=""/>
        <dsp:cNvSpPr/>
      </dsp:nvSpPr>
      <dsp:spPr>
        <a:xfrm>
          <a:off x="0" y="1365055"/>
          <a:ext cx="2606492" cy="28436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u="sng" kern="1200" dirty="0" smtClean="0">
              <a:solidFill>
                <a:srgbClr val="FFFF00"/>
              </a:solidFill>
            </a:rPr>
            <a:t>مبيعات على الحساب (بالأجل)</a:t>
          </a:r>
        </a:p>
        <a:p>
          <a:pPr lvl="0" algn="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>
              <a:solidFill>
                <a:srgbClr val="FF0000"/>
              </a:solidFill>
            </a:rPr>
            <a:t>×× </a:t>
          </a:r>
          <a:r>
            <a:rPr lang="ar-SA" sz="2000" b="1" kern="1200" dirty="0" smtClean="0"/>
            <a:t>    من حـ/ المدينون</a:t>
          </a:r>
        </a:p>
        <a:p>
          <a:pPr lvl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rgbClr val="FF0000"/>
              </a:solidFill>
            </a:rPr>
            <a:t>××</a:t>
          </a:r>
          <a:r>
            <a:rPr lang="ar-SA" sz="2000" b="1" kern="1200" dirty="0" smtClean="0"/>
            <a:t>    إلى حـ/ المبيعات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 </a:t>
          </a:r>
        </a:p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            </a:t>
          </a:r>
          <a:r>
            <a:rPr lang="ar-SA" sz="2000" b="1" kern="1200" dirty="0" smtClean="0">
              <a:solidFill>
                <a:srgbClr val="FFFF00"/>
              </a:solidFill>
            </a:rPr>
            <a:t>إثبات مبيعات على                    الحساب</a:t>
          </a:r>
          <a:r>
            <a:rPr lang="ar-SA" sz="1400" b="1" kern="1200" dirty="0" smtClean="0">
              <a:solidFill>
                <a:srgbClr val="FFFF00"/>
              </a:solidFill>
            </a:rPr>
            <a:t>  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 dirty="0"/>
        </a:p>
      </dsp:txBody>
      <dsp:txXfrm>
        <a:off x="0" y="1365055"/>
        <a:ext cx="2606492" cy="2843630"/>
      </dsp:txXfrm>
    </dsp:sp>
    <dsp:sp modelId="{86C5A77F-AB6E-4A4A-8C1D-8BB601E7283D}">
      <dsp:nvSpPr>
        <dsp:cNvPr id="0" name=""/>
        <dsp:cNvSpPr/>
      </dsp:nvSpPr>
      <dsp:spPr>
        <a:xfrm>
          <a:off x="3154453" y="1248246"/>
          <a:ext cx="2606492" cy="29960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u="sng" kern="1200" dirty="0" smtClean="0">
              <a:solidFill>
                <a:srgbClr val="FFFF00"/>
              </a:solidFill>
            </a:rPr>
            <a:t>مبيعات بشيك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000" b="1" u="sng" kern="1200" dirty="0" smtClean="0">
            <a:solidFill>
              <a:srgbClr val="FF0000"/>
            </a:solidFill>
          </a:endParaRPr>
        </a:p>
        <a:p>
          <a:pPr lvl="0" algn="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>
              <a:solidFill>
                <a:srgbClr val="FF0000"/>
              </a:solidFill>
            </a:rPr>
            <a:t>××</a:t>
          </a:r>
          <a:r>
            <a:rPr lang="ar-SA" sz="2000" b="1" kern="1200" dirty="0" smtClean="0"/>
            <a:t>     من </a:t>
          </a:r>
          <a:r>
            <a:rPr lang="ar-SA" sz="2000" b="1" kern="1200" dirty="0" err="1" smtClean="0"/>
            <a:t>حـ</a:t>
          </a:r>
          <a:r>
            <a:rPr lang="ar-SA" sz="2000" b="1" kern="1200" dirty="0" smtClean="0"/>
            <a:t>/ البنك</a:t>
          </a:r>
        </a:p>
        <a:p>
          <a:pPr lvl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>
              <a:solidFill>
                <a:srgbClr val="FF0000"/>
              </a:solidFill>
            </a:rPr>
            <a:t>×× </a:t>
          </a:r>
          <a:r>
            <a:rPr lang="ar-SA" sz="2000" b="1" kern="1200" dirty="0" smtClean="0"/>
            <a:t>  إلى </a:t>
          </a:r>
          <a:r>
            <a:rPr lang="ar-SA" sz="2000" b="1" kern="1200" dirty="0" err="1" smtClean="0"/>
            <a:t>حـ</a:t>
          </a:r>
          <a:r>
            <a:rPr lang="ar-SA" sz="2000" b="1" kern="1200" dirty="0" smtClean="0"/>
            <a:t>/ المبيعات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000" b="1" kern="1200" dirty="0" smtClean="0"/>
        </a:p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             </a:t>
          </a:r>
          <a:r>
            <a:rPr lang="ar-SA" sz="2000" b="1" kern="1200" dirty="0" smtClean="0">
              <a:solidFill>
                <a:srgbClr val="FFFF00"/>
              </a:solidFill>
            </a:rPr>
            <a:t>إثبات مبيعات                       بشيك  </a:t>
          </a:r>
          <a:r>
            <a:rPr lang="ar-SA" sz="1400" kern="1200" dirty="0" smtClean="0">
              <a:solidFill>
                <a:srgbClr val="FFFF00"/>
              </a:solidFill>
            </a:rPr>
            <a:t>    </a:t>
          </a:r>
          <a:endParaRPr lang="en-GB" sz="1400" kern="1200" dirty="0">
            <a:solidFill>
              <a:srgbClr val="FFFF00"/>
            </a:solidFill>
          </a:endParaRPr>
        </a:p>
      </dsp:txBody>
      <dsp:txXfrm>
        <a:off x="3154453" y="1248246"/>
        <a:ext cx="2606492" cy="2996032"/>
      </dsp:txXfrm>
    </dsp:sp>
    <dsp:sp modelId="{75EF487C-B16B-4EAF-B9C3-3B347ED9677D}">
      <dsp:nvSpPr>
        <dsp:cNvPr id="0" name=""/>
        <dsp:cNvSpPr/>
      </dsp:nvSpPr>
      <dsp:spPr>
        <a:xfrm>
          <a:off x="6308309" y="1248246"/>
          <a:ext cx="2606492" cy="29960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u="sng" kern="1200" dirty="0" smtClean="0">
              <a:solidFill>
                <a:srgbClr val="FFFF00"/>
              </a:solidFill>
            </a:rPr>
            <a:t>مبيعات نقدية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000" b="1" u="sng" kern="1200" dirty="0" smtClean="0">
            <a:solidFill>
              <a:srgbClr val="FF0000"/>
            </a:solidFill>
          </a:endParaRPr>
        </a:p>
        <a:p>
          <a:pPr lvl="0" algn="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>
              <a:solidFill>
                <a:srgbClr val="FF0000"/>
              </a:solidFill>
            </a:rPr>
            <a:t>×× </a:t>
          </a:r>
          <a:r>
            <a:rPr lang="ar-SA" sz="2000" b="1" kern="1200" dirty="0" smtClean="0"/>
            <a:t>    </a:t>
          </a:r>
          <a:r>
            <a:rPr lang="ar-SA" sz="2400" b="1" kern="1200" dirty="0" smtClean="0"/>
            <a:t>من</a:t>
          </a:r>
          <a:r>
            <a:rPr lang="ar-SA" sz="2000" b="1" kern="1200" dirty="0" smtClean="0"/>
            <a:t> </a:t>
          </a:r>
          <a:r>
            <a:rPr lang="ar-SA" sz="2000" b="1" kern="1200" dirty="0" err="1" smtClean="0"/>
            <a:t>حـ</a:t>
          </a:r>
          <a:r>
            <a:rPr lang="ar-SA" sz="2000" b="1" kern="1200" dirty="0" smtClean="0"/>
            <a:t>/الصندوق</a:t>
          </a:r>
        </a:p>
        <a:p>
          <a:pPr lvl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    </a:t>
          </a:r>
          <a:r>
            <a:rPr lang="ar-SA" sz="2000" b="1" kern="1200" dirty="0" smtClean="0">
              <a:solidFill>
                <a:srgbClr val="FF0000"/>
              </a:solidFill>
            </a:rPr>
            <a:t>××</a:t>
          </a:r>
          <a:r>
            <a:rPr lang="ar-SA" sz="2000" b="1" kern="1200" dirty="0" smtClean="0"/>
            <a:t>      إلى </a:t>
          </a:r>
          <a:r>
            <a:rPr lang="ar-SA" sz="2000" b="1" kern="1200" dirty="0" err="1" smtClean="0"/>
            <a:t>حـ</a:t>
          </a:r>
          <a:r>
            <a:rPr lang="ar-SA" sz="2000" b="1" kern="1200" dirty="0" smtClean="0"/>
            <a:t>/ المبيعات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000" b="1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>
              <a:solidFill>
                <a:srgbClr val="FFFF00"/>
              </a:solidFill>
            </a:rPr>
            <a:t>               إثبات </a:t>
          </a:r>
          <a:r>
            <a:rPr lang="ar-SA" sz="2000" b="1" u="none" kern="1200" dirty="0" smtClean="0">
              <a:solidFill>
                <a:srgbClr val="FFFF00"/>
              </a:solidFill>
            </a:rPr>
            <a:t>مبيعات</a:t>
          </a:r>
          <a:r>
            <a:rPr lang="ar-SA" sz="2000" b="1" kern="1200" dirty="0" smtClean="0">
              <a:solidFill>
                <a:srgbClr val="FFFF00"/>
              </a:solidFill>
            </a:rPr>
            <a:t>                  نقديةً</a:t>
          </a:r>
          <a:r>
            <a:rPr lang="ar-SA" sz="2000" kern="1200" dirty="0" smtClean="0"/>
            <a:t>  </a:t>
          </a:r>
          <a:endParaRPr lang="en-GB" sz="2000" kern="1200" dirty="0"/>
        </a:p>
      </dsp:txBody>
      <dsp:txXfrm>
        <a:off x="6308309" y="1248246"/>
        <a:ext cx="2606492" cy="29960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A002B9-51DD-4526-9DB5-1A4A1633DE5B}">
      <dsp:nvSpPr>
        <dsp:cNvPr id="0" name=""/>
        <dsp:cNvSpPr/>
      </dsp:nvSpPr>
      <dsp:spPr>
        <a:xfrm>
          <a:off x="4546545" y="1259957"/>
          <a:ext cx="3394553" cy="9878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3210"/>
              </a:lnTo>
              <a:lnTo>
                <a:pt x="3394553" y="723210"/>
              </a:lnTo>
              <a:lnTo>
                <a:pt x="3394553" y="9878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42A038-13DA-4B41-9021-7DCA3CEFE00F}">
      <dsp:nvSpPr>
        <dsp:cNvPr id="0" name=""/>
        <dsp:cNvSpPr/>
      </dsp:nvSpPr>
      <dsp:spPr>
        <a:xfrm>
          <a:off x="4500825" y="1259957"/>
          <a:ext cx="91440" cy="98780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23210"/>
              </a:lnTo>
              <a:lnTo>
                <a:pt x="89566" y="723210"/>
              </a:lnTo>
              <a:lnTo>
                <a:pt x="89566" y="9878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81EC81-8724-4418-96F0-6E71A297B07F}">
      <dsp:nvSpPr>
        <dsp:cNvPr id="0" name=""/>
        <dsp:cNvSpPr/>
      </dsp:nvSpPr>
      <dsp:spPr>
        <a:xfrm>
          <a:off x="1332468" y="1259957"/>
          <a:ext cx="3214076" cy="1100731"/>
        </a:xfrm>
        <a:custGeom>
          <a:avLst/>
          <a:gdLst/>
          <a:ahLst/>
          <a:cxnLst/>
          <a:rect l="0" t="0" r="0" b="0"/>
          <a:pathLst>
            <a:path>
              <a:moveTo>
                <a:pt x="3214076" y="0"/>
              </a:moveTo>
              <a:lnTo>
                <a:pt x="3214076" y="836140"/>
              </a:lnTo>
              <a:lnTo>
                <a:pt x="0" y="836140"/>
              </a:lnTo>
              <a:lnTo>
                <a:pt x="0" y="110073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5771AE-8E5E-4FEE-9BD5-7C86F776898D}">
      <dsp:nvSpPr>
        <dsp:cNvPr id="0" name=""/>
        <dsp:cNvSpPr/>
      </dsp:nvSpPr>
      <dsp:spPr>
        <a:xfrm>
          <a:off x="2859738" y="0"/>
          <a:ext cx="3373613" cy="1259957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>
              <a:solidFill>
                <a:schemeClr val="tx2"/>
              </a:solidFill>
            </a:rPr>
            <a:t>صور مردودات المبيعات</a:t>
          </a:r>
          <a:endParaRPr lang="en-GB" sz="3200" b="1" kern="1200" dirty="0">
            <a:solidFill>
              <a:schemeClr val="tx2"/>
            </a:solidFill>
          </a:endParaRPr>
        </a:p>
      </dsp:txBody>
      <dsp:txXfrm>
        <a:off x="2859738" y="0"/>
        <a:ext cx="3373613" cy="1259957"/>
      </dsp:txXfrm>
    </dsp:sp>
    <dsp:sp modelId="{630C24BA-F663-49F9-8F64-95809A4D1DAE}">
      <dsp:nvSpPr>
        <dsp:cNvPr id="0" name=""/>
        <dsp:cNvSpPr/>
      </dsp:nvSpPr>
      <dsp:spPr>
        <a:xfrm>
          <a:off x="0" y="2360689"/>
          <a:ext cx="2664937" cy="31126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000" b="1" u="sng" kern="1200" dirty="0" smtClean="0">
            <a:solidFill>
              <a:schemeClr val="tx1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u="sng" kern="1200" dirty="0" smtClean="0">
              <a:solidFill>
                <a:srgbClr val="FFFF00"/>
              </a:solidFill>
            </a:rPr>
            <a:t>مردودات مبيعات على الحساب (بالأجل)</a:t>
          </a:r>
        </a:p>
        <a:p>
          <a:pPr lvl="0" algn="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solidFill>
                <a:srgbClr val="FF0000"/>
              </a:solidFill>
            </a:rPr>
            <a:t>×× </a:t>
          </a:r>
          <a:r>
            <a:rPr lang="ar-SA" sz="1800" b="1" kern="1200" dirty="0" smtClean="0"/>
            <a:t>      من </a:t>
          </a:r>
          <a:r>
            <a:rPr lang="ar-SA" sz="1800" b="1" kern="1200" dirty="0" err="1" smtClean="0"/>
            <a:t>حـ</a:t>
          </a:r>
          <a:r>
            <a:rPr lang="ar-SA" sz="1800" b="1" kern="1200" dirty="0" smtClean="0"/>
            <a:t>/مردودات المبيعات</a:t>
          </a:r>
        </a:p>
        <a:p>
          <a:pPr lvl="0" algn="r" defTabSz="889000" rtl="1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1800" b="0" kern="1200" dirty="0" smtClean="0">
              <a:solidFill>
                <a:srgbClr val="FF0000"/>
              </a:solidFill>
            </a:rPr>
            <a:t>      ××</a:t>
          </a:r>
          <a:r>
            <a:rPr lang="ar-SA" sz="1800" b="1" kern="1200" dirty="0" smtClean="0"/>
            <a:t>           إلى حـ/ المدينون</a:t>
          </a:r>
        </a:p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/>
            <a:t>            </a:t>
          </a:r>
          <a:r>
            <a:rPr lang="ar-SA" sz="1800" b="1" kern="1200" dirty="0" smtClean="0">
              <a:solidFill>
                <a:srgbClr val="FFFF00"/>
              </a:solidFill>
            </a:rPr>
            <a:t>إثبات مردودات مبيعات                  على الحساب</a:t>
          </a:r>
          <a:r>
            <a:rPr lang="ar-SA" sz="1400" b="1" kern="1200" dirty="0" smtClean="0">
              <a:solidFill>
                <a:srgbClr val="FFFF00"/>
              </a:solidFill>
            </a:rPr>
            <a:t>  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 dirty="0"/>
        </a:p>
      </dsp:txBody>
      <dsp:txXfrm>
        <a:off x="0" y="2360689"/>
        <a:ext cx="2664937" cy="3112663"/>
      </dsp:txXfrm>
    </dsp:sp>
    <dsp:sp modelId="{86C5A77F-AB6E-4A4A-8C1D-8BB601E7283D}">
      <dsp:nvSpPr>
        <dsp:cNvPr id="0" name=""/>
        <dsp:cNvSpPr/>
      </dsp:nvSpPr>
      <dsp:spPr>
        <a:xfrm>
          <a:off x="3197243" y="2247759"/>
          <a:ext cx="2786296" cy="31911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u="sng" kern="1200" dirty="0" smtClean="0">
              <a:solidFill>
                <a:srgbClr val="FFFF00"/>
              </a:solidFill>
            </a:rPr>
            <a:t>مردودات مبيعات بشيك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000" b="1" u="sng" kern="1200" dirty="0" smtClean="0">
            <a:solidFill>
              <a:srgbClr val="FF0000"/>
            </a:solidFill>
          </a:endParaRPr>
        </a:p>
        <a:p>
          <a:pPr lvl="0" algn="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solidFill>
                <a:srgbClr val="FF0000"/>
              </a:solidFill>
            </a:rPr>
            <a:t> ××</a:t>
          </a:r>
          <a:r>
            <a:rPr lang="ar-SA" sz="1800" b="1" kern="1200" dirty="0" smtClean="0"/>
            <a:t>      من </a:t>
          </a:r>
          <a:r>
            <a:rPr lang="ar-SA" sz="1800" b="1" kern="1200" dirty="0" err="1" smtClean="0"/>
            <a:t>حـ</a:t>
          </a:r>
          <a:r>
            <a:rPr lang="ar-SA" sz="1800" b="1" kern="1200" dirty="0" smtClean="0"/>
            <a:t>/مردودات المبيعات</a:t>
          </a:r>
        </a:p>
        <a:p>
          <a:pPr lvl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solidFill>
                <a:srgbClr val="FF0000"/>
              </a:solidFill>
            </a:rPr>
            <a:t>  ×× </a:t>
          </a:r>
          <a:r>
            <a:rPr lang="ar-SA" sz="1800" b="1" kern="1200" dirty="0" smtClean="0"/>
            <a:t>           إلى </a:t>
          </a:r>
          <a:r>
            <a:rPr lang="ar-SA" sz="1800" b="1" kern="1200" dirty="0" err="1" smtClean="0"/>
            <a:t>حـ</a:t>
          </a:r>
          <a:r>
            <a:rPr lang="ar-SA" sz="1800" b="1" kern="1200" dirty="0" smtClean="0"/>
            <a:t>/ البنك</a:t>
          </a:r>
        </a:p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/>
            <a:t>             </a:t>
          </a:r>
          <a:r>
            <a:rPr lang="ar-SA" sz="1800" b="1" kern="1200" dirty="0" smtClean="0">
              <a:solidFill>
                <a:srgbClr val="FFFF00"/>
              </a:solidFill>
            </a:rPr>
            <a:t>إثبات مردودات مبيعات                        بشيك  </a:t>
          </a:r>
          <a:r>
            <a:rPr lang="ar-SA" sz="1400" kern="1200" dirty="0" smtClean="0">
              <a:solidFill>
                <a:srgbClr val="FFFF00"/>
              </a:solidFill>
            </a:rPr>
            <a:t>    </a:t>
          </a:r>
          <a:endParaRPr lang="en-GB" sz="1400" kern="1200" dirty="0">
            <a:solidFill>
              <a:srgbClr val="FFFF00"/>
            </a:solidFill>
          </a:endParaRPr>
        </a:p>
      </dsp:txBody>
      <dsp:txXfrm>
        <a:off x="3197243" y="2247759"/>
        <a:ext cx="2786296" cy="3191183"/>
      </dsp:txXfrm>
    </dsp:sp>
    <dsp:sp modelId="{75EF487C-B16B-4EAF-B9C3-3B347ED9677D}">
      <dsp:nvSpPr>
        <dsp:cNvPr id="0" name=""/>
        <dsp:cNvSpPr/>
      </dsp:nvSpPr>
      <dsp:spPr>
        <a:xfrm>
          <a:off x="6512722" y="2247759"/>
          <a:ext cx="2856753" cy="31911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u="sng" kern="1200" dirty="0" smtClean="0">
              <a:solidFill>
                <a:srgbClr val="FFFF00"/>
              </a:solidFill>
            </a:rPr>
            <a:t>مردودات مبيعات نقدية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000" b="1" u="sng" kern="1200" dirty="0" smtClean="0">
            <a:solidFill>
              <a:srgbClr val="FF0000"/>
            </a:solidFill>
          </a:endParaRPr>
        </a:p>
        <a:p>
          <a:pPr lvl="0" algn="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solidFill>
                <a:srgbClr val="FF0000"/>
              </a:solidFill>
            </a:rPr>
            <a:t>×× </a:t>
          </a:r>
          <a:r>
            <a:rPr lang="ar-SA" sz="1800" b="1" kern="1200" dirty="0" smtClean="0"/>
            <a:t>    من </a:t>
          </a:r>
          <a:r>
            <a:rPr lang="ar-SA" sz="1800" b="1" kern="1200" dirty="0" err="1" smtClean="0"/>
            <a:t>حـ</a:t>
          </a:r>
          <a:r>
            <a:rPr lang="ar-SA" sz="1800" b="1" kern="1200" dirty="0" smtClean="0"/>
            <a:t>/مردودات المبيعات</a:t>
          </a:r>
        </a:p>
        <a:p>
          <a:pPr lvl="0" algn="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solidFill>
                <a:srgbClr val="FF0000"/>
              </a:solidFill>
            </a:rPr>
            <a:t>    ××</a:t>
          </a:r>
          <a:r>
            <a:rPr lang="ar-SA" sz="1800" b="1" kern="1200" dirty="0" smtClean="0"/>
            <a:t>         إلى </a:t>
          </a:r>
          <a:r>
            <a:rPr lang="ar-SA" sz="1800" b="1" kern="1200" dirty="0" err="1" smtClean="0"/>
            <a:t>حـ</a:t>
          </a:r>
          <a:r>
            <a:rPr lang="ar-SA" sz="1800" b="1" kern="1200" dirty="0" smtClean="0"/>
            <a:t>/ الصندوق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800" b="1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solidFill>
                <a:srgbClr val="FFFF00"/>
              </a:solidFill>
            </a:rPr>
            <a:t>          إثبات مردودات مبيعات                  نقداً</a:t>
          </a:r>
          <a:r>
            <a:rPr lang="ar-SA" sz="2000" kern="1200" dirty="0" smtClean="0"/>
            <a:t>  </a:t>
          </a:r>
          <a:endParaRPr lang="en-GB" sz="2000" kern="1200" dirty="0"/>
        </a:p>
      </dsp:txBody>
      <dsp:txXfrm>
        <a:off x="6512722" y="2247759"/>
        <a:ext cx="2856753" cy="31911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A002B9-51DD-4526-9DB5-1A4A1633DE5B}">
      <dsp:nvSpPr>
        <dsp:cNvPr id="0" name=""/>
        <dsp:cNvSpPr/>
      </dsp:nvSpPr>
      <dsp:spPr>
        <a:xfrm>
          <a:off x="4546545" y="1412349"/>
          <a:ext cx="3394553" cy="7441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9532"/>
              </a:lnTo>
              <a:lnTo>
                <a:pt x="3394553" y="479532"/>
              </a:lnTo>
              <a:lnTo>
                <a:pt x="3394553" y="7441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42A038-13DA-4B41-9021-7DCA3CEFE00F}">
      <dsp:nvSpPr>
        <dsp:cNvPr id="0" name=""/>
        <dsp:cNvSpPr/>
      </dsp:nvSpPr>
      <dsp:spPr>
        <a:xfrm>
          <a:off x="4500825" y="1412349"/>
          <a:ext cx="91440" cy="7441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9532"/>
              </a:lnTo>
              <a:lnTo>
                <a:pt x="89566" y="479532"/>
              </a:lnTo>
              <a:lnTo>
                <a:pt x="89566" y="7441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81EC81-8724-4418-96F0-6E71A297B07F}">
      <dsp:nvSpPr>
        <dsp:cNvPr id="0" name=""/>
        <dsp:cNvSpPr/>
      </dsp:nvSpPr>
      <dsp:spPr>
        <a:xfrm>
          <a:off x="1332468" y="1412349"/>
          <a:ext cx="3214076" cy="857053"/>
        </a:xfrm>
        <a:custGeom>
          <a:avLst/>
          <a:gdLst/>
          <a:ahLst/>
          <a:cxnLst/>
          <a:rect l="0" t="0" r="0" b="0"/>
          <a:pathLst>
            <a:path>
              <a:moveTo>
                <a:pt x="3214076" y="0"/>
              </a:moveTo>
              <a:lnTo>
                <a:pt x="3214076" y="592462"/>
              </a:lnTo>
              <a:lnTo>
                <a:pt x="0" y="592462"/>
              </a:lnTo>
              <a:lnTo>
                <a:pt x="0" y="8570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5771AE-8E5E-4FEE-9BD5-7C86F776898D}">
      <dsp:nvSpPr>
        <dsp:cNvPr id="0" name=""/>
        <dsp:cNvSpPr/>
      </dsp:nvSpPr>
      <dsp:spPr>
        <a:xfrm>
          <a:off x="2859738" y="0"/>
          <a:ext cx="3373613" cy="1412349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>
              <a:solidFill>
                <a:schemeClr val="tx2"/>
              </a:solidFill>
            </a:rPr>
            <a:t>صور مسموحات المبيعات</a:t>
          </a:r>
          <a:endParaRPr lang="en-GB" sz="3200" b="1" kern="1200" dirty="0">
            <a:solidFill>
              <a:schemeClr val="tx2"/>
            </a:solidFill>
          </a:endParaRPr>
        </a:p>
      </dsp:txBody>
      <dsp:txXfrm>
        <a:off x="2859738" y="0"/>
        <a:ext cx="3373613" cy="1412349"/>
      </dsp:txXfrm>
    </dsp:sp>
    <dsp:sp modelId="{630C24BA-F663-49F9-8F64-95809A4D1DAE}">
      <dsp:nvSpPr>
        <dsp:cNvPr id="0" name=""/>
        <dsp:cNvSpPr/>
      </dsp:nvSpPr>
      <dsp:spPr>
        <a:xfrm>
          <a:off x="0" y="2269403"/>
          <a:ext cx="2664937" cy="31126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000" b="1" u="sng" kern="1200" dirty="0" smtClean="0">
            <a:solidFill>
              <a:schemeClr val="tx1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u="sng" kern="1200" dirty="0" smtClean="0">
              <a:solidFill>
                <a:srgbClr val="FFFF00"/>
              </a:solidFill>
            </a:rPr>
            <a:t>مسموحات مبيعات على الحساب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u="sng" kern="1200" dirty="0" smtClean="0">
              <a:solidFill>
                <a:srgbClr val="FFFF00"/>
              </a:solidFill>
            </a:rPr>
            <a:t>(بالأجل)</a:t>
          </a:r>
        </a:p>
        <a:p>
          <a:pPr lvl="0" algn="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solidFill>
                <a:srgbClr val="FF0000"/>
              </a:solidFill>
            </a:rPr>
            <a:t>×× </a:t>
          </a:r>
          <a:r>
            <a:rPr lang="ar-SA" sz="1800" b="1" kern="1200" dirty="0" smtClean="0"/>
            <a:t>    من </a:t>
          </a:r>
          <a:r>
            <a:rPr lang="ar-SA" sz="1800" b="1" kern="1200" dirty="0" err="1" smtClean="0"/>
            <a:t>حـ</a:t>
          </a:r>
          <a:r>
            <a:rPr lang="ar-SA" sz="1800" b="1" kern="1200" dirty="0" smtClean="0"/>
            <a:t>/مسموحات المبيعات</a:t>
          </a:r>
        </a:p>
        <a:p>
          <a:pPr lvl="0" algn="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1800" b="0" kern="1200" dirty="0" smtClean="0">
              <a:solidFill>
                <a:srgbClr val="FF0000"/>
              </a:solidFill>
            </a:rPr>
            <a:t>     ××            </a:t>
          </a:r>
          <a:r>
            <a:rPr lang="ar-SA" sz="1800" b="1" kern="1200" dirty="0" smtClean="0"/>
            <a:t> إلى حـ/ المدينون</a:t>
          </a:r>
        </a:p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/>
            <a:t>           </a:t>
          </a:r>
          <a:r>
            <a:rPr lang="ar-SA" sz="1800" b="1" kern="1200" dirty="0" smtClean="0">
              <a:solidFill>
                <a:srgbClr val="FFFF00"/>
              </a:solidFill>
            </a:rPr>
            <a:t>إثبات مسموحات مبيعات                  على الحساب</a:t>
          </a:r>
          <a:r>
            <a:rPr lang="ar-SA" sz="1400" b="1" kern="1200" dirty="0" smtClean="0">
              <a:solidFill>
                <a:srgbClr val="FFFF00"/>
              </a:solidFill>
            </a:rPr>
            <a:t>  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 dirty="0"/>
        </a:p>
      </dsp:txBody>
      <dsp:txXfrm>
        <a:off x="0" y="2269403"/>
        <a:ext cx="2664937" cy="3112663"/>
      </dsp:txXfrm>
    </dsp:sp>
    <dsp:sp modelId="{86C5A77F-AB6E-4A4A-8C1D-8BB601E7283D}">
      <dsp:nvSpPr>
        <dsp:cNvPr id="0" name=""/>
        <dsp:cNvSpPr/>
      </dsp:nvSpPr>
      <dsp:spPr>
        <a:xfrm>
          <a:off x="3197243" y="2156473"/>
          <a:ext cx="2786296" cy="31911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u="sng" kern="1200" dirty="0" smtClean="0">
              <a:solidFill>
                <a:srgbClr val="FFFF00"/>
              </a:solidFill>
            </a:rPr>
            <a:t>مسموحات مبيعات بشيك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000" b="1" u="sng" kern="1200" dirty="0" smtClean="0">
            <a:solidFill>
              <a:srgbClr val="FF0000"/>
            </a:solidFill>
          </a:endParaRPr>
        </a:p>
        <a:p>
          <a:pPr lvl="0" algn="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solidFill>
                <a:srgbClr val="FF0000"/>
              </a:solidFill>
            </a:rPr>
            <a:t>××</a:t>
          </a:r>
          <a:r>
            <a:rPr lang="ar-SA" sz="1800" b="1" kern="1200" dirty="0" smtClean="0"/>
            <a:t>     من </a:t>
          </a:r>
          <a:r>
            <a:rPr lang="ar-SA" sz="1800" b="1" kern="1200" dirty="0" err="1" smtClean="0"/>
            <a:t>حـ</a:t>
          </a:r>
          <a:r>
            <a:rPr lang="ar-SA" sz="1800" b="1" kern="1200" dirty="0" smtClean="0"/>
            <a:t>/مسموحات المبيعات</a:t>
          </a:r>
        </a:p>
        <a:p>
          <a:pPr lvl="0" algn="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solidFill>
                <a:srgbClr val="FF0000"/>
              </a:solidFill>
            </a:rPr>
            <a:t>    ×× </a:t>
          </a:r>
          <a:r>
            <a:rPr lang="ar-SA" sz="1800" b="1" kern="1200" dirty="0" smtClean="0"/>
            <a:t>                إلى </a:t>
          </a:r>
          <a:r>
            <a:rPr lang="ar-SA" sz="1800" b="1" kern="1200" dirty="0" err="1" smtClean="0"/>
            <a:t>حـ</a:t>
          </a:r>
          <a:r>
            <a:rPr lang="ar-SA" sz="1800" b="1" kern="1200" dirty="0" smtClean="0"/>
            <a:t>/ البنك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800" b="1" kern="1200" dirty="0" smtClean="0"/>
        </a:p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solidFill>
                <a:srgbClr val="FFFF00"/>
              </a:solidFill>
            </a:rPr>
            <a:t>             إثبات مسموحات مبيعات                        بشيك  </a:t>
          </a:r>
          <a:r>
            <a:rPr lang="ar-SA" sz="1400" kern="1200" dirty="0" smtClean="0">
              <a:solidFill>
                <a:srgbClr val="FFFF00"/>
              </a:solidFill>
            </a:rPr>
            <a:t>    </a:t>
          </a:r>
          <a:endParaRPr lang="en-GB" sz="1400" kern="1200" dirty="0">
            <a:solidFill>
              <a:srgbClr val="FFFF00"/>
            </a:solidFill>
          </a:endParaRPr>
        </a:p>
      </dsp:txBody>
      <dsp:txXfrm>
        <a:off x="3197243" y="2156473"/>
        <a:ext cx="2786296" cy="3191183"/>
      </dsp:txXfrm>
    </dsp:sp>
    <dsp:sp modelId="{75EF487C-B16B-4EAF-B9C3-3B347ED9677D}">
      <dsp:nvSpPr>
        <dsp:cNvPr id="0" name=""/>
        <dsp:cNvSpPr/>
      </dsp:nvSpPr>
      <dsp:spPr>
        <a:xfrm>
          <a:off x="6512722" y="2156473"/>
          <a:ext cx="2856753" cy="31911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u="sng" kern="1200" dirty="0" smtClean="0">
              <a:solidFill>
                <a:srgbClr val="FFFF00"/>
              </a:solidFill>
            </a:rPr>
            <a:t>مسموحات مبيعات نقدية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000" b="1" u="sng" kern="1200" dirty="0" smtClean="0">
            <a:solidFill>
              <a:srgbClr val="FF0000"/>
            </a:solidFill>
          </a:endParaRPr>
        </a:p>
        <a:p>
          <a:pPr lvl="0" algn="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solidFill>
                <a:srgbClr val="FF0000"/>
              </a:solidFill>
            </a:rPr>
            <a:t>×× </a:t>
          </a:r>
          <a:r>
            <a:rPr lang="ar-SA" sz="1800" b="1" kern="1200" dirty="0" smtClean="0"/>
            <a:t>    من </a:t>
          </a:r>
          <a:r>
            <a:rPr lang="ar-SA" sz="1800" b="1" kern="1200" dirty="0" err="1" smtClean="0"/>
            <a:t>حـ</a:t>
          </a:r>
          <a:r>
            <a:rPr lang="ar-SA" sz="1800" b="1" kern="1200" dirty="0" smtClean="0"/>
            <a:t>/مسموحات المبيعات</a:t>
          </a:r>
        </a:p>
        <a:p>
          <a:pPr lvl="0" algn="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/>
            <a:t>    </a:t>
          </a:r>
          <a:r>
            <a:rPr lang="ar-SA" sz="1800" b="1" kern="1200" dirty="0" smtClean="0">
              <a:solidFill>
                <a:srgbClr val="FF0000"/>
              </a:solidFill>
            </a:rPr>
            <a:t>××</a:t>
          </a:r>
          <a:r>
            <a:rPr lang="ar-SA" sz="1800" b="1" kern="1200" dirty="0" smtClean="0"/>
            <a:t>              إلى حـ/ الصندوق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800" b="1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solidFill>
                <a:srgbClr val="FFFF00"/>
              </a:solidFill>
            </a:rPr>
            <a:t>          إثبات مسموحات مبيعات                 نقدية</a:t>
          </a:r>
          <a:r>
            <a:rPr lang="ar-SA" sz="2000" kern="1200" dirty="0" smtClean="0"/>
            <a:t> </a:t>
          </a:r>
          <a:endParaRPr lang="en-GB" sz="2000" kern="1200" dirty="0"/>
        </a:p>
      </dsp:txBody>
      <dsp:txXfrm>
        <a:off x="6512722" y="2156473"/>
        <a:ext cx="2856753" cy="31911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10/22/2015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824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9441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3594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8191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6786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1527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3234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0768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4569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5020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3747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5459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0379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9821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3350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6961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4177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[        ]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3451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0150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0532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5777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418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King Faisal University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prstClr val="white"/>
                </a:solidFill>
                <a:latin typeface="Calibri"/>
                <a:cs typeface="Arial"/>
              </a:rPr>
              <a:t>جامعة الملك فيصل</a:t>
            </a:r>
            <a:endParaRPr lang="en-US" sz="1600" b="1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prstClr val="white"/>
                </a:solidFill>
                <a:latin typeface="Calibri"/>
              </a:rPr>
              <a:t>Deanship of E-Learning and Distance Education</a:t>
            </a:r>
            <a:endParaRPr lang="en-US" sz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prstClr val="white"/>
                </a:solidFill>
                <a:latin typeface="Calibri"/>
                <a:cs typeface="Arial"/>
              </a:rPr>
              <a:t>عمادة التعلم الإلكتروني والتعليم عن بعد</a:t>
            </a:r>
            <a:endParaRPr lang="en-US" sz="16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962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King Faisal University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prstClr val="white"/>
                </a:solidFill>
                <a:latin typeface="Calibri"/>
                <a:cs typeface="Arial"/>
              </a:rPr>
              <a:t>جامعة الملك فيصل</a:t>
            </a:r>
            <a:endParaRPr lang="en-US" sz="1600" b="1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prstClr val="white"/>
                </a:solidFill>
                <a:latin typeface="Calibri"/>
              </a:rPr>
              <a:t>Deanship of E-Learning and Distance Education</a:t>
            </a:r>
            <a:endParaRPr lang="en-US" sz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prstClr val="white"/>
                </a:solidFill>
                <a:latin typeface="Calibri"/>
                <a:cs typeface="Arial"/>
              </a:rPr>
              <a:t>عمادة التعلم الإلكتروني والتعليم عن بعد</a:t>
            </a:r>
            <a:endParaRPr lang="en-US" sz="16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120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solidFill>
                  <a:prstClr val="white"/>
                </a:solidFill>
                <a:cs typeface="Arial" pitchFamily="34" charset="0"/>
              </a:rPr>
              <a:pPr/>
              <a:t>1</a:t>
            </a:fld>
            <a:endParaRPr lang="en-US" dirty="0" smtClean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altLang="en-US" sz="4400" b="1" dirty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مبادئ المحاسبة (1)</a:t>
            </a:r>
            <a:endParaRPr lang="ar-SA" altLang="en-US" sz="44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أسامة محمد صالح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prstClr val="white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prstClr val="white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42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ar-SA" altLang="en-US" sz="4000" b="1" dirty="0">
                <a:solidFill>
                  <a:srgbClr val="C00000"/>
                </a:solidFill>
                <a:cs typeface="Arial" pitchFamily="34" charset="0"/>
              </a:rPr>
              <a:t>المحاضرة </a:t>
            </a:r>
            <a:r>
              <a:rPr lang="ar-SA" altLang="en-US" sz="4000" b="1" dirty="0" smtClean="0">
                <a:solidFill>
                  <a:srgbClr val="C00000"/>
                </a:solidFill>
                <a:cs typeface="Arial" pitchFamily="34" charset="0"/>
              </a:rPr>
              <a:t>العاشرة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888841" y="4110685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عنوان </a:t>
            </a:r>
            <a:r>
              <a:rPr lang="ar-SA" sz="4000" b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المحاضرة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b="1" u="sng" dirty="0">
                <a:solidFill>
                  <a:srgbClr val="FF0000"/>
                </a:solidFill>
                <a:cs typeface="Arial" pitchFamily="34" charset="0"/>
              </a:rPr>
              <a:t>تحليل وتسجيل عمليات البضاعة في المنشآت التجارية </a:t>
            </a:r>
            <a:r>
              <a:rPr lang="ar-SA" b="1" u="sng" dirty="0" smtClean="0">
                <a:solidFill>
                  <a:srgbClr val="FF0000"/>
                </a:solidFill>
                <a:cs typeface="Arial" pitchFamily="34" charset="0"/>
              </a:rPr>
              <a:t>ج2</a:t>
            </a:r>
            <a:endParaRPr lang="ar-SA" b="1" u="sng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altLang="en-US" sz="3500" b="1" u="sng" dirty="0">
                <a:solidFill>
                  <a:srgbClr val="002060"/>
                </a:solidFill>
                <a:latin typeface="Tahoma" pitchFamily="34" charset="0"/>
                <a:cs typeface="Susan" pitchFamily="10" charset="-78"/>
              </a:rPr>
              <a:t>النقاط الرئيسية: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0" hangingPunct="0">
              <a:buFont typeface="Arial" pitchFamily="34" charset="0"/>
              <a:buChar char="•"/>
              <a:defRPr/>
            </a:pPr>
            <a:r>
              <a:rPr lang="ar-SA" dirty="0">
                <a:solidFill>
                  <a:prstClr val="black"/>
                </a:solidFill>
              </a:rPr>
              <a:t>تسجيل </a:t>
            </a:r>
            <a:r>
              <a:rPr lang="ar-SA" dirty="0" smtClean="0">
                <a:solidFill>
                  <a:prstClr val="black"/>
                </a:solidFill>
              </a:rPr>
              <a:t>المبيعات</a:t>
            </a:r>
            <a:endParaRPr lang="en-GB" dirty="0">
              <a:solidFill>
                <a:prstClr val="black"/>
              </a:solidFill>
            </a:endParaRPr>
          </a:p>
          <a:p>
            <a:pPr lvl="0" eaLnBrk="0" hangingPunct="0">
              <a:buFont typeface="Arial" pitchFamily="34" charset="0"/>
              <a:buChar char="•"/>
              <a:defRPr/>
            </a:pPr>
            <a:r>
              <a:rPr lang="ar-SA" dirty="0">
                <a:solidFill>
                  <a:prstClr val="black"/>
                </a:solidFill>
              </a:rPr>
              <a:t>تسجيل مردودات </a:t>
            </a:r>
            <a:r>
              <a:rPr lang="ar-SA" dirty="0" smtClean="0">
                <a:solidFill>
                  <a:prstClr val="black"/>
                </a:solidFill>
              </a:rPr>
              <a:t>المبيعات</a:t>
            </a:r>
            <a:endParaRPr lang="ar-SA" dirty="0">
              <a:solidFill>
                <a:prstClr val="black"/>
              </a:solidFill>
            </a:endParaRPr>
          </a:p>
          <a:p>
            <a:pPr lvl="0" eaLnBrk="0" hangingPunct="0">
              <a:buFont typeface="Arial" pitchFamily="34" charset="0"/>
              <a:buChar char="•"/>
              <a:defRPr/>
            </a:pPr>
            <a:r>
              <a:rPr lang="ar-SA" dirty="0">
                <a:solidFill>
                  <a:prstClr val="black"/>
                </a:solidFill>
              </a:rPr>
              <a:t>تسجيل مسموحات </a:t>
            </a:r>
            <a:r>
              <a:rPr lang="ar-SA" dirty="0" smtClean="0">
                <a:solidFill>
                  <a:prstClr val="black"/>
                </a:solidFill>
              </a:rPr>
              <a:t>المبيعات</a:t>
            </a:r>
            <a:endParaRPr lang="ar-SA" dirty="0">
              <a:solidFill>
                <a:prstClr val="black"/>
              </a:solidFill>
            </a:endParaRPr>
          </a:p>
          <a:p>
            <a:pPr lvl="0" eaLnBrk="0" hangingPunct="0">
              <a:buFont typeface="Arial" pitchFamily="34" charset="0"/>
              <a:buChar char="•"/>
              <a:defRPr/>
            </a:pPr>
            <a:r>
              <a:rPr lang="ar-SA" dirty="0">
                <a:solidFill>
                  <a:prstClr val="black"/>
                </a:solidFill>
              </a:rPr>
              <a:t>تسجيل خصم </a:t>
            </a:r>
            <a:r>
              <a:rPr lang="ar-SA" dirty="0" smtClean="0">
                <a:solidFill>
                  <a:prstClr val="black"/>
                </a:solidFill>
              </a:rPr>
              <a:t>المبيعات</a:t>
            </a:r>
            <a:endParaRPr lang="en-GB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796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9258300" cy="1143000"/>
          </a:xfrm>
        </p:spPr>
        <p:txBody>
          <a:bodyPr/>
          <a:lstStyle/>
          <a:p>
            <a:pPr>
              <a:defRPr/>
            </a:pPr>
            <a:r>
              <a:rPr lang="en-US" sz="3200" b="1" dirty="0" smtClean="0">
                <a:solidFill>
                  <a:srgbClr val="FF0000"/>
                </a:solidFill>
              </a:rPr>
              <a:t>Sales</a:t>
            </a:r>
            <a:r>
              <a:rPr lang="ar-SA" sz="2800" b="1" dirty="0" smtClean="0">
                <a:solidFill>
                  <a:schemeClr val="tx2"/>
                </a:solidFill>
              </a:rPr>
              <a:t>المبيعات  </a:t>
            </a:r>
            <a:br>
              <a:rPr lang="ar-SA" sz="2800" b="1" dirty="0" smtClean="0">
                <a:solidFill>
                  <a:schemeClr val="tx2"/>
                </a:solidFill>
              </a:rPr>
            </a:br>
            <a:r>
              <a:rPr lang="ar-SA" sz="2800" dirty="0" smtClean="0"/>
              <a:t> المبيعات هي المصدر الرئيسي لإيرادات المنشأة التجارية، ويعد حساب المبيعات من حسابات الإيرادات لذا فإن طبيعته دائنة </a:t>
            </a:r>
            <a:endParaRPr lang="en-GB" sz="2800" dirty="0"/>
          </a:p>
        </p:txBody>
      </p:sp>
      <p:sp>
        <p:nvSpPr>
          <p:cNvPr id="206851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r>
              <a:rPr lang="ar-SA" altLang="en-US" sz="2800" smtClean="0">
                <a:cs typeface="Arial" pitchFamily="34" charset="0"/>
              </a:rPr>
              <a:t> </a:t>
            </a:r>
            <a:endParaRPr lang="en-GB" altLang="en-US" sz="2800" smtClean="0">
              <a:cs typeface="Arial" pitchFamily="34" charset="0"/>
            </a:endParaRPr>
          </a:p>
        </p:txBody>
      </p:sp>
      <p:sp>
        <p:nvSpPr>
          <p:cNvPr id="20685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38CAFA4-AFD8-487D-96C7-2CF8F75E6C7D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02223"/>
              </p:ext>
            </p:extLst>
          </p:nvPr>
        </p:nvGraphicFramePr>
        <p:xfrm>
          <a:off x="495300" y="1447799"/>
          <a:ext cx="8915400" cy="4419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864522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16496" y="116632"/>
            <a:ext cx="9489504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altLang="en-US" sz="1600" b="1" u="sng" dirty="0" smtClean="0">
                <a:solidFill>
                  <a:srgbClr val="FF0000"/>
                </a:solidFill>
                <a:latin typeface="+mn-lt"/>
              </a:rPr>
              <a:t>مثال: على </a:t>
            </a:r>
            <a:r>
              <a:rPr lang="ar-SA" altLang="en-US" sz="1600" b="1" u="sng" dirty="0">
                <a:solidFill>
                  <a:srgbClr val="FF0000"/>
                </a:solidFill>
                <a:latin typeface="+mn-lt"/>
              </a:rPr>
              <a:t>حالة </a:t>
            </a:r>
            <a:r>
              <a:rPr lang="ar-SA" altLang="en-US" sz="1600" b="1" u="sng" dirty="0" smtClean="0">
                <a:solidFill>
                  <a:srgbClr val="FF0000"/>
                </a:solidFill>
                <a:latin typeface="+mn-lt"/>
              </a:rPr>
              <a:t>المبيعات النقدية: </a:t>
            </a:r>
            <a:r>
              <a:rPr lang="ar-SA" altLang="en-US" sz="1600" b="1" dirty="0">
                <a:solidFill>
                  <a:srgbClr val="013E36"/>
                </a:solidFill>
              </a:rPr>
              <a:t> في يوم 6 / 3/ </a:t>
            </a:r>
            <a:r>
              <a:rPr lang="ar-SA" altLang="en-US" sz="1600" b="1" dirty="0" smtClean="0">
                <a:solidFill>
                  <a:srgbClr val="013E36"/>
                </a:solidFill>
              </a:rPr>
              <a:t>1436باعت  </a:t>
            </a:r>
            <a:r>
              <a:rPr lang="ar-SA" altLang="en-US" sz="1600" b="1" dirty="0">
                <a:solidFill>
                  <a:srgbClr val="013E36"/>
                </a:solidFill>
              </a:rPr>
              <a:t>شركة </a:t>
            </a:r>
            <a:r>
              <a:rPr lang="ar-SA" altLang="en-US" sz="1600" b="1" dirty="0" smtClean="0">
                <a:solidFill>
                  <a:srgbClr val="013E36"/>
                </a:solidFill>
              </a:rPr>
              <a:t>ايمن بضاعة </a:t>
            </a:r>
            <a:r>
              <a:rPr lang="ar-SA" altLang="en-US" sz="1600" b="1" dirty="0">
                <a:solidFill>
                  <a:srgbClr val="013E36"/>
                </a:solidFill>
              </a:rPr>
              <a:t>بمبلغ </a:t>
            </a:r>
            <a:r>
              <a:rPr lang="ar-SA" altLang="en-US" sz="1600" b="1" dirty="0" smtClean="0">
                <a:solidFill>
                  <a:srgbClr val="013E36"/>
                </a:solidFill>
              </a:rPr>
              <a:t>5000 </a:t>
            </a:r>
            <a:r>
              <a:rPr lang="ar-SA" altLang="en-US" sz="1600" b="1" dirty="0">
                <a:solidFill>
                  <a:srgbClr val="013E36"/>
                </a:solidFill>
              </a:rPr>
              <a:t>ريال </a:t>
            </a:r>
            <a:r>
              <a:rPr lang="ar-SA" altLang="en-US" sz="1600" b="1" dirty="0" smtClean="0">
                <a:solidFill>
                  <a:srgbClr val="013E36"/>
                </a:solidFill>
              </a:rPr>
              <a:t> الي شركة البيان المتحدة  </a:t>
            </a:r>
            <a:r>
              <a:rPr lang="ar-SA" altLang="en-US" sz="1600" b="1" dirty="0" smtClean="0">
                <a:solidFill>
                  <a:srgbClr val="FF0000"/>
                </a:solidFill>
              </a:rPr>
              <a:t>وحصلت المبلغ </a:t>
            </a:r>
            <a:r>
              <a:rPr lang="ar-SA" altLang="en-US" sz="1600" b="1" dirty="0">
                <a:solidFill>
                  <a:srgbClr val="FF0000"/>
                </a:solidFill>
              </a:rPr>
              <a:t>نقدا</a:t>
            </a:r>
          </a:p>
          <a:p>
            <a:endParaRPr lang="ar-SA" altLang="en-US" sz="1600" b="1" u="sng" dirty="0">
              <a:solidFill>
                <a:srgbClr val="FF0000"/>
              </a:solidFill>
              <a:latin typeface="+mn-lt"/>
            </a:endParaRPr>
          </a:p>
          <a:p>
            <a:endParaRPr lang="ar-SA" altLang="en-US" sz="2800" u="sng" dirty="0" smtClean="0">
              <a:solidFill>
                <a:srgbClr val="FF0000"/>
              </a:solidFill>
              <a:latin typeface="+mn-lt"/>
            </a:endParaRPr>
          </a:p>
          <a:p>
            <a:endParaRPr lang="en-US" altLang="en-US" sz="2800" u="sng" dirty="0" smtClean="0">
              <a:solidFill>
                <a:srgbClr val="FF0000"/>
              </a:solidFill>
              <a:latin typeface="+mn-lt"/>
            </a:endParaRPr>
          </a:p>
          <a:p>
            <a:endParaRPr lang="en-US" altLang="en-US" sz="2800" u="sng" dirty="0">
              <a:solidFill>
                <a:srgbClr val="FF0000"/>
              </a:solidFill>
              <a:latin typeface="+mn-lt"/>
            </a:endParaRPr>
          </a:p>
          <a:p>
            <a:r>
              <a:rPr lang="ar-SA" altLang="en-US" sz="1600" b="1" u="sng" dirty="0" smtClean="0">
                <a:solidFill>
                  <a:srgbClr val="FF0000"/>
                </a:solidFill>
                <a:latin typeface="+mn-lt"/>
              </a:rPr>
              <a:t>مثال: </a:t>
            </a:r>
            <a:r>
              <a:rPr lang="ar-SA" altLang="en-US" sz="1600" b="1" u="sng" dirty="0">
                <a:solidFill>
                  <a:srgbClr val="FF0000"/>
                </a:solidFill>
                <a:latin typeface="+mn-lt"/>
              </a:rPr>
              <a:t>علي حالة </a:t>
            </a:r>
            <a:r>
              <a:rPr lang="ar-SA" altLang="en-US" sz="1600" b="1" u="sng" dirty="0" smtClean="0">
                <a:solidFill>
                  <a:srgbClr val="FF0000"/>
                </a:solidFill>
                <a:latin typeface="+mn-lt"/>
              </a:rPr>
              <a:t>المبيعات </a:t>
            </a:r>
            <a:r>
              <a:rPr lang="ar-SA" altLang="en-US" sz="1600" b="1" u="sng" dirty="0">
                <a:solidFill>
                  <a:srgbClr val="FF0000"/>
                </a:solidFill>
                <a:latin typeface="+mn-lt"/>
              </a:rPr>
              <a:t>بشيك </a:t>
            </a:r>
            <a:r>
              <a:rPr lang="ar-SA" altLang="en-US" sz="1600" b="1" dirty="0" smtClean="0">
                <a:solidFill>
                  <a:srgbClr val="013E36"/>
                </a:solidFill>
                <a:latin typeface="Calibri"/>
              </a:rPr>
              <a:t>:في </a:t>
            </a:r>
            <a:r>
              <a:rPr lang="ar-SA" altLang="en-US" sz="1600" b="1" dirty="0">
                <a:solidFill>
                  <a:srgbClr val="013E36"/>
                </a:solidFill>
                <a:latin typeface="Calibri"/>
              </a:rPr>
              <a:t>يوم 10/ 3 </a:t>
            </a:r>
            <a:r>
              <a:rPr lang="ar-SA" altLang="en-US" sz="1600" b="1" dirty="0" smtClean="0">
                <a:solidFill>
                  <a:srgbClr val="013E36"/>
                </a:solidFill>
                <a:latin typeface="Calibri"/>
              </a:rPr>
              <a:t>/</a:t>
            </a:r>
            <a:r>
              <a:rPr lang="ar-SA" altLang="en-US" sz="1600" b="1" dirty="0">
                <a:solidFill>
                  <a:srgbClr val="013E36"/>
                </a:solidFill>
                <a:latin typeface="Calibri"/>
              </a:rPr>
              <a:t>1</a:t>
            </a:r>
            <a:r>
              <a:rPr lang="ar-SA" altLang="en-US" sz="1600" b="1" dirty="0" smtClean="0">
                <a:solidFill>
                  <a:srgbClr val="013E36"/>
                </a:solidFill>
              </a:rPr>
              <a:t>436باعت  </a:t>
            </a:r>
            <a:r>
              <a:rPr lang="ar-SA" altLang="en-US" sz="1600" b="1" dirty="0">
                <a:solidFill>
                  <a:srgbClr val="013E36"/>
                </a:solidFill>
              </a:rPr>
              <a:t>شركة ايمن بضاعة بمبلغ </a:t>
            </a:r>
            <a:r>
              <a:rPr lang="ar-SA" altLang="en-US" sz="1600" b="1" dirty="0" smtClean="0">
                <a:solidFill>
                  <a:srgbClr val="013E36"/>
                </a:solidFill>
              </a:rPr>
              <a:t>7000 </a:t>
            </a:r>
            <a:r>
              <a:rPr lang="ar-SA" altLang="en-US" sz="1600" b="1" dirty="0">
                <a:solidFill>
                  <a:srgbClr val="013E36"/>
                </a:solidFill>
              </a:rPr>
              <a:t>ريال  الي شركة </a:t>
            </a:r>
            <a:r>
              <a:rPr lang="ar-SA" altLang="en-US" sz="1600" b="1" dirty="0" smtClean="0">
                <a:solidFill>
                  <a:srgbClr val="013E36"/>
                </a:solidFill>
              </a:rPr>
              <a:t>الدمام </a:t>
            </a:r>
            <a:r>
              <a:rPr lang="ar-SA" altLang="en-US" sz="1600" b="1" dirty="0" smtClean="0">
                <a:solidFill>
                  <a:srgbClr val="FF0000"/>
                </a:solidFill>
              </a:rPr>
              <a:t>وحصلت </a:t>
            </a:r>
            <a:r>
              <a:rPr lang="ar-SA" altLang="en-US" sz="1600" b="1" dirty="0">
                <a:solidFill>
                  <a:srgbClr val="FF0000"/>
                </a:solidFill>
              </a:rPr>
              <a:t>المبلغ  </a:t>
            </a:r>
            <a:r>
              <a:rPr lang="ar-SA" altLang="en-US" sz="1600" b="1" dirty="0" smtClean="0">
                <a:solidFill>
                  <a:srgbClr val="FF0000"/>
                </a:solidFill>
              </a:rPr>
              <a:t>بشيك</a:t>
            </a:r>
            <a:endParaRPr lang="ar-SA" altLang="en-US" sz="1600" b="1" dirty="0">
              <a:solidFill>
                <a:srgbClr val="FF0000"/>
              </a:solidFill>
            </a:endParaRPr>
          </a:p>
          <a:p>
            <a:pPr lvl="0"/>
            <a:endParaRPr lang="ar-SA" altLang="en-US" sz="2800" u="sng" dirty="0">
              <a:solidFill>
                <a:srgbClr val="FF0000"/>
              </a:solidFill>
              <a:latin typeface="Calibri"/>
            </a:endParaRPr>
          </a:p>
          <a:p>
            <a:pPr lvl="0"/>
            <a:endParaRPr lang="en-US" altLang="en-US" sz="2800" u="sng" dirty="0">
              <a:solidFill>
                <a:srgbClr val="FF0000"/>
              </a:solidFill>
              <a:latin typeface="Calibri"/>
            </a:endParaRPr>
          </a:p>
          <a:p>
            <a:pPr lvl="0"/>
            <a:endParaRPr lang="en-US" altLang="en-US" sz="1400" u="sng" dirty="0">
              <a:solidFill>
                <a:srgbClr val="FF0000"/>
              </a:solidFill>
              <a:latin typeface="Calibri"/>
            </a:endParaRPr>
          </a:p>
          <a:p>
            <a:endParaRPr lang="ar-SA" altLang="en-US" sz="2800" u="sng" dirty="0" smtClean="0">
              <a:solidFill>
                <a:srgbClr val="FF0000"/>
              </a:solidFill>
              <a:latin typeface="+mn-lt"/>
            </a:endParaRPr>
          </a:p>
          <a:p>
            <a:endParaRPr lang="en-US" altLang="en-US" sz="2800" u="sng" dirty="0" smtClean="0">
              <a:solidFill>
                <a:srgbClr val="FF0000"/>
              </a:solidFill>
              <a:latin typeface="+mn-lt"/>
            </a:endParaRPr>
          </a:p>
          <a:p>
            <a:pPr lvl="0"/>
            <a:r>
              <a:rPr lang="ar-SA" altLang="en-US" sz="1600" b="1" u="sng" dirty="0">
                <a:solidFill>
                  <a:srgbClr val="FF0000"/>
                </a:solidFill>
                <a:latin typeface="+mn-lt"/>
              </a:rPr>
              <a:t>مثال </a:t>
            </a:r>
            <a:r>
              <a:rPr lang="ar-SA" altLang="en-US" sz="1600" b="1" u="sng" dirty="0" smtClean="0">
                <a:solidFill>
                  <a:srgbClr val="FF0000"/>
                </a:solidFill>
                <a:latin typeface="+mn-lt"/>
              </a:rPr>
              <a:t>:علي </a:t>
            </a:r>
            <a:r>
              <a:rPr lang="ar-SA" altLang="en-US" sz="1600" b="1" u="sng" dirty="0">
                <a:solidFill>
                  <a:srgbClr val="FF0000"/>
                </a:solidFill>
                <a:latin typeface="+mn-lt"/>
              </a:rPr>
              <a:t>حالة  </a:t>
            </a:r>
            <a:r>
              <a:rPr lang="ar-SA" altLang="en-US" sz="1600" b="1" u="sng" dirty="0" smtClean="0">
                <a:solidFill>
                  <a:srgbClr val="FF0000"/>
                </a:solidFill>
                <a:latin typeface="+mn-lt"/>
              </a:rPr>
              <a:t>المبيعات </a:t>
            </a:r>
            <a:r>
              <a:rPr lang="ar-SA" altLang="en-US" sz="1600" b="1" u="sng" dirty="0" err="1" smtClean="0">
                <a:solidFill>
                  <a:srgbClr val="FF0000"/>
                </a:solidFill>
                <a:latin typeface="+mn-lt"/>
              </a:rPr>
              <a:t>بالاجل</a:t>
            </a:r>
            <a:r>
              <a:rPr lang="ar-SA" altLang="en-US" sz="1600" b="1" u="sng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ar-SA" altLang="en-US" sz="1600" u="sng" dirty="0" smtClean="0">
                <a:solidFill>
                  <a:srgbClr val="FF0000"/>
                </a:solidFill>
                <a:latin typeface="Calibri"/>
              </a:rPr>
              <a:t>: </a:t>
            </a:r>
            <a:r>
              <a:rPr lang="ar-SA" altLang="en-US" sz="1600" b="1" dirty="0" smtClean="0">
                <a:solidFill>
                  <a:srgbClr val="013E36"/>
                </a:solidFill>
                <a:latin typeface="Calibri"/>
              </a:rPr>
              <a:t>في </a:t>
            </a:r>
            <a:r>
              <a:rPr lang="ar-SA" altLang="en-US" sz="1600" b="1" dirty="0">
                <a:solidFill>
                  <a:srgbClr val="013E36"/>
                </a:solidFill>
                <a:latin typeface="Calibri"/>
              </a:rPr>
              <a:t>يوم </a:t>
            </a:r>
            <a:r>
              <a:rPr lang="ar-SA" altLang="en-US" sz="1600" b="1" dirty="0" smtClean="0">
                <a:solidFill>
                  <a:srgbClr val="013E36"/>
                </a:solidFill>
                <a:latin typeface="Calibri"/>
              </a:rPr>
              <a:t>15/ </a:t>
            </a:r>
            <a:r>
              <a:rPr lang="ar-SA" altLang="en-US" sz="1600" b="1" dirty="0">
                <a:solidFill>
                  <a:srgbClr val="013E36"/>
                </a:solidFill>
                <a:latin typeface="Calibri"/>
              </a:rPr>
              <a:t>3 / 1</a:t>
            </a:r>
            <a:r>
              <a:rPr lang="ar-SA" altLang="en-US" sz="1600" b="1" dirty="0">
                <a:solidFill>
                  <a:srgbClr val="013E36"/>
                </a:solidFill>
              </a:rPr>
              <a:t>436باعت  شركة ايمن بضاعة بمبلغ </a:t>
            </a:r>
            <a:r>
              <a:rPr lang="ar-SA" altLang="en-US" sz="1600" b="1" dirty="0" smtClean="0">
                <a:solidFill>
                  <a:srgbClr val="013E36"/>
                </a:solidFill>
              </a:rPr>
              <a:t>12000 </a:t>
            </a:r>
            <a:r>
              <a:rPr lang="ar-SA" altLang="en-US" sz="1600" b="1" dirty="0">
                <a:solidFill>
                  <a:srgbClr val="013E36"/>
                </a:solidFill>
              </a:rPr>
              <a:t>ريال  الي شركة </a:t>
            </a:r>
            <a:r>
              <a:rPr lang="ar-SA" altLang="en-US" sz="1600" b="1" dirty="0" smtClean="0">
                <a:solidFill>
                  <a:srgbClr val="013E36"/>
                </a:solidFill>
              </a:rPr>
              <a:t>تبوك بالأجل</a:t>
            </a:r>
          </a:p>
          <a:p>
            <a:pPr lvl="0"/>
            <a:r>
              <a:rPr lang="ar-SA" altLang="en-US" sz="1600" b="1" dirty="0" smtClean="0">
                <a:solidFill>
                  <a:srgbClr val="013E36"/>
                </a:solidFill>
              </a:rPr>
              <a:t> </a:t>
            </a:r>
            <a:endParaRPr lang="en-US" altLang="en-US" sz="2800" u="sng" dirty="0" smtClean="0">
              <a:solidFill>
                <a:srgbClr val="FF0000"/>
              </a:solidFill>
              <a:latin typeface="+mn-lt"/>
            </a:endParaRPr>
          </a:p>
          <a:p>
            <a:endParaRPr lang="en-US" altLang="en-US" sz="2800" u="sng" dirty="0">
              <a:solidFill>
                <a:srgbClr val="FF0000"/>
              </a:solidFill>
              <a:latin typeface="+mn-lt"/>
            </a:endParaRPr>
          </a:p>
          <a:p>
            <a:endParaRPr lang="en-US" altLang="en-US" sz="2800" u="sng" dirty="0" smtClean="0">
              <a:solidFill>
                <a:srgbClr val="FF0000"/>
              </a:solidFill>
              <a:latin typeface="+mn-lt"/>
            </a:endParaRPr>
          </a:p>
          <a:p>
            <a:endParaRPr lang="en-US" altLang="en-US" sz="2800" u="sng" dirty="0">
              <a:solidFill>
                <a:srgbClr val="FF0000"/>
              </a:solidFill>
              <a:latin typeface="+mn-lt"/>
            </a:endParaRPr>
          </a:p>
          <a:p>
            <a:endParaRPr lang="ar-SA" altLang="en-US" sz="2800" u="sng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0176322"/>
              </p:ext>
            </p:extLst>
          </p:nvPr>
        </p:nvGraphicFramePr>
        <p:xfrm>
          <a:off x="2432720" y="692696"/>
          <a:ext cx="6974408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336"/>
                <a:gridCol w="1885465"/>
                <a:gridCol w="829826"/>
                <a:gridCol w="1234781"/>
              </a:tblGrid>
              <a:tr h="288032">
                <a:tc>
                  <a:txBody>
                    <a:bodyPr/>
                    <a:lstStyle/>
                    <a:p>
                      <a:r>
                        <a:rPr lang="ar-SA" sz="1600" dirty="0" smtClean="0"/>
                        <a:t>التاريخ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1600" dirty="0" smtClean="0"/>
                        <a:t>البيان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1600" dirty="0" smtClean="0"/>
                        <a:t>دائن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1600" dirty="0" smtClean="0"/>
                        <a:t>مدين</a:t>
                      </a:r>
                      <a:endParaRPr lang="en-US" sz="1600" dirty="0"/>
                    </a:p>
                  </a:txBody>
                  <a:tcPr/>
                </a:tc>
              </a:tr>
              <a:tr h="117115">
                <a:tc>
                  <a:txBody>
                    <a:bodyPr/>
                    <a:lstStyle/>
                    <a:p>
                      <a:r>
                        <a:rPr lang="ar-SA" sz="1600" dirty="0" smtClean="0"/>
                        <a:t>6/ 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1600" dirty="0" smtClean="0"/>
                        <a:t>من</a:t>
                      </a:r>
                      <a:r>
                        <a:rPr lang="ar-SA" sz="1600" baseline="0" dirty="0" smtClean="0"/>
                        <a:t> ح/ الصندوق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1600" dirty="0" smtClean="0"/>
                        <a:t>5000</a:t>
                      </a:r>
                      <a:endParaRPr lang="en-US" sz="1600" dirty="0"/>
                    </a:p>
                  </a:txBody>
                  <a:tcPr/>
                </a:tc>
              </a:tr>
              <a:tr h="117115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1600" dirty="0" smtClean="0"/>
                        <a:t>     الي ح/ المبيعات</a:t>
                      </a:r>
                      <a:endParaRPr lang="en-US" sz="1600" dirty="0" smtClean="0"/>
                    </a:p>
                    <a:p>
                      <a:r>
                        <a:rPr lang="ar-SA" sz="1600" u="sng" baseline="0" dirty="0" smtClean="0">
                          <a:solidFill>
                            <a:srgbClr val="FF0000"/>
                          </a:solidFill>
                        </a:rPr>
                        <a:t>بيع بضاعة نقدا</a:t>
                      </a:r>
                      <a:endParaRPr lang="en-US" sz="1600" u="sng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1600" dirty="0" smtClean="0"/>
                        <a:t>5000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5191952"/>
              </p:ext>
            </p:extLst>
          </p:nvPr>
        </p:nvGraphicFramePr>
        <p:xfrm>
          <a:off x="2504728" y="2564904"/>
          <a:ext cx="6984776" cy="15434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1728192"/>
                <a:gridCol w="774086"/>
                <a:gridCol w="1530170"/>
              </a:tblGrid>
              <a:tr h="509775">
                <a:tc>
                  <a:txBody>
                    <a:bodyPr/>
                    <a:lstStyle/>
                    <a:p>
                      <a:r>
                        <a:rPr lang="ar-SA" dirty="0" smtClean="0"/>
                        <a:t>التاريخ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البيان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دائن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مدين</a:t>
                      </a:r>
                      <a:endParaRPr lang="en-US" dirty="0"/>
                    </a:p>
                  </a:txBody>
                  <a:tcPr/>
                </a:tc>
              </a:tr>
              <a:tr h="300361">
                <a:tc>
                  <a:txBody>
                    <a:bodyPr/>
                    <a:lstStyle/>
                    <a:p>
                      <a:r>
                        <a:rPr lang="ar-SA" dirty="0" smtClean="0"/>
                        <a:t>10 /3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من</a:t>
                      </a:r>
                      <a:r>
                        <a:rPr lang="ar-SA" baseline="0" dirty="0" smtClean="0"/>
                        <a:t> ح/ البنك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7000</a:t>
                      </a:r>
                      <a:endParaRPr lang="en-US" dirty="0"/>
                    </a:p>
                  </a:txBody>
                  <a:tcPr/>
                </a:tc>
              </a:tr>
              <a:tr h="66789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  الي ح/ المبيعات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بيع بضاعة بشيك</a:t>
                      </a:r>
                      <a:endParaRPr kumimoji="0" lang="en-US" sz="1600" b="0" i="0" u="sng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7000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340387"/>
              </p:ext>
            </p:extLst>
          </p:nvPr>
        </p:nvGraphicFramePr>
        <p:xfrm>
          <a:off x="2504728" y="4653136"/>
          <a:ext cx="6676008" cy="1562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2520280"/>
                <a:gridCol w="992560"/>
                <a:gridCol w="1651000"/>
              </a:tblGrid>
              <a:tr h="581784">
                <a:tc>
                  <a:txBody>
                    <a:bodyPr/>
                    <a:lstStyle/>
                    <a:p>
                      <a:r>
                        <a:rPr lang="ar-SA" dirty="0" smtClean="0"/>
                        <a:t>التاريخ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البيان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دائن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مدين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r-SA" dirty="0" smtClean="0"/>
                        <a:t>15 /3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من ح / المدينون( شركة تبوك)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12000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  الي</a:t>
                      </a:r>
                      <a:r>
                        <a:rPr lang="ar-SA" baseline="0" dirty="0" smtClean="0"/>
                        <a:t> ح/ المبيعات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بيع بضاعة </a:t>
                      </a:r>
                      <a:r>
                        <a:rPr kumimoji="0" lang="ar-SA" sz="1600" b="0" i="0" u="sng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بالاجل</a:t>
                      </a:r>
                      <a:endParaRPr kumimoji="0" lang="en-US" sz="1600" b="0" i="0" u="sng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12000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453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sz="3200" dirty="0" smtClean="0">
                <a:solidFill>
                  <a:srgbClr val="FF0000"/>
                </a:solidFill>
              </a:rPr>
              <a:t>Sales Returns</a:t>
            </a:r>
            <a:r>
              <a:rPr lang="ar-SA" sz="3200" b="1" dirty="0" smtClean="0"/>
              <a:t>مردودات المبيعات</a:t>
            </a:r>
            <a:r>
              <a:rPr lang="ar-SA" b="1" dirty="0" smtClean="0"/>
              <a:t> 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4830763"/>
          </a:xfrm>
        </p:spPr>
        <p:txBody>
          <a:bodyPr/>
          <a:lstStyle/>
          <a:p>
            <a:pPr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altLang="en-US" sz="2800" smtClean="0">
                <a:cs typeface="Arial" pitchFamily="34" charset="0"/>
              </a:rPr>
              <a:t>قد يرد العميل جزء من البضاعة المباعة لوجود جزء تالف بها أو لعدم مطابقتها للمواصفات. </a:t>
            </a:r>
          </a:p>
          <a:p>
            <a:pPr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altLang="en-US" sz="2800" smtClean="0">
                <a:cs typeface="Arial" pitchFamily="34" charset="0"/>
              </a:rPr>
              <a:t>تعتبر مردودات المبيعات تخفيضاً لإيرادات المنشأة البائعة، لذا تعتبر مدينة بطبيعتها.</a:t>
            </a:r>
          </a:p>
          <a:p>
            <a:pPr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altLang="en-US" sz="2800" smtClean="0">
                <a:cs typeface="Arial" pitchFamily="34" charset="0"/>
              </a:rPr>
              <a:t>يظهر رصيد مردودات المبيعات في نهاية الفترة مطروحاً من إجمالي المبيعات في قائمة الدخل للوصول لصافي المبيعات</a:t>
            </a:r>
          </a:p>
          <a:p>
            <a:endParaRPr lang="ar-SA" altLang="en-US" smtClean="0">
              <a:cs typeface="Arial" pitchFamily="34" charset="0"/>
            </a:endParaRPr>
          </a:p>
        </p:txBody>
      </p:sp>
      <p:sp>
        <p:nvSpPr>
          <p:cNvPr id="20787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153C281-AD47-4ECD-95CD-BCB657394CD2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5875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208899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B39539A-420E-4648-BCD7-C2BAACDEC02F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7517877"/>
              </p:ext>
            </p:extLst>
          </p:nvPr>
        </p:nvGraphicFramePr>
        <p:xfrm>
          <a:off x="152400" y="228600"/>
          <a:ext cx="9372600" cy="5897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257019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16496" y="116632"/>
            <a:ext cx="9489504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altLang="en-US" sz="1600" b="1" u="sng" dirty="0" smtClean="0">
                <a:solidFill>
                  <a:srgbClr val="FF0000"/>
                </a:solidFill>
                <a:latin typeface="+mn-lt"/>
              </a:rPr>
              <a:t>مثال: على </a:t>
            </a:r>
            <a:r>
              <a:rPr lang="ar-SA" altLang="en-US" sz="1600" b="1" u="sng" dirty="0">
                <a:solidFill>
                  <a:srgbClr val="FF0000"/>
                </a:solidFill>
                <a:latin typeface="+mn-lt"/>
              </a:rPr>
              <a:t>حالة </a:t>
            </a:r>
            <a:r>
              <a:rPr lang="ar-SA" altLang="en-US" sz="1600" b="1" u="sng" dirty="0" smtClean="0">
                <a:solidFill>
                  <a:srgbClr val="FF0000"/>
                </a:solidFill>
                <a:latin typeface="+mn-lt"/>
              </a:rPr>
              <a:t>مردودات مبيعات نقدية: </a:t>
            </a:r>
            <a:r>
              <a:rPr lang="ar-SA" altLang="en-US" sz="1600" b="1" dirty="0">
                <a:solidFill>
                  <a:srgbClr val="013E36"/>
                </a:solidFill>
              </a:rPr>
              <a:t> في يوم </a:t>
            </a:r>
            <a:r>
              <a:rPr lang="ar-SA" altLang="en-US" sz="1600" b="1" dirty="0" smtClean="0">
                <a:solidFill>
                  <a:srgbClr val="013E36"/>
                </a:solidFill>
              </a:rPr>
              <a:t>8 </a:t>
            </a:r>
            <a:r>
              <a:rPr lang="ar-SA" altLang="en-US" sz="1600" b="1" dirty="0">
                <a:solidFill>
                  <a:srgbClr val="013E36"/>
                </a:solidFill>
              </a:rPr>
              <a:t>/ 3/ </a:t>
            </a:r>
            <a:r>
              <a:rPr lang="ar-SA" altLang="en-US" sz="1600" b="1" dirty="0" smtClean="0">
                <a:solidFill>
                  <a:srgbClr val="013E36"/>
                </a:solidFill>
              </a:rPr>
              <a:t>1436ردت </a:t>
            </a:r>
            <a:r>
              <a:rPr lang="ar-SA" altLang="en-US" sz="1600" b="1" dirty="0">
                <a:solidFill>
                  <a:srgbClr val="013E36"/>
                </a:solidFill>
              </a:rPr>
              <a:t>شركة  </a:t>
            </a:r>
            <a:r>
              <a:rPr lang="ar-SA" altLang="en-US" sz="1600" b="1" dirty="0" smtClean="0">
                <a:solidFill>
                  <a:srgbClr val="013E36"/>
                </a:solidFill>
              </a:rPr>
              <a:t>البيان  المتحدة بضاعة </a:t>
            </a:r>
            <a:r>
              <a:rPr lang="ar-SA" altLang="en-US" sz="1600" b="1" dirty="0">
                <a:solidFill>
                  <a:srgbClr val="013E36"/>
                </a:solidFill>
              </a:rPr>
              <a:t>بمبلغ </a:t>
            </a:r>
            <a:r>
              <a:rPr lang="ar-SA" altLang="en-US" sz="1600" b="1" dirty="0" smtClean="0">
                <a:solidFill>
                  <a:srgbClr val="013E36"/>
                </a:solidFill>
              </a:rPr>
              <a:t>50 </a:t>
            </a:r>
            <a:r>
              <a:rPr lang="ar-SA" altLang="en-US" sz="1600" b="1" dirty="0">
                <a:solidFill>
                  <a:srgbClr val="013E36"/>
                </a:solidFill>
              </a:rPr>
              <a:t>ريال </a:t>
            </a:r>
            <a:r>
              <a:rPr lang="ar-SA" altLang="en-US" sz="1600" b="1" dirty="0" smtClean="0">
                <a:solidFill>
                  <a:srgbClr val="013E36"/>
                </a:solidFill>
              </a:rPr>
              <a:t> الي شركة ايمن لعدم مطابقتها للمواصفات</a:t>
            </a:r>
            <a:endParaRPr lang="ar-SA" altLang="en-US" sz="1600" b="1" dirty="0">
              <a:solidFill>
                <a:srgbClr val="FF0000"/>
              </a:solidFill>
            </a:endParaRPr>
          </a:p>
          <a:p>
            <a:endParaRPr lang="ar-SA" altLang="en-US" sz="1600" b="1" u="sng" dirty="0">
              <a:solidFill>
                <a:srgbClr val="FF0000"/>
              </a:solidFill>
              <a:latin typeface="+mn-lt"/>
            </a:endParaRPr>
          </a:p>
          <a:p>
            <a:endParaRPr lang="ar-SA" altLang="en-US" sz="2800" u="sng" dirty="0" smtClean="0">
              <a:solidFill>
                <a:srgbClr val="FF0000"/>
              </a:solidFill>
              <a:latin typeface="+mn-lt"/>
            </a:endParaRPr>
          </a:p>
          <a:p>
            <a:endParaRPr lang="en-US" altLang="en-US" sz="2800" u="sng" dirty="0" smtClean="0">
              <a:solidFill>
                <a:srgbClr val="FF0000"/>
              </a:solidFill>
              <a:latin typeface="+mn-lt"/>
            </a:endParaRPr>
          </a:p>
          <a:p>
            <a:endParaRPr lang="en-US" altLang="en-US" sz="2800" u="sng" dirty="0">
              <a:solidFill>
                <a:srgbClr val="FF0000"/>
              </a:solidFill>
              <a:latin typeface="+mn-lt"/>
            </a:endParaRPr>
          </a:p>
          <a:p>
            <a:r>
              <a:rPr lang="ar-SA" altLang="en-US" sz="1600" b="1" u="sng" dirty="0" smtClean="0">
                <a:solidFill>
                  <a:srgbClr val="FF0000"/>
                </a:solidFill>
                <a:latin typeface="+mn-lt"/>
              </a:rPr>
              <a:t>مثال: </a:t>
            </a:r>
            <a:r>
              <a:rPr lang="ar-SA" altLang="en-US" sz="1600" b="1" u="sng" dirty="0">
                <a:solidFill>
                  <a:srgbClr val="FF0000"/>
                </a:solidFill>
                <a:latin typeface="+mn-lt"/>
              </a:rPr>
              <a:t>علي حالة </a:t>
            </a:r>
            <a:r>
              <a:rPr lang="ar-SA" altLang="en-US" sz="1600" b="1" u="sng" dirty="0" smtClean="0">
                <a:solidFill>
                  <a:srgbClr val="FF0000"/>
                </a:solidFill>
                <a:latin typeface="+mn-lt"/>
              </a:rPr>
              <a:t>مردودات مبيعات بشيك </a:t>
            </a:r>
            <a:r>
              <a:rPr lang="ar-SA" altLang="en-US" sz="1600" b="1" dirty="0" smtClean="0">
                <a:solidFill>
                  <a:srgbClr val="013E36"/>
                </a:solidFill>
                <a:latin typeface="Calibri"/>
              </a:rPr>
              <a:t>:في </a:t>
            </a:r>
            <a:r>
              <a:rPr lang="ar-SA" altLang="en-US" sz="1600" b="1" dirty="0">
                <a:solidFill>
                  <a:srgbClr val="013E36"/>
                </a:solidFill>
                <a:latin typeface="Calibri"/>
              </a:rPr>
              <a:t>يوم </a:t>
            </a:r>
            <a:r>
              <a:rPr lang="ar-SA" altLang="en-US" sz="1600" b="1" dirty="0" smtClean="0">
                <a:solidFill>
                  <a:srgbClr val="013E36"/>
                </a:solidFill>
                <a:latin typeface="Calibri"/>
              </a:rPr>
              <a:t>20</a:t>
            </a:r>
            <a:r>
              <a:rPr lang="ar-SA" altLang="en-US" sz="1600" b="1" dirty="0">
                <a:solidFill>
                  <a:srgbClr val="013E36"/>
                </a:solidFill>
                <a:latin typeface="Calibri"/>
              </a:rPr>
              <a:t>/ 3 /</a:t>
            </a:r>
            <a:r>
              <a:rPr lang="ar-SA" altLang="en-US" sz="1600" b="1" dirty="0" smtClean="0">
                <a:solidFill>
                  <a:srgbClr val="013E36"/>
                </a:solidFill>
                <a:latin typeface="Calibri"/>
              </a:rPr>
              <a:t>1436</a:t>
            </a:r>
            <a:r>
              <a:rPr lang="ar-SA" altLang="en-US" sz="1600" b="1" dirty="0" smtClean="0">
                <a:solidFill>
                  <a:srgbClr val="013E36"/>
                </a:solidFill>
              </a:rPr>
              <a:t>ردت </a:t>
            </a:r>
            <a:r>
              <a:rPr lang="ar-SA" altLang="en-US" sz="1600" b="1" dirty="0">
                <a:solidFill>
                  <a:srgbClr val="013E36"/>
                </a:solidFill>
              </a:rPr>
              <a:t>شركة </a:t>
            </a:r>
            <a:r>
              <a:rPr lang="ar-SA" altLang="en-US" sz="1600" b="1" dirty="0" smtClean="0">
                <a:solidFill>
                  <a:srgbClr val="013E36"/>
                </a:solidFill>
              </a:rPr>
              <a:t>الدمام  </a:t>
            </a:r>
            <a:r>
              <a:rPr lang="ar-SA" altLang="en-US" sz="1600" b="1" dirty="0">
                <a:solidFill>
                  <a:srgbClr val="013E36"/>
                </a:solidFill>
              </a:rPr>
              <a:t>بضاعة بمبلغ </a:t>
            </a:r>
            <a:r>
              <a:rPr lang="ar-SA" altLang="en-US" sz="1600" b="1" dirty="0" smtClean="0">
                <a:solidFill>
                  <a:srgbClr val="013E36"/>
                </a:solidFill>
              </a:rPr>
              <a:t>200 </a:t>
            </a:r>
            <a:r>
              <a:rPr lang="ar-SA" altLang="en-US" sz="1600" b="1" dirty="0">
                <a:solidFill>
                  <a:srgbClr val="013E36"/>
                </a:solidFill>
              </a:rPr>
              <a:t>ريال  الي شركة ايمن لعدم مطابقتها للمواصفات</a:t>
            </a:r>
            <a:endParaRPr lang="ar-SA" altLang="en-US" sz="1600" b="1" dirty="0">
              <a:solidFill>
                <a:srgbClr val="FF0000"/>
              </a:solidFill>
            </a:endParaRPr>
          </a:p>
          <a:p>
            <a:pPr lvl="0"/>
            <a:endParaRPr lang="en-US" altLang="en-US" sz="2800" u="sng" dirty="0">
              <a:solidFill>
                <a:srgbClr val="FF0000"/>
              </a:solidFill>
              <a:latin typeface="Calibri"/>
            </a:endParaRPr>
          </a:p>
          <a:p>
            <a:pPr lvl="0"/>
            <a:endParaRPr lang="en-US" altLang="en-US" sz="1400" u="sng" dirty="0">
              <a:solidFill>
                <a:srgbClr val="FF0000"/>
              </a:solidFill>
              <a:latin typeface="Calibri"/>
            </a:endParaRPr>
          </a:p>
          <a:p>
            <a:endParaRPr lang="ar-SA" altLang="en-US" sz="2800" u="sng" dirty="0" smtClean="0">
              <a:solidFill>
                <a:srgbClr val="FF0000"/>
              </a:solidFill>
              <a:latin typeface="+mn-lt"/>
            </a:endParaRPr>
          </a:p>
          <a:p>
            <a:endParaRPr lang="en-US" altLang="en-US" sz="2800" u="sng" dirty="0" smtClean="0">
              <a:solidFill>
                <a:srgbClr val="FF0000"/>
              </a:solidFill>
              <a:latin typeface="+mn-lt"/>
            </a:endParaRPr>
          </a:p>
          <a:p>
            <a:r>
              <a:rPr lang="ar-SA" altLang="en-US" sz="1600" b="1" u="sng" dirty="0">
                <a:solidFill>
                  <a:srgbClr val="FF0000"/>
                </a:solidFill>
                <a:latin typeface="+mn-lt"/>
              </a:rPr>
              <a:t>مثال </a:t>
            </a:r>
            <a:r>
              <a:rPr lang="ar-SA" altLang="en-US" sz="1600" b="1" u="sng" dirty="0" smtClean="0">
                <a:solidFill>
                  <a:srgbClr val="FF0000"/>
                </a:solidFill>
                <a:latin typeface="+mn-lt"/>
              </a:rPr>
              <a:t>:علي </a:t>
            </a:r>
            <a:r>
              <a:rPr lang="ar-SA" altLang="en-US" sz="1600" b="1" u="sng" dirty="0">
                <a:solidFill>
                  <a:srgbClr val="FF0000"/>
                </a:solidFill>
                <a:latin typeface="+mn-lt"/>
              </a:rPr>
              <a:t>حالة </a:t>
            </a:r>
            <a:r>
              <a:rPr lang="ar-SA" altLang="en-US" sz="1600" b="1" u="sng" dirty="0" smtClean="0">
                <a:solidFill>
                  <a:srgbClr val="FF0000"/>
                </a:solidFill>
                <a:latin typeface="+mn-lt"/>
              </a:rPr>
              <a:t>مردودات مبيعات </a:t>
            </a:r>
            <a:r>
              <a:rPr lang="ar-SA" altLang="en-US" sz="1600" b="1" u="sng" dirty="0" err="1" smtClean="0">
                <a:solidFill>
                  <a:srgbClr val="FF0000"/>
                </a:solidFill>
                <a:latin typeface="+mn-lt"/>
              </a:rPr>
              <a:t>بالاجل</a:t>
            </a:r>
            <a:r>
              <a:rPr lang="ar-SA" altLang="en-US" sz="1600" b="1" u="sng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ar-SA" altLang="en-US" sz="1600" u="sng" dirty="0" smtClean="0">
                <a:solidFill>
                  <a:srgbClr val="FF0000"/>
                </a:solidFill>
                <a:latin typeface="Calibri"/>
              </a:rPr>
              <a:t>: </a:t>
            </a:r>
            <a:r>
              <a:rPr lang="ar-SA" altLang="en-US" sz="1600" b="1" dirty="0" smtClean="0">
                <a:solidFill>
                  <a:srgbClr val="013E36"/>
                </a:solidFill>
                <a:latin typeface="Calibri"/>
              </a:rPr>
              <a:t>في </a:t>
            </a:r>
            <a:r>
              <a:rPr lang="ar-SA" altLang="en-US" sz="1600" b="1" dirty="0">
                <a:solidFill>
                  <a:srgbClr val="013E36"/>
                </a:solidFill>
                <a:latin typeface="Calibri"/>
              </a:rPr>
              <a:t>يوم </a:t>
            </a:r>
            <a:r>
              <a:rPr lang="ar-SA" altLang="en-US" sz="1600" b="1" dirty="0" smtClean="0">
                <a:solidFill>
                  <a:srgbClr val="013E36"/>
                </a:solidFill>
                <a:latin typeface="Calibri"/>
              </a:rPr>
              <a:t>28/ </a:t>
            </a:r>
            <a:r>
              <a:rPr lang="ar-SA" altLang="en-US" sz="1600" b="1" dirty="0">
                <a:solidFill>
                  <a:srgbClr val="013E36"/>
                </a:solidFill>
                <a:latin typeface="Calibri"/>
              </a:rPr>
              <a:t>3 /</a:t>
            </a:r>
            <a:r>
              <a:rPr lang="ar-SA" altLang="en-US" sz="1600" b="1" dirty="0" smtClean="0">
                <a:solidFill>
                  <a:srgbClr val="013E36"/>
                </a:solidFill>
                <a:latin typeface="Calibri"/>
              </a:rPr>
              <a:t>1436</a:t>
            </a:r>
            <a:r>
              <a:rPr lang="ar-SA" altLang="en-US" sz="1600" b="1" dirty="0" smtClean="0">
                <a:solidFill>
                  <a:srgbClr val="013E36"/>
                </a:solidFill>
              </a:rPr>
              <a:t>ردت شركة تبوك بضاعة </a:t>
            </a:r>
            <a:r>
              <a:rPr lang="ar-SA" altLang="en-US" sz="1600" b="1" dirty="0">
                <a:solidFill>
                  <a:srgbClr val="013E36"/>
                </a:solidFill>
              </a:rPr>
              <a:t>بمبلغ </a:t>
            </a:r>
            <a:r>
              <a:rPr lang="ar-SA" altLang="en-US" sz="1600" b="1" dirty="0" smtClean="0">
                <a:solidFill>
                  <a:srgbClr val="013E36"/>
                </a:solidFill>
              </a:rPr>
              <a:t>150 </a:t>
            </a:r>
            <a:r>
              <a:rPr lang="ar-SA" altLang="en-US" sz="1600" b="1" dirty="0">
                <a:solidFill>
                  <a:srgbClr val="013E36"/>
                </a:solidFill>
              </a:rPr>
              <a:t>ريال  الي شركة ايمن لعدم مطابقتها للمواصفات</a:t>
            </a:r>
            <a:endParaRPr lang="ar-SA" altLang="en-US" sz="1600" b="1" dirty="0">
              <a:solidFill>
                <a:srgbClr val="FF0000"/>
              </a:solidFill>
            </a:endParaRPr>
          </a:p>
          <a:p>
            <a:endParaRPr lang="en-US" altLang="en-US" sz="2800" u="sng" dirty="0">
              <a:solidFill>
                <a:srgbClr val="FF0000"/>
              </a:solidFill>
              <a:latin typeface="+mn-lt"/>
            </a:endParaRPr>
          </a:p>
          <a:p>
            <a:endParaRPr lang="en-US" altLang="en-US" sz="2800" u="sng" dirty="0" smtClean="0">
              <a:solidFill>
                <a:srgbClr val="FF0000"/>
              </a:solidFill>
              <a:latin typeface="+mn-lt"/>
            </a:endParaRPr>
          </a:p>
          <a:p>
            <a:endParaRPr lang="en-US" altLang="en-US" sz="2800" u="sng" dirty="0">
              <a:solidFill>
                <a:srgbClr val="FF0000"/>
              </a:solidFill>
              <a:latin typeface="+mn-lt"/>
            </a:endParaRPr>
          </a:p>
          <a:p>
            <a:endParaRPr lang="en-US" altLang="en-US" sz="2800" u="sng" dirty="0" smtClean="0">
              <a:solidFill>
                <a:srgbClr val="FF0000"/>
              </a:solidFill>
              <a:latin typeface="+mn-lt"/>
            </a:endParaRPr>
          </a:p>
          <a:p>
            <a:endParaRPr lang="en-US" altLang="en-US" sz="2800" u="sng" dirty="0">
              <a:solidFill>
                <a:srgbClr val="FF0000"/>
              </a:solidFill>
              <a:latin typeface="+mn-lt"/>
            </a:endParaRPr>
          </a:p>
          <a:p>
            <a:endParaRPr lang="ar-SA" altLang="en-US" sz="2800" u="sng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3068767"/>
              </p:ext>
            </p:extLst>
          </p:nvPr>
        </p:nvGraphicFramePr>
        <p:xfrm>
          <a:off x="2432720" y="692695"/>
          <a:ext cx="6974408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4"/>
                <a:gridCol w="2533537"/>
                <a:gridCol w="829826"/>
                <a:gridCol w="1234781"/>
              </a:tblGrid>
              <a:tr h="288032">
                <a:tc>
                  <a:txBody>
                    <a:bodyPr/>
                    <a:lstStyle/>
                    <a:p>
                      <a:r>
                        <a:rPr lang="ar-SA" sz="1600" dirty="0" smtClean="0"/>
                        <a:t>التاريخ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1600" dirty="0" smtClean="0"/>
                        <a:t>البيان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1600" dirty="0" smtClean="0"/>
                        <a:t>دائن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1600" dirty="0" smtClean="0"/>
                        <a:t>مدين</a:t>
                      </a:r>
                      <a:endParaRPr lang="en-US" sz="1600" dirty="0"/>
                    </a:p>
                  </a:txBody>
                  <a:tcPr/>
                </a:tc>
              </a:tr>
              <a:tr h="117115">
                <a:tc>
                  <a:txBody>
                    <a:bodyPr/>
                    <a:lstStyle/>
                    <a:p>
                      <a:r>
                        <a:rPr lang="ar-SA" sz="1600" dirty="0" smtClean="0"/>
                        <a:t>8/ 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1600" dirty="0" smtClean="0"/>
                        <a:t>من</a:t>
                      </a:r>
                      <a:r>
                        <a:rPr lang="ar-SA" sz="1600" baseline="0" dirty="0" smtClean="0"/>
                        <a:t> ح/ مردودات المبيعات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1600" dirty="0" smtClean="0"/>
                        <a:t>50</a:t>
                      </a:r>
                      <a:endParaRPr lang="en-US" sz="1600" dirty="0"/>
                    </a:p>
                  </a:txBody>
                  <a:tcPr/>
                </a:tc>
              </a:tr>
              <a:tr h="117115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1600" dirty="0" smtClean="0"/>
                        <a:t>     الي ح/ الصندوق</a:t>
                      </a:r>
                      <a:endParaRPr lang="en-US" sz="1600" dirty="0" smtClean="0"/>
                    </a:p>
                    <a:p>
                      <a:r>
                        <a:rPr lang="ar-SA" sz="1600" u="sng" dirty="0" smtClean="0">
                          <a:solidFill>
                            <a:srgbClr val="FF0000"/>
                          </a:solidFill>
                        </a:rPr>
                        <a:t>مردودات مبيعات نقدا</a:t>
                      </a:r>
                      <a:endParaRPr lang="en-US" sz="1600" u="sng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1600" dirty="0" smtClean="0"/>
                        <a:t>50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9055932"/>
              </p:ext>
            </p:extLst>
          </p:nvPr>
        </p:nvGraphicFramePr>
        <p:xfrm>
          <a:off x="2504728" y="2564904"/>
          <a:ext cx="6984776" cy="13994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  <a:gridCol w="2448272"/>
                <a:gridCol w="774086"/>
                <a:gridCol w="1530170"/>
              </a:tblGrid>
              <a:tr h="221744">
                <a:tc>
                  <a:txBody>
                    <a:bodyPr/>
                    <a:lstStyle/>
                    <a:p>
                      <a:r>
                        <a:rPr lang="ar-SA" dirty="0" smtClean="0"/>
                        <a:t>التاريخ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البيان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دائن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مدين</a:t>
                      </a:r>
                      <a:endParaRPr lang="en-US" dirty="0"/>
                    </a:p>
                  </a:txBody>
                  <a:tcPr/>
                </a:tc>
              </a:tr>
              <a:tr h="300361">
                <a:tc>
                  <a:txBody>
                    <a:bodyPr/>
                    <a:lstStyle/>
                    <a:p>
                      <a:r>
                        <a:rPr lang="ar-SA" dirty="0" smtClean="0"/>
                        <a:t>20 /3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من</a:t>
                      </a:r>
                      <a:r>
                        <a:rPr lang="ar-SA" baseline="0" dirty="0" smtClean="0"/>
                        <a:t> ح/ مردودات المبيعات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200</a:t>
                      </a:r>
                      <a:endParaRPr lang="en-US" dirty="0"/>
                    </a:p>
                  </a:txBody>
                  <a:tcPr/>
                </a:tc>
              </a:tr>
              <a:tr h="66789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  الي ح/ البنك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مردودات مبيعات بشيك</a:t>
                      </a:r>
                      <a:endParaRPr kumimoji="0" lang="en-US" sz="1600" b="0" i="0" u="sng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200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8991793"/>
              </p:ext>
            </p:extLst>
          </p:nvPr>
        </p:nvGraphicFramePr>
        <p:xfrm>
          <a:off x="2504728" y="4653136"/>
          <a:ext cx="6676008" cy="1418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/>
                <a:gridCol w="2520279"/>
                <a:gridCol w="1280593"/>
                <a:gridCol w="1651000"/>
              </a:tblGrid>
              <a:tr h="437768">
                <a:tc>
                  <a:txBody>
                    <a:bodyPr/>
                    <a:lstStyle/>
                    <a:p>
                      <a:r>
                        <a:rPr lang="ar-SA" dirty="0" smtClean="0"/>
                        <a:t>التاريخ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البيان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دائن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مدين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r-SA" dirty="0" smtClean="0"/>
                        <a:t>28 /3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من ح / مردودات المبيعات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150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الي</a:t>
                      </a:r>
                      <a:r>
                        <a:rPr lang="ar-SA" baseline="0" dirty="0" smtClean="0"/>
                        <a:t> ح/ المدينون ( شركة تبوك)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مردودات مبيعات </a:t>
                      </a:r>
                      <a:r>
                        <a:rPr kumimoji="0" lang="ar-SA" sz="1600" b="0" i="0" u="sng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بالاجل</a:t>
                      </a:r>
                      <a:endParaRPr kumimoji="0" lang="en-US" sz="1600" b="0" i="0" u="sng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150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5723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sz="3200" dirty="0" smtClean="0">
                <a:solidFill>
                  <a:srgbClr val="FF0000"/>
                </a:solidFill>
              </a:rPr>
              <a:t>Sales Allowances</a:t>
            </a:r>
            <a:r>
              <a:rPr lang="ar-SA" sz="3200" b="1" dirty="0" smtClean="0"/>
              <a:t>مسموحات المبيعات  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altLang="en-US" sz="2800" smtClean="0">
                <a:cs typeface="Arial" pitchFamily="34" charset="0"/>
              </a:rPr>
              <a:t>قد يحتفظ العميل المشتري بالبضاعة غير المطابقة للمواصفات مقابل الحصول على سماح أو تخفيض في قيمة المبيعات المرتبطة بها.</a:t>
            </a:r>
          </a:p>
          <a:p>
            <a:pPr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altLang="en-US" sz="2800" smtClean="0">
                <a:cs typeface="Arial" pitchFamily="34" charset="0"/>
              </a:rPr>
              <a:t>تعتبر المسموحات تخفيضاً لإيرادات المنشأة البائعة، لذا تعتبرمدينة بطبيعتها</a:t>
            </a:r>
          </a:p>
          <a:p>
            <a:pPr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altLang="en-US" sz="2800" smtClean="0">
                <a:cs typeface="Arial" pitchFamily="34" charset="0"/>
              </a:rPr>
              <a:t>يظهر رصيد مسموحات المبيعات في نهاية الفترة مطروحاً من إجمالي المبيعات في قائمة الدخل للوصول لصافي المبيعات</a:t>
            </a:r>
          </a:p>
          <a:p>
            <a:pPr algn="just" rtl="1">
              <a:lnSpc>
                <a:spcPct val="150000"/>
              </a:lnSpc>
              <a:buFont typeface="Arial" pitchFamily="34" charset="0"/>
              <a:buChar char="•"/>
            </a:pPr>
            <a:endParaRPr lang="ar-SA" altLang="en-US" sz="2800" smtClean="0">
              <a:cs typeface="Arial" pitchFamily="34" charset="0"/>
            </a:endParaRPr>
          </a:p>
        </p:txBody>
      </p:sp>
      <p:sp>
        <p:nvSpPr>
          <p:cNvPr id="2099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337A002-84C7-4B8C-B5B6-E69F30A48800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5260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21094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DDE1C74-AE97-4132-BCD0-5BF69E575A6C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7331303"/>
              </p:ext>
            </p:extLst>
          </p:nvPr>
        </p:nvGraphicFramePr>
        <p:xfrm>
          <a:off x="152400" y="228601"/>
          <a:ext cx="9372600" cy="5562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582403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16496" y="116632"/>
            <a:ext cx="9489504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altLang="en-US" sz="1600" b="1" u="sng" dirty="0" smtClean="0">
                <a:solidFill>
                  <a:srgbClr val="FF0000"/>
                </a:solidFill>
                <a:latin typeface="+mn-lt"/>
              </a:rPr>
              <a:t>مثال: على </a:t>
            </a:r>
            <a:r>
              <a:rPr lang="ar-SA" altLang="en-US" sz="1600" b="1" u="sng" dirty="0">
                <a:solidFill>
                  <a:srgbClr val="FF0000"/>
                </a:solidFill>
                <a:latin typeface="+mn-lt"/>
              </a:rPr>
              <a:t>حالة </a:t>
            </a:r>
            <a:r>
              <a:rPr lang="ar-SA" altLang="en-US" sz="1600" b="1" u="sng" dirty="0" smtClean="0">
                <a:solidFill>
                  <a:srgbClr val="FF0000"/>
                </a:solidFill>
                <a:latin typeface="+mn-lt"/>
              </a:rPr>
              <a:t>مسموحات مبيعات نقدية: </a:t>
            </a:r>
            <a:r>
              <a:rPr lang="ar-SA" altLang="en-US" sz="1600" b="1" dirty="0">
                <a:solidFill>
                  <a:srgbClr val="013E36"/>
                </a:solidFill>
              </a:rPr>
              <a:t> في يوم 15 / 3/ 1436 وافقت شركة </a:t>
            </a:r>
            <a:r>
              <a:rPr lang="ar-SA" altLang="en-US" sz="1600" b="1" dirty="0" smtClean="0">
                <a:solidFill>
                  <a:srgbClr val="013E36"/>
                </a:solidFill>
              </a:rPr>
              <a:t>ايمن </a:t>
            </a:r>
            <a:r>
              <a:rPr lang="ar-SA" altLang="en-US" sz="1600" b="1" dirty="0">
                <a:solidFill>
                  <a:srgbClr val="013E36"/>
                </a:solidFill>
              </a:rPr>
              <a:t>علي منح شركة البيان  المتحدة  تخفيضاً مقابل  الاحتفاظ بالبضاعة التالفة من البضاعة المباعة في تاريخ 6 /3 والتي تساوي80 ريال. ودفعت المبلغ نقدا</a:t>
            </a:r>
            <a:r>
              <a:rPr lang="ar-SA" altLang="en-US" sz="1600" b="1" dirty="0" smtClean="0">
                <a:solidFill>
                  <a:srgbClr val="013E36"/>
                </a:solidFill>
              </a:rPr>
              <a:t>.</a:t>
            </a:r>
            <a:endParaRPr lang="ar-SA" altLang="en-US" sz="1600" b="1" u="sng" dirty="0" smtClean="0">
              <a:solidFill>
                <a:srgbClr val="FF0000"/>
              </a:solidFill>
              <a:latin typeface="+mn-lt"/>
            </a:endParaRPr>
          </a:p>
          <a:p>
            <a:endParaRPr lang="ar-SA" altLang="en-US" sz="2800" u="sng" dirty="0" smtClean="0">
              <a:solidFill>
                <a:srgbClr val="FF0000"/>
              </a:solidFill>
              <a:latin typeface="+mn-lt"/>
            </a:endParaRPr>
          </a:p>
          <a:p>
            <a:endParaRPr lang="en-US" altLang="en-US" sz="2800" u="sng" dirty="0" smtClean="0">
              <a:solidFill>
                <a:srgbClr val="FF0000"/>
              </a:solidFill>
              <a:latin typeface="+mn-lt"/>
            </a:endParaRPr>
          </a:p>
          <a:p>
            <a:endParaRPr lang="ar-SA" altLang="en-US" sz="2800" u="sng" dirty="0" smtClean="0">
              <a:solidFill>
                <a:srgbClr val="FF0000"/>
              </a:solidFill>
              <a:latin typeface="+mn-lt"/>
            </a:endParaRPr>
          </a:p>
          <a:p>
            <a:endParaRPr lang="en-US" altLang="en-US" sz="2800" u="sng" dirty="0">
              <a:solidFill>
                <a:srgbClr val="FF0000"/>
              </a:solidFill>
              <a:latin typeface="+mn-lt"/>
            </a:endParaRPr>
          </a:p>
          <a:p>
            <a:r>
              <a:rPr lang="ar-SA" altLang="en-US" sz="1600" b="1" u="sng" dirty="0" smtClean="0">
                <a:solidFill>
                  <a:srgbClr val="FF0000"/>
                </a:solidFill>
                <a:latin typeface="+mn-lt"/>
              </a:rPr>
              <a:t>مثال: </a:t>
            </a:r>
            <a:r>
              <a:rPr lang="ar-SA" altLang="en-US" sz="1600" b="1" u="sng" dirty="0">
                <a:solidFill>
                  <a:srgbClr val="FF0000"/>
                </a:solidFill>
                <a:latin typeface="+mn-lt"/>
              </a:rPr>
              <a:t>علي حالة </a:t>
            </a:r>
            <a:r>
              <a:rPr lang="ar-SA" altLang="en-US" sz="1600" b="1" u="sng" dirty="0" smtClean="0">
                <a:solidFill>
                  <a:srgbClr val="FF0000"/>
                </a:solidFill>
                <a:latin typeface="+mn-lt"/>
              </a:rPr>
              <a:t>مسموحات مبيعات </a:t>
            </a:r>
            <a:r>
              <a:rPr lang="ar-SA" altLang="en-US" sz="1600" b="1" u="sng" dirty="0">
                <a:solidFill>
                  <a:srgbClr val="FF0000"/>
                </a:solidFill>
                <a:latin typeface="+mn-lt"/>
              </a:rPr>
              <a:t>بشيك </a:t>
            </a:r>
            <a:r>
              <a:rPr lang="ar-SA" altLang="en-US" sz="1600" b="1" dirty="0" smtClean="0">
                <a:solidFill>
                  <a:srgbClr val="013E36"/>
                </a:solidFill>
                <a:latin typeface="Calibri"/>
              </a:rPr>
              <a:t>:</a:t>
            </a:r>
            <a:r>
              <a:rPr lang="ar-SA" altLang="en-US" sz="1600" b="1" dirty="0">
                <a:solidFill>
                  <a:srgbClr val="013E36"/>
                </a:solidFill>
              </a:rPr>
              <a:t>في يوم 22/ 3 /1436 وافقت شركة </a:t>
            </a:r>
            <a:r>
              <a:rPr lang="ar-SA" altLang="en-US" sz="1600" b="1" dirty="0" smtClean="0">
                <a:solidFill>
                  <a:srgbClr val="013E36"/>
                </a:solidFill>
              </a:rPr>
              <a:t>ايمن </a:t>
            </a:r>
            <a:r>
              <a:rPr lang="ar-SA" altLang="en-US" sz="1600" b="1" dirty="0">
                <a:solidFill>
                  <a:srgbClr val="013E36"/>
                </a:solidFill>
              </a:rPr>
              <a:t>علي منح شركة الدمام تخفيضاً مقابل </a:t>
            </a:r>
            <a:r>
              <a:rPr lang="ar-SA" altLang="en-US" sz="1600" b="1" dirty="0" smtClean="0">
                <a:solidFill>
                  <a:srgbClr val="013E36"/>
                </a:solidFill>
              </a:rPr>
              <a:t>الاحتفاظ </a:t>
            </a:r>
            <a:r>
              <a:rPr lang="ar-SA" altLang="en-US" sz="1600" b="1" dirty="0">
                <a:solidFill>
                  <a:srgbClr val="013E36"/>
                </a:solidFill>
              </a:rPr>
              <a:t>بالبضاعة التالفة من البضاعة المباعة في تاريخ 10 /3 والتي تساوي40 ريال. ودفعت المبلغ بشيك.</a:t>
            </a:r>
          </a:p>
          <a:p>
            <a:pPr lvl="0"/>
            <a:endParaRPr lang="ar-SA" altLang="en-US" sz="2800" u="sng" dirty="0">
              <a:solidFill>
                <a:srgbClr val="FF0000"/>
              </a:solidFill>
              <a:latin typeface="Calibri"/>
            </a:endParaRPr>
          </a:p>
          <a:p>
            <a:pPr lvl="0"/>
            <a:endParaRPr lang="en-US" altLang="en-US" sz="2800" u="sng" dirty="0">
              <a:solidFill>
                <a:srgbClr val="FF0000"/>
              </a:solidFill>
              <a:latin typeface="Calibri"/>
            </a:endParaRPr>
          </a:p>
          <a:p>
            <a:pPr lvl="0"/>
            <a:endParaRPr lang="en-US" altLang="en-US" sz="1400" u="sng" dirty="0">
              <a:solidFill>
                <a:srgbClr val="FF0000"/>
              </a:solidFill>
              <a:latin typeface="Calibri"/>
            </a:endParaRPr>
          </a:p>
          <a:p>
            <a:endParaRPr lang="en-US" altLang="en-US" sz="2800" u="sng" dirty="0" smtClean="0">
              <a:solidFill>
                <a:srgbClr val="FF0000"/>
              </a:solidFill>
              <a:latin typeface="+mn-lt"/>
            </a:endParaRPr>
          </a:p>
          <a:p>
            <a:r>
              <a:rPr lang="ar-SA" altLang="en-US" sz="1600" b="1" u="sng" dirty="0">
                <a:solidFill>
                  <a:srgbClr val="FF0000"/>
                </a:solidFill>
                <a:latin typeface="+mn-lt"/>
              </a:rPr>
              <a:t>مثال </a:t>
            </a:r>
            <a:r>
              <a:rPr lang="ar-SA" altLang="en-US" sz="1600" b="1" u="sng" dirty="0" smtClean="0">
                <a:solidFill>
                  <a:srgbClr val="FF0000"/>
                </a:solidFill>
                <a:latin typeface="+mn-lt"/>
              </a:rPr>
              <a:t>:علي </a:t>
            </a:r>
            <a:r>
              <a:rPr lang="ar-SA" altLang="en-US" sz="1600" b="1" u="sng" dirty="0">
                <a:solidFill>
                  <a:srgbClr val="FF0000"/>
                </a:solidFill>
                <a:latin typeface="+mn-lt"/>
              </a:rPr>
              <a:t>حالة </a:t>
            </a:r>
            <a:r>
              <a:rPr lang="ar-SA" altLang="en-US" sz="1600" b="1" u="sng" dirty="0" smtClean="0">
                <a:solidFill>
                  <a:srgbClr val="FF0000"/>
                </a:solidFill>
                <a:latin typeface="+mn-lt"/>
              </a:rPr>
              <a:t>مسموحات  مبيعات </a:t>
            </a:r>
            <a:r>
              <a:rPr lang="ar-SA" altLang="en-US" sz="1600" b="1" u="sng" dirty="0" err="1">
                <a:solidFill>
                  <a:srgbClr val="FF0000"/>
                </a:solidFill>
                <a:latin typeface="+mn-lt"/>
              </a:rPr>
              <a:t>بالاجل</a:t>
            </a:r>
            <a:r>
              <a:rPr lang="ar-SA" altLang="en-US" sz="1600" b="1" u="sng" dirty="0">
                <a:solidFill>
                  <a:srgbClr val="FF0000"/>
                </a:solidFill>
                <a:latin typeface="+mn-lt"/>
              </a:rPr>
              <a:t> </a:t>
            </a:r>
            <a:r>
              <a:rPr lang="ar-SA" altLang="en-US" sz="1600" u="sng" dirty="0" smtClean="0">
                <a:solidFill>
                  <a:srgbClr val="FF0000"/>
                </a:solidFill>
                <a:latin typeface="Calibri"/>
              </a:rPr>
              <a:t>: </a:t>
            </a:r>
            <a:r>
              <a:rPr lang="ar-SA" altLang="en-US" sz="1600" b="1" dirty="0" smtClean="0">
                <a:solidFill>
                  <a:srgbClr val="013E36"/>
                </a:solidFill>
                <a:latin typeface="Calibri"/>
              </a:rPr>
              <a:t>في </a:t>
            </a:r>
            <a:r>
              <a:rPr lang="ar-SA" altLang="en-US" sz="1600" b="1" dirty="0">
                <a:solidFill>
                  <a:srgbClr val="013E36"/>
                </a:solidFill>
                <a:latin typeface="Calibri"/>
              </a:rPr>
              <a:t>يوم </a:t>
            </a:r>
            <a:r>
              <a:rPr lang="ar-SA" altLang="en-US" sz="1600" b="1" dirty="0" smtClean="0">
                <a:solidFill>
                  <a:srgbClr val="013E36"/>
                </a:solidFill>
                <a:latin typeface="Calibri"/>
              </a:rPr>
              <a:t>30/ </a:t>
            </a:r>
            <a:r>
              <a:rPr lang="ar-SA" altLang="en-US" sz="1600" b="1" dirty="0">
                <a:solidFill>
                  <a:srgbClr val="013E36"/>
                </a:solidFill>
                <a:latin typeface="Calibri"/>
              </a:rPr>
              <a:t>3 </a:t>
            </a:r>
            <a:r>
              <a:rPr lang="ar-SA" altLang="en-US" sz="1600" b="1" dirty="0" smtClean="0">
                <a:solidFill>
                  <a:srgbClr val="013E36"/>
                </a:solidFill>
                <a:latin typeface="Calibri"/>
              </a:rPr>
              <a:t>/</a:t>
            </a:r>
            <a:r>
              <a:rPr lang="ar-SA" altLang="en-US" sz="1600" b="1" dirty="0">
                <a:solidFill>
                  <a:srgbClr val="013E36"/>
                </a:solidFill>
              </a:rPr>
              <a:t>وافقت </a:t>
            </a:r>
            <a:r>
              <a:rPr lang="ar-SA" altLang="en-US" sz="1600" b="1" dirty="0" smtClean="0">
                <a:solidFill>
                  <a:srgbClr val="013E36"/>
                </a:solidFill>
              </a:rPr>
              <a:t>شركة </a:t>
            </a:r>
            <a:r>
              <a:rPr lang="ar-SA" altLang="en-US" sz="1600" b="1" dirty="0">
                <a:solidFill>
                  <a:srgbClr val="013E36"/>
                </a:solidFill>
              </a:rPr>
              <a:t>ايمن علي منح شركة </a:t>
            </a:r>
            <a:r>
              <a:rPr lang="ar-SA" altLang="en-US" sz="1600" b="1" dirty="0" smtClean="0">
                <a:solidFill>
                  <a:srgbClr val="013E36"/>
                </a:solidFill>
              </a:rPr>
              <a:t>اتبوك </a:t>
            </a:r>
            <a:r>
              <a:rPr lang="ar-SA" altLang="en-US" sz="1600" b="1" dirty="0">
                <a:solidFill>
                  <a:srgbClr val="013E36"/>
                </a:solidFill>
              </a:rPr>
              <a:t>تخفيضاً مقابل </a:t>
            </a:r>
            <a:r>
              <a:rPr lang="ar-SA" altLang="en-US" sz="1600" b="1" dirty="0" smtClean="0">
                <a:solidFill>
                  <a:srgbClr val="013E36"/>
                </a:solidFill>
              </a:rPr>
              <a:t>الاحتفاظ </a:t>
            </a:r>
            <a:r>
              <a:rPr lang="ar-SA" altLang="en-US" sz="1600" b="1" dirty="0">
                <a:solidFill>
                  <a:srgbClr val="013E36"/>
                </a:solidFill>
              </a:rPr>
              <a:t>بالبضاعة التالفة من البضاعة المباعة في تاريخ </a:t>
            </a:r>
            <a:r>
              <a:rPr lang="ar-SA" altLang="en-US" sz="1600" b="1" dirty="0" smtClean="0">
                <a:solidFill>
                  <a:srgbClr val="013E36"/>
                </a:solidFill>
              </a:rPr>
              <a:t>15 </a:t>
            </a:r>
            <a:r>
              <a:rPr lang="ar-SA" altLang="en-US" sz="1600" b="1" dirty="0">
                <a:solidFill>
                  <a:srgbClr val="013E36"/>
                </a:solidFill>
              </a:rPr>
              <a:t>/3 والتي </a:t>
            </a:r>
            <a:r>
              <a:rPr lang="ar-SA" altLang="en-US" sz="1600" b="1" dirty="0" smtClean="0">
                <a:solidFill>
                  <a:srgbClr val="013E36"/>
                </a:solidFill>
              </a:rPr>
              <a:t>تساوي60 </a:t>
            </a:r>
            <a:r>
              <a:rPr lang="ar-SA" altLang="en-US" sz="1600" b="1" dirty="0">
                <a:solidFill>
                  <a:srgbClr val="013E36"/>
                </a:solidFill>
              </a:rPr>
              <a:t>ريال. </a:t>
            </a:r>
            <a:r>
              <a:rPr lang="ar-SA" altLang="en-US" sz="1600" b="1" dirty="0" smtClean="0">
                <a:solidFill>
                  <a:srgbClr val="013E36"/>
                </a:solidFill>
              </a:rPr>
              <a:t>وخفضت المبلغ من حساب شركة تبوك.</a:t>
            </a:r>
            <a:endParaRPr lang="ar-SA" altLang="en-US" sz="1600" b="1" dirty="0">
              <a:solidFill>
                <a:srgbClr val="013E36"/>
              </a:solidFill>
            </a:endParaRPr>
          </a:p>
          <a:p>
            <a:pPr lvl="0"/>
            <a:r>
              <a:rPr lang="ar-SA" altLang="en-US" sz="1600" b="1" dirty="0" smtClean="0">
                <a:solidFill>
                  <a:srgbClr val="013E36"/>
                </a:solidFill>
              </a:rPr>
              <a:t> </a:t>
            </a:r>
          </a:p>
          <a:p>
            <a:endParaRPr lang="en-US" altLang="en-US" sz="2800" u="sng" dirty="0" smtClean="0">
              <a:solidFill>
                <a:srgbClr val="FF0000"/>
              </a:solidFill>
              <a:latin typeface="+mn-lt"/>
            </a:endParaRPr>
          </a:p>
          <a:p>
            <a:endParaRPr lang="en-US" altLang="en-US" sz="2800" u="sng" dirty="0">
              <a:solidFill>
                <a:srgbClr val="FF0000"/>
              </a:solidFill>
              <a:latin typeface="+mn-lt"/>
            </a:endParaRPr>
          </a:p>
          <a:p>
            <a:endParaRPr lang="en-US" altLang="en-US" sz="2800" u="sng" dirty="0" smtClean="0">
              <a:solidFill>
                <a:srgbClr val="FF0000"/>
              </a:solidFill>
              <a:latin typeface="+mn-lt"/>
            </a:endParaRPr>
          </a:p>
          <a:p>
            <a:endParaRPr lang="en-US" altLang="en-US" sz="2800" u="sng" dirty="0">
              <a:solidFill>
                <a:srgbClr val="FF0000"/>
              </a:solidFill>
              <a:latin typeface="+mn-lt"/>
            </a:endParaRPr>
          </a:p>
          <a:p>
            <a:endParaRPr lang="ar-SA" altLang="en-US" sz="2800" u="sng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4221144"/>
              </p:ext>
            </p:extLst>
          </p:nvPr>
        </p:nvGraphicFramePr>
        <p:xfrm>
          <a:off x="2432720" y="764704"/>
          <a:ext cx="6974408" cy="1393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4"/>
                <a:gridCol w="2533537"/>
                <a:gridCol w="829826"/>
                <a:gridCol w="1234781"/>
              </a:tblGrid>
              <a:tr h="479296">
                <a:tc>
                  <a:txBody>
                    <a:bodyPr/>
                    <a:lstStyle/>
                    <a:p>
                      <a:r>
                        <a:rPr lang="ar-SA" sz="1600" dirty="0" smtClean="0"/>
                        <a:t>التاريخ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1600" dirty="0" smtClean="0"/>
                        <a:t>البيان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1600" dirty="0" smtClean="0"/>
                        <a:t>دائن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1600" dirty="0" smtClean="0"/>
                        <a:t>مدين</a:t>
                      </a:r>
                      <a:endParaRPr lang="en-US" sz="1600" dirty="0"/>
                    </a:p>
                  </a:txBody>
                  <a:tcPr/>
                </a:tc>
              </a:tr>
              <a:tr h="117115">
                <a:tc>
                  <a:txBody>
                    <a:bodyPr/>
                    <a:lstStyle/>
                    <a:p>
                      <a:r>
                        <a:rPr lang="ar-SA" sz="1600" dirty="0" smtClean="0"/>
                        <a:t>15/ 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1600" dirty="0" smtClean="0"/>
                        <a:t>من</a:t>
                      </a:r>
                      <a:r>
                        <a:rPr lang="ar-SA" sz="1600" baseline="0" dirty="0" smtClean="0"/>
                        <a:t> ح/ مسموحات المبيعات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1600" dirty="0" smtClean="0"/>
                        <a:t>80</a:t>
                      </a:r>
                      <a:endParaRPr lang="en-US" sz="1600" dirty="0"/>
                    </a:p>
                  </a:txBody>
                  <a:tcPr/>
                </a:tc>
              </a:tr>
              <a:tr h="117115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1600" dirty="0" smtClean="0"/>
                        <a:t>     الي ح/ الصندوق</a:t>
                      </a:r>
                      <a:endParaRPr lang="en-US" sz="1600" dirty="0" smtClean="0"/>
                    </a:p>
                    <a:p>
                      <a:r>
                        <a:rPr lang="ar-SA" sz="1600" u="sng" dirty="0" smtClean="0">
                          <a:solidFill>
                            <a:srgbClr val="FF0000"/>
                          </a:solidFill>
                        </a:rPr>
                        <a:t>مسموحات مبيعات نقدا</a:t>
                      </a:r>
                      <a:endParaRPr lang="en-US" sz="1600" u="sng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1600" dirty="0" smtClean="0"/>
                        <a:t>80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305092"/>
              </p:ext>
            </p:extLst>
          </p:nvPr>
        </p:nvGraphicFramePr>
        <p:xfrm>
          <a:off x="2504728" y="2924944"/>
          <a:ext cx="6984776" cy="13994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  <a:gridCol w="2448272"/>
                <a:gridCol w="774086"/>
                <a:gridCol w="1530170"/>
              </a:tblGrid>
              <a:tr h="149735">
                <a:tc>
                  <a:txBody>
                    <a:bodyPr/>
                    <a:lstStyle/>
                    <a:p>
                      <a:r>
                        <a:rPr lang="ar-SA" dirty="0" smtClean="0"/>
                        <a:t>التاريخ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البيان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دائن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مدين</a:t>
                      </a:r>
                      <a:endParaRPr lang="en-US" dirty="0"/>
                    </a:p>
                  </a:txBody>
                  <a:tcPr/>
                </a:tc>
              </a:tr>
              <a:tr h="300361">
                <a:tc>
                  <a:txBody>
                    <a:bodyPr/>
                    <a:lstStyle/>
                    <a:p>
                      <a:r>
                        <a:rPr lang="ar-SA" dirty="0" smtClean="0"/>
                        <a:t>22 /3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من</a:t>
                      </a:r>
                      <a:r>
                        <a:rPr lang="ar-SA" baseline="0" dirty="0" smtClean="0"/>
                        <a:t> ح/ مسموحات المبيعات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40</a:t>
                      </a:r>
                      <a:endParaRPr lang="en-US" dirty="0"/>
                    </a:p>
                  </a:txBody>
                  <a:tcPr/>
                </a:tc>
              </a:tr>
              <a:tr h="66789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  الي ح/  البنك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0" u="sng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مسموحات مبيعات </a:t>
                      </a:r>
                      <a:r>
                        <a:rPr kumimoji="0" lang="ar-SA" sz="16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بشيك</a:t>
                      </a:r>
                      <a:endParaRPr kumimoji="0" lang="en-US" sz="1600" b="0" i="0" u="sng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5070787"/>
              </p:ext>
            </p:extLst>
          </p:nvPr>
        </p:nvGraphicFramePr>
        <p:xfrm>
          <a:off x="2504728" y="4941168"/>
          <a:ext cx="6676008" cy="1346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/>
                <a:gridCol w="2520279"/>
                <a:gridCol w="1280593"/>
                <a:gridCol w="1651000"/>
              </a:tblGrid>
              <a:tr h="149736">
                <a:tc>
                  <a:txBody>
                    <a:bodyPr/>
                    <a:lstStyle/>
                    <a:p>
                      <a:r>
                        <a:rPr lang="ar-SA" dirty="0" smtClean="0"/>
                        <a:t>التاريخ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البيان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دائن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مدين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r-SA" dirty="0" smtClean="0"/>
                        <a:t>30 /3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من ح / مسموحات المبيعات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60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الي</a:t>
                      </a:r>
                      <a:r>
                        <a:rPr lang="ar-SA" baseline="0" dirty="0" smtClean="0"/>
                        <a:t> ح/ المدينون ( شركة تبوك)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مسموحات مبيعات </a:t>
                      </a:r>
                      <a:r>
                        <a:rPr kumimoji="0" lang="ar-SA" sz="1600" b="0" i="0" u="sng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بالاجل</a:t>
                      </a:r>
                      <a:endParaRPr kumimoji="0" lang="en-US" sz="1600" b="0" i="0" u="sng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7211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sz="3200" dirty="0" smtClean="0">
                <a:solidFill>
                  <a:srgbClr val="FF0000"/>
                </a:solidFill>
              </a:rPr>
              <a:t>Sales Discount</a:t>
            </a:r>
            <a:r>
              <a:rPr lang="ar-SA" sz="3200" b="1" dirty="0" smtClean="0"/>
              <a:t>خصم المبيعات</a:t>
            </a:r>
            <a:r>
              <a:rPr lang="ar-SA" b="1" dirty="0" smtClean="0"/>
              <a:t> 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altLang="en-US" sz="2800" b="1" smtClean="0">
                <a:solidFill>
                  <a:schemeClr val="tx2"/>
                </a:solidFill>
                <a:cs typeface="Arial" pitchFamily="34" charset="0"/>
              </a:rPr>
              <a:t>ينقسم إلى:</a:t>
            </a:r>
          </a:p>
          <a:p>
            <a:r>
              <a:rPr lang="en-GB" altLang="en-US" sz="2800" smtClean="0">
                <a:solidFill>
                  <a:srgbClr val="FF0000"/>
                </a:solidFill>
                <a:cs typeface="Arial" pitchFamily="34" charset="0"/>
              </a:rPr>
              <a:t>Trade Discount</a:t>
            </a:r>
            <a:r>
              <a:rPr lang="ar-SA" altLang="en-US" sz="2800" b="1" smtClean="0">
                <a:solidFill>
                  <a:schemeClr val="tx2"/>
                </a:solidFill>
                <a:cs typeface="Arial" pitchFamily="34" charset="0"/>
              </a:rPr>
              <a:t>أ- الخصم التجاري  </a:t>
            </a:r>
            <a:endParaRPr lang="en-GB" altLang="en-US" sz="2800" b="1" smtClean="0">
              <a:solidFill>
                <a:schemeClr val="tx2"/>
              </a:solidFill>
              <a:cs typeface="Arial" pitchFamily="34" charset="0"/>
            </a:endParaRPr>
          </a:p>
          <a:p>
            <a:pPr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altLang="en-US" sz="2800" smtClean="0">
                <a:solidFill>
                  <a:schemeClr val="tx2"/>
                </a:solidFill>
                <a:cs typeface="Arial" pitchFamily="34" charset="0"/>
              </a:rPr>
              <a:t>يمنح البائع الخصم التجاري للمشتري لترويج المبيعات، وهو بمثابة تخفيض لسعر البيع المحدد في الكتالوج</a:t>
            </a:r>
          </a:p>
          <a:p>
            <a:pPr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altLang="en-US" sz="2800" smtClean="0">
                <a:solidFill>
                  <a:schemeClr val="tx2"/>
                </a:solidFill>
                <a:cs typeface="Arial" pitchFamily="34" charset="0"/>
              </a:rPr>
              <a:t>تسجل المبيعات بالصافي بعد استبعاد الخصم التجاري</a:t>
            </a:r>
          </a:p>
          <a:p>
            <a:pPr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altLang="en-US" sz="2800" smtClean="0">
                <a:solidFill>
                  <a:schemeClr val="tx2"/>
                </a:solidFill>
                <a:cs typeface="Arial" pitchFamily="34" charset="0"/>
              </a:rPr>
              <a:t>الخصم التجاري يظهر في فاتورة البيع ولا يظهر في دفتر اليومية</a:t>
            </a:r>
            <a:endParaRPr lang="en-GB" altLang="en-US" sz="2800" smtClean="0">
              <a:solidFill>
                <a:schemeClr val="tx2"/>
              </a:solidFill>
              <a:cs typeface="Arial" pitchFamily="34" charset="0"/>
            </a:endParaRPr>
          </a:p>
          <a:p>
            <a:endParaRPr lang="en-GB" altLang="en-US" smtClean="0">
              <a:cs typeface="Arial" pitchFamily="34" charset="0"/>
            </a:endParaRPr>
          </a:p>
        </p:txBody>
      </p:sp>
      <p:sp>
        <p:nvSpPr>
          <p:cNvPr id="2119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5A43D5B-55CC-40DE-9E34-EC6A5F938950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3184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2800" dirty="0" smtClean="0"/>
              <a:t>مثال: باعت منشأة ناصر المحدودة بضاعة بسعر الكتالوج بمبلغ 50000 ريال لمنشاة الرائد التجارية  بخصم تجاري 5% وحصلت القيمة نقداً.</a:t>
            </a:r>
            <a:endParaRPr lang="en-GB" sz="2800" dirty="0"/>
          </a:p>
        </p:txBody>
      </p:sp>
      <p:sp>
        <p:nvSpPr>
          <p:cNvPr id="212995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73E4B57-3072-4030-9134-4999437AB95D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algn="just" rtl="1"/>
            <a:r>
              <a:rPr lang="ar-SA" altLang="en-US" sz="2800" b="1" dirty="0" smtClean="0">
                <a:solidFill>
                  <a:srgbClr val="FF0000"/>
                </a:solidFill>
                <a:cs typeface="Arial" pitchFamily="34" charset="0"/>
              </a:rPr>
              <a:t>المطلوب: </a:t>
            </a:r>
            <a:r>
              <a:rPr lang="ar-SA" altLang="en-US" sz="2800" dirty="0" smtClean="0">
                <a:cs typeface="Arial" pitchFamily="34" charset="0"/>
              </a:rPr>
              <a:t>إثبات العملية السابقة في دفتر يومية منشأة ناصر المحدودة.</a:t>
            </a:r>
          </a:p>
          <a:p>
            <a:pPr algn="just" rtl="1"/>
            <a:r>
              <a:rPr lang="ar-SA" altLang="en-US" sz="2800" dirty="0" smtClean="0">
                <a:cs typeface="Arial" pitchFamily="34" charset="0"/>
              </a:rPr>
              <a:t>قيمة الخصم التجاري    = 50000  ×  5%  =  2500 ريال</a:t>
            </a:r>
          </a:p>
          <a:p>
            <a:pPr algn="just" rtl="1"/>
            <a:r>
              <a:rPr lang="ar-SA" altLang="en-US" sz="2800" dirty="0" smtClean="0">
                <a:cs typeface="Arial" pitchFamily="34" charset="0"/>
              </a:rPr>
              <a:t>قيمة المبيعات المحصلة =  50000  - 2500=  47500 ريال</a:t>
            </a:r>
          </a:p>
          <a:p>
            <a:pPr algn="just" rtl="1"/>
            <a:endParaRPr lang="en-GB" altLang="en-US" sz="2800" dirty="0" smtClean="0">
              <a:cs typeface="Arial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438400" y="3962400"/>
            <a:ext cx="6477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800" dirty="0">
                <a:solidFill>
                  <a:srgbClr val="FF0000"/>
                </a:solidFill>
                <a:latin typeface="Arial" pitchFamily="34" charset="0"/>
              </a:rPr>
              <a:t>47500</a:t>
            </a:r>
            <a:r>
              <a:rPr lang="ar-SA" altLang="en-US" sz="2800" dirty="0">
                <a:latin typeface="Arial" pitchFamily="34" charset="0"/>
              </a:rPr>
              <a:t>                  من حـ/الصندوق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371600" y="5181600"/>
            <a:ext cx="4800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800" dirty="0">
                <a:solidFill>
                  <a:srgbClr val="0070C0"/>
                </a:solidFill>
                <a:latin typeface="Arial" pitchFamily="34" charset="0"/>
              </a:rPr>
              <a:t> </a:t>
            </a:r>
            <a:r>
              <a:rPr lang="ar-SA" altLang="en-US" sz="2800" dirty="0">
                <a:solidFill>
                  <a:schemeClr val="tx2"/>
                </a:solidFill>
                <a:latin typeface="Arial" pitchFamily="34" charset="0"/>
              </a:rPr>
              <a:t>إثبات مبيعات نقدية بخصم تجاري 5%</a:t>
            </a:r>
            <a:endParaRPr lang="en-GB" altLang="en-US" sz="2800" dirty="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62000" y="5638800"/>
            <a:ext cx="5638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80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ar-SA" altLang="en-US" sz="2800">
                <a:latin typeface="Arial" pitchFamily="34" charset="0"/>
              </a:rPr>
              <a:t>ـــــــــــــــــــــــــــــــــــــــــــــــــــــــــــــ</a:t>
            </a:r>
            <a:endParaRPr lang="en-GB" altLang="en-US" sz="1800">
              <a:latin typeface="Arial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47800" y="4648200"/>
            <a:ext cx="6400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800">
                <a:solidFill>
                  <a:srgbClr val="FF0000"/>
                </a:solidFill>
                <a:latin typeface="Arial" pitchFamily="34" charset="0"/>
              </a:rPr>
              <a:t>47500</a:t>
            </a:r>
            <a:r>
              <a:rPr lang="ar-SA" altLang="en-US" sz="2800">
                <a:latin typeface="Arial" pitchFamily="34" charset="0"/>
              </a:rPr>
              <a:t>               إلى حـ/ المبيعات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0" y="3124200"/>
            <a:ext cx="4343400" cy="45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800" dirty="0">
                <a:solidFill>
                  <a:srgbClr val="FF0000"/>
                </a:solidFill>
              </a:rPr>
              <a:t>في هذه الحالة يكون القيد كما يلي:</a:t>
            </a:r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7122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  <p:bldP spid="6" grpId="0"/>
      <p:bldP spid="7" grpId="0"/>
      <p:bldP spid="8" grpId="0"/>
      <p:bldP spid="9" grpId="0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sz="2800" dirty="0" smtClean="0">
                <a:solidFill>
                  <a:srgbClr val="FF0000"/>
                </a:solidFill>
              </a:rPr>
              <a:t>Cash Discount</a:t>
            </a:r>
            <a:r>
              <a:rPr lang="ar-SA" sz="2800" b="1" dirty="0" smtClean="0"/>
              <a:t>ب- الخصم النقدي  </a:t>
            </a:r>
            <a:endParaRPr lang="en-GB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algn="just" rtl="1"/>
            <a:r>
              <a:rPr lang="ar-SA" altLang="en-US" sz="2800" dirty="0" smtClean="0">
                <a:cs typeface="Arial" pitchFamily="34" charset="0"/>
              </a:rPr>
              <a:t>عادة ما تمنح المنشآت لعملائها في حالة البيع الآجل مهلة لتشجيعهم على السداد المبكر والاستفادة بخصم نقدي خلال هذه المهلة، ويعرف هذا الخصم في دفاتر البائع بالخصم المسموح به </a:t>
            </a:r>
            <a:r>
              <a:rPr lang="en-GB" altLang="en-US" sz="2800" dirty="0" smtClean="0">
                <a:solidFill>
                  <a:srgbClr val="FF0000"/>
                </a:solidFill>
                <a:cs typeface="Arial" pitchFamily="34" charset="0"/>
              </a:rPr>
              <a:t>Discount Allowed</a:t>
            </a:r>
            <a:endParaRPr lang="ar-SA" altLang="en-US" sz="2800" dirty="0" smtClean="0">
              <a:solidFill>
                <a:srgbClr val="FF0000"/>
              </a:solidFill>
              <a:cs typeface="Arial" pitchFamily="34" charset="0"/>
            </a:endParaRPr>
          </a:p>
          <a:p>
            <a:pPr algn="just" rtl="1"/>
            <a:r>
              <a:rPr lang="ar-SA" altLang="en-US" sz="2800" dirty="0" smtClean="0">
                <a:cs typeface="Arial" pitchFamily="34" charset="0"/>
              </a:rPr>
              <a:t>يخفض الخصم المسموح به إيرادات المبيعات، لذا فإن طبيعته مدينة، ويظهر في نهاية الفترة في قائمة الدخل مطروحاً من إجمالي المبيعات للوصول لصافي المبيعات</a:t>
            </a:r>
          </a:p>
          <a:p>
            <a:pPr algn="just" rtl="1"/>
            <a:endParaRPr lang="ar-SA" altLang="en-US" sz="2800" dirty="0" smtClean="0">
              <a:cs typeface="Arial" pitchFamily="34" charset="0"/>
            </a:endParaRPr>
          </a:p>
          <a:p>
            <a:pPr algn="just" rtl="1"/>
            <a:endParaRPr lang="en-GB" altLang="en-US" sz="2800" dirty="0" smtClean="0">
              <a:cs typeface="Arial" pitchFamily="34" charset="0"/>
            </a:endParaRPr>
          </a:p>
        </p:txBody>
      </p:sp>
      <p:sp>
        <p:nvSpPr>
          <p:cNvPr id="21402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981D08C-AC43-46E2-9961-4AD5E733992B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7772400" y="4114800"/>
            <a:ext cx="1752600" cy="685800"/>
          </a:xfrm>
          <a:prstGeom prst="ellipse">
            <a:avLst/>
          </a:prstGeom>
          <a:solidFill>
            <a:srgbClr val="FEF2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800" b="1" dirty="0">
                <a:solidFill>
                  <a:schemeClr val="tx1"/>
                </a:solidFill>
              </a:rPr>
              <a:t>أي أن</a:t>
            </a:r>
            <a:r>
              <a:rPr lang="ar-SA" sz="2800" b="1" dirty="0"/>
              <a:t> </a:t>
            </a:r>
            <a:endParaRPr lang="en-GB" sz="28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381000" y="5029200"/>
            <a:ext cx="8991600" cy="685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000" b="1" u="sng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</a:rPr>
              <a:t>صافي المبيعات  </a:t>
            </a:r>
            <a:r>
              <a:rPr lang="ar-SA" sz="2000" b="1" dirty="0">
                <a:ln>
                  <a:solidFill>
                    <a:srgbClr val="FF3300"/>
                  </a:solidFill>
                </a:ln>
                <a:solidFill>
                  <a:schemeClr val="tx1"/>
                </a:solidFill>
              </a:rPr>
              <a:t>=  إجمالي المبيعات  -  مردودات المبيعات  -  مسموحات المبيعات  -  الخصم المسموح به</a:t>
            </a:r>
            <a:endParaRPr lang="en-GB" sz="2000" b="1" dirty="0">
              <a:ln>
                <a:solidFill>
                  <a:srgbClr val="FF3300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6863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9144000" cy="1143000"/>
          </a:xfrm>
        </p:spPr>
        <p:txBody>
          <a:bodyPr/>
          <a:lstStyle/>
          <a:p>
            <a:pPr algn="just" rtl="1"/>
            <a:r>
              <a:rPr lang="ar-SA" altLang="en-US" sz="2400" dirty="0" smtClean="0">
                <a:cs typeface="Arial" pitchFamily="34" charset="0"/>
              </a:rPr>
              <a:t>مثال: باعت منشأة ناصر المحدودة بضاعة لمنشأة عارف بمبلغ 40000 ريال في 1431/1/1هـ  بشروط 50/10/5 وقد سددت منشأة عارف المستحق عليها في 1431/1/9هـ </a:t>
            </a:r>
            <a:endParaRPr lang="en-GB" altLang="en-US" sz="2400" dirty="0" smtClean="0"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1828800"/>
            <a:ext cx="4457700" cy="39624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rtl="1">
              <a:defRPr/>
            </a:pPr>
            <a:endParaRPr lang="en-GB" dirty="0" smtClean="0"/>
          </a:p>
          <a:p>
            <a:pPr rtl="1">
              <a:buFont typeface="Arial" pitchFamily="34" charset="0"/>
              <a:buNone/>
              <a:defRPr/>
            </a:pP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" y="1295400"/>
            <a:ext cx="8953500" cy="381000"/>
          </a:xfrm>
        </p:spPr>
        <p:txBody>
          <a:bodyPr/>
          <a:lstStyle/>
          <a:p>
            <a:pPr algn="just" rtl="1"/>
            <a:r>
              <a:rPr lang="ar-SA" altLang="en-US" b="0" dirty="0" smtClean="0">
                <a:solidFill>
                  <a:srgbClr val="FF0000"/>
                </a:solidFill>
                <a:cs typeface="Arial" pitchFamily="34" charset="0"/>
              </a:rPr>
              <a:t>المطلوب: </a:t>
            </a:r>
            <a:r>
              <a:rPr lang="ar-SA" altLang="en-US" b="0" dirty="0" smtClean="0">
                <a:cs typeface="Arial" pitchFamily="34" charset="0"/>
              </a:rPr>
              <a:t>إثبات العملية السابقة في دفتر يومية منشأة ناصر المحدودة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1828800"/>
            <a:ext cx="4000500" cy="39624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rtl="1">
              <a:defRPr/>
            </a:pPr>
            <a:r>
              <a:rPr lang="ar-SA" sz="2000" u="sng" dirty="0" smtClean="0">
                <a:solidFill>
                  <a:srgbClr val="FF0000"/>
                </a:solidFill>
              </a:rPr>
              <a:t>تمهيد حسابي</a:t>
            </a:r>
          </a:p>
          <a:p>
            <a:pPr rtl="1">
              <a:defRPr/>
            </a:pPr>
            <a:r>
              <a:rPr lang="ar-SA" sz="2000" dirty="0" smtClean="0"/>
              <a:t>قيمة الخصم المسموح </a:t>
            </a:r>
            <a:r>
              <a:rPr lang="ar-SA" sz="2000" dirty="0" err="1" smtClean="0"/>
              <a:t>به</a:t>
            </a:r>
            <a:r>
              <a:rPr lang="ar-SA" sz="2000" dirty="0" smtClean="0"/>
              <a:t> = </a:t>
            </a:r>
          </a:p>
          <a:p>
            <a:pPr rtl="1">
              <a:buFont typeface="Arial" pitchFamily="34" charset="0"/>
              <a:buNone/>
              <a:defRPr/>
            </a:pPr>
            <a:r>
              <a:rPr lang="ar-SA" sz="2000" dirty="0" smtClean="0"/>
              <a:t>40000  ×  5%  =  2000 ريال</a:t>
            </a:r>
          </a:p>
          <a:p>
            <a:pPr rtl="1">
              <a:defRPr/>
            </a:pPr>
            <a:r>
              <a:rPr lang="ar-SA" sz="2000" dirty="0" smtClean="0"/>
              <a:t>قيمة النقدية المحصلة  = </a:t>
            </a:r>
          </a:p>
          <a:p>
            <a:pPr rtl="1">
              <a:buFont typeface="Arial" pitchFamily="34" charset="0"/>
              <a:buNone/>
              <a:defRPr/>
            </a:pPr>
            <a:r>
              <a:rPr lang="ar-SA" sz="2000" dirty="0" smtClean="0"/>
              <a:t> 40000  -  2000 =  38000 ريال</a:t>
            </a:r>
          </a:p>
          <a:p>
            <a:pPr rtl="1">
              <a:buFont typeface="Arial" pitchFamily="34" charset="0"/>
              <a:buNone/>
              <a:defRPr/>
            </a:pPr>
            <a:endParaRPr lang="en-GB" sz="2000" dirty="0"/>
          </a:p>
        </p:txBody>
      </p:sp>
      <p:sp>
        <p:nvSpPr>
          <p:cNvPr id="215046" name="Slide Number Placeholder 6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CA8D6CB-CD4D-438F-A60B-CB2D0655633A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219200" y="2362200"/>
            <a:ext cx="2514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400">
                <a:latin typeface="Arial" pitchFamily="34" charset="0"/>
              </a:rPr>
              <a:t>من مذكورين</a:t>
            </a: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685800" y="2895600"/>
            <a:ext cx="426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800" dirty="0">
                <a:latin typeface="Arial" pitchFamily="34" charset="0"/>
              </a:rPr>
              <a:t> </a:t>
            </a:r>
            <a:r>
              <a:rPr lang="ar-SA" altLang="en-US" sz="2400" dirty="0">
                <a:solidFill>
                  <a:srgbClr val="FF0000"/>
                </a:solidFill>
                <a:latin typeface="Arial" pitchFamily="34" charset="0"/>
              </a:rPr>
              <a:t>38000</a:t>
            </a:r>
            <a:r>
              <a:rPr lang="ar-SA" altLang="en-US" sz="2400" dirty="0">
                <a:latin typeface="Arial" pitchFamily="34" charset="0"/>
              </a:rPr>
              <a:t>        حـ/ </a:t>
            </a:r>
            <a:r>
              <a:rPr lang="ar-SA" altLang="en-US" sz="2000" dirty="0">
                <a:latin typeface="Arial" pitchFamily="34" charset="0"/>
              </a:rPr>
              <a:t>الصندوق </a:t>
            </a: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85800" y="3429000"/>
            <a:ext cx="426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800" dirty="0">
                <a:latin typeface="Arial" pitchFamily="34" charset="0"/>
              </a:rPr>
              <a:t> </a:t>
            </a:r>
            <a:r>
              <a:rPr lang="ar-SA" altLang="en-US" sz="2400" dirty="0">
                <a:solidFill>
                  <a:srgbClr val="FF0000"/>
                </a:solidFill>
                <a:latin typeface="Arial" pitchFamily="34" charset="0"/>
              </a:rPr>
              <a:t>2000 </a:t>
            </a:r>
            <a:r>
              <a:rPr lang="ar-SA" altLang="en-US" sz="2400" dirty="0">
                <a:latin typeface="Arial" pitchFamily="34" charset="0"/>
              </a:rPr>
              <a:t>        </a:t>
            </a:r>
            <a:r>
              <a:rPr lang="ar-SA" altLang="en-US" sz="2000" dirty="0">
                <a:latin typeface="Arial" pitchFamily="34" charset="0"/>
              </a:rPr>
              <a:t>حـ/ الخصم المسموح به</a:t>
            </a: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609600" y="4038600"/>
            <a:ext cx="4038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None/>
            </a:pPr>
            <a:r>
              <a:rPr lang="ar-SA" altLang="en-US" sz="2800" dirty="0">
                <a:latin typeface="Arial" pitchFamily="34" charset="0"/>
              </a:rPr>
              <a:t> </a:t>
            </a:r>
            <a:r>
              <a:rPr lang="ar-SA" altLang="en-US" sz="2800" dirty="0" smtClean="0">
                <a:latin typeface="Arial" pitchFamily="34" charset="0"/>
              </a:rPr>
              <a:t>  </a:t>
            </a:r>
            <a:r>
              <a:rPr lang="ar-SA" altLang="en-US" sz="2400" dirty="0" smtClean="0">
                <a:solidFill>
                  <a:srgbClr val="FF0000"/>
                </a:solidFill>
                <a:latin typeface="Arial" pitchFamily="34" charset="0"/>
              </a:rPr>
              <a:t>40000</a:t>
            </a:r>
            <a:r>
              <a:rPr lang="ar-SA" altLang="en-US" sz="2400" dirty="0" smtClean="0">
                <a:latin typeface="Arial" pitchFamily="34" charset="0"/>
              </a:rPr>
              <a:t>  </a:t>
            </a:r>
            <a:r>
              <a:rPr lang="ar-SA" altLang="en-US" sz="2000" dirty="0" smtClean="0">
                <a:latin typeface="Arial" pitchFamily="34" charset="0"/>
              </a:rPr>
              <a:t>إلى </a:t>
            </a:r>
            <a:r>
              <a:rPr lang="ar-SA" altLang="en-US" sz="2000" dirty="0">
                <a:latin typeface="Arial" pitchFamily="34" charset="0"/>
              </a:rPr>
              <a:t>حـ/ المدينون </a:t>
            </a:r>
            <a:r>
              <a:rPr lang="ar-SA" altLang="en-US" sz="2000" dirty="0" smtClean="0">
                <a:latin typeface="Arial" pitchFamily="34" charset="0"/>
              </a:rPr>
              <a:t>(منشأة </a:t>
            </a:r>
            <a:r>
              <a:rPr lang="ar-SA" altLang="en-US" sz="2000" dirty="0">
                <a:latin typeface="Arial" pitchFamily="34" charset="0"/>
              </a:rPr>
              <a:t>عارف) </a:t>
            </a:r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533400" y="4648200"/>
            <a:ext cx="3657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rtl="1" eaLnBrk="1" hangingPunct="1">
              <a:spcBef>
                <a:spcPct val="0"/>
              </a:spcBef>
              <a:buFontTx/>
              <a:buNone/>
            </a:pPr>
            <a:r>
              <a:rPr lang="ar-SA" altLang="en-US" sz="2800" dirty="0">
                <a:solidFill>
                  <a:srgbClr val="0070C0"/>
                </a:solidFill>
                <a:latin typeface="Arial" pitchFamily="34" charset="0"/>
              </a:rPr>
              <a:t> </a:t>
            </a:r>
            <a:r>
              <a:rPr lang="ar-SA" altLang="en-US" sz="2000" dirty="0">
                <a:solidFill>
                  <a:srgbClr val="0070C0"/>
                </a:solidFill>
                <a:latin typeface="Arial" pitchFamily="34" charset="0"/>
              </a:rPr>
              <a:t>إثبات تحصيل المستحق على منشأة </a:t>
            </a:r>
            <a:r>
              <a:rPr lang="ar-SA" altLang="en-US" sz="2000" dirty="0" smtClean="0">
                <a:solidFill>
                  <a:srgbClr val="0070C0"/>
                </a:solidFill>
                <a:latin typeface="Arial" pitchFamily="34" charset="0"/>
              </a:rPr>
              <a:t>عارف بعد </a:t>
            </a:r>
            <a:r>
              <a:rPr lang="ar-SA" altLang="en-US" sz="2000" dirty="0">
                <a:solidFill>
                  <a:srgbClr val="0070C0"/>
                </a:solidFill>
                <a:latin typeface="Arial" pitchFamily="34" charset="0"/>
              </a:rPr>
              <a:t>حصولها على خصم نقدي 5%</a:t>
            </a:r>
            <a:endParaRPr lang="en-GB" altLang="en-US" sz="2000" dirty="0">
              <a:solidFill>
                <a:srgbClr val="0070C0"/>
              </a:solidFill>
              <a:latin typeface="Arial" pitchFamily="34" charset="0"/>
            </a:endParaRP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609600" y="5334000"/>
            <a:ext cx="3429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800">
                <a:latin typeface="Arial" pitchFamily="34" charset="0"/>
              </a:rPr>
              <a:t>ـــــــــــــــــــــــــــــــــــــــــــ</a:t>
            </a:r>
            <a:endParaRPr lang="en-GB" altLang="en-US" sz="1800">
              <a:latin typeface="Arial" pitchFamily="34" charset="0"/>
            </a:endParaRPr>
          </a:p>
        </p:txBody>
      </p:sp>
      <p:sp>
        <p:nvSpPr>
          <p:cNvPr id="21" name="Rectangle 20"/>
          <p:cNvSpPr>
            <a:spLocks noGrp="1" noChangeArrowheads="1"/>
          </p:cNvSpPr>
          <p:nvPr/>
        </p:nvSpPr>
        <p:spPr bwMode="auto">
          <a:xfrm>
            <a:off x="7391400" y="3581400"/>
            <a:ext cx="1828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>
              <a:buFont typeface="Arial" pitchFamily="34" charset="0"/>
              <a:buNone/>
            </a:pPr>
            <a:r>
              <a:rPr lang="ar-SA" altLang="en-US" sz="2000" u="sng">
                <a:solidFill>
                  <a:srgbClr val="002060"/>
                </a:solidFill>
              </a:rPr>
              <a:t>في </a:t>
            </a:r>
            <a:r>
              <a:rPr lang="ar-SA" altLang="en-US" sz="2000" u="sng"/>
              <a:t>1431/1/1ه</a:t>
            </a:r>
            <a:r>
              <a:rPr lang="ar-SA" altLang="en-US" sz="2000"/>
              <a:t>ـ</a:t>
            </a:r>
            <a:endParaRPr lang="en-GB" altLang="en-US" sz="2000">
              <a:solidFill>
                <a:srgbClr val="002060"/>
              </a:solidFill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5410200" y="3962400"/>
            <a:ext cx="3962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800" dirty="0">
                <a:latin typeface="Arial" pitchFamily="34" charset="0"/>
              </a:rPr>
              <a:t> </a:t>
            </a:r>
            <a:r>
              <a:rPr lang="ar-SA" altLang="en-US" sz="2400" dirty="0">
                <a:solidFill>
                  <a:srgbClr val="FF0000"/>
                </a:solidFill>
                <a:latin typeface="Arial" pitchFamily="34" charset="0"/>
              </a:rPr>
              <a:t>40000</a:t>
            </a:r>
            <a:r>
              <a:rPr lang="ar-SA" altLang="en-US" sz="2400" dirty="0">
                <a:latin typeface="Arial" pitchFamily="34" charset="0"/>
              </a:rPr>
              <a:t>    </a:t>
            </a:r>
            <a:r>
              <a:rPr lang="ar-SA" altLang="en-US" sz="2400" dirty="0" smtClean="0">
                <a:latin typeface="Arial" pitchFamily="34" charset="0"/>
              </a:rPr>
              <a:t>من</a:t>
            </a:r>
            <a:r>
              <a:rPr lang="ar-SA" altLang="en-US" sz="2000" dirty="0" smtClean="0">
                <a:latin typeface="Arial" pitchFamily="34" charset="0"/>
              </a:rPr>
              <a:t> </a:t>
            </a:r>
            <a:r>
              <a:rPr lang="ar-SA" altLang="en-US" sz="2000" dirty="0">
                <a:latin typeface="Arial" pitchFamily="34" charset="0"/>
              </a:rPr>
              <a:t>حـ/ </a:t>
            </a:r>
            <a:r>
              <a:rPr lang="ar-SA" altLang="en-US" sz="2000" dirty="0" smtClean="0">
                <a:latin typeface="Arial" pitchFamily="34" charset="0"/>
              </a:rPr>
              <a:t>المدينون(منشأة عارف) </a:t>
            </a:r>
            <a:endParaRPr lang="ar-SA" altLang="en-US" sz="2000" dirty="0">
              <a:latin typeface="Arial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257800" y="4419600"/>
            <a:ext cx="3505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800" dirty="0">
                <a:latin typeface="Arial" pitchFamily="34" charset="0"/>
              </a:rPr>
              <a:t> </a:t>
            </a:r>
            <a:r>
              <a:rPr lang="ar-SA" altLang="en-US" sz="2400" dirty="0">
                <a:solidFill>
                  <a:srgbClr val="FF0000"/>
                </a:solidFill>
                <a:latin typeface="Arial" pitchFamily="34" charset="0"/>
              </a:rPr>
              <a:t>40000</a:t>
            </a:r>
            <a:r>
              <a:rPr lang="ar-SA" altLang="en-US" sz="2400" dirty="0">
                <a:latin typeface="Arial" pitchFamily="34" charset="0"/>
              </a:rPr>
              <a:t>      </a:t>
            </a:r>
            <a:r>
              <a:rPr lang="ar-SA" altLang="en-US" sz="2000" dirty="0">
                <a:latin typeface="Arial" pitchFamily="34" charset="0"/>
              </a:rPr>
              <a:t>إلى حـ/ المبيعات </a:t>
            </a: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5257800" y="4876800"/>
            <a:ext cx="3505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ar-SA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ar-SA" sz="2000" dirty="0">
                <a:solidFill>
                  <a:srgbClr val="0070C0"/>
                </a:solidFill>
              </a:rPr>
              <a:t>إثبات مبيعات على الحساب </a:t>
            </a:r>
            <a:r>
              <a:rPr lang="ar-SA" sz="2000" dirty="0" smtClean="0">
                <a:solidFill>
                  <a:srgbClr val="0070C0"/>
                </a:solidFill>
              </a:rPr>
              <a:t>لمنشأة عارف بشرط 50/10/5 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26" name="Rectangle 25"/>
          <p:cNvSpPr>
            <a:spLocks noGrp="1" noChangeArrowheads="1"/>
          </p:cNvSpPr>
          <p:nvPr/>
        </p:nvSpPr>
        <p:spPr bwMode="auto">
          <a:xfrm>
            <a:off x="2971800" y="1905000"/>
            <a:ext cx="1676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>
              <a:buFont typeface="Arial" pitchFamily="34" charset="0"/>
              <a:buNone/>
            </a:pPr>
            <a:r>
              <a:rPr lang="ar-SA" altLang="en-US" sz="2000" u="sng">
                <a:solidFill>
                  <a:srgbClr val="002060"/>
                </a:solidFill>
              </a:rPr>
              <a:t>في </a:t>
            </a:r>
            <a:r>
              <a:rPr lang="ar-SA" altLang="en-US" sz="2000" u="sng"/>
              <a:t>1431/1/9ه</a:t>
            </a:r>
            <a:r>
              <a:rPr lang="ar-SA" altLang="en-US" sz="2000"/>
              <a:t>ـ</a:t>
            </a:r>
            <a:endParaRPr lang="en-GB" altLang="en-US" sz="2000">
              <a:solidFill>
                <a:srgbClr val="002060"/>
              </a:solidFill>
            </a:endParaRPr>
          </a:p>
        </p:txBody>
      </p:sp>
      <p:sp>
        <p:nvSpPr>
          <p:cNvPr id="27" name="Rectangle 7"/>
          <p:cNvSpPr>
            <a:spLocks noChangeArrowheads="1"/>
          </p:cNvSpPr>
          <p:nvPr/>
        </p:nvSpPr>
        <p:spPr bwMode="auto">
          <a:xfrm>
            <a:off x="5410200" y="5257800"/>
            <a:ext cx="3276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en-US" sz="2800" dirty="0" smtClean="0">
                <a:latin typeface="Arial" pitchFamily="34" charset="0"/>
              </a:rPr>
              <a:t>ـــــــــــــــــــــــــــــــ </a:t>
            </a:r>
            <a:endParaRPr lang="en-GB" altLang="en-US" sz="18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1234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  <p:bldP spid="6" grpId="0" build="p" animBg="1"/>
      <p:bldP spid="14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6" grpId="0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200" smtClean="0">
                <a:solidFill>
                  <a:srgbClr val="FF0000"/>
                </a:solidFill>
                <a:cs typeface="Arial" pitchFamily="34" charset="0"/>
              </a:rPr>
              <a:t>Net Sales</a:t>
            </a:r>
            <a:r>
              <a:rPr lang="ar-SA" altLang="en-US" sz="3200" b="1" smtClean="0">
                <a:solidFill>
                  <a:schemeClr val="accent1"/>
                </a:solidFill>
                <a:cs typeface="Arial" pitchFamily="34" charset="0"/>
              </a:rPr>
              <a:t>تحديد قيمة صافي المبيعات</a:t>
            </a:r>
            <a:r>
              <a:rPr lang="ar-SA" altLang="en-US" b="1" smtClean="0">
                <a:solidFill>
                  <a:schemeClr val="accent1"/>
                </a:solidFill>
                <a:cs typeface="Arial" pitchFamily="34" charset="0"/>
              </a:rPr>
              <a:t>  </a:t>
            </a:r>
            <a:endParaRPr lang="en-GB" altLang="en-US" b="1" smtClean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1606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rtl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rtl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rtl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rtl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rtl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r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6EBE7E1-A8AF-42B0-8927-BAB9116A2354}" type="slidenum">
              <a:rPr lang="ar-SA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  <p:graphicFrame>
        <p:nvGraphicFramePr>
          <p:cNvPr id="7" name="Content Placeholder 4"/>
          <p:cNvGraphicFramePr>
            <a:graphicFrameLocks noGrp="1"/>
          </p:cNvGraphicFramePr>
          <p:nvPr>
            <p:ph idx="1"/>
          </p:nvPr>
        </p:nvGraphicFramePr>
        <p:xfrm>
          <a:off x="495300" y="1295400"/>
          <a:ext cx="85344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7118"/>
                <a:gridCol w="1896533"/>
                <a:gridCol w="4850749"/>
              </a:tblGrid>
              <a:tr h="428625">
                <a:tc gridSpan="2">
                  <a:txBody>
                    <a:bodyPr/>
                    <a:lstStyle/>
                    <a:p>
                      <a:pPr algn="ctr"/>
                      <a:r>
                        <a:rPr lang="ar-SA" sz="2400" b="1" dirty="0" smtClean="0">
                          <a:solidFill>
                            <a:srgbClr val="FFFF00"/>
                          </a:solidFill>
                        </a:rPr>
                        <a:t>مبالغ</a:t>
                      </a:r>
                      <a:endParaRPr lang="en-GB" sz="24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ar-SA" sz="2400" b="1" dirty="0">
                        <a:solidFill>
                          <a:srgbClr val="FFFF00"/>
                        </a:solidFill>
                      </a:endParaRPr>
                    </a:p>
                    <a:p>
                      <a:pPr algn="ctr"/>
                      <a:r>
                        <a:rPr lang="ar-SA" sz="2400" b="1" dirty="0" smtClean="0">
                          <a:solidFill>
                            <a:srgbClr val="FFFF00"/>
                          </a:solidFill>
                        </a:rPr>
                        <a:t>بيــــــــــــــــــــــــــــان</a:t>
                      </a:r>
                    </a:p>
                  </a:txBody>
                  <a:tcPr/>
                </a:tc>
              </a:tr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>
                          <a:solidFill>
                            <a:srgbClr val="FF0000"/>
                          </a:solidFill>
                        </a:rPr>
                        <a:t>كلي</a:t>
                      </a:r>
                      <a:endParaRPr lang="en-GB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>
                          <a:solidFill>
                            <a:srgbClr val="FF0000"/>
                          </a:solidFill>
                        </a:rPr>
                        <a:t>جزئي</a:t>
                      </a:r>
                      <a:endParaRPr lang="en-GB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286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/>
                        <a:t>×××</a:t>
                      </a:r>
                      <a:endParaRPr lang="en-GB" sz="2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400" dirty="0" smtClean="0"/>
                        <a:t>إجمالي المبيعات</a:t>
                      </a:r>
                      <a:endParaRPr lang="en-GB" sz="2400" dirty="0"/>
                    </a:p>
                  </a:txBody>
                  <a:tcPr/>
                </a:tc>
              </a:tr>
              <a:tr h="428625">
                <a:tc>
                  <a:txBody>
                    <a:bodyPr/>
                    <a:lstStyle/>
                    <a:p>
                      <a:pPr algn="ctr"/>
                      <a:endParaRPr lang="en-GB" sz="2400" b="1" u="sn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u="none" dirty="0" smtClean="0"/>
                        <a:t>××</a:t>
                      </a:r>
                      <a:endParaRPr lang="en-GB" sz="2400" b="1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400" dirty="0" smtClean="0"/>
                        <a:t>يخصم:  مردودات المبيعات</a:t>
                      </a:r>
                      <a:endParaRPr lang="en-GB" sz="2400" dirty="0"/>
                    </a:p>
                  </a:txBody>
                  <a:tcPr/>
                </a:tc>
              </a:tr>
              <a:tr h="428625">
                <a:tc>
                  <a:txBody>
                    <a:bodyPr/>
                    <a:lstStyle/>
                    <a:p>
                      <a:pPr algn="ctr"/>
                      <a:endParaRPr lang="en-GB" sz="2400" b="1" u="sn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u="none" smtClean="0"/>
                        <a:t>××</a:t>
                      </a:r>
                      <a:endParaRPr lang="en-GB" sz="2400" b="1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400" baseline="0" dirty="0" smtClean="0"/>
                        <a:t>          مسموحات المبيعات</a:t>
                      </a:r>
                      <a:r>
                        <a:rPr lang="ar-SA" sz="2400" dirty="0" smtClean="0"/>
                        <a:t>           </a:t>
                      </a:r>
                      <a:endParaRPr lang="en-GB" sz="2400" dirty="0"/>
                    </a:p>
                  </a:txBody>
                  <a:tcPr/>
                </a:tc>
              </a:tr>
              <a:tr h="428625">
                <a:tc>
                  <a:txBody>
                    <a:bodyPr/>
                    <a:lstStyle/>
                    <a:p>
                      <a:pPr algn="ctr"/>
                      <a:endParaRPr lang="en-GB" sz="2400" b="1" u="sn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u="none" dirty="0" smtClean="0"/>
                        <a:t>××</a:t>
                      </a:r>
                      <a:endParaRPr lang="en-GB" sz="2400" b="1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400" dirty="0" smtClean="0"/>
                        <a:t>          الخصم المسموح </a:t>
                      </a:r>
                      <a:r>
                        <a:rPr lang="ar-SA" sz="2400" dirty="0" err="1" smtClean="0"/>
                        <a:t>به</a:t>
                      </a:r>
                      <a:r>
                        <a:rPr lang="ar-SA" sz="2400" dirty="0" smtClean="0"/>
                        <a:t>    </a:t>
                      </a:r>
                      <a:endParaRPr lang="en-GB" sz="2400" dirty="0"/>
                    </a:p>
                  </a:txBody>
                  <a:tcPr/>
                </a:tc>
              </a:tr>
              <a:tr h="4286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>
                          <a:solidFill>
                            <a:srgbClr val="FF0000"/>
                          </a:solidFill>
                        </a:rPr>
                        <a:t>(××)</a:t>
                      </a:r>
                      <a:endParaRPr lang="en-GB" sz="2400" b="1" dirty="0" smtClean="0">
                        <a:solidFill>
                          <a:srgbClr val="0099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ـــــــــــــــــــــ</a:t>
                      </a:r>
                      <a:endParaRPr lang="en-GB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 smtClean="0"/>
                    </a:p>
                  </a:txBody>
                  <a:tcPr/>
                </a:tc>
              </a:tr>
              <a:tr h="4286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/>
                        <a:t>×××</a:t>
                      </a:r>
                      <a:endParaRPr lang="en-GB" sz="2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××</a:t>
                      </a:r>
                      <a:endParaRPr lang="en-GB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400" dirty="0" smtClean="0"/>
                        <a:t>صافي المبيعات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914400" y="5257800"/>
            <a:ext cx="5486400" cy="685800"/>
          </a:xfrm>
          <a:prstGeom prst="roundRect">
            <a:avLst/>
          </a:prstGeom>
          <a:solidFill>
            <a:srgbClr val="FEF2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000" b="1" u="sng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</a:rPr>
              <a:t>مجمل الربح  </a:t>
            </a:r>
            <a:r>
              <a:rPr lang="ar-SA" sz="2000" b="1" dirty="0">
                <a:ln>
                  <a:solidFill>
                    <a:srgbClr val="FF3300"/>
                  </a:solidFill>
                </a:ln>
                <a:solidFill>
                  <a:schemeClr val="tx1"/>
                </a:solidFill>
              </a:rPr>
              <a:t>=  صافي المبيعات   -    تكلفة البضاعة المباعة</a:t>
            </a:r>
            <a:endParaRPr lang="en-GB" sz="2000" b="1" dirty="0">
              <a:ln>
                <a:solidFill>
                  <a:srgbClr val="FF33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7086600" y="5257800"/>
            <a:ext cx="12192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000" b="1" dirty="0">
                <a:solidFill>
                  <a:schemeClr val="tx1"/>
                </a:solidFill>
              </a:rPr>
              <a:t>من كل ما سبق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10289159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prstClr val="white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17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80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.pptx" id="{F22824D9-EC34-4A42-AB69-470C0C916A5B}" vid="{538AD247-3A6F-4D20-915D-41AE93FC0721}"/>
    </a:ext>
  </a:extLst>
</a:theme>
</file>

<file path=ppt/theme/theme2.xml><?xml version="1.0" encoding="utf-8"?>
<a:theme xmlns:a="http://schemas.openxmlformats.org/drawingml/2006/main" name="2_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.pptx" id="{F22824D9-EC34-4A42-AB69-470C0C916A5B}" vid="{538AD247-3A6F-4D20-915D-41AE93FC0721}"/>
    </a:ext>
  </a:extLst>
</a:theme>
</file>

<file path=ppt/theme/theme3.xml><?xml version="1.0" encoding="utf-8"?>
<a:theme xmlns:a="http://schemas.openxmlformats.org/drawingml/2006/main" name="1_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.pptx" id="{F22824D9-EC34-4A42-AB69-470C0C916A5B}" vid="{538AD247-3A6F-4D20-915D-41AE93FC0721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ادارة الاعمال</Template>
  <TotalTime>386</TotalTime>
  <Words>1232</Words>
  <Application>Microsoft Office PowerPoint</Application>
  <PresentationFormat>A4 Paper (210x297 mm)</PresentationFormat>
  <Paragraphs>293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Office Theme</vt:lpstr>
      <vt:lpstr>2_Office Theme</vt:lpstr>
      <vt:lpstr>1_Office Theme</vt:lpstr>
      <vt:lpstr>PowerPoint Presentation</vt:lpstr>
      <vt:lpstr>المحاضرة العاشرة</vt:lpstr>
      <vt:lpstr>النقاط الرئيسية:</vt:lpstr>
      <vt:lpstr>Salesالمبيعات    المبيعات هي المصدر الرئيسي لإيرادات المنشأة التجارية، ويعد حساب المبيعات من حسابات الإيرادات لذا فإن طبيعته دائنة </vt:lpstr>
      <vt:lpstr>PowerPoint Presentation</vt:lpstr>
      <vt:lpstr>Sales Returnsمردودات المبيعات  </vt:lpstr>
      <vt:lpstr>PowerPoint Presentation</vt:lpstr>
      <vt:lpstr>PowerPoint Presentation</vt:lpstr>
      <vt:lpstr>Sales Allowancesمسموحات المبيعات  </vt:lpstr>
      <vt:lpstr>PowerPoint Presentation</vt:lpstr>
      <vt:lpstr>PowerPoint Presentation</vt:lpstr>
      <vt:lpstr>Sales Discountخصم المبيعات  </vt:lpstr>
      <vt:lpstr>مثال: باعت منشأة ناصر المحدودة بضاعة بسعر الكتالوج بمبلغ 50000 ريال لمنشاة الرائد التجارية  بخصم تجاري 5% وحصلت القيمة نقداً.</vt:lpstr>
      <vt:lpstr>Cash Discountب- الخصم النقدي  </vt:lpstr>
      <vt:lpstr>مثال: باعت منشأة ناصر المحدودة بضاعة لمنشأة عارف بمبلغ 40000 ريال في 1431/1/1هـ  بشروط 50/10/5 وقد سددت منشأة عارف المستحق عليها في 1431/1/9هـ </vt:lpstr>
      <vt:lpstr>Net Salesتحديد قيمة صافي المبيعات  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Bassim Ali Yoseif Alsabbgh</dc:creator>
  <cp:lastModifiedBy>Osama mohammed Salih</cp:lastModifiedBy>
  <cp:revision>55</cp:revision>
  <cp:lastPrinted>2015-10-10T10:30:22Z</cp:lastPrinted>
  <dcterms:created xsi:type="dcterms:W3CDTF">2015-09-03T07:07:53Z</dcterms:created>
  <dcterms:modified xsi:type="dcterms:W3CDTF">2015-10-22T06:00:52Z</dcterms:modified>
</cp:coreProperties>
</file>