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7" r:id="rId2"/>
    <p:sldMasterId id="2147483799" r:id="rId3"/>
  </p:sldMasterIdLst>
  <p:notesMasterIdLst>
    <p:notesMasterId r:id="rId25"/>
  </p:notesMasterIdLst>
  <p:sldIdLst>
    <p:sldId id="334" r:id="rId4"/>
    <p:sldId id="310" r:id="rId5"/>
    <p:sldId id="333" r:id="rId6"/>
    <p:sldId id="335" r:id="rId7"/>
    <p:sldId id="337" r:id="rId8"/>
    <p:sldId id="338" r:id="rId9"/>
    <p:sldId id="341" r:id="rId10"/>
    <p:sldId id="344" r:id="rId11"/>
    <p:sldId id="345" r:id="rId12"/>
    <p:sldId id="346" r:id="rId13"/>
    <p:sldId id="347" r:id="rId14"/>
    <p:sldId id="348" r:id="rId15"/>
    <p:sldId id="350" r:id="rId16"/>
    <p:sldId id="352" r:id="rId17"/>
    <p:sldId id="353" r:id="rId18"/>
    <p:sldId id="354" r:id="rId19"/>
    <p:sldId id="355" r:id="rId20"/>
    <p:sldId id="356" r:id="rId21"/>
    <p:sldId id="357" r:id="rId22"/>
    <p:sldId id="359" r:id="rId23"/>
    <p:sldId id="332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013E36"/>
    <a:srgbClr val="D9791B"/>
    <a:srgbClr val="AB1A25"/>
    <a:srgbClr val="00263A"/>
    <a:srgbClr val="0099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4664" autoAdjust="0"/>
  </p:normalViewPr>
  <p:slideViewPr>
    <p:cSldViewPr>
      <p:cViewPr varScale="1">
        <p:scale>
          <a:sx n="74" d="100"/>
          <a:sy n="74" d="100"/>
        </p:scale>
        <p:origin x="124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EB3E9-CD41-471F-8FFD-9C236220BA0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9FCC123-41A0-43AE-869D-C97264573CC9}">
      <dgm:prSet phldrT="[Text]" custT="1"/>
      <dgm:spPr/>
      <dgm:t>
        <a:bodyPr/>
        <a:lstStyle/>
        <a:p>
          <a:r>
            <a:rPr lang="ar-SA" sz="3200" b="1" dirty="0" smtClean="0"/>
            <a:t>المعالجة المحاسبية للأوراق التجارية</a:t>
          </a:r>
          <a:endParaRPr lang="en-GB" sz="3200" b="1" dirty="0"/>
        </a:p>
      </dgm:t>
    </dgm:pt>
    <dgm:pt modelId="{458F3AF6-F4D1-4155-9693-ADCE2F124DA6}" type="parTrans" cxnId="{90EA1345-D785-4798-AABF-2E43D9C65F2A}">
      <dgm:prSet/>
      <dgm:spPr/>
      <dgm:t>
        <a:bodyPr/>
        <a:lstStyle/>
        <a:p>
          <a:endParaRPr lang="en-GB"/>
        </a:p>
      </dgm:t>
    </dgm:pt>
    <dgm:pt modelId="{A6372EBB-8CC4-42A9-8FEC-379167DD0D25}" type="sibTrans" cxnId="{90EA1345-D785-4798-AABF-2E43D9C65F2A}">
      <dgm:prSet/>
      <dgm:spPr/>
      <dgm:t>
        <a:bodyPr/>
        <a:lstStyle/>
        <a:p>
          <a:endParaRPr lang="en-GB"/>
        </a:p>
      </dgm:t>
    </dgm:pt>
    <dgm:pt modelId="{6099600B-5C6A-448A-BE41-A41E7D926B71}">
      <dgm:prSet phldrT="[Text]" custT="1"/>
      <dgm:spPr/>
      <dgm:t>
        <a:bodyPr/>
        <a:lstStyle/>
        <a:p>
          <a:r>
            <a:rPr lang="ar-SA" sz="2800" dirty="0" smtClean="0">
              <a:solidFill>
                <a:schemeClr val="tx1"/>
              </a:solidFill>
            </a:rPr>
            <a:t>من وجهة نظر المنشأة المشترية </a:t>
          </a:r>
          <a:r>
            <a:rPr lang="ar-SA" sz="2800" b="1" dirty="0" smtClean="0">
              <a:solidFill>
                <a:schemeClr val="tx1"/>
              </a:solidFill>
            </a:rPr>
            <a:t>(المدين)</a:t>
          </a:r>
          <a:endParaRPr lang="en-GB" sz="2800" b="1" dirty="0">
            <a:solidFill>
              <a:schemeClr val="tx1"/>
            </a:solidFill>
          </a:endParaRPr>
        </a:p>
      </dgm:t>
    </dgm:pt>
    <dgm:pt modelId="{B05D9ACE-0023-49CA-B773-AD3CC3270AD2}" type="parTrans" cxnId="{C4848F43-446C-4BCA-BB8B-7D98A66AB75F}">
      <dgm:prSet/>
      <dgm:spPr/>
      <dgm:t>
        <a:bodyPr/>
        <a:lstStyle/>
        <a:p>
          <a:endParaRPr lang="en-GB"/>
        </a:p>
      </dgm:t>
    </dgm:pt>
    <dgm:pt modelId="{E064D448-A47A-41C8-8F23-520A159D4EE7}" type="sibTrans" cxnId="{C4848F43-446C-4BCA-BB8B-7D98A66AB75F}">
      <dgm:prSet/>
      <dgm:spPr/>
      <dgm:t>
        <a:bodyPr/>
        <a:lstStyle/>
        <a:p>
          <a:endParaRPr lang="en-GB"/>
        </a:p>
      </dgm:t>
    </dgm:pt>
    <dgm:pt modelId="{D58C364B-B9A7-4E06-8856-CBBCA28093DA}">
      <dgm:prSet phldrT="[Text]"/>
      <dgm:spPr/>
      <dgm:t>
        <a:bodyPr/>
        <a:lstStyle/>
        <a:p>
          <a:r>
            <a:rPr lang="ar-SA" b="1" dirty="0" smtClean="0">
              <a:solidFill>
                <a:srgbClr val="009900"/>
              </a:solidFill>
            </a:rPr>
            <a:t>تعتبر خصوم متداولة</a:t>
          </a:r>
          <a:endParaRPr lang="en-GB" b="1" dirty="0">
            <a:solidFill>
              <a:srgbClr val="009900"/>
            </a:solidFill>
          </a:endParaRPr>
        </a:p>
      </dgm:t>
    </dgm:pt>
    <dgm:pt modelId="{6A9272B9-EC41-4267-8698-E5F1DE29C0C8}" type="parTrans" cxnId="{98F01C14-7FAC-47B7-9107-C59771C07D03}">
      <dgm:prSet/>
      <dgm:spPr/>
      <dgm:t>
        <a:bodyPr/>
        <a:lstStyle/>
        <a:p>
          <a:endParaRPr lang="en-GB"/>
        </a:p>
      </dgm:t>
    </dgm:pt>
    <dgm:pt modelId="{033424A5-40EA-4440-8E03-7A1896B0DC83}" type="sibTrans" cxnId="{98F01C14-7FAC-47B7-9107-C59771C07D03}">
      <dgm:prSet/>
      <dgm:spPr/>
      <dgm:t>
        <a:bodyPr/>
        <a:lstStyle/>
        <a:p>
          <a:endParaRPr lang="en-GB"/>
        </a:p>
      </dgm:t>
    </dgm:pt>
    <dgm:pt modelId="{C00ABE3A-B180-4B89-8CBD-0FB9F66FA8E5}">
      <dgm:prSet phldrT="[Text]"/>
      <dgm:spPr/>
      <dgm:t>
        <a:bodyPr/>
        <a:lstStyle/>
        <a:p>
          <a:r>
            <a:rPr lang="ar-SA" b="1" dirty="0" smtClean="0">
              <a:solidFill>
                <a:srgbClr val="FF0000"/>
              </a:solidFill>
            </a:rPr>
            <a:t>تسمى أوراق دفع</a:t>
          </a:r>
          <a:endParaRPr lang="en-GB" b="1" dirty="0">
            <a:solidFill>
              <a:srgbClr val="FF0000"/>
            </a:solidFill>
          </a:endParaRPr>
        </a:p>
      </dgm:t>
    </dgm:pt>
    <dgm:pt modelId="{64077C11-0DBB-4433-9F11-FE994DB135AD}" type="parTrans" cxnId="{0B95FAAA-EDE6-4C32-98C4-DD95BC9897DF}">
      <dgm:prSet/>
      <dgm:spPr/>
      <dgm:t>
        <a:bodyPr/>
        <a:lstStyle/>
        <a:p>
          <a:endParaRPr lang="en-GB"/>
        </a:p>
      </dgm:t>
    </dgm:pt>
    <dgm:pt modelId="{C241DFC3-6B33-412F-8E58-CFA5E140B688}" type="sibTrans" cxnId="{0B95FAAA-EDE6-4C32-98C4-DD95BC9897DF}">
      <dgm:prSet/>
      <dgm:spPr/>
      <dgm:t>
        <a:bodyPr/>
        <a:lstStyle/>
        <a:p>
          <a:endParaRPr lang="en-GB"/>
        </a:p>
      </dgm:t>
    </dgm:pt>
    <dgm:pt modelId="{E3DBC8BC-61DE-41EC-8639-563EF8FA9632}">
      <dgm:prSet phldrT="[Text]" custT="1"/>
      <dgm:spPr/>
      <dgm:t>
        <a:bodyPr/>
        <a:lstStyle/>
        <a:p>
          <a:r>
            <a:rPr lang="ar-SA" sz="2800" dirty="0" smtClean="0">
              <a:solidFill>
                <a:schemeClr val="tx1"/>
              </a:solidFill>
            </a:rPr>
            <a:t>من وجهة نظر المنشأة  البائعة </a:t>
          </a:r>
          <a:r>
            <a:rPr lang="ar-SA" sz="2800" b="1" dirty="0" smtClean="0">
              <a:solidFill>
                <a:schemeClr val="tx1"/>
              </a:solidFill>
            </a:rPr>
            <a:t>(الدائن)</a:t>
          </a:r>
          <a:endParaRPr lang="en-GB" sz="2800" b="1" dirty="0">
            <a:solidFill>
              <a:schemeClr val="tx1"/>
            </a:solidFill>
          </a:endParaRPr>
        </a:p>
      </dgm:t>
    </dgm:pt>
    <dgm:pt modelId="{F42181DD-F5F6-4E30-8090-D8AE69B7A24D}" type="parTrans" cxnId="{D69C00C5-238F-44DE-803F-40A6B37DAAEF}">
      <dgm:prSet/>
      <dgm:spPr/>
      <dgm:t>
        <a:bodyPr/>
        <a:lstStyle/>
        <a:p>
          <a:endParaRPr lang="en-GB"/>
        </a:p>
      </dgm:t>
    </dgm:pt>
    <dgm:pt modelId="{A1DB23CB-621D-437E-B217-6B51FA7BB637}" type="sibTrans" cxnId="{D69C00C5-238F-44DE-803F-40A6B37DAAEF}">
      <dgm:prSet/>
      <dgm:spPr/>
      <dgm:t>
        <a:bodyPr/>
        <a:lstStyle/>
        <a:p>
          <a:endParaRPr lang="en-GB"/>
        </a:p>
      </dgm:t>
    </dgm:pt>
    <dgm:pt modelId="{6EF4FC4F-A671-4ADF-8A3F-FA0014E7FF6D}">
      <dgm:prSet phldrT="[Text]"/>
      <dgm:spPr/>
      <dgm:t>
        <a:bodyPr/>
        <a:lstStyle/>
        <a:p>
          <a:r>
            <a:rPr lang="ar-SA" b="1" dirty="0" smtClean="0">
              <a:solidFill>
                <a:srgbClr val="009900"/>
              </a:solidFill>
            </a:rPr>
            <a:t>تعتبر أصول متداولة</a:t>
          </a:r>
          <a:endParaRPr lang="en-GB" b="1" dirty="0">
            <a:solidFill>
              <a:srgbClr val="009900"/>
            </a:solidFill>
          </a:endParaRPr>
        </a:p>
      </dgm:t>
    </dgm:pt>
    <dgm:pt modelId="{3EC44FCE-9545-4986-93EF-00421887BEE6}" type="parTrans" cxnId="{89AB02AF-84CE-49D5-90A3-ACF88B9C2C02}">
      <dgm:prSet/>
      <dgm:spPr/>
      <dgm:t>
        <a:bodyPr/>
        <a:lstStyle/>
        <a:p>
          <a:endParaRPr lang="en-GB"/>
        </a:p>
      </dgm:t>
    </dgm:pt>
    <dgm:pt modelId="{E196CE42-7656-41A7-B005-FA1E83304A99}" type="sibTrans" cxnId="{89AB02AF-84CE-49D5-90A3-ACF88B9C2C02}">
      <dgm:prSet/>
      <dgm:spPr/>
      <dgm:t>
        <a:bodyPr/>
        <a:lstStyle/>
        <a:p>
          <a:endParaRPr lang="en-GB"/>
        </a:p>
      </dgm:t>
    </dgm:pt>
    <dgm:pt modelId="{8BF2ADBA-A761-4AC3-90C0-D3F7C0C41938}">
      <dgm:prSet phldrT="[Text]"/>
      <dgm:spPr/>
      <dgm:t>
        <a:bodyPr/>
        <a:lstStyle/>
        <a:p>
          <a:r>
            <a:rPr lang="ar-SA" b="1" dirty="0" smtClean="0">
              <a:solidFill>
                <a:srgbClr val="002060"/>
              </a:solidFill>
            </a:rPr>
            <a:t>مسحوبة أو يتم التعهد بها لصالح المنشأة</a:t>
          </a:r>
          <a:endParaRPr lang="en-GB" b="1" dirty="0">
            <a:solidFill>
              <a:srgbClr val="002060"/>
            </a:solidFill>
          </a:endParaRPr>
        </a:p>
      </dgm:t>
    </dgm:pt>
    <dgm:pt modelId="{B8B16790-46F1-4DF8-9BB6-F7FBF5754024}" type="parTrans" cxnId="{6426C2F1-5DAE-4CF8-B1B8-32EBD33BE3FC}">
      <dgm:prSet/>
      <dgm:spPr/>
      <dgm:t>
        <a:bodyPr/>
        <a:lstStyle/>
        <a:p>
          <a:endParaRPr lang="en-GB"/>
        </a:p>
      </dgm:t>
    </dgm:pt>
    <dgm:pt modelId="{F1F958FB-2671-48D8-A8D4-BCEA957B37D5}" type="sibTrans" cxnId="{6426C2F1-5DAE-4CF8-B1B8-32EBD33BE3FC}">
      <dgm:prSet/>
      <dgm:spPr/>
      <dgm:t>
        <a:bodyPr/>
        <a:lstStyle/>
        <a:p>
          <a:endParaRPr lang="en-GB"/>
        </a:p>
      </dgm:t>
    </dgm:pt>
    <dgm:pt modelId="{90566D60-CF34-4151-8885-D81AC1BCDCD7}">
      <dgm:prSet phldrT="[Text]"/>
      <dgm:spPr/>
      <dgm:t>
        <a:bodyPr/>
        <a:lstStyle/>
        <a:p>
          <a:r>
            <a:rPr lang="ar-SA" b="1" dirty="0" smtClean="0">
              <a:solidFill>
                <a:srgbClr val="FF0000"/>
              </a:solidFill>
            </a:rPr>
            <a:t>تسمى أوراق قبض</a:t>
          </a:r>
          <a:endParaRPr lang="en-GB" b="1" dirty="0">
            <a:solidFill>
              <a:srgbClr val="FF0000"/>
            </a:solidFill>
          </a:endParaRPr>
        </a:p>
      </dgm:t>
    </dgm:pt>
    <dgm:pt modelId="{A5C6B432-7450-473E-A050-F2BEF78872DB}" type="parTrans" cxnId="{F97156B7-58BE-4AEA-B389-F2FF33D404E2}">
      <dgm:prSet/>
      <dgm:spPr/>
      <dgm:t>
        <a:bodyPr/>
        <a:lstStyle/>
        <a:p>
          <a:endParaRPr lang="en-GB"/>
        </a:p>
      </dgm:t>
    </dgm:pt>
    <dgm:pt modelId="{DADEB536-A631-405B-90D2-E43CFF07D9ED}" type="sibTrans" cxnId="{F97156B7-58BE-4AEA-B389-F2FF33D404E2}">
      <dgm:prSet/>
      <dgm:spPr/>
      <dgm:t>
        <a:bodyPr/>
        <a:lstStyle/>
        <a:p>
          <a:endParaRPr lang="en-GB"/>
        </a:p>
      </dgm:t>
    </dgm:pt>
    <dgm:pt modelId="{3F058F6A-047D-4641-A0B5-0FD753E9F1E6}">
      <dgm:prSet phldrT="[Text]"/>
      <dgm:spPr/>
      <dgm:t>
        <a:bodyPr/>
        <a:lstStyle/>
        <a:p>
          <a:r>
            <a:rPr lang="ar-SA" b="1" dirty="0" smtClean="0">
              <a:solidFill>
                <a:srgbClr val="002060"/>
              </a:solidFill>
            </a:rPr>
            <a:t>تقبلها المنشأة أو تتعهد بها لأمر الغير</a:t>
          </a:r>
          <a:endParaRPr lang="en-GB" b="1" dirty="0">
            <a:solidFill>
              <a:srgbClr val="002060"/>
            </a:solidFill>
          </a:endParaRPr>
        </a:p>
      </dgm:t>
    </dgm:pt>
    <dgm:pt modelId="{7FAFD41E-682D-4F44-BFE0-2E9B3221D379}" type="parTrans" cxnId="{A57F8E4C-252F-4E6E-B75B-2865CF6EB2D7}">
      <dgm:prSet/>
      <dgm:spPr/>
      <dgm:t>
        <a:bodyPr/>
        <a:lstStyle/>
        <a:p>
          <a:endParaRPr lang="en-GB"/>
        </a:p>
      </dgm:t>
    </dgm:pt>
    <dgm:pt modelId="{4A64AD9F-E0BD-4C62-9D4D-6BCA3062ED4B}" type="sibTrans" cxnId="{A57F8E4C-252F-4E6E-B75B-2865CF6EB2D7}">
      <dgm:prSet/>
      <dgm:spPr/>
      <dgm:t>
        <a:bodyPr/>
        <a:lstStyle/>
        <a:p>
          <a:endParaRPr lang="en-GB"/>
        </a:p>
      </dgm:t>
    </dgm:pt>
    <dgm:pt modelId="{E5B244ED-E060-40FC-914C-E5C032FEA634}" type="pres">
      <dgm:prSet presAssocID="{34FEB3E9-CD41-471F-8FFD-9C236220BA0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795D9434-3287-4E15-9843-E694E55F3D04}" type="pres">
      <dgm:prSet presAssocID="{F9FCC123-41A0-43AE-869D-C97264573CC9}" presName="hierRoot1" presStyleCnt="0"/>
      <dgm:spPr/>
    </dgm:pt>
    <dgm:pt modelId="{4F3860C1-6091-4738-B3F2-F61F18F8676D}" type="pres">
      <dgm:prSet presAssocID="{F9FCC123-41A0-43AE-869D-C97264573CC9}" presName="composite" presStyleCnt="0"/>
      <dgm:spPr/>
    </dgm:pt>
    <dgm:pt modelId="{6FF852E2-7262-4BA6-BDAB-EB351F6C91CB}" type="pres">
      <dgm:prSet presAssocID="{F9FCC123-41A0-43AE-869D-C97264573CC9}" presName="background" presStyleLbl="node0" presStyleIdx="0" presStyleCnt="1"/>
      <dgm:spPr/>
    </dgm:pt>
    <dgm:pt modelId="{98B99088-D099-4B12-A4E5-ED8360D0A178}" type="pres">
      <dgm:prSet presAssocID="{F9FCC123-41A0-43AE-869D-C97264573CC9}" presName="text" presStyleLbl="fgAcc0" presStyleIdx="0" presStyleCnt="1" custScaleX="444550" custScaleY="157206" custLinFactY="-3790" custLinFactNeighborX="-6282" custLinFactNeighborY="-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46162A2-F84D-4EB5-8891-CB2E5CC5A177}" type="pres">
      <dgm:prSet presAssocID="{F9FCC123-41A0-43AE-869D-C97264573CC9}" presName="hierChild2" presStyleCnt="0"/>
      <dgm:spPr/>
    </dgm:pt>
    <dgm:pt modelId="{F8A3E2F8-AEF9-49AD-AFF6-CC18C244375A}" type="pres">
      <dgm:prSet presAssocID="{B05D9ACE-0023-49CA-B773-AD3CC3270AD2}" presName="Name10" presStyleLbl="parChTrans1D2" presStyleIdx="0" presStyleCnt="2"/>
      <dgm:spPr/>
      <dgm:t>
        <a:bodyPr/>
        <a:lstStyle/>
        <a:p>
          <a:endParaRPr lang="en-GB"/>
        </a:p>
      </dgm:t>
    </dgm:pt>
    <dgm:pt modelId="{DC576AA7-9286-40D2-B17A-875CFF03ED79}" type="pres">
      <dgm:prSet presAssocID="{6099600B-5C6A-448A-BE41-A41E7D926B71}" presName="hierRoot2" presStyleCnt="0"/>
      <dgm:spPr/>
    </dgm:pt>
    <dgm:pt modelId="{FF4C70BD-F4E2-43A0-91D9-8E0391B2EAE3}" type="pres">
      <dgm:prSet presAssocID="{6099600B-5C6A-448A-BE41-A41E7D926B71}" presName="composite2" presStyleCnt="0"/>
      <dgm:spPr/>
    </dgm:pt>
    <dgm:pt modelId="{AE3BDC60-1850-4C2D-AFB1-5866B48D9525}" type="pres">
      <dgm:prSet presAssocID="{6099600B-5C6A-448A-BE41-A41E7D926B71}" presName="background2" presStyleLbl="node2" presStyleIdx="0" presStyleCnt="2"/>
      <dgm:spPr/>
    </dgm:pt>
    <dgm:pt modelId="{55D6D4F7-3585-4D03-8F6D-598842BAE03A}" type="pres">
      <dgm:prSet presAssocID="{6099600B-5C6A-448A-BE41-A41E7D926B71}" presName="text2" presStyleLbl="fgAcc2" presStyleIdx="0" presStyleCnt="2" custScaleX="239213" custLinFactNeighborX="-1505" custLinFactNeighborY="-5066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54EC183-C550-4000-8F59-F652B5E2FFD3}" type="pres">
      <dgm:prSet presAssocID="{6099600B-5C6A-448A-BE41-A41E7D926B71}" presName="hierChild3" presStyleCnt="0"/>
      <dgm:spPr/>
    </dgm:pt>
    <dgm:pt modelId="{754B026D-F6F5-41FB-8DAD-EFDD02A208D5}" type="pres">
      <dgm:prSet presAssocID="{6A9272B9-EC41-4267-8698-E5F1DE29C0C8}" presName="Name17" presStyleLbl="parChTrans1D3" presStyleIdx="0" presStyleCnt="6"/>
      <dgm:spPr/>
      <dgm:t>
        <a:bodyPr/>
        <a:lstStyle/>
        <a:p>
          <a:endParaRPr lang="en-GB"/>
        </a:p>
      </dgm:t>
    </dgm:pt>
    <dgm:pt modelId="{A866B855-54B7-4C88-81C4-A06176F95E52}" type="pres">
      <dgm:prSet presAssocID="{D58C364B-B9A7-4E06-8856-CBBCA28093DA}" presName="hierRoot3" presStyleCnt="0"/>
      <dgm:spPr/>
    </dgm:pt>
    <dgm:pt modelId="{6A6599F1-4338-4D90-B10A-13AD0B66FD64}" type="pres">
      <dgm:prSet presAssocID="{D58C364B-B9A7-4E06-8856-CBBCA28093DA}" presName="composite3" presStyleCnt="0"/>
      <dgm:spPr/>
    </dgm:pt>
    <dgm:pt modelId="{610ACD6B-200E-4D51-AA9C-00C341CD8856}" type="pres">
      <dgm:prSet presAssocID="{D58C364B-B9A7-4E06-8856-CBBCA28093DA}" presName="background3" presStyleLbl="node3" presStyleIdx="0" presStyleCnt="6"/>
      <dgm:spPr/>
    </dgm:pt>
    <dgm:pt modelId="{0FA08F83-89F6-43B1-87B5-65C6529F5679}" type="pres">
      <dgm:prSet presAssocID="{D58C364B-B9A7-4E06-8856-CBBCA28093DA}" presName="text3" presStyleLbl="fgAcc3" presStyleIdx="0" presStyleCnt="6" custScaleY="239727" custLinFactNeighborX="-4918" custLinFactNeighborY="199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13CC5C-D00E-40E0-9DF6-D26A4FF9434D}" type="pres">
      <dgm:prSet presAssocID="{D58C364B-B9A7-4E06-8856-CBBCA28093DA}" presName="hierChild4" presStyleCnt="0"/>
      <dgm:spPr/>
    </dgm:pt>
    <dgm:pt modelId="{EFFD302F-D19A-4113-9D03-6F469C0BB43C}" type="pres">
      <dgm:prSet presAssocID="{7FAFD41E-682D-4F44-BFE0-2E9B3221D379}" presName="Name17" presStyleLbl="parChTrans1D3" presStyleIdx="1" presStyleCnt="6"/>
      <dgm:spPr/>
      <dgm:t>
        <a:bodyPr/>
        <a:lstStyle/>
        <a:p>
          <a:endParaRPr lang="en-GB"/>
        </a:p>
      </dgm:t>
    </dgm:pt>
    <dgm:pt modelId="{5F49F873-99BD-49C1-9D38-502D6AB65BCB}" type="pres">
      <dgm:prSet presAssocID="{3F058F6A-047D-4641-A0B5-0FD753E9F1E6}" presName="hierRoot3" presStyleCnt="0"/>
      <dgm:spPr/>
    </dgm:pt>
    <dgm:pt modelId="{05D06C96-0F4D-46D0-8AF6-C46EB17FDA7D}" type="pres">
      <dgm:prSet presAssocID="{3F058F6A-047D-4641-A0B5-0FD753E9F1E6}" presName="composite3" presStyleCnt="0"/>
      <dgm:spPr/>
    </dgm:pt>
    <dgm:pt modelId="{4C6C109B-7B4F-4F88-A3AF-B23932A6B704}" type="pres">
      <dgm:prSet presAssocID="{3F058F6A-047D-4641-A0B5-0FD753E9F1E6}" presName="background3" presStyleLbl="node3" presStyleIdx="1" presStyleCnt="6"/>
      <dgm:spPr/>
    </dgm:pt>
    <dgm:pt modelId="{740F5114-F77B-4335-9580-6A4167133E77}" type="pres">
      <dgm:prSet presAssocID="{3F058F6A-047D-4641-A0B5-0FD753E9F1E6}" presName="text3" presStyleLbl="fgAcc3" presStyleIdx="1" presStyleCnt="6" custScaleY="239111" custLinFactX="11566" custLinFactNeighborX="100000" custLinFactNeighborY="199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3F31BF6-D091-4228-BC5A-3F75D692608C}" type="pres">
      <dgm:prSet presAssocID="{3F058F6A-047D-4641-A0B5-0FD753E9F1E6}" presName="hierChild4" presStyleCnt="0"/>
      <dgm:spPr/>
    </dgm:pt>
    <dgm:pt modelId="{01CE2D45-4382-449D-8BC9-9FFA2741CBA2}" type="pres">
      <dgm:prSet presAssocID="{64077C11-0DBB-4433-9F11-FE994DB135AD}" presName="Name17" presStyleLbl="parChTrans1D3" presStyleIdx="2" presStyleCnt="6"/>
      <dgm:spPr/>
      <dgm:t>
        <a:bodyPr/>
        <a:lstStyle/>
        <a:p>
          <a:endParaRPr lang="en-GB"/>
        </a:p>
      </dgm:t>
    </dgm:pt>
    <dgm:pt modelId="{1A5DAE67-041A-4A83-9928-E1632F0F8FD8}" type="pres">
      <dgm:prSet presAssocID="{C00ABE3A-B180-4B89-8CBD-0FB9F66FA8E5}" presName="hierRoot3" presStyleCnt="0"/>
      <dgm:spPr/>
    </dgm:pt>
    <dgm:pt modelId="{E1BF30A2-E966-4DA9-96B0-D2D9FE2BBA4F}" type="pres">
      <dgm:prSet presAssocID="{C00ABE3A-B180-4B89-8CBD-0FB9F66FA8E5}" presName="composite3" presStyleCnt="0"/>
      <dgm:spPr/>
    </dgm:pt>
    <dgm:pt modelId="{E589290E-A8C6-4A68-A434-337E7D7175C7}" type="pres">
      <dgm:prSet presAssocID="{C00ABE3A-B180-4B89-8CBD-0FB9F66FA8E5}" presName="background3" presStyleLbl="node3" presStyleIdx="2" presStyleCnt="6"/>
      <dgm:spPr/>
    </dgm:pt>
    <dgm:pt modelId="{C5A9D29C-A132-413D-A7FD-0D3E57610E86}" type="pres">
      <dgm:prSet presAssocID="{C00ABE3A-B180-4B89-8CBD-0FB9F66FA8E5}" presName="text3" presStyleLbl="fgAcc3" presStyleIdx="2" presStyleCnt="6" custScaleY="239727" custLinFactX="-30009" custLinFactNeighborX="-100000" custLinFactNeighborY="-789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7C3B302-C883-43BD-B01A-20D90B63C1AA}" type="pres">
      <dgm:prSet presAssocID="{C00ABE3A-B180-4B89-8CBD-0FB9F66FA8E5}" presName="hierChild4" presStyleCnt="0"/>
      <dgm:spPr/>
    </dgm:pt>
    <dgm:pt modelId="{E5580752-1E39-4AE5-8A7B-158EECE7FD52}" type="pres">
      <dgm:prSet presAssocID="{F42181DD-F5F6-4E30-8090-D8AE69B7A24D}" presName="Name10" presStyleLbl="parChTrans1D2" presStyleIdx="1" presStyleCnt="2"/>
      <dgm:spPr/>
      <dgm:t>
        <a:bodyPr/>
        <a:lstStyle/>
        <a:p>
          <a:endParaRPr lang="en-GB"/>
        </a:p>
      </dgm:t>
    </dgm:pt>
    <dgm:pt modelId="{55EAE762-074A-45BE-BFD9-69D187CB0EFB}" type="pres">
      <dgm:prSet presAssocID="{E3DBC8BC-61DE-41EC-8639-563EF8FA9632}" presName="hierRoot2" presStyleCnt="0"/>
      <dgm:spPr/>
    </dgm:pt>
    <dgm:pt modelId="{31F11726-62D0-4BF5-929D-03DDABFC8698}" type="pres">
      <dgm:prSet presAssocID="{E3DBC8BC-61DE-41EC-8639-563EF8FA9632}" presName="composite2" presStyleCnt="0"/>
      <dgm:spPr/>
    </dgm:pt>
    <dgm:pt modelId="{6C688BE8-D8E7-4984-847A-46DB3D92E8E3}" type="pres">
      <dgm:prSet presAssocID="{E3DBC8BC-61DE-41EC-8639-563EF8FA9632}" presName="background2" presStyleLbl="node2" presStyleIdx="1" presStyleCnt="2"/>
      <dgm:spPr/>
    </dgm:pt>
    <dgm:pt modelId="{93D5F352-E413-4D47-98E3-EFF878A3D45D}" type="pres">
      <dgm:prSet presAssocID="{E3DBC8BC-61DE-41EC-8639-563EF8FA9632}" presName="text2" presStyleLbl="fgAcc2" presStyleIdx="1" presStyleCnt="2" custScaleX="251777" custLinFactNeighborX="2450" custLinFactNeighborY="-6055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75441A0-5062-46DD-987C-0EA2D6411516}" type="pres">
      <dgm:prSet presAssocID="{E3DBC8BC-61DE-41EC-8639-563EF8FA9632}" presName="hierChild3" presStyleCnt="0"/>
      <dgm:spPr/>
    </dgm:pt>
    <dgm:pt modelId="{37368A30-8904-4C56-81DE-934652D1AE91}" type="pres">
      <dgm:prSet presAssocID="{3EC44FCE-9545-4986-93EF-00421887BEE6}" presName="Name17" presStyleLbl="parChTrans1D3" presStyleIdx="3" presStyleCnt="6"/>
      <dgm:spPr/>
      <dgm:t>
        <a:bodyPr/>
        <a:lstStyle/>
        <a:p>
          <a:endParaRPr lang="en-GB"/>
        </a:p>
      </dgm:t>
    </dgm:pt>
    <dgm:pt modelId="{CCA68545-235F-424A-B102-BABA41B2831F}" type="pres">
      <dgm:prSet presAssocID="{6EF4FC4F-A671-4ADF-8A3F-FA0014E7FF6D}" presName="hierRoot3" presStyleCnt="0"/>
      <dgm:spPr/>
    </dgm:pt>
    <dgm:pt modelId="{DE559F5B-695D-4B56-82F0-1D976F033317}" type="pres">
      <dgm:prSet presAssocID="{6EF4FC4F-A671-4ADF-8A3F-FA0014E7FF6D}" presName="composite3" presStyleCnt="0"/>
      <dgm:spPr/>
    </dgm:pt>
    <dgm:pt modelId="{96BBF8D6-5D9C-403F-97CA-A7144B349047}" type="pres">
      <dgm:prSet presAssocID="{6EF4FC4F-A671-4ADF-8A3F-FA0014E7FF6D}" presName="background3" presStyleLbl="node3" presStyleIdx="3" presStyleCnt="6"/>
      <dgm:spPr/>
    </dgm:pt>
    <dgm:pt modelId="{FD4DFC1B-5641-46A5-88C2-95BF2688209D}" type="pres">
      <dgm:prSet presAssocID="{6EF4FC4F-A671-4ADF-8A3F-FA0014E7FF6D}" presName="text3" presStyleLbl="fgAcc3" presStyleIdx="3" presStyleCnt="6" custScaleY="23911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95D71DB-E1D5-4DC6-957C-CBCDAF644D84}" type="pres">
      <dgm:prSet presAssocID="{6EF4FC4F-A671-4ADF-8A3F-FA0014E7FF6D}" presName="hierChild4" presStyleCnt="0"/>
      <dgm:spPr/>
    </dgm:pt>
    <dgm:pt modelId="{4569570F-D568-40F6-918A-1EB1102C6A2B}" type="pres">
      <dgm:prSet presAssocID="{B8B16790-46F1-4DF8-9BB6-F7FBF5754024}" presName="Name17" presStyleLbl="parChTrans1D3" presStyleIdx="4" presStyleCnt="6"/>
      <dgm:spPr/>
      <dgm:t>
        <a:bodyPr/>
        <a:lstStyle/>
        <a:p>
          <a:endParaRPr lang="en-GB"/>
        </a:p>
      </dgm:t>
    </dgm:pt>
    <dgm:pt modelId="{3B2C267E-722E-46FE-A810-DF4CB9708FDE}" type="pres">
      <dgm:prSet presAssocID="{8BF2ADBA-A761-4AC3-90C0-D3F7C0C41938}" presName="hierRoot3" presStyleCnt="0"/>
      <dgm:spPr/>
    </dgm:pt>
    <dgm:pt modelId="{4970BD14-D9A4-450B-94B8-E917CE18FF57}" type="pres">
      <dgm:prSet presAssocID="{8BF2ADBA-A761-4AC3-90C0-D3F7C0C41938}" presName="composite3" presStyleCnt="0"/>
      <dgm:spPr/>
    </dgm:pt>
    <dgm:pt modelId="{5571E884-BAAD-4B76-8D40-2AF0A016AF81}" type="pres">
      <dgm:prSet presAssocID="{8BF2ADBA-A761-4AC3-90C0-D3F7C0C41938}" presName="background3" presStyleLbl="node3" presStyleIdx="4" presStyleCnt="6"/>
      <dgm:spPr/>
    </dgm:pt>
    <dgm:pt modelId="{19D8AF42-F7AB-4683-9E40-B03B0C347E0D}" type="pres">
      <dgm:prSet presAssocID="{8BF2ADBA-A761-4AC3-90C0-D3F7C0C41938}" presName="text3" presStyleLbl="fgAcc3" presStyleIdx="4" presStyleCnt="6" custScaleY="239111" custLinFactX="28085" custLinFactNeighborX="100000" custLinFactNeighborY="-789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51A5C7F-31EF-4BE2-87C9-79538C55B617}" type="pres">
      <dgm:prSet presAssocID="{8BF2ADBA-A761-4AC3-90C0-D3F7C0C41938}" presName="hierChild4" presStyleCnt="0"/>
      <dgm:spPr/>
    </dgm:pt>
    <dgm:pt modelId="{A7A257C7-2976-4532-9045-A989ABDD0099}" type="pres">
      <dgm:prSet presAssocID="{A5C6B432-7450-473E-A050-F2BEF78872DB}" presName="Name17" presStyleLbl="parChTrans1D3" presStyleIdx="5" presStyleCnt="6"/>
      <dgm:spPr/>
      <dgm:t>
        <a:bodyPr/>
        <a:lstStyle/>
        <a:p>
          <a:endParaRPr lang="en-GB"/>
        </a:p>
      </dgm:t>
    </dgm:pt>
    <dgm:pt modelId="{5BBAD62E-2ADB-4F77-97FC-276262571FBC}" type="pres">
      <dgm:prSet presAssocID="{90566D60-CF34-4151-8885-D81AC1BCDCD7}" presName="hierRoot3" presStyleCnt="0"/>
      <dgm:spPr/>
    </dgm:pt>
    <dgm:pt modelId="{47D6F9BF-CA96-41A4-9961-0223FD371254}" type="pres">
      <dgm:prSet presAssocID="{90566D60-CF34-4151-8885-D81AC1BCDCD7}" presName="composite3" presStyleCnt="0"/>
      <dgm:spPr/>
    </dgm:pt>
    <dgm:pt modelId="{96CB9733-26D8-43DA-823D-531200A51A04}" type="pres">
      <dgm:prSet presAssocID="{90566D60-CF34-4151-8885-D81AC1BCDCD7}" presName="background3" presStyleLbl="node3" presStyleIdx="5" presStyleCnt="6"/>
      <dgm:spPr/>
    </dgm:pt>
    <dgm:pt modelId="{09FE1A03-74D2-4FAE-A324-2076E2E6A86F}" type="pres">
      <dgm:prSet presAssocID="{90566D60-CF34-4151-8885-D81AC1BCDCD7}" presName="text3" presStyleLbl="fgAcc3" presStyleIdx="5" presStyleCnt="6" custScaleY="239111" custLinFactX="-19772" custLinFactNeighborX="-100000" custLinFactNeighborY="199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0BE507D-D9BF-49FB-9E5B-EEFD4632FB9D}" type="pres">
      <dgm:prSet presAssocID="{90566D60-CF34-4151-8885-D81AC1BCDCD7}" presName="hierChild4" presStyleCnt="0"/>
      <dgm:spPr/>
    </dgm:pt>
  </dgm:ptLst>
  <dgm:cxnLst>
    <dgm:cxn modelId="{A57F8E4C-252F-4E6E-B75B-2865CF6EB2D7}" srcId="{6099600B-5C6A-448A-BE41-A41E7D926B71}" destId="{3F058F6A-047D-4641-A0B5-0FD753E9F1E6}" srcOrd="1" destOrd="0" parTransId="{7FAFD41E-682D-4F44-BFE0-2E9B3221D379}" sibTransId="{4A64AD9F-E0BD-4C62-9D4D-6BCA3062ED4B}"/>
    <dgm:cxn modelId="{90EA1345-D785-4798-AABF-2E43D9C65F2A}" srcId="{34FEB3E9-CD41-471F-8FFD-9C236220BA06}" destId="{F9FCC123-41A0-43AE-869D-C97264573CC9}" srcOrd="0" destOrd="0" parTransId="{458F3AF6-F4D1-4155-9693-ADCE2F124DA6}" sibTransId="{A6372EBB-8CC4-42A9-8FEC-379167DD0D25}"/>
    <dgm:cxn modelId="{367FE527-0D9A-477E-BB63-F65CD898847C}" type="presOf" srcId="{8BF2ADBA-A761-4AC3-90C0-D3F7C0C41938}" destId="{19D8AF42-F7AB-4683-9E40-B03B0C347E0D}" srcOrd="0" destOrd="0" presId="urn:microsoft.com/office/officeart/2005/8/layout/hierarchy1"/>
    <dgm:cxn modelId="{98F01C14-7FAC-47B7-9107-C59771C07D03}" srcId="{6099600B-5C6A-448A-BE41-A41E7D926B71}" destId="{D58C364B-B9A7-4E06-8856-CBBCA28093DA}" srcOrd="0" destOrd="0" parTransId="{6A9272B9-EC41-4267-8698-E5F1DE29C0C8}" sibTransId="{033424A5-40EA-4440-8E03-7A1896B0DC83}"/>
    <dgm:cxn modelId="{C4848F43-446C-4BCA-BB8B-7D98A66AB75F}" srcId="{F9FCC123-41A0-43AE-869D-C97264573CC9}" destId="{6099600B-5C6A-448A-BE41-A41E7D926B71}" srcOrd="0" destOrd="0" parTransId="{B05D9ACE-0023-49CA-B773-AD3CC3270AD2}" sibTransId="{E064D448-A47A-41C8-8F23-520A159D4EE7}"/>
    <dgm:cxn modelId="{43D9F665-EDD3-4ED8-B5E2-5FF01001C5B0}" type="presOf" srcId="{A5C6B432-7450-473E-A050-F2BEF78872DB}" destId="{A7A257C7-2976-4532-9045-A989ABDD0099}" srcOrd="0" destOrd="0" presId="urn:microsoft.com/office/officeart/2005/8/layout/hierarchy1"/>
    <dgm:cxn modelId="{D093CB62-3348-4C0C-986F-6D64458BE0C0}" type="presOf" srcId="{3EC44FCE-9545-4986-93EF-00421887BEE6}" destId="{37368A30-8904-4C56-81DE-934652D1AE91}" srcOrd="0" destOrd="0" presId="urn:microsoft.com/office/officeart/2005/8/layout/hierarchy1"/>
    <dgm:cxn modelId="{07B1DFE9-0313-40C2-9910-1C511CB18E32}" type="presOf" srcId="{E3DBC8BC-61DE-41EC-8639-563EF8FA9632}" destId="{93D5F352-E413-4D47-98E3-EFF878A3D45D}" srcOrd="0" destOrd="0" presId="urn:microsoft.com/office/officeart/2005/8/layout/hierarchy1"/>
    <dgm:cxn modelId="{0B95FAAA-EDE6-4C32-98C4-DD95BC9897DF}" srcId="{6099600B-5C6A-448A-BE41-A41E7D926B71}" destId="{C00ABE3A-B180-4B89-8CBD-0FB9F66FA8E5}" srcOrd="2" destOrd="0" parTransId="{64077C11-0DBB-4433-9F11-FE994DB135AD}" sibTransId="{C241DFC3-6B33-412F-8E58-CFA5E140B688}"/>
    <dgm:cxn modelId="{D69C00C5-238F-44DE-803F-40A6B37DAAEF}" srcId="{F9FCC123-41A0-43AE-869D-C97264573CC9}" destId="{E3DBC8BC-61DE-41EC-8639-563EF8FA9632}" srcOrd="1" destOrd="0" parTransId="{F42181DD-F5F6-4E30-8090-D8AE69B7A24D}" sibTransId="{A1DB23CB-621D-437E-B217-6B51FA7BB637}"/>
    <dgm:cxn modelId="{D6C67320-8B38-4174-BCC6-BCAFAA2A7B3F}" type="presOf" srcId="{34FEB3E9-CD41-471F-8FFD-9C236220BA06}" destId="{E5B244ED-E060-40FC-914C-E5C032FEA634}" srcOrd="0" destOrd="0" presId="urn:microsoft.com/office/officeart/2005/8/layout/hierarchy1"/>
    <dgm:cxn modelId="{2D0487F9-7576-4E5D-BE49-D9ED62C5C75A}" type="presOf" srcId="{7FAFD41E-682D-4F44-BFE0-2E9B3221D379}" destId="{EFFD302F-D19A-4113-9D03-6F469C0BB43C}" srcOrd="0" destOrd="0" presId="urn:microsoft.com/office/officeart/2005/8/layout/hierarchy1"/>
    <dgm:cxn modelId="{F97156B7-58BE-4AEA-B389-F2FF33D404E2}" srcId="{E3DBC8BC-61DE-41EC-8639-563EF8FA9632}" destId="{90566D60-CF34-4151-8885-D81AC1BCDCD7}" srcOrd="2" destOrd="0" parTransId="{A5C6B432-7450-473E-A050-F2BEF78872DB}" sibTransId="{DADEB536-A631-405B-90D2-E43CFF07D9ED}"/>
    <dgm:cxn modelId="{ADA4FC03-BD64-439B-BC0F-9955B7AAD6C6}" type="presOf" srcId="{3F058F6A-047D-4641-A0B5-0FD753E9F1E6}" destId="{740F5114-F77B-4335-9580-6A4167133E77}" srcOrd="0" destOrd="0" presId="urn:microsoft.com/office/officeart/2005/8/layout/hierarchy1"/>
    <dgm:cxn modelId="{1EE15E85-E782-46B1-AAF4-15CE0BD85C9B}" type="presOf" srcId="{D58C364B-B9A7-4E06-8856-CBBCA28093DA}" destId="{0FA08F83-89F6-43B1-87B5-65C6529F5679}" srcOrd="0" destOrd="0" presId="urn:microsoft.com/office/officeart/2005/8/layout/hierarchy1"/>
    <dgm:cxn modelId="{DCCF327C-DF7B-4DB0-A764-5881DB97578B}" type="presOf" srcId="{F9FCC123-41A0-43AE-869D-C97264573CC9}" destId="{98B99088-D099-4B12-A4E5-ED8360D0A178}" srcOrd="0" destOrd="0" presId="urn:microsoft.com/office/officeart/2005/8/layout/hierarchy1"/>
    <dgm:cxn modelId="{71BBDAD0-0B1D-42BF-B7C4-69FC8635BEF0}" type="presOf" srcId="{6A9272B9-EC41-4267-8698-E5F1DE29C0C8}" destId="{754B026D-F6F5-41FB-8DAD-EFDD02A208D5}" srcOrd="0" destOrd="0" presId="urn:microsoft.com/office/officeart/2005/8/layout/hierarchy1"/>
    <dgm:cxn modelId="{89AB02AF-84CE-49D5-90A3-ACF88B9C2C02}" srcId="{E3DBC8BC-61DE-41EC-8639-563EF8FA9632}" destId="{6EF4FC4F-A671-4ADF-8A3F-FA0014E7FF6D}" srcOrd="0" destOrd="0" parTransId="{3EC44FCE-9545-4986-93EF-00421887BEE6}" sibTransId="{E196CE42-7656-41A7-B005-FA1E83304A99}"/>
    <dgm:cxn modelId="{BF2DE96A-73E2-49CA-AFEC-D2B0F99F6173}" type="presOf" srcId="{64077C11-0DBB-4433-9F11-FE994DB135AD}" destId="{01CE2D45-4382-449D-8BC9-9FFA2741CBA2}" srcOrd="0" destOrd="0" presId="urn:microsoft.com/office/officeart/2005/8/layout/hierarchy1"/>
    <dgm:cxn modelId="{A94B6A8F-500B-4D77-A05D-06F6AA424D19}" type="presOf" srcId="{F42181DD-F5F6-4E30-8090-D8AE69B7A24D}" destId="{E5580752-1E39-4AE5-8A7B-158EECE7FD52}" srcOrd="0" destOrd="0" presId="urn:microsoft.com/office/officeart/2005/8/layout/hierarchy1"/>
    <dgm:cxn modelId="{94E2DEDD-D9DD-49DB-B483-5C9846AC5478}" type="presOf" srcId="{90566D60-CF34-4151-8885-D81AC1BCDCD7}" destId="{09FE1A03-74D2-4FAE-A324-2076E2E6A86F}" srcOrd="0" destOrd="0" presId="urn:microsoft.com/office/officeart/2005/8/layout/hierarchy1"/>
    <dgm:cxn modelId="{A6746545-6517-4296-97A7-1363B3530521}" type="presOf" srcId="{B8B16790-46F1-4DF8-9BB6-F7FBF5754024}" destId="{4569570F-D568-40F6-918A-1EB1102C6A2B}" srcOrd="0" destOrd="0" presId="urn:microsoft.com/office/officeart/2005/8/layout/hierarchy1"/>
    <dgm:cxn modelId="{B570BADE-9E76-4488-9A9C-75E7CBC03698}" type="presOf" srcId="{6099600B-5C6A-448A-BE41-A41E7D926B71}" destId="{55D6D4F7-3585-4D03-8F6D-598842BAE03A}" srcOrd="0" destOrd="0" presId="urn:microsoft.com/office/officeart/2005/8/layout/hierarchy1"/>
    <dgm:cxn modelId="{DD9BF392-AD57-43A1-89A6-BA7DADE2AA3E}" type="presOf" srcId="{B05D9ACE-0023-49CA-B773-AD3CC3270AD2}" destId="{F8A3E2F8-AEF9-49AD-AFF6-CC18C244375A}" srcOrd="0" destOrd="0" presId="urn:microsoft.com/office/officeart/2005/8/layout/hierarchy1"/>
    <dgm:cxn modelId="{51B82CD2-A996-46CD-8B60-694C6414E70B}" type="presOf" srcId="{6EF4FC4F-A671-4ADF-8A3F-FA0014E7FF6D}" destId="{FD4DFC1B-5641-46A5-88C2-95BF2688209D}" srcOrd="0" destOrd="0" presId="urn:microsoft.com/office/officeart/2005/8/layout/hierarchy1"/>
    <dgm:cxn modelId="{F3E3174D-F3D8-4BB7-BC88-C16360919774}" type="presOf" srcId="{C00ABE3A-B180-4B89-8CBD-0FB9F66FA8E5}" destId="{C5A9D29C-A132-413D-A7FD-0D3E57610E86}" srcOrd="0" destOrd="0" presId="urn:microsoft.com/office/officeart/2005/8/layout/hierarchy1"/>
    <dgm:cxn modelId="{6426C2F1-5DAE-4CF8-B1B8-32EBD33BE3FC}" srcId="{E3DBC8BC-61DE-41EC-8639-563EF8FA9632}" destId="{8BF2ADBA-A761-4AC3-90C0-D3F7C0C41938}" srcOrd="1" destOrd="0" parTransId="{B8B16790-46F1-4DF8-9BB6-F7FBF5754024}" sibTransId="{F1F958FB-2671-48D8-A8D4-BCEA957B37D5}"/>
    <dgm:cxn modelId="{98124E4A-3355-40CA-ADCA-6865C2772F37}" type="presParOf" srcId="{E5B244ED-E060-40FC-914C-E5C032FEA634}" destId="{795D9434-3287-4E15-9843-E694E55F3D04}" srcOrd="0" destOrd="0" presId="urn:microsoft.com/office/officeart/2005/8/layout/hierarchy1"/>
    <dgm:cxn modelId="{E9BCAC24-5DBE-4ABC-8DAA-3B969DCE2E6C}" type="presParOf" srcId="{795D9434-3287-4E15-9843-E694E55F3D04}" destId="{4F3860C1-6091-4738-B3F2-F61F18F8676D}" srcOrd="0" destOrd="0" presId="urn:microsoft.com/office/officeart/2005/8/layout/hierarchy1"/>
    <dgm:cxn modelId="{B24AEF1D-79FA-4AC7-9FD8-14F570B4C057}" type="presParOf" srcId="{4F3860C1-6091-4738-B3F2-F61F18F8676D}" destId="{6FF852E2-7262-4BA6-BDAB-EB351F6C91CB}" srcOrd="0" destOrd="0" presId="urn:microsoft.com/office/officeart/2005/8/layout/hierarchy1"/>
    <dgm:cxn modelId="{35AECF56-5A99-45E0-9772-94416707F4E3}" type="presParOf" srcId="{4F3860C1-6091-4738-B3F2-F61F18F8676D}" destId="{98B99088-D099-4B12-A4E5-ED8360D0A178}" srcOrd="1" destOrd="0" presId="urn:microsoft.com/office/officeart/2005/8/layout/hierarchy1"/>
    <dgm:cxn modelId="{8576170A-550D-4376-9016-8DC564EABDD1}" type="presParOf" srcId="{795D9434-3287-4E15-9843-E694E55F3D04}" destId="{946162A2-F84D-4EB5-8891-CB2E5CC5A177}" srcOrd="1" destOrd="0" presId="urn:microsoft.com/office/officeart/2005/8/layout/hierarchy1"/>
    <dgm:cxn modelId="{F6B2956E-1EE8-4A80-8B81-7BAB9792C27E}" type="presParOf" srcId="{946162A2-F84D-4EB5-8891-CB2E5CC5A177}" destId="{F8A3E2F8-AEF9-49AD-AFF6-CC18C244375A}" srcOrd="0" destOrd="0" presId="urn:microsoft.com/office/officeart/2005/8/layout/hierarchy1"/>
    <dgm:cxn modelId="{59F7D1A0-E9D7-4B0F-9DE5-6231A7A62D0C}" type="presParOf" srcId="{946162A2-F84D-4EB5-8891-CB2E5CC5A177}" destId="{DC576AA7-9286-40D2-B17A-875CFF03ED79}" srcOrd="1" destOrd="0" presId="urn:microsoft.com/office/officeart/2005/8/layout/hierarchy1"/>
    <dgm:cxn modelId="{D070D917-7ED7-4B1F-A140-DE2B7A0B3610}" type="presParOf" srcId="{DC576AA7-9286-40D2-B17A-875CFF03ED79}" destId="{FF4C70BD-F4E2-43A0-91D9-8E0391B2EAE3}" srcOrd="0" destOrd="0" presId="urn:microsoft.com/office/officeart/2005/8/layout/hierarchy1"/>
    <dgm:cxn modelId="{B21DA636-4B62-4963-9AC8-89561933A3A0}" type="presParOf" srcId="{FF4C70BD-F4E2-43A0-91D9-8E0391B2EAE3}" destId="{AE3BDC60-1850-4C2D-AFB1-5866B48D9525}" srcOrd="0" destOrd="0" presId="urn:microsoft.com/office/officeart/2005/8/layout/hierarchy1"/>
    <dgm:cxn modelId="{DD9D4773-60BD-4D5F-BC37-E13E0307B93B}" type="presParOf" srcId="{FF4C70BD-F4E2-43A0-91D9-8E0391B2EAE3}" destId="{55D6D4F7-3585-4D03-8F6D-598842BAE03A}" srcOrd="1" destOrd="0" presId="urn:microsoft.com/office/officeart/2005/8/layout/hierarchy1"/>
    <dgm:cxn modelId="{ED9A3E26-DB80-465B-B932-DDEE0B9F285B}" type="presParOf" srcId="{DC576AA7-9286-40D2-B17A-875CFF03ED79}" destId="{B54EC183-C550-4000-8F59-F652B5E2FFD3}" srcOrd="1" destOrd="0" presId="urn:microsoft.com/office/officeart/2005/8/layout/hierarchy1"/>
    <dgm:cxn modelId="{E5808D08-C3DE-45A9-A9E7-F0A564777363}" type="presParOf" srcId="{B54EC183-C550-4000-8F59-F652B5E2FFD3}" destId="{754B026D-F6F5-41FB-8DAD-EFDD02A208D5}" srcOrd="0" destOrd="0" presId="urn:microsoft.com/office/officeart/2005/8/layout/hierarchy1"/>
    <dgm:cxn modelId="{B055BAA4-A32E-4A00-A3CD-79FBDCAB2843}" type="presParOf" srcId="{B54EC183-C550-4000-8F59-F652B5E2FFD3}" destId="{A866B855-54B7-4C88-81C4-A06176F95E52}" srcOrd="1" destOrd="0" presId="urn:microsoft.com/office/officeart/2005/8/layout/hierarchy1"/>
    <dgm:cxn modelId="{10E9AEB0-496E-40E8-8E10-C30EA3339E02}" type="presParOf" srcId="{A866B855-54B7-4C88-81C4-A06176F95E52}" destId="{6A6599F1-4338-4D90-B10A-13AD0B66FD64}" srcOrd="0" destOrd="0" presId="urn:microsoft.com/office/officeart/2005/8/layout/hierarchy1"/>
    <dgm:cxn modelId="{ABDD8324-2E46-4D44-B7E5-124BA20269A7}" type="presParOf" srcId="{6A6599F1-4338-4D90-B10A-13AD0B66FD64}" destId="{610ACD6B-200E-4D51-AA9C-00C341CD8856}" srcOrd="0" destOrd="0" presId="urn:microsoft.com/office/officeart/2005/8/layout/hierarchy1"/>
    <dgm:cxn modelId="{66835FFA-60F6-41DE-A0E4-5AD5C2452C69}" type="presParOf" srcId="{6A6599F1-4338-4D90-B10A-13AD0B66FD64}" destId="{0FA08F83-89F6-43B1-87B5-65C6529F5679}" srcOrd="1" destOrd="0" presId="urn:microsoft.com/office/officeart/2005/8/layout/hierarchy1"/>
    <dgm:cxn modelId="{8F860981-F1D9-412F-9DAA-4695673615E5}" type="presParOf" srcId="{A866B855-54B7-4C88-81C4-A06176F95E52}" destId="{2B13CC5C-D00E-40E0-9DF6-D26A4FF9434D}" srcOrd="1" destOrd="0" presId="urn:microsoft.com/office/officeart/2005/8/layout/hierarchy1"/>
    <dgm:cxn modelId="{5FF8BF45-9374-4C9A-92B6-9FFCFAC19B0D}" type="presParOf" srcId="{B54EC183-C550-4000-8F59-F652B5E2FFD3}" destId="{EFFD302F-D19A-4113-9D03-6F469C0BB43C}" srcOrd="2" destOrd="0" presId="urn:microsoft.com/office/officeart/2005/8/layout/hierarchy1"/>
    <dgm:cxn modelId="{31E9E798-2CE6-4D7B-B0A8-5AEB594ABED1}" type="presParOf" srcId="{B54EC183-C550-4000-8F59-F652B5E2FFD3}" destId="{5F49F873-99BD-49C1-9D38-502D6AB65BCB}" srcOrd="3" destOrd="0" presId="urn:microsoft.com/office/officeart/2005/8/layout/hierarchy1"/>
    <dgm:cxn modelId="{DC968F7A-0314-4B73-89A8-18E056C51CAF}" type="presParOf" srcId="{5F49F873-99BD-49C1-9D38-502D6AB65BCB}" destId="{05D06C96-0F4D-46D0-8AF6-C46EB17FDA7D}" srcOrd="0" destOrd="0" presId="urn:microsoft.com/office/officeart/2005/8/layout/hierarchy1"/>
    <dgm:cxn modelId="{71D4B466-DD9D-45C4-954D-E4BFBFCAC859}" type="presParOf" srcId="{05D06C96-0F4D-46D0-8AF6-C46EB17FDA7D}" destId="{4C6C109B-7B4F-4F88-A3AF-B23932A6B704}" srcOrd="0" destOrd="0" presId="urn:microsoft.com/office/officeart/2005/8/layout/hierarchy1"/>
    <dgm:cxn modelId="{1459795B-5D7C-4A81-844E-18CE7A49EAAD}" type="presParOf" srcId="{05D06C96-0F4D-46D0-8AF6-C46EB17FDA7D}" destId="{740F5114-F77B-4335-9580-6A4167133E77}" srcOrd="1" destOrd="0" presId="urn:microsoft.com/office/officeart/2005/8/layout/hierarchy1"/>
    <dgm:cxn modelId="{4210647E-2954-4E05-890F-1B9188273D06}" type="presParOf" srcId="{5F49F873-99BD-49C1-9D38-502D6AB65BCB}" destId="{83F31BF6-D091-4228-BC5A-3F75D692608C}" srcOrd="1" destOrd="0" presId="urn:microsoft.com/office/officeart/2005/8/layout/hierarchy1"/>
    <dgm:cxn modelId="{63827A97-152B-4D2B-95F5-D795DF34DAA1}" type="presParOf" srcId="{B54EC183-C550-4000-8F59-F652B5E2FFD3}" destId="{01CE2D45-4382-449D-8BC9-9FFA2741CBA2}" srcOrd="4" destOrd="0" presId="urn:microsoft.com/office/officeart/2005/8/layout/hierarchy1"/>
    <dgm:cxn modelId="{3EDEEE56-D700-4481-A0B3-A9238D4DC1E8}" type="presParOf" srcId="{B54EC183-C550-4000-8F59-F652B5E2FFD3}" destId="{1A5DAE67-041A-4A83-9928-E1632F0F8FD8}" srcOrd="5" destOrd="0" presId="urn:microsoft.com/office/officeart/2005/8/layout/hierarchy1"/>
    <dgm:cxn modelId="{E1E2D9FC-6B05-4613-A734-3F534E720736}" type="presParOf" srcId="{1A5DAE67-041A-4A83-9928-E1632F0F8FD8}" destId="{E1BF30A2-E966-4DA9-96B0-D2D9FE2BBA4F}" srcOrd="0" destOrd="0" presId="urn:microsoft.com/office/officeart/2005/8/layout/hierarchy1"/>
    <dgm:cxn modelId="{83C6D779-D867-466C-AF93-C7DE1C026674}" type="presParOf" srcId="{E1BF30A2-E966-4DA9-96B0-D2D9FE2BBA4F}" destId="{E589290E-A8C6-4A68-A434-337E7D7175C7}" srcOrd="0" destOrd="0" presId="urn:microsoft.com/office/officeart/2005/8/layout/hierarchy1"/>
    <dgm:cxn modelId="{41FC05B5-EA0D-43C2-B706-5F18B3E5A349}" type="presParOf" srcId="{E1BF30A2-E966-4DA9-96B0-D2D9FE2BBA4F}" destId="{C5A9D29C-A132-413D-A7FD-0D3E57610E86}" srcOrd="1" destOrd="0" presId="urn:microsoft.com/office/officeart/2005/8/layout/hierarchy1"/>
    <dgm:cxn modelId="{7DC79B84-D63F-48D0-804E-A9B0D946863E}" type="presParOf" srcId="{1A5DAE67-041A-4A83-9928-E1632F0F8FD8}" destId="{D7C3B302-C883-43BD-B01A-20D90B63C1AA}" srcOrd="1" destOrd="0" presId="urn:microsoft.com/office/officeart/2005/8/layout/hierarchy1"/>
    <dgm:cxn modelId="{840DB66B-154A-458A-B08F-DAC0436EE3BF}" type="presParOf" srcId="{946162A2-F84D-4EB5-8891-CB2E5CC5A177}" destId="{E5580752-1E39-4AE5-8A7B-158EECE7FD52}" srcOrd="2" destOrd="0" presId="urn:microsoft.com/office/officeart/2005/8/layout/hierarchy1"/>
    <dgm:cxn modelId="{1286F82E-4CB6-46FD-B81A-F27E59D8C84C}" type="presParOf" srcId="{946162A2-F84D-4EB5-8891-CB2E5CC5A177}" destId="{55EAE762-074A-45BE-BFD9-69D187CB0EFB}" srcOrd="3" destOrd="0" presId="urn:microsoft.com/office/officeart/2005/8/layout/hierarchy1"/>
    <dgm:cxn modelId="{6837F17C-A57F-4581-A922-BB5D4990CE46}" type="presParOf" srcId="{55EAE762-074A-45BE-BFD9-69D187CB0EFB}" destId="{31F11726-62D0-4BF5-929D-03DDABFC8698}" srcOrd="0" destOrd="0" presId="urn:microsoft.com/office/officeart/2005/8/layout/hierarchy1"/>
    <dgm:cxn modelId="{557F0125-C553-463F-B3B8-50231330758B}" type="presParOf" srcId="{31F11726-62D0-4BF5-929D-03DDABFC8698}" destId="{6C688BE8-D8E7-4984-847A-46DB3D92E8E3}" srcOrd="0" destOrd="0" presId="urn:microsoft.com/office/officeart/2005/8/layout/hierarchy1"/>
    <dgm:cxn modelId="{4F2E2437-B8BF-4AF9-A236-531533B1CF90}" type="presParOf" srcId="{31F11726-62D0-4BF5-929D-03DDABFC8698}" destId="{93D5F352-E413-4D47-98E3-EFF878A3D45D}" srcOrd="1" destOrd="0" presId="urn:microsoft.com/office/officeart/2005/8/layout/hierarchy1"/>
    <dgm:cxn modelId="{4319E753-00E8-4864-8C7D-94B2F64E5AFF}" type="presParOf" srcId="{55EAE762-074A-45BE-BFD9-69D187CB0EFB}" destId="{E75441A0-5062-46DD-987C-0EA2D6411516}" srcOrd="1" destOrd="0" presId="urn:microsoft.com/office/officeart/2005/8/layout/hierarchy1"/>
    <dgm:cxn modelId="{5E6513E3-421F-4A9F-81D6-2D20C087F747}" type="presParOf" srcId="{E75441A0-5062-46DD-987C-0EA2D6411516}" destId="{37368A30-8904-4C56-81DE-934652D1AE91}" srcOrd="0" destOrd="0" presId="urn:microsoft.com/office/officeart/2005/8/layout/hierarchy1"/>
    <dgm:cxn modelId="{7E2417AB-4CE6-4254-A530-FFF0725283DF}" type="presParOf" srcId="{E75441A0-5062-46DD-987C-0EA2D6411516}" destId="{CCA68545-235F-424A-B102-BABA41B2831F}" srcOrd="1" destOrd="0" presId="urn:microsoft.com/office/officeart/2005/8/layout/hierarchy1"/>
    <dgm:cxn modelId="{830CBF41-268E-4270-A874-9E0F7D18F1CE}" type="presParOf" srcId="{CCA68545-235F-424A-B102-BABA41B2831F}" destId="{DE559F5B-695D-4B56-82F0-1D976F033317}" srcOrd="0" destOrd="0" presId="urn:microsoft.com/office/officeart/2005/8/layout/hierarchy1"/>
    <dgm:cxn modelId="{32C0C6B4-7734-48B7-AEC4-1AD21233FAAA}" type="presParOf" srcId="{DE559F5B-695D-4B56-82F0-1D976F033317}" destId="{96BBF8D6-5D9C-403F-97CA-A7144B349047}" srcOrd="0" destOrd="0" presId="urn:microsoft.com/office/officeart/2005/8/layout/hierarchy1"/>
    <dgm:cxn modelId="{65E550B5-A81A-4CEF-962F-C126A1B27C36}" type="presParOf" srcId="{DE559F5B-695D-4B56-82F0-1D976F033317}" destId="{FD4DFC1B-5641-46A5-88C2-95BF2688209D}" srcOrd="1" destOrd="0" presId="urn:microsoft.com/office/officeart/2005/8/layout/hierarchy1"/>
    <dgm:cxn modelId="{9ABC4E8E-1BA9-4940-8AAF-73BD7B564EC2}" type="presParOf" srcId="{CCA68545-235F-424A-B102-BABA41B2831F}" destId="{C95D71DB-E1D5-4DC6-957C-CBCDAF644D84}" srcOrd="1" destOrd="0" presId="urn:microsoft.com/office/officeart/2005/8/layout/hierarchy1"/>
    <dgm:cxn modelId="{5AA850C7-13FA-42D0-98C9-8E1A29170ECC}" type="presParOf" srcId="{E75441A0-5062-46DD-987C-0EA2D6411516}" destId="{4569570F-D568-40F6-918A-1EB1102C6A2B}" srcOrd="2" destOrd="0" presId="urn:microsoft.com/office/officeart/2005/8/layout/hierarchy1"/>
    <dgm:cxn modelId="{2CA471BF-B959-41E6-B73D-EADCDB66732A}" type="presParOf" srcId="{E75441A0-5062-46DD-987C-0EA2D6411516}" destId="{3B2C267E-722E-46FE-A810-DF4CB9708FDE}" srcOrd="3" destOrd="0" presId="urn:microsoft.com/office/officeart/2005/8/layout/hierarchy1"/>
    <dgm:cxn modelId="{F6CD0480-8447-4B51-AA95-2348F58FC1C9}" type="presParOf" srcId="{3B2C267E-722E-46FE-A810-DF4CB9708FDE}" destId="{4970BD14-D9A4-450B-94B8-E917CE18FF57}" srcOrd="0" destOrd="0" presId="urn:microsoft.com/office/officeart/2005/8/layout/hierarchy1"/>
    <dgm:cxn modelId="{2A210BBD-0140-407C-BE9D-48A6C124089C}" type="presParOf" srcId="{4970BD14-D9A4-450B-94B8-E917CE18FF57}" destId="{5571E884-BAAD-4B76-8D40-2AF0A016AF81}" srcOrd="0" destOrd="0" presId="urn:microsoft.com/office/officeart/2005/8/layout/hierarchy1"/>
    <dgm:cxn modelId="{D5CA7E8C-0E02-45FD-8625-F9863DC7F26B}" type="presParOf" srcId="{4970BD14-D9A4-450B-94B8-E917CE18FF57}" destId="{19D8AF42-F7AB-4683-9E40-B03B0C347E0D}" srcOrd="1" destOrd="0" presId="urn:microsoft.com/office/officeart/2005/8/layout/hierarchy1"/>
    <dgm:cxn modelId="{8CF1D1E4-158F-4CC5-A609-11CD60A6CA99}" type="presParOf" srcId="{3B2C267E-722E-46FE-A810-DF4CB9708FDE}" destId="{751A5C7F-31EF-4BE2-87C9-79538C55B617}" srcOrd="1" destOrd="0" presId="urn:microsoft.com/office/officeart/2005/8/layout/hierarchy1"/>
    <dgm:cxn modelId="{D17B5421-B1CC-4F80-ABD5-F25F85780BF2}" type="presParOf" srcId="{E75441A0-5062-46DD-987C-0EA2D6411516}" destId="{A7A257C7-2976-4532-9045-A989ABDD0099}" srcOrd="4" destOrd="0" presId="urn:microsoft.com/office/officeart/2005/8/layout/hierarchy1"/>
    <dgm:cxn modelId="{8B5491FA-E660-443A-BF5F-7D21719878E7}" type="presParOf" srcId="{E75441A0-5062-46DD-987C-0EA2D6411516}" destId="{5BBAD62E-2ADB-4F77-97FC-276262571FBC}" srcOrd="5" destOrd="0" presId="urn:microsoft.com/office/officeart/2005/8/layout/hierarchy1"/>
    <dgm:cxn modelId="{D8FD306A-9319-4263-97DD-6D98574414C1}" type="presParOf" srcId="{5BBAD62E-2ADB-4F77-97FC-276262571FBC}" destId="{47D6F9BF-CA96-41A4-9961-0223FD371254}" srcOrd="0" destOrd="0" presId="urn:microsoft.com/office/officeart/2005/8/layout/hierarchy1"/>
    <dgm:cxn modelId="{AAA6691F-EBE4-40B4-8A99-6710F06971FF}" type="presParOf" srcId="{47D6F9BF-CA96-41A4-9961-0223FD371254}" destId="{96CB9733-26D8-43DA-823D-531200A51A04}" srcOrd="0" destOrd="0" presId="urn:microsoft.com/office/officeart/2005/8/layout/hierarchy1"/>
    <dgm:cxn modelId="{A9498ECF-8401-44D1-92E0-7FEC5D3FD624}" type="presParOf" srcId="{47D6F9BF-CA96-41A4-9961-0223FD371254}" destId="{09FE1A03-74D2-4FAE-A324-2076E2E6A86F}" srcOrd="1" destOrd="0" presId="urn:microsoft.com/office/officeart/2005/8/layout/hierarchy1"/>
    <dgm:cxn modelId="{5CF97E31-8421-4BEC-9ABB-1D43C25F831B}" type="presParOf" srcId="{5BBAD62E-2ADB-4F77-97FC-276262571FBC}" destId="{80BE507D-D9BF-49FB-9E5B-EEFD4632FB9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257C7-2976-4532-9045-A989ABDD0099}">
      <dsp:nvSpPr>
        <dsp:cNvPr id="0" name=""/>
        <dsp:cNvSpPr/>
      </dsp:nvSpPr>
      <dsp:spPr>
        <a:xfrm>
          <a:off x="6522019" y="2085296"/>
          <a:ext cx="91440" cy="8346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2283"/>
              </a:lnTo>
              <a:lnTo>
                <a:pt x="45722" y="722283"/>
              </a:lnTo>
              <a:lnTo>
                <a:pt x="45722" y="8346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69570F-D568-40F6-918A-1EB1102C6A2B}">
      <dsp:nvSpPr>
        <dsp:cNvPr id="0" name=""/>
        <dsp:cNvSpPr/>
      </dsp:nvSpPr>
      <dsp:spPr>
        <a:xfrm>
          <a:off x="6567739" y="2085296"/>
          <a:ext cx="1453957" cy="758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087"/>
              </a:lnTo>
              <a:lnTo>
                <a:pt x="1453957" y="646087"/>
              </a:lnTo>
              <a:lnTo>
                <a:pt x="1453957" y="7584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68A30-8904-4C56-81DE-934652D1AE91}">
      <dsp:nvSpPr>
        <dsp:cNvPr id="0" name=""/>
        <dsp:cNvSpPr/>
      </dsp:nvSpPr>
      <dsp:spPr>
        <a:xfrm>
          <a:off x="5055412" y="2085296"/>
          <a:ext cx="1512326" cy="819260"/>
        </a:xfrm>
        <a:custGeom>
          <a:avLst/>
          <a:gdLst/>
          <a:ahLst/>
          <a:cxnLst/>
          <a:rect l="0" t="0" r="0" b="0"/>
          <a:pathLst>
            <a:path>
              <a:moveTo>
                <a:pt x="1512326" y="0"/>
              </a:moveTo>
              <a:lnTo>
                <a:pt x="1512326" y="706885"/>
              </a:lnTo>
              <a:lnTo>
                <a:pt x="0" y="706885"/>
              </a:lnTo>
              <a:lnTo>
                <a:pt x="0" y="8192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80752-1E39-4AE5-8A7B-158EECE7FD52}">
      <dsp:nvSpPr>
        <dsp:cNvPr id="0" name=""/>
        <dsp:cNvSpPr/>
      </dsp:nvSpPr>
      <dsp:spPr>
        <a:xfrm>
          <a:off x="4276007" y="1082885"/>
          <a:ext cx="2291731" cy="232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753"/>
              </a:lnTo>
              <a:lnTo>
                <a:pt x="2291731" y="119753"/>
              </a:lnTo>
              <a:lnTo>
                <a:pt x="2291731" y="2321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E2D45-4382-449D-8BC9-9FFA2741CBA2}">
      <dsp:nvSpPr>
        <dsp:cNvPr id="0" name=""/>
        <dsp:cNvSpPr/>
      </dsp:nvSpPr>
      <dsp:spPr>
        <a:xfrm>
          <a:off x="1950021" y="2161492"/>
          <a:ext cx="91440" cy="682265"/>
        </a:xfrm>
        <a:custGeom>
          <a:avLst/>
          <a:gdLst/>
          <a:ahLst/>
          <a:cxnLst/>
          <a:rect l="0" t="0" r="0" b="0"/>
          <a:pathLst>
            <a:path>
              <a:moveTo>
                <a:pt x="121920" y="0"/>
              </a:moveTo>
              <a:lnTo>
                <a:pt x="121920" y="569890"/>
              </a:lnTo>
              <a:lnTo>
                <a:pt x="45720" y="569890"/>
              </a:lnTo>
              <a:lnTo>
                <a:pt x="45720" y="6822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D302F-D19A-4113-9D03-6F469C0BB43C}">
      <dsp:nvSpPr>
        <dsp:cNvPr id="0" name=""/>
        <dsp:cNvSpPr/>
      </dsp:nvSpPr>
      <dsp:spPr>
        <a:xfrm>
          <a:off x="2071941" y="2161492"/>
          <a:ext cx="1371598" cy="758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087"/>
              </a:lnTo>
              <a:lnTo>
                <a:pt x="1371598" y="646087"/>
              </a:lnTo>
              <a:lnTo>
                <a:pt x="1371598" y="7584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B026D-F6F5-41FB-8DAD-EFDD02A208D5}">
      <dsp:nvSpPr>
        <dsp:cNvPr id="0" name=""/>
        <dsp:cNvSpPr/>
      </dsp:nvSpPr>
      <dsp:spPr>
        <a:xfrm>
          <a:off x="547933" y="2161492"/>
          <a:ext cx="1524008" cy="758462"/>
        </a:xfrm>
        <a:custGeom>
          <a:avLst/>
          <a:gdLst/>
          <a:ahLst/>
          <a:cxnLst/>
          <a:rect l="0" t="0" r="0" b="0"/>
          <a:pathLst>
            <a:path>
              <a:moveTo>
                <a:pt x="1524008" y="0"/>
              </a:moveTo>
              <a:lnTo>
                <a:pt x="1524008" y="646087"/>
              </a:lnTo>
              <a:lnTo>
                <a:pt x="0" y="646087"/>
              </a:lnTo>
              <a:lnTo>
                <a:pt x="0" y="7584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3E2F8-AEF9-49AD-AFF6-CC18C244375A}">
      <dsp:nvSpPr>
        <dsp:cNvPr id="0" name=""/>
        <dsp:cNvSpPr/>
      </dsp:nvSpPr>
      <dsp:spPr>
        <a:xfrm>
          <a:off x="2071941" y="1082885"/>
          <a:ext cx="2204065" cy="308324"/>
        </a:xfrm>
        <a:custGeom>
          <a:avLst/>
          <a:gdLst/>
          <a:ahLst/>
          <a:cxnLst/>
          <a:rect l="0" t="0" r="0" b="0"/>
          <a:pathLst>
            <a:path>
              <a:moveTo>
                <a:pt x="2204065" y="0"/>
              </a:moveTo>
              <a:lnTo>
                <a:pt x="2204065" y="195950"/>
              </a:lnTo>
              <a:lnTo>
                <a:pt x="0" y="195950"/>
              </a:lnTo>
              <a:lnTo>
                <a:pt x="0" y="3083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852E2-7262-4BA6-BDAB-EB351F6C91CB}">
      <dsp:nvSpPr>
        <dsp:cNvPr id="0" name=""/>
        <dsp:cNvSpPr/>
      </dsp:nvSpPr>
      <dsp:spPr>
        <a:xfrm>
          <a:off x="1579717" y="-128043"/>
          <a:ext cx="5392579" cy="1210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B99088-D099-4B12-A4E5-ED8360D0A178}">
      <dsp:nvSpPr>
        <dsp:cNvPr id="0" name=""/>
        <dsp:cNvSpPr/>
      </dsp:nvSpPr>
      <dsp:spPr>
        <a:xfrm>
          <a:off x="1714499" y="0"/>
          <a:ext cx="5392579" cy="1210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المعالجة المحاسبية للأوراق التجارية</a:t>
          </a:r>
          <a:endParaRPr lang="en-GB" sz="3200" b="1" kern="1200" dirty="0"/>
        </a:p>
      </dsp:txBody>
      <dsp:txXfrm>
        <a:off x="1749966" y="35467"/>
        <a:ext cx="5321645" cy="1139995"/>
      </dsp:txXfrm>
    </dsp:sp>
    <dsp:sp modelId="{AE3BDC60-1850-4C2D-AFB1-5866B48D9525}">
      <dsp:nvSpPr>
        <dsp:cNvPr id="0" name=""/>
        <dsp:cNvSpPr/>
      </dsp:nvSpPr>
      <dsp:spPr>
        <a:xfrm>
          <a:off x="621064" y="1391210"/>
          <a:ext cx="2901754" cy="770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6D4F7-3585-4D03-8F6D-598842BAE03A}">
      <dsp:nvSpPr>
        <dsp:cNvPr id="0" name=""/>
        <dsp:cNvSpPr/>
      </dsp:nvSpPr>
      <dsp:spPr>
        <a:xfrm>
          <a:off x="755846" y="1519254"/>
          <a:ext cx="2901754" cy="770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من وجهة نظر المنشأة المشترية </a:t>
          </a:r>
          <a:r>
            <a:rPr lang="ar-SA" sz="2800" b="1" kern="1200" dirty="0" smtClean="0">
              <a:solidFill>
                <a:schemeClr val="tx1"/>
              </a:solidFill>
            </a:rPr>
            <a:t>(المدين)</a:t>
          </a:r>
          <a:endParaRPr lang="en-GB" sz="2800" b="1" kern="1200" dirty="0">
            <a:solidFill>
              <a:schemeClr val="tx1"/>
            </a:solidFill>
          </a:endParaRPr>
        </a:p>
      </dsp:txBody>
      <dsp:txXfrm>
        <a:off x="778407" y="1541815"/>
        <a:ext cx="2856632" cy="725159"/>
      </dsp:txXfrm>
    </dsp:sp>
    <dsp:sp modelId="{610ACD6B-200E-4D51-AA9C-00C341CD8856}">
      <dsp:nvSpPr>
        <dsp:cNvPr id="0" name=""/>
        <dsp:cNvSpPr/>
      </dsp:nvSpPr>
      <dsp:spPr>
        <a:xfrm>
          <a:off x="-58587" y="2919954"/>
          <a:ext cx="1213042" cy="184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08F83-89F6-43B1-87B5-65C6529F5679}">
      <dsp:nvSpPr>
        <dsp:cNvPr id="0" name=""/>
        <dsp:cNvSpPr/>
      </dsp:nvSpPr>
      <dsp:spPr>
        <a:xfrm>
          <a:off x="76194" y="3047998"/>
          <a:ext cx="1213042" cy="18465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>
              <a:solidFill>
                <a:srgbClr val="009900"/>
              </a:solidFill>
            </a:rPr>
            <a:t>تعتبر خصوم متداولة</a:t>
          </a:r>
          <a:endParaRPr lang="en-GB" sz="2300" b="1" kern="1200" dirty="0">
            <a:solidFill>
              <a:srgbClr val="009900"/>
            </a:solidFill>
          </a:endParaRPr>
        </a:p>
      </dsp:txBody>
      <dsp:txXfrm>
        <a:off x="111723" y="3083527"/>
        <a:ext cx="1141984" cy="1775515"/>
      </dsp:txXfrm>
    </dsp:sp>
    <dsp:sp modelId="{4C6C109B-7B4F-4F88-A3AF-B23932A6B704}">
      <dsp:nvSpPr>
        <dsp:cNvPr id="0" name=""/>
        <dsp:cNvSpPr/>
      </dsp:nvSpPr>
      <dsp:spPr>
        <a:xfrm>
          <a:off x="2837019" y="2919954"/>
          <a:ext cx="1213042" cy="1841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F5114-F77B-4335-9580-6A4167133E77}">
      <dsp:nvSpPr>
        <dsp:cNvPr id="0" name=""/>
        <dsp:cNvSpPr/>
      </dsp:nvSpPr>
      <dsp:spPr>
        <a:xfrm>
          <a:off x="2971802" y="3047998"/>
          <a:ext cx="1213042" cy="1841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>
              <a:solidFill>
                <a:srgbClr val="002060"/>
              </a:solidFill>
            </a:rPr>
            <a:t>تقبلها المنشأة أو تتعهد بها لأمر الغير</a:t>
          </a:r>
          <a:endParaRPr lang="en-GB" sz="2300" b="1" kern="1200" dirty="0">
            <a:solidFill>
              <a:srgbClr val="002060"/>
            </a:solidFill>
          </a:endParaRPr>
        </a:p>
      </dsp:txBody>
      <dsp:txXfrm>
        <a:off x="3007331" y="3083527"/>
        <a:ext cx="1141984" cy="1770770"/>
      </dsp:txXfrm>
    </dsp:sp>
    <dsp:sp modelId="{E589290E-A8C6-4A68-A434-337E7D7175C7}">
      <dsp:nvSpPr>
        <dsp:cNvPr id="0" name=""/>
        <dsp:cNvSpPr/>
      </dsp:nvSpPr>
      <dsp:spPr>
        <a:xfrm>
          <a:off x="1389219" y="2843758"/>
          <a:ext cx="1213042" cy="184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A9D29C-A132-413D-A7FD-0D3E57610E86}">
      <dsp:nvSpPr>
        <dsp:cNvPr id="0" name=""/>
        <dsp:cNvSpPr/>
      </dsp:nvSpPr>
      <dsp:spPr>
        <a:xfrm>
          <a:off x="1524002" y="2971801"/>
          <a:ext cx="1213042" cy="18465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>
              <a:solidFill>
                <a:srgbClr val="FF0000"/>
              </a:solidFill>
            </a:rPr>
            <a:t>تسمى أوراق دفع</a:t>
          </a:r>
          <a:endParaRPr lang="en-GB" sz="2300" b="1" kern="1200" dirty="0">
            <a:solidFill>
              <a:srgbClr val="FF0000"/>
            </a:solidFill>
          </a:endParaRPr>
        </a:p>
      </dsp:txBody>
      <dsp:txXfrm>
        <a:off x="1559531" y="3007330"/>
        <a:ext cx="1141984" cy="1775515"/>
      </dsp:txXfrm>
    </dsp:sp>
    <dsp:sp modelId="{6C688BE8-D8E7-4984-847A-46DB3D92E8E3}">
      <dsp:nvSpPr>
        <dsp:cNvPr id="0" name=""/>
        <dsp:cNvSpPr/>
      </dsp:nvSpPr>
      <dsp:spPr>
        <a:xfrm>
          <a:off x="5040658" y="1315014"/>
          <a:ext cx="3054161" cy="770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5F352-E413-4D47-98E3-EFF878A3D45D}">
      <dsp:nvSpPr>
        <dsp:cNvPr id="0" name=""/>
        <dsp:cNvSpPr/>
      </dsp:nvSpPr>
      <dsp:spPr>
        <a:xfrm>
          <a:off x="5175440" y="1443057"/>
          <a:ext cx="3054161" cy="770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من وجهة نظر المنشأة  البائعة </a:t>
          </a:r>
          <a:r>
            <a:rPr lang="ar-SA" sz="2800" b="1" kern="1200" dirty="0" smtClean="0">
              <a:solidFill>
                <a:schemeClr val="tx1"/>
              </a:solidFill>
            </a:rPr>
            <a:t>(الدائن)</a:t>
          </a:r>
          <a:endParaRPr lang="en-GB" sz="2800" b="1" kern="1200" dirty="0">
            <a:solidFill>
              <a:schemeClr val="tx1"/>
            </a:solidFill>
          </a:endParaRPr>
        </a:p>
      </dsp:txBody>
      <dsp:txXfrm>
        <a:off x="5198001" y="1465618"/>
        <a:ext cx="3009039" cy="725159"/>
      </dsp:txXfrm>
    </dsp:sp>
    <dsp:sp modelId="{96BBF8D6-5D9C-403F-97CA-A7144B349047}">
      <dsp:nvSpPr>
        <dsp:cNvPr id="0" name=""/>
        <dsp:cNvSpPr/>
      </dsp:nvSpPr>
      <dsp:spPr>
        <a:xfrm>
          <a:off x="4448891" y="2904556"/>
          <a:ext cx="1213042" cy="1841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DFC1B-5641-46A5-88C2-95BF2688209D}">
      <dsp:nvSpPr>
        <dsp:cNvPr id="0" name=""/>
        <dsp:cNvSpPr/>
      </dsp:nvSpPr>
      <dsp:spPr>
        <a:xfrm>
          <a:off x="4583673" y="3032600"/>
          <a:ext cx="1213042" cy="1841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>
              <a:solidFill>
                <a:srgbClr val="009900"/>
              </a:solidFill>
            </a:rPr>
            <a:t>تعتبر أصول متداولة</a:t>
          </a:r>
          <a:endParaRPr lang="en-GB" sz="2300" b="1" kern="1200" dirty="0">
            <a:solidFill>
              <a:srgbClr val="009900"/>
            </a:solidFill>
          </a:endParaRPr>
        </a:p>
      </dsp:txBody>
      <dsp:txXfrm>
        <a:off x="4619202" y="3068129"/>
        <a:ext cx="1141984" cy="1770770"/>
      </dsp:txXfrm>
    </dsp:sp>
    <dsp:sp modelId="{5571E884-BAAD-4B76-8D40-2AF0A016AF81}">
      <dsp:nvSpPr>
        <dsp:cNvPr id="0" name=""/>
        <dsp:cNvSpPr/>
      </dsp:nvSpPr>
      <dsp:spPr>
        <a:xfrm>
          <a:off x="7415175" y="2843758"/>
          <a:ext cx="1213042" cy="1841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D8AF42-F7AB-4683-9E40-B03B0C347E0D}">
      <dsp:nvSpPr>
        <dsp:cNvPr id="0" name=""/>
        <dsp:cNvSpPr/>
      </dsp:nvSpPr>
      <dsp:spPr>
        <a:xfrm>
          <a:off x="7549957" y="2971801"/>
          <a:ext cx="1213042" cy="1841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>
              <a:solidFill>
                <a:srgbClr val="002060"/>
              </a:solidFill>
            </a:rPr>
            <a:t>مسحوبة أو يتم التعهد بها لصالح المنشأة</a:t>
          </a:r>
          <a:endParaRPr lang="en-GB" sz="2300" b="1" kern="1200" dirty="0">
            <a:solidFill>
              <a:srgbClr val="002060"/>
            </a:solidFill>
          </a:endParaRPr>
        </a:p>
      </dsp:txBody>
      <dsp:txXfrm>
        <a:off x="7585486" y="3007330"/>
        <a:ext cx="1141984" cy="1770770"/>
      </dsp:txXfrm>
    </dsp:sp>
    <dsp:sp modelId="{96CB9733-26D8-43DA-823D-531200A51A04}">
      <dsp:nvSpPr>
        <dsp:cNvPr id="0" name=""/>
        <dsp:cNvSpPr/>
      </dsp:nvSpPr>
      <dsp:spPr>
        <a:xfrm>
          <a:off x="5961220" y="2919954"/>
          <a:ext cx="1213042" cy="1841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FE1A03-74D2-4FAE-A324-2076E2E6A86F}">
      <dsp:nvSpPr>
        <dsp:cNvPr id="0" name=""/>
        <dsp:cNvSpPr/>
      </dsp:nvSpPr>
      <dsp:spPr>
        <a:xfrm>
          <a:off x="6096003" y="3047998"/>
          <a:ext cx="1213042" cy="1841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>
              <a:solidFill>
                <a:srgbClr val="FF0000"/>
              </a:solidFill>
            </a:rPr>
            <a:t>تسمى أوراق قبض</a:t>
          </a:r>
          <a:endParaRPr lang="en-GB" sz="2300" b="1" kern="1200" dirty="0">
            <a:solidFill>
              <a:srgbClr val="FF0000"/>
            </a:solidFill>
          </a:endParaRPr>
        </a:p>
      </dsp:txBody>
      <dsp:txXfrm>
        <a:off x="6131532" y="3083527"/>
        <a:ext cx="1141984" cy="1770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82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44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359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1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7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52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23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76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56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502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747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459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37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82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335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96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177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45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0150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532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777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18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6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2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1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altLang="en-US" sz="44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  <a:endParaRPr lang="ar-SA" altLang="en-US" sz="4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أسامة محمد صالح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4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SA" altLang="en-US" sz="4000" b="1">
                <a:solidFill>
                  <a:srgbClr val="C00000"/>
                </a:solidFill>
                <a:cs typeface="Arial" pitchFamily="34" charset="0"/>
              </a:rPr>
              <a:t>المحاضرة </a:t>
            </a:r>
            <a:r>
              <a:rPr lang="ar-SA" altLang="en-US" sz="4000" b="1" smtClean="0">
                <a:solidFill>
                  <a:srgbClr val="C00000"/>
                </a:solidFill>
                <a:cs typeface="Arial" pitchFamily="34" charset="0"/>
              </a:rPr>
              <a:t>الحادية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888841" y="4110685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</a:t>
            </a:r>
            <a:r>
              <a:rPr lang="ar-SA" sz="40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u="sng" dirty="0" smtClean="0">
                <a:solidFill>
                  <a:srgbClr val="FF0000"/>
                </a:solidFill>
                <a:cs typeface="Arial" pitchFamily="34" charset="0"/>
              </a:rPr>
              <a:t>الاوراق التجارية</a:t>
            </a:r>
            <a:endParaRPr lang="ar-SA" b="1" u="sng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sz="3500" b="1" u="sng" dirty="0">
                <a:solidFill>
                  <a:srgbClr val="002060"/>
                </a:solidFill>
                <a:latin typeface="Tahoma" pitchFamily="34" charset="0"/>
                <a:cs typeface="Susan" pitchFamily="10" charset="-78"/>
              </a:rPr>
              <a:t>النقاط الرئيسية: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 smtClean="0">
                <a:solidFill>
                  <a:prstClr val="black"/>
                </a:solidFill>
              </a:rPr>
              <a:t>مفهوم الاوراق التجارية</a:t>
            </a:r>
            <a:endParaRPr lang="en-GB" dirty="0">
              <a:solidFill>
                <a:prstClr val="black"/>
              </a:solidFill>
            </a:endParaRPr>
          </a:p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</a:rPr>
              <a:t>تسجيل </a:t>
            </a:r>
            <a:r>
              <a:rPr lang="ar-SA" dirty="0" smtClean="0">
                <a:solidFill>
                  <a:prstClr val="black"/>
                </a:solidFill>
              </a:rPr>
              <a:t>العمليات الخاصة بالأوراق التجارية</a:t>
            </a:r>
            <a:endParaRPr lang="ar-SA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9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dirty="0" smtClean="0">
                <a:solidFill>
                  <a:srgbClr val="FF0000"/>
                </a:solidFill>
                <a:cs typeface="Arial" pitchFamily="34" charset="0"/>
              </a:rPr>
              <a:t>Negotiable Instruments</a:t>
            </a:r>
            <a:r>
              <a:rPr lang="ar-SA" altLang="en-US" sz="3200" b="1" dirty="0" smtClean="0">
                <a:solidFill>
                  <a:schemeClr val="tx1"/>
                </a:solidFill>
                <a:cs typeface="Arial" pitchFamily="34" charset="0"/>
              </a:rPr>
              <a:t>: الأوراق التجارية </a:t>
            </a:r>
            <a:endParaRPr lang="en-GB" altLang="en-US" sz="3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6" y="1268760"/>
            <a:ext cx="9885954" cy="5400600"/>
          </a:xfrm>
        </p:spPr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altLang="en-US" sz="2800" dirty="0" smtClean="0">
                <a:cs typeface="Arial" pitchFamily="34" charset="0"/>
              </a:rPr>
              <a:t>قد تتعامل المنشاة مع بعض العملاء لأول مرة وقد لا تكون على علم بمركزهم المالي، وعندما تبيع لهم بضاعة بالأجل وتكون مهلة السداد طويلة نسبياً، </a:t>
            </a:r>
            <a:r>
              <a:rPr lang="ar-SA" altLang="en-US" sz="2800" dirty="0" smtClean="0">
                <a:solidFill>
                  <a:srgbClr val="FF0000"/>
                </a:solidFill>
                <a:cs typeface="Arial" pitchFamily="34" charset="0"/>
              </a:rPr>
              <a:t>يتطلب الأمر وجود مستندات كتابية تثبت حقوق المنشأة ويمكن استخدامها أمام القضاء إذا لزم الأمر، هذه المستندات تعرف بالأوراق التجارية.</a:t>
            </a:r>
            <a:endParaRPr lang="en-US" altLang="en-US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ar-SA" sz="2400" b="1" u="sng" dirty="0">
                <a:solidFill>
                  <a:srgbClr val="AD9968"/>
                </a:solidFill>
                <a:ea typeface="+mj-ea"/>
              </a:rPr>
              <a:t>مزايا استخدام الأوراق التجارية</a:t>
            </a:r>
            <a:endParaRPr lang="ar-SA" altLang="en-US" sz="2400" u="sng" dirty="0" smtClean="0">
              <a:solidFill>
                <a:srgbClr val="FF0000"/>
              </a:solidFill>
              <a:cs typeface="Arial" pitchFamily="34" charset="0"/>
            </a:endParaRPr>
          </a:p>
          <a:p>
            <a:pPr marL="609600" lvl="0" indent="-609600" algn="just">
              <a:lnSpc>
                <a:spcPct val="150000"/>
              </a:lnSpc>
              <a:buFont typeface="Wingdings" pitchFamily="2" charset="2"/>
              <a:buAutoNum type="arabicPeriod"/>
              <a:defRPr/>
            </a:pPr>
            <a:r>
              <a:rPr lang="ar-SA" sz="2400" dirty="0">
                <a:latin typeface="Arial" pitchFamily="34" charset="0"/>
                <a:cs typeface="Arial" pitchFamily="34" charset="0"/>
              </a:rPr>
              <a:t>تعتبر وسيلة لإثبات الدين في حالة قيام المنازعات القضائية</a:t>
            </a:r>
          </a:p>
          <a:p>
            <a:pPr marL="609600" lvl="0" indent="-609600" algn="just">
              <a:lnSpc>
                <a:spcPct val="150000"/>
              </a:lnSpc>
              <a:buFont typeface="Wingdings" pitchFamily="2" charset="2"/>
              <a:buAutoNum type="arabicPeriod"/>
              <a:defRPr/>
            </a:pPr>
            <a:r>
              <a:rPr lang="ar-SA" sz="2400" dirty="0">
                <a:latin typeface="Arial" pitchFamily="34" charset="0"/>
                <a:cs typeface="Arial" pitchFamily="34" charset="0"/>
              </a:rPr>
              <a:t>تساعد على اتساع نطاق الحياة التجارية من خلال تحقيق المرونة في سداد الالتزامات</a:t>
            </a:r>
          </a:p>
          <a:p>
            <a:pPr marL="609600" lvl="0" indent="-609600" algn="just">
              <a:lnSpc>
                <a:spcPct val="150000"/>
              </a:lnSpc>
              <a:buFont typeface="Wingdings" pitchFamily="2" charset="2"/>
              <a:buAutoNum type="arabicPeriod"/>
              <a:defRPr/>
            </a:pPr>
            <a:r>
              <a:rPr lang="ar-SA" sz="2400" dirty="0">
                <a:latin typeface="Arial" pitchFamily="34" charset="0"/>
                <a:cs typeface="Arial" pitchFamily="34" charset="0"/>
              </a:rPr>
              <a:t>يمكن الحصول على قيمتها نقدا قبل تاريخ الاستحقاق من خلال خصم </a:t>
            </a:r>
            <a:r>
              <a:rPr lang="ar-SA" sz="2400" dirty="0" smtClean="0">
                <a:latin typeface="Arial" pitchFamily="34" charset="0"/>
                <a:cs typeface="Arial" pitchFamily="34" charset="0"/>
              </a:rPr>
              <a:t>الورقة </a:t>
            </a:r>
            <a:r>
              <a:rPr lang="ar-SA" sz="2400" dirty="0">
                <a:latin typeface="Arial" pitchFamily="34" charset="0"/>
                <a:cs typeface="Arial" pitchFamily="34" charset="0"/>
              </a:rPr>
              <a:t>لدى البنوك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ar-SA" altLang="en-US" sz="2400" dirty="0" smtClean="0">
              <a:cs typeface="Arial" pitchFamily="34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A4A855-CDB9-41DC-AA88-07708161B140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21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200" b="1" dirty="0" smtClean="0"/>
              <a:t>أنواع الأوراق التجارية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724900" cy="4602163"/>
          </a:xfrm>
        </p:spPr>
        <p:txBody>
          <a:bodyPr/>
          <a:lstStyle/>
          <a:p>
            <a:pPr marL="609600" indent="-609600" algn="just" rtl="1" eaLnBrk="1" hangingPunct="1">
              <a:lnSpc>
                <a:spcPct val="150000"/>
              </a:lnSpc>
              <a:defRPr/>
            </a:pPr>
            <a:r>
              <a:rPr lang="ar-SA" sz="2800" b="1" dirty="0" smtClean="0"/>
              <a:t>تتضمن الأوراق التجارية ثلاثة أنواع:</a:t>
            </a:r>
          </a:p>
          <a:p>
            <a:pPr marL="609600" indent="-609600" algn="just" rtl="1" eaLnBrk="1" hangingPunct="1">
              <a:lnSpc>
                <a:spcPct val="150000"/>
              </a:lnSpc>
              <a:buFont typeface="Wingdings" pitchFamily="2" charset="2"/>
              <a:buAutoNum type="arabicPeriod"/>
              <a:defRPr/>
            </a:pPr>
            <a:r>
              <a:rPr lang="ar-SA" sz="2800" b="1" dirty="0" smtClean="0"/>
              <a:t>الكمبيالة</a:t>
            </a:r>
            <a:r>
              <a:rPr lang="en-US" sz="2800" b="1" dirty="0" smtClean="0"/>
              <a:t> </a:t>
            </a:r>
            <a:r>
              <a:rPr lang="ar-SA" sz="2800" b="1" dirty="0"/>
              <a:t> </a:t>
            </a:r>
            <a:r>
              <a:rPr lang="ar-SA" sz="2800" b="1" dirty="0" smtClean="0"/>
              <a:t>   2. السند الاذني  3. الشيك</a:t>
            </a:r>
            <a:r>
              <a:rPr lang="en-US" sz="2800" b="1" dirty="0" smtClean="0"/>
              <a:t>        </a:t>
            </a:r>
            <a:endParaRPr lang="ar-SA" sz="2800" b="1" dirty="0" smtClean="0"/>
          </a:p>
          <a:p>
            <a:pPr marL="0" indent="0" algn="just" rtl="1" eaLnBrk="1" hangingPunct="1">
              <a:lnSpc>
                <a:spcPct val="150000"/>
              </a:lnSpc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مع ملاحظة أن الشيك يستثنى من طرق التصرف في الأوراق التجارية لأنه يعامل معاملة النقدية، لكونه أداة للسداد أو التحصيل الفوري. </a:t>
            </a:r>
          </a:p>
          <a:p>
            <a:pPr>
              <a:defRPr/>
            </a:pPr>
            <a:r>
              <a:rPr lang="en-GB" u="sng" dirty="0">
                <a:solidFill>
                  <a:srgbClr val="FF0000"/>
                </a:solidFill>
                <a:ea typeface="+mj-ea"/>
              </a:rPr>
              <a:t>Bill of Exchange</a:t>
            </a:r>
            <a:r>
              <a:rPr lang="ar-SA" b="1" u="sng" dirty="0">
                <a:solidFill>
                  <a:srgbClr val="AD9968"/>
                </a:solidFill>
                <a:ea typeface="+mj-ea"/>
              </a:rPr>
              <a:t>أ- الكمبيالة </a:t>
            </a:r>
            <a:endParaRPr lang="ar-SA" b="1" u="sng" dirty="0" smtClean="0">
              <a:solidFill>
                <a:srgbClr val="AD9968"/>
              </a:solidFill>
              <a:ea typeface="+mj-ea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ar-SA" sz="2400" dirty="0"/>
              <a:t>أمر كتابي غير معلق على شرط موجه من الدائن إلى المدين يطلب منه دفع مبلغ معين في تاريخ محدد أو عند الطلب لأمره أو لشخص معين أو </a:t>
            </a:r>
            <a:r>
              <a:rPr lang="ar-SA" sz="2800" dirty="0"/>
              <a:t>لحامله.</a:t>
            </a:r>
          </a:p>
          <a:p>
            <a:pPr>
              <a:defRPr/>
            </a:pPr>
            <a:endParaRPr lang="en-GB" u="sng" dirty="0"/>
          </a:p>
        </p:txBody>
      </p:sp>
      <p:sp>
        <p:nvSpPr>
          <p:cNvPr id="2222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F69501-C7D0-4271-BB8D-0EA268E11AC7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4614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2800" b="1" dirty="0">
                <a:solidFill>
                  <a:srgbClr val="FF0000"/>
                </a:solidFill>
                <a:ea typeface="+mn-ea"/>
              </a:rPr>
              <a:t>يجب أن تتضمن الكمبيالة المعلومات التالية:</a:t>
            </a:r>
            <a:br>
              <a:rPr lang="ar-SA" sz="2800" b="1" dirty="0">
                <a:solidFill>
                  <a:srgbClr val="FF0000"/>
                </a:solidFill>
                <a:ea typeface="+mn-ea"/>
              </a:rPr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marL="1077913" indent="-450850" rtl="1">
              <a:lnSpc>
                <a:spcPct val="150000"/>
              </a:lnSpc>
              <a:buFont typeface="Arial" pitchFamily="34" charset="0"/>
              <a:buChar char="•"/>
              <a:tabLst>
                <a:tab pos="1255713" algn="l"/>
              </a:tabLst>
              <a:defRPr/>
            </a:pPr>
            <a:r>
              <a:rPr lang="ar-SA" sz="2800" dirty="0" smtClean="0"/>
              <a:t>تاريخ التحرير وتاريخ الاستحقاق</a:t>
            </a:r>
          </a:p>
          <a:p>
            <a:pPr marL="1077913" indent="-450850" rtl="1">
              <a:lnSpc>
                <a:spcPct val="150000"/>
              </a:lnSpc>
              <a:buFont typeface="Arial" pitchFamily="34" charset="0"/>
              <a:buChar char="•"/>
              <a:tabLst>
                <a:tab pos="1255713" algn="l"/>
              </a:tabLst>
              <a:defRPr/>
            </a:pPr>
            <a:r>
              <a:rPr lang="ar-SA" sz="2800" dirty="0" smtClean="0"/>
              <a:t>المبلغ بالأرقام والحروف ومقابل الوفاء</a:t>
            </a:r>
          </a:p>
          <a:p>
            <a:pPr marL="1077913" indent="-450850" rtl="1">
              <a:lnSpc>
                <a:spcPct val="150000"/>
              </a:lnSpc>
              <a:buFont typeface="Arial" pitchFamily="34" charset="0"/>
              <a:buChar char="•"/>
              <a:tabLst>
                <a:tab pos="1255713" algn="l"/>
              </a:tabLst>
              <a:defRPr/>
            </a:pPr>
            <a:r>
              <a:rPr lang="ar-SA" sz="2800" dirty="0" smtClean="0"/>
              <a:t>اسم الساحب والمسحوب عليه والمستفيد إن لم يكن الساحب نفسه</a:t>
            </a:r>
          </a:p>
          <a:p>
            <a:pPr marL="1077913" indent="-450850" rtl="1">
              <a:lnSpc>
                <a:spcPct val="150000"/>
              </a:lnSpc>
              <a:buFont typeface="Arial" pitchFamily="34" charset="0"/>
              <a:buChar char="•"/>
              <a:tabLst>
                <a:tab pos="1255713" algn="l"/>
              </a:tabLst>
              <a:defRPr/>
            </a:pPr>
            <a:r>
              <a:rPr lang="ar-SA" sz="2800" dirty="0" smtClean="0"/>
              <a:t>توقيع المسحوب عليه بقبول الكمبيالة مع ذكر التاريخ</a:t>
            </a:r>
            <a:endParaRPr lang="en-GB" sz="2800" dirty="0" smtClean="0"/>
          </a:p>
          <a:p>
            <a:pPr lvl="0"/>
            <a:r>
              <a:rPr lang="ar-SA" b="1" u="sng" dirty="0">
                <a:solidFill>
                  <a:srgbClr val="FF0000"/>
                </a:solidFill>
              </a:rPr>
              <a:t>أطراف </a:t>
            </a:r>
            <a:r>
              <a:rPr lang="ar-SA" b="1" u="sng" dirty="0" smtClean="0">
                <a:solidFill>
                  <a:srgbClr val="FF0000"/>
                </a:solidFill>
              </a:rPr>
              <a:t>الكمبيالة</a:t>
            </a:r>
          </a:p>
          <a:p>
            <a:pPr lvl="0">
              <a:buAutoNum type="arabicPeriod"/>
            </a:pPr>
            <a:r>
              <a:rPr lang="ar-SA" sz="1800" b="1" dirty="0" smtClean="0"/>
              <a:t>الساحب(الدائن) قد </a:t>
            </a:r>
            <a:r>
              <a:rPr lang="ar-SA" sz="1800" b="1" dirty="0"/>
              <a:t>يكون هو المستفيد وهو الذي يحرر </a:t>
            </a:r>
            <a:r>
              <a:rPr lang="ar-SA" sz="1800" b="1" dirty="0" smtClean="0"/>
              <a:t> الكمبيالة</a:t>
            </a:r>
          </a:p>
          <a:p>
            <a:pPr lvl="0">
              <a:buAutoNum type="arabicPeriod"/>
            </a:pPr>
            <a:r>
              <a:rPr lang="ar-SA" sz="1800" b="1" dirty="0"/>
              <a:t>المسحوب عليه(المدين) هو الذي توجه إليه  </a:t>
            </a:r>
            <a:r>
              <a:rPr lang="ar-SA" sz="1800" b="1" dirty="0" smtClean="0"/>
              <a:t>الكمبيالة</a:t>
            </a:r>
          </a:p>
          <a:p>
            <a:pPr lvl="0"/>
            <a:r>
              <a:rPr lang="ar-SA" sz="1800" b="1" dirty="0" smtClean="0"/>
              <a:t>3. المستفيد قد </a:t>
            </a:r>
            <a:r>
              <a:rPr lang="ar-SA" sz="1800" b="1" dirty="0"/>
              <a:t>يكون هو الساحب أو الشخص الذي حررت الكمبيالة </a:t>
            </a:r>
            <a:r>
              <a:rPr lang="ar-SA" sz="1800" b="1" dirty="0" smtClean="0"/>
              <a:t>لصالحه</a:t>
            </a:r>
            <a:endParaRPr lang="en-US" sz="1800" dirty="0"/>
          </a:p>
          <a:p>
            <a:pPr lvl="0">
              <a:buAutoNum type="arabicPeriod"/>
            </a:pPr>
            <a:endParaRPr lang="ar-SA" sz="1800" b="1" dirty="0"/>
          </a:p>
          <a:p>
            <a:pPr lvl="0">
              <a:buAutoNum type="arabicPeriod"/>
            </a:pPr>
            <a:endParaRPr lang="en-US" sz="1800" dirty="0"/>
          </a:p>
          <a:p>
            <a:pPr lvl="0"/>
            <a:endParaRPr lang="en-GB" b="1" u="sng" dirty="0">
              <a:solidFill>
                <a:srgbClr val="FF0000"/>
              </a:solidFill>
            </a:endParaRPr>
          </a:p>
          <a:p>
            <a:pPr algn="just" rtl="1">
              <a:lnSpc>
                <a:spcPct val="150000"/>
              </a:lnSpc>
              <a:defRPr/>
            </a:pPr>
            <a:endParaRPr lang="en-GB" sz="2800" dirty="0" smtClean="0"/>
          </a:p>
          <a:p>
            <a:pPr>
              <a:lnSpc>
                <a:spcPct val="150000"/>
              </a:lnSpc>
              <a:defRPr/>
            </a:pPr>
            <a:endParaRPr lang="en-GB" sz="2800" dirty="0" smtClean="0"/>
          </a:p>
          <a:p>
            <a:pPr>
              <a:lnSpc>
                <a:spcPct val="150000"/>
              </a:lnSpc>
              <a:defRPr/>
            </a:pPr>
            <a:endParaRPr lang="en-GB" sz="2800" dirty="0"/>
          </a:p>
        </p:txBody>
      </p:sp>
      <p:sp>
        <p:nvSpPr>
          <p:cNvPr id="22323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fld id="{229E861D-258C-4217-98A6-11E5AF4216FB}" type="slidenum">
              <a:rPr lang="ar-SA" altLang="en-US" sz="2800" smtClean="0">
                <a:solidFill>
                  <a:schemeClr val="bg1"/>
                </a:solidFill>
              </a:rPr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28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867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>
              <a:defRPr/>
            </a:pP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en-GB" sz="3200" dirty="0" smtClean="0"/>
              <a:t> </a:t>
            </a:r>
            <a:r>
              <a:rPr lang="en-GB" sz="3200" dirty="0" smtClean="0">
                <a:solidFill>
                  <a:srgbClr val="FF0000"/>
                </a:solidFill>
              </a:rPr>
              <a:t>Promissory Note</a:t>
            </a:r>
            <a:r>
              <a:rPr lang="ar-SA" sz="3200" b="1" dirty="0" smtClean="0"/>
              <a:t>السند </a:t>
            </a:r>
            <a:r>
              <a:rPr lang="ar-SA" sz="3200" b="1" dirty="0" err="1" smtClean="0"/>
              <a:t>الإذني</a:t>
            </a:r>
            <a:r>
              <a:rPr lang="ar-SA" sz="3200" b="1" dirty="0" smtClean="0"/>
              <a:t> </a:t>
            </a:r>
            <a:r>
              <a:rPr lang="ar-SA" sz="3200" dirty="0" smtClean="0"/>
              <a:t/>
            </a:r>
            <a:br>
              <a:rPr lang="ar-SA" sz="3200" dirty="0" smtClean="0"/>
            </a:br>
            <a:endParaRPr lang="en-GB" sz="3200" dirty="0"/>
          </a:p>
        </p:txBody>
      </p:sp>
      <p:sp>
        <p:nvSpPr>
          <p:cNvPr id="22630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1F0504D-5EC7-499A-882C-9C95642CAA96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altLang="en-US" sz="2400" dirty="0" smtClean="0">
                <a:cs typeface="Arial" pitchFamily="34" charset="0"/>
              </a:rPr>
              <a:t>تعهد كتابي غير معلق على شرط يحرره المدين(المسحوب عليه/المشتري) بدفع مبلغ معين في تاريخ معين (تاريخ الاستحقاق) أو عند الطلب للدائن أو لحامله.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altLang="en-US" sz="2400" dirty="0" smtClean="0">
                <a:cs typeface="Arial" pitchFamily="34" charset="0"/>
              </a:rPr>
              <a:t>يتضمن السند </a:t>
            </a:r>
            <a:r>
              <a:rPr lang="ar-SA" altLang="en-US" sz="2400" dirty="0" err="1" smtClean="0">
                <a:cs typeface="Arial" pitchFamily="34" charset="0"/>
              </a:rPr>
              <a:t>الإذني</a:t>
            </a:r>
            <a:r>
              <a:rPr lang="ar-SA" altLang="en-US" sz="2400" dirty="0" smtClean="0">
                <a:cs typeface="Arial" pitchFamily="34" charset="0"/>
              </a:rPr>
              <a:t> نفس المعلومات التي يجب تضمينها الكمبيالة مع ملاحظة أن السند </a:t>
            </a:r>
            <a:r>
              <a:rPr lang="ar-SA" altLang="en-US" sz="2400" dirty="0" err="1" smtClean="0">
                <a:cs typeface="Arial" pitchFamily="34" charset="0"/>
              </a:rPr>
              <a:t>الإذني</a:t>
            </a:r>
            <a:r>
              <a:rPr lang="ar-SA" altLang="en-US" sz="2400" dirty="0" smtClean="0">
                <a:cs typeface="Arial" pitchFamily="34" charset="0"/>
              </a:rPr>
              <a:t> لا يشترط فيه توقيع المسحوب عليه بما يفيد القبول لأنه هو الذي يحرره وهو اعتراف بالقبول.</a:t>
            </a:r>
          </a:p>
          <a:p>
            <a:pPr lvl="0"/>
            <a:r>
              <a:rPr lang="ar-SA" b="1" u="sng" dirty="0">
                <a:solidFill>
                  <a:srgbClr val="FF0000"/>
                </a:solidFill>
              </a:rPr>
              <a:t>أطراف </a:t>
            </a:r>
            <a:r>
              <a:rPr lang="ar-SA" b="1" u="sng" dirty="0" smtClean="0">
                <a:solidFill>
                  <a:srgbClr val="FF0000"/>
                </a:solidFill>
              </a:rPr>
              <a:t>السند الاذني</a:t>
            </a:r>
            <a:endParaRPr lang="ar-SA" b="1" u="sng" dirty="0">
              <a:solidFill>
                <a:srgbClr val="FF0000"/>
              </a:solidFill>
            </a:endParaRPr>
          </a:p>
          <a:p>
            <a:pPr lvl="0">
              <a:buFont typeface="Arial" pitchFamily="34" charset="0"/>
              <a:buAutoNum type="arabicPeriod"/>
            </a:pPr>
            <a:r>
              <a:rPr lang="ar-SA" sz="1800" b="1" dirty="0" smtClean="0"/>
              <a:t>محرر السند ( المدين)</a:t>
            </a:r>
          </a:p>
          <a:p>
            <a:pPr lvl="0">
              <a:buFont typeface="Arial" pitchFamily="34" charset="0"/>
              <a:buAutoNum type="arabicPeriod"/>
            </a:pPr>
            <a:r>
              <a:rPr lang="ar-SA" sz="1800" b="1" dirty="0" smtClean="0"/>
              <a:t>المستفيد (الدائن </a:t>
            </a:r>
            <a:r>
              <a:rPr lang="ar-SA" sz="1800" b="1" dirty="0"/>
              <a:t>أو شخص آخر)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endParaRPr lang="ar-SA" altLang="en-US" sz="2400" dirty="0" smtClean="0"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endParaRPr lang="en-GB" alt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1719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200" b="1" dirty="0" smtClean="0"/>
              <a:t>أهم الفروق بين الكمبيالة والسند </a:t>
            </a:r>
            <a:r>
              <a:rPr lang="ar-SA" sz="3200" b="1" dirty="0" err="1" smtClean="0"/>
              <a:t>الإذني</a:t>
            </a:r>
            <a:endParaRPr lang="en-GB" sz="32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319004"/>
              </p:ext>
            </p:extLst>
          </p:nvPr>
        </p:nvGraphicFramePr>
        <p:xfrm>
          <a:off x="495300" y="1600200"/>
          <a:ext cx="8915400" cy="3475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2971800"/>
              </a:tblGrid>
              <a:tr h="457242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السند الأذني</a:t>
                      </a:r>
                      <a:endParaRPr lang="en-GB" sz="2400" b="1" dirty="0"/>
                    </a:p>
                  </a:txBody>
                  <a:tcPr marT="45724" marB="45724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الكمبيالة</a:t>
                      </a:r>
                      <a:endParaRPr lang="en-GB" sz="2400" b="1" dirty="0"/>
                    </a:p>
                  </a:txBody>
                  <a:tcPr marT="45724" marB="45724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 مجالات الفروق</a:t>
                      </a:r>
                      <a:endParaRPr lang="en-GB" sz="2400" b="1" dirty="0"/>
                    </a:p>
                  </a:txBody>
                  <a:tcPr marT="45724" marB="45724">
                    <a:solidFill>
                      <a:schemeClr val="accent6"/>
                    </a:solidFill>
                  </a:tcPr>
                </a:tc>
              </a:tr>
              <a:tr h="457242">
                <a:tc>
                  <a:txBody>
                    <a:bodyPr/>
                    <a:lstStyle/>
                    <a:p>
                      <a:pPr algn="ctr"/>
                      <a:r>
                        <a:rPr lang="ar-SA" sz="2400" b="0" dirty="0" smtClean="0"/>
                        <a:t>تعهد</a:t>
                      </a:r>
                      <a:r>
                        <a:rPr lang="ar-SA" sz="2400" b="0" baseline="0" dirty="0" smtClean="0"/>
                        <a:t> كتابي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0" dirty="0" smtClean="0"/>
                        <a:t>أمر كتابي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Ø"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التوجيه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/>
                </a:tc>
              </a:tr>
              <a:tr h="457242">
                <a:tc>
                  <a:txBody>
                    <a:bodyPr/>
                    <a:lstStyle/>
                    <a:p>
                      <a:pPr algn="ctr"/>
                      <a:r>
                        <a:rPr lang="ar-SA" sz="2400" b="0" dirty="0" smtClean="0"/>
                        <a:t>المدين (المسحوب عليه)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0" dirty="0" smtClean="0"/>
                        <a:t>الدائن (الساحب)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Ø"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المحرر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/>
                </a:tc>
              </a:tr>
              <a:tr h="457242">
                <a:tc>
                  <a:txBody>
                    <a:bodyPr/>
                    <a:lstStyle/>
                    <a:p>
                      <a:pPr algn="ctr"/>
                      <a:r>
                        <a:rPr lang="ar-SA" sz="2400" b="0" dirty="0" smtClean="0"/>
                        <a:t>طرفان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0" dirty="0" smtClean="0"/>
                        <a:t>ثلاثة أطراف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Ø"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عدد الأطراف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/>
                </a:tc>
              </a:tr>
              <a:tr h="1188829">
                <a:tc>
                  <a:txBody>
                    <a:bodyPr/>
                    <a:lstStyle/>
                    <a:p>
                      <a:pPr algn="just"/>
                      <a:r>
                        <a:rPr lang="ar-SA" sz="2400" b="0" dirty="0" smtClean="0"/>
                        <a:t>لا يشترط توقيع المسحوب عليه لأنه هو الذي يحرره وهو اعتراف صريح</a:t>
                      </a:r>
                      <a:r>
                        <a:rPr lang="ar-SA" sz="2400" b="0" baseline="0" dirty="0" smtClean="0"/>
                        <a:t> بالقبول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400" b="0" dirty="0" smtClean="0"/>
                        <a:t>يشترط توقيع المسحوب</a:t>
                      </a:r>
                      <a:r>
                        <a:rPr lang="ar-SA" sz="2400" b="0" baseline="0" dirty="0" smtClean="0"/>
                        <a:t>  عليه بما يفيد القبول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Ø"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شرط</a:t>
                      </a:r>
                      <a:r>
                        <a:rPr lang="ar-SA" sz="2400" b="1" baseline="0" dirty="0" smtClean="0">
                          <a:solidFill>
                            <a:srgbClr val="FF0000"/>
                          </a:solidFill>
                        </a:rPr>
                        <a:t> التوقيع بالقبول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/>
                </a:tc>
              </a:tr>
              <a:tr h="457242">
                <a:tc>
                  <a:txBody>
                    <a:bodyPr/>
                    <a:lstStyle/>
                    <a:p>
                      <a:pPr algn="r"/>
                      <a:r>
                        <a:rPr lang="ar-SA" sz="2400" b="0" dirty="0" smtClean="0"/>
                        <a:t>الديون التجارية والمدنية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b="0" dirty="0" smtClean="0"/>
                        <a:t>الديون التجارية</a:t>
                      </a:r>
                      <a:endParaRPr lang="en-GB" sz="2400" b="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Ø"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مجال التعامل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/>
                </a:tc>
              </a:tr>
            </a:tbl>
          </a:graphicData>
        </a:graphic>
      </p:graphicFrame>
      <p:sp>
        <p:nvSpPr>
          <p:cNvPr id="22940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5077B6-E2A0-4066-9150-4F3C830AEB7A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36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CC945B-C486-4E75-A0C9-A749332521EE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35331552"/>
              </p:ext>
            </p:extLst>
          </p:nvPr>
        </p:nvGraphicFramePr>
        <p:xfrm>
          <a:off x="533400" y="609600"/>
          <a:ext cx="8763000" cy="5096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Left Arrow 3"/>
          <p:cNvSpPr/>
          <p:nvPr/>
        </p:nvSpPr>
        <p:spPr>
          <a:xfrm>
            <a:off x="6324600" y="4038600"/>
            <a:ext cx="228600" cy="48418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Left Arrow 4"/>
          <p:cNvSpPr/>
          <p:nvPr/>
        </p:nvSpPr>
        <p:spPr>
          <a:xfrm>
            <a:off x="7848600" y="4038600"/>
            <a:ext cx="228600" cy="48418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Left Arrow 5"/>
          <p:cNvSpPr/>
          <p:nvPr/>
        </p:nvSpPr>
        <p:spPr>
          <a:xfrm>
            <a:off x="3276600" y="4038600"/>
            <a:ext cx="228600" cy="48418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Left Arrow 6"/>
          <p:cNvSpPr/>
          <p:nvPr/>
        </p:nvSpPr>
        <p:spPr>
          <a:xfrm>
            <a:off x="1828800" y="4038600"/>
            <a:ext cx="228600" cy="48418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690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Notes Receivables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أولاً: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أوراق القبض  </a:t>
            </a:r>
            <a:endParaRPr lang="en-GB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altLang="en-US" dirty="0" smtClean="0">
                <a:cs typeface="Arial" pitchFamily="34" charset="0"/>
              </a:rPr>
              <a:t>تنشأ عندما تستلم المنشأة كمبيالة أو سند إذني من المدين سداداً لحسابه المدين الذي نشأ نتيجة البيع الآجل</a:t>
            </a:r>
          </a:p>
          <a:p>
            <a:pPr algn="just" rtl="1">
              <a:lnSpc>
                <a:spcPct val="150000"/>
              </a:lnSpc>
            </a:pPr>
            <a:r>
              <a:rPr lang="ar-SA" altLang="en-US" b="1" dirty="0" smtClean="0">
                <a:solidFill>
                  <a:srgbClr val="FF0000"/>
                </a:solidFill>
                <a:cs typeface="Arial" pitchFamily="34" charset="0"/>
              </a:rPr>
              <a:t>مثال: </a:t>
            </a:r>
            <a:r>
              <a:rPr lang="ar-SA" altLang="en-US" dirty="0" smtClean="0">
                <a:cs typeface="Arial" pitchFamily="34" charset="0"/>
              </a:rPr>
              <a:t>باعت منشأة المجد بضاعة لمحلات طارق بمبلغ 60000 ريال على الحساب في 1431/1/1هـ، وفي 1431/1/10هـ سحبت منشأة المجد كمبيالة على محلات طارق بالمبلغ المستحق عليها استحقاق ثلاثة أشهر من تاريخ البيع، وقد قبلتها.</a:t>
            </a:r>
            <a:endParaRPr lang="en-GB" altLang="en-US" dirty="0" smtClean="0">
              <a:cs typeface="Arial" pitchFamily="34" charset="0"/>
            </a:endParaRPr>
          </a:p>
        </p:txBody>
      </p:sp>
      <p:sp>
        <p:nvSpPr>
          <p:cNvPr id="23142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53DF3C-9CFC-42CF-AC88-597FAFFE7229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95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>
              <a:defRPr/>
            </a:pPr>
            <a:r>
              <a:rPr lang="ar-SA" sz="3200" dirty="0" smtClean="0"/>
              <a:t>في هذه الحالة تكون القيود في دفاتر منشأة المجد كما يلي: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105400" y="1447800"/>
            <a:ext cx="4389438" cy="4114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465638" cy="41148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rtl="0">
              <a:defRPr/>
            </a:pPr>
            <a:endParaRPr lang="en-GB" sz="2400" dirty="0"/>
          </a:p>
        </p:txBody>
      </p:sp>
      <p:sp>
        <p:nvSpPr>
          <p:cNvPr id="232453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925786" y="6453336"/>
            <a:ext cx="484414" cy="29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993E22-79C6-4897-903C-628AC1CE4767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5105400" y="14478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400" b="1" u="sng">
                <a:solidFill>
                  <a:srgbClr val="002060"/>
                </a:solidFill>
              </a:rPr>
              <a:t>في </a:t>
            </a:r>
            <a:r>
              <a:rPr lang="ar-SA" altLang="en-US" sz="2400" b="1" u="sng"/>
              <a:t>1/1</a:t>
            </a:r>
            <a:endParaRPr lang="en-GB" altLang="en-US" sz="2400" b="1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9200" y="2209800"/>
            <a:ext cx="449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 smtClean="0">
                <a:solidFill>
                  <a:srgbClr val="FF0000"/>
                </a:solidFill>
                <a:latin typeface="Arial" pitchFamily="34" charset="0"/>
              </a:rPr>
              <a:t>60000</a:t>
            </a:r>
            <a:r>
              <a:rPr lang="ar-SA" altLang="en-US" sz="2400" b="1" dirty="0" smtClean="0">
                <a:latin typeface="Arial" pitchFamily="34" charset="0"/>
              </a:rPr>
              <a:t>      </a:t>
            </a:r>
            <a:r>
              <a:rPr lang="ar-SA" altLang="en-US" sz="2400" b="1" dirty="0">
                <a:latin typeface="Arial" pitchFamily="34" charset="0"/>
              </a:rPr>
              <a:t>من حـ / المدينين </a:t>
            </a:r>
            <a:r>
              <a:rPr lang="ar-SA" altLang="en-US" sz="2000" b="1" dirty="0" smtClean="0">
                <a:latin typeface="Arial" pitchFamily="34" charset="0"/>
              </a:rPr>
              <a:t>(طارق)</a:t>
            </a:r>
            <a:endParaRPr lang="en-GB" altLang="en-US" sz="2000" b="1" dirty="0">
              <a:latin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105400" y="3886200"/>
            <a:ext cx="365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000" b="1" dirty="0">
                <a:solidFill>
                  <a:srgbClr val="0070C0"/>
                </a:solidFill>
                <a:latin typeface="Arial" pitchFamily="34" charset="0"/>
              </a:rPr>
              <a:t>     إثبات مبيعات على الحساب</a:t>
            </a:r>
            <a:endParaRPr lang="en-GB" altLang="en-US" sz="20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410200" y="4191000"/>
            <a:ext cx="266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ـــــــــــــــــــــــــــــــــــــــــ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105400" y="2971800"/>
            <a:ext cx="403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 smtClean="0">
                <a:solidFill>
                  <a:srgbClr val="FF0000"/>
                </a:solidFill>
                <a:latin typeface="Arial" pitchFamily="34" charset="0"/>
              </a:rPr>
              <a:t>60000              </a:t>
            </a:r>
            <a:r>
              <a:rPr lang="ar-SA" altLang="en-US" sz="2400" b="1" dirty="0">
                <a:latin typeface="Arial" pitchFamily="34" charset="0"/>
              </a:rPr>
              <a:t>إلى حـ / المبيعات</a:t>
            </a:r>
            <a:endParaRPr lang="en-GB" altLang="en-US" sz="2400" b="1" dirty="0">
              <a:latin typeface="Arial" pitchFamily="34" charset="0"/>
            </a:endParaRPr>
          </a:p>
        </p:txBody>
      </p:sp>
      <p:sp>
        <p:nvSpPr>
          <p:cNvPr id="16" name="Rectangle 15"/>
          <p:cNvSpPr>
            <a:spLocks noGrp="1" noChangeArrowheads="1"/>
          </p:cNvSpPr>
          <p:nvPr/>
        </p:nvSpPr>
        <p:spPr bwMode="auto">
          <a:xfrm>
            <a:off x="457200" y="16002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400" b="1" u="sng" dirty="0">
                <a:solidFill>
                  <a:srgbClr val="002060"/>
                </a:solidFill>
              </a:rPr>
              <a:t>في </a:t>
            </a:r>
            <a:r>
              <a:rPr lang="ar-SA" altLang="en-US" sz="2400" b="1" u="sng" dirty="0" smtClean="0"/>
              <a:t>1/10</a:t>
            </a:r>
            <a:endParaRPr lang="en-GB" altLang="en-US" sz="2400" b="1" dirty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09600" y="2362200"/>
            <a:ext cx="426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 smtClean="0">
                <a:solidFill>
                  <a:srgbClr val="FF0000"/>
                </a:solidFill>
                <a:latin typeface="Arial" pitchFamily="34" charset="0"/>
              </a:rPr>
              <a:t>60000</a:t>
            </a:r>
            <a:r>
              <a:rPr lang="ar-SA" altLang="en-US" sz="2400" b="1" dirty="0" smtClean="0">
                <a:latin typeface="Arial" pitchFamily="34" charset="0"/>
              </a:rPr>
              <a:t>      </a:t>
            </a:r>
            <a:r>
              <a:rPr lang="ar-SA" altLang="en-US" sz="2400" b="1" dirty="0">
                <a:latin typeface="Arial" pitchFamily="34" charset="0"/>
              </a:rPr>
              <a:t>من حـ / أوراق القبض</a:t>
            </a:r>
            <a:endParaRPr lang="en-GB" altLang="en-US" sz="2400" b="1" dirty="0">
              <a:latin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81000" y="4038600"/>
            <a:ext cx="3810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>
                <a:solidFill>
                  <a:srgbClr val="0070C0"/>
                </a:solidFill>
                <a:latin typeface="Arial" pitchFamily="34" charset="0"/>
              </a:rPr>
              <a:t>           </a:t>
            </a:r>
            <a:r>
              <a:rPr lang="ar-SA" altLang="en-US" sz="2000" b="1" dirty="0">
                <a:solidFill>
                  <a:srgbClr val="0070C0"/>
                </a:solidFill>
                <a:latin typeface="Arial" pitchFamily="34" charset="0"/>
              </a:rPr>
              <a:t>إثبات سحب كمبيالة على  محلات       </a:t>
            </a:r>
            <a:r>
              <a:rPr lang="ar-SA" altLang="en-US" sz="2000" b="1" dirty="0" smtClean="0">
                <a:solidFill>
                  <a:srgbClr val="0070C0"/>
                </a:solidFill>
                <a:latin typeface="Arial" pitchFamily="34" charset="0"/>
              </a:rPr>
              <a:t>طارق </a:t>
            </a:r>
            <a:r>
              <a:rPr lang="ar-SA" altLang="en-US" sz="2000" b="1" dirty="0">
                <a:solidFill>
                  <a:srgbClr val="0070C0"/>
                </a:solidFill>
                <a:latin typeface="Arial" pitchFamily="34" charset="0"/>
              </a:rPr>
              <a:t>استحقاق 1431/4/1هـ</a:t>
            </a:r>
            <a:endParaRPr lang="en-GB" altLang="en-US" sz="20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81000" y="4724400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ــــــــــــــــــــــــــــــــــــــــــــ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04800" y="3124200"/>
            <a:ext cx="441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>
                <a:solidFill>
                  <a:srgbClr val="FF0000"/>
                </a:solidFill>
                <a:latin typeface="Arial" pitchFamily="34" charset="0"/>
              </a:rPr>
              <a:t>     </a:t>
            </a:r>
            <a:r>
              <a:rPr lang="ar-SA" altLang="en-US" sz="2400" b="1" dirty="0" smtClean="0">
                <a:solidFill>
                  <a:srgbClr val="FF0000"/>
                </a:solidFill>
                <a:latin typeface="Arial" pitchFamily="34" charset="0"/>
              </a:rPr>
              <a:t>60000 </a:t>
            </a:r>
            <a:r>
              <a:rPr lang="ar-SA" altLang="en-US" sz="2400" b="1" dirty="0">
                <a:latin typeface="Arial" pitchFamily="34" charset="0"/>
              </a:rPr>
              <a:t>إلى حـ /المدينين</a:t>
            </a:r>
            <a:r>
              <a:rPr lang="ar-SA" altLang="en-US" sz="2000" b="1" dirty="0">
                <a:latin typeface="Arial" pitchFamily="34" charset="0"/>
              </a:rPr>
              <a:t>(محلات </a:t>
            </a:r>
            <a:r>
              <a:rPr lang="ar-SA" altLang="en-US" sz="2000" b="1" dirty="0" smtClean="0">
                <a:latin typeface="Arial" pitchFamily="34" charset="0"/>
              </a:rPr>
              <a:t>طارق)</a:t>
            </a:r>
            <a:endParaRPr lang="en-GB" altLang="en-US" sz="20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333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200" dirty="0" smtClean="0"/>
              <a:t>في حالة سحب الكمبيالة في نفس تاريخ البيع الآجل، يجرى قيد واحد كما يلي:</a:t>
            </a:r>
            <a:endParaRPr lang="en-GB" sz="3200" dirty="0"/>
          </a:p>
        </p:txBody>
      </p:sp>
      <p:sp>
        <p:nvSpPr>
          <p:cNvPr id="23347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F71F9F-F28D-449C-ADD8-153EBC20F2DF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685800" y="16764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400" u="sng">
                <a:solidFill>
                  <a:srgbClr val="002060"/>
                </a:solidFill>
              </a:rPr>
              <a:t>في </a:t>
            </a:r>
            <a:r>
              <a:rPr lang="ar-SA" altLang="en-US" sz="2400" u="sng"/>
              <a:t>1/1</a:t>
            </a:r>
            <a:endParaRPr lang="en-GB" altLang="en-US" sz="240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62200" y="1676400"/>
            <a:ext cx="66232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60000</a:t>
            </a:r>
            <a:r>
              <a:rPr lang="ar-SA" altLang="en-US" sz="2800" dirty="0" smtClean="0">
                <a:latin typeface="Arial" pitchFamily="34" charset="0"/>
              </a:rPr>
              <a:t>                 </a:t>
            </a:r>
            <a:r>
              <a:rPr lang="ar-SA" altLang="en-US" sz="2800" dirty="0">
                <a:latin typeface="Arial" pitchFamily="34" charset="0"/>
              </a:rPr>
              <a:t>من حـ/ أوراق القبض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95400" y="2296036"/>
            <a:ext cx="61058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60000  </a:t>
            </a:r>
            <a:r>
              <a:rPr lang="ar-SA" altLang="en-US" sz="2800" dirty="0" smtClean="0">
                <a:latin typeface="Arial" pitchFamily="34" charset="0"/>
              </a:rPr>
              <a:t>                      </a:t>
            </a:r>
            <a:r>
              <a:rPr lang="ar-SA" altLang="en-US" sz="2800" dirty="0">
                <a:latin typeface="Arial" pitchFamily="34" charset="0"/>
              </a:rPr>
              <a:t>إلى حـ/ المبيعات</a:t>
            </a:r>
          </a:p>
        </p:txBody>
      </p:sp>
      <p:sp>
        <p:nvSpPr>
          <p:cNvPr id="4" name="Rectangle 3"/>
          <p:cNvSpPr/>
          <p:nvPr/>
        </p:nvSpPr>
        <p:spPr>
          <a:xfrm>
            <a:off x="1136576" y="3717032"/>
            <a:ext cx="835292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>
                <a:solidFill>
                  <a:srgbClr val="FF0000"/>
                </a:solidFill>
              </a:rPr>
              <a:t>احتمالات </a:t>
            </a:r>
            <a:r>
              <a:rPr lang="ar-SA" sz="2400" b="1" u="sng" dirty="0">
                <a:solidFill>
                  <a:srgbClr val="FF0000"/>
                </a:solidFill>
              </a:rPr>
              <a:t>التصرف في أوراق القبض</a:t>
            </a:r>
            <a:endParaRPr lang="en-US" sz="2400" b="1" u="sng" dirty="0" smtClean="0">
              <a:solidFill>
                <a:srgbClr val="FF0000"/>
              </a:solidFill>
            </a:endParaRPr>
          </a:p>
          <a:p>
            <a:r>
              <a:rPr lang="ar-SA" b="1" dirty="0"/>
              <a:t>ت</a:t>
            </a:r>
            <a:r>
              <a:rPr lang="ar-SA" b="1" dirty="0" smtClean="0"/>
              <a:t>وجد </a:t>
            </a:r>
            <a:r>
              <a:rPr lang="ar-SA" b="1" dirty="0"/>
              <a:t>عدة احتمالات للتصرف في أوراق القبض: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r-SA" sz="2400" dirty="0"/>
              <a:t>الاحتفاظ بالورقة حتى تاريخ الاستحقاق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r-SA" sz="2400" dirty="0"/>
              <a:t>التحصيل بواسطة البنك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r-SA" sz="2400" dirty="0"/>
              <a:t>خصم أو قطع الورقة لدى أحد البنوك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r-SA" sz="2400" dirty="0"/>
              <a:t>تظهير أو تحويل الورقة للغير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pPr algn="ctr"/>
            <a:r>
              <a:rPr lang="ar-SA" sz="2000" dirty="0" smtClean="0"/>
              <a:t>                       </a:t>
            </a:r>
            <a:r>
              <a:rPr lang="ar-SA" sz="2000" u="sng" dirty="0" smtClean="0">
                <a:solidFill>
                  <a:srgbClr val="FF0000"/>
                </a:solidFill>
              </a:rPr>
              <a:t>اثبات مبيعات علي الحساب  وقبول كمبيالة بالمستحق</a:t>
            </a:r>
          </a:p>
        </p:txBody>
      </p:sp>
    </p:spTree>
    <p:extLst>
      <p:ext uri="{BB962C8B-B14F-4D97-AF65-F5344CB8AC3E}">
        <p14:creationId xmlns:p14="http://schemas.microsoft.com/office/powerpoint/2010/main" val="4047207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22196" cy="634082"/>
          </a:xfrm>
        </p:spPr>
        <p:txBody>
          <a:bodyPr/>
          <a:lstStyle/>
          <a:p>
            <a:pPr>
              <a:defRPr/>
            </a:pP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ar-SA" sz="3200" b="1" dirty="0" smtClean="0"/>
              <a:t>1-لاحتفاظ </a:t>
            </a:r>
            <a:r>
              <a:rPr lang="ar-SA" sz="3200" b="1" dirty="0"/>
              <a:t>بالورقة حتى تاريخ الاستحقاق </a:t>
            </a:r>
            <a:br>
              <a:rPr lang="ar-SA" sz="3200" b="1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27" y="116632"/>
            <a:ext cx="9777536" cy="6192688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ar-SA" altLang="en-US" sz="2000" dirty="0" smtClean="0"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ar-SA" altLang="en-US" sz="2000" dirty="0" smtClean="0">
                <a:cs typeface="Arial" pitchFamily="34" charset="0"/>
              </a:rPr>
              <a:t>بفرض أن محلات طارق سددت قيمة الورقة المستحقة عليها نقداً في تاريخ الاستحقاق 1431/4/1هـ ، في هذه الحالة يجرى القيد التالي:</a:t>
            </a:r>
          </a:p>
          <a:p>
            <a:pPr>
              <a:lnSpc>
                <a:spcPct val="150000"/>
              </a:lnSpc>
            </a:pPr>
            <a:endParaRPr lang="ar-SA" altLang="en-US" sz="2800" dirty="0" smtClean="0">
              <a:cs typeface="Arial" pitchFamily="34" charset="0"/>
            </a:endParaRPr>
          </a:p>
          <a:p>
            <a:pPr marL="0" lvl="0" indent="0">
              <a:spcBef>
                <a:spcPct val="0"/>
              </a:spcBef>
            </a:pPr>
            <a:endParaRPr lang="ar-SA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spcBef>
                <a:spcPct val="0"/>
              </a:spcBef>
            </a:pPr>
            <a:endParaRPr lang="ar-SA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spcBef>
                <a:spcPct val="0"/>
              </a:spcBef>
            </a:pPr>
            <a:r>
              <a:rPr lang="ar-SA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ar-SA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SA" sz="36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التحصيل بواسطة البنك</a:t>
            </a:r>
          </a:p>
          <a:p>
            <a:pPr marL="0" lvl="0" indent="0">
              <a:spcBef>
                <a:spcPct val="0"/>
              </a:spcBef>
            </a:pPr>
            <a:r>
              <a:rPr lang="ar-SA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ترسل الورقة للبنك كي يقوم بتحصيلها نيابة عن المنشأة في تاريخ الاستحقاق مقابل عمولة أو مصاريف تحصيل.</a:t>
            </a:r>
          </a:p>
          <a:p>
            <a:pPr marL="0" lvl="0" indent="0">
              <a:spcBef>
                <a:spcPct val="0"/>
              </a:spcBef>
            </a:pPr>
            <a:r>
              <a:rPr lang="ar-SA" sz="1800" u="sng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في تاريخ ارسال الورقة للبنك يكون القيد</a:t>
            </a:r>
          </a:p>
          <a:p>
            <a:pPr>
              <a:lnSpc>
                <a:spcPct val="150000"/>
              </a:lnSpc>
            </a:pPr>
            <a:endParaRPr lang="ar-SA" altLang="en-US" sz="2800" dirty="0" smtClean="0"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GB" altLang="en-US" sz="2800" dirty="0" smtClean="0">
              <a:cs typeface="Arial" pitchFamily="34" charset="0"/>
            </a:endParaRPr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061F64-5EB7-46C4-894A-14E1496CFD66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44736"/>
              </p:ext>
            </p:extLst>
          </p:nvPr>
        </p:nvGraphicFramePr>
        <p:xfrm>
          <a:off x="2144688" y="1484784"/>
          <a:ext cx="66040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744"/>
                <a:gridCol w="4248472"/>
                <a:gridCol w="840432"/>
                <a:gridCol w="771352"/>
              </a:tblGrid>
              <a:tr h="3600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r>
                        <a:rPr lang="ar-SA" dirty="0" smtClean="0"/>
                        <a:t>1/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من ح/ الصندوق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60000</a:t>
                      </a:r>
                      <a:endParaRPr lang="en-US" sz="1600" dirty="0"/>
                    </a:p>
                  </a:txBody>
                  <a:tcPr/>
                </a:tc>
              </a:tr>
              <a:tr h="53075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   الي ح/ اوراق القبض</a:t>
                      </a:r>
                    </a:p>
                    <a:p>
                      <a:r>
                        <a:rPr lang="ar-SA" sz="1600" u="sng" dirty="0" smtClean="0">
                          <a:solidFill>
                            <a:srgbClr val="FF0000"/>
                          </a:solidFill>
                        </a:rPr>
                        <a:t>إثبات سداد محلات الأمل قيمة الكمبيالة المسحوبة عليها نقداً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60000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43600"/>
              </p:ext>
            </p:extLst>
          </p:nvPr>
        </p:nvGraphicFramePr>
        <p:xfrm>
          <a:off x="2000672" y="4221088"/>
          <a:ext cx="6604000" cy="1861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3816424"/>
                <a:gridCol w="792088"/>
                <a:gridCol w="843360"/>
              </a:tblGrid>
              <a:tr h="504056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</a:t>
                      </a:r>
                      <a:r>
                        <a:rPr lang="ar-SA" baseline="0" dirty="0" smtClean="0"/>
                        <a:t> ح / اوراق قبض برسم التحصيل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60000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الي ح/ اوراق القبض</a:t>
                      </a:r>
                    </a:p>
                    <a:p>
                      <a:r>
                        <a:rPr lang="ar-SA" sz="1600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إثبات إرسال الكمبيالة المسحوبة على محلات طارق للبنك للتحصيل</a:t>
                      </a:r>
                      <a:endParaRPr lang="en-US" sz="1600" u="sng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060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altLang="en-US" sz="3200" b="1" dirty="0" smtClean="0">
                <a:solidFill>
                  <a:srgbClr val="FF0000"/>
                </a:solidFill>
                <a:cs typeface="Arial" pitchFamily="34" charset="0"/>
              </a:rPr>
              <a:t>ب-</a:t>
            </a:r>
            <a:r>
              <a:rPr lang="ar-SA" altLang="en-US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altLang="en-US" sz="2800" b="1" dirty="0" smtClean="0">
                <a:solidFill>
                  <a:srgbClr val="FF0000"/>
                </a:solidFill>
                <a:cs typeface="Arial" pitchFamily="34" charset="0"/>
              </a:rPr>
              <a:t>عند وصول إشعار إضافة من البنك بتحصيل الورقة في تاريخ الاستحقاق، وبفرض أن مصاريف التحصيل بلغت 100 ريال:</a:t>
            </a:r>
            <a:endParaRPr lang="en-GB" altLang="en-US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7571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endParaRPr lang="en-GB" altLang="en-US" dirty="0" smtClean="0">
              <a:cs typeface="Arial" pitchFamily="34" charset="0"/>
            </a:endParaRPr>
          </a:p>
        </p:txBody>
      </p:sp>
      <p:sp>
        <p:nvSpPr>
          <p:cNvPr id="2375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83393B-0D95-4FE6-962C-1E4AD0747349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76800" y="1600200"/>
            <a:ext cx="43434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>
                <a:solidFill>
                  <a:srgbClr val="FF0000"/>
                </a:solidFill>
              </a:rPr>
              <a:t>في هذه الحالة يكون القيد كما يلي: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/>
        </p:nvSpPr>
        <p:spPr bwMode="auto">
          <a:xfrm>
            <a:off x="838200" y="205740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800" u="sng">
                <a:solidFill>
                  <a:srgbClr val="002060"/>
                </a:solidFill>
              </a:rPr>
              <a:t>في </a:t>
            </a:r>
            <a:r>
              <a:rPr lang="ar-SA" altLang="en-US" sz="2400" u="sng"/>
              <a:t>4/1</a:t>
            </a:r>
            <a:endParaRPr lang="en-GB" altLang="en-US" sz="240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514600" y="2971800"/>
            <a:ext cx="647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59900</a:t>
            </a:r>
            <a:r>
              <a:rPr lang="ar-SA" altLang="en-US" sz="2800" dirty="0" smtClean="0">
                <a:latin typeface="Arial" pitchFamily="34" charset="0"/>
              </a:rPr>
              <a:t>                 </a:t>
            </a:r>
            <a:r>
              <a:rPr lang="ar-SA" altLang="en-US" sz="2800" dirty="0">
                <a:latin typeface="Arial" pitchFamily="34" charset="0"/>
              </a:rPr>
              <a:t>حـ/ البنك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371600" y="4800600"/>
            <a:ext cx="4953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ar-SA" altLang="en-US" sz="2400" b="1" dirty="0">
                <a:solidFill>
                  <a:srgbClr val="0070C0"/>
                </a:solidFill>
                <a:latin typeface="Arial" pitchFamily="34" charset="0"/>
              </a:rPr>
              <a:t>تحصيل الكمبيالة المستحقة على محلات </a:t>
            </a:r>
            <a:r>
              <a:rPr lang="ar-SA" altLang="en-US" sz="2400" b="1" dirty="0" smtClean="0">
                <a:solidFill>
                  <a:srgbClr val="0070C0"/>
                </a:solidFill>
                <a:latin typeface="Arial" pitchFamily="34" charset="0"/>
              </a:rPr>
              <a:t>طارق </a:t>
            </a:r>
            <a:r>
              <a:rPr lang="ar-SA" altLang="en-US" sz="2400" b="1" dirty="0">
                <a:solidFill>
                  <a:srgbClr val="0070C0"/>
                </a:solidFill>
                <a:latin typeface="Arial" pitchFamily="34" charset="0"/>
              </a:rPr>
              <a:t>بواسطة البنك</a:t>
            </a:r>
            <a:endParaRPr lang="en-GB" altLang="en-US" sz="24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295400" y="5181600"/>
            <a:ext cx="5867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altLang="en-US" sz="2800">
                <a:latin typeface="Arial" pitchFamily="34" charset="0"/>
              </a:rPr>
              <a:t>ـــــــــــــــــــــــــــــــــــــــــــــــــــــــــــــــــــــــــــــ</a:t>
            </a:r>
            <a:endParaRPr lang="en-GB" altLang="en-US" sz="2800">
              <a:latin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90800" y="35814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100</a:t>
            </a:r>
            <a:r>
              <a:rPr lang="ar-SA" altLang="en-US" sz="2800" dirty="0" smtClean="0">
                <a:latin typeface="Arial" pitchFamily="34" charset="0"/>
              </a:rPr>
              <a:t>                      </a:t>
            </a:r>
            <a:r>
              <a:rPr lang="ar-SA" altLang="en-US" sz="2800" dirty="0">
                <a:latin typeface="Arial" pitchFamily="34" charset="0"/>
              </a:rPr>
              <a:t>حـ/ مصاريف التحصيل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57200" y="4267200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60000  </a:t>
            </a:r>
            <a:r>
              <a:rPr lang="ar-SA" altLang="en-US" sz="2800" dirty="0" smtClean="0">
                <a:latin typeface="Arial" pitchFamily="34" charset="0"/>
              </a:rPr>
              <a:t>                 </a:t>
            </a:r>
            <a:r>
              <a:rPr lang="ar-SA" altLang="en-US" sz="2800" dirty="0">
                <a:latin typeface="Arial" pitchFamily="34" charset="0"/>
              </a:rPr>
              <a:t>إلى حـ/ أوراق القبض برسم التحصيل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09800" y="23622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latin typeface="Arial" pitchFamily="34" charset="0"/>
              </a:rPr>
              <a:t>                من مذكورين</a:t>
            </a:r>
          </a:p>
        </p:txBody>
      </p:sp>
    </p:spTree>
    <p:extLst>
      <p:ext uri="{BB962C8B-B14F-4D97-AF65-F5344CB8AC3E}">
        <p14:creationId xmlns:p14="http://schemas.microsoft.com/office/powerpoint/2010/main" val="924608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ar-SA" sz="3200" b="1" dirty="0" smtClean="0"/>
              <a:t>3- خصم أو قطع الورقة لدى أحد </a:t>
            </a:r>
            <a:r>
              <a:rPr lang="ar-SA" sz="2800" b="1" dirty="0" smtClean="0"/>
              <a:t>البنوك</a:t>
            </a:r>
            <a:r>
              <a:rPr lang="ar-SA" dirty="0" smtClean="0"/>
              <a:t/>
            </a:r>
            <a:br>
              <a:rPr lang="ar-SA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altLang="en-US" sz="2800" dirty="0" smtClean="0">
                <a:cs typeface="Arial" pitchFamily="34" charset="0"/>
              </a:rPr>
              <a:t>قد تحتاج  المنشاة لأموال سائلة لحل مشكلات سيولة لديها مثلاً، ومن ثم قد تقوم بخصم/ قطع/ بيع الورقة لأحد البنوك واستلام قيمتها الحالية فوراً دون الانتظار حتى تاريخ الاستحقاق، وذلك مقابل عمولة أو مصاريف خصم يحصل عليها البنك.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altLang="en-US" sz="2800" dirty="0" smtClean="0">
                <a:solidFill>
                  <a:srgbClr val="FF0000"/>
                </a:solidFill>
                <a:cs typeface="Arial" pitchFamily="34" charset="0"/>
              </a:rPr>
              <a:t>يترتب على خصم أو قطع الورقة لدى البنك انتقال ملكيتها إلى البنك</a:t>
            </a:r>
            <a:r>
              <a:rPr lang="ar-SA" altLang="en-US" sz="2800" dirty="0" smtClean="0">
                <a:cs typeface="Arial" pitchFamily="34" charset="0"/>
              </a:rPr>
              <a:t>، </a:t>
            </a:r>
            <a:r>
              <a:rPr lang="ar-SA" altLang="en-US" sz="2800" dirty="0" smtClean="0">
                <a:solidFill>
                  <a:srgbClr val="7030A0"/>
                </a:solidFill>
                <a:cs typeface="Arial" pitchFamily="34" charset="0"/>
              </a:rPr>
              <a:t>ومع ذلك يحق للبنك الرجوع على المنشأة (الدائنة) في حالة امتناع المدين أو المسحوب عليه الورقة عن السداد في تاريخ الاستحقاق.</a:t>
            </a:r>
            <a:endParaRPr lang="en-GB" altLang="en-US" sz="2800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2385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1B7200-CA12-4BD9-A522-E68C64CFF85B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13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A0DA43C-F324-4095-A966-1F5F60300E88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295400"/>
            <a:ext cx="90678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SA" sz="2200" b="1" dirty="0">
                <a:solidFill>
                  <a:srgbClr val="FF0000"/>
                </a:solidFill>
              </a:rPr>
              <a:t>مصاريف الخصم = القيمة الإسمية × معدل الخصم × المدة من تاريخ الخصم حتى تاريخ الاستحقاق 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00200" y="533400"/>
            <a:ext cx="72390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القيمة الحالية للورقة  =  القيمة الإسمية  -  مصاريف الخصم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1828800"/>
            <a:ext cx="83820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بفرض أن المنشأة خصمت كمبيالة محلات </a:t>
            </a:r>
            <a:r>
              <a:rPr lang="ar-SA" altLang="en-US" sz="2800" dirty="0" smtClean="0">
                <a:latin typeface="Arial" pitchFamily="34" charset="0"/>
              </a:rPr>
              <a:t>طارق </a:t>
            </a:r>
            <a:r>
              <a:rPr lang="ar-SA" altLang="en-US" sz="2800" dirty="0">
                <a:latin typeface="Arial" pitchFamily="34" charset="0"/>
              </a:rPr>
              <a:t>لدى بنك </a:t>
            </a:r>
            <a:r>
              <a:rPr lang="ar-SA" altLang="en-US" sz="2800" dirty="0" smtClean="0">
                <a:latin typeface="Arial" pitchFamily="34" charset="0"/>
              </a:rPr>
              <a:t>البلاد </a:t>
            </a:r>
            <a:r>
              <a:rPr lang="ar-SA" altLang="en-US" sz="2800" dirty="0">
                <a:latin typeface="Arial" pitchFamily="34" charset="0"/>
              </a:rPr>
              <a:t>في </a:t>
            </a:r>
          </a:p>
          <a:p>
            <a:pPr algn="just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1431/2/1هـ وذلك مقابل مصاريف خصم بمعدل </a:t>
            </a:r>
            <a:r>
              <a:rPr lang="ar-SA" altLang="en-US" sz="2800" dirty="0" smtClean="0">
                <a:latin typeface="Arial" pitchFamily="34" charset="0"/>
              </a:rPr>
              <a:t>10% </a:t>
            </a:r>
            <a:r>
              <a:rPr lang="ar-SA" altLang="en-US" sz="2800" dirty="0">
                <a:latin typeface="Arial" pitchFamily="34" charset="0"/>
              </a:rPr>
              <a:t>سنوياً.</a:t>
            </a:r>
          </a:p>
          <a:p>
            <a:pPr algn="just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لاحظ أن الورقة استحقاق ثلاثة شهور اعتباراً من 1431/1/1هـ، وقد تم إرسالها للبنك للخصم في 1431/2/1هـ أي بعد شهر، أي أن مدة الخصم شهرين. في هذه الحالة تحسب مصاريف الخصم كما يلي:</a:t>
            </a:r>
            <a:endParaRPr lang="en-GB" altLang="en-US" sz="2800" dirty="0">
              <a:latin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5257800"/>
            <a:ext cx="81534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SA" sz="2800" dirty="0">
                <a:solidFill>
                  <a:srgbClr val="FF0000"/>
                </a:solidFill>
              </a:rPr>
              <a:t>مصاريف الخصم = </a:t>
            </a:r>
            <a:r>
              <a:rPr lang="ar-SA" sz="2800" dirty="0" smtClean="0">
                <a:solidFill>
                  <a:srgbClr val="FF0000"/>
                </a:solidFill>
              </a:rPr>
              <a:t>60000 </a:t>
            </a:r>
            <a:r>
              <a:rPr lang="ar-SA" sz="2800" dirty="0">
                <a:solidFill>
                  <a:srgbClr val="FF0000"/>
                </a:solidFill>
              </a:rPr>
              <a:t>× </a:t>
            </a:r>
            <a:r>
              <a:rPr lang="ar-SA" sz="2800" dirty="0" smtClean="0">
                <a:solidFill>
                  <a:srgbClr val="FF0000"/>
                </a:solidFill>
              </a:rPr>
              <a:t>10% </a:t>
            </a:r>
            <a:r>
              <a:rPr lang="ar-SA" sz="2800" dirty="0">
                <a:solidFill>
                  <a:srgbClr val="FF0000"/>
                </a:solidFill>
              </a:rPr>
              <a:t>×  (2 ÷ 12) = </a:t>
            </a:r>
            <a:r>
              <a:rPr lang="ar-SA" sz="2800" dirty="0" smtClean="0">
                <a:solidFill>
                  <a:srgbClr val="FF0000"/>
                </a:solidFill>
              </a:rPr>
              <a:t>1000 </a:t>
            </a:r>
            <a:r>
              <a:rPr lang="ar-SA" sz="2800" dirty="0">
                <a:solidFill>
                  <a:srgbClr val="FF0000"/>
                </a:solidFill>
              </a:rPr>
              <a:t>ريال 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97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ar-SA" altLang="en-US" sz="2800" b="1" smtClean="0">
                <a:cs typeface="Arial" pitchFamily="34" charset="0"/>
              </a:rPr>
              <a:t>في هذه الحالة تكون القيود المحاسبية كما يلي:</a:t>
            </a:r>
            <a:endParaRPr lang="en-GB" altLang="en-US" sz="2800" b="1" smtClean="0"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14400"/>
            <a:ext cx="4605338" cy="750888"/>
          </a:xfrm>
        </p:spPr>
        <p:txBody>
          <a:bodyPr/>
          <a:lstStyle/>
          <a:p>
            <a:r>
              <a:rPr lang="ar-SA" altLang="en-US" smtClean="0">
                <a:solidFill>
                  <a:srgbClr val="FF0000"/>
                </a:solidFill>
                <a:cs typeface="Arial" pitchFamily="34" charset="0"/>
              </a:rPr>
              <a:t>عند وصول إشعار إضافة من البنك(في 2/5) يفيد إضافة قيمة الكمبيالة للحساب الجاري</a:t>
            </a:r>
            <a:endParaRPr lang="en-GB" altLang="en-US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643438" cy="3962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38200"/>
            <a:ext cx="4378325" cy="533400"/>
          </a:xfrm>
        </p:spPr>
        <p:txBody>
          <a:bodyPr/>
          <a:lstStyle/>
          <a:p>
            <a:r>
              <a:rPr lang="ar-SA" altLang="en-US" smtClean="0">
                <a:cs typeface="Arial" pitchFamily="34" charset="0"/>
              </a:rPr>
              <a:t> </a:t>
            </a:r>
            <a:r>
              <a:rPr lang="ar-SA" altLang="en-US" smtClean="0">
                <a:solidFill>
                  <a:srgbClr val="FF0000"/>
                </a:solidFill>
                <a:cs typeface="Arial" pitchFamily="34" charset="0"/>
              </a:rPr>
              <a:t>عند إرسال الورقة للبنك للخصم في (2/1)</a:t>
            </a:r>
            <a:endParaRPr lang="en-GB" altLang="en-US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1752600"/>
            <a:ext cx="4378325" cy="3962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240647" name="Slide Number Placeholder 6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F64006-3529-4986-B97F-D18F24150D3B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/>
        </p:nvSpPr>
        <p:spPr bwMode="auto">
          <a:xfrm>
            <a:off x="5029200" y="1752600"/>
            <a:ext cx="1219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200" b="1" u="sng">
                <a:solidFill>
                  <a:srgbClr val="002060"/>
                </a:solidFill>
              </a:rPr>
              <a:t>في </a:t>
            </a:r>
            <a:r>
              <a:rPr lang="ar-SA" altLang="en-US" sz="2200" b="1" u="sng"/>
              <a:t>2/1</a:t>
            </a:r>
            <a:endParaRPr lang="en-GB" altLang="en-US" sz="2200" b="1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876800" y="2743200"/>
            <a:ext cx="4648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200" b="1" dirty="0" smtClean="0">
                <a:solidFill>
                  <a:srgbClr val="FF0000"/>
                </a:solidFill>
                <a:latin typeface="Arial" pitchFamily="34" charset="0"/>
              </a:rPr>
              <a:t>60000</a:t>
            </a:r>
            <a:r>
              <a:rPr lang="ar-SA" altLang="en-US" sz="2200" b="1" dirty="0" smtClean="0">
                <a:latin typeface="Arial" pitchFamily="34" charset="0"/>
              </a:rPr>
              <a:t>    </a:t>
            </a:r>
            <a:r>
              <a:rPr lang="ar-SA" altLang="en-US" sz="2200" b="1" dirty="0">
                <a:latin typeface="Arial" pitchFamily="34" charset="0"/>
              </a:rPr>
              <a:t>من حـ / أوراق القبض برسم الخصم</a:t>
            </a:r>
            <a:endParaRPr lang="en-GB" altLang="en-US" sz="2200" b="1" dirty="0">
              <a:latin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105400" y="4419600"/>
            <a:ext cx="365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000" b="1">
                <a:solidFill>
                  <a:srgbClr val="0070C0"/>
                </a:solidFill>
                <a:latin typeface="Arial" pitchFamily="34" charset="0"/>
              </a:rPr>
              <a:t>         إثبات إرسال الورقة للبنك للخصم</a:t>
            </a:r>
            <a:endParaRPr lang="en-GB" altLang="en-US" sz="2000" b="1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181600" y="4724400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ــــــــــــــــــــــــــــــــــــــــــــ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105400" y="3505200"/>
            <a:ext cx="40386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200" b="1" dirty="0" smtClean="0">
                <a:solidFill>
                  <a:srgbClr val="FF0000"/>
                </a:solidFill>
                <a:latin typeface="Arial" pitchFamily="34" charset="0"/>
              </a:rPr>
              <a:t>60000           </a:t>
            </a:r>
            <a:r>
              <a:rPr lang="ar-SA" altLang="en-US" sz="2200" b="1" dirty="0">
                <a:latin typeface="Arial" pitchFamily="34" charset="0"/>
              </a:rPr>
              <a:t>إلى حـ / أوراق القبض</a:t>
            </a:r>
            <a:endParaRPr lang="en-GB" altLang="en-US" sz="2200" b="1" dirty="0">
              <a:latin typeface="Arial" pitchFamily="34" charset="0"/>
            </a:endParaRPr>
          </a:p>
        </p:txBody>
      </p:sp>
      <p:sp>
        <p:nvSpPr>
          <p:cNvPr id="13" name="Rectangle 12"/>
          <p:cNvSpPr>
            <a:spLocks noGrp="1" noChangeArrowheads="1"/>
          </p:cNvSpPr>
          <p:nvPr/>
        </p:nvSpPr>
        <p:spPr bwMode="auto">
          <a:xfrm>
            <a:off x="457200" y="1752600"/>
            <a:ext cx="1219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200" b="1" u="sng">
                <a:solidFill>
                  <a:srgbClr val="002060"/>
                </a:solidFill>
              </a:rPr>
              <a:t>في </a:t>
            </a:r>
            <a:r>
              <a:rPr lang="ar-SA" altLang="en-US" sz="2200" b="1" u="sng"/>
              <a:t>2/5</a:t>
            </a:r>
            <a:endParaRPr lang="en-GB" altLang="en-US" sz="2200" b="1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57200" y="3124200"/>
            <a:ext cx="4267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200" b="1" dirty="0" smtClean="0">
                <a:solidFill>
                  <a:srgbClr val="FF0000"/>
                </a:solidFill>
                <a:latin typeface="Arial" pitchFamily="34" charset="0"/>
              </a:rPr>
              <a:t>1000</a:t>
            </a:r>
            <a:r>
              <a:rPr lang="ar-SA" altLang="en-US" sz="2200" b="1" dirty="0" smtClean="0">
                <a:latin typeface="Arial" pitchFamily="34" charset="0"/>
              </a:rPr>
              <a:t>        </a:t>
            </a:r>
            <a:r>
              <a:rPr lang="ar-SA" altLang="en-US" sz="2200" b="1" dirty="0">
                <a:latin typeface="Arial" pitchFamily="34" charset="0"/>
              </a:rPr>
              <a:t>حـ / مصاريف الخصم</a:t>
            </a:r>
            <a:endParaRPr lang="en-GB" altLang="en-US" sz="2200" b="1" dirty="0">
              <a:latin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28600" y="4572000"/>
            <a:ext cx="3352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ar-SA" altLang="en-US" sz="2000" b="1" dirty="0">
                <a:solidFill>
                  <a:srgbClr val="0070C0"/>
                </a:solidFill>
                <a:latin typeface="Arial" pitchFamily="34" charset="0"/>
              </a:rPr>
              <a:t>إثبات إضافة قيمة الكمبيالة المسحوبة على محلات </a:t>
            </a:r>
            <a:r>
              <a:rPr lang="ar-SA" altLang="en-US" sz="2000" b="1" dirty="0" smtClean="0">
                <a:solidFill>
                  <a:srgbClr val="0070C0"/>
                </a:solidFill>
                <a:latin typeface="Arial" pitchFamily="34" charset="0"/>
              </a:rPr>
              <a:t>طارق </a:t>
            </a:r>
            <a:r>
              <a:rPr lang="ar-SA" altLang="en-US" sz="2000" b="1" dirty="0">
                <a:solidFill>
                  <a:srgbClr val="0070C0"/>
                </a:solidFill>
                <a:latin typeface="Arial" pitchFamily="34" charset="0"/>
              </a:rPr>
              <a:t>للحساب الجاري</a:t>
            </a:r>
            <a:endParaRPr lang="en-GB" altLang="en-US" sz="20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81000" y="5257800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>
                <a:latin typeface="Arial" pitchFamily="34" charset="0"/>
              </a:rPr>
              <a:t>ــــــــــــــــــــــــــــــــــــــــــــ</a:t>
            </a:r>
            <a:endParaRPr lang="en-GB" altLang="en-US" sz="2400" b="1">
              <a:latin typeface="Arial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3886200"/>
            <a:ext cx="4724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200" b="1" dirty="0">
                <a:solidFill>
                  <a:srgbClr val="FF0000"/>
                </a:solidFill>
                <a:latin typeface="Arial" pitchFamily="34" charset="0"/>
              </a:rPr>
              <a:t>     </a:t>
            </a:r>
            <a:r>
              <a:rPr lang="ar-SA" altLang="en-US" sz="2200" b="1" dirty="0" smtClean="0">
                <a:solidFill>
                  <a:srgbClr val="FF0000"/>
                </a:solidFill>
                <a:latin typeface="Arial" pitchFamily="34" charset="0"/>
              </a:rPr>
              <a:t>60000 </a:t>
            </a:r>
            <a:r>
              <a:rPr lang="ar-SA" altLang="en-US" sz="2200" b="1" dirty="0">
                <a:latin typeface="Arial" pitchFamily="34" charset="0"/>
              </a:rPr>
              <a:t>إلى حـ /أوراق القبض برسم الخصم</a:t>
            </a:r>
            <a:endParaRPr lang="en-GB" altLang="en-US" sz="2200" b="1" dirty="0">
              <a:latin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33400" y="2667000"/>
            <a:ext cx="4191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200" b="1" dirty="0" smtClean="0">
                <a:solidFill>
                  <a:srgbClr val="FF0000"/>
                </a:solidFill>
                <a:latin typeface="Arial" pitchFamily="34" charset="0"/>
              </a:rPr>
              <a:t>59000</a:t>
            </a:r>
            <a:r>
              <a:rPr lang="ar-SA" altLang="en-US" sz="2200" b="1" dirty="0" smtClean="0">
                <a:latin typeface="Arial" pitchFamily="34" charset="0"/>
              </a:rPr>
              <a:t>     </a:t>
            </a:r>
            <a:r>
              <a:rPr lang="ar-SA" altLang="en-US" sz="2200" b="1" dirty="0">
                <a:latin typeface="Arial" pitchFamily="34" charset="0"/>
              </a:rPr>
              <a:t>حـ / البنك</a:t>
            </a:r>
            <a:endParaRPr lang="en-GB" altLang="en-US" sz="2200" b="1" dirty="0">
              <a:latin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143000" y="2209800"/>
            <a:ext cx="25908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200" b="1">
                <a:latin typeface="Arial" pitchFamily="34" charset="0"/>
              </a:rPr>
              <a:t>من مذكورين</a:t>
            </a:r>
            <a:endParaRPr lang="en-GB" altLang="en-US" sz="22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393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8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200" b="1" dirty="0" smtClean="0"/>
              <a:t>4- تظهير أو تحويل الورقة للغير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9372600" cy="4906963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altLang="en-US" sz="2800" dirty="0" smtClean="0">
                <a:cs typeface="Arial" pitchFamily="34" charset="0"/>
              </a:rPr>
              <a:t>تتصف الأوراق التجارية بخاصية القابلية للتداول، حيث يمكن لمالك الورقة (الدائن) استخدامها في سداد المستحق عليه لصالح الغير عن طريق تظهيرها أو تحويلها إليه.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altLang="en-US" sz="2800" dirty="0" smtClean="0">
                <a:solidFill>
                  <a:srgbClr val="FF3300"/>
                </a:solidFill>
                <a:cs typeface="Arial" pitchFamily="34" charset="0"/>
              </a:rPr>
              <a:t>في حالة توقف المدين أو المسحوب عليه الورقة عن السداد في تاريخ الاستحقاق يحق للمظهر أو المحول إليه الورقة الرجوع على الدائن الأصلي (المنشأة).</a:t>
            </a:r>
          </a:p>
          <a:p>
            <a:pPr algn="just" rtl="1">
              <a:lnSpc>
                <a:spcPct val="150000"/>
              </a:lnSpc>
            </a:pPr>
            <a:r>
              <a:rPr lang="ar-SA" altLang="en-US" sz="2800" b="1" dirty="0" smtClean="0">
                <a:solidFill>
                  <a:srgbClr val="FF0000"/>
                </a:solidFill>
                <a:cs typeface="Arial" pitchFamily="34" charset="0"/>
              </a:rPr>
              <a:t>ملاحظة: </a:t>
            </a:r>
            <a:r>
              <a:rPr lang="ar-SA" altLang="en-US" sz="2800" dirty="0" smtClean="0">
                <a:solidFill>
                  <a:srgbClr val="7030A0"/>
                </a:solidFill>
                <a:cs typeface="Arial" pitchFamily="34" charset="0"/>
              </a:rPr>
              <a:t>في حالتي خصم أو تظهير الورقة وعند قيام المدين بالسداد للبنك أو المظهر إليه الورقة لا تجري المنشأة أية قيود في دفاترها.</a:t>
            </a:r>
            <a:endParaRPr lang="en-GB" altLang="en-US" sz="2800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2416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F3EF4B-ED8A-4F19-BC08-6FCB85D6048D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74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2400" dirty="0" smtClean="0"/>
              <a:t>افترض أن المنشأة قامت بتظهير كمبيالة محلات طارق لصالح محلات ناصر في 2/1 سداداً لدين مستحق عليها</a:t>
            </a:r>
            <a:endParaRPr lang="en-GB" sz="2400" dirty="0"/>
          </a:p>
        </p:txBody>
      </p:sp>
      <p:sp>
        <p:nvSpPr>
          <p:cNvPr id="2426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altLang="en-US" dirty="0" smtClean="0">
              <a:cs typeface="Arial" pitchFamily="34" charset="0"/>
            </a:endParaRPr>
          </a:p>
          <a:p>
            <a:endParaRPr lang="ar-SA" altLang="en-US" dirty="0">
              <a:cs typeface="Arial" pitchFamily="34" charset="0"/>
            </a:endParaRPr>
          </a:p>
          <a:p>
            <a:endParaRPr lang="en-GB" altLang="en-US" dirty="0" smtClean="0">
              <a:cs typeface="Arial" pitchFamily="34" charset="0"/>
            </a:endParaRPr>
          </a:p>
        </p:txBody>
      </p:sp>
      <p:sp>
        <p:nvSpPr>
          <p:cNvPr id="2426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E10449-2AF4-4F84-8C31-EB2B89756F65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1412776"/>
            <a:ext cx="4343400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>
                <a:solidFill>
                  <a:srgbClr val="FF0000"/>
                </a:solidFill>
              </a:rPr>
              <a:t>في هذه الحالة يكون القيد كما يلي:</a:t>
            </a:r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34039"/>
              </p:ext>
            </p:extLst>
          </p:nvPr>
        </p:nvGraphicFramePr>
        <p:xfrm>
          <a:off x="3008784" y="1930649"/>
          <a:ext cx="6604000" cy="193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3091160"/>
                <a:gridCol w="936104"/>
                <a:gridCol w="925736"/>
              </a:tblGrid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ar-SA" dirty="0" smtClean="0"/>
                        <a:t>1</a:t>
                      </a:r>
                      <a:r>
                        <a:rPr lang="ar-SA" baseline="0" dirty="0" smtClean="0"/>
                        <a:t> /2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 ح/ الدائنين(</a:t>
                      </a:r>
                      <a:r>
                        <a:rPr lang="ar-SA" baseline="0" dirty="0" smtClean="0"/>
                        <a:t> محلات ناصر)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60000</a:t>
                      </a:r>
                      <a:endParaRPr lang="en-US" dirty="0"/>
                    </a:p>
                  </a:txBody>
                  <a:tcPr/>
                </a:tc>
              </a:tr>
              <a:tr h="9857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الي ح / اوراق القبض</a:t>
                      </a:r>
                    </a:p>
                    <a:p>
                      <a:r>
                        <a:rPr lang="ar-SA" u="sng" dirty="0" smtClean="0">
                          <a:solidFill>
                            <a:srgbClr val="FF0000"/>
                          </a:solidFill>
                        </a:rPr>
                        <a:t>إثبات تظهير كمبيالة محلات طارق لصالح محلات ناصر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72480" y="4264087"/>
            <a:ext cx="949062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u="sng" dirty="0">
                <a:solidFill>
                  <a:srgbClr val="FF0000"/>
                </a:solidFill>
              </a:rPr>
              <a:t>حالة طلب المدين سداد قيمة الورقة </a:t>
            </a:r>
            <a:r>
              <a:rPr lang="ar-SA" b="1" u="sng" dirty="0" smtClean="0">
                <a:solidFill>
                  <a:srgbClr val="FF0000"/>
                </a:solidFill>
              </a:rPr>
              <a:t>مبكرا</a:t>
            </a:r>
          </a:p>
          <a:p>
            <a:r>
              <a:rPr lang="ar-SA" b="1" dirty="0"/>
              <a:t>قد يطلب المدين سداد قيمة الورقة مبكراً مقابل الحصول على خصم تعجيل الدفع نظير السداد المبكر وبموافقة المنشأة، ويعرف الخصم في هذه الحالة بالخصم المسموح به. </a:t>
            </a:r>
            <a:endParaRPr lang="ar-SA" b="1" dirty="0" smtClean="0"/>
          </a:p>
          <a:p>
            <a:r>
              <a:rPr lang="ar-SA" b="1" dirty="0">
                <a:solidFill>
                  <a:srgbClr val="7030A0"/>
                </a:solidFill>
              </a:rPr>
              <a:t>مثال: افترض أن محلات </a:t>
            </a:r>
            <a:r>
              <a:rPr lang="ar-SA" b="1" dirty="0" smtClean="0">
                <a:solidFill>
                  <a:srgbClr val="7030A0"/>
                </a:solidFill>
              </a:rPr>
              <a:t>طارق </a:t>
            </a:r>
            <a:r>
              <a:rPr lang="ar-SA" b="1" dirty="0">
                <a:solidFill>
                  <a:srgbClr val="7030A0"/>
                </a:solidFill>
              </a:rPr>
              <a:t>طلبت سداد الكمبيالة المستحقة عليها نقداً قبل شهرين من تاريخ استحقاقها، مقابل الحصول على خصم بنسبة 5% من قيمة الورقة، وقد وافقت المنشاة على ذلك.</a:t>
            </a:r>
          </a:p>
          <a:p>
            <a:endParaRPr lang="ar-SA" b="1" dirty="0"/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20285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altLang="en-US" dirty="0" smtClean="0">
              <a:cs typeface="Arial" pitchFamily="34" charset="0"/>
            </a:endParaRPr>
          </a:p>
          <a:p>
            <a:endParaRPr lang="ar-SA" altLang="en-US" dirty="0" smtClean="0">
              <a:cs typeface="Arial" pitchFamily="34" charset="0"/>
            </a:endParaRPr>
          </a:p>
          <a:p>
            <a:endParaRPr lang="ar-SA" altLang="en-US" dirty="0" smtClean="0">
              <a:cs typeface="Arial" pitchFamily="34" charset="0"/>
            </a:endParaRPr>
          </a:p>
          <a:p>
            <a:endParaRPr lang="ar-SA" altLang="en-US" dirty="0" smtClean="0">
              <a:cs typeface="Arial" pitchFamily="34" charset="0"/>
            </a:endParaRPr>
          </a:p>
          <a:p>
            <a:endParaRPr lang="ar-SA" altLang="en-US" dirty="0" smtClean="0">
              <a:cs typeface="Arial" pitchFamily="34" charset="0"/>
            </a:endParaRPr>
          </a:p>
          <a:p>
            <a:endParaRPr lang="ar-SA" altLang="en-US" dirty="0" smtClean="0">
              <a:cs typeface="Arial" pitchFamily="34" charset="0"/>
            </a:endParaRPr>
          </a:p>
          <a:p>
            <a:r>
              <a:rPr lang="ar-SA" altLang="en-US" b="1" dirty="0" smtClean="0">
                <a:solidFill>
                  <a:srgbClr val="FF0000"/>
                </a:solidFill>
                <a:cs typeface="Arial" pitchFamily="34" charset="0"/>
              </a:rPr>
              <a:t>*</a:t>
            </a:r>
            <a:r>
              <a:rPr lang="ar-SA" altLang="en-US" dirty="0" smtClean="0">
                <a:cs typeface="Arial" pitchFamily="34" charset="0"/>
              </a:rPr>
              <a:t> </a:t>
            </a:r>
            <a:r>
              <a:rPr lang="ar-SA" altLang="en-US" sz="2800" dirty="0" smtClean="0">
                <a:cs typeface="Arial" pitchFamily="34" charset="0"/>
              </a:rPr>
              <a:t>أو حـ/ أوراق قبض برسم التحصيل في حالة إرسال الورقة للبنك للتحصيل.</a:t>
            </a:r>
          </a:p>
          <a:p>
            <a:endParaRPr lang="en-GB" altLang="en-US" dirty="0" smtClean="0">
              <a:cs typeface="Arial" pitchFamily="34" charset="0"/>
            </a:endParaRPr>
          </a:p>
        </p:txBody>
      </p:sp>
      <p:sp>
        <p:nvSpPr>
          <p:cNvPr id="2447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821C58-C8FE-4CD8-A183-A8B79938C2CC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04800"/>
            <a:ext cx="80772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>
              <a:defRPr/>
            </a:pPr>
            <a:r>
              <a:rPr lang="ar-SA" sz="2800" b="1" dirty="0" smtClean="0">
                <a:solidFill>
                  <a:schemeClr val="tx1"/>
                </a:solidFill>
              </a:rPr>
              <a:t>قيمة الخصم المسموح به =  60000  ×  5%  =  3000 ريال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76800" y="1676400"/>
            <a:ext cx="43434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>
                <a:solidFill>
                  <a:srgbClr val="FF0000"/>
                </a:solidFill>
              </a:rPr>
              <a:t>في هذه الحالة يكون القيد كما يلي: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/>
        </p:nvSpPr>
        <p:spPr bwMode="auto">
          <a:xfrm>
            <a:off x="609600" y="18288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SA" altLang="en-US" sz="2400" b="1" u="sng">
                <a:solidFill>
                  <a:srgbClr val="002060"/>
                </a:solidFill>
              </a:rPr>
              <a:t>في </a:t>
            </a:r>
            <a:r>
              <a:rPr lang="ar-SA" altLang="en-US" sz="2400" b="1" u="sng"/>
              <a:t>2/1</a:t>
            </a:r>
            <a:endParaRPr lang="en-GB" altLang="en-US" sz="2400" b="1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828800" y="3124200"/>
            <a:ext cx="6934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3000</a:t>
            </a:r>
            <a:r>
              <a:rPr lang="ar-SA" altLang="en-US" sz="2800" dirty="0" smtClean="0">
                <a:latin typeface="Arial" pitchFamily="34" charset="0"/>
              </a:rPr>
              <a:t>             </a:t>
            </a:r>
            <a:r>
              <a:rPr lang="ar-SA" altLang="en-US" sz="2800" dirty="0">
                <a:latin typeface="Arial" pitchFamily="34" charset="0"/>
              </a:rPr>
              <a:t>حـ/ الخصم المسموح به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47800" y="41910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>
                <a:solidFill>
                  <a:srgbClr val="0070C0"/>
                </a:solidFill>
                <a:latin typeface="Arial" pitchFamily="34" charset="0"/>
              </a:rPr>
              <a:t>     إثبات تحصيل قيمة الكمبيالة المستحقة على محلات </a:t>
            </a:r>
            <a:r>
              <a:rPr lang="ar-SA" altLang="en-US" sz="2400" b="1" dirty="0" smtClean="0">
                <a:solidFill>
                  <a:srgbClr val="0070C0"/>
                </a:solidFill>
                <a:latin typeface="Arial" pitchFamily="34" charset="0"/>
              </a:rPr>
              <a:t>طارق بعد </a:t>
            </a:r>
            <a:r>
              <a:rPr lang="ar-SA" altLang="en-US" sz="2400" b="1" dirty="0">
                <a:solidFill>
                  <a:srgbClr val="0070C0"/>
                </a:solidFill>
                <a:latin typeface="Arial" pitchFamily="34" charset="0"/>
              </a:rPr>
              <a:t>حصولها على الخصم</a:t>
            </a:r>
            <a:endParaRPr lang="en-GB" altLang="en-US" sz="24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62000" y="4724400"/>
            <a:ext cx="472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 b="1" dirty="0" smtClean="0">
                <a:latin typeface="Arial" pitchFamily="34" charset="0"/>
              </a:rPr>
              <a:t>ــــــــــــــــــــــــــــــــــــــــــــــــــــــــــــــــــ</a:t>
            </a:r>
            <a:endParaRPr lang="en-GB" altLang="en-US" sz="2400" b="1" dirty="0">
              <a:latin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38200" y="3657600"/>
            <a:ext cx="685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solidFill>
                  <a:srgbClr val="FF0000"/>
                </a:solidFill>
                <a:latin typeface="Arial" pitchFamily="34" charset="0"/>
              </a:rPr>
              <a:t>60000  </a:t>
            </a:r>
            <a:r>
              <a:rPr lang="ar-SA" altLang="en-US" sz="2800" dirty="0" smtClean="0">
                <a:latin typeface="Arial" pitchFamily="34" charset="0"/>
              </a:rPr>
              <a:t>                      </a:t>
            </a:r>
            <a:r>
              <a:rPr lang="ar-SA" altLang="en-US" sz="2800" dirty="0">
                <a:latin typeface="Arial" pitchFamily="34" charset="0"/>
              </a:rPr>
              <a:t>إلى حـ/ أوراق القبض</a:t>
            </a:r>
            <a:r>
              <a:rPr lang="ar-SA" altLang="en-US" sz="2800" b="1" dirty="0">
                <a:solidFill>
                  <a:srgbClr val="FF0000"/>
                </a:solidFill>
                <a:latin typeface="Arial" pitchFamily="34" charset="0"/>
              </a:rPr>
              <a:t>*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352800" y="2667000"/>
            <a:ext cx="548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solidFill>
                  <a:srgbClr val="FF0000"/>
                </a:solidFill>
                <a:latin typeface="Arial" pitchFamily="34" charset="0"/>
              </a:rPr>
              <a:t>5</a:t>
            </a:r>
            <a:r>
              <a:rPr lang="ar-SA" altLang="en-US" sz="2800" smtClean="0">
                <a:solidFill>
                  <a:srgbClr val="FF0000"/>
                </a:solidFill>
                <a:latin typeface="Arial" pitchFamily="34" charset="0"/>
              </a:rPr>
              <a:t>7000</a:t>
            </a:r>
            <a:r>
              <a:rPr lang="ar-SA" altLang="en-US" sz="2800" smtClean="0">
                <a:latin typeface="Arial" pitchFamily="34" charset="0"/>
              </a:rPr>
              <a:t>            </a:t>
            </a:r>
            <a:r>
              <a:rPr lang="ar-SA" altLang="en-US" sz="2800" dirty="0">
                <a:latin typeface="Arial" pitchFamily="34" charset="0"/>
              </a:rPr>
              <a:t>حـ / الصندوق</a:t>
            </a:r>
            <a:endParaRPr lang="en-GB" altLang="en-US" sz="2800" dirty="0">
              <a:latin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962400" y="2209800"/>
            <a:ext cx="339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latin typeface="Arial" pitchFamily="34" charset="0"/>
              </a:rPr>
              <a:t>   من مذكورين</a:t>
            </a:r>
            <a:endParaRPr lang="en-GB" altLang="en-US" sz="28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947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3.xml><?xml version="1.0" encoding="utf-8"?>
<a:theme xmlns:a="http://schemas.openxmlformats.org/drawingml/2006/main" name="1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548</TotalTime>
  <Words>1390</Words>
  <Application>Microsoft Office PowerPoint</Application>
  <PresentationFormat>A4 Paper (210x297 mm)</PresentationFormat>
  <Paragraphs>218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ae_AlMateen</vt:lpstr>
      <vt:lpstr>Arial</vt:lpstr>
      <vt:lpstr>AYM Wadiy S_U normal.</vt:lpstr>
      <vt:lpstr>Calibri</vt:lpstr>
      <vt:lpstr>Susan</vt:lpstr>
      <vt:lpstr>Tahoma</vt:lpstr>
      <vt:lpstr>Times New Roman</vt:lpstr>
      <vt:lpstr>Wingdings</vt:lpstr>
      <vt:lpstr>Office Theme</vt:lpstr>
      <vt:lpstr>2_Office Theme</vt:lpstr>
      <vt:lpstr>1_Office Theme</vt:lpstr>
      <vt:lpstr>PowerPoint Presentation</vt:lpstr>
      <vt:lpstr>المحاضرة الحادية عشر</vt:lpstr>
      <vt:lpstr>النقاط الرئيسية:</vt:lpstr>
      <vt:lpstr>Negotiable Instruments: الأوراق التجارية </vt:lpstr>
      <vt:lpstr>أنواع الأوراق التجارية</vt:lpstr>
      <vt:lpstr>يجب أن تتضمن الكمبيالة المعلومات التالية: </vt:lpstr>
      <vt:lpstr>  Promissory Noteالسند الإذني  </vt:lpstr>
      <vt:lpstr>أهم الفروق بين الكمبيالة والسند الإذني</vt:lpstr>
      <vt:lpstr>PowerPoint Presentation</vt:lpstr>
      <vt:lpstr>Notes Receivablesأولاً: أوراق القبض  </vt:lpstr>
      <vt:lpstr>في هذه الحالة تكون القيود في دفاتر منشأة المجد كما يلي:</vt:lpstr>
      <vt:lpstr>في حالة سحب الكمبيالة في نفس تاريخ البيع الآجل، يجرى قيد واحد كما يلي:</vt:lpstr>
      <vt:lpstr>  1-لاحتفاظ بالورقة حتى تاريخ الاستحقاق   </vt:lpstr>
      <vt:lpstr>ب- عند وصول إشعار إضافة من البنك بتحصيل الورقة في تاريخ الاستحقاق، وبفرض أن مصاريف التحصيل بلغت 100 ريال:</vt:lpstr>
      <vt:lpstr> 3- خصم أو قطع الورقة لدى أحد البنوك </vt:lpstr>
      <vt:lpstr>PowerPoint Presentation</vt:lpstr>
      <vt:lpstr>في هذه الحالة تكون القيود المحاسبية كما يلي:</vt:lpstr>
      <vt:lpstr>4- تظهير أو تحويل الورقة للغير</vt:lpstr>
      <vt:lpstr>افترض أن المنشأة قامت بتظهير كمبيالة محلات طارق لصالح محلات ناصر في 2/1 سداداً لدين مستحق عليها</vt:lpstr>
      <vt:lpstr>قيمة الخصم المسموح به =  60000  ×  5%  =  3000 ريال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3</cp:lastModifiedBy>
  <cp:revision>75</cp:revision>
  <cp:lastPrinted>2015-10-10T10:30:22Z</cp:lastPrinted>
  <dcterms:created xsi:type="dcterms:W3CDTF">2015-09-03T07:07:53Z</dcterms:created>
  <dcterms:modified xsi:type="dcterms:W3CDTF">2015-10-29T07:27:57Z</dcterms:modified>
</cp:coreProperties>
</file>