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87" r:id="rId2"/>
  </p:sldMasterIdLst>
  <p:notesMasterIdLst>
    <p:notesMasterId r:id="rId32"/>
  </p:notesMasterIdLst>
  <p:sldIdLst>
    <p:sldId id="361" r:id="rId3"/>
    <p:sldId id="310" r:id="rId4"/>
    <p:sldId id="333" r:id="rId5"/>
    <p:sldId id="345" r:id="rId6"/>
    <p:sldId id="347" r:id="rId7"/>
    <p:sldId id="348" r:id="rId8"/>
    <p:sldId id="350" r:id="rId9"/>
    <p:sldId id="351" r:id="rId10"/>
    <p:sldId id="352" r:id="rId11"/>
    <p:sldId id="353" r:id="rId12"/>
    <p:sldId id="354" r:id="rId13"/>
    <p:sldId id="355" r:id="rId14"/>
    <p:sldId id="356" r:id="rId15"/>
    <p:sldId id="357" r:id="rId16"/>
    <p:sldId id="358" r:id="rId17"/>
    <p:sldId id="359" r:id="rId18"/>
    <p:sldId id="360" r:id="rId19"/>
    <p:sldId id="334" r:id="rId20"/>
    <p:sldId id="335" r:id="rId21"/>
    <p:sldId id="336" r:id="rId22"/>
    <p:sldId id="337" r:id="rId23"/>
    <p:sldId id="338" r:id="rId24"/>
    <p:sldId id="339" r:id="rId25"/>
    <p:sldId id="340" r:id="rId26"/>
    <p:sldId id="341" r:id="rId27"/>
    <p:sldId id="342" r:id="rId28"/>
    <p:sldId id="343" r:id="rId29"/>
    <p:sldId id="344" r:id="rId30"/>
    <p:sldId id="332" r:id="rId3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013E36"/>
    <a:srgbClr val="D9791B"/>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99" autoAdjust="0"/>
    <p:restoredTop sz="94664" autoAdjust="0"/>
  </p:normalViewPr>
  <p:slideViewPr>
    <p:cSldViewPr>
      <p:cViewPr varScale="1">
        <p:scale>
          <a:sx n="74" d="100"/>
          <a:sy n="74" d="100"/>
        </p:scale>
        <p:origin x="1248"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10/29/2015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019824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704944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592359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918819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3806678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11971527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383323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6920768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6194569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655502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968374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التعلم الإلكتروني والتعليم عن بعد</a:t>
            </a:r>
            <a:endParaRPr lang="en-US" sz="1600" b="1" dirty="0">
              <a:solidFill>
                <a:prstClr val="white"/>
              </a:solidFill>
              <a:latin typeface="Calibri"/>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218096285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altLang="en-US" sz="4400" b="1" dirty="0">
                <a:solidFill>
                  <a:srgbClr val="FF0000"/>
                </a:solidFill>
                <a:latin typeface="AYM Wadiy S_U normal."/>
                <a:cs typeface="Times New Roman" pitchFamily="18" charset="0"/>
              </a:rPr>
              <a:t>مبادئ المحاسبة (1)</a:t>
            </a:r>
            <a:endParaRPr lang="ar-SA" altLang="en-US" sz="4400" b="1" dirty="0">
              <a:solidFill>
                <a:srgbClr val="376092"/>
              </a:solidFill>
              <a:latin typeface="AYM Wadiy S_U normal."/>
              <a:cs typeface="Times New Roman" pitchFamily="18" charset="0"/>
            </a:endParaRP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أسامة محمد صالح</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37788128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SA" altLang="en-US" sz="4000" b="1" dirty="0">
                <a:solidFill>
                  <a:srgbClr val="C00000"/>
                </a:solidFill>
                <a:cs typeface="Arial" pitchFamily="34" charset="0"/>
              </a:rPr>
              <a:t>المحاضرة </a:t>
            </a:r>
            <a:r>
              <a:rPr lang="ar-SA" altLang="en-US" sz="4000" b="1" dirty="0" smtClean="0">
                <a:solidFill>
                  <a:srgbClr val="C00000"/>
                </a:solidFill>
                <a:cs typeface="Arial" pitchFamily="34" charset="0"/>
              </a:rPr>
              <a:t>الثانية عشر</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888841" y="4110685"/>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chemeClr val="tx2"/>
                </a:solidFill>
                <a:effectLst>
                  <a:outerShdw blurRad="76200" dist="50800" dir="5400000" algn="tl" rotWithShape="0">
                    <a:srgbClr val="000000">
                      <a:alpha val="65000"/>
                    </a:srgbClr>
                  </a:outerShdw>
                </a:effectLst>
                <a:latin typeface="Arial" pitchFamily="34" charset="0"/>
                <a:cs typeface="Arial" pitchFamily="34" charset="0"/>
              </a:rPr>
              <a:t>عنوان </a:t>
            </a:r>
            <a:r>
              <a:rPr lang="ar-SA" sz="4000" b="1" spc="50" dirty="0" smtClean="0">
                <a:ln w="11430"/>
                <a:solidFill>
                  <a:schemeClr val="tx2"/>
                </a:solidFill>
                <a:effectLst>
                  <a:outerShdw blurRad="76200" dist="50800" dir="5400000" algn="tl" rotWithShape="0">
                    <a:srgbClr val="000000">
                      <a:alpha val="65000"/>
                    </a:srgbClr>
                  </a:outerShdw>
                </a:effectLst>
                <a:latin typeface="Arial" pitchFamily="34" charset="0"/>
                <a:cs typeface="Arial" pitchFamily="34" charset="0"/>
              </a:rPr>
              <a:t>المحاضرة</a:t>
            </a:r>
            <a:endParaRPr lang="ar-SA" sz="4000" b="1" spc="50" dirty="0">
              <a:ln w="11430"/>
              <a:solidFill>
                <a:schemeClr val="tx2"/>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SA" sz="2800" b="1" u="sng" dirty="0" smtClean="0">
                <a:solidFill>
                  <a:srgbClr val="C00000"/>
                </a:solidFill>
                <a:latin typeface="+mj-lt"/>
                <a:ea typeface="+mj-ea"/>
                <a:cs typeface="Arial" pitchFamily="34" charset="0"/>
              </a:rPr>
              <a:t>تابع </a:t>
            </a:r>
            <a:r>
              <a:rPr lang="ar-SA" sz="2800" b="1" u="sng" dirty="0">
                <a:solidFill>
                  <a:srgbClr val="C00000"/>
                </a:solidFill>
                <a:latin typeface="+mj-lt"/>
                <a:ea typeface="+mj-ea"/>
                <a:cs typeface="Arial" pitchFamily="34" charset="0"/>
              </a:rPr>
              <a:t>الاوراق التجارية</a:t>
            </a:r>
          </a:p>
          <a:p>
            <a:pPr rtl="1" eaLnBrk="1" fontAlgn="auto" hangingPunct="1">
              <a:spcBef>
                <a:spcPct val="0"/>
              </a:spcBef>
              <a:spcAft>
                <a:spcPts val="0"/>
              </a:spcAft>
              <a:defRPr/>
            </a:pPr>
            <a:r>
              <a:rPr lang="ar-SA" sz="2800" b="1" u="sng" dirty="0">
                <a:solidFill>
                  <a:srgbClr val="C00000"/>
                </a:solidFill>
                <a:latin typeface="+mj-lt"/>
                <a:ea typeface="+mj-ea"/>
                <a:cs typeface="Arial" pitchFamily="34" charset="0"/>
              </a:rPr>
              <a:t>إعداد الحسابات الختامية  والقوائم المالية في </a:t>
            </a:r>
            <a:r>
              <a:rPr lang="ar-SA" sz="2800" b="1" u="sng" dirty="0" smtClean="0">
                <a:solidFill>
                  <a:srgbClr val="C00000"/>
                </a:solidFill>
                <a:latin typeface="+mj-lt"/>
                <a:ea typeface="+mj-ea"/>
                <a:cs typeface="Arial" pitchFamily="34" charset="0"/>
              </a:rPr>
              <a:t>المنشآت </a:t>
            </a:r>
            <a:r>
              <a:rPr lang="ar-SA" sz="2800" b="1" u="sng" dirty="0">
                <a:solidFill>
                  <a:srgbClr val="C00000"/>
                </a:solidFill>
                <a:latin typeface="+mj-lt"/>
                <a:ea typeface="+mj-ea"/>
                <a:cs typeface="Arial" pitchFamily="34" charset="0"/>
              </a:rPr>
              <a:t>التجارية</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ltLang="en-US" sz="3500" b="1" u="sng" dirty="0">
                <a:solidFill>
                  <a:srgbClr val="002060"/>
                </a:solidFill>
                <a:latin typeface="Tahoma" pitchFamily="34" charset="0"/>
                <a:cs typeface="Susan" pitchFamily="10" charset="-78"/>
              </a:rPr>
              <a:t>النقاط الرئيسية:</a:t>
            </a:r>
            <a:endParaRPr lang="en-US" dirty="0"/>
          </a:p>
        </p:txBody>
      </p:sp>
      <p:sp>
        <p:nvSpPr>
          <p:cNvPr id="3" name="Content Placeholder 2"/>
          <p:cNvSpPr>
            <a:spLocks noGrp="1"/>
          </p:cNvSpPr>
          <p:nvPr>
            <p:ph idx="1"/>
          </p:nvPr>
        </p:nvSpPr>
        <p:spPr/>
        <p:txBody>
          <a:bodyPr/>
          <a:lstStyle/>
          <a:p>
            <a:pPr lvl="0" eaLnBrk="0" hangingPunct="0">
              <a:buFont typeface="Arial" pitchFamily="34" charset="0"/>
              <a:buChar char="•"/>
              <a:defRPr/>
            </a:pPr>
            <a:r>
              <a:rPr lang="ar-SA" dirty="0" smtClean="0">
                <a:solidFill>
                  <a:prstClr val="black"/>
                </a:solidFill>
              </a:rPr>
              <a:t>تابع تسجيل العمليات الخاصة بالأوراق التجارية</a:t>
            </a:r>
            <a:endParaRPr lang="en-US" dirty="0" smtClean="0">
              <a:solidFill>
                <a:prstClr val="black"/>
              </a:solidFill>
            </a:endParaRPr>
          </a:p>
          <a:p>
            <a:pPr lvl="0" eaLnBrk="0" hangingPunct="0">
              <a:buFont typeface="Arial" pitchFamily="34" charset="0"/>
              <a:buChar char="•"/>
              <a:defRPr/>
            </a:pPr>
            <a:r>
              <a:rPr lang="ar-SA" dirty="0" smtClean="0">
                <a:solidFill>
                  <a:prstClr val="black"/>
                </a:solidFill>
              </a:rPr>
              <a:t>اقفال الحسابات</a:t>
            </a:r>
            <a:endParaRPr lang="en-GB" dirty="0">
              <a:solidFill>
                <a:prstClr val="black"/>
              </a:solidFill>
            </a:endParaRPr>
          </a:p>
          <a:p>
            <a:pPr lvl="0" eaLnBrk="0" hangingPunct="0">
              <a:buFont typeface="Arial" pitchFamily="34" charset="0"/>
              <a:buChar char="•"/>
              <a:defRPr/>
            </a:pPr>
            <a:r>
              <a:rPr lang="ar-SA" dirty="0" smtClean="0">
                <a:solidFill>
                  <a:prstClr val="black"/>
                </a:solidFill>
              </a:rPr>
              <a:t>قائمة الدخل</a:t>
            </a:r>
            <a:endParaRPr lang="ar-SA" dirty="0">
              <a:solidFill>
                <a:prstClr val="black"/>
              </a:solidFill>
            </a:endParaRPr>
          </a:p>
          <a:p>
            <a:pPr lvl="0" eaLnBrk="0" hangingPunct="0">
              <a:buFont typeface="Arial" pitchFamily="34" charset="0"/>
              <a:buChar char="•"/>
              <a:defRPr/>
            </a:pPr>
            <a:r>
              <a:rPr lang="ar-SA" dirty="0" smtClean="0">
                <a:solidFill>
                  <a:prstClr val="black"/>
                </a:solidFill>
              </a:rPr>
              <a:t>قائمة المركز المالي</a:t>
            </a:r>
            <a:endParaRPr lang="ar-SA"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15437966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3200" b="1" dirty="0" smtClean="0"/>
              <a:t>حالة امتناع المدين عن سداد قيمة الورقة في تاريخ الاستحقاق</a:t>
            </a:r>
            <a:endParaRPr lang="en-GB" sz="3200" b="1" dirty="0"/>
          </a:p>
        </p:txBody>
      </p:sp>
      <p:sp>
        <p:nvSpPr>
          <p:cNvPr id="248835"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47E1BE5A-F79A-4953-B7AB-EB0407719E1E}" type="slidenum">
              <a:rPr lang="ar-SA" altLang="en-US" sz="1200" smtClean="0">
                <a:solidFill>
                  <a:schemeClr val="bg1"/>
                </a:solidFill>
              </a:rPr>
              <a:pPr eaLnBrk="1" hangingPunct="1">
                <a:spcBef>
                  <a:spcPct val="0"/>
                </a:spcBef>
                <a:buFontTx/>
                <a:buNone/>
              </a:pPr>
              <a:t>4</a:t>
            </a:fld>
            <a:endParaRPr lang="en-US" altLang="en-US" sz="1200" smtClean="0">
              <a:solidFill>
                <a:schemeClr val="bg1"/>
              </a:solidFill>
            </a:endParaRPr>
          </a:p>
        </p:txBody>
      </p:sp>
      <p:sp>
        <p:nvSpPr>
          <p:cNvPr id="5" name="Rectangle 3"/>
          <p:cNvSpPr>
            <a:spLocks noGrp="1" noChangeArrowheads="1"/>
          </p:cNvSpPr>
          <p:nvPr>
            <p:ph idx="1"/>
          </p:nvPr>
        </p:nvSpPr>
        <p:spPr>
          <a:xfrm>
            <a:off x="0" y="1340768"/>
            <a:ext cx="9777536" cy="4785395"/>
          </a:xfrm>
        </p:spPr>
        <p:txBody>
          <a:bodyPr/>
          <a:lstStyle/>
          <a:p>
            <a:pPr marL="609600" indent="-609600" algn="r" eaLnBrk="1" hangingPunct="1">
              <a:lnSpc>
                <a:spcPct val="150000"/>
              </a:lnSpc>
            </a:pPr>
            <a:r>
              <a:rPr lang="en-US" altLang="en-US" sz="2000" dirty="0" smtClean="0">
                <a:cs typeface="Arial" pitchFamily="34" charset="0"/>
              </a:rPr>
              <a:t>          </a:t>
            </a:r>
            <a:r>
              <a:rPr lang="ar-SA" altLang="en-US" sz="2400" b="1" dirty="0" smtClean="0">
                <a:cs typeface="Arial" pitchFamily="34" charset="0"/>
              </a:rPr>
              <a:t>عند حلول موعد تحصيل الأوراق التجارية قد يمتنع المدين عن السداد </a:t>
            </a:r>
            <a:r>
              <a:rPr lang="ar-SA" altLang="en-US" sz="2400" b="1" dirty="0" smtClean="0">
                <a:solidFill>
                  <a:srgbClr val="FF0000"/>
                </a:solidFill>
                <a:cs typeface="Arial" pitchFamily="34" charset="0"/>
              </a:rPr>
              <a:t>وفى هذه الحالة يجب على حامل الورقة</a:t>
            </a:r>
            <a:r>
              <a:rPr lang="en-US" altLang="en-US" sz="2400" b="1" dirty="0" smtClean="0">
                <a:solidFill>
                  <a:srgbClr val="FF0000"/>
                </a:solidFill>
                <a:cs typeface="Arial" pitchFamily="34" charset="0"/>
              </a:rPr>
              <a:t> </a:t>
            </a:r>
            <a:r>
              <a:rPr lang="ar-SA" altLang="en-US" sz="2400" b="1" dirty="0" smtClean="0">
                <a:solidFill>
                  <a:srgbClr val="FF0000"/>
                </a:solidFill>
                <a:cs typeface="Arial" pitchFamily="34" charset="0"/>
              </a:rPr>
              <a:t>وهو الساحب أو المستفيد أو البنك أو المظهر إليه الورقة اتخاذ الإجراءات النظامية لإثبات امتناع المدين عن السداد في تاريخ الاستحقاق، وسداد المصاريف القضائية لدى الجهات القانونية المختصة وهي عادة أقرب محكمة ابتدائية تقع في دائرة المدين</a:t>
            </a:r>
            <a:r>
              <a:rPr lang="ar-SA" altLang="en-US" sz="2400" b="1" dirty="0" smtClean="0">
                <a:cs typeface="Arial" pitchFamily="34" charset="0"/>
              </a:rPr>
              <a:t>.</a:t>
            </a:r>
            <a:endParaRPr lang="en-US" altLang="en-US" sz="2400" b="1" dirty="0" smtClean="0">
              <a:cs typeface="Arial" pitchFamily="34" charset="0"/>
            </a:endParaRPr>
          </a:p>
          <a:p>
            <a:pPr marL="609600" indent="-609600">
              <a:lnSpc>
                <a:spcPct val="150000"/>
              </a:lnSpc>
            </a:pPr>
            <a:r>
              <a:rPr lang="ar-SA" b="1" dirty="0">
                <a:solidFill>
                  <a:srgbClr val="AD9968"/>
                </a:solidFill>
                <a:ea typeface="+mj-ea"/>
              </a:rPr>
              <a:t>تحميل المدين بقيمة الورقة المرفوضة والمصاريف </a:t>
            </a:r>
            <a:r>
              <a:rPr lang="ar-SA" b="1" dirty="0" smtClean="0">
                <a:solidFill>
                  <a:srgbClr val="AD9968"/>
                </a:solidFill>
                <a:ea typeface="+mj-ea"/>
              </a:rPr>
              <a:t>القضائية</a:t>
            </a:r>
            <a:endParaRPr lang="en-US" b="1" dirty="0" smtClean="0">
              <a:solidFill>
                <a:srgbClr val="AD9968"/>
              </a:solidFill>
              <a:ea typeface="+mj-ea"/>
            </a:endParaRPr>
          </a:p>
          <a:p>
            <a:pPr marL="609600" indent="-609600">
              <a:lnSpc>
                <a:spcPct val="150000"/>
              </a:lnSpc>
            </a:pPr>
            <a:r>
              <a:rPr lang="en-US" altLang="en-US" sz="2000" dirty="0" smtClean="0">
                <a:cs typeface="Arial" pitchFamily="34" charset="0"/>
              </a:rPr>
              <a:t>  </a:t>
            </a:r>
            <a:r>
              <a:rPr lang="en-US" altLang="en-US" sz="2400" b="1" dirty="0" smtClean="0">
                <a:cs typeface="Arial" pitchFamily="34" charset="0"/>
              </a:rPr>
              <a:t>       </a:t>
            </a:r>
            <a:r>
              <a:rPr lang="ar-SA" altLang="en-US" sz="2400" b="1" dirty="0" smtClean="0">
                <a:cs typeface="Arial" pitchFamily="34" charset="0"/>
              </a:rPr>
              <a:t>في </a:t>
            </a:r>
            <a:r>
              <a:rPr lang="ar-SA" altLang="en-US" sz="2400" b="1" dirty="0">
                <a:cs typeface="Arial" pitchFamily="34" charset="0"/>
              </a:rPr>
              <a:t>جميع الحالات يتم الرجوع على المدين أو المسحوب عليه الورقة بقيمة الورقة الأصلية بالإضافة إلى قيمة </a:t>
            </a:r>
            <a:r>
              <a:rPr lang="ar-SA" altLang="en-US" sz="2400" b="1" dirty="0" smtClean="0">
                <a:cs typeface="Arial" pitchFamily="34" charset="0"/>
              </a:rPr>
              <a:t>المصاريف</a:t>
            </a:r>
            <a:r>
              <a:rPr lang="en-US" altLang="en-US" sz="2400" b="1" dirty="0" smtClean="0">
                <a:cs typeface="Arial" pitchFamily="34" charset="0"/>
              </a:rPr>
              <a:t> </a:t>
            </a:r>
            <a:r>
              <a:rPr lang="ar-SA" altLang="en-US" sz="2400" b="1" dirty="0" smtClean="0">
                <a:cs typeface="Arial" pitchFamily="34" charset="0"/>
              </a:rPr>
              <a:t>القضائية</a:t>
            </a:r>
            <a:r>
              <a:rPr lang="ar-SA" altLang="en-US" sz="2400" b="1" dirty="0">
                <a:cs typeface="Arial" pitchFamily="34" charset="0"/>
              </a:rPr>
              <a:t>، ويتم إثبات توقف المدين عن السداد بتحويل الدين من دين تجاري إلى دين شخصي. </a:t>
            </a:r>
          </a:p>
          <a:p>
            <a:pPr marL="609600" indent="-609600">
              <a:lnSpc>
                <a:spcPct val="150000"/>
              </a:lnSpc>
            </a:pPr>
            <a:endParaRPr lang="en-US" altLang="en-US" sz="2000" dirty="0" smtClean="0">
              <a:cs typeface="Arial" pitchFamily="34" charset="0"/>
            </a:endParaRPr>
          </a:p>
        </p:txBody>
      </p:sp>
    </p:spTree>
    <p:extLst>
      <p:ext uri="{BB962C8B-B14F-4D97-AF65-F5344CB8AC3E}">
        <p14:creationId xmlns:p14="http://schemas.microsoft.com/office/powerpoint/2010/main" val="19384090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linds(horizont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linds(horizontal)">
                                      <p:cBhvr>
                                        <p:cTn id="2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3200" b="1" dirty="0" smtClean="0"/>
              <a:t>المعالجة المحاسبية لإثبات امتناع المدين عن السداد</a:t>
            </a:r>
            <a:endParaRPr lang="en-GB" sz="3200" b="1" dirty="0"/>
          </a:p>
        </p:txBody>
      </p:sp>
      <p:sp>
        <p:nvSpPr>
          <p:cNvPr id="3" name="Content Placeholder 2"/>
          <p:cNvSpPr>
            <a:spLocks noGrp="1"/>
          </p:cNvSpPr>
          <p:nvPr>
            <p:ph idx="1"/>
          </p:nvPr>
        </p:nvSpPr>
        <p:spPr>
          <a:xfrm>
            <a:off x="495300" y="1295400"/>
            <a:ext cx="8915400" cy="4830763"/>
          </a:xfrm>
        </p:spPr>
        <p:txBody>
          <a:bodyPr/>
          <a:lstStyle/>
          <a:p>
            <a:pPr algn="just" rtl="1">
              <a:lnSpc>
                <a:spcPct val="150000"/>
              </a:lnSpc>
            </a:pPr>
            <a:r>
              <a:rPr lang="ar-SA" altLang="en-US" sz="2800" dirty="0" smtClean="0">
                <a:solidFill>
                  <a:srgbClr val="FF0000"/>
                </a:solidFill>
                <a:cs typeface="Arial" pitchFamily="34" charset="0"/>
              </a:rPr>
              <a:t>مثال: </a:t>
            </a:r>
            <a:r>
              <a:rPr lang="ar-SA" altLang="en-US" sz="2800" dirty="0" smtClean="0">
                <a:cs typeface="Arial" pitchFamily="34" charset="0"/>
              </a:rPr>
              <a:t>رفضت محلات طارق سداد قيمة الكمبيالة المسحوبة عليها بواسطة منشاة المجد - والتي بلغت قيمتها 60000 ريال - في تاريخ الاستحقاق 1431/4/1هـ، وقد تم اتخاذ الإجراءات النظامية اللازمة بواسطة حامل الكمبيالة في ذلك التاريخ، وتحمل في سبيل ذلك مصروفات قضائية قدرها 300 ريال.</a:t>
            </a:r>
          </a:p>
          <a:p>
            <a:pPr algn="just" rtl="1">
              <a:lnSpc>
                <a:spcPct val="150000"/>
              </a:lnSpc>
            </a:pPr>
            <a:r>
              <a:rPr lang="ar-SA" altLang="en-US" sz="2800" dirty="0" smtClean="0">
                <a:solidFill>
                  <a:srgbClr val="FF0000"/>
                </a:solidFill>
                <a:cs typeface="Arial" pitchFamily="34" charset="0"/>
              </a:rPr>
              <a:t>تختلف المعالجة المحاسبية لإثبات التوقف عن السداد تبعاً لاحتمالات التصرف في أوراق القبض، وذلك كما يلي:</a:t>
            </a:r>
          </a:p>
          <a:p>
            <a:endParaRPr lang="ar-SA" altLang="en-US" dirty="0" smtClean="0">
              <a:cs typeface="Arial" pitchFamily="34" charset="0"/>
            </a:endParaRPr>
          </a:p>
          <a:p>
            <a:endParaRPr lang="en-GB" altLang="en-US" dirty="0" smtClean="0">
              <a:cs typeface="Arial" pitchFamily="34" charset="0"/>
            </a:endParaRPr>
          </a:p>
        </p:txBody>
      </p:sp>
      <p:sp>
        <p:nvSpPr>
          <p:cNvPr id="25088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7DBC19C3-7C00-48B7-BB5E-D86B966452F1}" type="slidenum">
              <a:rPr lang="ar-SA" altLang="en-US" sz="1200" smtClean="0">
                <a:solidFill>
                  <a:schemeClr val="bg1"/>
                </a:solidFill>
              </a:rPr>
              <a:pPr eaLnBrk="1" hangingPunct="1">
                <a:spcBef>
                  <a:spcPct val="0"/>
                </a:spcBef>
                <a:buFontTx/>
                <a:buNone/>
              </a:pPr>
              <a:t>5</a:t>
            </a:fld>
            <a:endParaRPr lang="en-US" altLang="en-US" sz="1200" smtClean="0">
              <a:solidFill>
                <a:schemeClr val="bg1"/>
              </a:solidFill>
            </a:endParaRPr>
          </a:p>
        </p:txBody>
      </p:sp>
    </p:spTree>
    <p:extLst>
      <p:ext uri="{BB962C8B-B14F-4D97-AF65-F5344CB8AC3E}">
        <p14:creationId xmlns:p14="http://schemas.microsoft.com/office/powerpoint/2010/main" val="40266690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0"/>
            <a:ext cx="8850188" cy="908720"/>
          </a:xfrm>
        </p:spPr>
        <p:txBody>
          <a:bodyPr/>
          <a:lstStyle/>
          <a:p>
            <a:pPr>
              <a:defRPr/>
            </a:pPr>
            <a:r>
              <a:rPr lang="ar-SA" sz="2400" b="1" dirty="0" smtClean="0"/>
              <a:t>1- </a:t>
            </a:r>
            <a:r>
              <a:rPr lang="ar-SA" sz="2000" b="1" dirty="0" smtClean="0"/>
              <a:t>حالة الاحتفاظ بالورقة حتى تاريخ التحصيل</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832231550"/>
              </p:ext>
            </p:extLst>
          </p:nvPr>
        </p:nvGraphicFramePr>
        <p:xfrm>
          <a:off x="560512" y="620688"/>
          <a:ext cx="8915400" cy="2304255"/>
        </p:xfrm>
        <a:graphic>
          <a:graphicData uri="http://schemas.openxmlformats.org/drawingml/2006/table">
            <a:tbl>
              <a:tblPr firstRow="1" bandRow="1">
                <a:tableStyleId>{5C22544A-7EE6-4342-B048-85BDC9FD1C3A}</a:tableStyleId>
              </a:tblPr>
              <a:tblGrid>
                <a:gridCol w="1800200"/>
                <a:gridCol w="5328592"/>
                <a:gridCol w="785292"/>
                <a:gridCol w="1001316"/>
              </a:tblGrid>
              <a:tr h="366568">
                <a:tc>
                  <a:txBody>
                    <a:bodyPr/>
                    <a:lstStyle/>
                    <a:p>
                      <a:r>
                        <a:rPr lang="ar-SA" dirty="0" smtClean="0"/>
                        <a:t>التاريخ</a:t>
                      </a:r>
                      <a:endParaRPr lang="en-US" dirty="0"/>
                    </a:p>
                  </a:txBody>
                  <a:tcPr/>
                </a:tc>
                <a:tc>
                  <a:txBody>
                    <a:bodyPr/>
                    <a:lstStyle/>
                    <a:p>
                      <a:r>
                        <a:rPr lang="ar-SA" sz="1600" dirty="0" smtClean="0"/>
                        <a:t>البيان</a:t>
                      </a:r>
                      <a:endParaRPr lang="en-US" sz="1600" dirty="0"/>
                    </a:p>
                  </a:txBody>
                  <a:tcPr/>
                </a:tc>
                <a:tc>
                  <a:txBody>
                    <a:bodyPr/>
                    <a:lstStyle/>
                    <a:p>
                      <a:r>
                        <a:rPr lang="ar-SA" sz="1600" dirty="0" smtClean="0"/>
                        <a:t>دائن</a:t>
                      </a:r>
                      <a:endParaRPr lang="en-US" sz="1600" dirty="0"/>
                    </a:p>
                  </a:txBody>
                  <a:tcPr/>
                </a:tc>
                <a:tc>
                  <a:txBody>
                    <a:bodyPr/>
                    <a:lstStyle/>
                    <a:p>
                      <a:r>
                        <a:rPr lang="ar-SA" sz="1600" dirty="0" smtClean="0"/>
                        <a:t>مدين</a:t>
                      </a:r>
                      <a:endParaRPr lang="en-US" sz="1600" dirty="0"/>
                    </a:p>
                  </a:txBody>
                  <a:tcPr/>
                </a:tc>
              </a:tr>
              <a:tr h="371659">
                <a:tc rowSpan="2">
                  <a:txBody>
                    <a:bodyPr/>
                    <a:lstStyle/>
                    <a:p>
                      <a:r>
                        <a:rPr lang="ar-SA" dirty="0" smtClean="0"/>
                        <a:t>1 /4 </a:t>
                      </a:r>
                      <a:endParaRPr lang="en-US" dirty="0"/>
                    </a:p>
                  </a:txBody>
                  <a:tcPr/>
                </a:tc>
                <a:tc>
                  <a:txBody>
                    <a:bodyPr/>
                    <a:lstStyle/>
                    <a:p>
                      <a:r>
                        <a:rPr lang="ar-SA" sz="1600" dirty="0" smtClean="0"/>
                        <a:t>من ح/ المدينون</a:t>
                      </a:r>
                      <a:r>
                        <a:rPr lang="ar-SA" sz="1600" baseline="0" dirty="0" smtClean="0"/>
                        <a:t> (محلات طارق)</a:t>
                      </a:r>
                      <a:endParaRPr lang="en-US" sz="1600" dirty="0"/>
                    </a:p>
                  </a:txBody>
                  <a:tcPr/>
                </a:tc>
                <a:tc>
                  <a:txBody>
                    <a:bodyPr/>
                    <a:lstStyle/>
                    <a:p>
                      <a:endParaRPr lang="en-US" sz="1600"/>
                    </a:p>
                  </a:txBody>
                  <a:tcPr/>
                </a:tc>
                <a:tc>
                  <a:txBody>
                    <a:bodyPr/>
                    <a:lstStyle/>
                    <a:p>
                      <a:r>
                        <a:rPr lang="ar-SA" sz="1600" dirty="0" smtClean="0"/>
                        <a:t>60300</a:t>
                      </a:r>
                      <a:endParaRPr lang="en-US" sz="1600" dirty="0"/>
                    </a:p>
                  </a:txBody>
                  <a:tcPr/>
                </a:tc>
              </a:tr>
              <a:tr h="1566028">
                <a:tc vMerge="1">
                  <a:txBody>
                    <a:bodyPr/>
                    <a:lstStyle/>
                    <a:p>
                      <a:endParaRPr lang="en-US" dirty="0"/>
                    </a:p>
                  </a:txBody>
                  <a:tcPr/>
                </a:tc>
                <a:tc>
                  <a:txBody>
                    <a:bodyPr/>
                    <a:lstStyle/>
                    <a:p>
                      <a:r>
                        <a:rPr lang="ar-SA" sz="1600" dirty="0" smtClean="0"/>
                        <a:t>    الي ح/ مذكورين</a:t>
                      </a:r>
                    </a:p>
                    <a:p>
                      <a:r>
                        <a:rPr lang="ar-SA" sz="1600" dirty="0" smtClean="0"/>
                        <a:t>    ح/ اوراق القبض</a:t>
                      </a:r>
                    </a:p>
                    <a:p>
                      <a:r>
                        <a:rPr lang="ar-SA" sz="1600" dirty="0" smtClean="0"/>
                        <a:t>   ح/ المصاريف القضائية</a:t>
                      </a:r>
                    </a:p>
                    <a:p>
                      <a:pPr algn="ctr"/>
                      <a:r>
                        <a:rPr lang="ar-SA" sz="1600" u="sng" dirty="0" smtClean="0">
                          <a:solidFill>
                            <a:srgbClr val="FF0000"/>
                          </a:solidFill>
                        </a:rPr>
                        <a:t>إثبات توقف محلات طارق عن السداد وتحميلها بالمصاريف القضائية</a:t>
                      </a:r>
                    </a:p>
                  </a:txBody>
                  <a:tcPr/>
                </a:tc>
                <a:tc>
                  <a:txBody>
                    <a:bodyPr/>
                    <a:lstStyle/>
                    <a:p>
                      <a:endParaRPr lang="ar-SA" sz="1600" dirty="0" smtClean="0"/>
                    </a:p>
                    <a:p>
                      <a:r>
                        <a:rPr lang="ar-SA" sz="1600" dirty="0" smtClean="0"/>
                        <a:t>60000</a:t>
                      </a:r>
                    </a:p>
                    <a:p>
                      <a:r>
                        <a:rPr lang="ar-SA" sz="1600" dirty="0" smtClean="0"/>
                        <a:t>300</a:t>
                      </a:r>
                      <a:endParaRPr lang="en-US" sz="1600" dirty="0"/>
                    </a:p>
                  </a:txBody>
                  <a:tcPr/>
                </a:tc>
                <a:tc>
                  <a:txBody>
                    <a:bodyPr/>
                    <a:lstStyle/>
                    <a:p>
                      <a:endParaRPr lang="en-US" sz="1600" dirty="0"/>
                    </a:p>
                  </a:txBody>
                  <a:tcPr/>
                </a:tc>
              </a:tr>
            </a:tbl>
          </a:graphicData>
        </a:graphic>
      </p:graphicFrame>
      <p:sp>
        <p:nvSpPr>
          <p:cNvPr id="25190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80869A85-EA49-4DBB-AABE-E1DCDA83D533}" type="slidenum">
              <a:rPr lang="ar-SA" altLang="en-US" sz="1200" smtClean="0">
                <a:solidFill>
                  <a:schemeClr val="bg1"/>
                </a:solidFill>
              </a:rPr>
              <a:pPr eaLnBrk="1" hangingPunct="1">
                <a:spcBef>
                  <a:spcPct val="0"/>
                </a:spcBef>
                <a:buFontTx/>
                <a:buNone/>
              </a:pPr>
              <a:t>6</a:t>
            </a:fld>
            <a:endParaRPr lang="en-US" altLang="en-US" sz="1200" smtClean="0">
              <a:solidFill>
                <a:schemeClr val="bg1"/>
              </a:solidFill>
            </a:endParaRPr>
          </a:p>
        </p:txBody>
      </p:sp>
      <p:sp>
        <p:nvSpPr>
          <p:cNvPr id="4" name="Rectangle 3"/>
          <p:cNvSpPr/>
          <p:nvPr/>
        </p:nvSpPr>
        <p:spPr>
          <a:xfrm>
            <a:off x="0" y="2924944"/>
            <a:ext cx="9906000" cy="2573012"/>
          </a:xfrm>
          <a:prstGeom prst="rect">
            <a:avLst/>
          </a:prstGeom>
        </p:spPr>
        <p:txBody>
          <a:bodyPr wrap="square">
            <a:spAutoFit/>
          </a:bodyPr>
          <a:lstStyle/>
          <a:p>
            <a:r>
              <a:rPr lang="ar-SA" sz="3200" b="1" dirty="0" smtClean="0">
                <a:solidFill>
                  <a:srgbClr val="AD9968"/>
                </a:solidFill>
                <a:latin typeface="+mj-lt"/>
                <a:ea typeface="+mj-ea"/>
                <a:cs typeface="Arial" charset="0"/>
              </a:rPr>
              <a:t> </a:t>
            </a:r>
            <a:r>
              <a:rPr lang="ar-SA" sz="2000" b="1" dirty="0" smtClean="0">
                <a:solidFill>
                  <a:srgbClr val="AD9968"/>
                </a:solidFill>
                <a:latin typeface="+mj-lt"/>
                <a:ea typeface="+mj-ea"/>
                <a:cs typeface="Arial" charset="0"/>
              </a:rPr>
              <a:t>2- حالة </a:t>
            </a:r>
            <a:r>
              <a:rPr lang="ar-SA" sz="2000" b="1" dirty="0">
                <a:solidFill>
                  <a:srgbClr val="AD9968"/>
                </a:solidFill>
                <a:latin typeface="+mj-lt"/>
                <a:ea typeface="+mj-ea"/>
                <a:cs typeface="Arial" charset="0"/>
              </a:rPr>
              <a:t>التحصيل بواسطة </a:t>
            </a:r>
            <a:r>
              <a:rPr lang="ar-SA" sz="2000" b="1" dirty="0" smtClean="0">
                <a:solidFill>
                  <a:srgbClr val="AD9968"/>
                </a:solidFill>
                <a:latin typeface="+mj-lt"/>
                <a:ea typeface="+mj-ea"/>
                <a:cs typeface="Arial" charset="0"/>
              </a:rPr>
              <a:t>البنك</a:t>
            </a:r>
          </a:p>
          <a:p>
            <a:pPr marL="342900" lvl="0" indent="-342900" algn="just">
              <a:spcBef>
                <a:spcPct val="20000"/>
              </a:spcBef>
            </a:pPr>
            <a:r>
              <a:rPr lang="ar-SA" altLang="en-US" dirty="0" smtClean="0">
                <a:solidFill>
                  <a:srgbClr val="013E36"/>
                </a:solidFill>
                <a:latin typeface="Calibri"/>
              </a:rPr>
              <a:t>عند </a:t>
            </a:r>
            <a:r>
              <a:rPr lang="ar-SA" altLang="en-US" dirty="0">
                <a:solidFill>
                  <a:srgbClr val="013E36"/>
                </a:solidFill>
                <a:latin typeface="Calibri"/>
              </a:rPr>
              <a:t>وصول إشعار من البنك وليكن في 1431/4/5هـ  بما يفيد امتناع محلات </a:t>
            </a:r>
            <a:r>
              <a:rPr lang="ar-SA" altLang="en-US" dirty="0" smtClean="0">
                <a:solidFill>
                  <a:srgbClr val="013E36"/>
                </a:solidFill>
                <a:latin typeface="Calibri"/>
              </a:rPr>
              <a:t>طارق </a:t>
            </a:r>
            <a:r>
              <a:rPr lang="ar-SA" altLang="en-US" dirty="0">
                <a:solidFill>
                  <a:srgbClr val="013E36"/>
                </a:solidFill>
                <a:latin typeface="Calibri"/>
              </a:rPr>
              <a:t>عن السداد وقيام البنك باتخاذ الإجراءات النظامية اللازمة، وتحمله للمصاريف قضائية</a:t>
            </a:r>
            <a:r>
              <a:rPr lang="ar-SA" altLang="en-US" dirty="0" smtClean="0">
                <a:solidFill>
                  <a:srgbClr val="013E36"/>
                </a:solidFill>
                <a:latin typeface="Calibri"/>
              </a:rPr>
              <a:t>.</a:t>
            </a:r>
          </a:p>
          <a:p>
            <a:pPr marL="342900" lvl="0" indent="-342900" algn="just">
              <a:spcBef>
                <a:spcPct val="20000"/>
              </a:spcBef>
            </a:pPr>
            <a:endParaRPr lang="ar-SA" altLang="en-US" sz="2400" dirty="0" smtClean="0">
              <a:solidFill>
                <a:srgbClr val="013E36"/>
              </a:solidFill>
              <a:latin typeface="Calibri"/>
            </a:endParaRPr>
          </a:p>
          <a:p>
            <a:pPr marL="342900" lvl="0" indent="-342900" algn="just">
              <a:spcBef>
                <a:spcPct val="20000"/>
              </a:spcBef>
            </a:pPr>
            <a:endParaRPr lang="ar-SA" altLang="en-US" sz="2400" dirty="0">
              <a:solidFill>
                <a:srgbClr val="013E36"/>
              </a:solidFill>
              <a:latin typeface="Calibri"/>
            </a:endParaRPr>
          </a:p>
          <a:p>
            <a:endParaRPr lang="en-US" sz="3200" b="1" dirty="0">
              <a:solidFill>
                <a:srgbClr val="AD9968"/>
              </a:solidFill>
              <a:latin typeface="+mj-lt"/>
              <a:ea typeface="+mj-ea"/>
              <a:cs typeface="Arial"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1726745093"/>
              </p:ext>
            </p:extLst>
          </p:nvPr>
        </p:nvGraphicFramePr>
        <p:xfrm>
          <a:off x="632520" y="4077073"/>
          <a:ext cx="8856984" cy="2194560"/>
        </p:xfrm>
        <a:graphic>
          <a:graphicData uri="http://schemas.openxmlformats.org/drawingml/2006/table">
            <a:tbl>
              <a:tblPr firstRow="1" bandRow="1">
                <a:tableStyleId>{5C22544A-7EE6-4342-B048-85BDC9FD1C3A}</a:tableStyleId>
              </a:tblPr>
              <a:tblGrid>
                <a:gridCol w="1651000"/>
                <a:gridCol w="5621808"/>
                <a:gridCol w="792088"/>
                <a:gridCol w="792088"/>
              </a:tblGrid>
              <a:tr h="288031">
                <a:tc>
                  <a:txBody>
                    <a:bodyPr/>
                    <a:lstStyle/>
                    <a:p>
                      <a:r>
                        <a:rPr lang="ar-SA" dirty="0" smtClean="0"/>
                        <a:t>التاريخ</a:t>
                      </a:r>
                      <a:endParaRPr lang="en-US" dirty="0"/>
                    </a:p>
                  </a:txBody>
                  <a:tcPr/>
                </a:tc>
                <a:tc>
                  <a:txBody>
                    <a:bodyPr/>
                    <a:lstStyle/>
                    <a:p>
                      <a:r>
                        <a:rPr lang="ar-SA" dirty="0" smtClean="0"/>
                        <a:t>البيان</a:t>
                      </a:r>
                      <a:endParaRPr lang="en-US" dirty="0"/>
                    </a:p>
                  </a:txBody>
                  <a:tcPr/>
                </a:tc>
                <a:tc>
                  <a:txBody>
                    <a:bodyPr/>
                    <a:lstStyle/>
                    <a:p>
                      <a:r>
                        <a:rPr lang="ar-SA" dirty="0" smtClean="0"/>
                        <a:t>دائن</a:t>
                      </a:r>
                      <a:endParaRPr lang="en-US" dirty="0"/>
                    </a:p>
                  </a:txBody>
                  <a:tcPr/>
                </a:tc>
                <a:tc>
                  <a:txBody>
                    <a:bodyPr/>
                    <a:lstStyle/>
                    <a:p>
                      <a:r>
                        <a:rPr lang="ar-SA" dirty="0" smtClean="0"/>
                        <a:t>مدين</a:t>
                      </a:r>
                      <a:endParaRPr lang="en-US" dirty="0"/>
                    </a:p>
                  </a:txBody>
                  <a:tcPr/>
                </a:tc>
              </a:tr>
              <a:tr h="354319">
                <a:tc>
                  <a:txBody>
                    <a:bodyPr/>
                    <a:lstStyle/>
                    <a:p>
                      <a:r>
                        <a:rPr lang="ar-SA" dirty="0" smtClean="0"/>
                        <a:t>5</a:t>
                      </a:r>
                      <a:r>
                        <a:rPr lang="ar-SA" baseline="0" dirty="0" smtClean="0"/>
                        <a:t> /4</a:t>
                      </a:r>
                      <a:endParaRPr lang="en-US" dirty="0"/>
                    </a:p>
                  </a:txBody>
                  <a:tcPr/>
                </a:tc>
                <a:tc>
                  <a:txBody>
                    <a:bodyPr/>
                    <a:lstStyle/>
                    <a:p>
                      <a:r>
                        <a:rPr lang="ar-SA" dirty="0" smtClean="0"/>
                        <a:t>من ح/ المدينون (محلات طارق)</a:t>
                      </a:r>
                    </a:p>
                  </a:txBody>
                  <a:tcPr/>
                </a:tc>
                <a:tc>
                  <a:txBody>
                    <a:bodyPr/>
                    <a:lstStyle/>
                    <a:p>
                      <a:endParaRPr lang="en-US"/>
                    </a:p>
                  </a:txBody>
                  <a:tcPr/>
                </a:tc>
                <a:tc>
                  <a:txBody>
                    <a:bodyPr/>
                    <a:lstStyle/>
                    <a:p>
                      <a:r>
                        <a:rPr lang="ar-SA" dirty="0" smtClean="0"/>
                        <a:t>60300</a:t>
                      </a:r>
                      <a:endParaRPr lang="en-US" dirty="0"/>
                    </a:p>
                  </a:txBody>
                  <a:tcPr/>
                </a:tc>
              </a:tr>
              <a:tr h="370840">
                <a:tc>
                  <a:txBody>
                    <a:bodyPr/>
                    <a:lstStyle/>
                    <a:p>
                      <a:endParaRPr lang="en-US"/>
                    </a:p>
                  </a:txBody>
                  <a:tcPr/>
                </a:tc>
                <a:tc>
                  <a:txBody>
                    <a:bodyPr/>
                    <a:lstStyle/>
                    <a:p>
                      <a:r>
                        <a:rPr lang="ar-SA" dirty="0" smtClean="0"/>
                        <a:t>  الي ح/ مذكورين</a:t>
                      </a:r>
                    </a:p>
                    <a:p>
                      <a:r>
                        <a:rPr lang="ar-SA" dirty="0" smtClean="0"/>
                        <a:t>   ح/ اوراق القبض برسم التحصيل</a:t>
                      </a:r>
                    </a:p>
                    <a:p>
                      <a:r>
                        <a:rPr lang="ar-SA" dirty="0" smtClean="0"/>
                        <a:t>    ح/ البنك</a:t>
                      </a:r>
                    </a:p>
                    <a:p>
                      <a:r>
                        <a:rPr lang="ar-SA" dirty="0" smtClean="0"/>
                        <a:t> </a:t>
                      </a:r>
                      <a:r>
                        <a:rPr lang="ar-SA" sz="1800" u="sng" kern="1200" dirty="0" smtClean="0">
                          <a:solidFill>
                            <a:srgbClr val="FF0000"/>
                          </a:solidFill>
                          <a:latin typeface="+mn-lt"/>
                          <a:ea typeface="+mn-ea"/>
                          <a:cs typeface="+mn-cs"/>
                        </a:rPr>
                        <a:t>إثبات توقف محلات طارق عن السداد وتحميلها بالمصاريف القضائية المدفوعة بواسطة البنك</a:t>
                      </a:r>
                    </a:p>
                  </a:txBody>
                  <a:tcPr/>
                </a:tc>
                <a:tc>
                  <a:txBody>
                    <a:bodyPr/>
                    <a:lstStyle/>
                    <a:p>
                      <a:endParaRPr lang="ar-SA" dirty="0" smtClean="0"/>
                    </a:p>
                    <a:p>
                      <a:r>
                        <a:rPr lang="ar-SA" dirty="0" smtClean="0"/>
                        <a:t>60000</a:t>
                      </a:r>
                    </a:p>
                    <a:p>
                      <a:r>
                        <a:rPr lang="ar-SA" dirty="0" smtClean="0"/>
                        <a:t>300</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10649408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3200" b="1" dirty="0" smtClean="0"/>
              <a:t>3- خصم أو قطع الورقة لدى أحد البنوك</a:t>
            </a:r>
            <a:endParaRPr lang="en-GB" sz="3200" b="1" dirty="0"/>
          </a:p>
        </p:txBody>
      </p:sp>
      <p:sp>
        <p:nvSpPr>
          <p:cNvPr id="3" name="Content Placeholder 2"/>
          <p:cNvSpPr>
            <a:spLocks noGrp="1"/>
          </p:cNvSpPr>
          <p:nvPr>
            <p:ph idx="1"/>
          </p:nvPr>
        </p:nvSpPr>
        <p:spPr>
          <a:xfrm>
            <a:off x="495300" y="1371600"/>
            <a:ext cx="8915400" cy="4754563"/>
          </a:xfrm>
        </p:spPr>
        <p:txBody>
          <a:bodyPr/>
          <a:lstStyle/>
          <a:p>
            <a:pPr algn="just" rtl="1"/>
            <a:r>
              <a:rPr lang="ar-SA" altLang="en-US" sz="2800" smtClean="0">
                <a:cs typeface="Arial" pitchFamily="34" charset="0"/>
              </a:rPr>
              <a:t>لا تجري المنشأة قيد إثبات رفض المدين السداد لأن ملكية الورقة انتقلت إلى البنك، ويحق للبنك الرجوع على المنشأة لإثبات حقوقه، وعند وصول إخطار البنك - وليكن في 4/5- للمنشأة يجرى القيد التالي:</a:t>
            </a:r>
            <a:endParaRPr lang="en-GB" altLang="en-US" sz="2800" smtClean="0">
              <a:cs typeface="Arial" pitchFamily="34" charset="0"/>
            </a:endParaRPr>
          </a:p>
        </p:txBody>
      </p:sp>
      <p:sp>
        <p:nvSpPr>
          <p:cNvPr id="2539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59BD3A6D-F0BD-4C5F-A202-F0D9F39C188F}" type="slidenum">
              <a:rPr lang="ar-SA" altLang="en-US" sz="1200" smtClean="0">
                <a:solidFill>
                  <a:schemeClr val="bg1"/>
                </a:solidFill>
              </a:rPr>
              <a:pPr eaLnBrk="1" hangingPunct="1">
                <a:spcBef>
                  <a:spcPct val="0"/>
                </a:spcBef>
                <a:buFontTx/>
                <a:buNone/>
              </a:pPr>
              <a:t>7</a:t>
            </a:fld>
            <a:endParaRPr lang="en-US" altLang="en-US" sz="1200" smtClean="0">
              <a:solidFill>
                <a:schemeClr val="bg1"/>
              </a:solidFill>
            </a:endParaRPr>
          </a:p>
        </p:txBody>
      </p:sp>
      <p:sp>
        <p:nvSpPr>
          <p:cNvPr id="5" name="Rectangle 4"/>
          <p:cNvSpPr>
            <a:spLocks noGrp="1" noChangeArrowheads="1"/>
          </p:cNvSpPr>
          <p:nvPr/>
        </p:nvSpPr>
        <p:spPr bwMode="auto">
          <a:xfrm>
            <a:off x="381000" y="28956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a:buFont typeface="Arial" pitchFamily="34" charset="0"/>
              <a:buNone/>
            </a:pPr>
            <a:r>
              <a:rPr lang="ar-SA" altLang="en-US" sz="2400" u="sng">
                <a:solidFill>
                  <a:srgbClr val="002060"/>
                </a:solidFill>
              </a:rPr>
              <a:t>في </a:t>
            </a:r>
            <a:r>
              <a:rPr lang="ar-SA" altLang="en-US" sz="2400" u="sng"/>
              <a:t>4/5</a:t>
            </a:r>
            <a:endParaRPr lang="en-GB" altLang="en-US" sz="2400">
              <a:solidFill>
                <a:srgbClr val="002060"/>
              </a:solidFill>
            </a:endParaRPr>
          </a:p>
        </p:txBody>
      </p:sp>
      <p:sp>
        <p:nvSpPr>
          <p:cNvPr id="6" name="Rectangle 5"/>
          <p:cNvSpPr>
            <a:spLocks noChangeArrowheads="1"/>
          </p:cNvSpPr>
          <p:nvPr/>
        </p:nvSpPr>
        <p:spPr bwMode="auto">
          <a:xfrm>
            <a:off x="1981200" y="3581400"/>
            <a:ext cx="647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dirty="0" smtClean="0">
                <a:solidFill>
                  <a:srgbClr val="FF0000"/>
                </a:solidFill>
                <a:latin typeface="Arial" pitchFamily="34" charset="0"/>
              </a:rPr>
              <a:t>60300</a:t>
            </a:r>
            <a:r>
              <a:rPr lang="ar-SA" altLang="en-US" sz="2800" dirty="0" smtClean="0">
                <a:latin typeface="Arial" pitchFamily="34" charset="0"/>
              </a:rPr>
              <a:t>                 </a:t>
            </a:r>
            <a:r>
              <a:rPr lang="ar-SA" altLang="en-US" sz="2800" dirty="0">
                <a:latin typeface="Arial" pitchFamily="34" charset="0"/>
              </a:rPr>
              <a:t>من حـ/ المدينين (محلات </a:t>
            </a:r>
            <a:r>
              <a:rPr lang="ar-SA" altLang="en-US" sz="2800" dirty="0" smtClean="0">
                <a:latin typeface="Arial" pitchFamily="34" charset="0"/>
              </a:rPr>
              <a:t>طارق)</a:t>
            </a:r>
            <a:endParaRPr lang="ar-SA" altLang="en-US" sz="2800" dirty="0">
              <a:latin typeface="Arial" pitchFamily="34" charset="0"/>
            </a:endParaRPr>
          </a:p>
        </p:txBody>
      </p:sp>
      <p:sp>
        <p:nvSpPr>
          <p:cNvPr id="7" name="Rectangle 7"/>
          <p:cNvSpPr>
            <a:spLocks noChangeArrowheads="1"/>
          </p:cNvSpPr>
          <p:nvPr/>
        </p:nvSpPr>
        <p:spPr bwMode="auto">
          <a:xfrm>
            <a:off x="990600" y="5029200"/>
            <a:ext cx="4953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400" dirty="0">
                <a:solidFill>
                  <a:srgbClr val="0070C0"/>
                </a:solidFill>
                <a:latin typeface="Arial" pitchFamily="34" charset="0"/>
              </a:rPr>
              <a:t> إثبات توقف محلات </a:t>
            </a:r>
            <a:r>
              <a:rPr lang="ar-SA" altLang="en-US" sz="2400" dirty="0" smtClean="0">
                <a:solidFill>
                  <a:srgbClr val="0070C0"/>
                </a:solidFill>
                <a:latin typeface="Arial" pitchFamily="34" charset="0"/>
              </a:rPr>
              <a:t>طارق </a:t>
            </a:r>
            <a:r>
              <a:rPr lang="ar-SA" altLang="en-US" sz="2400" dirty="0">
                <a:solidFill>
                  <a:srgbClr val="0070C0"/>
                </a:solidFill>
                <a:latin typeface="Arial" pitchFamily="34" charset="0"/>
              </a:rPr>
              <a:t>عن السداد ورجوع البنك علينا بقيمة الكمبيالة والمصاريف القضائية</a:t>
            </a:r>
            <a:endParaRPr lang="en-GB" altLang="en-US" sz="2400" dirty="0">
              <a:solidFill>
                <a:srgbClr val="0070C0"/>
              </a:solidFill>
              <a:latin typeface="Arial" pitchFamily="34" charset="0"/>
            </a:endParaRPr>
          </a:p>
        </p:txBody>
      </p:sp>
      <p:sp>
        <p:nvSpPr>
          <p:cNvPr id="8" name="Rectangle 7"/>
          <p:cNvSpPr>
            <a:spLocks noChangeArrowheads="1"/>
          </p:cNvSpPr>
          <p:nvPr/>
        </p:nvSpPr>
        <p:spPr bwMode="auto">
          <a:xfrm>
            <a:off x="914400" y="5715000"/>
            <a:ext cx="4648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a:latin typeface="Arial" pitchFamily="34" charset="0"/>
              </a:rPr>
              <a:t>ــــــــــــــــــــــــــــــــــــــــــــــــــــــــــــــــــــ</a:t>
            </a:r>
            <a:endParaRPr lang="en-GB" altLang="en-US" sz="2400">
              <a:latin typeface="Arial" pitchFamily="34" charset="0"/>
            </a:endParaRPr>
          </a:p>
        </p:txBody>
      </p:sp>
      <p:sp>
        <p:nvSpPr>
          <p:cNvPr id="9" name="Rectangle 8"/>
          <p:cNvSpPr>
            <a:spLocks noChangeArrowheads="1"/>
          </p:cNvSpPr>
          <p:nvPr/>
        </p:nvSpPr>
        <p:spPr bwMode="auto">
          <a:xfrm>
            <a:off x="1295400" y="4419600"/>
            <a:ext cx="6324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dirty="0" smtClean="0">
                <a:solidFill>
                  <a:srgbClr val="FF0000"/>
                </a:solidFill>
                <a:latin typeface="Arial" pitchFamily="34" charset="0"/>
              </a:rPr>
              <a:t>60300                                  </a:t>
            </a:r>
            <a:r>
              <a:rPr lang="ar-SA" altLang="en-US" sz="2800" dirty="0">
                <a:latin typeface="Arial" pitchFamily="34" charset="0"/>
              </a:rPr>
              <a:t>إلى</a:t>
            </a:r>
            <a:r>
              <a:rPr lang="ar-SA" altLang="en-US" sz="2800" dirty="0">
                <a:solidFill>
                  <a:srgbClr val="FF0000"/>
                </a:solidFill>
                <a:latin typeface="Arial" pitchFamily="34" charset="0"/>
              </a:rPr>
              <a:t> </a:t>
            </a:r>
            <a:r>
              <a:rPr lang="ar-SA" altLang="en-US" sz="2800" dirty="0">
                <a:latin typeface="Arial" pitchFamily="34" charset="0"/>
              </a:rPr>
              <a:t>حـ/ البنك</a:t>
            </a:r>
          </a:p>
        </p:txBody>
      </p:sp>
    </p:spTree>
    <p:extLst>
      <p:ext uri="{BB962C8B-B14F-4D97-AF65-F5344CB8AC3E}">
        <p14:creationId xmlns:p14="http://schemas.microsoft.com/office/powerpoint/2010/main" val="41067177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0"/>
                                        <p:tgtEl>
                                          <p:spTgt spid="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linds(horizontal)">
                                      <p:cBhvr>
                                        <p:cTn id="35" dur="5000"/>
                                        <p:tgtEl>
                                          <p:spTgt spid="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92162"/>
          </a:xfrm>
        </p:spPr>
        <p:txBody>
          <a:bodyPr/>
          <a:lstStyle/>
          <a:p>
            <a:r>
              <a:rPr lang="ar-SA" altLang="en-US" sz="3200" b="1" smtClean="0">
                <a:cs typeface="Arial" pitchFamily="34" charset="0"/>
              </a:rPr>
              <a:t>4- حالة تظهير أو تحويل الورقة للغير</a:t>
            </a:r>
            <a:endParaRPr lang="en-GB" altLang="en-US" sz="3200" smtClean="0">
              <a:cs typeface="Arial" pitchFamily="34" charset="0"/>
            </a:endParaRPr>
          </a:p>
        </p:txBody>
      </p:sp>
      <p:sp>
        <p:nvSpPr>
          <p:cNvPr id="4" name="Content Placeholder 3"/>
          <p:cNvSpPr>
            <a:spLocks noGrp="1"/>
          </p:cNvSpPr>
          <p:nvPr>
            <p:ph sz="half" idx="2"/>
          </p:nvPr>
        </p:nvSpPr>
        <p:spPr>
          <a:xfrm>
            <a:off x="495300" y="2438400"/>
            <a:ext cx="4376738" cy="3276600"/>
          </a:xfrm>
          <a:solidFill>
            <a:schemeClr val="accent1">
              <a:lumMod val="20000"/>
              <a:lumOff val="80000"/>
            </a:schemeClr>
          </a:solidFill>
        </p:spPr>
        <p:txBody>
          <a:bodyPr/>
          <a:lstStyle/>
          <a:p>
            <a:pPr>
              <a:buFont typeface="Arial" pitchFamily="34" charset="0"/>
              <a:buNone/>
              <a:defRPr/>
            </a:pPr>
            <a:endParaRPr lang="en-GB" dirty="0"/>
          </a:p>
        </p:txBody>
      </p:sp>
      <p:sp>
        <p:nvSpPr>
          <p:cNvPr id="5" name="Text Placeholder 4"/>
          <p:cNvSpPr>
            <a:spLocks noGrp="1"/>
          </p:cNvSpPr>
          <p:nvPr>
            <p:ph type="body" sz="quarter" idx="3"/>
          </p:nvPr>
        </p:nvSpPr>
        <p:spPr>
          <a:xfrm>
            <a:off x="457200" y="1066800"/>
            <a:ext cx="8874125" cy="1219200"/>
          </a:xfrm>
        </p:spPr>
        <p:txBody>
          <a:bodyPr/>
          <a:lstStyle/>
          <a:p>
            <a:pPr algn="just" rtl="1"/>
            <a:r>
              <a:rPr lang="ar-SA" altLang="en-US" sz="2800" b="0" dirty="0" smtClean="0">
                <a:cs typeface="Arial" pitchFamily="34" charset="0"/>
              </a:rPr>
              <a:t>يقوم المظهر إليه (محلات ناصر) بالرجوع على المنشأة بقيمة الورقة والمصاريف القضائية، والتي ترجع بدورها على المدين أو المسحوب عليه (محلات طارق) ثم تسدد المستحق للمظهر إليه (الدائن)، وذلك كما يلي:</a:t>
            </a:r>
            <a:endParaRPr lang="en-GB" altLang="en-US" sz="2800" b="0" dirty="0" smtClean="0">
              <a:cs typeface="Arial" pitchFamily="34" charset="0"/>
            </a:endParaRPr>
          </a:p>
        </p:txBody>
      </p:sp>
      <p:sp>
        <p:nvSpPr>
          <p:cNvPr id="6" name="Content Placeholder 5"/>
          <p:cNvSpPr>
            <a:spLocks noGrp="1"/>
          </p:cNvSpPr>
          <p:nvPr>
            <p:ph sz="quarter" idx="4"/>
          </p:nvPr>
        </p:nvSpPr>
        <p:spPr>
          <a:xfrm>
            <a:off x="5032375" y="2438400"/>
            <a:ext cx="4378325" cy="3276600"/>
          </a:xfrm>
          <a:solidFill>
            <a:schemeClr val="accent6">
              <a:lumMod val="20000"/>
              <a:lumOff val="80000"/>
            </a:schemeClr>
          </a:solidFill>
        </p:spPr>
        <p:txBody>
          <a:bodyPr/>
          <a:lstStyle/>
          <a:p>
            <a:pPr>
              <a:buFont typeface="Arial" pitchFamily="34" charset="0"/>
              <a:buNone/>
              <a:defRPr/>
            </a:pPr>
            <a:endParaRPr lang="en-GB" dirty="0"/>
          </a:p>
        </p:txBody>
      </p:sp>
      <p:sp>
        <p:nvSpPr>
          <p:cNvPr id="254982" name="Slide Number Placeholder 6"/>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635C59FE-B259-439A-9750-859B4BC4D87B}" type="slidenum">
              <a:rPr lang="ar-SA" altLang="en-US" sz="1200" smtClean="0">
                <a:solidFill>
                  <a:schemeClr val="bg1"/>
                </a:solidFill>
              </a:rPr>
              <a:pPr eaLnBrk="1" hangingPunct="1">
                <a:spcBef>
                  <a:spcPct val="0"/>
                </a:spcBef>
                <a:buFontTx/>
                <a:buNone/>
              </a:pPr>
              <a:t>8</a:t>
            </a:fld>
            <a:endParaRPr lang="en-US" altLang="en-US" sz="1200" smtClean="0">
              <a:solidFill>
                <a:schemeClr val="bg1"/>
              </a:solidFill>
            </a:endParaRPr>
          </a:p>
        </p:txBody>
      </p:sp>
      <p:sp>
        <p:nvSpPr>
          <p:cNvPr id="8" name="Rectangle 7"/>
          <p:cNvSpPr>
            <a:spLocks noGrp="1" noChangeArrowheads="1"/>
          </p:cNvSpPr>
          <p:nvPr/>
        </p:nvSpPr>
        <p:spPr bwMode="auto">
          <a:xfrm>
            <a:off x="5105400" y="24384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a:buFont typeface="Arial" pitchFamily="34" charset="0"/>
              <a:buNone/>
            </a:pPr>
            <a:r>
              <a:rPr lang="ar-SA" altLang="en-US" sz="2400" u="sng">
                <a:solidFill>
                  <a:srgbClr val="002060"/>
                </a:solidFill>
              </a:rPr>
              <a:t>في </a:t>
            </a:r>
            <a:r>
              <a:rPr lang="ar-SA" altLang="en-US" sz="2400" u="sng"/>
              <a:t>4/5</a:t>
            </a:r>
            <a:endParaRPr lang="en-GB" altLang="en-US" sz="2400">
              <a:solidFill>
                <a:srgbClr val="002060"/>
              </a:solidFill>
            </a:endParaRPr>
          </a:p>
        </p:txBody>
      </p:sp>
      <p:sp>
        <p:nvSpPr>
          <p:cNvPr id="9" name="Rectangle 8"/>
          <p:cNvSpPr>
            <a:spLocks noChangeArrowheads="1"/>
          </p:cNvSpPr>
          <p:nvPr/>
        </p:nvSpPr>
        <p:spPr bwMode="auto">
          <a:xfrm>
            <a:off x="5181600" y="3124200"/>
            <a:ext cx="419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60300</a:t>
            </a:r>
            <a:r>
              <a:rPr lang="ar-SA" altLang="en-US" sz="2400" dirty="0" smtClean="0">
                <a:latin typeface="Arial" pitchFamily="34" charset="0"/>
              </a:rPr>
              <a:t>    </a:t>
            </a:r>
            <a:r>
              <a:rPr lang="ar-SA" altLang="en-US" sz="2400" dirty="0">
                <a:latin typeface="Arial" pitchFamily="34" charset="0"/>
              </a:rPr>
              <a:t>من حـ/ المدينين </a:t>
            </a:r>
            <a:r>
              <a:rPr lang="ar-SA" altLang="en-US" sz="2000" dirty="0">
                <a:latin typeface="Arial" pitchFamily="34" charset="0"/>
              </a:rPr>
              <a:t>(محلات </a:t>
            </a:r>
            <a:r>
              <a:rPr lang="ar-SA" altLang="en-US" sz="2000" dirty="0" smtClean="0">
                <a:latin typeface="Arial" pitchFamily="34" charset="0"/>
              </a:rPr>
              <a:t>طارق)</a:t>
            </a:r>
            <a:endParaRPr lang="ar-SA" altLang="en-US" sz="2000" dirty="0">
              <a:latin typeface="Arial" pitchFamily="34" charset="0"/>
            </a:endParaRPr>
          </a:p>
        </p:txBody>
      </p:sp>
      <p:sp>
        <p:nvSpPr>
          <p:cNvPr id="10" name="Rectangle 7"/>
          <p:cNvSpPr>
            <a:spLocks noChangeArrowheads="1"/>
          </p:cNvSpPr>
          <p:nvPr/>
        </p:nvSpPr>
        <p:spPr bwMode="auto">
          <a:xfrm>
            <a:off x="5105400" y="4572000"/>
            <a:ext cx="29718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400" b="1" dirty="0">
                <a:solidFill>
                  <a:srgbClr val="0070C0"/>
                </a:solidFill>
                <a:latin typeface="Arial" pitchFamily="34" charset="0"/>
              </a:rPr>
              <a:t> </a:t>
            </a:r>
            <a:r>
              <a:rPr lang="ar-SA" altLang="en-US" sz="2000" b="1" dirty="0">
                <a:solidFill>
                  <a:srgbClr val="0070C0"/>
                </a:solidFill>
                <a:latin typeface="Arial" pitchFamily="34" charset="0"/>
              </a:rPr>
              <a:t>إثبات توقف محلات </a:t>
            </a:r>
            <a:r>
              <a:rPr lang="ar-SA" altLang="en-US" sz="2000" b="1" dirty="0" smtClean="0">
                <a:solidFill>
                  <a:srgbClr val="0070C0"/>
                </a:solidFill>
                <a:latin typeface="Arial" pitchFamily="34" charset="0"/>
              </a:rPr>
              <a:t>طارق </a:t>
            </a:r>
            <a:r>
              <a:rPr lang="ar-SA" altLang="en-US" sz="2000" b="1" dirty="0">
                <a:solidFill>
                  <a:srgbClr val="0070C0"/>
                </a:solidFill>
                <a:latin typeface="Arial" pitchFamily="34" charset="0"/>
              </a:rPr>
              <a:t>عن السداد</a:t>
            </a:r>
            <a:endParaRPr lang="en-GB" altLang="en-US" sz="2000" b="1" dirty="0">
              <a:solidFill>
                <a:srgbClr val="0070C0"/>
              </a:solidFill>
              <a:latin typeface="Arial" pitchFamily="34" charset="0"/>
            </a:endParaRPr>
          </a:p>
        </p:txBody>
      </p:sp>
      <p:sp>
        <p:nvSpPr>
          <p:cNvPr id="11" name="Rectangle 10"/>
          <p:cNvSpPr>
            <a:spLocks noChangeArrowheads="1"/>
          </p:cNvSpPr>
          <p:nvPr/>
        </p:nvSpPr>
        <p:spPr bwMode="auto">
          <a:xfrm>
            <a:off x="5257800" y="5181600"/>
            <a:ext cx="2667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a:t>
            </a:r>
            <a:endParaRPr lang="en-GB" altLang="en-US" sz="2400" b="1">
              <a:latin typeface="Arial" pitchFamily="34" charset="0"/>
            </a:endParaRPr>
          </a:p>
        </p:txBody>
      </p:sp>
      <p:sp>
        <p:nvSpPr>
          <p:cNvPr id="12" name="Rectangle 11"/>
          <p:cNvSpPr>
            <a:spLocks noChangeArrowheads="1"/>
          </p:cNvSpPr>
          <p:nvPr/>
        </p:nvSpPr>
        <p:spPr bwMode="auto">
          <a:xfrm>
            <a:off x="4953000" y="3886200"/>
            <a:ext cx="3962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60300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الدائنين</a:t>
            </a:r>
            <a:r>
              <a:rPr lang="ar-SA" altLang="en-US" sz="2000" dirty="0">
                <a:latin typeface="Arial" pitchFamily="34" charset="0"/>
              </a:rPr>
              <a:t>(محلات </a:t>
            </a:r>
            <a:r>
              <a:rPr lang="ar-SA" altLang="en-US" sz="2000" dirty="0" smtClean="0">
                <a:latin typeface="Arial" pitchFamily="34" charset="0"/>
              </a:rPr>
              <a:t>ناصر)</a:t>
            </a:r>
            <a:endParaRPr lang="ar-SA" altLang="en-US" sz="2000" dirty="0">
              <a:latin typeface="Arial" pitchFamily="34" charset="0"/>
            </a:endParaRPr>
          </a:p>
        </p:txBody>
      </p:sp>
      <p:sp>
        <p:nvSpPr>
          <p:cNvPr id="13" name="Rectangle 12"/>
          <p:cNvSpPr>
            <a:spLocks noGrp="1" noChangeArrowheads="1"/>
          </p:cNvSpPr>
          <p:nvPr/>
        </p:nvSpPr>
        <p:spPr bwMode="auto">
          <a:xfrm>
            <a:off x="533400" y="25146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a:buFont typeface="Arial" pitchFamily="34" charset="0"/>
              <a:buNone/>
            </a:pPr>
            <a:r>
              <a:rPr lang="ar-SA" altLang="en-US" sz="2400" u="sng">
                <a:solidFill>
                  <a:srgbClr val="002060"/>
                </a:solidFill>
              </a:rPr>
              <a:t>في </a:t>
            </a:r>
            <a:r>
              <a:rPr lang="ar-SA" altLang="en-US" sz="2400" u="sng"/>
              <a:t>4/5</a:t>
            </a:r>
            <a:endParaRPr lang="en-GB" altLang="en-US" sz="2400">
              <a:solidFill>
                <a:srgbClr val="002060"/>
              </a:solidFill>
            </a:endParaRPr>
          </a:p>
        </p:txBody>
      </p:sp>
      <p:sp>
        <p:nvSpPr>
          <p:cNvPr id="14" name="Rectangle 13"/>
          <p:cNvSpPr>
            <a:spLocks noChangeArrowheads="1"/>
          </p:cNvSpPr>
          <p:nvPr/>
        </p:nvSpPr>
        <p:spPr bwMode="auto">
          <a:xfrm>
            <a:off x="381000" y="3200400"/>
            <a:ext cx="441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60300</a:t>
            </a:r>
            <a:r>
              <a:rPr lang="ar-SA" altLang="en-US" sz="2400" dirty="0" smtClean="0">
                <a:latin typeface="Arial" pitchFamily="34" charset="0"/>
              </a:rPr>
              <a:t>    </a:t>
            </a:r>
            <a:r>
              <a:rPr lang="ar-SA" altLang="en-US" sz="2400" dirty="0">
                <a:latin typeface="Arial" pitchFamily="34" charset="0"/>
              </a:rPr>
              <a:t>من حـ/ الدائنين</a:t>
            </a:r>
            <a:r>
              <a:rPr lang="en-US" altLang="en-US" sz="2400" dirty="0">
                <a:latin typeface="Arial" pitchFamily="34" charset="0"/>
              </a:rPr>
              <a:t> </a:t>
            </a:r>
            <a:r>
              <a:rPr lang="ar-SA" altLang="en-US" sz="2000" dirty="0">
                <a:latin typeface="Arial" pitchFamily="34" charset="0"/>
              </a:rPr>
              <a:t>(محلات </a:t>
            </a:r>
            <a:r>
              <a:rPr lang="ar-SA" altLang="en-US" sz="2000" dirty="0" smtClean="0">
                <a:latin typeface="Arial" pitchFamily="34" charset="0"/>
              </a:rPr>
              <a:t>ناصر)</a:t>
            </a:r>
            <a:endParaRPr lang="ar-SA" altLang="en-US" sz="2000" dirty="0">
              <a:latin typeface="Arial" pitchFamily="34" charset="0"/>
            </a:endParaRPr>
          </a:p>
        </p:txBody>
      </p:sp>
      <p:sp>
        <p:nvSpPr>
          <p:cNvPr id="15" name="Rectangle 7"/>
          <p:cNvSpPr>
            <a:spLocks noChangeArrowheads="1"/>
          </p:cNvSpPr>
          <p:nvPr/>
        </p:nvSpPr>
        <p:spPr bwMode="auto">
          <a:xfrm>
            <a:off x="533400" y="4572000"/>
            <a:ext cx="29718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400" b="1" dirty="0">
                <a:solidFill>
                  <a:srgbClr val="0070C0"/>
                </a:solidFill>
                <a:latin typeface="Arial" pitchFamily="34" charset="0"/>
              </a:rPr>
              <a:t> </a:t>
            </a:r>
            <a:r>
              <a:rPr lang="ar-SA" altLang="en-US" sz="2000" b="1" dirty="0">
                <a:solidFill>
                  <a:srgbClr val="0070C0"/>
                </a:solidFill>
                <a:latin typeface="Arial" pitchFamily="34" charset="0"/>
              </a:rPr>
              <a:t>إثبات سداد المستحق لمحلات </a:t>
            </a:r>
            <a:r>
              <a:rPr lang="ar-SA" altLang="en-US" sz="2000" b="1" dirty="0" smtClean="0">
                <a:solidFill>
                  <a:srgbClr val="0070C0"/>
                </a:solidFill>
                <a:latin typeface="Arial" pitchFamily="34" charset="0"/>
              </a:rPr>
              <a:t>ناصر </a:t>
            </a:r>
            <a:r>
              <a:rPr lang="ar-SA" altLang="en-US" sz="2000" b="1" dirty="0">
                <a:solidFill>
                  <a:srgbClr val="0070C0"/>
                </a:solidFill>
                <a:latin typeface="Arial" pitchFamily="34" charset="0"/>
              </a:rPr>
              <a:t>نقداً</a:t>
            </a:r>
            <a:endParaRPr lang="en-GB" altLang="en-US" sz="2000" b="1" dirty="0">
              <a:solidFill>
                <a:srgbClr val="0070C0"/>
              </a:solidFill>
              <a:latin typeface="Arial" pitchFamily="34" charset="0"/>
            </a:endParaRPr>
          </a:p>
        </p:txBody>
      </p:sp>
      <p:sp>
        <p:nvSpPr>
          <p:cNvPr id="16" name="Rectangle 15"/>
          <p:cNvSpPr>
            <a:spLocks noChangeArrowheads="1"/>
          </p:cNvSpPr>
          <p:nvPr/>
        </p:nvSpPr>
        <p:spPr bwMode="auto">
          <a:xfrm>
            <a:off x="685800" y="5105400"/>
            <a:ext cx="289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dirty="0">
                <a:latin typeface="Arial" pitchFamily="34" charset="0"/>
              </a:rPr>
              <a:t>ــــــــــــــــــــــــــــــــــــــــــــ</a:t>
            </a:r>
            <a:endParaRPr lang="en-GB" altLang="en-US" sz="2400" b="1" dirty="0">
              <a:latin typeface="Arial" pitchFamily="34" charset="0"/>
            </a:endParaRPr>
          </a:p>
        </p:txBody>
      </p:sp>
      <p:sp>
        <p:nvSpPr>
          <p:cNvPr id="17" name="Rectangle 16"/>
          <p:cNvSpPr>
            <a:spLocks noChangeArrowheads="1"/>
          </p:cNvSpPr>
          <p:nvPr/>
        </p:nvSpPr>
        <p:spPr bwMode="auto">
          <a:xfrm>
            <a:off x="381000" y="3962400"/>
            <a:ext cx="3962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60300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الصندوق</a:t>
            </a:r>
            <a:endParaRPr lang="ar-SA" altLang="en-US" sz="2000" dirty="0">
              <a:latin typeface="Arial" pitchFamily="34" charset="0"/>
            </a:endParaRPr>
          </a:p>
        </p:txBody>
      </p:sp>
    </p:spTree>
    <p:extLst>
      <p:ext uri="{BB962C8B-B14F-4D97-AF65-F5344CB8AC3E}">
        <p14:creationId xmlns:p14="http://schemas.microsoft.com/office/powerpoint/2010/main" val="38598072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linds(horizontal)">
                                      <p:cBhvr>
                                        <p:cTn id="30" dur="5000"/>
                                        <p:tgtEl>
                                          <p:spTgt spid="1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
                                        <p:tgtEl>
                                          <p:spTgt spid="1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blinds(horizontal)">
                                      <p:cBhvr>
                                        <p:cTn id="45" dur="500"/>
                                        <p:tgtEl>
                                          <p:spTgt spid="13"/>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9" presetClass="entr" presetSubtype="0" accel="10000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51" dur="50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52" dur="50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53" dur="5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blinds(horizontal)">
                                      <p:cBhvr>
                                        <p:cTn id="58" dur="5000"/>
                                        <p:tgtEl>
                                          <p:spTgt spid="17"/>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blinds(horizontal)">
                                      <p:cBhvr>
                                        <p:cTn id="63" dur="5000"/>
                                        <p:tgtEl>
                                          <p:spTgt spid="15"/>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blinds(horizontal)">
                                      <p:cBhvr>
                                        <p:cTn id="6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8" grpId="0"/>
      <p:bldP spid="9" grpId="0"/>
      <p:bldP spid="10" grpId="0"/>
      <p:bldP spid="11" grpId="0"/>
      <p:bldP spid="12" grpId="0"/>
      <p:bldP spid="13" grpId="0"/>
      <p:bldP spid="14" grpId="0"/>
      <p:bldP spid="15"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3200" b="1" dirty="0" smtClean="0"/>
              <a:t>تجديد أوراق القبض</a:t>
            </a:r>
            <a:endParaRPr lang="en-GB" sz="3200" b="1" dirty="0"/>
          </a:p>
        </p:txBody>
      </p:sp>
      <p:sp>
        <p:nvSpPr>
          <p:cNvPr id="3" name="Content Placeholder 2"/>
          <p:cNvSpPr>
            <a:spLocks noGrp="1"/>
          </p:cNvSpPr>
          <p:nvPr>
            <p:ph idx="1"/>
          </p:nvPr>
        </p:nvSpPr>
        <p:spPr>
          <a:xfrm>
            <a:off x="495300" y="1219200"/>
            <a:ext cx="8915400" cy="4906963"/>
          </a:xfrm>
        </p:spPr>
        <p:txBody>
          <a:bodyPr/>
          <a:lstStyle/>
          <a:p>
            <a:pPr algn="just" rtl="1">
              <a:lnSpc>
                <a:spcPct val="150000"/>
              </a:lnSpc>
            </a:pPr>
            <a:r>
              <a:rPr lang="ar-SA" altLang="en-US" smtClean="0">
                <a:cs typeface="Arial" pitchFamily="34" charset="0"/>
              </a:rPr>
              <a:t>عندما يتوقف المدين عن سداد قيمة الورقة في تاريخ الاستحقاق، هناك احتمالان :</a:t>
            </a:r>
          </a:p>
          <a:p>
            <a:pPr algn="just" rtl="1">
              <a:lnSpc>
                <a:spcPct val="150000"/>
              </a:lnSpc>
            </a:pPr>
            <a:r>
              <a:rPr lang="ar-SA" altLang="en-US" smtClean="0">
                <a:solidFill>
                  <a:srgbClr val="FF0000"/>
                </a:solidFill>
                <a:cs typeface="Arial" pitchFamily="34" charset="0"/>
              </a:rPr>
              <a:t>الأول: </a:t>
            </a:r>
            <a:r>
              <a:rPr lang="ar-SA" altLang="en-US" smtClean="0">
                <a:cs typeface="Arial" pitchFamily="34" charset="0"/>
              </a:rPr>
              <a:t>الاتفاق مع المسحوب عليه على سحب ورقة تجارية جديدة.</a:t>
            </a:r>
          </a:p>
          <a:p>
            <a:pPr algn="just" rtl="1">
              <a:lnSpc>
                <a:spcPct val="150000"/>
              </a:lnSpc>
            </a:pPr>
            <a:r>
              <a:rPr lang="ar-SA" altLang="en-US" smtClean="0">
                <a:solidFill>
                  <a:srgbClr val="FF0000"/>
                </a:solidFill>
                <a:cs typeface="Arial" pitchFamily="34" charset="0"/>
              </a:rPr>
              <a:t>الثاني: </a:t>
            </a:r>
            <a:r>
              <a:rPr lang="ar-SA" altLang="en-US" smtClean="0">
                <a:cs typeface="Arial" pitchFamily="34" charset="0"/>
              </a:rPr>
              <a:t>التأكد من عدم قدرة المسحوب عليه على سداد الدين واتخاذ الدائن لإجراءات إشهار إفلاس المدين، واعتبار الدين ديناً معدوماً.</a:t>
            </a:r>
          </a:p>
          <a:p>
            <a:pPr algn="just" rtl="1">
              <a:lnSpc>
                <a:spcPct val="150000"/>
              </a:lnSpc>
            </a:pPr>
            <a:r>
              <a:rPr lang="ar-SA" altLang="en-US" smtClean="0">
                <a:solidFill>
                  <a:srgbClr val="FF0000"/>
                </a:solidFill>
                <a:cs typeface="Arial" pitchFamily="34" charset="0"/>
              </a:rPr>
              <a:t>سوف يتم التركيز على الاحتمال الأول الأكثر شيوعاً، وذلك كما يلي:</a:t>
            </a:r>
            <a:endParaRPr lang="en-GB" altLang="en-US" smtClean="0">
              <a:solidFill>
                <a:srgbClr val="FF0000"/>
              </a:solidFill>
              <a:cs typeface="Arial" pitchFamily="34" charset="0"/>
            </a:endParaRPr>
          </a:p>
        </p:txBody>
      </p:sp>
      <p:sp>
        <p:nvSpPr>
          <p:cNvPr id="25600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F8946E86-279B-4B39-A978-3A474920C97E}" type="slidenum">
              <a:rPr lang="ar-SA" altLang="en-US" sz="1200" smtClean="0">
                <a:solidFill>
                  <a:schemeClr val="bg1"/>
                </a:solidFill>
              </a:rPr>
              <a:pPr eaLnBrk="1" hangingPunct="1">
                <a:spcBef>
                  <a:spcPct val="0"/>
                </a:spcBef>
                <a:buFontTx/>
                <a:buNone/>
              </a:pPr>
              <a:t>9</a:t>
            </a:fld>
            <a:endParaRPr lang="en-US" altLang="en-US" sz="1200" smtClean="0">
              <a:solidFill>
                <a:schemeClr val="bg1"/>
              </a:solidFill>
            </a:endParaRPr>
          </a:p>
        </p:txBody>
      </p:sp>
    </p:spTree>
    <p:extLst>
      <p:ext uri="{BB962C8B-B14F-4D97-AF65-F5344CB8AC3E}">
        <p14:creationId xmlns:p14="http://schemas.microsoft.com/office/powerpoint/2010/main" val="26189004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9144000" cy="1143000"/>
          </a:xfrm>
        </p:spPr>
        <p:txBody>
          <a:bodyPr/>
          <a:lstStyle/>
          <a:p>
            <a:pPr algn="just" rtl="1">
              <a:defRPr/>
            </a:pPr>
            <a:r>
              <a:rPr lang="ar-SA" sz="2400" b="1" dirty="0" smtClean="0"/>
              <a:t>تم الاتفاق في 4/1 مع محلات طارق على تأجيل سداد المستحق عليها لمدة شهرين مع احتساب فوائد تجديد قدرها 8% من قيمة الورقة، وسحب كمبيالة جديدة بإجمالي المبلغ المستحق</a:t>
            </a:r>
            <a:endParaRPr lang="en-GB" sz="2400" b="1" dirty="0"/>
          </a:p>
        </p:txBody>
      </p:sp>
      <p:sp>
        <p:nvSpPr>
          <p:cNvPr id="3" name="Content Placeholder 2"/>
          <p:cNvSpPr>
            <a:spLocks noGrp="1"/>
          </p:cNvSpPr>
          <p:nvPr>
            <p:ph sz="half" idx="13"/>
          </p:nvPr>
        </p:nvSpPr>
        <p:spPr>
          <a:xfrm>
            <a:off x="4947104" y="1384099"/>
            <a:ext cx="4460875" cy="4419600"/>
          </a:xfrm>
          <a:solidFill>
            <a:schemeClr val="accent6">
              <a:lumMod val="20000"/>
              <a:lumOff val="80000"/>
            </a:schemeClr>
          </a:solidFill>
        </p:spPr>
        <p:txBody>
          <a:bodyPr/>
          <a:lstStyle/>
          <a:p>
            <a:pPr>
              <a:defRPr/>
            </a:pPr>
            <a:r>
              <a:rPr lang="ar-SA" sz="2400" dirty="0" smtClean="0"/>
              <a:t>فوائد التجديد = </a:t>
            </a:r>
          </a:p>
          <a:p>
            <a:pPr>
              <a:defRPr/>
            </a:pPr>
            <a:r>
              <a:rPr lang="ar-SA" sz="2400" dirty="0" smtClean="0"/>
              <a:t>60000 × 8% × (2 ÷ 12) = 800 ريال</a:t>
            </a:r>
          </a:p>
          <a:p>
            <a:pPr>
              <a:defRPr/>
            </a:pPr>
            <a:endParaRPr lang="en-GB" sz="2400" dirty="0"/>
          </a:p>
        </p:txBody>
      </p:sp>
      <p:sp>
        <p:nvSpPr>
          <p:cNvPr id="4" name="Content Placeholder 3"/>
          <p:cNvSpPr>
            <a:spLocks noGrp="1"/>
          </p:cNvSpPr>
          <p:nvPr>
            <p:ph sz="half" idx="1"/>
          </p:nvPr>
        </p:nvSpPr>
        <p:spPr>
          <a:xfrm>
            <a:off x="152400" y="1371600"/>
            <a:ext cx="4694238" cy="4754563"/>
          </a:xfrm>
          <a:solidFill>
            <a:schemeClr val="accent1">
              <a:lumMod val="20000"/>
              <a:lumOff val="80000"/>
            </a:schemeClr>
          </a:solidFill>
        </p:spPr>
        <p:txBody>
          <a:bodyPr/>
          <a:lstStyle/>
          <a:p>
            <a:pPr>
              <a:defRPr/>
            </a:pPr>
            <a:r>
              <a:rPr lang="ar-SA" sz="2400" dirty="0" smtClean="0">
                <a:solidFill>
                  <a:srgbClr val="FF0000"/>
                </a:solidFill>
              </a:rPr>
              <a:t>إجمالي المستحق على محلات طارق =</a:t>
            </a:r>
          </a:p>
          <a:p>
            <a:pPr>
              <a:defRPr/>
            </a:pPr>
            <a:r>
              <a:rPr lang="ar-SA" sz="2400" dirty="0" smtClean="0">
                <a:solidFill>
                  <a:srgbClr val="FF0000"/>
                </a:solidFill>
              </a:rPr>
              <a:t> قيمة الكمبيالة الأصلية + المصاريف القضائية + فوائد التجديد</a:t>
            </a:r>
          </a:p>
          <a:p>
            <a:pPr>
              <a:defRPr/>
            </a:pPr>
            <a:r>
              <a:rPr lang="ar-SA" sz="2400" dirty="0" smtClean="0"/>
              <a:t>= 60000 + 300 + 800 = 61100 ريال</a:t>
            </a:r>
            <a:endParaRPr lang="en-GB" sz="2400" dirty="0"/>
          </a:p>
        </p:txBody>
      </p:sp>
      <p:sp>
        <p:nvSpPr>
          <p:cNvPr id="257029" name="Slide Number Placeholder 4"/>
          <p:cNvSpPr>
            <a:spLocks noGrp="1"/>
          </p:cNvSpPr>
          <p:nvPr>
            <p:ph type="sldNum" sz="quarter" idx="4294967295"/>
          </p:nvPr>
        </p:nvSpPr>
        <p:spPr bwMode="auto">
          <a:xfrm>
            <a:off x="4953001" y="6453336"/>
            <a:ext cx="457200" cy="2887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8AA054C4-A7CB-4BEE-8912-674012AB093D}" type="slidenum">
              <a:rPr lang="ar-SA" altLang="en-US" sz="1200" smtClean="0">
                <a:solidFill>
                  <a:schemeClr val="bg1"/>
                </a:solidFill>
              </a:rPr>
              <a:pPr eaLnBrk="1" hangingPunct="1">
                <a:spcBef>
                  <a:spcPct val="0"/>
                </a:spcBef>
                <a:buFontTx/>
                <a:buNone/>
              </a:pPr>
              <a:t>10</a:t>
            </a:fld>
            <a:endParaRPr lang="en-US" altLang="en-US" sz="1200" dirty="0" smtClean="0">
              <a:solidFill>
                <a:schemeClr val="bg1"/>
              </a:solidFill>
            </a:endParaRPr>
          </a:p>
        </p:txBody>
      </p:sp>
      <p:sp>
        <p:nvSpPr>
          <p:cNvPr id="6" name="Rectangle 5"/>
          <p:cNvSpPr>
            <a:spLocks noGrp="1" noChangeArrowheads="1"/>
          </p:cNvSpPr>
          <p:nvPr/>
        </p:nvSpPr>
        <p:spPr bwMode="auto">
          <a:xfrm>
            <a:off x="5181600" y="26670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a:buFont typeface="Arial" pitchFamily="34" charset="0"/>
              <a:buNone/>
            </a:pPr>
            <a:r>
              <a:rPr lang="ar-SA" altLang="en-US" sz="2400" u="sng">
                <a:solidFill>
                  <a:srgbClr val="002060"/>
                </a:solidFill>
              </a:rPr>
              <a:t>في </a:t>
            </a:r>
            <a:r>
              <a:rPr lang="ar-SA" altLang="en-US" sz="2400" u="sng"/>
              <a:t>4/1</a:t>
            </a:r>
            <a:endParaRPr lang="en-GB" altLang="en-US" sz="2400">
              <a:solidFill>
                <a:srgbClr val="002060"/>
              </a:solidFill>
            </a:endParaRPr>
          </a:p>
        </p:txBody>
      </p:sp>
      <p:sp>
        <p:nvSpPr>
          <p:cNvPr id="7" name="Rectangle 6"/>
          <p:cNvSpPr>
            <a:spLocks noChangeArrowheads="1"/>
          </p:cNvSpPr>
          <p:nvPr/>
        </p:nvSpPr>
        <p:spPr bwMode="auto">
          <a:xfrm>
            <a:off x="5410200" y="3352800"/>
            <a:ext cx="3962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800</a:t>
            </a:r>
            <a:r>
              <a:rPr lang="ar-SA" altLang="en-US" sz="2400" dirty="0" smtClean="0">
                <a:latin typeface="Arial" pitchFamily="34" charset="0"/>
              </a:rPr>
              <a:t>     </a:t>
            </a:r>
            <a:r>
              <a:rPr lang="ar-SA" altLang="en-US" sz="2400" dirty="0">
                <a:latin typeface="Arial" pitchFamily="34" charset="0"/>
              </a:rPr>
              <a:t>من حـ/ المدينين </a:t>
            </a:r>
            <a:r>
              <a:rPr lang="ar-SA" altLang="en-US" sz="2000" dirty="0">
                <a:latin typeface="Arial" pitchFamily="34" charset="0"/>
              </a:rPr>
              <a:t>(محلات </a:t>
            </a:r>
            <a:r>
              <a:rPr lang="ar-SA" altLang="en-US" sz="2000" dirty="0" smtClean="0">
                <a:latin typeface="Arial" pitchFamily="34" charset="0"/>
              </a:rPr>
              <a:t>طارق)</a:t>
            </a:r>
            <a:endParaRPr lang="ar-SA" altLang="en-US" sz="2000" dirty="0">
              <a:latin typeface="Arial" pitchFamily="34" charset="0"/>
            </a:endParaRPr>
          </a:p>
        </p:txBody>
      </p:sp>
      <p:sp>
        <p:nvSpPr>
          <p:cNvPr id="8" name="Rectangle 7"/>
          <p:cNvSpPr>
            <a:spLocks noChangeArrowheads="1"/>
          </p:cNvSpPr>
          <p:nvPr/>
        </p:nvSpPr>
        <p:spPr bwMode="auto">
          <a:xfrm>
            <a:off x="5334000" y="4800600"/>
            <a:ext cx="2971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400" dirty="0">
                <a:solidFill>
                  <a:srgbClr val="0070C0"/>
                </a:solidFill>
                <a:latin typeface="Arial" pitchFamily="34" charset="0"/>
              </a:rPr>
              <a:t> إثبات تحميل محلات </a:t>
            </a:r>
            <a:r>
              <a:rPr lang="ar-SA" altLang="en-US" sz="2400" dirty="0" smtClean="0">
                <a:solidFill>
                  <a:srgbClr val="0070C0"/>
                </a:solidFill>
                <a:latin typeface="Arial" pitchFamily="34" charset="0"/>
              </a:rPr>
              <a:t>طارق </a:t>
            </a:r>
            <a:r>
              <a:rPr lang="ar-SA" altLang="en-US" sz="2400" dirty="0">
                <a:solidFill>
                  <a:srgbClr val="0070C0"/>
                </a:solidFill>
                <a:latin typeface="Arial" pitchFamily="34" charset="0"/>
              </a:rPr>
              <a:t>بفوائد التجديد</a:t>
            </a:r>
            <a:endParaRPr lang="en-GB" altLang="en-US" sz="2400" dirty="0">
              <a:solidFill>
                <a:srgbClr val="0070C0"/>
              </a:solidFill>
              <a:latin typeface="Arial" pitchFamily="34" charset="0"/>
            </a:endParaRPr>
          </a:p>
        </p:txBody>
      </p:sp>
      <p:sp>
        <p:nvSpPr>
          <p:cNvPr id="9" name="Rectangle 8"/>
          <p:cNvSpPr>
            <a:spLocks noChangeArrowheads="1"/>
          </p:cNvSpPr>
          <p:nvPr/>
        </p:nvSpPr>
        <p:spPr bwMode="auto">
          <a:xfrm>
            <a:off x="5334000" y="5410200"/>
            <a:ext cx="2971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a:t>
            </a:r>
            <a:endParaRPr lang="en-GB" altLang="en-US" sz="2400" b="1">
              <a:latin typeface="Arial" pitchFamily="34" charset="0"/>
            </a:endParaRPr>
          </a:p>
        </p:txBody>
      </p:sp>
      <p:sp>
        <p:nvSpPr>
          <p:cNvPr id="10" name="Rectangle 9"/>
          <p:cNvSpPr>
            <a:spLocks noChangeArrowheads="1"/>
          </p:cNvSpPr>
          <p:nvPr/>
        </p:nvSpPr>
        <p:spPr bwMode="auto">
          <a:xfrm>
            <a:off x="4724400" y="3962400"/>
            <a:ext cx="441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800 </a:t>
            </a:r>
            <a:r>
              <a:rPr lang="en-US" altLang="en-US" sz="2400" dirty="0" smtClean="0">
                <a:solidFill>
                  <a:srgbClr val="FF0000"/>
                </a:solidFill>
                <a:latin typeface="Arial" pitchFamily="34" charset="0"/>
              </a:rPr>
              <a:t>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فوائد تجديد أوراق القبض</a:t>
            </a:r>
            <a:endParaRPr lang="ar-SA" altLang="en-US" sz="2000" dirty="0">
              <a:latin typeface="Arial" pitchFamily="34" charset="0"/>
            </a:endParaRPr>
          </a:p>
        </p:txBody>
      </p:sp>
      <p:sp>
        <p:nvSpPr>
          <p:cNvPr id="11" name="Rectangle 10"/>
          <p:cNvSpPr>
            <a:spLocks noGrp="1" noChangeArrowheads="1"/>
          </p:cNvSpPr>
          <p:nvPr/>
        </p:nvSpPr>
        <p:spPr bwMode="auto">
          <a:xfrm>
            <a:off x="381000" y="30480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a:buFont typeface="Arial" pitchFamily="34" charset="0"/>
              <a:buNone/>
            </a:pPr>
            <a:r>
              <a:rPr lang="ar-SA" altLang="en-US" sz="2400" u="sng">
                <a:solidFill>
                  <a:srgbClr val="002060"/>
                </a:solidFill>
              </a:rPr>
              <a:t>في </a:t>
            </a:r>
            <a:r>
              <a:rPr lang="ar-SA" altLang="en-US" sz="2400" u="sng"/>
              <a:t>4/1</a:t>
            </a:r>
            <a:endParaRPr lang="en-GB" altLang="en-US" sz="2400">
              <a:solidFill>
                <a:srgbClr val="002060"/>
              </a:solidFill>
            </a:endParaRPr>
          </a:p>
        </p:txBody>
      </p:sp>
      <p:sp>
        <p:nvSpPr>
          <p:cNvPr id="12" name="Rectangle 11"/>
          <p:cNvSpPr>
            <a:spLocks noChangeArrowheads="1"/>
          </p:cNvSpPr>
          <p:nvPr/>
        </p:nvSpPr>
        <p:spPr bwMode="auto">
          <a:xfrm>
            <a:off x="762000" y="3581400"/>
            <a:ext cx="3962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61100</a:t>
            </a:r>
            <a:r>
              <a:rPr lang="ar-SA" altLang="en-US" sz="2400" dirty="0" smtClean="0">
                <a:latin typeface="Arial" pitchFamily="34" charset="0"/>
              </a:rPr>
              <a:t>     </a:t>
            </a:r>
            <a:r>
              <a:rPr lang="ar-SA" altLang="en-US" sz="2400" dirty="0">
                <a:latin typeface="Arial" pitchFamily="34" charset="0"/>
              </a:rPr>
              <a:t>من حـ/ أوراق القبض</a:t>
            </a:r>
            <a:endParaRPr lang="ar-SA" altLang="en-US" sz="2000" dirty="0">
              <a:latin typeface="Arial" pitchFamily="34" charset="0"/>
            </a:endParaRPr>
          </a:p>
        </p:txBody>
      </p:sp>
      <p:sp>
        <p:nvSpPr>
          <p:cNvPr id="13" name="Rectangle 12"/>
          <p:cNvSpPr>
            <a:spLocks noChangeArrowheads="1"/>
          </p:cNvSpPr>
          <p:nvPr/>
        </p:nvSpPr>
        <p:spPr bwMode="auto">
          <a:xfrm>
            <a:off x="533400" y="4810035"/>
            <a:ext cx="2971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400" dirty="0">
                <a:solidFill>
                  <a:srgbClr val="0070C0"/>
                </a:solidFill>
                <a:latin typeface="Arial" pitchFamily="34" charset="0"/>
              </a:rPr>
              <a:t> إثبات الكمبيالة الجديدة المسحوبة على محلات </a:t>
            </a:r>
            <a:r>
              <a:rPr lang="ar-SA" altLang="en-US" sz="2400" dirty="0" smtClean="0">
                <a:solidFill>
                  <a:srgbClr val="0070C0"/>
                </a:solidFill>
                <a:latin typeface="Arial" pitchFamily="34" charset="0"/>
              </a:rPr>
              <a:t>طارق</a:t>
            </a:r>
            <a:endParaRPr lang="en-GB" altLang="en-US" sz="2400" dirty="0">
              <a:solidFill>
                <a:srgbClr val="0070C0"/>
              </a:solidFill>
              <a:latin typeface="Arial" pitchFamily="34" charset="0"/>
            </a:endParaRPr>
          </a:p>
        </p:txBody>
      </p:sp>
      <p:sp>
        <p:nvSpPr>
          <p:cNvPr id="14" name="Rectangle 13"/>
          <p:cNvSpPr>
            <a:spLocks noChangeArrowheads="1"/>
          </p:cNvSpPr>
          <p:nvPr/>
        </p:nvSpPr>
        <p:spPr bwMode="auto">
          <a:xfrm>
            <a:off x="457200" y="5638800"/>
            <a:ext cx="2971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ــــــــــــــــــــــــــــــــــــــــــــ</a:t>
            </a:r>
            <a:endParaRPr lang="en-GB" altLang="en-US" sz="2400" b="1">
              <a:latin typeface="Arial" pitchFamily="34" charset="0"/>
            </a:endParaRPr>
          </a:p>
        </p:txBody>
      </p:sp>
      <p:sp>
        <p:nvSpPr>
          <p:cNvPr id="15" name="Rectangle 14"/>
          <p:cNvSpPr>
            <a:spLocks noChangeArrowheads="1"/>
          </p:cNvSpPr>
          <p:nvPr/>
        </p:nvSpPr>
        <p:spPr bwMode="auto">
          <a:xfrm>
            <a:off x="228600" y="4343400"/>
            <a:ext cx="3810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61100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المدينين</a:t>
            </a:r>
            <a:r>
              <a:rPr lang="ar-SA" altLang="en-US" sz="1800" b="1" dirty="0">
                <a:latin typeface="Arial" pitchFamily="34" charset="0"/>
              </a:rPr>
              <a:t>(محلات </a:t>
            </a:r>
            <a:r>
              <a:rPr lang="ar-SA" altLang="en-US" sz="1800" b="1" dirty="0" smtClean="0">
                <a:latin typeface="Arial" pitchFamily="34" charset="0"/>
              </a:rPr>
              <a:t>طارق)</a:t>
            </a:r>
            <a:endParaRPr lang="ar-SA" altLang="en-US" sz="1800" b="1" dirty="0">
              <a:latin typeface="Arial" pitchFamily="34" charset="0"/>
            </a:endParaRPr>
          </a:p>
        </p:txBody>
      </p:sp>
    </p:spTree>
    <p:extLst>
      <p:ext uri="{BB962C8B-B14F-4D97-AF65-F5344CB8AC3E}">
        <p14:creationId xmlns:p14="http://schemas.microsoft.com/office/powerpoint/2010/main" val="36612076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9" presetClass="entr" presetSubtype="0" accel="10000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33"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34"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5"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linds(horizontal)">
                                      <p:cBhvr>
                                        <p:cTn id="40" dur="5000"/>
                                        <p:tgtEl>
                                          <p:spTgt spid="1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linds(horizontal)">
                                      <p:cBhvr>
                                        <p:cTn id="45" dur="5000"/>
                                        <p:tgtEl>
                                          <p:spTgt spid="8"/>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blinds(horizontal)">
                                      <p:cBhvr>
                                        <p:cTn id="50" dur="500"/>
                                        <p:tgtEl>
                                          <p:spTgt spid="9"/>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4">
                                            <p:bg/>
                                          </p:spTgt>
                                        </p:tgtEl>
                                        <p:attrNameLst>
                                          <p:attrName>style.visibility</p:attrName>
                                        </p:attrNameLst>
                                      </p:cBhvr>
                                      <p:to>
                                        <p:strVal val="visible"/>
                                      </p:to>
                                    </p:set>
                                    <p:animEffect transition="in" filter="blinds(horizontal)">
                                      <p:cBhvr>
                                        <p:cTn id="55" dur="500"/>
                                        <p:tgtEl>
                                          <p:spTgt spid="4">
                                            <p:bg/>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4">
                                            <p:txEl>
                                              <p:pRg st="0" end="0"/>
                                            </p:txEl>
                                          </p:spTgt>
                                        </p:tgtEl>
                                        <p:attrNameLst>
                                          <p:attrName>style.visibility</p:attrName>
                                        </p:attrNameLst>
                                      </p:cBhvr>
                                      <p:to>
                                        <p:strVal val="visible"/>
                                      </p:to>
                                    </p:set>
                                    <p:animEffect transition="in" filter="blinds(horizontal)">
                                      <p:cBhvr>
                                        <p:cTn id="60" dur="500"/>
                                        <p:tgtEl>
                                          <p:spTgt spid="4">
                                            <p:txEl>
                                              <p:pRg st="0" end="0"/>
                                            </p:txEl>
                                          </p:spTgt>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4">
                                            <p:txEl>
                                              <p:pRg st="1" end="1"/>
                                            </p:txEl>
                                          </p:spTgt>
                                        </p:tgtEl>
                                        <p:attrNameLst>
                                          <p:attrName>style.visibility</p:attrName>
                                        </p:attrNameLst>
                                      </p:cBhvr>
                                      <p:to>
                                        <p:strVal val="visible"/>
                                      </p:to>
                                    </p:set>
                                    <p:animEffect transition="in" filter="blinds(horizontal)">
                                      <p:cBhvr>
                                        <p:cTn id="65" dur="500"/>
                                        <p:tgtEl>
                                          <p:spTgt spid="4">
                                            <p:txEl>
                                              <p:pRg st="1" end="1"/>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4">
                                            <p:txEl>
                                              <p:pRg st="2" end="2"/>
                                            </p:txEl>
                                          </p:spTgt>
                                        </p:tgtEl>
                                        <p:attrNameLst>
                                          <p:attrName>style.visibility</p:attrName>
                                        </p:attrNameLst>
                                      </p:cBhvr>
                                      <p:to>
                                        <p:strVal val="visible"/>
                                      </p:to>
                                    </p:set>
                                    <p:animEffect transition="in" filter="blinds(horizontal)">
                                      <p:cBhvr>
                                        <p:cTn id="70" dur="500"/>
                                        <p:tgtEl>
                                          <p:spTgt spid="4">
                                            <p:txEl>
                                              <p:pRg st="2" end="2"/>
                                            </p:txEl>
                                          </p:spTgt>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blinds(horizontal)">
                                      <p:cBhvr>
                                        <p:cTn id="75" dur="500"/>
                                        <p:tgtEl>
                                          <p:spTgt spid="11"/>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39" presetClass="entr" presetSubtype="0" accel="100000" fill="hold" grpId="0" nodeType="click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p:cTn id="80" dur="50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81" dur="50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82" dur="50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83" dur="5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blinds(horizontal)">
                                      <p:cBhvr>
                                        <p:cTn id="88" dur="5000"/>
                                        <p:tgtEl>
                                          <p:spTgt spid="15"/>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13"/>
                                        </p:tgtEl>
                                        <p:attrNameLst>
                                          <p:attrName>style.visibility</p:attrName>
                                        </p:attrNameLst>
                                      </p:cBhvr>
                                      <p:to>
                                        <p:strVal val="visible"/>
                                      </p:to>
                                    </p:set>
                                    <p:animEffect transition="in" filter="blinds(horizontal)">
                                      <p:cBhvr>
                                        <p:cTn id="93" dur="5000"/>
                                        <p:tgtEl>
                                          <p:spTgt spid="13"/>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blinds(horizontal)">
                                      <p:cBhvr>
                                        <p:cTn id="9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4" grpId="0" build="p" animBg="1"/>
      <p:bldP spid="6" grpId="0"/>
      <p:bldP spid="7" grpId="0"/>
      <p:bldP spid="8" grpId="0"/>
      <p:bldP spid="9" grpId="0"/>
      <p:bldP spid="10" grpId="0"/>
      <p:bldP spid="11" grpId="0"/>
      <p:bldP spid="12" grpId="0"/>
      <p:bldP spid="13"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9258300" cy="1143000"/>
          </a:xfrm>
        </p:spPr>
        <p:txBody>
          <a:bodyPr/>
          <a:lstStyle/>
          <a:p>
            <a:pPr algn="just" rtl="1">
              <a:defRPr/>
            </a:pPr>
            <a:r>
              <a:rPr lang="ar-SA" sz="2800" b="1" dirty="0" smtClean="0"/>
              <a:t>في حالة الاتفاق مع محلات الأمل على سداد جزء من قيمة الورقة، وسحب ورقة جديدة بالباقي، في هذه الحالة تحتسب فوائد التجديد على الجزء المتبقي فقط.</a:t>
            </a:r>
            <a:endParaRPr lang="en-GB" sz="2800" b="1" dirty="0"/>
          </a:p>
        </p:txBody>
      </p:sp>
      <p:sp>
        <p:nvSpPr>
          <p:cNvPr id="3" name="Content Placeholder 2"/>
          <p:cNvSpPr>
            <a:spLocks noGrp="1"/>
          </p:cNvSpPr>
          <p:nvPr>
            <p:ph idx="1"/>
          </p:nvPr>
        </p:nvSpPr>
        <p:spPr>
          <a:xfrm>
            <a:off x="381000" y="1600200"/>
            <a:ext cx="9144000" cy="4525963"/>
          </a:xfrm>
        </p:spPr>
        <p:txBody>
          <a:bodyPr/>
          <a:lstStyle/>
          <a:p>
            <a:pPr algn="just" rtl="1"/>
            <a:r>
              <a:rPr lang="ar-SA" altLang="en-US" sz="2800" dirty="0" smtClean="0">
                <a:cs typeface="Arial" pitchFamily="34" charset="0"/>
              </a:rPr>
              <a:t>افترض أن المنشأة اتفقت مع محلات طارق في 4/1على تحصيل نصف المستحق عليها نقدًاً بالإضافة إلى المصاريف القضائية، وسحب كمبيالة جديدة بالباقي  تستحق بعد شهرين مع احتساب فوائد تجديد بمعدل8% سنوياً.</a:t>
            </a:r>
          </a:p>
          <a:p>
            <a:r>
              <a:rPr lang="ar-SA" altLang="en-US" sz="2800" dirty="0" smtClean="0">
                <a:solidFill>
                  <a:srgbClr val="FF0000"/>
                </a:solidFill>
                <a:cs typeface="Arial" pitchFamily="34" charset="0"/>
              </a:rPr>
              <a:t>المسدد نقداً = 30000 + 300 = 30300 ريال</a:t>
            </a:r>
          </a:p>
          <a:p>
            <a:endParaRPr lang="ar-SA" altLang="en-US" sz="2800" dirty="0" smtClean="0">
              <a:cs typeface="Arial" pitchFamily="34" charset="0"/>
            </a:endParaRPr>
          </a:p>
          <a:p>
            <a:endParaRPr lang="en-GB" altLang="en-US" sz="2800" dirty="0" smtClean="0">
              <a:cs typeface="Arial" pitchFamily="34" charset="0"/>
            </a:endParaRPr>
          </a:p>
        </p:txBody>
      </p:sp>
      <p:sp>
        <p:nvSpPr>
          <p:cNvPr id="25805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B9CA700A-7A41-43AC-BF89-85B1CF4F6F05}" type="slidenum">
              <a:rPr lang="ar-SA" altLang="en-US" sz="1200" smtClean="0">
                <a:solidFill>
                  <a:schemeClr val="bg1"/>
                </a:solidFill>
              </a:rPr>
              <a:pPr eaLnBrk="1" hangingPunct="1">
                <a:spcBef>
                  <a:spcPct val="0"/>
                </a:spcBef>
                <a:buFontTx/>
                <a:buNone/>
              </a:pPr>
              <a:t>11</a:t>
            </a:fld>
            <a:endParaRPr lang="en-US" altLang="en-US" sz="1200" smtClean="0">
              <a:solidFill>
                <a:schemeClr val="bg1"/>
              </a:solidFill>
            </a:endParaRPr>
          </a:p>
        </p:txBody>
      </p:sp>
      <p:sp>
        <p:nvSpPr>
          <p:cNvPr id="5" name="Rectangle 4"/>
          <p:cNvSpPr>
            <a:spLocks noGrp="1" noChangeArrowheads="1"/>
          </p:cNvSpPr>
          <p:nvPr/>
        </p:nvSpPr>
        <p:spPr bwMode="auto">
          <a:xfrm>
            <a:off x="381000" y="32766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a:buFont typeface="Arial" pitchFamily="34" charset="0"/>
              <a:buNone/>
            </a:pPr>
            <a:r>
              <a:rPr lang="ar-SA" altLang="en-US" sz="2400" u="sng">
                <a:solidFill>
                  <a:srgbClr val="002060"/>
                </a:solidFill>
              </a:rPr>
              <a:t>في </a:t>
            </a:r>
            <a:r>
              <a:rPr lang="ar-SA" altLang="en-US" sz="2400" u="sng"/>
              <a:t>4/1</a:t>
            </a:r>
            <a:endParaRPr lang="en-GB" altLang="en-US" sz="2400">
              <a:solidFill>
                <a:srgbClr val="002060"/>
              </a:solidFill>
            </a:endParaRPr>
          </a:p>
        </p:txBody>
      </p:sp>
      <p:sp>
        <p:nvSpPr>
          <p:cNvPr id="6" name="Rectangle 5"/>
          <p:cNvSpPr>
            <a:spLocks noChangeArrowheads="1"/>
          </p:cNvSpPr>
          <p:nvPr/>
        </p:nvSpPr>
        <p:spPr bwMode="auto">
          <a:xfrm>
            <a:off x="1435100" y="3810000"/>
            <a:ext cx="70231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dirty="0" smtClean="0">
                <a:solidFill>
                  <a:srgbClr val="FF0000"/>
                </a:solidFill>
                <a:latin typeface="Arial" pitchFamily="34" charset="0"/>
              </a:rPr>
              <a:t>30300</a:t>
            </a:r>
            <a:r>
              <a:rPr lang="ar-SA" altLang="en-US" sz="2800" dirty="0" smtClean="0">
                <a:latin typeface="Arial" pitchFamily="34" charset="0"/>
              </a:rPr>
              <a:t>                </a:t>
            </a:r>
            <a:r>
              <a:rPr lang="ar-SA" altLang="en-US" sz="2800" dirty="0">
                <a:latin typeface="Arial" pitchFamily="34" charset="0"/>
              </a:rPr>
              <a:t>من حـ/ الصندوق</a:t>
            </a:r>
          </a:p>
        </p:txBody>
      </p:sp>
      <p:sp>
        <p:nvSpPr>
          <p:cNvPr id="7" name="Rectangle 7"/>
          <p:cNvSpPr>
            <a:spLocks noChangeArrowheads="1"/>
          </p:cNvSpPr>
          <p:nvPr/>
        </p:nvSpPr>
        <p:spPr bwMode="auto">
          <a:xfrm>
            <a:off x="990600" y="5181600"/>
            <a:ext cx="4953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400" dirty="0">
                <a:solidFill>
                  <a:srgbClr val="0070C0"/>
                </a:solidFill>
                <a:latin typeface="Arial" pitchFamily="34" charset="0"/>
              </a:rPr>
              <a:t> </a:t>
            </a:r>
            <a:r>
              <a:rPr lang="ar-SA" altLang="en-US" sz="2400" b="1" dirty="0">
                <a:solidFill>
                  <a:srgbClr val="0070C0"/>
                </a:solidFill>
                <a:latin typeface="Arial" pitchFamily="34" charset="0"/>
              </a:rPr>
              <a:t>إثبات سداد محلات </a:t>
            </a:r>
            <a:r>
              <a:rPr lang="ar-SA" altLang="en-US" sz="2400" b="1" dirty="0" smtClean="0">
                <a:solidFill>
                  <a:srgbClr val="0070C0"/>
                </a:solidFill>
                <a:latin typeface="Arial" pitchFamily="34" charset="0"/>
              </a:rPr>
              <a:t>طارق </a:t>
            </a:r>
            <a:r>
              <a:rPr lang="ar-SA" altLang="en-US" sz="2400" b="1" dirty="0">
                <a:solidFill>
                  <a:srgbClr val="0070C0"/>
                </a:solidFill>
                <a:latin typeface="Arial" pitchFamily="34" charset="0"/>
              </a:rPr>
              <a:t>نصف قيمة الكمبيالة المستحقة عليها نقداً</a:t>
            </a:r>
            <a:endParaRPr lang="en-GB" altLang="en-US" sz="2400" b="1" dirty="0">
              <a:solidFill>
                <a:srgbClr val="0070C0"/>
              </a:solidFill>
              <a:latin typeface="Arial" pitchFamily="34" charset="0"/>
            </a:endParaRPr>
          </a:p>
        </p:txBody>
      </p:sp>
      <p:sp>
        <p:nvSpPr>
          <p:cNvPr id="8" name="Rectangle 7"/>
          <p:cNvSpPr>
            <a:spLocks noChangeArrowheads="1"/>
          </p:cNvSpPr>
          <p:nvPr/>
        </p:nvSpPr>
        <p:spPr bwMode="auto">
          <a:xfrm>
            <a:off x="914400" y="5867400"/>
            <a:ext cx="4648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a:latin typeface="Arial" pitchFamily="34" charset="0"/>
              </a:rPr>
              <a:t>ــــــــــــــــــــــــــــــــــــــــــــــــــــــــــــ</a:t>
            </a:r>
            <a:endParaRPr lang="en-GB" altLang="en-US" sz="2400">
              <a:latin typeface="Arial" pitchFamily="34" charset="0"/>
            </a:endParaRPr>
          </a:p>
        </p:txBody>
      </p:sp>
      <p:sp>
        <p:nvSpPr>
          <p:cNvPr id="9" name="Rectangle 8"/>
          <p:cNvSpPr>
            <a:spLocks noChangeArrowheads="1"/>
          </p:cNvSpPr>
          <p:nvPr/>
        </p:nvSpPr>
        <p:spPr bwMode="auto">
          <a:xfrm>
            <a:off x="762000" y="4572000"/>
            <a:ext cx="6858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dirty="0" smtClean="0">
                <a:solidFill>
                  <a:srgbClr val="FF0000"/>
                </a:solidFill>
                <a:latin typeface="Arial" pitchFamily="34" charset="0"/>
              </a:rPr>
              <a:t>30300                </a:t>
            </a:r>
            <a:r>
              <a:rPr lang="ar-SA" altLang="en-US" sz="2800" dirty="0">
                <a:latin typeface="Arial" pitchFamily="34" charset="0"/>
              </a:rPr>
              <a:t>إلى</a:t>
            </a:r>
            <a:r>
              <a:rPr lang="ar-SA" altLang="en-US" sz="2800" dirty="0">
                <a:solidFill>
                  <a:srgbClr val="FF0000"/>
                </a:solidFill>
                <a:latin typeface="Arial" pitchFamily="34" charset="0"/>
              </a:rPr>
              <a:t> </a:t>
            </a:r>
            <a:r>
              <a:rPr lang="ar-SA" altLang="en-US" sz="2800" dirty="0">
                <a:latin typeface="Arial" pitchFamily="34" charset="0"/>
              </a:rPr>
              <a:t>حـ/ المدينين (محلات </a:t>
            </a:r>
            <a:r>
              <a:rPr lang="ar-SA" altLang="en-US" sz="2800" dirty="0" smtClean="0">
                <a:latin typeface="Arial" pitchFamily="34" charset="0"/>
              </a:rPr>
              <a:t>طارق)</a:t>
            </a:r>
            <a:endParaRPr lang="ar-SA" altLang="en-US" sz="2800" dirty="0">
              <a:latin typeface="Arial" pitchFamily="34" charset="0"/>
            </a:endParaRPr>
          </a:p>
        </p:txBody>
      </p:sp>
    </p:spTree>
    <p:extLst>
      <p:ext uri="{BB962C8B-B14F-4D97-AF65-F5344CB8AC3E}">
        <p14:creationId xmlns:p14="http://schemas.microsoft.com/office/powerpoint/2010/main" val="4548534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linds(horizontal)">
                                      <p:cBhvr>
                                        <p:cTn id="35" dur="5000"/>
                                        <p:tgtEl>
                                          <p:spTgt spid="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linds(horizontal)">
                                      <p:cBhvr>
                                        <p:cTn id="40" dur="5000"/>
                                        <p:tgtEl>
                                          <p:spTgt spid="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linds(horizontal)">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2800" dirty="0" smtClean="0"/>
              <a:t>فوائد التجديد = 30000 × 8% × (2 ÷ 12) = 400 ريال</a:t>
            </a:r>
            <a:br>
              <a:rPr lang="ar-SA" sz="2800" dirty="0" smtClean="0"/>
            </a:br>
            <a:r>
              <a:rPr lang="ar-SA" sz="2800" dirty="0" smtClean="0">
                <a:solidFill>
                  <a:srgbClr val="FF0000"/>
                </a:solidFill>
              </a:rPr>
              <a:t>قيمة الكمبيالة الجديدة = 30000 + 400 = 30400 ريال</a:t>
            </a:r>
            <a:endParaRPr lang="en-GB" sz="2800" dirty="0">
              <a:solidFill>
                <a:srgbClr val="FF0000"/>
              </a:solidFill>
            </a:endParaRPr>
          </a:p>
        </p:txBody>
      </p:sp>
      <p:sp>
        <p:nvSpPr>
          <p:cNvPr id="3" name="Content Placeholder 2"/>
          <p:cNvSpPr>
            <a:spLocks noGrp="1"/>
          </p:cNvSpPr>
          <p:nvPr>
            <p:ph sz="half" idx="13"/>
          </p:nvPr>
        </p:nvSpPr>
        <p:spPr>
          <a:xfrm>
            <a:off x="5026025" y="1600200"/>
            <a:ext cx="4387850" cy="4114800"/>
          </a:xfrm>
          <a:solidFill>
            <a:schemeClr val="accent6">
              <a:lumMod val="20000"/>
              <a:lumOff val="80000"/>
            </a:schemeClr>
          </a:solidFill>
        </p:spPr>
        <p:txBody>
          <a:bodyPr/>
          <a:lstStyle/>
          <a:p>
            <a:pPr>
              <a:defRPr/>
            </a:pPr>
            <a:endParaRPr lang="en-GB" dirty="0"/>
          </a:p>
        </p:txBody>
      </p:sp>
      <p:sp>
        <p:nvSpPr>
          <p:cNvPr id="4" name="Content Placeholder 3"/>
          <p:cNvSpPr>
            <a:spLocks noGrp="1"/>
          </p:cNvSpPr>
          <p:nvPr>
            <p:ph sz="half" idx="1"/>
          </p:nvPr>
        </p:nvSpPr>
        <p:spPr>
          <a:xfrm>
            <a:off x="457200" y="1600200"/>
            <a:ext cx="4389438" cy="4114800"/>
          </a:xfrm>
          <a:solidFill>
            <a:schemeClr val="accent1">
              <a:lumMod val="20000"/>
              <a:lumOff val="80000"/>
            </a:schemeClr>
          </a:solidFill>
        </p:spPr>
        <p:txBody>
          <a:bodyPr/>
          <a:lstStyle/>
          <a:p>
            <a:pPr>
              <a:defRPr/>
            </a:pPr>
            <a:endParaRPr lang="en-GB" dirty="0"/>
          </a:p>
        </p:txBody>
      </p:sp>
      <p:sp>
        <p:nvSpPr>
          <p:cNvPr id="259077" name="Slide Number Placeholder 4"/>
          <p:cNvSpPr>
            <a:spLocks noGrp="1"/>
          </p:cNvSpPr>
          <p:nvPr>
            <p:ph type="sldNum" sz="quarter" idx="4294967295"/>
          </p:nvPr>
        </p:nvSpPr>
        <p:spPr bwMode="auto">
          <a:xfrm>
            <a:off x="5105401" y="6453336"/>
            <a:ext cx="351656" cy="2887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D7304C82-2FD3-45D2-AF21-2F6F39CC4A76}" type="slidenum">
              <a:rPr lang="ar-SA" altLang="en-US" sz="1200" smtClean="0">
                <a:solidFill>
                  <a:schemeClr val="bg1"/>
                </a:solidFill>
              </a:rPr>
              <a:pPr eaLnBrk="1" hangingPunct="1">
                <a:spcBef>
                  <a:spcPct val="0"/>
                </a:spcBef>
                <a:buFontTx/>
                <a:buNone/>
              </a:pPr>
              <a:t>12</a:t>
            </a:fld>
            <a:endParaRPr lang="en-US" altLang="en-US" sz="1200" dirty="0" smtClean="0">
              <a:solidFill>
                <a:schemeClr val="bg1"/>
              </a:solidFill>
            </a:endParaRPr>
          </a:p>
        </p:txBody>
      </p:sp>
      <p:sp>
        <p:nvSpPr>
          <p:cNvPr id="6" name="Rectangle 5"/>
          <p:cNvSpPr>
            <a:spLocks noGrp="1" noChangeArrowheads="1"/>
          </p:cNvSpPr>
          <p:nvPr/>
        </p:nvSpPr>
        <p:spPr bwMode="auto">
          <a:xfrm>
            <a:off x="5105400" y="18288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a:buFont typeface="Arial" pitchFamily="34" charset="0"/>
              <a:buNone/>
            </a:pPr>
            <a:r>
              <a:rPr lang="ar-SA" altLang="en-US" sz="2400" u="sng">
                <a:solidFill>
                  <a:srgbClr val="002060"/>
                </a:solidFill>
              </a:rPr>
              <a:t>في </a:t>
            </a:r>
            <a:r>
              <a:rPr lang="ar-SA" altLang="en-US" sz="2400" u="sng"/>
              <a:t>4/1</a:t>
            </a:r>
            <a:endParaRPr lang="en-GB" altLang="en-US" sz="2400">
              <a:solidFill>
                <a:srgbClr val="002060"/>
              </a:solidFill>
            </a:endParaRPr>
          </a:p>
        </p:txBody>
      </p:sp>
      <p:sp>
        <p:nvSpPr>
          <p:cNvPr id="7" name="Rectangle 6"/>
          <p:cNvSpPr>
            <a:spLocks noChangeArrowheads="1"/>
          </p:cNvSpPr>
          <p:nvPr/>
        </p:nvSpPr>
        <p:spPr bwMode="auto">
          <a:xfrm>
            <a:off x="5334000" y="2743200"/>
            <a:ext cx="3962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400</a:t>
            </a:r>
            <a:r>
              <a:rPr lang="ar-SA" altLang="en-US" sz="2400" dirty="0" smtClean="0">
                <a:latin typeface="Arial" pitchFamily="34" charset="0"/>
              </a:rPr>
              <a:t>    </a:t>
            </a:r>
            <a:r>
              <a:rPr lang="ar-SA" altLang="en-US" sz="2400" dirty="0">
                <a:latin typeface="Arial" pitchFamily="34" charset="0"/>
              </a:rPr>
              <a:t>من حـ/ المدينين </a:t>
            </a:r>
            <a:r>
              <a:rPr lang="ar-SA" altLang="en-US" sz="2000" dirty="0">
                <a:latin typeface="Arial" pitchFamily="34" charset="0"/>
              </a:rPr>
              <a:t>(محلات </a:t>
            </a:r>
            <a:r>
              <a:rPr lang="ar-SA" altLang="en-US" sz="2000" dirty="0" smtClean="0">
                <a:latin typeface="Arial" pitchFamily="34" charset="0"/>
              </a:rPr>
              <a:t>طارق)</a:t>
            </a:r>
            <a:endParaRPr lang="ar-SA" altLang="en-US" sz="2000" dirty="0">
              <a:latin typeface="Arial" pitchFamily="34" charset="0"/>
            </a:endParaRPr>
          </a:p>
        </p:txBody>
      </p:sp>
      <p:sp>
        <p:nvSpPr>
          <p:cNvPr id="8" name="Rectangle 7"/>
          <p:cNvSpPr>
            <a:spLocks noChangeArrowheads="1"/>
          </p:cNvSpPr>
          <p:nvPr/>
        </p:nvSpPr>
        <p:spPr bwMode="auto">
          <a:xfrm>
            <a:off x="5334000" y="4038600"/>
            <a:ext cx="2971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400" dirty="0">
                <a:solidFill>
                  <a:srgbClr val="0070C0"/>
                </a:solidFill>
                <a:latin typeface="Arial" pitchFamily="34" charset="0"/>
              </a:rPr>
              <a:t> إثبات تحميل محلات </a:t>
            </a:r>
            <a:r>
              <a:rPr lang="ar-SA" altLang="en-US" sz="2400" dirty="0" smtClean="0">
                <a:solidFill>
                  <a:srgbClr val="0070C0"/>
                </a:solidFill>
                <a:latin typeface="Arial" pitchFamily="34" charset="0"/>
              </a:rPr>
              <a:t>طارق </a:t>
            </a:r>
            <a:r>
              <a:rPr lang="ar-SA" altLang="en-US" sz="2400" dirty="0">
                <a:solidFill>
                  <a:srgbClr val="0070C0"/>
                </a:solidFill>
                <a:latin typeface="Arial" pitchFamily="34" charset="0"/>
              </a:rPr>
              <a:t>بفوائد التجديد</a:t>
            </a:r>
            <a:endParaRPr lang="en-GB" altLang="en-US" sz="2400" dirty="0">
              <a:solidFill>
                <a:srgbClr val="0070C0"/>
              </a:solidFill>
              <a:latin typeface="Arial" pitchFamily="34" charset="0"/>
            </a:endParaRPr>
          </a:p>
        </p:txBody>
      </p:sp>
      <p:sp>
        <p:nvSpPr>
          <p:cNvPr id="9" name="Rectangle 8"/>
          <p:cNvSpPr>
            <a:spLocks noChangeArrowheads="1"/>
          </p:cNvSpPr>
          <p:nvPr/>
        </p:nvSpPr>
        <p:spPr bwMode="auto">
          <a:xfrm>
            <a:off x="5334000" y="4800600"/>
            <a:ext cx="2971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a:t>
            </a:r>
            <a:endParaRPr lang="en-GB" altLang="en-US" sz="2400" b="1">
              <a:latin typeface="Arial" pitchFamily="34" charset="0"/>
            </a:endParaRPr>
          </a:p>
        </p:txBody>
      </p:sp>
      <p:sp>
        <p:nvSpPr>
          <p:cNvPr id="10" name="Rectangle 9"/>
          <p:cNvSpPr>
            <a:spLocks noChangeArrowheads="1"/>
          </p:cNvSpPr>
          <p:nvPr/>
        </p:nvSpPr>
        <p:spPr bwMode="auto">
          <a:xfrm>
            <a:off x="4953000" y="3352800"/>
            <a:ext cx="4114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400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فوائد تجديد أوراق القبض</a:t>
            </a:r>
            <a:endParaRPr lang="ar-SA" altLang="en-US" sz="2000" dirty="0">
              <a:latin typeface="Arial" pitchFamily="34" charset="0"/>
            </a:endParaRPr>
          </a:p>
        </p:txBody>
      </p:sp>
      <p:sp>
        <p:nvSpPr>
          <p:cNvPr id="11" name="Rectangle 10"/>
          <p:cNvSpPr>
            <a:spLocks noGrp="1" noChangeArrowheads="1"/>
          </p:cNvSpPr>
          <p:nvPr/>
        </p:nvSpPr>
        <p:spPr bwMode="auto">
          <a:xfrm>
            <a:off x="457200" y="19050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a:buFont typeface="Arial" pitchFamily="34" charset="0"/>
              <a:buNone/>
            </a:pPr>
            <a:r>
              <a:rPr lang="ar-SA" altLang="en-US" sz="2400" u="sng">
                <a:solidFill>
                  <a:srgbClr val="002060"/>
                </a:solidFill>
              </a:rPr>
              <a:t>في </a:t>
            </a:r>
            <a:r>
              <a:rPr lang="ar-SA" altLang="en-US" sz="2400" u="sng"/>
              <a:t>4/1</a:t>
            </a:r>
            <a:endParaRPr lang="en-GB" altLang="en-US" sz="2400">
              <a:solidFill>
                <a:srgbClr val="002060"/>
              </a:solidFill>
            </a:endParaRPr>
          </a:p>
        </p:txBody>
      </p:sp>
      <p:sp>
        <p:nvSpPr>
          <p:cNvPr id="12" name="Rectangle 11"/>
          <p:cNvSpPr>
            <a:spLocks noChangeArrowheads="1"/>
          </p:cNvSpPr>
          <p:nvPr/>
        </p:nvSpPr>
        <p:spPr bwMode="auto">
          <a:xfrm>
            <a:off x="838200" y="2743200"/>
            <a:ext cx="3962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30400</a:t>
            </a:r>
            <a:r>
              <a:rPr lang="ar-SA" altLang="en-US" sz="2400" dirty="0" smtClean="0">
                <a:latin typeface="Arial" pitchFamily="34" charset="0"/>
              </a:rPr>
              <a:t>    </a:t>
            </a:r>
            <a:r>
              <a:rPr lang="ar-SA" altLang="en-US" sz="2400" dirty="0">
                <a:latin typeface="Arial" pitchFamily="34" charset="0"/>
              </a:rPr>
              <a:t>من حـ/ أوراق القبض</a:t>
            </a:r>
            <a:endParaRPr lang="ar-SA" altLang="en-US" sz="2000" dirty="0">
              <a:latin typeface="Arial" pitchFamily="34" charset="0"/>
            </a:endParaRPr>
          </a:p>
        </p:txBody>
      </p:sp>
      <p:sp>
        <p:nvSpPr>
          <p:cNvPr id="13" name="Rectangle 12"/>
          <p:cNvSpPr>
            <a:spLocks noChangeArrowheads="1"/>
          </p:cNvSpPr>
          <p:nvPr/>
        </p:nvSpPr>
        <p:spPr bwMode="auto">
          <a:xfrm>
            <a:off x="457200" y="4038600"/>
            <a:ext cx="3200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200" dirty="0">
                <a:solidFill>
                  <a:srgbClr val="0070C0"/>
                </a:solidFill>
                <a:latin typeface="Arial" pitchFamily="34" charset="0"/>
              </a:rPr>
              <a:t> إثبات سحب كمبيالة جديدة بباقي المستحق على محلات </a:t>
            </a:r>
            <a:r>
              <a:rPr lang="ar-SA" altLang="en-US" sz="2200" dirty="0" smtClean="0">
                <a:solidFill>
                  <a:srgbClr val="0070C0"/>
                </a:solidFill>
                <a:latin typeface="Arial" pitchFamily="34" charset="0"/>
              </a:rPr>
              <a:t>طارق</a:t>
            </a:r>
            <a:endParaRPr lang="en-GB" altLang="en-US" sz="2200" dirty="0">
              <a:solidFill>
                <a:srgbClr val="0070C0"/>
              </a:solidFill>
              <a:latin typeface="Arial" pitchFamily="34" charset="0"/>
            </a:endParaRPr>
          </a:p>
        </p:txBody>
      </p:sp>
      <p:sp>
        <p:nvSpPr>
          <p:cNvPr id="14" name="Rectangle 13"/>
          <p:cNvSpPr>
            <a:spLocks noChangeArrowheads="1"/>
          </p:cNvSpPr>
          <p:nvPr/>
        </p:nvSpPr>
        <p:spPr bwMode="auto">
          <a:xfrm>
            <a:off x="685800" y="4800600"/>
            <a:ext cx="2971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a:t>
            </a:r>
            <a:endParaRPr lang="en-GB" altLang="en-US" sz="2400" b="1">
              <a:latin typeface="Arial" pitchFamily="34" charset="0"/>
            </a:endParaRPr>
          </a:p>
        </p:txBody>
      </p:sp>
      <p:sp>
        <p:nvSpPr>
          <p:cNvPr id="15" name="Rectangle 14"/>
          <p:cNvSpPr>
            <a:spLocks noChangeArrowheads="1"/>
          </p:cNvSpPr>
          <p:nvPr/>
        </p:nvSpPr>
        <p:spPr bwMode="auto">
          <a:xfrm>
            <a:off x="457200" y="3429000"/>
            <a:ext cx="434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30400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حـ/المدينين </a:t>
            </a:r>
            <a:r>
              <a:rPr lang="ar-SA" altLang="en-US" sz="2000" dirty="0">
                <a:latin typeface="Arial" pitchFamily="34" charset="0"/>
              </a:rPr>
              <a:t>(محلات </a:t>
            </a:r>
            <a:r>
              <a:rPr lang="ar-SA" altLang="en-US" sz="2000" dirty="0" smtClean="0">
                <a:latin typeface="Arial" pitchFamily="34" charset="0"/>
              </a:rPr>
              <a:t>طارق)</a:t>
            </a:r>
            <a:endParaRPr lang="ar-SA" altLang="en-US" sz="2000" dirty="0">
              <a:latin typeface="Arial" pitchFamily="34" charset="0"/>
            </a:endParaRPr>
          </a:p>
        </p:txBody>
      </p:sp>
    </p:spTree>
    <p:extLst>
      <p:ext uri="{BB962C8B-B14F-4D97-AF65-F5344CB8AC3E}">
        <p14:creationId xmlns:p14="http://schemas.microsoft.com/office/powerpoint/2010/main" val="41432762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nodePh="1">
                                  <p:stCondLst>
                                    <p:cond delay="0"/>
                                  </p:stCondLst>
                                  <p:endCondLst>
                                    <p:cond evt="begin" delay="0">
                                      <p:tn val="15"/>
                                    </p:cond>
                                  </p:end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4">
                                            <p:bg/>
                                          </p:spTgt>
                                        </p:tgtEl>
                                        <p:attrNameLst>
                                          <p:attrName>style.visibility</p:attrName>
                                        </p:attrNameLst>
                                      </p:cBhvr>
                                      <p:to>
                                        <p:strVal val="visible"/>
                                      </p:to>
                                    </p:set>
                                    <p:animEffect transition="in" filter="blinds(horizontal)">
                                      <p:cBhvr>
                                        <p:cTn id="50" dur="500"/>
                                        <p:tgtEl>
                                          <p:spTgt spid="4">
                                            <p:bg/>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nodePh="1">
                                  <p:stCondLst>
                                    <p:cond delay="0"/>
                                  </p:stCondLst>
                                  <p:endCondLst>
                                    <p:cond evt="begin" delay="0">
                                      <p:tn val="53"/>
                                    </p:cond>
                                  </p:endCondLst>
                                  <p:childTnLst>
                                    <p:set>
                                      <p:cBhvr>
                                        <p:cTn id="54" dur="1" fill="hold">
                                          <p:stCondLst>
                                            <p:cond delay="0"/>
                                          </p:stCondLst>
                                        </p:cTn>
                                        <p:tgtEl>
                                          <p:spTgt spid="4">
                                            <p:txEl>
                                              <p:pRg st="0" end="0"/>
                                            </p:txEl>
                                          </p:spTgt>
                                        </p:tgtEl>
                                        <p:attrNameLst>
                                          <p:attrName>style.visibility</p:attrName>
                                        </p:attrNameLst>
                                      </p:cBhvr>
                                      <p:to>
                                        <p:strVal val="visible"/>
                                      </p:to>
                                    </p:set>
                                    <p:animEffect transition="in" filter="blinds(horizontal)">
                                      <p:cBhvr>
                                        <p:cTn id="55" dur="500"/>
                                        <p:tgtEl>
                                          <p:spTgt spid="4">
                                            <p:txEl>
                                              <p:pRg st="0" end="0"/>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blinds(horizontal)">
                                      <p:cBhvr>
                                        <p:cTn id="60" dur="500"/>
                                        <p:tgtEl>
                                          <p:spTgt spid="11"/>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9" presetClass="entr" presetSubtype="0" accel="100000" fill="hold" grpId="0" nodeType="click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66" dur="50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67" dur="50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68" dur="5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blinds(horizontal)">
                                      <p:cBhvr>
                                        <p:cTn id="73" dur="5000"/>
                                        <p:tgtEl>
                                          <p:spTgt spid="15"/>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blinds(horizontal)">
                                      <p:cBhvr>
                                        <p:cTn id="78" dur="5000"/>
                                        <p:tgtEl>
                                          <p:spTgt spid="13"/>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blinds(horizontal)">
                                      <p:cBhvr>
                                        <p:cTn id="8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4" grpId="0" build="p" animBg="1"/>
      <p:bldP spid="6" grpId="0"/>
      <p:bldP spid="7" grpId="0"/>
      <p:bldP spid="8" grpId="0"/>
      <p:bldP spid="9" grpId="0"/>
      <p:bldP spid="10" grpId="0"/>
      <p:bldP spid="11" grpId="0"/>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sz="3200" dirty="0" smtClean="0">
                <a:solidFill>
                  <a:srgbClr val="FF0000"/>
                </a:solidFill>
              </a:rPr>
              <a:t>Notes Payable   </a:t>
            </a:r>
            <a:r>
              <a:rPr lang="ar-SA" sz="3200" b="1" dirty="0" smtClean="0"/>
              <a:t>أوراق الدفع</a:t>
            </a:r>
            <a:r>
              <a:rPr lang="en-GB" sz="3200" b="1" dirty="0" smtClean="0"/>
              <a:t>  </a:t>
            </a:r>
            <a:endParaRPr lang="en-GB" sz="3200" b="1" dirty="0"/>
          </a:p>
        </p:txBody>
      </p:sp>
      <p:sp>
        <p:nvSpPr>
          <p:cNvPr id="3" name="Content Placeholder 2"/>
          <p:cNvSpPr>
            <a:spLocks noGrp="1"/>
          </p:cNvSpPr>
          <p:nvPr>
            <p:ph idx="1"/>
          </p:nvPr>
        </p:nvSpPr>
        <p:spPr/>
        <p:txBody>
          <a:bodyPr/>
          <a:lstStyle/>
          <a:p>
            <a:pPr algn="just" rtl="1"/>
            <a:r>
              <a:rPr lang="ar-SA" altLang="en-US" dirty="0" smtClean="0">
                <a:cs typeface="Arial" pitchFamily="34" charset="0"/>
              </a:rPr>
              <a:t>تعتبر الأوراق التجارية المتمثلة في الكمبيالات والسندات </a:t>
            </a:r>
            <a:r>
              <a:rPr lang="ar-SA" altLang="en-US" dirty="0" err="1" smtClean="0">
                <a:cs typeface="Arial" pitchFamily="34" charset="0"/>
              </a:rPr>
              <a:t>الإذنية</a:t>
            </a:r>
            <a:r>
              <a:rPr lang="ar-SA" altLang="en-US" dirty="0" smtClean="0">
                <a:cs typeface="Arial" pitchFamily="34" charset="0"/>
              </a:rPr>
              <a:t> التزامات على المدينين أو المسحوب عليهم وتعتبر أوراق دفع من وجهة نظرهم</a:t>
            </a:r>
          </a:p>
          <a:p>
            <a:pPr algn="just" rtl="1"/>
            <a:r>
              <a:rPr lang="ar-SA" altLang="en-US" b="1" dirty="0" smtClean="0">
                <a:solidFill>
                  <a:srgbClr val="FF0000"/>
                </a:solidFill>
                <a:cs typeface="Arial" pitchFamily="34" charset="0"/>
              </a:rPr>
              <a:t>مثال: </a:t>
            </a:r>
            <a:r>
              <a:rPr lang="ar-SA" altLang="en-US" dirty="0" smtClean="0">
                <a:cs typeface="Arial" pitchFamily="34" charset="0"/>
              </a:rPr>
              <a:t>اشترت منشأة المجد بضاعة من محلات جابر بمبلغ 80000 ريال على الحساب في 1431/1/1هـ ، وفي نفس التاريخ قبلت المنشأة كمبيالة لأمر محلات جابر تستحق السداد بعد شهرين في 1431/3/1هـ، وقد قامت المنشاة بسداد المستحق لمحلات جابر في تاريخ الاستحقاق.</a:t>
            </a:r>
            <a:endParaRPr lang="en-GB" altLang="en-US" dirty="0" smtClean="0">
              <a:cs typeface="Arial" pitchFamily="34" charset="0"/>
            </a:endParaRPr>
          </a:p>
        </p:txBody>
      </p:sp>
      <p:sp>
        <p:nvSpPr>
          <p:cNvPr id="26010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69BDA82A-E840-4C6D-A168-72FA682AF222}" type="slidenum">
              <a:rPr lang="ar-SA" altLang="en-US" sz="1200" smtClean="0">
                <a:solidFill>
                  <a:schemeClr val="bg1"/>
                </a:solidFill>
              </a:rPr>
              <a:pPr eaLnBrk="1" hangingPunct="1">
                <a:spcBef>
                  <a:spcPct val="0"/>
                </a:spcBef>
                <a:buFontTx/>
                <a:buNone/>
              </a:pPr>
              <a:t>13</a:t>
            </a:fld>
            <a:endParaRPr lang="en-US" altLang="en-US" sz="1200" smtClean="0">
              <a:solidFill>
                <a:schemeClr val="bg1"/>
              </a:solidFill>
            </a:endParaRPr>
          </a:p>
        </p:txBody>
      </p:sp>
    </p:spTree>
    <p:extLst>
      <p:ext uri="{BB962C8B-B14F-4D97-AF65-F5344CB8AC3E}">
        <p14:creationId xmlns:p14="http://schemas.microsoft.com/office/powerpoint/2010/main" val="36845236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 </a:t>
            </a:r>
            <a:endParaRPr lang="en-GB" dirty="0"/>
          </a:p>
        </p:txBody>
      </p:sp>
      <p:sp>
        <p:nvSpPr>
          <p:cNvPr id="3" name="Content Placeholder 2"/>
          <p:cNvSpPr>
            <a:spLocks noGrp="1"/>
          </p:cNvSpPr>
          <p:nvPr>
            <p:ph sz="half" idx="13"/>
          </p:nvPr>
        </p:nvSpPr>
        <p:spPr>
          <a:xfrm>
            <a:off x="5026025" y="1600200"/>
            <a:ext cx="4387850" cy="4114800"/>
          </a:xfrm>
          <a:solidFill>
            <a:schemeClr val="accent6">
              <a:lumMod val="20000"/>
              <a:lumOff val="80000"/>
            </a:schemeClr>
          </a:solidFill>
        </p:spPr>
        <p:txBody>
          <a:bodyPr/>
          <a:lstStyle/>
          <a:p>
            <a:pPr>
              <a:defRPr/>
            </a:pPr>
            <a:r>
              <a:rPr lang="ar-SA" sz="2400" b="1" dirty="0" smtClean="0"/>
              <a:t>في تاريخ الشراء وقبول الكمبيالة</a:t>
            </a:r>
            <a:endParaRPr lang="en-GB" sz="2400" b="1" dirty="0"/>
          </a:p>
        </p:txBody>
      </p:sp>
      <p:sp>
        <p:nvSpPr>
          <p:cNvPr id="4" name="Content Placeholder 3"/>
          <p:cNvSpPr>
            <a:spLocks noGrp="1"/>
          </p:cNvSpPr>
          <p:nvPr>
            <p:ph sz="half" idx="1"/>
          </p:nvPr>
        </p:nvSpPr>
        <p:spPr>
          <a:xfrm>
            <a:off x="304800" y="1600200"/>
            <a:ext cx="4495800" cy="4114800"/>
          </a:xfrm>
          <a:solidFill>
            <a:schemeClr val="accent1">
              <a:lumMod val="20000"/>
              <a:lumOff val="80000"/>
            </a:schemeClr>
          </a:solidFill>
        </p:spPr>
        <p:txBody>
          <a:bodyPr/>
          <a:lstStyle/>
          <a:p>
            <a:pPr algn="just">
              <a:defRPr/>
            </a:pPr>
            <a:r>
              <a:rPr lang="ar-SA" sz="2200" b="1" dirty="0" smtClean="0"/>
              <a:t>في تاريخ الاستحقاق وسداد قيمة الكمبيالة نقداً</a:t>
            </a:r>
            <a:endParaRPr lang="en-GB" sz="2200" b="1" dirty="0"/>
          </a:p>
        </p:txBody>
      </p:sp>
      <p:sp>
        <p:nvSpPr>
          <p:cNvPr id="261125" name="Slide Number Placeholder 4"/>
          <p:cNvSpPr>
            <a:spLocks noGrp="1"/>
          </p:cNvSpPr>
          <p:nvPr>
            <p:ph type="sldNum" sz="quarter" idx="4294967295"/>
          </p:nvPr>
        </p:nvSpPr>
        <p:spPr bwMode="auto">
          <a:xfrm>
            <a:off x="4824413" y="6453336"/>
            <a:ext cx="632644" cy="2887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A78BB1B0-8E98-4AF9-A9C2-A2CD8957CC18}" type="slidenum">
              <a:rPr lang="ar-SA" altLang="en-US" sz="1200" smtClean="0">
                <a:solidFill>
                  <a:schemeClr val="bg1"/>
                </a:solidFill>
              </a:rPr>
              <a:pPr eaLnBrk="1" hangingPunct="1">
                <a:spcBef>
                  <a:spcPct val="0"/>
                </a:spcBef>
                <a:buFontTx/>
                <a:buNone/>
              </a:pPr>
              <a:t>14</a:t>
            </a:fld>
            <a:endParaRPr lang="en-US" altLang="en-US" sz="1200" dirty="0" smtClean="0">
              <a:solidFill>
                <a:schemeClr val="bg1"/>
              </a:solidFill>
            </a:endParaRPr>
          </a:p>
        </p:txBody>
      </p:sp>
      <p:sp>
        <p:nvSpPr>
          <p:cNvPr id="8" name="Rounded Rectangle 7"/>
          <p:cNvSpPr/>
          <p:nvPr/>
        </p:nvSpPr>
        <p:spPr>
          <a:xfrm>
            <a:off x="4495800" y="457200"/>
            <a:ext cx="4724400" cy="6096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b="1" dirty="0">
                <a:solidFill>
                  <a:srgbClr val="FF0000"/>
                </a:solidFill>
              </a:rPr>
              <a:t>في هذه الحالة تكون القيود كما يلي:</a:t>
            </a:r>
            <a:endParaRPr lang="en-GB" sz="2800" b="1" dirty="0">
              <a:solidFill>
                <a:schemeClr val="bg1"/>
              </a:solidFill>
            </a:endParaRPr>
          </a:p>
        </p:txBody>
      </p:sp>
      <p:sp>
        <p:nvSpPr>
          <p:cNvPr id="9" name="Rectangle 8"/>
          <p:cNvSpPr>
            <a:spLocks noGrp="1" noChangeArrowheads="1"/>
          </p:cNvSpPr>
          <p:nvPr/>
        </p:nvSpPr>
        <p:spPr bwMode="auto">
          <a:xfrm>
            <a:off x="5181600" y="22098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a:buFont typeface="Arial" pitchFamily="34" charset="0"/>
              <a:buNone/>
            </a:pPr>
            <a:r>
              <a:rPr lang="ar-SA" altLang="en-US" sz="2400" u="sng">
                <a:solidFill>
                  <a:srgbClr val="002060"/>
                </a:solidFill>
              </a:rPr>
              <a:t>في </a:t>
            </a:r>
            <a:r>
              <a:rPr lang="ar-SA" altLang="en-US" sz="2400" u="sng"/>
              <a:t>1/1</a:t>
            </a:r>
            <a:endParaRPr lang="en-GB" altLang="en-US" sz="2400">
              <a:solidFill>
                <a:srgbClr val="002060"/>
              </a:solidFill>
            </a:endParaRPr>
          </a:p>
        </p:txBody>
      </p:sp>
      <p:sp>
        <p:nvSpPr>
          <p:cNvPr id="10" name="Rectangle 9"/>
          <p:cNvSpPr>
            <a:spLocks noChangeArrowheads="1"/>
          </p:cNvSpPr>
          <p:nvPr/>
        </p:nvSpPr>
        <p:spPr bwMode="auto">
          <a:xfrm>
            <a:off x="5334000" y="2927350"/>
            <a:ext cx="3962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80000</a:t>
            </a:r>
            <a:r>
              <a:rPr lang="ar-SA" altLang="en-US" sz="2400" dirty="0" smtClean="0">
                <a:latin typeface="Arial" pitchFamily="34" charset="0"/>
              </a:rPr>
              <a:t>      </a:t>
            </a:r>
            <a:r>
              <a:rPr lang="ar-SA" altLang="en-US" sz="2400" dirty="0">
                <a:latin typeface="Arial" pitchFamily="34" charset="0"/>
              </a:rPr>
              <a:t>من حـ/ المشتريات</a:t>
            </a:r>
            <a:endParaRPr lang="ar-SA" altLang="en-US" sz="2000" dirty="0">
              <a:latin typeface="Arial" pitchFamily="34" charset="0"/>
            </a:endParaRPr>
          </a:p>
        </p:txBody>
      </p:sp>
      <p:sp>
        <p:nvSpPr>
          <p:cNvPr id="11" name="Rectangle 10"/>
          <p:cNvSpPr>
            <a:spLocks noChangeArrowheads="1"/>
          </p:cNvSpPr>
          <p:nvPr/>
        </p:nvSpPr>
        <p:spPr bwMode="auto">
          <a:xfrm>
            <a:off x="5334000" y="4038600"/>
            <a:ext cx="2971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000" dirty="0">
                <a:solidFill>
                  <a:srgbClr val="0070C0"/>
                </a:solidFill>
                <a:latin typeface="Arial" pitchFamily="34" charset="0"/>
              </a:rPr>
              <a:t> </a:t>
            </a:r>
            <a:r>
              <a:rPr lang="ar-SA" altLang="en-US" sz="2000" b="1" dirty="0">
                <a:solidFill>
                  <a:srgbClr val="0070C0"/>
                </a:solidFill>
                <a:latin typeface="Arial" pitchFamily="34" charset="0"/>
              </a:rPr>
              <a:t>إثبات قبول كمبيالة لصالح محلات </a:t>
            </a:r>
            <a:r>
              <a:rPr lang="ar-SA" altLang="en-US" sz="2000" b="1" dirty="0" smtClean="0">
                <a:solidFill>
                  <a:srgbClr val="0070C0"/>
                </a:solidFill>
                <a:latin typeface="Arial" pitchFamily="34" charset="0"/>
              </a:rPr>
              <a:t>جابر </a:t>
            </a:r>
            <a:r>
              <a:rPr lang="ar-SA" altLang="en-US" sz="2000" b="1" dirty="0">
                <a:solidFill>
                  <a:srgbClr val="0070C0"/>
                </a:solidFill>
                <a:latin typeface="Arial" pitchFamily="34" charset="0"/>
              </a:rPr>
              <a:t>تستحق السداد في 1431/3/1هـ </a:t>
            </a:r>
            <a:endParaRPr lang="en-GB" altLang="en-US" sz="2000" b="1" dirty="0">
              <a:solidFill>
                <a:srgbClr val="0070C0"/>
              </a:solidFill>
              <a:latin typeface="Arial" pitchFamily="34" charset="0"/>
            </a:endParaRPr>
          </a:p>
        </p:txBody>
      </p:sp>
      <p:sp>
        <p:nvSpPr>
          <p:cNvPr id="12" name="Rectangle 11"/>
          <p:cNvSpPr>
            <a:spLocks noChangeArrowheads="1"/>
          </p:cNvSpPr>
          <p:nvPr/>
        </p:nvSpPr>
        <p:spPr bwMode="auto">
          <a:xfrm>
            <a:off x="5334000" y="5181600"/>
            <a:ext cx="2971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a:t>
            </a:r>
            <a:endParaRPr lang="en-GB" altLang="en-US" sz="2400" b="1">
              <a:latin typeface="Arial" pitchFamily="34" charset="0"/>
            </a:endParaRPr>
          </a:p>
        </p:txBody>
      </p:sp>
      <p:sp>
        <p:nvSpPr>
          <p:cNvPr id="13" name="Rectangle 12"/>
          <p:cNvSpPr>
            <a:spLocks noChangeArrowheads="1"/>
          </p:cNvSpPr>
          <p:nvPr/>
        </p:nvSpPr>
        <p:spPr bwMode="auto">
          <a:xfrm>
            <a:off x="5105400" y="3522663"/>
            <a:ext cx="3962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80000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أوراق الدفع</a:t>
            </a:r>
            <a:endParaRPr lang="ar-SA" altLang="en-US" sz="2000" dirty="0">
              <a:latin typeface="Arial" pitchFamily="34" charset="0"/>
            </a:endParaRPr>
          </a:p>
        </p:txBody>
      </p:sp>
      <p:sp>
        <p:nvSpPr>
          <p:cNvPr id="14" name="Rectangle 13"/>
          <p:cNvSpPr>
            <a:spLocks noGrp="1" noChangeArrowheads="1"/>
          </p:cNvSpPr>
          <p:nvPr/>
        </p:nvSpPr>
        <p:spPr bwMode="auto">
          <a:xfrm>
            <a:off x="609600" y="22860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a:buFont typeface="Arial" pitchFamily="34" charset="0"/>
              <a:buNone/>
            </a:pPr>
            <a:r>
              <a:rPr lang="ar-SA" altLang="en-US" sz="2400" u="sng">
                <a:solidFill>
                  <a:srgbClr val="002060"/>
                </a:solidFill>
              </a:rPr>
              <a:t>في </a:t>
            </a:r>
            <a:r>
              <a:rPr lang="ar-SA" altLang="en-US" sz="2400" u="sng"/>
              <a:t>3/1</a:t>
            </a:r>
            <a:endParaRPr lang="en-GB" altLang="en-US" sz="2400">
              <a:solidFill>
                <a:srgbClr val="002060"/>
              </a:solidFill>
            </a:endParaRPr>
          </a:p>
        </p:txBody>
      </p:sp>
      <p:sp>
        <p:nvSpPr>
          <p:cNvPr id="15" name="Rectangle 14"/>
          <p:cNvSpPr>
            <a:spLocks noChangeArrowheads="1"/>
          </p:cNvSpPr>
          <p:nvPr/>
        </p:nvSpPr>
        <p:spPr bwMode="auto">
          <a:xfrm>
            <a:off x="838200" y="3048000"/>
            <a:ext cx="39624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80000  </a:t>
            </a:r>
            <a:r>
              <a:rPr lang="ar-SA" altLang="en-US" sz="2400" dirty="0" smtClean="0">
                <a:latin typeface="Arial" pitchFamily="34" charset="0"/>
              </a:rPr>
              <a:t>   </a:t>
            </a:r>
            <a:r>
              <a:rPr lang="ar-SA" altLang="en-US" sz="2400" dirty="0">
                <a:latin typeface="Arial" pitchFamily="34" charset="0"/>
              </a:rPr>
              <a:t>من حـ/ أوراق الدفع</a:t>
            </a:r>
            <a:endParaRPr lang="ar-SA" altLang="en-US" sz="2000" dirty="0">
              <a:latin typeface="Arial" pitchFamily="34" charset="0"/>
            </a:endParaRPr>
          </a:p>
        </p:txBody>
      </p:sp>
      <p:sp>
        <p:nvSpPr>
          <p:cNvPr id="16" name="Rectangle 15"/>
          <p:cNvSpPr>
            <a:spLocks noChangeArrowheads="1"/>
          </p:cNvSpPr>
          <p:nvPr/>
        </p:nvSpPr>
        <p:spPr bwMode="auto">
          <a:xfrm>
            <a:off x="838200" y="4343400"/>
            <a:ext cx="2971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000" dirty="0">
                <a:solidFill>
                  <a:srgbClr val="0070C0"/>
                </a:solidFill>
                <a:latin typeface="Arial" pitchFamily="34" charset="0"/>
              </a:rPr>
              <a:t> </a:t>
            </a:r>
            <a:r>
              <a:rPr lang="ar-SA" altLang="en-US" sz="2000" b="1" dirty="0">
                <a:solidFill>
                  <a:srgbClr val="0070C0"/>
                </a:solidFill>
                <a:latin typeface="Arial" pitchFamily="34" charset="0"/>
              </a:rPr>
              <a:t>إثبات سداد الكمبيالة المستحقة لمحلات </a:t>
            </a:r>
            <a:r>
              <a:rPr lang="ar-SA" altLang="en-US" sz="2000" b="1" dirty="0" smtClean="0">
                <a:solidFill>
                  <a:srgbClr val="0070C0"/>
                </a:solidFill>
                <a:latin typeface="Arial" pitchFamily="34" charset="0"/>
              </a:rPr>
              <a:t>جابر </a:t>
            </a:r>
            <a:r>
              <a:rPr lang="ar-SA" altLang="en-US" sz="2000" b="1" dirty="0">
                <a:solidFill>
                  <a:srgbClr val="0070C0"/>
                </a:solidFill>
                <a:latin typeface="Arial" pitchFamily="34" charset="0"/>
              </a:rPr>
              <a:t>نقداً</a:t>
            </a:r>
            <a:endParaRPr lang="en-GB" altLang="en-US" sz="2000" b="1" dirty="0">
              <a:solidFill>
                <a:srgbClr val="0070C0"/>
              </a:solidFill>
              <a:latin typeface="Arial" pitchFamily="34" charset="0"/>
            </a:endParaRPr>
          </a:p>
        </p:txBody>
      </p:sp>
      <p:sp>
        <p:nvSpPr>
          <p:cNvPr id="17" name="Rectangle 16"/>
          <p:cNvSpPr>
            <a:spLocks noChangeArrowheads="1"/>
          </p:cNvSpPr>
          <p:nvPr/>
        </p:nvSpPr>
        <p:spPr bwMode="auto">
          <a:xfrm>
            <a:off x="838200" y="4953000"/>
            <a:ext cx="2971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a:t>
            </a:r>
            <a:endParaRPr lang="en-GB" altLang="en-US" sz="2400" b="1">
              <a:latin typeface="Arial" pitchFamily="34" charset="0"/>
            </a:endParaRPr>
          </a:p>
        </p:txBody>
      </p:sp>
      <p:sp>
        <p:nvSpPr>
          <p:cNvPr id="18" name="Rectangle 17"/>
          <p:cNvSpPr>
            <a:spLocks noChangeArrowheads="1"/>
          </p:cNvSpPr>
          <p:nvPr/>
        </p:nvSpPr>
        <p:spPr bwMode="auto">
          <a:xfrm>
            <a:off x="533400" y="3657600"/>
            <a:ext cx="3962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80000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الصندوق</a:t>
            </a:r>
            <a:endParaRPr lang="ar-SA" altLang="en-US" sz="2000" dirty="0">
              <a:latin typeface="Arial" pitchFamily="34" charset="0"/>
            </a:endParaRPr>
          </a:p>
        </p:txBody>
      </p:sp>
    </p:spTree>
    <p:extLst>
      <p:ext uri="{BB962C8B-B14F-4D97-AF65-F5344CB8AC3E}">
        <p14:creationId xmlns:p14="http://schemas.microsoft.com/office/powerpoint/2010/main" val="31081855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linds(horizontal)">
                                      <p:cBhvr>
                                        <p:cTn id="35" dur="5000"/>
                                        <p:tgtEl>
                                          <p:spTgt spid="13"/>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0"/>
                                        <p:tgtEl>
                                          <p:spTgt spid="1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blinds(horizontal)">
                                      <p:cBhvr>
                                        <p:cTn id="45" dur="500"/>
                                        <p:tgtEl>
                                          <p:spTgt spid="1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4">
                                            <p:bg/>
                                          </p:spTgt>
                                        </p:tgtEl>
                                        <p:attrNameLst>
                                          <p:attrName>style.visibility</p:attrName>
                                        </p:attrNameLst>
                                      </p:cBhvr>
                                      <p:to>
                                        <p:strVal val="visible"/>
                                      </p:to>
                                    </p:set>
                                    <p:animEffect transition="in" filter="blinds(horizontal)">
                                      <p:cBhvr>
                                        <p:cTn id="50" dur="500"/>
                                        <p:tgtEl>
                                          <p:spTgt spid="4">
                                            <p:bg/>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Effect transition="in" filter="blinds(horizontal)">
                                      <p:cBhvr>
                                        <p:cTn id="55" dur="500"/>
                                        <p:tgtEl>
                                          <p:spTgt spid="4">
                                            <p:txEl>
                                              <p:pRg st="0" end="0"/>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blinds(horizontal)">
                                      <p:cBhvr>
                                        <p:cTn id="60" dur="500"/>
                                        <p:tgtEl>
                                          <p:spTgt spid="14"/>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9" presetClass="entr" presetSubtype="0" accel="100000"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66" dur="50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67" dur="50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68" dur="5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blinds(horizontal)">
                                      <p:cBhvr>
                                        <p:cTn id="73" dur="5000"/>
                                        <p:tgtEl>
                                          <p:spTgt spid="18"/>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blinds(horizontal)">
                                      <p:cBhvr>
                                        <p:cTn id="78" dur="5000"/>
                                        <p:tgtEl>
                                          <p:spTgt spid="16"/>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blinds(horizontal)">
                                      <p:cBhvr>
                                        <p:cTn id="8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P spid="8" grpId="0" animBg="1"/>
      <p:bldP spid="9" grpId="0"/>
      <p:bldP spid="10" grpId="0"/>
      <p:bldP spid="11" grpId="0"/>
      <p:bldP spid="12" grpId="0"/>
      <p:bldP spid="13" grpId="0"/>
      <p:bldP spid="14" grpId="0"/>
      <p:bldP spid="15" grpId="0"/>
      <p:bldP spid="16" grpId="0"/>
      <p:bldP spid="17"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9105900" cy="1417638"/>
          </a:xfrm>
        </p:spPr>
        <p:txBody>
          <a:bodyPr/>
          <a:lstStyle/>
          <a:p>
            <a:pPr rtl="1">
              <a:defRPr/>
            </a:pPr>
            <a:r>
              <a:rPr lang="ar-SA" sz="2800" b="1" dirty="0" smtClean="0"/>
              <a:t>في حالة امتناع المنشاة عن السداد:</a:t>
            </a:r>
            <a:r>
              <a:rPr lang="ar-SA" sz="2800" dirty="0" smtClean="0"/>
              <a:t/>
            </a:r>
            <a:br>
              <a:rPr lang="ar-SA" sz="2800" dirty="0" smtClean="0"/>
            </a:br>
            <a:r>
              <a:rPr lang="ar-SA" sz="2800" dirty="0" smtClean="0"/>
              <a:t>يعاد إثبات </a:t>
            </a:r>
            <a:r>
              <a:rPr lang="ar-SA" sz="2800" dirty="0" err="1" smtClean="0"/>
              <a:t>دائنية</a:t>
            </a:r>
            <a:r>
              <a:rPr lang="ar-SA" sz="2800" dirty="0" smtClean="0"/>
              <a:t> الدائن مرة أخرى ورجوعه على المنشأة بالمصروفات القضائية والتي بلغت فرضاً 700 ريال</a:t>
            </a:r>
            <a:endParaRPr lang="en-GB" sz="2800" dirty="0"/>
          </a:p>
        </p:txBody>
      </p:sp>
      <p:sp>
        <p:nvSpPr>
          <p:cNvPr id="3" name="Content Placeholder 2"/>
          <p:cNvSpPr>
            <a:spLocks noGrp="1"/>
          </p:cNvSpPr>
          <p:nvPr>
            <p:ph sz="half" idx="13"/>
          </p:nvPr>
        </p:nvSpPr>
        <p:spPr>
          <a:xfrm>
            <a:off x="5026025" y="1600200"/>
            <a:ext cx="4498975" cy="4114800"/>
          </a:xfrm>
          <a:solidFill>
            <a:schemeClr val="accent6">
              <a:lumMod val="20000"/>
              <a:lumOff val="80000"/>
            </a:schemeClr>
          </a:solidFill>
        </p:spPr>
        <p:txBody>
          <a:bodyPr/>
          <a:lstStyle/>
          <a:p>
            <a:pPr>
              <a:buFont typeface="Arial" pitchFamily="34" charset="0"/>
              <a:buChar char="•"/>
              <a:defRPr/>
            </a:pPr>
            <a:r>
              <a:rPr lang="ar-SA" dirty="0" smtClean="0"/>
              <a:t>في تاريخ الامتناع عن السداد</a:t>
            </a:r>
            <a:endParaRPr lang="en-GB" dirty="0"/>
          </a:p>
        </p:txBody>
      </p:sp>
      <p:sp>
        <p:nvSpPr>
          <p:cNvPr id="4" name="Content Placeholder 3"/>
          <p:cNvSpPr>
            <a:spLocks noGrp="1"/>
          </p:cNvSpPr>
          <p:nvPr>
            <p:ph sz="half" idx="1"/>
          </p:nvPr>
        </p:nvSpPr>
        <p:spPr>
          <a:xfrm>
            <a:off x="457200" y="1600200"/>
            <a:ext cx="4389438" cy="4114800"/>
          </a:xfrm>
          <a:solidFill>
            <a:schemeClr val="accent1">
              <a:lumMod val="20000"/>
              <a:lumOff val="80000"/>
            </a:schemeClr>
          </a:solidFill>
        </p:spPr>
        <p:txBody>
          <a:bodyPr/>
          <a:lstStyle/>
          <a:p>
            <a:pPr>
              <a:defRPr/>
            </a:pPr>
            <a:endParaRPr lang="en-GB" dirty="0"/>
          </a:p>
        </p:txBody>
      </p:sp>
      <p:sp>
        <p:nvSpPr>
          <p:cNvPr id="262149" name="Slide Number Placeholder 4"/>
          <p:cNvSpPr>
            <a:spLocks noGrp="1"/>
          </p:cNvSpPr>
          <p:nvPr>
            <p:ph type="sldNum" sz="quarter" idx="4294967295"/>
          </p:nvPr>
        </p:nvSpPr>
        <p:spPr bwMode="auto">
          <a:xfrm>
            <a:off x="5025007" y="6309320"/>
            <a:ext cx="432049" cy="43279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AE8C0B39-5855-4EBE-8F45-AFEF75385858}" type="slidenum">
              <a:rPr lang="ar-SA" altLang="en-US" sz="1200" smtClean="0">
                <a:solidFill>
                  <a:schemeClr val="bg1"/>
                </a:solidFill>
              </a:rPr>
              <a:pPr eaLnBrk="1" hangingPunct="1">
                <a:spcBef>
                  <a:spcPct val="0"/>
                </a:spcBef>
                <a:buFontTx/>
                <a:buNone/>
              </a:pPr>
              <a:t>15</a:t>
            </a:fld>
            <a:endParaRPr lang="en-US" altLang="en-US" sz="1200" dirty="0" smtClean="0">
              <a:solidFill>
                <a:schemeClr val="bg1"/>
              </a:solidFill>
            </a:endParaRPr>
          </a:p>
        </p:txBody>
      </p:sp>
      <p:sp>
        <p:nvSpPr>
          <p:cNvPr id="6" name="Rectangle 5"/>
          <p:cNvSpPr>
            <a:spLocks noGrp="1" noChangeArrowheads="1"/>
          </p:cNvSpPr>
          <p:nvPr/>
        </p:nvSpPr>
        <p:spPr bwMode="auto">
          <a:xfrm>
            <a:off x="5334000" y="22098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a:buFont typeface="Arial" pitchFamily="34" charset="0"/>
              <a:buNone/>
            </a:pPr>
            <a:r>
              <a:rPr lang="ar-SA" altLang="en-US" sz="2400" u="sng">
                <a:solidFill>
                  <a:srgbClr val="002060"/>
                </a:solidFill>
              </a:rPr>
              <a:t>في </a:t>
            </a:r>
            <a:r>
              <a:rPr lang="ar-SA" altLang="en-US" sz="2400" u="sng"/>
              <a:t>3/1</a:t>
            </a:r>
            <a:endParaRPr lang="en-GB" altLang="en-US" sz="2400">
              <a:solidFill>
                <a:srgbClr val="002060"/>
              </a:solidFill>
            </a:endParaRPr>
          </a:p>
        </p:txBody>
      </p:sp>
      <p:sp>
        <p:nvSpPr>
          <p:cNvPr id="7" name="Rectangle 6"/>
          <p:cNvSpPr>
            <a:spLocks noChangeArrowheads="1"/>
          </p:cNvSpPr>
          <p:nvPr/>
        </p:nvSpPr>
        <p:spPr bwMode="auto">
          <a:xfrm>
            <a:off x="5562600" y="2971800"/>
            <a:ext cx="40386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80000</a:t>
            </a:r>
            <a:r>
              <a:rPr lang="ar-SA" altLang="en-US" sz="2400" dirty="0" smtClean="0">
                <a:latin typeface="Arial" pitchFamily="34" charset="0"/>
              </a:rPr>
              <a:t>       </a:t>
            </a:r>
            <a:r>
              <a:rPr lang="ar-SA" altLang="en-US" sz="2400" dirty="0">
                <a:latin typeface="Arial" pitchFamily="34" charset="0"/>
              </a:rPr>
              <a:t>من حـ/ أوراق الدفع</a:t>
            </a:r>
            <a:endParaRPr lang="ar-SA" altLang="en-US" sz="2000" dirty="0">
              <a:latin typeface="Arial" pitchFamily="34" charset="0"/>
            </a:endParaRPr>
          </a:p>
        </p:txBody>
      </p:sp>
      <p:sp>
        <p:nvSpPr>
          <p:cNvPr id="8" name="Rectangle 7"/>
          <p:cNvSpPr>
            <a:spLocks noChangeArrowheads="1"/>
          </p:cNvSpPr>
          <p:nvPr/>
        </p:nvSpPr>
        <p:spPr bwMode="auto">
          <a:xfrm>
            <a:off x="5638800" y="4267200"/>
            <a:ext cx="2971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000" dirty="0">
                <a:solidFill>
                  <a:srgbClr val="0070C0"/>
                </a:solidFill>
                <a:latin typeface="Arial" pitchFamily="34" charset="0"/>
              </a:rPr>
              <a:t> إثبات عدم سداد الكمبيالة المستحقة لمحلات </a:t>
            </a:r>
            <a:r>
              <a:rPr lang="ar-SA" altLang="en-US" sz="2000" dirty="0" smtClean="0">
                <a:solidFill>
                  <a:srgbClr val="0070C0"/>
                </a:solidFill>
                <a:latin typeface="Arial" pitchFamily="34" charset="0"/>
              </a:rPr>
              <a:t>جابر </a:t>
            </a:r>
            <a:endParaRPr lang="en-GB" altLang="en-US" sz="2000" dirty="0">
              <a:solidFill>
                <a:srgbClr val="0070C0"/>
              </a:solidFill>
              <a:latin typeface="Arial" pitchFamily="34" charset="0"/>
            </a:endParaRPr>
          </a:p>
        </p:txBody>
      </p:sp>
      <p:sp>
        <p:nvSpPr>
          <p:cNvPr id="9" name="Rectangle 8"/>
          <p:cNvSpPr>
            <a:spLocks noChangeArrowheads="1"/>
          </p:cNvSpPr>
          <p:nvPr/>
        </p:nvSpPr>
        <p:spPr bwMode="auto">
          <a:xfrm>
            <a:off x="5638800" y="4876800"/>
            <a:ext cx="2971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a:t>
            </a:r>
            <a:endParaRPr lang="en-GB" altLang="en-US" sz="2400" b="1">
              <a:latin typeface="Arial" pitchFamily="34" charset="0"/>
            </a:endParaRPr>
          </a:p>
        </p:txBody>
      </p:sp>
      <p:sp>
        <p:nvSpPr>
          <p:cNvPr id="10" name="Rectangle 9"/>
          <p:cNvSpPr>
            <a:spLocks noChangeArrowheads="1"/>
          </p:cNvSpPr>
          <p:nvPr/>
        </p:nvSpPr>
        <p:spPr bwMode="auto">
          <a:xfrm>
            <a:off x="4876800" y="3657600"/>
            <a:ext cx="449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80000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الدائنين </a:t>
            </a:r>
            <a:r>
              <a:rPr lang="ar-SA" altLang="en-US" sz="2000" dirty="0">
                <a:latin typeface="Arial" pitchFamily="34" charset="0"/>
              </a:rPr>
              <a:t>(محلات </a:t>
            </a:r>
            <a:r>
              <a:rPr lang="ar-SA" altLang="en-US" sz="2000" dirty="0" smtClean="0">
                <a:latin typeface="Arial" pitchFamily="34" charset="0"/>
              </a:rPr>
              <a:t>جابر)</a:t>
            </a:r>
            <a:endParaRPr lang="ar-SA" altLang="en-US" sz="2000" dirty="0">
              <a:latin typeface="Arial" pitchFamily="34" charset="0"/>
            </a:endParaRPr>
          </a:p>
        </p:txBody>
      </p:sp>
      <p:sp>
        <p:nvSpPr>
          <p:cNvPr id="11" name="Rectangle 10"/>
          <p:cNvSpPr>
            <a:spLocks noGrp="1" noChangeArrowheads="1"/>
          </p:cNvSpPr>
          <p:nvPr/>
        </p:nvSpPr>
        <p:spPr bwMode="auto">
          <a:xfrm>
            <a:off x="685800" y="19812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a:buFont typeface="Arial" pitchFamily="34" charset="0"/>
              <a:buNone/>
            </a:pPr>
            <a:r>
              <a:rPr lang="ar-SA" altLang="en-US" sz="2400" u="sng">
                <a:solidFill>
                  <a:srgbClr val="002060"/>
                </a:solidFill>
              </a:rPr>
              <a:t>في </a:t>
            </a:r>
            <a:r>
              <a:rPr lang="ar-SA" altLang="en-US" sz="2400" u="sng"/>
              <a:t>3/1</a:t>
            </a:r>
            <a:endParaRPr lang="en-GB" altLang="en-US" sz="2400">
              <a:solidFill>
                <a:srgbClr val="002060"/>
              </a:solidFill>
            </a:endParaRPr>
          </a:p>
        </p:txBody>
      </p:sp>
      <p:sp>
        <p:nvSpPr>
          <p:cNvPr id="12" name="Rectangle 11"/>
          <p:cNvSpPr>
            <a:spLocks noChangeArrowheads="1"/>
          </p:cNvSpPr>
          <p:nvPr/>
        </p:nvSpPr>
        <p:spPr bwMode="auto">
          <a:xfrm>
            <a:off x="533400" y="2743200"/>
            <a:ext cx="419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700</a:t>
            </a:r>
            <a:r>
              <a:rPr lang="ar-SA" altLang="en-US" sz="2400" dirty="0" smtClean="0">
                <a:latin typeface="Arial" pitchFamily="34" charset="0"/>
              </a:rPr>
              <a:t>       </a:t>
            </a:r>
            <a:r>
              <a:rPr lang="ar-SA" altLang="en-US" sz="2400" dirty="0">
                <a:latin typeface="Arial" pitchFamily="34" charset="0"/>
              </a:rPr>
              <a:t>من حـ/ المصروفات القضائية</a:t>
            </a:r>
            <a:endParaRPr lang="ar-SA" altLang="en-US" sz="2000" dirty="0">
              <a:latin typeface="Arial" pitchFamily="34" charset="0"/>
            </a:endParaRPr>
          </a:p>
        </p:txBody>
      </p:sp>
      <p:sp>
        <p:nvSpPr>
          <p:cNvPr id="13" name="Rectangle 12"/>
          <p:cNvSpPr>
            <a:spLocks noChangeArrowheads="1"/>
          </p:cNvSpPr>
          <p:nvPr/>
        </p:nvSpPr>
        <p:spPr bwMode="auto">
          <a:xfrm>
            <a:off x="990600" y="4038600"/>
            <a:ext cx="2743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000" dirty="0">
                <a:solidFill>
                  <a:srgbClr val="0070C0"/>
                </a:solidFill>
                <a:latin typeface="Arial" pitchFamily="34" charset="0"/>
              </a:rPr>
              <a:t> إثبات المصروفات القضائية لمحلات </a:t>
            </a:r>
            <a:r>
              <a:rPr lang="ar-SA" altLang="en-US" sz="2000" dirty="0" smtClean="0">
                <a:solidFill>
                  <a:srgbClr val="0070C0"/>
                </a:solidFill>
                <a:latin typeface="Arial" pitchFamily="34" charset="0"/>
              </a:rPr>
              <a:t>جابر</a:t>
            </a:r>
            <a:endParaRPr lang="en-GB" altLang="en-US" sz="2000" dirty="0">
              <a:solidFill>
                <a:srgbClr val="0070C0"/>
              </a:solidFill>
              <a:latin typeface="Arial" pitchFamily="34" charset="0"/>
            </a:endParaRPr>
          </a:p>
        </p:txBody>
      </p:sp>
      <p:sp>
        <p:nvSpPr>
          <p:cNvPr id="14" name="Rectangle 13"/>
          <p:cNvSpPr>
            <a:spLocks noChangeArrowheads="1"/>
          </p:cNvSpPr>
          <p:nvPr/>
        </p:nvSpPr>
        <p:spPr bwMode="auto">
          <a:xfrm>
            <a:off x="990600" y="4648200"/>
            <a:ext cx="2971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a:t>
            </a:r>
            <a:endParaRPr lang="en-GB" altLang="en-US" sz="2400" b="1">
              <a:latin typeface="Arial" pitchFamily="34" charset="0"/>
            </a:endParaRPr>
          </a:p>
        </p:txBody>
      </p:sp>
      <p:sp>
        <p:nvSpPr>
          <p:cNvPr id="15" name="Rectangle 14"/>
          <p:cNvSpPr>
            <a:spLocks noChangeArrowheads="1"/>
          </p:cNvSpPr>
          <p:nvPr/>
        </p:nvSpPr>
        <p:spPr bwMode="auto">
          <a:xfrm>
            <a:off x="0" y="3429000"/>
            <a:ext cx="4648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700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الدائنين </a:t>
            </a:r>
            <a:r>
              <a:rPr lang="ar-SA" altLang="en-US" sz="2000" dirty="0">
                <a:latin typeface="Arial" pitchFamily="34" charset="0"/>
              </a:rPr>
              <a:t>(محلات </a:t>
            </a:r>
            <a:r>
              <a:rPr lang="ar-SA" altLang="en-US" sz="2000" dirty="0" smtClean="0">
                <a:latin typeface="Arial" pitchFamily="34" charset="0"/>
              </a:rPr>
              <a:t>جابر)</a:t>
            </a:r>
            <a:endParaRPr lang="ar-SA" altLang="en-US" sz="2000" dirty="0">
              <a:latin typeface="Arial" pitchFamily="34" charset="0"/>
            </a:endParaRPr>
          </a:p>
        </p:txBody>
      </p:sp>
    </p:spTree>
    <p:extLst>
      <p:ext uri="{BB962C8B-B14F-4D97-AF65-F5344CB8AC3E}">
        <p14:creationId xmlns:p14="http://schemas.microsoft.com/office/powerpoint/2010/main" val="25859426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4">
                                            <p:bg/>
                                          </p:spTgt>
                                        </p:tgtEl>
                                        <p:attrNameLst>
                                          <p:attrName>style.visibility</p:attrName>
                                        </p:attrNameLst>
                                      </p:cBhvr>
                                      <p:to>
                                        <p:strVal val="visible"/>
                                      </p:to>
                                    </p:set>
                                    <p:animEffect transition="in" filter="blinds(horizontal)">
                                      <p:cBhvr>
                                        <p:cTn id="50" dur="500"/>
                                        <p:tgtEl>
                                          <p:spTgt spid="4">
                                            <p:bg/>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nodePh="1">
                                  <p:stCondLst>
                                    <p:cond delay="0"/>
                                  </p:stCondLst>
                                  <p:endCondLst>
                                    <p:cond evt="begin" delay="0">
                                      <p:tn val="53"/>
                                    </p:cond>
                                  </p:endCondLst>
                                  <p:childTnLst>
                                    <p:set>
                                      <p:cBhvr>
                                        <p:cTn id="54" dur="1" fill="hold">
                                          <p:stCondLst>
                                            <p:cond delay="0"/>
                                          </p:stCondLst>
                                        </p:cTn>
                                        <p:tgtEl>
                                          <p:spTgt spid="4">
                                            <p:txEl>
                                              <p:pRg st="0" end="0"/>
                                            </p:txEl>
                                          </p:spTgt>
                                        </p:tgtEl>
                                        <p:attrNameLst>
                                          <p:attrName>style.visibility</p:attrName>
                                        </p:attrNameLst>
                                      </p:cBhvr>
                                      <p:to>
                                        <p:strVal val="visible"/>
                                      </p:to>
                                    </p:set>
                                    <p:animEffect transition="in" filter="blinds(horizontal)">
                                      <p:cBhvr>
                                        <p:cTn id="55" dur="500"/>
                                        <p:tgtEl>
                                          <p:spTgt spid="4">
                                            <p:txEl>
                                              <p:pRg st="0" end="0"/>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blinds(horizontal)">
                                      <p:cBhvr>
                                        <p:cTn id="60" dur="500"/>
                                        <p:tgtEl>
                                          <p:spTgt spid="11"/>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9" presetClass="entr" presetSubtype="0" accel="100000" fill="hold" grpId="0" nodeType="click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66" dur="50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67" dur="50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68" dur="5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blinds(horizontal)">
                                      <p:cBhvr>
                                        <p:cTn id="73" dur="5000"/>
                                        <p:tgtEl>
                                          <p:spTgt spid="15"/>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blinds(horizontal)">
                                      <p:cBhvr>
                                        <p:cTn id="78" dur="5000"/>
                                        <p:tgtEl>
                                          <p:spTgt spid="13"/>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blinds(horizontal)">
                                      <p:cBhvr>
                                        <p:cTn id="8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4" grpId="0" build="p" animBg="1"/>
      <p:bldP spid="6" grpId="0"/>
      <p:bldP spid="7" grpId="0"/>
      <p:bldP spid="8" grpId="0"/>
      <p:bldP spid="9" grpId="0"/>
      <p:bldP spid="10" grpId="0"/>
      <p:bldP spid="11" grpId="0"/>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3200" b="1" dirty="0" smtClean="0"/>
              <a:t>تجديد أوراق الدفع</a:t>
            </a:r>
            <a:endParaRPr lang="en-GB" sz="3200" b="1" dirty="0"/>
          </a:p>
        </p:txBody>
      </p:sp>
      <p:sp>
        <p:nvSpPr>
          <p:cNvPr id="3" name="Content Placeholder 2"/>
          <p:cNvSpPr>
            <a:spLocks noGrp="1"/>
          </p:cNvSpPr>
          <p:nvPr>
            <p:ph idx="1"/>
          </p:nvPr>
        </p:nvSpPr>
        <p:spPr/>
        <p:txBody>
          <a:bodyPr/>
          <a:lstStyle/>
          <a:p>
            <a:pPr algn="just" rtl="1">
              <a:lnSpc>
                <a:spcPct val="150000"/>
              </a:lnSpc>
            </a:pPr>
            <a:r>
              <a:rPr lang="ar-SA" altLang="en-US" dirty="0" smtClean="0">
                <a:cs typeface="Arial" pitchFamily="34" charset="0"/>
              </a:rPr>
              <a:t>عند الاتفاق مع الدائن على تجديد الكمبيالة في تاريخ لاحق مع احتساب فوائد تجديد، يتم إثبات فوائد التجديد وكذا الكمبيالة الجديدة بإجمالي المستحق.</a:t>
            </a:r>
          </a:p>
          <a:p>
            <a:pPr algn="just" rtl="1">
              <a:lnSpc>
                <a:spcPct val="150000"/>
              </a:lnSpc>
            </a:pPr>
            <a:r>
              <a:rPr lang="ar-SA" altLang="en-US" dirty="0" smtClean="0">
                <a:solidFill>
                  <a:srgbClr val="FF0000"/>
                </a:solidFill>
                <a:cs typeface="Arial" pitchFamily="34" charset="0"/>
              </a:rPr>
              <a:t>مثال: </a:t>
            </a:r>
            <a:r>
              <a:rPr lang="ar-SA" altLang="en-US" dirty="0" smtClean="0">
                <a:cs typeface="Arial" pitchFamily="34" charset="0"/>
              </a:rPr>
              <a:t>اتفقت المنشأة مع محلات جابر على تأجيل سداد المستحق عليها لمدة شهرين مع احتساب فوائد التجديد بمعدل 3%.</a:t>
            </a:r>
          </a:p>
          <a:p>
            <a:endParaRPr lang="en-GB" altLang="en-US" dirty="0" smtClean="0">
              <a:cs typeface="Arial" pitchFamily="34" charset="0"/>
            </a:endParaRPr>
          </a:p>
        </p:txBody>
      </p:sp>
      <p:sp>
        <p:nvSpPr>
          <p:cNvPr id="26317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061824CE-7179-4371-9E3C-AEAD25E1B730}" type="slidenum">
              <a:rPr lang="ar-SA" altLang="en-US" sz="1200" smtClean="0">
                <a:solidFill>
                  <a:schemeClr val="bg1"/>
                </a:solidFill>
              </a:rPr>
              <a:pPr eaLnBrk="1" hangingPunct="1">
                <a:spcBef>
                  <a:spcPct val="0"/>
                </a:spcBef>
                <a:buFontTx/>
                <a:buNone/>
              </a:pPr>
              <a:t>16</a:t>
            </a:fld>
            <a:endParaRPr lang="en-US" altLang="en-US" sz="1200" smtClean="0">
              <a:solidFill>
                <a:schemeClr val="bg1"/>
              </a:solidFill>
            </a:endParaRPr>
          </a:p>
        </p:txBody>
      </p:sp>
    </p:spTree>
    <p:extLst>
      <p:ext uri="{BB962C8B-B14F-4D97-AF65-F5344CB8AC3E}">
        <p14:creationId xmlns:p14="http://schemas.microsoft.com/office/powerpoint/2010/main" val="3477748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5026025" y="1371600"/>
            <a:ext cx="4575175" cy="4343400"/>
          </a:xfrm>
          <a:solidFill>
            <a:schemeClr val="accent6">
              <a:lumMod val="20000"/>
              <a:lumOff val="80000"/>
            </a:schemeClr>
          </a:solidFill>
        </p:spPr>
        <p:txBody>
          <a:bodyPr/>
          <a:lstStyle/>
          <a:p>
            <a:pPr>
              <a:defRPr/>
            </a:pPr>
            <a:r>
              <a:rPr lang="ar-SA" sz="2400" dirty="0" smtClean="0"/>
              <a:t>فوائد التجديد =</a:t>
            </a:r>
          </a:p>
          <a:p>
            <a:pPr>
              <a:defRPr/>
            </a:pPr>
            <a:r>
              <a:rPr lang="ar-SA" sz="2400" dirty="0" smtClean="0"/>
              <a:t> 80000 × 3% × (2÷12) = 400 ريال</a:t>
            </a:r>
          </a:p>
          <a:p>
            <a:pPr>
              <a:defRPr/>
            </a:pPr>
            <a:endParaRPr lang="en-GB" sz="2400" dirty="0"/>
          </a:p>
        </p:txBody>
      </p:sp>
      <p:sp>
        <p:nvSpPr>
          <p:cNvPr id="4" name="Content Placeholder 3"/>
          <p:cNvSpPr>
            <a:spLocks noGrp="1"/>
          </p:cNvSpPr>
          <p:nvPr>
            <p:ph sz="half" idx="1"/>
          </p:nvPr>
        </p:nvSpPr>
        <p:spPr>
          <a:xfrm>
            <a:off x="457200" y="1371600"/>
            <a:ext cx="4419600" cy="4343400"/>
          </a:xfrm>
          <a:solidFill>
            <a:schemeClr val="accent1">
              <a:lumMod val="20000"/>
              <a:lumOff val="80000"/>
            </a:schemeClr>
          </a:solidFill>
        </p:spPr>
        <p:txBody>
          <a:bodyPr/>
          <a:lstStyle/>
          <a:p>
            <a:pPr>
              <a:defRPr/>
            </a:pPr>
            <a:r>
              <a:rPr lang="ar-SA" sz="2000" dirty="0" smtClean="0">
                <a:solidFill>
                  <a:srgbClr val="FF0000"/>
                </a:solidFill>
              </a:rPr>
              <a:t>قيمة </a:t>
            </a:r>
            <a:r>
              <a:rPr lang="ar-SA" sz="2200" dirty="0" smtClean="0">
                <a:solidFill>
                  <a:srgbClr val="FF0000"/>
                </a:solidFill>
              </a:rPr>
              <a:t>الورقة الجديدة = قيمة الكمبيالة الأصلية + المصاريف القضائية + فوائد التجديد</a:t>
            </a:r>
          </a:p>
          <a:p>
            <a:pPr>
              <a:defRPr/>
            </a:pPr>
            <a:r>
              <a:rPr lang="ar-SA" sz="2400" dirty="0" smtClean="0"/>
              <a:t>80000 + 700 + 400 = 81100 ريال</a:t>
            </a:r>
          </a:p>
          <a:p>
            <a:pPr>
              <a:defRPr/>
            </a:pPr>
            <a:endParaRPr lang="en-GB" sz="2400" dirty="0"/>
          </a:p>
        </p:txBody>
      </p:sp>
      <p:sp>
        <p:nvSpPr>
          <p:cNvPr id="264196" name="Slide Number Placeholder 4"/>
          <p:cNvSpPr>
            <a:spLocks noGrp="1"/>
          </p:cNvSpPr>
          <p:nvPr>
            <p:ph type="sldNum" sz="quarter" idx="4294967295"/>
          </p:nvPr>
        </p:nvSpPr>
        <p:spPr bwMode="auto">
          <a:xfrm>
            <a:off x="5029200" y="6381328"/>
            <a:ext cx="427855" cy="36078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5FC7453D-E707-4DEB-A19E-45B5ADBCAB00}" type="slidenum">
              <a:rPr lang="ar-SA" altLang="en-US" sz="1200" smtClean="0">
                <a:solidFill>
                  <a:schemeClr val="bg1"/>
                </a:solidFill>
              </a:rPr>
              <a:pPr eaLnBrk="1" hangingPunct="1">
                <a:spcBef>
                  <a:spcPct val="0"/>
                </a:spcBef>
                <a:buFontTx/>
                <a:buNone/>
              </a:pPr>
              <a:t>17</a:t>
            </a:fld>
            <a:endParaRPr lang="en-US" altLang="en-US" sz="1200" dirty="0" smtClean="0">
              <a:solidFill>
                <a:schemeClr val="bg1"/>
              </a:solidFill>
            </a:endParaRPr>
          </a:p>
        </p:txBody>
      </p:sp>
      <p:sp>
        <p:nvSpPr>
          <p:cNvPr id="11" name="Title 10"/>
          <p:cNvSpPr>
            <a:spLocks noGrp="1"/>
          </p:cNvSpPr>
          <p:nvPr>
            <p:ph type="title"/>
          </p:nvPr>
        </p:nvSpPr>
        <p:spPr>
          <a:xfrm>
            <a:off x="4191000" y="274638"/>
            <a:ext cx="4876800" cy="71596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lstStyle/>
          <a:p>
            <a:pPr algn="ctr">
              <a:defRPr/>
            </a:pPr>
            <a:r>
              <a:rPr lang="ar-SA" sz="2800" b="1" dirty="0" smtClean="0">
                <a:solidFill>
                  <a:srgbClr val="FF0000"/>
                </a:solidFill>
              </a:rPr>
              <a:t>في هذه الحالة تكون القيود كما يلي:</a:t>
            </a:r>
            <a:endParaRPr lang="en-GB" sz="2800" b="1" dirty="0">
              <a:solidFill>
                <a:schemeClr val="bg1"/>
              </a:solidFill>
            </a:endParaRPr>
          </a:p>
        </p:txBody>
      </p:sp>
      <p:sp>
        <p:nvSpPr>
          <p:cNvPr id="12" name="Rectangle 11"/>
          <p:cNvSpPr>
            <a:spLocks noGrp="1" noChangeArrowheads="1"/>
          </p:cNvSpPr>
          <p:nvPr/>
        </p:nvSpPr>
        <p:spPr bwMode="auto">
          <a:xfrm>
            <a:off x="5334000" y="25908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a:buFont typeface="Arial" pitchFamily="34" charset="0"/>
              <a:buNone/>
            </a:pPr>
            <a:r>
              <a:rPr lang="ar-SA" altLang="en-US" sz="2400" u="sng">
                <a:solidFill>
                  <a:srgbClr val="002060"/>
                </a:solidFill>
              </a:rPr>
              <a:t>في </a:t>
            </a:r>
            <a:r>
              <a:rPr lang="ar-SA" altLang="en-US" sz="2400" u="sng"/>
              <a:t>3/1</a:t>
            </a:r>
            <a:endParaRPr lang="en-GB" altLang="en-US" sz="2400">
              <a:solidFill>
                <a:srgbClr val="002060"/>
              </a:solidFill>
            </a:endParaRPr>
          </a:p>
        </p:txBody>
      </p:sp>
      <p:sp>
        <p:nvSpPr>
          <p:cNvPr id="13" name="Rectangle 12"/>
          <p:cNvSpPr>
            <a:spLocks noChangeArrowheads="1"/>
          </p:cNvSpPr>
          <p:nvPr/>
        </p:nvSpPr>
        <p:spPr bwMode="auto">
          <a:xfrm>
            <a:off x="5334000" y="3352800"/>
            <a:ext cx="426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400</a:t>
            </a:r>
            <a:r>
              <a:rPr lang="ar-SA" altLang="en-US" sz="2400" dirty="0" smtClean="0">
                <a:latin typeface="Arial" pitchFamily="34" charset="0"/>
              </a:rPr>
              <a:t>      </a:t>
            </a:r>
            <a:r>
              <a:rPr lang="ar-SA" altLang="en-US" sz="2400" dirty="0">
                <a:latin typeface="Arial" pitchFamily="34" charset="0"/>
              </a:rPr>
              <a:t>من حـ/ فوائد تجديد أوراق الدفع</a:t>
            </a:r>
            <a:endParaRPr lang="ar-SA" altLang="en-US" sz="2000" dirty="0">
              <a:latin typeface="Arial" pitchFamily="34" charset="0"/>
            </a:endParaRPr>
          </a:p>
        </p:txBody>
      </p:sp>
      <p:sp>
        <p:nvSpPr>
          <p:cNvPr id="14" name="Rectangle 13"/>
          <p:cNvSpPr>
            <a:spLocks noChangeArrowheads="1"/>
          </p:cNvSpPr>
          <p:nvPr/>
        </p:nvSpPr>
        <p:spPr bwMode="auto">
          <a:xfrm>
            <a:off x="5638800" y="4648200"/>
            <a:ext cx="2971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000" dirty="0">
                <a:solidFill>
                  <a:srgbClr val="0070C0"/>
                </a:solidFill>
                <a:latin typeface="Arial" pitchFamily="34" charset="0"/>
              </a:rPr>
              <a:t> إثبات فوائد التجديد المستحقة لمحلات </a:t>
            </a:r>
            <a:r>
              <a:rPr lang="ar-SA" altLang="en-US" sz="2000" dirty="0" smtClean="0">
                <a:solidFill>
                  <a:srgbClr val="0070C0"/>
                </a:solidFill>
                <a:latin typeface="Arial" pitchFamily="34" charset="0"/>
              </a:rPr>
              <a:t>جابر </a:t>
            </a:r>
            <a:endParaRPr lang="en-GB" altLang="en-US" sz="2000" dirty="0">
              <a:solidFill>
                <a:srgbClr val="0070C0"/>
              </a:solidFill>
              <a:latin typeface="Arial" pitchFamily="34" charset="0"/>
            </a:endParaRPr>
          </a:p>
        </p:txBody>
      </p:sp>
      <p:sp>
        <p:nvSpPr>
          <p:cNvPr id="15" name="Rectangle 14"/>
          <p:cNvSpPr>
            <a:spLocks noChangeArrowheads="1"/>
          </p:cNvSpPr>
          <p:nvPr/>
        </p:nvSpPr>
        <p:spPr bwMode="auto">
          <a:xfrm>
            <a:off x="5638800" y="5257800"/>
            <a:ext cx="2971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a:t>
            </a:r>
            <a:endParaRPr lang="en-GB" altLang="en-US" sz="2400" b="1">
              <a:latin typeface="Arial" pitchFamily="34" charset="0"/>
            </a:endParaRPr>
          </a:p>
        </p:txBody>
      </p:sp>
      <p:sp>
        <p:nvSpPr>
          <p:cNvPr id="16" name="Rectangle 15"/>
          <p:cNvSpPr>
            <a:spLocks noChangeArrowheads="1"/>
          </p:cNvSpPr>
          <p:nvPr/>
        </p:nvSpPr>
        <p:spPr bwMode="auto">
          <a:xfrm>
            <a:off x="5029200" y="4038600"/>
            <a:ext cx="4343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400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الدائنين </a:t>
            </a:r>
            <a:r>
              <a:rPr lang="ar-SA" altLang="en-US" sz="2000" dirty="0">
                <a:latin typeface="Arial" pitchFamily="34" charset="0"/>
              </a:rPr>
              <a:t>(محلات </a:t>
            </a:r>
            <a:r>
              <a:rPr lang="ar-SA" altLang="en-US" sz="2000" dirty="0" smtClean="0">
                <a:latin typeface="Arial" pitchFamily="34" charset="0"/>
              </a:rPr>
              <a:t>جابر)</a:t>
            </a:r>
            <a:endParaRPr lang="ar-SA" altLang="en-US" sz="2000" dirty="0">
              <a:latin typeface="Arial" pitchFamily="34" charset="0"/>
            </a:endParaRPr>
          </a:p>
        </p:txBody>
      </p:sp>
      <p:sp>
        <p:nvSpPr>
          <p:cNvPr id="17" name="Rectangle 16"/>
          <p:cNvSpPr>
            <a:spLocks noGrp="1" noChangeArrowheads="1"/>
          </p:cNvSpPr>
          <p:nvPr/>
        </p:nvSpPr>
        <p:spPr bwMode="auto">
          <a:xfrm>
            <a:off x="685800" y="28194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a:buFont typeface="Arial" pitchFamily="34" charset="0"/>
              <a:buNone/>
            </a:pPr>
            <a:r>
              <a:rPr lang="ar-SA" altLang="en-US" sz="2400" u="sng">
                <a:solidFill>
                  <a:srgbClr val="002060"/>
                </a:solidFill>
              </a:rPr>
              <a:t>في </a:t>
            </a:r>
            <a:r>
              <a:rPr lang="ar-SA" altLang="en-US" sz="2400" u="sng"/>
              <a:t>3/1</a:t>
            </a:r>
            <a:endParaRPr lang="en-GB" altLang="en-US" sz="2400">
              <a:solidFill>
                <a:srgbClr val="002060"/>
              </a:solidFill>
            </a:endParaRPr>
          </a:p>
        </p:txBody>
      </p:sp>
      <p:sp>
        <p:nvSpPr>
          <p:cNvPr id="18" name="Rectangle 17"/>
          <p:cNvSpPr>
            <a:spLocks noChangeArrowheads="1"/>
          </p:cNvSpPr>
          <p:nvPr/>
        </p:nvSpPr>
        <p:spPr bwMode="auto">
          <a:xfrm>
            <a:off x="457200" y="3352800"/>
            <a:ext cx="449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81100</a:t>
            </a:r>
            <a:r>
              <a:rPr lang="ar-SA" altLang="en-US" sz="2400" dirty="0" smtClean="0">
                <a:latin typeface="Arial" pitchFamily="34" charset="0"/>
              </a:rPr>
              <a:t>    </a:t>
            </a:r>
            <a:r>
              <a:rPr lang="ar-SA" altLang="en-US" sz="2400" dirty="0">
                <a:latin typeface="Arial" pitchFamily="34" charset="0"/>
              </a:rPr>
              <a:t>من حـ/ الدائنين </a:t>
            </a:r>
            <a:r>
              <a:rPr lang="ar-SA" altLang="en-US" sz="2000" dirty="0">
                <a:latin typeface="Arial" pitchFamily="34" charset="0"/>
              </a:rPr>
              <a:t>(محلات </a:t>
            </a:r>
            <a:r>
              <a:rPr lang="ar-SA" altLang="en-US" sz="2000" dirty="0" smtClean="0">
                <a:latin typeface="Arial" pitchFamily="34" charset="0"/>
              </a:rPr>
              <a:t>جابر)</a:t>
            </a:r>
            <a:endParaRPr lang="ar-SA" altLang="en-US" sz="2000" dirty="0">
              <a:latin typeface="Arial" pitchFamily="34" charset="0"/>
            </a:endParaRPr>
          </a:p>
        </p:txBody>
      </p:sp>
      <p:sp>
        <p:nvSpPr>
          <p:cNvPr id="19" name="Rectangle 18"/>
          <p:cNvSpPr>
            <a:spLocks noChangeArrowheads="1"/>
          </p:cNvSpPr>
          <p:nvPr/>
        </p:nvSpPr>
        <p:spPr bwMode="auto">
          <a:xfrm>
            <a:off x="685800" y="4724400"/>
            <a:ext cx="3124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2000" dirty="0">
                <a:solidFill>
                  <a:srgbClr val="0070C0"/>
                </a:solidFill>
                <a:latin typeface="Arial" pitchFamily="34" charset="0"/>
              </a:rPr>
              <a:t> إثبات قبول كمبيالة جديدة بإجمالي المستحق لمحلات </a:t>
            </a:r>
            <a:r>
              <a:rPr lang="ar-SA" altLang="en-US" sz="2000" dirty="0" smtClean="0">
                <a:solidFill>
                  <a:srgbClr val="0070C0"/>
                </a:solidFill>
                <a:latin typeface="Arial" pitchFamily="34" charset="0"/>
              </a:rPr>
              <a:t>جابر</a:t>
            </a:r>
            <a:endParaRPr lang="en-GB" altLang="en-US" sz="2000" dirty="0">
              <a:solidFill>
                <a:srgbClr val="0070C0"/>
              </a:solidFill>
              <a:latin typeface="Arial" pitchFamily="34" charset="0"/>
            </a:endParaRPr>
          </a:p>
        </p:txBody>
      </p:sp>
      <p:sp>
        <p:nvSpPr>
          <p:cNvPr id="20" name="Rectangle 19"/>
          <p:cNvSpPr>
            <a:spLocks noChangeArrowheads="1"/>
          </p:cNvSpPr>
          <p:nvPr/>
        </p:nvSpPr>
        <p:spPr bwMode="auto">
          <a:xfrm>
            <a:off x="685800" y="5334000"/>
            <a:ext cx="2971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b="1">
                <a:latin typeface="Arial" pitchFamily="34" charset="0"/>
              </a:rPr>
              <a:t>ـــــــــــــــــــــــــــــــــــــــــــــ</a:t>
            </a:r>
            <a:endParaRPr lang="en-GB" altLang="en-US" sz="2400" b="1">
              <a:latin typeface="Arial" pitchFamily="34" charset="0"/>
            </a:endParaRPr>
          </a:p>
        </p:txBody>
      </p:sp>
      <p:sp>
        <p:nvSpPr>
          <p:cNvPr id="21" name="Rectangle 20"/>
          <p:cNvSpPr>
            <a:spLocks noChangeArrowheads="1"/>
          </p:cNvSpPr>
          <p:nvPr/>
        </p:nvSpPr>
        <p:spPr bwMode="auto">
          <a:xfrm>
            <a:off x="0" y="4114800"/>
            <a:ext cx="472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400" dirty="0" smtClean="0">
                <a:solidFill>
                  <a:srgbClr val="FF0000"/>
                </a:solidFill>
                <a:latin typeface="Arial" pitchFamily="34" charset="0"/>
              </a:rPr>
              <a:t>81100            </a:t>
            </a:r>
            <a:r>
              <a:rPr lang="ar-SA" altLang="en-US" sz="2400" dirty="0">
                <a:latin typeface="Arial" pitchFamily="34" charset="0"/>
              </a:rPr>
              <a:t>إلى</a:t>
            </a:r>
            <a:r>
              <a:rPr lang="ar-SA" altLang="en-US" sz="2400" dirty="0">
                <a:solidFill>
                  <a:srgbClr val="FF0000"/>
                </a:solidFill>
                <a:latin typeface="Arial" pitchFamily="34" charset="0"/>
              </a:rPr>
              <a:t> </a:t>
            </a:r>
            <a:r>
              <a:rPr lang="ar-SA" altLang="en-US" sz="2400" dirty="0">
                <a:latin typeface="Arial" pitchFamily="34" charset="0"/>
              </a:rPr>
              <a:t>حـ/ أوراق الدفع</a:t>
            </a:r>
          </a:p>
        </p:txBody>
      </p:sp>
    </p:spTree>
    <p:extLst>
      <p:ext uri="{BB962C8B-B14F-4D97-AF65-F5344CB8AC3E}">
        <p14:creationId xmlns:p14="http://schemas.microsoft.com/office/powerpoint/2010/main" val="9675135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9" presetClass="entr" presetSubtype="0" accel="10000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33" dur="50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34" dur="50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35" dur="5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linds(horizontal)">
                                      <p:cBhvr>
                                        <p:cTn id="40" dur="5000"/>
                                        <p:tgtEl>
                                          <p:spTgt spid="16"/>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linds(horizontal)">
                                      <p:cBhvr>
                                        <p:cTn id="45" dur="5000"/>
                                        <p:tgtEl>
                                          <p:spTgt spid="14"/>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blinds(horizontal)">
                                      <p:cBhvr>
                                        <p:cTn id="50" dur="500"/>
                                        <p:tgtEl>
                                          <p:spTgt spid="15"/>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4">
                                            <p:bg/>
                                          </p:spTgt>
                                        </p:tgtEl>
                                        <p:attrNameLst>
                                          <p:attrName>style.visibility</p:attrName>
                                        </p:attrNameLst>
                                      </p:cBhvr>
                                      <p:to>
                                        <p:strVal val="visible"/>
                                      </p:to>
                                    </p:set>
                                    <p:animEffect transition="in" filter="blinds(horizontal)">
                                      <p:cBhvr>
                                        <p:cTn id="55" dur="500"/>
                                        <p:tgtEl>
                                          <p:spTgt spid="4">
                                            <p:bg/>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4">
                                            <p:txEl>
                                              <p:pRg st="0" end="0"/>
                                            </p:txEl>
                                          </p:spTgt>
                                        </p:tgtEl>
                                        <p:attrNameLst>
                                          <p:attrName>style.visibility</p:attrName>
                                        </p:attrNameLst>
                                      </p:cBhvr>
                                      <p:to>
                                        <p:strVal val="visible"/>
                                      </p:to>
                                    </p:set>
                                    <p:animEffect transition="in" filter="blinds(horizontal)">
                                      <p:cBhvr>
                                        <p:cTn id="60" dur="500"/>
                                        <p:tgtEl>
                                          <p:spTgt spid="4">
                                            <p:txEl>
                                              <p:pRg st="0" end="0"/>
                                            </p:txEl>
                                          </p:spTgt>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4">
                                            <p:txEl>
                                              <p:pRg st="1" end="1"/>
                                            </p:txEl>
                                          </p:spTgt>
                                        </p:tgtEl>
                                        <p:attrNameLst>
                                          <p:attrName>style.visibility</p:attrName>
                                        </p:attrNameLst>
                                      </p:cBhvr>
                                      <p:to>
                                        <p:strVal val="visible"/>
                                      </p:to>
                                    </p:set>
                                    <p:animEffect transition="in" filter="blinds(horizontal)">
                                      <p:cBhvr>
                                        <p:cTn id="65" dur="500"/>
                                        <p:tgtEl>
                                          <p:spTgt spid="4">
                                            <p:txEl>
                                              <p:pRg st="1" end="1"/>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blinds(horizontal)">
                                      <p:cBhvr>
                                        <p:cTn id="70" dur="500"/>
                                        <p:tgtEl>
                                          <p:spTgt spid="17"/>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39" presetClass="entr" presetSubtype="0" accel="10000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p:cTn id="75" dur="50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76" dur="50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77" dur="50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78" dur="5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blinds(horizontal)">
                                      <p:cBhvr>
                                        <p:cTn id="83" dur="5000"/>
                                        <p:tgtEl>
                                          <p:spTgt spid="21"/>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blinds(horizontal)">
                                      <p:cBhvr>
                                        <p:cTn id="88" dur="5000"/>
                                        <p:tgtEl>
                                          <p:spTgt spid="19"/>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blinds(horizontal)">
                                      <p:cBhvr>
                                        <p:cTn id="9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P spid="12" grpId="0"/>
      <p:bldP spid="14" grpId="0"/>
      <p:bldP spid="15" grpId="0"/>
      <p:bldP spid="16" grpId="0"/>
      <p:bldP spid="17" grpId="0"/>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410700" cy="1143000"/>
          </a:xfrm>
        </p:spPr>
        <p:txBody>
          <a:bodyPr/>
          <a:lstStyle/>
          <a:p>
            <a:r>
              <a:rPr lang="ar-SA" altLang="en-US" sz="3200" b="1" dirty="0" smtClean="0">
                <a:solidFill>
                  <a:schemeClr val="tx1"/>
                </a:solidFill>
                <a:cs typeface="Arial" pitchFamily="34" charset="0"/>
              </a:rPr>
              <a:t> إعداد الحسابات الختامية والقوائم المالية في المنشآت التجارية</a:t>
            </a:r>
            <a:r>
              <a:rPr lang="en-US" altLang="en-US" sz="3600" dirty="0" smtClean="0">
                <a:solidFill>
                  <a:schemeClr val="tx1"/>
                </a:solidFill>
                <a:cs typeface="Arial" pitchFamily="34" charset="0"/>
              </a:rPr>
              <a:t/>
            </a:r>
            <a:br>
              <a:rPr lang="en-US" altLang="en-US" sz="3600" dirty="0" smtClean="0">
                <a:solidFill>
                  <a:schemeClr val="tx1"/>
                </a:solidFill>
                <a:cs typeface="Arial" pitchFamily="34" charset="0"/>
              </a:rPr>
            </a:br>
            <a:endParaRPr lang="en-GB" altLang="en-US" sz="3600" b="1" dirty="0" smtClean="0">
              <a:solidFill>
                <a:schemeClr val="tx1"/>
              </a:solidFill>
              <a:cs typeface="Arial" pitchFamily="34" charset="0"/>
            </a:endParaRPr>
          </a:p>
        </p:txBody>
      </p:sp>
      <p:sp>
        <p:nvSpPr>
          <p:cNvPr id="3" name="Content Placeholder 2"/>
          <p:cNvSpPr>
            <a:spLocks noGrp="1"/>
          </p:cNvSpPr>
          <p:nvPr>
            <p:ph idx="1"/>
          </p:nvPr>
        </p:nvSpPr>
        <p:spPr>
          <a:xfrm>
            <a:off x="495300" y="1219200"/>
            <a:ext cx="9182100" cy="4724400"/>
          </a:xfrm>
        </p:spPr>
        <p:txBody>
          <a:bodyPr/>
          <a:lstStyle/>
          <a:p>
            <a:pPr algn="just" rtl="1">
              <a:lnSpc>
                <a:spcPct val="150000"/>
              </a:lnSpc>
              <a:buFont typeface="Arial" pitchFamily="34" charset="0"/>
              <a:buChar char="•"/>
            </a:pPr>
            <a:r>
              <a:rPr lang="ar-SA" altLang="en-US" sz="2500" smtClean="0">
                <a:cs typeface="Arial" pitchFamily="34" charset="0"/>
              </a:rPr>
              <a:t>كما سبقت الإشارة سوف يتم التركيز في المقرر الحالي على كل من قائمتي الدخل والمركز المالي بهدف قياس نتيجة أعمال المنشأة خلال فترة معينة، وتحديد المركز المالي في نهاية تلك الفترة.</a:t>
            </a:r>
          </a:p>
          <a:p>
            <a:pPr algn="just" rtl="1">
              <a:lnSpc>
                <a:spcPct val="150000"/>
              </a:lnSpc>
              <a:buFont typeface="Arial" pitchFamily="34" charset="0"/>
              <a:buChar char="•"/>
            </a:pPr>
            <a:r>
              <a:rPr lang="ar-SA" altLang="en-US" sz="2500" smtClean="0">
                <a:cs typeface="Arial" pitchFamily="34" charset="0"/>
              </a:rPr>
              <a:t>لا يختلف شكل قائمة المركز المالي أو (الميزانية) عن الشكل السابق تناوله من قبل.</a:t>
            </a:r>
          </a:p>
          <a:p>
            <a:pPr algn="just" rtl="1">
              <a:lnSpc>
                <a:spcPct val="150000"/>
              </a:lnSpc>
              <a:buFont typeface="Arial" pitchFamily="34" charset="0"/>
              <a:buChar char="•"/>
            </a:pPr>
            <a:r>
              <a:rPr lang="ar-SA" altLang="en-US" sz="2500" smtClean="0">
                <a:cs typeface="Arial" pitchFamily="34" charset="0"/>
              </a:rPr>
              <a:t> أما بالنسبة لقائمة الدخل وكمرحلة تمهيدية لإعدادها يتم إعداد ما يعرف بالحسابات الختامية، والمتمثلة بصفة أساسية في كل من حساب المتاجرة وحساب الأرباح والخسائر، وعادة ما يتم دمج الحسابين الأخيرين معاً في حساب واحد يعرف بحساب ملخص الدخل</a:t>
            </a:r>
            <a:r>
              <a:rPr lang="en-GB" altLang="en-US" sz="2500" smtClean="0">
                <a:cs typeface="Arial" pitchFamily="34" charset="0"/>
              </a:rPr>
              <a:t>  </a:t>
            </a:r>
            <a:r>
              <a:rPr lang="ar-SA" altLang="en-US" sz="2500" smtClean="0">
                <a:cs typeface="Arial" pitchFamily="34" charset="0"/>
              </a:rPr>
              <a:t> </a:t>
            </a:r>
            <a:r>
              <a:rPr lang="en-GB" altLang="en-US" sz="2500" smtClean="0">
                <a:solidFill>
                  <a:srgbClr val="FF0000"/>
                </a:solidFill>
                <a:cs typeface="Arial" pitchFamily="34" charset="0"/>
              </a:rPr>
              <a:t>Income Summery Account</a:t>
            </a:r>
            <a:r>
              <a:rPr lang="ar-SA" altLang="en-US" sz="2500" smtClean="0">
                <a:cs typeface="Arial" pitchFamily="34" charset="0"/>
              </a:rPr>
              <a:t>.</a:t>
            </a:r>
            <a:endParaRPr lang="en-GB" altLang="en-US" sz="2500" smtClean="0">
              <a:cs typeface="Arial" pitchFamily="34" charset="0"/>
            </a:endParaRPr>
          </a:p>
        </p:txBody>
      </p:sp>
      <p:sp>
        <p:nvSpPr>
          <p:cNvPr id="26726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77E94EA3-6668-4FDF-B3A2-2D43C044B99E}" type="slidenum">
              <a:rPr lang="ar-SA" altLang="en-US" sz="1200" smtClean="0">
                <a:solidFill>
                  <a:schemeClr val="bg1"/>
                </a:solidFill>
              </a:rPr>
              <a:pPr eaLnBrk="1" hangingPunct="1">
                <a:spcBef>
                  <a:spcPct val="0"/>
                </a:spcBef>
                <a:buFontTx/>
                <a:buNone/>
              </a:pPr>
              <a:t>18</a:t>
            </a:fld>
            <a:endParaRPr lang="en-US" altLang="en-US" sz="1200" smtClean="0">
              <a:solidFill>
                <a:schemeClr val="bg1"/>
              </a:solidFill>
            </a:endParaRPr>
          </a:p>
        </p:txBody>
      </p:sp>
    </p:spTree>
    <p:extLst>
      <p:ext uri="{BB962C8B-B14F-4D97-AF65-F5344CB8AC3E}">
        <p14:creationId xmlns:p14="http://schemas.microsoft.com/office/powerpoint/2010/main" val="400564845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sz="3200" dirty="0" smtClean="0">
                <a:solidFill>
                  <a:srgbClr val="FF0000"/>
                </a:solidFill>
              </a:rPr>
              <a:t>Closing Entries</a:t>
            </a:r>
            <a:r>
              <a:rPr lang="ar-SA" sz="3200" b="1" dirty="0" smtClean="0"/>
              <a:t>إقفال الحسابات  </a:t>
            </a:r>
            <a:endParaRPr lang="en-GB" sz="3200" b="1" dirty="0"/>
          </a:p>
        </p:txBody>
      </p:sp>
      <p:sp>
        <p:nvSpPr>
          <p:cNvPr id="268291" name="Content Placeholder 2"/>
          <p:cNvSpPr>
            <a:spLocks noGrp="1"/>
          </p:cNvSpPr>
          <p:nvPr>
            <p:ph idx="1"/>
          </p:nvPr>
        </p:nvSpPr>
        <p:spPr>
          <a:xfrm>
            <a:off x="495300" y="1371600"/>
            <a:ext cx="8915400" cy="4754563"/>
          </a:xfrm>
        </p:spPr>
        <p:txBody>
          <a:bodyPr/>
          <a:lstStyle/>
          <a:p>
            <a:pPr algn="just" rtl="1">
              <a:buFont typeface="Arial" pitchFamily="34" charset="0"/>
              <a:buChar char="•"/>
            </a:pPr>
            <a:r>
              <a:rPr lang="ar-SA" altLang="en-US" sz="2800" dirty="0" smtClean="0">
                <a:cs typeface="Arial" pitchFamily="34" charset="0"/>
              </a:rPr>
              <a:t>في نهاية كل فترة محاسبية يتم إجراء قيود الإقفال المتعلقة بحسابات المصروفات والإيرادات في دفتر اليومية</a:t>
            </a:r>
          </a:p>
          <a:p>
            <a:pPr algn="just" rtl="1">
              <a:buFont typeface="Arial" pitchFamily="34" charset="0"/>
              <a:buChar char="•"/>
            </a:pPr>
            <a:r>
              <a:rPr lang="ar-SA" altLang="en-US" sz="2800" dirty="0" smtClean="0">
                <a:cs typeface="Arial" pitchFamily="34" charset="0"/>
              </a:rPr>
              <a:t> </a:t>
            </a:r>
            <a:r>
              <a:rPr lang="ar-SA" altLang="en-US" sz="2800" dirty="0" smtClean="0">
                <a:solidFill>
                  <a:srgbClr val="7030A0"/>
                </a:solidFill>
                <a:cs typeface="Arial" pitchFamily="34" charset="0"/>
              </a:rPr>
              <a:t>ويتحقق ذلك بجعل أرصدة الحسابات ذات الأرصدة المدينة دائنة، وجعل أرصدة الحسابات ذات الأرصدة الدائنة مدينة</a:t>
            </a:r>
          </a:p>
          <a:p>
            <a:pPr algn="just" rtl="1">
              <a:buFont typeface="Arial" pitchFamily="34" charset="0"/>
              <a:buChar char="•"/>
            </a:pPr>
            <a:r>
              <a:rPr lang="ar-SA" altLang="en-US" sz="2800" dirty="0" smtClean="0">
                <a:solidFill>
                  <a:srgbClr val="FF0000"/>
                </a:solidFill>
                <a:cs typeface="Arial" pitchFamily="34" charset="0"/>
              </a:rPr>
              <a:t>مع إجراء القيد الخاص بإثبات مخزون آخر الفترة الذي تتحدد قيمته عن طريق الجرد في نهاية الفترة المحاسبية</a:t>
            </a:r>
          </a:p>
          <a:p>
            <a:pPr algn="just" rtl="1">
              <a:buFont typeface="Arial" pitchFamily="34" charset="0"/>
              <a:buChar char="•"/>
            </a:pPr>
            <a:r>
              <a:rPr lang="ar-SA" altLang="en-US" sz="2800" dirty="0" smtClean="0">
                <a:solidFill>
                  <a:srgbClr val="7030A0"/>
                </a:solidFill>
                <a:cs typeface="Arial" pitchFamily="34" charset="0"/>
              </a:rPr>
              <a:t> وبترحيل تلك القيود من دفتر اليومية إلى دفتر الأستاذ يمكن تصوير حساب ملخص الدخل، يلي ذلك إقفال رصيد حـ/ ملخص الدخل سواء أكان ربحاً أم خسارة في حساب جاري المالك (أو حساب رأس المال)، وذلك على النحو التالي:</a:t>
            </a:r>
            <a:endParaRPr lang="en-GB" altLang="en-US" sz="2800" dirty="0" smtClean="0">
              <a:solidFill>
                <a:srgbClr val="7030A0"/>
              </a:solidFill>
              <a:cs typeface="Arial" pitchFamily="34" charset="0"/>
            </a:endParaRPr>
          </a:p>
        </p:txBody>
      </p:sp>
      <p:sp>
        <p:nvSpPr>
          <p:cNvPr id="26829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285A0175-1C64-4D86-A96B-BDC5DD72FFC6}" type="slidenum">
              <a:rPr lang="ar-SA" altLang="en-US" sz="1200" smtClean="0">
                <a:solidFill>
                  <a:schemeClr val="bg1"/>
                </a:solidFill>
              </a:rPr>
              <a:pPr eaLnBrk="1" hangingPunct="1">
                <a:spcBef>
                  <a:spcPct val="0"/>
                </a:spcBef>
                <a:buFontTx/>
                <a:buNone/>
              </a:pPr>
              <a:t>19</a:t>
            </a:fld>
            <a:endParaRPr lang="en-US" altLang="en-US" sz="1200" smtClean="0">
              <a:solidFill>
                <a:schemeClr val="bg1"/>
              </a:solidFill>
            </a:endParaRPr>
          </a:p>
        </p:txBody>
      </p:sp>
    </p:spTree>
    <p:extLst>
      <p:ext uri="{BB962C8B-B14F-4D97-AF65-F5344CB8AC3E}">
        <p14:creationId xmlns:p14="http://schemas.microsoft.com/office/powerpoint/2010/main" val="344941209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563562"/>
          </a:xfrm>
        </p:spPr>
        <p:txBody>
          <a:bodyPr/>
          <a:lstStyle/>
          <a:p>
            <a:r>
              <a:rPr lang="ar-SA" altLang="en-US" sz="2800" b="1" smtClean="0">
                <a:cs typeface="Arial" pitchFamily="34" charset="0"/>
              </a:rPr>
              <a:t>إقفال الحسابات</a:t>
            </a:r>
            <a:endParaRPr lang="en-GB" altLang="en-US" sz="2800" b="1" smtClean="0">
              <a:cs typeface="Arial" pitchFamily="34" charset="0"/>
            </a:endParaRPr>
          </a:p>
        </p:txBody>
      </p:sp>
      <p:sp>
        <p:nvSpPr>
          <p:cNvPr id="3" name="Text Placeholder 2"/>
          <p:cNvSpPr>
            <a:spLocks noGrp="1"/>
          </p:cNvSpPr>
          <p:nvPr>
            <p:ph type="body" idx="1"/>
          </p:nvPr>
        </p:nvSpPr>
        <p:spPr>
          <a:xfrm>
            <a:off x="533400" y="1066800"/>
            <a:ext cx="4114800" cy="457200"/>
          </a:xfrm>
        </p:spPr>
        <p:txBody>
          <a:bodyPr/>
          <a:lstStyle/>
          <a:p>
            <a:r>
              <a:rPr lang="ar-SA" altLang="en-US" sz="2000" u="sng" smtClean="0">
                <a:solidFill>
                  <a:srgbClr val="009900"/>
                </a:solidFill>
                <a:cs typeface="Arial" pitchFamily="34" charset="0"/>
              </a:rPr>
              <a:t>إقفال رصيد حـ/ ملخص الدخل</a:t>
            </a:r>
            <a:endParaRPr lang="en-GB" altLang="en-US" sz="2000" u="sng" smtClean="0">
              <a:solidFill>
                <a:srgbClr val="009900"/>
              </a:solidFill>
              <a:cs typeface="Arial" pitchFamily="34" charset="0"/>
            </a:endParaRPr>
          </a:p>
        </p:txBody>
      </p:sp>
      <p:sp>
        <p:nvSpPr>
          <p:cNvPr id="4" name="Content Placeholder 3"/>
          <p:cNvSpPr>
            <a:spLocks noGrp="1"/>
          </p:cNvSpPr>
          <p:nvPr>
            <p:ph sz="half" idx="2"/>
          </p:nvPr>
        </p:nvSpPr>
        <p:spPr>
          <a:xfrm>
            <a:off x="495300" y="1676400"/>
            <a:ext cx="4076700" cy="4114800"/>
          </a:xfrm>
          <a:solidFill>
            <a:schemeClr val="accent1">
              <a:lumMod val="20000"/>
              <a:lumOff val="80000"/>
            </a:schemeClr>
          </a:solidFill>
        </p:spPr>
        <p:txBody>
          <a:bodyPr/>
          <a:lstStyle/>
          <a:p>
            <a:pPr>
              <a:buFont typeface="Arial" pitchFamily="34" charset="0"/>
              <a:buNone/>
              <a:defRPr/>
            </a:pPr>
            <a:endParaRPr lang="en-GB" dirty="0"/>
          </a:p>
        </p:txBody>
      </p:sp>
      <p:sp>
        <p:nvSpPr>
          <p:cNvPr id="6" name="Content Placeholder 5"/>
          <p:cNvSpPr>
            <a:spLocks noGrp="1"/>
          </p:cNvSpPr>
          <p:nvPr>
            <p:ph sz="quarter" idx="4"/>
          </p:nvPr>
        </p:nvSpPr>
        <p:spPr>
          <a:xfrm>
            <a:off x="5181600" y="990600"/>
            <a:ext cx="4343400" cy="4800600"/>
          </a:xfrm>
          <a:solidFill>
            <a:schemeClr val="accent6">
              <a:lumMod val="20000"/>
              <a:lumOff val="80000"/>
            </a:schemeClr>
          </a:solidFill>
        </p:spPr>
        <p:txBody>
          <a:bodyPr/>
          <a:lstStyle/>
          <a:p>
            <a:pPr>
              <a:buFont typeface="Arial" pitchFamily="34" charset="0"/>
              <a:buNone/>
              <a:defRPr/>
            </a:pPr>
            <a:endParaRPr lang="ar-SA" dirty="0" smtClean="0"/>
          </a:p>
          <a:p>
            <a:pPr>
              <a:buFont typeface="Arial" pitchFamily="34" charset="0"/>
              <a:buNone/>
              <a:defRPr/>
            </a:pPr>
            <a:endParaRPr lang="en-GB" dirty="0"/>
          </a:p>
        </p:txBody>
      </p:sp>
      <p:sp>
        <p:nvSpPr>
          <p:cNvPr id="269318" name="Slide Number Placeholder 6"/>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B2FF9EE0-B432-4BCB-A7A5-C60FC9B89BC5}" type="slidenum">
              <a:rPr lang="ar-SA" altLang="en-US" sz="1200" smtClean="0">
                <a:solidFill>
                  <a:schemeClr val="bg1"/>
                </a:solidFill>
              </a:rPr>
              <a:pPr eaLnBrk="1" hangingPunct="1">
                <a:spcBef>
                  <a:spcPct val="0"/>
                </a:spcBef>
                <a:buFontTx/>
                <a:buNone/>
              </a:pPr>
              <a:t>20</a:t>
            </a:fld>
            <a:endParaRPr lang="en-US" altLang="en-US" sz="1200" smtClean="0">
              <a:solidFill>
                <a:schemeClr val="bg1"/>
              </a:solidFill>
            </a:endParaRPr>
          </a:p>
        </p:txBody>
      </p:sp>
      <p:sp>
        <p:nvSpPr>
          <p:cNvPr id="8" name="Rectangle 7"/>
          <p:cNvSpPr>
            <a:spLocks noChangeArrowheads="1"/>
          </p:cNvSpPr>
          <p:nvPr/>
        </p:nvSpPr>
        <p:spPr bwMode="auto">
          <a:xfrm>
            <a:off x="5486400" y="1066800"/>
            <a:ext cx="3810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000" b="1" u="sng">
                <a:solidFill>
                  <a:srgbClr val="009900"/>
                </a:solidFill>
                <a:latin typeface="Arial" pitchFamily="34" charset="0"/>
              </a:rPr>
              <a:t>إقفال الحسابات ذات الأرصدة المدينة</a:t>
            </a:r>
            <a:endParaRPr lang="en-GB" altLang="en-US" sz="2000" b="1" u="sng">
              <a:solidFill>
                <a:srgbClr val="009900"/>
              </a:solidFill>
              <a:latin typeface="Arial" pitchFamily="34" charset="0"/>
            </a:endParaRPr>
          </a:p>
        </p:txBody>
      </p:sp>
      <p:sp>
        <p:nvSpPr>
          <p:cNvPr id="9" name="Rectangle 8"/>
          <p:cNvSpPr>
            <a:spLocks noChangeArrowheads="1"/>
          </p:cNvSpPr>
          <p:nvPr/>
        </p:nvSpPr>
        <p:spPr bwMode="auto">
          <a:xfrm>
            <a:off x="5181600" y="2057400"/>
            <a:ext cx="3886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000">
                <a:latin typeface="Arial" pitchFamily="34" charset="0"/>
              </a:rPr>
              <a:t> </a:t>
            </a:r>
            <a:r>
              <a:rPr lang="ar-SA" altLang="en-US" sz="2000">
                <a:solidFill>
                  <a:srgbClr val="FF0000"/>
                </a:solidFill>
                <a:latin typeface="Arial" pitchFamily="34" charset="0"/>
              </a:rPr>
              <a:t>××</a:t>
            </a:r>
            <a:r>
              <a:rPr lang="ar-SA" altLang="en-US" sz="2000">
                <a:latin typeface="Arial" pitchFamily="34" charset="0"/>
              </a:rPr>
              <a:t>   إلى حـ/ الحسابات ذات الأرصدة المدينة </a:t>
            </a:r>
          </a:p>
        </p:txBody>
      </p:sp>
      <p:sp>
        <p:nvSpPr>
          <p:cNvPr id="10" name="Rectangle 9"/>
          <p:cNvSpPr>
            <a:spLocks noChangeArrowheads="1"/>
          </p:cNvSpPr>
          <p:nvPr/>
        </p:nvSpPr>
        <p:spPr bwMode="auto">
          <a:xfrm>
            <a:off x="5181600" y="3200400"/>
            <a:ext cx="411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000">
                <a:latin typeface="Arial" pitchFamily="34" charset="0"/>
              </a:rPr>
              <a:t> </a:t>
            </a:r>
            <a:r>
              <a:rPr lang="ar-SA" altLang="en-US" sz="2000">
                <a:solidFill>
                  <a:srgbClr val="FF0000"/>
                </a:solidFill>
                <a:latin typeface="Arial" pitchFamily="34" charset="0"/>
              </a:rPr>
              <a:t>××   </a:t>
            </a:r>
            <a:r>
              <a:rPr lang="ar-SA" altLang="en-US" sz="2000">
                <a:latin typeface="Arial" pitchFamily="34" charset="0"/>
              </a:rPr>
              <a:t>من حـ/ الحسابات ذات الأرصدة الدائنة </a:t>
            </a:r>
          </a:p>
        </p:txBody>
      </p:sp>
      <p:sp>
        <p:nvSpPr>
          <p:cNvPr id="11" name="Rectangle 10"/>
          <p:cNvSpPr>
            <a:spLocks noChangeArrowheads="1"/>
          </p:cNvSpPr>
          <p:nvPr/>
        </p:nvSpPr>
        <p:spPr bwMode="auto">
          <a:xfrm>
            <a:off x="5181600" y="3581400"/>
            <a:ext cx="3733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a:latin typeface="Arial" pitchFamily="34" charset="0"/>
              </a:rPr>
              <a:t> </a:t>
            </a:r>
            <a:r>
              <a:rPr lang="ar-SA" altLang="en-US" sz="2000">
                <a:solidFill>
                  <a:srgbClr val="FF0000"/>
                </a:solidFill>
                <a:latin typeface="Arial" pitchFamily="34" charset="0"/>
              </a:rPr>
              <a:t>××                  </a:t>
            </a:r>
            <a:r>
              <a:rPr lang="ar-SA" altLang="en-US" sz="2000">
                <a:latin typeface="Arial" pitchFamily="34" charset="0"/>
              </a:rPr>
              <a:t>إلى حـ/ ملخص الدخل</a:t>
            </a:r>
            <a:endParaRPr lang="ar-SA" altLang="en-US" sz="2400">
              <a:latin typeface="Arial" pitchFamily="34" charset="0"/>
            </a:endParaRPr>
          </a:p>
        </p:txBody>
      </p:sp>
      <p:sp>
        <p:nvSpPr>
          <p:cNvPr id="15" name="Rectangle 14"/>
          <p:cNvSpPr>
            <a:spLocks noChangeArrowheads="1"/>
          </p:cNvSpPr>
          <p:nvPr/>
        </p:nvSpPr>
        <p:spPr bwMode="auto">
          <a:xfrm>
            <a:off x="5486400" y="1447800"/>
            <a:ext cx="3810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a:latin typeface="Arial" pitchFamily="34" charset="0"/>
              </a:rPr>
              <a:t> </a:t>
            </a:r>
            <a:r>
              <a:rPr lang="ar-SA" altLang="en-US" sz="2000">
                <a:solidFill>
                  <a:srgbClr val="FF0000"/>
                </a:solidFill>
                <a:latin typeface="Arial" pitchFamily="34" charset="0"/>
              </a:rPr>
              <a:t>××</a:t>
            </a:r>
            <a:r>
              <a:rPr lang="ar-SA" altLang="en-US" sz="2000">
                <a:latin typeface="Arial" pitchFamily="34" charset="0"/>
              </a:rPr>
              <a:t>      من حـ/ ملخص الدخل</a:t>
            </a:r>
          </a:p>
        </p:txBody>
      </p:sp>
      <p:sp>
        <p:nvSpPr>
          <p:cNvPr id="16" name="Rectangle 15"/>
          <p:cNvSpPr>
            <a:spLocks noChangeArrowheads="1"/>
          </p:cNvSpPr>
          <p:nvPr/>
        </p:nvSpPr>
        <p:spPr bwMode="auto">
          <a:xfrm>
            <a:off x="5486400" y="2743200"/>
            <a:ext cx="3810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000" b="1" u="sng">
                <a:solidFill>
                  <a:srgbClr val="009900"/>
                </a:solidFill>
                <a:latin typeface="Arial" pitchFamily="34" charset="0"/>
              </a:rPr>
              <a:t>إقفال الحسابات ذات الأرصدة الدائنة</a:t>
            </a:r>
            <a:endParaRPr lang="en-GB" altLang="en-US" sz="2000" b="1" u="sng">
              <a:solidFill>
                <a:srgbClr val="009900"/>
              </a:solidFill>
              <a:latin typeface="Arial" pitchFamily="34" charset="0"/>
            </a:endParaRPr>
          </a:p>
        </p:txBody>
      </p:sp>
      <p:sp>
        <p:nvSpPr>
          <p:cNvPr id="18" name="Text Placeholder 2"/>
          <p:cNvSpPr>
            <a:spLocks noGrp="1"/>
          </p:cNvSpPr>
          <p:nvPr>
            <p:ph type="body" idx="1"/>
          </p:nvPr>
        </p:nvSpPr>
        <p:spPr>
          <a:xfrm>
            <a:off x="5410200" y="4343400"/>
            <a:ext cx="3733800" cy="381000"/>
          </a:xfrm>
        </p:spPr>
        <p:txBody>
          <a:bodyPr/>
          <a:lstStyle/>
          <a:p>
            <a:r>
              <a:rPr lang="ar-SA" altLang="en-US" sz="2000" u="sng" smtClean="0">
                <a:solidFill>
                  <a:srgbClr val="009900"/>
                </a:solidFill>
                <a:cs typeface="Arial" pitchFamily="34" charset="0"/>
              </a:rPr>
              <a:t>إثبات مخزون آخر الفترة</a:t>
            </a:r>
            <a:endParaRPr lang="en-GB" altLang="en-US" sz="2000" u="sng" smtClean="0">
              <a:solidFill>
                <a:srgbClr val="009900"/>
              </a:solidFill>
              <a:cs typeface="Arial" pitchFamily="34" charset="0"/>
            </a:endParaRPr>
          </a:p>
        </p:txBody>
      </p:sp>
      <p:sp>
        <p:nvSpPr>
          <p:cNvPr id="19" name="Rectangle 18"/>
          <p:cNvSpPr>
            <a:spLocks noChangeArrowheads="1"/>
          </p:cNvSpPr>
          <p:nvPr/>
        </p:nvSpPr>
        <p:spPr bwMode="auto">
          <a:xfrm>
            <a:off x="5334000" y="4876800"/>
            <a:ext cx="3810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000">
                <a:latin typeface="Arial" pitchFamily="34" charset="0"/>
              </a:rPr>
              <a:t> </a:t>
            </a:r>
            <a:r>
              <a:rPr lang="ar-SA" altLang="en-US" sz="2000">
                <a:solidFill>
                  <a:srgbClr val="FF0000"/>
                </a:solidFill>
                <a:latin typeface="Arial" pitchFamily="34" charset="0"/>
              </a:rPr>
              <a:t>××          </a:t>
            </a:r>
            <a:r>
              <a:rPr lang="ar-SA" altLang="en-US" sz="2000">
                <a:latin typeface="Arial" pitchFamily="34" charset="0"/>
              </a:rPr>
              <a:t>من حـ/ مخزون آخر الفترة</a:t>
            </a:r>
          </a:p>
        </p:txBody>
      </p:sp>
      <p:sp>
        <p:nvSpPr>
          <p:cNvPr id="20" name="Rectangle 19"/>
          <p:cNvSpPr>
            <a:spLocks noChangeArrowheads="1"/>
          </p:cNvSpPr>
          <p:nvPr/>
        </p:nvSpPr>
        <p:spPr bwMode="auto">
          <a:xfrm>
            <a:off x="5410200" y="5257800"/>
            <a:ext cx="335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800">
                <a:latin typeface="Arial" pitchFamily="34" charset="0"/>
              </a:rPr>
              <a:t> </a:t>
            </a:r>
            <a:r>
              <a:rPr lang="ar-SA" altLang="en-US" sz="2000">
                <a:solidFill>
                  <a:srgbClr val="FF0000"/>
                </a:solidFill>
                <a:latin typeface="Arial" pitchFamily="34" charset="0"/>
              </a:rPr>
              <a:t>××            </a:t>
            </a:r>
            <a:r>
              <a:rPr lang="ar-SA" altLang="en-US" sz="2000">
                <a:latin typeface="Arial" pitchFamily="34" charset="0"/>
              </a:rPr>
              <a:t>إلى حـ/ ملخص الدخل</a:t>
            </a:r>
            <a:endParaRPr lang="ar-SA" altLang="en-US" sz="2400">
              <a:latin typeface="Arial" pitchFamily="34" charset="0"/>
            </a:endParaRPr>
          </a:p>
        </p:txBody>
      </p:sp>
      <p:sp>
        <p:nvSpPr>
          <p:cNvPr id="22" name="Rectangle 21"/>
          <p:cNvSpPr>
            <a:spLocks noChangeArrowheads="1"/>
          </p:cNvSpPr>
          <p:nvPr/>
        </p:nvSpPr>
        <p:spPr bwMode="auto">
          <a:xfrm>
            <a:off x="914400" y="1752600"/>
            <a:ext cx="3581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000" b="1" i="1" dirty="0">
                <a:solidFill>
                  <a:srgbClr val="C00000"/>
                </a:solidFill>
                <a:latin typeface="Arial" pitchFamily="34" charset="0"/>
              </a:rPr>
              <a:t>في حالة ما إذا كان الرصيد يمثل أرباح</a:t>
            </a:r>
            <a:endParaRPr lang="en-GB" altLang="en-US" sz="2000" b="1" i="1" dirty="0">
              <a:solidFill>
                <a:srgbClr val="C00000"/>
              </a:solidFill>
              <a:latin typeface="Arial" pitchFamily="34" charset="0"/>
            </a:endParaRPr>
          </a:p>
        </p:txBody>
      </p:sp>
      <p:sp>
        <p:nvSpPr>
          <p:cNvPr id="23" name="Rectangle 22"/>
          <p:cNvSpPr>
            <a:spLocks noChangeArrowheads="1"/>
          </p:cNvSpPr>
          <p:nvPr/>
        </p:nvSpPr>
        <p:spPr bwMode="auto">
          <a:xfrm>
            <a:off x="609600" y="2286000"/>
            <a:ext cx="411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000">
                <a:latin typeface="Arial" pitchFamily="34" charset="0"/>
              </a:rPr>
              <a:t> </a:t>
            </a:r>
            <a:r>
              <a:rPr lang="ar-SA" altLang="en-US" sz="2000">
                <a:solidFill>
                  <a:srgbClr val="FF0000"/>
                </a:solidFill>
                <a:latin typeface="Arial" pitchFamily="34" charset="0"/>
              </a:rPr>
              <a:t>××    </a:t>
            </a:r>
            <a:r>
              <a:rPr lang="ar-SA" altLang="en-US" sz="2000">
                <a:latin typeface="Arial" pitchFamily="34" charset="0"/>
              </a:rPr>
              <a:t>من حـ/ ملخص الدخل</a:t>
            </a:r>
          </a:p>
        </p:txBody>
      </p:sp>
      <p:sp>
        <p:nvSpPr>
          <p:cNvPr id="24" name="Rectangle 23"/>
          <p:cNvSpPr>
            <a:spLocks noChangeArrowheads="1"/>
          </p:cNvSpPr>
          <p:nvPr/>
        </p:nvSpPr>
        <p:spPr bwMode="auto">
          <a:xfrm>
            <a:off x="609600" y="2971800"/>
            <a:ext cx="3886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000">
                <a:latin typeface="Arial" pitchFamily="34" charset="0"/>
              </a:rPr>
              <a:t> </a:t>
            </a:r>
            <a:r>
              <a:rPr lang="ar-SA" altLang="en-US" sz="2000">
                <a:solidFill>
                  <a:srgbClr val="FF0000"/>
                </a:solidFill>
                <a:latin typeface="Arial" pitchFamily="34" charset="0"/>
              </a:rPr>
              <a:t>××         </a:t>
            </a:r>
            <a:r>
              <a:rPr lang="ar-SA" altLang="en-US" sz="2000">
                <a:latin typeface="Arial" pitchFamily="34" charset="0"/>
              </a:rPr>
              <a:t>إلى حـ/رأس المال (جاري المالك) </a:t>
            </a:r>
          </a:p>
        </p:txBody>
      </p:sp>
      <p:sp>
        <p:nvSpPr>
          <p:cNvPr id="25" name="Rectangle 24"/>
          <p:cNvSpPr>
            <a:spLocks noChangeArrowheads="1"/>
          </p:cNvSpPr>
          <p:nvPr/>
        </p:nvSpPr>
        <p:spPr bwMode="auto">
          <a:xfrm>
            <a:off x="990600" y="3657600"/>
            <a:ext cx="342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000" b="1" i="1">
                <a:solidFill>
                  <a:srgbClr val="C00000"/>
                </a:solidFill>
                <a:latin typeface="Arial" pitchFamily="34" charset="0"/>
              </a:rPr>
              <a:t>في حالة ما إذا كان الرصيد يمثل خسائر</a:t>
            </a:r>
            <a:endParaRPr lang="en-GB" altLang="en-US" sz="2000" b="1" i="1">
              <a:solidFill>
                <a:srgbClr val="C00000"/>
              </a:solidFill>
              <a:latin typeface="Arial" pitchFamily="34" charset="0"/>
            </a:endParaRPr>
          </a:p>
        </p:txBody>
      </p:sp>
      <p:sp>
        <p:nvSpPr>
          <p:cNvPr id="26" name="Rectangle 25"/>
          <p:cNvSpPr>
            <a:spLocks noChangeArrowheads="1"/>
          </p:cNvSpPr>
          <p:nvPr/>
        </p:nvSpPr>
        <p:spPr bwMode="auto">
          <a:xfrm>
            <a:off x="609600" y="4267200"/>
            <a:ext cx="3810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000">
                <a:latin typeface="Arial" pitchFamily="34" charset="0"/>
              </a:rPr>
              <a:t> </a:t>
            </a:r>
            <a:r>
              <a:rPr lang="ar-SA" altLang="en-US" sz="2000">
                <a:solidFill>
                  <a:srgbClr val="FF0000"/>
                </a:solidFill>
                <a:latin typeface="Arial" pitchFamily="34" charset="0"/>
              </a:rPr>
              <a:t>××       </a:t>
            </a:r>
            <a:r>
              <a:rPr lang="ar-SA" altLang="en-US" sz="2000">
                <a:latin typeface="Arial" pitchFamily="34" charset="0"/>
              </a:rPr>
              <a:t>من حـ/رأس المال (جاري المالك) </a:t>
            </a:r>
          </a:p>
        </p:txBody>
      </p:sp>
      <p:sp>
        <p:nvSpPr>
          <p:cNvPr id="27" name="Rectangle 26"/>
          <p:cNvSpPr>
            <a:spLocks noChangeArrowheads="1"/>
          </p:cNvSpPr>
          <p:nvPr/>
        </p:nvSpPr>
        <p:spPr bwMode="auto">
          <a:xfrm>
            <a:off x="228600" y="4953000"/>
            <a:ext cx="3733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0"/>
              </a:spcBef>
              <a:buFontTx/>
              <a:buNone/>
            </a:pPr>
            <a:r>
              <a:rPr lang="ar-SA" altLang="en-US" sz="2000">
                <a:latin typeface="Arial" pitchFamily="34" charset="0"/>
              </a:rPr>
              <a:t> </a:t>
            </a:r>
            <a:r>
              <a:rPr lang="ar-SA" altLang="en-US" sz="2000">
                <a:solidFill>
                  <a:srgbClr val="FF0000"/>
                </a:solidFill>
                <a:latin typeface="Arial" pitchFamily="34" charset="0"/>
              </a:rPr>
              <a:t>××            </a:t>
            </a:r>
            <a:r>
              <a:rPr lang="ar-SA" altLang="en-US" sz="2000">
                <a:latin typeface="Arial" pitchFamily="34" charset="0"/>
              </a:rPr>
              <a:t>إلى حـ/ ملخص الدخل</a:t>
            </a:r>
          </a:p>
        </p:txBody>
      </p:sp>
    </p:spTree>
    <p:extLst>
      <p:ext uri="{BB962C8B-B14F-4D97-AF65-F5344CB8AC3E}">
        <p14:creationId xmlns:p14="http://schemas.microsoft.com/office/powerpoint/2010/main" val="29512380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8">
                                            <p:txEl>
                                              <p:pRg st="0" end="0"/>
                                            </p:txEl>
                                          </p:spTgt>
                                        </p:tgtEl>
                                        <p:attrNameLst>
                                          <p:attrName>style.visibility</p:attrName>
                                        </p:attrNameLst>
                                      </p:cBhvr>
                                      <p:to>
                                        <p:strVal val="visible"/>
                                      </p:to>
                                    </p:set>
                                    <p:animEffect transition="in" filter="blinds(horizontal)">
                                      <p:cBhvr>
                                        <p:cTn id="42" dur="500"/>
                                        <p:tgtEl>
                                          <p:spTgt spid="18">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linds(horizontal)">
                                      <p:cBhvr>
                                        <p:cTn id="47" dur="500"/>
                                        <p:tgtEl>
                                          <p:spTgt spid="1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linds(horizontal)">
                                      <p:cBhvr>
                                        <p:cTn id="52" dur="500"/>
                                        <p:tgtEl>
                                          <p:spTgt spid="2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
                                            <p:txEl>
                                              <p:pRg st="0" end="0"/>
                                            </p:txEl>
                                          </p:spTgt>
                                        </p:tgtEl>
                                        <p:attrNameLst>
                                          <p:attrName>style.visibility</p:attrName>
                                        </p:attrNameLst>
                                      </p:cBhvr>
                                      <p:to>
                                        <p:strVal val="visible"/>
                                      </p:to>
                                    </p:set>
                                    <p:animEffect transition="in" filter="blinds(horizontal)">
                                      <p:cBhvr>
                                        <p:cTn id="57" dur="500"/>
                                        <p:tgtEl>
                                          <p:spTgt spid="3">
                                            <p:txEl>
                                              <p:pRg st="0" end="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linds(horizontal)">
                                      <p:cBhvr>
                                        <p:cTn id="62" dur="500"/>
                                        <p:tgtEl>
                                          <p:spTgt spid="22"/>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blinds(horizontal)">
                                      <p:cBhvr>
                                        <p:cTn id="67" dur="500"/>
                                        <p:tgtEl>
                                          <p:spTgt spid="23"/>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blinds(horizontal)">
                                      <p:cBhvr>
                                        <p:cTn id="72" dur="500"/>
                                        <p:tgtEl>
                                          <p:spTgt spid="24"/>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blinds(horizontal)">
                                      <p:cBhvr>
                                        <p:cTn id="77" dur="500"/>
                                        <p:tgtEl>
                                          <p:spTgt spid="25"/>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blinds(horizontal)">
                                      <p:cBhvr>
                                        <p:cTn id="82" dur="500"/>
                                        <p:tgtEl>
                                          <p:spTgt spid="26"/>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blinds(horizontal)">
                                      <p:cBhvr>
                                        <p:cTn id="8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8" grpId="0"/>
      <p:bldP spid="9" grpId="0"/>
      <p:bldP spid="10" grpId="0"/>
      <p:bldP spid="11" grpId="0"/>
      <p:bldP spid="15" grpId="0"/>
      <p:bldP spid="16" grpId="0"/>
      <p:bldP spid="18" grpId="0" build="p"/>
      <p:bldP spid="19" grpId="0"/>
      <p:bldP spid="20" grpId="0"/>
      <p:bldP spid="22" grpId="0"/>
      <p:bldP spid="23" grpId="0"/>
      <p:bldP spid="24" grpId="0"/>
      <p:bldP spid="25" grpId="0"/>
      <p:bldP spid="26"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sz="3200" dirty="0" smtClean="0">
                <a:solidFill>
                  <a:srgbClr val="FF0000"/>
                </a:solidFill>
              </a:rPr>
              <a:t>Income Statement</a:t>
            </a:r>
            <a:r>
              <a:rPr lang="ar-SA" sz="3200" b="1" dirty="0" smtClean="0"/>
              <a:t>قائمة الدخل  </a:t>
            </a:r>
            <a:endParaRPr lang="en-GB" sz="3200" b="1" dirty="0"/>
          </a:p>
        </p:txBody>
      </p:sp>
      <p:sp>
        <p:nvSpPr>
          <p:cNvPr id="3" name="Content Placeholder 2"/>
          <p:cNvSpPr>
            <a:spLocks noGrp="1"/>
          </p:cNvSpPr>
          <p:nvPr>
            <p:ph idx="1"/>
          </p:nvPr>
        </p:nvSpPr>
        <p:spPr>
          <a:xfrm>
            <a:off x="495300" y="1371600"/>
            <a:ext cx="9029700" cy="4754563"/>
          </a:xfrm>
        </p:spPr>
        <p:txBody>
          <a:bodyPr/>
          <a:lstStyle/>
          <a:p>
            <a:pPr>
              <a:defRPr/>
            </a:pPr>
            <a:r>
              <a:rPr lang="ar-SA" sz="2800" dirty="0" smtClean="0"/>
              <a:t>تهدف قائمة الدخل إلى قياس صافي دخل المنشأة في نهاية فترة زمنية معينة، وتحديد ما إذا كان ربحاً أم خسارة.</a:t>
            </a:r>
          </a:p>
          <a:p>
            <a:pPr>
              <a:defRPr/>
            </a:pPr>
            <a:r>
              <a:rPr lang="ar-SA" sz="2800" dirty="0" smtClean="0"/>
              <a:t>يتم القياس على مرحلتين:</a:t>
            </a:r>
          </a:p>
          <a:p>
            <a:pPr marL="514350" indent="-514350" rtl="1">
              <a:defRPr/>
            </a:pPr>
            <a:r>
              <a:rPr lang="ar-SA" sz="2800" dirty="0" smtClean="0">
                <a:solidFill>
                  <a:srgbClr val="FF0000"/>
                </a:solidFill>
              </a:rPr>
              <a:t>أ- مرحلة تحديد مجمل الربح (أو الخسارة)</a:t>
            </a:r>
          </a:p>
          <a:p>
            <a:pPr marL="514350" indent="-514350">
              <a:defRPr/>
            </a:pPr>
            <a:r>
              <a:rPr lang="en-GB" sz="2800" dirty="0" smtClean="0"/>
              <a:t>(Trading Account</a:t>
            </a:r>
            <a:r>
              <a:rPr lang="ar-SA" sz="2800" dirty="0" smtClean="0"/>
              <a:t> </a:t>
            </a:r>
            <a:r>
              <a:rPr lang="ar-SA" sz="2400" dirty="0" smtClean="0"/>
              <a:t>(ويمكن أن تتم هذه الخطوة من خلال حساب المتاجرة </a:t>
            </a:r>
          </a:p>
          <a:p>
            <a:pPr marL="514350" indent="-514350">
              <a:defRPr/>
            </a:pPr>
            <a:endParaRPr lang="ar-SA" sz="2400" dirty="0" smtClean="0"/>
          </a:p>
          <a:p>
            <a:pPr marL="514350" indent="-514350">
              <a:defRPr/>
            </a:pPr>
            <a:endParaRPr lang="ar-SA" sz="2400" dirty="0" smtClean="0"/>
          </a:p>
          <a:p>
            <a:pPr marL="514350" indent="-514350">
              <a:defRPr/>
            </a:pPr>
            <a:r>
              <a:rPr lang="ar-SA" sz="2400" dirty="0" smtClean="0">
                <a:solidFill>
                  <a:srgbClr val="FF0000"/>
                </a:solidFill>
              </a:rPr>
              <a:t> ب- مرحلة تحديد صافي الربح (أو الخسارة)</a:t>
            </a:r>
          </a:p>
          <a:p>
            <a:pPr>
              <a:defRPr/>
            </a:pPr>
            <a:r>
              <a:rPr lang="en-GB" sz="2400" dirty="0" smtClean="0"/>
              <a:t>(Profit &amp; Loss Account</a:t>
            </a:r>
            <a:r>
              <a:rPr lang="ar-SA" sz="2400" dirty="0" smtClean="0"/>
              <a:t>(ويمكن أن تتم هذه الخطوة من خلال حساب الأرباح والخسائر  </a:t>
            </a:r>
            <a:endParaRPr lang="en-GB" sz="2400" dirty="0"/>
          </a:p>
        </p:txBody>
      </p:sp>
      <p:sp>
        <p:nvSpPr>
          <p:cNvPr id="27034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75991BAA-86D6-4B5C-ADFE-1B8911BC74DF}" type="slidenum">
              <a:rPr lang="ar-SA" altLang="en-US" sz="1200" smtClean="0">
                <a:solidFill>
                  <a:schemeClr val="bg1"/>
                </a:solidFill>
              </a:rPr>
              <a:pPr eaLnBrk="1" hangingPunct="1">
                <a:spcBef>
                  <a:spcPct val="0"/>
                </a:spcBef>
                <a:buFontTx/>
                <a:buNone/>
              </a:pPr>
              <a:t>21</a:t>
            </a:fld>
            <a:endParaRPr lang="en-US" altLang="en-US" sz="1200" smtClean="0">
              <a:solidFill>
                <a:schemeClr val="bg1"/>
              </a:solidFill>
            </a:endParaRPr>
          </a:p>
        </p:txBody>
      </p:sp>
      <p:sp>
        <p:nvSpPr>
          <p:cNvPr id="5" name="Rounded Rectangle 4"/>
          <p:cNvSpPr/>
          <p:nvPr/>
        </p:nvSpPr>
        <p:spPr>
          <a:xfrm>
            <a:off x="1295400" y="3886200"/>
            <a:ext cx="6629400" cy="533400"/>
          </a:xfrm>
          <a:prstGeom prst="roundRect">
            <a:avLst/>
          </a:prstGeom>
          <a:solidFill>
            <a:schemeClr val="bg1"/>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000" dirty="0">
                <a:ln>
                  <a:solidFill>
                    <a:srgbClr val="FF3300"/>
                  </a:solidFill>
                </a:ln>
                <a:solidFill>
                  <a:schemeClr val="tx1"/>
                </a:solidFill>
              </a:rPr>
              <a:t>مجمل الربح  (أو الخسارة) =  صافي المبيعات   -    تكلفة البضاعة المباعة</a:t>
            </a:r>
            <a:endParaRPr lang="en-GB" sz="2000" dirty="0">
              <a:ln>
                <a:solidFill>
                  <a:srgbClr val="FF3300"/>
                </a:solidFill>
              </a:ln>
              <a:solidFill>
                <a:schemeClr val="tx1"/>
              </a:solidFill>
            </a:endParaRPr>
          </a:p>
        </p:txBody>
      </p:sp>
      <p:sp>
        <p:nvSpPr>
          <p:cNvPr id="6" name="Rounded Rectangle 5"/>
          <p:cNvSpPr/>
          <p:nvPr/>
        </p:nvSpPr>
        <p:spPr>
          <a:xfrm>
            <a:off x="381000" y="5638800"/>
            <a:ext cx="8077200" cy="609600"/>
          </a:xfrm>
          <a:prstGeom prst="roundRect">
            <a:avLst/>
          </a:prstGeom>
          <a:solidFill>
            <a:schemeClr val="bg1"/>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dirty="0">
                <a:ln>
                  <a:solidFill>
                    <a:srgbClr val="FF3300"/>
                  </a:solidFill>
                </a:ln>
                <a:solidFill>
                  <a:schemeClr val="tx1"/>
                </a:solidFill>
              </a:rPr>
              <a:t>صافي الربح  (أو الخسارة) = مجمل الربح  (أو الخسارة) + الإيرادات الأخرى – المصروفات التشغيلية</a:t>
            </a:r>
            <a:endParaRPr lang="en-GB" dirty="0">
              <a:ln>
                <a:solidFill>
                  <a:srgbClr val="FF3300"/>
                </a:solidFill>
              </a:ln>
              <a:solidFill>
                <a:schemeClr val="tx1"/>
              </a:solidFill>
            </a:endParaRPr>
          </a:p>
        </p:txBody>
      </p:sp>
    </p:spTree>
    <p:extLst>
      <p:ext uri="{BB962C8B-B14F-4D97-AF65-F5344CB8AC3E}">
        <p14:creationId xmlns:p14="http://schemas.microsoft.com/office/powerpoint/2010/main" val="6011000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linds(horizontal)">
                                      <p:cBhvr>
                                        <p:cTn id="32" dur="500"/>
                                        <p:tgtEl>
                                          <p:spTgt spid="3">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linds(horizontal)">
                                      <p:cBhvr>
                                        <p:cTn id="37" dur="500"/>
                                        <p:tgtEl>
                                          <p:spTgt spid="3">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linds(horizontal)">
                                      <p:cBhvr>
                                        <p:cTn id="42" dur="500"/>
                                        <p:tgtEl>
                                          <p:spTgt spid="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linds(horizontal)">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sp>
        <p:nvSpPr>
          <p:cNvPr id="271363" name="Content Placeholder 2"/>
          <p:cNvSpPr>
            <a:spLocks noGrp="1"/>
          </p:cNvSpPr>
          <p:nvPr>
            <p:ph idx="1"/>
          </p:nvPr>
        </p:nvSpPr>
        <p:spPr/>
        <p:txBody>
          <a:bodyPr/>
          <a:lstStyle/>
          <a:p>
            <a:endParaRPr lang="en-GB" altLang="en-US" smtClean="0">
              <a:cs typeface="Arial" pitchFamily="34" charset="0"/>
            </a:endParaRPr>
          </a:p>
        </p:txBody>
      </p:sp>
      <p:sp>
        <p:nvSpPr>
          <p:cNvPr id="27136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F8E9C305-9E3B-409D-8B94-A6E44D9DCF88}" type="slidenum">
              <a:rPr lang="ar-SA" altLang="en-US" sz="1200" smtClean="0">
                <a:solidFill>
                  <a:schemeClr val="bg1"/>
                </a:solidFill>
              </a:rPr>
              <a:pPr eaLnBrk="1" hangingPunct="1">
                <a:spcBef>
                  <a:spcPct val="0"/>
                </a:spcBef>
                <a:buFontTx/>
                <a:buNone/>
              </a:pPr>
              <a:t>22</a:t>
            </a:fld>
            <a:endParaRPr lang="en-US" altLang="en-US" sz="1200" smtClean="0">
              <a:solidFill>
                <a:schemeClr val="bg1"/>
              </a:solidFill>
            </a:endParaRPr>
          </a:p>
        </p:txBody>
      </p:sp>
      <p:sp>
        <p:nvSpPr>
          <p:cNvPr id="5" name="Title 1"/>
          <p:cNvSpPr txBox="1">
            <a:spLocks/>
          </p:cNvSpPr>
          <p:nvPr/>
        </p:nvSpPr>
        <p:spPr bwMode="auto">
          <a:xfrm>
            <a:off x="990600" y="609600"/>
            <a:ext cx="7429500" cy="533400"/>
          </a:xfrm>
          <a:prstGeom prst="rect">
            <a:avLst/>
          </a:prstGeom>
          <a:solidFill>
            <a:schemeClr val="accent1">
              <a:lumMod val="20000"/>
              <a:lumOff val="80000"/>
            </a:schemeClr>
          </a:solidFill>
          <a:ln w="9525">
            <a:noFill/>
            <a:miter lim="800000"/>
            <a:headEnd/>
            <a:tailEnd/>
          </a:ln>
        </p:spPr>
        <p:txBody>
          <a:bodyPr anchor="ctr">
            <a:normAutofit lnSpcReduction="10000"/>
          </a:bodyPr>
          <a:lstStyle/>
          <a:p>
            <a:pPr rtl="0" eaLnBrk="0" hangingPunct="0">
              <a:defRPr/>
            </a:pPr>
            <a:r>
              <a:rPr lang="ar-SA" sz="3200" dirty="0">
                <a:solidFill>
                  <a:srgbClr val="376092"/>
                </a:solidFill>
                <a:latin typeface="+mj-lt"/>
                <a:ea typeface="+mj-ea"/>
                <a:cs typeface="Arial" charset="0"/>
              </a:rPr>
              <a:t>حساب المتاجرة عن السنة المنتهية في 12/30/××14هـ</a:t>
            </a:r>
            <a:endParaRPr lang="en-GB" sz="3200" dirty="0">
              <a:solidFill>
                <a:srgbClr val="376092"/>
              </a:solidFill>
              <a:latin typeface="+mj-lt"/>
              <a:ea typeface="+mj-ea"/>
              <a:cs typeface="Arial" charset="0"/>
            </a:endParaRPr>
          </a:p>
        </p:txBody>
      </p:sp>
      <p:graphicFrame>
        <p:nvGraphicFramePr>
          <p:cNvPr id="6" name="Table 5"/>
          <p:cNvGraphicFramePr>
            <a:graphicFrameLocks noGrp="1"/>
          </p:cNvGraphicFramePr>
          <p:nvPr/>
        </p:nvGraphicFramePr>
        <p:xfrm>
          <a:off x="533400" y="1752600"/>
          <a:ext cx="8753475" cy="3881486"/>
        </p:xfrm>
        <a:graphic>
          <a:graphicData uri="http://schemas.openxmlformats.org/drawingml/2006/table">
            <a:tbl>
              <a:tblPr rtl="1"/>
              <a:tblGrid>
                <a:gridCol w="892175"/>
                <a:gridCol w="3398837"/>
                <a:gridCol w="958850"/>
                <a:gridCol w="3503613"/>
              </a:tblGrid>
              <a:tr h="360229">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المبلغ</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بيـــــــــان</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المبلغ</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بيـــــــــان</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r h="3154631">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rgbClr val="FF0000"/>
                          </a:solidFill>
                          <a:effectLst/>
                          <a:latin typeface="Calibri" pitchFamily="34" charset="0"/>
                          <a:cs typeface="Arial" pitchFamily="34" charset="0"/>
                        </a:rPr>
                        <a:t>××</a:t>
                      </a:r>
                    </a:p>
                  </a:txBody>
                  <a:tcPr marL="74295" marR="7429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 مخزون أول الفترة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 المشتريات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 مردودات المبيعات</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 مسموحات المبيعات</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 الخصم المسموح به</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 مصاريف نقل مشتريات</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رسوم جمركية على المشتريات</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عمولة وكلاء شراء</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rgbClr val="FF0000"/>
                          </a:solidFill>
                          <a:effectLst/>
                          <a:latin typeface="Calibri" pitchFamily="34" charset="0"/>
                          <a:cs typeface="Arial" pitchFamily="34" charset="0"/>
                        </a:rPr>
                        <a:t>إلى حـ / الأرباح والخسائر </a:t>
                      </a:r>
                      <a:r>
                        <a:rPr kumimoji="0" lang="ar-SA" sz="1600" b="1" i="0" u="none" strike="noStrike" cap="none" normalizeH="0" baseline="0" smtClean="0">
                          <a:ln>
                            <a:noFill/>
                          </a:ln>
                          <a:solidFill>
                            <a:srgbClr val="FF0000"/>
                          </a:solidFill>
                          <a:effectLst/>
                          <a:latin typeface="Calibri" pitchFamily="34" charset="0"/>
                          <a:cs typeface="Arial" pitchFamily="34" charset="0"/>
                        </a:rPr>
                        <a:t>(مجمل الربح)</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74295" marR="7429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rgbClr val="FF0000"/>
                          </a:solidFill>
                          <a:effectLst/>
                          <a:latin typeface="Calibri" pitchFamily="34" charset="0"/>
                          <a:cs typeface="Arial" pitchFamily="34" charset="0"/>
                        </a:rPr>
                        <a:t>××</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74295" marR="7429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من  حـ / المبيعات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من  حـ / الخصم المكتسب</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من  حـ / مسموحات المشتريات</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من  حـ / مردودات المشتريات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من  حـ / مخزون آخر الفترة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rgbClr val="FF0000"/>
                          </a:solidFill>
                          <a:effectLst/>
                          <a:latin typeface="Calibri" pitchFamily="34" charset="0"/>
                          <a:cs typeface="Arial" pitchFamily="34" charset="0"/>
                        </a:rPr>
                        <a:t>من حـ / الأرباح والخسائر </a:t>
                      </a:r>
                      <a:r>
                        <a:rPr kumimoji="0" lang="ar-SA" sz="1600" b="1" i="0" u="none" strike="noStrike" cap="none" normalizeH="0" baseline="0" smtClean="0">
                          <a:ln>
                            <a:noFill/>
                          </a:ln>
                          <a:solidFill>
                            <a:srgbClr val="FF0000"/>
                          </a:solidFill>
                          <a:effectLst/>
                          <a:latin typeface="Calibri" pitchFamily="34" charset="0"/>
                          <a:cs typeface="Arial" pitchFamily="34" charset="0"/>
                        </a:rPr>
                        <a:t>(مجمل الخسارة)</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r h="366577">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bl>
          </a:graphicData>
        </a:graphic>
      </p:graphicFrame>
      <p:sp>
        <p:nvSpPr>
          <p:cNvPr id="8" name="Text Box 95"/>
          <p:cNvSpPr txBox="1">
            <a:spLocks noChangeArrowheads="1"/>
          </p:cNvSpPr>
          <p:nvPr/>
        </p:nvSpPr>
        <p:spPr bwMode="auto">
          <a:xfrm>
            <a:off x="8229600" y="12954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b="1">
                <a:latin typeface="Arial" pitchFamily="34" charset="0"/>
              </a:rPr>
              <a:t>مدين</a:t>
            </a:r>
            <a:endParaRPr lang="en-GB" altLang="en-US" sz="2400" b="1">
              <a:latin typeface="Arial" pitchFamily="34" charset="0"/>
            </a:endParaRPr>
          </a:p>
        </p:txBody>
      </p:sp>
      <p:sp>
        <p:nvSpPr>
          <p:cNvPr id="9" name="Text Box 95"/>
          <p:cNvSpPr txBox="1">
            <a:spLocks noChangeArrowheads="1"/>
          </p:cNvSpPr>
          <p:nvPr/>
        </p:nvSpPr>
        <p:spPr bwMode="auto">
          <a:xfrm>
            <a:off x="609600" y="1295400"/>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a:latin typeface="Arial" pitchFamily="34" charset="0"/>
              </a:rPr>
              <a:t>دائن</a:t>
            </a:r>
            <a:endParaRPr lang="en-GB" altLang="en-US" sz="2400" b="1">
              <a:latin typeface="Arial" pitchFamily="34" charset="0"/>
            </a:endParaRPr>
          </a:p>
        </p:txBody>
      </p:sp>
    </p:spTree>
    <p:extLst>
      <p:ext uri="{BB962C8B-B14F-4D97-AF65-F5344CB8AC3E}">
        <p14:creationId xmlns:p14="http://schemas.microsoft.com/office/powerpoint/2010/main" val="346106025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graphicFrame>
        <p:nvGraphicFramePr>
          <p:cNvPr id="11" name="Content Placeholder 10"/>
          <p:cNvGraphicFramePr>
            <a:graphicFrameLocks noGrp="1"/>
          </p:cNvGraphicFramePr>
          <p:nvPr>
            <p:ph idx="1"/>
          </p:nvPr>
        </p:nvGraphicFramePr>
        <p:xfrm>
          <a:off x="533400" y="2057400"/>
          <a:ext cx="9013825" cy="3125788"/>
        </p:xfrm>
        <a:graphic>
          <a:graphicData uri="http://schemas.openxmlformats.org/drawingml/2006/table">
            <a:tbl>
              <a:tblPr rtl="1"/>
              <a:tblGrid>
                <a:gridCol w="1116012"/>
                <a:gridCol w="3705225"/>
                <a:gridCol w="1074738"/>
                <a:gridCol w="3117850"/>
              </a:tblGrid>
              <a:tr h="496888">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المبلغ</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بيـــــــــان</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المبلغ</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بيـــــــــان</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r h="207168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FF0000"/>
                          </a:solidFill>
                          <a:effectLst/>
                          <a:latin typeface="Calibri" pitchFamily="34" charset="0"/>
                          <a:cs typeface="Arial" pitchFamily="34" charset="0"/>
                        </a:rPr>
                        <a:t>××</a:t>
                      </a:r>
                      <a:endParaRPr kumimoji="0" lang="en-GB" sz="24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 مصاريف نقل مبيعات</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/مصاريف بيعية أخرى</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 مصاريف الإدارة العامة</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rgbClr val="FF0000"/>
                          </a:solidFill>
                          <a:effectLst/>
                          <a:latin typeface="Calibri" pitchFamily="34" charset="0"/>
                          <a:cs typeface="Arial" pitchFamily="34" charset="0"/>
                        </a:rPr>
                        <a:t>إلى حـ / جاري المالك </a:t>
                      </a:r>
                      <a:r>
                        <a:rPr kumimoji="0" lang="ar-SA" sz="1600" b="1" i="0" u="none" strike="noStrike" cap="none" normalizeH="0" baseline="0" smtClean="0">
                          <a:ln>
                            <a:noFill/>
                          </a:ln>
                          <a:solidFill>
                            <a:srgbClr val="FF0000"/>
                          </a:solidFill>
                          <a:effectLst/>
                          <a:latin typeface="Calibri" pitchFamily="34" charset="0"/>
                          <a:cs typeface="Arial" pitchFamily="34" charset="0"/>
                        </a:rPr>
                        <a:t>(صافي الربح)</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rgbClr val="FF0000"/>
                          </a:solidFill>
                          <a:effectLst/>
                          <a:latin typeface="Calibri" pitchFamily="34" charset="0"/>
                          <a:cs typeface="Arial" pitchFamily="34" charset="0"/>
                        </a:rPr>
                        <a:t>××</a:t>
                      </a:r>
                      <a:endParaRPr kumimoji="0" lang="en-GB" sz="24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من حـ / المتاجرة (مجمل الربح)</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rgbClr val="FF0000"/>
                          </a:solidFill>
                          <a:effectLst/>
                          <a:latin typeface="Calibri" pitchFamily="34" charset="0"/>
                          <a:cs typeface="Arial" pitchFamily="34" charset="0"/>
                        </a:rPr>
                        <a:t>من حـ / جاري المالك </a:t>
                      </a:r>
                      <a:r>
                        <a:rPr kumimoji="0" lang="ar-SA" sz="1600" b="1" i="0" u="none" strike="noStrike" cap="none" normalizeH="0" baseline="0" smtClean="0">
                          <a:ln>
                            <a:noFill/>
                          </a:ln>
                          <a:solidFill>
                            <a:srgbClr val="FF0000"/>
                          </a:solidFill>
                          <a:effectLst/>
                          <a:latin typeface="Calibri" pitchFamily="34" charset="0"/>
                          <a:cs typeface="Arial" pitchFamily="34" charset="0"/>
                        </a:rPr>
                        <a:t>(صافي الخسارة)</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endParaRPr kumimoji="0" lang="en-GB" sz="2400" b="1"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endParaRPr kumimoji="0" lang="en-GB" sz="2400" b="1"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ar-SA"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bl>
          </a:graphicData>
        </a:graphic>
      </p:graphicFrame>
      <p:sp>
        <p:nvSpPr>
          <p:cNvPr id="272409"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177DE3F5-5618-4133-B7F5-2634E1E17DD1}" type="slidenum">
              <a:rPr lang="ar-SA" altLang="en-US" sz="1200" smtClean="0">
                <a:solidFill>
                  <a:schemeClr val="bg1"/>
                </a:solidFill>
              </a:rPr>
              <a:pPr eaLnBrk="1" hangingPunct="1">
                <a:spcBef>
                  <a:spcPct val="0"/>
                </a:spcBef>
                <a:buFontTx/>
                <a:buNone/>
              </a:pPr>
              <a:t>23</a:t>
            </a:fld>
            <a:endParaRPr lang="en-US" altLang="en-US" sz="1200" smtClean="0">
              <a:solidFill>
                <a:schemeClr val="bg1"/>
              </a:solidFill>
            </a:endParaRPr>
          </a:p>
        </p:txBody>
      </p:sp>
      <p:sp>
        <p:nvSpPr>
          <p:cNvPr id="272410" name="Slide Number Placeholder 3"/>
          <p:cNvSpPr txBox="1">
            <a:spLocks/>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32E7842F-EE75-4886-8034-8B1297B49F96}" type="slidenum">
              <a:rPr lang="ar-SA" altLang="en-US" sz="1200">
                <a:solidFill>
                  <a:schemeClr val="bg1"/>
                </a:solidFill>
              </a:rPr>
              <a:pPr eaLnBrk="1" hangingPunct="1">
                <a:spcBef>
                  <a:spcPct val="0"/>
                </a:spcBef>
                <a:buFontTx/>
                <a:buNone/>
              </a:pPr>
              <a:t>23</a:t>
            </a:fld>
            <a:endParaRPr lang="en-US" altLang="en-US" sz="1200">
              <a:solidFill>
                <a:schemeClr val="bg1"/>
              </a:solidFill>
            </a:endParaRPr>
          </a:p>
        </p:txBody>
      </p:sp>
      <p:sp>
        <p:nvSpPr>
          <p:cNvPr id="6" name="Title 1"/>
          <p:cNvSpPr txBox="1">
            <a:spLocks/>
          </p:cNvSpPr>
          <p:nvPr/>
        </p:nvSpPr>
        <p:spPr bwMode="auto">
          <a:xfrm>
            <a:off x="533400" y="609600"/>
            <a:ext cx="8534400" cy="533400"/>
          </a:xfrm>
          <a:prstGeom prst="rect">
            <a:avLst/>
          </a:prstGeom>
          <a:solidFill>
            <a:schemeClr val="accent1">
              <a:lumMod val="20000"/>
              <a:lumOff val="80000"/>
            </a:schemeClr>
          </a:solidFill>
          <a:ln w="9525">
            <a:noFill/>
            <a:miter lim="800000"/>
            <a:headEnd/>
            <a:tailEnd/>
          </a:ln>
        </p:spPr>
        <p:txBody>
          <a:bodyPr anchor="ctr"/>
          <a:lstStyle/>
          <a:p>
            <a:pPr rtl="0" eaLnBrk="0" hangingPunct="0">
              <a:defRPr/>
            </a:pPr>
            <a:r>
              <a:rPr lang="ar-SA" sz="3200" dirty="0">
                <a:solidFill>
                  <a:srgbClr val="376092"/>
                </a:solidFill>
                <a:latin typeface="+mj-lt"/>
                <a:ea typeface="+mj-ea"/>
                <a:cs typeface="Arial" charset="0"/>
              </a:rPr>
              <a:t>حساب الأرباح والخسائر عن السنة المنتهية في 12/30/××14هـ</a:t>
            </a:r>
            <a:endParaRPr lang="en-GB" sz="3200" dirty="0">
              <a:solidFill>
                <a:srgbClr val="376092"/>
              </a:solidFill>
              <a:latin typeface="+mj-lt"/>
              <a:ea typeface="+mj-ea"/>
              <a:cs typeface="Arial" charset="0"/>
            </a:endParaRPr>
          </a:p>
        </p:txBody>
      </p:sp>
      <p:sp>
        <p:nvSpPr>
          <p:cNvPr id="9" name="Text Box 95"/>
          <p:cNvSpPr txBox="1">
            <a:spLocks noChangeArrowheads="1"/>
          </p:cNvSpPr>
          <p:nvPr/>
        </p:nvSpPr>
        <p:spPr bwMode="auto">
          <a:xfrm>
            <a:off x="8458200" y="15240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400" b="1">
                <a:latin typeface="Arial" pitchFamily="34" charset="0"/>
              </a:rPr>
              <a:t>مدين</a:t>
            </a:r>
            <a:endParaRPr lang="en-GB" altLang="en-US" sz="2400" b="1">
              <a:latin typeface="Arial" pitchFamily="34" charset="0"/>
            </a:endParaRPr>
          </a:p>
        </p:txBody>
      </p:sp>
      <p:sp>
        <p:nvSpPr>
          <p:cNvPr id="10" name="Text Box 95"/>
          <p:cNvSpPr txBox="1">
            <a:spLocks noChangeArrowheads="1"/>
          </p:cNvSpPr>
          <p:nvPr/>
        </p:nvSpPr>
        <p:spPr bwMode="auto">
          <a:xfrm>
            <a:off x="609600" y="1524000"/>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400" b="1">
                <a:latin typeface="Arial" pitchFamily="34" charset="0"/>
              </a:rPr>
              <a:t>دائن</a:t>
            </a:r>
            <a:endParaRPr lang="en-GB" altLang="en-US" sz="2400" b="1">
              <a:latin typeface="Arial" pitchFamily="34" charset="0"/>
            </a:endParaRPr>
          </a:p>
        </p:txBody>
      </p:sp>
    </p:spTree>
    <p:extLst>
      <p:ext uri="{BB962C8B-B14F-4D97-AF65-F5344CB8AC3E}">
        <p14:creationId xmlns:p14="http://schemas.microsoft.com/office/powerpoint/2010/main" val="4632875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graphicFrame>
        <p:nvGraphicFramePr>
          <p:cNvPr id="10" name="Content Placeholder 9"/>
          <p:cNvGraphicFramePr>
            <a:graphicFrameLocks noGrp="1"/>
          </p:cNvGraphicFramePr>
          <p:nvPr>
            <p:ph idx="1"/>
          </p:nvPr>
        </p:nvGraphicFramePr>
        <p:xfrm>
          <a:off x="1219200" y="1828800"/>
          <a:ext cx="7305675" cy="4486656"/>
        </p:xfrm>
        <a:graphic>
          <a:graphicData uri="http://schemas.openxmlformats.org/drawingml/2006/table">
            <a:tbl>
              <a:tblPr rtl="1"/>
              <a:tblGrid>
                <a:gridCol w="968375"/>
                <a:gridCol w="2673350"/>
                <a:gridCol w="930275"/>
                <a:gridCol w="2733675"/>
              </a:tblGrid>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المبلغ</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بيـــــــــــــــــــــــــــان</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المبلغ</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بيــــــــــــــــــــــــــــــان</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مخزون أول الفترة</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 المبيعات </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المشتريات</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 الخصم المكتسب</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مردودات المبيعات</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 مسموحات المشتريات</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مسموحات المبيعات</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 مردودات المشتريات </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الخصم المسموح به</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 مخزون آخر المدة</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 ××</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مصاريف نقل للداخل</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رسوم جمركية على المشتريات</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عمولة وكلاء شراء</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مجمل الربح </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endParaRPr kumimoji="0" lang="ar-SA"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مصاريف نقل للخارج </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مجمل الربح </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/مصاريف بيعية أخرى</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إيراد العقار</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مصاريف الإدارة العامة</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endParaRPr kumimoji="0" lang="ar-SA"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endParaRPr kumimoji="0" lang="ar-SA"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إلى حـ / جاري المالك ( صافي الربح )</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endParaRPr kumimoji="0" lang="ar-SA"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endParaRPr kumimoji="0" lang="ar-SA"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bl>
          </a:graphicData>
        </a:graphic>
      </p:graphicFrame>
      <p:sp>
        <p:nvSpPr>
          <p:cNvPr id="27350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3F94F11D-DD16-49A5-A3DE-8BA92AA3BEB6}" type="slidenum">
              <a:rPr lang="ar-SA" altLang="en-US" sz="1200" smtClean="0">
                <a:solidFill>
                  <a:schemeClr val="bg1"/>
                </a:solidFill>
              </a:rPr>
              <a:pPr eaLnBrk="1" hangingPunct="1">
                <a:spcBef>
                  <a:spcPct val="0"/>
                </a:spcBef>
                <a:buFontTx/>
                <a:buNone/>
              </a:pPr>
              <a:t>24</a:t>
            </a:fld>
            <a:endParaRPr lang="en-US" altLang="en-US" sz="1200" smtClean="0">
              <a:solidFill>
                <a:schemeClr val="bg1"/>
              </a:solidFill>
            </a:endParaRPr>
          </a:p>
        </p:txBody>
      </p:sp>
      <p:sp>
        <p:nvSpPr>
          <p:cNvPr id="5" name="Title 1"/>
          <p:cNvSpPr txBox="1">
            <a:spLocks/>
          </p:cNvSpPr>
          <p:nvPr/>
        </p:nvSpPr>
        <p:spPr bwMode="auto">
          <a:xfrm>
            <a:off x="762000" y="609600"/>
            <a:ext cx="8305800" cy="533400"/>
          </a:xfrm>
          <a:prstGeom prst="rect">
            <a:avLst/>
          </a:prstGeom>
          <a:solidFill>
            <a:schemeClr val="accent1">
              <a:lumMod val="20000"/>
              <a:lumOff val="80000"/>
            </a:schemeClr>
          </a:solidFill>
          <a:ln w="9525">
            <a:noFill/>
            <a:miter lim="800000"/>
            <a:headEnd/>
            <a:tailEnd/>
          </a:ln>
        </p:spPr>
        <p:txBody>
          <a:bodyPr anchor="ctr"/>
          <a:lstStyle/>
          <a:p>
            <a:pPr algn="ctr" rtl="0" eaLnBrk="0" hangingPunct="0">
              <a:defRPr/>
            </a:pPr>
            <a:r>
              <a:rPr lang="ar-SA" sz="2800" dirty="0">
                <a:solidFill>
                  <a:srgbClr val="376092"/>
                </a:solidFill>
                <a:latin typeface="+mj-lt"/>
                <a:ea typeface="+mj-ea"/>
                <a:cs typeface="Arial" charset="0"/>
              </a:rPr>
              <a:t>حساب ملخص الدخل عن السنة المنتهية في 12/30/××14هـ</a:t>
            </a:r>
            <a:endParaRPr lang="en-GB" sz="2800" dirty="0">
              <a:solidFill>
                <a:srgbClr val="376092"/>
              </a:solidFill>
              <a:latin typeface="+mj-lt"/>
              <a:ea typeface="+mj-ea"/>
              <a:cs typeface="Arial" charset="0"/>
            </a:endParaRPr>
          </a:p>
        </p:txBody>
      </p:sp>
      <p:sp>
        <p:nvSpPr>
          <p:cNvPr id="6" name="Text Box 95"/>
          <p:cNvSpPr txBox="1">
            <a:spLocks noChangeArrowheads="1"/>
          </p:cNvSpPr>
          <p:nvPr/>
        </p:nvSpPr>
        <p:spPr bwMode="auto">
          <a:xfrm>
            <a:off x="7391400" y="1447800"/>
            <a:ext cx="99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hangingPunct="1">
              <a:spcBef>
                <a:spcPct val="50000"/>
              </a:spcBef>
              <a:buFontTx/>
              <a:buNone/>
            </a:pPr>
            <a:r>
              <a:rPr lang="ar-SA" altLang="en-US" sz="2000" b="1">
                <a:latin typeface="Arial" pitchFamily="34" charset="0"/>
              </a:rPr>
              <a:t>مدين</a:t>
            </a:r>
            <a:endParaRPr lang="en-GB" altLang="en-US" sz="2000" b="1">
              <a:latin typeface="Arial" pitchFamily="34" charset="0"/>
            </a:endParaRPr>
          </a:p>
        </p:txBody>
      </p:sp>
      <p:sp>
        <p:nvSpPr>
          <p:cNvPr id="7" name="Text Box 95"/>
          <p:cNvSpPr txBox="1">
            <a:spLocks noChangeArrowheads="1"/>
          </p:cNvSpPr>
          <p:nvPr/>
        </p:nvSpPr>
        <p:spPr bwMode="auto">
          <a:xfrm>
            <a:off x="1295400" y="1447800"/>
            <a:ext cx="914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50000"/>
              </a:spcBef>
              <a:buFontTx/>
              <a:buNone/>
            </a:pPr>
            <a:r>
              <a:rPr lang="ar-SA" altLang="en-US" sz="2000" b="1">
                <a:latin typeface="Arial" pitchFamily="34" charset="0"/>
              </a:rPr>
              <a:t>دائن</a:t>
            </a:r>
            <a:endParaRPr lang="en-GB" altLang="en-US" sz="2000" b="1">
              <a:latin typeface="Arial" pitchFamily="34" charset="0"/>
            </a:endParaRPr>
          </a:p>
        </p:txBody>
      </p:sp>
      <p:sp>
        <p:nvSpPr>
          <p:cNvPr id="67586" name="Line 2"/>
          <p:cNvSpPr>
            <a:spLocks noChangeShapeType="1"/>
          </p:cNvSpPr>
          <p:nvPr/>
        </p:nvSpPr>
        <p:spPr bwMode="auto">
          <a:xfrm flipH="1">
            <a:off x="4572000" y="4495800"/>
            <a:ext cx="3276600" cy="4572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5840223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7586"/>
                                        </p:tgtEl>
                                        <p:attrNameLst>
                                          <p:attrName>style.visibility</p:attrName>
                                        </p:attrNameLst>
                                      </p:cBhvr>
                                      <p:to>
                                        <p:strVal val="visible"/>
                                      </p:to>
                                    </p:set>
                                    <p:animEffect transition="in" filter="blinds(horizontal)">
                                      <p:cBhvr>
                                        <p:cTn id="27" dur="500"/>
                                        <p:tgtEl>
                                          <p:spTgt spid="67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6758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3200" dirty="0" smtClean="0">
                <a:solidFill>
                  <a:srgbClr val="FF0000"/>
                </a:solidFill>
              </a:rPr>
              <a:t>ملاحظات عامة على حساب ملخص الدخل</a:t>
            </a:r>
            <a:endParaRPr lang="en-GB" sz="3200" dirty="0"/>
          </a:p>
        </p:txBody>
      </p:sp>
      <p:sp>
        <p:nvSpPr>
          <p:cNvPr id="3" name="Content Placeholder 2"/>
          <p:cNvSpPr>
            <a:spLocks noGrp="1"/>
          </p:cNvSpPr>
          <p:nvPr>
            <p:ph idx="1"/>
          </p:nvPr>
        </p:nvSpPr>
        <p:spPr>
          <a:xfrm>
            <a:off x="495300" y="1371600"/>
            <a:ext cx="8915400" cy="4754563"/>
          </a:xfrm>
        </p:spPr>
        <p:txBody>
          <a:bodyPr/>
          <a:lstStyle/>
          <a:p>
            <a:pPr algn="just" rtl="1">
              <a:buFont typeface="Arial" pitchFamily="34" charset="0"/>
              <a:buChar char="•"/>
            </a:pPr>
            <a:r>
              <a:rPr lang="ar-SA" altLang="en-US" sz="2800" smtClean="0">
                <a:cs typeface="Arial" pitchFamily="34" charset="0"/>
              </a:rPr>
              <a:t>جميع المصروفات المرتبطة بنشاط المشتريات مثل مصاريف نقل المشتريات (م. نقل للداخل) ومصاريف التأمين على المشتريات وعمولة وكلاء الشراء والرسوم الجمركية على المشتريات وما إلى ذلك، تقفل في حـ/ ملخص الدخل ضمن الجزء الخاص بعمليات المتاجرة والذي يهدف لتحديد مجمل الربح. أما المصروفات المرتبطة بنشاط المبيعات مثل مصاريف نقل المبيعات (م. نقل للخارج) ومصاريف التعبئة والتغليف ومصاريف الدعاية والإعلان والترويج وما إلى ذلك، فتقفل في حـ/ ملخص الدخل ضمن الجزء الخاص بتحديد صافي الربح، وذلك باعتبار أن القرارات المتعلقة بتلك المصروفات تدخل في نطاق سلطات الإدارة العامة للشركة (الإدارة العليا) ولا تدخل في نطاق سلطات إدارة المبيعات. </a:t>
            </a:r>
            <a:endParaRPr lang="en-GB" altLang="en-US" sz="2800" smtClean="0">
              <a:cs typeface="Arial" pitchFamily="34" charset="0"/>
            </a:endParaRPr>
          </a:p>
        </p:txBody>
      </p:sp>
      <p:sp>
        <p:nvSpPr>
          <p:cNvPr id="27443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AE1BB4B6-9F31-410F-BD99-A06DBA8CD5C5}" type="slidenum">
              <a:rPr lang="ar-SA" altLang="en-US" sz="1200" smtClean="0">
                <a:solidFill>
                  <a:schemeClr val="bg1"/>
                </a:solidFill>
              </a:rPr>
              <a:pPr eaLnBrk="1" hangingPunct="1">
                <a:spcBef>
                  <a:spcPct val="0"/>
                </a:spcBef>
                <a:buFontTx/>
                <a:buNone/>
              </a:pPr>
              <a:t>25</a:t>
            </a:fld>
            <a:endParaRPr lang="en-US" altLang="en-US" sz="1200" smtClean="0">
              <a:solidFill>
                <a:schemeClr val="bg1"/>
              </a:solidFill>
            </a:endParaRPr>
          </a:p>
        </p:txBody>
      </p:sp>
    </p:spTree>
    <p:extLst>
      <p:ext uri="{BB962C8B-B14F-4D97-AF65-F5344CB8AC3E}">
        <p14:creationId xmlns:p14="http://schemas.microsoft.com/office/powerpoint/2010/main" val="36732494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r>
              <a:rPr lang="ar-SA" altLang="en-US" sz="3200" smtClean="0">
                <a:solidFill>
                  <a:srgbClr val="FF0000"/>
                </a:solidFill>
                <a:cs typeface="Arial" pitchFamily="34" charset="0"/>
              </a:rPr>
              <a:t>تابع ملاحظات عامة على حساب ملخص الدخل</a:t>
            </a:r>
            <a:endParaRPr lang="en-GB" altLang="en-US" sz="3200" smtClean="0">
              <a:solidFill>
                <a:srgbClr val="FF0000"/>
              </a:solidFill>
              <a:cs typeface="Arial" pitchFamily="34" charset="0"/>
            </a:endParaRPr>
          </a:p>
        </p:txBody>
      </p:sp>
      <p:sp>
        <p:nvSpPr>
          <p:cNvPr id="3" name="Content Placeholder 2"/>
          <p:cNvSpPr>
            <a:spLocks noGrp="1"/>
          </p:cNvSpPr>
          <p:nvPr>
            <p:ph idx="1"/>
          </p:nvPr>
        </p:nvSpPr>
        <p:spPr>
          <a:xfrm>
            <a:off x="495300" y="1371600"/>
            <a:ext cx="8724900" cy="4754563"/>
          </a:xfrm>
        </p:spPr>
        <p:txBody>
          <a:bodyPr/>
          <a:lstStyle/>
          <a:p>
            <a:pPr algn="just" rtl="1">
              <a:buFont typeface="Arial" pitchFamily="34" charset="0"/>
              <a:buChar char="•"/>
            </a:pPr>
            <a:r>
              <a:rPr lang="ar-SA" altLang="en-US" sz="2400" smtClean="0">
                <a:cs typeface="Arial" pitchFamily="34" charset="0"/>
              </a:rPr>
              <a:t>هناك مصاريف تأمين مستردة (غير مستنفدة) مثل التأمين على الهاتف والتأمين على عداد الكهرباء وما إلى ذلك، لذا فهي تعتبر من بنود الأصول وتظهر ضمن الأصول في قائمة المركز المالي في نهاية السنة المالية، أما مصروفات التأمين الدورية السنوية مثل أقساط التأمين ضد السرقة أو الحريق أو المخاطر وما إلى ذلك، فتحمل على حساب ملخص الدخل في نهاية السنة المالية</a:t>
            </a:r>
          </a:p>
          <a:p>
            <a:pPr algn="just" rtl="1"/>
            <a:endParaRPr lang="ar-SA" altLang="en-US" sz="2400" smtClean="0">
              <a:cs typeface="Arial" pitchFamily="34" charset="0"/>
            </a:endParaRPr>
          </a:p>
          <a:p>
            <a:pPr algn="just" rtl="1">
              <a:buFont typeface="Arial" pitchFamily="34" charset="0"/>
              <a:buChar char="•"/>
            </a:pPr>
            <a:r>
              <a:rPr lang="ar-SA" altLang="en-US" sz="2400" smtClean="0">
                <a:cs typeface="Arial" pitchFamily="34" charset="0"/>
              </a:rPr>
              <a:t>ليس لمخزون (بضاعة) آخر الفترة رصيد يظهر ضمن أرصدة ميزان المراجعة، وإنما يأتي عن طريق الجرد في نهاية الفترة، ويتم تقييمه طبقاً لقاعدة التكلفة أو السوق أيهما أقل تطبيقاً لمبدأ الحيطة والحذر. أي إذا توافرت معلومات عن قيمة مخزون آخر الفترة بسعر التكلفة وبسعر السوق، نأخذ دائماً السعر الأقل ونضعه مرة في حـ/ ملخص الدخل في الجانب الدائن ضمن الجزء الخاص بقياس مجمل الربح، ومرة أخرى ضمن الأصول المتداولة بقائمة المركز المالي.</a:t>
            </a:r>
          </a:p>
        </p:txBody>
      </p:sp>
      <p:sp>
        <p:nvSpPr>
          <p:cNvPr id="27546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8A7C9B22-F933-4409-8C2D-992B49973FBE}" type="slidenum">
              <a:rPr lang="ar-SA" altLang="en-US" sz="1200" smtClean="0">
                <a:solidFill>
                  <a:schemeClr val="bg1"/>
                </a:solidFill>
              </a:rPr>
              <a:pPr eaLnBrk="1" hangingPunct="1">
                <a:spcBef>
                  <a:spcPct val="0"/>
                </a:spcBef>
                <a:buFontTx/>
                <a:buNone/>
              </a:pPr>
              <a:t>26</a:t>
            </a:fld>
            <a:endParaRPr lang="en-US" altLang="en-US" sz="1200" smtClean="0">
              <a:solidFill>
                <a:schemeClr val="bg1"/>
              </a:solidFill>
            </a:endParaRPr>
          </a:p>
        </p:txBody>
      </p:sp>
    </p:spTree>
    <p:extLst>
      <p:ext uri="{BB962C8B-B14F-4D97-AF65-F5344CB8AC3E}">
        <p14:creationId xmlns:p14="http://schemas.microsoft.com/office/powerpoint/2010/main" val="21216483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CF7B2324-D2B5-4E95-B169-E8B5476FA18E}" type="slidenum">
              <a:rPr lang="ar-SA" altLang="en-US" sz="1200" smtClean="0">
                <a:solidFill>
                  <a:schemeClr val="bg1"/>
                </a:solidFill>
              </a:rPr>
              <a:pPr eaLnBrk="1" hangingPunct="1">
                <a:spcBef>
                  <a:spcPct val="0"/>
                </a:spcBef>
                <a:buFontTx/>
                <a:buNone/>
              </a:pPr>
              <a:t>27</a:t>
            </a:fld>
            <a:endParaRPr lang="en-US" altLang="en-US" sz="1200" smtClean="0">
              <a:solidFill>
                <a:schemeClr val="bg1"/>
              </a:solidFill>
            </a:endParaRPr>
          </a:p>
        </p:txBody>
      </p:sp>
      <p:sp>
        <p:nvSpPr>
          <p:cNvPr id="3" name="Rectangle 2"/>
          <p:cNvSpPr>
            <a:spLocks noChangeArrowheads="1"/>
          </p:cNvSpPr>
          <p:nvPr/>
        </p:nvSpPr>
        <p:spPr bwMode="auto">
          <a:xfrm>
            <a:off x="1447800" y="0"/>
            <a:ext cx="6629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spcBef>
                <a:spcPct val="0"/>
              </a:spcBef>
              <a:buFontTx/>
              <a:buNone/>
            </a:pPr>
            <a:r>
              <a:rPr lang="ar-SA" altLang="en-US" sz="1800" b="1">
                <a:latin typeface="Arial" pitchFamily="34" charset="0"/>
              </a:rPr>
              <a:t> </a:t>
            </a:r>
            <a:r>
              <a:rPr lang="ar-SA" altLang="en-US" sz="1800" b="1">
                <a:solidFill>
                  <a:srgbClr val="FF0000"/>
                </a:solidFill>
                <a:latin typeface="Arial" pitchFamily="34" charset="0"/>
              </a:rPr>
              <a:t>شكل قائمة الدخل</a:t>
            </a:r>
            <a:r>
              <a:rPr lang="ar-SA" altLang="en-US" sz="1800">
                <a:latin typeface="Arial" pitchFamily="34" charset="0"/>
              </a:rPr>
              <a:t/>
            </a:r>
            <a:br>
              <a:rPr lang="ar-SA" altLang="en-US" sz="1800">
                <a:latin typeface="Arial" pitchFamily="34" charset="0"/>
              </a:rPr>
            </a:br>
            <a:r>
              <a:rPr lang="ar-SA" altLang="en-US" sz="1600" b="1">
                <a:latin typeface="Arial" pitchFamily="34" charset="0"/>
              </a:rPr>
              <a:t>مجرد إعادة عرض لنفس المعلومات الواردة بحساب ملخص الدخل ولكن في شكل قائمة</a:t>
            </a:r>
            <a:endParaRPr lang="en-GB" altLang="en-US" sz="1600" b="1">
              <a:latin typeface="Arial" pitchFamily="34" charset="0"/>
            </a:endParaRPr>
          </a:p>
        </p:txBody>
      </p:sp>
      <p:sp>
        <p:nvSpPr>
          <p:cNvPr id="72705" name="Rectangle 1"/>
          <p:cNvSpPr>
            <a:spLocks noChangeArrowheads="1"/>
          </p:cNvSpPr>
          <p:nvPr/>
        </p:nvSpPr>
        <p:spPr bwMode="auto">
          <a:xfrm>
            <a:off x="1981200" y="615950"/>
            <a:ext cx="6096000" cy="338138"/>
          </a:xfrm>
          <a:prstGeom prst="rect">
            <a:avLst/>
          </a:prstGeom>
          <a:solidFill>
            <a:schemeClr val="accent1">
              <a:lumMod val="20000"/>
              <a:lumOff val="80000"/>
            </a:schemeClr>
          </a:solidFill>
          <a:ln w="9525">
            <a:noFill/>
            <a:miter lim="800000"/>
            <a:headEnd/>
            <a:tailEnd/>
          </a:ln>
          <a:effectLst/>
        </p:spPr>
        <p:txBody>
          <a:bodyPr anchor="ctr">
            <a:spAutoFit/>
          </a:bodyPr>
          <a:lstStyle/>
          <a:p>
            <a:pPr algn="ctr">
              <a:defRPr/>
            </a:pPr>
            <a:r>
              <a:rPr lang="ar-SA" sz="1600" b="1">
                <a:latin typeface="Calibri" pitchFamily="34" charset="0"/>
              </a:rPr>
              <a:t>قائمة الدخل </a:t>
            </a:r>
            <a:r>
              <a:rPr lang="ar-SA" sz="1600" b="1">
                <a:ea typeface="Calibri" pitchFamily="34" charset="0"/>
                <a:cs typeface="Simplified Arabic" pitchFamily="2" charset="-78"/>
              </a:rPr>
              <a:t>لمنشأة (×××) </a:t>
            </a:r>
            <a:r>
              <a:rPr lang="ar-SA" sz="1600" b="1">
                <a:latin typeface="Calibri" pitchFamily="34" charset="0"/>
              </a:rPr>
              <a:t>عن السنة المنتهية في 30 /12 / ××14هـ</a:t>
            </a:r>
            <a:endParaRPr lang="ar-SA" sz="1600"/>
          </a:p>
        </p:txBody>
      </p:sp>
      <p:graphicFrame>
        <p:nvGraphicFramePr>
          <p:cNvPr id="5" name="Table 4"/>
          <p:cNvGraphicFramePr>
            <a:graphicFrameLocks noGrp="1"/>
          </p:cNvGraphicFramePr>
          <p:nvPr/>
        </p:nvGraphicFramePr>
        <p:xfrm>
          <a:off x="1524000" y="914400"/>
          <a:ext cx="6629400" cy="5408613"/>
        </p:xfrm>
        <a:graphic>
          <a:graphicData uri="http://schemas.openxmlformats.org/drawingml/2006/table">
            <a:tbl>
              <a:tblPr rtl="1"/>
              <a:tblGrid>
                <a:gridCol w="2627312"/>
                <a:gridCol w="919163"/>
                <a:gridCol w="1027112"/>
                <a:gridCol w="1027113"/>
                <a:gridCol w="1028700"/>
              </a:tblGrid>
              <a:tr h="150813">
                <a:tc rowSpan="2">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بيــــــــــــــــــان</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gridSpan="4">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Calibri" pitchFamily="34" charset="0"/>
                          <a:cs typeface="Arial" pitchFamily="34" charset="0"/>
                        </a:rPr>
                        <a:t>المبـــــــــالغ (بالريال)</a:t>
                      </a:r>
                      <a:endParaRPr kumimoji="0" lang="en-GB" sz="8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174625">
                <a:tc vMerge="1">
                  <a:txBody>
                    <a:bodyPr/>
                    <a:lstStyle/>
                    <a:p>
                      <a:pPr rtl="1"/>
                      <a:endParaRPr lang="ar-SA"/>
                    </a:p>
                  </a:txBody>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فرعي 1</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فرعي 2</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جزئي</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كلي</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إجمالي المبيعات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sng" strike="noStrike" cap="none" normalizeH="0" baseline="0" smtClean="0">
                          <a:ln>
                            <a:noFill/>
                          </a:ln>
                          <a:solidFill>
                            <a:srgbClr val="FF0000"/>
                          </a:solidFill>
                          <a:effectLst/>
                          <a:latin typeface="Calibri" pitchFamily="34" charset="0"/>
                          <a:cs typeface="Arial" pitchFamily="34" charset="0"/>
                        </a:rPr>
                        <a:t>يطرح:</a:t>
                      </a:r>
                      <a:r>
                        <a:rPr kumimoji="0" lang="ar-SA" sz="1000" b="1" i="0" u="none" strike="noStrike" cap="none" normalizeH="0" baseline="0" smtClean="0">
                          <a:ln>
                            <a:noFill/>
                          </a:ln>
                          <a:solidFill>
                            <a:schemeClr val="tx1"/>
                          </a:solidFill>
                          <a:effectLst/>
                          <a:latin typeface="Calibri" pitchFamily="34" charset="0"/>
                          <a:cs typeface="Arial" pitchFamily="34" charset="0"/>
                        </a:rPr>
                        <a:t> مردودات المبيعات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         </a:t>
                      </a:r>
                      <a:r>
                        <a:rPr kumimoji="0" lang="ar-SA" sz="1000" b="1" i="0" u="none" strike="noStrike" cap="none" normalizeH="0" baseline="0" smtClean="0">
                          <a:ln>
                            <a:noFill/>
                          </a:ln>
                          <a:solidFill>
                            <a:schemeClr val="tx1"/>
                          </a:solidFill>
                          <a:effectLst/>
                          <a:latin typeface="Calibri" pitchFamily="34" charset="0"/>
                          <a:cs typeface="Arial" pitchFamily="34" charset="0"/>
                        </a:rPr>
                        <a:t>مسموحات المبيعات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خصم مسموح به</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tab pos="285750" algn="l"/>
                          <a:tab pos="381000" algn="ctr"/>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tab pos="285750" algn="l"/>
                          <a:tab pos="381000" algn="ctr"/>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just"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just"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صافي المبيعات  </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مخزون أول الفترة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يضاف:</a:t>
                      </a:r>
                      <a:r>
                        <a:rPr kumimoji="0" lang="ar-SA" sz="1000" b="1" i="0" u="none" strike="noStrike" cap="none" normalizeH="0" baseline="0" smtClean="0">
                          <a:ln>
                            <a:noFill/>
                          </a:ln>
                          <a:solidFill>
                            <a:schemeClr val="tx1"/>
                          </a:solidFill>
                          <a:effectLst/>
                          <a:latin typeface="Calibri" pitchFamily="34" charset="0"/>
                          <a:cs typeface="Arial" pitchFamily="34" charset="0"/>
                        </a:rPr>
                        <a:t> تكلفة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مصروفات نقل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إجمالي تكلفة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يطرح:</a:t>
                      </a:r>
                      <a:r>
                        <a:rPr kumimoji="0" lang="ar-SA" sz="1000" b="1" i="0" u="none" strike="noStrike" cap="none" normalizeH="0" baseline="0" smtClean="0">
                          <a:ln>
                            <a:noFill/>
                          </a:ln>
                          <a:solidFill>
                            <a:schemeClr val="tx1"/>
                          </a:solidFill>
                          <a:effectLst/>
                          <a:latin typeface="Calibri" pitchFamily="34" charset="0"/>
                          <a:cs typeface="Arial" pitchFamily="34" charset="0"/>
                        </a:rPr>
                        <a:t> مردودات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مسموحات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الخصم المكتسب</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صافي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تكلفة البضاعة المتاحة للبيع</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يطرح:</a:t>
                      </a:r>
                      <a:r>
                        <a:rPr kumimoji="0" lang="ar-SA" sz="1000" b="1" i="0" u="none" strike="noStrike" cap="none" normalizeH="0" baseline="0" smtClean="0">
                          <a:ln>
                            <a:noFill/>
                          </a:ln>
                          <a:solidFill>
                            <a:schemeClr val="tx1"/>
                          </a:solidFill>
                          <a:effectLst/>
                          <a:latin typeface="Calibri" pitchFamily="34" charset="0"/>
                          <a:cs typeface="Arial" pitchFamily="34" charset="0"/>
                        </a:rPr>
                        <a:t> مخزون آخر الفترة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تكلفة البضاعة المباعة </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مجمل الربح أو </a:t>
                      </a:r>
                      <a:r>
                        <a:rPr kumimoji="0" lang="ar-SA" sz="1000" b="1" i="0" u="none" strike="noStrike" cap="none" normalizeH="0" baseline="0" smtClean="0">
                          <a:ln>
                            <a:noFill/>
                          </a:ln>
                          <a:solidFill>
                            <a:srgbClr val="FF0000"/>
                          </a:solidFill>
                          <a:effectLst/>
                          <a:latin typeface="Calibri" pitchFamily="34" charset="0"/>
                          <a:cs typeface="Arial" pitchFamily="34" charset="0"/>
                        </a:rPr>
                        <a:t>(الخسارة)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a:t>
                      </a:r>
                      <a:r>
                        <a:rPr kumimoji="0" lang="ar-SA" sz="1000" b="1" i="0" u="none" strike="noStrike" cap="none" normalizeH="0" baseline="0" smtClean="0">
                          <a:ln>
                            <a:noFill/>
                          </a:ln>
                          <a:solidFill>
                            <a:schemeClr val="tx1"/>
                          </a:solidFill>
                          <a:effectLst/>
                          <a:latin typeface="Calibri" pitchFamily="34" charset="0"/>
                          <a:cs typeface="Arial" pitchFamily="34" charset="0"/>
                        </a:rPr>
                        <a:t> ××</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يضاف: </a:t>
                      </a:r>
                      <a:r>
                        <a:rPr kumimoji="0" lang="ar-SA" sz="1000" b="1" i="0" u="none" strike="noStrike" cap="none" normalizeH="0" baseline="0" smtClean="0">
                          <a:ln>
                            <a:noFill/>
                          </a:ln>
                          <a:solidFill>
                            <a:schemeClr val="tx1"/>
                          </a:solidFill>
                          <a:effectLst/>
                          <a:latin typeface="Calibri" pitchFamily="34" charset="0"/>
                          <a:cs typeface="Arial" pitchFamily="34" charset="0"/>
                        </a:rPr>
                        <a:t>إيرادات أخرى</a:t>
                      </a:r>
                      <a:endParaRPr kumimoji="0" lang="en-GB" sz="1000" b="1"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a:t>
                      </a:r>
                      <a:r>
                        <a:rPr kumimoji="0" lang="ar-SA" sz="1000" b="1" i="0" u="none" strike="noStrike" cap="none" normalizeH="0" baseline="0" smtClean="0">
                          <a:ln>
                            <a:noFill/>
                          </a:ln>
                          <a:solidFill>
                            <a:schemeClr val="tx1"/>
                          </a:solidFill>
                          <a:effectLst/>
                          <a:latin typeface="Calibri" pitchFamily="34" charset="0"/>
                          <a:cs typeface="Arial" pitchFamily="34" charset="0"/>
                        </a:rPr>
                        <a:t>  ××</a:t>
                      </a:r>
                      <a:endParaRPr kumimoji="0" lang="en-GB" sz="1000" b="1"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يطرح:</a:t>
                      </a:r>
                      <a:r>
                        <a:rPr kumimoji="0" lang="ar-SA" sz="1000" b="1" i="0" u="none" strike="noStrike" cap="none" normalizeH="0" baseline="0" smtClean="0">
                          <a:ln>
                            <a:noFill/>
                          </a:ln>
                          <a:solidFill>
                            <a:schemeClr val="tx1"/>
                          </a:solidFill>
                          <a:effectLst/>
                          <a:latin typeface="Calibri" pitchFamily="34" charset="0"/>
                          <a:cs typeface="Arial" pitchFamily="34" charset="0"/>
                        </a:rPr>
                        <a:t> مصروفات التشغيل</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342900" marR="0" lvl="0" indent="-342900" algn="r" defTabSz="914400" rtl="1" eaLnBrk="1" fontAlgn="base" latinLnBrk="0" hangingPunct="1">
                        <a:lnSpc>
                          <a:spcPct val="115000"/>
                        </a:lnSpc>
                        <a:spcBef>
                          <a:spcPct val="0"/>
                        </a:spcBef>
                        <a:spcAft>
                          <a:spcPct val="0"/>
                        </a:spcAft>
                        <a:buClrTx/>
                        <a:buSzTx/>
                        <a:buFont typeface="Times New Roman" pitchFamily="18" charset="0"/>
                        <a:buAutoNum type="arabic1Minus"/>
                        <a:tabLst/>
                      </a:pPr>
                      <a:r>
                        <a:rPr kumimoji="0" lang="ar-SA" sz="1000" b="1" i="0" u="none" strike="noStrike" cap="none" normalizeH="0" baseline="0" smtClean="0">
                          <a:ln>
                            <a:noFill/>
                          </a:ln>
                          <a:solidFill>
                            <a:schemeClr val="tx1"/>
                          </a:solidFill>
                          <a:effectLst/>
                          <a:latin typeface="Calibri" pitchFamily="34" charset="0"/>
                          <a:cs typeface="Arial" pitchFamily="34" charset="0"/>
                        </a:rPr>
                        <a:t>مصروفات بيعية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342900" marR="0" lvl="0" indent="-342900" algn="r" defTabSz="914400" rtl="1" eaLnBrk="1" fontAlgn="base" latinLnBrk="0" hangingPunct="1">
                        <a:lnSpc>
                          <a:spcPct val="115000"/>
                        </a:lnSpc>
                        <a:spcBef>
                          <a:spcPct val="0"/>
                        </a:spcBef>
                        <a:spcAft>
                          <a:spcPct val="0"/>
                        </a:spcAft>
                        <a:buClrTx/>
                        <a:buSzTx/>
                        <a:buFont typeface="+mj-cs"/>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ب-      مصروفات إدارية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إجمالي المصروفات البيعية والإدارية (التشغيلية)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صافي الربح أو </a:t>
                      </a:r>
                      <a:r>
                        <a:rPr kumimoji="0" lang="ar-SA" sz="1000" b="1" i="0" u="none" strike="noStrike" cap="none" normalizeH="0" baseline="0" smtClean="0">
                          <a:ln>
                            <a:noFill/>
                          </a:ln>
                          <a:solidFill>
                            <a:srgbClr val="FF0000"/>
                          </a:solidFill>
                          <a:effectLst/>
                          <a:latin typeface="Calibri" pitchFamily="34" charset="0"/>
                          <a:cs typeface="Arial" pitchFamily="34" charset="0"/>
                        </a:rPr>
                        <a:t>(الخسارة)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a:t>
                      </a:r>
                      <a:r>
                        <a:rPr kumimoji="0" lang="ar-SA" sz="1000" b="1" i="0" u="none" strike="noStrike" cap="none" normalizeH="0" baseline="0" smtClean="0">
                          <a:ln>
                            <a:noFill/>
                          </a:ln>
                          <a:solidFill>
                            <a:schemeClr val="tx1"/>
                          </a:solidFill>
                          <a:effectLst/>
                          <a:latin typeface="Calibri" pitchFamily="34" charset="0"/>
                          <a:cs typeface="Arial" pitchFamily="34" charset="0"/>
                        </a:rPr>
                        <a:t> ××</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52524" marR="5252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r>
            </a:tbl>
          </a:graphicData>
        </a:graphic>
      </p:graphicFrame>
    </p:spTree>
    <p:extLst>
      <p:ext uri="{BB962C8B-B14F-4D97-AF65-F5344CB8AC3E}">
        <p14:creationId xmlns:p14="http://schemas.microsoft.com/office/powerpoint/2010/main" val="42728889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2705"/>
                                        </p:tgtEl>
                                        <p:attrNameLst>
                                          <p:attrName>style.visibility</p:attrName>
                                        </p:attrNameLst>
                                      </p:cBhvr>
                                      <p:to>
                                        <p:strVal val="visible"/>
                                      </p:to>
                                    </p:set>
                                    <p:animEffect transition="in" filter="blinds(horizontal)">
                                      <p:cBhvr>
                                        <p:cTn id="12" dur="500"/>
                                        <p:tgtEl>
                                          <p:spTgt spid="7270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270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sp>
        <p:nvSpPr>
          <p:cNvPr id="277507" name="Content Placeholder 2"/>
          <p:cNvSpPr>
            <a:spLocks noGrp="1"/>
          </p:cNvSpPr>
          <p:nvPr>
            <p:ph idx="1"/>
          </p:nvPr>
        </p:nvSpPr>
        <p:spPr/>
        <p:txBody>
          <a:bodyPr/>
          <a:lstStyle/>
          <a:p>
            <a:endParaRPr lang="en-GB" altLang="en-US" smtClean="0">
              <a:cs typeface="Arial" pitchFamily="34" charset="0"/>
            </a:endParaRPr>
          </a:p>
        </p:txBody>
      </p:sp>
      <p:sp>
        <p:nvSpPr>
          <p:cNvPr id="27750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984ED009-F578-46DF-B086-AB6E07647A76}" type="slidenum">
              <a:rPr lang="ar-SA" altLang="en-US" sz="1200" smtClean="0">
                <a:solidFill>
                  <a:schemeClr val="bg1"/>
                </a:solidFill>
              </a:rPr>
              <a:pPr eaLnBrk="1" hangingPunct="1">
                <a:spcBef>
                  <a:spcPct val="0"/>
                </a:spcBef>
                <a:buFontTx/>
                <a:buNone/>
              </a:pPr>
              <a:t>28</a:t>
            </a:fld>
            <a:endParaRPr lang="en-US" altLang="en-US" sz="1200" smtClean="0">
              <a:solidFill>
                <a:schemeClr val="bg1"/>
              </a:solidFill>
            </a:endParaRPr>
          </a:p>
        </p:txBody>
      </p:sp>
      <p:sp>
        <p:nvSpPr>
          <p:cNvPr id="5" name="عنوان 1"/>
          <p:cNvSpPr txBox="1">
            <a:spLocks/>
          </p:cNvSpPr>
          <p:nvPr/>
        </p:nvSpPr>
        <p:spPr bwMode="auto">
          <a:xfrm>
            <a:off x="457200" y="228600"/>
            <a:ext cx="8229600" cy="533400"/>
          </a:xfrm>
          <a:prstGeom prst="rect">
            <a:avLst/>
          </a:prstGeom>
          <a:noFill/>
          <a:ln w="9525">
            <a:noFill/>
            <a:miter lim="800000"/>
            <a:headEnd/>
            <a:tailEnd/>
          </a:ln>
        </p:spPr>
        <p:txBody>
          <a:bodyPr anchor="ctr"/>
          <a:lstStyle/>
          <a:p>
            <a:pPr algn="ctr" rtl="0" fontAlgn="auto">
              <a:spcAft>
                <a:spcPts val="0"/>
              </a:spcAft>
              <a:defRPr/>
            </a:pPr>
            <a:r>
              <a:rPr lang="ar-SA" sz="2800" b="1" dirty="0">
                <a:solidFill>
                  <a:srgbClr val="FF0000"/>
                </a:solidFill>
                <a:latin typeface="+mj-lt"/>
                <a:ea typeface="+mj-ea"/>
                <a:cs typeface="Arial" charset="0"/>
              </a:rPr>
              <a:t>مثال لقائمة المركز المالي في 30 / 12 / ××14هـ</a:t>
            </a:r>
          </a:p>
        </p:txBody>
      </p:sp>
      <p:graphicFrame>
        <p:nvGraphicFramePr>
          <p:cNvPr id="6" name="جدول 4"/>
          <p:cNvGraphicFramePr>
            <a:graphicFrameLocks noGrp="1"/>
          </p:cNvGraphicFramePr>
          <p:nvPr/>
        </p:nvGraphicFramePr>
        <p:xfrm>
          <a:off x="685800" y="838200"/>
          <a:ext cx="7924800" cy="5456238"/>
        </p:xfrm>
        <a:graphic>
          <a:graphicData uri="http://schemas.openxmlformats.org/drawingml/2006/table">
            <a:tbl>
              <a:tblPr rtl="1"/>
              <a:tblGrid>
                <a:gridCol w="1036637"/>
                <a:gridCol w="1068388"/>
                <a:gridCol w="1862137"/>
                <a:gridCol w="1009650"/>
                <a:gridCol w="1071563"/>
                <a:gridCol w="1876425"/>
              </a:tblGrid>
              <a:tr h="5048193">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ـــــــــــــ</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ــــــــــــ</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متداولة </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نقدية بالصندوق</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نقدية بالبنك</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مدينون</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أوراق قبض</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مخزون آخر المدة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مصروفات مقدمة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إيرادات مستحقة</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ثابتة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أراضي</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مباني</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سيارات</a:t>
                      </a:r>
                    </a:p>
                    <a:p>
                      <a:pPr marL="0" marR="0" lvl="0" indent="0" algn="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غير ملموسة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شهرة المحل</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ـــــــــــ</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ـــــــــــــ</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smtClean="0">
                          <a:ln>
                            <a:noFill/>
                          </a:ln>
                          <a:solidFill>
                            <a:srgbClr val="C00000"/>
                          </a:solidFill>
                          <a:effectLst/>
                          <a:latin typeface="Calibri" pitchFamily="34" charset="0"/>
                          <a:cs typeface="Arial" pitchFamily="34" charset="0"/>
                        </a:rPr>
                        <a:t>خصوم متداولة</a:t>
                      </a:r>
                      <a:r>
                        <a:rPr kumimoji="0" lang="ar-SA" sz="1800" b="1" i="0" u="none" strike="noStrike" cap="none" normalizeH="0" baseline="0" smtClean="0">
                          <a:ln>
                            <a:noFill/>
                          </a:ln>
                          <a:solidFill>
                            <a:srgbClr val="C00000"/>
                          </a:solidFill>
                          <a:effectLst/>
                          <a:latin typeface="Calibri" pitchFamily="34" charset="0"/>
                          <a:cs typeface="Arial" pitchFamily="34" charset="0"/>
                        </a:rPr>
                        <a:t> </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دائنون</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أوراق دفع</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قرض قصير الأجل</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مصروفات مستحقة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إيرادات محصلة مقدماً</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smtClean="0">
                          <a:ln>
                            <a:noFill/>
                          </a:ln>
                          <a:solidFill>
                            <a:srgbClr val="C00000"/>
                          </a:solidFill>
                          <a:effectLst/>
                          <a:latin typeface="Calibri" pitchFamily="34" charset="0"/>
                          <a:cs typeface="Arial" pitchFamily="34" charset="0"/>
                        </a:rPr>
                        <a:t>خصوم طويلة الأجل</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قروض طويلة الأجل</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smtClean="0">
                          <a:ln>
                            <a:noFill/>
                          </a:ln>
                          <a:solidFill>
                            <a:srgbClr val="C00000"/>
                          </a:solidFill>
                          <a:effectLst/>
                          <a:latin typeface="Calibri" pitchFamily="34" charset="0"/>
                          <a:cs typeface="Arial" pitchFamily="34" charset="0"/>
                        </a:rPr>
                        <a:t>حقوق الملكية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رأس المال </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صافي الربح</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r>
              <a:tr h="408045">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r>
            </a:tbl>
          </a:graphicData>
        </a:graphic>
      </p:graphicFrame>
    </p:spTree>
    <p:extLst>
      <p:ext uri="{BB962C8B-B14F-4D97-AF65-F5344CB8AC3E}">
        <p14:creationId xmlns:p14="http://schemas.microsoft.com/office/powerpoint/2010/main" val="265031103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2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5">
                                            <p:txEl>
                                              <p:pRg st="0" end="0"/>
                                            </p:txEl>
                                          </p:spTgt>
                                        </p:tgtEl>
                                      </p:cBhvr>
                                    </p:animEffect>
                                  </p:childTnLst>
                                </p:cTn>
                              </p:par>
                            </p:childTnLst>
                          </p:cTn>
                        </p:par>
                        <p:par>
                          <p:cTn id="10" fill="hold" nodeType="afterGroup">
                            <p:stCondLst>
                              <p:cond delay="2000"/>
                            </p:stCondLst>
                            <p:childTnLst>
                              <p:par>
                                <p:cTn id="11" presetID="15"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3000" fill="hold"/>
                                        <p:tgtEl>
                                          <p:spTgt spid="6"/>
                                        </p:tgtEl>
                                        <p:attrNameLst>
                                          <p:attrName>ppt_w</p:attrName>
                                        </p:attrNameLst>
                                      </p:cBhvr>
                                      <p:tavLst>
                                        <p:tav tm="0">
                                          <p:val>
                                            <p:fltVal val="0"/>
                                          </p:val>
                                        </p:tav>
                                        <p:tav tm="100000">
                                          <p:val>
                                            <p:strVal val="#ppt_w"/>
                                          </p:val>
                                        </p:tav>
                                      </p:tavLst>
                                    </p:anim>
                                    <p:anim calcmode="lin" valueType="num">
                                      <p:cBhvr>
                                        <p:cTn id="14" dur="3000" fill="hold"/>
                                        <p:tgtEl>
                                          <p:spTgt spid="6"/>
                                        </p:tgtEl>
                                        <p:attrNameLst>
                                          <p:attrName>ppt_h</p:attrName>
                                        </p:attrNameLst>
                                      </p:cBhvr>
                                      <p:tavLst>
                                        <p:tav tm="0">
                                          <p:val>
                                            <p:fltVal val="0"/>
                                          </p:val>
                                        </p:tav>
                                        <p:tav tm="100000">
                                          <p:val>
                                            <p:strVal val="#ppt_h"/>
                                          </p:val>
                                        </p:tav>
                                      </p:tavLst>
                                    </p:anim>
                                    <p:anim calcmode="lin" valueType="num">
                                      <p:cBhvr>
                                        <p:cTn id="15" dur="3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3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blinds(horizontal)">
                                      <p:cBhvr>
                                        <p:cTn id="21" dur="500"/>
                                        <p:tgtEl>
                                          <p:spTgt spid="5">
                                            <p:txEl>
                                              <p:pRg st="0" end="0"/>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linds(horizontal)">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solidFill>
                <a:prstClr val="black"/>
              </a:solidFill>
            </a:endParaRPr>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29</a:t>
            </a:fld>
            <a:endParaRPr lang="en-US" dirty="0">
              <a:solidFill>
                <a:prstClr val="white"/>
              </a:solidFill>
            </a:endParaRPr>
          </a:p>
        </p:txBody>
      </p:sp>
    </p:spTree>
    <p:extLst>
      <p:ext uri="{BB962C8B-B14F-4D97-AF65-F5344CB8AC3E}">
        <p14:creationId xmlns:p14="http://schemas.microsoft.com/office/powerpoint/2010/main" val="35218078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482</TotalTime>
  <Words>2555</Words>
  <Application>Microsoft Office PowerPoint</Application>
  <PresentationFormat>A4 Paper (210x297 mm)</PresentationFormat>
  <Paragraphs>505</Paragraphs>
  <Slides>29</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29</vt:i4>
      </vt:variant>
    </vt:vector>
  </HeadingPairs>
  <TitlesOfParts>
    <vt:vector size="39" baseType="lpstr">
      <vt:lpstr>ae_AlMateen</vt:lpstr>
      <vt:lpstr>Arial</vt:lpstr>
      <vt:lpstr>AYM Wadiy S_U normal.</vt:lpstr>
      <vt:lpstr>Calibri</vt:lpstr>
      <vt:lpstr>Simplified Arabic</vt:lpstr>
      <vt:lpstr>Susan</vt:lpstr>
      <vt:lpstr>Tahoma</vt:lpstr>
      <vt:lpstr>Times New Roman</vt:lpstr>
      <vt:lpstr>Office Theme</vt:lpstr>
      <vt:lpstr>2_Office Theme</vt:lpstr>
      <vt:lpstr>PowerPoint Presentation</vt:lpstr>
      <vt:lpstr>المحاضرة الثانية عشر</vt:lpstr>
      <vt:lpstr>النقاط الرئيسية:</vt:lpstr>
      <vt:lpstr>حالة امتناع المدين عن سداد قيمة الورقة في تاريخ الاستحقاق</vt:lpstr>
      <vt:lpstr>المعالجة المحاسبية لإثبات امتناع المدين عن السداد</vt:lpstr>
      <vt:lpstr>1- حالة الاحتفاظ بالورقة حتى تاريخ التحصيل</vt:lpstr>
      <vt:lpstr>3- خصم أو قطع الورقة لدى أحد البنوك</vt:lpstr>
      <vt:lpstr>4- حالة تظهير أو تحويل الورقة للغير</vt:lpstr>
      <vt:lpstr>تجديد أوراق القبض</vt:lpstr>
      <vt:lpstr>تم الاتفاق في 4/1 مع محلات طارق على تأجيل سداد المستحق عليها لمدة شهرين مع احتساب فوائد تجديد قدرها 8% من قيمة الورقة، وسحب كمبيالة جديدة بإجمالي المبلغ المستحق</vt:lpstr>
      <vt:lpstr>في حالة الاتفاق مع محلات الأمل على سداد جزء من قيمة الورقة، وسحب ورقة جديدة بالباقي، في هذه الحالة تحتسب فوائد التجديد على الجزء المتبقي فقط.</vt:lpstr>
      <vt:lpstr>فوائد التجديد = 30000 × 8% × (2 ÷ 12) = 400 ريال قيمة الكمبيالة الجديدة = 30000 + 400 = 30400 ريال</vt:lpstr>
      <vt:lpstr>Notes Payable   أوراق الدفع  </vt:lpstr>
      <vt:lpstr> </vt:lpstr>
      <vt:lpstr>في حالة امتناع المنشاة عن السداد: يعاد إثبات دائنية الدائن مرة أخرى ورجوعه على المنشأة بالمصروفات القضائية والتي بلغت فرضاً 700 ريال</vt:lpstr>
      <vt:lpstr>تجديد أوراق الدفع</vt:lpstr>
      <vt:lpstr>في هذه الحالة تكون القيود كما يلي:</vt:lpstr>
      <vt:lpstr> إعداد الحسابات الختامية والقوائم المالية في المنشآت التجارية </vt:lpstr>
      <vt:lpstr>Closing Entriesإقفال الحسابات  </vt:lpstr>
      <vt:lpstr>إقفال الحسابات</vt:lpstr>
      <vt:lpstr>Income Statementقائمة الدخل  </vt:lpstr>
      <vt:lpstr>PowerPoint Presentation</vt:lpstr>
      <vt:lpstr>PowerPoint Presentation</vt:lpstr>
      <vt:lpstr>PowerPoint Presentation</vt:lpstr>
      <vt:lpstr>ملاحظات عامة على حساب ملخص الدخل</vt:lpstr>
      <vt:lpstr>تابع ملاحظات عامة على حساب ملخص الدخل</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studio 3</cp:lastModifiedBy>
  <cp:revision>71</cp:revision>
  <cp:lastPrinted>2015-10-10T10:30:22Z</cp:lastPrinted>
  <dcterms:created xsi:type="dcterms:W3CDTF">2015-09-03T07:07:53Z</dcterms:created>
  <dcterms:modified xsi:type="dcterms:W3CDTF">2015-10-29T07:40:57Z</dcterms:modified>
</cp:coreProperties>
</file>