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87" r:id="rId2"/>
  </p:sldMasterIdLst>
  <p:notesMasterIdLst>
    <p:notesMasterId r:id="rId26"/>
  </p:notesMasterIdLst>
  <p:sldIdLst>
    <p:sldId id="390" r:id="rId3"/>
    <p:sldId id="310" r:id="rId4"/>
    <p:sldId id="333" r:id="rId5"/>
    <p:sldId id="362" r:id="rId6"/>
    <p:sldId id="364" r:id="rId7"/>
    <p:sldId id="366" r:id="rId8"/>
    <p:sldId id="367" r:id="rId9"/>
    <p:sldId id="368" r:id="rId10"/>
    <p:sldId id="370" r:id="rId11"/>
    <p:sldId id="371" r:id="rId12"/>
    <p:sldId id="372" r:id="rId13"/>
    <p:sldId id="374" r:id="rId14"/>
    <p:sldId id="375" r:id="rId15"/>
    <p:sldId id="378" r:id="rId16"/>
    <p:sldId id="380" r:id="rId17"/>
    <p:sldId id="381" r:id="rId18"/>
    <p:sldId id="383" r:id="rId19"/>
    <p:sldId id="384" r:id="rId20"/>
    <p:sldId id="385" r:id="rId21"/>
    <p:sldId id="386" r:id="rId22"/>
    <p:sldId id="388" r:id="rId23"/>
    <p:sldId id="389" r:id="rId24"/>
    <p:sldId id="332" r:id="rId2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9968"/>
    <a:srgbClr val="013E36"/>
    <a:srgbClr val="D9791B"/>
    <a:srgbClr val="AB1A25"/>
    <a:srgbClr val="00263A"/>
    <a:srgbClr val="009900"/>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599" autoAdjust="0"/>
    <p:restoredTop sz="94664" autoAdjust="0"/>
  </p:normalViewPr>
  <p:slideViewPr>
    <p:cSldViewPr>
      <p:cViewPr varScale="1">
        <p:scale>
          <a:sx n="117" d="100"/>
          <a:sy n="117" d="100"/>
        </p:scale>
        <p:origin x="-1392" y="-102"/>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61CBEF9-556C-4776-B892-728729C5B391}" type="doc">
      <dgm:prSet loTypeId="urn:microsoft.com/office/officeart/2005/8/layout/default#1" loCatId="list" qsTypeId="urn:microsoft.com/office/officeart/2005/8/quickstyle/simple1" qsCatId="simple" csTypeId="urn:microsoft.com/office/officeart/2005/8/colors/accent1_2" csCatId="accent1" phldr="1"/>
      <dgm:spPr/>
      <dgm:t>
        <a:bodyPr/>
        <a:lstStyle/>
        <a:p>
          <a:endParaRPr lang="en-GB"/>
        </a:p>
      </dgm:t>
    </dgm:pt>
    <dgm:pt modelId="{525AEE7E-FAAB-4BCD-87E7-FB802A210FBE}">
      <dgm:prSet phldrT="[Text]" custT="1"/>
      <dgm:spPr/>
      <dgm:t>
        <a:bodyPr/>
        <a:lstStyle/>
        <a:p>
          <a:r>
            <a:rPr lang="ar-SA" sz="2800" b="1" dirty="0" smtClean="0"/>
            <a:t>دفتر أستاذ مساعد المدينين</a:t>
          </a:r>
          <a:endParaRPr lang="en-GB" sz="2800" b="1" dirty="0"/>
        </a:p>
      </dgm:t>
    </dgm:pt>
    <dgm:pt modelId="{06C98A60-96AF-434F-A6F5-23F8C1A37982}" type="parTrans" cxnId="{EC01CFCC-8377-486D-82D6-EBF173138106}">
      <dgm:prSet/>
      <dgm:spPr/>
      <dgm:t>
        <a:bodyPr/>
        <a:lstStyle/>
        <a:p>
          <a:endParaRPr lang="en-GB"/>
        </a:p>
      </dgm:t>
    </dgm:pt>
    <dgm:pt modelId="{49BFEA77-E2EE-4C47-B205-6C393DFCAF00}" type="sibTrans" cxnId="{EC01CFCC-8377-486D-82D6-EBF173138106}">
      <dgm:prSet/>
      <dgm:spPr/>
      <dgm:t>
        <a:bodyPr/>
        <a:lstStyle/>
        <a:p>
          <a:endParaRPr lang="en-GB"/>
        </a:p>
      </dgm:t>
    </dgm:pt>
    <dgm:pt modelId="{E905FE77-172B-45D5-8D3B-577347766977}">
      <dgm:prSet phldrT="[Text]" custT="1"/>
      <dgm:spPr/>
      <dgm:t>
        <a:bodyPr/>
        <a:lstStyle/>
        <a:p>
          <a:r>
            <a:rPr lang="ar-SA" sz="2800" b="1" dirty="0" smtClean="0"/>
            <a:t>المستندات</a:t>
          </a:r>
          <a:endParaRPr lang="en-GB" sz="2800" b="1" dirty="0"/>
        </a:p>
      </dgm:t>
    </dgm:pt>
    <dgm:pt modelId="{0EC031AA-B8E7-422A-8730-0495E4DB3B61}" type="parTrans" cxnId="{9B1D8060-EFD9-4490-8A02-EA10B6EE1435}">
      <dgm:prSet/>
      <dgm:spPr/>
      <dgm:t>
        <a:bodyPr/>
        <a:lstStyle/>
        <a:p>
          <a:endParaRPr lang="en-GB"/>
        </a:p>
      </dgm:t>
    </dgm:pt>
    <dgm:pt modelId="{786005F3-F3A3-4810-98C4-0672AEB0E0C8}" type="sibTrans" cxnId="{9B1D8060-EFD9-4490-8A02-EA10B6EE1435}">
      <dgm:prSet/>
      <dgm:spPr/>
      <dgm:t>
        <a:bodyPr/>
        <a:lstStyle/>
        <a:p>
          <a:endParaRPr lang="en-GB"/>
        </a:p>
      </dgm:t>
    </dgm:pt>
    <dgm:pt modelId="{6673C67E-3E88-4173-8DF0-30F8C4298DDC}">
      <dgm:prSet phldrT="[Text]" custT="1"/>
      <dgm:spPr/>
      <dgm:t>
        <a:bodyPr/>
        <a:lstStyle/>
        <a:p>
          <a:r>
            <a:rPr lang="ar-SA" sz="2800" b="1" dirty="0" smtClean="0"/>
            <a:t>ميزان المراجعة</a:t>
          </a:r>
          <a:endParaRPr lang="en-GB" sz="2800" b="1" dirty="0"/>
        </a:p>
      </dgm:t>
    </dgm:pt>
    <dgm:pt modelId="{DE0AD3D1-6F00-416E-8E33-BAF36D05152D}" type="parTrans" cxnId="{0B0EB593-731E-4959-BE27-4827D0308EF3}">
      <dgm:prSet/>
      <dgm:spPr/>
      <dgm:t>
        <a:bodyPr/>
        <a:lstStyle/>
        <a:p>
          <a:endParaRPr lang="en-GB"/>
        </a:p>
      </dgm:t>
    </dgm:pt>
    <dgm:pt modelId="{92EC29AB-0CA5-4BDC-909D-94975E4127E8}" type="sibTrans" cxnId="{0B0EB593-731E-4959-BE27-4827D0308EF3}">
      <dgm:prSet/>
      <dgm:spPr/>
      <dgm:t>
        <a:bodyPr/>
        <a:lstStyle/>
        <a:p>
          <a:endParaRPr lang="en-GB"/>
        </a:p>
      </dgm:t>
    </dgm:pt>
    <dgm:pt modelId="{41A7DC9A-AE97-4A98-9E16-EB36A2FEEABC}">
      <dgm:prSet phldrT="[Text]" custT="1"/>
      <dgm:spPr/>
      <dgm:t>
        <a:bodyPr/>
        <a:lstStyle/>
        <a:p>
          <a:r>
            <a:rPr lang="ar-SA" sz="2800" b="1" dirty="0" smtClean="0"/>
            <a:t>دفتر الأستاذ العام</a:t>
          </a:r>
          <a:endParaRPr lang="en-GB" sz="2800" b="1" dirty="0"/>
        </a:p>
      </dgm:t>
    </dgm:pt>
    <dgm:pt modelId="{89C28A7B-7432-4E92-934A-D0ED417E3205}" type="parTrans" cxnId="{0BBA5B25-9A77-4DFB-B482-9BE077811074}">
      <dgm:prSet/>
      <dgm:spPr/>
      <dgm:t>
        <a:bodyPr/>
        <a:lstStyle/>
        <a:p>
          <a:endParaRPr lang="en-GB"/>
        </a:p>
      </dgm:t>
    </dgm:pt>
    <dgm:pt modelId="{F3F2D7D0-55FE-400D-85BD-EB08E52C5F83}" type="sibTrans" cxnId="{0BBA5B25-9A77-4DFB-B482-9BE077811074}">
      <dgm:prSet/>
      <dgm:spPr/>
      <dgm:t>
        <a:bodyPr/>
        <a:lstStyle/>
        <a:p>
          <a:endParaRPr lang="en-GB"/>
        </a:p>
      </dgm:t>
    </dgm:pt>
    <dgm:pt modelId="{40952079-B503-4941-A53B-F6C29803C95C}">
      <dgm:prSet phldrT="[Text]" custT="1"/>
      <dgm:spPr/>
      <dgm:t>
        <a:bodyPr/>
        <a:lstStyle/>
        <a:p>
          <a:r>
            <a:rPr lang="ar-SA" sz="2800" b="1" dirty="0" smtClean="0"/>
            <a:t>دفتر أستاذ مساعد الدائنين</a:t>
          </a:r>
          <a:endParaRPr lang="en-GB" sz="2800" b="1" dirty="0"/>
        </a:p>
      </dgm:t>
    </dgm:pt>
    <dgm:pt modelId="{643F1BD4-0841-479C-9B57-13B6D20D8DB2}" type="parTrans" cxnId="{95FCA35B-6A87-4EE8-BE20-06631A00EEC7}">
      <dgm:prSet/>
      <dgm:spPr/>
      <dgm:t>
        <a:bodyPr/>
        <a:lstStyle/>
        <a:p>
          <a:endParaRPr lang="en-GB"/>
        </a:p>
      </dgm:t>
    </dgm:pt>
    <dgm:pt modelId="{761A6658-6170-460E-BD48-3E62E1A8CA4C}" type="sibTrans" cxnId="{95FCA35B-6A87-4EE8-BE20-06631A00EEC7}">
      <dgm:prSet/>
      <dgm:spPr/>
      <dgm:t>
        <a:bodyPr/>
        <a:lstStyle/>
        <a:p>
          <a:endParaRPr lang="en-GB"/>
        </a:p>
      </dgm:t>
    </dgm:pt>
    <dgm:pt modelId="{050B6170-E2DC-4739-BCB8-20FB69B5D202}">
      <dgm:prSet phldrT="[Text]" custT="1"/>
      <dgm:spPr/>
      <dgm:t>
        <a:bodyPr/>
        <a:lstStyle/>
        <a:p>
          <a:r>
            <a:rPr lang="ar-SA" sz="2800" b="1" dirty="0" smtClean="0"/>
            <a:t>دفاتر اليومية المساعدة</a:t>
          </a:r>
          <a:endParaRPr lang="en-GB" sz="2800" b="1" dirty="0"/>
        </a:p>
      </dgm:t>
    </dgm:pt>
    <dgm:pt modelId="{B18F2983-EF5C-4C93-BC19-E6669B4B6CE8}" type="parTrans" cxnId="{563D5730-ECFC-42C4-9CD8-BF4FF9DE1EE0}">
      <dgm:prSet/>
      <dgm:spPr/>
      <dgm:t>
        <a:bodyPr/>
        <a:lstStyle/>
        <a:p>
          <a:endParaRPr lang="en-GB"/>
        </a:p>
      </dgm:t>
    </dgm:pt>
    <dgm:pt modelId="{5A5F365B-E773-4747-8BCF-6675D1FB8BBD}" type="sibTrans" cxnId="{563D5730-ECFC-42C4-9CD8-BF4FF9DE1EE0}">
      <dgm:prSet/>
      <dgm:spPr/>
      <dgm:t>
        <a:bodyPr/>
        <a:lstStyle/>
        <a:p>
          <a:endParaRPr lang="en-GB"/>
        </a:p>
      </dgm:t>
    </dgm:pt>
    <dgm:pt modelId="{A2980A0B-2B9E-4659-B3BA-96D299FFB6E1}">
      <dgm:prSet phldrT="[Text]" custT="1"/>
      <dgm:spPr/>
      <dgm:t>
        <a:bodyPr/>
        <a:lstStyle/>
        <a:p>
          <a:r>
            <a:rPr lang="ar-SA" sz="2800" b="1" dirty="0" smtClean="0"/>
            <a:t>دفتر اليومية العامة</a:t>
          </a:r>
          <a:endParaRPr lang="en-GB" sz="2800" b="1" dirty="0"/>
        </a:p>
      </dgm:t>
    </dgm:pt>
    <dgm:pt modelId="{9C39898B-C1A5-41CB-B3FA-0708A9CF0EF2}" type="parTrans" cxnId="{54B7D640-24EC-4C62-AA2B-5E28EBD5857E}">
      <dgm:prSet/>
      <dgm:spPr/>
      <dgm:t>
        <a:bodyPr/>
        <a:lstStyle/>
        <a:p>
          <a:endParaRPr lang="en-GB"/>
        </a:p>
      </dgm:t>
    </dgm:pt>
    <dgm:pt modelId="{94A7292D-57C4-4C8E-8092-736395FBB6AE}" type="sibTrans" cxnId="{54B7D640-24EC-4C62-AA2B-5E28EBD5857E}">
      <dgm:prSet/>
      <dgm:spPr/>
      <dgm:t>
        <a:bodyPr/>
        <a:lstStyle/>
        <a:p>
          <a:endParaRPr lang="en-GB"/>
        </a:p>
      </dgm:t>
    </dgm:pt>
    <dgm:pt modelId="{1E800F6E-C93C-4289-B0C6-C2B740010CA1}" type="pres">
      <dgm:prSet presAssocID="{361CBEF9-556C-4776-B892-728729C5B391}" presName="diagram" presStyleCnt="0">
        <dgm:presLayoutVars>
          <dgm:dir/>
          <dgm:resizeHandles val="exact"/>
        </dgm:presLayoutVars>
      </dgm:prSet>
      <dgm:spPr/>
      <dgm:t>
        <a:bodyPr/>
        <a:lstStyle/>
        <a:p>
          <a:endParaRPr lang="en-GB"/>
        </a:p>
      </dgm:t>
    </dgm:pt>
    <dgm:pt modelId="{4FB0A5BC-E401-4A07-AD82-3C53D975EE4E}" type="pres">
      <dgm:prSet presAssocID="{525AEE7E-FAAB-4BCD-87E7-FB802A210FBE}" presName="node" presStyleLbl="node1" presStyleIdx="0" presStyleCnt="7" custScaleX="180944" custScaleY="48213" custLinFactNeighborX="15327" custLinFactNeighborY="-20788">
        <dgm:presLayoutVars>
          <dgm:bulletEnabled val="1"/>
        </dgm:presLayoutVars>
      </dgm:prSet>
      <dgm:spPr/>
      <dgm:t>
        <a:bodyPr/>
        <a:lstStyle/>
        <a:p>
          <a:endParaRPr lang="en-GB"/>
        </a:p>
      </dgm:t>
    </dgm:pt>
    <dgm:pt modelId="{A2FA8EB5-0851-4CAB-890F-0671E89685F4}" type="pres">
      <dgm:prSet presAssocID="{49BFEA77-E2EE-4C47-B205-6C393DFCAF00}" presName="sibTrans" presStyleCnt="0"/>
      <dgm:spPr/>
    </dgm:pt>
    <dgm:pt modelId="{7CC69144-DC7C-430F-90D1-84AD75DB1348}" type="pres">
      <dgm:prSet presAssocID="{E905FE77-172B-45D5-8D3B-577347766977}" presName="node" presStyleLbl="node1" presStyleIdx="1" presStyleCnt="7" custScaleY="46150" custLinFactX="2120" custLinFactNeighborX="100000" custLinFactNeighborY="-67537">
        <dgm:presLayoutVars>
          <dgm:bulletEnabled val="1"/>
        </dgm:presLayoutVars>
      </dgm:prSet>
      <dgm:spPr/>
      <dgm:t>
        <a:bodyPr/>
        <a:lstStyle/>
        <a:p>
          <a:endParaRPr lang="en-GB"/>
        </a:p>
      </dgm:t>
    </dgm:pt>
    <dgm:pt modelId="{DC48D9E4-987A-402E-A677-FA7420557D7A}" type="pres">
      <dgm:prSet presAssocID="{786005F3-F3A3-4810-98C4-0672AEB0E0C8}" presName="sibTrans" presStyleCnt="0"/>
      <dgm:spPr/>
    </dgm:pt>
    <dgm:pt modelId="{612E9C07-CA2E-4ABA-B151-E1B36D0E4B67}" type="pres">
      <dgm:prSet presAssocID="{6673C67E-3E88-4173-8DF0-30F8C4298DDC}" presName="node" presStyleLbl="node1" presStyleIdx="2" presStyleCnt="7" custScaleX="100026" custScaleY="42852" custLinFactX="-100000" custLinFactY="100000" custLinFactNeighborX="-147899" custLinFactNeighborY="139410">
        <dgm:presLayoutVars>
          <dgm:bulletEnabled val="1"/>
        </dgm:presLayoutVars>
      </dgm:prSet>
      <dgm:spPr/>
      <dgm:t>
        <a:bodyPr/>
        <a:lstStyle/>
        <a:p>
          <a:endParaRPr lang="en-GB"/>
        </a:p>
      </dgm:t>
    </dgm:pt>
    <dgm:pt modelId="{ED16A8F3-20D4-49A4-957E-9263003505BC}" type="pres">
      <dgm:prSet presAssocID="{92EC29AB-0CA5-4BDC-909D-94975E4127E8}" presName="sibTrans" presStyleCnt="0"/>
      <dgm:spPr/>
    </dgm:pt>
    <dgm:pt modelId="{58A333AC-C998-4934-AAF1-5DF0DFA06958}" type="pres">
      <dgm:prSet presAssocID="{40952079-B503-4941-A53B-F6C29803C95C}" presName="node" presStyleLbl="node1" presStyleIdx="3" presStyleCnt="7" custScaleX="178429" custScaleY="47047" custLinFactNeighborX="13861" custLinFactNeighborY="-48243">
        <dgm:presLayoutVars>
          <dgm:bulletEnabled val="1"/>
        </dgm:presLayoutVars>
      </dgm:prSet>
      <dgm:spPr/>
      <dgm:t>
        <a:bodyPr/>
        <a:lstStyle/>
        <a:p>
          <a:endParaRPr lang="en-GB"/>
        </a:p>
      </dgm:t>
    </dgm:pt>
    <dgm:pt modelId="{08F1F828-F7BF-4C33-A5EF-11DF85B94F9F}" type="pres">
      <dgm:prSet presAssocID="{761A6658-6170-460E-BD48-3E62E1A8CA4C}" presName="sibTrans" presStyleCnt="0"/>
      <dgm:spPr/>
    </dgm:pt>
    <dgm:pt modelId="{FD33F522-7EBF-4446-8685-35A10A769A31}" type="pres">
      <dgm:prSet presAssocID="{050B6170-E2DC-4739-BCB8-20FB69B5D202}" presName="node" presStyleLbl="node1" presStyleIdx="4" presStyleCnt="7" custScaleY="68634" custLinFactX="3039" custLinFactNeighborX="100000" custLinFactNeighborY="-82589">
        <dgm:presLayoutVars>
          <dgm:bulletEnabled val="1"/>
        </dgm:presLayoutVars>
      </dgm:prSet>
      <dgm:spPr/>
      <dgm:t>
        <a:bodyPr/>
        <a:lstStyle/>
        <a:p>
          <a:endParaRPr lang="en-GB"/>
        </a:p>
      </dgm:t>
    </dgm:pt>
    <dgm:pt modelId="{98095A74-8B54-410F-80D9-D00935D3D596}" type="pres">
      <dgm:prSet presAssocID="{5A5F365B-E773-4747-8BCF-6675D1FB8BBD}" presName="sibTrans" presStyleCnt="0"/>
      <dgm:spPr/>
    </dgm:pt>
    <dgm:pt modelId="{22F566DE-E593-47E0-BC10-677589332C92}" type="pres">
      <dgm:prSet presAssocID="{A2980A0B-2B9E-4659-B3BA-96D299FFB6E1}" presName="node" presStyleLbl="node1" presStyleIdx="5" presStyleCnt="7" custScaleY="88331" custLinFactNeighborX="-10064" custLinFactNeighborY="97205">
        <dgm:presLayoutVars>
          <dgm:bulletEnabled val="1"/>
        </dgm:presLayoutVars>
      </dgm:prSet>
      <dgm:spPr/>
      <dgm:t>
        <a:bodyPr/>
        <a:lstStyle/>
        <a:p>
          <a:endParaRPr lang="en-GB"/>
        </a:p>
      </dgm:t>
    </dgm:pt>
    <dgm:pt modelId="{73E73503-86A1-4195-8A79-48F25C7EFCA9}" type="pres">
      <dgm:prSet presAssocID="{94A7292D-57C4-4C8E-8092-736395FBB6AE}" presName="sibTrans" presStyleCnt="0"/>
      <dgm:spPr/>
    </dgm:pt>
    <dgm:pt modelId="{75DC9481-A7E9-43ED-B9F9-4B752A87E05F}" type="pres">
      <dgm:prSet presAssocID="{41A7DC9A-AE97-4A98-9E16-EB36A2FEEABC}" presName="node" presStyleLbl="node1" presStyleIdx="6" presStyleCnt="7" custScaleX="140018" custScaleY="47973" custLinFactX="-1433" custLinFactNeighborX="-100000" custLinFactNeighborY="9351">
        <dgm:presLayoutVars>
          <dgm:bulletEnabled val="1"/>
        </dgm:presLayoutVars>
      </dgm:prSet>
      <dgm:spPr/>
      <dgm:t>
        <a:bodyPr/>
        <a:lstStyle/>
        <a:p>
          <a:endParaRPr lang="en-GB"/>
        </a:p>
      </dgm:t>
    </dgm:pt>
  </dgm:ptLst>
  <dgm:cxnLst>
    <dgm:cxn modelId="{CD82221D-F617-4AFC-904C-8EB84971278A}" type="presOf" srcId="{A2980A0B-2B9E-4659-B3BA-96D299FFB6E1}" destId="{22F566DE-E593-47E0-BC10-677589332C92}" srcOrd="0" destOrd="0" presId="urn:microsoft.com/office/officeart/2005/8/layout/default#1"/>
    <dgm:cxn modelId="{9B1D8060-EFD9-4490-8A02-EA10B6EE1435}" srcId="{361CBEF9-556C-4776-B892-728729C5B391}" destId="{E905FE77-172B-45D5-8D3B-577347766977}" srcOrd="1" destOrd="0" parTransId="{0EC031AA-B8E7-422A-8730-0495E4DB3B61}" sibTransId="{786005F3-F3A3-4810-98C4-0672AEB0E0C8}"/>
    <dgm:cxn modelId="{95FCA35B-6A87-4EE8-BE20-06631A00EEC7}" srcId="{361CBEF9-556C-4776-B892-728729C5B391}" destId="{40952079-B503-4941-A53B-F6C29803C95C}" srcOrd="3" destOrd="0" parTransId="{643F1BD4-0841-479C-9B57-13B6D20D8DB2}" sibTransId="{761A6658-6170-460E-BD48-3E62E1A8CA4C}"/>
    <dgm:cxn modelId="{0B0EB593-731E-4959-BE27-4827D0308EF3}" srcId="{361CBEF9-556C-4776-B892-728729C5B391}" destId="{6673C67E-3E88-4173-8DF0-30F8C4298DDC}" srcOrd="2" destOrd="0" parTransId="{DE0AD3D1-6F00-416E-8E33-BAF36D05152D}" sibTransId="{92EC29AB-0CA5-4BDC-909D-94975E4127E8}"/>
    <dgm:cxn modelId="{D895009C-A724-47F2-8442-97BF7C578033}" type="presOf" srcId="{6673C67E-3E88-4173-8DF0-30F8C4298DDC}" destId="{612E9C07-CA2E-4ABA-B151-E1B36D0E4B67}" srcOrd="0" destOrd="0" presId="urn:microsoft.com/office/officeart/2005/8/layout/default#1"/>
    <dgm:cxn modelId="{EC01CFCC-8377-486D-82D6-EBF173138106}" srcId="{361CBEF9-556C-4776-B892-728729C5B391}" destId="{525AEE7E-FAAB-4BCD-87E7-FB802A210FBE}" srcOrd="0" destOrd="0" parTransId="{06C98A60-96AF-434F-A6F5-23F8C1A37982}" sibTransId="{49BFEA77-E2EE-4C47-B205-6C393DFCAF00}"/>
    <dgm:cxn modelId="{02C31B4E-4AE5-476A-87A2-DA056DB91604}" type="presOf" srcId="{41A7DC9A-AE97-4A98-9E16-EB36A2FEEABC}" destId="{75DC9481-A7E9-43ED-B9F9-4B752A87E05F}" srcOrd="0" destOrd="0" presId="urn:microsoft.com/office/officeart/2005/8/layout/default#1"/>
    <dgm:cxn modelId="{0276FCEB-7FE1-49AA-84F9-7DC2F5144B62}" type="presOf" srcId="{050B6170-E2DC-4739-BCB8-20FB69B5D202}" destId="{FD33F522-7EBF-4446-8685-35A10A769A31}" srcOrd="0" destOrd="0" presId="urn:microsoft.com/office/officeart/2005/8/layout/default#1"/>
    <dgm:cxn modelId="{13117BE0-D46C-4B21-BDA3-FA71290D5327}" type="presOf" srcId="{525AEE7E-FAAB-4BCD-87E7-FB802A210FBE}" destId="{4FB0A5BC-E401-4A07-AD82-3C53D975EE4E}" srcOrd="0" destOrd="0" presId="urn:microsoft.com/office/officeart/2005/8/layout/default#1"/>
    <dgm:cxn modelId="{72B0792F-01E5-42CB-A1BD-E46593ADC63F}" type="presOf" srcId="{361CBEF9-556C-4776-B892-728729C5B391}" destId="{1E800F6E-C93C-4289-B0C6-C2B740010CA1}" srcOrd="0" destOrd="0" presId="urn:microsoft.com/office/officeart/2005/8/layout/default#1"/>
    <dgm:cxn modelId="{563D5730-ECFC-42C4-9CD8-BF4FF9DE1EE0}" srcId="{361CBEF9-556C-4776-B892-728729C5B391}" destId="{050B6170-E2DC-4739-BCB8-20FB69B5D202}" srcOrd="4" destOrd="0" parTransId="{B18F2983-EF5C-4C93-BC19-E6669B4B6CE8}" sibTransId="{5A5F365B-E773-4747-8BCF-6675D1FB8BBD}"/>
    <dgm:cxn modelId="{57D4DA3B-B038-4628-9CEC-4BA97345C745}" type="presOf" srcId="{40952079-B503-4941-A53B-F6C29803C95C}" destId="{58A333AC-C998-4934-AAF1-5DF0DFA06958}" srcOrd="0" destOrd="0" presId="urn:microsoft.com/office/officeart/2005/8/layout/default#1"/>
    <dgm:cxn modelId="{0BBA5B25-9A77-4DFB-B482-9BE077811074}" srcId="{361CBEF9-556C-4776-B892-728729C5B391}" destId="{41A7DC9A-AE97-4A98-9E16-EB36A2FEEABC}" srcOrd="6" destOrd="0" parTransId="{89C28A7B-7432-4E92-934A-D0ED417E3205}" sibTransId="{F3F2D7D0-55FE-400D-85BD-EB08E52C5F83}"/>
    <dgm:cxn modelId="{4D34A0FB-100D-4116-839E-867788D8023A}" type="presOf" srcId="{E905FE77-172B-45D5-8D3B-577347766977}" destId="{7CC69144-DC7C-430F-90D1-84AD75DB1348}" srcOrd="0" destOrd="0" presId="urn:microsoft.com/office/officeart/2005/8/layout/default#1"/>
    <dgm:cxn modelId="{54B7D640-24EC-4C62-AA2B-5E28EBD5857E}" srcId="{361CBEF9-556C-4776-B892-728729C5B391}" destId="{A2980A0B-2B9E-4659-B3BA-96D299FFB6E1}" srcOrd="5" destOrd="0" parTransId="{9C39898B-C1A5-41CB-B3FA-0708A9CF0EF2}" sibTransId="{94A7292D-57C4-4C8E-8092-736395FBB6AE}"/>
    <dgm:cxn modelId="{F77321CD-EDCB-4A65-87A3-A8010388D684}" type="presParOf" srcId="{1E800F6E-C93C-4289-B0C6-C2B740010CA1}" destId="{4FB0A5BC-E401-4A07-AD82-3C53D975EE4E}" srcOrd="0" destOrd="0" presId="urn:microsoft.com/office/officeart/2005/8/layout/default#1"/>
    <dgm:cxn modelId="{E92FEA30-9320-463F-80BC-13C58CA15B70}" type="presParOf" srcId="{1E800F6E-C93C-4289-B0C6-C2B740010CA1}" destId="{A2FA8EB5-0851-4CAB-890F-0671E89685F4}" srcOrd="1" destOrd="0" presId="urn:microsoft.com/office/officeart/2005/8/layout/default#1"/>
    <dgm:cxn modelId="{A661C3FC-9614-4E03-B208-30E17BCFD5CA}" type="presParOf" srcId="{1E800F6E-C93C-4289-B0C6-C2B740010CA1}" destId="{7CC69144-DC7C-430F-90D1-84AD75DB1348}" srcOrd="2" destOrd="0" presId="urn:microsoft.com/office/officeart/2005/8/layout/default#1"/>
    <dgm:cxn modelId="{AB49F3EB-E08C-414F-A74E-DAED30AF6869}" type="presParOf" srcId="{1E800F6E-C93C-4289-B0C6-C2B740010CA1}" destId="{DC48D9E4-987A-402E-A677-FA7420557D7A}" srcOrd="3" destOrd="0" presId="urn:microsoft.com/office/officeart/2005/8/layout/default#1"/>
    <dgm:cxn modelId="{4EDA8BB5-7464-451D-9D06-EA78E177F1A7}" type="presParOf" srcId="{1E800F6E-C93C-4289-B0C6-C2B740010CA1}" destId="{612E9C07-CA2E-4ABA-B151-E1B36D0E4B67}" srcOrd="4" destOrd="0" presId="urn:microsoft.com/office/officeart/2005/8/layout/default#1"/>
    <dgm:cxn modelId="{86FE080B-2C08-48AB-8471-450503B10B51}" type="presParOf" srcId="{1E800F6E-C93C-4289-B0C6-C2B740010CA1}" destId="{ED16A8F3-20D4-49A4-957E-9263003505BC}" srcOrd="5" destOrd="0" presId="urn:microsoft.com/office/officeart/2005/8/layout/default#1"/>
    <dgm:cxn modelId="{3733F6AB-3030-40D4-AF92-051DCA02D679}" type="presParOf" srcId="{1E800F6E-C93C-4289-B0C6-C2B740010CA1}" destId="{58A333AC-C998-4934-AAF1-5DF0DFA06958}" srcOrd="6" destOrd="0" presId="urn:microsoft.com/office/officeart/2005/8/layout/default#1"/>
    <dgm:cxn modelId="{9DD56A2D-D1D0-4693-A95F-DC983CB02374}" type="presParOf" srcId="{1E800F6E-C93C-4289-B0C6-C2B740010CA1}" destId="{08F1F828-F7BF-4C33-A5EF-11DF85B94F9F}" srcOrd="7" destOrd="0" presId="urn:microsoft.com/office/officeart/2005/8/layout/default#1"/>
    <dgm:cxn modelId="{CEF37C18-C5E3-494A-8004-7C600CE9C180}" type="presParOf" srcId="{1E800F6E-C93C-4289-B0C6-C2B740010CA1}" destId="{FD33F522-7EBF-4446-8685-35A10A769A31}" srcOrd="8" destOrd="0" presId="urn:microsoft.com/office/officeart/2005/8/layout/default#1"/>
    <dgm:cxn modelId="{D377B4DD-9826-4118-84AE-07669C4F5583}" type="presParOf" srcId="{1E800F6E-C93C-4289-B0C6-C2B740010CA1}" destId="{98095A74-8B54-410F-80D9-D00935D3D596}" srcOrd="9" destOrd="0" presId="urn:microsoft.com/office/officeart/2005/8/layout/default#1"/>
    <dgm:cxn modelId="{62BEEA75-C7F5-4658-8A10-465D7F4AE1E0}" type="presParOf" srcId="{1E800F6E-C93C-4289-B0C6-C2B740010CA1}" destId="{22F566DE-E593-47E0-BC10-677589332C92}" srcOrd="10" destOrd="0" presId="urn:microsoft.com/office/officeart/2005/8/layout/default#1"/>
    <dgm:cxn modelId="{15E5EE76-4C4F-4F10-A8D2-9E190B00AB19}" type="presParOf" srcId="{1E800F6E-C93C-4289-B0C6-C2B740010CA1}" destId="{73E73503-86A1-4195-8A79-48F25C7EFCA9}" srcOrd="11" destOrd="0" presId="urn:microsoft.com/office/officeart/2005/8/layout/default#1"/>
    <dgm:cxn modelId="{B9A63931-2EA4-4DC2-A114-4F8107F55DC3}" type="presParOf" srcId="{1E800F6E-C93C-4289-B0C6-C2B740010CA1}" destId="{75DC9481-A7E9-43ED-B9F9-4B752A87E05F}" srcOrd="12" destOrd="0" presId="urn:microsoft.com/office/officeart/2005/8/layout/defaul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B0A5BC-E401-4A07-AD82-3C53D975EE4E}">
      <dsp:nvSpPr>
        <dsp:cNvPr id="0" name=""/>
        <dsp:cNvSpPr/>
      </dsp:nvSpPr>
      <dsp:spPr>
        <a:xfrm>
          <a:off x="347292" y="587422"/>
          <a:ext cx="4072708" cy="65111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ar-SA" sz="2800" b="1" kern="1200" dirty="0" smtClean="0"/>
            <a:t>دفتر أستاذ مساعد المدينين</a:t>
          </a:r>
          <a:endParaRPr lang="en-GB" sz="2800" b="1" kern="1200" dirty="0"/>
        </a:p>
      </dsp:txBody>
      <dsp:txXfrm>
        <a:off x="347292" y="587422"/>
        <a:ext cx="4072708" cy="651110"/>
      </dsp:txXfrm>
    </dsp:sp>
    <dsp:sp modelId="{7CC69144-DC7C-430F-90D1-84AD75DB1348}">
      <dsp:nvSpPr>
        <dsp:cNvPr id="0" name=""/>
        <dsp:cNvSpPr/>
      </dsp:nvSpPr>
      <dsp:spPr>
        <a:xfrm>
          <a:off x="6598628" y="0"/>
          <a:ext cx="2250811" cy="62324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ar-SA" sz="2800" b="1" kern="1200" dirty="0" smtClean="0"/>
            <a:t>المستندات</a:t>
          </a:r>
          <a:endParaRPr lang="en-GB" sz="2800" b="1" kern="1200" dirty="0"/>
        </a:p>
      </dsp:txBody>
      <dsp:txXfrm>
        <a:off x="6598628" y="0"/>
        <a:ext cx="2250811" cy="623249"/>
      </dsp:txXfrm>
    </dsp:sp>
    <dsp:sp modelId="{612E9C07-CA2E-4ABA-B151-E1B36D0E4B67}">
      <dsp:nvSpPr>
        <dsp:cNvPr id="0" name=""/>
        <dsp:cNvSpPr/>
      </dsp:nvSpPr>
      <dsp:spPr>
        <a:xfrm>
          <a:off x="1196253" y="4099652"/>
          <a:ext cx="2251396" cy="57871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ar-SA" sz="2800" b="1" kern="1200" dirty="0" smtClean="0"/>
            <a:t>ميزان المراجعة</a:t>
          </a:r>
          <a:endParaRPr lang="en-GB" sz="2800" b="1" kern="1200" dirty="0"/>
        </a:p>
      </dsp:txBody>
      <dsp:txXfrm>
        <a:off x="1196253" y="4099652"/>
        <a:ext cx="2251396" cy="578710"/>
      </dsp:txXfrm>
    </dsp:sp>
    <dsp:sp modelId="{58A333AC-C998-4934-AAF1-5DF0DFA06958}">
      <dsp:nvSpPr>
        <dsp:cNvPr id="0" name=""/>
        <dsp:cNvSpPr/>
      </dsp:nvSpPr>
      <dsp:spPr>
        <a:xfrm>
          <a:off x="342892" y="1371604"/>
          <a:ext cx="4016100" cy="63536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ar-SA" sz="2800" b="1" kern="1200" dirty="0" smtClean="0"/>
            <a:t>دفتر أستاذ مساعد الدائنين</a:t>
          </a:r>
          <a:endParaRPr lang="en-GB" sz="2800" b="1" kern="1200" dirty="0"/>
        </a:p>
      </dsp:txBody>
      <dsp:txXfrm>
        <a:off x="342892" y="1371604"/>
        <a:ext cx="4016100" cy="635363"/>
      </dsp:txXfrm>
    </dsp:sp>
    <dsp:sp modelId="{FD33F522-7EBF-4446-8685-35A10A769A31}">
      <dsp:nvSpPr>
        <dsp:cNvPr id="0" name=""/>
        <dsp:cNvSpPr/>
      </dsp:nvSpPr>
      <dsp:spPr>
        <a:xfrm>
          <a:off x="6591302" y="762001"/>
          <a:ext cx="2250811" cy="92689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ar-SA" sz="2800" b="1" kern="1200" dirty="0" smtClean="0"/>
            <a:t>دفاتر اليومية المساعدة</a:t>
          </a:r>
          <a:endParaRPr lang="en-GB" sz="2800" b="1" kern="1200" dirty="0"/>
        </a:p>
      </dsp:txBody>
      <dsp:txXfrm>
        <a:off x="6591302" y="762001"/>
        <a:ext cx="2250811" cy="926893"/>
      </dsp:txXfrm>
    </dsp:sp>
    <dsp:sp modelId="{22F566DE-E593-47E0-BC10-677589332C92}">
      <dsp:nvSpPr>
        <dsp:cNvPr id="0" name=""/>
        <dsp:cNvSpPr/>
      </dsp:nvSpPr>
      <dsp:spPr>
        <a:xfrm>
          <a:off x="6521459" y="3057093"/>
          <a:ext cx="2250811" cy="119289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ar-SA" sz="2800" b="1" kern="1200" dirty="0" smtClean="0"/>
            <a:t>دفتر اليومية العامة</a:t>
          </a:r>
          <a:endParaRPr lang="en-GB" sz="2800" b="1" kern="1200" dirty="0"/>
        </a:p>
      </dsp:txBody>
      <dsp:txXfrm>
        <a:off x="6521459" y="3057093"/>
        <a:ext cx="2250811" cy="1192898"/>
      </dsp:txXfrm>
    </dsp:sp>
    <dsp:sp modelId="{75DC9481-A7E9-43ED-B9F9-4B752A87E05F}">
      <dsp:nvSpPr>
        <dsp:cNvPr id="0" name=""/>
        <dsp:cNvSpPr/>
      </dsp:nvSpPr>
      <dsp:spPr>
        <a:xfrm>
          <a:off x="656013" y="3288616"/>
          <a:ext cx="3151541" cy="64786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ar-SA" sz="2800" b="1" kern="1200" dirty="0" smtClean="0"/>
            <a:t>دفتر الأستاذ العام</a:t>
          </a:r>
          <a:endParaRPr lang="en-GB" sz="2800" b="1" kern="1200" dirty="0"/>
        </a:p>
      </dsp:txBody>
      <dsp:txXfrm>
        <a:off x="656013" y="3288616"/>
        <a:ext cx="3151541" cy="647869"/>
      </dsp:txXfrm>
    </dsp:sp>
  </dsp:spTree>
</dsp:drawing>
</file>

<file path=ppt/diagrams/layout1.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11/5/2015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38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mtClean="0"/>
          </a:p>
        </p:txBody>
      </p:sp>
      <p:sp>
        <p:nvSpPr>
          <p:cNvPr id="3338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30000"/>
              </a:spcBef>
              <a:defRPr sz="1200">
                <a:solidFill>
                  <a:schemeClr val="tx1"/>
                </a:solidFill>
                <a:latin typeface="Calibri" pitchFamily="34" charset="0"/>
              </a:defRPr>
            </a:lvl1pPr>
            <a:lvl2pPr marL="742950" indent="-285750" algn="l" rtl="0" eaLnBrk="0" hangingPunct="0">
              <a:spcBef>
                <a:spcPct val="30000"/>
              </a:spcBef>
              <a:defRPr sz="1200">
                <a:solidFill>
                  <a:schemeClr val="tx1"/>
                </a:solidFill>
                <a:latin typeface="Calibri" pitchFamily="34" charset="0"/>
              </a:defRPr>
            </a:lvl2pPr>
            <a:lvl3pPr marL="1143000" indent="-228600" algn="l" rtl="0" eaLnBrk="0" hangingPunct="0">
              <a:spcBef>
                <a:spcPct val="30000"/>
              </a:spcBef>
              <a:defRPr sz="1200">
                <a:solidFill>
                  <a:schemeClr val="tx1"/>
                </a:solidFill>
                <a:latin typeface="Calibri" pitchFamily="34" charset="0"/>
              </a:defRPr>
            </a:lvl3pPr>
            <a:lvl4pPr marL="1600200" indent="-228600" algn="l" rtl="0" eaLnBrk="0" hangingPunct="0">
              <a:spcBef>
                <a:spcPct val="30000"/>
              </a:spcBef>
              <a:defRPr sz="1200">
                <a:solidFill>
                  <a:schemeClr val="tx1"/>
                </a:solidFill>
                <a:latin typeface="Calibri" pitchFamily="34" charset="0"/>
              </a:defRPr>
            </a:lvl4pPr>
            <a:lvl5pPr marL="2057400" indent="-228600" algn="l" rtl="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lgn="r" eaLnBrk="1" hangingPunct="1">
              <a:spcBef>
                <a:spcPct val="0"/>
              </a:spcBef>
            </a:pPr>
            <a:fld id="{6442AD5A-5D0C-42F3-BC8C-48AB5C535142}" type="slidenum">
              <a:rPr lang="ar-SA" altLang="en-US" smtClean="0">
                <a:cs typeface="Arial" pitchFamily="34" charset="0"/>
              </a:rPr>
              <a:pPr algn="r" eaLnBrk="1" hangingPunct="1">
                <a:spcBef>
                  <a:spcPct val="0"/>
                </a:spcBef>
              </a:pPr>
              <a:t>7</a:t>
            </a:fld>
            <a:endParaRPr lang="en-US" altLang="en-US" smtClean="0">
              <a:cs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AD9968"/>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ctrTitle"/>
          </p:nvPr>
        </p:nvSpPr>
        <p:spPr>
          <a:xfrm>
            <a:off x="742950" y="2130426"/>
            <a:ext cx="8420100" cy="1470025"/>
          </a:xfr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1019824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baseline="0">
                <a:solidFill>
                  <a:srgbClr val="AD9968"/>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37049441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5923594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9188191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solidFill>
                  <a:prstClr val="white"/>
                </a:solidFill>
              </a:rPr>
              <a:pPr>
                <a:defRPr/>
              </a:pPr>
              <a:t>‹#›</a:t>
            </a:fld>
            <a:endParaRPr lang="en-US" dirty="0">
              <a:solidFill>
                <a:prstClr val="white"/>
              </a:solidFill>
            </a:endParaRPr>
          </a:p>
        </p:txBody>
      </p:sp>
      <p:sp>
        <p:nvSpPr>
          <p:cNvPr id="10"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11"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Tree>
    <p:extLst>
      <p:ext uri="{BB962C8B-B14F-4D97-AF65-F5344CB8AC3E}">
        <p14:creationId xmlns:p14="http://schemas.microsoft.com/office/powerpoint/2010/main" val="38066786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solidFill>
                  <a:prstClr val="white"/>
                </a:solidFill>
              </a:rPr>
              <a:pPr>
                <a:defRPr/>
              </a:pPr>
              <a:t>‹#›</a:t>
            </a:fld>
            <a:endParaRPr lang="en-US" dirty="0">
              <a:solidFill>
                <a:prstClr val="white"/>
              </a:solidFill>
            </a:endParaRPr>
          </a:p>
        </p:txBody>
      </p:sp>
      <p:sp>
        <p:nvSpPr>
          <p:cNvPr id="6"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7"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Tree>
    <p:extLst>
      <p:ext uri="{BB962C8B-B14F-4D97-AF65-F5344CB8AC3E}">
        <p14:creationId xmlns:p14="http://schemas.microsoft.com/office/powerpoint/2010/main" val="11971527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23833234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16920768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16194569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6555020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29683747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1"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1" eaLnBrk="1" fontAlgn="base" hangingPunct="1">
        <a:spcBef>
          <a:spcPct val="0"/>
        </a:spcBef>
        <a:spcAft>
          <a:spcPct val="0"/>
        </a:spcAft>
        <a:defRPr sz="4400" kern="120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solidFill>
                <a:prstClr val="white"/>
              </a:solidFill>
            </a:endParaRPr>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King Faisal University</a:t>
            </a:r>
            <a:endParaRPr lang="en-US" sz="1600" dirty="0">
              <a:solidFill>
                <a:prstClr val="white"/>
              </a:solidFill>
              <a:latin typeface="Calibri"/>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cs typeface="Arial"/>
              </a:rPr>
              <a:t>جامعة الملك فيصل</a:t>
            </a:r>
            <a:endParaRPr lang="en-US" sz="1600" b="1" dirty="0">
              <a:solidFill>
                <a:prstClr val="white"/>
              </a:solidFill>
              <a:latin typeface="Calibri"/>
            </a:endParaRPr>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prstClr val="white"/>
                </a:solidFill>
                <a:latin typeface="Calibri"/>
              </a:rPr>
              <a:t>Deanship of E-Learning and Distance Education</a:t>
            </a:r>
            <a:endParaRPr lang="en-US" sz="1200" dirty="0">
              <a:solidFill>
                <a:prstClr val="white"/>
              </a:solidFill>
              <a:latin typeface="Calibri"/>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cs typeface="Arial"/>
              </a:rPr>
              <a:t>عمادة التعلم الإلكتروني والتعليم عن بعد</a:t>
            </a:r>
            <a:endParaRPr lang="en-US" sz="1600" b="1" dirty="0">
              <a:solidFill>
                <a:prstClr val="white"/>
              </a:solidFill>
              <a:latin typeface="Calibri"/>
            </a:endParaRPr>
          </a:p>
        </p:txBody>
      </p:sp>
      <p:sp>
        <p:nvSpPr>
          <p:cNvPr id="11"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Tree>
    <p:extLst>
      <p:ext uri="{BB962C8B-B14F-4D97-AF65-F5344CB8AC3E}">
        <p14:creationId xmlns:p14="http://schemas.microsoft.com/office/powerpoint/2010/main" val="2180962857"/>
      </p:ext>
    </p:extLst>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Lst>
  <p:hf hdr="0" ftr="0" dt="0"/>
  <p:txStyles>
    <p:titleStyle>
      <a:lvl1pPr algn="r" rtl="1" eaLnBrk="1" fontAlgn="base" hangingPunct="1">
        <a:spcBef>
          <a:spcPct val="0"/>
        </a:spcBef>
        <a:spcAft>
          <a:spcPct val="0"/>
        </a:spcAft>
        <a:defRPr sz="4400" kern="120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solidFill>
                  <a:prstClr val="white"/>
                </a:solidFill>
                <a:cs typeface="Arial" pitchFamily="34" charset="0"/>
              </a:rPr>
              <a:pPr/>
              <a:t>1</a:t>
            </a:fld>
            <a:endParaRPr lang="en-US" dirty="0" smtClean="0">
              <a:solidFill>
                <a:prstClr val="white"/>
              </a:solidFill>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altLang="en-US" sz="4400" b="1" dirty="0">
                <a:solidFill>
                  <a:srgbClr val="FF0000"/>
                </a:solidFill>
                <a:latin typeface="AYM Wadiy S_U normal."/>
                <a:cs typeface="Times New Roman" pitchFamily="18" charset="0"/>
              </a:rPr>
              <a:t>مبادئ المحاسبة (1)</a:t>
            </a:r>
            <a:endParaRPr lang="ar-SA" altLang="en-US" sz="4400" b="1" dirty="0">
              <a:solidFill>
                <a:srgbClr val="376092"/>
              </a:solidFill>
              <a:latin typeface="AYM Wadiy S_U normal."/>
              <a:cs typeface="Times New Roman" pitchFamily="18" charset="0"/>
            </a:endParaRPr>
          </a:p>
          <a:p>
            <a:pPr algn="ct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 أسامة محمد صالح</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prstClr val="white"/>
                </a:solidFill>
                <a:latin typeface="Calibri" pitchFamily="34" charset="0"/>
              </a:rPr>
              <a:pPr rtl="0"/>
              <a:t>1</a:t>
            </a:fld>
            <a:endParaRPr lang="en-US" sz="1200" dirty="0">
              <a:solidFill>
                <a:prstClr val="white"/>
              </a:solidFill>
              <a:latin typeface="Calibri" pitchFamily="34" charset="0"/>
            </a:endParaRPr>
          </a:p>
        </p:txBody>
      </p:sp>
    </p:spTree>
    <p:extLst>
      <p:ext uri="{BB962C8B-B14F-4D97-AF65-F5344CB8AC3E}">
        <p14:creationId xmlns:p14="http://schemas.microsoft.com/office/powerpoint/2010/main" val="12518793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76536" y="2132856"/>
            <a:ext cx="8420100" cy="1470025"/>
          </a:xfrm>
        </p:spPr>
        <p:txBody>
          <a:bodyPr/>
          <a:lstStyle/>
          <a:p>
            <a:r>
              <a:rPr lang="ar-SA" altLang="en-US" sz="4000" b="1" dirty="0">
                <a:solidFill>
                  <a:srgbClr val="C00000"/>
                </a:solidFill>
                <a:cs typeface="Arial" pitchFamily="34" charset="0"/>
              </a:rPr>
              <a:t>المحاضرة </a:t>
            </a:r>
            <a:r>
              <a:rPr lang="ar-SA" altLang="en-US" sz="4000" b="1" dirty="0" smtClean="0">
                <a:solidFill>
                  <a:srgbClr val="C00000"/>
                </a:solidFill>
                <a:cs typeface="Arial" pitchFamily="34" charset="0"/>
              </a:rPr>
              <a:t>الثالثة عشر</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888841" y="4110685"/>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a:ln w="11430"/>
                <a:solidFill>
                  <a:schemeClr val="tx2"/>
                </a:solidFill>
                <a:effectLst>
                  <a:outerShdw blurRad="76200" dist="50800" dir="5400000" algn="tl" rotWithShape="0">
                    <a:srgbClr val="000000">
                      <a:alpha val="65000"/>
                    </a:srgbClr>
                  </a:outerShdw>
                </a:effectLst>
                <a:latin typeface="Arial" pitchFamily="34" charset="0"/>
                <a:cs typeface="Arial" pitchFamily="34" charset="0"/>
              </a:rPr>
              <a:t>عنوان </a:t>
            </a:r>
            <a:r>
              <a:rPr lang="ar-SA" sz="4000" b="1" spc="50" dirty="0" smtClean="0">
                <a:ln w="11430"/>
                <a:solidFill>
                  <a:schemeClr val="tx2"/>
                </a:solidFill>
                <a:effectLst>
                  <a:outerShdw blurRad="76200" dist="50800" dir="5400000" algn="tl" rotWithShape="0">
                    <a:srgbClr val="000000">
                      <a:alpha val="65000"/>
                    </a:srgbClr>
                  </a:outerShdw>
                </a:effectLst>
                <a:latin typeface="Arial" pitchFamily="34" charset="0"/>
                <a:cs typeface="Arial" pitchFamily="34" charset="0"/>
              </a:rPr>
              <a:t>المحاضرة</a:t>
            </a:r>
            <a:endParaRPr lang="ar-SA" sz="4000" b="1" spc="50" dirty="0">
              <a:ln w="11430"/>
              <a:solidFill>
                <a:schemeClr val="tx2"/>
              </a:solidFill>
              <a:effectLst>
                <a:outerShdw blurRad="76200" dist="50800" dir="5400000" algn="tl" rotWithShape="0">
                  <a:srgbClr val="000000">
                    <a:alpha val="65000"/>
                  </a:srgbClr>
                </a:outerShdw>
              </a:effectLst>
              <a:latin typeface="Arial" pitchFamily="34" charset="0"/>
              <a:cs typeface="Arial" pitchFamily="34" charset="0"/>
            </a:endParaRPr>
          </a:p>
          <a:p>
            <a:pPr rtl="1" eaLnBrk="1" fontAlgn="auto" hangingPunct="1">
              <a:spcBef>
                <a:spcPct val="0"/>
              </a:spcBef>
              <a:spcAft>
                <a:spcPts val="0"/>
              </a:spcAft>
              <a:defRPr/>
            </a:pPr>
            <a:r>
              <a:rPr lang="ar-SA" sz="2800" b="1" u="sng" dirty="0" smtClean="0">
                <a:solidFill>
                  <a:srgbClr val="C00000"/>
                </a:solidFill>
                <a:latin typeface="+mj-lt"/>
                <a:ea typeface="+mj-ea"/>
                <a:cs typeface="Arial" pitchFamily="34" charset="0"/>
              </a:rPr>
              <a:t>السجلات المساعدة والاخطاء المحاسبية وطرق تصحيحها</a:t>
            </a:r>
            <a:endParaRPr lang="ar-SA" sz="2800" b="1" u="sng" dirty="0">
              <a:solidFill>
                <a:srgbClr val="C00000"/>
              </a:solidFill>
              <a:latin typeface="+mj-lt"/>
              <a:ea typeface="+mj-ea"/>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ltLang="en-US" sz="3500" b="1" u="sng" dirty="0">
                <a:solidFill>
                  <a:srgbClr val="002060"/>
                </a:solidFill>
                <a:latin typeface="Tahoma" pitchFamily="34" charset="0"/>
                <a:cs typeface="Susan" pitchFamily="10" charset="-78"/>
              </a:rPr>
              <a:t>النقاط الرئيسية:</a:t>
            </a:r>
            <a:endParaRPr lang="en-US" dirty="0"/>
          </a:p>
        </p:txBody>
      </p:sp>
      <p:sp>
        <p:nvSpPr>
          <p:cNvPr id="3" name="Content Placeholder 2"/>
          <p:cNvSpPr>
            <a:spLocks noGrp="1"/>
          </p:cNvSpPr>
          <p:nvPr>
            <p:ph idx="1"/>
          </p:nvPr>
        </p:nvSpPr>
        <p:spPr/>
        <p:txBody>
          <a:bodyPr/>
          <a:lstStyle/>
          <a:p>
            <a:pPr lvl="0" eaLnBrk="0" hangingPunct="0">
              <a:buFont typeface="Arial" pitchFamily="34" charset="0"/>
              <a:buChar char="•"/>
              <a:defRPr/>
            </a:pPr>
            <a:r>
              <a:rPr lang="ar-SA" dirty="0" smtClean="0">
                <a:solidFill>
                  <a:prstClr val="black"/>
                </a:solidFill>
              </a:rPr>
              <a:t>السجلات المساعدة</a:t>
            </a:r>
            <a:endParaRPr lang="en-US" dirty="0" smtClean="0">
              <a:solidFill>
                <a:prstClr val="black"/>
              </a:solidFill>
            </a:endParaRPr>
          </a:p>
          <a:p>
            <a:pPr lvl="0" eaLnBrk="0" hangingPunct="0">
              <a:buFont typeface="Arial" pitchFamily="34" charset="0"/>
              <a:buChar char="•"/>
              <a:defRPr/>
            </a:pPr>
            <a:r>
              <a:rPr lang="ar-SA" dirty="0" smtClean="0">
                <a:solidFill>
                  <a:prstClr val="black"/>
                </a:solidFill>
              </a:rPr>
              <a:t>الاخطاء المحاسبية وطرق تصحيحها</a:t>
            </a:r>
            <a:endParaRPr lang="en-GB" dirty="0">
              <a:solidFill>
                <a:prstClr val="black"/>
              </a:solidFill>
            </a:endParaRPr>
          </a:p>
          <a:p>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extLst>
      <p:ext uri="{BB962C8B-B14F-4D97-AF65-F5344CB8AC3E}">
        <p14:creationId xmlns:p14="http://schemas.microsoft.com/office/powerpoint/2010/main" val="15437966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altLang="en-US" sz="3600" b="1" dirty="0" smtClean="0">
                <a:solidFill>
                  <a:schemeClr val="tx1"/>
                </a:solidFill>
                <a:cs typeface="Arial" pitchFamily="34" charset="0"/>
              </a:rPr>
              <a:t> السجلات المساعدة  </a:t>
            </a:r>
            <a:r>
              <a:rPr lang="en-GB" altLang="en-US" sz="3600" b="1" dirty="0" smtClean="0">
                <a:solidFill>
                  <a:srgbClr val="FF0000"/>
                </a:solidFill>
                <a:cs typeface="Arial" pitchFamily="34" charset="0"/>
              </a:rPr>
              <a:t>Subsidiaries</a:t>
            </a:r>
          </a:p>
        </p:txBody>
      </p:sp>
      <p:sp>
        <p:nvSpPr>
          <p:cNvPr id="3" name="Content Placeholder 2"/>
          <p:cNvSpPr>
            <a:spLocks noGrp="1"/>
          </p:cNvSpPr>
          <p:nvPr>
            <p:ph idx="1"/>
          </p:nvPr>
        </p:nvSpPr>
        <p:spPr>
          <a:xfrm>
            <a:off x="272480" y="1219200"/>
            <a:ext cx="9633520" cy="4906963"/>
          </a:xfrm>
        </p:spPr>
        <p:txBody>
          <a:bodyPr/>
          <a:lstStyle/>
          <a:p>
            <a:pPr>
              <a:lnSpc>
                <a:spcPct val="150000"/>
              </a:lnSpc>
              <a:defRPr/>
            </a:pPr>
            <a:r>
              <a:rPr lang="ar-SA" sz="2000" dirty="0" smtClean="0"/>
              <a:t>يقوم النظام المحاسبي في أي منشأة على ثلاث دعائم أساسية وهي وجود:</a:t>
            </a:r>
          </a:p>
          <a:p>
            <a:pPr marL="285750" indent="0" rtl="1">
              <a:lnSpc>
                <a:spcPct val="150000"/>
              </a:lnSpc>
              <a:defRPr/>
            </a:pPr>
            <a:r>
              <a:rPr lang="ar-SA" sz="2000" dirty="0">
                <a:solidFill>
                  <a:srgbClr val="FF0000"/>
                </a:solidFill>
              </a:rPr>
              <a:t>م</a:t>
            </a:r>
            <a:r>
              <a:rPr lang="ar-SA" sz="2000" dirty="0" smtClean="0">
                <a:solidFill>
                  <a:srgbClr val="FF0000"/>
                </a:solidFill>
              </a:rPr>
              <a:t>جموعة </a:t>
            </a:r>
            <a:r>
              <a:rPr lang="ar-SA" sz="2000" dirty="0" err="1" smtClean="0">
                <a:solidFill>
                  <a:srgbClr val="FF0000"/>
                </a:solidFill>
              </a:rPr>
              <a:t>مستندية</a:t>
            </a:r>
            <a:r>
              <a:rPr lang="en-US" sz="2000" dirty="0" smtClean="0">
                <a:solidFill>
                  <a:srgbClr val="FF0000"/>
                </a:solidFill>
              </a:rPr>
              <a:t> </a:t>
            </a:r>
            <a:r>
              <a:rPr lang="ar-SA" sz="2000" dirty="0" smtClean="0">
                <a:solidFill>
                  <a:srgbClr val="FF0000"/>
                </a:solidFill>
              </a:rPr>
              <a:t> </a:t>
            </a:r>
            <a:r>
              <a:rPr lang="ar-SA" sz="2000" dirty="0" smtClean="0"/>
              <a:t>- مجموعة دفترية - </a:t>
            </a:r>
            <a:r>
              <a:rPr lang="ar-SA" sz="2000" dirty="0" smtClean="0">
                <a:solidFill>
                  <a:srgbClr val="FF0000"/>
                </a:solidFill>
              </a:rPr>
              <a:t>مجموعة من التقارير والقوائم المالية</a:t>
            </a:r>
          </a:p>
          <a:p>
            <a:pPr marL="800100" indent="-514350" rtl="1">
              <a:lnSpc>
                <a:spcPct val="150000"/>
              </a:lnSpc>
              <a:defRPr/>
            </a:pPr>
            <a:r>
              <a:rPr lang="ar-SA" sz="2000" dirty="0" smtClean="0">
                <a:solidFill>
                  <a:srgbClr val="7030A0"/>
                </a:solidFill>
              </a:rPr>
              <a:t>يتوقف تصميم المجموعة الدفترية على كل من حجم المنشأة وطبيعة النشاط والطريقة المحاسبية المتبعة</a:t>
            </a:r>
            <a:endParaRPr lang="en-US" sz="2000" dirty="0" smtClean="0">
              <a:solidFill>
                <a:srgbClr val="7030A0"/>
              </a:solidFill>
            </a:endParaRPr>
          </a:p>
          <a:p>
            <a:pPr marL="800100" indent="-514350">
              <a:lnSpc>
                <a:spcPct val="150000"/>
              </a:lnSpc>
              <a:defRPr/>
            </a:pPr>
            <a:r>
              <a:rPr lang="ar-SA" sz="2400" b="1" u="sng" dirty="0">
                <a:solidFill>
                  <a:srgbClr val="AD9968"/>
                </a:solidFill>
                <a:ea typeface="+mj-ea"/>
              </a:rPr>
              <a:t>مبررات استخدام السجلات المساعدة </a:t>
            </a:r>
            <a:endParaRPr lang="en-US" sz="2400" b="1" u="sng" dirty="0" smtClean="0">
              <a:solidFill>
                <a:srgbClr val="AD9968"/>
              </a:solidFill>
              <a:ea typeface="+mj-ea"/>
            </a:endParaRPr>
          </a:p>
          <a:p>
            <a:pPr marL="800100" indent="-514350">
              <a:lnSpc>
                <a:spcPct val="150000"/>
              </a:lnSpc>
              <a:defRPr/>
            </a:pPr>
            <a:r>
              <a:rPr lang="ar-SA" sz="2000" dirty="0"/>
              <a:t>الطريقة التي تمت دراستها حتى الآن من خلال تناول مراحل الدورة المحاسبية تعرف بالطريقة العادية</a:t>
            </a:r>
          </a:p>
          <a:p>
            <a:pPr marL="800100" indent="-514350">
              <a:lnSpc>
                <a:spcPct val="150000"/>
              </a:lnSpc>
              <a:defRPr/>
            </a:pPr>
            <a:r>
              <a:rPr lang="ar-SA" sz="2000" dirty="0"/>
              <a:t>هذ</a:t>
            </a:r>
            <a:r>
              <a:rPr lang="ar-SA" sz="2000" dirty="0">
                <a:solidFill>
                  <a:srgbClr val="FF0000"/>
                </a:solidFill>
              </a:rPr>
              <a:t>ه الطريقة لا تناسب المنشآت المتوسطة والكبيرة الحجم نظراً </a:t>
            </a:r>
            <a:r>
              <a:rPr lang="ar-SA" sz="2000" dirty="0"/>
              <a:t>لتعدد العمليات مما يصعب معه تسجيلها في </a:t>
            </a:r>
            <a:r>
              <a:rPr lang="ar-SA" sz="2000" dirty="0" smtClean="0"/>
              <a:t>دفتر واحد طبقاً </a:t>
            </a:r>
            <a:r>
              <a:rPr lang="ar-SA" sz="2000" dirty="0"/>
              <a:t>لتسلسلها الزمني، </a:t>
            </a:r>
            <a:r>
              <a:rPr lang="ar-SA" sz="2000" dirty="0">
                <a:solidFill>
                  <a:srgbClr val="FF0000"/>
                </a:solidFill>
              </a:rPr>
              <a:t>ونظراً لتزايد الحاجة لمعلومات تحليلية</a:t>
            </a:r>
            <a:r>
              <a:rPr lang="ar-SA" sz="2000" dirty="0"/>
              <a:t>، ظهرت الحاجة لاستخدام السجلات المساعدة والتي أحياناً ما تعرف بالطريقة المركزية</a:t>
            </a:r>
            <a:endParaRPr lang="en-US" sz="2000" dirty="0"/>
          </a:p>
        </p:txBody>
      </p:sp>
      <p:sp>
        <p:nvSpPr>
          <p:cNvPr id="281604"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BEC9BE00-0395-4616-B87B-E8C1D34FDCBE}" type="slidenum">
              <a:rPr lang="ar-SA" altLang="en-US" sz="1200" smtClean="0">
                <a:solidFill>
                  <a:schemeClr val="bg1"/>
                </a:solidFill>
              </a:rPr>
              <a:pPr eaLnBrk="1" hangingPunct="1">
                <a:spcBef>
                  <a:spcPct val="0"/>
                </a:spcBef>
                <a:buFontTx/>
                <a:buNone/>
              </a:pPr>
              <a:t>4</a:t>
            </a:fld>
            <a:endParaRPr lang="en-US" altLang="en-US" sz="1200" smtClean="0">
              <a:solidFill>
                <a:schemeClr val="bg1"/>
              </a:solidFill>
            </a:endParaRPr>
          </a:p>
        </p:txBody>
      </p:sp>
    </p:spTree>
    <p:extLst>
      <p:ext uri="{BB962C8B-B14F-4D97-AF65-F5344CB8AC3E}">
        <p14:creationId xmlns:p14="http://schemas.microsoft.com/office/powerpoint/2010/main" val="198108674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linds(horizontal)">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sz="3200" b="1" dirty="0" smtClean="0"/>
              <a:t>الإجراءات المحاسبية في ظل استخدام السجلات المساعدة</a:t>
            </a:r>
            <a:endParaRPr lang="en-GB" sz="3200" dirty="0"/>
          </a:p>
        </p:txBody>
      </p:sp>
      <p:sp>
        <p:nvSpPr>
          <p:cNvPr id="3" name="Content Placeholder 2"/>
          <p:cNvSpPr>
            <a:spLocks noGrp="1"/>
          </p:cNvSpPr>
          <p:nvPr>
            <p:ph idx="1"/>
          </p:nvPr>
        </p:nvSpPr>
        <p:spPr>
          <a:xfrm>
            <a:off x="609600" y="1524000"/>
            <a:ext cx="8879904" cy="4713312"/>
          </a:xfrm>
        </p:spPr>
        <p:txBody>
          <a:bodyPr/>
          <a:lstStyle/>
          <a:p>
            <a:pPr algn="just" rtl="1">
              <a:lnSpc>
                <a:spcPct val="150000"/>
              </a:lnSpc>
            </a:pPr>
            <a:r>
              <a:rPr lang="ar-SA" altLang="en-US" sz="2000" dirty="0" smtClean="0">
                <a:cs typeface="Arial" pitchFamily="34" charset="0"/>
              </a:rPr>
              <a:t>ترتكز الطريقة المركزية على استخدام اليوميات المساعدة والتي تسجل بها العمليات المتكررة وذات الطبيعة المتشابهة، على أن يتم ترحيل القيود المسجلة بها إلى مجموعة من دفاتر الأستاذ المساعدة مثل دفتر أستاذ مساعد المدينين ودفتر أستاذ مساعد الدائنين، والتي ترحل</a:t>
            </a:r>
            <a:r>
              <a:rPr lang="en-US" altLang="en-US" sz="2000" dirty="0" smtClean="0">
                <a:cs typeface="Arial" pitchFamily="34" charset="0"/>
              </a:rPr>
              <a:t> </a:t>
            </a:r>
            <a:r>
              <a:rPr lang="ar-SA" altLang="en-US" sz="2000" dirty="0" smtClean="0">
                <a:cs typeface="Arial" pitchFamily="34" charset="0"/>
              </a:rPr>
              <a:t>إليها تفاصيل العمليات المسجلة في اليوميات المساعدة، والتي  تؤثر على الحسابات الشخصية للمدينين والدائنين أولاً بأول. </a:t>
            </a:r>
          </a:p>
          <a:p>
            <a:pPr lvl="0" algn="just">
              <a:lnSpc>
                <a:spcPct val="150000"/>
              </a:lnSpc>
            </a:pPr>
            <a:r>
              <a:rPr lang="ar-SA" altLang="en-US" sz="2000" dirty="0">
                <a:solidFill>
                  <a:srgbClr val="7030A0"/>
                </a:solidFill>
                <a:cs typeface="Arial" pitchFamily="34" charset="0"/>
              </a:rPr>
              <a:t>في نهاية كل فترة معينة يتم ترحيل إجماليات اليوميات المساعدة  بقيود إجمالية إلى دفتر اليومية العامة </a:t>
            </a:r>
            <a:r>
              <a:rPr lang="ar-SA" altLang="en-US" sz="2000" dirty="0">
                <a:cs typeface="Arial" pitchFamily="34" charset="0"/>
              </a:rPr>
              <a:t>(المركزية) – </a:t>
            </a:r>
            <a:r>
              <a:rPr lang="ar-SA" altLang="en-US" sz="2000" dirty="0">
                <a:solidFill>
                  <a:srgbClr val="FF3300"/>
                </a:solidFill>
                <a:cs typeface="Arial" pitchFamily="34" charset="0"/>
              </a:rPr>
              <a:t>كما تسجل في اليومية العامة العمليات التي ليس لها يوميات مساعدة </a:t>
            </a:r>
            <a:r>
              <a:rPr lang="ar-SA" altLang="en-US" sz="2000" dirty="0">
                <a:cs typeface="Arial" pitchFamily="34" charset="0"/>
              </a:rPr>
              <a:t>– بعد ذلك يتم ترحيل القيود من دفتر اليومية العامة إلى دفتر الأستاذ العام، يلي ذلك إعداد ميزان المراجعة ثم إعداد القوائم المالية</a:t>
            </a:r>
            <a:r>
              <a:rPr lang="ar-SA" altLang="en-US" sz="2000" dirty="0" smtClean="0">
                <a:cs typeface="Arial" pitchFamily="34" charset="0"/>
              </a:rPr>
              <a:t>.</a:t>
            </a:r>
          </a:p>
          <a:p>
            <a:pPr lvl="0" algn="just">
              <a:lnSpc>
                <a:spcPct val="150000"/>
              </a:lnSpc>
            </a:pPr>
            <a:r>
              <a:rPr lang="ar-SA" altLang="en-US" sz="2000" b="1" dirty="0">
                <a:solidFill>
                  <a:srgbClr val="FF0000"/>
                </a:solidFill>
                <a:cs typeface="Arial" pitchFamily="34" charset="0"/>
              </a:rPr>
              <a:t>ملاحظة:</a:t>
            </a:r>
            <a:r>
              <a:rPr lang="ar-SA" altLang="en-US" sz="2000" b="1" dirty="0">
                <a:cs typeface="Arial" pitchFamily="34" charset="0"/>
              </a:rPr>
              <a:t> </a:t>
            </a:r>
            <a:r>
              <a:rPr lang="ar-SA" altLang="en-US" sz="2000" b="1" dirty="0">
                <a:solidFill>
                  <a:srgbClr val="FF0000"/>
                </a:solidFill>
                <a:cs typeface="Arial" pitchFamily="34" charset="0"/>
              </a:rPr>
              <a:t>لا يشترط توافر الشروط النظامية في اليوميات المساعدة باعتبارها دفاتر إحصائية تصب في النهاية في اليومية العامة التي يشترط أن تكون نظامية</a:t>
            </a:r>
            <a:r>
              <a:rPr lang="ar-SA" altLang="en-US" sz="2000" b="1" dirty="0">
                <a:cs typeface="Arial" pitchFamily="34" charset="0"/>
              </a:rPr>
              <a:t>.</a:t>
            </a:r>
          </a:p>
          <a:p>
            <a:pPr lvl="0" algn="just">
              <a:lnSpc>
                <a:spcPct val="150000"/>
              </a:lnSpc>
            </a:pPr>
            <a:endParaRPr lang="ar-SA" altLang="en-US" sz="2000" dirty="0">
              <a:cs typeface="Arial" pitchFamily="34" charset="0"/>
            </a:endParaRPr>
          </a:p>
          <a:p>
            <a:pPr algn="just" rtl="1">
              <a:lnSpc>
                <a:spcPct val="150000"/>
              </a:lnSpc>
            </a:pPr>
            <a:endParaRPr lang="en-GB" altLang="en-US" sz="2800" dirty="0" smtClean="0">
              <a:cs typeface="Arial" pitchFamily="34" charset="0"/>
            </a:endParaRPr>
          </a:p>
        </p:txBody>
      </p:sp>
      <p:sp>
        <p:nvSpPr>
          <p:cNvPr id="283652"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7F6AF6AA-82E1-4549-8712-33C4F4103658}" type="slidenum">
              <a:rPr lang="ar-SA" altLang="en-US" sz="1200" smtClean="0">
                <a:solidFill>
                  <a:schemeClr val="bg1"/>
                </a:solidFill>
              </a:rPr>
              <a:pPr eaLnBrk="1" hangingPunct="1">
                <a:spcBef>
                  <a:spcPct val="0"/>
                </a:spcBef>
                <a:buFontTx/>
                <a:buNone/>
              </a:pPr>
              <a:t>5</a:t>
            </a:fld>
            <a:endParaRPr lang="en-US" altLang="en-US" sz="1200" smtClean="0">
              <a:solidFill>
                <a:schemeClr val="bg1"/>
              </a:solidFill>
            </a:endParaRPr>
          </a:p>
        </p:txBody>
      </p:sp>
    </p:spTree>
    <p:extLst>
      <p:ext uri="{BB962C8B-B14F-4D97-AF65-F5344CB8AC3E}">
        <p14:creationId xmlns:p14="http://schemas.microsoft.com/office/powerpoint/2010/main" val="99837842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495300" y="1447800"/>
          <a:ext cx="9029700" cy="46783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85699"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9489D673-A6DF-4157-B428-65CF06103F62}" type="slidenum">
              <a:rPr lang="ar-SA" altLang="en-US" sz="1200" smtClean="0">
                <a:solidFill>
                  <a:schemeClr val="bg1"/>
                </a:solidFill>
              </a:rPr>
              <a:pPr eaLnBrk="1" hangingPunct="1">
                <a:spcBef>
                  <a:spcPct val="0"/>
                </a:spcBef>
                <a:buFontTx/>
                <a:buNone/>
              </a:pPr>
              <a:t>6</a:t>
            </a:fld>
            <a:endParaRPr lang="en-US" altLang="en-US" sz="1200" smtClean="0">
              <a:solidFill>
                <a:schemeClr val="bg1"/>
              </a:solidFill>
            </a:endParaRPr>
          </a:p>
        </p:txBody>
      </p:sp>
      <p:sp>
        <p:nvSpPr>
          <p:cNvPr id="9" name="Down Arrow 8"/>
          <p:cNvSpPr/>
          <p:nvPr/>
        </p:nvSpPr>
        <p:spPr>
          <a:xfrm rot="5400000">
            <a:off x="6248400" y="2209800"/>
            <a:ext cx="381000" cy="11430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1" name="Straight Connector 10"/>
          <p:cNvCxnSpPr>
            <a:stCxn id="19" idx="0"/>
            <a:endCxn id="18" idx="0"/>
          </p:cNvCxnSpPr>
          <p:nvPr/>
        </p:nvCxnSpPr>
        <p:spPr>
          <a:xfrm>
            <a:off x="5867400" y="2400300"/>
            <a:ext cx="0" cy="838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Down Arrow 17"/>
          <p:cNvSpPr/>
          <p:nvPr/>
        </p:nvSpPr>
        <p:spPr>
          <a:xfrm rot="5400000">
            <a:off x="5143500" y="2705100"/>
            <a:ext cx="381000" cy="10668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9" name="Down Arrow 18"/>
          <p:cNvSpPr/>
          <p:nvPr/>
        </p:nvSpPr>
        <p:spPr>
          <a:xfrm rot="5400000">
            <a:off x="5181600" y="1905000"/>
            <a:ext cx="381000" cy="9906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2" name="Down Arrow 21"/>
          <p:cNvSpPr/>
          <p:nvPr/>
        </p:nvSpPr>
        <p:spPr>
          <a:xfrm>
            <a:off x="8077200" y="1981200"/>
            <a:ext cx="152400" cy="2286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5" name="Up Arrow 24"/>
          <p:cNvSpPr/>
          <p:nvPr/>
        </p:nvSpPr>
        <p:spPr>
          <a:xfrm flipH="1">
            <a:off x="2667000" y="4495800"/>
            <a:ext cx="228600" cy="2286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6" name="Down Arrow 25"/>
          <p:cNvSpPr/>
          <p:nvPr/>
        </p:nvSpPr>
        <p:spPr>
          <a:xfrm>
            <a:off x="2667000" y="3505200"/>
            <a:ext cx="304800" cy="1524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7" name="Oval 26"/>
          <p:cNvSpPr/>
          <p:nvPr/>
        </p:nvSpPr>
        <p:spPr>
          <a:xfrm>
            <a:off x="2286000" y="3657600"/>
            <a:ext cx="990600" cy="838200"/>
          </a:xfrm>
          <a:prstGeom prst="ellipse">
            <a:avLst/>
          </a:prstGeom>
          <a:solidFill>
            <a:schemeClr val="accent6">
              <a:lumMod val="20000"/>
              <a:lumOff val="8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b="1" dirty="0">
                <a:solidFill>
                  <a:srgbClr val="FF0000"/>
                </a:solidFill>
              </a:rPr>
              <a:t>مطابقة</a:t>
            </a:r>
            <a:endParaRPr lang="en-GB" b="1" dirty="0">
              <a:solidFill>
                <a:srgbClr val="FF0000"/>
              </a:solidFill>
            </a:endParaRPr>
          </a:p>
        </p:txBody>
      </p:sp>
      <p:sp>
        <p:nvSpPr>
          <p:cNvPr id="28" name="Down Arrow 27"/>
          <p:cNvSpPr/>
          <p:nvPr/>
        </p:nvSpPr>
        <p:spPr>
          <a:xfrm>
            <a:off x="2667000" y="5334000"/>
            <a:ext cx="228600" cy="2286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9" name="Down Arrow 28"/>
          <p:cNvSpPr/>
          <p:nvPr/>
        </p:nvSpPr>
        <p:spPr>
          <a:xfrm rot="5400000">
            <a:off x="5486400" y="3733800"/>
            <a:ext cx="304800" cy="27432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31" name="Title 30"/>
          <p:cNvSpPr>
            <a:spLocks noGrp="1"/>
          </p:cNvSpPr>
          <p:nvPr>
            <p:ph type="title"/>
          </p:nvPr>
        </p:nvSpPr>
        <p:spPr/>
        <p:txBody>
          <a:bodyPr/>
          <a:lstStyle/>
          <a:p>
            <a:pPr algn="ctr"/>
            <a:r>
              <a:rPr lang="ar-SA" altLang="en-US" sz="3400" b="1" smtClean="0">
                <a:solidFill>
                  <a:srgbClr val="009900"/>
                </a:solidFill>
                <a:cs typeface="Arial" pitchFamily="34" charset="0"/>
              </a:rPr>
              <a:t>الدورة المحاسبية في ظل استخدام السجلات المساعدة</a:t>
            </a:r>
            <a:endParaRPr lang="en-GB" altLang="en-US" sz="3400" smtClean="0">
              <a:solidFill>
                <a:srgbClr val="009900"/>
              </a:solidFill>
              <a:cs typeface="Arial" pitchFamily="34" charset="0"/>
            </a:endParaRPr>
          </a:p>
        </p:txBody>
      </p:sp>
      <p:sp>
        <p:nvSpPr>
          <p:cNvPr id="32" name="Double Brace 31"/>
          <p:cNvSpPr/>
          <p:nvPr/>
        </p:nvSpPr>
        <p:spPr>
          <a:xfrm>
            <a:off x="8382000" y="3276600"/>
            <a:ext cx="1219200" cy="914400"/>
          </a:xfrm>
          <a:prstGeom prst="bracePair">
            <a:avLst/>
          </a:prstGeom>
        </p:spPr>
        <p:style>
          <a:lnRef idx="1">
            <a:schemeClr val="accent1"/>
          </a:lnRef>
          <a:fillRef idx="0">
            <a:schemeClr val="accent1"/>
          </a:fillRef>
          <a:effectRef idx="0">
            <a:schemeClr val="accent1"/>
          </a:effectRef>
          <a:fontRef idx="minor">
            <a:schemeClr val="tx1"/>
          </a:fontRef>
        </p:style>
        <p:txBody>
          <a:bodyPr anchor="ctr"/>
          <a:lstStyle/>
          <a:p>
            <a:pPr algn="ctr">
              <a:defRPr/>
            </a:pPr>
            <a:r>
              <a:rPr lang="ar-SA" sz="1600" b="1" dirty="0">
                <a:solidFill>
                  <a:srgbClr val="FF0000"/>
                </a:solidFill>
              </a:rPr>
              <a:t>يجرى قيد إجمالي في نهاية كل فترة</a:t>
            </a:r>
            <a:endParaRPr lang="en-GB" sz="1600" b="1" dirty="0">
              <a:solidFill>
                <a:srgbClr val="FF0000"/>
              </a:solidFill>
            </a:endParaRPr>
          </a:p>
        </p:txBody>
      </p:sp>
      <p:sp>
        <p:nvSpPr>
          <p:cNvPr id="34" name="Down Arrow 33"/>
          <p:cNvSpPr/>
          <p:nvPr/>
        </p:nvSpPr>
        <p:spPr>
          <a:xfrm>
            <a:off x="8077200" y="3124200"/>
            <a:ext cx="152400" cy="13716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35" name="Cloud 34"/>
          <p:cNvSpPr/>
          <p:nvPr/>
        </p:nvSpPr>
        <p:spPr>
          <a:xfrm>
            <a:off x="5943600" y="1981200"/>
            <a:ext cx="990600" cy="533400"/>
          </a:xfrm>
          <a:prstGeom prst="cloud">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b="1" dirty="0">
                <a:solidFill>
                  <a:schemeClr val="tx1"/>
                </a:solidFill>
              </a:rPr>
              <a:t>ترحيل</a:t>
            </a:r>
            <a:endParaRPr lang="en-GB" b="1" dirty="0">
              <a:solidFill>
                <a:schemeClr val="tx1"/>
              </a:solidFill>
            </a:endParaRPr>
          </a:p>
        </p:txBody>
      </p:sp>
      <p:sp>
        <p:nvSpPr>
          <p:cNvPr id="36" name="Cloud 35"/>
          <p:cNvSpPr/>
          <p:nvPr/>
        </p:nvSpPr>
        <p:spPr>
          <a:xfrm>
            <a:off x="5181600" y="4343400"/>
            <a:ext cx="990600" cy="533400"/>
          </a:xfrm>
          <a:prstGeom prst="cloud">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b="1" dirty="0">
                <a:solidFill>
                  <a:schemeClr val="tx1"/>
                </a:solidFill>
              </a:rPr>
              <a:t>ترحيل</a:t>
            </a:r>
            <a:endParaRPr lang="en-GB" b="1" dirty="0">
              <a:solidFill>
                <a:schemeClr val="tx1"/>
              </a:solidFill>
            </a:endParaRPr>
          </a:p>
        </p:txBody>
      </p:sp>
      <p:sp>
        <p:nvSpPr>
          <p:cNvPr id="39" name="Left Arrow 38"/>
          <p:cNvSpPr/>
          <p:nvPr/>
        </p:nvSpPr>
        <p:spPr>
          <a:xfrm>
            <a:off x="1371600" y="5638800"/>
            <a:ext cx="292100" cy="484188"/>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rgbClr val="FF0000"/>
              </a:solidFill>
            </a:endParaRPr>
          </a:p>
        </p:txBody>
      </p:sp>
      <p:sp>
        <p:nvSpPr>
          <p:cNvPr id="40" name="Flowchart: Magnetic Disk 39"/>
          <p:cNvSpPr/>
          <p:nvPr/>
        </p:nvSpPr>
        <p:spPr>
          <a:xfrm>
            <a:off x="304800" y="5410200"/>
            <a:ext cx="1066800" cy="914400"/>
          </a:xfrm>
          <a:prstGeom prst="flowChartMagneticDisk">
            <a:avLst/>
          </a:prstGeom>
          <a:solidFill>
            <a:srgbClr val="66FF33"/>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b="1" dirty="0">
                <a:solidFill>
                  <a:schemeClr val="tx1"/>
                </a:solidFill>
              </a:rPr>
              <a:t>القوائم المالية</a:t>
            </a:r>
            <a:endParaRPr lang="en-GB" b="1" dirty="0">
              <a:solidFill>
                <a:schemeClr val="tx1"/>
              </a:solidFill>
            </a:endParaRPr>
          </a:p>
        </p:txBody>
      </p:sp>
      <p:sp>
        <p:nvSpPr>
          <p:cNvPr id="23" name="Moon 22"/>
          <p:cNvSpPr/>
          <p:nvPr/>
        </p:nvSpPr>
        <p:spPr>
          <a:xfrm>
            <a:off x="304800" y="2286000"/>
            <a:ext cx="457200" cy="914400"/>
          </a:xfrm>
          <a:prstGeom prst="moon">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48" name="Straight Connector 47"/>
          <p:cNvCxnSpPr/>
          <p:nvPr/>
        </p:nvCxnSpPr>
        <p:spPr>
          <a:xfrm rot="5400000">
            <a:off x="457200" y="3429000"/>
            <a:ext cx="304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a:off x="609600" y="3581400"/>
            <a:ext cx="1905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680124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linds(horizontal)">
                                      <p:cBhvr>
                                        <p:cTn id="7" dur="500"/>
                                        <p:tgtEl>
                                          <p:spTgt spid="3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blinds(horizontal)">
                                      <p:cBhvr>
                                        <p:cTn id="17" dur="500"/>
                                        <p:tgtEl>
                                          <p:spTgt spid="2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blinds(horizontal)">
                                      <p:cBhvr>
                                        <p:cTn id="22" dur="500"/>
                                        <p:tgtEl>
                                          <p:spTgt spid="3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500"/>
                                        <p:tgtEl>
                                          <p:spTgt spid="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linds(horizontal)">
                                      <p:cBhvr>
                                        <p:cTn id="32" dur="500"/>
                                        <p:tgtEl>
                                          <p:spTgt spid="1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blinds(horizontal)">
                                      <p:cBhvr>
                                        <p:cTn id="37" dur="500"/>
                                        <p:tgtEl>
                                          <p:spTgt spid="19"/>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blinds(horizontal)">
                                      <p:cBhvr>
                                        <p:cTn id="42" dur="500"/>
                                        <p:tgtEl>
                                          <p:spTgt spid="18"/>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blinds(horizontal)">
                                      <p:cBhvr>
                                        <p:cTn id="47" dur="500"/>
                                        <p:tgtEl>
                                          <p:spTgt spid="32"/>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blinds(horizontal)">
                                      <p:cBhvr>
                                        <p:cTn id="52" dur="500"/>
                                        <p:tgtEl>
                                          <p:spTgt spid="34"/>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36"/>
                                        </p:tgtEl>
                                        <p:attrNameLst>
                                          <p:attrName>style.visibility</p:attrName>
                                        </p:attrNameLst>
                                      </p:cBhvr>
                                      <p:to>
                                        <p:strVal val="visible"/>
                                      </p:to>
                                    </p:set>
                                    <p:animEffect transition="in" filter="blinds(horizontal)">
                                      <p:cBhvr>
                                        <p:cTn id="57" dur="500"/>
                                        <p:tgtEl>
                                          <p:spTgt spid="36"/>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blinds(horizontal)">
                                      <p:cBhvr>
                                        <p:cTn id="62" dur="500"/>
                                        <p:tgtEl>
                                          <p:spTgt spid="29"/>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blinds(horizontal)">
                                      <p:cBhvr>
                                        <p:cTn id="67" dur="500"/>
                                        <p:tgtEl>
                                          <p:spTgt spid="27"/>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blinds(horizontal)">
                                      <p:cBhvr>
                                        <p:cTn id="72" dur="500"/>
                                        <p:tgtEl>
                                          <p:spTgt spid="23"/>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3" presetClass="entr" presetSubtype="10" fill="hold" nodeType="clickEffect">
                                  <p:stCondLst>
                                    <p:cond delay="0"/>
                                  </p:stCondLst>
                                  <p:childTnLst>
                                    <p:set>
                                      <p:cBhvr>
                                        <p:cTn id="76" dur="1" fill="hold">
                                          <p:stCondLst>
                                            <p:cond delay="0"/>
                                          </p:stCondLst>
                                        </p:cTn>
                                        <p:tgtEl>
                                          <p:spTgt spid="48"/>
                                        </p:tgtEl>
                                        <p:attrNameLst>
                                          <p:attrName>style.visibility</p:attrName>
                                        </p:attrNameLst>
                                      </p:cBhvr>
                                      <p:to>
                                        <p:strVal val="visible"/>
                                      </p:to>
                                    </p:set>
                                    <p:animEffect transition="in" filter="blinds(horizontal)">
                                      <p:cBhvr>
                                        <p:cTn id="77" dur="500"/>
                                        <p:tgtEl>
                                          <p:spTgt spid="48"/>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3" presetClass="entr" presetSubtype="10" fill="hold" nodeType="clickEffect">
                                  <p:stCondLst>
                                    <p:cond delay="0"/>
                                  </p:stCondLst>
                                  <p:childTnLst>
                                    <p:set>
                                      <p:cBhvr>
                                        <p:cTn id="81" dur="1" fill="hold">
                                          <p:stCondLst>
                                            <p:cond delay="0"/>
                                          </p:stCondLst>
                                        </p:cTn>
                                        <p:tgtEl>
                                          <p:spTgt spid="53"/>
                                        </p:tgtEl>
                                        <p:attrNameLst>
                                          <p:attrName>style.visibility</p:attrName>
                                        </p:attrNameLst>
                                      </p:cBhvr>
                                      <p:to>
                                        <p:strVal val="visible"/>
                                      </p:to>
                                    </p:set>
                                    <p:animEffect transition="in" filter="blinds(horizontal)">
                                      <p:cBhvr>
                                        <p:cTn id="82" dur="500"/>
                                        <p:tgtEl>
                                          <p:spTgt spid="53"/>
                                        </p:tgtEl>
                                      </p:cBhvr>
                                    </p:animEffect>
                                  </p:childTnLst>
                                </p:cTn>
                              </p:par>
                            </p:childTnLst>
                          </p:cTn>
                        </p:par>
                      </p:childTnLst>
                    </p:cTn>
                  </p:par>
                  <p:par>
                    <p:cTn id="83" fill="hold" nodeType="clickPar">
                      <p:stCondLst>
                        <p:cond delay="indefinite"/>
                      </p:stCondLst>
                      <p:childTnLst>
                        <p:par>
                          <p:cTn id="84" fill="hold" nodeType="withGroup">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26"/>
                                        </p:tgtEl>
                                        <p:attrNameLst>
                                          <p:attrName>style.visibility</p:attrName>
                                        </p:attrNameLst>
                                      </p:cBhvr>
                                      <p:to>
                                        <p:strVal val="visible"/>
                                      </p:to>
                                    </p:set>
                                    <p:animEffect transition="in" filter="blinds(horizontal)">
                                      <p:cBhvr>
                                        <p:cTn id="87" dur="500"/>
                                        <p:tgtEl>
                                          <p:spTgt spid="26"/>
                                        </p:tgtEl>
                                      </p:cBhvr>
                                    </p:animEffect>
                                  </p:childTnLst>
                                </p:cTn>
                              </p:par>
                            </p:childTnLst>
                          </p:cTn>
                        </p:par>
                      </p:childTnLst>
                    </p:cTn>
                  </p:par>
                  <p:par>
                    <p:cTn id="88" fill="hold" nodeType="clickPar">
                      <p:stCondLst>
                        <p:cond delay="indefinite"/>
                      </p:stCondLst>
                      <p:childTnLst>
                        <p:par>
                          <p:cTn id="89" fill="hold" nodeType="withGroup">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25"/>
                                        </p:tgtEl>
                                        <p:attrNameLst>
                                          <p:attrName>style.visibility</p:attrName>
                                        </p:attrNameLst>
                                      </p:cBhvr>
                                      <p:to>
                                        <p:strVal val="visible"/>
                                      </p:to>
                                    </p:set>
                                    <p:animEffect transition="in" filter="blinds(horizontal)">
                                      <p:cBhvr>
                                        <p:cTn id="92" dur="500"/>
                                        <p:tgtEl>
                                          <p:spTgt spid="25"/>
                                        </p:tgtEl>
                                      </p:cBhvr>
                                    </p:animEffect>
                                  </p:childTnLst>
                                </p:cTn>
                              </p:par>
                            </p:childTnLst>
                          </p:cTn>
                        </p:par>
                      </p:childTnLst>
                    </p:cTn>
                  </p:par>
                  <p:par>
                    <p:cTn id="93" fill="hold" nodeType="clickPar">
                      <p:stCondLst>
                        <p:cond delay="indefinite"/>
                      </p:stCondLst>
                      <p:childTnLst>
                        <p:par>
                          <p:cTn id="94" fill="hold" nodeType="withGroup">
                            <p:stCondLst>
                              <p:cond delay="0"/>
                            </p:stCondLst>
                            <p:childTnLst>
                              <p:par>
                                <p:cTn id="95" presetID="3" presetClass="entr" presetSubtype="10" fill="hold" grpId="0" nodeType="clickEffect">
                                  <p:stCondLst>
                                    <p:cond delay="0"/>
                                  </p:stCondLst>
                                  <p:childTnLst>
                                    <p:set>
                                      <p:cBhvr>
                                        <p:cTn id="96" dur="1" fill="hold">
                                          <p:stCondLst>
                                            <p:cond delay="0"/>
                                          </p:stCondLst>
                                        </p:cTn>
                                        <p:tgtEl>
                                          <p:spTgt spid="28"/>
                                        </p:tgtEl>
                                        <p:attrNameLst>
                                          <p:attrName>style.visibility</p:attrName>
                                        </p:attrNameLst>
                                      </p:cBhvr>
                                      <p:to>
                                        <p:strVal val="visible"/>
                                      </p:to>
                                    </p:set>
                                    <p:animEffect transition="in" filter="blinds(horizontal)">
                                      <p:cBhvr>
                                        <p:cTn id="97" dur="500"/>
                                        <p:tgtEl>
                                          <p:spTgt spid="28"/>
                                        </p:tgtEl>
                                      </p:cBhvr>
                                    </p:animEffect>
                                  </p:childTnLst>
                                </p:cTn>
                              </p:par>
                            </p:childTnLst>
                          </p:cTn>
                        </p:par>
                      </p:childTnLst>
                    </p:cTn>
                  </p:par>
                  <p:par>
                    <p:cTn id="98" fill="hold" nodeType="clickPar">
                      <p:stCondLst>
                        <p:cond delay="indefinite"/>
                      </p:stCondLst>
                      <p:childTnLst>
                        <p:par>
                          <p:cTn id="99" fill="hold" nodeType="withGroup">
                            <p:stCondLst>
                              <p:cond delay="0"/>
                            </p:stCondLst>
                            <p:childTnLst>
                              <p:par>
                                <p:cTn id="100" presetID="3" presetClass="entr" presetSubtype="1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animEffect transition="in" filter="blinds(horizontal)">
                                      <p:cBhvr>
                                        <p:cTn id="102" dur="500"/>
                                        <p:tgtEl>
                                          <p:spTgt spid="39"/>
                                        </p:tgtEl>
                                      </p:cBhvr>
                                    </p:animEffect>
                                  </p:childTnLst>
                                </p:cTn>
                              </p:par>
                            </p:childTnLst>
                          </p:cTn>
                        </p:par>
                      </p:childTnLst>
                    </p:cTn>
                  </p:par>
                  <p:par>
                    <p:cTn id="103" fill="hold" nodeType="clickPar">
                      <p:stCondLst>
                        <p:cond delay="indefinite"/>
                      </p:stCondLst>
                      <p:childTnLst>
                        <p:par>
                          <p:cTn id="104" fill="hold" nodeType="withGroup">
                            <p:stCondLst>
                              <p:cond delay="0"/>
                            </p:stCondLst>
                            <p:childTnLst>
                              <p:par>
                                <p:cTn id="105" presetID="3" presetClass="entr" presetSubtype="10" fill="hold" grpId="0" nodeType="clickEffect">
                                  <p:stCondLst>
                                    <p:cond delay="0"/>
                                  </p:stCondLst>
                                  <p:childTnLst>
                                    <p:set>
                                      <p:cBhvr>
                                        <p:cTn id="106" dur="1" fill="hold">
                                          <p:stCondLst>
                                            <p:cond delay="0"/>
                                          </p:stCondLst>
                                        </p:cTn>
                                        <p:tgtEl>
                                          <p:spTgt spid="40"/>
                                        </p:tgtEl>
                                        <p:attrNameLst>
                                          <p:attrName>style.visibility</p:attrName>
                                        </p:attrNameLst>
                                      </p:cBhvr>
                                      <p:to>
                                        <p:strVal val="visible"/>
                                      </p:to>
                                    </p:set>
                                    <p:animEffect transition="in" filter="blinds(horizontal)">
                                      <p:cBhvr>
                                        <p:cTn id="10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9" grpId="0" animBg="1"/>
      <p:bldP spid="18" grpId="0" animBg="1"/>
      <p:bldP spid="19" grpId="0" animBg="1"/>
      <p:bldP spid="22" grpId="0" animBg="1"/>
      <p:bldP spid="25" grpId="0" animBg="1"/>
      <p:bldP spid="26" grpId="0" animBg="1"/>
      <p:bldP spid="27" grpId="0" animBg="1"/>
      <p:bldP spid="28" grpId="0" animBg="1"/>
      <p:bldP spid="29" grpId="0" animBg="1"/>
      <p:bldP spid="31" grpId="0"/>
      <p:bldP spid="32" grpId="0" animBg="1"/>
      <p:bldP spid="34" grpId="0" animBg="1"/>
      <p:bldP spid="35" grpId="0" animBg="1"/>
      <p:bldP spid="36" grpId="0" animBg="1"/>
      <p:bldP spid="39" grpId="0" animBg="1"/>
      <p:bldP spid="40" grpId="0" animBg="1"/>
      <p:bldP spid="2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472" y="44624"/>
            <a:ext cx="9001000" cy="1791072"/>
          </a:xfrm>
        </p:spPr>
        <p:txBody>
          <a:bodyPr/>
          <a:lstStyle/>
          <a:p>
            <a:pPr>
              <a:defRPr/>
            </a:pPr>
            <a:r>
              <a:rPr lang="ar-SA" sz="3200" b="1" dirty="0" smtClean="0"/>
              <a:t>أنواع اليوميات المساعدة</a:t>
            </a:r>
            <a:endParaRPr lang="en-GB" sz="3200" b="1" dirty="0"/>
          </a:p>
        </p:txBody>
      </p:sp>
      <p:sp>
        <p:nvSpPr>
          <p:cNvPr id="3" name="Content Placeholder 2"/>
          <p:cNvSpPr>
            <a:spLocks noGrp="1"/>
          </p:cNvSpPr>
          <p:nvPr>
            <p:ph idx="1"/>
          </p:nvPr>
        </p:nvSpPr>
        <p:spPr>
          <a:xfrm>
            <a:off x="495300" y="1340768"/>
            <a:ext cx="9410700" cy="5040560"/>
          </a:xfrm>
        </p:spPr>
        <p:txBody>
          <a:bodyPr/>
          <a:lstStyle/>
          <a:p>
            <a:pPr rtl="1">
              <a:buFont typeface="Arial" pitchFamily="34" charset="0"/>
              <a:buChar char="•"/>
            </a:pPr>
            <a:r>
              <a:rPr lang="ar-SA" altLang="en-US" sz="2000" dirty="0" smtClean="0">
                <a:cs typeface="Arial" pitchFamily="34" charset="0"/>
              </a:rPr>
              <a:t>يومية المبيعات الآجلة </a:t>
            </a:r>
          </a:p>
          <a:p>
            <a:pPr rtl="1">
              <a:buFont typeface="Arial" pitchFamily="34" charset="0"/>
              <a:buChar char="•"/>
            </a:pPr>
            <a:r>
              <a:rPr lang="ar-SA" altLang="en-US" sz="2000" dirty="0" smtClean="0">
                <a:cs typeface="Arial" pitchFamily="34" charset="0"/>
              </a:rPr>
              <a:t>يومية مردودات المبيعات</a:t>
            </a:r>
          </a:p>
          <a:p>
            <a:pPr rtl="1">
              <a:buFont typeface="Arial" pitchFamily="34" charset="0"/>
              <a:buChar char="•"/>
            </a:pPr>
            <a:r>
              <a:rPr lang="ar-SA" altLang="en-US" sz="2000" dirty="0" smtClean="0">
                <a:cs typeface="Arial" pitchFamily="34" charset="0"/>
              </a:rPr>
              <a:t>يومية المشتريات الآجلة</a:t>
            </a:r>
          </a:p>
          <a:p>
            <a:pPr rtl="1">
              <a:buFont typeface="Arial" pitchFamily="34" charset="0"/>
              <a:buChar char="•"/>
            </a:pPr>
            <a:r>
              <a:rPr lang="ar-SA" altLang="en-US" sz="2000" dirty="0" smtClean="0">
                <a:cs typeface="Arial" pitchFamily="34" charset="0"/>
              </a:rPr>
              <a:t>يومية مردودات المشتريات</a:t>
            </a:r>
          </a:p>
          <a:p>
            <a:pPr rtl="1">
              <a:buFont typeface="Arial" pitchFamily="34" charset="0"/>
              <a:buChar char="•"/>
            </a:pPr>
            <a:r>
              <a:rPr lang="ar-SA" altLang="en-US" sz="2000" dirty="0" smtClean="0">
                <a:cs typeface="Arial" pitchFamily="34" charset="0"/>
              </a:rPr>
              <a:t>يومية المقبوضات النقدية</a:t>
            </a:r>
          </a:p>
          <a:p>
            <a:pPr rtl="1">
              <a:buFont typeface="Arial" pitchFamily="34" charset="0"/>
              <a:buChar char="•"/>
            </a:pPr>
            <a:r>
              <a:rPr lang="ar-SA" altLang="en-US" sz="2000" dirty="0" smtClean="0">
                <a:cs typeface="Arial" pitchFamily="34" charset="0"/>
              </a:rPr>
              <a:t>يومية المدفوعات النقدية</a:t>
            </a:r>
          </a:p>
          <a:p>
            <a:pPr rtl="1">
              <a:buFont typeface="Arial" pitchFamily="34" charset="0"/>
              <a:buChar char="•"/>
            </a:pPr>
            <a:r>
              <a:rPr lang="ar-SA" altLang="en-US" sz="2000" dirty="0" smtClean="0">
                <a:cs typeface="Arial" pitchFamily="34" charset="0"/>
              </a:rPr>
              <a:t>يومية أوراق القبض</a:t>
            </a:r>
          </a:p>
          <a:p>
            <a:pPr rtl="1">
              <a:buFont typeface="Arial" pitchFamily="34" charset="0"/>
              <a:buChar char="•"/>
            </a:pPr>
            <a:r>
              <a:rPr lang="ar-SA" altLang="en-US" sz="2000" dirty="0" smtClean="0">
                <a:cs typeface="Arial" pitchFamily="34" charset="0"/>
              </a:rPr>
              <a:t> يومية أوراق الدفع</a:t>
            </a:r>
          </a:p>
          <a:p>
            <a:pPr algn="just" rtl="1"/>
            <a:r>
              <a:rPr lang="ar-SA" altLang="en-US" sz="2000" b="1" dirty="0" smtClean="0">
                <a:solidFill>
                  <a:srgbClr val="FF0000"/>
                </a:solidFill>
                <a:cs typeface="Arial" pitchFamily="34" charset="0"/>
              </a:rPr>
              <a:t>ملاحظة: </a:t>
            </a:r>
            <a:r>
              <a:rPr lang="ar-SA" altLang="en-US" sz="2000" b="1" dirty="0" smtClean="0">
                <a:solidFill>
                  <a:srgbClr val="7030A0"/>
                </a:solidFill>
                <a:cs typeface="Arial" pitchFamily="34" charset="0"/>
              </a:rPr>
              <a:t>أي عملية لا يناسب تسجيلها اليوميات السابقة تسجل في دفتر اليومية العامة</a:t>
            </a:r>
          </a:p>
          <a:p>
            <a:pPr algn="just"/>
            <a:r>
              <a:rPr lang="ar-SA" altLang="en-US" sz="2000" u="sng" dirty="0" smtClean="0">
                <a:solidFill>
                  <a:srgbClr val="7030A0"/>
                </a:solidFill>
                <a:cs typeface="Arial" pitchFamily="34" charset="0"/>
              </a:rPr>
              <a:t>دفتر يومية المبيعات الآجلة  </a:t>
            </a:r>
            <a:r>
              <a:rPr lang="en-GB" altLang="en-US" sz="2000" u="sng" dirty="0" smtClean="0">
                <a:solidFill>
                  <a:srgbClr val="FF0000"/>
                </a:solidFill>
                <a:cs typeface="Arial" pitchFamily="34" charset="0"/>
              </a:rPr>
              <a:t>Credit Sales Journal</a:t>
            </a:r>
            <a:endParaRPr lang="ar-SA" altLang="en-US" sz="2000" u="sng" dirty="0" smtClean="0">
              <a:solidFill>
                <a:srgbClr val="FF0000"/>
              </a:solidFill>
              <a:cs typeface="Arial" pitchFamily="34" charset="0"/>
            </a:endParaRPr>
          </a:p>
          <a:p>
            <a:pPr algn="just">
              <a:buFont typeface="Arial" panose="020B0604020202020204" pitchFamily="34" charset="0"/>
              <a:buChar char="•"/>
            </a:pPr>
            <a:r>
              <a:rPr lang="ar-SA" altLang="en-US" sz="2000" dirty="0">
                <a:cs typeface="Arial" pitchFamily="34" charset="0"/>
              </a:rPr>
              <a:t>يخصص هذا الدفتر لإثبات عمليات البيع الآجل فقط، أما المبيعات النقدية، والمتحصلات من </a:t>
            </a:r>
            <a:r>
              <a:rPr lang="ar-SA" altLang="en-US" sz="2000" dirty="0" smtClean="0">
                <a:cs typeface="Arial" pitchFamily="34" charset="0"/>
              </a:rPr>
              <a:t>المدينين، والمتحصلات الأخرى </a:t>
            </a:r>
            <a:r>
              <a:rPr lang="ar-SA" altLang="en-US" sz="2000" dirty="0">
                <a:cs typeface="Arial" pitchFamily="34" charset="0"/>
              </a:rPr>
              <a:t>من مبيعات الأصول الثابتة، أو الحصول على قرض مثلاً فتسجل في يومية المقبوضات النقدية.</a:t>
            </a:r>
          </a:p>
          <a:p>
            <a:pPr algn="just">
              <a:buFont typeface="Arial" panose="020B0604020202020204" pitchFamily="34" charset="0"/>
              <a:buChar char="•"/>
            </a:pPr>
            <a:r>
              <a:rPr lang="ar-SA" altLang="en-US" sz="2000" dirty="0">
                <a:cs typeface="Arial" pitchFamily="34" charset="0"/>
              </a:rPr>
              <a:t>تسجل في هذا الدفتر الأطراف المدينة لعمليات البيع الآجل والمتمثلة في أسماء العملاء.</a:t>
            </a:r>
          </a:p>
          <a:p>
            <a:pPr algn="just"/>
            <a:endParaRPr lang="en-GB" altLang="en-US" sz="2000" u="sng" dirty="0" smtClean="0">
              <a:solidFill>
                <a:srgbClr val="FF0000"/>
              </a:solidFill>
              <a:cs typeface="Arial" pitchFamily="34" charset="0"/>
            </a:endParaRPr>
          </a:p>
        </p:txBody>
      </p:sp>
      <p:sp>
        <p:nvSpPr>
          <p:cNvPr id="286724"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162910A6-C785-47AC-BF8F-BE4C97C659D3}" type="slidenum">
              <a:rPr lang="ar-SA" altLang="en-US" sz="1200" smtClean="0">
                <a:solidFill>
                  <a:schemeClr val="bg1"/>
                </a:solidFill>
              </a:rPr>
              <a:pPr eaLnBrk="1" hangingPunct="1">
                <a:spcBef>
                  <a:spcPct val="0"/>
                </a:spcBef>
                <a:buFontTx/>
                <a:buNone/>
              </a:pPr>
              <a:t>7</a:t>
            </a:fld>
            <a:endParaRPr lang="en-US" altLang="en-US" sz="1200" smtClean="0">
              <a:solidFill>
                <a:schemeClr val="bg1"/>
              </a:solidFill>
            </a:endParaRPr>
          </a:p>
        </p:txBody>
      </p:sp>
    </p:spTree>
    <p:extLst>
      <p:ext uri="{BB962C8B-B14F-4D97-AF65-F5344CB8AC3E}">
        <p14:creationId xmlns:p14="http://schemas.microsoft.com/office/powerpoint/2010/main" val="379043498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linds(horizontal)">
                                      <p:cBhvr>
                                        <p:cTn id="37" dur="500"/>
                                        <p:tgtEl>
                                          <p:spTgt spid="3">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blinds(horizontal)">
                                      <p:cBhvr>
                                        <p:cTn id="42" dur="500"/>
                                        <p:tgtEl>
                                          <p:spTgt spid="3">
                                            <p:txEl>
                                              <p:pRg st="6" end="6"/>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blinds(horizontal)">
                                      <p:cBhvr>
                                        <p:cTn id="47" dur="500"/>
                                        <p:tgtEl>
                                          <p:spTgt spid="3">
                                            <p:txEl>
                                              <p:pRg st="7" end="7"/>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3">
                                            <p:txEl>
                                              <p:pRg st="8" end="8"/>
                                            </p:txEl>
                                          </p:spTgt>
                                        </p:tgtEl>
                                        <p:attrNameLst>
                                          <p:attrName>style.visibility</p:attrName>
                                        </p:attrNameLst>
                                      </p:cBhvr>
                                      <p:to>
                                        <p:strVal val="visible"/>
                                      </p:to>
                                    </p:set>
                                    <p:animEffect transition="in" filter="blinds(horizontal)">
                                      <p:cBhvr>
                                        <p:cTn id="52" dur="500"/>
                                        <p:tgtEl>
                                          <p:spTgt spid="3">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3">
                                            <p:txEl>
                                              <p:pRg st="9" end="9"/>
                                            </p:txEl>
                                          </p:spTgt>
                                        </p:tgtEl>
                                        <p:attrNameLst>
                                          <p:attrName>style.visibility</p:attrName>
                                        </p:attrNameLst>
                                      </p:cBhvr>
                                      <p:to>
                                        <p:strVal val="visible"/>
                                      </p:to>
                                    </p:set>
                                    <p:animEffect transition="in" filter="blinds(horizontal)">
                                      <p:cBhvr>
                                        <p:cTn id="57" dur="500"/>
                                        <p:tgtEl>
                                          <p:spTgt spid="3">
                                            <p:txEl>
                                              <p:pRg st="9" end="9"/>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3">
                                            <p:txEl>
                                              <p:pRg st="10" end="10"/>
                                            </p:txEl>
                                          </p:spTgt>
                                        </p:tgtEl>
                                        <p:attrNameLst>
                                          <p:attrName>style.visibility</p:attrName>
                                        </p:attrNameLst>
                                      </p:cBhvr>
                                      <p:to>
                                        <p:strVal val="visible"/>
                                      </p:to>
                                    </p:set>
                                    <p:animEffect transition="in" filter="blinds(horizontal)">
                                      <p:cBhvr>
                                        <p:cTn id="62" dur="500"/>
                                        <p:tgtEl>
                                          <p:spTgt spid="3">
                                            <p:txEl>
                                              <p:pRg st="10" end="1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3">
                                            <p:txEl>
                                              <p:pRg st="11" end="11"/>
                                            </p:txEl>
                                          </p:spTgt>
                                        </p:tgtEl>
                                        <p:attrNameLst>
                                          <p:attrName>style.visibility</p:attrName>
                                        </p:attrNameLst>
                                      </p:cBhvr>
                                      <p:to>
                                        <p:strVal val="visible"/>
                                      </p:to>
                                    </p:set>
                                    <p:animEffect transition="in" filter="blinds(horizontal)">
                                      <p:cBhvr>
                                        <p:cTn id="67"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sz="3200" b="1" dirty="0">
                <a:solidFill>
                  <a:srgbClr val="FF0000"/>
                </a:solidFill>
              </a:rPr>
              <a:t>تابع دفتر يومية المبيعات الآجلة</a:t>
            </a:r>
            <a:endParaRPr lang="en-GB" sz="3200" b="1" dirty="0">
              <a:solidFill>
                <a:srgbClr val="FF0000"/>
              </a:solidFill>
            </a:endParaRPr>
          </a:p>
        </p:txBody>
      </p:sp>
      <p:sp>
        <p:nvSpPr>
          <p:cNvPr id="3" name="Content Placeholder 2"/>
          <p:cNvSpPr>
            <a:spLocks noGrp="1"/>
          </p:cNvSpPr>
          <p:nvPr>
            <p:ph idx="1"/>
          </p:nvPr>
        </p:nvSpPr>
        <p:spPr>
          <a:xfrm>
            <a:off x="457200" y="1371600"/>
            <a:ext cx="8763000" cy="4754563"/>
          </a:xfrm>
        </p:spPr>
        <p:txBody>
          <a:bodyPr/>
          <a:lstStyle/>
          <a:p>
            <a:pPr algn="just" rtl="1">
              <a:lnSpc>
                <a:spcPct val="150000"/>
              </a:lnSpc>
              <a:buFont typeface="Arial" pitchFamily="34" charset="0"/>
              <a:buChar char="•"/>
            </a:pPr>
            <a:r>
              <a:rPr lang="ar-SA" altLang="en-US" sz="2000" dirty="0" smtClean="0">
                <a:cs typeface="Arial" pitchFamily="34" charset="0"/>
              </a:rPr>
              <a:t>يتم الترحيل من دفتر يومية المبيعات الآجلة أولاً بأول إلى الحسابات الشخصية </a:t>
            </a:r>
            <a:r>
              <a:rPr lang="ar-SA" altLang="en-US" sz="2000" dirty="0" smtClean="0">
                <a:solidFill>
                  <a:srgbClr val="FF0000"/>
                </a:solidFill>
                <a:cs typeface="Arial" pitchFamily="34" charset="0"/>
              </a:rPr>
              <a:t>للعملاء بدفتر أستاذ مساعد المدينين.</a:t>
            </a:r>
          </a:p>
          <a:p>
            <a:pPr algn="just">
              <a:lnSpc>
                <a:spcPct val="150000"/>
              </a:lnSpc>
              <a:buFont typeface="Arial" pitchFamily="34" charset="0"/>
              <a:buChar char="•"/>
            </a:pPr>
            <a:r>
              <a:rPr lang="ar-SA" altLang="en-US" sz="2000" dirty="0">
                <a:cs typeface="Arial" pitchFamily="34" charset="0"/>
              </a:rPr>
              <a:t>في نهاية كل فترة (شهر غالباً) يتم جمع يومية المبيعات الآجلة ويثبت المجموع بقيد إجمالي أو مركزي في دفتر اليومية العامة (المركزية</a:t>
            </a:r>
            <a:r>
              <a:rPr lang="ar-SA" altLang="en-US" sz="2000" dirty="0" smtClean="0">
                <a:cs typeface="Arial" pitchFamily="34" charset="0"/>
              </a:rPr>
              <a:t>).</a:t>
            </a:r>
          </a:p>
          <a:p>
            <a:pPr lvl="0" algn="just">
              <a:defRPr/>
            </a:pPr>
            <a:r>
              <a:rPr lang="ar-SA" sz="2000" b="1" dirty="0">
                <a:solidFill>
                  <a:srgbClr val="FF0000"/>
                </a:solidFill>
              </a:rPr>
              <a:t>ملاحظات:</a:t>
            </a:r>
          </a:p>
          <a:p>
            <a:pPr marL="514350" lvl="0" indent="-514350" algn="just">
              <a:buFont typeface="Wingdings" pitchFamily="2" charset="2"/>
              <a:buChar char="v"/>
              <a:defRPr/>
            </a:pPr>
            <a:r>
              <a:rPr lang="ar-SA" sz="2000" dirty="0"/>
              <a:t> في حالة سداد العميل لجزء من قيمة البضاعة نقداً عند إتمام عملية البيع، تسجل العملية بالكامل أولاً في يومية المبيعات الآجلة، ثم يسجل المبلغ الذي سدده العميل في دفتر يومية المقبوضات النقدية.</a:t>
            </a:r>
          </a:p>
          <a:p>
            <a:pPr marL="514350" lvl="0" indent="-514350" algn="just">
              <a:buFont typeface="Wingdings" pitchFamily="2" charset="2"/>
              <a:buChar char="v"/>
              <a:defRPr/>
            </a:pPr>
            <a:r>
              <a:rPr lang="ar-SA" sz="2000" dirty="0"/>
              <a:t>إذا سحبت المنشاة كمبيالة على العميل عند إتمام عملية البيع أو حرر لها سنداَ </a:t>
            </a:r>
            <a:r>
              <a:rPr lang="ar-SA" sz="2000" dirty="0" smtClean="0"/>
              <a:t>أذنيا </a:t>
            </a:r>
            <a:r>
              <a:rPr lang="ar-SA" sz="2000" dirty="0"/>
              <a:t>بقيمة البضاعة المباعة، يتم تسجيل العملية كعملية بيع آجل، أي بجعل العميل مديناً بقيمة المبيعات، ثم تسجل الورقة التجارية في دفتر اليومية العامة في حالة عدم تخصيص دفتر يومية لأوراق القبض</a:t>
            </a:r>
            <a:r>
              <a:rPr lang="ar-SA" sz="2800" dirty="0"/>
              <a:t>. </a:t>
            </a:r>
            <a:endParaRPr lang="en-GB" sz="2800" dirty="0"/>
          </a:p>
          <a:p>
            <a:pPr algn="just">
              <a:lnSpc>
                <a:spcPct val="150000"/>
              </a:lnSpc>
              <a:buFont typeface="Arial" pitchFamily="34" charset="0"/>
              <a:buChar char="•"/>
            </a:pPr>
            <a:endParaRPr lang="ar-SA" altLang="en-US" sz="2000" dirty="0">
              <a:cs typeface="Arial" pitchFamily="34" charset="0"/>
            </a:endParaRPr>
          </a:p>
          <a:p>
            <a:pPr algn="just" rtl="1">
              <a:lnSpc>
                <a:spcPct val="150000"/>
              </a:lnSpc>
              <a:buFont typeface="Arial" pitchFamily="34" charset="0"/>
              <a:buChar char="•"/>
            </a:pPr>
            <a:endParaRPr lang="ar-SA" altLang="en-US" sz="2000" dirty="0" smtClean="0">
              <a:cs typeface="Arial" pitchFamily="34" charset="0"/>
            </a:endParaRPr>
          </a:p>
        </p:txBody>
      </p:sp>
      <p:sp>
        <p:nvSpPr>
          <p:cNvPr id="287748"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33E90E56-DDA5-4027-9EF5-606D49A6CF68}" type="slidenum">
              <a:rPr lang="ar-SA" altLang="en-US" sz="1200" smtClean="0">
                <a:solidFill>
                  <a:schemeClr val="bg1"/>
                </a:solidFill>
              </a:rPr>
              <a:pPr eaLnBrk="1" hangingPunct="1">
                <a:spcBef>
                  <a:spcPct val="0"/>
                </a:spcBef>
                <a:buFontTx/>
                <a:buNone/>
              </a:pPr>
              <a:t>8</a:t>
            </a:fld>
            <a:endParaRPr lang="en-US" altLang="en-US" sz="1200" smtClean="0">
              <a:solidFill>
                <a:schemeClr val="bg1"/>
              </a:solidFill>
            </a:endParaRPr>
          </a:p>
        </p:txBody>
      </p:sp>
    </p:spTree>
    <p:extLst>
      <p:ext uri="{BB962C8B-B14F-4D97-AF65-F5344CB8AC3E}">
        <p14:creationId xmlns:p14="http://schemas.microsoft.com/office/powerpoint/2010/main" val="110854206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ar-SA" sz="3200" b="1" dirty="0" smtClean="0"/>
              <a:t>شكل دفتر يومية المبيعات الآجلة</a:t>
            </a:r>
            <a:endParaRPr lang="en-GB" sz="3200" b="1"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0026291"/>
              </p:ext>
            </p:extLst>
          </p:nvPr>
        </p:nvGraphicFramePr>
        <p:xfrm>
          <a:off x="495300" y="1600200"/>
          <a:ext cx="8915400" cy="3870324"/>
        </p:xfrm>
        <a:graphic>
          <a:graphicData uri="http://schemas.openxmlformats.org/drawingml/2006/table">
            <a:tbl>
              <a:tblPr firstRow="1" bandRow="1">
                <a:tableStyleId>{5C22544A-7EE6-4342-B048-85BDC9FD1C3A}</a:tableStyleId>
              </a:tblPr>
              <a:tblGrid>
                <a:gridCol w="1028700"/>
                <a:gridCol w="1295400"/>
                <a:gridCol w="990600"/>
                <a:gridCol w="1066800"/>
                <a:gridCol w="3276600"/>
                <a:gridCol w="1257300"/>
              </a:tblGrid>
              <a:tr h="822944">
                <a:tc>
                  <a:txBody>
                    <a:bodyPr/>
                    <a:lstStyle/>
                    <a:p>
                      <a:pPr algn="ctr"/>
                      <a:r>
                        <a:rPr lang="ar-SA" sz="2400" dirty="0" smtClean="0"/>
                        <a:t>التاريخ</a:t>
                      </a:r>
                      <a:endParaRPr lang="en-GB" sz="2400" dirty="0"/>
                    </a:p>
                  </a:txBody>
                  <a:tcPr marT="45712" marB="45712"/>
                </a:tc>
                <a:tc>
                  <a:txBody>
                    <a:bodyPr/>
                    <a:lstStyle/>
                    <a:p>
                      <a:pPr algn="ctr"/>
                      <a:r>
                        <a:rPr lang="ar-SA" sz="2400" dirty="0" smtClean="0"/>
                        <a:t>رقم صفحة الأستاذ</a:t>
                      </a:r>
                      <a:endParaRPr lang="en-GB" sz="2400" dirty="0"/>
                    </a:p>
                  </a:txBody>
                  <a:tcPr marT="45712" marB="45712"/>
                </a:tc>
                <a:tc>
                  <a:txBody>
                    <a:bodyPr/>
                    <a:lstStyle/>
                    <a:p>
                      <a:pPr algn="ctr"/>
                      <a:r>
                        <a:rPr lang="ar-SA" sz="2400" dirty="0" smtClean="0"/>
                        <a:t>رقم المستند</a:t>
                      </a:r>
                      <a:endParaRPr lang="en-GB" sz="2400" dirty="0"/>
                    </a:p>
                  </a:txBody>
                  <a:tcPr marT="45712" marB="45712"/>
                </a:tc>
                <a:tc>
                  <a:txBody>
                    <a:bodyPr/>
                    <a:lstStyle/>
                    <a:p>
                      <a:pPr algn="ctr"/>
                      <a:r>
                        <a:rPr lang="ar-SA" sz="2400" dirty="0" smtClean="0"/>
                        <a:t>رقم</a:t>
                      </a:r>
                      <a:r>
                        <a:rPr lang="ar-SA" sz="2400" baseline="0" dirty="0" smtClean="0"/>
                        <a:t> القيد</a:t>
                      </a:r>
                      <a:endParaRPr lang="en-GB" sz="2400" dirty="0"/>
                    </a:p>
                  </a:txBody>
                  <a:tcPr marT="45712" marB="45712"/>
                </a:tc>
                <a:tc>
                  <a:txBody>
                    <a:bodyPr/>
                    <a:lstStyle/>
                    <a:p>
                      <a:pPr algn="ctr"/>
                      <a:r>
                        <a:rPr lang="ar-SA" sz="2400" dirty="0" smtClean="0"/>
                        <a:t>اسم العميل</a:t>
                      </a:r>
                      <a:endParaRPr lang="en-GB" sz="2400" dirty="0"/>
                    </a:p>
                  </a:txBody>
                  <a:tcPr marT="45712" marB="45712"/>
                </a:tc>
                <a:tc>
                  <a:txBody>
                    <a:bodyPr/>
                    <a:lstStyle/>
                    <a:p>
                      <a:pPr algn="ctr"/>
                      <a:r>
                        <a:rPr lang="ar-SA" sz="2400" dirty="0" smtClean="0"/>
                        <a:t>المبلغ</a:t>
                      </a:r>
                      <a:r>
                        <a:rPr lang="ar-SA" sz="2400" baseline="0" dirty="0" smtClean="0"/>
                        <a:t> (بالريال)</a:t>
                      </a:r>
                      <a:endParaRPr lang="en-GB" sz="2400" dirty="0"/>
                    </a:p>
                  </a:txBody>
                  <a:tcPr marT="45712" marB="45712"/>
                </a:tc>
              </a:tr>
              <a:tr h="609476">
                <a:tc>
                  <a:txBody>
                    <a:bodyPr/>
                    <a:lstStyle/>
                    <a:p>
                      <a:pPr algn="ctr"/>
                      <a:r>
                        <a:rPr lang="ar-SA" sz="2400" dirty="0" smtClean="0"/>
                        <a:t>1/2</a:t>
                      </a:r>
                      <a:endParaRPr lang="en-GB" sz="2400" dirty="0"/>
                    </a:p>
                  </a:txBody>
                  <a:tcPr marT="45712" marB="45712"/>
                </a:tc>
                <a:tc>
                  <a:txBody>
                    <a:bodyPr/>
                    <a:lstStyle/>
                    <a:p>
                      <a:pPr algn="ctr"/>
                      <a:r>
                        <a:rPr lang="ar-SA" sz="2800" dirty="0" smtClean="0"/>
                        <a:t>-</a:t>
                      </a:r>
                      <a:endParaRPr lang="en-GB" sz="2800" dirty="0"/>
                    </a:p>
                  </a:txBody>
                  <a:tcPr marT="45712" marB="45712"/>
                </a:tc>
                <a:tc>
                  <a:txBody>
                    <a:bodyPr/>
                    <a:lstStyle/>
                    <a:p>
                      <a:pPr algn="ctr"/>
                      <a:r>
                        <a:rPr lang="ar-SA" sz="2400" dirty="0" smtClean="0"/>
                        <a:t>-</a:t>
                      </a:r>
                      <a:endParaRPr lang="en-GB" sz="2400" dirty="0"/>
                    </a:p>
                  </a:txBody>
                  <a:tcPr marT="45712" marB="45712"/>
                </a:tc>
                <a:tc>
                  <a:txBody>
                    <a:bodyPr/>
                    <a:lstStyle/>
                    <a:p>
                      <a:pPr algn="ctr"/>
                      <a:r>
                        <a:rPr lang="ar-SA" sz="2800" dirty="0" smtClean="0"/>
                        <a:t>1</a:t>
                      </a:r>
                      <a:endParaRPr lang="en-GB" sz="2800" dirty="0"/>
                    </a:p>
                  </a:txBody>
                  <a:tcPr marT="45712" marB="45712"/>
                </a:tc>
                <a:tc>
                  <a:txBody>
                    <a:bodyPr/>
                    <a:lstStyle/>
                    <a:p>
                      <a:pPr algn="r"/>
                      <a:r>
                        <a:rPr lang="ar-SA" sz="2400" dirty="0" smtClean="0"/>
                        <a:t>منشأة المجد</a:t>
                      </a:r>
                      <a:endParaRPr lang="en-GB" sz="2400" dirty="0"/>
                    </a:p>
                  </a:txBody>
                  <a:tcPr marT="45712" marB="45712"/>
                </a:tc>
                <a:tc>
                  <a:txBody>
                    <a:bodyPr/>
                    <a:lstStyle/>
                    <a:p>
                      <a:pPr algn="r"/>
                      <a:r>
                        <a:rPr lang="ar-SA" sz="2400" dirty="0" smtClean="0"/>
                        <a:t>15000</a:t>
                      </a:r>
                      <a:endParaRPr lang="en-GB" sz="2400" dirty="0"/>
                    </a:p>
                  </a:txBody>
                  <a:tcPr marT="45712" marB="45712"/>
                </a:tc>
              </a:tr>
              <a:tr h="609476">
                <a:tc>
                  <a:txBody>
                    <a:bodyPr/>
                    <a:lstStyle/>
                    <a:p>
                      <a:pPr algn="ctr"/>
                      <a:r>
                        <a:rPr lang="ar-SA" sz="2400" dirty="0" smtClean="0"/>
                        <a:t>1/7</a:t>
                      </a:r>
                      <a:endParaRPr lang="en-GB" sz="2400" dirty="0"/>
                    </a:p>
                  </a:txBody>
                  <a:tcPr marT="45712" marB="45712">
                    <a:solidFill>
                      <a:schemeClr val="accent6">
                        <a:lumMod val="20000"/>
                        <a:lumOff val="80000"/>
                      </a:schemeClr>
                    </a:solidFill>
                  </a:tcPr>
                </a:tc>
                <a:tc>
                  <a:txBody>
                    <a:bodyPr/>
                    <a:lstStyle/>
                    <a:p>
                      <a:pPr algn="ctr"/>
                      <a:r>
                        <a:rPr lang="ar-SA" sz="2800" dirty="0" smtClean="0"/>
                        <a:t>-</a:t>
                      </a:r>
                      <a:endParaRPr lang="en-GB" sz="2800" dirty="0"/>
                    </a:p>
                  </a:txBody>
                  <a:tcPr marT="45712" marB="45712">
                    <a:solidFill>
                      <a:schemeClr val="accent6">
                        <a:lumMod val="20000"/>
                        <a:lumOff val="80000"/>
                      </a:schemeClr>
                    </a:solidFill>
                  </a:tcPr>
                </a:tc>
                <a:tc>
                  <a:txBody>
                    <a:bodyPr/>
                    <a:lstStyle/>
                    <a:p>
                      <a:pPr algn="ctr"/>
                      <a:r>
                        <a:rPr lang="ar-SA" sz="2400" dirty="0" smtClean="0"/>
                        <a:t>-</a:t>
                      </a:r>
                      <a:endParaRPr lang="en-GB" sz="2400" dirty="0"/>
                    </a:p>
                  </a:txBody>
                  <a:tcPr marT="45712" marB="45712">
                    <a:solidFill>
                      <a:schemeClr val="accent6">
                        <a:lumMod val="20000"/>
                        <a:lumOff val="80000"/>
                      </a:schemeClr>
                    </a:solidFill>
                  </a:tcPr>
                </a:tc>
                <a:tc>
                  <a:txBody>
                    <a:bodyPr/>
                    <a:lstStyle/>
                    <a:p>
                      <a:pPr algn="ctr"/>
                      <a:r>
                        <a:rPr lang="ar-SA" sz="2800" dirty="0" smtClean="0"/>
                        <a:t>2</a:t>
                      </a:r>
                      <a:endParaRPr lang="en-GB" sz="2800" dirty="0"/>
                    </a:p>
                  </a:txBody>
                  <a:tcPr marT="45712" marB="45712">
                    <a:solidFill>
                      <a:schemeClr val="accent6">
                        <a:lumMod val="20000"/>
                        <a:lumOff val="80000"/>
                      </a:schemeClr>
                    </a:solidFill>
                  </a:tcPr>
                </a:tc>
                <a:tc>
                  <a:txBody>
                    <a:bodyPr/>
                    <a:lstStyle/>
                    <a:p>
                      <a:pPr algn="r"/>
                      <a:r>
                        <a:rPr lang="ar-SA" sz="2400" dirty="0" smtClean="0"/>
                        <a:t>منشأة البدر</a:t>
                      </a:r>
                      <a:endParaRPr lang="en-GB" sz="2400" dirty="0"/>
                    </a:p>
                  </a:txBody>
                  <a:tcPr marT="45712" marB="45712">
                    <a:solidFill>
                      <a:schemeClr val="accent6">
                        <a:lumMod val="20000"/>
                        <a:lumOff val="80000"/>
                      </a:schemeClr>
                    </a:solidFill>
                  </a:tcPr>
                </a:tc>
                <a:tc>
                  <a:txBody>
                    <a:bodyPr/>
                    <a:lstStyle/>
                    <a:p>
                      <a:pPr algn="r"/>
                      <a:r>
                        <a:rPr lang="ar-SA" sz="2400" dirty="0" smtClean="0"/>
                        <a:t>25000</a:t>
                      </a:r>
                      <a:endParaRPr lang="en-GB" sz="2400" dirty="0"/>
                    </a:p>
                  </a:txBody>
                  <a:tcPr marT="45712" marB="45712">
                    <a:solidFill>
                      <a:schemeClr val="accent6">
                        <a:lumMod val="20000"/>
                        <a:lumOff val="80000"/>
                      </a:schemeClr>
                    </a:solidFill>
                  </a:tcPr>
                </a:tc>
              </a:tr>
              <a:tr h="609476">
                <a:tc>
                  <a:txBody>
                    <a:bodyPr/>
                    <a:lstStyle/>
                    <a:p>
                      <a:pPr algn="ctr"/>
                      <a:r>
                        <a:rPr lang="ar-SA" sz="2400" dirty="0" smtClean="0"/>
                        <a:t>1/18</a:t>
                      </a:r>
                      <a:endParaRPr lang="en-GB" sz="2400" dirty="0"/>
                    </a:p>
                  </a:txBody>
                  <a:tcPr marT="45712" marB="45712"/>
                </a:tc>
                <a:tc>
                  <a:txBody>
                    <a:bodyPr/>
                    <a:lstStyle/>
                    <a:p>
                      <a:pPr algn="ctr"/>
                      <a:r>
                        <a:rPr lang="ar-SA" sz="2800" dirty="0" smtClean="0"/>
                        <a:t>-</a:t>
                      </a:r>
                      <a:endParaRPr lang="en-GB" sz="2800" dirty="0"/>
                    </a:p>
                  </a:txBody>
                  <a:tcPr marT="45712" marB="45712"/>
                </a:tc>
                <a:tc>
                  <a:txBody>
                    <a:bodyPr/>
                    <a:lstStyle/>
                    <a:p>
                      <a:pPr algn="ctr"/>
                      <a:r>
                        <a:rPr lang="ar-SA" sz="2400" dirty="0" smtClean="0"/>
                        <a:t>-</a:t>
                      </a:r>
                      <a:endParaRPr lang="en-GB" sz="2400" dirty="0"/>
                    </a:p>
                  </a:txBody>
                  <a:tcPr marT="45712" marB="45712"/>
                </a:tc>
                <a:tc>
                  <a:txBody>
                    <a:bodyPr/>
                    <a:lstStyle/>
                    <a:p>
                      <a:pPr algn="ctr"/>
                      <a:r>
                        <a:rPr lang="ar-SA" sz="2800" dirty="0" smtClean="0"/>
                        <a:t>3</a:t>
                      </a:r>
                      <a:endParaRPr lang="en-GB" sz="2800" dirty="0"/>
                    </a:p>
                  </a:txBody>
                  <a:tcPr marT="45712" marB="45712"/>
                </a:tc>
                <a:tc>
                  <a:txBody>
                    <a:bodyPr/>
                    <a:lstStyle/>
                    <a:p>
                      <a:pPr algn="r"/>
                      <a:r>
                        <a:rPr lang="ar-SA" sz="2400" dirty="0" smtClean="0"/>
                        <a:t>منشأة الراجح</a:t>
                      </a:r>
                      <a:endParaRPr lang="en-GB" sz="2400" dirty="0"/>
                    </a:p>
                  </a:txBody>
                  <a:tcPr marT="45712" marB="45712"/>
                </a:tc>
                <a:tc>
                  <a:txBody>
                    <a:bodyPr/>
                    <a:lstStyle/>
                    <a:p>
                      <a:pPr algn="r"/>
                      <a:r>
                        <a:rPr lang="ar-SA" sz="2400" dirty="0" smtClean="0"/>
                        <a:t>30000</a:t>
                      </a:r>
                      <a:endParaRPr lang="en-GB" sz="2400" dirty="0"/>
                    </a:p>
                  </a:txBody>
                  <a:tcPr marT="45712" marB="45712"/>
                </a:tc>
              </a:tr>
              <a:tr h="609476">
                <a:tc>
                  <a:txBody>
                    <a:bodyPr/>
                    <a:lstStyle/>
                    <a:p>
                      <a:pPr algn="ctr"/>
                      <a:r>
                        <a:rPr lang="ar-SA" sz="2400" dirty="0" smtClean="0"/>
                        <a:t>1/27</a:t>
                      </a:r>
                      <a:endParaRPr lang="en-GB" sz="2400" dirty="0"/>
                    </a:p>
                  </a:txBody>
                  <a:tcPr marT="45712" marB="45712">
                    <a:solidFill>
                      <a:schemeClr val="accent6">
                        <a:lumMod val="20000"/>
                        <a:lumOff val="80000"/>
                      </a:schemeClr>
                    </a:solidFill>
                  </a:tcPr>
                </a:tc>
                <a:tc>
                  <a:txBody>
                    <a:bodyPr/>
                    <a:lstStyle/>
                    <a:p>
                      <a:pPr algn="ctr"/>
                      <a:r>
                        <a:rPr lang="ar-SA" sz="2800" dirty="0" smtClean="0"/>
                        <a:t>-</a:t>
                      </a:r>
                      <a:endParaRPr lang="en-GB" sz="2800" dirty="0"/>
                    </a:p>
                  </a:txBody>
                  <a:tcPr marT="45712" marB="45712">
                    <a:solidFill>
                      <a:schemeClr val="accent6">
                        <a:lumMod val="20000"/>
                        <a:lumOff val="80000"/>
                      </a:schemeClr>
                    </a:solidFill>
                  </a:tcPr>
                </a:tc>
                <a:tc>
                  <a:txBody>
                    <a:bodyPr/>
                    <a:lstStyle/>
                    <a:p>
                      <a:pPr algn="ctr"/>
                      <a:r>
                        <a:rPr lang="ar-SA" sz="2400" dirty="0" smtClean="0"/>
                        <a:t>-</a:t>
                      </a:r>
                      <a:endParaRPr lang="en-GB" sz="2400" dirty="0"/>
                    </a:p>
                  </a:txBody>
                  <a:tcPr marT="45712" marB="45712">
                    <a:solidFill>
                      <a:schemeClr val="accent6">
                        <a:lumMod val="20000"/>
                        <a:lumOff val="80000"/>
                      </a:schemeClr>
                    </a:solidFill>
                  </a:tcPr>
                </a:tc>
                <a:tc>
                  <a:txBody>
                    <a:bodyPr/>
                    <a:lstStyle/>
                    <a:p>
                      <a:pPr algn="ctr"/>
                      <a:r>
                        <a:rPr lang="ar-SA" sz="2800" dirty="0" smtClean="0"/>
                        <a:t>4</a:t>
                      </a:r>
                      <a:endParaRPr lang="en-GB" sz="2800" dirty="0"/>
                    </a:p>
                  </a:txBody>
                  <a:tcPr marT="45712" marB="45712">
                    <a:solidFill>
                      <a:schemeClr val="accent6">
                        <a:lumMod val="20000"/>
                        <a:lumOff val="80000"/>
                      </a:schemeClr>
                    </a:solidFill>
                  </a:tcPr>
                </a:tc>
                <a:tc>
                  <a:txBody>
                    <a:bodyPr/>
                    <a:lstStyle/>
                    <a:p>
                      <a:pPr algn="r"/>
                      <a:r>
                        <a:rPr lang="ar-SA" sz="2400" dirty="0" smtClean="0"/>
                        <a:t>منشأة الهفوف</a:t>
                      </a:r>
                      <a:endParaRPr lang="en-GB" sz="2400" dirty="0"/>
                    </a:p>
                  </a:txBody>
                  <a:tcPr marT="45712" marB="45712">
                    <a:solidFill>
                      <a:schemeClr val="accent6">
                        <a:lumMod val="20000"/>
                        <a:lumOff val="80000"/>
                      </a:schemeClr>
                    </a:solidFill>
                  </a:tcPr>
                </a:tc>
                <a:tc>
                  <a:txBody>
                    <a:bodyPr/>
                    <a:lstStyle/>
                    <a:p>
                      <a:pPr algn="r"/>
                      <a:r>
                        <a:rPr lang="ar-SA" sz="2400" dirty="0" smtClean="0"/>
                        <a:t>50000</a:t>
                      </a:r>
                      <a:endParaRPr lang="en-GB" sz="2400" dirty="0"/>
                    </a:p>
                  </a:txBody>
                  <a:tcPr marT="45712" marB="45712">
                    <a:solidFill>
                      <a:schemeClr val="accent6">
                        <a:lumMod val="20000"/>
                        <a:lumOff val="80000"/>
                      </a:schemeClr>
                    </a:solidFill>
                  </a:tcPr>
                </a:tc>
              </a:tr>
              <a:tr h="609476">
                <a:tc>
                  <a:txBody>
                    <a:bodyPr/>
                    <a:lstStyle/>
                    <a:p>
                      <a:pPr algn="ctr"/>
                      <a:r>
                        <a:rPr lang="ar-SA" sz="2400" b="1" dirty="0" smtClean="0">
                          <a:solidFill>
                            <a:srgbClr val="FF0000"/>
                          </a:solidFill>
                        </a:rPr>
                        <a:t>1/30</a:t>
                      </a:r>
                      <a:endParaRPr lang="en-GB" sz="2400" b="1" dirty="0">
                        <a:solidFill>
                          <a:srgbClr val="FF0000"/>
                        </a:solidFill>
                      </a:endParaRPr>
                    </a:p>
                  </a:txBody>
                  <a:tcPr marT="45712" marB="45712"/>
                </a:tc>
                <a:tc gridSpan="4">
                  <a:txBody>
                    <a:bodyPr/>
                    <a:lstStyle/>
                    <a:p>
                      <a:pPr algn="r" rtl="1"/>
                      <a:r>
                        <a:rPr lang="ar-SA" sz="2400" b="1" dirty="0" smtClean="0">
                          <a:solidFill>
                            <a:srgbClr val="FF0000"/>
                          </a:solidFill>
                        </a:rPr>
                        <a:t>الإجمالي</a:t>
                      </a:r>
                      <a:endParaRPr lang="en-GB" sz="2400" b="1" dirty="0">
                        <a:solidFill>
                          <a:srgbClr val="FF0000"/>
                        </a:solidFill>
                      </a:endParaRPr>
                    </a:p>
                  </a:txBody>
                  <a:tcPr marT="45712" marB="45712"/>
                </a:tc>
                <a:tc hMerge="1">
                  <a:txBody>
                    <a:bodyPr/>
                    <a:lstStyle/>
                    <a:p>
                      <a:endParaRPr lang="en-GB" sz="2400" dirty="0"/>
                    </a:p>
                  </a:txBody>
                  <a:tcPr/>
                </a:tc>
                <a:tc hMerge="1">
                  <a:txBody>
                    <a:bodyPr/>
                    <a:lstStyle/>
                    <a:p>
                      <a:endParaRPr lang="en-GB" sz="2400" dirty="0"/>
                    </a:p>
                  </a:txBody>
                  <a:tcPr/>
                </a:tc>
                <a:tc hMerge="1">
                  <a:txBody>
                    <a:bodyPr/>
                    <a:lstStyle/>
                    <a:p>
                      <a:pPr algn="r"/>
                      <a:endParaRPr lang="en-GB" sz="2400" dirty="0"/>
                    </a:p>
                  </a:txBody>
                  <a:tcPr/>
                </a:tc>
                <a:tc>
                  <a:txBody>
                    <a:bodyPr/>
                    <a:lstStyle/>
                    <a:p>
                      <a:pPr algn="r"/>
                      <a:r>
                        <a:rPr lang="ar-SA" sz="2400" b="1" dirty="0" smtClean="0">
                          <a:solidFill>
                            <a:srgbClr val="FF0000"/>
                          </a:solidFill>
                        </a:rPr>
                        <a:t>120000</a:t>
                      </a:r>
                      <a:endParaRPr lang="en-GB" sz="2400" b="1" dirty="0">
                        <a:solidFill>
                          <a:srgbClr val="FF0000"/>
                        </a:solidFill>
                      </a:endParaRPr>
                    </a:p>
                  </a:txBody>
                  <a:tcPr marT="45712" marB="45712"/>
                </a:tc>
              </a:tr>
            </a:tbl>
          </a:graphicData>
        </a:graphic>
      </p:graphicFrame>
      <p:sp>
        <p:nvSpPr>
          <p:cNvPr id="289843"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8A914CB6-B3B7-45BC-963F-784122134C54}" type="slidenum">
              <a:rPr lang="ar-SA" altLang="en-US" sz="1200" smtClean="0">
                <a:solidFill>
                  <a:schemeClr val="bg1"/>
                </a:solidFill>
              </a:rPr>
              <a:pPr eaLnBrk="1" hangingPunct="1">
                <a:spcBef>
                  <a:spcPct val="0"/>
                </a:spcBef>
                <a:buFontTx/>
                <a:buNone/>
              </a:pPr>
              <a:t>9</a:t>
            </a:fld>
            <a:endParaRPr lang="en-US" altLang="en-US" sz="1200" smtClean="0">
              <a:solidFill>
                <a:schemeClr val="bg1"/>
              </a:solidFill>
            </a:endParaRPr>
          </a:p>
        </p:txBody>
      </p:sp>
    </p:spTree>
    <p:extLst>
      <p:ext uri="{BB962C8B-B14F-4D97-AF65-F5344CB8AC3E}">
        <p14:creationId xmlns:p14="http://schemas.microsoft.com/office/powerpoint/2010/main" val="163954227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defRPr/>
            </a:pPr>
            <a:r>
              <a:rPr lang="ar-SA" sz="3200" b="1" dirty="0" smtClean="0"/>
              <a:t>دفتر يومية مردودات المبيعات</a:t>
            </a:r>
            <a:r>
              <a:rPr lang="en-GB" sz="3200" dirty="0" smtClean="0">
                <a:solidFill>
                  <a:srgbClr val="FF0000"/>
                </a:solidFill>
              </a:rPr>
              <a:t>Sales Returns  Journal  </a:t>
            </a:r>
            <a:endParaRPr lang="en-GB" sz="3200" dirty="0">
              <a:solidFill>
                <a:srgbClr val="FF0000"/>
              </a:solidFill>
            </a:endParaRPr>
          </a:p>
        </p:txBody>
      </p:sp>
      <p:sp>
        <p:nvSpPr>
          <p:cNvPr id="3" name="Content Placeholder 2"/>
          <p:cNvSpPr>
            <a:spLocks noGrp="1"/>
          </p:cNvSpPr>
          <p:nvPr>
            <p:ph idx="1"/>
          </p:nvPr>
        </p:nvSpPr>
        <p:spPr>
          <a:xfrm>
            <a:off x="533400" y="1600200"/>
            <a:ext cx="8915400" cy="4525963"/>
          </a:xfrm>
        </p:spPr>
        <p:txBody>
          <a:bodyPr/>
          <a:lstStyle/>
          <a:p>
            <a:pPr algn="just" rtl="1">
              <a:lnSpc>
                <a:spcPct val="150000"/>
              </a:lnSpc>
            </a:pPr>
            <a:r>
              <a:rPr lang="ar-SA" altLang="en-US" sz="2800" dirty="0" smtClean="0">
                <a:solidFill>
                  <a:srgbClr val="7030A0"/>
                </a:solidFill>
                <a:cs typeface="Arial" pitchFamily="34" charset="0"/>
              </a:rPr>
              <a:t>إذا تكررت عمليات مردودات المبيعات، </a:t>
            </a:r>
            <a:r>
              <a:rPr lang="ar-SA" altLang="en-US" sz="2800" dirty="0" smtClean="0">
                <a:cs typeface="Arial" pitchFamily="34" charset="0"/>
              </a:rPr>
              <a:t>يجب أن تخصص لها يومية مساعدة مستقلة، بحيث يسجل فيها الطرف الدائن فقط وهو العميل، باعتبار أن الطرف الآخر وهو مردودات المبيعات يعتبر مدين، وترحل العمليات المسجلة أولاً بأول، إلى الحسابات الشخصية للمدينين بدفتر أستاذ مساعد المدينين.</a:t>
            </a:r>
          </a:p>
          <a:p>
            <a:pPr algn="just" rtl="1">
              <a:lnSpc>
                <a:spcPct val="150000"/>
              </a:lnSpc>
            </a:pPr>
            <a:r>
              <a:rPr lang="ar-SA" altLang="en-US" sz="2800" dirty="0" smtClean="0">
                <a:solidFill>
                  <a:srgbClr val="FF3300"/>
                </a:solidFill>
                <a:cs typeface="Arial" pitchFamily="34" charset="0"/>
              </a:rPr>
              <a:t>يأخذ دفتر يومية مردودات المبيعات نفس شكل دفتر يومية المبيعات الآجلة</a:t>
            </a:r>
          </a:p>
          <a:p>
            <a:pPr>
              <a:lnSpc>
                <a:spcPct val="150000"/>
              </a:lnSpc>
            </a:pPr>
            <a:endParaRPr lang="en-GB" altLang="en-US" sz="2800" dirty="0" smtClean="0">
              <a:cs typeface="Arial" pitchFamily="34" charset="0"/>
            </a:endParaRPr>
          </a:p>
        </p:txBody>
      </p:sp>
      <p:sp>
        <p:nvSpPr>
          <p:cNvPr id="290820"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2B511DF1-EC33-4B7F-93A3-4196E5F66766}" type="slidenum">
              <a:rPr lang="ar-SA" altLang="en-US" sz="1200" smtClean="0">
                <a:solidFill>
                  <a:schemeClr val="bg1"/>
                </a:solidFill>
              </a:rPr>
              <a:pPr eaLnBrk="1" hangingPunct="1">
                <a:spcBef>
                  <a:spcPct val="0"/>
                </a:spcBef>
                <a:buFontTx/>
                <a:buNone/>
              </a:pPr>
              <a:t>10</a:t>
            </a:fld>
            <a:endParaRPr lang="en-US" altLang="en-US" sz="1200" smtClean="0">
              <a:solidFill>
                <a:schemeClr val="bg1"/>
              </a:solidFill>
            </a:endParaRPr>
          </a:p>
        </p:txBody>
      </p:sp>
    </p:spTree>
    <p:extLst>
      <p:ext uri="{BB962C8B-B14F-4D97-AF65-F5344CB8AC3E}">
        <p14:creationId xmlns:p14="http://schemas.microsoft.com/office/powerpoint/2010/main" val="97040360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defRPr/>
            </a:pPr>
            <a:r>
              <a:rPr lang="ar-SA" sz="3200" b="1" dirty="0" smtClean="0"/>
              <a:t>دفتر يومية المشتريات الآجلة  </a:t>
            </a:r>
            <a:r>
              <a:rPr lang="en-US" sz="3200" b="1" dirty="0" smtClean="0">
                <a:solidFill>
                  <a:srgbClr val="FF0000"/>
                </a:solidFill>
              </a:rPr>
              <a:t>Credit </a:t>
            </a:r>
            <a:r>
              <a:rPr lang="en-GB" sz="3200" b="1" dirty="0" smtClean="0">
                <a:solidFill>
                  <a:srgbClr val="FF0000"/>
                </a:solidFill>
              </a:rPr>
              <a:t>Purchases Journal</a:t>
            </a:r>
            <a:endParaRPr lang="en-GB" sz="3200" b="1" dirty="0">
              <a:solidFill>
                <a:srgbClr val="FF0000"/>
              </a:solidFill>
            </a:endParaRPr>
          </a:p>
        </p:txBody>
      </p:sp>
      <p:sp>
        <p:nvSpPr>
          <p:cNvPr id="3" name="Content Placeholder 2"/>
          <p:cNvSpPr>
            <a:spLocks noGrp="1"/>
          </p:cNvSpPr>
          <p:nvPr>
            <p:ph idx="1"/>
          </p:nvPr>
        </p:nvSpPr>
        <p:spPr>
          <a:xfrm>
            <a:off x="128464" y="980728"/>
            <a:ext cx="9649072" cy="5145435"/>
          </a:xfrm>
        </p:spPr>
        <p:txBody>
          <a:bodyPr/>
          <a:lstStyle/>
          <a:p>
            <a:pPr algn="just" rtl="1">
              <a:lnSpc>
                <a:spcPct val="150000"/>
              </a:lnSpc>
              <a:buFont typeface="Arial" pitchFamily="34" charset="0"/>
              <a:buChar char="•"/>
            </a:pPr>
            <a:r>
              <a:rPr lang="ar-SA" altLang="en-US" sz="2000" dirty="0" smtClean="0">
                <a:solidFill>
                  <a:srgbClr val="7030A0"/>
                </a:solidFill>
                <a:cs typeface="Arial" pitchFamily="34" charset="0"/>
              </a:rPr>
              <a:t>يخصص هذا الدفتر لإثبات عمليات الشراء الآجل فقط</a:t>
            </a:r>
            <a:r>
              <a:rPr lang="ar-SA" altLang="en-US" sz="2000" dirty="0" smtClean="0">
                <a:cs typeface="Arial" pitchFamily="34" charset="0"/>
              </a:rPr>
              <a:t>، أما المشتريات النقدية، والمسدد للدائنين، وأي عمليات سداد نقدي أخرى مثل سداد قرض أو شراء أصل ثابت  فتسجل في يومية المدفوعات النقدية.</a:t>
            </a:r>
          </a:p>
          <a:p>
            <a:pPr algn="just" rtl="1">
              <a:lnSpc>
                <a:spcPct val="150000"/>
              </a:lnSpc>
              <a:buFont typeface="Arial" pitchFamily="34" charset="0"/>
              <a:buChar char="•"/>
            </a:pPr>
            <a:r>
              <a:rPr lang="ar-SA" altLang="en-US" sz="2000" dirty="0" smtClean="0">
                <a:cs typeface="Arial" pitchFamily="34" charset="0"/>
              </a:rPr>
              <a:t>تسجل في هذا الدفتر الأطراف الدائنة لعمليات الشراء الآجل والمتمثلة في أسماء الموردين.</a:t>
            </a:r>
          </a:p>
          <a:p>
            <a:pPr algn="just" rtl="1">
              <a:lnSpc>
                <a:spcPct val="150000"/>
              </a:lnSpc>
              <a:buFont typeface="Arial" pitchFamily="34" charset="0"/>
              <a:buChar char="•"/>
            </a:pPr>
            <a:r>
              <a:rPr lang="ar-SA" altLang="en-US" sz="2000" b="1" dirty="0" smtClean="0">
                <a:solidFill>
                  <a:srgbClr val="FF0000"/>
                </a:solidFill>
                <a:cs typeface="Arial" pitchFamily="34" charset="0"/>
              </a:rPr>
              <a:t>يتم الترحيل من دفتر يومية المشتريات الآجلة أولاً بأول إلى الحسابات الشخصية للموردين بدفتر أستاذ مساعد الدائنين.</a:t>
            </a:r>
          </a:p>
          <a:p>
            <a:pPr lvl="0" algn="just">
              <a:buFont typeface="Arial" pitchFamily="34" charset="0"/>
              <a:buChar char="•"/>
              <a:defRPr/>
            </a:pPr>
            <a:r>
              <a:rPr lang="ar-SA" sz="2000" dirty="0"/>
              <a:t>في نهاية كل فترة (شهر غالباً) يتم جمع يومية المشتريات الآجلة ويثبت المجموع بقيد إجمالي أو مركزي في دفتر اليومية العامة (المركزية).</a:t>
            </a:r>
          </a:p>
          <a:p>
            <a:pPr lvl="0" algn="just">
              <a:defRPr/>
            </a:pPr>
            <a:r>
              <a:rPr lang="ar-SA" sz="2000" b="1" dirty="0">
                <a:solidFill>
                  <a:srgbClr val="FF3300"/>
                </a:solidFill>
              </a:rPr>
              <a:t>ملاحظات:</a:t>
            </a:r>
          </a:p>
          <a:p>
            <a:pPr marL="514350" lvl="0" indent="-514350" algn="just">
              <a:buFont typeface="Wingdings" pitchFamily="2" charset="2"/>
              <a:buChar char="v"/>
              <a:defRPr/>
            </a:pPr>
            <a:r>
              <a:rPr lang="ar-SA" sz="2000" dirty="0"/>
              <a:t> </a:t>
            </a:r>
            <a:r>
              <a:rPr lang="ar-SA" sz="2000" dirty="0">
                <a:solidFill>
                  <a:srgbClr val="7030A0"/>
                </a:solidFill>
              </a:rPr>
              <a:t>في حالة سداد المنشأة لجزء من قيمة البضاعة نقداً عند إتمام عملية الشراء، تسجل العملية بالكامل أولاً في يومية المشتريات الآجلة</a:t>
            </a:r>
            <a:r>
              <a:rPr lang="ar-SA" sz="2000" dirty="0"/>
              <a:t>، ثم يسجل المبلغ المسدد للمورد في دفتر يومية المدفوعات النقدية.</a:t>
            </a:r>
          </a:p>
          <a:p>
            <a:pPr marL="514350" lvl="0" indent="-514350" algn="just">
              <a:buFont typeface="Wingdings" pitchFamily="2" charset="2"/>
              <a:buChar char="v"/>
              <a:defRPr/>
            </a:pPr>
            <a:r>
              <a:rPr lang="ar-SA" sz="2000" dirty="0"/>
              <a:t>إذا تم سحب كمبيالة على المنشأة من قبل المورد عند إتمام عملية الشراء أو تم تحرير سند إذني له بقيمة البضاعة </a:t>
            </a:r>
            <a:r>
              <a:rPr lang="ar-SA" sz="2000" dirty="0" err="1"/>
              <a:t>المشتراة</a:t>
            </a:r>
            <a:r>
              <a:rPr lang="ar-SA" sz="2000" dirty="0"/>
              <a:t>، يتم تسجيل العملية كعملية شراء آجل، أي بجعل المورد دائناً بقيمة المشتريات، ثم تسجل الورقة التجارية في دفتر اليومية العامة في حالة عدم تخصيص دفتر يومية لأوراق الدفع. </a:t>
            </a:r>
            <a:endParaRPr lang="en-GB" sz="2000" dirty="0"/>
          </a:p>
          <a:p>
            <a:pPr algn="just" rtl="1">
              <a:lnSpc>
                <a:spcPct val="150000"/>
              </a:lnSpc>
              <a:buFont typeface="Arial" pitchFamily="34" charset="0"/>
              <a:buChar char="•"/>
            </a:pPr>
            <a:endParaRPr lang="ar-SA" altLang="en-US" sz="2000" dirty="0" smtClean="0">
              <a:cs typeface="Arial" pitchFamily="34" charset="0"/>
            </a:endParaRPr>
          </a:p>
          <a:p>
            <a:endParaRPr lang="en-GB" altLang="en-US" sz="2800" dirty="0" smtClean="0">
              <a:cs typeface="Arial" pitchFamily="34" charset="0"/>
            </a:endParaRPr>
          </a:p>
        </p:txBody>
      </p:sp>
      <p:sp>
        <p:nvSpPr>
          <p:cNvPr id="291844"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539D0B71-C3E4-4689-B520-9EDDF7662D5F}" type="slidenum">
              <a:rPr lang="ar-SA" altLang="en-US" sz="1200" smtClean="0">
                <a:solidFill>
                  <a:schemeClr val="bg1"/>
                </a:solidFill>
              </a:rPr>
              <a:pPr eaLnBrk="1" hangingPunct="1">
                <a:spcBef>
                  <a:spcPct val="0"/>
                </a:spcBef>
                <a:buFontTx/>
                <a:buNone/>
              </a:pPr>
              <a:t>11</a:t>
            </a:fld>
            <a:endParaRPr lang="en-US" altLang="en-US" sz="1200" smtClean="0">
              <a:solidFill>
                <a:schemeClr val="bg1"/>
              </a:solidFill>
            </a:endParaRPr>
          </a:p>
        </p:txBody>
      </p:sp>
    </p:spTree>
    <p:extLst>
      <p:ext uri="{BB962C8B-B14F-4D97-AF65-F5344CB8AC3E}">
        <p14:creationId xmlns:p14="http://schemas.microsoft.com/office/powerpoint/2010/main" val="61114234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linds(horizontal)">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blinds(horizontal)">
                                      <p:cBhvr>
                                        <p:cTn id="4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ar-SA" sz="3200" b="1" dirty="0" smtClean="0"/>
              <a:t>شكل دفتر يومية المشتريات الآجلة</a:t>
            </a:r>
            <a:endParaRPr lang="en-GB" sz="3200" b="1"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511463736"/>
              </p:ext>
            </p:extLst>
          </p:nvPr>
        </p:nvGraphicFramePr>
        <p:xfrm>
          <a:off x="495300" y="1600200"/>
          <a:ext cx="8915400" cy="3870324"/>
        </p:xfrm>
        <a:graphic>
          <a:graphicData uri="http://schemas.openxmlformats.org/drawingml/2006/table">
            <a:tbl>
              <a:tblPr firstRow="1" bandRow="1">
                <a:tableStyleId>{5C22544A-7EE6-4342-B048-85BDC9FD1C3A}</a:tableStyleId>
              </a:tblPr>
              <a:tblGrid>
                <a:gridCol w="1028700"/>
                <a:gridCol w="1295400"/>
                <a:gridCol w="990600"/>
                <a:gridCol w="1066800"/>
                <a:gridCol w="3276600"/>
                <a:gridCol w="1257300"/>
              </a:tblGrid>
              <a:tr h="822944">
                <a:tc>
                  <a:txBody>
                    <a:bodyPr/>
                    <a:lstStyle/>
                    <a:p>
                      <a:pPr algn="ctr"/>
                      <a:r>
                        <a:rPr lang="ar-SA" sz="2400" dirty="0" smtClean="0"/>
                        <a:t>التاريخ</a:t>
                      </a:r>
                      <a:endParaRPr lang="en-GB" sz="2400" dirty="0"/>
                    </a:p>
                  </a:txBody>
                  <a:tcPr marT="45712" marB="45712"/>
                </a:tc>
                <a:tc>
                  <a:txBody>
                    <a:bodyPr/>
                    <a:lstStyle/>
                    <a:p>
                      <a:pPr algn="ctr"/>
                      <a:r>
                        <a:rPr lang="ar-SA" sz="2400" dirty="0" smtClean="0"/>
                        <a:t>رقم صفحة الأستاذ</a:t>
                      </a:r>
                      <a:endParaRPr lang="en-GB" sz="2400" dirty="0"/>
                    </a:p>
                  </a:txBody>
                  <a:tcPr marT="45712" marB="45712"/>
                </a:tc>
                <a:tc>
                  <a:txBody>
                    <a:bodyPr/>
                    <a:lstStyle/>
                    <a:p>
                      <a:pPr algn="ctr"/>
                      <a:r>
                        <a:rPr lang="ar-SA" sz="2400" dirty="0" smtClean="0"/>
                        <a:t>رقم المستند</a:t>
                      </a:r>
                      <a:endParaRPr lang="en-GB" sz="2400" dirty="0"/>
                    </a:p>
                  </a:txBody>
                  <a:tcPr marT="45712" marB="45712"/>
                </a:tc>
                <a:tc>
                  <a:txBody>
                    <a:bodyPr/>
                    <a:lstStyle/>
                    <a:p>
                      <a:pPr algn="ctr"/>
                      <a:r>
                        <a:rPr lang="ar-SA" sz="2400" dirty="0" smtClean="0"/>
                        <a:t>رقم</a:t>
                      </a:r>
                      <a:r>
                        <a:rPr lang="ar-SA" sz="2400" baseline="0" dirty="0" smtClean="0"/>
                        <a:t> القيد</a:t>
                      </a:r>
                      <a:endParaRPr lang="en-GB" sz="2400" dirty="0"/>
                    </a:p>
                  </a:txBody>
                  <a:tcPr marT="45712" marB="45712"/>
                </a:tc>
                <a:tc>
                  <a:txBody>
                    <a:bodyPr/>
                    <a:lstStyle/>
                    <a:p>
                      <a:pPr algn="ctr"/>
                      <a:r>
                        <a:rPr lang="ar-SA" sz="2400" dirty="0" smtClean="0"/>
                        <a:t>اسم المورد</a:t>
                      </a:r>
                      <a:endParaRPr lang="en-GB" sz="2400" dirty="0"/>
                    </a:p>
                  </a:txBody>
                  <a:tcPr marT="45712" marB="45712"/>
                </a:tc>
                <a:tc>
                  <a:txBody>
                    <a:bodyPr/>
                    <a:lstStyle/>
                    <a:p>
                      <a:pPr algn="ctr"/>
                      <a:r>
                        <a:rPr lang="ar-SA" sz="2400" dirty="0" smtClean="0"/>
                        <a:t>المبلغ</a:t>
                      </a:r>
                      <a:r>
                        <a:rPr lang="ar-SA" sz="2400" baseline="0" dirty="0" smtClean="0"/>
                        <a:t> (بالريال)</a:t>
                      </a:r>
                      <a:endParaRPr lang="en-GB" sz="2400" dirty="0"/>
                    </a:p>
                  </a:txBody>
                  <a:tcPr marT="45712" marB="45712"/>
                </a:tc>
              </a:tr>
              <a:tr h="609476">
                <a:tc>
                  <a:txBody>
                    <a:bodyPr/>
                    <a:lstStyle/>
                    <a:p>
                      <a:pPr algn="ctr"/>
                      <a:r>
                        <a:rPr lang="ar-SA" sz="2400" dirty="0" smtClean="0"/>
                        <a:t>1/1</a:t>
                      </a:r>
                      <a:endParaRPr lang="en-GB" sz="2400" dirty="0"/>
                    </a:p>
                  </a:txBody>
                  <a:tcPr marT="45712" marB="45712"/>
                </a:tc>
                <a:tc>
                  <a:txBody>
                    <a:bodyPr/>
                    <a:lstStyle/>
                    <a:p>
                      <a:pPr algn="ctr"/>
                      <a:r>
                        <a:rPr lang="ar-SA" sz="2800" dirty="0" smtClean="0"/>
                        <a:t>-</a:t>
                      </a:r>
                      <a:endParaRPr lang="en-GB" sz="2800" dirty="0"/>
                    </a:p>
                  </a:txBody>
                  <a:tcPr marT="45712" marB="45712"/>
                </a:tc>
                <a:tc>
                  <a:txBody>
                    <a:bodyPr/>
                    <a:lstStyle/>
                    <a:p>
                      <a:pPr algn="ctr"/>
                      <a:r>
                        <a:rPr lang="ar-SA" sz="2400" dirty="0" smtClean="0"/>
                        <a:t>-</a:t>
                      </a:r>
                      <a:endParaRPr lang="en-GB" sz="2400" dirty="0"/>
                    </a:p>
                  </a:txBody>
                  <a:tcPr marT="45712" marB="45712"/>
                </a:tc>
                <a:tc>
                  <a:txBody>
                    <a:bodyPr/>
                    <a:lstStyle/>
                    <a:p>
                      <a:pPr algn="ctr"/>
                      <a:r>
                        <a:rPr lang="ar-SA" sz="2400" dirty="0" smtClean="0"/>
                        <a:t>1</a:t>
                      </a:r>
                      <a:endParaRPr lang="en-GB" sz="2400" dirty="0"/>
                    </a:p>
                  </a:txBody>
                  <a:tcPr marT="45712" marB="45712"/>
                </a:tc>
                <a:tc>
                  <a:txBody>
                    <a:bodyPr/>
                    <a:lstStyle/>
                    <a:p>
                      <a:pPr algn="r"/>
                      <a:r>
                        <a:rPr lang="ar-SA" sz="2800" dirty="0" smtClean="0"/>
                        <a:t>منشأة الرياض</a:t>
                      </a:r>
                      <a:endParaRPr lang="en-GB" sz="2800" dirty="0"/>
                    </a:p>
                  </a:txBody>
                  <a:tcPr marT="45712" marB="45712"/>
                </a:tc>
                <a:tc>
                  <a:txBody>
                    <a:bodyPr/>
                    <a:lstStyle/>
                    <a:p>
                      <a:pPr algn="r"/>
                      <a:r>
                        <a:rPr lang="ar-SA" sz="2400" dirty="0" smtClean="0"/>
                        <a:t>550000</a:t>
                      </a:r>
                      <a:endParaRPr lang="en-GB" sz="2400" dirty="0"/>
                    </a:p>
                  </a:txBody>
                  <a:tcPr marT="45712" marB="45712"/>
                </a:tc>
              </a:tr>
              <a:tr h="609476">
                <a:tc>
                  <a:txBody>
                    <a:bodyPr/>
                    <a:lstStyle/>
                    <a:p>
                      <a:pPr algn="ctr"/>
                      <a:r>
                        <a:rPr lang="ar-SA" sz="2400" dirty="0" smtClean="0"/>
                        <a:t>1/6</a:t>
                      </a:r>
                      <a:endParaRPr lang="en-GB" sz="2400" dirty="0"/>
                    </a:p>
                  </a:txBody>
                  <a:tcPr marT="45712" marB="45712">
                    <a:solidFill>
                      <a:schemeClr val="accent6">
                        <a:lumMod val="20000"/>
                        <a:lumOff val="80000"/>
                      </a:schemeClr>
                    </a:solidFill>
                  </a:tcPr>
                </a:tc>
                <a:tc>
                  <a:txBody>
                    <a:bodyPr/>
                    <a:lstStyle/>
                    <a:p>
                      <a:pPr algn="ctr"/>
                      <a:r>
                        <a:rPr lang="ar-SA" sz="2800" dirty="0" smtClean="0"/>
                        <a:t>-</a:t>
                      </a:r>
                      <a:endParaRPr lang="en-GB" sz="2800" dirty="0"/>
                    </a:p>
                  </a:txBody>
                  <a:tcPr marT="45712" marB="45712">
                    <a:solidFill>
                      <a:schemeClr val="accent6">
                        <a:lumMod val="20000"/>
                        <a:lumOff val="80000"/>
                      </a:schemeClr>
                    </a:solidFill>
                  </a:tcPr>
                </a:tc>
                <a:tc>
                  <a:txBody>
                    <a:bodyPr/>
                    <a:lstStyle/>
                    <a:p>
                      <a:pPr algn="ctr"/>
                      <a:r>
                        <a:rPr lang="ar-SA" sz="2400" dirty="0" smtClean="0"/>
                        <a:t>-</a:t>
                      </a:r>
                      <a:endParaRPr lang="en-GB" sz="2400" dirty="0"/>
                    </a:p>
                  </a:txBody>
                  <a:tcPr marT="45712" marB="45712">
                    <a:solidFill>
                      <a:schemeClr val="accent6">
                        <a:lumMod val="20000"/>
                        <a:lumOff val="80000"/>
                      </a:schemeClr>
                    </a:solidFill>
                  </a:tcPr>
                </a:tc>
                <a:tc>
                  <a:txBody>
                    <a:bodyPr/>
                    <a:lstStyle/>
                    <a:p>
                      <a:pPr algn="ctr"/>
                      <a:r>
                        <a:rPr lang="ar-SA" sz="2400" dirty="0" smtClean="0"/>
                        <a:t>2</a:t>
                      </a:r>
                      <a:endParaRPr lang="en-GB" sz="2400" dirty="0"/>
                    </a:p>
                  </a:txBody>
                  <a:tcPr marT="45712" marB="45712">
                    <a:solidFill>
                      <a:schemeClr val="accent6">
                        <a:lumMod val="20000"/>
                        <a:lumOff val="80000"/>
                      </a:schemeClr>
                    </a:solidFill>
                  </a:tcPr>
                </a:tc>
                <a:tc>
                  <a:txBody>
                    <a:bodyPr/>
                    <a:lstStyle/>
                    <a:p>
                      <a:pPr algn="r"/>
                      <a:r>
                        <a:rPr lang="ar-SA" sz="2800" dirty="0" smtClean="0"/>
                        <a:t>منشأة النجاح</a:t>
                      </a:r>
                      <a:endParaRPr lang="en-GB" sz="2800" dirty="0"/>
                    </a:p>
                  </a:txBody>
                  <a:tcPr marT="45712" marB="45712">
                    <a:solidFill>
                      <a:schemeClr val="accent6">
                        <a:lumMod val="20000"/>
                        <a:lumOff val="80000"/>
                      </a:schemeClr>
                    </a:solidFill>
                  </a:tcPr>
                </a:tc>
                <a:tc>
                  <a:txBody>
                    <a:bodyPr/>
                    <a:lstStyle/>
                    <a:p>
                      <a:pPr algn="r"/>
                      <a:r>
                        <a:rPr lang="ar-SA" sz="2400" dirty="0" smtClean="0"/>
                        <a:t>20000</a:t>
                      </a:r>
                      <a:endParaRPr lang="en-GB" sz="2400" dirty="0"/>
                    </a:p>
                  </a:txBody>
                  <a:tcPr marT="45712" marB="45712">
                    <a:solidFill>
                      <a:schemeClr val="accent6">
                        <a:lumMod val="20000"/>
                        <a:lumOff val="80000"/>
                      </a:schemeClr>
                    </a:solidFill>
                  </a:tcPr>
                </a:tc>
              </a:tr>
              <a:tr h="609476">
                <a:tc>
                  <a:txBody>
                    <a:bodyPr/>
                    <a:lstStyle/>
                    <a:p>
                      <a:pPr algn="ctr"/>
                      <a:r>
                        <a:rPr lang="ar-SA" sz="2400" dirty="0" smtClean="0"/>
                        <a:t>1/17</a:t>
                      </a:r>
                      <a:endParaRPr lang="en-GB" sz="2400" dirty="0"/>
                    </a:p>
                  </a:txBody>
                  <a:tcPr marT="45712" marB="45712"/>
                </a:tc>
                <a:tc>
                  <a:txBody>
                    <a:bodyPr/>
                    <a:lstStyle/>
                    <a:p>
                      <a:pPr algn="ctr"/>
                      <a:r>
                        <a:rPr lang="ar-SA" sz="2800" dirty="0" smtClean="0"/>
                        <a:t>-</a:t>
                      </a:r>
                      <a:endParaRPr lang="en-GB" sz="2800" dirty="0"/>
                    </a:p>
                  </a:txBody>
                  <a:tcPr marT="45712" marB="45712"/>
                </a:tc>
                <a:tc>
                  <a:txBody>
                    <a:bodyPr/>
                    <a:lstStyle/>
                    <a:p>
                      <a:pPr algn="ctr"/>
                      <a:r>
                        <a:rPr lang="ar-SA" sz="2400" dirty="0" smtClean="0"/>
                        <a:t>-</a:t>
                      </a:r>
                      <a:endParaRPr lang="en-GB" sz="2400" dirty="0"/>
                    </a:p>
                  </a:txBody>
                  <a:tcPr marT="45712" marB="45712"/>
                </a:tc>
                <a:tc>
                  <a:txBody>
                    <a:bodyPr/>
                    <a:lstStyle/>
                    <a:p>
                      <a:pPr algn="ctr"/>
                      <a:r>
                        <a:rPr lang="ar-SA" sz="2400" dirty="0" smtClean="0"/>
                        <a:t>3</a:t>
                      </a:r>
                      <a:endParaRPr lang="en-GB" sz="2400" dirty="0"/>
                    </a:p>
                  </a:txBody>
                  <a:tcPr marT="45712" marB="45712"/>
                </a:tc>
                <a:tc>
                  <a:txBody>
                    <a:bodyPr/>
                    <a:lstStyle/>
                    <a:p>
                      <a:pPr algn="r"/>
                      <a:r>
                        <a:rPr lang="ar-SA" sz="2800" dirty="0" smtClean="0"/>
                        <a:t>منشأة الفجر</a:t>
                      </a:r>
                      <a:endParaRPr lang="en-GB" sz="2800" dirty="0"/>
                    </a:p>
                  </a:txBody>
                  <a:tcPr marT="45712" marB="45712"/>
                </a:tc>
                <a:tc>
                  <a:txBody>
                    <a:bodyPr/>
                    <a:lstStyle/>
                    <a:p>
                      <a:pPr algn="r"/>
                      <a:r>
                        <a:rPr lang="ar-SA" sz="2400" dirty="0" smtClean="0"/>
                        <a:t>55000</a:t>
                      </a:r>
                      <a:endParaRPr lang="en-GB" sz="2400" dirty="0"/>
                    </a:p>
                  </a:txBody>
                  <a:tcPr marT="45712" marB="45712"/>
                </a:tc>
              </a:tr>
              <a:tr h="609476">
                <a:tc>
                  <a:txBody>
                    <a:bodyPr/>
                    <a:lstStyle/>
                    <a:p>
                      <a:pPr algn="ctr"/>
                      <a:r>
                        <a:rPr lang="ar-SA" sz="2400" dirty="0" smtClean="0"/>
                        <a:t>1/29</a:t>
                      </a:r>
                      <a:endParaRPr lang="en-GB" sz="2400" dirty="0"/>
                    </a:p>
                  </a:txBody>
                  <a:tcPr marT="45712" marB="45712">
                    <a:solidFill>
                      <a:schemeClr val="accent6">
                        <a:lumMod val="20000"/>
                        <a:lumOff val="80000"/>
                      </a:schemeClr>
                    </a:solidFill>
                  </a:tcPr>
                </a:tc>
                <a:tc>
                  <a:txBody>
                    <a:bodyPr/>
                    <a:lstStyle/>
                    <a:p>
                      <a:pPr algn="ctr"/>
                      <a:r>
                        <a:rPr lang="ar-SA" sz="2800" dirty="0" smtClean="0"/>
                        <a:t>-</a:t>
                      </a:r>
                      <a:endParaRPr lang="en-GB" sz="2800" dirty="0"/>
                    </a:p>
                  </a:txBody>
                  <a:tcPr marT="45712" marB="45712">
                    <a:solidFill>
                      <a:schemeClr val="accent6">
                        <a:lumMod val="20000"/>
                        <a:lumOff val="80000"/>
                      </a:schemeClr>
                    </a:solidFill>
                  </a:tcPr>
                </a:tc>
                <a:tc>
                  <a:txBody>
                    <a:bodyPr/>
                    <a:lstStyle/>
                    <a:p>
                      <a:pPr algn="ctr"/>
                      <a:r>
                        <a:rPr lang="ar-SA" sz="2400" dirty="0" smtClean="0"/>
                        <a:t>-</a:t>
                      </a:r>
                      <a:endParaRPr lang="en-GB" sz="2400" dirty="0"/>
                    </a:p>
                  </a:txBody>
                  <a:tcPr marT="45712" marB="45712">
                    <a:solidFill>
                      <a:schemeClr val="accent6">
                        <a:lumMod val="20000"/>
                        <a:lumOff val="80000"/>
                      </a:schemeClr>
                    </a:solidFill>
                  </a:tcPr>
                </a:tc>
                <a:tc>
                  <a:txBody>
                    <a:bodyPr/>
                    <a:lstStyle/>
                    <a:p>
                      <a:pPr algn="ctr"/>
                      <a:r>
                        <a:rPr lang="ar-SA" sz="2400" dirty="0" smtClean="0"/>
                        <a:t>4</a:t>
                      </a:r>
                      <a:endParaRPr lang="en-GB" sz="2400" dirty="0"/>
                    </a:p>
                  </a:txBody>
                  <a:tcPr marT="45712" marB="45712">
                    <a:solidFill>
                      <a:schemeClr val="accent6">
                        <a:lumMod val="20000"/>
                        <a:lumOff val="80000"/>
                      </a:schemeClr>
                    </a:solidFill>
                  </a:tcPr>
                </a:tc>
                <a:tc>
                  <a:txBody>
                    <a:bodyPr/>
                    <a:lstStyle/>
                    <a:p>
                      <a:pPr algn="r" rtl="1"/>
                      <a:r>
                        <a:rPr lang="ar-SA" sz="2800" dirty="0" smtClean="0"/>
                        <a:t>منشأة الوعد</a:t>
                      </a:r>
                      <a:endParaRPr lang="en-GB" sz="2800" dirty="0"/>
                    </a:p>
                  </a:txBody>
                  <a:tcPr marT="45712" marB="45712">
                    <a:solidFill>
                      <a:schemeClr val="accent6">
                        <a:lumMod val="20000"/>
                        <a:lumOff val="80000"/>
                      </a:schemeClr>
                    </a:solidFill>
                  </a:tcPr>
                </a:tc>
                <a:tc>
                  <a:txBody>
                    <a:bodyPr/>
                    <a:lstStyle/>
                    <a:p>
                      <a:pPr algn="r"/>
                      <a:r>
                        <a:rPr lang="ar-SA" sz="2400" dirty="0" smtClean="0"/>
                        <a:t>50000</a:t>
                      </a:r>
                      <a:endParaRPr lang="en-GB" sz="2400" dirty="0"/>
                    </a:p>
                  </a:txBody>
                  <a:tcPr marT="45712" marB="45712">
                    <a:solidFill>
                      <a:schemeClr val="accent6">
                        <a:lumMod val="20000"/>
                        <a:lumOff val="80000"/>
                      </a:schemeClr>
                    </a:solidFill>
                  </a:tcPr>
                </a:tc>
              </a:tr>
              <a:tr h="609476">
                <a:tc>
                  <a:txBody>
                    <a:bodyPr/>
                    <a:lstStyle/>
                    <a:p>
                      <a:pPr algn="ctr"/>
                      <a:r>
                        <a:rPr lang="ar-SA" sz="2400" b="1" dirty="0" smtClean="0">
                          <a:solidFill>
                            <a:srgbClr val="FF0000"/>
                          </a:solidFill>
                        </a:rPr>
                        <a:t>1/30</a:t>
                      </a:r>
                      <a:endParaRPr lang="en-GB" sz="2400" b="1" dirty="0">
                        <a:solidFill>
                          <a:srgbClr val="FF0000"/>
                        </a:solidFill>
                      </a:endParaRPr>
                    </a:p>
                  </a:txBody>
                  <a:tcPr marT="45712" marB="45712"/>
                </a:tc>
                <a:tc gridSpan="4">
                  <a:txBody>
                    <a:bodyPr/>
                    <a:lstStyle/>
                    <a:p>
                      <a:pPr algn="r" rtl="1"/>
                      <a:r>
                        <a:rPr lang="ar-SA" sz="2400" b="1" dirty="0" smtClean="0">
                          <a:solidFill>
                            <a:srgbClr val="FF0000"/>
                          </a:solidFill>
                        </a:rPr>
                        <a:t>الإجمالي</a:t>
                      </a:r>
                      <a:endParaRPr lang="en-GB" sz="2400" b="1" dirty="0">
                        <a:solidFill>
                          <a:srgbClr val="FF0000"/>
                        </a:solidFill>
                      </a:endParaRPr>
                    </a:p>
                  </a:txBody>
                  <a:tcPr marT="45712" marB="45712"/>
                </a:tc>
                <a:tc hMerge="1">
                  <a:txBody>
                    <a:bodyPr/>
                    <a:lstStyle/>
                    <a:p>
                      <a:endParaRPr lang="en-GB" sz="2400" dirty="0"/>
                    </a:p>
                  </a:txBody>
                  <a:tcPr/>
                </a:tc>
                <a:tc hMerge="1">
                  <a:txBody>
                    <a:bodyPr/>
                    <a:lstStyle/>
                    <a:p>
                      <a:endParaRPr lang="en-GB" sz="2400" dirty="0"/>
                    </a:p>
                  </a:txBody>
                  <a:tcPr/>
                </a:tc>
                <a:tc hMerge="1">
                  <a:txBody>
                    <a:bodyPr/>
                    <a:lstStyle/>
                    <a:p>
                      <a:pPr algn="r"/>
                      <a:endParaRPr lang="en-GB" sz="2400" dirty="0"/>
                    </a:p>
                  </a:txBody>
                  <a:tcPr/>
                </a:tc>
                <a:tc>
                  <a:txBody>
                    <a:bodyPr/>
                    <a:lstStyle/>
                    <a:p>
                      <a:pPr algn="r"/>
                      <a:r>
                        <a:rPr lang="ar-SA" sz="2400" b="1" dirty="0" smtClean="0">
                          <a:solidFill>
                            <a:srgbClr val="FF0000"/>
                          </a:solidFill>
                        </a:rPr>
                        <a:t>190000</a:t>
                      </a:r>
                      <a:endParaRPr lang="en-GB" sz="2400" b="1" dirty="0">
                        <a:solidFill>
                          <a:srgbClr val="FF0000"/>
                        </a:solidFill>
                      </a:endParaRPr>
                    </a:p>
                  </a:txBody>
                  <a:tcPr marT="45712" marB="45712"/>
                </a:tc>
              </a:tr>
            </a:tbl>
          </a:graphicData>
        </a:graphic>
      </p:graphicFrame>
      <p:sp>
        <p:nvSpPr>
          <p:cNvPr id="293939"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F9152C23-58E0-43B1-8830-C50A53ED907B}" type="slidenum">
              <a:rPr lang="ar-SA" altLang="en-US" sz="1200" smtClean="0">
                <a:solidFill>
                  <a:schemeClr val="bg1"/>
                </a:solidFill>
              </a:rPr>
              <a:pPr eaLnBrk="1" hangingPunct="1">
                <a:spcBef>
                  <a:spcPct val="0"/>
                </a:spcBef>
                <a:buFontTx/>
                <a:buNone/>
              </a:pPr>
              <a:t>12</a:t>
            </a:fld>
            <a:endParaRPr lang="en-US" altLang="en-US" sz="1200" smtClean="0">
              <a:solidFill>
                <a:schemeClr val="bg1"/>
              </a:solidFill>
            </a:endParaRPr>
          </a:p>
        </p:txBody>
      </p:sp>
    </p:spTree>
    <p:extLst>
      <p:ext uri="{BB962C8B-B14F-4D97-AF65-F5344CB8AC3E}">
        <p14:creationId xmlns:p14="http://schemas.microsoft.com/office/powerpoint/2010/main" val="128939448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defRPr/>
            </a:pPr>
            <a:r>
              <a:rPr lang="ar-SA" sz="3200" b="1" dirty="0" smtClean="0"/>
              <a:t>دفتر يومية مردودات المشتريات</a:t>
            </a:r>
            <a:r>
              <a:rPr lang="en-GB" sz="3200" dirty="0" smtClean="0">
                <a:solidFill>
                  <a:srgbClr val="FF0000"/>
                </a:solidFill>
              </a:rPr>
              <a:t>Purchases Returns  Journal </a:t>
            </a:r>
            <a:endParaRPr lang="en-GB" sz="3200" dirty="0"/>
          </a:p>
        </p:txBody>
      </p:sp>
      <p:sp>
        <p:nvSpPr>
          <p:cNvPr id="3" name="Content Placeholder 2"/>
          <p:cNvSpPr>
            <a:spLocks noGrp="1"/>
          </p:cNvSpPr>
          <p:nvPr>
            <p:ph idx="1"/>
          </p:nvPr>
        </p:nvSpPr>
        <p:spPr/>
        <p:txBody>
          <a:bodyPr/>
          <a:lstStyle/>
          <a:p>
            <a:pPr algn="just" rtl="1">
              <a:lnSpc>
                <a:spcPct val="150000"/>
              </a:lnSpc>
            </a:pPr>
            <a:r>
              <a:rPr lang="ar-SA" altLang="en-US" sz="2800" dirty="0" smtClean="0">
                <a:solidFill>
                  <a:srgbClr val="7030A0"/>
                </a:solidFill>
                <a:cs typeface="Arial" pitchFamily="34" charset="0"/>
              </a:rPr>
              <a:t>إذا تكررت عمليات مردودات المشتريات</a:t>
            </a:r>
            <a:r>
              <a:rPr lang="ar-SA" altLang="en-US" sz="2800" dirty="0" smtClean="0">
                <a:cs typeface="Arial" pitchFamily="34" charset="0"/>
              </a:rPr>
              <a:t>، يجب أن تخصص لها يومية مساعدة مستقلة، بحيث يسجل فيها الطرف المدين فقط وهو المورد باعتبار أن الطرف الآخر وهو مردودات المشتريات يعتبر دائن، وترحل العمليات المسجلة أولاً بأول، إلى الحسابات الشخصية للدائنين بدفتر أستاذ مساعد الدائنين.</a:t>
            </a:r>
          </a:p>
          <a:p>
            <a:pPr algn="just" rtl="1">
              <a:lnSpc>
                <a:spcPct val="150000"/>
              </a:lnSpc>
            </a:pPr>
            <a:r>
              <a:rPr lang="ar-SA" altLang="en-US" sz="2800" dirty="0" smtClean="0">
                <a:solidFill>
                  <a:srgbClr val="FF3300"/>
                </a:solidFill>
                <a:cs typeface="Arial" pitchFamily="34" charset="0"/>
              </a:rPr>
              <a:t>يأخذ دفتر يومية مردودات المشتريات نفس شكل دفتر يومية المشتريات الآجلة</a:t>
            </a:r>
          </a:p>
          <a:p>
            <a:pPr>
              <a:lnSpc>
                <a:spcPct val="150000"/>
              </a:lnSpc>
            </a:pPr>
            <a:endParaRPr lang="en-GB" altLang="en-US" sz="2800" dirty="0" smtClean="0">
              <a:cs typeface="Arial" pitchFamily="34" charset="0"/>
            </a:endParaRPr>
          </a:p>
        </p:txBody>
      </p:sp>
      <p:sp>
        <p:nvSpPr>
          <p:cNvPr id="294916"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FB2BCB2B-CD60-4A5D-B7FB-B67F67321C3C}" type="slidenum">
              <a:rPr lang="ar-SA" altLang="en-US" sz="1200" smtClean="0">
                <a:solidFill>
                  <a:schemeClr val="bg1"/>
                </a:solidFill>
              </a:rPr>
              <a:pPr eaLnBrk="1" hangingPunct="1">
                <a:spcBef>
                  <a:spcPct val="0"/>
                </a:spcBef>
                <a:buFontTx/>
                <a:buNone/>
              </a:pPr>
              <a:t>13</a:t>
            </a:fld>
            <a:endParaRPr lang="en-US" altLang="en-US" sz="1200" smtClean="0">
              <a:solidFill>
                <a:schemeClr val="bg1"/>
              </a:solidFill>
            </a:endParaRPr>
          </a:p>
        </p:txBody>
      </p:sp>
    </p:spTree>
    <p:extLst>
      <p:ext uri="{BB962C8B-B14F-4D97-AF65-F5344CB8AC3E}">
        <p14:creationId xmlns:p14="http://schemas.microsoft.com/office/powerpoint/2010/main" val="300274115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defRPr/>
            </a:pPr>
            <a:r>
              <a:rPr lang="en-US" sz="3600" b="1" dirty="0" smtClean="0"/>
              <a:t> </a:t>
            </a:r>
            <a:r>
              <a:rPr lang="ar-SA" sz="3600" b="1" dirty="0" smtClean="0"/>
              <a:t>معالجة الأخطاء المحاسبية </a:t>
            </a:r>
            <a:br>
              <a:rPr lang="ar-SA" sz="3600" b="1" dirty="0" smtClean="0"/>
            </a:br>
            <a:r>
              <a:rPr lang="ar-SA" sz="3600" b="1" dirty="0" smtClean="0"/>
              <a:t>  </a:t>
            </a:r>
            <a:r>
              <a:rPr lang="en-US" sz="3600" b="1" dirty="0" smtClean="0">
                <a:solidFill>
                  <a:srgbClr val="FF0000"/>
                </a:solidFill>
                <a:cs typeface="Arial" pitchFamily="34" charset="0"/>
              </a:rPr>
              <a:t>Accounting Adjustment                          </a:t>
            </a:r>
            <a:r>
              <a:rPr lang="ar-SA" sz="3600" b="1" dirty="0" smtClean="0">
                <a:solidFill>
                  <a:srgbClr val="FF0000"/>
                </a:solidFill>
                <a:cs typeface="Arial" pitchFamily="34" charset="0"/>
              </a:rPr>
              <a:t> </a:t>
            </a:r>
            <a:r>
              <a:rPr lang="en-US" sz="3600" b="1" dirty="0" smtClean="0">
                <a:solidFill>
                  <a:srgbClr val="FF0000"/>
                </a:solidFill>
                <a:cs typeface="Arial" pitchFamily="34" charset="0"/>
              </a:rPr>
              <a:t>Errors</a:t>
            </a:r>
            <a:endParaRPr lang="ar-SA" sz="3600" b="1" dirty="0"/>
          </a:p>
        </p:txBody>
      </p:sp>
      <p:sp>
        <p:nvSpPr>
          <p:cNvPr id="3" name="Content Placeholder 2"/>
          <p:cNvSpPr>
            <a:spLocks noGrp="1"/>
          </p:cNvSpPr>
          <p:nvPr>
            <p:ph idx="1"/>
          </p:nvPr>
        </p:nvSpPr>
        <p:spPr>
          <a:xfrm>
            <a:off x="200472" y="1268760"/>
            <a:ext cx="9532168" cy="4525963"/>
          </a:xfrm>
        </p:spPr>
        <p:txBody>
          <a:bodyPr/>
          <a:lstStyle/>
          <a:p>
            <a:pPr rtl="1">
              <a:defRPr/>
            </a:pPr>
            <a:r>
              <a:rPr lang="ar-SA" sz="3600" b="1" dirty="0" smtClean="0">
                <a:solidFill>
                  <a:srgbClr val="FF0000"/>
                </a:solidFill>
                <a:effectLst>
                  <a:outerShdw blurRad="38100" dist="38100" dir="2700000" algn="tl">
                    <a:srgbClr val="FFFFFF"/>
                  </a:outerShdw>
                </a:effectLst>
              </a:rPr>
              <a:t>أنواع الأخطاء المحاسبية</a:t>
            </a:r>
          </a:p>
          <a:p>
            <a:pPr marL="609600" indent="-609600" rtl="1" eaLnBrk="1" hangingPunct="1">
              <a:buFont typeface="Arial" pitchFamily="34" charset="0"/>
              <a:buAutoNum type="arabicPeriod"/>
              <a:defRPr/>
            </a:pPr>
            <a:r>
              <a:rPr lang="ar-SA" sz="2000" dirty="0" smtClean="0"/>
              <a:t>أخطاء </a:t>
            </a:r>
            <a:r>
              <a:rPr lang="ar-SA" sz="2000" b="1" u="sng" dirty="0" smtClean="0">
                <a:solidFill>
                  <a:srgbClr val="002060"/>
                </a:solidFill>
              </a:rPr>
              <a:t>الحذف والسهو</a:t>
            </a:r>
            <a:r>
              <a:rPr lang="ar-SA" sz="2000" dirty="0" smtClean="0">
                <a:solidFill>
                  <a:srgbClr val="002060"/>
                </a:solidFill>
              </a:rPr>
              <a:t> </a:t>
            </a:r>
            <a:r>
              <a:rPr lang="ar-SA" sz="2000" dirty="0" smtClean="0"/>
              <a:t>(الكلى أوالجزئى).</a:t>
            </a:r>
          </a:p>
          <a:p>
            <a:pPr marL="609600" indent="-609600" rtl="1" eaLnBrk="1" hangingPunct="1">
              <a:buFont typeface="Arial" pitchFamily="34" charset="0"/>
              <a:buAutoNum type="arabicPeriod"/>
              <a:defRPr/>
            </a:pPr>
            <a:r>
              <a:rPr lang="ar-SA" sz="2000" b="1" u="sng" dirty="0" smtClean="0">
                <a:solidFill>
                  <a:srgbClr val="002060"/>
                </a:solidFill>
              </a:rPr>
              <a:t>الأخطاء الكتابية</a:t>
            </a:r>
            <a:r>
              <a:rPr lang="ar-SA" sz="2000" dirty="0" smtClean="0">
                <a:solidFill>
                  <a:srgbClr val="002060"/>
                </a:solidFill>
              </a:rPr>
              <a:t> </a:t>
            </a:r>
            <a:r>
              <a:rPr lang="ar-SA" sz="2000" dirty="0" smtClean="0"/>
              <a:t>(أخطاء عند التسجيل في اليومية أو الترحيل للأستاذ).</a:t>
            </a:r>
          </a:p>
          <a:p>
            <a:pPr marL="609600" indent="-609600" rtl="1" eaLnBrk="1" hangingPunct="1">
              <a:buFont typeface="Arial" pitchFamily="34" charset="0"/>
              <a:buAutoNum type="arabicPeriod"/>
              <a:defRPr/>
            </a:pPr>
            <a:r>
              <a:rPr lang="ar-SA" sz="2000" b="1" u="sng" dirty="0" smtClean="0">
                <a:solidFill>
                  <a:srgbClr val="002060"/>
                </a:solidFill>
              </a:rPr>
              <a:t>الأخطاء الفنية</a:t>
            </a:r>
            <a:r>
              <a:rPr lang="ar-SA" sz="2000" dirty="0" smtClean="0">
                <a:solidFill>
                  <a:srgbClr val="002060"/>
                </a:solidFill>
              </a:rPr>
              <a:t> </a:t>
            </a:r>
            <a:r>
              <a:rPr lang="ar-SA" sz="2000" dirty="0" smtClean="0"/>
              <a:t>(أخطاء في التوجيه المحاسبى أو عدم التطبيق السليم للقواعد المحاسبية).</a:t>
            </a:r>
          </a:p>
          <a:p>
            <a:pPr marL="609600" indent="-609600" algn="just" rtl="1" eaLnBrk="1" hangingPunct="1">
              <a:buFont typeface="Arial" pitchFamily="34" charset="0"/>
              <a:buAutoNum type="arabicPeriod"/>
              <a:defRPr/>
            </a:pPr>
            <a:r>
              <a:rPr lang="ar-SA" sz="2000" b="1" u="sng" dirty="0" smtClean="0">
                <a:solidFill>
                  <a:srgbClr val="002060"/>
                </a:solidFill>
              </a:rPr>
              <a:t>الأخطاء المتكافئة</a:t>
            </a:r>
            <a:r>
              <a:rPr lang="ar-SA" sz="2000" dirty="0" smtClean="0"/>
              <a:t> (المعوضة) أو التي يعوض بعضها البعض مثل زيادة حساب المدينين بدلا من حساب أوراق القبض فكلاهما حساب مدين.</a:t>
            </a:r>
          </a:p>
          <a:p>
            <a:pPr marL="0" indent="0" algn="just">
              <a:defRPr/>
            </a:pPr>
            <a:r>
              <a:rPr lang="ar-SA" sz="3600" b="1" dirty="0">
                <a:solidFill>
                  <a:srgbClr val="FF0000"/>
                </a:solidFill>
                <a:effectLst>
                  <a:outerShdw blurRad="38100" dist="38100" dir="2700000" algn="tl">
                    <a:srgbClr val="FFFFFF"/>
                  </a:outerShdw>
                </a:effectLst>
              </a:rPr>
              <a:t>تبويب الأخطاء المحاسبية </a:t>
            </a:r>
            <a:r>
              <a:rPr lang="en-US" sz="2000" b="1" dirty="0">
                <a:solidFill>
                  <a:srgbClr val="7030A0"/>
                </a:solidFill>
                <a:ea typeface="+mj-ea"/>
                <a:cs typeface="Arial" pitchFamily="34" charset="0"/>
              </a:rPr>
              <a:t>Accounting Errors </a:t>
            </a:r>
            <a:r>
              <a:rPr lang="en-US" sz="2000" b="1" dirty="0" smtClean="0">
                <a:solidFill>
                  <a:srgbClr val="7030A0"/>
                </a:solidFill>
                <a:ea typeface="+mj-ea"/>
                <a:cs typeface="Arial" pitchFamily="34" charset="0"/>
              </a:rPr>
              <a:t>Classification</a:t>
            </a:r>
            <a:endParaRPr lang="en-US" sz="2000" b="1" dirty="0" smtClean="0">
              <a:solidFill>
                <a:srgbClr val="7030A0"/>
              </a:solidFill>
            </a:endParaRPr>
          </a:p>
          <a:p>
            <a:pPr marL="609600" lvl="0" indent="-609600">
              <a:buFont typeface="Arial" pitchFamily="34" charset="0"/>
              <a:buAutoNum type="arabicPeriod"/>
              <a:defRPr/>
            </a:pPr>
            <a:r>
              <a:rPr lang="ar-SA" sz="2000" b="1" u="sng" dirty="0">
                <a:solidFill>
                  <a:srgbClr val="002060"/>
                </a:solidFill>
              </a:rPr>
              <a:t>حسب مصدر الخطأ:</a:t>
            </a:r>
            <a:r>
              <a:rPr lang="ar-SA" sz="2000" dirty="0">
                <a:solidFill>
                  <a:srgbClr val="002060"/>
                </a:solidFill>
              </a:rPr>
              <a:t> </a:t>
            </a:r>
            <a:r>
              <a:rPr lang="ar-SA" sz="2000" dirty="0"/>
              <a:t>(أخطاء الحذف والسهو- أخطاء الارتكاب)</a:t>
            </a:r>
          </a:p>
          <a:p>
            <a:pPr marL="609600" lvl="0" indent="-609600">
              <a:buFont typeface="Arial" pitchFamily="34" charset="0"/>
              <a:buAutoNum type="arabicPeriod"/>
              <a:defRPr/>
            </a:pPr>
            <a:r>
              <a:rPr lang="ar-SA" sz="2000" b="1" u="sng" dirty="0">
                <a:solidFill>
                  <a:srgbClr val="002060"/>
                </a:solidFill>
              </a:rPr>
              <a:t>حسب مكان حدوث الخطأ</a:t>
            </a:r>
            <a:r>
              <a:rPr lang="ar-SA" sz="2000" b="1" dirty="0">
                <a:solidFill>
                  <a:srgbClr val="002060"/>
                </a:solidFill>
              </a:rPr>
              <a:t>: </a:t>
            </a:r>
            <a:r>
              <a:rPr lang="ar-SA" sz="2000" dirty="0"/>
              <a:t>(اليومية- الأستاذ- ميزان المراجعة- القوائم المالية).</a:t>
            </a:r>
          </a:p>
          <a:p>
            <a:pPr marL="609600" lvl="0" indent="-609600" algn="just">
              <a:buFont typeface="Arial" pitchFamily="34" charset="0"/>
              <a:buAutoNum type="arabicPeriod"/>
              <a:defRPr/>
            </a:pPr>
            <a:r>
              <a:rPr lang="ar-SA" sz="2000" b="1" u="sng" dirty="0">
                <a:solidFill>
                  <a:srgbClr val="002060"/>
                </a:solidFill>
              </a:rPr>
              <a:t>حسب تأثير الخطأ على توازن ميزان المراجعة</a:t>
            </a:r>
            <a:r>
              <a:rPr lang="ar-SA" sz="2000" b="1" dirty="0">
                <a:solidFill>
                  <a:srgbClr val="002060"/>
                </a:solidFill>
              </a:rPr>
              <a:t>: </a:t>
            </a:r>
            <a:r>
              <a:rPr lang="ar-SA" sz="2000" b="1" dirty="0"/>
              <a:t>(</a:t>
            </a:r>
            <a:r>
              <a:rPr lang="ar-SA" sz="2000" dirty="0"/>
              <a:t>أخطاء لا تؤثر على التوازن - أخطاء تؤثر على التوازن).</a:t>
            </a:r>
          </a:p>
          <a:p>
            <a:pPr marL="609600" lvl="0" indent="-609600">
              <a:buFont typeface="Arial" pitchFamily="34" charset="0"/>
              <a:buAutoNum type="arabicPeriod"/>
              <a:defRPr/>
            </a:pPr>
            <a:r>
              <a:rPr lang="ar-SA" sz="2000" b="1" u="sng" dirty="0">
                <a:solidFill>
                  <a:srgbClr val="002060"/>
                </a:solidFill>
              </a:rPr>
              <a:t>حسب توقيت اكتشاف الخطأ: </a:t>
            </a:r>
            <a:r>
              <a:rPr lang="ar-SA" sz="2000" dirty="0"/>
              <a:t>(أخطاء تكتشف خلال الفترة وقبل اقفال الحسابات- أخطاء تكتشف في فترة مالية تالية).</a:t>
            </a:r>
            <a:endParaRPr lang="en-US" sz="2000" dirty="0"/>
          </a:p>
          <a:p>
            <a:pPr rtl="1">
              <a:defRPr/>
            </a:pPr>
            <a:endParaRPr lang="ar-SA" dirty="0"/>
          </a:p>
        </p:txBody>
      </p:sp>
      <p:sp>
        <p:nvSpPr>
          <p:cNvPr id="299012"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3C3C2CA6-C664-444C-A176-8A7429C3EA85}" type="slidenum">
              <a:rPr lang="ar-SA" altLang="en-US" sz="1200" smtClean="0">
                <a:solidFill>
                  <a:schemeClr val="bg1"/>
                </a:solidFill>
              </a:rPr>
              <a:pPr eaLnBrk="1" hangingPunct="1">
                <a:spcBef>
                  <a:spcPct val="0"/>
                </a:spcBef>
                <a:buFontTx/>
                <a:buNone/>
              </a:pPr>
              <a:t>14</a:t>
            </a:fld>
            <a:endParaRPr lang="en-US" altLang="en-US" sz="1200" smtClean="0">
              <a:solidFill>
                <a:schemeClr val="bg1"/>
              </a:solidFill>
            </a:endParaRPr>
          </a:p>
        </p:txBody>
      </p:sp>
    </p:spTree>
    <p:extLst>
      <p:ext uri="{BB962C8B-B14F-4D97-AF65-F5344CB8AC3E}">
        <p14:creationId xmlns:p14="http://schemas.microsoft.com/office/powerpoint/2010/main" val="22710720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linds(horizontal)">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blinds(horizontal)">
                                      <p:cBhvr>
                                        <p:cTn id="42" dur="5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blinds(horizontal)">
                                      <p:cBhvr>
                                        <p:cTn id="47" dur="500"/>
                                        <p:tgtEl>
                                          <p:spTgt spid="3">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3">
                                            <p:txEl>
                                              <p:pRg st="8" end="8"/>
                                            </p:txEl>
                                          </p:spTgt>
                                        </p:tgtEl>
                                        <p:attrNameLst>
                                          <p:attrName>style.visibility</p:attrName>
                                        </p:attrNameLst>
                                      </p:cBhvr>
                                      <p:to>
                                        <p:strVal val="visible"/>
                                      </p:to>
                                    </p:set>
                                    <p:animEffect transition="in" filter="blinds(horizontal)">
                                      <p:cBhvr>
                                        <p:cTn id="52" dur="500"/>
                                        <p:tgtEl>
                                          <p:spTgt spid="3">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3">
                                            <p:txEl>
                                              <p:pRg st="9" end="9"/>
                                            </p:txEl>
                                          </p:spTgt>
                                        </p:tgtEl>
                                        <p:attrNameLst>
                                          <p:attrName>style.visibility</p:attrName>
                                        </p:attrNameLst>
                                      </p:cBhvr>
                                      <p:to>
                                        <p:strVal val="visible"/>
                                      </p:to>
                                    </p:set>
                                    <p:animEffect transition="in" filter="blinds(horizontal)">
                                      <p:cBhvr>
                                        <p:cTn id="5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ltLang="en-US" sz="3600" b="1" smtClean="0">
                <a:solidFill>
                  <a:srgbClr val="FF0000"/>
                </a:solidFill>
                <a:cs typeface="Arial" pitchFamily="34" charset="0"/>
              </a:rPr>
              <a:t>الوسائل المحاسبية لاكتشاف الأخطاء</a:t>
            </a:r>
            <a:endParaRPr lang="ar-SA" altLang="en-US" sz="3600" smtClean="0">
              <a:solidFill>
                <a:srgbClr val="FF0000"/>
              </a:solidFill>
              <a:cs typeface="Arial" pitchFamily="34" charset="0"/>
            </a:endParaRPr>
          </a:p>
        </p:txBody>
      </p:sp>
      <p:sp>
        <p:nvSpPr>
          <p:cNvPr id="3" name="Content Placeholder 2"/>
          <p:cNvSpPr>
            <a:spLocks noGrp="1"/>
          </p:cNvSpPr>
          <p:nvPr>
            <p:ph idx="1"/>
          </p:nvPr>
        </p:nvSpPr>
        <p:spPr>
          <a:xfrm>
            <a:off x="228600" y="1600200"/>
            <a:ext cx="9182100" cy="4525963"/>
          </a:xfrm>
        </p:spPr>
        <p:txBody>
          <a:bodyPr/>
          <a:lstStyle/>
          <a:p>
            <a:pPr marL="609600" indent="-609600" rtl="1" eaLnBrk="1" hangingPunct="1">
              <a:buFont typeface="Arial" pitchFamily="34" charset="0"/>
              <a:buAutoNum type="arabicPeriod"/>
              <a:defRPr/>
            </a:pPr>
            <a:r>
              <a:rPr lang="ar-SA" dirty="0" smtClean="0">
                <a:effectLst>
                  <a:outerShdw blurRad="38100" dist="38100" dir="2700000" algn="tl">
                    <a:srgbClr val="C0C0C0"/>
                  </a:outerShdw>
                </a:effectLst>
              </a:rPr>
              <a:t>إعداد ميزان المراجعة</a:t>
            </a:r>
          </a:p>
          <a:p>
            <a:pPr marL="609600" indent="-609600" rtl="1" eaLnBrk="1" hangingPunct="1">
              <a:buFont typeface="Arial" pitchFamily="34" charset="0"/>
              <a:buAutoNum type="arabicPeriod"/>
              <a:defRPr/>
            </a:pPr>
            <a:r>
              <a:rPr lang="ar-SA" dirty="0" smtClean="0">
                <a:effectLst>
                  <a:outerShdw blurRad="38100" dist="38100" dir="2700000" algn="tl">
                    <a:srgbClr val="C0C0C0"/>
                  </a:outerShdw>
                </a:effectLst>
              </a:rPr>
              <a:t>مراجعة كشوف حسابات البنوك وإعداد مذكرات التسوية</a:t>
            </a:r>
          </a:p>
          <a:p>
            <a:pPr marL="609600" indent="-609600" rtl="1" eaLnBrk="1" hangingPunct="1">
              <a:buFont typeface="Arial" pitchFamily="34" charset="0"/>
              <a:buAutoNum type="arabicPeriod"/>
              <a:defRPr/>
            </a:pPr>
            <a:r>
              <a:rPr lang="ar-SA" dirty="0" smtClean="0">
                <a:effectLst>
                  <a:outerShdw blurRad="38100" dist="38100" dir="2700000" algn="tl">
                    <a:srgbClr val="C0C0C0"/>
                  </a:outerShdw>
                </a:effectLst>
              </a:rPr>
              <a:t>وجود دورات مستنديه واضحة لكل عملية (مشتريات- مبيعات..).</a:t>
            </a:r>
          </a:p>
          <a:p>
            <a:pPr marL="609600" indent="-609600" rtl="1" eaLnBrk="1" hangingPunct="1">
              <a:buFont typeface="Arial" pitchFamily="34" charset="0"/>
              <a:buAutoNum type="arabicPeriod"/>
              <a:defRPr/>
            </a:pPr>
            <a:r>
              <a:rPr lang="ar-SA" dirty="0" smtClean="0">
                <a:effectLst>
                  <a:outerShdw blurRad="38100" dist="38100" dir="2700000" algn="tl">
                    <a:srgbClr val="C0C0C0"/>
                  </a:outerShdw>
                </a:effectLst>
              </a:rPr>
              <a:t>وجود قسم للمراجعة الداخلية</a:t>
            </a:r>
          </a:p>
          <a:p>
            <a:pPr marL="609600" indent="-609600" rtl="1" eaLnBrk="1" hangingPunct="1">
              <a:buFont typeface="Arial" pitchFamily="34" charset="0"/>
              <a:buAutoNum type="arabicPeriod"/>
              <a:defRPr/>
            </a:pPr>
            <a:r>
              <a:rPr lang="ar-SA" dirty="0" smtClean="0">
                <a:effectLst>
                  <a:outerShdw blurRad="38100" dist="38100" dir="2700000" algn="tl">
                    <a:srgbClr val="C0C0C0"/>
                  </a:outerShdw>
                </a:effectLst>
              </a:rPr>
              <a:t>المراجعة </a:t>
            </a:r>
            <a:r>
              <a:rPr lang="ar-SA" dirty="0" err="1" smtClean="0">
                <a:effectLst>
                  <a:outerShdw blurRad="38100" dist="38100" dir="2700000" algn="tl">
                    <a:srgbClr val="C0C0C0"/>
                  </a:outerShdw>
                </a:effectLst>
              </a:rPr>
              <a:t>المستندية</a:t>
            </a:r>
            <a:endParaRPr lang="ar-SA" dirty="0" smtClean="0">
              <a:effectLst>
                <a:outerShdw blurRad="38100" dist="38100" dir="2700000" algn="tl">
                  <a:srgbClr val="C0C0C0"/>
                </a:outerShdw>
              </a:effectLst>
            </a:endParaRPr>
          </a:p>
          <a:p>
            <a:pPr marL="609600" indent="-609600" rtl="1" eaLnBrk="1" hangingPunct="1">
              <a:buFont typeface="Arial" pitchFamily="34" charset="0"/>
              <a:buAutoNum type="arabicPeriod"/>
              <a:defRPr/>
            </a:pPr>
            <a:r>
              <a:rPr lang="ar-SA" dirty="0" smtClean="0">
                <a:effectLst>
                  <a:outerShdw blurRad="38100" dist="38100" dir="2700000" algn="tl">
                    <a:srgbClr val="C0C0C0"/>
                  </a:outerShdw>
                </a:effectLst>
              </a:rPr>
              <a:t>استخدام أسلوب المصادقات في التحقق من أرصدة العملاء</a:t>
            </a:r>
            <a:endParaRPr lang="en-US" dirty="0" smtClean="0">
              <a:effectLst>
                <a:outerShdw blurRad="38100" dist="38100" dir="2700000" algn="tl">
                  <a:srgbClr val="C0C0C0"/>
                </a:outerShdw>
              </a:effectLst>
            </a:endParaRPr>
          </a:p>
          <a:p>
            <a:pPr>
              <a:defRPr/>
            </a:pPr>
            <a:endParaRPr lang="ar-SA" dirty="0"/>
          </a:p>
        </p:txBody>
      </p:sp>
      <p:sp>
        <p:nvSpPr>
          <p:cNvPr id="301060"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8499929E-EEC5-4218-9B22-8C53508BCFC5}" type="slidenum">
              <a:rPr lang="ar-SA" altLang="en-US" sz="1200" smtClean="0">
                <a:solidFill>
                  <a:schemeClr val="bg1"/>
                </a:solidFill>
              </a:rPr>
              <a:pPr eaLnBrk="1" hangingPunct="1">
                <a:spcBef>
                  <a:spcPct val="0"/>
                </a:spcBef>
                <a:buFontTx/>
                <a:buNone/>
              </a:pPr>
              <a:t>15</a:t>
            </a:fld>
            <a:endParaRPr lang="en-US" altLang="en-US" sz="1200" smtClean="0">
              <a:solidFill>
                <a:schemeClr val="bg1"/>
              </a:solidFill>
            </a:endParaRPr>
          </a:p>
        </p:txBody>
      </p:sp>
    </p:spTree>
    <p:extLst>
      <p:ext uri="{BB962C8B-B14F-4D97-AF65-F5344CB8AC3E}">
        <p14:creationId xmlns:p14="http://schemas.microsoft.com/office/powerpoint/2010/main" val="21049662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linds(horizontal)">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defRPr/>
            </a:pPr>
            <a:r>
              <a:rPr lang="ar-SA" sz="3600" b="1" dirty="0" smtClean="0">
                <a:solidFill>
                  <a:srgbClr val="FF0000"/>
                </a:solidFill>
                <a:effectLst>
                  <a:outerShdw blurRad="38100" dist="38100" dir="2700000" algn="tl">
                    <a:srgbClr val="FFFFFF"/>
                  </a:outerShdw>
                </a:effectLst>
              </a:rPr>
              <a:t>قواعد تصحيح الأخطاء المحاسبية </a:t>
            </a:r>
            <a:br>
              <a:rPr lang="ar-SA" sz="3600" b="1" dirty="0" smtClean="0">
                <a:solidFill>
                  <a:srgbClr val="FF0000"/>
                </a:solidFill>
                <a:effectLst>
                  <a:outerShdw blurRad="38100" dist="38100" dir="2700000" algn="tl">
                    <a:srgbClr val="FFFFFF"/>
                  </a:outerShdw>
                </a:effectLst>
              </a:rPr>
            </a:br>
            <a:r>
              <a:rPr lang="ar-SA" sz="3600" b="1" dirty="0" smtClean="0">
                <a:solidFill>
                  <a:srgbClr val="FF0000"/>
                </a:solidFill>
                <a:effectLst>
                  <a:outerShdw blurRad="38100" dist="38100" dir="2700000" algn="tl">
                    <a:srgbClr val="FFFFFF"/>
                  </a:outerShdw>
                </a:effectLst>
              </a:rPr>
              <a:t>         </a:t>
            </a:r>
            <a:r>
              <a:rPr lang="en-US" sz="3600" b="1" dirty="0" smtClean="0">
                <a:solidFill>
                  <a:srgbClr val="FF0000"/>
                </a:solidFill>
                <a:effectLst>
                  <a:outerShdw blurRad="38100" dist="38100" dir="2700000" algn="tl">
                    <a:srgbClr val="FFFFFF"/>
                  </a:outerShdw>
                </a:effectLst>
              </a:rPr>
              <a:t>Rules of </a:t>
            </a:r>
            <a:r>
              <a:rPr lang="en-US" sz="3600" b="1" dirty="0" smtClean="0">
                <a:solidFill>
                  <a:srgbClr val="FF0000"/>
                </a:solidFill>
                <a:cs typeface="Arial" pitchFamily="34" charset="0"/>
              </a:rPr>
              <a:t>Accounting Errors Correction</a:t>
            </a:r>
            <a:endParaRPr lang="ar-SA" sz="3600" dirty="0">
              <a:solidFill>
                <a:srgbClr val="FF0000"/>
              </a:solidFill>
            </a:endParaRPr>
          </a:p>
        </p:txBody>
      </p:sp>
      <p:sp>
        <p:nvSpPr>
          <p:cNvPr id="3" name="Content Placeholder 2"/>
          <p:cNvSpPr>
            <a:spLocks noGrp="1"/>
          </p:cNvSpPr>
          <p:nvPr>
            <p:ph idx="1"/>
          </p:nvPr>
        </p:nvSpPr>
        <p:spPr>
          <a:xfrm>
            <a:off x="228600" y="1600200"/>
            <a:ext cx="9220200" cy="4525963"/>
          </a:xfrm>
        </p:spPr>
        <p:txBody>
          <a:bodyPr/>
          <a:lstStyle/>
          <a:p>
            <a:pPr marL="609600" indent="-609600" rtl="1" eaLnBrk="1" hangingPunct="1">
              <a:lnSpc>
                <a:spcPct val="90000"/>
              </a:lnSpc>
              <a:buFont typeface="+mj-lt"/>
              <a:buAutoNum type="arabicPeriod"/>
              <a:defRPr/>
            </a:pPr>
            <a:r>
              <a:rPr lang="ar-SA" sz="2800" dirty="0" smtClean="0"/>
              <a:t>لا يجوز تصحيح الأخطاء في </a:t>
            </a:r>
            <a:r>
              <a:rPr lang="ar-SA" sz="2800" u="sng" dirty="0" smtClean="0">
                <a:solidFill>
                  <a:srgbClr val="FF3300"/>
                </a:solidFill>
              </a:rPr>
              <a:t>دفتر اليومية بالكشط أو الشطب </a:t>
            </a:r>
            <a:r>
              <a:rPr lang="ar-SA" sz="2800" u="sng" dirty="0" err="1" smtClean="0">
                <a:solidFill>
                  <a:srgbClr val="FF3300"/>
                </a:solidFill>
              </a:rPr>
              <a:t>او</a:t>
            </a:r>
            <a:r>
              <a:rPr lang="ar-SA" sz="2800" u="sng" dirty="0" smtClean="0">
                <a:solidFill>
                  <a:srgbClr val="FF3300"/>
                </a:solidFill>
              </a:rPr>
              <a:t> الكتابة بين السطور</a:t>
            </a:r>
            <a:r>
              <a:rPr lang="ar-SA" sz="2800" dirty="0" smtClean="0"/>
              <a:t> لأنه دفتر نظامي.</a:t>
            </a:r>
          </a:p>
          <a:p>
            <a:pPr marL="609600" indent="-609600" algn="just" rtl="1" eaLnBrk="1" hangingPunct="1">
              <a:lnSpc>
                <a:spcPct val="90000"/>
              </a:lnSpc>
              <a:buFont typeface="+mj-lt"/>
              <a:buAutoNum type="arabicPeriod"/>
              <a:defRPr/>
            </a:pPr>
            <a:r>
              <a:rPr lang="ar-SA" sz="2800" dirty="0" smtClean="0"/>
              <a:t>لا يجوز </a:t>
            </a:r>
            <a:r>
              <a:rPr lang="ar-SA" sz="2800" u="sng" dirty="0" smtClean="0">
                <a:solidFill>
                  <a:srgbClr val="FF3300"/>
                </a:solidFill>
              </a:rPr>
              <a:t>نزع صفحة من صفحات دفتر اليومية</a:t>
            </a:r>
            <a:r>
              <a:rPr lang="ar-SA" sz="2800" dirty="0" smtClean="0"/>
              <a:t> لأن صفحاته  موثقة ومرقمة بتسلسل.</a:t>
            </a:r>
          </a:p>
          <a:p>
            <a:pPr marL="609600" indent="-609600" rtl="1" eaLnBrk="1" hangingPunct="1">
              <a:lnSpc>
                <a:spcPct val="90000"/>
              </a:lnSpc>
              <a:buFont typeface="+mj-lt"/>
              <a:buAutoNum type="arabicPeriod"/>
              <a:defRPr/>
            </a:pPr>
            <a:r>
              <a:rPr lang="ar-SA" sz="2800" u="sng" dirty="0" smtClean="0">
                <a:solidFill>
                  <a:srgbClr val="FF3300"/>
                </a:solidFill>
              </a:rPr>
              <a:t>يجوز</a:t>
            </a:r>
            <a:r>
              <a:rPr lang="ar-SA" sz="2800" dirty="0" smtClean="0"/>
              <a:t> التصحيح </a:t>
            </a:r>
            <a:r>
              <a:rPr lang="ar-SA" sz="2800" u="sng" dirty="0" smtClean="0">
                <a:solidFill>
                  <a:srgbClr val="FF3300"/>
                </a:solidFill>
              </a:rPr>
              <a:t>بالشطب في دفتر الأستاذ</a:t>
            </a:r>
            <a:r>
              <a:rPr lang="ar-SA" sz="2800" dirty="0" smtClean="0"/>
              <a:t> على أن يوقع من قام بالتصحيح بجوار التصحيح الذي تم.</a:t>
            </a:r>
          </a:p>
          <a:p>
            <a:pPr marL="609600" indent="-609600" algn="just" rtl="1" eaLnBrk="1" hangingPunct="1">
              <a:lnSpc>
                <a:spcPct val="90000"/>
              </a:lnSpc>
              <a:buFont typeface="+mj-lt"/>
              <a:buAutoNum type="arabicPeriod"/>
              <a:defRPr/>
            </a:pPr>
            <a:r>
              <a:rPr lang="ar-SA" sz="2800" dirty="0" smtClean="0"/>
              <a:t>تصحح أخطاء </a:t>
            </a:r>
            <a:r>
              <a:rPr lang="ar-SA" sz="2800" u="sng" dirty="0" smtClean="0">
                <a:solidFill>
                  <a:srgbClr val="FF3300"/>
                </a:solidFill>
              </a:rPr>
              <a:t>الحذف والسهو بدفتر اليومية بقيد استدراك</a:t>
            </a:r>
            <a:r>
              <a:rPr lang="ar-SA" sz="2800" dirty="0" smtClean="0"/>
              <a:t> ويكتب شرح مناسب أسفل القيد يوضح طبيعة الخطأ وتصحيحه.</a:t>
            </a:r>
          </a:p>
          <a:p>
            <a:pPr marL="609600" indent="-609600" algn="just" rtl="1" eaLnBrk="1" hangingPunct="1">
              <a:lnSpc>
                <a:spcPct val="90000"/>
              </a:lnSpc>
              <a:buFont typeface="+mj-lt"/>
              <a:buAutoNum type="arabicPeriod"/>
              <a:defRPr/>
            </a:pPr>
            <a:r>
              <a:rPr lang="ar-SA" sz="2800" u="sng" dirty="0" smtClean="0">
                <a:solidFill>
                  <a:srgbClr val="FF3300"/>
                </a:solidFill>
              </a:rPr>
              <a:t>أخطاء الارتكاب</a:t>
            </a:r>
            <a:r>
              <a:rPr lang="ar-SA" sz="2800" dirty="0" smtClean="0"/>
              <a:t> بدفتر اليومية ويمكن </a:t>
            </a:r>
            <a:r>
              <a:rPr lang="ar-SA" sz="2800" u="sng" dirty="0" smtClean="0">
                <a:solidFill>
                  <a:srgbClr val="FF3300"/>
                </a:solidFill>
              </a:rPr>
              <a:t>تصحيحها بطريقتين</a:t>
            </a:r>
            <a:r>
              <a:rPr lang="ar-SA" sz="2800" dirty="0" smtClean="0"/>
              <a:t> وهما</a:t>
            </a:r>
            <a:r>
              <a:rPr lang="en-US" sz="2800" dirty="0" smtClean="0"/>
              <a:t>               </a:t>
            </a:r>
            <a:r>
              <a:rPr lang="ar-SA" sz="2800" dirty="0" smtClean="0"/>
              <a:t> ( الطريقة المطولة </a:t>
            </a:r>
            <a:r>
              <a:rPr lang="ar-SA" sz="2800" u="sng" dirty="0" smtClean="0">
                <a:solidFill>
                  <a:srgbClr val="FF3300"/>
                </a:solidFill>
              </a:rPr>
              <a:t>وتكون بقيدين</a:t>
            </a:r>
            <a:r>
              <a:rPr lang="ar-SA" sz="2800" dirty="0" smtClean="0"/>
              <a:t> – أوالطريقة المختصرة وتكون </a:t>
            </a:r>
            <a:r>
              <a:rPr lang="ar-SA" sz="2800" u="sng" dirty="0" smtClean="0">
                <a:solidFill>
                  <a:srgbClr val="FF3300"/>
                </a:solidFill>
              </a:rPr>
              <a:t>بقيد واحد</a:t>
            </a:r>
            <a:r>
              <a:rPr lang="ar-SA" sz="2800" dirty="0" smtClean="0"/>
              <a:t>).</a:t>
            </a:r>
            <a:endParaRPr lang="en-US" sz="2800" dirty="0" smtClean="0"/>
          </a:p>
          <a:p>
            <a:pPr>
              <a:defRPr/>
            </a:pPr>
            <a:endParaRPr lang="ar-SA" dirty="0"/>
          </a:p>
        </p:txBody>
      </p:sp>
      <p:sp>
        <p:nvSpPr>
          <p:cNvPr id="302084"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62531112-FC88-4F9F-BB67-9C17BBC4A1F3}" type="slidenum">
              <a:rPr lang="ar-SA" altLang="en-US" sz="1200" smtClean="0">
                <a:solidFill>
                  <a:schemeClr val="bg1"/>
                </a:solidFill>
              </a:rPr>
              <a:pPr eaLnBrk="1" hangingPunct="1">
                <a:spcBef>
                  <a:spcPct val="0"/>
                </a:spcBef>
                <a:buFontTx/>
                <a:buNone/>
              </a:pPr>
              <a:t>16</a:t>
            </a:fld>
            <a:endParaRPr lang="en-US" altLang="en-US" sz="1200" smtClean="0">
              <a:solidFill>
                <a:schemeClr val="bg1"/>
              </a:solidFill>
            </a:endParaRPr>
          </a:p>
        </p:txBody>
      </p:sp>
    </p:spTree>
    <p:extLst>
      <p:ext uri="{BB962C8B-B14F-4D97-AF65-F5344CB8AC3E}">
        <p14:creationId xmlns:p14="http://schemas.microsoft.com/office/powerpoint/2010/main" val="20153387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9105900" cy="1417638"/>
          </a:xfrm>
        </p:spPr>
        <p:txBody>
          <a:bodyPr/>
          <a:lstStyle/>
          <a:p>
            <a:pPr>
              <a:defRPr/>
            </a:pPr>
            <a:r>
              <a:rPr lang="ar-SA" sz="2000" dirty="0" smtClean="0">
                <a:solidFill>
                  <a:srgbClr val="013E36"/>
                </a:solidFill>
                <a:ea typeface="+mn-ea"/>
              </a:rPr>
              <a:t>فيما يلي بعض الأخطاء المحاسبية التي قام باكتشافها المراجع الداخلي بمنشأة الهفوف التجارية أثناء قيامه بالمراجعة </a:t>
            </a:r>
            <a:r>
              <a:rPr lang="ar-SA" sz="2000" dirty="0" err="1" smtClean="0">
                <a:solidFill>
                  <a:srgbClr val="013E36"/>
                </a:solidFill>
                <a:ea typeface="+mn-ea"/>
              </a:rPr>
              <a:t>المستندية</a:t>
            </a:r>
            <a:r>
              <a:rPr lang="ar-SA" sz="2000" dirty="0" smtClean="0">
                <a:solidFill>
                  <a:srgbClr val="013E36"/>
                </a:solidFill>
                <a:ea typeface="+mn-ea"/>
              </a:rPr>
              <a:t> التي تمت خلال شهر رجب عام 1425هـ.</a:t>
            </a:r>
            <a:r>
              <a:rPr lang="ar-SA" sz="2000" b="1" dirty="0" smtClean="0"/>
              <a:t/>
            </a:r>
            <a:br>
              <a:rPr lang="ar-SA" sz="2000" b="1" dirty="0" smtClean="0"/>
            </a:br>
            <a:r>
              <a:rPr lang="ar-SA" sz="2000" b="1" dirty="0" smtClean="0"/>
              <a:t>1- وجد أن هناك فاتورة بيع رقم 3826 صدرت لمحلات البرج بتاريخ 19-8 بمبلغ 6000 ريال على الحساب </a:t>
            </a:r>
            <a:r>
              <a:rPr lang="ar-SA" sz="2000" b="1" u="sng" dirty="0" smtClean="0">
                <a:solidFill>
                  <a:srgbClr val="FF3300"/>
                </a:solidFill>
              </a:rPr>
              <a:t>ولم تقيد في دفتر يومية المبيعات</a:t>
            </a:r>
            <a:r>
              <a:rPr lang="ar-SA" sz="2000" b="1" dirty="0" smtClean="0"/>
              <a:t> </a:t>
            </a:r>
            <a:r>
              <a:rPr lang="ar-SA" sz="2000" b="1" dirty="0"/>
              <a:t>الآجلة. </a:t>
            </a:r>
            <a:r>
              <a:rPr lang="ar-SA" sz="2000" b="1" dirty="0" smtClean="0"/>
              <a:t/>
            </a:r>
            <a:br>
              <a:rPr lang="ar-SA" sz="2000" b="1" dirty="0" smtClean="0"/>
            </a:br>
            <a:r>
              <a:rPr lang="ar-SA" sz="2000" b="1" dirty="0" smtClean="0">
                <a:solidFill>
                  <a:srgbClr val="7030A0"/>
                </a:solidFill>
              </a:rPr>
              <a:t>.</a:t>
            </a:r>
            <a:endParaRPr lang="en-GB" sz="2000" b="1" dirty="0">
              <a:solidFill>
                <a:srgbClr val="7030A0"/>
              </a:solidFill>
            </a:endParaRPr>
          </a:p>
        </p:txBody>
      </p:sp>
      <p:sp>
        <p:nvSpPr>
          <p:cNvPr id="3" name="Content Placeholder 2"/>
          <p:cNvSpPr>
            <a:spLocks noGrp="1"/>
          </p:cNvSpPr>
          <p:nvPr>
            <p:ph sz="half" idx="13"/>
          </p:nvPr>
        </p:nvSpPr>
        <p:spPr>
          <a:xfrm>
            <a:off x="920552" y="2147342"/>
            <a:ext cx="8382000" cy="4114800"/>
          </a:xfrm>
          <a:solidFill>
            <a:schemeClr val="accent6">
              <a:lumMod val="20000"/>
              <a:lumOff val="80000"/>
            </a:schemeClr>
          </a:solidFill>
        </p:spPr>
        <p:txBody>
          <a:bodyPr/>
          <a:lstStyle/>
          <a:p>
            <a:pPr>
              <a:defRPr/>
            </a:pPr>
            <a:r>
              <a:rPr lang="ar-SA" dirty="0" smtClean="0"/>
              <a:t>في 19 /8</a:t>
            </a:r>
            <a:endParaRPr lang="en-GB" dirty="0"/>
          </a:p>
        </p:txBody>
      </p:sp>
      <p:sp>
        <p:nvSpPr>
          <p:cNvPr id="304132" name="Slide Number Placeholder 4"/>
          <p:cNvSpPr>
            <a:spLocks noGrp="1"/>
          </p:cNvSpPr>
          <p:nvPr>
            <p:ph type="sldNum" sz="quarter" idx="4294967295"/>
          </p:nvPr>
        </p:nvSpPr>
        <p:spPr bwMode="auto">
          <a:xfrm>
            <a:off x="4880992" y="6453336"/>
            <a:ext cx="532383" cy="28877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8DF831C7-4BB8-4C0C-8086-CE3233EF0BEC}" type="slidenum">
              <a:rPr lang="ar-SA" altLang="en-US" sz="1200" smtClean="0">
                <a:solidFill>
                  <a:schemeClr val="bg1"/>
                </a:solidFill>
              </a:rPr>
              <a:pPr eaLnBrk="1" hangingPunct="1">
                <a:spcBef>
                  <a:spcPct val="0"/>
                </a:spcBef>
                <a:buFontTx/>
                <a:buNone/>
              </a:pPr>
              <a:t>17</a:t>
            </a:fld>
            <a:endParaRPr lang="en-US" altLang="en-US" sz="1200" smtClean="0">
              <a:solidFill>
                <a:schemeClr val="bg1"/>
              </a:solidFill>
            </a:endParaRPr>
          </a:p>
        </p:txBody>
      </p:sp>
      <p:sp>
        <p:nvSpPr>
          <p:cNvPr id="7" name="Rectangle 6"/>
          <p:cNvSpPr>
            <a:spLocks noChangeArrowheads="1"/>
          </p:cNvSpPr>
          <p:nvPr/>
        </p:nvSpPr>
        <p:spPr bwMode="auto">
          <a:xfrm>
            <a:off x="2444750" y="2819400"/>
            <a:ext cx="59372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800" b="1" dirty="0" smtClean="0">
                <a:solidFill>
                  <a:srgbClr val="FF0000"/>
                </a:solidFill>
                <a:latin typeface="Arial" pitchFamily="34" charset="0"/>
              </a:rPr>
              <a:t>6000</a:t>
            </a:r>
            <a:r>
              <a:rPr lang="ar-SA" altLang="en-US" sz="2800" b="1" dirty="0" smtClean="0">
                <a:latin typeface="Arial" pitchFamily="34" charset="0"/>
              </a:rPr>
              <a:t>       </a:t>
            </a:r>
            <a:r>
              <a:rPr lang="ar-SA" altLang="en-US" sz="2800" b="1" dirty="0">
                <a:latin typeface="Arial" pitchFamily="34" charset="0"/>
              </a:rPr>
              <a:t>من حـ/ </a:t>
            </a:r>
            <a:r>
              <a:rPr lang="ar-SA" altLang="en-US" sz="2800" b="1" dirty="0" smtClean="0">
                <a:latin typeface="Arial" pitchFamily="34" charset="0"/>
              </a:rPr>
              <a:t>المدينين</a:t>
            </a:r>
            <a:endParaRPr lang="ar-SA" altLang="en-US" sz="2800" b="1" dirty="0">
              <a:latin typeface="Arial" pitchFamily="34" charset="0"/>
            </a:endParaRPr>
          </a:p>
        </p:txBody>
      </p:sp>
      <p:sp>
        <p:nvSpPr>
          <p:cNvPr id="8" name="Rectangle 7"/>
          <p:cNvSpPr>
            <a:spLocks noChangeArrowheads="1"/>
          </p:cNvSpPr>
          <p:nvPr/>
        </p:nvSpPr>
        <p:spPr bwMode="auto">
          <a:xfrm>
            <a:off x="1136576" y="4191000"/>
            <a:ext cx="5645224" cy="892552"/>
          </a:xfrm>
          <a:prstGeom prst="rect">
            <a:avLst/>
          </a:prstGeom>
          <a:noFill/>
          <a:ln w="9525">
            <a:noFill/>
            <a:miter lim="800000"/>
            <a:headEnd/>
            <a:tailEnd/>
          </a:ln>
        </p:spPr>
        <p:txBody>
          <a:bodyPr wrap="square">
            <a:spAutoFit/>
          </a:bodyPr>
          <a:lstStyle/>
          <a:p>
            <a:pPr>
              <a:defRPr/>
            </a:pPr>
            <a:r>
              <a:rPr lang="ar-SA" sz="2800" b="1" dirty="0">
                <a:solidFill>
                  <a:srgbClr val="0070C0"/>
                </a:solidFill>
              </a:rPr>
              <a:t> </a:t>
            </a:r>
            <a:r>
              <a:rPr lang="ar-SA" sz="2400" b="1" dirty="0">
                <a:effectLst>
                  <a:outerShdw blurRad="38100" dist="38100" dir="2700000" algn="tl">
                    <a:srgbClr val="FFFFFF"/>
                  </a:outerShdw>
                </a:effectLst>
                <a:latin typeface="Calibri" pitchFamily="34" charset="0"/>
              </a:rPr>
              <a:t>قيد استدراك لإثبات المبيعات على الحساب التي سقط قيدها سهواً من الإثبات يوم </a:t>
            </a:r>
            <a:r>
              <a:rPr lang="ar-SA" sz="2400" b="1" dirty="0" smtClean="0">
                <a:effectLst>
                  <a:outerShdw blurRad="38100" dist="38100" dir="2700000" algn="tl">
                    <a:srgbClr val="FFFFFF"/>
                  </a:outerShdw>
                </a:effectLst>
                <a:latin typeface="Calibri" pitchFamily="34" charset="0"/>
              </a:rPr>
              <a:t>19-8- 1425هـ</a:t>
            </a:r>
            <a:endParaRPr lang="en-GB" sz="2800" b="1" dirty="0">
              <a:solidFill>
                <a:srgbClr val="0070C0"/>
              </a:solidFill>
            </a:endParaRPr>
          </a:p>
        </p:txBody>
      </p:sp>
      <p:sp>
        <p:nvSpPr>
          <p:cNvPr id="9" name="Rectangle 8"/>
          <p:cNvSpPr>
            <a:spLocks noChangeArrowheads="1"/>
          </p:cNvSpPr>
          <p:nvPr/>
        </p:nvSpPr>
        <p:spPr bwMode="auto">
          <a:xfrm>
            <a:off x="1905000" y="4953000"/>
            <a:ext cx="4876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b="1" dirty="0" smtClean="0">
                <a:latin typeface="Arial" pitchFamily="34" charset="0"/>
              </a:rPr>
              <a:t>ــــــــــــــــــ</a:t>
            </a:r>
            <a:endParaRPr lang="en-GB" altLang="en-US" sz="2400" b="1" dirty="0">
              <a:latin typeface="Arial" pitchFamily="34" charset="0"/>
            </a:endParaRPr>
          </a:p>
        </p:txBody>
      </p:sp>
      <p:sp>
        <p:nvSpPr>
          <p:cNvPr id="10" name="Rectangle 9"/>
          <p:cNvSpPr>
            <a:spLocks noChangeArrowheads="1"/>
          </p:cNvSpPr>
          <p:nvPr/>
        </p:nvSpPr>
        <p:spPr bwMode="auto">
          <a:xfrm>
            <a:off x="2085975" y="3505200"/>
            <a:ext cx="5762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800" b="1" dirty="0" smtClean="0">
                <a:solidFill>
                  <a:srgbClr val="FF0000"/>
                </a:solidFill>
                <a:latin typeface="Arial" pitchFamily="34" charset="0"/>
              </a:rPr>
              <a:t>6000                      </a:t>
            </a:r>
            <a:r>
              <a:rPr lang="ar-SA" altLang="en-US" sz="2800" b="1" dirty="0">
                <a:latin typeface="Arial" pitchFamily="34" charset="0"/>
              </a:rPr>
              <a:t>إلى</a:t>
            </a:r>
            <a:r>
              <a:rPr lang="ar-SA" altLang="en-US" sz="2800" b="1" dirty="0">
                <a:solidFill>
                  <a:srgbClr val="FF0000"/>
                </a:solidFill>
                <a:latin typeface="Arial" pitchFamily="34" charset="0"/>
              </a:rPr>
              <a:t> </a:t>
            </a:r>
            <a:r>
              <a:rPr lang="ar-SA" altLang="en-US" sz="2800" b="1" dirty="0">
                <a:latin typeface="Arial" pitchFamily="34" charset="0"/>
              </a:rPr>
              <a:t>حـ/ المبيعات</a:t>
            </a:r>
          </a:p>
        </p:txBody>
      </p:sp>
      <p:sp>
        <p:nvSpPr>
          <p:cNvPr id="12" name="Rectangle 11"/>
          <p:cNvSpPr/>
          <p:nvPr/>
        </p:nvSpPr>
        <p:spPr>
          <a:xfrm>
            <a:off x="1784648" y="1340768"/>
            <a:ext cx="7776864" cy="400110"/>
          </a:xfrm>
          <a:prstGeom prst="rect">
            <a:avLst/>
          </a:prstGeom>
        </p:spPr>
        <p:txBody>
          <a:bodyPr wrap="square">
            <a:spAutoFit/>
          </a:bodyPr>
          <a:lstStyle/>
          <a:p>
            <a:r>
              <a:rPr lang="ar-SA" sz="2000" b="1" dirty="0">
                <a:solidFill>
                  <a:srgbClr val="7030A0"/>
                </a:solidFill>
                <a:latin typeface="Calibri"/>
                <a:ea typeface="+mj-ea"/>
                <a:cs typeface="Arial" charset="0"/>
              </a:rPr>
              <a:t>المطلوب: إجراء قيود اليومية اللازمة لتصحيح الأخطاء السابقة في دفتر اليومية العامة</a:t>
            </a:r>
            <a:endParaRPr lang="en-US" dirty="0"/>
          </a:p>
        </p:txBody>
      </p:sp>
    </p:spTree>
    <p:extLst>
      <p:ext uri="{BB962C8B-B14F-4D97-AF65-F5344CB8AC3E}">
        <p14:creationId xmlns:p14="http://schemas.microsoft.com/office/powerpoint/2010/main" val="85569150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blinds(horizontal)">
                                      <p:cBhvr>
                                        <p:cTn id="12" dur="500"/>
                                        <p:tgtEl>
                                          <p:spTgt spid="3">
                                            <p:bg/>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blinds(horizontal)">
                                      <p:cBhvr>
                                        <p:cTn id="17" dur="500"/>
                                        <p:tgtEl>
                                          <p:spTgt spid="3">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9" presetClass="entr" presetSubtype="0" accel="10000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3" dur="50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4" dur="50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25" dur="50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blinds(horizontal)">
                                      <p:cBhvr>
                                        <p:cTn id="30" dur="5000"/>
                                        <p:tgtEl>
                                          <p:spTgt spid="10"/>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blinds(horizontal)">
                                      <p:cBhvr>
                                        <p:cTn id="35" dur="5000"/>
                                        <p:tgtEl>
                                          <p:spTgt spid="8"/>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blinds(horizontal)">
                                      <p:cBhvr>
                                        <p:cTn id="4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animBg="1"/>
      <p:bldP spid="7" grpId="0"/>
      <p:bldP spid="8" grpId="0"/>
      <p:bldP spid="9" grpId="0"/>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6496" y="260647"/>
            <a:ext cx="8855835" cy="1251875"/>
          </a:xfrm>
        </p:spPr>
        <p:txBody>
          <a:bodyPr/>
          <a:lstStyle/>
          <a:p>
            <a:pPr marL="533400" lvl="0" indent="-533400">
              <a:lnSpc>
                <a:spcPct val="150000"/>
              </a:lnSpc>
              <a:spcBef>
                <a:spcPct val="20000"/>
              </a:spcBef>
              <a:defRPr/>
            </a:pPr>
            <a:r>
              <a:rPr lang="ar-SA" sz="2800" b="1" dirty="0" smtClean="0"/>
              <a:t/>
            </a:r>
            <a:br>
              <a:rPr lang="ar-SA" sz="2800" b="1" dirty="0" smtClean="0"/>
            </a:br>
            <a:r>
              <a:rPr lang="ar-SA" sz="2000" b="1" dirty="0" smtClean="0"/>
              <a:t>2</a:t>
            </a:r>
            <a:br>
              <a:rPr lang="ar-SA" sz="2000" b="1" dirty="0" smtClean="0"/>
            </a:br>
            <a:r>
              <a:rPr lang="ar-SA" sz="2000" b="1" dirty="0"/>
              <a:t/>
            </a:r>
            <a:br>
              <a:rPr lang="ar-SA" sz="2000" b="1" dirty="0"/>
            </a:br>
            <a:r>
              <a:rPr lang="ar-SA" sz="2000" b="1" dirty="0" smtClean="0"/>
              <a:t>2- وجد أن الشيك رقم 8756 بمبلغ 7000 ريال صادر من المجد بتاريخ 11/12 قد ظهر ضمن كشف الحساب الوارد من البنك إلا أنه لم يثبت في دفاتر المنشأة.   </a:t>
            </a:r>
            <a:r>
              <a:rPr lang="ar-SA" sz="2800" b="1" dirty="0"/>
              <a:t/>
            </a:r>
            <a:br>
              <a:rPr lang="ar-SA" sz="2800" b="1" dirty="0"/>
            </a:br>
            <a:r>
              <a:rPr lang="ar-SA" sz="3200" dirty="0" smtClean="0">
                <a:solidFill>
                  <a:srgbClr val="013E36"/>
                </a:solidFill>
              </a:rPr>
              <a:t>.</a:t>
            </a:r>
            <a:br>
              <a:rPr lang="ar-SA" sz="3200" dirty="0" smtClean="0">
                <a:solidFill>
                  <a:srgbClr val="013E36"/>
                </a:solidFill>
              </a:rPr>
            </a:br>
            <a:r>
              <a:rPr lang="ar-SA" sz="2000" b="1" u="sng" dirty="0">
                <a:solidFill>
                  <a:srgbClr val="FF0000"/>
                </a:solidFill>
              </a:rPr>
              <a:t>والمطلوب:</a:t>
            </a:r>
            <a:r>
              <a:rPr lang="ar-SA" sz="2000" b="1" dirty="0">
                <a:solidFill>
                  <a:srgbClr val="FF0000"/>
                </a:solidFill>
              </a:rPr>
              <a:t> </a:t>
            </a:r>
            <a:r>
              <a:rPr lang="ar-SA" sz="2000" dirty="0">
                <a:solidFill>
                  <a:srgbClr val="013E36"/>
                </a:solidFill>
              </a:rPr>
              <a:t>إجراء قيود اليومية اللازمة لتصحيح الأخطاء السابقة في دفتر اليومية العامة</a:t>
            </a:r>
            <a:r>
              <a:rPr lang="ar-SA" sz="3200" dirty="0">
                <a:solidFill>
                  <a:srgbClr val="013E36"/>
                </a:solidFill>
                <a:ea typeface="+mn-ea"/>
              </a:rPr>
              <a:t/>
            </a:r>
            <a:br>
              <a:rPr lang="ar-SA" sz="3200" dirty="0">
                <a:solidFill>
                  <a:srgbClr val="013E36"/>
                </a:solidFill>
                <a:ea typeface="+mn-ea"/>
              </a:rPr>
            </a:br>
            <a:r>
              <a:rPr lang="ar-SA" sz="2800" dirty="0" smtClean="0"/>
              <a:t/>
            </a:r>
            <a:br>
              <a:rPr lang="ar-SA" sz="2800" dirty="0" smtClean="0"/>
            </a:br>
            <a:endParaRPr lang="en-GB" sz="2800" b="1" dirty="0"/>
          </a:p>
        </p:txBody>
      </p:sp>
      <p:sp>
        <p:nvSpPr>
          <p:cNvPr id="3" name="Content Placeholder 2"/>
          <p:cNvSpPr>
            <a:spLocks noGrp="1"/>
          </p:cNvSpPr>
          <p:nvPr>
            <p:ph sz="half" idx="13"/>
          </p:nvPr>
        </p:nvSpPr>
        <p:spPr>
          <a:xfrm>
            <a:off x="762000" y="2133600"/>
            <a:ext cx="8382000" cy="3581400"/>
          </a:xfrm>
          <a:solidFill>
            <a:schemeClr val="accent6">
              <a:lumMod val="20000"/>
              <a:lumOff val="80000"/>
            </a:schemeClr>
          </a:solidFill>
        </p:spPr>
        <p:txBody>
          <a:bodyPr/>
          <a:lstStyle/>
          <a:p>
            <a:pPr>
              <a:defRPr/>
            </a:pPr>
            <a:endParaRPr lang="en-GB" dirty="0"/>
          </a:p>
        </p:txBody>
      </p:sp>
      <p:sp>
        <p:nvSpPr>
          <p:cNvPr id="305156" name="Slide Number Placeholder 4"/>
          <p:cNvSpPr>
            <a:spLocks noGrp="1"/>
          </p:cNvSpPr>
          <p:nvPr>
            <p:ph type="sldNum" sz="quarter" idx="4294967295"/>
          </p:nvPr>
        </p:nvSpPr>
        <p:spPr bwMode="auto">
          <a:xfrm>
            <a:off x="4967287" y="6309320"/>
            <a:ext cx="446088" cy="43279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8CF27873-4ECE-4613-91A7-D6F6A41157EC}" type="slidenum">
              <a:rPr lang="ar-SA" altLang="en-US" sz="1200" smtClean="0">
                <a:solidFill>
                  <a:schemeClr val="bg1"/>
                </a:solidFill>
              </a:rPr>
              <a:pPr eaLnBrk="1" hangingPunct="1">
                <a:spcBef>
                  <a:spcPct val="0"/>
                </a:spcBef>
                <a:buFontTx/>
                <a:buNone/>
              </a:pPr>
              <a:t>18</a:t>
            </a:fld>
            <a:endParaRPr lang="en-US" altLang="en-US" sz="1200" dirty="0" smtClean="0">
              <a:solidFill>
                <a:schemeClr val="bg1"/>
              </a:solidFill>
            </a:endParaRPr>
          </a:p>
        </p:txBody>
      </p:sp>
      <p:sp>
        <p:nvSpPr>
          <p:cNvPr id="6" name="Rectangle 5"/>
          <p:cNvSpPr>
            <a:spLocks noGrp="1" noChangeArrowheads="1"/>
          </p:cNvSpPr>
          <p:nvPr/>
        </p:nvSpPr>
        <p:spPr bwMode="auto">
          <a:xfrm>
            <a:off x="7485063" y="2133600"/>
            <a:ext cx="165893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a:buFont typeface="Arial" pitchFamily="34" charset="0"/>
              <a:buNone/>
            </a:pPr>
            <a:r>
              <a:rPr lang="ar-SA" altLang="en-US" sz="2800" b="1" u="sng">
                <a:solidFill>
                  <a:srgbClr val="002060"/>
                </a:solidFill>
              </a:rPr>
              <a:t>في </a:t>
            </a:r>
            <a:r>
              <a:rPr lang="ar-SA" altLang="en-US" sz="2800" b="1" u="sng"/>
              <a:t>11/12</a:t>
            </a:r>
            <a:endParaRPr lang="en-GB" altLang="en-US" sz="2800" b="1">
              <a:solidFill>
                <a:srgbClr val="002060"/>
              </a:solidFill>
            </a:endParaRPr>
          </a:p>
        </p:txBody>
      </p:sp>
      <p:sp>
        <p:nvSpPr>
          <p:cNvPr id="7" name="Rectangle 6"/>
          <p:cNvSpPr>
            <a:spLocks noChangeArrowheads="1"/>
          </p:cNvSpPr>
          <p:nvPr/>
        </p:nvSpPr>
        <p:spPr bwMode="auto">
          <a:xfrm>
            <a:off x="2444750" y="2819400"/>
            <a:ext cx="59372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800" b="1" dirty="0" smtClean="0">
                <a:solidFill>
                  <a:srgbClr val="FF0000"/>
                </a:solidFill>
                <a:latin typeface="Arial" pitchFamily="34" charset="0"/>
              </a:rPr>
              <a:t>7000</a:t>
            </a:r>
            <a:r>
              <a:rPr lang="ar-SA" altLang="en-US" sz="2800" b="1" dirty="0" smtClean="0">
                <a:latin typeface="Arial" pitchFamily="34" charset="0"/>
              </a:rPr>
              <a:t>       </a:t>
            </a:r>
            <a:r>
              <a:rPr lang="ar-SA" altLang="en-US" sz="2800" b="1" dirty="0">
                <a:latin typeface="Arial" pitchFamily="34" charset="0"/>
              </a:rPr>
              <a:t>من حـ/ البنك</a:t>
            </a:r>
          </a:p>
        </p:txBody>
      </p:sp>
      <p:sp>
        <p:nvSpPr>
          <p:cNvPr id="8" name="Rectangle 7"/>
          <p:cNvSpPr>
            <a:spLocks noChangeArrowheads="1"/>
          </p:cNvSpPr>
          <p:nvPr/>
        </p:nvSpPr>
        <p:spPr bwMode="auto">
          <a:xfrm>
            <a:off x="1828800" y="4191000"/>
            <a:ext cx="5105400" cy="1692275"/>
          </a:xfrm>
          <a:prstGeom prst="rect">
            <a:avLst/>
          </a:prstGeom>
          <a:noFill/>
          <a:ln w="9525">
            <a:noFill/>
            <a:miter lim="800000"/>
            <a:headEnd/>
            <a:tailEnd/>
          </a:ln>
        </p:spPr>
        <p:txBody>
          <a:bodyPr>
            <a:spAutoFit/>
          </a:bodyPr>
          <a:lstStyle/>
          <a:p>
            <a:pPr algn="ctr">
              <a:defRPr/>
            </a:pPr>
            <a:r>
              <a:rPr lang="ar-SA" sz="2800" b="1" dirty="0">
                <a:solidFill>
                  <a:srgbClr val="0070C0"/>
                </a:solidFill>
              </a:rPr>
              <a:t> </a:t>
            </a:r>
            <a:r>
              <a:rPr lang="ar-SA" sz="2000" b="1" dirty="0">
                <a:effectLst>
                  <a:outerShdw blurRad="38100" dist="38100" dir="2700000" algn="tl">
                    <a:srgbClr val="FFFFFF"/>
                  </a:outerShdw>
                </a:effectLst>
                <a:latin typeface="Calibri" pitchFamily="34" charset="0"/>
              </a:rPr>
              <a:t>قيد استدراك لإثبات سداد </a:t>
            </a:r>
            <a:r>
              <a:rPr lang="ar-SA" sz="2000" b="1" dirty="0" smtClean="0">
                <a:effectLst>
                  <a:outerShdw blurRad="38100" dist="38100" dir="2700000" algn="tl">
                    <a:srgbClr val="FFFFFF"/>
                  </a:outerShdw>
                </a:effectLst>
                <a:latin typeface="Calibri" pitchFamily="34" charset="0"/>
              </a:rPr>
              <a:t>المجد </a:t>
            </a:r>
            <a:r>
              <a:rPr lang="ar-SA" sz="2000" b="1" dirty="0">
                <a:effectLst>
                  <a:outerShdw blurRad="38100" dist="38100" dir="2700000" algn="tl">
                    <a:srgbClr val="FFFFFF"/>
                  </a:outerShdw>
                </a:effectLst>
                <a:latin typeface="Calibri" pitchFamily="34" charset="0"/>
              </a:rPr>
              <a:t>المستحق عليه بشيك وسقوط قيد الإثبات سهواً بتاريخ يوم 12-11- 1422هـ</a:t>
            </a:r>
          </a:p>
          <a:p>
            <a:pPr>
              <a:defRPr/>
            </a:pPr>
            <a:endParaRPr lang="en-US" sz="2400" b="1" dirty="0">
              <a:effectLst>
                <a:outerShdw blurRad="38100" dist="38100" dir="2700000" algn="tl">
                  <a:srgbClr val="FFFFFF"/>
                </a:outerShdw>
              </a:effectLst>
              <a:latin typeface="Calibri" pitchFamily="34" charset="0"/>
            </a:endParaRPr>
          </a:p>
          <a:p>
            <a:pPr algn="ctr">
              <a:defRPr/>
            </a:pPr>
            <a:endParaRPr lang="en-GB" sz="2800" b="1" dirty="0">
              <a:solidFill>
                <a:srgbClr val="0070C0"/>
              </a:solidFill>
            </a:endParaRPr>
          </a:p>
        </p:txBody>
      </p:sp>
      <p:sp>
        <p:nvSpPr>
          <p:cNvPr id="9" name="Rectangle 8"/>
          <p:cNvSpPr>
            <a:spLocks noChangeArrowheads="1"/>
          </p:cNvSpPr>
          <p:nvPr/>
        </p:nvSpPr>
        <p:spPr bwMode="auto">
          <a:xfrm>
            <a:off x="1905000" y="4953000"/>
            <a:ext cx="4876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b="1">
                <a:latin typeface="Arial" pitchFamily="34" charset="0"/>
              </a:rPr>
              <a:t>ــــــــــــــــــــــــــــــــــــــــــــــــــــــــــــــــــــــــــــ</a:t>
            </a:r>
            <a:endParaRPr lang="en-GB" altLang="en-US" sz="2400" b="1">
              <a:latin typeface="Arial" pitchFamily="34" charset="0"/>
            </a:endParaRPr>
          </a:p>
        </p:txBody>
      </p:sp>
      <p:sp>
        <p:nvSpPr>
          <p:cNvPr id="10" name="Rectangle 9"/>
          <p:cNvSpPr>
            <a:spLocks noChangeArrowheads="1"/>
          </p:cNvSpPr>
          <p:nvPr/>
        </p:nvSpPr>
        <p:spPr bwMode="auto">
          <a:xfrm>
            <a:off x="2085975" y="3505200"/>
            <a:ext cx="5762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800" b="1" dirty="0" smtClean="0">
                <a:solidFill>
                  <a:srgbClr val="FF0000"/>
                </a:solidFill>
                <a:latin typeface="Arial" pitchFamily="34" charset="0"/>
              </a:rPr>
              <a:t>7000                      </a:t>
            </a:r>
            <a:r>
              <a:rPr lang="ar-SA" altLang="en-US" sz="2800" b="1" dirty="0">
                <a:latin typeface="Arial" pitchFamily="34" charset="0"/>
              </a:rPr>
              <a:t>إلى</a:t>
            </a:r>
            <a:r>
              <a:rPr lang="ar-SA" altLang="en-US" sz="2800" b="1" dirty="0">
                <a:solidFill>
                  <a:srgbClr val="FF0000"/>
                </a:solidFill>
                <a:latin typeface="Arial" pitchFamily="34" charset="0"/>
              </a:rPr>
              <a:t> </a:t>
            </a:r>
            <a:r>
              <a:rPr lang="ar-SA" altLang="en-US" sz="2800" b="1" dirty="0">
                <a:latin typeface="Arial" pitchFamily="34" charset="0"/>
              </a:rPr>
              <a:t>حـ/ المدينين</a:t>
            </a:r>
          </a:p>
        </p:txBody>
      </p:sp>
    </p:spTree>
    <p:extLst>
      <p:ext uri="{BB962C8B-B14F-4D97-AF65-F5344CB8AC3E}">
        <p14:creationId xmlns:p14="http://schemas.microsoft.com/office/powerpoint/2010/main" val="325450530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blinds(horizontal)">
                                      <p:cBhvr>
                                        <p:cTn id="12" dur="500"/>
                                        <p:tgtEl>
                                          <p:spTgt spid="3">
                                            <p:bg/>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nodePh="1">
                                  <p:stCondLst>
                                    <p:cond delay="0"/>
                                  </p:stCondLst>
                                  <p:endCondLst>
                                    <p:cond evt="begin" delay="0">
                                      <p:tn val="15"/>
                                    </p:cond>
                                  </p:end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blinds(horizontal)">
                                      <p:cBhvr>
                                        <p:cTn id="17" dur="500"/>
                                        <p:tgtEl>
                                          <p:spTgt spid="3">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9" presetClass="entr" presetSubtype="0" accel="10000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8" dur="50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9" dur="50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30" dur="50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blinds(horizontal)">
                                      <p:cBhvr>
                                        <p:cTn id="35" dur="5000"/>
                                        <p:tgtEl>
                                          <p:spTgt spid="10"/>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blinds(horizontal)">
                                      <p:cBhvr>
                                        <p:cTn id="40" dur="5000"/>
                                        <p:tgtEl>
                                          <p:spTgt spid="8"/>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blinds(horizontal)">
                                      <p:cBhvr>
                                        <p:cTn id="4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animBg="1"/>
      <p:bldP spid="6" grpId="0"/>
      <p:bldP spid="7" grpId="0"/>
      <p:bldP spid="8" grpId="0"/>
      <p:bldP spid="9" grpId="0"/>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8724900" cy="1417638"/>
          </a:xfrm>
        </p:spPr>
        <p:txBody>
          <a:bodyPr/>
          <a:lstStyle/>
          <a:p>
            <a:pPr rtl="1">
              <a:defRPr/>
            </a:pPr>
            <a:r>
              <a:rPr lang="ar-SA" sz="2800" b="1" dirty="0" smtClean="0"/>
              <a:t>3- وجد أن هناك كمبيالة قيمتها 4000 ريال سددت بشيك يوم 20-7 </a:t>
            </a:r>
            <a:r>
              <a:rPr lang="ar-SA" sz="2800" b="1" u="sng" dirty="0" smtClean="0">
                <a:solidFill>
                  <a:srgbClr val="FF3300"/>
                </a:solidFill>
              </a:rPr>
              <a:t>ولم تثبت في دفاتر</a:t>
            </a:r>
            <a:r>
              <a:rPr lang="ar-SA" sz="2800" b="1" dirty="0" smtClean="0"/>
              <a:t> المنشاة.      </a:t>
            </a:r>
            <a:r>
              <a:rPr lang="ar-SA" sz="2800" dirty="0" smtClean="0"/>
              <a:t/>
            </a:r>
            <a:br>
              <a:rPr lang="ar-SA" sz="2800" dirty="0" smtClean="0"/>
            </a:br>
            <a:endParaRPr lang="en-GB" sz="2800" b="1" dirty="0"/>
          </a:p>
        </p:txBody>
      </p:sp>
      <p:sp>
        <p:nvSpPr>
          <p:cNvPr id="3" name="Content Placeholder 2"/>
          <p:cNvSpPr>
            <a:spLocks noGrp="1"/>
          </p:cNvSpPr>
          <p:nvPr>
            <p:ph sz="half" idx="13"/>
          </p:nvPr>
        </p:nvSpPr>
        <p:spPr>
          <a:xfrm>
            <a:off x="776287" y="2204864"/>
            <a:ext cx="8382000" cy="4114800"/>
          </a:xfrm>
          <a:solidFill>
            <a:schemeClr val="accent6">
              <a:lumMod val="20000"/>
              <a:lumOff val="80000"/>
            </a:schemeClr>
          </a:solidFill>
        </p:spPr>
        <p:txBody>
          <a:bodyPr/>
          <a:lstStyle/>
          <a:p>
            <a:pPr>
              <a:defRPr/>
            </a:pPr>
            <a:endParaRPr lang="en-GB" dirty="0"/>
          </a:p>
        </p:txBody>
      </p:sp>
      <p:sp>
        <p:nvSpPr>
          <p:cNvPr id="306180" name="Slide Number Placeholder 4"/>
          <p:cNvSpPr>
            <a:spLocks noGrp="1"/>
          </p:cNvSpPr>
          <p:nvPr>
            <p:ph type="sldNum" sz="quarter" idx="4294967295"/>
          </p:nvPr>
        </p:nvSpPr>
        <p:spPr bwMode="auto">
          <a:xfrm flipH="1">
            <a:off x="5025007" y="6381328"/>
            <a:ext cx="388366" cy="36078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240D63AB-43D5-4A83-A374-CCCE4C60672C}" type="slidenum">
              <a:rPr lang="ar-SA" altLang="en-US" sz="1200" smtClean="0">
                <a:solidFill>
                  <a:schemeClr val="bg1"/>
                </a:solidFill>
              </a:rPr>
              <a:pPr eaLnBrk="1" hangingPunct="1">
                <a:spcBef>
                  <a:spcPct val="0"/>
                </a:spcBef>
                <a:buFontTx/>
                <a:buNone/>
              </a:pPr>
              <a:t>19</a:t>
            </a:fld>
            <a:endParaRPr lang="en-US" altLang="en-US" sz="1200" dirty="0" smtClean="0">
              <a:solidFill>
                <a:schemeClr val="bg1"/>
              </a:solidFill>
            </a:endParaRPr>
          </a:p>
        </p:txBody>
      </p:sp>
      <p:sp>
        <p:nvSpPr>
          <p:cNvPr id="6" name="Rectangle 5"/>
          <p:cNvSpPr>
            <a:spLocks noGrp="1" noChangeArrowheads="1"/>
          </p:cNvSpPr>
          <p:nvPr/>
        </p:nvSpPr>
        <p:spPr bwMode="auto">
          <a:xfrm>
            <a:off x="7485063" y="2133600"/>
            <a:ext cx="165893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a:buFont typeface="Arial" pitchFamily="34" charset="0"/>
              <a:buNone/>
            </a:pPr>
            <a:r>
              <a:rPr lang="ar-SA" altLang="en-US" sz="2800" b="1" u="sng" dirty="0">
                <a:solidFill>
                  <a:srgbClr val="002060"/>
                </a:solidFill>
              </a:rPr>
              <a:t>في </a:t>
            </a:r>
            <a:r>
              <a:rPr lang="ar-SA" altLang="en-US" sz="2800" b="1" u="sng" dirty="0" smtClean="0"/>
              <a:t>7/20</a:t>
            </a:r>
            <a:endParaRPr lang="en-GB" altLang="en-US" sz="2800" b="1" dirty="0">
              <a:solidFill>
                <a:srgbClr val="002060"/>
              </a:solidFill>
            </a:endParaRPr>
          </a:p>
        </p:txBody>
      </p:sp>
      <p:sp>
        <p:nvSpPr>
          <p:cNvPr id="7" name="Rectangle 6"/>
          <p:cNvSpPr>
            <a:spLocks noChangeArrowheads="1"/>
          </p:cNvSpPr>
          <p:nvPr/>
        </p:nvSpPr>
        <p:spPr bwMode="auto">
          <a:xfrm>
            <a:off x="2444750" y="2819400"/>
            <a:ext cx="59372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800" b="1" dirty="0" smtClean="0">
                <a:solidFill>
                  <a:srgbClr val="FF0000"/>
                </a:solidFill>
                <a:latin typeface="Arial" pitchFamily="34" charset="0"/>
              </a:rPr>
              <a:t>4000</a:t>
            </a:r>
            <a:r>
              <a:rPr lang="ar-SA" altLang="en-US" sz="2800" b="1" dirty="0" smtClean="0">
                <a:latin typeface="Arial" pitchFamily="34" charset="0"/>
              </a:rPr>
              <a:t>       </a:t>
            </a:r>
            <a:r>
              <a:rPr lang="ar-SA" altLang="en-US" sz="2800" b="1" dirty="0">
                <a:latin typeface="Arial" pitchFamily="34" charset="0"/>
              </a:rPr>
              <a:t>من حـ/ أوراق الدفع</a:t>
            </a:r>
          </a:p>
        </p:txBody>
      </p:sp>
      <p:sp>
        <p:nvSpPr>
          <p:cNvPr id="8" name="Rectangle 7"/>
          <p:cNvSpPr>
            <a:spLocks noChangeArrowheads="1"/>
          </p:cNvSpPr>
          <p:nvPr/>
        </p:nvSpPr>
        <p:spPr bwMode="auto">
          <a:xfrm>
            <a:off x="1905000" y="4191000"/>
            <a:ext cx="4876800" cy="1677988"/>
          </a:xfrm>
          <a:prstGeom prst="rect">
            <a:avLst/>
          </a:prstGeom>
          <a:noFill/>
          <a:ln w="9525">
            <a:noFill/>
            <a:miter lim="800000"/>
            <a:headEnd/>
            <a:tailEnd/>
          </a:ln>
        </p:spPr>
        <p:txBody>
          <a:bodyPr>
            <a:spAutoFit/>
          </a:bodyPr>
          <a:lstStyle/>
          <a:p>
            <a:pPr>
              <a:defRPr/>
            </a:pPr>
            <a:r>
              <a:rPr lang="ar-SA" sz="2800" b="1" dirty="0">
                <a:solidFill>
                  <a:srgbClr val="0070C0"/>
                </a:solidFill>
              </a:rPr>
              <a:t> </a:t>
            </a:r>
            <a:r>
              <a:rPr lang="ar-SA" sz="2400" b="1" dirty="0">
                <a:effectLst>
                  <a:outerShdw blurRad="38100" dist="38100" dir="2700000" algn="tl">
                    <a:srgbClr val="FFFFFF"/>
                  </a:outerShdw>
                </a:effectLst>
                <a:latin typeface="Calibri" pitchFamily="34" charset="0"/>
              </a:rPr>
              <a:t>قيد استدراك لإثبات سداد كمبيالة بشيك سقط قيدها سهواً من الإثبات يوم </a:t>
            </a:r>
            <a:r>
              <a:rPr lang="ar-SA" sz="2400" b="1" dirty="0" smtClean="0">
                <a:effectLst>
                  <a:outerShdw blurRad="38100" dist="38100" dir="2700000" algn="tl">
                    <a:srgbClr val="FFFFFF"/>
                  </a:outerShdw>
                </a:effectLst>
                <a:latin typeface="Calibri" pitchFamily="34" charset="0"/>
              </a:rPr>
              <a:t>20-7- </a:t>
            </a:r>
            <a:r>
              <a:rPr lang="ar-SA" sz="2400" b="1" dirty="0">
                <a:effectLst>
                  <a:outerShdw blurRad="38100" dist="38100" dir="2700000" algn="tl">
                    <a:srgbClr val="FFFFFF"/>
                  </a:outerShdw>
                </a:effectLst>
                <a:latin typeface="Calibri" pitchFamily="34" charset="0"/>
              </a:rPr>
              <a:t>1422هـ</a:t>
            </a:r>
          </a:p>
          <a:p>
            <a:pPr>
              <a:defRPr/>
            </a:pPr>
            <a:endParaRPr lang="en-US" sz="2400" b="1" dirty="0">
              <a:effectLst>
                <a:outerShdw blurRad="38100" dist="38100" dir="2700000" algn="tl">
                  <a:srgbClr val="FFFFFF"/>
                </a:outerShdw>
              </a:effectLst>
              <a:latin typeface="Calibri" pitchFamily="34" charset="0"/>
            </a:endParaRPr>
          </a:p>
          <a:p>
            <a:pPr algn="ctr">
              <a:defRPr/>
            </a:pPr>
            <a:endParaRPr lang="en-GB" sz="2800" b="1" dirty="0">
              <a:solidFill>
                <a:srgbClr val="0070C0"/>
              </a:solidFill>
            </a:endParaRPr>
          </a:p>
        </p:txBody>
      </p:sp>
      <p:sp>
        <p:nvSpPr>
          <p:cNvPr id="9" name="Rectangle 8"/>
          <p:cNvSpPr>
            <a:spLocks noChangeArrowheads="1"/>
          </p:cNvSpPr>
          <p:nvPr/>
        </p:nvSpPr>
        <p:spPr bwMode="auto">
          <a:xfrm>
            <a:off x="2057400" y="4953000"/>
            <a:ext cx="4724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b="1">
                <a:latin typeface="Arial" pitchFamily="34" charset="0"/>
              </a:rPr>
              <a:t>ــــــــــــــــــــــــــــــــــــــــــــــــــــــــــــــــــــــــــ</a:t>
            </a:r>
            <a:endParaRPr lang="en-GB" altLang="en-US" sz="2400" b="1">
              <a:latin typeface="Arial" pitchFamily="34" charset="0"/>
            </a:endParaRPr>
          </a:p>
        </p:txBody>
      </p:sp>
      <p:sp>
        <p:nvSpPr>
          <p:cNvPr id="10" name="Rectangle 9"/>
          <p:cNvSpPr>
            <a:spLocks noChangeArrowheads="1"/>
          </p:cNvSpPr>
          <p:nvPr/>
        </p:nvSpPr>
        <p:spPr bwMode="auto">
          <a:xfrm>
            <a:off x="2085975" y="3505200"/>
            <a:ext cx="5762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800" b="1" dirty="0" smtClean="0">
                <a:solidFill>
                  <a:srgbClr val="FF0000"/>
                </a:solidFill>
                <a:latin typeface="Arial" pitchFamily="34" charset="0"/>
              </a:rPr>
              <a:t>4000                      </a:t>
            </a:r>
            <a:r>
              <a:rPr lang="ar-SA" altLang="en-US" sz="2800" b="1" dirty="0">
                <a:latin typeface="Arial" pitchFamily="34" charset="0"/>
              </a:rPr>
              <a:t>إلى</a:t>
            </a:r>
            <a:r>
              <a:rPr lang="ar-SA" altLang="en-US" sz="2800" b="1" dirty="0">
                <a:solidFill>
                  <a:srgbClr val="FF0000"/>
                </a:solidFill>
                <a:latin typeface="Arial" pitchFamily="34" charset="0"/>
              </a:rPr>
              <a:t> </a:t>
            </a:r>
            <a:r>
              <a:rPr lang="ar-SA" altLang="en-US" sz="2800" b="1" dirty="0">
                <a:latin typeface="Arial" pitchFamily="34" charset="0"/>
              </a:rPr>
              <a:t>حـ/ البنك</a:t>
            </a:r>
          </a:p>
        </p:txBody>
      </p:sp>
      <p:sp>
        <p:nvSpPr>
          <p:cNvPr id="4" name="Rectangle 3"/>
          <p:cNvSpPr/>
          <p:nvPr/>
        </p:nvSpPr>
        <p:spPr>
          <a:xfrm>
            <a:off x="3358810" y="1425714"/>
            <a:ext cx="6274710" cy="707886"/>
          </a:xfrm>
          <a:prstGeom prst="rect">
            <a:avLst/>
          </a:prstGeom>
        </p:spPr>
        <p:txBody>
          <a:bodyPr wrap="square">
            <a:spAutoFit/>
          </a:bodyPr>
          <a:lstStyle/>
          <a:p>
            <a:r>
              <a:rPr lang="ar-SA" sz="2000" b="1" u="sng" dirty="0">
                <a:solidFill>
                  <a:srgbClr val="FF0000"/>
                </a:solidFill>
                <a:latin typeface="Calibri"/>
                <a:ea typeface="+mj-ea"/>
                <a:cs typeface="Arial" charset="0"/>
              </a:rPr>
              <a:t>والمطلوب:</a:t>
            </a:r>
            <a:r>
              <a:rPr lang="ar-SA" sz="2000" b="1" dirty="0">
                <a:solidFill>
                  <a:srgbClr val="FF0000"/>
                </a:solidFill>
                <a:latin typeface="Calibri"/>
                <a:ea typeface="+mj-ea"/>
                <a:cs typeface="Arial" charset="0"/>
              </a:rPr>
              <a:t> </a:t>
            </a:r>
            <a:r>
              <a:rPr lang="ar-SA" sz="2000" dirty="0">
                <a:solidFill>
                  <a:srgbClr val="013E36"/>
                </a:solidFill>
                <a:latin typeface="Calibri"/>
                <a:ea typeface="+mj-ea"/>
                <a:cs typeface="Arial" charset="0"/>
              </a:rPr>
              <a:t>إجراء قيود اليومية اللازمة لتصحيح الأخطاء السابقة في دفتر اليومية العامة</a:t>
            </a:r>
            <a:endParaRPr lang="en-US" dirty="0"/>
          </a:p>
        </p:txBody>
      </p:sp>
    </p:spTree>
    <p:extLst>
      <p:ext uri="{BB962C8B-B14F-4D97-AF65-F5344CB8AC3E}">
        <p14:creationId xmlns:p14="http://schemas.microsoft.com/office/powerpoint/2010/main" val="101666648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blinds(horizontal)">
                                      <p:cBhvr>
                                        <p:cTn id="12" dur="500"/>
                                        <p:tgtEl>
                                          <p:spTgt spid="3">
                                            <p:bg/>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nodePh="1">
                                  <p:stCondLst>
                                    <p:cond delay="0"/>
                                  </p:stCondLst>
                                  <p:endCondLst>
                                    <p:cond evt="begin" delay="0">
                                      <p:tn val="15"/>
                                    </p:cond>
                                  </p:end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blinds(horizontal)">
                                      <p:cBhvr>
                                        <p:cTn id="17" dur="500"/>
                                        <p:tgtEl>
                                          <p:spTgt spid="3">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9" presetClass="entr" presetSubtype="0" accel="10000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8" dur="50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9" dur="50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30" dur="50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blinds(horizontal)">
                                      <p:cBhvr>
                                        <p:cTn id="35" dur="5000"/>
                                        <p:tgtEl>
                                          <p:spTgt spid="10"/>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blinds(horizontal)">
                                      <p:cBhvr>
                                        <p:cTn id="40" dur="5000"/>
                                        <p:tgtEl>
                                          <p:spTgt spid="8"/>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blinds(horizontal)">
                                      <p:cBhvr>
                                        <p:cTn id="4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animBg="1"/>
      <p:bldP spid="6" grpId="0"/>
      <p:bldP spid="7" grpId="0"/>
      <p:bldP spid="8" grpId="0"/>
      <p:bldP spid="9" grpId="0"/>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ar-SA" sz="2400" b="1" dirty="0" smtClean="0">
                <a:solidFill>
                  <a:srgbClr val="7030A0"/>
                </a:solidFill>
              </a:rPr>
              <a:t>تابع طرق تصحيح الأخطاء المحاسبية بدفتر اليومية (الطريقة المطولة والمختصرة)</a:t>
            </a:r>
            <a:endParaRPr lang="ar-SA" sz="2400" dirty="0">
              <a:solidFill>
                <a:srgbClr val="7030A0"/>
              </a:solidFill>
            </a:endParaRPr>
          </a:p>
        </p:txBody>
      </p:sp>
      <p:sp>
        <p:nvSpPr>
          <p:cNvPr id="3" name="Content Placeholder 2"/>
          <p:cNvSpPr>
            <a:spLocks noGrp="1"/>
          </p:cNvSpPr>
          <p:nvPr>
            <p:ph idx="1"/>
          </p:nvPr>
        </p:nvSpPr>
        <p:spPr/>
        <p:txBody>
          <a:bodyPr/>
          <a:lstStyle/>
          <a:p>
            <a:pPr algn="just" rtl="1"/>
            <a:r>
              <a:rPr lang="ar-SA" altLang="en-US" sz="2000" dirty="0" smtClean="0">
                <a:solidFill>
                  <a:srgbClr val="FF0000"/>
                </a:solidFill>
                <a:cs typeface="Arial" pitchFamily="34" charset="0"/>
              </a:rPr>
              <a:t>1</a:t>
            </a:r>
            <a:r>
              <a:rPr lang="ar-SA" altLang="en-US" sz="2000" b="1" dirty="0" smtClean="0">
                <a:solidFill>
                  <a:srgbClr val="FF0000"/>
                </a:solidFill>
                <a:cs typeface="Arial" pitchFamily="34" charset="0"/>
              </a:rPr>
              <a:t>- الطريقة المطولة: </a:t>
            </a:r>
            <a:r>
              <a:rPr lang="ar-SA" altLang="en-US" sz="2000" dirty="0" smtClean="0">
                <a:cs typeface="Arial" pitchFamily="34" charset="0"/>
              </a:rPr>
              <a:t>تناسب تصحيح جميع الأخطاء وهي طريقة سهلة ودقيقة، وتتم من خلال خطوتين:</a:t>
            </a:r>
          </a:p>
          <a:p>
            <a:pPr algn="just" rtl="1"/>
            <a:r>
              <a:rPr lang="ar-SA" altLang="en-US" sz="2000" dirty="0" smtClean="0">
                <a:cs typeface="Arial" pitchFamily="34" charset="0"/>
              </a:rPr>
              <a:t>أ- إلغاء القيد الخاطئ بقيد عكسي</a:t>
            </a:r>
          </a:p>
          <a:p>
            <a:pPr algn="just" rtl="1"/>
            <a:r>
              <a:rPr lang="ar-SA" altLang="en-US" sz="2000" dirty="0" smtClean="0">
                <a:cs typeface="Arial" pitchFamily="34" charset="0"/>
              </a:rPr>
              <a:t>ب- إثبات القيد الصحيح</a:t>
            </a:r>
          </a:p>
          <a:p>
            <a:pPr algn="just" rtl="1"/>
            <a:r>
              <a:rPr lang="ar-SA" altLang="en-US" sz="2000" dirty="0" smtClean="0">
                <a:solidFill>
                  <a:srgbClr val="FF0000"/>
                </a:solidFill>
                <a:cs typeface="Arial" pitchFamily="34" charset="0"/>
              </a:rPr>
              <a:t>2- الطريقة المختصرة: </a:t>
            </a:r>
            <a:r>
              <a:rPr lang="ar-SA" altLang="en-US" sz="2000" dirty="0" smtClean="0">
                <a:cs typeface="Arial" pitchFamily="34" charset="0"/>
              </a:rPr>
              <a:t>تناسب تصحيح بعض أنواع الأخطاء وتحتاج لخبرة المحاسب. </a:t>
            </a:r>
          </a:p>
          <a:p>
            <a:pPr algn="just" rtl="1"/>
            <a:r>
              <a:rPr lang="ar-SA" altLang="en-US" sz="2000" dirty="0" smtClean="0">
                <a:cs typeface="Arial" pitchFamily="34" charset="0"/>
              </a:rPr>
              <a:t>وتتم من خلال خطوة واحدة حيث تعتمد على بحث الآثار المترتبة على القيد الخاطئ ومعالجتها بقيد تصحيح</a:t>
            </a:r>
          </a:p>
          <a:p>
            <a:pPr algn="just"/>
            <a:r>
              <a:rPr lang="ar-SA" altLang="en-US" sz="2000" b="1" u="sng" dirty="0">
                <a:solidFill>
                  <a:srgbClr val="FF0000"/>
                </a:solidFill>
                <a:ea typeface="+mj-ea"/>
                <a:cs typeface="Arial" pitchFamily="34" charset="0"/>
              </a:rPr>
              <a:t>مثال على تصحيح الأخطاء المحاسبية باستخدام الطريقتين </a:t>
            </a:r>
            <a:r>
              <a:rPr lang="en-US" altLang="en-US" sz="2000" b="1" u="sng" dirty="0">
                <a:solidFill>
                  <a:srgbClr val="FF0000"/>
                </a:solidFill>
                <a:ea typeface="+mj-ea"/>
                <a:cs typeface="Arial" pitchFamily="34" charset="0"/>
              </a:rPr>
              <a:t>:</a:t>
            </a:r>
            <a:r>
              <a:rPr lang="ar-SA" altLang="en-US" sz="2000" b="1" u="sng" dirty="0">
                <a:solidFill>
                  <a:srgbClr val="FF0000"/>
                </a:solidFill>
                <a:ea typeface="+mj-ea"/>
                <a:cs typeface="Arial" pitchFamily="34" charset="0"/>
              </a:rPr>
              <a:t>المطولة </a:t>
            </a:r>
            <a:r>
              <a:rPr lang="ar-SA" altLang="en-US" sz="2000" b="1" u="sng" dirty="0" smtClean="0">
                <a:solidFill>
                  <a:srgbClr val="FF0000"/>
                </a:solidFill>
                <a:ea typeface="+mj-ea"/>
                <a:cs typeface="Arial" pitchFamily="34" charset="0"/>
              </a:rPr>
              <a:t>والمختصرة</a:t>
            </a:r>
          </a:p>
          <a:p>
            <a:pPr marL="533400" lvl="0" indent="-533400" algn="just">
              <a:lnSpc>
                <a:spcPct val="150000"/>
              </a:lnSpc>
              <a:defRPr/>
            </a:pPr>
            <a:r>
              <a:rPr lang="ar-SA" sz="2000" dirty="0">
                <a:effectLst>
                  <a:outerShdw blurRad="38100" dist="38100" dir="2700000" algn="tl">
                    <a:srgbClr val="FFFFFF"/>
                  </a:outerShdw>
                </a:effectLst>
              </a:rPr>
              <a:t>فيما يلي بعض العمليات المحاسبية التي سجلت بدفتر يومية (منشأة فاضل التجارية ( جوالات 2020) خلال شهر ذي القعدة. </a:t>
            </a:r>
            <a:endParaRPr lang="ar-SA" sz="2000" dirty="0" smtClean="0">
              <a:effectLst>
                <a:outerShdw blurRad="38100" dist="38100" dir="2700000" algn="tl">
                  <a:srgbClr val="FFFFFF"/>
                </a:outerShdw>
              </a:effectLst>
            </a:endParaRPr>
          </a:p>
          <a:p>
            <a:pPr marL="533400" lvl="0" indent="-533400" algn="just">
              <a:lnSpc>
                <a:spcPct val="150000"/>
              </a:lnSpc>
              <a:defRPr/>
            </a:pPr>
            <a:r>
              <a:rPr lang="ar-SA" sz="2000" u="sng" dirty="0" smtClean="0">
                <a:solidFill>
                  <a:srgbClr val="7030A0"/>
                </a:solidFill>
                <a:effectLst>
                  <a:outerShdw blurRad="38100" dist="38100" dir="2700000" algn="tl">
                    <a:srgbClr val="FFFFFF"/>
                  </a:outerShdw>
                </a:effectLst>
              </a:rPr>
              <a:t>المطلوب</a:t>
            </a:r>
            <a:r>
              <a:rPr lang="ar-SA" sz="2000" u="sng" dirty="0">
                <a:solidFill>
                  <a:srgbClr val="7030A0"/>
                </a:solidFill>
                <a:effectLst>
                  <a:outerShdw blurRad="38100" dist="38100" dir="2700000" algn="tl">
                    <a:srgbClr val="FFFFFF"/>
                  </a:outerShdw>
                </a:effectLst>
              </a:rPr>
              <a:t>: إجراء قيود التصحيح اللازمة في ظل تطبيق كل من الطريقة المطولة والطريقة المختصرة</a:t>
            </a:r>
          </a:p>
          <a:p>
            <a:pPr marL="533400" lvl="0" indent="-533400" algn="just">
              <a:lnSpc>
                <a:spcPct val="150000"/>
              </a:lnSpc>
              <a:defRPr/>
            </a:pPr>
            <a:endParaRPr lang="ar-SA" sz="2000" dirty="0" smtClean="0">
              <a:effectLst>
                <a:outerShdw blurRad="38100" dist="38100" dir="2700000" algn="tl">
                  <a:srgbClr val="FFFFFF"/>
                </a:outerShdw>
              </a:effectLst>
            </a:endParaRPr>
          </a:p>
        </p:txBody>
      </p:sp>
      <p:sp>
        <p:nvSpPr>
          <p:cNvPr id="307204"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7F9FC1A1-87C8-456D-A5F8-58AFCCD408DD}" type="slidenum">
              <a:rPr lang="ar-SA" altLang="en-US" sz="1200" smtClean="0">
                <a:solidFill>
                  <a:schemeClr val="bg1"/>
                </a:solidFill>
              </a:rPr>
              <a:pPr eaLnBrk="1" hangingPunct="1">
                <a:spcBef>
                  <a:spcPct val="0"/>
                </a:spcBef>
                <a:buFontTx/>
                <a:buNone/>
              </a:pPr>
              <a:t>20</a:t>
            </a:fld>
            <a:endParaRPr lang="en-US" altLang="en-US" sz="1200" smtClean="0">
              <a:solidFill>
                <a:schemeClr val="bg1"/>
              </a:solidFill>
            </a:endParaRPr>
          </a:p>
        </p:txBody>
      </p:sp>
    </p:spTree>
    <p:extLst>
      <p:ext uri="{BB962C8B-B14F-4D97-AF65-F5344CB8AC3E}">
        <p14:creationId xmlns:p14="http://schemas.microsoft.com/office/powerpoint/2010/main" val="23259196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linds(horizontal)">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blinds(horizontal)">
                                      <p:cBhvr>
                                        <p:cTn id="42" dur="5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blinds(horizontal)">
                                      <p:cBhvr>
                                        <p:cTn id="4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9105900" cy="1417638"/>
          </a:xfrm>
        </p:spPr>
        <p:txBody>
          <a:bodyPr/>
          <a:lstStyle/>
          <a:p>
            <a:pPr marL="533400" indent="-533400" algn="just" rtl="1">
              <a:lnSpc>
                <a:spcPct val="80000"/>
              </a:lnSpc>
              <a:defRPr/>
            </a:pPr>
            <a:r>
              <a:rPr lang="ar-SA" sz="3200" dirty="0" smtClean="0">
                <a:solidFill>
                  <a:schemeClr val="tx1"/>
                </a:solidFill>
                <a:effectLst>
                  <a:outerShdw blurRad="38100" dist="38100" dir="2700000" algn="tl">
                    <a:srgbClr val="FFFFFF"/>
                  </a:outerShdw>
                </a:effectLst>
              </a:rPr>
              <a:t>1- في 7-1 تم شراء اثاث  بمبلغ 140000 ريال سدد ثمنه بشيك، وقام المحاسب </a:t>
            </a:r>
            <a:r>
              <a:rPr lang="ar-SA" sz="3200" dirty="0" smtClean="0">
                <a:solidFill>
                  <a:schemeClr val="tx1"/>
                </a:solidFill>
              </a:rPr>
              <a:t>بإثبات العملية بجعل حساب المشتريات مديناً وحساب النقدية بالبنك دائناً</a:t>
            </a:r>
            <a:endParaRPr lang="ar-SA" sz="3200" dirty="0">
              <a:solidFill>
                <a:schemeClr val="tx1"/>
              </a:solidFill>
            </a:endParaRPr>
          </a:p>
        </p:txBody>
      </p:sp>
      <p:sp>
        <p:nvSpPr>
          <p:cNvPr id="3" name="Content Placeholder 2"/>
          <p:cNvSpPr>
            <a:spLocks noGrp="1"/>
          </p:cNvSpPr>
          <p:nvPr>
            <p:ph sz="half" idx="13"/>
          </p:nvPr>
        </p:nvSpPr>
        <p:spPr>
          <a:xfrm>
            <a:off x="5026025" y="1600200"/>
            <a:ext cx="4498975" cy="4114800"/>
          </a:xfrm>
          <a:solidFill>
            <a:schemeClr val="accent6">
              <a:lumMod val="20000"/>
              <a:lumOff val="80000"/>
            </a:schemeClr>
          </a:solidFill>
        </p:spPr>
        <p:txBody>
          <a:bodyPr/>
          <a:lstStyle/>
          <a:p>
            <a:pPr marL="533400" indent="-533400" algn="ctr">
              <a:lnSpc>
                <a:spcPct val="80000"/>
              </a:lnSpc>
              <a:defRPr/>
            </a:pPr>
            <a:r>
              <a:rPr lang="ar-SA" sz="2400" b="1" dirty="0" smtClean="0"/>
              <a:t>الطريقة المطولة (وتتكون من قيدين)</a:t>
            </a:r>
            <a:endParaRPr lang="ar-SA" sz="2400" b="1" dirty="0"/>
          </a:p>
        </p:txBody>
      </p:sp>
      <p:sp>
        <p:nvSpPr>
          <p:cNvPr id="4" name="Content Placeholder 3"/>
          <p:cNvSpPr>
            <a:spLocks noGrp="1"/>
          </p:cNvSpPr>
          <p:nvPr>
            <p:ph sz="half" idx="1"/>
          </p:nvPr>
        </p:nvSpPr>
        <p:spPr>
          <a:xfrm>
            <a:off x="457200" y="1600200"/>
            <a:ext cx="4389438" cy="4114800"/>
          </a:xfrm>
          <a:solidFill>
            <a:schemeClr val="accent1">
              <a:lumMod val="20000"/>
              <a:lumOff val="80000"/>
            </a:schemeClr>
          </a:solidFill>
        </p:spPr>
        <p:txBody>
          <a:bodyPr/>
          <a:lstStyle/>
          <a:p>
            <a:pPr>
              <a:defRPr/>
            </a:pPr>
            <a:r>
              <a:rPr lang="ar-SA" sz="2400" b="1" dirty="0" smtClean="0"/>
              <a:t>الطريقة المختصرة</a:t>
            </a:r>
            <a:endParaRPr lang="en-GB" sz="2400" b="1" dirty="0"/>
          </a:p>
        </p:txBody>
      </p:sp>
      <p:sp>
        <p:nvSpPr>
          <p:cNvPr id="309253" name="Slide Number Placeholder 4"/>
          <p:cNvSpPr>
            <a:spLocks noGrp="1"/>
          </p:cNvSpPr>
          <p:nvPr>
            <p:ph type="sldNum" sz="quarter" idx="4294967295"/>
          </p:nvPr>
        </p:nvSpPr>
        <p:spPr bwMode="auto">
          <a:xfrm>
            <a:off x="4953001" y="6381328"/>
            <a:ext cx="533400" cy="36078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F9859855-71A9-40CC-A58F-291BCEFE2B03}" type="slidenum">
              <a:rPr lang="ar-SA" altLang="en-US" sz="1200" smtClean="0">
                <a:solidFill>
                  <a:schemeClr val="bg1"/>
                </a:solidFill>
              </a:rPr>
              <a:pPr eaLnBrk="1" hangingPunct="1">
                <a:spcBef>
                  <a:spcPct val="0"/>
                </a:spcBef>
                <a:buFontTx/>
                <a:buNone/>
              </a:pPr>
              <a:t>21</a:t>
            </a:fld>
            <a:endParaRPr lang="en-US" altLang="en-US" sz="1200" dirty="0" smtClean="0">
              <a:solidFill>
                <a:schemeClr val="bg1"/>
              </a:solidFill>
            </a:endParaRPr>
          </a:p>
        </p:txBody>
      </p:sp>
      <p:sp>
        <p:nvSpPr>
          <p:cNvPr id="6" name="Rectangle 5"/>
          <p:cNvSpPr>
            <a:spLocks noGrp="1" noChangeArrowheads="1"/>
          </p:cNvSpPr>
          <p:nvPr/>
        </p:nvSpPr>
        <p:spPr bwMode="auto">
          <a:xfrm>
            <a:off x="5943600" y="1981200"/>
            <a:ext cx="3429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buFontTx/>
              <a:buNone/>
            </a:pPr>
            <a:r>
              <a:rPr lang="ar-SA" altLang="en-US" sz="2400" b="1">
                <a:solidFill>
                  <a:srgbClr val="FF3300"/>
                </a:solidFill>
              </a:rPr>
              <a:t>1- قيد إلغاء القيد الخاطئ</a:t>
            </a:r>
            <a:endParaRPr lang="en-US" altLang="en-US" sz="2400" b="1">
              <a:solidFill>
                <a:srgbClr val="FF3300"/>
              </a:solidFill>
            </a:endParaRPr>
          </a:p>
        </p:txBody>
      </p:sp>
      <p:sp>
        <p:nvSpPr>
          <p:cNvPr id="7" name="Rectangle 6"/>
          <p:cNvSpPr>
            <a:spLocks noChangeArrowheads="1"/>
          </p:cNvSpPr>
          <p:nvPr/>
        </p:nvSpPr>
        <p:spPr bwMode="auto">
          <a:xfrm>
            <a:off x="5486400" y="2438400"/>
            <a:ext cx="40386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dirty="0" smtClean="0">
                <a:solidFill>
                  <a:srgbClr val="FF0000"/>
                </a:solidFill>
                <a:latin typeface="Arial" pitchFamily="34" charset="0"/>
              </a:rPr>
              <a:t>140000</a:t>
            </a:r>
            <a:r>
              <a:rPr lang="ar-SA" altLang="en-US" sz="2400" dirty="0" smtClean="0">
                <a:latin typeface="Arial" pitchFamily="34" charset="0"/>
              </a:rPr>
              <a:t>       </a:t>
            </a:r>
            <a:r>
              <a:rPr lang="ar-SA" altLang="en-US" sz="2400" dirty="0">
                <a:latin typeface="Arial" pitchFamily="34" charset="0"/>
              </a:rPr>
              <a:t>من حـ/ البنك</a:t>
            </a:r>
            <a:endParaRPr lang="ar-SA" altLang="en-US" sz="2000" dirty="0">
              <a:latin typeface="Arial" pitchFamily="34" charset="0"/>
            </a:endParaRPr>
          </a:p>
        </p:txBody>
      </p:sp>
      <p:sp>
        <p:nvSpPr>
          <p:cNvPr id="8" name="Rectangle 7"/>
          <p:cNvSpPr>
            <a:spLocks noChangeArrowheads="1"/>
          </p:cNvSpPr>
          <p:nvPr/>
        </p:nvSpPr>
        <p:spPr bwMode="auto">
          <a:xfrm>
            <a:off x="5105400" y="3429000"/>
            <a:ext cx="3657600" cy="400050"/>
          </a:xfrm>
          <a:prstGeom prst="rect">
            <a:avLst/>
          </a:prstGeom>
          <a:noFill/>
          <a:ln w="9525">
            <a:noFill/>
            <a:miter lim="800000"/>
            <a:headEnd/>
            <a:tailEnd/>
          </a:ln>
        </p:spPr>
        <p:txBody>
          <a:bodyPr>
            <a:spAutoFit/>
          </a:bodyPr>
          <a:lstStyle/>
          <a:p>
            <a:pPr algn="ctr">
              <a:defRPr/>
            </a:pPr>
            <a:r>
              <a:rPr lang="ar-SA" sz="2000" dirty="0">
                <a:solidFill>
                  <a:srgbClr val="0070C0"/>
                </a:solidFill>
              </a:rPr>
              <a:t> </a:t>
            </a:r>
            <a:r>
              <a:rPr lang="ar-SA" sz="2000" dirty="0">
                <a:effectLst>
                  <a:outerShdw blurRad="38100" dist="38100" dir="2700000" algn="tl">
                    <a:srgbClr val="FFFFFF"/>
                  </a:outerShdw>
                </a:effectLst>
                <a:latin typeface="Calibri" pitchFamily="34" charset="0"/>
              </a:rPr>
              <a:t>إلغاء القيد الخاطئ بشراء  ا</a:t>
            </a:r>
            <a:r>
              <a:rPr lang="ar-SA" sz="2000" dirty="0" smtClean="0">
                <a:effectLst>
                  <a:outerShdw blurRad="38100" dist="38100" dir="2700000" algn="tl">
                    <a:srgbClr val="FFFFFF"/>
                  </a:outerShdw>
                </a:effectLst>
                <a:latin typeface="Calibri" pitchFamily="34" charset="0"/>
              </a:rPr>
              <a:t>ثاث </a:t>
            </a:r>
            <a:r>
              <a:rPr lang="ar-SA" sz="2000" dirty="0">
                <a:effectLst>
                  <a:outerShdw blurRad="38100" dist="38100" dir="2700000" algn="tl">
                    <a:srgbClr val="FFFFFF"/>
                  </a:outerShdw>
                </a:effectLst>
                <a:latin typeface="Calibri" pitchFamily="34" charset="0"/>
              </a:rPr>
              <a:t>يوم </a:t>
            </a:r>
            <a:r>
              <a:rPr lang="ar-SA" sz="2000" dirty="0" smtClean="0">
                <a:effectLst>
                  <a:outerShdw blurRad="38100" dist="38100" dir="2700000" algn="tl">
                    <a:srgbClr val="FFFFFF"/>
                  </a:outerShdw>
                </a:effectLst>
                <a:latin typeface="Calibri" pitchFamily="34" charset="0"/>
              </a:rPr>
              <a:t>7-1</a:t>
            </a:r>
            <a:endParaRPr lang="en-GB" sz="2000" dirty="0">
              <a:solidFill>
                <a:srgbClr val="0070C0"/>
              </a:solidFill>
            </a:endParaRPr>
          </a:p>
        </p:txBody>
      </p:sp>
      <p:sp>
        <p:nvSpPr>
          <p:cNvPr id="9" name="Rectangle 8"/>
          <p:cNvSpPr>
            <a:spLocks noChangeArrowheads="1"/>
          </p:cNvSpPr>
          <p:nvPr/>
        </p:nvSpPr>
        <p:spPr bwMode="auto">
          <a:xfrm>
            <a:off x="5181600" y="3657600"/>
            <a:ext cx="3429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b="1" dirty="0">
                <a:latin typeface="Arial" pitchFamily="34" charset="0"/>
              </a:rPr>
              <a:t>ــــــــــــــــــــــــــــــــــــــــــــــــــــ</a:t>
            </a:r>
            <a:endParaRPr lang="en-GB" altLang="en-US" sz="2400" b="1" dirty="0">
              <a:latin typeface="Arial" pitchFamily="34" charset="0"/>
            </a:endParaRPr>
          </a:p>
        </p:txBody>
      </p:sp>
      <p:sp>
        <p:nvSpPr>
          <p:cNvPr id="10" name="Rectangle 9"/>
          <p:cNvSpPr>
            <a:spLocks noChangeArrowheads="1"/>
          </p:cNvSpPr>
          <p:nvPr/>
        </p:nvSpPr>
        <p:spPr bwMode="auto">
          <a:xfrm>
            <a:off x="4953000" y="2895600"/>
            <a:ext cx="3733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dirty="0" smtClean="0">
                <a:solidFill>
                  <a:srgbClr val="FF0000"/>
                </a:solidFill>
                <a:latin typeface="Arial" pitchFamily="34" charset="0"/>
              </a:rPr>
              <a:t>140000      </a:t>
            </a:r>
            <a:r>
              <a:rPr lang="ar-SA" altLang="en-US" sz="2400" dirty="0">
                <a:latin typeface="Arial" pitchFamily="34" charset="0"/>
              </a:rPr>
              <a:t>إلى</a:t>
            </a:r>
            <a:r>
              <a:rPr lang="ar-SA" altLang="en-US" sz="2400" dirty="0">
                <a:solidFill>
                  <a:srgbClr val="FF0000"/>
                </a:solidFill>
                <a:latin typeface="Arial" pitchFamily="34" charset="0"/>
              </a:rPr>
              <a:t> </a:t>
            </a:r>
            <a:r>
              <a:rPr lang="ar-SA" altLang="en-US" sz="2400" dirty="0">
                <a:latin typeface="Arial" pitchFamily="34" charset="0"/>
              </a:rPr>
              <a:t>حـ/ المشتريات</a:t>
            </a:r>
            <a:endParaRPr lang="ar-SA" altLang="en-US" sz="2000" dirty="0">
              <a:latin typeface="Arial" pitchFamily="34" charset="0"/>
            </a:endParaRPr>
          </a:p>
        </p:txBody>
      </p:sp>
      <p:sp>
        <p:nvSpPr>
          <p:cNvPr id="11" name="Rectangle 10"/>
          <p:cNvSpPr>
            <a:spLocks noGrp="1" noChangeArrowheads="1"/>
          </p:cNvSpPr>
          <p:nvPr/>
        </p:nvSpPr>
        <p:spPr bwMode="auto">
          <a:xfrm>
            <a:off x="1828800" y="2057400"/>
            <a:ext cx="2819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buFont typeface="Arial" pitchFamily="34" charset="0"/>
              <a:buNone/>
            </a:pPr>
            <a:r>
              <a:rPr lang="ar-SA" altLang="en-US" sz="2400" b="1">
                <a:solidFill>
                  <a:srgbClr val="FF0000"/>
                </a:solidFill>
              </a:rPr>
              <a:t>تصحيح القيد الخاطئ</a:t>
            </a:r>
            <a:endParaRPr lang="en-GB" altLang="en-US" sz="2400" b="1">
              <a:solidFill>
                <a:srgbClr val="FF0000"/>
              </a:solidFill>
            </a:endParaRPr>
          </a:p>
        </p:txBody>
      </p:sp>
      <p:sp>
        <p:nvSpPr>
          <p:cNvPr id="12" name="Rectangle 11"/>
          <p:cNvSpPr>
            <a:spLocks noChangeArrowheads="1"/>
          </p:cNvSpPr>
          <p:nvPr/>
        </p:nvSpPr>
        <p:spPr bwMode="auto">
          <a:xfrm>
            <a:off x="533400" y="2743200"/>
            <a:ext cx="4191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dirty="0" smtClean="0">
                <a:solidFill>
                  <a:srgbClr val="FF0000"/>
                </a:solidFill>
                <a:latin typeface="Arial" pitchFamily="34" charset="0"/>
              </a:rPr>
              <a:t>140000</a:t>
            </a:r>
            <a:r>
              <a:rPr lang="ar-SA" altLang="en-US" sz="2400" dirty="0" smtClean="0">
                <a:latin typeface="Arial" pitchFamily="34" charset="0"/>
              </a:rPr>
              <a:t>       </a:t>
            </a:r>
            <a:r>
              <a:rPr lang="ar-SA" altLang="en-US" sz="2400" dirty="0">
                <a:latin typeface="Arial" pitchFamily="34" charset="0"/>
              </a:rPr>
              <a:t>من حـ/ </a:t>
            </a:r>
            <a:r>
              <a:rPr lang="ar-SA" altLang="en-US" sz="2400" dirty="0" smtClean="0">
                <a:latin typeface="Arial" pitchFamily="34" charset="0"/>
              </a:rPr>
              <a:t>الاثاث</a:t>
            </a:r>
            <a:endParaRPr lang="ar-SA" altLang="en-US" sz="2000" dirty="0">
              <a:latin typeface="Arial" pitchFamily="34" charset="0"/>
            </a:endParaRPr>
          </a:p>
        </p:txBody>
      </p:sp>
      <p:sp>
        <p:nvSpPr>
          <p:cNvPr id="13" name="Rectangle 12"/>
          <p:cNvSpPr>
            <a:spLocks noChangeArrowheads="1"/>
          </p:cNvSpPr>
          <p:nvPr/>
        </p:nvSpPr>
        <p:spPr bwMode="auto">
          <a:xfrm>
            <a:off x="533400" y="4038600"/>
            <a:ext cx="3200400" cy="1138238"/>
          </a:xfrm>
          <a:prstGeom prst="rect">
            <a:avLst/>
          </a:prstGeom>
          <a:noFill/>
          <a:ln w="9525">
            <a:noFill/>
            <a:miter lim="800000"/>
            <a:headEnd/>
            <a:tailEnd/>
          </a:ln>
        </p:spPr>
        <p:txBody>
          <a:bodyPr>
            <a:spAutoFit/>
          </a:bodyPr>
          <a:lstStyle/>
          <a:p>
            <a:pPr algn="ctr">
              <a:defRPr/>
            </a:pPr>
            <a:r>
              <a:rPr lang="ar-SA" sz="2000" dirty="0">
                <a:solidFill>
                  <a:srgbClr val="0070C0"/>
                </a:solidFill>
              </a:rPr>
              <a:t> </a:t>
            </a:r>
            <a:r>
              <a:rPr lang="ar-SA" sz="2400" dirty="0">
                <a:effectLst>
                  <a:outerShdw blurRad="38100" dist="38100" dir="2700000" algn="tl">
                    <a:srgbClr val="FFFFFF"/>
                  </a:outerShdw>
                </a:effectLst>
                <a:latin typeface="Calibri" pitchFamily="34" charset="0"/>
              </a:rPr>
              <a:t>تصحيح القيد الخاطئ بشراء </a:t>
            </a:r>
            <a:r>
              <a:rPr lang="ar-SA" sz="2400" dirty="0" smtClean="0">
                <a:effectLst>
                  <a:outerShdw blurRad="38100" dist="38100" dir="2700000" algn="tl">
                    <a:srgbClr val="FFFFFF"/>
                  </a:outerShdw>
                </a:effectLst>
                <a:latin typeface="Calibri" pitchFamily="34" charset="0"/>
              </a:rPr>
              <a:t>الاثاث بشيك </a:t>
            </a:r>
            <a:r>
              <a:rPr lang="ar-SA" sz="2400" dirty="0">
                <a:effectLst>
                  <a:outerShdw blurRad="38100" dist="38100" dir="2700000" algn="tl">
                    <a:srgbClr val="FFFFFF"/>
                  </a:outerShdw>
                </a:effectLst>
                <a:latin typeface="Calibri" pitchFamily="34" charset="0"/>
              </a:rPr>
              <a:t>بتاريخ </a:t>
            </a:r>
            <a:r>
              <a:rPr lang="ar-SA" sz="2400" dirty="0" smtClean="0">
                <a:effectLst>
                  <a:outerShdw blurRad="38100" dist="38100" dir="2700000" algn="tl">
                    <a:srgbClr val="FFFFFF"/>
                  </a:outerShdw>
                </a:effectLst>
                <a:latin typeface="Calibri" pitchFamily="34" charset="0"/>
              </a:rPr>
              <a:t>7-1</a:t>
            </a:r>
            <a:endParaRPr lang="ar-SA" sz="2400" dirty="0">
              <a:effectLst>
                <a:outerShdw blurRad="38100" dist="38100" dir="2700000" algn="tl">
                  <a:srgbClr val="FFFFFF"/>
                </a:outerShdw>
              </a:effectLst>
              <a:latin typeface="Calibri" pitchFamily="34" charset="0"/>
            </a:endParaRPr>
          </a:p>
          <a:p>
            <a:pPr algn="ctr">
              <a:defRPr/>
            </a:pPr>
            <a:endParaRPr lang="en-GB" sz="2000" dirty="0">
              <a:solidFill>
                <a:srgbClr val="0070C0"/>
              </a:solidFill>
            </a:endParaRPr>
          </a:p>
        </p:txBody>
      </p:sp>
      <p:sp>
        <p:nvSpPr>
          <p:cNvPr id="14" name="Rectangle 13"/>
          <p:cNvSpPr>
            <a:spLocks noChangeArrowheads="1"/>
          </p:cNvSpPr>
          <p:nvPr/>
        </p:nvSpPr>
        <p:spPr bwMode="auto">
          <a:xfrm>
            <a:off x="609600" y="4648200"/>
            <a:ext cx="2895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b="1">
                <a:latin typeface="Arial" pitchFamily="34" charset="0"/>
              </a:rPr>
              <a:t>ـــــــــــــــــــــــــــــــــــــــــــ</a:t>
            </a:r>
            <a:endParaRPr lang="en-GB" altLang="en-US" sz="2400" b="1">
              <a:latin typeface="Arial" pitchFamily="34" charset="0"/>
            </a:endParaRPr>
          </a:p>
        </p:txBody>
      </p:sp>
      <p:sp>
        <p:nvSpPr>
          <p:cNvPr id="15" name="Rectangle 14"/>
          <p:cNvSpPr>
            <a:spLocks noChangeArrowheads="1"/>
          </p:cNvSpPr>
          <p:nvPr/>
        </p:nvSpPr>
        <p:spPr bwMode="auto">
          <a:xfrm>
            <a:off x="381000" y="3429000"/>
            <a:ext cx="4267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dirty="0" smtClean="0">
                <a:solidFill>
                  <a:srgbClr val="FF0000"/>
                </a:solidFill>
                <a:latin typeface="Arial" pitchFamily="34" charset="0"/>
              </a:rPr>
              <a:t>140000             </a:t>
            </a:r>
            <a:r>
              <a:rPr lang="ar-SA" altLang="en-US" sz="2400" dirty="0">
                <a:latin typeface="Arial" pitchFamily="34" charset="0"/>
              </a:rPr>
              <a:t>إلى</a:t>
            </a:r>
            <a:r>
              <a:rPr lang="ar-SA" altLang="en-US" sz="2400" dirty="0">
                <a:solidFill>
                  <a:srgbClr val="FF0000"/>
                </a:solidFill>
                <a:latin typeface="Arial" pitchFamily="34" charset="0"/>
              </a:rPr>
              <a:t> </a:t>
            </a:r>
            <a:r>
              <a:rPr lang="ar-SA" altLang="en-US" sz="2400" dirty="0">
                <a:latin typeface="Arial" pitchFamily="34" charset="0"/>
              </a:rPr>
              <a:t>حـ/ المشتريات</a:t>
            </a:r>
            <a:endParaRPr lang="ar-SA" altLang="en-US" sz="2000" dirty="0">
              <a:latin typeface="Arial" pitchFamily="34" charset="0"/>
            </a:endParaRPr>
          </a:p>
        </p:txBody>
      </p:sp>
      <p:sp>
        <p:nvSpPr>
          <p:cNvPr id="17" name="Rectangle 16"/>
          <p:cNvSpPr>
            <a:spLocks noGrp="1" noChangeArrowheads="1"/>
          </p:cNvSpPr>
          <p:nvPr/>
        </p:nvSpPr>
        <p:spPr bwMode="auto">
          <a:xfrm>
            <a:off x="5867400" y="3962400"/>
            <a:ext cx="3429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buFontTx/>
              <a:buNone/>
            </a:pPr>
            <a:r>
              <a:rPr lang="ar-SA" altLang="en-US" sz="2400" b="1">
                <a:solidFill>
                  <a:srgbClr val="FF3300"/>
                </a:solidFill>
              </a:rPr>
              <a:t>2- إثبات القيد الصحيح</a:t>
            </a:r>
            <a:endParaRPr lang="en-US" altLang="en-US" sz="2400" b="1">
              <a:solidFill>
                <a:srgbClr val="FF3300"/>
              </a:solidFill>
            </a:endParaRPr>
          </a:p>
        </p:txBody>
      </p:sp>
      <p:sp>
        <p:nvSpPr>
          <p:cNvPr id="18" name="Rectangle 17"/>
          <p:cNvSpPr>
            <a:spLocks noChangeArrowheads="1"/>
          </p:cNvSpPr>
          <p:nvPr/>
        </p:nvSpPr>
        <p:spPr bwMode="auto">
          <a:xfrm>
            <a:off x="5410200" y="4419600"/>
            <a:ext cx="40386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dirty="0" smtClean="0">
                <a:solidFill>
                  <a:srgbClr val="FF0000"/>
                </a:solidFill>
                <a:latin typeface="Arial" pitchFamily="34" charset="0"/>
              </a:rPr>
              <a:t>140000</a:t>
            </a:r>
            <a:r>
              <a:rPr lang="ar-SA" altLang="en-US" sz="2400" dirty="0" smtClean="0">
                <a:latin typeface="Arial" pitchFamily="34" charset="0"/>
              </a:rPr>
              <a:t>         </a:t>
            </a:r>
            <a:r>
              <a:rPr lang="ar-SA" altLang="en-US" sz="2400" dirty="0">
                <a:latin typeface="Arial" pitchFamily="34" charset="0"/>
              </a:rPr>
              <a:t>من حـ/ </a:t>
            </a:r>
            <a:r>
              <a:rPr lang="ar-SA" altLang="en-US" sz="2400" dirty="0" smtClean="0">
                <a:latin typeface="Arial" pitchFamily="34" charset="0"/>
              </a:rPr>
              <a:t>الاثاث</a:t>
            </a:r>
            <a:endParaRPr lang="ar-SA" altLang="en-US" sz="2000" dirty="0">
              <a:latin typeface="Arial" pitchFamily="34" charset="0"/>
            </a:endParaRPr>
          </a:p>
        </p:txBody>
      </p:sp>
      <p:sp>
        <p:nvSpPr>
          <p:cNvPr id="19" name="Rectangle 18"/>
          <p:cNvSpPr>
            <a:spLocks noChangeArrowheads="1"/>
          </p:cNvSpPr>
          <p:nvPr/>
        </p:nvSpPr>
        <p:spPr bwMode="auto">
          <a:xfrm>
            <a:off x="4876800" y="5334000"/>
            <a:ext cx="3733800" cy="708025"/>
          </a:xfrm>
          <a:prstGeom prst="rect">
            <a:avLst/>
          </a:prstGeom>
          <a:noFill/>
          <a:ln w="9525">
            <a:noFill/>
            <a:miter lim="800000"/>
            <a:headEnd/>
            <a:tailEnd/>
          </a:ln>
        </p:spPr>
        <p:txBody>
          <a:bodyPr>
            <a:spAutoFit/>
          </a:bodyPr>
          <a:lstStyle/>
          <a:p>
            <a:pPr algn="ctr">
              <a:defRPr/>
            </a:pPr>
            <a:r>
              <a:rPr lang="ar-SA" sz="2000" dirty="0">
                <a:effectLst>
                  <a:outerShdw blurRad="38100" dist="38100" dir="2700000" algn="tl">
                    <a:srgbClr val="FFFFFF"/>
                  </a:outerShdw>
                </a:effectLst>
                <a:latin typeface="Calibri" pitchFamily="34" charset="0"/>
              </a:rPr>
              <a:t>إثبات القيد الصحيح بشراء </a:t>
            </a:r>
            <a:r>
              <a:rPr lang="ar-SA" sz="2000" dirty="0" smtClean="0">
                <a:effectLst>
                  <a:outerShdw blurRad="38100" dist="38100" dir="2700000" algn="tl">
                    <a:srgbClr val="FFFFFF"/>
                  </a:outerShdw>
                </a:effectLst>
                <a:latin typeface="Calibri" pitchFamily="34" charset="0"/>
              </a:rPr>
              <a:t>اثاث </a:t>
            </a:r>
            <a:r>
              <a:rPr lang="ar-SA" sz="2000" dirty="0">
                <a:effectLst>
                  <a:outerShdw blurRad="38100" dist="38100" dir="2700000" algn="tl">
                    <a:srgbClr val="FFFFFF"/>
                  </a:outerShdw>
                </a:effectLst>
                <a:latin typeface="Calibri" pitchFamily="34" charset="0"/>
              </a:rPr>
              <a:t>يوم </a:t>
            </a:r>
            <a:r>
              <a:rPr lang="ar-SA" sz="2000" dirty="0" smtClean="0">
                <a:effectLst>
                  <a:outerShdw blurRad="38100" dist="38100" dir="2700000" algn="tl">
                    <a:srgbClr val="FFFFFF"/>
                  </a:outerShdw>
                </a:effectLst>
                <a:latin typeface="Calibri" pitchFamily="34" charset="0"/>
              </a:rPr>
              <a:t>7-1</a:t>
            </a:r>
            <a:endParaRPr lang="en-US" sz="2000" dirty="0">
              <a:effectLst>
                <a:outerShdw blurRad="38100" dist="38100" dir="2700000" algn="tl">
                  <a:srgbClr val="FFFFFF"/>
                </a:outerShdw>
              </a:effectLst>
              <a:latin typeface="Calibri" pitchFamily="34" charset="0"/>
            </a:endParaRPr>
          </a:p>
          <a:p>
            <a:pPr algn="ctr">
              <a:defRPr/>
            </a:pPr>
            <a:endParaRPr lang="en-GB" sz="2000" dirty="0">
              <a:solidFill>
                <a:srgbClr val="0070C0"/>
              </a:solidFill>
            </a:endParaRPr>
          </a:p>
        </p:txBody>
      </p:sp>
      <p:sp>
        <p:nvSpPr>
          <p:cNvPr id="20" name="Rectangle 19"/>
          <p:cNvSpPr>
            <a:spLocks noChangeArrowheads="1"/>
          </p:cNvSpPr>
          <p:nvPr/>
        </p:nvSpPr>
        <p:spPr bwMode="auto">
          <a:xfrm>
            <a:off x="5105400" y="5638800"/>
            <a:ext cx="3429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b="1">
                <a:latin typeface="Arial" pitchFamily="34" charset="0"/>
              </a:rPr>
              <a:t>ــــــــــــــــــــــــــــــــــــــــــــــــــــ</a:t>
            </a:r>
            <a:endParaRPr lang="en-GB" altLang="en-US" sz="2400" b="1">
              <a:latin typeface="Arial" pitchFamily="34" charset="0"/>
            </a:endParaRPr>
          </a:p>
        </p:txBody>
      </p:sp>
      <p:sp>
        <p:nvSpPr>
          <p:cNvPr id="21" name="Rectangle 20"/>
          <p:cNvSpPr>
            <a:spLocks noChangeArrowheads="1"/>
          </p:cNvSpPr>
          <p:nvPr/>
        </p:nvSpPr>
        <p:spPr bwMode="auto">
          <a:xfrm>
            <a:off x="4876800" y="4876800"/>
            <a:ext cx="3733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dirty="0" smtClean="0">
                <a:solidFill>
                  <a:srgbClr val="FF0000"/>
                </a:solidFill>
                <a:latin typeface="Arial" pitchFamily="34" charset="0"/>
              </a:rPr>
              <a:t>140000            </a:t>
            </a:r>
            <a:r>
              <a:rPr lang="ar-SA" altLang="en-US" sz="2400" dirty="0">
                <a:latin typeface="Arial" pitchFamily="34" charset="0"/>
              </a:rPr>
              <a:t>إلى</a:t>
            </a:r>
            <a:r>
              <a:rPr lang="ar-SA" altLang="en-US" sz="2400" dirty="0">
                <a:solidFill>
                  <a:srgbClr val="FF0000"/>
                </a:solidFill>
                <a:latin typeface="Arial" pitchFamily="34" charset="0"/>
              </a:rPr>
              <a:t> </a:t>
            </a:r>
            <a:r>
              <a:rPr lang="ar-SA" altLang="en-US" sz="2400" dirty="0">
                <a:latin typeface="Arial" pitchFamily="34" charset="0"/>
              </a:rPr>
              <a:t>حـ/ البنك</a:t>
            </a:r>
            <a:endParaRPr lang="ar-SA" altLang="en-US" sz="2000" dirty="0">
              <a:latin typeface="Arial" pitchFamily="34" charset="0"/>
            </a:endParaRPr>
          </a:p>
        </p:txBody>
      </p:sp>
    </p:spTree>
    <p:extLst>
      <p:ext uri="{BB962C8B-B14F-4D97-AF65-F5344CB8AC3E}">
        <p14:creationId xmlns:p14="http://schemas.microsoft.com/office/powerpoint/2010/main" val="351795532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blinds(horizontal)">
                                      <p:cBhvr>
                                        <p:cTn id="12" dur="500"/>
                                        <p:tgtEl>
                                          <p:spTgt spid="3">
                                            <p:bg/>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blinds(horizontal)">
                                      <p:cBhvr>
                                        <p:cTn id="17" dur="500"/>
                                        <p:tgtEl>
                                          <p:spTgt spid="3">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9" presetClass="entr" presetSubtype="0" accel="10000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8" dur="50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9" dur="50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30" dur="50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blinds(horizontal)">
                                      <p:cBhvr>
                                        <p:cTn id="35" dur="5000"/>
                                        <p:tgtEl>
                                          <p:spTgt spid="10"/>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blinds(horizontal)">
                                      <p:cBhvr>
                                        <p:cTn id="40" dur="5000"/>
                                        <p:tgtEl>
                                          <p:spTgt spid="8"/>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blinds(horizontal)">
                                      <p:cBhvr>
                                        <p:cTn id="45" dur="500"/>
                                        <p:tgtEl>
                                          <p:spTgt spid="9"/>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blinds(horizontal)">
                                      <p:cBhvr>
                                        <p:cTn id="50" dur="500"/>
                                        <p:tgtEl>
                                          <p:spTgt spid="17"/>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39" presetClass="entr" presetSubtype="0" accel="100000" fill="hold" grpId="0" nodeType="click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p:cTn id="55" dur="5000" fill="hold"/>
                                        <p:tgtEl>
                                          <p:spTgt spid="18"/>
                                        </p:tgtEl>
                                        <p:attrNameLst>
                                          <p:attrName>ppt_h</p:attrName>
                                        </p:attrNameLst>
                                      </p:cBhvr>
                                      <p:tavLst>
                                        <p:tav tm="0">
                                          <p:val>
                                            <p:strVal val="#ppt_h/20"/>
                                          </p:val>
                                        </p:tav>
                                        <p:tav tm="50000">
                                          <p:val>
                                            <p:strVal val="#ppt_h/20"/>
                                          </p:val>
                                        </p:tav>
                                        <p:tav tm="100000">
                                          <p:val>
                                            <p:strVal val="#ppt_h"/>
                                          </p:val>
                                        </p:tav>
                                      </p:tavLst>
                                    </p:anim>
                                    <p:anim calcmode="lin" valueType="num">
                                      <p:cBhvr>
                                        <p:cTn id="56" dur="5000" fill="hold"/>
                                        <p:tgtEl>
                                          <p:spTgt spid="18"/>
                                        </p:tgtEl>
                                        <p:attrNameLst>
                                          <p:attrName>ppt_w</p:attrName>
                                        </p:attrNameLst>
                                      </p:cBhvr>
                                      <p:tavLst>
                                        <p:tav tm="0">
                                          <p:val>
                                            <p:strVal val="#ppt_w+.3"/>
                                          </p:val>
                                        </p:tav>
                                        <p:tav tm="50000">
                                          <p:val>
                                            <p:strVal val="#ppt_w+.3"/>
                                          </p:val>
                                        </p:tav>
                                        <p:tav tm="100000">
                                          <p:val>
                                            <p:strVal val="#ppt_w"/>
                                          </p:val>
                                        </p:tav>
                                      </p:tavLst>
                                    </p:anim>
                                    <p:anim calcmode="lin" valueType="num">
                                      <p:cBhvr>
                                        <p:cTn id="57" dur="5000" fill="hold"/>
                                        <p:tgtEl>
                                          <p:spTgt spid="18"/>
                                        </p:tgtEl>
                                        <p:attrNameLst>
                                          <p:attrName>ppt_x</p:attrName>
                                        </p:attrNameLst>
                                      </p:cBhvr>
                                      <p:tavLst>
                                        <p:tav tm="0">
                                          <p:val>
                                            <p:strVal val="#ppt_x-.3"/>
                                          </p:val>
                                        </p:tav>
                                        <p:tav tm="50000">
                                          <p:val>
                                            <p:strVal val="#ppt_x"/>
                                          </p:val>
                                        </p:tav>
                                        <p:tav tm="100000">
                                          <p:val>
                                            <p:strVal val="#ppt_x"/>
                                          </p:val>
                                        </p:tav>
                                      </p:tavLst>
                                    </p:anim>
                                    <p:anim calcmode="lin" valueType="num">
                                      <p:cBhvr>
                                        <p:cTn id="58" dur="50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59" fill="hold" nodeType="clickPar">
                      <p:stCondLst>
                        <p:cond delay="indefinite"/>
                      </p:stCondLst>
                      <p:childTnLst>
                        <p:par>
                          <p:cTn id="60" fill="hold" nodeType="withGroup">
                            <p:stCondLst>
                              <p:cond delay="0"/>
                            </p:stCondLst>
                            <p:childTnLst>
                              <p:par>
                                <p:cTn id="61" presetID="3" presetClass="entr" presetSubtype="10" fill="hold" grpId="0" nodeType="click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blinds(horizontal)">
                                      <p:cBhvr>
                                        <p:cTn id="63" dur="5000"/>
                                        <p:tgtEl>
                                          <p:spTgt spid="21"/>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3" presetClass="entr" presetSubtype="10" fill="hold" grpId="0" nodeType="click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blinds(horizontal)">
                                      <p:cBhvr>
                                        <p:cTn id="68" dur="5000"/>
                                        <p:tgtEl>
                                          <p:spTgt spid="19"/>
                                        </p:tgtEl>
                                      </p:cBhvr>
                                    </p:animEffect>
                                  </p:childTnLst>
                                </p:cTn>
                              </p:par>
                            </p:childTnLst>
                          </p:cTn>
                        </p:par>
                      </p:childTnLst>
                    </p:cTn>
                  </p:par>
                  <p:par>
                    <p:cTn id="69" fill="hold" nodeType="clickPar">
                      <p:stCondLst>
                        <p:cond delay="indefinite"/>
                      </p:stCondLst>
                      <p:childTnLst>
                        <p:par>
                          <p:cTn id="70" fill="hold" nodeType="withGroup">
                            <p:stCondLst>
                              <p:cond delay="0"/>
                            </p:stCondLst>
                            <p:childTnLst>
                              <p:par>
                                <p:cTn id="71" presetID="3" presetClass="entr" presetSubtype="10" fill="hold" grpId="0" nodeType="clickEffect">
                                  <p:stCondLst>
                                    <p:cond delay="0"/>
                                  </p:stCondLst>
                                  <p:childTnLst>
                                    <p:set>
                                      <p:cBhvr>
                                        <p:cTn id="72" dur="1" fill="hold">
                                          <p:stCondLst>
                                            <p:cond delay="0"/>
                                          </p:stCondLst>
                                        </p:cTn>
                                        <p:tgtEl>
                                          <p:spTgt spid="20"/>
                                        </p:tgtEl>
                                        <p:attrNameLst>
                                          <p:attrName>style.visibility</p:attrName>
                                        </p:attrNameLst>
                                      </p:cBhvr>
                                      <p:to>
                                        <p:strVal val="visible"/>
                                      </p:to>
                                    </p:set>
                                    <p:animEffect transition="in" filter="blinds(horizontal)">
                                      <p:cBhvr>
                                        <p:cTn id="73" dur="500"/>
                                        <p:tgtEl>
                                          <p:spTgt spid="20"/>
                                        </p:tgtEl>
                                      </p:cBhvr>
                                    </p:animEffect>
                                  </p:childTnLst>
                                </p:cTn>
                              </p:par>
                            </p:childTnLst>
                          </p:cTn>
                        </p:par>
                      </p:childTnLst>
                    </p:cTn>
                  </p:par>
                  <p:par>
                    <p:cTn id="74" fill="hold" nodeType="clickPar">
                      <p:stCondLst>
                        <p:cond delay="indefinite"/>
                      </p:stCondLst>
                      <p:childTnLst>
                        <p:par>
                          <p:cTn id="75" fill="hold" nodeType="withGroup">
                            <p:stCondLst>
                              <p:cond delay="0"/>
                            </p:stCondLst>
                            <p:childTnLst>
                              <p:par>
                                <p:cTn id="76" presetID="3" presetClass="entr" presetSubtype="10" fill="hold" grpId="0" nodeType="clickEffect">
                                  <p:stCondLst>
                                    <p:cond delay="0"/>
                                  </p:stCondLst>
                                  <p:childTnLst>
                                    <p:set>
                                      <p:cBhvr>
                                        <p:cTn id="77" dur="1" fill="hold">
                                          <p:stCondLst>
                                            <p:cond delay="0"/>
                                          </p:stCondLst>
                                        </p:cTn>
                                        <p:tgtEl>
                                          <p:spTgt spid="4">
                                            <p:bg/>
                                          </p:spTgt>
                                        </p:tgtEl>
                                        <p:attrNameLst>
                                          <p:attrName>style.visibility</p:attrName>
                                        </p:attrNameLst>
                                      </p:cBhvr>
                                      <p:to>
                                        <p:strVal val="visible"/>
                                      </p:to>
                                    </p:set>
                                    <p:animEffect transition="in" filter="blinds(horizontal)">
                                      <p:cBhvr>
                                        <p:cTn id="78" dur="500"/>
                                        <p:tgtEl>
                                          <p:spTgt spid="4">
                                            <p:bg/>
                                          </p:spTgt>
                                        </p:tgtEl>
                                      </p:cBhvr>
                                    </p:animEffect>
                                  </p:childTnLst>
                                </p:cTn>
                              </p:par>
                            </p:childTnLst>
                          </p:cTn>
                        </p:par>
                      </p:childTnLst>
                    </p:cTn>
                  </p:par>
                  <p:par>
                    <p:cTn id="79" fill="hold" nodeType="clickPar">
                      <p:stCondLst>
                        <p:cond delay="indefinite"/>
                      </p:stCondLst>
                      <p:childTnLst>
                        <p:par>
                          <p:cTn id="80" fill="hold" nodeType="withGroup">
                            <p:stCondLst>
                              <p:cond delay="0"/>
                            </p:stCondLst>
                            <p:childTnLst>
                              <p:par>
                                <p:cTn id="81" presetID="3" presetClass="entr" presetSubtype="10" fill="hold" grpId="0" nodeType="clickEffect">
                                  <p:stCondLst>
                                    <p:cond delay="0"/>
                                  </p:stCondLst>
                                  <p:childTnLst>
                                    <p:set>
                                      <p:cBhvr>
                                        <p:cTn id="82" dur="1" fill="hold">
                                          <p:stCondLst>
                                            <p:cond delay="0"/>
                                          </p:stCondLst>
                                        </p:cTn>
                                        <p:tgtEl>
                                          <p:spTgt spid="4">
                                            <p:txEl>
                                              <p:pRg st="0" end="0"/>
                                            </p:txEl>
                                          </p:spTgt>
                                        </p:tgtEl>
                                        <p:attrNameLst>
                                          <p:attrName>style.visibility</p:attrName>
                                        </p:attrNameLst>
                                      </p:cBhvr>
                                      <p:to>
                                        <p:strVal val="visible"/>
                                      </p:to>
                                    </p:set>
                                    <p:animEffect transition="in" filter="blinds(horizontal)">
                                      <p:cBhvr>
                                        <p:cTn id="83" dur="500"/>
                                        <p:tgtEl>
                                          <p:spTgt spid="4">
                                            <p:txEl>
                                              <p:pRg st="0" end="0"/>
                                            </p:txEl>
                                          </p:spTgt>
                                        </p:tgtEl>
                                      </p:cBhvr>
                                    </p:animEffect>
                                  </p:childTnLst>
                                </p:cTn>
                              </p:par>
                            </p:childTnLst>
                          </p:cTn>
                        </p:par>
                      </p:childTnLst>
                    </p:cTn>
                  </p:par>
                  <p:par>
                    <p:cTn id="84" fill="hold" nodeType="clickPar">
                      <p:stCondLst>
                        <p:cond delay="indefinite"/>
                      </p:stCondLst>
                      <p:childTnLst>
                        <p:par>
                          <p:cTn id="85" fill="hold" nodeType="withGroup">
                            <p:stCondLst>
                              <p:cond delay="0"/>
                            </p:stCondLst>
                            <p:childTnLst>
                              <p:par>
                                <p:cTn id="86" presetID="3" presetClass="entr" presetSubtype="10" fill="hold" grpId="0" nodeType="clickEffect">
                                  <p:stCondLst>
                                    <p:cond delay="0"/>
                                  </p:stCondLst>
                                  <p:childTnLst>
                                    <p:set>
                                      <p:cBhvr>
                                        <p:cTn id="87" dur="1" fill="hold">
                                          <p:stCondLst>
                                            <p:cond delay="0"/>
                                          </p:stCondLst>
                                        </p:cTn>
                                        <p:tgtEl>
                                          <p:spTgt spid="11"/>
                                        </p:tgtEl>
                                        <p:attrNameLst>
                                          <p:attrName>style.visibility</p:attrName>
                                        </p:attrNameLst>
                                      </p:cBhvr>
                                      <p:to>
                                        <p:strVal val="visible"/>
                                      </p:to>
                                    </p:set>
                                    <p:animEffect transition="in" filter="blinds(horizontal)">
                                      <p:cBhvr>
                                        <p:cTn id="88" dur="500"/>
                                        <p:tgtEl>
                                          <p:spTgt spid="11"/>
                                        </p:tgtEl>
                                      </p:cBhvr>
                                    </p:animEffect>
                                  </p:childTnLst>
                                </p:cTn>
                              </p:par>
                            </p:childTnLst>
                          </p:cTn>
                        </p:par>
                      </p:childTnLst>
                    </p:cTn>
                  </p:par>
                  <p:par>
                    <p:cTn id="89" fill="hold" nodeType="clickPar">
                      <p:stCondLst>
                        <p:cond delay="indefinite"/>
                      </p:stCondLst>
                      <p:childTnLst>
                        <p:par>
                          <p:cTn id="90" fill="hold" nodeType="withGroup">
                            <p:stCondLst>
                              <p:cond delay="0"/>
                            </p:stCondLst>
                            <p:childTnLst>
                              <p:par>
                                <p:cTn id="91" presetID="3" presetClass="entr" presetSubtype="10" fill="hold" grpId="0" nodeType="clickEffect">
                                  <p:stCondLst>
                                    <p:cond delay="0"/>
                                  </p:stCondLst>
                                  <p:childTnLst>
                                    <p:set>
                                      <p:cBhvr>
                                        <p:cTn id="92" dur="1" fill="hold">
                                          <p:stCondLst>
                                            <p:cond delay="0"/>
                                          </p:stCondLst>
                                        </p:cTn>
                                        <p:tgtEl>
                                          <p:spTgt spid="12"/>
                                        </p:tgtEl>
                                        <p:attrNameLst>
                                          <p:attrName>style.visibility</p:attrName>
                                        </p:attrNameLst>
                                      </p:cBhvr>
                                      <p:to>
                                        <p:strVal val="visible"/>
                                      </p:to>
                                    </p:set>
                                    <p:animEffect transition="in" filter="blinds(horizontal)">
                                      <p:cBhvr>
                                        <p:cTn id="93" dur="500"/>
                                        <p:tgtEl>
                                          <p:spTgt spid="12"/>
                                        </p:tgtEl>
                                      </p:cBhvr>
                                    </p:animEffect>
                                  </p:childTnLst>
                                </p:cTn>
                              </p:par>
                            </p:childTnLst>
                          </p:cTn>
                        </p:par>
                      </p:childTnLst>
                    </p:cTn>
                  </p:par>
                  <p:par>
                    <p:cTn id="94" fill="hold" nodeType="clickPar">
                      <p:stCondLst>
                        <p:cond delay="indefinite"/>
                      </p:stCondLst>
                      <p:childTnLst>
                        <p:par>
                          <p:cTn id="95" fill="hold" nodeType="withGroup">
                            <p:stCondLst>
                              <p:cond delay="0"/>
                            </p:stCondLst>
                            <p:childTnLst>
                              <p:par>
                                <p:cTn id="96" presetID="3" presetClass="entr" presetSubtype="10" fill="hold" grpId="0" nodeType="clickEffect">
                                  <p:stCondLst>
                                    <p:cond delay="0"/>
                                  </p:stCondLst>
                                  <p:childTnLst>
                                    <p:set>
                                      <p:cBhvr>
                                        <p:cTn id="97" dur="1" fill="hold">
                                          <p:stCondLst>
                                            <p:cond delay="0"/>
                                          </p:stCondLst>
                                        </p:cTn>
                                        <p:tgtEl>
                                          <p:spTgt spid="15"/>
                                        </p:tgtEl>
                                        <p:attrNameLst>
                                          <p:attrName>style.visibility</p:attrName>
                                        </p:attrNameLst>
                                      </p:cBhvr>
                                      <p:to>
                                        <p:strVal val="visible"/>
                                      </p:to>
                                    </p:set>
                                    <p:animEffect transition="in" filter="blinds(horizontal)">
                                      <p:cBhvr>
                                        <p:cTn id="98" dur="500"/>
                                        <p:tgtEl>
                                          <p:spTgt spid="15"/>
                                        </p:tgtEl>
                                      </p:cBhvr>
                                    </p:animEffect>
                                  </p:childTnLst>
                                </p:cTn>
                              </p:par>
                            </p:childTnLst>
                          </p:cTn>
                        </p:par>
                      </p:childTnLst>
                    </p:cTn>
                  </p:par>
                  <p:par>
                    <p:cTn id="99" fill="hold" nodeType="clickPar">
                      <p:stCondLst>
                        <p:cond delay="indefinite"/>
                      </p:stCondLst>
                      <p:childTnLst>
                        <p:par>
                          <p:cTn id="100" fill="hold" nodeType="withGroup">
                            <p:stCondLst>
                              <p:cond delay="0"/>
                            </p:stCondLst>
                            <p:childTnLst>
                              <p:par>
                                <p:cTn id="101" presetID="3" presetClass="entr" presetSubtype="10" fill="hold" grpId="0" nodeType="clickEffect">
                                  <p:stCondLst>
                                    <p:cond delay="0"/>
                                  </p:stCondLst>
                                  <p:childTnLst>
                                    <p:set>
                                      <p:cBhvr>
                                        <p:cTn id="102" dur="1" fill="hold">
                                          <p:stCondLst>
                                            <p:cond delay="0"/>
                                          </p:stCondLst>
                                        </p:cTn>
                                        <p:tgtEl>
                                          <p:spTgt spid="13"/>
                                        </p:tgtEl>
                                        <p:attrNameLst>
                                          <p:attrName>style.visibility</p:attrName>
                                        </p:attrNameLst>
                                      </p:cBhvr>
                                      <p:to>
                                        <p:strVal val="visible"/>
                                      </p:to>
                                    </p:set>
                                    <p:animEffect transition="in" filter="blinds(horizontal)">
                                      <p:cBhvr>
                                        <p:cTn id="103" dur="500"/>
                                        <p:tgtEl>
                                          <p:spTgt spid="13"/>
                                        </p:tgtEl>
                                      </p:cBhvr>
                                    </p:animEffect>
                                  </p:childTnLst>
                                </p:cTn>
                              </p:par>
                            </p:childTnLst>
                          </p:cTn>
                        </p:par>
                      </p:childTnLst>
                    </p:cTn>
                  </p:par>
                  <p:par>
                    <p:cTn id="104" fill="hold" nodeType="clickPar">
                      <p:stCondLst>
                        <p:cond delay="indefinite"/>
                      </p:stCondLst>
                      <p:childTnLst>
                        <p:par>
                          <p:cTn id="105" fill="hold" nodeType="withGroup">
                            <p:stCondLst>
                              <p:cond delay="0"/>
                            </p:stCondLst>
                            <p:childTnLst>
                              <p:par>
                                <p:cTn id="106" presetID="3" presetClass="entr" presetSubtype="10" fill="hold" grpId="0" nodeType="clickEffect">
                                  <p:stCondLst>
                                    <p:cond delay="0"/>
                                  </p:stCondLst>
                                  <p:childTnLst>
                                    <p:set>
                                      <p:cBhvr>
                                        <p:cTn id="107" dur="1" fill="hold">
                                          <p:stCondLst>
                                            <p:cond delay="0"/>
                                          </p:stCondLst>
                                        </p:cTn>
                                        <p:tgtEl>
                                          <p:spTgt spid="14"/>
                                        </p:tgtEl>
                                        <p:attrNameLst>
                                          <p:attrName>style.visibility</p:attrName>
                                        </p:attrNameLst>
                                      </p:cBhvr>
                                      <p:to>
                                        <p:strVal val="visible"/>
                                      </p:to>
                                    </p:set>
                                    <p:animEffect transition="in" filter="blinds(horizontal)">
                                      <p:cBhvr>
                                        <p:cTn id="10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animBg="1"/>
      <p:bldP spid="4" grpId="0" build="p" animBg="1"/>
      <p:bldP spid="6" grpId="0"/>
      <p:bldP spid="7" grpId="0"/>
      <p:bldP spid="8" grpId="0"/>
      <p:bldP spid="9" grpId="0"/>
      <p:bldP spid="10" grpId="0"/>
      <p:bldP spid="11" grpId="0"/>
      <p:bldP spid="12" grpId="0"/>
      <p:bldP spid="13" grpId="0"/>
      <p:bldP spid="14" grpId="0"/>
      <p:bldP spid="15" grpId="0"/>
      <p:bldP spid="17" grpId="0"/>
      <p:bldP spid="18" grpId="0"/>
      <p:bldP spid="19" grpId="0"/>
      <p:bldP spid="20" grpId="0"/>
      <p:bldP spid="2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410700" cy="1417638"/>
          </a:xfrm>
        </p:spPr>
        <p:txBody>
          <a:bodyPr/>
          <a:lstStyle/>
          <a:p>
            <a:pPr rtl="1">
              <a:lnSpc>
                <a:spcPct val="80000"/>
              </a:lnSpc>
              <a:defRPr/>
            </a:pPr>
            <a:r>
              <a:rPr lang="ar-SA" sz="3200" dirty="0" smtClean="0">
                <a:solidFill>
                  <a:schemeClr val="tx1"/>
                </a:solidFill>
                <a:effectLst>
                  <a:outerShdw blurRad="38100" dist="38100" dir="2700000" algn="tl">
                    <a:srgbClr val="FFFFFF"/>
                  </a:outerShdw>
                </a:effectLst>
              </a:rPr>
              <a:t/>
            </a:r>
            <a:br>
              <a:rPr lang="ar-SA" sz="3200" dirty="0" smtClean="0">
                <a:solidFill>
                  <a:schemeClr val="tx1"/>
                </a:solidFill>
                <a:effectLst>
                  <a:outerShdw blurRad="38100" dist="38100" dir="2700000" algn="tl">
                    <a:srgbClr val="FFFFFF"/>
                  </a:outerShdw>
                </a:effectLst>
              </a:rPr>
            </a:br>
            <a:r>
              <a:rPr lang="ar-SA" sz="3200" dirty="0" smtClean="0">
                <a:solidFill>
                  <a:schemeClr val="tx1"/>
                </a:solidFill>
                <a:effectLst>
                  <a:outerShdw blurRad="38100" dist="38100" dir="2700000" algn="tl">
                    <a:srgbClr val="FFFFFF"/>
                  </a:outerShdw>
                </a:effectLst>
              </a:rPr>
              <a:t>2- </a:t>
            </a:r>
            <a:r>
              <a:rPr lang="ar-SA" sz="3200" dirty="0" smtClean="0">
                <a:solidFill>
                  <a:srgbClr val="000000"/>
                </a:solidFill>
                <a:effectLst>
                  <a:outerShdw blurRad="38100" dist="38100" dir="2700000" algn="tl">
                    <a:srgbClr val="FFFFFF"/>
                  </a:outerShdw>
                </a:effectLst>
              </a:rPr>
              <a:t>في 27-1 تم شراء سيارة بمبلغ 175000 ريال من محلات ناصر بالأجل، </a:t>
            </a:r>
            <a:r>
              <a:rPr lang="ar-SA" sz="3200" dirty="0" smtClean="0">
                <a:solidFill>
                  <a:srgbClr val="000000"/>
                </a:solidFill>
              </a:rPr>
              <a:t>وقام المحاسب بإثباتها في الدفاتر بمبلغ 157000 ريال. </a:t>
            </a:r>
            <a:r>
              <a:rPr lang="ar-SA" sz="3200" dirty="0" smtClean="0"/>
              <a:t/>
            </a:r>
            <a:br>
              <a:rPr lang="ar-SA" sz="3200" dirty="0" smtClean="0"/>
            </a:br>
            <a:endParaRPr lang="ar-SA" sz="3200" dirty="0">
              <a:solidFill>
                <a:schemeClr val="tx1"/>
              </a:solidFill>
            </a:endParaRPr>
          </a:p>
        </p:txBody>
      </p:sp>
      <p:sp>
        <p:nvSpPr>
          <p:cNvPr id="3" name="Content Placeholder 2"/>
          <p:cNvSpPr>
            <a:spLocks noGrp="1"/>
          </p:cNvSpPr>
          <p:nvPr>
            <p:ph sz="half" idx="13"/>
          </p:nvPr>
        </p:nvSpPr>
        <p:spPr>
          <a:xfrm>
            <a:off x="4953000" y="1600200"/>
            <a:ext cx="4572000" cy="4114800"/>
          </a:xfrm>
          <a:solidFill>
            <a:schemeClr val="accent6">
              <a:lumMod val="20000"/>
              <a:lumOff val="80000"/>
            </a:schemeClr>
          </a:solidFill>
        </p:spPr>
        <p:txBody>
          <a:bodyPr/>
          <a:lstStyle/>
          <a:p>
            <a:pPr marL="533400" indent="-533400" algn="ctr">
              <a:lnSpc>
                <a:spcPct val="80000"/>
              </a:lnSpc>
              <a:defRPr/>
            </a:pPr>
            <a:r>
              <a:rPr lang="ar-SA" sz="2400" b="1" dirty="0" smtClean="0"/>
              <a:t>الطريقة المطولة (وتتكون من قيدين)</a:t>
            </a:r>
            <a:endParaRPr lang="ar-SA" sz="2400" b="1" dirty="0"/>
          </a:p>
        </p:txBody>
      </p:sp>
      <p:sp>
        <p:nvSpPr>
          <p:cNvPr id="4" name="Content Placeholder 3"/>
          <p:cNvSpPr>
            <a:spLocks noGrp="1"/>
          </p:cNvSpPr>
          <p:nvPr>
            <p:ph sz="half" idx="1"/>
          </p:nvPr>
        </p:nvSpPr>
        <p:spPr>
          <a:xfrm>
            <a:off x="30162" y="1556792"/>
            <a:ext cx="4694238" cy="4158208"/>
          </a:xfrm>
          <a:solidFill>
            <a:schemeClr val="accent1">
              <a:lumMod val="20000"/>
              <a:lumOff val="80000"/>
            </a:schemeClr>
          </a:solidFill>
        </p:spPr>
        <p:txBody>
          <a:bodyPr/>
          <a:lstStyle/>
          <a:p>
            <a:pPr>
              <a:defRPr/>
            </a:pPr>
            <a:r>
              <a:rPr lang="ar-SA" sz="2400" b="1" dirty="0" smtClean="0"/>
              <a:t>الطريقة المختصرة</a:t>
            </a:r>
            <a:endParaRPr lang="en-GB" sz="2400" b="1" dirty="0"/>
          </a:p>
        </p:txBody>
      </p:sp>
      <p:sp>
        <p:nvSpPr>
          <p:cNvPr id="310277" name="Slide Number Placeholder 4"/>
          <p:cNvSpPr>
            <a:spLocks noGrp="1"/>
          </p:cNvSpPr>
          <p:nvPr>
            <p:ph type="sldNum" sz="quarter" idx="4294967295"/>
          </p:nvPr>
        </p:nvSpPr>
        <p:spPr bwMode="auto">
          <a:xfrm>
            <a:off x="5029200" y="6350000"/>
            <a:ext cx="427855" cy="3921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E23CE025-863D-4188-859A-B4C7ADF6753F}" type="slidenum">
              <a:rPr lang="ar-SA" altLang="en-US" sz="1200" smtClean="0">
                <a:solidFill>
                  <a:schemeClr val="bg1"/>
                </a:solidFill>
              </a:rPr>
              <a:pPr eaLnBrk="1" hangingPunct="1">
                <a:spcBef>
                  <a:spcPct val="0"/>
                </a:spcBef>
                <a:buFontTx/>
                <a:buNone/>
              </a:pPr>
              <a:t>22</a:t>
            </a:fld>
            <a:endParaRPr lang="en-US" altLang="en-US" sz="1200" dirty="0" smtClean="0">
              <a:solidFill>
                <a:schemeClr val="bg1"/>
              </a:solidFill>
            </a:endParaRPr>
          </a:p>
        </p:txBody>
      </p:sp>
      <p:sp>
        <p:nvSpPr>
          <p:cNvPr id="6" name="Rectangle 5"/>
          <p:cNvSpPr>
            <a:spLocks noGrp="1" noChangeArrowheads="1"/>
          </p:cNvSpPr>
          <p:nvPr/>
        </p:nvSpPr>
        <p:spPr bwMode="auto">
          <a:xfrm>
            <a:off x="5943600" y="1981200"/>
            <a:ext cx="3429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buFontTx/>
              <a:buNone/>
            </a:pPr>
            <a:r>
              <a:rPr lang="ar-SA" altLang="en-US" sz="2400" b="1">
                <a:solidFill>
                  <a:srgbClr val="FF3300"/>
                </a:solidFill>
              </a:rPr>
              <a:t>1- قيد إلغاء القيد الخاطئ</a:t>
            </a:r>
            <a:endParaRPr lang="en-US" altLang="en-US" sz="2400" b="1">
              <a:solidFill>
                <a:srgbClr val="FF3300"/>
              </a:solidFill>
            </a:endParaRPr>
          </a:p>
        </p:txBody>
      </p:sp>
      <p:sp>
        <p:nvSpPr>
          <p:cNvPr id="7" name="Rectangle 6"/>
          <p:cNvSpPr>
            <a:spLocks noChangeArrowheads="1"/>
          </p:cNvSpPr>
          <p:nvPr/>
        </p:nvSpPr>
        <p:spPr bwMode="auto">
          <a:xfrm>
            <a:off x="4800600" y="2438400"/>
            <a:ext cx="47244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dirty="0" smtClean="0">
                <a:solidFill>
                  <a:srgbClr val="FF0000"/>
                </a:solidFill>
                <a:latin typeface="Arial" pitchFamily="34" charset="0"/>
              </a:rPr>
              <a:t>157000</a:t>
            </a:r>
            <a:r>
              <a:rPr lang="ar-SA" altLang="en-US" sz="2400" dirty="0" smtClean="0">
                <a:latin typeface="Arial" pitchFamily="34" charset="0"/>
              </a:rPr>
              <a:t>      </a:t>
            </a:r>
            <a:r>
              <a:rPr lang="ar-SA" altLang="en-US" sz="2400" dirty="0">
                <a:latin typeface="Arial" pitchFamily="34" charset="0"/>
              </a:rPr>
              <a:t>من حـ/ الدائنين (محلات </a:t>
            </a:r>
            <a:r>
              <a:rPr lang="ar-SA" altLang="en-US" sz="2400" dirty="0" smtClean="0">
                <a:latin typeface="Arial" pitchFamily="34" charset="0"/>
              </a:rPr>
              <a:t>ناصر)</a:t>
            </a:r>
            <a:endParaRPr lang="ar-SA" altLang="en-US" sz="2000" dirty="0">
              <a:latin typeface="Arial" pitchFamily="34" charset="0"/>
            </a:endParaRPr>
          </a:p>
        </p:txBody>
      </p:sp>
      <p:sp>
        <p:nvSpPr>
          <p:cNvPr id="8" name="Rectangle 7"/>
          <p:cNvSpPr>
            <a:spLocks noChangeArrowheads="1"/>
          </p:cNvSpPr>
          <p:nvPr/>
        </p:nvSpPr>
        <p:spPr bwMode="auto">
          <a:xfrm>
            <a:off x="5105400" y="3429000"/>
            <a:ext cx="3810000" cy="400050"/>
          </a:xfrm>
          <a:prstGeom prst="rect">
            <a:avLst/>
          </a:prstGeom>
          <a:noFill/>
          <a:ln w="9525">
            <a:noFill/>
            <a:miter lim="800000"/>
            <a:headEnd/>
            <a:tailEnd/>
          </a:ln>
        </p:spPr>
        <p:txBody>
          <a:bodyPr>
            <a:spAutoFit/>
          </a:bodyPr>
          <a:lstStyle/>
          <a:p>
            <a:pPr algn="ctr">
              <a:defRPr/>
            </a:pPr>
            <a:r>
              <a:rPr lang="ar-SA" sz="2000" dirty="0">
                <a:solidFill>
                  <a:srgbClr val="0070C0"/>
                </a:solidFill>
              </a:rPr>
              <a:t> </a:t>
            </a:r>
            <a:r>
              <a:rPr lang="ar-SA" sz="2000" dirty="0">
                <a:effectLst>
                  <a:outerShdw blurRad="38100" dist="38100" dir="2700000" algn="tl">
                    <a:srgbClr val="FFFFFF"/>
                  </a:outerShdw>
                </a:effectLst>
                <a:latin typeface="Calibri" pitchFamily="34" charset="0"/>
              </a:rPr>
              <a:t>إلغاء القيد الخاطئ بشراء </a:t>
            </a:r>
            <a:r>
              <a:rPr lang="ar-SA" sz="2000" dirty="0" smtClean="0">
                <a:effectLst>
                  <a:outerShdw blurRad="38100" dist="38100" dir="2700000" algn="tl">
                    <a:srgbClr val="FFFFFF"/>
                  </a:outerShdw>
                </a:effectLst>
                <a:latin typeface="Calibri" pitchFamily="34" charset="0"/>
              </a:rPr>
              <a:t>السيارة </a:t>
            </a:r>
            <a:r>
              <a:rPr lang="ar-SA" sz="2000" dirty="0">
                <a:effectLst>
                  <a:outerShdw blurRad="38100" dist="38100" dir="2700000" algn="tl">
                    <a:srgbClr val="FFFFFF"/>
                  </a:outerShdw>
                </a:effectLst>
                <a:latin typeface="Calibri" pitchFamily="34" charset="0"/>
              </a:rPr>
              <a:t>يوم </a:t>
            </a:r>
            <a:r>
              <a:rPr lang="ar-SA" sz="2000" dirty="0" smtClean="0">
                <a:effectLst>
                  <a:outerShdw blurRad="38100" dist="38100" dir="2700000" algn="tl">
                    <a:srgbClr val="FFFFFF"/>
                  </a:outerShdw>
                </a:effectLst>
                <a:latin typeface="Calibri" pitchFamily="34" charset="0"/>
              </a:rPr>
              <a:t>27-1</a:t>
            </a:r>
            <a:endParaRPr lang="en-GB" sz="2000" dirty="0">
              <a:solidFill>
                <a:srgbClr val="0070C0"/>
              </a:solidFill>
            </a:endParaRPr>
          </a:p>
        </p:txBody>
      </p:sp>
      <p:sp>
        <p:nvSpPr>
          <p:cNvPr id="9" name="Rectangle 8"/>
          <p:cNvSpPr>
            <a:spLocks noChangeArrowheads="1"/>
          </p:cNvSpPr>
          <p:nvPr/>
        </p:nvSpPr>
        <p:spPr bwMode="auto">
          <a:xfrm>
            <a:off x="5029200" y="3657600"/>
            <a:ext cx="3581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b="1">
                <a:latin typeface="Arial" pitchFamily="34" charset="0"/>
              </a:rPr>
              <a:t>ــــــــــــــــــــــــــــــــــــــــــــــــــــ</a:t>
            </a:r>
            <a:endParaRPr lang="en-GB" altLang="en-US" sz="2400" b="1">
              <a:latin typeface="Arial" pitchFamily="34" charset="0"/>
            </a:endParaRPr>
          </a:p>
        </p:txBody>
      </p:sp>
      <p:sp>
        <p:nvSpPr>
          <p:cNvPr id="10" name="Rectangle 9"/>
          <p:cNvSpPr>
            <a:spLocks noChangeArrowheads="1"/>
          </p:cNvSpPr>
          <p:nvPr/>
        </p:nvSpPr>
        <p:spPr bwMode="auto">
          <a:xfrm>
            <a:off x="4953000" y="2895600"/>
            <a:ext cx="3733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dirty="0" smtClean="0">
                <a:solidFill>
                  <a:srgbClr val="FF0000"/>
                </a:solidFill>
                <a:latin typeface="Arial" pitchFamily="34" charset="0"/>
              </a:rPr>
              <a:t>157000      </a:t>
            </a:r>
            <a:r>
              <a:rPr lang="ar-SA" altLang="en-US" sz="2400" dirty="0">
                <a:latin typeface="Arial" pitchFamily="34" charset="0"/>
              </a:rPr>
              <a:t>إلى</a:t>
            </a:r>
            <a:r>
              <a:rPr lang="ar-SA" altLang="en-US" sz="2400" dirty="0">
                <a:solidFill>
                  <a:srgbClr val="FF0000"/>
                </a:solidFill>
                <a:latin typeface="Arial" pitchFamily="34" charset="0"/>
              </a:rPr>
              <a:t> </a:t>
            </a:r>
            <a:r>
              <a:rPr lang="ar-SA" altLang="en-US" sz="2400" dirty="0">
                <a:latin typeface="Arial" pitchFamily="34" charset="0"/>
              </a:rPr>
              <a:t>حـ/ </a:t>
            </a:r>
            <a:r>
              <a:rPr lang="ar-SA" altLang="en-US" sz="2400" dirty="0" smtClean="0">
                <a:latin typeface="Arial" pitchFamily="34" charset="0"/>
              </a:rPr>
              <a:t>السيارة</a:t>
            </a:r>
            <a:endParaRPr lang="ar-SA" altLang="en-US" sz="2000" dirty="0">
              <a:latin typeface="Arial" pitchFamily="34" charset="0"/>
            </a:endParaRPr>
          </a:p>
        </p:txBody>
      </p:sp>
      <p:sp>
        <p:nvSpPr>
          <p:cNvPr id="11" name="Rectangle 10"/>
          <p:cNvSpPr>
            <a:spLocks noGrp="1" noChangeArrowheads="1"/>
          </p:cNvSpPr>
          <p:nvPr/>
        </p:nvSpPr>
        <p:spPr bwMode="auto">
          <a:xfrm>
            <a:off x="1828800" y="2057400"/>
            <a:ext cx="2819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buFont typeface="Arial" pitchFamily="34" charset="0"/>
              <a:buNone/>
            </a:pPr>
            <a:r>
              <a:rPr lang="ar-SA" altLang="en-US" sz="2400" b="1">
                <a:solidFill>
                  <a:srgbClr val="FF0000"/>
                </a:solidFill>
              </a:rPr>
              <a:t>تصحيح القيد الخاطئ</a:t>
            </a:r>
            <a:endParaRPr lang="en-GB" altLang="en-US" sz="2400" b="1">
              <a:solidFill>
                <a:srgbClr val="FF0000"/>
              </a:solidFill>
            </a:endParaRPr>
          </a:p>
        </p:txBody>
      </p:sp>
      <p:sp>
        <p:nvSpPr>
          <p:cNvPr id="12" name="Rectangle 11"/>
          <p:cNvSpPr>
            <a:spLocks noChangeArrowheads="1"/>
          </p:cNvSpPr>
          <p:nvPr/>
        </p:nvSpPr>
        <p:spPr bwMode="auto">
          <a:xfrm>
            <a:off x="533400" y="2743200"/>
            <a:ext cx="4191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dirty="0" smtClean="0">
                <a:solidFill>
                  <a:srgbClr val="FF0000"/>
                </a:solidFill>
                <a:latin typeface="Arial" pitchFamily="34" charset="0"/>
              </a:rPr>
              <a:t>18000</a:t>
            </a:r>
            <a:r>
              <a:rPr lang="ar-SA" altLang="en-US" sz="2400" dirty="0" smtClean="0">
                <a:latin typeface="Arial" pitchFamily="34" charset="0"/>
              </a:rPr>
              <a:t>      </a:t>
            </a:r>
            <a:r>
              <a:rPr lang="ar-SA" altLang="en-US" sz="2400" dirty="0">
                <a:latin typeface="Arial" pitchFamily="34" charset="0"/>
              </a:rPr>
              <a:t>من حـ/ </a:t>
            </a:r>
            <a:r>
              <a:rPr lang="ar-SA" altLang="en-US" sz="2400" dirty="0" smtClean="0">
                <a:latin typeface="Arial" pitchFamily="34" charset="0"/>
              </a:rPr>
              <a:t>السيارة</a:t>
            </a:r>
            <a:endParaRPr lang="ar-SA" altLang="en-US" sz="2000" dirty="0">
              <a:latin typeface="Arial" pitchFamily="34" charset="0"/>
            </a:endParaRPr>
          </a:p>
        </p:txBody>
      </p:sp>
      <p:sp>
        <p:nvSpPr>
          <p:cNvPr id="13" name="Rectangle 12"/>
          <p:cNvSpPr>
            <a:spLocks noChangeArrowheads="1"/>
          </p:cNvSpPr>
          <p:nvPr/>
        </p:nvSpPr>
        <p:spPr bwMode="auto">
          <a:xfrm>
            <a:off x="533400" y="4038600"/>
            <a:ext cx="3200400" cy="830263"/>
          </a:xfrm>
          <a:prstGeom prst="rect">
            <a:avLst/>
          </a:prstGeom>
          <a:noFill/>
          <a:ln w="9525">
            <a:noFill/>
            <a:miter lim="800000"/>
            <a:headEnd/>
            <a:tailEnd/>
          </a:ln>
        </p:spPr>
        <p:txBody>
          <a:bodyPr>
            <a:spAutoFit/>
          </a:bodyPr>
          <a:lstStyle/>
          <a:p>
            <a:pPr algn="ctr">
              <a:defRPr/>
            </a:pPr>
            <a:r>
              <a:rPr lang="ar-SA" sz="2000" dirty="0">
                <a:solidFill>
                  <a:srgbClr val="0070C0"/>
                </a:solidFill>
              </a:rPr>
              <a:t> </a:t>
            </a:r>
            <a:r>
              <a:rPr lang="ar-SA" sz="2400" dirty="0">
                <a:effectLst>
                  <a:outerShdw blurRad="38100" dist="38100" dir="2700000" algn="tl">
                    <a:srgbClr val="FFFFFF"/>
                  </a:outerShdw>
                </a:effectLst>
                <a:latin typeface="Calibri" pitchFamily="34" charset="0"/>
              </a:rPr>
              <a:t>تصحيح القيد الخاطئ بشراء </a:t>
            </a:r>
            <a:r>
              <a:rPr lang="ar-SA" sz="2400" dirty="0" smtClean="0">
                <a:effectLst>
                  <a:outerShdw blurRad="38100" dist="38100" dir="2700000" algn="tl">
                    <a:srgbClr val="FFFFFF"/>
                  </a:outerShdw>
                </a:effectLst>
                <a:latin typeface="Calibri" pitchFamily="34" charset="0"/>
              </a:rPr>
              <a:t>السيارة </a:t>
            </a:r>
            <a:r>
              <a:rPr lang="ar-SA" sz="2400" dirty="0">
                <a:effectLst>
                  <a:outerShdw blurRad="38100" dist="38100" dir="2700000" algn="tl">
                    <a:srgbClr val="FFFFFF"/>
                  </a:outerShdw>
                </a:effectLst>
                <a:latin typeface="Calibri" pitchFamily="34" charset="0"/>
              </a:rPr>
              <a:t>بتاريخ </a:t>
            </a:r>
            <a:r>
              <a:rPr lang="ar-SA" sz="2400" dirty="0" smtClean="0">
                <a:effectLst>
                  <a:outerShdw blurRad="38100" dist="38100" dir="2700000" algn="tl">
                    <a:srgbClr val="FFFFFF"/>
                  </a:outerShdw>
                </a:effectLst>
                <a:latin typeface="Calibri" pitchFamily="34" charset="0"/>
              </a:rPr>
              <a:t>27-1</a:t>
            </a:r>
            <a:endParaRPr lang="en-GB" sz="2000" dirty="0">
              <a:solidFill>
                <a:srgbClr val="0070C0"/>
              </a:solidFill>
            </a:endParaRPr>
          </a:p>
        </p:txBody>
      </p:sp>
      <p:sp>
        <p:nvSpPr>
          <p:cNvPr id="14" name="Rectangle 13"/>
          <p:cNvSpPr>
            <a:spLocks noChangeArrowheads="1"/>
          </p:cNvSpPr>
          <p:nvPr/>
        </p:nvSpPr>
        <p:spPr bwMode="auto">
          <a:xfrm>
            <a:off x="609600" y="4648200"/>
            <a:ext cx="2895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b="1">
                <a:latin typeface="Arial" pitchFamily="34" charset="0"/>
              </a:rPr>
              <a:t>ـــــــــــــــــــــــــــــــــــــــــــ</a:t>
            </a:r>
            <a:endParaRPr lang="en-GB" altLang="en-US" sz="2400" b="1">
              <a:latin typeface="Arial" pitchFamily="34" charset="0"/>
            </a:endParaRPr>
          </a:p>
        </p:txBody>
      </p:sp>
      <p:sp>
        <p:nvSpPr>
          <p:cNvPr id="15" name="Rectangle 14"/>
          <p:cNvSpPr>
            <a:spLocks noChangeArrowheads="1"/>
          </p:cNvSpPr>
          <p:nvPr/>
        </p:nvSpPr>
        <p:spPr bwMode="auto">
          <a:xfrm>
            <a:off x="0" y="3429000"/>
            <a:ext cx="4648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dirty="0" smtClean="0">
                <a:solidFill>
                  <a:srgbClr val="FF0000"/>
                </a:solidFill>
                <a:latin typeface="Arial" pitchFamily="34" charset="0"/>
              </a:rPr>
              <a:t>18000       </a:t>
            </a:r>
            <a:r>
              <a:rPr lang="ar-SA" altLang="en-US" sz="2400" dirty="0">
                <a:latin typeface="Arial" pitchFamily="34" charset="0"/>
              </a:rPr>
              <a:t>إلى</a:t>
            </a:r>
            <a:r>
              <a:rPr lang="ar-SA" altLang="en-US" sz="2400" dirty="0">
                <a:solidFill>
                  <a:srgbClr val="FF0000"/>
                </a:solidFill>
                <a:latin typeface="Arial" pitchFamily="34" charset="0"/>
              </a:rPr>
              <a:t> </a:t>
            </a:r>
            <a:r>
              <a:rPr lang="ar-SA" altLang="en-US" sz="2400" dirty="0">
                <a:latin typeface="Arial" pitchFamily="34" charset="0"/>
              </a:rPr>
              <a:t>حـ/ الدائنين</a:t>
            </a:r>
            <a:r>
              <a:rPr lang="en-US" altLang="en-US" sz="2400" dirty="0">
                <a:latin typeface="Arial" pitchFamily="34" charset="0"/>
              </a:rPr>
              <a:t> </a:t>
            </a:r>
            <a:r>
              <a:rPr lang="ar-SA" altLang="en-US" sz="2400" dirty="0">
                <a:latin typeface="Arial" pitchFamily="34" charset="0"/>
              </a:rPr>
              <a:t>(محلات </a:t>
            </a:r>
            <a:r>
              <a:rPr lang="ar-SA" altLang="en-US" sz="2400" dirty="0" smtClean="0">
                <a:latin typeface="Arial" pitchFamily="34" charset="0"/>
              </a:rPr>
              <a:t>ناصر)</a:t>
            </a:r>
            <a:endParaRPr lang="ar-SA" altLang="en-US" sz="2000" dirty="0">
              <a:latin typeface="Arial" pitchFamily="34" charset="0"/>
            </a:endParaRPr>
          </a:p>
        </p:txBody>
      </p:sp>
      <p:sp>
        <p:nvSpPr>
          <p:cNvPr id="17" name="Rectangle 16"/>
          <p:cNvSpPr>
            <a:spLocks noGrp="1" noChangeArrowheads="1"/>
          </p:cNvSpPr>
          <p:nvPr/>
        </p:nvSpPr>
        <p:spPr bwMode="auto">
          <a:xfrm>
            <a:off x="5867400" y="3962400"/>
            <a:ext cx="3429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buFontTx/>
              <a:buNone/>
            </a:pPr>
            <a:r>
              <a:rPr lang="ar-SA" altLang="en-US" sz="2400" b="1">
                <a:solidFill>
                  <a:srgbClr val="FF3300"/>
                </a:solidFill>
              </a:rPr>
              <a:t>2- إثبات القيد الصحيح</a:t>
            </a:r>
            <a:endParaRPr lang="en-US" altLang="en-US" sz="2400" b="1">
              <a:solidFill>
                <a:srgbClr val="FF3300"/>
              </a:solidFill>
            </a:endParaRPr>
          </a:p>
        </p:txBody>
      </p:sp>
      <p:sp>
        <p:nvSpPr>
          <p:cNvPr id="18" name="Rectangle 17"/>
          <p:cNvSpPr>
            <a:spLocks noChangeArrowheads="1"/>
          </p:cNvSpPr>
          <p:nvPr/>
        </p:nvSpPr>
        <p:spPr bwMode="auto">
          <a:xfrm>
            <a:off x="5410200" y="4419600"/>
            <a:ext cx="41148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dirty="0" smtClean="0">
                <a:solidFill>
                  <a:srgbClr val="FF0000"/>
                </a:solidFill>
                <a:latin typeface="Arial" pitchFamily="34" charset="0"/>
              </a:rPr>
              <a:t>175000</a:t>
            </a:r>
            <a:r>
              <a:rPr lang="ar-SA" altLang="en-US" sz="2400" dirty="0" smtClean="0">
                <a:latin typeface="Arial" pitchFamily="34" charset="0"/>
              </a:rPr>
              <a:t>     </a:t>
            </a:r>
            <a:r>
              <a:rPr lang="ar-SA" altLang="en-US" sz="2400" dirty="0">
                <a:latin typeface="Arial" pitchFamily="34" charset="0"/>
              </a:rPr>
              <a:t>من حـ/ </a:t>
            </a:r>
            <a:r>
              <a:rPr lang="ar-SA" altLang="en-US" sz="2400" dirty="0" smtClean="0">
                <a:latin typeface="Arial" pitchFamily="34" charset="0"/>
              </a:rPr>
              <a:t>السيارة</a:t>
            </a:r>
            <a:endParaRPr lang="ar-SA" altLang="en-US" sz="2000" dirty="0">
              <a:latin typeface="Arial" pitchFamily="34" charset="0"/>
            </a:endParaRPr>
          </a:p>
        </p:txBody>
      </p:sp>
      <p:sp>
        <p:nvSpPr>
          <p:cNvPr id="19" name="Rectangle 18"/>
          <p:cNvSpPr>
            <a:spLocks noChangeArrowheads="1"/>
          </p:cNvSpPr>
          <p:nvPr/>
        </p:nvSpPr>
        <p:spPr bwMode="auto">
          <a:xfrm>
            <a:off x="4876800" y="5334000"/>
            <a:ext cx="3733800" cy="1016000"/>
          </a:xfrm>
          <a:prstGeom prst="rect">
            <a:avLst/>
          </a:prstGeom>
          <a:noFill/>
          <a:ln w="9525">
            <a:noFill/>
            <a:miter lim="800000"/>
            <a:headEnd/>
            <a:tailEnd/>
          </a:ln>
        </p:spPr>
        <p:txBody>
          <a:bodyPr>
            <a:spAutoFit/>
          </a:bodyPr>
          <a:lstStyle/>
          <a:p>
            <a:pPr algn="ctr">
              <a:defRPr/>
            </a:pPr>
            <a:r>
              <a:rPr lang="ar-SA" sz="2000" dirty="0">
                <a:effectLst>
                  <a:outerShdw blurRad="38100" dist="38100" dir="2700000" algn="tl">
                    <a:srgbClr val="FFFFFF"/>
                  </a:outerShdw>
                </a:effectLst>
                <a:latin typeface="Calibri" pitchFamily="34" charset="0"/>
              </a:rPr>
              <a:t>إثبات القيد الصحيح بشراء الأثاث يوم </a:t>
            </a:r>
            <a:r>
              <a:rPr lang="ar-SA" sz="2000" dirty="0" smtClean="0">
                <a:effectLst>
                  <a:outerShdw blurRad="38100" dist="38100" dir="2700000" algn="tl">
                    <a:srgbClr val="FFFFFF"/>
                  </a:outerShdw>
                </a:effectLst>
                <a:latin typeface="Calibri" pitchFamily="34" charset="0"/>
              </a:rPr>
              <a:t>27-1</a:t>
            </a:r>
            <a:endParaRPr lang="en-US" sz="2000" dirty="0">
              <a:effectLst>
                <a:outerShdw blurRad="38100" dist="38100" dir="2700000" algn="tl">
                  <a:srgbClr val="FFFFFF"/>
                </a:outerShdw>
              </a:effectLst>
              <a:latin typeface="Calibri" pitchFamily="34" charset="0"/>
            </a:endParaRPr>
          </a:p>
          <a:p>
            <a:pPr algn="ctr">
              <a:defRPr/>
            </a:pPr>
            <a:endParaRPr lang="en-US" sz="2000" dirty="0">
              <a:effectLst>
                <a:outerShdw blurRad="38100" dist="38100" dir="2700000" algn="tl">
                  <a:srgbClr val="FFFFFF"/>
                </a:outerShdw>
              </a:effectLst>
              <a:latin typeface="Calibri" pitchFamily="34" charset="0"/>
            </a:endParaRPr>
          </a:p>
          <a:p>
            <a:pPr algn="ctr">
              <a:defRPr/>
            </a:pPr>
            <a:endParaRPr lang="en-GB" sz="2000" dirty="0">
              <a:solidFill>
                <a:srgbClr val="0070C0"/>
              </a:solidFill>
            </a:endParaRPr>
          </a:p>
        </p:txBody>
      </p:sp>
      <p:sp>
        <p:nvSpPr>
          <p:cNvPr id="20" name="Rectangle 19"/>
          <p:cNvSpPr>
            <a:spLocks noChangeArrowheads="1"/>
          </p:cNvSpPr>
          <p:nvPr/>
        </p:nvSpPr>
        <p:spPr bwMode="auto">
          <a:xfrm>
            <a:off x="4953000" y="5638800"/>
            <a:ext cx="3581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b="1">
                <a:latin typeface="Arial" pitchFamily="34" charset="0"/>
              </a:rPr>
              <a:t>ــــــــــــــــــــــــــــــــــــــــــــــــــــــ</a:t>
            </a:r>
            <a:endParaRPr lang="en-GB" altLang="en-US" sz="2400" b="1">
              <a:latin typeface="Arial" pitchFamily="34" charset="0"/>
            </a:endParaRPr>
          </a:p>
        </p:txBody>
      </p:sp>
      <p:sp>
        <p:nvSpPr>
          <p:cNvPr id="21" name="Rectangle 20"/>
          <p:cNvSpPr>
            <a:spLocks noChangeArrowheads="1"/>
          </p:cNvSpPr>
          <p:nvPr/>
        </p:nvSpPr>
        <p:spPr bwMode="auto">
          <a:xfrm>
            <a:off x="4572000" y="4876800"/>
            <a:ext cx="48006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dirty="0" smtClean="0">
                <a:solidFill>
                  <a:srgbClr val="FF0000"/>
                </a:solidFill>
                <a:latin typeface="Arial" pitchFamily="34" charset="0"/>
              </a:rPr>
              <a:t>175000 </a:t>
            </a:r>
            <a:r>
              <a:rPr lang="ar-SA" altLang="en-US" sz="2400" dirty="0">
                <a:latin typeface="Arial" pitchFamily="34" charset="0"/>
              </a:rPr>
              <a:t>إلى</a:t>
            </a:r>
            <a:r>
              <a:rPr lang="ar-SA" altLang="en-US" sz="2400" dirty="0">
                <a:solidFill>
                  <a:srgbClr val="FF0000"/>
                </a:solidFill>
                <a:latin typeface="Arial" pitchFamily="34" charset="0"/>
              </a:rPr>
              <a:t> </a:t>
            </a:r>
            <a:r>
              <a:rPr lang="ar-SA" altLang="en-US" sz="2400" dirty="0">
                <a:latin typeface="Arial" pitchFamily="34" charset="0"/>
              </a:rPr>
              <a:t>حـ/ الدائنين(محلات </a:t>
            </a:r>
            <a:r>
              <a:rPr lang="ar-SA" altLang="en-US" sz="2400" dirty="0" smtClean="0">
                <a:latin typeface="Arial" pitchFamily="34" charset="0"/>
              </a:rPr>
              <a:t>ناصر)</a:t>
            </a:r>
            <a:endParaRPr lang="ar-SA" altLang="en-US" sz="2000" dirty="0">
              <a:latin typeface="Arial" pitchFamily="34" charset="0"/>
            </a:endParaRPr>
          </a:p>
          <a:p>
            <a:pPr rtl="1" eaLnBrk="1" hangingPunct="1">
              <a:spcBef>
                <a:spcPct val="0"/>
              </a:spcBef>
              <a:buFontTx/>
              <a:buNone/>
            </a:pPr>
            <a:endParaRPr lang="ar-SA" altLang="en-US" sz="2000" dirty="0">
              <a:latin typeface="Arial" pitchFamily="34" charset="0"/>
            </a:endParaRPr>
          </a:p>
        </p:txBody>
      </p:sp>
    </p:spTree>
    <p:extLst>
      <p:ext uri="{BB962C8B-B14F-4D97-AF65-F5344CB8AC3E}">
        <p14:creationId xmlns:p14="http://schemas.microsoft.com/office/powerpoint/2010/main" val="295489749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blinds(horizontal)">
                                      <p:cBhvr>
                                        <p:cTn id="12" dur="500"/>
                                        <p:tgtEl>
                                          <p:spTgt spid="3">
                                            <p:bg/>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blinds(horizontal)">
                                      <p:cBhvr>
                                        <p:cTn id="17" dur="500"/>
                                        <p:tgtEl>
                                          <p:spTgt spid="3">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9" presetClass="entr" presetSubtype="0" accel="10000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8" dur="50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9" dur="50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30" dur="50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blinds(horizontal)">
                                      <p:cBhvr>
                                        <p:cTn id="35" dur="5000"/>
                                        <p:tgtEl>
                                          <p:spTgt spid="10"/>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blinds(horizontal)">
                                      <p:cBhvr>
                                        <p:cTn id="40" dur="5000"/>
                                        <p:tgtEl>
                                          <p:spTgt spid="8"/>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blinds(horizontal)">
                                      <p:cBhvr>
                                        <p:cTn id="45" dur="500"/>
                                        <p:tgtEl>
                                          <p:spTgt spid="9"/>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blinds(horizontal)">
                                      <p:cBhvr>
                                        <p:cTn id="50" dur="500"/>
                                        <p:tgtEl>
                                          <p:spTgt spid="17"/>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39" presetClass="entr" presetSubtype="0" accel="100000" fill="hold" grpId="0" nodeType="click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p:cTn id="55" dur="5000" fill="hold"/>
                                        <p:tgtEl>
                                          <p:spTgt spid="18"/>
                                        </p:tgtEl>
                                        <p:attrNameLst>
                                          <p:attrName>ppt_h</p:attrName>
                                        </p:attrNameLst>
                                      </p:cBhvr>
                                      <p:tavLst>
                                        <p:tav tm="0">
                                          <p:val>
                                            <p:strVal val="#ppt_h/20"/>
                                          </p:val>
                                        </p:tav>
                                        <p:tav tm="50000">
                                          <p:val>
                                            <p:strVal val="#ppt_h/20"/>
                                          </p:val>
                                        </p:tav>
                                        <p:tav tm="100000">
                                          <p:val>
                                            <p:strVal val="#ppt_h"/>
                                          </p:val>
                                        </p:tav>
                                      </p:tavLst>
                                    </p:anim>
                                    <p:anim calcmode="lin" valueType="num">
                                      <p:cBhvr>
                                        <p:cTn id="56" dur="5000" fill="hold"/>
                                        <p:tgtEl>
                                          <p:spTgt spid="18"/>
                                        </p:tgtEl>
                                        <p:attrNameLst>
                                          <p:attrName>ppt_w</p:attrName>
                                        </p:attrNameLst>
                                      </p:cBhvr>
                                      <p:tavLst>
                                        <p:tav tm="0">
                                          <p:val>
                                            <p:strVal val="#ppt_w+.3"/>
                                          </p:val>
                                        </p:tav>
                                        <p:tav tm="50000">
                                          <p:val>
                                            <p:strVal val="#ppt_w+.3"/>
                                          </p:val>
                                        </p:tav>
                                        <p:tav tm="100000">
                                          <p:val>
                                            <p:strVal val="#ppt_w"/>
                                          </p:val>
                                        </p:tav>
                                      </p:tavLst>
                                    </p:anim>
                                    <p:anim calcmode="lin" valueType="num">
                                      <p:cBhvr>
                                        <p:cTn id="57" dur="5000" fill="hold"/>
                                        <p:tgtEl>
                                          <p:spTgt spid="18"/>
                                        </p:tgtEl>
                                        <p:attrNameLst>
                                          <p:attrName>ppt_x</p:attrName>
                                        </p:attrNameLst>
                                      </p:cBhvr>
                                      <p:tavLst>
                                        <p:tav tm="0">
                                          <p:val>
                                            <p:strVal val="#ppt_x-.3"/>
                                          </p:val>
                                        </p:tav>
                                        <p:tav tm="50000">
                                          <p:val>
                                            <p:strVal val="#ppt_x"/>
                                          </p:val>
                                        </p:tav>
                                        <p:tav tm="100000">
                                          <p:val>
                                            <p:strVal val="#ppt_x"/>
                                          </p:val>
                                        </p:tav>
                                      </p:tavLst>
                                    </p:anim>
                                    <p:anim calcmode="lin" valueType="num">
                                      <p:cBhvr>
                                        <p:cTn id="58" dur="50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59" fill="hold" nodeType="clickPar">
                      <p:stCondLst>
                        <p:cond delay="indefinite"/>
                      </p:stCondLst>
                      <p:childTnLst>
                        <p:par>
                          <p:cTn id="60" fill="hold" nodeType="withGroup">
                            <p:stCondLst>
                              <p:cond delay="0"/>
                            </p:stCondLst>
                            <p:childTnLst>
                              <p:par>
                                <p:cTn id="61" presetID="3" presetClass="entr" presetSubtype="10" fill="hold" grpId="0" nodeType="click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blinds(horizontal)">
                                      <p:cBhvr>
                                        <p:cTn id="63" dur="5000"/>
                                        <p:tgtEl>
                                          <p:spTgt spid="21"/>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3" presetClass="entr" presetSubtype="10" fill="hold" grpId="0" nodeType="click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blinds(horizontal)">
                                      <p:cBhvr>
                                        <p:cTn id="68" dur="5000"/>
                                        <p:tgtEl>
                                          <p:spTgt spid="19"/>
                                        </p:tgtEl>
                                      </p:cBhvr>
                                    </p:animEffect>
                                  </p:childTnLst>
                                </p:cTn>
                              </p:par>
                            </p:childTnLst>
                          </p:cTn>
                        </p:par>
                      </p:childTnLst>
                    </p:cTn>
                  </p:par>
                  <p:par>
                    <p:cTn id="69" fill="hold" nodeType="clickPar">
                      <p:stCondLst>
                        <p:cond delay="indefinite"/>
                      </p:stCondLst>
                      <p:childTnLst>
                        <p:par>
                          <p:cTn id="70" fill="hold" nodeType="withGroup">
                            <p:stCondLst>
                              <p:cond delay="0"/>
                            </p:stCondLst>
                            <p:childTnLst>
                              <p:par>
                                <p:cTn id="71" presetID="3" presetClass="entr" presetSubtype="10" fill="hold" grpId="0" nodeType="clickEffect">
                                  <p:stCondLst>
                                    <p:cond delay="0"/>
                                  </p:stCondLst>
                                  <p:childTnLst>
                                    <p:set>
                                      <p:cBhvr>
                                        <p:cTn id="72" dur="1" fill="hold">
                                          <p:stCondLst>
                                            <p:cond delay="0"/>
                                          </p:stCondLst>
                                        </p:cTn>
                                        <p:tgtEl>
                                          <p:spTgt spid="20"/>
                                        </p:tgtEl>
                                        <p:attrNameLst>
                                          <p:attrName>style.visibility</p:attrName>
                                        </p:attrNameLst>
                                      </p:cBhvr>
                                      <p:to>
                                        <p:strVal val="visible"/>
                                      </p:to>
                                    </p:set>
                                    <p:animEffect transition="in" filter="blinds(horizontal)">
                                      <p:cBhvr>
                                        <p:cTn id="73" dur="500"/>
                                        <p:tgtEl>
                                          <p:spTgt spid="20"/>
                                        </p:tgtEl>
                                      </p:cBhvr>
                                    </p:animEffect>
                                  </p:childTnLst>
                                </p:cTn>
                              </p:par>
                            </p:childTnLst>
                          </p:cTn>
                        </p:par>
                      </p:childTnLst>
                    </p:cTn>
                  </p:par>
                  <p:par>
                    <p:cTn id="74" fill="hold" nodeType="clickPar">
                      <p:stCondLst>
                        <p:cond delay="indefinite"/>
                      </p:stCondLst>
                      <p:childTnLst>
                        <p:par>
                          <p:cTn id="75" fill="hold" nodeType="withGroup">
                            <p:stCondLst>
                              <p:cond delay="0"/>
                            </p:stCondLst>
                            <p:childTnLst>
                              <p:par>
                                <p:cTn id="76" presetID="3" presetClass="entr" presetSubtype="10" fill="hold" grpId="0" nodeType="clickEffect">
                                  <p:stCondLst>
                                    <p:cond delay="0"/>
                                  </p:stCondLst>
                                  <p:childTnLst>
                                    <p:set>
                                      <p:cBhvr>
                                        <p:cTn id="77" dur="1" fill="hold">
                                          <p:stCondLst>
                                            <p:cond delay="0"/>
                                          </p:stCondLst>
                                        </p:cTn>
                                        <p:tgtEl>
                                          <p:spTgt spid="4">
                                            <p:bg/>
                                          </p:spTgt>
                                        </p:tgtEl>
                                        <p:attrNameLst>
                                          <p:attrName>style.visibility</p:attrName>
                                        </p:attrNameLst>
                                      </p:cBhvr>
                                      <p:to>
                                        <p:strVal val="visible"/>
                                      </p:to>
                                    </p:set>
                                    <p:animEffect transition="in" filter="blinds(horizontal)">
                                      <p:cBhvr>
                                        <p:cTn id="78" dur="500"/>
                                        <p:tgtEl>
                                          <p:spTgt spid="4">
                                            <p:bg/>
                                          </p:spTgt>
                                        </p:tgtEl>
                                      </p:cBhvr>
                                    </p:animEffect>
                                  </p:childTnLst>
                                </p:cTn>
                              </p:par>
                            </p:childTnLst>
                          </p:cTn>
                        </p:par>
                      </p:childTnLst>
                    </p:cTn>
                  </p:par>
                  <p:par>
                    <p:cTn id="79" fill="hold" nodeType="clickPar">
                      <p:stCondLst>
                        <p:cond delay="indefinite"/>
                      </p:stCondLst>
                      <p:childTnLst>
                        <p:par>
                          <p:cTn id="80" fill="hold" nodeType="withGroup">
                            <p:stCondLst>
                              <p:cond delay="0"/>
                            </p:stCondLst>
                            <p:childTnLst>
                              <p:par>
                                <p:cTn id="81" presetID="3" presetClass="entr" presetSubtype="10" fill="hold" grpId="0" nodeType="clickEffect">
                                  <p:stCondLst>
                                    <p:cond delay="0"/>
                                  </p:stCondLst>
                                  <p:childTnLst>
                                    <p:set>
                                      <p:cBhvr>
                                        <p:cTn id="82" dur="1" fill="hold">
                                          <p:stCondLst>
                                            <p:cond delay="0"/>
                                          </p:stCondLst>
                                        </p:cTn>
                                        <p:tgtEl>
                                          <p:spTgt spid="4">
                                            <p:txEl>
                                              <p:pRg st="0" end="0"/>
                                            </p:txEl>
                                          </p:spTgt>
                                        </p:tgtEl>
                                        <p:attrNameLst>
                                          <p:attrName>style.visibility</p:attrName>
                                        </p:attrNameLst>
                                      </p:cBhvr>
                                      <p:to>
                                        <p:strVal val="visible"/>
                                      </p:to>
                                    </p:set>
                                    <p:animEffect transition="in" filter="blinds(horizontal)">
                                      <p:cBhvr>
                                        <p:cTn id="83" dur="500"/>
                                        <p:tgtEl>
                                          <p:spTgt spid="4">
                                            <p:txEl>
                                              <p:pRg st="0" end="0"/>
                                            </p:txEl>
                                          </p:spTgt>
                                        </p:tgtEl>
                                      </p:cBhvr>
                                    </p:animEffect>
                                  </p:childTnLst>
                                </p:cTn>
                              </p:par>
                            </p:childTnLst>
                          </p:cTn>
                        </p:par>
                      </p:childTnLst>
                    </p:cTn>
                  </p:par>
                  <p:par>
                    <p:cTn id="84" fill="hold" nodeType="clickPar">
                      <p:stCondLst>
                        <p:cond delay="indefinite"/>
                      </p:stCondLst>
                      <p:childTnLst>
                        <p:par>
                          <p:cTn id="85" fill="hold" nodeType="withGroup">
                            <p:stCondLst>
                              <p:cond delay="0"/>
                            </p:stCondLst>
                            <p:childTnLst>
                              <p:par>
                                <p:cTn id="86" presetID="3" presetClass="entr" presetSubtype="10" fill="hold" grpId="0" nodeType="clickEffect">
                                  <p:stCondLst>
                                    <p:cond delay="0"/>
                                  </p:stCondLst>
                                  <p:childTnLst>
                                    <p:set>
                                      <p:cBhvr>
                                        <p:cTn id="87" dur="1" fill="hold">
                                          <p:stCondLst>
                                            <p:cond delay="0"/>
                                          </p:stCondLst>
                                        </p:cTn>
                                        <p:tgtEl>
                                          <p:spTgt spid="11"/>
                                        </p:tgtEl>
                                        <p:attrNameLst>
                                          <p:attrName>style.visibility</p:attrName>
                                        </p:attrNameLst>
                                      </p:cBhvr>
                                      <p:to>
                                        <p:strVal val="visible"/>
                                      </p:to>
                                    </p:set>
                                    <p:animEffect transition="in" filter="blinds(horizontal)">
                                      <p:cBhvr>
                                        <p:cTn id="88" dur="500"/>
                                        <p:tgtEl>
                                          <p:spTgt spid="11"/>
                                        </p:tgtEl>
                                      </p:cBhvr>
                                    </p:animEffect>
                                  </p:childTnLst>
                                </p:cTn>
                              </p:par>
                            </p:childTnLst>
                          </p:cTn>
                        </p:par>
                      </p:childTnLst>
                    </p:cTn>
                  </p:par>
                  <p:par>
                    <p:cTn id="89" fill="hold" nodeType="clickPar">
                      <p:stCondLst>
                        <p:cond delay="indefinite"/>
                      </p:stCondLst>
                      <p:childTnLst>
                        <p:par>
                          <p:cTn id="90" fill="hold" nodeType="withGroup">
                            <p:stCondLst>
                              <p:cond delay="0"/>
                            </p:stCondLst>
                            <p:childTnLst>
                              <p:par>
                                <p:cTn id="91" presetID="3" presetClass="entr" presetSubtype="10" fill="hold" grpId="0" nodeType="clickEffect">
                                  <p:stCondLst>
                                    <p:cond delay="0"/>
                                  </p:stCondLst>
                                  <p:childTnLst>
                                    <p:set>
                                      <p:cBhvr>
                                        <p:cTn id="92" dur="1" fill="hold">
                                          <p:stCondLst>
                                            <p:cond delay="0"/>
                                          </p:stCondLst>
                                        </p:cTn>
                                        <p:tgtEl>
                                          <p:spTgt spid="12"/>
                                        </p:tgtEl>
                                        <p:attrNameLst>
                                          <p:attrName>style.visibility</p:attrName>
                                        </p:attrNameLst>
                                      </p:cBhvr>
                                      <p:to>
                                        <p:strVal val="visible"/>
                                      </p:to>
                                    </p:set>
                                    <p:animEffect transition="in" filter="blinds(horizontal)">
                                      <p:cBhvr>
                                        <p:cTn id="93" dur="500"/>
                                        <p:tgtEl>
                                          <p:spTgt spid="12"/>
                                        </p:tgtEl>
                                      </p:cBhvr>
                                    </p:animEffect>
                                  </p:childTnLst>
                                </p:cTn>
                              </p:par>
                            </p:childTnLst>
                          </p:cTn>
                        </p:par>
                      </p:childTnLst>
                    </p:cTn>
                  </p:par>
                  <p:par>
                    <p:cTn id="94" fill="hold" nodeType="clickPar">
                      <p:stCondLst>
                        <p:cond delay="indefinite"/>
                      </p:stCondLst>
                      <p:childTnLst>
                        <p:par>
                          <p:cTn id="95" fill="hold" nodeType="withGroup">
                            <p:stCondLst>
                              <p:cond delay="0"/>
                            </p:stCondLst>
                            <p:childTnLst>
                              <p:par>
                                <p:cTn id="96" presetID="3" presetClass="entr" presetSubtype="10" fill="hold" grpId="0" nodeType="clickEffect">
                                  <p:stCondLst>
                                    <p:cond delay="0"/>
                                  </p:stCondLst>
                                  <p:childTnLst>
                                    <p:set>
                                      <p:cBhvr>
                                        <p:cTn id="97" dur="1" fill="hold">
                                          <p:stCondLst>
                                            <p:cond delay="0"/>
                                          </p:stCondLst>
                                        </p:cTn>
                                        <p:tgtEl>
                                          <p:spTgt spid="15"/>
                                        </p:tgtEl>
                                        <p:attrNameLst>
                                          <p:attrName>style.visibility</p:attrName>
                                        </p:attrNameLst>
                                      </p:cBhvr>
                                      <p:to>
                                        <p:strVal val="visible"/>
                                      </p:to>
                                    </p:set>
                                    <p:animEffect transition="in" filter="blinds(horizontal)">
                                      <p:cBhvr>
                                        <p:cTn id="98" dur="500"/>
                                        <p:tgtEl>
                                          <p:spTgt spid="15"/>
                                        </p:tgtEl>
                                      </p:cBhvr>
                                    </p:animEffect>
                                  </p:childTnLst>
                                </p:cTn>
                              </p:par>
                            </p:childTnLst>
                          </p:cTn>
                        </p:par>
                      </p:childTnLst>
                    </p:cTn>
                  </p:par>
                  <p:par>
                    <p:cTn id="99" fill="hold" nodeType="clickPar">
                      <p:stCondLst>
                        <p:cond delay="indefinite"/>
                      </p:stCondLst>
                      <p:childTnLst>
                        <p:par>
                          <p:cTn id="100" fill="hold" nodeType="withGroup">
                            <p:stCondLst>
                              <p:cond delay="0"/>
                            </p:stCondLst>
                            <p:childTnLst>
                              <p:par>
                                <p:cTn id="101" presetID="3" presetClass="entr" presetSubtype="10" fill="hold" grpId="0" nodeType="clickEffect">
                                  <p:stCondLst>
                                    <p:cond delay="0"/>
                                  </p:stCondLst>
                                  <p:childTnLst>
                                    <p:set>
                                      <p:cBhvr>
                                        <p:cTn id="102" dur="1" fill="hold">
                                          <p:stCondLst>
                                            <p:cond delay="0"/>
                                          </p:stCondLst>
                                        </p:cTn>
                                        <p:tgtEl>
                                          <p:spTgt spid="13"/>
                                        </p:tgtEl>
                                        <p:attrNameLst>
                                          <p:attrName>style.visibility</p:attrName>
                                        </p:attrNameLst>
                                      </p:cBhvr>
                                      <p:to>
                                        <p:strVal val="visible"/>
                                      </p:to>
                                    </p:set>
                                    <p:animEffect transition="in" filter="blinds(horizontal)">
                                      <p:cBhvr>
                                        <p:cTn id="103" dur="500"/>
                                        <p:tgtEl>
                                          <p:spTgt spid="13"/>
                                        </p:tgtEl>
                                      </p:cBhvr>
                                    </p:animEffect>
                                  </p:childTnLst>
                                </p:cTn>
                              </p:par>
                            </p:childTnLst>
                          </p:cTn>
                        </p:par>
                      </p:childTnLst>
                    </p:cTn>
                  </p:par>
                  <p:par>
                    <p:cTn id="104" fill="hold" nodeType="clickPar">
                      <p:stCondLst>
                        <p:cond delay="indefinite"/>
                      </p:stCondLst>
                      <p:childTnLst>
                        <p:par>
                          <p:cTn id="105" fill="hold" nodeType="withGroup">
                            <p:stCondLst>
                              <p:cond delay="0"/>
                            </p:stCondLst>
                            <p:childTnLst>
                              <p:par>
                                <p:cTn id="106" presetID="3" presetClass="entr" presetSubtype="10" fill="hold" grpId="0" nodeType="clickEffect">
                                  <p:stCondLst>
                                    <p:cond delay="0"/>
                                  </p:stCondLst>
                                  <p:childTnLst>
                                    <p:set>
                                      <p:cBhvr>
                                        <p:cTn id="107" dur="1" fill="hold">
                                          <p:stCondLst>
                                            <p:cond delay="0"/>
                                          </p:stCondLst>
                                        </p:cTn>
                                        <p:tgtEl>
                                          <p:spTgt spid="14"/>
                                        </p:tgtEl>
                                        <p:attrNameLst>
                                          <p:attrName>style.visibility</p:attrName>
                                        </p:attrNameLst>
                                      </p:cBhvr>
                                      <p:to>
                                        <p:strVal val="visible"/>
                                      </p:to>
                                    </p:set>
                                    <p:animEffect transition="in" filter="blinds(horizontal)">
                                      <p:cBhvr>
                                        <p:cTn id="10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animBg="1"/>
      <p:bldP spid="4" grpId="0" build="p" animBg="1"/>
      <p:bldP spid="6" grpId="0"/>
      <p:bldP spid="7" grpId="0"/>
      <p:bldP spid="8" grpId="0"/>
      <p:bldP spid="9" grpId="0"/>
      <p:bldP spid="10" grpId="0"/>
      <p:bldP spid="11" grpId="0"/>
      <p:bldP spid="12" grpId="0"/>
      <p:bldP spid="13" grpId="0"/>
      <p:bldP spid="14" grpId="0"/>
      <p:bldP spid="15" grpId="0"/>
      <p:bldP spid="17" grpId="0"/>
      <p:bldP spid="18" grpId="0"/>
      <p:bldP spid="19" grpId="0"/>
      <p:bldP spid="20" grpId="0"/>
      <p:bldP spid="2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prstClr val="white"/>
                </a:solidFill>
                <a:latin typeface="Calibri" pitchFamily="34" charset="0"/>
              </a:rPr>
              <a:t>بحمد الله</a:t>
            </a:r>
            <a:endParaRPr lang="en-US" sz="7200" dirty="0">
              <a:solidFill>
                <a:prstClr val="white"/>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solidFill>
                <a:prstClr val="black"/>
              </a:solidFill>
            </a:endParaRPr>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solidFill>
                  <a:prstClr val="white"/>
                </a:solidFill>
              </a:rPr>
              <a:pPr>
                <a:defRPr/>
              </a:pPr>
              <a:t>23</a:t>
            </a:fld>
            <a:endParaRPr lang="en-US" dirty="0">
              <a:solidFill>
                <a:prstClr val="white"/>
              </a:solidFill>
            </a:endParaRPr>
          </a:p>
        </p:txBody>
      </p:sp>
    </p:spTree>
    <p:extLst>
      <p:ext uri="{BB962C8B-B14F-4D97-AF65-F5344CB8AC3E}">
        <p14:creationId xmlns:p14="http://schemas.microsoft.com/office/powerpoint/2010/main" val="352180786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Managemnt.pptx" id="{F22824D9-EC34-4A42-AB69-470C0C916A5B}" vid="{538AD247-3A6F-4D20-915D-41AE93FC0721}"/>
    </a:ext>
  </a:extLst>
</a:theme>
</file>

<file path=ppt/theme/theme2.xml><?xml version="1.0" encoding="utf-8"?>
<a:theme xmlns:a="http://schemas.openxmlformats.org/drawingml/2006/main" name="2_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Managemnt.pptx" id="{F22824D9-EC34-4A42-AB69-470C0C916A5B}" vid="{538AD247-3A6F-4D20-915D-41AE93FC072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كلية ادارة الاعمال</Template>
  <TotalTime>534</TotalTime>
  <Words>1740</Words>
  <Application>Microsoft Office PowerPoint</Application>
  <PresentationFormat>A4 Paper (210x297 mm)</PresentationFormat>
  <Paragraphs>253</Paragraphs>
  <Slides>23</Slides>
  <Notes>1</Notes>
  <HiddenSlides>0</HiddenSlides>
  <MMClips>0</MMClips>
  <ScaleCrop>false</ScaleCrop>
  <HeadingPairs>
    <vt:vector size="4" baseType="variant">
      <vt:variant>
        <vt:lpstr>Theme</vt:lpstr>
      </vt:variant>
      <vt:variant>
        <vt:i4>2</vt:i4>
      </vt:variant>
      <vt:variant>
        <vt:lpstr>Slide Titles</vt:lpstr>
      </vt:variant>
      <vt:variant>
        <vt:i4>23</vt:i4>
      </vt:variant>
    </vt:vector>
  </HeadingPairs>
  <TitlesOfParts>
    <vt:vector size="25" baseType="lpstr">
      <vt:lpstr>Office Theme</vt:lpstr>
      <vt:lpstr>2_Office Theme</vt:lpstr>
      <vt:lpstr>PowerPoint Presentation</vt:lpstr>
      <vt:lpstr>المحاضرة الثالثة عشر</vt:lpstr>
      <vt:lpstr>النقاط الرئيسية:</vt:lpstr>
      <vt:lpstr> السجلات المساعدة  Subsidiaries</vt:lpstr>
      <vt:lpstr>الإجراءات المحاسبية في ظل استخدام السجلات المساعدة</vt:lpstr>
      <vt:lpstr>الدورة المحاسبية في ظل استخدام السجلات المساعدة</vt:lpstr>
      <vt:lpstr>أنواع اليوميات المساعدة</vt:lpstr>
      <vt:lpstr>تابع دفتر يومية المبيعات الآجلة</vt:lpstr>
      <vt:lpstr>شكل دفتر يومية المبيعات الآجلة</vt:lpstr>
      <vt:lpstr>دفتر يومية مردودات المبيعاتSales Returns  Journal  </vt:lpstr>
      <vt:lpstr>دفتر يومية المشتريات الآجلة  Credit Purchases Journal</vt:lpstr>
      <vt:lpstr>شكل دفتر يومية المشتريات الآجلة</vt:lpstr>
      <vt:lpstr>دفتر يومية مردودات المشترياتPurchases Returns  Journal </vt:lpstr>
      <vt:lpstr> معالجة الأخطاء المحاسبية    Accounting Adjustment                           Errors</vt:lpstr>
      <vt:lpstr>الوسائل المحاسبية لاكتشاف الأخطاء</vt:lpstr>
      <vt:lpstr>قواعد تصحيح الأخطاء المحاسبية           Rules of Accounting Errors Correction</vt:lpstr>
      <vt:lpstr>فيما يلي بعض الأخطاء المحاسبية التي قام باكتشافها المراجع الداخلي بمنشأة الهفوف التجارية أثناء قيامه بالمراجعة المستندية التي تمت خلال شهر رجب عام 1425هـ. 1- وجد أن هناك فاتورة بيع رقم 3826 صدرت لمحلات البرج بتاريخ 19-8 بمبلغ 6000 ريال على الحساب ولم تقيد في دفتر يومية المبيعات الآجلة.  .</vt:lpstr>
      <vt:lpstr> 2  2- وجد أن الشيك رقم 8756 بمبلغ 7000 ريال صادر من المجد بتاريخ 11/12 قد ظهر ضمن كشف الحساب الوارد من البنك إلا أنه لم يثبت في دفاتر المنشأة.    . والمطلوب: إجراء قيود اليومية اللازمة لتصحيح الأخطاء السابقة في دفتر اليومية العامة  </vt:lpstr>
      <vt:lpstr>3- وجد أن هناك كمبيالة قيمتها 4000 ريال سددت بشيك يوم 20-7 ولم تثبت في دفاتر المنشاة.       </vt:lpstr>
      <vt:lpstr>تابع طرق تصحيح الأخطاء المحاسبية بدفتر اليومية (الطريقة المطولة والمختصرة)</vt:lpstr>
      <vt:lpstr>1- في 7-1 تم شراء اثاث  بمبلغ 140000 ريال سدد ثمنه بشيك، وقام المحاسب بإثبات العملية بجعل حساب المشتريات مديناً وحساب النقدية بالبنك دائناً</vt:lpstr>
      <vt:lpstr> 2- في 27-1 تم شراء سيارة بمبلغ 175000 ريال من محلات ناصر بالأجل، وقام المحاسب بإثباتها في الدفاتر بمبلغ 157000 ريال.  </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Bassim Ali Yoseif Alsabbgh</dc:creator>
  <cp:lastModifiedBy>Osama mohammed Salih</cp:lastModifiedBy>
  <cp:revision>85</cp:revision>
  <cp:lastPrinted>2015-10-10T10:30:22Z</cp:lastPrinted>
  <dcterms:created xsi:type="dcterms:W3CDTF">2015-09-03T07:07:53Z</dcterms:created>
  <dcterms:modified xsi:type="dcterms:W3CDTF">2015-11-05T05:45:46Z</dcterms:modified>
</cp:coreProperties>
</file>