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7" r:id="rId2"/>
    <p:sldMasterId id="2147483799" r:id="rId3"/>
    <p:sldMasterId id="2147483811" r:id="rId4"/>
  </p:sldMasterIdLst>
  <p:notesMasterIdLst>
    <p:notesMasterId r:id="rId32"/>
  </p:notesMasterIdLst>
  <p:sldIdLst>
    <p:sldId id="386" r:id="rId5"/>
    <p:sldId id="310" r:id="rId6"/>
    <p:sldId id="396" r:id="rId7"/>
    <p:sldId id="388" r:id="rId8"/>
    <p:sldId id="372" r:id="rId9"/>
    <p:sldId id="391" r:id="rId10"/>
    <p:sldId id="390" r:id="rId11"/>
    <p:sldId id="393" r:id="rId12"/>
    <p:sldId id="395" r:id="rId13"/>
    <p:sldId id="397" r:id="rId14"/>
    <p:sldId id="409" r:id="rId15"/>
    <p:sldId id="410" r:id="rId16"/>
    <p:sldId id="411" r:id="rId17"/>
    <p:sldId id="412" r:id="rId18"/>
    <p:sldId id="413" r:id="rId19"/>
    <p:sldId id="398" r:id="rId20"/>
    <p:sldId id="399" r:id="rId21"/>
    <p:sldId id="400" r:id="rId22"/>
    <p:sldId id="401" r:id="rId23"/>
    <p:sldId id="402" r:id="rId24"/>
    <p:sldId id="403" r:id="rId25"/>
    <p:sldId id="404" r:id="rId26"/>
    <p:sldId id="405" r:id="rId27"/>
    <p:sldId id="406" r:id="rId28"/>
    <p:sldId id="407" r:id="rId29"/>
    <p:sldId id="408" r:id="rId30"/>
    <p:sldId id="332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4664" autoAdjust="0"/>
  </p:normalViewPr>
  <p:slideViewPr>
    <p:cSldViewPr>
      <p:cViewPr varScale="1">
        <p:scale>
          <a:sx n="74" d="100"/>
          <a:sy n="74" d="100"/>
        </p:scale>
        <p:origin x="124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82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44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359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19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78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52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23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76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56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502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747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758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854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156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52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2965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36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00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9272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01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97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73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6993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3066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390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444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1566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9749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3967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800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948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209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90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6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32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73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1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altLang="en-US" sz="44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المحاسبة (1)</a:t>
            </a:r>
            <a:endParaRPr lang="ar-SA" altLang="en-US" sz="4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أسامة محمد صالح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44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SA" altLang="en-US" sz="4000" b="1" dirty="0">
                <a:solidFill>
                  <a:srgbClr val="C00000"/>
                </a:solidFill>
                <a:cs typeface="Arial" pitchFamily="34" charset="0"/>
              </a:rPr>
              <a:t>المحاضرة </a:t>
            </a:r>
            <a:r>
              <a:rPr lang="ar-SA" altLang="en-US" sz="4000" b="1" dirty="0" smtClean="0">
                <a:solidFill>
                  <a:srgbClr val="C00000"/>
                </a:solidFill>
                <a:cs typeface="Arial" pitchFamily="34" charset="0"/>
              </a:rPr>
              <a:t>الرابعة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حالات عملية 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3246438"/>
            <a:ext cx="4810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sz="3500" b="1" u="sng" dirty="0">
                <a:solidFill>
                  <a:srgbClr val="002060"/>
                </a:solidFill>
                <a:latin typeface="Tahoma" pitchFamily="34" charset="0"/>
                <a:cs typeface="Susan" pitchFamily="10" charset="-78"/>
              </a:rPr>
              <a:t>النقاط الرئيسية: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 smtClean="0">
                <a:solidFill>
                  <a:prstClr val="black"/>
                </a:solidFill>
              </a:rPr>
              <a:t>حالة عملية في ( دفتر اليومية – الاستاذ العام – ميزان المراجعة)</a:t>
            </a:r>
          </a:p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>
                <a:solidFill>
                  <a:prstClr val="black"/>
                </a:solidFill>
              </a:rPr>
              <a:t>حالة عملية في </a:t>
            </a:r>
            <a:r>
              <a:rPr lang="ar-SA" dirty="0" smtClean="0">
                <a:solidFill>
                  <a:prstClr val="black"/>
                </a:solidFill>
              </a:rPr>
              <a:t>( ملخص الدخل  قائمة الدخل - قائمة المركز المالي)</a:t>
            </a:r>
            <a:endParaRPr lang="ar-SA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32656"/>
            <a:ext cx="9906000" cy="595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en-US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5/8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تكونت شركة الاحساء المحدودة برأسمال قدره 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20000000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ريال تم إيداعه ببنك الرياض.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en-US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6/8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سحبت الشركة 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8000000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ريال من البنك واودعتها بالصندوق .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6/8 اشترت الشركة سيارة من محلات الهفوف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40000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ريال سددت المبلغ بشيك. 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7/8 أشترت بضاعة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10000ريال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بشيك من شركة احمد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7/8 أشترت بضاعة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2000ريال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نقدا من محلات مرجان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8/8 أشترت بضاعة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10000ريال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بالأجل من محلات الفوارس وبخصم نقدي 5% اذا تم السداد خلال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20يوم.</a:t>
            </a: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en-US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8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/</a:t>
            </a:r>
            <a:r>
              <a:rPr lang="en-US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8ردت 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الشركة الي شركة احمد بضاعة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3000ريال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لعدم مطابقتها للمواصفات المطلوبة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SA" sz="1600" b="1" dirty="0">
                <a:latin typeface="Calibri"/>
                <a:ea typeface="Calibri"/>
                <a:cs typeface="Traditional Arabic"/>
              </a:rPr>
              <a:t>8/8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ردت الشركة بضاعة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500ريال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الي محلات مرجان لعدم مطابقتها للمواصفات المطلوبة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143000" algn="l"/>
              </a:tabLst>
            </a:pP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8/8 باعت الشركة بضاعة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600000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ريال نقداً الى السيد جابر. 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35305" algn="r"/>
              </a:tabLst>
            </a:pPr>
            <a:r>
              <a:rPr lang="en-US" sz="1600" b="1" dirty="0">
                <a:latin typeface="Calibri"/>
                <a:ea typeface="Calibri"/>
                <a:cs typeface="Traditional Arabic"/>
              </a:rPr>
              <a:t> </a:t>
            </a:r>
            <a:r>
              <a:rPr lang="en-US" sz="1600" b="1" dirty="0" smtClean="0">
                <a:latin typeface="Calibri"/>
                <a:ea typeface="Calibri"/>
                <a:cs typeface="Traditional Arabic"/>
              </a:rPr>
              <a:t>8/9 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رد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السيد جابر بضاعة بمبلغ 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5000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ريال  لعدم مطابقتها للمواصفات المطلوبة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35305" algn="l"/>
              </a:tabLst>
            </a:pPr>
            <a:r>
              <a:rPr lang="en-US" sz="1600" b="1" dirty="0">
                <a:latin typeface="Calibri"/>
                <a:ea typeface="Calibri"/>
                <a:cs typeface="Traditional Arabic"/>
              </a:rPr>
              <a:t>8/9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باعت الشركة بضاعة الي النعيم بكمبيالة مقبولة في نفس التاريخ بمبلغ 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12000ريال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35305" algn="r"/>
              </a:tabLst>
            </a:pPr>
            <a:r>
              <a:rPr lang="en-US" sz="1600" b="1" dirty="0" smtClean="0">
                <a:latin typeface="Calibri"/>
                <a:ea typeface="Calibri"/>
                <a:cs typeface="Traditional Arabic"/>
              </a:rPr>
              <a:t>8/19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دفعت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مصروفات كهرباء بمبلغ </a:t>
            </a:r>
            <a:r>
              <a:rPr lang="ar-SA" sz="1600" b="1" dirty="0" smtClean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900ريال </a:t>
            </a:r>
            <a:r>
              <a:rPr lang="ar-SA" sz="1600" b="1" dirty="0">
                <a:solidFill>
                  <a:srgbClr val="FF0000"/>
                </a:solidFill>
                <a:latin typeface="Calibri"/>
                <a:ea typeface="Calibri"/>
                <a:cs typeface="Traditional Arabic"/>
              </a:rPr>
              <a:t>نقداً.</a:t>
            </a:r>
            <a:endParaRPr lang="en-US" sz="1600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35305" algn="r"/>
              </a:tabLst>
            </a:pPr>
            <a:r>
              <a:rPr lang="en-US" sz="1600" b="1" dirty="0">
                <a:latin typeface="Calibri"/>
                <a:ea typeface="Calibri"/>
                <a:cs typeface="Traditional Arabic"/>
              </a:rPr>
              <a:t>8/20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 اشترت بضاعة بمبلغ 6000 ريال نقدا وبخصم تجاري 10%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35305" algn="r"/>
              </a:tabLst>
            </a:pPr>
            <a:r>
              <a:rPr lang="ar-SA" sz="1600" b="1" dirty="0">
                <a:latin typeface="Calibri"/>
                <a:ea typeface="Calibri"/>
                <a:cs typeface="Traditional Arabic"/>
              </a:rPr>
              <a:t>8/20 دفعت الشركة ما عليها لمحلات الفوارس بشيك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35305" algn="l"/>
              </a:tabLst>
            </a:pPr>
            <a:r>
              <a:rPr lang="en-US" sz="1600" b="1" dirty="0" smtClean="0">
                <a:latin typeface="Calibri"/>
                <a:ea typeface="Calibri"/>
                <a:cs typeface="Traditional Arabic"/>
              </a:rPr>
              <a:t>30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/8دفعت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مرتبات بمبلغ 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120000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ريال بشيك.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25475" algn="l"/>
              </a:tabLst>
            </a:pP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30</a:t>
            </a:r>
            <a:r>
              <a:rPr lang="en-US" sz="1600" b="1" dirty="0" smtClean="0">
                <a:latin typeface="Calibri"/>
                <a:ea typeface="Calibri"/>
                <a:cs typeface="Traditional Arabic"/>
              </a:rPr>
              <a:t> /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8دفعت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1000 مصروفات 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مياه  بشيك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35305" algn="l"/>
              </a:tabLst>
            </a:pPr>
            <a:r>
              <a:rPr lang="en-US" sz="1600" b="1" dirty="0" smtClean="0">
                <a:latin typeface="Calibri"/>
                <a:ea typeface="Calibri"/>
                <a:cs typeface="Traditional Arabic"/>
              </a:rPr>
              <a:t>30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/8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تحصلت مبلغ 5000  ريال عبارة عن ايرادات ايجار العقار المملوك لها 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نقدا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715645" algn="r"/>
              </a:tabLst>
            </a:pPr>
            <a:r>
              <a:rPr lang="en-US" sz="1600" b="1" dirty="0" smtClean="0">
                <a:latin typeface="Calibri"/>
                <a:ea typeface="Calibri"/>
                <a:cs typeface="Traditional Arabic"/>
              </a:rPr>
              <a:t>30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/8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باعت بضاعة بمبلغ 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70000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ريال بالأجل الي شركة المتوكل.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r>
              <a:rPr lang="ar-SA" sz="1600" b="1" dirty="0" smtClean="0">
                <a:latin typeface="Calibri"/>
                <a:ea typeface="Calibri"/>
                <a:cs typeface="Traditional Arabic"/>
              </a:rPr>
              <a:t>19. 30/ </a:t>
            </a:r>
            <a:r>
              <a:rPr lang="en-US" sz="1600" b="1" dirty="0" smtClean="0">
                <a:latin typeface="Calibri"/>
                <a:ea typeface="Calibri"/>
                <a:cs typeface="Traditional Arabic"/>
              </a:rPr>
              <a:t>8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ردت </a:t>
            </a:r>
            <a:r>
              <a:rPr lang="ar-SA" sz="1600" b="1" dirty="0">
                <a:latin typeface="Calibri"/>
                <a:ea typeface="Calibri"/>
                <a:cs typeface="Traditional Arabic"/>
              </a:rPr>
              <a:t>شركة المتوكل 10% من البضاعة لعدم مطابقتها للمواصفات</a:t>
            </a:r>
            <a:r>
              <a:rPr lang="ar-SA" sz="1600" b="1" dirty="0" smtClean="0">
                <a:latin typeface="Calibri"/>
                <a:ea typeface="Calibri"/>
                <a:cs typeface="Traditional Arabic"/>
              </a:rPr>
              <a:t>.</a:t>
            </a:r>
          </a:p>
          <a:p>
            <a:r>
              <a:rPr lang="ar-SA" sz="1600" b="1" dirty="0" smtClean="0">
                <a:latin typeface="Calibri"/>
                <a:ea typeface="Calibri"/>
                <a:cs typeface="Traditional Arabic"/>
              </a:rPr>
              <a:t>20.  8/30اشترت اثاث بمبلغ 3000 ريال بشيك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681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536575" y="6245225"/>
            <a:ext cx="2503488" cy="476250"/>
          </a:xfrm>
          <a:prstGeom prst="ellipse">
            <a:avLst/>
          </a:prstGeom>
          <a:noFill/>
        </p:spPr>
        <p:txBody>
          <a:bodyPr wrap="none" lIns="0" tIns="0" rIns="0" bIns="0" anchor="ctr" anchorCtr="1"/>
          <a:lstStyle/>
          <a:p>
            <a:pPr algn="ctr" rtl="0">
              <a:defRPr/>
            </a:pPr>
            <a:endParaRPr lang="en-GB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90600" y="277813"/>
            <a:ext cx="84201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دفتر </a:t>
            </a:r>
            <a:r>
              <a:rPr lang="ar-SA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يومية شركة الاحساء المحدودة</a:t>
            </a:r>
            <a:endParaRPr lang="en-GB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870334"/>
              </p:ext>
            </p:extLst>
          </p:nvPr>
        </p:nvGraphicFramePr>
        <p:xfrm>
          <a:off x="663579" y="1066800"/>
          <a:ext cx="9000719" cy="5335517"/>
        </p:xfrm>
        <a:graphic>
          <a:graphicData uri="http://schemas.openxmlformats.org/drawingml/2006/table">
            <a:tbl>
              <a:tblPr rtl="1"/>
              <a:tblGrid>
                <a:gridCol w="1593057"/>
                <a:gridCol w="1573932"/>
                <a:gridCol w="1902634"/>
                <a:gridCol w="707200"/>
                <a:gridCol w="1375048"/>
                <a:gridCol w="979274"/>
                <a:gridCol w="869574"/>
              </a:tblGrid>
              <a:tr h="103168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9100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raditional Arabic"/>
                        </a:rPr>
                        <a:t>20000000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600" b="1" dirty="0" smtClean="0">
                          <a:latin typeface="+mn-lt"/>
                          <a:ea typeface="Calibri"/>
                          <a:cs typeface="Traditional Arabic"/>
                        </a:rPr>
                        <a:t>20000000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8000000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40000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10000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حـ/ البنك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حـ/ راس المال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(إيداع راس المال بالبنك)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الصندوق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البنك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(تغذية الصندوق من البنك)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السيارة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البنك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(شراء سيارة بشيك)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المشتريات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البنك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(شراء بضاعة بشيك)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مستند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رقم()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8/5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72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28050000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28050000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68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35A54BD-983F-4CEA-A626-7D7817CDBC9C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165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536575" y="6245225"/>
            <a:ext cx="2503488" cy="476250"/>
          </a:xfrm>
          <a:prstGeom prst="ellipse">
            <a:avLst/>
          </a:prstGeom>
          <a:noFill/>
        </p:spPr>
        <p:txBody>
          <a:bodyPr wrap="none" lIns="0" tIns="0" rIns="0" bIns="0" anchor="ctr" anchorCtr="1"/>
          <a:lstStyle/>
          <a:p>
            <a:pPr algn="ctr" rtl="0">
              <a:defRPr/>
            </a:pPr>
            <a:endParaRPr lang="en-GB" sz="1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90600" y="277813"/>
            <a:ext cx="84201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تابع دفتر يومية شركة الاحساء المحدودة</a:t>
            </a:r>
            <a:endParaRPr lang="en-GB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399313"/>
              </p:ext>
            </p:extLst>
          </p:nvPr>
        </p:nvGraphicFramePr>
        <p:xfrm>
          <a:off x="776535" y="802011"/>
          <a:ext cx="9104354" cy="5579317"/>
        </p:xfrm>
        <a:graphic>
          <a:graphicData uri="http://schemas.openxmlformats.org/drawingml/2006/table">
            <a:tbl>
              <a:tblPr rtl="1"/>
              <a:tblGrid>
                <a:gridCol w="1696692"/>
                <a:gridCol w="1573932"/>
                <a:gridCol w="2160138"/>
                <a:gridCol w="658214"/>
                <a:gridCol w="1166530"/>
                <a:gridCol w="979274"/>
                <a:gridCol w="869574"/>
              </a:tblGrid>
              <a:tr h="103168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9100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raditional Arabic"/>
                        </a:rPr>
                        <a:t>2000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2000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10000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3000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500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حـ/ المشتريات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حـ/ الصندوق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</a:t>
                      </a: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شراء بضاعة نقدا</a:t>
                      </a:r>
                      <a:r>
                        <a:rPr kumimoji="0" lang="ar-SA" sz="1600" b="0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المشتريات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الدائنون الفوارس)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(شراء بضاعة </a:t>
                      </a:r>
                      <a:r>
                        <a:rPr kumimoji="0" lang="ar-SA" sz="1600" b="0" i="0" u="sng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بالاجل</a:t>
                      </a: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حـ/البنك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مردودات المشتريات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(رد بضاعة الي شركة احمد 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الصندوق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مردودات المشتريات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(رد بضاعة الي محلات مرجان)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مستند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رقم()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8/5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700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28065500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28065500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68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35A54BD-983F-4CEA-A626-7D7817CDBC9C}" type="slidenum">
              <a:rPr lang="ar-SA" altLang="en-US" sz="1200" smtClean="0">
                <a:solidFill>
                  <a:prstClr val="white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2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812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/>
          </p:cNvSpPr>
          <p:nvPr/>
        </p:nvSpPr>
        <p:spPr>
          <a:xfrm>
            <a:off x="536575" y="6245225"/>
            <a:ext cx="2503488" cy="476250"/>
          </a:xfrm>
          <a:prstGeom prst="ellipse">
            <a:avLst/>
          </a:prstGeom>
          <a:noFill/>
        </p:spPr>
        <p:txBody>
          <a:bodyPr wrap="none" lIns="0" tIns="0" rIns="0" bIns="0" anchor="ctr" anchorCtr="1"/>
          <a:lstStyle/>
          <a:p>
            <a:pPr algn="ctr" rtl="0">
              <a:defRPr/>
            </a:pPr>
            <a:endParaRPr lang="en-GB" sz="1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90600" y="277813"/>
            <a:ext cx="8420100" cy="5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تابع دفتر يومية شركة الاحساء المحدودة</a:t>
            </a:r>
            <a:endParaRPr lang="en-GB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83914"/>
              </p:ext>
            </p:extLst>
          </p:nvPr>
        </p:nvGraphicFramePr>
        <p:xfrm>
          <a:off x="742950" y="764704"/>
          <a:ext cx="9003886" cy="5579357"/>
        </p:xfrm>
        <a:graphic>
          <a:graphicData uri="http://schemas.openxmlformats.org/drawingml/2006/table">
            <a:tbl>
              <a:tblPr rtl="1"/>
              <a:tblGrid>
                <a:gridCol w="1596224"/>
                <a:gridCol w="1573932"/>
                <a:gridCol w="1902634"/>
                <a:gridCol w="707200"/>
                <a:gridCol w="1375048"/>
                <a:gridCol w="979274"/>
                <a:gridCol w="869574"/>
              </a:tblGrid>
              <a:tr h="103168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9100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raditional Arabic"/>
                        </a:rPr>
                        <a:t>600000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900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600" b="1" dirty="0" smtClean="0">
                          <a:latin typeface="+mn-lt"/>
                          <a:ea typeface="Calibri"/>
                          <a:cs typeface="Traditional Arabic"/>
                        </a:rPr>
                        <a:t>600000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5000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12000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900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حـ/ الصندوق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حـ/ المبيعات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(بيع </a:t>
                      </a:r>
                      <a:r>
                        <a:rPr kumimoji="0" lang="ar-SA" sz="1600" b="0" i="0" u="sng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ضاعة</a:t>
                      </a:r>
                      <a:r>
                        <a:rPr kumimoji="0" lang="ar-SA" sz="1600" b="0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نقدا)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مردودات المبيعات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الصندوق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(رد بضاعة من جابر)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اوراق القبض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المبيعات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(بيع بضاعة بكمبيالة)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مصروفات كهرباء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الصندوق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(دفع مصروفات كهرباء نقدا)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مستند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رقم()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8/5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72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28683400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28683400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68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35A54BD-983F-4CEA-A626-7D7817CDBC9C}" type="slidenum">
              <a:rPr lang="ar-SA" altLang="en-US" sz="1200" smtClean="0">
                <a:solidFill>
                  <a:prstClr val="white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812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536575" y="6245225"/>
            <a:ext cx="2503488" cy="476250"/>
          </a:xfrm>
          <a:prstGeom prst="ellipse">
            <a:avLst/>
          </a:prstGeom>
          <a:noFill/>
        </p:spPr>
        <p:txBody>
          <a:bodyPr wrap="none" lIns="0" tIns="0" rIns="0" bIns="0" anchor="ctr" anchorCtr="1"/>
          <a:lstStyle/>
          <a:p>
            <a:pPr algn="ctr" rtl="0">
              <a:defRPr/>
            </a:pPr>
            <a:endParaRPr lang="en-GB" sz="1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90600" y="44625"/>
            <a:ext cx="8282880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تابع دفتر يومية شركة الاحساء المحدودة</a:t>
            </a:r>
            <a:endParaRPr lang="en-GB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920876"/>
              </p:ext>
            </p:extLst>
          </p:nvPr>
        </p:nvGraphicFramePr>
        <p:xfrm>
          <a:off x="536574" y="620689"/>
          <a:ext cx="9210262" cy="5704379"/>
        </p:xfrm>
        <a:graphic>
          <a:graphicData uri="http://schemas.openxmlformats.org/drawingml/2006/table">
            <a:tbl>
              <a:tblPr rtl="1"/>
              <a:tblGrid>
                <a:gridCol w="1601858"/>
                <a:gridCol w="1573932"/>
                <a:gridCol w="1993912"/>
                <a:gridCol w="615922"/>
                <a:gridCol w="1375048"/>
                <a:gridCol w="979274"/>
                <a:gridCol w="1070316"/>
              </a:tblGrid>
              <a:tr h="86409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9100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raditional Arabic"/>
                        </a:rPr>
                        <a:t>5400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600" b="1" dirty="0" smtClean="0">
                          <a:latin typeface="+mn-lt"/>
                          <a:ea typeface="Calibri"/>
                          <a:cs typeface="Traditional Arabic"/>
                        </a:rPr>
                        <a:t>5400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9500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500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120000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1000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حـ/ المشتريات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حـ/ الصندوق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(شراء بضاعة بخصم تجاري)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الدائنون ( الفوارس)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مذكورين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ح/ البنك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الي ح/ خصم مكتسب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(سداد الي الفوارس)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المرتبات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البنك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(دفع مرتبات بشيك)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مصروفات المياه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البنك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(دفع مصروفات مياه بشيك)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مستند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رقم()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8/5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72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28819800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28819800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68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35A54BD-983F-4CEA-A626-7D7817CDBC9C}" type="slidenum">
              <a:rPr lang="ar-SA" altLang="en-US" sz="1200" smtClean="0">
                <a:solidFill>
                  <a:prstClr val="white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509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536575" y="6245225"/>
            <a:ext cx="2503488" cy="476250"/>
          </a:xfrm>
          <a:prstGeom prst="ellipse">
            <a:avLst/>
          </a:prstGeom>
          <a:noFill/>
        </p:spPr>
        <p:txBody>
          <a:bodyPr wrap="none" lIns="0" tIns="0" rIns="0" bIns="0" anchor="ctr" anchorCtr="1"/>
          <a:lstStyle/>
          <a:p>
            <a:pPr algn="ctr" rtl="0">
              <a:defRPr/>
            </a:pPr>
            <a:endParaRPr lang="en-GB" sz="1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90600" y="277813"/>
            <a:ext cx="84201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تابع دفتر يومية شركة الاحساء المحدودة</a:t>
            </a:r>
            <a:endParaRPr lang="en-GB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08776"/>
              </p:ext>
            </p:extLst>
          </p:nvPr>
        </p:nvGraphicFramePr>
        <p:xfrm>
          <a:off x="475445" y="749900"/>
          <a:ext cx="8915399" cy="6226562"/>
        </p:xfrm>
        <a:graphic>
          <a:graphicData uri="http://schemas.openxmlformats.org/drawingml/2006/table">
            <a:tbl>
              <a:tblPr rtl="1"/>
              <a:tblGrid>
                <a:gridCol w="1776741"/>
                <a:gridCol w="1696168"/>
                <a:gridCol w="1667986"/>
                <a:gridCol w="550608"/>
                <a:gridCol w="1375048"/>
                <a:gridCol w="979274"/>
                <a:gridCol w="869574"/>
              </a:tblGrid>
              <a:tr h="864097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9367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raditional Arabic"/>
                        </a:rPr>
                        <a:t>5000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3000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r-SA" sz="1600" b="1" dirty="0" smtClean="0">
                          <a:latin typeface="+mn-lt"/>
                          <a:ea typeface="Calibri"/>
                          <a:cs typeface="Traditional Arabic"/>
                        </a:rPr>
                        <a:t>5000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70000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7000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raditional Arabic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raditional Arabic"/>
                        </a:rPr>
                        <a:t>3000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حـ/ الصندوق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حـ/ ايرادات عقارات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(تحصيل ايرادات نقدا)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المدينون( المتوكل)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المبيعات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(بيع بضاعة </a:t>
                      </a:r>
                      <a:r>
                        <a:rPr kumimoji="0" lang="ar-SA" sz="1600" b="0" i="0" u="sng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بالاجل</a:t>
                      </a: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مردودات المبيعات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المدينون(المتوكل)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(رد بضاعة من المتوكل)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من حـ/ الاثاث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إلى حـ/ البنك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(شراء اثاث بشيك)</a:t>
                      </a: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مستند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رقم()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8/5</a:t>
                      </a: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879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28904800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28904800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68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35A54BD-983F-4CEA-A626-7D7817CDBC9C}" type="slidenum">
              <a:rPr lang="ar-SA" altLang="en-US" sz="1200" smtClean="0">
                <a:solidFill>
                  <a:prstClr val="white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146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دفتر الاستاذ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023141" y="1465262"/>
            <a:ext cx="4389120" cy="4525963"/>
          </a:xfrm>
        </p:spPr>
        <p:txBody>
          <a:bodyPr/>
          <a:lstStyle/>
          <a:p>
            <a:r>
              <a:rPr lang="ar-SA" dirty="0" smtClean="0"/>
              <a:t>ح / راس المال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         ح / السيارة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8" name="عنصر نائب للمحتوى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60484776"/>
              </p:ext>
            </p:extLst>
          </p:nvPr>
        </p:nvGraphicFramePr>
        <p:xfrm>
          <a:off x="5055283" y="1988841"/>
          <a:ext cx="4389438" cy="191540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94719"/>
                <a:gridCol w="2194719"/>
              </a:tblGrid>
              <a:tr h="432047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مدين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دائن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20000000</a:t>
                      </a:r>
                      <a:r>
                        <a:rPr lang="ar-SA" sz="1600" baseline="0" dirty="0" smtClean="0"/>
                        <a:t> من ح / البنك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>
                          <a:solidFill>
                            <a:srgbClr val="FF0000"/>
                          </a:solidFill>
                        </a:rPr>
                        <a:t>20000000 رصيد مرحل</a:t>
                      </a:r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20000000 المجموع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20000000مجموع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>
                          <a:solidFill>
                            <a:srgbClr val="FF0000"/>
                          </a:solidFill>
                        </a:rPr>
                        <a:t>20000000 رصيد منقول</a:t>
                      </a:r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705174"/>
              </p:ext>
            </p:extLst>
          </p:nvPr>
        </p:nvGraphicFramePr>
        <p:xfrm>
          <a:off x="344488" y="1866899"/>
          <a:ext cx="4529708" cy="379434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50724"/>
                <a:gridCol w="2278984"/>
              </a:tblGrid>
              <a:tr h="352244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مدين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دائن</a:t>
                      </a:r>
                      <a:endParaRPr lang="ar-SA" sz="1600" dirty="0"/>
                    </a:p>
                  </a:txBody>
                  <a:tcPr/>
                </a:tc>
              </a:tr>
              <a:tr h="2145485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20000000 الي ح/ راس</a:t>
                      </a:r>
                      <a:r>
                        <a:rPr lang="ar-SA" sz="1600" baseline="0" dirty="0" smtClean="0"/>
                        <a:t> </a:t>
                      </a:r>
                      <a:r>
                        <a:rPr lang="ar-SA" sz="1600" dirty="0" smtClean="0"/>
                        <a:t>المال</a:t>
                      </a:r>
                    </a:p>
                    <a:p>
                      <a:pPr rtl="1"/>
                      <a:r>
                        <a:rPr lang="ar-SA" sz="1600" dirty="0" smtClean="0"/>
                        <a:t>3000 الي ح/ مردودات المشتريات</a:t>
                      </a:r>
                    </a:p>
                    <a:p>
                      <a:pPr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8000000</a:t>
                      </a:r>
                      <a:r>
                        <a:rPr lang="ar-SA" sz="1600" baseline="0" dirty="0" smtClean="0"/>
                        <a:t> من ح / الصندوق</a:t>
                      </a:r>
                    </a:p>
                    <a:p>
                      <a:pPr rtl="1"/>
                      <a:r>
                        <a:rPr lang="ar-SA" sz="1600" baseline="0" dirty="0" smtClean="0"/>
                        <a:t>40000 من ح / السيارة</a:t>
                      </a:r>
                    </a:p>
                    <a:p>
                      <a:pPr rtl="1"/>
                      <a:r>
                        <a:rPr lang="ar-SA" sz="1600" baseline="0" dirty="0" smtClean="0"/>
                        <a:t>10000 من ح/ المشتريات</a:t>
                      </a:r>
                    </a:p>
                    <a:p>
                      <a:pPr rtl="1"/>
                      <a:r>
                        <a:rPr lang="ar-SA" sz="1600" baseline="0" dirty="0" smtClean="0"/>
                        <a:t>9500 من ح / الدائنون</a:t>
                      </a:r>
                    </a:p>
                    <a:p>
                      <a:pPr rtl="1"/>
                      <a:r>
                        <a:rPr lang="ar-SA" sz="1600" baseline="0" dirty="0" smtClean="0"/>
                        <a:t>120000 من ح / المرتبات</a:t>
                      </a:r>
                    </a:p>
                    <a:p>
                      <a:pPr rtl="1"/>
                      <a:r>
                        <a:rPr lang="ar-SA" sz="1600" baseline="0" dirty="0" smtClean="0"/>
                        <a:t>1000 من ح/ مصروفات المياه</a:t>
                      </a:r>
                    </a:p>
                    <a:p>
                      <a:pPr rtl="1"/>
                      <a:r>
                        <a:rPr lang="ar-SA" sz="1600" baseline="0" dirty="0" smtClean="0"/>
                        <a:t>3000 من ح/ الأثاث</a:t>
                      </a:r>
                    </a:p>
                    <a:p>
                      <a:pPr rtl="1"/>
                      <a:endParaRPr lang="ar-SA" sz="1600" dirty="0"/>
                    </a:p>
                  </a:txBody>
                  <a:tcPr/>
                </a:tc>
              </a:tr>
              <a:tr h="358750">
                <a:tc>
                  <a:txBody>
                    <a:bodyPr/>
                    <a:lstStyle/>
                    <a:p>
                      <a:pPr rtl="1"/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6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11819500 رصيد مرحل</a:t>
                      </a:r>
                      <a:endParaRPr lang="ar-SA" sz="1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8750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20003000 المجموع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20003000المجموع</a:t>
                      </a:r>
                      <a:endParaRPr lang="ar-SA" sz="1600" dirty="0"/>
                    </a:p>
                  </a:txBody>
                  <a:tcPr/>
                </a:tc>
              </a:tr>
              <a:tr h="56380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11819500 رصيد منقول</a:t>
                      </a:r>
                    </a:p>
                    <a:p>
                      <a:pPr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مستطيل 9"/>
          <p:cNvSpPr/>
          <p:nvPr/>
        </p:nvSpPr>
        <p:spPr>
          <a:xfrm>
            <a:off x="1781231" y="1465262"/>
            <a:ext cx="20196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/>
              <a:t>ح / </a:t>
            </a:r>
            <a:r>
              <a:rPr lang="ar-SA" dirty="0" smtClean="0"/>
              <a:t> البنك</a:t>
            </a:r>
            <a:endParaRPr lang="ar-SA" dirty="0"/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871349"/>
              </p:ext>
            </p:extLst>
          </p:nvPr>
        </p:nvGraphicFramePr>
        <p:xfrm>
          <a:off x="5062152" y="4437112"/>
          <a:ext cx="4348548" cy="1849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03231"/>
                <a:gridCol w="2245317"/>
              </a:tblGrid>
              <a:tr h="356475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40000 الي ح/ البنك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40000 رصيد مرحل</a:t>
                      </a:r>
                      <a:r>
                        <a:rPr lang="ar-SA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40000 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40000 المجموع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40000 رصيد منقول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593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دفتر الاستاذ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dirty="0" smtClean="0"/>
              <a:t>ح/ الصندوق</a:t>
            </a:r>
          </a:p>
          <a:p>
            <a:endParaRPr lang="ar-SA" dirty="0"/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23300397"/>
              </p:ext>
            </p:extLst>
          </p:nvPr>
        </p:nvGraphicFramePr>
        <p:xfrm>
          <a:off x="5150854" y="2132856"/>
          <a:ext cx="4626682" cy="2743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69704"/>
                <a:gridCol w="2356978"/>
              </a:tblGrid>
              <a:tr h="221104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مدين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دائن</a:t>
                      </a:r>
                      <a:endParaRPr lang="ar-SA" sz="1600" dirty="0"/>
                    </a:p>
                  </a:txBody>
                  <a:tcPr/>
                </a:tc>
              </a:tr>
              <a:tr h="221104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8000000 الي ح/ البنك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500 الي ح/ مردودات المشتريات</a:t>
                      </a:r>
                    </a:p>
                    <a:p>
                      <a:pPr rtl="1"/>
                      <a:r>
                        <a:rPr lang="ar-SA" sz="1600" dirty="0" smtClean="0"/>
                        <a:t>600000 الي ح/ المبيعات</a:t>
                      </a:r>
                    </a:p>
                    <a:p>
                      <a:pPr rtl="1"/>
                      <a:r>
                        <a:rPr lang="ar-SA" sz="1600" dirty="0" smtClean="0"/>
                        <a:t>5000 الي ح/ إيراد</a:t>
                      </a:r>
                      <a:r>
                        <a:rPr lang="ar-SA" sz="1600" baseline="0" dirty="0" smtClean="0"/>
                        <a:t> العقار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2000 من ح / المشتريات</a:t>
                      </a:r>
                    </a:p>
                    <a:p>
                      <a:pPr rtl="1"/>
                      <a:r>
                        <a:rPr lang="ar-SA" sz="1600" dirty="0" smtClean="0"/>
                        <a:t>5000 من ح/ مردودات المبيعات</a:t>
                      </a:r>
                    </a:p>
                    <a:p>
                      <a:pPr rtl="1"/>
                      <a:r>
                        <a:rPr lang="ar-SA" sz="1600" dirty="0" smtClean="0"/>
                        <a:t>900 من ح/ مصروفات كهرباء</a:t>
                      </a:r>
                    </a:p>
                    <a:p>
                      <a:pPr rtl="1"/>
                      <a:r>
                        <a:rPr lang="ar-SA" sz="1600" dirty="0" smtClean="0"/>
                        <a:t>5400 من ح/ المشتريات</a:t>
                      </a:r>
                      <a:endParaRPr lang="ar-SA" sz="1600" dirty="0"/>
                    </a:p>
                  </a:txBody>
                  <a:tcPr/>
                </a:tc>
              </a:tr>
              <a:tr h="221104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8592200 رصيد مرحل</a:t>
                      </a:r>
                      <a:endParaRPr lang="ar-SA" sz="1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110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8605500 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8605500 المجموع</a:t>
                      </a:r>
                      <a:endParaRPr lang="ar-SA" dirty="0"/>
                    </a:p>
                  </a:txBody>
                  <a:tcPr/>
                </a:tc>
              </a:tr>
              <a:tr h="22110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8592200 رصيد منقول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8" name="جدول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69140"/>
              </p:ext>
            </p:extLst>
          </p:nvPr>
        </p:nvGraphicFramePr>
        <p:xfrm>
          <a:off x="200472" y="2060849"/>
          <a:ext cx="4824770" cy="2667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12385"/>
                <a:gridCol w="2412385"/>
              </a:tblGrid>
              <a:tr h="360039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10000 الي ح/ البنك</a:t>
                      </a:r>
                    </a:p>
                    <a:p>
                      <a:pPr rtl="1"/>
                      <a:r>
                        <a:rPr lang="ar-SA" dirty="0" smtClean="0"/>
                        <a:t>2000 الي ح/</a:t>
                      </a:r>
                      <a:r>
                        <a:rPr lang="ar-SA" baseline="0" dirty="0" smtClean="0"/>
                        <a:t> الصندوق</a:t>
                      </a:r>
                    </a:p>
                    <a:p>
                      <a:pPr rtl="1"/>
                      <a:r>
                        <a:rPr lang="ar-SA" baseline="0" dirty="0" smtClean="0"/>
                        <a:t>10000 الي ح/ الدائنون</a:t>
                      </a:r>
                    </a:p>
                    <a:p>
                      <a:pPr rtl="1"/>
                      <a:r>
                        <a:rPr lang="ar-SA" baseline="0" dirty="0" smtClean="0"/>
                        <a:t>5400 الي ح/ الصندوق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27400 رصيد مرحل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27400 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27400 المجموع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27400 رصيد منقول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مستطيل 8"/>
          <p:cNvSpPr/>
          <p:nvPr/>
        </p:nvSpPr>
        <p:spPr>
          <a:xfrm>
            <a:off x="1712640" y="1477923"/>
            <a:ext cx="22356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/>
              <a:t>ح / </a:t>
            </a:r>
            <a:r>
              <a:rPr lang="ar-SA" dirty="0" smtClean="0"/>
              <a:t> المشتريات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28715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دفتر الاستاذ</a:t>
            </a:r>
            <a:endParaRPr lang="ar-SA" dirty="0"/>
          </a:p>
        </p:txBody>
      </p:sp>
      <p:graphicFrame>
        <p:nvGraphicFramePr>
          <p:cNvPr id="8" name="عنصر نائب للمحتوى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1521182"/>
              </p:ext>
            </p:extLst>
          </p:nvPr>
        </p:nvGraphicFramePr>
        <p:xfrm>
          <a:off x="5154234" y="1847161"/>
          <a:ext cx="4389438" cy="2667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29652"/>
                <a:gridCol w="2459786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600000 من ح/ الصندوق</a:t>
                      </a:r>
                    </a:p>
                    <a:p>
                      <a:pPr rtl="1"/>
                      <a:r>
                        <a:rPr lang="ar-SA" dirty="0" smtClean="0"/>
                        <a:t>12000 من ح/ أوراق القبض</a:t>
                      </a:r>
                    </a:p>
                    <a:p>
                      <a:pPr rtl="1"/>
                      <a:r>
                        <a:rPr lang="ar-SA" dirty="0" smtClean="0"/>
                        <a:t>70000 من ح / المدينون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682000 رصيد مرحل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682000 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682000المجموع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682000 رصيد منقول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sz="half" idx="13"/>
          </p:nvPr>
        </p:nvSpPr>
        <p:spPr>
          <a:xfrm>
            <a:off x="5014903" y="1408948"/>
            <a:ext cx="4389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/>
              <a:t>ح / </a:t>
            </a:r>
            <a:r>
              <a:rPr lang="ar-SA" sz="1600" dirty="0" smtClean="0"/>
              <a:t> المبيعات</a:t>
            </a:r>
            <a:endParaRPr lang="ar-SA" sz="1600" dirty="0"/>
          </a:p>
        </p:txBody>
      </p:sp>
      <p:graphicFrame>
        <p:nvGraphicFramePr>
          <p:cNvPr id="12" name="جدول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211199"/>
              </p:ext>
            </p:extLst>
          </p:nvPr>
        </p:nvGraphicFramePr>
        <p:xfrm>
          <a:off x="5014903" y="4369911"/>
          <a:ext cx="4647422" cy="20167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95254"/>
                <a:gridCol w="2352168"/>
              </a:tblGrid>
              <a:tr h="360039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570343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5000 الي ح/ الصندوق</a:t>
                      </a:r>
                    </a:p>
                    <a:p>
                      <a:pPr rtl="1"/>
                      <a:r>
                        <a:rPr lang="ar-SA" sz="1600" dirty="0" smtClean="0"/>
                        <a:t>7000</a:t>
                      </a:r>
                      <a:r>
                        <a:rPr lang="ar-SA" sz="1600" baseline="0" dirty="0" smtClean="0"/>
                        <a:t> الي ح/ المدينون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243344">
                <a:tc>
                  <a:txBody>
                    <a:bodyPr/>
                    <a:lstStyle/>
                    <a:p>
                      <a:pPr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6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12000 رصيد مرحل</a:t>
                      </a:r>
                      <a:endParaRPr lang="ar-SA" sz="1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12000 المجموع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12000 المجموع</a:t>
                      </a:r>
                      <a:endParaRPr lang="ar-SA" sz="1600" dirty="0"/>
                    </a:p>
                  </a:txBody>
                  <a:tcPr/>
                </a:tc>
              </a:tr>
              <a:tr h="196696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>
                          <a:solidFill>
                            <a:srgbClr val="FF0000"/>
                          </a:solidFill>
                        </a:rPr>
                        <a:t>12000</a:t>
                      </a:r>
                      <a:r>
                        <a:rPr lang="ar-SA" sz="1600" baseline="0" dirty="0" smtClean="0">
                          <a:solidFill>
                            <a:srgbClr val="FF0000"/>
                          </a:solidFill>
                        </a:rPr>
                        <a:t> رصيد منقول</a:t>
                      </a:r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عنصر نائب للمحتوى 6"/>
          <p:cNvSpPr txBox="1">
            <a:spLocks/>
          </p:cNvSpPr>
          <p:nvPr/>
        </p:nvSpPr>
        <p:spPr bwMode="auto">
          <a:xfrm>
            <a:off x="5457056" y="4149080"/>
            <a:ext cx="43891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مردودات المبيعات</a:t>
            </a:r>
            <a:endParaRPr lang="ar-SA" sz="1600" dirty="0"/>
          </a:p>
        </p:txBody>
      </p:sp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758312"/>
              </p:ext>
            </p:extLst>
          </p:nvPr>
        </p:nvGraphicFramePr>
        <p:xfrm>
          <a:off x="272480" y="1700809"/>
          <a:ext cx="4647422" cy="204951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95254"/>
                <a:gridCol w="2352168"/>
              </a:tblGrid>
              <a:tr h="360039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642351">
                <a:tc>
                  <a:txBody>
                    <a:bodyPr/>
                    <a:lstStyle/>
                    <a:p>
                      <a:pPr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3000 من ح/ البنك</a:t>
                      </a:r>
                    </a:p>
                    <a:p>
                      <a:pPr rtl="1"/>
                      <a:r>
                        <a:rPr lang="ar-SA" dirty="0" smtClean="0"/>
                        <a:t>500 من ح/ الصندوق</a:t>
                      </a:r>
                    </a:p>
                  </a:txBody>
                  <a:tcPr/>
                </a:tc>
              </a:tr>
              <a:tr h="304015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>
                          <a:solidFill>
                            <a:srgbClr val="FF0000"/>
                          </a:solidFill>
                        </a:rPr>
                        <a:t>3500 رصيد مرحل</a:t>
                      </a:r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ar-SA" sz="1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3500 المجموع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3500 المجموع</a:t>
                      </a:r>
                      <a:endParaRPr lang="ar-SA" sz="1600" dirty="0"/>
                    </a:p>
                  </a:txBody>
                  <a:tcPr/>
                </a:tc>
              </a:tr>
              <a:tr h="196696">
                <a:tc>
                  <a:txBody>
                    <a:bodyPr/>
                    <a:lstStyle/>
                    <a:p>
                      <a:pPr rtl="1"/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6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3500 رصيد منقول</a:t>
                      </a:r>
                      <a:endParaRPr lang="ar-SA" sz="1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عنصر نائب للمحتوى 6"/>
          <p:cNvSpPr txBox="1">
            <a:spLocks/>
          </p:cNvSpPr>
          <p:nvPr/>
        </p:nvSpPr>
        <p:spPr bwMode="auto">
          <a:xfrm>
            <a:off x="625783" y="3643533"/>
            <a:ext cx="43891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أوراق القبض</a:t>
            </a:r>
            <a:endParaRPr lang="ar-SA" sz="1600" dirty="0"/>
          </a:p>
        </p:txBody>
      </p:sp>
      <p:sp>
        <p:nvSpPr>
          <p:cNvPr id="14" name="عنصر نائب للمحتوى 6"/>
          <p:cNvSpPr txBox="1">
            <a:spLocks/>
          </p:cNvSpPr>
          <p:nvPr/>
        </p:nvSpPr>
        <p:spPr bwMode="auto">
          <a:xfrm>
            <a:off x="776536" y="1381247"/>
            <a:ext cx="43891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مردودات المشتريات</a:t>
            </a:r>
            <a:endParaRPr lang="ar-SA" sz="1600" dirty="0"/>
          </a:p>
        </p:txBody>
      </p:sp>
      <p:graphicFrame>
        <p:nvGraphicFramePr>
          <p:cNvPr id="16" name="جدول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11017"/>
              </p:ext>
            </p:extLst>
          </p:nvPr>
        </p:nvGraphicFramePr>
        <p:xfrm>
          <a:off x="200472" y="4067363"/>
          <a:ext cx="4647422" cy="200798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95254"/>
                <a:gridCol w="2352168"/>
              </a:tblGrid>
              <a:tr h="360039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570343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12000الي ح/ المبيعات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243344">
                <a:tc>
                  <a:txBody>
                    <a:bodyPr/>
                    <a:lstStyle/>
                    <a:p>
                      <a:pPr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6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12000 رصيد مرحل</a:t>
                      </a:r>
                      <a:endParaRPr lang="ar-SA" sz="1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12000 المجموع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12000 المجموع</a:t>
                      </a:r>
                      <a:endParaRPr lang="ar-SA" sz="1600" dirty="0"/>
                    </a:p>
                  </a:txBody>
                  <a:tcPr/>
                </a:tc>
              </a:tr>
              <a:tr h="196696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>
                          <a:solidFill>
                            <a:srgbClr val="FF0000"/>
                          </a:solidFill>
                        </a:rPr>
                        <a:t>12000</a:t>
                      </a:r>
                      <a:r>
                        <a:rPr lang="ar-SA" sz="1600" baseline="0" dirty="0" smtClean="0">
                          <a:solidFill>
                            <a:srgbClr val="FF0000"/>
                          </a:solidFill>
                        </a:rPr>
                        <a:t> رصيد منقول</a:t>
                      </a:r>
                      <a:endParaRPr lang="ar-SA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164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دفتر الاستاذ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418956" y="1556792"/>
            <a:ext cx="4389120" cy="4525963"/>
          </a:xfrm>
        </p:spPr>
        <p:txBody>
          <a:bodyPr/>
          <a:lstStyle/>
          <a:p>
            <a:r>
              <a:rPr lang="ar-SA" dirty="0" smtClean="0"/>
              <a:t>           ح / الدائنون</a:t>
            </a:r>
            <a:endParaRPr lang="ar-SA" dirty="0"/>
          </a:p>
        </p:txBody>
      </p:sp>
      <p:graphicFrame>
        <p:nvGraphicFramePr>
          <p:cNvPr id="8" name="عنصر نائب للمحتوى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21804864"/>
              </p:ext>
            </p:extLst>
          </p:nvPr>
        </p:nvGraphicFramePr>
        <p:xfrm>
          <a:off x="5457056" y="2132856"/>
          <a:ext cx="4295958" cy="1930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24204"/>
                <a:gridCol w="21717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aseline="0" dirty="0" smtClean="0"/>
                        <a:t>الي ح/ مذكورين</a:t>
                      </a:r>
                    </a:p>
                    <a:p>
                      <a:pPr rtl="1"/>
                      <a:r>
                        <a:rPr lang="ar-SA" baseline="0" dirty="0" smtClean="0"/>
                        <a:t>9500 ح/ البنك</a:t>
                      </a:r>
                    </a:p>
                    <a:p>
                      <a:pPr rtl="1"/>
                      <a:r>
                        <a:rPr lang="ar-SA" baseline="0" dirty="0" smtClean="0"/>
                        <a:t>500 ح/ الخصم المكتسب</a:t>
                      </a:r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10000 من ح/</a:t>
                      </a:r>
                      <a:r>
                        <a:rPr lang="ar-SA" baseline="0" dirty="0" smtClean="0"/>
                        <a:t> المشتريات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10000 المجموع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10000 المجموع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145191"/>
              </p:ext>
            </p:extLst>
          </p:nvPr>
        </p:nvGraphicFramePr>
        <p:xfrm>
          <a:off x="5406520" y="4458888"/>
          <a:ext cx="4401556" cy="1854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68672"/>
                <a:gridCol w="213288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 من ح / الدائنون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500 رصيد مرحل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 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 المجموع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رصيد منقول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عنصر نائب للمحتوى 6"/>
          <p:cNvSpPr txBox="1">
            <a:spLocks/>
          </p:cNvSpPr>
          <p:nvPr/>
        </p:nvSpPr>
        <p:spPr bwMode="auto">
          <a:xfrm>
            <a:off x="4160912" y="4077072"/>
            <a:ext cx="43891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الخصم المكتسب</a:t>
            </a:r>
            <a:endParaRPr lang="ar-SA" sz="1600" dirty="0"/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691912"/>
              </p:ext>
            </p:extLst>
          </p:nvPr>
        </p:nvGraphicFramePr>
        <p:xfrm>
          <a:off x="200472" y="1895346"/>
          <a:ext cx="4824770" cy="2392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12385"/>
                <a:gridCol w="2412385"/>
              </a:tblGrid>
              <a:tr h="360039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900 الي ح/ الصندوق</a:t>
                      </a:r>
                    </a:p>
                    <a:p>
                      <a:pPr rtl="1"/>
                      <a:r>
                        <a:rPr lang="ar-SA" dirty="0" smtClean="0"/>
                        <a:t>120000 الي ح/ البنك</a:t>
                      </a:r>
                    </a:p>
                    <a:p>
                      <a:pPr rtl="1"/>
                      <a:r>
                        <a:rPr lang="ar-SA" dirty="0" smtClean="0"/>
                        <a:t>1000 الي ح/ البنك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121900 رصيد مرحل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121900 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121900 المجموع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121900رصيد منقول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عنصر نائب للمحتوى 6"/>
          <p:cNvSpPr txBox="1">
            <a:spLocks/>
          </p:cNvSpPr>
          <p:nvPr/>
        </p:nvSpPr>
        <p:spPr bwMode="auto">
          <a:xfrm>
            <a:off x="200472" y="1556792"/>
            <a:ext cx="31683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المصروفات</a:t>
            </a:r>
            <a:endParaRPr lang="ar-SA" sz="1600" dirty="0"/>
          </a:p>
        </p:txBody>
      </p:sp>
      <p:graphicFrame>
        <p:nvGraphicFramePr>
          <p:cNvPr id="13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73285"/>
              </p:ext>
            </p:extLst>
          </p:nvPr>
        </p:nvGraphicFramePr>
        <p:xfrm>
          <a:off x="560512" y="4495248"/>
          <a:ext cx="4401556" cy="18572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68672"/>
                <a:gridCol w="2132884"/>
              </a:tblGrid>
              <a:tr h="373912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مدين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دائن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5000 من ح / الصندوق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5000 رصيد مرحل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5000 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5000 المجموع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رصيد منقول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عنصر نائب للمحتوى 6"/>
          <p:cNvSpPr txBox="1">
            <a:spLocks/>
          </p:cNvSpPr>
          <p:nvPr/>
        </p:nvSpPr>
        <p:spPr bwMode="auto">
          <a:xfrm>
            <a:off x="416496" y="4149080"/>
            <a:ext cx="32403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الايرادات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891907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دفتر الاستاذ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109344379"/>
              </p:ext>
            </p:extLst>
          </p:nvPr>
        </p:nvGraphicFramePr>
        <p:xfrm>
          <a:off x="4953000" y="1988840"/>
          <a:ext cx="438785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925"/>
                <a:gridCol w="2193925"/>
              </a:tblGrid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 70000 الي ح/ المبيعات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7000 من ح/ مردودات المبيعات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63000 رصيد مرحل</a:t>
                      </a:r>
                      <a:endParaRPr lang="en-US" sz="1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70000 المجموع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70000 المجموع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63000</a:t>
                      </a:r>
                      <a:r>
                        <a:rPr lang="ar-SA" baseline="0" dirty="0" smtClean="0">
                          <a:solidFill>
                            <a:srgbClr val="FF0000"/>
                          </a:solidFill>
                        </a:rPr>
                        <a:t> رصيد منقول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80937395"/>
              </p:ext>
            </p:extLst>
          </p:nvPr>
        </p:nvGraphicFramePr>
        <p:xfrm>
          <a:off x="344488" y="2060849"/>
          <a:ext cx="4389438" cy="1915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719"/>
                <a:gridCol w="2194719"/>
              </a:tblGrid>
              <a:tr h="432047"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3000 الي ح/ البنك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3000رصيد مرحل</a:t>
                      </a:r>
                      <a:endParaRPr lang="en-US" sz="1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3000 المجموع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3000  المجموع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3000رصيد منقول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عنصر نائب للمحتوى 6"/>
          <p:cNvSpPr txBox="1">
            <a:spLocks/>
          </p:cNvSpPr>
          <p:nvPr/>
        </p:nvSpPr>
        <p:spPr bwMode="auto">
          <a:xfrm>
            <a:off x="5385048" y="1628800"/>
            <a:ext cx="32403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المدينون</a:t>
            </a:r>
            <a:endParaRPr lang="ar-SA" sz="1600" dirty="0"/>
          </a:p>
        </p:txBody>
      </p:sp>
      <p:sp>
        <p:nvSpPr>
          <p:cNvPr id="9" name="عنصر نائب للمحتوى 6"/>
          <p:cNvSpPr txBox="1">
            <a:spLocks/>
          </p:cNvSpPr>
          <p:nvPr/>
        </p:nvSpPr>
        <p:spPr bwMode="auto">
          <a:xfrm>
            <a:off x="1424608" y="1628800"/>
            <a:ext cx="2376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dirty="0" smtClean="0"/>
              <a:t>ح /  الأثاث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2572696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987776"/>
              </p:ext>
            </p:extLst>
          </p:nvPr>
        </p:nvGraphicFramePr>
        <p:xfrm>
          <a:off x="1651000" y="1227666"/>
          <a:ext cx="6603999" cy="46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333"/>
                <a:gridCol w="2201333"/>
                <a:gridCol w="2201333"/>
              </a:tblGrid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البنك</a:t>
                      </a:r>
                    </a:p>
                    <a:p>
                      <a:r>
                        <a:rPr lang="ar-SA" dirty="0" smtClean="0"/>
                        <a:t>الصندوق</a:t>
                      </a:r>
                    </a:p>
                    <a:p>
                      <a:r>
                        <a:rPr lang="ar-SA" dirty="0" smtClean="0"/>
                        <a:t>المدينون</a:t>
                      </a:r>
                    </a:p>
                    <a:p>
                      <a:r>
                        <a:rPr lang="ar-SA" dirty="0" smtClean="0"/>
                        <a:t>اوراق القبض</a:t>
                      </a:r>
                    </a:p>
                    <a:p>
                      <a:r>
                        <a:rPr lang="ar-SA" dirty="0" smtClean="0"/>
                        <a:t>المشتريات</a:t>
                      </a:r>
                    </a:p>
                    <a:p>
                      <a:r>
                        <a:rPr lang="ar-SA" dirty="0" smtClean="0"/>
                        <a:t>مردودات المبيعات</a:t>
                      </a:r>
                    </a:p>
                    <a:p>
                      <a:r>
                        <a:rPr lang="ar-SA" dirty="0" smtClean="0"/>
                        <a:t>السيارة</a:t>
                      </a:r>
                    </a:p>
                    <a:p>
                      <a:r>
                        <a:rPr lang="ar-SA" dirty="0" smtClean="0"/>
                        <a:t>الاثاث</a:t>
                      </a:r>
                    </a:p>
                    <a:p>
                      <a:r>
                        <a:rPr lang="ar-SA" dirty="0" smtClean="0"/>
                        <a:t>المصروفات</a:t>
                      </a:r>
                    </a:p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راس المال </a:t>
                      </a:r>
                    </a:p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المبيعات</a:t>
                      </a:r>
                    </a:p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مردودات المشتريات</a:t>
                      </a:r>
                    </a:p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الخصم المكتسب</a:t>
                      </a:r>
                    </a:p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الايرادات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20000000</a:t>
                      </a:r>
                    </a:p>
                    <a:p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682000</a:t>
                      </a:r>
                    </a:p>
                    <a:p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</a:t>
                      </a:r>
                    </a:p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500</a:t>
                      </a:r>
                    </a:p>
                    <a:p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5000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11819500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8592200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63000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12000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27400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12000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40000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121900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b="1" dirty="0" smtClean="0">
                          <a:solidFill>
                            <a:srgbClr val="7030A0"/>
                          </a:solidFill>
                        </a:rPr>
                        <a:t>المجموع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b="1" dirty="0" smtClean="0">
                          <a:solidFill>
                            <a:srgbClr val="7030A0"/>
                          </a:solidFill>
                        </a:rPr>
                        <a:t>20691000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b="1" dirty="0" smtClean="0">
                          <a:solidFill>
                            <a:srgbClr val="7030A0"/>
                          </a:solidFill>
                        </a:rPr>
                        <a:t>20691000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1280592" y="476672"/>
            <a:ext cx="6912768" cy="595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ar-SA" b="1" smtClean="0"/>
              <a:t>                 ميزان </a:t>
            </a:r>
            <a:r>
              <a:rPr lang="ar-SA" b="1" dirty="0" smtClean="0"/>
              <a:t>المراجعة  بالأرصدة شركة الاحساء المحدودة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90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5020DE-C155-4660-9D6C-5D38535AD83C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1000" y="0"/>
            <a:ext cx="9029700" cy="457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ar-SA" sz="2400" b="1" dirty="0" smtClean="0">
                <a:solidFill>
                  <a:schemeClr val="tx2"/>
                </a:solidFill>
                <a:latin typeface="+mj-lt"/>
                <a:ea typeface="+mj-ea"/>
                <a:cs typeface="Arial" charset="0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حالة دراسية شاملة على إعداد القوائم المالية في المنشآت التجارية</a:t>
            </a:r>
            <a:endParaRPr lang="en-GB" sz="2400" b="1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457200"/>
            <a:ext cx="75438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ar-SA" b="1" dirty="0"/>
              <a:t>ظهرت الأرصدة التالية في ميزان مراجعة محلات الهفوف التجارية في 1430/12/30هـ : (بالريال)</a:t>
            </a:r>
            <a:endParaRPr lang="en-GB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/>
        </p:nvGraphicFramePr>
        <p:xfrm>
          <a:off x="1066800" y="838200"/>
          <a:ext cx="7543800" cy="5646743"/>
        </p:xfrm>
        <a:graphic>
          <a:graphicData uri="http://schemas.openxmlformats.org/drawingml/2006/table">
            <a:tbl>
              <a:tblPr rtl="1"/>
              <a:tblGrid>
                <a:gridCol w="1847460"/>
                <a:gridCol w="1539551"/>
                <a:gridCol w="4156789"/>
              </a:tblGrid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أرصدة مدينة</a:t>
                      </a:r>
                      <a:endParaRPr lang="en-GB" sz="13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أرصدة دائنة</a:t>
                      </a:r>
                      <a:endParaRPr lang="en-GB" sz="13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بيــــــــــــان</a:t>
                      </a:r>
                      <a:endParaRPr lang="en-GB" sz="13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25000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420000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مبيعات ومردودات مبيعات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8000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2000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مسموحات مبيعات ومسموحات مشتريات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4000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3500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خصم مسموح </a:t>
                      </a:r>
                      <a:r>
                        <a:rPr lang="ar-SA" sz="1300" b="1" dirty="0" err="1">
                          <a:latin typeface="Times New Roman"/>
                          <a:ea typeface="Times New Roman"/>
                          <a:cs typeface="Simplified Arabic"/>
                        </a:rPr>
                        <a:t>به</a:t>
                      </a: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 وخصم مكتسب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3000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مصاريف نقل للخارج ( م. نقل مبيعات للعملاء )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298000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14000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مشتريات ومردودات مشتريات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10500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مصاريف نقل للداخل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37000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المخزون السلعي أول الفترة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38000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النقدية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20000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15500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مدينون ودائنون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20500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مباني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5000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10000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أوراق قبض وأوراق دفع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15000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بنك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35000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قرض قصير الأجل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200000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رأس المال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5000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المصاريف </a:t>
                      </a:r>
                      <a:r>
                        <a:rPr lang="ar-SA" sz="1300" b="1" dirty="0" err="1">
                          <a:latin typeface="Times New Roman"/>
                          <a:ea typeface="Times New Roman"/>
                          <a:cs typeface="Simplified Arabic"/>
                        </a:rPr>
                        <a:t>البيعية</a:t>
                      </a: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 الأخرى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11000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مصاريف الإدارة العامة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latin typeface="Times New Roman"/>
                          <a:ea typeface="Times New Roman"/>
                          <a:cs typeface="Simplified Arabic"/>
                        </a:rPr>
                        <a:t>200000</a:t>
                      </a:r>
                      <a:endParaRPr lang="en-GB" sz="13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ar-SA" sz="1300" b="1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Times New Roman"/>
                          <a:ea typeface="Times New Roman"/>
                          <a:cs typeface="Simplified Arabic"/>
                        </a:rPr>
                        <a:t>أراضي</a:t>
                      </a:r>
                      <a:endParaRPr lang="en-GB" sz="13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9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700000</a:t>
                      </a:r>
                      <a:endParaRPr lang="en-GB" sz="13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700000</a:t>
                      </a:r>
                      <a:endParaRPr lang="en-GB" sz="13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المجموع</a:t>
                      </a:r>
                      <a:endParaRPr lang="en-GB" sz="13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4004" marR="64004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208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2800" dirty="0" smtClean="0"/>
              <a:t>فإذا علمت أن مخزون آخر المدة في 1430/12/30هـ بلغ 32000 ريال بسعر التكلفة، </a:t>
            </a:r>
            <a:r>
              <a:rPr lang="ar-SA" sz="2800" dirty="0" err="1" smtClean="0"/>
              <a:t>و</a:t>
            </a:r>
            <a:r>
              <a:rPr lang="ar-SA" sz="2800" dirty="0" smtClean="0"/>
              <a:t> 35000 ريال بسعر السوق.</a:t>
            </a:r>
            <a:r>
              <a:rPr lang="ar-SA" sz="2800" b="1" dirty="0" smtClean="0"/>
              <a:t>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sz="2800" b="1" i="1" dirty="0" smtClean="0">
                <a:solidFill>
                  <a:srgbClr val="FF0000"/>
                </a:solidFill>
              </a:rPr>
              <a:t>المطلوب: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457200" indent="-457200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400" b="1" dirty="0" smtClean="0"/>
              <a:t>إعداد الحسابات الختامية (حسابي المتاجرة والأرباح والخسائر) عن السنة المنتهية في 1430/12/30هـ</a:t>
            </a:r>
            <a:endParaRPr lang="en-GB" sz="2400" dirty="0" smtClean="0"/>
          </a:p>
          <a:p>
            <a:pPr marL="457200" indent="-457200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400" b="1" dirty="0" smtClean="0"/>
              <a:t>إعداد حساب ملخص الدخل عن السنة المنتهية في 1430/12/30هـ</a:t>
            </a:r>
            <a:endParaRPr lang="en-GB" sz="2400" dirty="0" smtClean="0"/>
          </a:p>
          <a:p>
            <a:pPr marL="457200" indent="-457200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400" b="1" dirty="0" smtClean="0"/>
              <a:t>إعداد قائمة الدخل عن السنة المنتهية في 1430/12/30هـ</a:t>
            </a:r>
            <a:endParaRPr lang="en-GB" sz="2400" dirty="0" smtClean="0"/>
          </a:p>
          <a:p>
            <a:pPr marL="457200" indent="-457200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400" b="1" dirty="0" smtClean="0"/>
              <a:t>إعداد الميزانية (قائمة المركز المالي) في 1430/12/30هـ</a:t>
            </a:r>
            <a:endParaRPr lang="en-GB" sz="2400" dirty="0" smtClean="0"/>
          </a:p>
          <a:p>
            <a:pPr marL="457200" indent="-457200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400" b="1" dirty="0" smtClean="0"/>
              <a:t>إجراء قيود الإقفال اللازمة في 1430/12/30هـ</a:t>
            </a:r>
            <a:endParaRPr lang="en-GB" sz="2400" dirty="0" smtClean="0"/>
          </a:p>
          <a:p>
            <a:pPr>
              <a:defRPr/>
            </a:pPr>
            <a:endParaRPr lang="en-GB" sz="2800" dirty="0"/>
          </a:p>
        </p:txBody>
      </p:sp>
      <p:sp>
        <p:nvSpPr>
          <p:cNvPr id="3143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C1552C5-B084-406D-A6E5-662E330D43E3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700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9220200" cy="1066800"/>
          </a:xfrm>
        </p:spPr>
        <p:txBody>
          <a:bodyPr/>
          <a:lstStyle/>
          <a:p>
            <a:pPr algn="ctr">
              <a:defRPr/>
            </a:pPr>
            <a:r>
              <a:rPr lang="ar-SA" sz="2400" b="1" dirty="0" smtClean="0">
                <a:solidFill>
                  <a:srgbClr val="FF0000"/>
                </a:solidFill>
              </a:rPr>
              <a:t>1- إعداد الحسابات الختامية (حسابي المتاجرة والأرباح والخسائر) عن السنة المنتهية في 1430/12/30هـ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1539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42B573-05EC-4DB2-9926-9125C9B2E691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8077200" y="1295400"/>
            <a:ext cx="99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5000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مدين</a:t>
            </a:r>
            <a:endParaRPr lang="en-GB" altLang="en-US" sz="2400" b="1">
              <a:latin typeface="Arial" pitchFamily="34" charset="0"/>
            </a:endParaRPr>
          </a:p>
        </p:txBody>
      </p:sp>
      <p:sp>
        <p:nvSpPr>
          <p:cNvPr id="8" name="Text Box 95"/>
          <p:cNvSpPr txBox="1">
            <a:spLocks noChangeArrowheads="1"/>
          </p:cNvSpPr>
          <p:nvPr/>
        </p:nvSpPr>
        <p:spPr bwMode="auto">
          <a:xfrm>
            <a:off x="838200" y="1371600"/>
            <a:ext cx="91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دائن</a:t>
            </a:r>
            <a:endParaRPr lang="en-GB" altLang="en-US" sz="2400" b="1">
              <a:latin typeface="Arial" pitchFamily="34" charset="0"/>
            </a:endParaRPr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</p:nvPr>
        </p:nvGraphicFramePr>
        <p:xfrm>
          <a:off x="685800" y="1828800"/>
          <a:ext cx="8534400" cy="3559177"/>
        </p:xfrm>
        <a:graphic>
          <a:graphicData uri="http://schemas.openxmlformats.org/drawingml/2006/table">
            <a:tbl>
              <a:tblPr rtl="1"/>
              <a:tblGrid>
                <a:gridCol w="1128712"/>
                <a:gridCol w="3365500"/>
                <a:gridCol w="947738"/>
                <a:gridCol w="3092450"/>
              </a:tblGrid>
              <a:tr h="3286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البيان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البيان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37000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420000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1433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298000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1433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25000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مردودات المبيعات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مسموحات المشتريات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مسموحات المبيعات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14000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مردودات المشتريات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مخزون آخر المدة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10500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نقل للداخل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الأرباح والخسائر (مجمل الربح)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8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8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18" name="Title 1"/>
          <p:cNvSpPr txBox="1">
            <a:spLocks/>
          </p:cNvSpPr>
          <p:nvPr/>
        </p:nvSpPr>
        <p:spPr>
          <a:xfrm>
            <a:off x="838200" y="914400"/>
            <a:ext cx="8153400" cy="457200"/>
          </a:xfrm>
          <a:prstGeom prst="rect">
            <a:avLst/>
          </a:prstGeom>
          <a:solidFill>
            <a:srgbClr val="FFFFCC"/>
          </a:solidFill>
        </p:spPr>
        <p:txBody>
          <a:bodyPr/>
          <a:lstStyle/>
          <a:p>
            <a:pPr algn="ctr" rtl="0" eaLnBrk="0" hangingPunct="0">
              <a:defRPr/>
            </a:pPr>
            <a:r>
              <a:rPr lang="ar-SA" sz="2000" b="1" dirty="0" err="1">
                <a:solidFill>
                  <a:srgbClr val="FF0000"/>
                </a:solidFill>
              </a:rPr>
              <a:t>حـ</a:t>
            </a:r>
            <a:r>
              <a:rPr lang="ar-SA" sz="2000" b="1" dirty="0">
                <a:solidFill>
                  <a:srgbClr val="FF0000"/>
                </a:solidFill>
              </a:rPr>
              <a:t>/المتاجرة لمحلات الهفوف التجارية عن السنة المنتهية في 1430/12/30هـ</a:t>
            </a:r>
            <a:endParaRPr lang="en-GB" sz="2000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" y="54864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 </a:t>
            </a: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ملحوظة: </a:t>
            </a:r>
            <a:r>
              <a:rPr lang="ar-SA" altLang="en-US" sz="2400" b="1">
                <a:latin typeface="Arial" pitchFamily="34" charset="0"/>
              </a:rPr>
              <a:t>يتم تقييم مخزون آخر المدة طبقاً لقاعدة التكلفة أو السوق أيهما أقل وتطبيقاً لمبدأ الحيطة والحذر.</a:t>
            </a:r>
          </a:p>
        </p:txBody>
      </p:sp>
    </p:spTree>
    <p:extLst>
      <p:ext uri="{BB962C8B-B14F-4D97-AF65-F5344CB8AC3E}">
        <p14:creationId xmlns:p14="http://schemas.microsoft.com/office/powerpoint/2010/main" val="1431609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8077200" cy="533400"/>
          </a:xfrm>
          <a:solidFill>
            <a:srgbClr val="FFFFCC"/>
          </a:solidFill>
        </p:spPr>
        <p:txBody>
          <a:bodyPr/>
          <a:lstStyle/>
          <a:p>
            <a:r>
              <a:rPr lang="ar-SA" altLang="en-US" sz="2000" b="1" smtClean="0">
                <a:solidFill>
                  <a:srgbClr val="FF0000"/>
                </a:solidFill>
                <a:cs typeface="Arial" pitchFamily="34" charset="0"/>
              </a:rPr>
              <a:t>حـ / الأرباح والخسائر لمحلات الهفوف التجارية عن السنة المنتهية في 30 / 12 / 1430 هـ</a:t>
            </a:r>
            <a:endParaRPr lang="en-GB" altLang="en-US" sz="200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8305800" cy="3846515"/>
        </p:xfrm>
        <a:graphic>
          <a:graphicData uri="http://schemas.openxmlformats.org/drawingml/2006/table">
            <a:tbl>
              <a:tblPr rtl="1"/>
              <a:tblGrid>
                <a:gridCol w="915987"/>
                <a:gridCol w="3443288"/>
                <a:gridCol w="1028700"/>
                <a:gridCol w="2917825"/>
              </a:tblGrid>
              <a:tr h="420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البيان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البيان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3000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نقل للخارج 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حـ / المتاجرة ( مجمل الربح )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الإدارة العامة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رأس المال ( صافي الربح )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ـــــــــــــــ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20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20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31646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D510225-9A80-4A78-9867-23913E831C3A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5" name="Text Box 95"/>
          <p:cNvSpPr txBox="1">
            <a:spLocks noChangeArrowheads="1"/>
          </p:cNvSpPr>
          <p:nvPr/>
        </p:nvSpPr>
        <p:spPr bwMode="auto">
          <a:xfrm>
            <a:off x="7848600" y="1295400"/>
            <a:ext cx="99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5000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مدين</a:t>
            </a:r>
            <a:endParaRPr lang="en-GB" altLang="en-US" sz="2400" b="1">
              <a:latin typeface="Arial" pitchFamily="34" charset="0"/>
            </a:endParaRPr>
          </a:p>
        </p:txBody>
      </p:sp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914400" y="1295400"/>
            <a:ext cx="91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دائن</a:t>
            </a:r>
            <a:endParaRPr lang="en-GB" altLang="en-US" sz="24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021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8C6FA7-FF55-4476-8AF7-7FDE27070246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90600" y="228600"/>
            <a:ext cx="8153400" cy="457200"/>
          </a:xfrm>
          <a:prstGeom prst="rect">
            <a:avLst/>
          </a:prstGeom>
          <a:solidFill>
            <a:srgbClr val="FFFFCC"/>
          </a:solidFill>
        </p:spPr>
        <p:txBody>
          <a:bodyPr/>
          <a:lstStyle/>
          <a:p>
            <a:pPr algn="ctr" rtl="0" eaLnBrk="0" hangingPunct="0">
              <a:defRPr/>
            </a:pP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2- </a:t>
            </a:r>
            <a:r>
              <a:rPr lang="ar-SA" sz="2000" b="1" dirty="0" err="1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حـ</a:t>
            </a: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/ ملخص الدخل لمحلات الهفوف التجارية عن السنة المنتهية في 30 / 12 / 1430 هـ </a:t>
            </a:r>
            <a:endParaRPr lang="en-GB" sz="2000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ext Box 95"/>
          <p:cNvSpPr txBox="1">
            <a:spLocks noChangeArrowheads="1"/>
          </p:cNvSpPr>
          <p:nvPr/>
        </p:nvSpPr>
        <p:spPr bwMode="auto">
          <a:xfrm>
            <a:off x="7924800" y="685800"/>
            <a:ext cx="99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50000"/>
              </a:spcBef>
              <a:buFontTx/>
              <a:buNone/>
            </a:pPr>
            <a:r>
              <a:rPr lang="ar-SA" altLang="en-US" sz="2000" b="1">
                <a:latin typeface="Arial" pitchFamily="34" charset="0"/>
              </a:rPr>
              <a:t>مدين</a:t>
            </a:r>
            <a:endParaRPr lang="en-GB" altLang="en-US" sz="2000" b="1">
              <a:latin typeface="Arial" pitchFamily="34" charset="0"/>
            </a:endParaRPr>
          </a:p>
        </p:txBody>
      </p:sp>
      <p:sp>
        <p:nvSpPr>
          <p:cNvPr id="5" name="Text Box 95"/>
          <p:cNvSpPr txBox="1">
            <a:spLocks noChangeArrowheads="1"/>
          </p:cNvSpPr>
          <p:nvPr/>
        </p:nvSpPr>
        <p:spPr bwMode="auto">
          <a:xfrm>
            <a:off x="1219200" y="685800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SA" altLang="en-US" sz="2000" b="1">
                <a:latin typeface="Arial" pitchFamily="34" charset="0"/>
              </a:rPr>
              <a:t>دائن</a:t>
            </a:r>
            <a:endParaRPr lang="en-GB" altLang="en-US" sz="2000" b="1">
              <a:latin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1143000"/>
          <a:ext cx="8077200" cy="4767264"/>
        </p:xfrm>
        <a:graphic>
          <a:graphicData uri="http://schemas.openxmlformats.org/drawingml/2006/table">
            <a:tbl>
              <a:tblPr rtl="1"/>
              <a:tblGrid>
                <a:gridCol w="942975"/>
                <a:gridCol w="2798762"/>
                <a:gridCol w="1147763"/>
                <a:gridCol w="3187700"/>
              </a:tblGrid>
              <a:tr h="29795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37000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420000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25000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مردودات المبيعات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مسموحات المبيعات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مسموحات المشتريات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14000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مردودات المشتريات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298000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مخزون آخر المدة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نقل للداخل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نقل للخارج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الإدارة العامة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رأس المال (صافي الربح)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795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22529" name="Line 1"/>
          <p:cNvSpPr>
            <a:spLocks noChangeShapeType="1"/>
          </p:cNvSpPr>
          <p:nvPr/>
        </p:nvSpPr>
        <p:spPr bwMode="auto">
          <a:xfrm flipH="1">
            <a:off x="5410200" y="3810000"/>
            <a:ext cx="28956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27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225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C450E7A-71CC-4DE1-885D-06A55524C210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0"/>
            <a:ext cx="78486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200" b="1" dirty="0">
                <a:solidFill>
                  <a:srgbClr val="FF0000"/>
                </a:solidFill>
              </a:rPr>
              <a:t>3- قائمة الدخل لمحلات الهفوف التجارية عن السنة المنتهية في 1430/12/30هـ</a:t>
            </a:r>
            <a:endParaRPr lang="en-GB" sz="2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883023"/>
              </p:ext>
            </p:extLst>
          </p:nvPr>
        </p:nvGraphicFramePr>
        <p:xfrm>
          <a:off x="685800" y="457200"/>
          <a:ext cx="7848600" cy="5902333"/>
        </p:xfrm>
        <a:graphic>
          <a:graphicData uri="http://schemas.openxmlformats.org/drawingml/2006/table">
            <a:tbl>
              <a:tblPr rtl="1"/>
              <a:tblGrid>
                <a:gridCol w="3109912"/>
                <a:gridCol w="1087438"/>
                <a:gridCol w="1217612"/>
                <a:gridCol w="1216025"/>
                <a:gridCol w="1217613"/>
              </a:tblGrid>
              <a:tr h="223840"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بيــــــــــــــــــان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المبـــــــــالغ (بالريال)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280419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فرعي 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فرعي 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جزئي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كلي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إجمالي المبيعات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420000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يطرح: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مردودات المبيعات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25000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مسموحات المبيعات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8000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خصم مسموح به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4000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(37000)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just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ــــــــــــــــــــ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ــــــــــــــــــــ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just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صافي المبيعات  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383000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بضاعة أول المدة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37000 (أ)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يضاف: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تكلفة المشتريات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298000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مصروفات نقل المشتريات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10500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إجمالي تكلفة المشتريات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308500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يطرح: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مردودات المشتريات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14000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مسموحات المشتريات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2000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الخصم المكتسب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3500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ــــــــــــــــــــ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(19500)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صافي المشتريات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ـــــــــــــــــــــ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289000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(ب)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ـــــــــــــــــــــ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تكلفة البضاعة المتاحة للبيع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أ + ب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326000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يطرح: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بضاعة آخر المدة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( 32000 )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(ج)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تكلفة البضاعة المباعة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 أ + ب – ج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ــــــــــــــــــــــــ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( 294000 )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(2)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ـــــــــــــــــــــ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453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مجمل الربح  (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1-2)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585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5C32D1-B417-4F9E-815A-C4410F6AFAAE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450850"/>
            <a:ext cx="80010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ar-SA" sz="2200" b="1">
                <a:solidFill>
                  <a:srgbClr val="FF0000"/>
                </a:solidFill>
              </a:rPr>
              <a:t>تابع قائمة الدخل لمحلات الهفوف التجارية عن السنة المنتهية في 30 / 12 / 1430هـ</a:t>
            </a:r>
            <a:endParaRPr lang="ar-SA" sz="220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219200"/>
          <a:ext cx="8001000" cy="4495800"/>
        </p:xfrm>
        <a:graphic>
          <a:graphicData uri="http://schemas.openxmlformats.org/drawingml/2006/table">
            <a:tbl>
              <a:tblPr rtl="1"/>
              <a:tblGrid>
                <a:gridCol w="3708400"/>
                <a:gridCol w="877887"/>
                <a:gridCol w="1093788"/>
                <a:gridCol w="1079500"/>
                <a:gridCol w="1241425"/>
              </a:tblGrid>
              <a:tr h="374650"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بيــــــــــــــــــان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المبـــــــــالغ (بالريال)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46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فرعي 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فرعي 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جزئي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كلي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يضاف: </a:t>
                      </a: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إيرادات متنوعة</a:t>
                      </a: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يطرح:</a:t>
                      </a: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مصروفات التشغيل</a:t>
                      </a:r>
                      <a:endParaRPr kumimoji="0" lang="en-GB" sz="18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AutoNum type="arabic1Minus"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مصروفات بيعية</a:t>
                      </a:r>
                      <a:endParaRPr kumimoji="0" lang="en-GB" sz="18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مصروفات نقل للخارج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مصروفات بيعية أخرى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8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cs"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ب-   </a:t>
                      </a: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مصروفات إدارية</a:t>
                      </a:r>
                      <a:endParaRPr kumimoji="0" lang="en-GB" sz="18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cs"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مصاريف الإدارة العامة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إجمالي المصروفات البيعية والإدارية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(التشغيلية)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(19000)</a:t>
                      </a:r>
                      <a:endParaRPr kumimoji="0" lang="en-GB" sz="18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صافي الربح (الدخل)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524" marR="52524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057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A46D425-D467-43D9-A77D-98B6D0914E6E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19400" y="0"/>
            <a:ext cx="3987800" cy="50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defRPr/>
            </a:pPr>
            <a:r>
              <a:rPr lang="ar-SA" b="1" dirty="0"/>
              <a:t>4- إعداد قائمة المركز المالي في 1430/12/30هـ</a:t>
            </a:r>
            <a:endParaRPr lang="en-GB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609600"/>
            <a:ext cx="8305800" cy="369888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1800" b="1">
                <a:latin typeface="Arial" pitchFamily="34" charset="0"/>
              </a:rPr>
              <a:t>قائمة المركز المالي </a:t>
            </a:r>
            <a:r>
              <a:rPr lang="ar-SA" altLang="en-US" sz="1800" b="1">
                <a:solidFill>
                  <a:srgbClr val="FF0000"/>
                </a:solidFill>
                <a:latin typeface="Arial" pitchFamily="34" charset="0"/>
              </a:rPr>
              <a:t>(الميزانية) </a:t>
            </a:r>
            <a:r>
              <a:rPr lang="ar-SA" altLang="en-US" sz="1800" b="1">
                <a:latin typeface="Arial" pitchFamily="34" charset="0"/>
              </a:rPr>
              <a:t>لمحلات الهفوف التجارية عن السنة المنتهية في 1430/12/30هـ    (بالريال) </a:t>
            </a:r>
            <a:endParaRPr lang="en-GB" altLang="en-US" sz="1800">
              <a:latin typeface="Arial" pitchFamily="34" charset="0"/>
            </a:endParaRP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/>
        </p:nvGraphicFramePr>
        <p:xfrm>
          <a:off x="685800" y="1524000"/>
          <a:ext cx="7848600" cy="4732335"/>
        </p:xfrm>
        <a:graphic>
          <a:graphicData uri="http://schemas.openxmlformats.org/drawingml/2006/table">
            <a:tbl>
              <a:tblPr rtl="1"/>
              <a:tblGrid>
                <a:gridCol w="938212"/>
                <a:gridCol w="938213"/>
                <a:gridCol w="2130425"/>
                <a:gridCol w="914400"/>
                <a:gridCol w="984250"/>
                <a:gridCol w="1943100"/>
              </a:tblGrid>
              <a:tr h="315489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متداولة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متداولة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38000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نقدية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دائنون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بنك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دفع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مدينون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قرض قصير الأجل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قبض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مخزون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طويلة الأجل</a:t>
                      </a:r>
                      <a:endParaRPr kumimoji="0" lang="en-GB" sz="18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ثابتة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حقوق الملكية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أراضي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رأس المال 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مباني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صافي الربح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220500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270000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5489"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6705600" y="1066800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50000"/>
              </a:spcBef>
              <a:buFontTx/>
              <a:buNone/>
            </a:pPr>
            <a:r>
              <a:rPr lang="ar-SA" altLang="en-US" sz="1800" b="1">
                <a:latin typeface="Arial" pitchFamily="34" charset="0"/>
              </a:rPr>
              <a:t>الأصول</a:t>
            </a:r>
            <a:endParaRPr lang="en-GB" altLang="en-US" sz="1800" b="1">
              <a:latin typeface="Arial" pitchFamily="34" charset="0"/>
            </a:endParaRPr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990600" y="10668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SA" altLang="en-US" sz="1800" b="1">
                <a:latin typeface="Arial" pitchFamily="34" charset="0"/>
              </a:rPr>
              <a:t>الخصوم وحقوق الملكية</a:t>
            </a:r>
            <a:endParaRPr lang="en-GB" altLang="en-US" sz="18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2668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sz="2800" b="1" smtClean="0">
                <a:solidFill>
                  <a:srgbClr val="FF0000"/>
                </a:solidFill>
                <a:cs typeface="Arial" pitchFamily="34" charset="0"/>
              </a:rPr>
              <a:t>5- إجراء قيود الإقفال اللازمة في 1430/12/30هـ</a:t>
            </a:r>
            <a:endParaRPr lang="en-GB" altLang="en-US" sz="2800" b="1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2153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3215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2A8716-8BD4-4134-9E3A-49191901D33B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67000" y="5638800"/>
            <a:ext cx="3505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en-US" sz="2000" b="1">
                <a:solidFill>
                  <a:srgbClr val="009900"/>
                </a:solidFill>
                <a:latin typeface="Arial" pitchFamily="34" charset="0"/>
              </a:rPr>
              <a:t>إقفال الحسابات ذات الأرصدة المدينة في حساب ملخص الدخل</a:t>
            </a:r>
            <a:endParaRPr lang="en-GB" altLang="en-US" sz="2000" b="1">
              <a:solidFill>
                <a:srgbClr val="009900"/>
              </a:solidFill>
              <a:latin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14600" y="1905000"/>
            <a:ext cx="54102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                        إلى مذكورين </a:t>
            </a:r>
            <a:endParaRPr lang="en-GB" altLang="en-US" sz="2400" b="1">
              <a:latin typeface="Arial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37000 </a:t>
            </a:r>
            <a:r>
              <a:rPr lang="ar-SA" altLang="en-US" sz="2400" b="1">
                <a:latin typeface="Arial" pitchFamily="34" charset="0"/>
              </a:rPr>
              <a:t>                 حـ / مخزون أول الفترة</a:t>
            </a:r>
            <a:endParaRPr lang="en-GB" altLang="en-US" sz="2400" b="1">
              <a:latin typeface="Arial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298000</a:t>
            </a:r>
            <a:r>
              <a:rPr lang="ar-SA" altLang="en-US" sz="2400" b="1">
                <a:latin typeface="Arial" pitchFamily="34" charset="0"/>
              </a:rPr>
              <a:t>                حـ / المشتريات</a:t>
            </a:r>
            <a:endParaRPr lang="en-GB" altLang="en-US" sz="2400" b="1">
              <a:latin typeface="Arial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10500</a:t>
            </a:r>
            <a:r>
              <a:rPr lang="ar-SA" altLang="en-US" sz="2400" b="1">
                <a:latin typeface="Arial" pitchFamily="34" charset="0"/>
              </a:rPr>
              <a:t>                  حـ / مصاريف نقل للداخل </a:t>
            </a:r>
            <a:endParaRPr lang="en-GB" altLang="en-US" sz="2400" b="1">
              <a:latin typeface="Arial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25000</a:t>
            </a:r>
            <a:r>
              <a:rPr lang="ar-SA" altLang="en-US" sz="2400" b="1">
                <a:latin typeface="Arial" pitchFamily="34" charset="0"/>
              </a:rPr>
              <a:t>                  حـ / مردودات المبيعات</a:t>
            </a:r>
            <a:endParaRPr lang="en-GB" altLang="en-US" sz="2400" b="1">
              <a:latin typeface="Arial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8000  </a:t>
            </a:r>
            <a:r>
              <a:rPr lang="ar-SA" altLang="en-US" sz="2400" b="1">
                <a:latin typeface="Arial" pitchFamily="34" charset="0"/>
              </a:rPr>
              <a:t>                  حـ / مسموحات المبيعات</a:t>
            </a:r>
            <a:endParaRPr lang="en-GB" altLang="en-US" sz="2400" b="1">
              <a:latin typeface="Arial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4000 </a:t>
            </a:r>
            <a:r>
              <a:rPr lang="ar-SA" altLang="en-US" sz="2400" b="1">
                <a:latin typeface="Arial" pitchFamily="34" charset="0"/>
              </a:rPr>
              <a:t>                   حـ / خصم مسموح به 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3000</a:t>
            </a:r>
            <a:r>
              <a:rPr lang="ar-SA" altLang="en-US" sz="2400" b="1">
                <a:latin typeface="Arial" pitchFamily="34" charset="0"/>
              </a:rPr>
              <a:t>                    حـ/ مصاريف نقل للخارج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5000</a:t>
            </a:r>
            <a:r>
              <a:rPr lang="ar-SA" altLang="en-US" sz="2400" b="1">
                <a:latin typeface="Arial" pitchFamily="34" charset="0"/>
              </a:rPr>
              <a:t>                    حـ/ مصاريف بيعية أخرى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11000</a:t>
            </a:r>
            <a:r>
              <a:rPr lang="ar-SA" altLang="en-US" sz="2400" b="1">
                <a:latin typeface="Arial" pitchFamily="34" charset="0"/>
              </a:rPr>
              <a:t>                  حـ/ مصاريف الإدارة العامة</a:t>
            </a:r>
            <a:endParaRPr lang="en-GB" altLang="en-US" sz="2400" b="1">
              <a:latin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76600" y="1447800"/>
            <a:ext cx="571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 </a:t>
            </a: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401500</a:t>
            </a:r>
            <a:r>
              <a:rPr lang="ar-SA" altLang="en-US" sz="2400" b="1">
                <a:latin typeface="Arial" pitchFamily="34" charset="0"/>
              </a:rPr>
              <a:t>                  من حـ/ ملخص الدخل</a:t>
            </a:r>
          </a:p>
        </p:txBody>
      </p:sp>
    </p:spTree>
    <p:extLst>
      <p:ext uri="{BB962C8B-B14F-4D97-AF65-F5344CB8AC3E}">
        <p14:creationId xmlns:p14="http://schemas.microsoft.com/office/powerpoint/2010/main" val="23421540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تابع إجراء قيود الإقفال اللازمة في 1430/12/30هـ</a:t>
            </a:r>
            <a:endParaRPr lang="en-GB" sz="2800" b="1" dirty="0"/>
          </a:p>
        </p:txBody>
      </p:sp>
      <p:sp>
        <p:nvSpPr>
          <p:cNvPr id="322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3225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A32C05-602D-4A70-840E-94BA0BA1BCEA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2600" y="1676400"/>
            <a:ext cx="7239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ar-SA" sz="2400" b="1" dirty="0"/>
              <a:t>                       من مذكورين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420000</a:t>
            </a:r>
            <a:r>
              <a:rPr lang="ar-SA" sz="2400" b="1" dirty="0"/>
              <a:t>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المبيعات 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3500 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الخصم المكتسب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2000 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مسموحات المشتريات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14000 </a:t>
            </a:r>
            <a:r>
              <a:rPr lang="ar-SA" sz="2400" b="1" dirty="0"/>
              <a:t>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مردودات المشتريات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24200" y="4572000"/>
            <a:ext cx="510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solidFill>
                  <a:srgbClr val="FF0000"/>
                </a:solidFill>
                <a:latin typeface="Arial" pitchFamily="34" charset="0"/>
              </a:rPr>
              <a:t>439500                    </a:t>
            </a:r>
            <a:r>
              <a:rPr lang="ar-SA" altLang="en-US" sz="2400" b="1">
                <a:latin typeface="Arial" pitchFamily="34" charset="0"/>
              </a:rPr>
              <a:t>إلى حـ/ ملخص الدخل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19400" y="5181600"/>
            <a:ext cx="3733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en-US" sz="2000" b="1">
                <a:solidFill>
                  <a:srgbClr val="009900"/>
                </a:solidFill>
                <a:latin typeface="Arial" pitchFamily="34" charset="0"/>
              </a:rPr>
              <a:t>إقفال الحسابات ذات الأرصدة الدائنة في حساب ملخص الدخل</a:t>
            </a:r>
            <a:endParaRPr lang="en-GB" altLang="en-US" sz="2000" b="1">
              <a:solidFill>
                <a:srgbClr val="0099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404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C76CD1-1AC1-4134-ABBD-34459708E45F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43400" y="0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000" b="1">
                <a:solidFill>
                  <a:srgbClr val="FF0000"/>
                </a:solidFill>
                <a:latin typeface="Arial" pitchFamily="34" charset="0"/>
              </a:rPr>
              <a:t>تابع إجراء قيود الإقفال اللازمة في 1430/12/30هـ</a:t>
            </a:r>
            <a:endParaRPr lang="en-GB" altLang="en-US" sz="2000">
              <a:latin typeface="Arial" pitchFamily="34" charset="0"/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 bwMode="auto">
          <a:xfrm>
            <a:off x="3581400" y="1295400"/>
            <a:ext cx="3733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إثبات مخزون آخر الفترة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381000"/>
            <a:ext cx="533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1800" b="1">
                <a:solidFill>
                  <a:srgbClr val="FF0000"/>
                </a:solidFill>
                <a:latin typeface="Arial" pitchFamily="34" charset="0"/>
              </a:rPr>
              <a:t>32000</a:t>
            </a:r>
            <a:r>
              <a:rPr lang="ar-SA" altLang="en-US" sz="1800" b="1">
                <a:latin typeface="Arial" pitchFamily="34" charset="0"/>
              </a:rPr>
              <a:t>            من حـ/ مخزون آخر الفترة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24200" y="914400"/>
            <a:ext cx="533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1800" b="1">
                <a:latin typeface="Arial" pitchFamily="34" charset="0"/>
              </a:rPr>
              <a:t> </a:t>
            </a:r>
            <a:r>
              <a:rPr lang="ar-SA" altLang="en-US" sz="1800" b="1">
                <a:solidFill>
                  <a:srgbClr val="FF0000"/>
                </a:solidFill>
                <a:latin typeface="Arial" pitchFamily="34" charset="0"/>
              </a:rPr>
              <a:t>32000            </a:t>
            </a:r>
            <a:r>
              <a:rPr lang="ar-SA" altLang="en-US" sz="1800" b="1">
                <a:latin typeface="Arial" pitchFamily="34" charset="0"/>
              </a:rPr>
              <a:t>إلى حـ/ ملخص الدخل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1600200" y="5943600"/>
            <a:ext cx="434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 إقفال رصيد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ملخص الدخل في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رأس المال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429000" y="4876800"/>
            <a:ext cx="480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1800" b="1">
                <a:latin typeface="Arial" pitchFamily="34" charset="0"/>
              </a:rPr>
              <a:t> </a:t>
            </a:r>
            <a:r>
              <a:rPr lang="ar-SA" altLang="en-US" sz="1800" b="1">
                <a:solidFill>
                  <a:srgbClr val="FF0000"/>
                </a:solidFill>
                <a:latin typeface="Arial" pitchFamily="34" charset="0"/>
              </a:rPr>
              <a:t>70000              </a:t>
            </a:r>
            <a:r>
              <a:rPr lang="ar-SA" altLang="en-US" sz="1800" b="1">
                <a:latin typeface="Arial" pitchFamily="34" charset="0"/>
              </a:rPr>
              <a:t>من حـ/ ملخص الدخل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95400" y="5410200"/>
            <a:ext cx="601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1800" b="1">
                <a:latin typeface="Arial" pitchFamily="34" charset="0"/>
              </a:rPr>
              <a:t> </a:t>
            </a:r>
            <a:r>
              <a:rPr lang="ar-SA" altLang="en-US" sz="1800" b="1">
                <a:solidFill>
                  <a:srgbClr val="FF0000"/>
                </a:solidFill>
                <a:latin typeface="Arial" pitchFamily="34" charset="0"/>
              </a:rPr>
              <a:t>70000          </a:t>
            </a:r>
            <a:r>
              <a:rPr lang="ar-SA" altLang="en-US" sz="1800" b="1">
                <a:latin typeface="Arial" pitchFamily="34" charset="0"/>
              </a:rPr>
              <a:t>إلى حـ/ رأس المال (جاري المالك) </a:t>
            </a:r>
          </a:p>
        </p:txBody>
      </p:sp>
      <p:sp>
        <p:nvSpPr>
          <p:cNvPr id="10" name="Rectangle 9"/>
          <p:cNvSpPr>
            <a:spLocks noGrp="1" noChangeArrowheads="1"/>
          </p:cNvSpPr>
          <p:nvPr/>
        </p:nvSpPr>
        <p:spPr bwMode="auto">
          <a:xfrm>
            <a:off x="3124200" y="2209800"/>
            <a:ext cx="335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000" b="1">
                <a:solidFill>
                  <a:srgbClr val="002060"/>
                </a:solidFill>
              </a:rPr>
              <a:t>حـ/ ملخص الدخل</a:t>
            </a:r>
            <a:endParaRPr lang="en-GB" altLang="en-US" sz="2000" b="1">
              <a:solidFill>
                <a:srgbClr val="002060"/>
              </a:solidFill>
            </a:endParaRPr>
          </a:p>
        </p:txBody>
      </p:sp>
      <p:sp>
        <p:nvSpPr>
          <p:cNvPr id="12" name="Text Box 95"/>
          <p:cNvSpPr txBox="1">
            <a:spLocks noChangeArrowheads="1"/>
          </p:cNvSpPr>
          <p:nvPr/>
        </p:nvSpPr>
        <p:spPr bwMode="auto">
          <a:xfrm>
            <a:off x="8305800" y="2209800"/>
            <a:ext cx="99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50000"/>
              </a:spcBef>
              <a:buFontTx/>
              <a:buNone/>
            </a:pPr>
            <a:r>
              <a:rPr lang="ar-SA" altLang="en-US" sz="2400">
                <a:latin typeface="Arial" pitchFamily="34" charset="0"/>
              </a:rPr>
              <a:t>مدين</a:t>
            </a:r>
            <a:endParaRPr lang="en-GB" altLang="en-US" sz="2400">
              <a:latin typeface="Arial" pitchFamily="34" charset="0"/>
            </a:endParaRPr>
          </a:p>
        </p:txBody>
      </p:sp>
      <p:sp>
        <p:nvSpPr>
          <p:cNvPr id="13" name="Text Box 95"/>
          <p:cNvSpPr txBox="1">
            <a:spLocks noChangeArrowheads="1"/>
          </p:cNvSpPr>
          <p:nvPr/>
        </p:nvSpPr>
        <p:spPr bwMode="auto">
          <a:xfrm>
            <a:off x="457200" y="2209800"/>
            <a:ext cx="91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SA" altLang="en-US" sz="2400">
                <a:latin typeface="Arial" pitchFamily="34" charset="0"/>
              </a:rPr>
              <a:t>دائن</a:t>
            </a:r>
            <a:endParaRPr lang="en-GB" altLang="en-US" sz="2400">
              <a:latin typeface="Arial" pitchFamily="34" charset="0"/>
            </a:endParaRPr>
          </a:p>
        </p:txBody>
      </p:sp>
      <p:graphicFrame>
        <p:nvGraphicFramePr>
          <p:cNvPr id="14" name="Content Placeholder 9"/>
          <p:cNvGraphicFramePr>
            <a:graphicFrameLocks noGrp="1"/>
          </p:cNvGraphicFramePr>
          <p:nvPr/>
        </p:nvGraphicFramePr>
        <p:xfrm>
          <a:off x="381000" y="2667000"/>
          <a:ext cx="8915400" cy="2101850"/>
        </p:xfrm>
        <a:graphic>
          <a:graphicData uri="http://schemas.openxmlformats.org/drawingml/2006/table">
            <a:tbl>
              <a:tblPr rtl="1"/>
              <a:tblGrid>
                <a:gridCol w="1001712"/>
                <a:gridCol w="1851025"/>
                <a:gridCol w="530225"/>
                <a:gridCol w="1057275"/>
                <a:gridCol w="914400"/>
                <a:gridCol w="1893888"/>
                <a:gridCol w="558800"/>
                <a:gridCol w="1108075"/>
              </a:tblGrid>
              <a:tr h="64473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بيــــــــــــــــان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رقم القيد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التاريخ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بيــــــــــــــــان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رقم القيد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التاريخ</a:t>
                      </a:r>
                      <a:r>
                        <a:rPr kumimoji="0" lang="ar-S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</a:tr>
              <a:tr h="3642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401500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إلى مذكورين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30/12/30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439500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مذكورين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30/12/30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3642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حـ/ مخزون آخر المدة</a:t>
                      </a:r>
                    </a:p>
                  </a:txBody>
                  <a:tcPr marL="90805" marR="90805" marT="41915" marB="41915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30/12/30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3642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رصيد مرحل (دائن)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30/12/30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3642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المجموع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المجموع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0805" marR="90805" marT="41915" marB="41915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Cloud 14"/>
          <p:cNvSpPr/>
          <p:nvPr/>
        </p:nvSpPr>
        <p:spPr>
          <a:xfrm>
            <a:off x="5943600" y="1828800"/>
            <a:ext cx="2514600" cy="533400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b="1" dirty="0">
                <a:solidFill>
                  <a:schemeClr val="tx1"/>
                </a:solidFill>
              </a:rPr>
              <a:t>لمزيد من الإيضاح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219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6" grpId="0"/>
      <p:bldP spid="7" grpId="0" build="p"/>
      <p:bldP spid="8" grpId="0"/>
      <p:bldP spid="9" grpId="0"/>
      <p:bldP spid="10" grpId="0"/>
      <p:bldP spid="12" grpId="0"/>
      <p:bldP spid="13" grpId="0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0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3.xml><?xml version="1.0" encoding="utf-8"?>
<a:theme xmlns:a="http://schemas.openxmlformats.org/drawingml/2006/main" name="1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4.xml><?xml version="1.0" encoding="utf-8"?>
<a:theme xmlns:a="http://schemas.openxmlformats.org/drawingml/2006/main" name="3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354</TotalTime>
  <Words>2347</Words>
  <Application>Microsoft Office PowerPoint</Application>
  <PresentationFormat>A4 Paper (210x297 mm)</PresentationFormat>
  <Paragraphs>917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ae_AlMateen</vt:lpstr>
      <vt:lpstr>Arial</vt:lpstr>
      <vt:lpstr>AYM Wadiy S_U normal.</vt:lpstr>
      <vt:lpstr>Calibri</vt:lpstr>
      <vt:lpstr>Simplified Arabic</vt:lpstr>
      <vt:lpstr>Susan</vt:lpstr>
      <vt:lpstr>Tahoma</vt:lpstr>
      <vt:lpstr>Times New Roman</vt:lpstr>
      <vt:lpstr>Traditional Arabic</vt:lpstr>
      <vt:lpstr>Office Theme</vt:lpstr>
      <vt:lpstr>2_Office Theme</vt:lpstr>
      <vt:lpstr>1_Office Theme</vt:lpstr>
      <vt:lpstr>3_Office Theme</vt:lpstr>
      <vt:lpstr>PowerPoint Presentation</vt:lpstr>
      <vt:lpstr>المحاضرة الرابعة عشر</vt:lpstr>
      <vt:lpstr>النقاط الرئيسية: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دفتر الاستاذ</vt:lpstr>
      <vt:lpstr>تابع دفتر الاستاذ</vt:lpstr>
      <vt:lpstr>تابع دفتر الاستاذ</vt:lpstr>
      <vt:lpstr>تابع دفتر الاستاذ</vt:lpstr>
      <vt:lpstr>تابع دفتر الاستاذ</vt:lpstr>
      <vt:lpstr>PowerPoint Presentation</vt:lpstr>
      <vt:lpstr>PowerPoint Presentation</vt:lpstr>
      <vt:lpstr>فإذا علمت أن مخزون آخر المدة في 1430/12/30هـ بلغ 32000 ريال بسعر التكلفة، و 35000 ريال بسعر السوق. </vt:lpstr>
      <vt:lpstr>1- إعداد الحسابات الختامية (حسابي المتاجرة والأرباح والخسائر) عن السنة المنتهية في 1430/12/30هـ </vt:lpstr>
      <vt:lpstr>حـ / الأرباح والخسائر لمحلات الهفوف التجارية عن السنة المنتهية في 30 / 12 / 1430 هـ</vt:lpstr>
      <vt:lpstr>PowerPoint Presentation</vt:lpstr>
      <vt:lpstr>PowerPoint Presentation</vt:lpstr>
      <vt:lpstr>PowerPoint Presentation</vt:lpstr>
      <vt:lpstr>PowerPoint Presentation</vt:lpstr>
      <vt:lpstr>5- إجراء قيود الإقفال اللازمة في 1430/12/30هـ</vt:lpstr>
      <vt:lpstr>تابع إجراء قيود الإقفال اللازمة في 1430/12/30هـ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studio 5</cp:lastModifiedBy>
  <cp:revision>54</cp:revision>
  <dcterms:created xsi:type="dcterms:W3CDTF">2015-09-03T07:07:53Z</dcterms:created>
  <dcterms:modified xsi:type="dcterms:W3CDTF">2015-11-05T08:36:42Z</dcterms:modified>
</cp:coreProperties>
</file>