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67" r:id="rId4"/>
    <p:sldId id="259" r:id="rId5"/>
    <p:sldId id="287" r:id="rId6"/>
    <p:sldId id="290" r:id="rId7"/>
    <p:sldId id="289" r:id="rId8"/>
    <p:sldId id="288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266" r:id="rId3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996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8/27/2001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7" Type="http://schemas.openxmlformats.org/officeDocument/2006/relationships/slide" Target="slide3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1.xml"/><Relationship Id="rId5" Type="http://schemas.openxmlformats.org/officeDocument/2006/relationships/slide" Target="slide10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2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2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:</a:t>
            </a:r>
            <a:r>
              <a:rPr lang="ar-SA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الإدارة</a:t>
            </a:r>
          </a:p>
          <a:p>
            <a:pPr algn="ctr"/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0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مصطفى عبد المجيد بخوش</a:t>
            </a:r>
            <a:r>
              <a:rPr lang="en-US" sz="24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endParaRPr lang="en-US" sz="28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en-US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z="3600" b="1" spc="-150" dirty="0" smtClean="0">
                <a:solidFill>
                  <a:schemeClr val="accent4">
                    <a:lumMod val="50000"/>
                  </a:schemeClr>
                </a:solidFill>
                <a:latin typeface="ae_AlMateen" pitchFamily="2" charset="-78"/>
                <a:cs typeface="ae_AlMateen" pitchFamily="2" charset="-78"/>
              </a:rPr>
              <a:t>المحاضرة الثالثة</a:t>
            </a:r>
            <a:r>
              <a:rPr lang="ar-SA" sz="32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: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  <a:ea typeface="Calibri"/>
                <a:cs typeface="Arial"/>
              </a:rPr>
              <a:t>البيئة وثقافة المنظمة</a:t>
            </a:r>
            <a:endParaRPr lang="en-US" b="1" spc="-150" dirty="0" smtClean="0">
              <a:solidFill>
                <a:schemeClr val="accent4">
                  <a:lumMod val="50000"/>
                </a:schemeClr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1143000"/>
          </a:xfrm>
        </p:spPr>
        <p:txBody>
          <a:bodyPr/>
          <a:lstStyle/>
          <a:p>
            <a:pPr algn="ctr">
              <a:defRPr/>
            </a:pPr>
            <a:r>
              <a:rPr lang="ar-SA" b="1" kern="0" dirty="0" smtClean="0">
                <a:solidFill>
                  <a:schemeClr val="accent4">
                    <a:lumMod val="50000"/>
                  </a:schemeClr>
                </a:solidFill>
              </a:rPr>
              <a:t>الأهداف</a:t>
            </a:r>
            <a:endParaRPr lang="ar-SA" b="1" kern="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8" name="Rectangle 15"/>
          <p:cNvSpPr txBox="1">
            <a:spLocks noChangeArrowheads="1"/>
          </p:cNvSpPr>
          <p:nvPr/>
        </p:nvSpPr>
        <p:spPr>
          <a:xfrm>
            <a:off x="3429000" y="1600200"/>
            <a:ext cx="6026150" cy="4214812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ar-SA" sz="2000" kern="0" dirty="0"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ar-SA" sz="3200" kern="0" dirty="0">
                <a:latin typeface="+mn-lt"/>
                <a:cs typeface="+mn-cs"/>
              </a:rPr>
              <a:t>ما </a:t>
            </a:r>
            <a:r>
              <a:rPr lang="ar-SA" sz="2800" kern="0" dirty="0">
                <a:latin typeface="+mn-lt"/>
                <a:cs typeface="+mn-cs"/>
              </a:rPr>
              <a:t>معنى بيئة منظمة الأعمال ؟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ar-SA" sz="2800" kern="0" dirty="0">
                <a:latin typeface="+mn-lt"/>
                <a:cs typeface="+mn-cs"/>
              </a:rPr>
              <a:t>ما هي أنواع بيئة المنظمة ؟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ar-SA" sz="2800" kern="0" dirty="0">
                <a:latin typeface="+mn-lt"/>
                <a:cs typeface="+mn-cs"/>
              </a:rPr>
              <a:t>ما هي ثقافة المنظمة ؟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ar-SA" sz="2800" kern="0" dirty="0">
                <a:latin typeface="+mn-lt"/>
                <a:cs typeface="+mn-cs"/>
              </a:rPr>
              <a:t>ما المقصود بالتنوع في منظمة الأعمال 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b="1" kern="0" dirty="0" smtClean="0">
                <a:solidFill>
                  <a:schemeClr val="accent4">
                    <a:lumMod val="50000"/>
                  </a:schemeClr>
                </a:solidFill>
              </a:rPr>
              <a:t>المحتوى</a:t>
            </a:r>
            <a:endParaRPr lang="ar-SA" b="1" dirty="0" smtClean="0">
              <a:solidFill>
                <a:schemeClr val="accent4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9" name="Rectangle 12"/>
          <p:cNvSpPr txBox="1">
            <a:spLocks noChangeArrowheads="1"/>
          </p:cNvSpPr>
          <p:nvPr/>
        </p:nvSpPr>
        <p:spPr>
          <a:xfrm>
            <a:off x="2743200" y="1447800"/>
            <a:ext cx="5407025" cy="4129087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ar-SA" sz="3200" kern="0" dirty="0">
              <a:latin typeface="+mj-lt"/>
              <a:ea typeface="+mj-ea"/>
              <a:cs typeface="+mj-cs"/>
            </a:endParaRP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ar-SA" sz="3200" kern="0" dirty="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  <a:hlinkClick r:id="rId2" action="ppaction://hlinksldjump"/>
              </a:rPr>
              <a:t>بيئة المنظمة</a:t>
            </a:r>
            <a:endParaRPr lang="ar-SA" sz="3200" kern="0" dirty="0">
              <a:solidFill>
                <a:schemeClr val="accent4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ar-SA" sz="3200" kern="0" dirty="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ثقافة المنظمة</a:t>
            </a:r>
            <a:endParaRPr lang="ar-SA" sz="3200" kern="0" dirty="0">
              <a:solidFill>
                <a:schemeClr val="accent4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ar-SA" sz="3200" kern="0" dirty="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  <a:hlinkClick r:id="rId4" action="ppaction://hlinksldjump"/>
              </a:rPr>
              <a:t>العولمة وإدارة الأعمال الدولية</a:t>
            </a:r>
            <a:endParaRPr lang="ar-SA" sz="3200" kern="0" dirty="0">
              <a:solidFill>
                <a:schemeClr val="accent4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ar-SA" sz="2000" kern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marL="514350" indent="-514350" algn="ctr" rtl="1" eaLnBrk="1" hangingPunct="1"/>
            <a:r>
              <a:rPr lang="ar-SA" b="1" kern="0" dirty="0" smtClean="0">
                <a:ln w="11430"/>
                <a:solidFill>
                  <a:schemeClr val="accent4">
                    <a:lumMod val="5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بـيئة المنظمة</a:t>
            </a:r>
            <a:endParaRPr lang="ar-SA" b="1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buNone/>
            </a:pPr>
            <a:r>
              <a:rPr lang="ar-SA" sz="2800" dirty="0" smtClean="0">
                <a:cs typeface="Arial" pitchFamily="34" charset="0"/>
              </a:rPr>
              <a:t>		</a:t>
            </a:r>
            <a:endParaRPr lang="fr-FR" sz="2000" dirty="0" smtClean="0">
              <a:ea typeface="Majalla UI"/>
              <a:cs typeface="Majalla UI"/>
            </a:endParaRPr>
          </a:p>
          <a:p>
            <a:pPr algn="just" rtl="1" eaLnBrk="1" hangingPunct="1"/>
            <a:endParaRPr lang="fr-FR" dirty="0" smtClean="0">
              <a:cs typeface="Arial" pitchFamily="34" charset="0"/>
            </a:endParaRPr>
          </a:p>
          <a:p>
            <a:pPr algn="just" rtl="1" eaLnBrk="1" hangingPunct="1"/>
            <a:endParaRPr lang="ar-DZ" dirty="0" smtClean="0">
              <a:cs typeface="Arial" pitchFamily="34" charset="0"/>
            </a:endParaRPr>
          </a:p>
          <a:p>
            <a:pPr algn="just" rtl="1" eaLnBrk="1" hangingPunct="1"/>
            <a:endParaRPr lang="en-US" dirty="0" smtClean="0">
              <a:cs typeface="Arial" pitchFamily="34" charset="0"/>
            </a:endParaRPr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6" name="مربع نص 2"/>
          <p:cNvSpPr txBox="1">
            <a:spLocks noChangeArrowheads="1"/>
          </p:cNvSpPr>
          <p:nvPr/>
        </p:nvSpPr>
        <p:spPr bwMode="auto">
          <a:xfrm>
            <a:off x="7011988" y="3243263"/>
            <a:ext cx="2244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 eaLnBrk="0" hangingPunct="0"/>
            <a:r>
              <a:rPr lang="ar-SA" sz="2800" dirty="0"/>
              <a:t>بيئة المنظمة</a:t>
            </a:r>
          </a:p>
        </p:txBody>
      </p:sp>
      <p:sp>
        <p:nvSpPr>
          <p:cNvPr id="8" name="مربع نص 3"/>
          <p:cNvSpPr txBox="1">
            <a:spLocks noChangeArrowheads="1"/>
          </p:cNvSpPr>
          <p:nvPr/>
        </p:nvSpPr>
        <p:spPr bwMode="auto">
          <a:xfrm>
            <a:off x="4611688" y="2743200"/>
            <a:ext cx="1549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>
                <a:hlinkClick r:id="rId2" action="ppaction://hlinksldjump"/>
              </a:rPr>
              <a:t>خارجية</a:t>
            </a:r>
            <a:endParaRPr lang="ar-SA" sz="2800"/>
          </a:p>
        </p:txBody>
      </p:sp>
      <p:sp>
        <p:nvSpPr>
          <p:cNvPr id="9" name="مربع نص 4"/>
          <p:cNvSpPr txBox="1">
            <a:spLocks noChangeArrowheads="1"/>
          </p:cNvSpPr>
          <p:nvPr/>
        </p:nvSpPr>
        <p:spPr bwMode="auto">
          <a:xfrm>
            <a:off x="4148138" y="3814763"/>
            <a:ext cx="2089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>
                <a:hlinkClick r:id="rId3" action="ppaction://hlinksldjump"/>
              </a:rPr>
              <a:t>داخلية</a:t>
            </a:r>
            <a:endParaRPr lang="ar-SA" sz="2800"/>
          </a:p>
        </p:txBody>
      </p:sp>
      <p:cxnSp>
        <p:nvCxnSpPr>
          <p:cNvPr id="11" name="رابط كسهم مستقيم 5"/>
          <p:cNvCxnSpPr>
            <a:cxnSpLocks noChangeShapeType="1"/>
            <a:stCxn id="6" idx="1"/>
            <a:endCxn id="8" idx="3"/>
          </p:cNvCxnSpPr>
          <p:nvPr/>
        </p:nvCxnSpPr>
        <p:spPr bwMode="auto">
          <a:xfrm rot="10800000">
            <a:off x="6161088" y="3005138"/>
            <a:ext cx="850900" cy="500062"/>
          </a:xfrm>
          <a:prstGeom prst="straightConnector1">
            <a:avLst/>
          </a:prstGeom>
          <a:noFill/>
          <a:ln w="635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2" name="رابط كسهم مستقيم 6"/>
          <p:cNvCxnSpPr>
            <a:cxnSpLocks noChangeShapeType="1"/>
            <a:stCxn id="6" idx="1"/>
            <a:endCxn id="9" idx="3"/>
          </p:cNvCxnSpPr>
          <p:nvPr/>
        </p:nvCxnSpPr>
        <p:spPr bwMode="auto">
          <a:xfrm rot="10800000" flipV="1">
            <a:off x="6237288" y="3505200"/>
            <a:ext cx="774700" cy="571500"/>
          </a:xfrm>
          <a:prstGeom prst="straightConnector1">
            <a:avLst/>
          </a:prstGeom>
          <a:noFill/>
          <a:ln w="6350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905000" y="271462"/>
            <a:ext cx="6858000" cy="642938"/>
          </a:xfrm>
        </p:spPr>
        <p:txBody>
          <a:bodyPr/>
          <a:lstStyle/>
          <a:p>
            <a:pPr algn="ctr" rtl="1"/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البيئة والعولمة</a:t>
            </a:r>
          </a:p>
        </p:txBody>
      </p:sp>
      <p:sp>
        <p:nvSpPr>
          <p:cNvPr id="8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990600" y="1371600"/>
            <a:ext cx="8534400" cy="3048000"/>
          </a:xfrm>
        </p:spPr>
        <p:txBody>
          <a:bodyPr/>
          <a:lstStyle/>
          <a:p>
            <a:pPr rtl="1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كل منظمة تنشط وسط بيئة معينة</a:t>
            </a:r>
          </a:p>
          <a:p>
            <a:pPr rtl="1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المنظمات تعتبر أنظمة مفتوحة </a:t>
            </a:r>
          </a:p>
          <a:p>
            <a:pPr rtl="1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المنظمات تتأثر وتؤثر في البيئة التي تنشط فيها</a:t>
            </a:r>
          </a:p>
          <a:p>
            <a:pPr rtl="1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معرفة البيئة عنصر أساسي لاستمرارية المنظمة ونجاحها</a:t>
            </a:r>
          </a:p>
          <a:p>
            <a:pPr rtl="1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البيئة بالمعنى الواسع هي</a:t>
            </a:r>
          </a:p>
          <a:p>
            <a:pPr rtl="1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 مختلف العوامل التي تنشط فيها المنظمة وترتبط معها بعلاقات تأثير وتأثر</a:t>
            </a:r>
          </a:p>
          <a:p>
            <a:pPr rtl="1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ea typeface="Majalla UI"/>
                <a:cs typeface="Majalla UI"/>
              </a:rPr>
              <a:t>الإطار الداخلي الذي يمارس فيه نشاط المنظمة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6400800" y="4591050"/>
            <a:ext cx="1547813" cy="14287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</a:rPr>
              <a:t>البيئة</a:t>
            </a:r>
          </a:p>
          <a:p>
            <a:pPr algn="ctr">
              <a:defRPr/>
            </a:pPr>
            <a:endParaRPr lang="ar-SA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خماسي 14"/>
          <p:cNvSpPr/>
          <p:nvPr/>
        </p:nvSpPr>
        <p:spPr>
          <a:xfrm flipH="1">
            <a:off x="1828800" y="4591050"/>
            <a:ext cx="4565650" cy="642938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600" b="1" dirty="0">
                <a:solidFill>
                  <a:schemeClr val="bg2">
                    <a:lumMod val="10000"/>
                  </a:schemeClr>
                </a:solidFill>
              </a:rPr>
              <a:t>البعد الخارجي</a:t>
            </a:r>
          </a:p>
        </p:txBody>
      </p:sp>
      <p:sp>
        <p:nvSpPr>
          <p:cNvPr id="16" name="خماسي 15"/>
          <p:cNvSpPr/>
          <p:nvPr/>
        </p:nvSpPr>
        <p:spPr>
          <a:xfrm flipH="1">
            <a:off x="1828800" y="5353050"/>
            <a:ext cx="4565650" cy="642938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600" b="1" dirty="0">
                <a:solidFill>
                  <a:schemeClr val="bg2">
                    <a:lumMod val="10000"/>
                  </a:schemeClr>
                </a:solidFill>
              </a:rPr>
              <a:t>البعد الداخلي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3" name="عنوان 1"/>
          <p:cNvSpPr>
            <a:spLocks noGrp="1"/>
          </p:cNvSpPr>
          <p:nvPr>
            <p:ph type="title"/>
          </p:nvPr>
        </p:nvSpPr>
        <p:spPr>
          <a:xfrm>
            <a:off x="2667000" y="304800"/>
            <a:ext cx="6629400" cy="552450"/>
          </a:xfrm>
        </p:spPr>
        <p:txBody>
          <a:bodyPr/>
          <a:lstStyle/>
          <a:p>
            <a:pPr rtl="1">
              <a:defRPr/>
            </a:pPr>
            <a:r>
              <a:rPr lang="ar-SA" sz="3200" kern="0" dirty="0" smtClean="0">
                <a:solidFill>
                  <a:schemeClr val="accent4">
                    <a:lumMod val="50000"/>
                  </a:schemeClr>
                </a:solidFill>
              </a:rPr>
              <a:t>البيئة الخارجية</a:t>
            </a:r>
            <a:br>
              <a:rPr lang="ar-SA" sz="3200" kern="0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ar-SA" sz="3200" b="1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مربع نص 2"/>
          <p:cNvSpPr txBox="1">
            <a:spLocks noChangeArrowheads="1"/>
          </p:cNvSpPr>
          <p:nvPr/>
        </p:nvSpPr>
        <p:spPr bwMode="auto">
          <a:xfrm>
            <a:off x="1316038" y="1785938"/>
            <a:ext cx="6191250" cy="10779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rtl="0" eaLnBrk="0" hangingPunct="0"/>
            <a:r>
              <a:rPr lang="ar-SA" sz="3200" dirty="0"/>
              <a:t>كل ما يحيط بالمنظمة (خارجها) ويؤثر فيها مباشرة أو بشكل غير مباشر </a:t>
            </a:r>
          </a:p>
        </p:txBody>
      </p:sp>
      <p:sp>
        <p:nvSpPr>
          <p:cNvPr id="17" name="مربع نص 3"/>
          <p:cNvSpPr txBox="1">
            <a:spLocks noChangeArrowheads="1"/>
          </p:cNvSpPr>
          <p:nvPr/>
        </p:nvSpPr>
        <p:spPr bwMode="auto">
          <a:xfrm>
            <a:off x="4875213" y="3643313"/>
            <a:ext cx="24765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ar-SA" sz="3200">
                <a:hlinkClick r:id="rId2" action="ppaction://hlinksldjump"/>
              </a:rPr>
              <a:t>البيئة الخارجية العامة</a:t>
            </a:r>
            <a:endParaRPr lang="ar-SA" sz="3200"/>
          </a:p>
        </p:txBody>
      </p:sp>
      <p:sp>
        <p:nvSpPr>
          <p:cNvPr id="18" name="مربع نص 4"/>
          <p:cNvSpPr txBox="1">
            <a:spLocks noChangeArrowheads="1"/>
          </p:cNvSpPr>
          <p:nvPr/>
        </p:nvSpPr>
        <p:spPr bwMode="auto">
          <a:xfrm>
            <a:off x="1547813" y="3643313"/>
            <a:ext cx="2941637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ar-SA" sz="3200">
                <a:hlinkClick r:id="rId3" action="ppaction://hlinksldjump"/>
              </a:rPr>
              <a:t>البيئة الخارجية الخاصة</a:t>
            </a:r>
            <a:endParaRPr lang="ar-SA" sz="3200"/>
          </a:p>
        </p:txBody>
      </p:sp>
      <p:cxnSp>
        <p:nvCxnSpPr>
          <p:cNvPr id="19" name="رابط كسهم مستقيم 6"/>
          <p:cNvCxnSpPr>
            <a:cxnSpLocks noChangeShapeType="1"/>
            <a:stCxn id="10" idx="2"/>
            <a:endCxn id="17" idx="0"/>
          </p:cNvCxnSpPr>
          <p:nvPr/>
        </p:nvCxnSpPr>
        <p:spPr bwMode="auto">
          <a:xfrm rot="16200000" flipH="1">
            <a:off x="4872831" y="2402682"/>
            <a:ext cx="779463" cy="17018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0" name="رابط كسهم مستقيم 8"/>
          <p:cNvCxnSpPr>
            <a:cxnSpLocks noChangeShapeType="1"/>
            <a:stCxn id="10" idx="2"/>
            <a:endCxn id="18" idx="0"/>
          </p:cNvCxnSpPr>
          <p:nvPr/>
        </p:nvCxnSpPr>
        <p:spPr bwMode="auto">
          <a:xfrm rot="5400000">
            <a:off x="3325019" y="2556669"/>
            <a:ext cx="779463" cy="13938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5996902" y="381000"/>
            <a:ext cx="32768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600" dirty="0" smtClean="0">
                <a:solidFill>
                  <a:schemeClr val="accent4">
                    <a:lumMod val="50000"/>
                  </a:schemeClr>
                </a:solidFill>
              </a:rPr>
              <a:t>البيئة الخارجية العامة</a:t>
            </a:r>
            <a:endParaRPr lang="ar-SA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مربع نص 2"/>
          <p:cNvSpPr txBox="1">
            <a:spLocks noChangeArrowheads="1"/>
          </p:cNvSpPr>
          <p:nvPr/>
        </p:nvSpPr>
        <p:spPr bwMode="auto">
          <a:xfrm>
            <a:off x="5340350" y="1357313"/>
            <a:ext cx="38687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 b="1" dirty="0">
                <a:solidFill>
                  <a:schemeClr val="accent4">
                    <a:lumMod val="50000"/>
                  </a:schemeClr>
                </a:solidFill>
              </a:rPr>
              <a:t>تتكون من العناصر التالية:</a:t>
            </a:r>
          </a:p>
        </p:txBody>
      </p:sp>
      <p:sp>
        <p:nvSpPr>
          <p:cNvPr id="7" name="مربع نص 3"/>
          <p:cNvSpPr txBox="1">
            <a:spLocks noChangeArrowheads="1"/>
          </p:cNvSpPr>
          <p:nvPr/>
        </p:nvSpPr>
        <p:spPr bwMode="auto">
          <a:xfrm>
            <a:off x="1393825" y="2214563"/>
            <a:ext cx="42560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>
                <a:hlinkClick r:id="rId2" action="ppaction://hlinksldjump"/>
              </a:rPr>
              <a:t>البيئة الاقتصادية</a:t>
            </a:r>
            <a:endParaRPr lang="ar-SA" sz="2800"/>
          </a:p>
        </p:txBody>
      </p:sp>
      <p:sp>
        <p:nvSpPr>
          <p:cNvPr id="8" name="مربع نص 4"/>
          <p:cNvSpPr txBox="1">
            <a:spLocks noChangeArrowheads="1"/>
          </p:cNvSpPr>
          <p:nvPr/>
        </p:nvSpPr>
        <p:spPr bwMode="auto">
          <a:xfrm>
            <a:off x="1393825" y="2714625"/>
            <a:ext cx="42560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 dirty="0">
                <a:hlinkClick r:id="rId3" action="ppaction://hlinksldjump"/>
              </a:rPr>
              <a:t>البيئة القانونية والسياسية</a:t>
            </a:r>
            <a:endParaRPr lang="ar-SA" sz="2800" dirty="0"/>
          </a:p>
        </p:txBody>
      </p:sp>
      <p:sp>
        <p:nvSpPr>
          <p:cNvPr id="9" name="مربع نص 5"/>
          <p:cNvSpPr txBox="1">
            <a:spLocks noChangeArrowheads="1"/>
          </p:cNvSpPr>
          <p:nvPr/>
        </p:nvSpPr>
        <p:spPr bwMode="auto">
          <a:xfrm>
            <a:off x="1393825" y="3262313"/>
            <a:ext cx="42560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>
                <a:hlinkClick r:id="rId4" action="ppaction://hlinksldjump"/>
              </a:rPr>
              <a:t>البيئة التكنولوجية</a:t>
            </a:r>
            <a:endParaRPr lang="ar-SA" sz="2800"/>
          </a:p>
        </p:txBody>
      </p:sp>
      <p:sp>
        <p:nvSpPr>
          <p:cNvPr id="11" name="مربع نص 6"/>
          <p:cNvSpPr txBox="1">
            <a:spLocks noChangeArrowheads="1"/>
          </p:cNvSpPr>
          <p:nvPr/>
        </p:nvSpPr>
        <p:spPr bwMode="auto">
          <a:xfrm>
            <a:off x="1393825" y="3762375"/>
            <a:ext cx="42560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 dirty="0">
                <a:hlinkClick r:id="rId5" action="ppaction://hlinksldjump"/>
              </a:rPr>
              <a:t>البيئة الثقافية والاجتماعية</a:t>
            </a:r>
            <a:endParaRPr lang="ar-SA" sz="2800" dirty="0"/>
          </a:p>
        </p:txBody>
      </p:sp>
      <p:sp>
        <p:nvSpPr>
          <p:cNvPr id="12" name="معين 7"/>
          <p:cNvSpPr>
            <a:spLocks noChangeArrowheads="1"/>
          </p:cNvSpPr>
          <p:nvPr/>
        </p:nvSpPr>
        <p:spPr bwMode="auto">
          <a:xfrm>
            <a:off x="5803900" y="2286000"/>
            <a:ext cx="541338" cy="428625"/>
          </a:xfrm>
          <a:prstGeom prst="diamond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13" name="معين 8"/>
          <p:cNvSpPr>
            <a:spLocks noChangeArrowheads="1"/>
          </p:cNvSpPr>
          <p:nvPr/>
        </p:nvSpPr>
        <p:spPr bwMode="auto">
          <a:xfrm>
            <a:off x="5803900" y="2786063"/>
            <a:ext cx="541338" cy="428625"/>
          </a:xfrm>
          <a:prstGeom prst="diamond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14" name="معين 9"/>
          <p:cNvSpPr>
            <a:spLocks noChangeArrowheads="1"/>
          </p:cNvSpPr>
          <p:nvPr/>
        </p:nvSpPr>
        <p:spPr bwMode="auto">
          <a:xfrm>
            <a:off x="5803900" y="3286125"/>
            <a:ext cx="541338" cy="428625"/>
          </a:xfrm>
          <a:prstGeom prst="diamond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15" name="معين 10"/>
          <p:cNvSpPr>
            <a:spLocks noChangeArrowheads="1"/>
          </p:cNvSpPr>
          <p:nvPr/>
        </p:nvSpPr>
        <p:spPr bwMode="auto">
          <a:xfrm>
            <a:off x="5803900" y="3786188"/>
            <a:ext cx="541338" cy="428625"/>
          </a:xfrm>
          <a:prstGeom prst="diamond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16" name="مربع نص 11"/>
          <p:cNvSpPr txBox="1">
            <a:spLocks noChangeArrowheads="1"/>
          </p:cNvSpPr>
          <p:nvPr/>
        </p:nvSpPr>
        <p:spPr bwMode="auto">
          <a:xfrm>
            <a:off x="1393825" y="4286250"/>
            <a:ext cx="42560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>
                <a:hlinkClick r:id="rId6" action="ppaction://hlinksldjump"/>
              </a:rPr>
              <a:t>البيئة الطبيعية</a:t>
            </a:r>
            <a:endParaRPr lang="ar-SA" sz="2800"/>
          </a:p>
        </p:txBody>
      </p:sp>
      <p:sp>
        <p:nvSpPr>
          <p:cNvPr id="17" name="مربع نص 12"/>
          <p:cNvSpPr txBox="1">
            <a:spLocks noChangeArrowheads="1"/>
          </p:cNvSpPr>
          <p:nvPr/>
        </p:nvSpPr>
        <p:spPr bwMode="auto">
          <a:xfrm>
            <a:off x="1393825" y="4786313"/>
            <a:ext cx="42560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>
                <a:hlinkClick r:id="rId7" action="ppaction://hlinksldjump"/>
              </a:rPr>
              <a:t>البيئة الدولية</a:t>
            </a:r>
            <a:endParaRPr lang="ar-SA" sz="2800"/>
          </a:p>
        </p:txBody>
      </p:sp>
      <p:sp>
        <p:nvSpPr>
          <p:cNvPr id="18" name="معين 13"/>
          <p:cNvSpPr>
            <a:spLocks noChangeArrowheads="1"/>
          </p:cNvSpPr>
          <p:nvPr/>
        </p:nvSpPr>
        <p:spPr bwMode="auto">
          <a:xfrm>
            <a:off x="5803900" y="4286250"/>
            <a:ext cx="541338" cy="428625"/>
          </a:xfrm>
          <a:prstGeom prst="diamond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19" name="معين 14"/>
          <p:cNvSpPr>
            <a:spLocks noChangeArrowheads="1"/>
          </p:cNvSpPr>
          <p:nvPr/>
        </p:nvSpPr>
        <p:spPr bwMode="auto">
          <a:xfrm>
            <a:off x="5803900" y="4800600"/>
            <a:ext cx="541338" cy="428625"/>
          </a:xfrm>
          <a:prstGeom prst="diamond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 rtl="0" eaLnBrk="0" hangingPunct="0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6437842" y="381000"/>
            <a:ext cx="26196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البيئة الاقتصادية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مربع نص 2"/>
          <p:cNvSpPr txBox="1">
            <a:spLocks noChangeArrowheads="1"/>
          </p:cNvSpPr>
          <p:nvPr/>
        </p:nvSpPr>
        <p:spPr bwMode="auto">
          <a:xfrm>
            <a:off x="1625600" y="1571625"/>
            <a:ext cx="6578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تشمل كل المتغيرات الاقتصادية المحيطة بالمنظمة:</a:t>
            </a:r>
          </a:p>
        </p:txBody>
      </p:sp>
      <p:sp>
        <p:nvSpPr>
          <p:cNvPr id="12" name="مربع نص 3"/>
          <p:cNvSpPr txBox="1">
            <a:spLocks noChangeArrowheads="1"/>
          </p:cNvSpPr>
          <p:nvPr/>
        </p:nvSpPr>
        <p:spPr bwMode="auto">
          <a:xfrm>
            <a:off x="4024313" y="2500313"/>
            <a:ext cx="3327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الوضع الاقتصادي العام</a:t>
            </a:r>
          </a:p>
        </p:txBody>
      </p:sp>
      <p:sp>
        <p:nvSpPr>
          <p:cNvPr id="13" name="مربع نص 4"/>
          <p:cNvSpPr txBox="1">
            <a:spLocks noChangeArrowheads="1"/>
          </p:cNvSpPr>
          <p:nvPr/>
        </p:nvSpPr>
        <p:spPr bwMode="auto">
          <a:xfrm>
            <a:off x="4024313" y="3000375"/>
            <a:ext cx="3327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التضخم</a:t>
            </a:r>
          </a:p>
        </p:txBody>
      </p:sp>
      <p:sp>
        <p:nvSpPr>
          <p:cNvPr id="14" name="مربع نص 5"/>
          <p:cNvSpPr txBox="1">
            <a:spLocks noChangeArrowheads="1"/>
          </p:cNvSpPr>
          <p:nvPr/>
        </p:nvSpPr>
        <p:spPr bwMode="auto">
          <a:xfrm>
            <a:off x="4024313" y="3500438"/>
            <a:ext cx="3327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مستويات الدخل</a:t>
            </a:r>
          </a:p>
        </p:txBody>
      </p:sp>
      <p:sp>
        <p:nvSpPr>
          <p:cNvPr id="15" name="مربع نص 6"/>
          <p:cNvSpPr txBox="1">
            <a:spLocks noChangeArrowheads="1"/>
          </p:cNvSpPr>
          <p:nvPr/>
        </p:nvSpPr>
        <p:spPr bwMode="auto">
          <a:xfrm>
            <a:off x="4024313" y="4071938"/>
            <a:ext cx="3327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توفر المادة الأولية</a:t>
            </a:r>
          </a:p>
        </p:txBody>
      </p:sp>
      <p:sp>
        <p:nvSpPr>
          <p:cNvPr id="16" name="مربع نص 7"/>
          <p:cNvSpPr txBox="1">
            <a:spLocks noChangeArrowheads="1"/>
          </p:cNvSpPr>
          <p:nvPr/>
        </p:nvSpPr>
        <p:spPr bwMode="auto">
          <a:xfrm>
            <a:off x="4024313" y="4572000"/>
            <a:ext cx="3327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توفر اليد العملة</a:t>
            </a:r>
          </a:p>
        </p:txBody>
      </p:sp>
      <p:sp>
        <p:nvSpPr>
          <p:cNvPr id="17" name="مربع نص 8"/>
          <p:cNvSpPr txBox="1">
            <a:spLocks noChangeArrowheads="1"/>
          </p:cNvSpPr>
          <p:nvPr/>
        </p:nvSpPr>
        <p:spPr bwMode="auto">
          <a:xfrm>
            <a:off x="4875213" y="4929188"/>
            <a:ext cx="2476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...</a:t>
            </a:r>
          </a:p>
        </p:txBody>
      </p:sp>
      <p:sp>
        <p:nvSpPr>
          <p:cNvPr id="18" name="شارة رتبة 17"/>
          <p:cNvSpPr/>
          <p:nvPr/>
        </p:nvSpPr>
        <p:spPr bwMode="auto">
          <a:xfrm rot="10800000">
            <a:off x="7429500" y="2643188"/>
            <a:ext cx="465138" cy="285750"/>
          </a:xfrm>
          <a:prstGeom prst="chevron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/>
          <a:lstStyle/>
          <a:p>
            <a:pPr algn="l" rtl="0" eaLnBrk="0" hangingPunct="0">
              <a:defRPr/>
            </a:pPr>
            <a:endParaRPr lang="ar-SA">
              <a:solidFill>
                <a:schemeClr val="tx1"/>
              </a:solidFill>
            </a:endParaRPr>
          </a:p>
        </p:txBody>
      </p:sp>
      <p:sp>
        <p:nvSpPr>
          <p:cNvPr id="19" name="شارة رتبة 18"/>
          <p:cNvSpPr/>
          <p:nvPr/>
        </p:nvSpPr>
        <p:spPr bwMode="auto">
          <a:xfrm rot="10800000">
            <a:off x="7429500" y="3143250"/>
            <a:ext cx="465138" cy="285750"/>
          </a:xfrm>
          <a:prstGeom prst="chevron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/>
          <a:lstStyle/>
          <a:p>
            <a:pPr algn="l" rtl="0" eaLnBrk="0" hangingPunct="0">
              <a:defRPr/>
            </a:pPr>
            <a:endParaRPr lang="ar-SA">
              <a:solidFill>
                <a:schemeClr val="tx1"/>
              </a:solidFill>
            </a:endParaRPr>
          </a:p>
        </p:txBody>
      </p:sp>
      <p:sp>
        <p:nvSpPr>
          <p:cNvPr id="20" name="شارة رتبة 19"/>
          <p:cNvSpPr/>
          <p:nvPr/>
        </p:nvSpPr>
        <p:spPr bwMode="auto">
          <a:xfrm rot="10800000">
            <a:off x="7429500" y="3643313"/>
            <a:ext cx="465138" cy="285750"/>
          </a:xfrm>
          <a:prstGeom prst="chevron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/>
          <a:lstStyle/>
          <a:p>
            <a:pPr algn="l" rtl="0" eaLnBrk="0" hangingPunct="0">
              <a:defRPr/>
            </a:pPr>
            <a:endParaRPr lang="ar-SA">
              <a:solidFill>
                <a:schemeClr val="tx1"/>
              </a:solidFill>
            </a:endParaRPr>
          </a:p>
        </p:txBody>
      </p:sp>
      <p:sp>
        <p:nvSpPr>
          <p:cNvPr id="21" name="شارة رتبة 20"/>
          <p:cNvSpPr/>
          <p:nvPr/>
        </p:nvSpPr>
        <p:spPr bwMode="auto">
          <a:xfrm rot="10800000">
            <a:off x="7429500" y="4143375"/>
            <a:ext cx="465138" cy="285750"/>
          </a:xfrm>
          <a:prstGeom prst="chevron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/>
          <a:lstStyle/>
          <a:p>
            <a:pPr algn="l" rtl="0" eaLnBrk="0" hangingPunct="0">
              <a:defRPr/>
            </a:pPr>
            <a:endParaRPr lang="ar-SA">
              <a:solidFill>
                <a:schemeClr val="tx1"/>
              </a:solidFill>
            </a:endParaRPr>
          </a:p>
        </p:txBody>
      </p:sp>
      <p:sp>
        <p:nvSpPr>
          <p:cNvPr id="22" name="شارة رتبة 21"/>
          <p:cNvSpPr/>
          <p:nvPr/>
        </p:nvSpPr>
        <p:spPr bwMode="auto">
          <a:xfrm rot="10800000">
            <a:off x="7429500" y="4643438"/>
            <a:ext cx="465138" cy="285750"/>
          </a:xfrm>
          <a:prstGeom prst="chevron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/>
          <a:lstStyle/>
          <a:p>
            <a:pPr algn="l" rtl="0" eaLnBrk="0" hangingPunct="0">
              <a:defRPr/>
            </a:pPr>
            <a:endParaRPr lang="ar-SA">
              <a:solidFill>
                <a:schemeClr val="tx1"/>
              </a:solidFill>
            </a:endParaRPr>
          </a:p>
        </p:txBody>
      </p:sp>
      <p:sp>
        <p:nvSpPr>
          <p:cNvPr id="23" name="شارة رتبة 22"/>
          <p:cNvSpPr/>
          <p:nvPr/>
        </p:nvSpPr>
        <p:spPr bwMode="auto">
          <a:xfrm rot="10800000">
            <a:off x="7429500" y="5143500"/>
            <a:ext cx="465138" cy="285750"/>
          </a:xfrm>
          <a:prstGeom prst="chevron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/>
          <a:lstStyle/>
          <a:p>
            <a:pPr algn="l" rtl="0" eaLnBrk="0" hangingPunct="0">
              <a:defRPr/>
            </a:pPr>
            <a:endParaRPr lang="ar-S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5609605" y="533400"/>
            <a:ext cx="36888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البيئة القانونية والسياسية </a:t>
            </a:r>
            <a:endParaRPr lang="ar-SA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مربع نص 2"/>
          <p:cNvSpPr txBox="1">
            <a:spLocks noChangeArrowheads="1"/>
          </p:cNvSpPr>
          <p:nvPr/>
        </p:nvSpPr>
        <p:spPr bwMode="auto">
          <a:xfrm>
            <a:off x="1779588" y="1571625"/>
            <a:ext cx="59594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تشمل كل المتغيرات  القانونية والسياسية التي تؤثر في المنظمة، مثل :</a:t>
            </a:r>
          </a:p>
        </p:txBody>
      </p:sp>
      <p:sp>
        <p:nvSpPr>
          <p:cNvPr id="10" name="مربع نص 4"/>
          <p:cNvSpPr txBox="1">
            <a:spLocks noChangeArrowheads="1"/>
          </p:cNvSpPr>
          <p:nvPr/>
        </p:nvSpPr>
        <p:spPr bwMode="auto">
          <a:xfrm>
            <a:off x="1935163" y="3071813"/>
            <a:ext cx="42560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التشريعات </a:t>
            </a:r>
          </a:p>
        </p:txBody>
      </p:sp>
      <p:sp>
        <p:nvSpPr>
          <p:cNvPr id="11" name="مربع نص 5"/>
          <p:cNvSpPr txBox="1">
            <a:spLocks noChangeArrowheads="1"/>
          </p:cNvSpPr>
          <p:nvPr/>
        </p:nvSpPr>
        <p:spPr bwMode="auto">
          <a:xfrm>
            <a:off x="1935163" y="3533775"/>
            <a:ext cx="42560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قانون المالية</a:t>
            </a:r>
          </a:p>
        </p:txBody>
      </p:sp>
      <p:sp>
        <p:nvSpPr>
          <p:cNvPr id="12" name="مربع نص 6"/>
          <p:cNvSpPr txBox="1">
            <a:spLocks noChangeArrowheads="1"/>
          </p:cNvSpPr>
          <p:nvPr/>
        </p:nvSpPr>
        <p:spPr bwMode="auto">
          <a:xfrm>
            <a:off x="1935163" y="4033838"/>
            <a:ext cx="42560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قانون العمل </a:t>
            </a:r>
          </a:p>
        </p:txBody>
      </p:sp>
      <p:sp>
        <p:nvSpPr>
          <p:cNvPr id="13" name="مربع نص 7"/>
          <p:cNvSpPr txBox="1">
            <a:spLocks noChangeArrowheads="1"/>
          </p:cNvSpPr>
          <p:nvPr/>
        </p:nvSpPr>
        <p:spPr bwMode="auto">
          <a:xfrm>
            <a:off x="1935163" y="4491038"/>
            <a:ext cx="42560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...</a:t>
            </a:r>
          </a:p>
        </p:txBody>
      </p:sp>
      <p:sp>
        <p:nvSpPr>
          <p:cNvPr id="14" name="شارة رتبة 8"/>
          <p:cNvSpPr>
            <a:spLocks noChangeArrowheads="1"/>
          </p:cNvSpPr>
          <p:nvPr/>
        </p:nvSpPr>
        <p:spPr bwMode="auto">
          <a:xfrm rot="10800000">
            <a:off x="6423025" y="3143250"/>
            <a:ext cx="465138" cy="285750"/>
          </a:xfrm>
          <a:prstGeom prst="chevron">
            <a:avLst>
              <a:gd name="adj" fmla="val 50084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15" name="شارة رتبة 9"/>
          <p:cNvSpPr>
            <a:spLocks noChangeArrowheads="1"/>
          </p:cNvSpPr>
          <p:nvPr/>
        </p:nvSpPr>
        <p:spPr bwMode="auto">
          <a:xfrm rot="10800000">
            <a:off x="6423025" y="3648075"/>
            <a:ext cx="465138" cy="285750"/>
          </a:xfrm>
          <a:prstGeom prst="chevron">
            <a:avLst>
              <a:gd name="adj" fmla="val 50084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>
              <a:solidFill>
                <a:schemeClr val="dk1"/>
              </a:solidFill>
              <a:latin typeface="+mn-lt"/>
              <a:cs typeface="+mn-cs"/>
            </a:endParaRPr>
          </a:p>
        </p:txBody>
      </p:sp>
      <p:sp>
        <p:nvSpPr>
          <p:cNvPr id="21" name="شارة رتبة 10"/>
          <p:cNvSpPr>
            <a:spLocks noChangeArrowheads="1"/>
          </p:cNvSpPr>
          <p:nvPr/>
        </p:nvSpPr>
        <p:spPr bwMode="auto">
          <a:xfrm rot="10800000">
            <a:off x="6423025" y="4176713"/>
            <a:ext cx="465138" cy="285750"/>
          </a:xfrm>
          <a:prstGeom prst="chevron">
            <a:avLst>
              <a:gd name="adj" fmla="val 50084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>
              <a:solidFill>
                <a:schemeClr val="dk1"/>
              </a:solidFill>
              <a:latin typeface="+mn-lt"/>
              <a:cs typeface="+mn-cs"/>
            </a:endParaRPr>
          </a:p>
        </p:txBody>
      </p:sp>
      <p:sp>
        <p:nvSpPr>
          <p:cNvPr id="22" name="شارة رتبة 11"/>
          <p:cNvSpPr>
            <a:spLocks noChangeArrowheads="1"/>
          </p:cNvSpPr>
          <p:nvPr/>
        </p:nvSpPr>
        <p:spPr bwMode="auto">
          <a:xfrm rot="10800000">
            <a:off x="6423025" y="4633913"/>
            <a:ext cx="465138" cy="285750"/>
          </a:xfrm>
          <a:prstGeom prst="chevron">
            <a:avLst>
              <a:gd name="adj" fmla="val 50084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>
              <a:solidFill>
                <a:schemeClr val="dk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6745733" y="381000"/>
            <a:ext cx="25138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البيئة التكنولوجية</a:t>
            </a:r>
            <a:endParaRPr lang="ar-SA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5" name="مربع نص 3"/>
          <p:cNvSpPr txBox="1">
            <a:spLocks noChangeArrowheads="1"/>
          </p:cNvSpPr>
          <p:nvPr/>
        </p:nvSpPr>
        <p:spPr bwMode="auto">
          <a:xfrm>
            <a:off x="1857375" y="1428750"/>
            <a:ext cx="63468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تشمل كل المتغيرات التي لها علاقة بالتكنولوجيا وتؤثر في المنظمة، مثل :</a:t>
            </a:r>
          </a:p>
        </p:txBody>
      </p:sp>
      <p:sp>
        <p:nvSpPr>
          <p:cNvPr id="16" name="مربع نص 4"/>
          <p:cNvSpPr txBox="1">
            <a:spLocks noChangeArrowheads="1"/>
          </p:cNvSpPr>
          <p:nvPr/>
        </p:nvSpPr>
        <p:spPr bwMode="auto">
          <a:xfrm>
            <a:off x="2476500" y="2714625"/>
            <a:ext cx="44116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مستوى التكنولوجيا السائد</a:t>
            </a:r>
          </a:p>
        </p:txBody>
      </p:sp>
      <p:sp>
        <p:nvSpPr>
          <p:cNvPr id="17" name="مربع نص 5"/>
          <p:cNvSpPr txBox="1">
            <a:spLocks noChangeArrowheads="1"/>
          </p:cNvSpPr>
          <p:nvPr/>
        </p:nvSpPr>
        <p:spPr bwMode="auto">
          <a:xfrm>
            <a:off x="2476500" y="3143250"/>
            <a:ext cx="44116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مستوى العلم والمعرفة المتوصل إليه</a:t>
            </a:r>
          </a:p>
        </p:txBody>
      </p:sp>
      <p:sp>
        <p:nvSpPr>
          <p:cNvPr id="18" name="مربع نص 6"/>
          <p:cNvSpPr txBox="1">
            <a:spLocks noChangeArrowheads="1"/>
          </p:cNvSpPr>
          <p:nvPr/>
        </p:nvSpPr>
        <p:spPr bwMode="auto">
          <a:xfrm>
            <a:off x="2476500" y="3571875"/>
            <a:ext cx="44116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...</a:t>
            </a:r>
          </a:p>
        </p:txBody>
      </p:sp>
      <p:sp>
        <p:nvSpPr>
          <p:cNvPr id="19" name="شارة رتبة 18"/>
          <p:cNvSpPr/>
          <p:nvPr/>
        </p:nvSpPr>
        <p:spPr bwMode="auto">
          <a:xfrm rot="10800000">
            <a:off x="6965950" y="2857500"/>
            <a:ext cx="463550" cy="285750"/>
          </a:xfrm>
          <a:prstGeom prst="chevron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>
              <a:defRPr/>
            </a:pPr>
            <a:endParaRPr lang="ar-SA"/>
          </a:p>
        </p:txBody>
      </p:sp>
      <p:sp>
        <p:nvSpPr>
          <p:cNvPr id="20" name="شارة رتبة 19"/>
          <p:cNvSpPr/>
          <p:nvPr/>
        </p:nvSpPr>
        <p:spPr bwMode="auto">
          <a:xfrm rot="10800000">
            <a:off x="6965950" y="3286125"/>
            <a:ext cx="463550" cy="285750"/>
          </a:xfrm>
          <a:prstGeom prst="chevron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>
              <a:defRPr/>
            </a:pPr>
            <a:endParaRPr lang="ar-SA"/>
          </a:p>
        </p:txBody>
      </p:sp>
      <p:sp>
        <p:nvSpPr>
          <p:cNvPr id="21" name="شارة رتبة 20"/>
          <p:cNvSpPr/>
          <p:nvPr/>
        </p:nvSpPr>
        <p:spPr bwMode="auto">
          <a:xfrm rot="10800000">
            <a:off x="6980238" y="3714750"/>
            <a:ext cx="465137" cy="285750"/>
          </a:xfrm>
          <a:prstGeom prst="chevron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>
              <a:defRPr/>
            </a:pP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696200" cy="762000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البيئة الثقافية والاجتماعية</a:t>
            </a:r>
            <a:endParaRPr lang="ar-SA" b="1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مربع نص 2"/>
          <p:cNvSpPr txBox="1">
            <a:spLocks noChangeArrowheads="1"/>
          </p:cNvSpPr>
          <p:nvPr/>
        </p:nvSpPr>
        <p:spPr bwMode="auto">
          <a:xfrm>
            <a:off x="1316038" y="1357313"/>
            <a:ext cx="681037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 dirty="0"/>
              <a:t>تتمثل في كل العناصر الثقافية والاجتماعية والتي تؤثر في المنظمة، مثل :</a:t>
            </a:r>
          </a:p>
        </p:txBody>
      </p:sp>
      <p:sp>
        <p:nvSpPr>
          <p:cNvPr id="6" name="مربع نص 3"/>
          <p:cNvSpPr txBox="1">
            <a:spLocks noChangeArrowheads="1"/>
          </p:cNvSpPr>
          <p:nvPr/>
        </p:nvSpPr>
        <p:spPr bwMode="auto">
          <a:xfrm>
            <a:off x="2630488" y="2643188"/>
            <a:ext cx="4721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التقاليد والأعراف</a:t>
            </a:r>
          </a:p>
        </p:txBody>
      </p:sp>
      <p:sp>
        <p:nvSpPr>
          <p:cNvPr id="7" name="مربع نص 4"/>
          <p:cNvSpPr txBox="1">
            <a:spLocks noChangeArrowheads="1"/>
          </p:cNvSpPr>
          <p:nvPr/>
        </p:nvSpPr>
        <p:spPr bwMode="auto">
          <a:xfrm>
            <a:off x="2630488" y="3071813"/>
            <a:ext cx="4721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القيم الاجتماعية</a:t>
            </a:r>
          </a:p>
        </p:txBody>
      </p:sp>
      <p:sp>
        <p:nvSpPr>
          <p:cNvPr id="8" name="مربع نص 5"/>
          <p:cNvSpPr txBox="1">
            <a:spLocks noChangeArrowheads="1"/>
          </p:cNvSpPr>
          <p:nvPr/>
        </p:nvSpPr>
        <p:spPr bwMode="auto">
          <a:xfrm>
            <a:off x="2630488" y="3586163"/>
            <a:ext cx="4721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الثقافة الاجتماعية </a:t>
            </a:r>
          </a:p>
        </p:txBody>
      </p:sp>
      <p:sp>
        <p:nvSpPr>
          <p:cNvPr id="9" name="مربع نص 6"/>
          <p:cNvSpPr txBox="1">
            <a:spLocks noChangeArrowheads="1"/>
          </p:cNvSpPr>
          <p:nvPr/>
        </p:nvSpPr>
        <p:spPr bwMode="auto">
          <a:xfrm>
            <a:off x="2662238" y="4071938"/>
            <a:ext cx="4721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الاعتقادات الاجتماعية</a:t>
            </a:r>
          </a:p>
        </p:txBody>
      </p:sp>
      <p:sp>
        <p:nvSpPr>
          <p:cNvPr id="10" name="مربع نص 7"/>
          <p:cNvSpPr txBox="1">
            <a:spLocks noChangeArrowheads="1"/>
          </p:cNvSpPr>
          <p:nvPr/>
        </p:nvSpPr>
        <p:spPr bwMode="auto">
          <a:xfrm>
            <a:off x="2554288" y="4429125"/>
            <a:ext cx="4721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...</a:t>
            </a:r>
          </a:p>
        </p:txBody>
      </p:sp>
      <p:sp>
        <p:nvSpPr>
          <p:cNvPr id="11" name="شارة رتبة 8"/>
          <p:cNvSpPr>
            <a:spLocks noChangeArrowheads="1"/>
          </p:cNvSpPr>
          <p:nvPr/>
        </p:nvSpPr>
        <p:spPr bwMode="auto">
          <a:xfrm rot="10800000">
            <a:off x="7585075" y="2786063"/>
            <a:ext cx="463550" cy="285750"/>
          </a:xfrm>
          <a:prstGeom prst="chevron">
            <a:avLst>
              <a:gd name="adj" fmla="val 49913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12" name="شارة رتبة 9"/>
          <p:cNvSpPr>
            <a:spLocks noChangeArrowheads="1"/>
          </p:cNvSpPr>
          <p:nvPr/>
        </p:nvSpPr>
        <p:spPr bwMode="auto">
          <a:xfrm rot="10800000">
            <a:off x="7585075" y="3214688"/>
            <a:ext cx="463550" cy="285750"/>
          </a:xfrm>
          <a:prstGeom prst="chevron">
            <a:avLst>
              <a:gd name="adj" fmla="val 49913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13" name="شارة رتبة 10"/>
          <p:cNvSpPr>
            <a:spLocks noChangeArrowheads="1"/>
          </p:cNvSpPr>
          <p:nvPr/>
        </p:nvSpPr>
        <p:spPr bwMode="auto">
          <a:xfrm rot="10800000">
            <a:off x="7585075" y="3714750"/>
            <a:ext cx="463550" cy="285750"/>
          </a:xfrm>
          <a:prstGeom prst="chevron">
            <a:avLst>
              <a:gd name="adj" fmla="val 49913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14" name="شارة رتبة 11"/>
          <p:cNvSpPr>
            <a:spLocks noChangeArrowheads="1"/>
          </p:cNvSpPr>
          <p:nvPr/>
        </p:nvSpPr>
        <p:spPr bwMode="auto">
          <a:xfrm rot="10800000">
            <a:off x="7585075" y="4143375"/>
            <a:ext cx="463550" cy="285750"/>
          </a:xfrm>
          <a:prstGeom prst="chevron">
            <a:avLst>
              <a:gd name="adj" fmla="val 49913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>
              <a:solidFill>
                <a:schemeClr val="dk1"/>
              </a:solidFill>
              <a:latin typeface="+mn-lt"/>
              <a:cs typeface="+mn-cs"/>
            </a:endParaRPr>
          </a:p>
        </p:txBody>
      </p:sp>
      <p:sp>
        <p:nvSpPr>
          <p:cNvPr id="15" name="شارة رتبة 12"/>
          <p:cNvSpPr>
            <a:spLocks noChangeArrowheads="1"/>
          </p:cNvSpPr>
          <p:nvPr/>
        </p:nvSpPr>
        <p:spPr bwMode="auto">
          <a:xfrm rot="10800000">
            <a:off x="7585075" y="4643438"/>
            <a:ext cx="463550" cy="285750"/>
          </a:xfrm>
          <a:prstGeom prst="chevron">
            <a:avLst>
              <a:gd name="adj" fmla="val 49913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>
              <a:solidFill>
                <a:schemeClr val="dk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0800" y="274638"/>
            <a:ext cx="5638800" cy="1143000"/>
          </a:xfrm>
        </p:spPr>
        <p:txBody>
          <a:bodyPr/>
          <a:lstStyle/>
          <a:p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البيئة الطبيعية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مربع نص 2"/>
          <p:cNvSpPr txBox="1">
            <a:spLocks noChangeArrowheads="1"/>
          </p:cNvSpPr>
          <p:nvPr/>
        </p:nvSpPr>
        <p:spPr bwMode="auto">
          <a:xfrm>
            <a:off x="1703388" y="1428750"/>
            <a:ext cx="58039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وتشمل كل ما يتعلق بالبيئة الطبيعية، مثل : </a:t>
            </a:r>
          </a:p>
        </p:txBody>
      </p:sp>
      <p:sp>
        <p:nvSpPr>
          <p:cNvPr id="8" name="مربع نص 3"/>
          <p:cNvSpPr txBox="1">
            <a:spLocks noChangeArrowheads="1"/>
          </p:cNvSpPr>
          <p:nvPr/>
        </p:nvSpPr>
        <p:spPr bwMode="auto">
          <a:xfrm>
            <a:off x="5184775" y="2286000"/>
            <a:ext cx="23987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الأرض</a:t>
            </a:r>
          </a:p>
        </p:txBody>
      </p:sp>
      <p:sp>
        <p:nvSpPr>
          <p:cNvPr id="9" name="مربع نص 4"/>
          <p:cNvSpPr txBox="1">
            <a:spLocks noChangeArrowheads="1"/>
          </p:cNvSpPr>
          <p:nvPr/>
        </p:nvSpPr>
        <p:spPr bwMode="auto">
          <a:xfrm>
            <a:off x="5184775" y="2857500"/>
            <a:ext cx="23987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الماء</a:t>
            </a:r>
          </a:p>
        </p:txBody>
      </p:sp>
      <p:sp>
        <p:nvSpPr>
          <p:cNvPr id="10" name="مربع نص 5"/>
          <p:cNvSpPr txBox="1">
            <a:spLocks noChangeArrowheads="1"/>
          </p:cNvSpPr>
          <p:nvPr/>
        </p:nvSpPr>
        <p:spPr bwMode="auto">
          <a:xfrm>
            <a:off x="5184775" y="3357563"/>
            <a:ext cx="23987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الهواء</a:t>
            </a:r>
          </a:p>
        </p:txBody>
      </p:sp>
      <p:sp>
        <p:nvSpPr>
          <p:cNvPr id="11" name="مربع نص 6"/>
          <p:cNvSpPr txBox="1">
            <a:spLocks noChangeArrowheads="1"/>
          </p:cNvSpPr>
          <p:nvPr/>
        </p:nvSpPr>
        <p:spPr bwMode="auto">
          <a:xfrm>
            <a:off x="4179888" y="3929063"/>
            <a:ext cx="34813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قوانين حماية البيئة</a:t>
            </a:r>
          </a:p>
        </p:txBody>
      </p:sp>
      <p:sp>
        <p:nvSpPr>
          <p:cNvPr id="12" name="مربع نص 8"/>
          <p:cNvSpPr txBox="1">
            <a:spLocks noChangeArrowheads="1"/>
          </p:cNvSpPr>
          <p:nvPr/>
        </p:nvSpPr>
        <p:spPr bwMode="auto">
          <a:xfrm>
            <a:off x="3017838" y="4500563"/>
            <a:ext cx="46434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الجمعيات المدافعة عن البيئة</a:t>
            </a:r>
          </a:p>
        </p:txBody>
      </p:sp>
      <p:sp>
        <p:nvSpPr>
          <p:cNvPr id="13" name="مربع نص 9"/>
          <p:cNvSpPr txBox="1">
            <a:spLocks noChangeArrowheads="1"/>
          </p:cNvSpPr>
          <p:nvPr/>
        </p:nvSpPr>
        <p:spPr bwMode="auto">
          <a:xfrm>
            <a:off x="3017838" y="5000625"/>
            <a:ext cx="46434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...</a:t>
            </a:r>
          </a:p>
        </p:txBody>
      </p:sp>
      <p:sp>
        <p:nvSpPr>
          <p:cNvPr id="14" name="شارة رتبة 10"/>
          <p:cNvSpPr>
            <a:spLocks noChangeArrowheads="1"/>
          </p:cNvSpPr>
          <p:nvPr/>
        </p:nvSpPr>
        <p:spPr bwMode="auto">
          <a:xfrm rot="10800000">
            <a:off x="7816850" y="2400300"/>
            <a:ext cx="541338" cy="357188"/>
          </a:xfrm>
          <a:prstGeom prst="chevron">
            <a:avLst>
              <a:gd name="adj" fmla="val 49964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15" name="شارة رتبة 11"/>
          <p:cNvSpPr>
            <a:spLocks noChangeArrowheads="1"/>
          </p:cNvSpPr>
          <p:nvPr/>
        </p:nvSpPr>
        <p:spPr bwMode="auto">
          <a:xfrm rot="10800000">
            <a:off x="7816850" y="2900363"/>
            <a:ext cx="541338" cy="357187"/>
          </a:xfrm>
          <a:prstGeom prst="chevron">
            <a:avLst>
              <a:gd name="adj" fmla="val 49964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17" name="شارة رتبة 12"/>
          <p:cNvSpPr>
            <a:spLocks noChangeArrowheads="1"/>
          </p:cNvSpPr>
          <p:nvPr/>
        </p:nvSpPr>
        <p:spPr bwMode="auto">
          <a:xfrm rot="10800000">
            <a:off x="7816850" y="3471863"/>
            <a:ext cx="541338" cy="357187"/>
          </a:xfrm>
          <a:prstGeom prst="chevron">
            <a:avLst>
              <a:gd name="adj" fmla="val 49964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20" name="شارة رتبة 13"/>
          <p:cNvSpPr>
            <a:spLocks noChangeArrowheads="1"/>
          </p:cNvSpPr>
          <p:nvPr/>
        </p:nvSpPr>
        <p:spPr bwMode="auto">
          <a:xfrm rot="10800000">
            <a:off x="7816850" y="3971925"/>
            <a:ext cx="541338" cy="357188"/>
          </a:xfrm>
          <a:prstGeom prst="chevron">
            <a:avLst>
              <a:gd name="adj" fmla="val 49964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21" name="شارة رتبة 14"/>
          <p:cNvSpPr>
            <a:spLocks noChangeArrowheads="1"/>
          </p:cNvSpPr>
          <p:nvPr/>
        </p:nvSpPr>
        <p:spPr bwMode="auto">
          <a:xfrm rot="10800000">
            <a:off x="7816850" y="4543425"/>
            <a:ext cx="541338" cy="357188"/>
          </a:xfrm>
          <a:prstGeom prst="chevron">
            <a:avLst>
              <a:gd name="adj" fmla="val 49964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22" name="شارة رتبة 15"/>
          <p:cNvSpPr>
            <a:spLocks noChangeArrowheads="1"/>
          </p:cNvSpPr>
          <p:nvPr/>
        </p:nvSpPr>
        <p:spPr bwMode="auto">
          <a:xfrm rot="10800000">
            <a:off x="7816850" y="5114925"/>
            <a:ext cx="541338" cy="357188"/>
          </a:xfrm>
          <a:prstGeom prst="chevron">
            <a:avLst>
              <a:gd name="adj" fmla="val 49964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البيئة الدولية</a:t>
            </a:r>
            <a:endParaRPr lang="ar-SA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مربع نص 2"/>
          <p:cNvSpPr txBox="1">
            <a:spLocks noChangeArrowheads="1"/>
          </p:cNvSpPr>
          <p:nvPr/>
        </p:nvSpPr>
        <p:spPr bwMode="auto">
          <a:xfrm>
            <a:off x="1470025" y="1571625"/>
            <a:ext cx="626903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تتمثل في كل العناصر التي تخص البيئة الدولية والتي تؤثر في المنظمة، مثل :</a:t>
            </a:r>
          </a:p>
        </p:txBody>
      </p:sp>
      <p:sp>
        <p:nvSpPr>
          <p:cNvPr id="5" name="مربع نص 3"/>
          <p:cNvSpPr txBox="1">
            <a:spLocks noChangeArrowheads="1"/>
          </p:cNvSpPr>
          <p:nvPr/>
        </p:nvSpPr>
        <p:spPr bwMode="auto">
          <a:xfrm>
            <a:off x="696913" y="3000375"/>
            <a:ext cx="61134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قوانين وتشريعات دول أخرى تنشط فيها المنظمة</a:t>
            </a:r>
          </a:p>
        </p:txBody>
      </p:sp>
      <p:sp>
        <p:nvSpPr>
          <p:cNvPr id="6" name="مربع نص 4"/>
          <p:cNvSpPr txBox="1">
            <a:spLocks noChangeArrowheads="1"/>
          </p:cNvSpPr>
          <p:nvPr/>
        </p:nvSpPr>
        <p:spPr bwMode="auto">
          <a:xfrm>
            <a:off x="541338" y="3643313"/>
            <a:ext cx="6269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منافسون من دول أخرى</a:t>
            </a:r>
          </a:p>
        </p:txBody>
      </p:sp>
      <p:sp>
        <p:nvSpPr>
          <p:cNvPr id="7" name="مربع نص 5"/>
          <p:cNvSpPr txBox="1">
            <a:spLocks noChangeArrowheads="1"/>
          </p:cNvSpPr>
          <p:nvPr/>
        </p:nvSpPr>
        <p:spPr bwMode="auto">
          <a:xfrm>
            <a:off x="541338" y="4214813"/>
            <a:ext cx="6269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...</a:t>
            </a:r>
          </a:p>
        </p:txBody>
      </p:sp>
      <p:sp>
        <p:nvSpPr>
          <p:cNvPr id="8" name="شارة رتبة 7"/>
          <p:cNvSpPr/>
          <p:nvPr/>
        </p:nvSpPr>
        <p:spPr bwMode="auto">
          <a:xfrm rot="10800000">
            <a:off x="6810375" y="3071813"/>
            <a:ext cx="541338" cy="357187"/>
          </a:xfrm>
          <a:prstGeom prst="chevron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/>
          <a:lstStyle/>
          <a:p>
            <a:pPr algn="l" rtl="0" eaLnBrk="0" hangingPunct="0">
              <a:defRPr/>
            </a:pPr>
            <a:endParaRPr lang="ar-SA">
              <a:solidFill>
                <a:schemeClr val="tx1"/>
              </a:solidFill>
            </a:endParaRPr>
          </a:p>
        </p:txBody>
      </p:sp>
      <p:sp>
        <p:nvSpPr>
          <p:cNvPr id="9" name="شارة رتبة 8"/>
          <p:cNvSpPr/>
          <p:nvPr/>
        </p:nvSpPr>
        <p:spPr bwMode="auto">
          <a:xfrm rot="10800000">
            <a:off x="6856413" y="3686175"/>
            <a:ext cx="542925" cy="357188"/>
          </a:xfrm>
          <a:prstGeom prst="chevron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/>
          <a:lstStyle/>
          <a:p>
            <a:pPr algn="l" rtl="0" eaLnBrk="0" hangingPunct="0">
              <a:defRPr/>
            </a:pPr>
            <a:endParaRPr lang="ar-SA">
              <a:solidFill>
                <a:schemeClr val="tx1"/>
              </a:solidFill>
            </a:endParaRPr>
          </a:p>
        </p:txBody>
      </p:sp>
      <p:sp>
        <p:nvSpPr>
          <p:cNvPr id="10" name="شارة رتبة 9"/>
          <p:cNvSpPr/>
          <p:nvPr/>
        </p:nvSpPr>
        <p:spPr bwMode="auto">
          <a:xfrm rot="10800000">
            <a:off x="6888163" y="4286250"/>
            <a:ext cx="541337" cy="357188"/>
          </a:xfrm>
          <a:prstGeom prst="chevron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/>
          <a:lstStyle/>
          <a:p>
            <a:pPr algn="l" rtl="0" eaLnBrk="0" hangingPunct="0">
              <a:defRPr/>
            </a:pPr>
            <a:endParaRPr lang="ar-S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"/>
          <p:cNvSpPr txBox="1">
            <a:spLocks/>
          </p:cNvSpPr>
          <p:nvPr/>
        </p:nvSpPr>
        <p:spPr bwMode="auto">
          <a:xfrm>
            <a:off x="850900" y="714375"/>
            <a:ext cx="8420100" cy="79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ctr" eaLnBrk="0" hangingPunct="0">
              <a:spcBef>
                <a:spcPct val="20000"/>
              </a:spcBef>
              <a:defRPr/>
            </a:pPr>
            <a:endParaRPr kumimoji="0" lang="fr-FR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implified Arabic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6096000" y="533400"/>
            <a:ext cx="32608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eaLnBrk="0" hangingPunct="0">
              <a:defRPr/>
            </a:pP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البيئة الخارجية الخاصة</a:t>
            </a:r>
            <a:endParaRPr lang="ar-SA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مربع نص 2"/>
          <p:cNvSpPr txBox="1">
            <a:spLocks noChangeArrowheads="1"/>
          </p:cNvSpPr>
          <p:nvPr/>
        </p:nvSpPr>
        <p:spPr bwMode="auto">
          <a:xfrm>
            <a:off x="5340350" y="1357313"/>
            <a:ext cx="38687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3200" dirty="0"/>
              <a:t>تتكون من العناصر التالية:</a:t>
            </a:r>
          </a:p>
        </p:txBody>
      </p:sp>
      <p:sp>
        <p:nvSpPr>
          <p:cNvPr id="7" name="مربع نص 3"/>
          <p:cNvSpPr txBox="1">
            <a:spLocks noChangeArrowheads="1"/>
          </p:cNvSpPr>
          <p:nvPr/>
        </p:nvSpPr>
        <p:spPr bwMode="auto">
          <a:xfrm>
            <a:off x="3482975" y="2428875"/>
            <a:ext cx="38687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3200"/>
              <a:t>المنافسون</a:t>
            </a:r>
          </a:p>
        </p:txBody>
      </p:sp>
      <p:sp>
        <p:nvSpPr>
          <p:cNvPr id="8" name="مربع نص 4"/>
          <p:cNvSpPr txBox="1">
            <a:spLocks noChangeArrowheads="1"/>
          </p:cNvSpPr>
          <p:nvPr/>
        </p:nvSpPr>
        <p:spPr bwMode="auto">
          <a:xfrm>
            <a:off x="3482975" y="3000375"/>
            <a:ext cx="38687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3200"/>
              <a:t>الزبائن</a:t>
            </a:r>
          </a:p>
        </p:txBody>
      </p:sp>
      <p:sp>
        <p:nvSpPr>
          <p:cNvPr id="9" name="مربع نص 5"/>
          <p:cNvSpPr txBox="1">
            <a:spLocks noChangeArrowheads="1"/>
          </p:cNvSpPr>
          <p:nvPr/>
        </p:nvSpPr>
        <p:spPr bwMode="auto">
          <a:xfrm>
            <a:off x="3482975" y="3571875"/>
            <a:ext cx="38687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3200"/>
              <a:t>الموردون</a:t>
            </a:r>
          </a:p>
        </p:txBody>
      </p:sp>
      <p:sp>
        <p:nvSpPr>
          <p:cNvPr id="10" name="مربع نص 6"/>
          <p:cNvSpPr txBox="1">
            <a:spLocks noChangeArrowheads="1"/>
          </p:cNvSpPr>
          <p:nvPr/>
        </p:nvSpPr>
        <p:spPr bwMode="auto">
          <a:xfrm>
            <a:off x="3482975" y="4143375"/>
            <a:ext cx="38687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3200"/>
              <a:t>المشرعون</a:t>
            </a:r>
          </a:p>
        </p:txBody>
      </p:sp>
      <p:sp>
        <p:nvSpPr>
          <p:cNvPr id="12" name="مربع نص 7"/>
          <p:cNvSpPr txBox="1">
            <a:spLocks noChangeArrowheads="1"/>
          </p:cNvSpPr>
          <p:nvPr/>
        </p:nvSpPr>
        <p:spPr bwMode="auto">
          <a:xfrm>
            <a:off x="3482975" y="4786313"/>
            <a:ext cx="38687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3200"/>
              <a:t>الشركاء الإستراتيجيون</a:t>
            </a:r>
          </a:p>
        </p:txBody>
      </p:sp>
      <p:sp>
        <p:nvSpPr>
          <p:cNvPr id="13" name="نجمة ذات 4 نقاط 9"/>
          <p:cNvSpPr>
            <a:spLocks noChangeArrowheads="1"/>
          </p:cNvSpPr>
          <p:nvPr/>
        </p:nvSpPr>
        <p:spPr bwMode="auto">
          <a:xfrm>
            <a:off x="7429500" y="2500313"/>
            <a:ext cx="619125" cy="571500"/>
          </a:xfrm>
          <a:prstGeom prst="star4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14" name="نجمة ذات 4 نقاط 10"/>
          <p:cNvSpPr>
            <a:spLocks noChangeArrowheads="1"/>
          </p:cNvSpPr>
          <p:nvPr/>
        </p:nvSpPr>
        <p:spPr bwMode="auto">
          <a:xfrm>
            <a:off x="7429500" y="3071813"/>
            <a:ext cx="619125" cy="571500"/>
          </a:xfrm>
          <a:prstGeom prst="star4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>
              <a:solidFill>
                <a:schemeClr val="dk1"/>
              </a:solidFill>
              <a:latin typeface="+mn-lt"/>
              <a:cs typeface="+mn-cs"/>
            </a:endParaRPr>
          </a:p>
        </p:txBody>
      </p:sp>
      <p:sp>
        <p:nvSpPr>
          <p:cNvPr id="15" name="نجمة ذات 4 نقاط 11"/>
          <p:cNvSpPr>
            <a:spLocks noChangeArrowheads="1"/>
          </p:cNvSpPr>
          <p:nvPr/>
        </p:nvSpPr>
        <p:spPr bwMode="auto">
          <a:xfrm>
            <a:off x="7429500" y="3643313"/>
            <a:ext cx="619125" cy="571500"/>
          </a:xfrm>
          <a:prstGeom prst="star4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>
              <a:solidFill>
                <a:schemeClr val="dk1"/>
              </a:solidFill>
              <a:latin typeface="+mn-lt"/>
              <a:cs typeface="+mn-cs"/>
            </a:endParaRPr>
          </a:p>
        </p:txBody>
      </p:sp>
      <p:sp>
        <p:nvSpPr>
          <p:cNvPr id="16" name="نجمة ذات 4 نقاط 12"/>
          <p:cNvSpPr>
            <a:spLocks noChangeArrowheads="1"/>
          </p:cNvSpPr>
          <p:nvPr/>
        </p:nvSpPr>
        <p:spPr bwMode="auto">
          <a:xfrm>
            <a:off x="7429500" y="4214813"/>
            <a:ext cx="619125" cy="571500"/>
          </a:xfrm>
          <a:prstGeom prst="star4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>
              <a:solidFill>
                <a:schemeClr val="dk1"/>
              </a:solidFill>
              <a:latin typeface="+mn-lt"/>
              <a:cs typeface="+mn-cs"/>
            </a:endParaRPr>
          </a:p>
        </p:txBody>
      </p:sp>
      <p:sp>
        <p:nvSpPr>
          <p:cNvPr id="17" name="نجمة ذات 4 نقاط 13"/>
          <p:cNvSpPr>
            <a:spLocks noChangeArrowheads="1"/>
          </p:cNvSpPr>
          <p:nvPr/>
        </p:nvSpPr>
        <p:spPr bwMode="auto">
          <a:xfrm>
            <a:off x="7429500" y="4786313"/>
            <a:ext cx="619125" cy="571500"/>
          </a:xfrm>
          <a:prstGeom prst="star4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>
              <a:solidFill>
                <a:schemeClr val="dk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وايا قطرية مستديرة 4"/>
          <p:cNvSpPr/>
          <p:nvPr/>
        </p:nvSpPr>
        <p:spPr>
          <a:xfrm>
            <a:off x="5410200" y="152400"/>
            <a:ext cx="4333875" cy="5715000"/>
          </a:xfrm>
          <a:prstGeom prst="round2Diag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600" b="1" dirty="0">
                <a:solidFill>
                  <a:schemeClr val="accent4">
                    <a:lumMod val="50000"/>
                  </a:schemeClr>
                </a:solidFill>
              </a:rPr>
              <a:t>البيئة الخارجية:</a:t>
            </a:r>
          </a:p>
          <a:p>
            <a:pPr>
              <a:buFontTx/>
              <a:buChar char="-"/>
              <a:defRPr/>
            </a:pPr>
            <a:r>
              <a:rPr lang="ar-SA" sz="2800" b="1" dirty="0">
                <a:solidFill>
                  <a:schemeClr val="accent4">
                    <a:lumMod val="50000"/>
                  </a:schemeClr>
                </a:solidFill>
              </a:rPr>
              <a:t>عامة</a:t>
            </a:r>
          </a:p>
          <a:p>
            <a:pPr marL="239713">
              <a:buFontTx/>
              <a:buChar char="-"/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القوى الاقتصادية</a:t>
            </a:r>
          </a:p>
          <a:p>
            <a:pPr marL="239713">
              <a:buFontTx/>
              <a:buChar char="-"/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القوى الاجتماعية والثقافية</a:t>
            </a:r>
          </a:p>
          <a:p>
            <a:pPr marL="239713">
              <a:buFontTx/>
              <a:buChar char="-"/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القوى القانونية والسياسية</a:t>
            </a:r>
          </a:p>
          <a:p>
            <a:pPr marL="239713">
              <a:buFontTx/>
              <a:buChar char="-"/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القوى التكنولوجية</a:t>
            </a:r>
          </a:p>
          <a:p>
            <a:pPr marL="239713">
              <a:buFontTx/>
              <a:buChar char="-"/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ظروف البيئة الطبيعية</a:t>
            </a:r>
          </a:p>
          <a:p>
            <a:pPr marL="239713">
              <a:buFontTx/>
              <a:buChar char="-"/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البعد الدولي</a:t>
            </a:r>
          </a:p>
          <a:p>
            <a:pPr>
              <a:buFontTx/>
              <a:buChar char="-"/>
              <a:defRPr/>
            </a:pPr>
            <a:r>
              <a:rPr lang="ar-SA" sz="2800" b="1" dirty="0">
                <a:solidFill>
                  <a:schemeClr val="accent4">
                    <a:lumMod val="50000"/>
                  </a:schemeClr>
                </a:solidFill>
              </a:rPr>
              <a:t>خاصة</a:t>
            </a: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:</a:t>
            </a:r>
          </a:p>
          <a:p>
            <a:pPr marL="239713">
              <a:buFontTx/>
              <a:buChar char="-"/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المنافسون</a:t>
            </a:r>
          </a:p>
          <a:p>
            <a:pPr marL="239713">
              <a:buFontTx/>
              <a:buChar char="-"/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الزبائن</a:t>
            </a:r>
          </a:p>
          <a:p>
            <a:pPr marL="239713">
              <a:buFontTx/>
              <a:buChar char="-"/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الموردون</a:t>
            </a:r>
          </a:p>
          <a:p>
            <a:pPr marL="239713">
              <a:buFontTx/>
              <a:buChar char="-"/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الشركاء الاستراتيجيين</a:t>
            </a:r>
          </a:p>
          <a:p>
            <a:pPr marL="239713">
              <a:buFontTx/>
              <a:buChar char="-"/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المشرعون</a:t>
            </a:r>
          </a:p>
          <a:p>
            <a:pPr algn="ctr">
              <a:defRPr/>
            </a:pPr>
            <a:endParaRPr lang="ar-SA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وسيلة شرح مع سهم إلى اليسار واليمين 5"/>
          <p:cNvSpPr/>
          <p:nvPr/>
        </p:nvSpPr>
        <p:spPr>
          <a:xfrm>
            <a:off x="2895600" y="2286000"/>
            <a:ext cx="2554287" cy="2428875"/>
          </a:xfrm>
          <a:prstGeom prst="leftRightArrowCallout">
            <a:avLst>
              <a:gd name="adj1" fmla="val 25000"/>
              <a:gd name="adj2" fmla="val 25000"/>
              <a:gd name="adj3" fmla="val 16688"/>
              <a:gd name="adj4" fmla="val 4812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 dirty="0"/>
              <a:t>علاقات التأثير والتأثر</a:t>
            </a:r>
          </a:p>
        </p:txBody>
      </p:sp>
      <p:sp>
        <p:nvSpPr>
          <p:cNvPr id="7" name="مجسم مشطوف الحواف 6"/>
          <p:cNvSpPr/>
          <p:nvPr/>
        </p:nvSpPr>
        <p:spPr>
          <a:xfrm>
            <a:off x="0" y="857250"/>
            <a:ext cx="2941638" cy="4476750"/>
          </a:xfrm>
          <a:prstGeom prst="bevel">
            <a:avLst>
              <a:gd name="adj" fmla="val 849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4000" b="1" dirty="0">
                <a:solidFill>
                  <a:schemeClr val="accent4">
                    <a:lumMod val="50000"/>
                  </a:schemeClr>
                </a:solidFill>
              </a:rPr>
              <a:t>المنظمة</a:t>
            </a:r>
          </a:p>
          <a:p>
            <a:pPr>
              <a:defRPr/>
            </a:pPr>
            <a:r>
              <a:rPr lang="ar-SA" sz="2800" b="1" dirty="0">
                <a:solidFill>
                  <a:schemeClr val="accent4">
                    <a:lumMod val="50000"/>
                  </a:schemeClr>
                </a:solidFill>
              </a:rPr>
              <a:t>- </a:t>
            </a: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العاملون</a:t>
            </a:r>
          </a:p>
          <a:p>
            <a:pPr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- الملاك</a:t>
            </a:r>
          </a:p>
          <a:p>
            <a:pPr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- البيئة المادية</a:t>
            </a:r>
          </a:p>
          <a:p>
            <a:pPr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- مجلس الإدارة</a:t>
            </a:r>
          </a:p>
          <a:p>
            <a:pPr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- الهيكل التنظيمي</a:t>
            </a:r>
          </a:p>
          <a:p>
            <a:pPr>
              <a:defRPr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- الثقافة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16"/>
          <p:cNvSpPr/>
          <p:nvPr/>
        </p:nvSpPr>
        <p:spPr>
          <a:xfrm>
            <a:off x="5562600" y="304800"/>
            <a:ext cx="3405187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ar-SA" sz="4000" kern="0" dirty="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البيئة الداخلية</a:t>
            </a:r>
          </a:p>
        </p:txBody>
      </p:sp>
      <p:sp>
        <p:nvSpPr>
          <p:cNvPr id="19" name="مربع نص 3"/>
          <p:cNvSpPr txBox="1">
            <a:spLocks noChangeArrowheads="1"/>
          </p:cNvSpPr>
          <p:nvPr/>
        </p:nvSpPr>
        <p:spPr bwMode="auto">
          <a:xfrm>
            <a:off x="1703388" y="1500188"/>
            <a:ext cx="673258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 eaLnBrk="0" hangingPunct="0"/>
            <a:r>
              <a:rPr lang="ar-SA" sz="2800"/>
              <a:t>كل ما هو موجود داخل المنظمة من عناصر تؤثر على المنظمة، مثل :</a:t>
            </a:r>
          </a:p>
        </p:txBody>
      </p:sp>
      <p:sp>
        <p:nvSpPr>
          <p:cNvPr id="20" name="مربع نص 4"/>
          <p:cNvSpPr txBox="1">
            <a:spLocks noChangeArrowheads="1"/>
          </p:cNvSpPr>
          <p:nvPr/>
        </p:nvSpPr>
        <p:spPr bwMode="auto">
          <a:xfrm>
            <a:off x="3327400" y="3000375"/>
            <a:ext cx="3714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العمال، الإطارات </a:t>
            </a:r>
          </a:p>
        </p:txBody>
      </p:sp>
      <p:sp>
        <p:nvSpPr>
          <p:cNvPr id="21" name="مربع نص 5"/>
          <p:cNvSpPr txBox="1">
            <a:spLocks noChangeArrowheads="1"/>
          </p:cNvSpPr>
          <p:nvPr/>
        </p:nvSpPr>
        <p:spPr bwMode="auto">
          <a:xfrm>
            <a:off x="3327400" y="3500438"/>
            <a:ext cx="3714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الثقافة</a:t>
            </a:r>
          </a:p>
        </p:txBody>
      </p:sp>
      <p:sp>
        <p:nvSpPr>
          <p:cNvPr id="22" name="مربع نص 6"/>
          <p:cNvSpPr txBox="1">
            <a:spLocks noChangeArrowheads="1"/>
          </p:cNvSpPr>
          <p:nvPr/>
        </p:nvSpPr>
        <p:spPr bwMode="auto">
          <a:xfrm>
            <a:off x="3327400" y="3929063"/>
            <a:ext cx="3714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الهيكل التنظيمي</a:t>
            </a:r>
          </a:p>
        </p:txBody>
      </p:sp>
      <p:sp>
        <p:nvSpPr>
          <p:cNvPr id="23" name="مربع نص 7"/>
          <p:cNvSpPr txBox="1">
            <a:spLocks noChangeArrowheads="1"/>
          </p:cNvSpPr>
          <p:nvPr/>
        </p:nvSpPr>
        <p:spPr bwMode="auto">
          <a:xfrm>
            <a:off x="3327400" y="4357688"/>
            <a:ext cx="3714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تكنولوجيا </a:t>
            </a:r>
          </a:p>
        </p:txBody>
      </p:sp>
      <p:sp>
        <p:nvSpPr>
          <p:cNvPr id="24" name="مربع نص 8"/>
          <p:cNvSpPr txBox="1">
            <a:spLocks noChangeArrowheads="1"/>
          </p:cNvSpPr>
          <p:nvPr/>
        </p:nvSpPr>
        <p:spPr bwMode="auto">
          <a:xfrm>
            <a:off x="3327400" y="4786313"/>
            <a:ext cx="3714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...</a:t>
            </a:r>
          </a:p>
        </p:txBody>
      </p:sp>
      <p:sp>
        <p:nvSpPr>
          <p:cNvPr id="25" name="نجمة ذات 4 نقاط 9"/>
          <p:cNvSpPr>
            <a:spLocks noChangeArrowheads="1"/>
          </p:cNvSpPr>
          <p:nvPr/>
        </p:nvSpPr>
        <p:spPr bwMode="auto">
          <a:xfrm>
            <a:off x="7119938" y="3071813"/>
            <a:ext cx="541337" cy="428625"/>
          </a:xfrm>
          <a:prstGeom prst="star4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26" name="نجمة ذات 4 نقاط 10"/>
          <p:cNvSpPr>
            <a:spLocks noChangeArrowheads="1"/>
          </p:cNvSpPr>
          <p:nvPr/>
        </p:nvSpPr>
        <p:spPr bwMode="auto">
          <a:xfrm>
            <a:off x="7119938" y="3557588"/>
            <a:ext cx="541337" cy="428625"/>
          </a:xfrm>
          <a:prstGeom prst="star4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>
              <a:solidFill>
                <a:schemeClr val="dk1"/>
              </a:solidFill>
              <a:latin typeface="+mn-lt"/>
              <a:cs typeface="+mn-cs"/>
            </a:endParaRPr>
          </a:p>
        </p:txBody>
      </p:sp>
      <p:sp>
        <p:nvSpPr>
          <p:cNvPr id="27" name="نجمة ذات 4 نقاط 11"/>
          <p:cNvSpPr>
            <a:spLocks noChangeArrowheads="1"/>
          </p:cNvSpPr>
          <p:nvPr/>
        </p:nvSpPr>
        <p:spPr bwMode="auto">
          <a:xfrm>
            <a:off x="7119938" y="4029075"/>
            <a:ext cx="541337" cy="428625"/>
          </a:xfrm>
          <a:prstGeom prst="star4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>
              <a:solidFill>
                <a:schemeClr val="dk1"/>
              </a:solidFill>
              <a:latin typeface="+mn-lt"/>
              <a:cs typeface="+mn-cs"/>
            </a:endParaRPr>
          </a:p>
        </p:txBody>
      </p:sp>
      <p:sp>
        <p:nvSpPr>
          <p:cNvPr id="28" name="نجمة ذات 4 نقاط 12"/>
          <p:cNvSpPr>
            <a:spLocks noChangeArrowheads="1"/>
          </p:cNvSpPr>
          <p:nvPr/>
        </p:nvSpPr>
        <p:spPr bwMode="auto">
          <a:xfrm>
            <a:off x="7119938" y="4471988"/>
            <a:ext cx="541337" cy="428625"/>
          </a:xfrm>
          <a:prstGeom prst="star4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>
              <a:solidFill>
                <a:schemeClr val="dk1"/>
              </a:solidFill>
              <a:latin typeface="+mn-lt"/>
              <a:cs typeface="+mn-cs"/>
            </a:endParaRPr>
          </a:p>
        </p:txBody>
      </p:sp>
      <p:sp>
        <p:nvSpPr>
          <p:cNvPr id="29" name="نجمة ذات 4 نقاط 13"/>
          <p:cNvSpPr>
            <a:spLocks noChangeArrowheads="1"/>
          </p:cNvSpPr>
          <p:nvPr/>
        </p:nvSpPr>
        <p:spPr bwMode="auto">
          <a:xfrm>
            <a:off x="7119938" y="4929188"/>
            <a:ext cx="541337" cy="428625"/>
          </a:xfrm>
          <a:prstGeom prst="star4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>
              <a:solidFill>
                <a:schemeClr val="dk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كل بيضاوي 3"/>
          <p:cNvSpPr>
            <a:spLocks noChangeArrowheads="1"/>
          </p:cNvSpPr>
          <p:nvPr/>
        </p:nvSpPr>
        <p:spPr bwMode="auto">
          <a:xfrm>
            <a:off x="762000" y="381000"/>
            <a:ext cx="7696200" cy="5562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>
              <a:solidFill>
                <a:srgbClr val="FFFF00"/>
              </a:solidFill>
            </a:endParaRPr>
          </a:p>
        </p:txBody>
      </p:sp>
      <p:sp>
        <p:nvSpPr>
          <p:cNvPr id="6" name="شكل بيضاوي 2"/>
          <p:cNvSpPr>
            <a:spLocks noChangeArrowheads="1"/>
          </p:cNvSpPr>
          <p:nvPr/>
        </p:nvSpPr>
        <p:spPr bwMode="auto">
          <a:xfrm>
            <a:off x="1857375" y="1143000"/>
            <a:ext cx="5340350" cy="45720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7" name="شكل بيضاوي 1"/>
          <p:cNvSpPr>
            <a:spLocks noChangeArrowheads="1"/>
          </p:cNvSpPr>
          <p:nvPr/>
        </p:nvSpPr>
        <p:spPr bwMode="auto">
          <a:xfrm>
            <a:off x="2941638" y="2071688"/>
            <a:ext cx="3171825" cy="2643187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/>
          </a:p>
        </p:txBody>
      </p:sp>
      <p:cxnSp>
        <p:nvCxnSpPr>
          <p:cNvPr id="8" name="رابط مستقيم 5"/>
          <p:cNvCxnSpPr>
            <a:cxnSpLocks noChangeShapeType="1"/>
            <a:stCxn id="5" idx="0"/>
            <a:endCxn id="6" idx="0"/>
          </p:cNvCxnSpPr>
          <p:nvPr/>
        </p:nvCxnSpPr>
        <p:spPr bwMode="auto">
          <a:xfrm rot="16200000" flipH="1" flipV="1">
            <a:off x="4187825" y="720725"/>
            <a:ext cx="762000" cy="825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9" name="رابط مستقيم 8"/>
          <p:cNvCxnSpPr>
            <a:cxnSpLocks noChangeShapeType="1"/>
          </p:cNvCxnSpPr>
          <p:nvPr/>
        </p:nvCxnSpPr>
        <p:spPr bwMode="auto">
          <a:xfrm rot="10800000" flipV="1">
            <a:off x="6888163" y="1981200"/>
            <a:ext cx="1189037" cy="3762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" name="رابط مستقيم 10"/>
          <p:cNvCxnSpPr>
            <a:cxnSpLocks noChangeShapeType="1"/>
          </p:cNvCxnSpPr>
          <p:nvPr/>
        </p:nvCxnSpPr>
        <p:spPr bwMode="auto">
          <a:xfrm>
            <a:off x="1219200" y="1905000"/>
            <a:ext cx="947738" cy="452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" name="رابط مستقيم 12"/>
          <p:cNvCxnSpPr>
            <a:cxnSpLocks noChangeShapeType="1"/>
          </p:cNvCxnSpPr>
          <p:nvPr/>
        </p:nvCxnSpPr>
        <p:spPr bwMode="auto">
          <a:xfrm>
            <a:off x="6810375" y="4572000"/>
            <a:ext cx="657225" cy="457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" name="رابط مستقيم 14"/>
          <p:cNvCxnSpPr>
            <a:cxnSpLocks noChangeShapeType="1"/>
          </p:cNvCxnSpPr>
          <p:nvPr/>
        </p:nvCxnSpPr>
        <p:spPr bwMode="auto">
          <a:xfrm rot="10800000" flipV="1">
            <a:off x="1676400" y="4572000"/>
            <a:ext cx="534988" cy="381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3" name="رابط مستقيم 16"/>
          <p:cNvCxnSpPr>
            <a:cxnSpLocks noChangeShapeType="1"/>
            <a:stCxn id="6" idx="4"/>
            <a:endCxn id="5" idx="4"/>
          </p:cNvCxnSpPr>
          <p:nvPr/>
        </p:nvCxnSpPr>
        <p:spPr bwMode="auto">
          <a:xfrm rot="16200000" flipH="1">
            <a:off x="4454525" y="5788025"/>
            <a:ext cx="228600" cy="825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4" name="رابط مستقيم 18"/>
          <p:cNvCxnSpPr>
            <a:cxnSpLocks noChangeShapeType="1"/>
            <a:stCxn id="6" idx="0"/>
            <a:endCxn id="7" idx="0"/>
          </p:cNvCxnSpPr>
          <p:nvPr/>
        </p:nvCxnSpPr>
        <p:spPr bwMode="auto">
          <a:xfrm rot="16200000" flipH="1">
            <a:off x="4062413" y="1608138"/>
            <a:ext cx="928687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" name="رابط مستقيم 20"/>
          <p:cNvCxnSpPr>
            <a:cxnSpLocks noChangeShapeType="1"/>
            <a:stCxn id="7" idx="6"/>
            <a:endCxn id="6" idx="6"/>
          </p:cNvCxnSpPr>
          <p:nvPr/>
        </p:nvCxnSpPr>
        <p:spPr bwMode="auto">
          <a:xfrm>
            <a:off x="6113463" y="3394075"/>
            <a:ext cx="1084262" cy="349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6" name="رابط مستقيم 22"/>
          <p:cNvCxnSpPr>
            <a:cxnSpLocks noChangeShapeType="1"/>
            <a:stCxn id="7" idx="2"/>
            <a:endCxn id="26" idx="3"/>
          </p:cNvCxnSpPr>
          <p:nvPr/>
        </p:nvCxnSpPr>
        <p:spPr bwMode="auto">
          <a:xfrm rot="10800000">
            <a:off x="1857375" y="3128963"/>
            <a:ext cx="1084263" cy="2651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" name="رابط مستقيم 24"/>
          <p:cNvCxnSpPr>
            <a:cxnSpLocks noChangeShapeType="1"/>
          </p:cNvCxnSpPr>
          <p:nvPr/>
        </p:nvCxnSpPr>
        <p:spPr bwMode="auto">
          <a:xfrm rot="5400000">
            <a:off x="3130551" y="4719637"/>
            <a:ext cx="857250" cy="619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8" name="رابط مستقيم 26"/>
          <p:cNvCxnSpPr>
            <a:cxnSpLocks noChangeShapeType="1"/>
          </p:cNvCxnSpPr>
          <p:nvPr/>
        </p:nvCxnSpPr>
        <p:spPr bwMode="auto">
          <a:xfrm rot="16200000" flipH="1">
            <a:off x="5408613" y="4510088"/>
            <a:ext cx="714375" cy="6953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9" name="مربع نص 27"/>
          <p:cNvSpPr txBox="1">
            <a:spLocks noChangeArrowheads="1"/>
          </p:cNvSpPr>
          <p:nvPr/>
        </p:nvSpPr>
        <p:spPr bwMode="auto">
          <a:xfrm>
            <a:off x="6810375" y="-142875"/>
            <a:ext cx="286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البيئة الخارجية العامة</a:t>
            </a:r>
          </a:p>
        </p:txBody>
      </p:sp>
      <p:cxnSp>
        <p:nvCxnSpPr>
          <p:cNvPr id="20" name="رابط كسهم مستقيم 19"/>
          <p:cNvCxnSpPr>
            <a:stCxn id="5" idx="7"/>
            <a:endCxn id="19" idx="2"/>
          </p:cNvCxnSpPr>
          <p:nvPr/>
        </p:nvCxnSpPr>
        <p:spPr bwMode="auto">
          <a:xfrm rot="5400000" flipH="1" flipV="1">
            <a:off x="7379494" y="332581"/>
            <a:ext cx="814388" cy="91122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مربع نص 31"/>
          <p:cNvSpPr txBox="1">
            <a:spLocks noChangeArrowheads="1"/>
          </p:cNvSpPr>
          <p:nvPr/>
        </p:nvSpPr>
        <p:spPr bwMode="auto">
          <a:xfrm>
            <a:off x="0" y="-142875"/>
            <a:ext cx="3095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البيئة الخارجية الخاصة</a:t>
            </a:r>
          </a:p>
        </p:txBody>
      </p:sp>
      <p:cxnSp>
        <p:nvCxnSpPr>
          <p:cNvPr id="22" name="رابط كسهم مستقيم 21"/>
          <p:cNvCxnSpPr>
            <a:endCxn id="21" idx="2"/>
          </p:cNvCxnSpPr>
          <p:nvPr/>
        </p:nvCxnSpPr>
        <p:spPr bwMode="auto">
          <a:xfrm rot="16200000" flipV="1">
            <a:off x="1574800" y="354013"/>
            <a:ext cx="1262063" cy="1316037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مربع نص 40"/>
          <p:cNvSpPr txBox="1">
            <a:spLocks noChangeArrowheads="1"/>
          </p:cNvSpPr>
          <p:nvPr/>
        </p:nvSpPr>
        <p:spPr bwMode="auto">
          <a:xfrm>
            <a:off x="2133600" y="5486400"/>
            <a:ext cx="1625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 eaLnBrk="0" hangingPunct="0"/>
            <a:r>
              <a:rPr lang="ar-SA" sz="2000"/>
              <a:t>البيئة الاجتماعية والثقافية</a:t>
            </a:r>
          </a:p>
        </p:txBody>
      </p:sp>
      <p:sp>
        <p:nvSpPr>
          <p:cNvPr id="24" name="مربع نص 41"/>
          <p:cNvSpPr txBox="1">
            <a:spLocks noChangeArrowheads="1"/>
          </p:cNvSpPr>
          <p:nvPr/>
        </p:nvSpPr>
        <p:spPr bwMode="auto">
          <a:xfrm>
            <a:off x="2244725" y="642938"/>
            <a:ext cx="2089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ar-SA" sz="2000"/>
              <a:t>البيئة الدولية</a:t>
            </a:r>
          </a:p>
        </p:txBody>
      </p:sp>
      <p:sp>
        <p:nvSpPr>
          <p:cNvPr id="25" name="مربع نص 42"/>
          <p:cNvSpPr txBox="1">
            <a:spLocks noChangeArrowheads="1"/>
          </p:cNvSpPr>
          <p:nvPr/>
        </p:nvSpPr>
        <p:spPr bwMode="auto">
          <a:xfrm>
            <a:off x="5108575" y="785813"/>
            <a:ext cx="2089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ar-SA" sz="2000"/>
              <a:t>البيئة الاقتصادية</a:t>
            </a:r>
          </a:p>
        </p:txBody>
      </p:sp>
      <p:sp>
        <p:nvSpPr>
          <p:cNvPr id="26" name="مربع نص 43"/>
          <p:cNvSpPr txBox="1">
            <a:spLocks noChangeArrowheads="1"/>
          </p:cNvSpPr>
          <p:nvPr/>
        </p:nvSpPr>
        <p:spPr bwMode="auto">
          <a:xfrm>
            <a:off x="541338" y="2928938"/>
            <a:ext cx="1316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ar-SA" sz="2000"/>
              <a:t>البيئة الطبيعية</a:t>
            </a:r>
          </a:p>
        </p:txBody>
      </p:sp>
      <p:sp>
        <p:nvSpPr>
          <p:cNvPr id="27" name="مربع نص 49"/>
          <p:cNvSpPr txBox="1">
            <a:spLocks noChangeArrowheads="1"/>
          </p:cNvSpPr>
          <p:nvPr/>
        </p:nvSpPr>
        <p:spPr bwMode="auto">
          <a:xfrm>
            <a:off x="7197725" y="3143250"/>
            <a:ext cx="13922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ar-SA" sz="2000"/>
              <a:t>البيئة القانونية والسياسية</a:t>
            </a:r>
          </a:p>
        </p:txBody>
      </p:sp>
      <p:sp>
        <p:nvSpPr>
          <p:cNvPr id="28" name="مربع نص 50"/>
          <p:cNvSpPr txBox="1">
            <a:spLocks noChangeArrowheads="1"/>
          </p:cNvSpPr>
          <p:nvPr/>
        </p:nvSpPr>
        <p:spPr bwMode="auto">
          <a:xfrm>
            <a:off x="5418138" y="5500688"/>
            <a:ext cx="13922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ar-SA" sz="2000"/>
              <a:t>البيئة التكنولوجية</a:t>
            </a:r>
          </a:p>
        </p:txBody>
      </p:sp>
      <p:sp>
        <p:nvSpPr>
          <p:cNvPr id="29" name="مربع نص 54"/>
          <p:cNvSpPr txBox="1">
            <a:spLocks noChangeArrowheads="1"/>
          </p:cNvSpPr>
          <p:nvPr/>
        </p:nvSpPr>
        <p:spPr bwMode="auto">
          <a:xfrm>
            <a:off x="5184775" y="1928813"/>
            <a:ext cx="1625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ar-SA" sz="2400"/>
              <a:t>المنافسون</a:t>
            </a:r>
          </a:p>
        </p:txBody>
      </p:sp>
      <p:sp>
        <p:nvSpPr>
          <p:cNvPr id="30" name="مربع نص 55"/>
          <p:cNvSpPr txBox="1">
            <a:spLocks noChangeArrowheads="1"/>
          </p:cNvSpPr>
          <p:nvPr/>
        </p:nvSpPr>
        <p:spPr bwMode="auto">
          <a:xfrm>
            <a:off x="2244725" y="2000250"/>
            <a:ext cx="162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ar-SA" sz="2400"/>
              <a:t>الزبائن</a:t>
            </a:r>
          </a:p>
        </p:txBody>
      </p:sp>
      <p:sp>
        <p:nvSpPr>
          <p:cNvPr id="31" name="مربع نص 56"/>
          <p:cNvSpPr txBox="1">
            <a:spLocks noChangeArrowheads="1"/>
          </p:cNvSpPr>
          <p:nvPr/>
        </p:nvSpPr>
        <p:spPr bwMode="auto">
          <a:xfrm>
            <a:off x="2011363" y="4214813"/>
            <a:ext cx="1625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ar-SA" sz="2400"/>
              <a:t>الموردون</a:t>
            </a:r>
          </a:p>
        </p:txBody>
      </p:sp>
      <p:sp>
        <p:nvSpPr>
          <p:cNvPr id="32" name="مربع نص 57"/>
          <p:cNvSpPr txBox="1">
            <a:spLocks noChangeArrowheads="1"/>
          </p:cNvSpPr>
          <p:nvPr/>
        </p:nvSpPr>
        <p:spPr bwMode="auto">
          <a:xfrm>
            <a:off x="3792538" y="4786313"/>
            <a:ext cx="17795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ar-SA" sz="2400"/>
              <a:t>الشركاء الإستراتيجيون</a:t>
            </a:r>
          </a:p>
        </p:txBody>
      </p:sp>
      <p:sp>
        <p:nvSpPr>
          <p:cNvPr id="33" name="مربع نص 58"/>
          <p:cNvSpPr txBox="1">
            <a:spLocks noChangeArrowheads="1"/>
          </p:cNvSpPr>
          <p:nvPr/>
        </p:nvSpPr>
        <p:spPr bwMode="auto">
          <a:xfrm>
            <a:off x="5649913" y="3857625"/>
            <a:ext cx="162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ar-SA" sz="2400"/>
              <a:t>المشرعون</a:t>
            </a:r>
          </a:p>
        </p:txBody>
      </p:sp>
      <p:sp>
        <p:nvSpPr>
          <p:cNvPr id="34" name="مربع نص 59"/>
          <p:cNvSpPr txBox="1">
            <a:spLocks noChangeArrowheads="1"/>
          </p:cNvSpPr>
          <p:nvPr/>
        </p:nvSpPr>
        <p:spPr bwMode="auto">
          <a:xfrm>
            <a:off x="3482975" y="2428875"/>
            <a:ext cx="208915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 dirty="0"/>
              <a:t>العاملون</a:t>
            </a:r>
          </a:p>
          <a:p>
            <a:pPr eaLnBrk="0" hangingPunct="0"/>
            <a:r>
              <a:rPr lang="ar-SA" sz="2400" dirty="0"/>
              <a:t>الملاك</a:t>
            </a:r>
          </a:p>
          <a:p>
            <a:pPr eaLnBrk="0" hangingPunct="0"/>
            <a:r>
              <a:rPr lang="ar-SA" sz="2400" dirty="0"/>
              <a:t>الثقافة</a:t>
            </a:r>
          </a:p>
          <a:p>
            <a:pPr eaLnBrk="0" hangingPunct="0"/>
            <a:r>
              <a:rPr lang="ar-SA" sz="2400" dirty="0"/>
              <a:t>الهيكل التنظيمي</a:t>
            </a:r>
          </a:p>
          <a:p>
            <a:pPr eaLnBrk="0" hangingPunct="0"/>
            <a:r>
              <a:rPr lang="ar-SA" sz="2400" dirty="0"/>
              <a:t>...</a:t>
            </a:r>
          </a:p>
        </p:txBody>
      </p:sp>
      <p:sp>
        <p:nvSpPr>
          <p:cNvPr id="35" name="مربع نص 61"/>
          <p:cNvSpPr txBox="1">
            <a:spLocks noChangeArrowheads="1"/>
          </p:cNvSpPr>
          <p:nvPr/>
        </p:nvSpPr>
        <p:spPr bwMode="auto">
          <a:xfrm>
            <a:off x="6553200" y="5486400"/>
            <a:ext cx="286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البيئة الداخلية</a:t>
            </a:r>
          </a:p>
        </p:txBody>
      </p:sp>
      <p:cxnSp>
        <p:nvCxnSpPr>
          <p:cNvPr id="36" name="رابط كسهم مستقيم 35"/>
          <p:cNvCxnSpPr/>
          <p:nvPr/>
        </p:nvCxnSpPr>
        <p:spPr bwMode="auto">
          <a:xfrm>
            <a:off x="5562600" y="4343400"/>
            <a:ext cx="2060575" cy="140017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العلاقة بين البيئة والمنظمة</a:t>
            </a:r>
            <a:endParaRPr lang="ar-SA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915400" cy="4114800"/>
          </a:xfrm>
        </p:spPr>
        <p:txBody>
          <a:bodyPr/>
          <a:lstStyle/>
          <a:p>
            <a:pPr rtl="1"/>
            <a:r>
              <a:rPr lang="ar-SA" sz="2800" dirty="0" smtClean="0">
                <a:ea typeface="Majalla UI"/>
                <a:cs typeface="Majalla UI"/>
              </a:rPr>
              <a:t>المنظمة مطالبة:</a:t>
            </a:r>
          </a:p>
          <a:p>
            <a:pPr lvl="1" rtl="1"/>
            <a:r>
              <a:rPr lang="ar-SA" dirty="0" smtClean="0">
                <a:ea typeface="Majalla UI"/>
                <a:cs typeface="Majalla UI"/>
              </a:rPr>
              <a:t>بفهم عناصر البيئة واتجاهات تحولها</a:t>
            </a:r>
          </a:p>
          <a:p>
            <a:pPr lvl="1" rtl="1"/>
            <a:r>
              <a:rPr lang="ar-SA" dirty="0" smtClean="0">
                <a:ea typeface="Majalla UI"/>
                <a:cs typeface="Majalla UI"/>
              </a:rPr>
              <a:t>اكتساب ميزة تنافسية تضمن لها البقاء مبنية على مهارات محورية</a:t>
            </a:r>
          </a:p>
          <a:p>
            <a:pPr rtl="1"/>
            <a:r>
              <a:rPr lang="ar-SA" sz="2800" dirty="0" smtClean="0">
                <a:ea typeface="Majalla UI"/>
                <a:cs typeface="Majalla UI"/>
              </a:rPr>
              <a:t>البيئة تتميز:</a:t>
            </a:r>
          </a:p>
          <a:p>
            <a:pPr lvl="1" rtl="1"/>
            <a:r>
              <a:rPr lang="ar-SA" dirty="0" smtClean="0">
                <a:ea typeface="Majalla UI"/>
                <a:cs typeface="Majalla UI"/>
              </a:rPr>
              <a:t>التعقيد</a:t>
            </a:r>
          </a:p>
          <a:p>
            <a:pPr lvl="1" rtl="1"/>
            <a:r>
              <a:rPr lang="ar-SA" dirty="0" smtClean="0">
                <a:ea typeface="Majalla UI"/>
                <a:cs typeface="Majalla UI"/>
              </a:rPr>
              <a:t>الديناميكية</a:t>
            </a:r>
          </a:p>
          <a:p>
            <a:pPr lvl="1" rtl="1"/>
            <a:r>
              <a:rPr lang="ar-SA" dirty="0" smtClean="0">
                <a:ea typeface="Majalla UI"/>
                <a:cs typeface="Majalla UI"/>
              </a:rPr>
              <a:t>عدم التأكد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  <a:cs typeface="Arial" pitchFamily="34" charset="0"/>
              </a:rPr>
              <a:t>المميزات الحديثة لمنظمات الأعمال</a:t>
            </a:r>
            <a:endParaRPr lang="ar-SA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8915400" cy="4419600"/>
          </a:xfrm>
        </p:spPr>
        <p:txBody>
          <a:bodyPr/>
          <a:lstStyle/>
          <a:p>
            <a:pPr rtl="1"/>
            <a:r>
              <a:rPr lang="ar-SA" sz="2000" b="1" dirty="0" smtClean="0">
                <a:ea typeface="Majalla UI"/>
                <a:cs typeface="Majalla UI"/>
              </a:rPr>
              <a:t>الالتزام بخدمة الزبائن:</a:t>
            </a:r>
          </a:p>
          <a:p>
            <a:pPr lvl="1" rtl="1"/>
            <a:r>
              <a:rPr lang="ar-SA" sz="2000" dirty="0" smtClean="0">
                <a:ea typeface="Majalla UI"/>
                <a:cs typeface="Majalla UI"/>
              </a:rPr>
              <a:t>فهم رغبات الزبائن</a:t>
            </a:r>
          </a:p>
          <a:p>
            <a:pPr lvl="1" rtl="1"/>
            <a:r>
              <a:rPr lang="ar-SA" sz="2000" dirty="0" smtClean="0">
                <a:ea typeface="Majalla UI"/>
                <a:cs typeface="Majalla UI"/>
              </a:rPr>
              <a:t>إدارة العلاقة مع الزبائن</a:t>
            </a:r>
          </a:p>
          <a:p>
            <a:pPr rtl="1"/>
            <a:r>
              <a:rPr lang="ar-SA" sz="2000" b="1" dirty="0" smtClean="0">
                <a:ea typeface="Majalla UI"/>
                <a:cs typeface="Majalla UI"/>
              </a:rPr>
              <a:t>الالتزام بالجودة</a:t>
            </a:r>
          </a:p>
          <a:p>
            <a:pPr lvl="1" rtl="1"/>
            <a:r>
              <a:rPr lang="ar-SA" sz="2000" dirty="0" smtClean="0">
                <a:ea typeface="Majalla UI"/>
                <a:cs typeface="Majalla UI"/>
              </a:rPr>
              <a:t>تقديم منتج مطابق للمواصفات والمعايير العالمية (</a:t>
            </a:r>
            <a:r>
              <a:rPr lang="fr-FR" sz="2000" dirty="0" smtClean="0">
                <a:ea typeface="Majalla UI"/>
                <a:cs typeface="Majalla UI"/>
              </a:rPr>
              <a:t>ISO</a:t>
            </a:r>
            <a:r>
              <a:rPr lang="ar-SA" sz="2000" dirty="0" smtClean="0">
                <a:ea typeface="Majalla UI"/>
                <a:cs typeface="Majalla UI"/>
              </a:rPr>
              <a:t> مثلا)</a:t>
            </a:r>
          </a:p>
          <a:p>
            <a:pPr lvl="1" rtl="1"/>
            <a:r>
              <a:rPr lang="ar-SA" sz="2000" dirty="0" smtClean="0">
                <a:ea typeface="Majalla UI"/>
                <a:cs typeface="Majalla UI"/>
              </a:rPr>
              <a:t>إدارة الجودة الشاملة</a:t>
            </a:r>
          </a:p>
          <a:p>
            <a:pPr lvl="1" rtl="1"/>
            <a:r>
              <a:rPr lang="ar-SA" sz="2000" dirty="0" smtClean="0">
                <a:ea typeface="Majalla UI"/>
                <a:cs typeface="Majalla UI"/>
              </a:rPr>
              <a:t>التحسين المستمر</a:t>
            </a:r>
          </a:p>
          <a:p>
            <a:pPr rtl="1"/>
            <a:r>
              <a:rPr lang="ar-SA" sz="2000" b="1" dirty="0" smtClean="0">
                <a:ea typeface="Majalla UI"/>
                <a:cs typeface="Majalla UI"/>
              </a:rPr>
              <a:t>توظيف التكنولوجيا لخدمة الجودة</a:t>
            </a:r>
          </a:p>
          <a:p>
            <a:pPr lvl="1" rtl="1"/>
            <a:r>
              <a:rPr lang="ar-SA" sz="2000" dirty="0" smtClean="0">
                <a:ea typeface="Majalla UI"/>
                <a:cs typeface="Majalla UI"/>
              </a:rPr>
              <a:t>مرونة الإنتاج</a:t>
            </a:r>
          </a:p>
          <a:p>
            <a:pPr lvl="1" rtl="1"/>
            <a:r>
              <a:rPr lang="ar-SA" sz="2000" dirty="0" smtClean="0">
                <a:ea typeface="Majalla UI"/>
                <a:cs typeface="Majalla UI"/>
              </a:rPr>
              <a:t>الإنتاج وفق ذوق المستهلك</a:t>
            </a:r>
          </a:p>
          <a:p>
            <a:pPr lvl="1" rtl="1"/>
            <a:r>
              <a:rPr lang="ar-SA" sz="2000" dirty="0" smtClean="0">
                <a:ea typeface="Majalla UI"/>
                <a:cs typeface="Majalla UI"/>
              </a:rPr>
              <a:t>الاعتماد القوي على تصميم المنتج</a:t>
            </a:r>
          </a:p>
          <a:p>
            <a:pPr rtl="1"/>
            <a:endParaRPr lang="ar-SA" sz="2800" dirty="0" smtClean="0">
              <a:ea typeface="Majalla UI"/>
              <a:cs typeface="Majalla UI"/>
            </a:endParaRPr>
          </a:p>
          <a:p>
            <a:pPr rtl="1">
              <a:buFont typeface="Wingdings 2" pitchFamily="18" charset="2"/>
              <a:buNone/>
            </a:pPr>
            <a:endParaRPr lang="ar-SA" sz="2800" dirty="0" smtClean="0">
              <a:ea typeface="Majalla UI"/>
              <a:cs typeface="Majalla UI"/>
            </a:endParaRPr>
          </a:p>
          <a:p>
            <a:pPr lvl="1" rtl="1"/>
            <a:endParaRPr lang="ar-SA" dirty="0" smtClean="0">
              <a:ea typeface="Majalla UI"/>
              <a:cs typeface="Majalla U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800" b="1" dirty="0" smtClean="0">
                <a:ln w="11430"/>
                <a:solidFill>
                  <a:schemeClr val="accent4">
                    <a:lumMod val="5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ثـقافة المنظمة</a:t>
            </a:r>
            <a:endParaRPr lang="ar-SA" sz="4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مربع نص 2"/>
          <p:cNvSpPr txBox="1">
            <a:spLocks noChangeArrowheads="1"/>
          </p:cNvSpPr>
          <p:nvPr/>
        </p:nvSpPr>
        <p:spPr bwMode="auto">
          <a:xfrm>
            <a:off x="1316038" y="2928938"/>
            <a:ext cx="7429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لها أهمية كبرى في الإدارة الحالية</a:t>
            </a:r>
          </a:p>
        </p:txBody>
      </p:sp>
      <p:sp>
        <p:nvSpPr>
          <p:cNvPr id="5" name="مربع نص 3"/>
          <p:cNvSpPr txBox="1">
            <a:spLocks noChangeArrowheads="1"/>
          </p:cNvSpPr>
          <p:nvPr/>
        </p:nvSpPr>
        <p:spPr bwMode="auto">
          <a:xfrm>
            <a:off x="1316038" y="1785938"/>
            <a:ext cx="74295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 dirty="0"/>
              <a:t>هي نظام من القيم والمعتقدات يتقاسمها أعضاء المنظمة وتوجه سلوكهم (ص.128)</a:t>
            </a:r>
          </a:p>
        </p:txBody>
      </p:sp>
      <p:sp>
        <p:nvSpPr>
          <p:cNvPr id="6" name="مربع نص 4"/>
          <p:cNvSpPr txBox="1">
            <a:spLocks noChangeArrowheads="1"/>
          </p:cNvSpPr>
          <p:nvPr/>
        </p:nvSpPr>
        <p:spPr bwMode="auto">
          <a:xfrm>
            <a:off x="6423025" y="4572000"/>
            <a:ext cx="25542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تتأثر بـ 3 عناصر </a:t>
            </a:r>
          </a:p>
        </p:txBody>
      </p:sp>
      <p:sp>
        <p:nvSpPr>
          <p:cNvPr id="7" name="مربع نص 5"/>
          <p:cNvSpPr txBox="1">
            <a:spLocks noChangeArrowheads="1"/>
          </p:cNvSpPr>
          <p:nvPr/>
        </p:nvSpPr>
        <p:spPr bwMode="auto">
          <a:xfrm>
            <a:off x="2011363" y="4000500"/>
            <a:ext cx="286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بيئة الأعمال </a:t>
            </a:r>
          </a:p>
        </p:txBody>
      </p:sp>
      <p:sp>
        <p:nvSpPr>
          <p:cNvPr id="8" name="مربع نص 6"/>
          <p:cNvSpPr txBox="1">
            <a:spLocks noChangeArrowheads="1"/>
          </p:cNvSpPr>
          <p:nvPr/>
        </p:nvSpPr>
        <p:spPr bwMode="auto">
          <a:xfrm>
            <a:off x="1779588" y="4572000"/>
            <a:ext cx="3095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القيادة الإستراتيجية  </a:t>
            </a:r>
          </a:p>
        </p:txBody>
      </p:sp>
      <p:sp>
        <p:nvSpPr>
          <p:cNvPr id="9" name="مربع نص 7"/>
          <p:cNvSpPr txBox="1">
            <a:spLocks noChangeArrowheads="1"/>
          </p:cNvSpPr>
          <p:nvPr/>
        </p:nvSpPr>
        <p:spPr bwMode="auto">
          <a:xfrm>
            <a:off x="619125" y="5214938"/>
            <a:ext cx="4333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التجارب التي مرت بها المنظمة</a:t>
            </a:r>
          </a:p>
        </p:txBody>
      </p:sp>
      <p:cxnSp>
        <p:nvCxnSpPr>
          <p:cNvPr id="10" name="رابط كسهم مستقيم 11"/>
          <p:cNvCxnSpPr>
            <a:cxnSpLocks noChangeShapeType="1"/>
            <a:stCxn id="6" idx="1"/>
            <a:endCxn id="7" idx="3"/>
          </p:cNvCxnSpPr>
          <p:nvPr/>
        </p:nvCxnSpPr>
        <p:spPr bwMode="auto">
          <a:xfrm rot="10800000">
            <a:off x="4875213" y="4262438"/>
            <a:ext cx="1547812" cy="571500"/>
          </a:xfrm>
          <a:prstGeom prst="straightConnector1">
            <a:avLst/>
          </a:prstGeom>
          <a:ln>
            <a:headEnd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رابط كسهم مستقيم 13"/>
          <p:cNvCxnSpPr>
            <a:cxnSpLocks noChangeShapeType="1"/>
            <a:stCxn id="6" idx="1"/>
            <a:endCxn id="8" idx="3"/>
          </p:cNvCxnSpPr>
          <p:nvPr/>
        </p:nvCxnSpPr>
        <p:spPr bwMode="auto">
          <a:xfrm rot="10800000">
            <a:off x="4875213" y="4833938"/>
            <a:ext cx="1547812" cy="1587"/>
          </a:xfrm>
          <a:prstGeom prst="straightConnector1">
            <a:avLst/>
          </a:prstGeom>
          <a:ln>
            <a:headEnd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رابط كسهم مستقيم 15"/>
          <p:cNvCxnSpPr>
            <a:cxnSpLocks noChangeShapeType="1"/>
            <a:stCxn id="6" idx="1"/>
            <a:endCxn id="9" idx="3"/>
          </p:cNvCxnSpPr>
          <p:nvPr/>
        </p:nvCxnSpPr>
        <p:spPr bwMode="auto">
          <a:xfrm rot="10800000" flipV="1">
            <a:off x="4953000" y="4833938"/>
            <a:ext cx="1470025" cy="642937"/>
          </a:xfrm>
          <a:prstGeom prst="straightConnector1">
            <a:avLst/>
          </a:prstGeom>
          <a:ln>
            <a:headEnd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1"/>
          <p:cNvSpPr txBox="1">
            <a:spLocks noChangeArrowheads="1"/>
          </p:cNvSpPr>
          <p:nvPr/>
        </p:nvSpPr>
        <p:spPr bwMode="auto">
          <a:xfrm>
            <a:off x="1703388" y="571500"/>
            <a:ext cx="6577012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3200"/>
              <a:t>لثقافة المنظمة أهمية ودور في أداء المنظمة من حيث أنها :</a:t>
            </a:r>
          </a:p>
        </p:txBody>
      </p:sp>
      <p:sp>
        <p:nvSpPr>
          <p:cNvPr id="5" name="مستطيل مستدير الزوايا 22"/>
          <p:cNvSpPr>
            <a:spLocks noChangeArrowheads="1"/>
          </p:cNvSpPr>
          <p:nvPr/>
        </p:nvSpPr>
        <p:spPr bwMode="auto">
          <a:xfrm>
            <a:off x="928688" y="1928813"/>
            <a:ext cx="696912" cy="264318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6" name="مربع نص 2"/>
          <p:cNvSpPr txBox="1">
            <a:spLocks noChangeArrowheads="1"/>
          </p:cNvSpPr>
          <p:nvPr/>
        </p:nvSpPr>
        <p:spPr bwMode="auto">
          <a:xfrm>
            <a:off x="5184775" y="2143125"/>
            <a:ext cx="3173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بناء إحساس بالتاريخ</a:t>
            </a:r>
          </a:p>
        </p:txBody>
      </p:sp>
      <p:sp>
        <p:nvSpPr>
          <p:cNvPr id="7" name="مربع نص 3"/>
          <p:cNvSpPr txBox="1">
            <a:spLocks noChangeArrowheads="1"/>
          </p:cNvSpPr>
          <p:nvPr/>
        </p:nvSpPr>
        <p:spPr bwMode="auto">
          <a:xfrm>
            <a:off x="5418138" y="2643188"/>
            <a:ext cx="29400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تولد شعورا بالتوحد</a:t>
            </a:r>
          </a:p>
        </p:txBody>
      </p:sp>
      <p:sp>
        <p:nvSpPr>
          <p:cNvPr id="8" name="مربع نص 4"/>
          <p:cNvSpPr txBox="1">
            <a:spLocks noChangeArrowheads="1"/>
          </p:cNvSpPr>
          <p:nvPr/>
        </p:nvSpPr>
        <p:spPr bwMode="auto">
          <a:xfrm>
            <a:off x="5184775" y="3143250"/>
            <a:ext cx="3173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تنمي الإحساس بالعضوية</a:t>
            </a:r>
          </a:p>
        </p:txBody>
      </p:sp>
      <p:sp>
        <p:nvSpPr>
          <p:cNvPr id="9" name="مربع نص 5"/>
          <p:cNvSpPr txBox="1">
            <a:spLocks noChangeArrowheads="1"/>
          </p:cNvSpPr>
          <p:nvPr/>
        </p:nvSpPr>
        <p:spPr bwMode="auto">
          <a:xfrm>
            <a:off x="4953000" y="3752850"/>
            <a:ext cx="34051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تساعد على تبادل الأعضاء</a:t>
            </a:r>
          </a:p>
        </p:txBody>
      </p:sp>
      <p:sp>
        <p:nvSpPr>
          <p:cNvPr id="10" name="مربع نص 6"/>
          <p:cNvSpPr txBox="1">
            <a:spLocks noChangeArrowheads="1"/>
          </p:cNvSpPr>
          <p:nvPr/>
        </p:nvSpPr>
        <p:spPr bwMode="auto">
          <a:xfrm>
            <a:off x="1238250" y="2181225"/>
            <a:ext cx="2632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fr-FR" sz="2400" b="1">
                <a:solidFill>
                  <a:srgbClr val="FF0000"/>
                </a:solidFill>
              </a:rPr>
              <a:t>H</a:t>
            </a:r>
            <a:r>
              <a:rPr lang="fr-FR" sz="2400"/>
              <a:t>ISTORY</a:t>
            </a:r>
            <a:endParaRPr lang="ar-SA" sz="2400"/>
          </a:p>
        </p:txBody>
      </p:sp>
      <p:sp>
        <p:nvSpPr>
          <p:cNvPr id="11" name="مربع نص 7"/>
          <p:cNvSpPr txBox="1">
            <a:spLocks noChangeArrowheads="1"/>
          </p:cNvSpPr>
          <p:nvPr/>
        </p:nvSpPr>
        <p:spPr bwMode="auto">
          <a:xfrm>
            <a:off x="1238250" y="2752725"/>
            <a:ext cx="2632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fr-FR" sz="2400" b="1">
                <a:solidFill>
                  <a:srgbClr val="FF0000"/>
                </a:solidFill>
              </a:rPr>
              <a:t>O</a:t>
            </a:r>
            <a:r>
              <a:rPr lang="fr-FR" sz="2400"/>
              <a:t>NENESS</a:t>
            </a:r>
            <a:endParaRPr lang="ar-SA" sz="2400"/>
          </a:p>
        </p:txBody>
      </p:sp>
      <p:sp>
        <p:nvSpPr>
          <p:cNvPr id="12" name="مربع نص 8"/>
          <p:cNvSpPr txBox="1">
            <a:spLocks noChangeArrowheads="1"/>
          </p:cNvSpPr>
          <p:nvPr/>
        </p:nvSpPr>
        <p:spPr bwMode="auto">
          <a:xfrm>
            <a:off x="1238250" y="3181350"/>
            <a:ext cx="2632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fr-FR" sz="2400" b="1">
                <a:solidFill>
                  <a:srgbClr val="FF0000"/>
                </a:solidFill>
              </a:rPr>
              <a:t>M</a:t>
            </a:r>
            <a:r>
              <a:rPr lang="fr-FR" sz="2400"/>
              <a:t>EMBERSHIP</a:t>
            </a:r>
            <a:endParaRPr lang="ar-SA" sz="2400"/>
          </a:p>
        </p:txBody>
      </p:sp>
      <p:sp>
        <p:nvSpPr>
          <p:cNvPr id="13" name="مربع نص 9"/>
          <p:cNvSpPr txBox="1">
            <a:spLocks noChangeArrowheads="1"/>
          </p:cNvSpPr>
          <p:nvPr/>
        </p:nvSpPr>
        <p:spPr bwMode="auto">
          <a:xfrm>
            <a:off x="1238250" y="3786188"/>
            <a:ext cx="2632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fr-FR" sz="2400" b="1">
                <a:solidFill>
                  <a:srgbClr val="FF0000"/>
                </a:solidFill>
              </a:rPr>
              <a:t>E</a:t>
            </a:r>
            <a:r>
              <a:rPr lang="fr-FR" sz="2400"/>
              <a:t>XCHANGE</a:t>
            </a:r>
            <a:endParaRPr lang="ar-SA" sz="2400"/>
          </a:p>
        </p:txBody>
      </p:sp>
      <p:cxnSp>
        <p:nvCxnSpPr>
          <p:cNvPr id="14" name="رابط كسهم مستقيم 11"/>
          <p:cNvCxnSpPr>
            <a:cxnSpLocks noChangeShapeType="1"/>
          </p:cNvCxnSpPr>
          <p:nvPr/>
        </p:nvCxnSpPr>
        <p:spPr bwMode="auto">
          <a:xfrm rot="10800000" flipV="1">
            <a:off x="3173413" y="2500313"/>
            <a:ext cx="27082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15" name="رابط كسهم مستقيم 12"/>
          <p:cNvCxnSpPr>
            <a:cxnSpLocks noChangeShapeType="1"/>
          </p:cNvCxnSpPr>
          <p:nvPr/>
        </p:nvCxnSpPr>
        <p:spPr bwMode="auto">
          <a:xfrm rot="10800000" flipV="1">
            <a:off x="3251200" y="3000375"/>
            <a:ext cx="2630488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16" name="رابط كسهم مستقيم 13"/>
          <p:cNvCxnSpPr>
            <a:cxnSpLocks noChangeShapeType="1"/>
          </p:cNvCxnSpPr>
          <p:nvPr/>
        </p:nvCxnSpPr>
        <p:spPr bwMode="auto">
          <a:xfrm rot="10800000">
            <a:off x="3405188" y="4000500"/>
            <a:ext cx="18573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17" name="رابط كسهم مستقيم 14"/>
          <p:cNvCxnSpPr>
            <a:cxnSpLocks noChangeShapeType="1"/>
          </p:cNvCxnSpPr>
          <p:nvPr/>
        </p:nvCxnSpPr>
        <p:spPr bwMode="auto">
          <a:xfrm rot="10800000">
            <a:off x="3636963" y="3429000"/>
            <a:ext cx="1703387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1"/>
          <p:cNvSpPr txBox="1">
            <a:spLocks noChangeArrowheads="1"/>
          </p:cNvSpPr>
          <p:nvPr/>
        </p:nvSpPr>
        <p:spPr bwMode="auto">
          <a:xfrm>
            <a:off x="1857375" y="762000"/>
            <a:ext cx="58816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ar-SA" sz="2800" b="1" dirty="0"/>
              <a:t>ثقافة المنظمة تظهر في مستويين اثنين </a:t>
            </a:r>
          </a:p>
        </p:txBody>
      </p:sp>
      <p:sp>
        <p:nvSpPr>
          <p:cNvPr id="5" name="مربع نص 2"/>
          <p:cNvSpPr txBox="1">
            <a:spLocks noChangeArrowheads="1"/>
          </p:cNvSpPr>
          <p:nvPr/>
        </p:nvSpPr>
        <p:spPr bwMode="auto">
          <a:xfrm>
            <a:off x="5803900" y="2262188"/>
            <a:ext cx="27860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ثقافة (ظاهرة) مرئية</a:t>
            </a:r>
          </a:p>
        </p:txBody>
      </p:sp>
      <p:sp>
        <p:nvSpPr>
          <p:cNvPr id="6" name="مربع نص 3"/>
          <p:cNvSpPr txBox="1">
            <a:spLocks noChangeArrowheads="1"/>
          </p:cNvSpPr>
          <p:nvPr/>
        </p:nvSpPr>
        <p:spPr bwMode="auto">
          <a:xfrm>
            <a:off x="850900" y="2357438"/>
            <a:ext cx="27860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ar-SA" sz="2800"/>
              <a:t>ثقافة جوهرية</a:t>
            </a:r>
          </a:p>
        </p:txBody>
      </p:sp>
      <p:cxnSp>
        <p:nvCxnSpPr>
          <p:cNvPr id="7" name="رابط كسهم مستقيم 5"/>
          <p:cNvCxnSpPr>
            <a:cxnSpLocks noChangeShapeType="1"/>
            <a:stCxn id="4" idx="2"/>
            <a:endCxn id="5" idx="0"/>
          </p:cNvCxnSpPr>
          <p:nvPr/>
        </p:nvCxnSpPr>
        <p:spPr bwMode="auto">
          <a:xfrm rot="16200000" flipH="1">
            <a:off x="5510212" y="574676"/>
            <a:ext cx="976313" cy="2398712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" name="رابط كسهم مستقيم 7"/>
          <p:cNvCxnSpPr>
            <a:cxnSpLocks noChangeShapeType="1"/>
            <a:stCxn id="4" idx="2"/>
            <a:endCxn id="6" idx="0"/>
          </p:cNvCxnSpPr>
          <p:nvPr/>
        </p:nvCxnSpPr>
        <p:spPr bwMode="auto">
          <a:xfrm rot="5400000">
            <a:off x="2986087" y="544513"/>
            <a:ext cx="1071563" cy="2554288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9" name="مربع نص 9"/>
          <p:cNvSpPr txBox="1">
            <a:spLocks noChangeArrowheads="1"/>
          </p:cNvSpPr>
          <p:nvPr/>
        </p:nvSpPr>
        <p:spPr bwMode="auto">
          <a:xfrm>
            <a:off x="4953000" y="3690938"/>
            <a:ext cx="39465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buFont typeface="Wingdings" pitchFamily="2" charset="2"/>
              <a:buChar char="ü"/>
            </a:pPr>
            <a:r>
              <a:rPr lang="ar-SA" sz="2800"/>
              <a:t> سلوك الأفراد في العمل</a:t>
            </a:r>
          </a:p>
          <a:p>
            <a:pPr algn="just" eaLnBrk="0" hangingPunct="0">
              <a:buFont typeface="Wingdings" pitchFamily="2" charset="2"/>
              <a:buChar char="ü"/>
            </a:pPr>
            <a:r>
              <a:rPr lang="ar-SA" sz="2800"/>
              <a:t> وفي العلاقات بين العامليـن</a:t>
            </a:r>
          </a:p>
          <a:p>
            <a:pPr algn="just" eaLnBrk="0" hangingPunct="0">
              <a:buFont typeface="Wingdings" pitchFamily="2" charset="2"/>
              <a:buChar char="ü"/>
            </a:pPr>
            <a:r>
              <a:rPr lang="ar-SA" sz="2800"/>
              <a:t> أسلوب التعامل مع الزبائـن</a:t>
            </a:r>
          </a:p>
          <a:p>
            <a:pPr algn="just" eaLnBrk="0" hangingPunct="0">
              <a:buFont typeface="Wingdings" pitchFamily="2" charset="2"/>
              <a:buChar char="ü"/>
            </a:pPr>
            <a:r>
              <a:rPr lang="ar-SA" sz="2800"/>
              <a:t> حكايات، رموز، أبطال</a:t>
            </a:r>
          </a:p>
          <a:p>
            <a:pPr algn="just" eaLnBrk="0" hangingPunct="0">
              <a:buFont typeface="Wingdings" pitchFamily="2" charset="2"/>
              <a:buChar char="ü"/>
            </a:pPr>
            <a:r>
              <a:rPr lang="ar-SA" sz="2800"/>
              <a:t> ...</a:t>
            </a:r>
          </a:p>
          <a:p>
            <a:pPr algn="just" eaLnBrk="0" hangingPunct="0"/>
            <a:endParaRPr lang="ar-SA"/>
          </a:p>
        </p:txBody>
      </p:sp>
      <p:sp>
        <p:nvSpPr>
          <p:cNvPr id="10" name="مربع نص 10"/>
          <p:cNvSpPr txBox="1">
            <a:spLocks noChangeArrowheads="1"/>
          </p:cNvSpPr>
          <p:nvPr/>
        </p:nvSpPr>
        <p:spPr bwMode="auto">
          <a:xfrm>
            <a:off x="5727700" y="3000375"/>
            <a:ext cx="23987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تظهر في </a:t>
            </a:r>
          </a:p>
        </p:txBody>
      </p:sp>
      <p:sp>
        <p:nvSpPr>
          <p:cNvPr id="11" name="مربع نص 11"/>
          <p:cNvSpPr txBox="1">
            <a:spLocks noChangeArrowheads="1"/>
          </p:cNvSpPr>
          <p:nvPr/>
        </p:nvSpPr>
        <p:spPr bwMode="auto">
          <a:xfrm>
            <a:off x="619125" y="3690938"/>
            <a:ext cx="3017838" cy="209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 typeface="Wingdings" pitchFamily="2" charset="2"/>
              <a:buChar char="ü"/>
            </a:pPr>
            <a:r>
              <a:rPr lang="ar-SA" sz="2800"/>
              <a:t> القيم الجوهرية</a:t>
            </a:r>
          </a:p>
          <a:p>
            <a:pPr eaLnBrk="0" hangingPunct="0">
              <a:buFont typeface="Wingdings" pitchFamily="2" charset="2"/>
              <a:buChar char="ü"/>
            </a:pPr>
            <a:r>
              <a:rPr lang="ar-SA" sz="2800"/>
              <a:t> المعتقدات حول السلوك</a:t>
            </a:r>
          </a:p>
          <a:p>
            <a:pPr eaLnBrk="0" hangingPunct="0">
              <a:buFont typeface="Wingdings" pitchFamily="2" charset="2"/>
              <a:buChar char="ü"/>
            </a:pPr>
            <a:r>
              <a:rPr lang="ar-SA" sz="2800"/>
              <a:t> ...</a:t>
            </a:r>
          </a:p>
          <a:p>
            <a:pPr eaLnBrk="0" hangingPunct="0"/>
            <a:endParaRPr lang="ar-SA"/>
          </a:p>
        </p:txBody>
      </p:sp>
      <p:sp>
        <p:nvSpPr>
          <p:cNvPr id="12" name="مربع نص 12"/>
          <p:cNvSpPr txBox="1">
            <a:spLocks noChangeArrowheads="1"/>
          </p:cNvSpPr>
          <p:nvPr/>
        </p:nvSpPr>
        <p:spPr bwMode="auto">
          <a:xfrm>
            <a:off x="1238250" y="3000375"/>
            <a:ext cx="2166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/>
              <a:t>وتشمل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الإدارة على أساس القيم (الموجهة بالقيم)</a:t>
            </a:r>
            <a:b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ar-SA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مربع نص 2"/>
          <p:cNvSpPr txBox="1">
            <a:spLocks noChangeArrowheads="1"/>
          </p:cNvSpPr>
          <p:nvPr/>
        </p:nvSpPr>
        <p:spPr bwMode="auto">
          <a:xfrm>
            <a:off x="774700" y="1119188"/>
            <a:ext cx="820261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ar-SA" sz="2800" dirty="0"/>
              <a:t>هي ”الإدارة التي تقوم بتطوير وبث وإيصال وسن</a:t>
            </a:r>
            <a:r>
              <a:rPr lang="en-US" sz="2800" dirty="0"/>
              <a:t> </a:t>
            </a:r>
            <a:r>
              <a:rPr lang="ar-SA" sz="2800" dirty="0"/>
              <a:t>القيم ونشرها في المنظمة“ </a:t>
            </a:r>
            <a:r>
              <a:rPr lang="ar-SA" sz="2800" dirty="0" err="1"/>
              <a:t>ص</a:t>
            </a:r>
            <a:r>
              <a:rPr lang="ar-SA" sz="2800" dirty="0"/>
              <a:t>.132.</a:t>
            </a:r>
          </a:p>
        </p:txBody>
      </p:sp>
      <p:sp>
        <p:nvSpPr>
          <p:cNvPr id="5" name="مربع نص 3"/>
          <p:cNvSpPr txBox="1">
            <a:spLocks noChangeArrowheads="1"/>
          </p:cNvSpPr>
          <p:nvPr/>
        </p:nvSpPr>
        <p:spPr bwMode="auto">
          <a:xfrm>
            <a:off x="619125" y="2405063"/>
            <a:ext cx="8435975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ar-SA" sz="2800"/>
              <a:t>التنوع = الاختلافات الموجودة بين الأفراد في المنظمة من حيث العمر، أو الجنس، أو العرق، أو الأقلية، أو الدين أو القدرة الجسمية أو توجهات الفرد السياسية أو الاجتماعية أو غيرها ” ص. 133 .</a:t>
            </a:r>
          </a:p>
        </p:txBody>
      </p:sp>
      <p:sp>
        <p:nvSpPr>
          <p:cNvPr id="6" name="مربع نص 4"/>
          <p:cNvSpPr txBox="1">
            <a:spLocks noChangeArrowheads="1"/>
          </p:cNvSpPr>
          <p:nvPr/>
        </p:nvSpPr>
        <p:spPr bwMode="auto">
          <a:xfrm>
            <a:off x="619125" y="4119563"/>
            <a:ext cx="8358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ar-SA" sz="2800"/>
              <a:t>ازداد التنوع حدة مع العولمة حيث أصبح الحديث عن تنوع الثقافات. </a:t>
            </a:r>
          </a:p>
        </p:txBody>
      </p:sp>
      <p:sp>
        <p:nvSpPr>
          <p:cNvPr id="7" name="مربع نص 5"/>
          <p:cNvSpPr txBox="1">
            <a:spLocks noChangeArrowheads="1"/>
          </p:cNvSpPr>
          <p:nvPr/>
        </p:nvSpPr>
        <p:spPr bwMode="auto">
          <a:xfrm>
            <a:off x="2630488" y="4800600"/>
            <a:ext cx="62690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ar-SA" sz="2800"/>
              <a:t>التنوع = مصدر للتفوق إذا حسن استغلاله .</a:t>
            </a:r>
          </a:p>
        </p:txBody>
      </p:sp>
      <p:sp>
        <p:nvSpPr>
          <p:cNvPr id="8" name="مربع نص 6"/>
          <p:cNvSpPr txBox="1">
            <a:spLocks noChangeArrowheads="1"/>
          </p:cNvSpPr>
          <p:nvPr/>
        </p:nvSpPr>
        <p:spPr bwMode="auto">
          <a:xfrm>
            <a:off x="2708275" y="5410200"/>
            <a:ext cx="62690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ar-SA" sz="2800"/>
              <a:t>التنوع = مصدر لمشكل إن لم يحسن استغلاله.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6600" b="1" kern="0" dirty="0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العولمة</a:t>
            </a:r>
            <a:endParaRPr lang="ar-SA" sz="6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مربع نص 7"/>
          <p:cNvSpPr txBox="1">
            <a:spLocks noChangeArrowheads="1"/>
          </p:cNvSpPr>
          <p:nvPr/>
        </p:nvSpPr>
        <p:spPr bwMode="auto">
          <a:xfrm>
            <a:off x="2322513" y="1571625"/>
            <a:ext cx="54165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 dirty="0">
                <a:hlinkClick r:id="rId2" action="ppaction://hlinksldjump"/>
              </a:rPr>
              <a:t>العولمة وإدارة الأعمال الدولية </a:t>
            </a:r>
            <a:endParaRPr lang="ar-SA" sz="2800" dirty="0"/>
          </a:p>
        </p:txBody>
      </p:sp>
      <p:sp>
        <p:nvSpPr>
          <p:cNvPr id="5" name="مربع نص 8"/>
          <p:cNvSpPr txBox="1">
            <a:spLocks noChangeArrowheads="1"/>
          </p:cNvSpPr>
          <p:nvPr/>
        </p:nvSpPr>
        <p:spPr bwMode="auto">
          <a:xfrm>
            <a:off x="2244725" y="2071688"/>
            <a:ext cx="54165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 dirty="0">
                <a:hlinkClick r:id="rId3" action="ppaction://hlinksldjump"/>
              </a:rPr>
              <a:t>أبعاد بيئة الأعمال الدولية</a:t>
            </a:r>
            <a:endParaRPr lang="ar-SA" sz="2800" dirty="0"/>
          </a:p>
        </p:txBody>
      </p:sp>
      <p:sp>
        <p:nvSpPr>
          <p:cNvPr id="6" name="مربع نص 9"/>
          <p:cNvSpPr txBox="1">
            <a:spLocks noChangeArrowheads="1"/>
          </p:cNvSpPr>
          <p:nvPr/>
        </p:nvSpPr>
        <p:spPr bwMode="auto">
          <a:xfrm>
            <a:off x="2244725" y="2643188"/>
            <a:ext cx="54165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>
                <a:hlinkClick r:id="rId4" action="ppaction://hlinksldjump"/>
              </a:rPr>
              <a:t>أنماط الأعمال الدولية</a:t>
            </a:r>
            <a:endParaRPr lang="ar-SA" sz="2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  <a:t>العولمة وإدارة الأعمال الدولية </a:t>
            </a:r>
            <a:br>
              <a:rPr lang="ar-SA" sz="3200" b="1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ar-SA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مربع نص 3"/>
          <p:cNvSpPr txBox="1">
            <a:spLocks noChangeArrowheads="1"/>
          </p:cNvSpPr>
          <p:nvPr/>
        </p:nvSpPr>
        <p:spPr bwMode="auto">
          <a:xfrm>
            <a:off x="1470025" y="1357313"/>
            <a:ext cx="69659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العالم اليوم في مرحلة تتشابك فيها العلاقات الاقتصادية الدولية من </a:t>
            </a:r>
          </a:p>
        </p:txBody>
      </p:sp>
      <p:sp>
        <p:nvSpPr>
          <p:cNvPr id="6" name="مربع نص 4"/>
          <p:cNvSpPr txBox="1">
            <a:spLocks noChangeArrowheads="1"/>
          </p:cNvSpPr>
          <p:nvPr/>
        </p:nvSpPr>
        <p:spPr bwMode="auto">
          <a:xfrm>
            <a:off x="4953000" y="2000250"/>
            <a:ext cx="2863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إنتاج</a:t>
            </a:r>
          </a:p>
        </p:txBody>
      </p:sp>
      <p:sp>
        <p:nvSpPr>
          <p:cNvPr id="7" name="مربع نص 5"/>
          <p:cNvSpPr txBox="1">
            <a:spLocks noChangeArrowheads="1"/>
          </p:cNvSpPr>
          <p:nvPr/>
        </p:nvSpPr>
        <p:spPr bwMode="auto">
          <a:xfrm>
            <a:off x="4953000" y="2357438"/>
            <a:ext cx="28638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تسويق</a:t>
            </a:r>
          </a:p>
        </p:txBody>
      </p:sp>
      <p:sp>
        <p:nvSpPr>
          <p:cNvPr id="8" name="مربع نص 6"/>
          <p:cNvSpPr txBox="1">
            <a:spLocks noChangeArrowheads="1"/>
          </p:cNvSpPr>
          <p:nvPr/>
        </p:nvSpPr>
        <p:spPr bwMode="auto">
          <a:xfrm>
            <a:off x="5030788" y="2714625"/>
            <a:ext cx="2863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منافسة</a:t>
            </a:r>
          </a:p>
        </p:txBody>
      </p:sp>
      <p:sp>
        <p:nvSpPr>
          <p:cNvPr id="9" name="مربع نص 7"/>
          <p:cNvSpPr txBox="1">
            <a:spLocks noChangeArrowheads="1"/>
          </p:cNvSpPr>
          <p:nvPr/>
        </p:nvSpPr>
        <p:spPr bwMode="auto">
          <a:xfrm>
            <a:off x="4953000" y="2967038"/>
            <a:ext cx="28638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...</a:t>
            </a:r>
          </a:p>
        </p:txBody>
      </p:sp>
      <p:sp>
        <p:nvSpPr>
          <p:cNvPr id="10" name="سهم إلى اليسار 8"/>
          <p:cNvSpPr>
            <a:spLocks noChangeArrowheads="1"/>
          </p:cNvSpPr>
          <p:nvPr/>
        </p:nvSpPr>
        <p:spPr bwMode="auto">
          <a:xfrm>
            <a:off x="5959475" y="2428875"/>
            <a:ext cx="309563" cy="642938"/>
          </a:xfrm>
          <a:prstGeom prst="leftArrow">
            <a:avLst>
              <a:gd name="adj1" fmla="val 50000"/>
              <a:gd name="adj2" fmla="val 5000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11" name="مربع نص 9"/>
          <p:cNvSpPr txBox="1">
            <a:spLocks noChangeArrowheads="1"/>
          </p:cNvSpPr>
          <p:nvPr/>
        </p:nvSpPr>
        <p:spPr bwMode="auto">
          <a:xfrm>
            <a:off x="387350" y="2500313"/>
            <a:ext cx="54165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زيادة تأثر الاقتصاد العالمي بتداخل هذه العلاقات </a:t>
            </a:r>
          </a:p>
        </p:txBody>
      </p:sp>
      <p:sp>
        <p:nvSpPr>
          <p:cNvPr id="12" name="سهم للأسفل 10"/>
          <p:cNvSpPr>
            <a:spLocks noChangeArrowheads="1"/>
          </p:cNvSpPr>
          <p:nvPr/>
        </p:nvSpPr>
        <p:spPr bwMode="auto">
          <a:xfrm>
            <a:off x="2863850" y="3071813"/>
            <a:ext cx="1935163" cy="785812"/>
          </a:xfrm>
          <a:prstGeom prst="downArrow">
            <a:avLst>
              <a:gd name="adj1" fmla="val 50000"/>
              <a:gd name="adj2" fmla="val 5000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13" name="مربع نص 11"/>
          <p:cNvSpPr txBox="1">
            <a:spLocks noChangeArrowheads="1"/>
          </p:cNvSpPr>
          <p:nvPr/>
        </p:nvSpPr>
        <p:spPr bwMode="auto">
          <a:xfrm>
            <a:off x="1625600" y="3929063"/>
            <a:ext cx="41783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ar-SA" sz="2400"/>
              <a:t>العالم اليوم في مرحلة العولمة</a:t>
            </a:r>
          </a:p>
        </p:txBody>
      </p:sp>
      <p:sp>
        <p:nvSpPr>
          <p:cNvPr id="14" name="قوس كبير أيسر 12"/>
          <p:cNvSpPr>
            <a:spLocks/>
          </p:cNvSpPr>
          <p:nvPr/>
        </p:nvSpPr>
        <p:spPr bwMode="auto">
          <a:xfrm>
            <a:off x="6346825" y="2143125"/>
            <a:ext cx="153988" cy="1214438"/>
          </a:xfrm>
          <a:prstGeom prst="leftBrace">
            <a:avLst>
              <a:gd name="adj1" fmla="val 8398"/>
              <a:gd name="adj2" fmla="val 50000"/>
            </a:avLst>
          </a:prstGeom>
          <a:ln>
            <a:headEnd/>
            <a:tailEnd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15" name="مربع نص 13"/>
          <p:cNvSpPr txBox="1">
            <a:spLocks noChangeArrowheads="1"/>
          </p:cNvSpPr>
          <p:nvPr/>
        </p:nvSpPr>
        <p:spPr bwMode="auto">
          <a:xfrm>
            <a:off x="1935163" y="5286375"/>
            <a:ext cx="34829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تتأثر إدارة الأعمال بهذا الوضع</a:t>
            </a:r>
          </a:p>
        </p:txBody>
      </p:sp>
      <p:sp>
        <p:nvSpPr>
          <p:cNvPr id="16" name="سهم للأسفل 14"/>
          <p:cNvSpPr>
            <a:spLocks noChangeArrowheads="1"/>
          </p:cNvSpPr>
          <p:nvPr/>
        </p:nvSpPr>
        <p:spPr bwMode="auto">
          <a:xfrm>
            <a:off x="2863850" y="4429125"/>
            <a:ext cx="1935163" cy="785813"/>
          </a:xfrm>
          <a:prstGeom prst="downArrow">
            <a:avLst>
              <a:gd name="adj1" fmla="val 50000"/>
              <a:gd name="adj2" fmla="val 5000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 rtl="0" eaLnBrk="0" hangingPunct="0"/>
            <a:endParaRPr lang="ar-SA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27"/>
          <p:cNvGrpSpPr>
            <a:grpSpLocks/>
          </p:cNvGrpSpPr>
          <p:nvPr/>
        </p:nvGrpSpPr>
        <p:grpSpPr bwMode="auto">
          <a:xfrm>
            <a:off x="928688" y="714375"/>
            <a:ext cx="6732587" cy="5462588"/>
            <a:chOff x="428596" y="714356"/>
            <a:chExt cx="6215106" cy="5462325"/>
          </a:xfrm>
        </p:grpSpPr>
        <p:sp>
          <p:nvSpPr>
            <p:cNvPr id="5" name="شكل بيضاوي 4"/>
            <p:cNvSpPr/>
            <p:nvPr/>
          </p:nvSpPr>
          <p:spPr bwMode="auto">
            <a:xfrm>
              <a:off x="1000100" y="714356"/>
              <a:ext cx="5643602" cy="471490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1"/>
            <a:lstStyle/>
            <a:p>
              <a:pPr algn="l" rtl="0" eaLnBrk="0" hangingPunct="0">
                <a:defRPr/>
              </a:pPr>
              <a:endParaRPr lang="ar-SA">
                <a:solidFill>
                  <a:schemeClr val="tx1"/>
                </a:solidFill>
              </a:endParaRPr>
            </a:p>
          </p:txBody>
        </p:sp>
        <p:sp>
          <p:nvSpPr>
            <p:cNvPr id="6" name="شكل بيضاوي 5"/>
            <p:cNvSpPr/>
            <p:nvPr/>
          </p:nvSpPr>
          <p:spPr bwMode="auto">
            <a:xfrm>
              <a:off x="3072324" y="2428773"/>
              <a:ext cx="1570996" cy="1285813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/>
            <a:lstStyle/>
            <a:p>
              <a:pPr algn="l" rtl="0" eaLnBrk="0" hangingPunct="0">
                <a:defRPr/>
              </a:pPr>
              <a:endParaRPr lang="ar-SA" dirty="0">
                <a:solidFill>
                  <a:schemeClr val="tx1"/>
                </a:solidFill>
              </a:endParaRPr>
            </a:p>
            <a:p>
              <a:pPr algn="ctr" rtl="0" eaLnBrk="0" hangingPunct="0">
                <a:defRPr/>
              </a:pPr>
              <a:r>
                <a:rPr lang="ar-SA" dirty="0"/>
                <a:t>المنظمة</a:t>
              </a:r>
              <a:endParaRPr lang="ar-SA" dirty="0">
                <a:solidFill>
                  <a:schemeClr val="tx1"/>
                </a:solidFill>
              </a:endParaRPr>
            </a:p>
          </p:txBody>
        </p:sp>
        <p:cxnSp>
          <p:nvCxnSpPr>
            <p:cNvPr id="7" name="رابط مستقيم 4"/>
            <p:cNvCxnSpPr>
              <a:cxnSpLocks noChangeShapeType="1"/>
              <a:endCxn id="6" idx="0"/>
            </p:cNvCxnSpPr>
            <p:nvPr/>
          </p:nvCxnSpPr>
          <p:spPr bwMode="auto">
            <a:xfrm rot="16200000" flipH="1">
              <a:off x="2982504" y="1553753"/>
              <a:ext cx="1714512" cy="3571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8" name="رابط مستقيم 6"/>
            <p:cNvCxnSpPr>
              <a:cxnSpLocks noChangeShapeType="1"/>
              <a:stCxn id="6" idx="3"/>
            </p:cNvCxnSpPr>
            <p:nvPr/>
          </p:nvCxnSpPr>
          <p:spPr bwMode="auto">
            <a:xfrm rot="5400000">
              <a:off x="1958104" y="3394922"/>
              <a:ext cx="1212343" cy="147537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9" name="رابط مستقيم 9"/>
            <p:cNvCxnSpPr>
              <a:cxnSpLocks noChangeShapeType="1"/>
              <a:stCxn id="6" idx="5"/>
            </p:cNvCxnSpPr>
            <p:nvPr/>
          </p:nvCxnSpPr>
          <p:spPr bwMode="auto">
            <a:xfrm rot="16200000" flipH="1">
              <a:off x="4509075" y="3430641"/>
              <a:ext cx="1212343" cy="140393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0" name="مربع نص 10"/>
            <p:cNvSpPr txBox="1">
              <a:spLocks noChangeArrowheads="1"/>
            </p:cNvSpPr>
            <p:nvPr/>
          </p:nvSpPr>
          <p:spPr bwMode="auto">
            <a:xfrm>
              <a:off x="3929058" y="1285860"/>
              <a:ext cx="178595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ar-SA" dirty="0"/>
                <a:t>البعد السياسي-القانوني</a:t>
              </a:r>
            </a:p>
          </p:txBody>
        </p:sp>
        <p:sp>
          <p:nvSpPr>
            <p:cNvPr id="11" name="مربع نص 11"/>
            <p:cNvSpPr txBox="1">
              <a:spLocks noChangeArrowheads="1"/>
            </p:cNvSpPr>
            <p:nvPr/>
          </p:nvSpPr>
          <p:spPr bwMode="auto">
            <a:xfrm>
              <a:off x="1857356" y="1428736"/>
              <a:ext cx="178595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ar-SA"/>
                <a:t>البعد الاقتصادي</a:t>
              </a:r>
            </a:p>
          </p:txBody>
        </p:sp>
        <p:sp>
          <p:nvSpPr>
            <p:cNvPr id="12" name="مربع نص 12"/>
            <p:cNvSpPr txBox="1">
              <a:spLocks noChangeArrowheads="1"/>
            </p:cNvSpPr>
            <p:nvPr/>
          </p:nvSpPr>
          <p:spPr bwMode="auto">
            <a:xfrm>
              <a:off x="2500298" y="3857628"/>
              <a:ext cx="228601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ar-SA" dirty="0"/>
                <a:t>البعد الثقافي الاجتماعي</a:t>
              </a:r>
            </a:p>
          </p:txBody>
        </p:sp>
        <p:sp>
          <p:nvSpPr>
            <p:cNvPr id="13" name="مربع نص 13"/>
            <p:cNvSpPr txBox="1">
              <a:spLocks noChangeArrowheads="1"/>
            </p:cNvSpPr>
            <p:nvPr/>
          </p:nvSpPr>
          <p:spPr bwMode="auto">
            <a:xfrm>
              <a:off x="4429123" y="1785926"/>
              <a:ext cx="190501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ar-SA"/>
                <a:t>- المخاطرة السياسية</a:t>
              </a:r>
            </a:p>
          </p:txBody>
        </p:sp>
        <p:sp>
          <p:nvSpPr>
            <p:cNvPr id="14" name="مربع نص 14"/>
            <p:cNvSpPr txBox="1">
              <a:spLocks noChangeArrowheads="1"/>
            </p:cNvSpPr>
            <p:nvPr/>
          </p:nvSpPr>
          <p:spPr bwMode="auto">
            <a:xfrm>
              <a:off x="4429123" y="2143116"/>
              <a:ext cx="190501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ar-SA" dirty="0"/>
                <a:t>- القوانين والقيود</a:t>
              </a:r>
            </a:p>
          </p:txBody>
        </p:sp>
        <p:sp>
          <p:nvSpPr>
            <p:cNvPr id="15" name="مربع نص 15"/>
            <p:cNvSpPr txBox="1">
              <a:spLocks noChangeArrowheads="1"/>
            </p:cNvSpPr>
            <p:nvPr/>
          </p:nvSpPr>
          <p:spPr bwMode="auto">
            <a:xfrm>
              <a:off x="4214810" y="2500306"/>
              <a:ext cx="214314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ar-SA"/>
                <a:t>- هيمنة الحكومة (التأميم)</a:t>
              </a:r>
            </a:p>
          </p:txBody>
        </p:sp>
        <p:sp>
          <p:nvSpPr>
            <p:cNvPr id="16" name="مربع نص 16"/>
            <p:cNvSpPr txBox="1">
              <a:spLocks noChangeArrowheads="1"/>
            </p:cNvSpPr>
            <p:nvPr/>
          </p:nvSpPr>
          <p:spPr bwMode="auto">
            <a:xfrm>
              <a:off x="4214810" y="2857496"/>
              <a:ext cx="214314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ar-SA" dirty="0"/>
                <a:t>- الرسوم والضرائب والحصص التصديرية</a:t>
              </a:r>
            </a:p>
          </p:txBody>
        </p:sp>
        <p:sp>
          <p:nvSpPr>
            <p:cNvPr id="17" name="مربع نص 17"/>
            <p:cNvSpPr txBox="1">
              <a:spLocks noChangeArrowheads="1"/>
            </p:cNvSpPr>
            <p:nvPr/>
          </p:nvSpPr>
          <p:spPr bwMode="auto">
            <a:xfrm>
              <a:off x="1785918" y="1857364"/>
              <a:ext cx="190501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ar-SA" dirty="0"/>
                <a:t>- التطور الاقتصادي</a:t>
              </a:r>
            </a:p>
          </p:txBody>
        </p:sp>
        <p:sp>
          <p:nvSpPr>
            <p:cNvPr id="18" name="مربع نص 18"/>
            <p:cNvSpPr txBox="1">
              <a:spLocks noChangeArrowheads="1"/>
            </p:cNvSpPr>
            <p:nvPr/>
          </p:nvSpPr>
          <p:spPr bwMode="auto">
            <a:xfrm>
              <a:off x="1714480" y="2214554"/>
              <a:ext cx="190501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ar-SA"/>
                <a:t>- الأسواق</a:t>
              </a:r>
            </a:p>
          </p:txBody>
        </p:sp>
        <p:sp>
          <p:nvSpPr>
            <p:cNvPr id="19" name="مربع نص 19"/>
            <p:cNvSpPr txBox="1">
              <a:spLocks noChangeArrowheads="1"/>
            </p:cNvSpPr>
            <p:nvPr/>
          </p:nvSpPr>
          <p:spPr bwMode="auto">
            <a:xfrm>
              <a:off x="1214414" y="2643182"/>
              <a:ext cx="190501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ar-SA"/>
                <a:t>- التكاليف</a:t>
              </a:r>
            </a:p>
          </p:txBody>
        </p:sp>
        <p:sp>
          <p:nvSpPr>
            <p:cNvPr id="20" name="مربع نص 20"/>
            <p:cNvSpPr txBox="1">
              <a:spLocks noChangeArrowheads="1"/>
            </p:cNvSpPr>
            <p:nvPr/>
          </p:nvSpPr>
          <p:spPr bwMode="auto">
            <a:xfrm>
              <a:off x="2428860" y="4214818"/>
              <a:ext cx="250033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ar-SA" dirty="0"/>
                <a:t>- القيم الاجتماعية والمعتقدات</a:t>
              </a:r>
            </a:p>
          </p:txBody>
        </p:sp>
        <p:sp>
          <p:nvSpPr>
            <p:cNvPr id="21" name="مربع نص 21"/>
            <p:cNvSpPr txBox="1">
              <a:spLocks noChangeArrowheads="1"/>
            </p:cNvSpPr>
            <p:nvPr/>
          </p:nvSpPr>
          <p:spPr bwMode="auto">
            <a:xfrm>
              <a:off x="2428860" y="4500570"/>
              <a:ext cx="250033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ar-SA"/>
                <a:t>- الدين</a:t>
              </a:r>
            </a:p>
          </p:txBody>
        </p:sp>
        <p:sp>
          <p:nvSpPr>
            <p:cNvPr id="22" name="مربع نص 25"/>
            <p:cNvSpPr txBox="1">
              <a:spLocks noChangeArrowheads="1"/>
            </p:cNvSpPr>
            <p:nvPr/>
          </p:nvSpPr>
          <p:spPr bwMode="auto">
            <a:xfrm>
              <a:off x="2428860" y="4786322"/>
              <a:ext cx="250033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ar-SA" dirty="0"/>
                <a:t>- مستوى التعلم</a:t>
              </a:r>
            </a:p>
          </p:txBody>
        </p:sp>
        <p:sp>
          <p:nvSpPr>
            <p:cNvPr id="23" name="مربع نص 26"/>
            <p:cNvSpPr txBox="1">
              <a:spLocks noChangeArrowheads="1"/>
            </p:cNvSpPr>
            <p:nvPr/>
          </p:nvSpPr>
          <p:spPr bwMode="auto">
            <a:xfrm>
              <a:off x="428596" y="5715016"/>
              <a:ext cx="550072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ar-SA" sz="2400"/>
                <a:t>بيئة الأعمال الدولية</a:t>
              </a:r>
            </a:p>
          </p:txBody>
        </p:sp>
      </p:grpSp>
      <p:sp>
        <p:nvSpPr>
          <p:cNvPr id="24" name="مربع نص 29"/>
          <p:cNvSpPr txBox="1">
            <a:spLocks noChangeArrowheads="1"/>
          </p:cNvSpPr>
          <p:nvPr/>
        </p:nvSpPr>
        <p:spPr bwMode="auto">
          <a:xfrm>
            <a:off x="3636963" y="285750"/>
            <a:ext cx="60372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800" dirty="0"/>
              <a:t>أبعاد بيئة الأعمال الدولية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1"/>
          <p:cNvSpPr txBox="1">
            <a:spLocks noChangeArrowheads="1"/>
          </p:cNvSpPr>
          <p:nvPr/>
        </p:nvSpPr>
        <p:spPr bwMode="auto">
          <a:xfrm>
            <a:off x="4256088" y="428625"/>
            <a:ext cx="487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3200" b="1" dirty="0">
                <a:solidFill>
                  <a:schemeClr val="accent4">
                    <a:lumMod val="50000"/>
                  </a:schemeClr>
                </a:solidFill>
              </a:rPr>
              <a:t>أنماط الأعمال الدولية</a:t>
            </a:r>
          </a:p>
        </p:txBody>
      </p:sp>
      <p:sp>
        <p:nvSpPr>
          <p:cNvPr id="5" name="مربع نص 3"/>
          <p:cNvSpPr txBox="1">
            <a:spLocks noChangeArrowheads="1"/>
          </p:cNvSpPr>
          <p:nvPr/>
        </p:nvSpPr>
        <p:spPr bwMode="auto">
          <a:xfrm>
            <a:off x="457200" y="1500188"/>
            <a:ext cx="821055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حسب كيفية إقامة الأعمال الدولية ودخول الأسواق: مجموعتان من الاستراتيجيات</a:t>
            </a:r>
          </a:p>
        </p:txBody>
      </p:sp>
      <p:sp>
        <p:nvSpPr>
          <p:cNvPr id="6" name="مربع نص 4"/>
          <p:cNvSpPr txBox="1">
            <a:spLocks noChangeArrowheads="1"/>
          </p:cNvSpPr>
          <p:nvPr/>
        </p:nvSpPr>
        <p:spPr bwMode="auto">
          <a:xfrm>
            <a:off x="5649913" y="3643313"/>
            <a:ext cx="29400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ar-SA" sz="2400">
                <a:solidFill>
                  <a:srgbClr val="FFFF00"/>
                </a:solidFill>
                <a:hlinkClick r:id="rId2" action="ppaction://hlinksldjump"/>
              </a:rPr>
              <a:t>إستراتيجيات الدخول على الأسواق</a:t>
            </a:r>
            <a:endParaRPr lang="ar-SA" sz="2400">
              <a:solidFill>
                <a:srgbClr val="FFFF00"/>
              </a:solidFill>
            </a:endParaRPr>
          </a:p>
        </p:txBody>
      </p:sp>
      <p:sp>
        <p:nvSpPr>
          <p:cNvPr id="7" name="مربع نص 5"/>
          <p:cNvSpPr txBox="1">
            <a:spLocks noChangeArrowheads="1"/>
          </p:cNvSpPr>
          <p:nvPr/>
        </p:nvSpPr>
        <p:spPr bwMode="auto">
          <a:xfrm>
            <a:off x="928688" y="3714750"/>
            <a:ext cx="294163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ar-SA" sz="2400">
                <a:solidFill>
                  <a:srgbClr val="FFFF00"/>
                </a:solidFill>
                <a:hlinkClick r:id="rId3" action="ppaction://hlinksldjump"/>
              </a:rPr>
              <a:t>إستراتيجيات الاستثمار المباشر</a:t>
            </a:r>
            <a:endParaRPr lang="ar-SA" sz="2400">
              <a:solidFill>
                <a:srgbClr val="FFFF00"/>
              </a:solidFill>
            </a:endParaRPr>
          </a:p>
        </p:txBody>
      </p:sp>
      <p:cxnSp>
        <p:nvCxnSpPr>
          <p:cNvPr id="8" name="رابط كسهم مستقيم 7"/>
          <p:cNvCxnSpPr>
            <a:cxnSpLocks noChangeShapeType="1"/>
            <a:stCxn id="5" idx="2"/>
            <a:endCxn id="7" idx="0"/>
          </p:cNvCxnSpPr>
          <p:nvPr/>
        </p:nvCxnSpPr>
        <p:spPr bwMode="auto">
          <a:xfrm rot="5400000">
            <a:off x="2604544" y="1756817"/>
            <a:ext cx="1752897" cy="2162969"/>
          </a:xfrm>
          <a:prstGeom prst="straightConnector1">
            <a:avLst/>
          </a:prstGeom>
          <a:noFill/>
          <a:ln w="444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9" name="رابط كسهم مستقيم 10"/>
          <p:cNvCxnSpPr>
            <a:cxnSpLocks noChangeShapeType="1"/>
            <a:stCxn id="5" idx="2"/>
            <a:endCxn id="6" idx="0"/>
          </p:cNvCxnSpPr>
          <p:nvPr/>
        </p:nvCxnSpPr>
        <p:spPr bwMode="auto">
          <a:xfrm rot="16200000" flipH="1">
            <a:off x="5000477" y="1523852"/>
            <a:ext cx="1681460" cy="2557462"/>
          </a:xfrm>
          <a:prstGeom prst="straightConnector1">
            <a:avLst/>
          </a:prstGeom>
          <a:noFill/>
          <a:ln w="4445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1"/>
          <p:cNvSpPr txBox="1">
            <a:spLocks noChangeArrowheads="1"/>
          </p:cNvSpPr>
          <p:nvPr/>
        </p:nvSpPr>
        <p:spPr bwMode="auto">
          <a:xfrm>
            <a:off x="1547813" y="2214563"/>
            <a:ext cx="54181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/>
              <a:t>- </a:t>
            </a:r>
            <a:r>
              <a:rPr lang="ar-SA" sz="2400"/>
              <a:t>التزويد من أنحاء العالم  </a:t>
            </a:r>
            <a:r>
              <a:rPr lang="fr-FR" sz="2400"/>
              <a:t>Global sourcing</a:t>
            </a:r>
            <a:r>
              <a:rPr lang="ar-SA" sz="2400"/>
              <a:t> </a:t>
            </a:r>
          </a:p>
        </p:txBody>
      </p:sp>
      <p:sp>
        <p:nvSpPr>
          <p:cNvPr id="5" name="مربع نص 2"/>
          <p:cNvSpPr txBox="1">
            <a:spLocks noChangeArrowheads="1"/>
          </p:cNvSpPr>
          <p:nvPr/>
        </p:nvSpPr>
        <p:spPr bwMode="auto">
          <a:xfrm>
            <a:off x="3017838" y="2714625"/>
            <a:ext cx="39465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/>
              <a:t>- </a:t>
            </a:r>
            <a:r>
              <a:rPr lang="ar-SA" sz="2400"/>
              <a:t>التصدير للأسواق العالمية</a:t>
            </a:r>
          </a:p>
        </p:txBody>
      </p:sp>
      <p:sp>
        <p:nvSpPr>
          <p:cNvPr id="6" name="مربع نص 3"/>
          <p:cNvSpPr txBox="1">
            <a:spLocks noChangeArrowheads="1"/>
          </p:cNvSpPr>
          <p:nvPr/>
        </p:nvSpPr>
        <p:spPr bwMode="auto">
          <a:xfrm>
            <a:off x="850900" y="3143250"/>
            <a:ext cx="6191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/>
              <a:t>- </a:t>
            </a:r>
            <a:r>
              <a:rPr lang="ar-SA" sz="2400"/>
              <a:t>الترخيص والامتياز </a:t>
            </a:r>
            <a:r>
              <a:rPr lang="fr-FR" sz="2400"/>
              <a:t>licensing and franchising</a:t>
            </a:r>
            <a:endParaRPr lang="ar-SA" sz="2400"/>
          </a:p>
        </p:txBody>
      </p:sp>
      <p:sp>
        <p:nvSpPr>
          <p:cNvPr id="7" name="مربع نص 4"/>
          <p:cNvSpPr txBox="1">
            <a:spLocks noChangeArrowheads="1"/>
          </p:cNvSpPr>
          <p:nvPr/>
        </p:nvSpPr>
        <p:spPr bwMode="auto">
          <a:xfrm>
            <a:off x="4643438" y="928688"/>
            <a:ext cx="41798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إستراتيجيات الدخول على الأسواق</a:t>
            </a:r>
          </a:p>
        </p:txBody>
      </p:sp>
      <p:cxnSp>
        <p:nvCxnSpPr>
          <p:cNvPr id="8" name="رابط مستقيم 6"/>
          <p:cNvCxnSpPr>
            <a:cxnSpLocks noChangeShapeType="1"/>
          </p:cNvCxnSpPr>
          <p:nvPr/>
        </p:nvCxnSpPr>
        <p:spPr bwMode="auto">
          <a:xfrm rot="5400000">
            <a:off x="6542882" y="2464594"/>
            <a:ext cx="1930400" cy="1587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9" name="رابط كسهم مستقيم 8"/>
          <p:cNvCxnSpPr>
            <a:cxnSpLocks noChangeShapeType="1"/>
          </p:cNvCxnSpPr>
          <p:nvPr/>
        </p:nvCxnSpPr>
        <p:spPr bwMode="auto">
          <a:xfrm rot="10800000">
            <a:off x="6810375" y="2500313"/>
            <a:ext cx="696913" cy="158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" name="رابط كسهم مستقيم 9"/>
          <p:cNvCxnSpPr>
            <a:cxnSpLocks noChangeShapeType="1"/>
          </p:cNvCxnSpPr>
          <p:nvPr/>
        </p:nvCxnSpPr>
        <p:spPr bwMode="auto">
          <a:xfrm rot="10800000">
            <a:off x="6810375" y="3000375"/>
            <a:ext cx="696913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1" name="رابط كسهم مستقيم 10"/>
          <p:cNvCxnSpPr>
            <a:cxnSpLocks noChangeShapeType="1"/>
          </p:cNvCxnSpPr>
          <p:nvPr/>
        </p:nvCxnSpPr>
        <p:spPr bwMode="auto">
          <a:xfrm rot="10800000">
            <a:off x="6810375" y="3429000"/>
            <a:ext cx="696913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1084263" y="1285875"/>
            <a:ext cx="52625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Char char="•"/>
            </a:pPr>
            <a:r>
              <a:rPr lang="ar-SA" sz="2400" dirty="0"/>
              <a:t>تتطلب هذه الطريقة استثمار مبالغ كبيرة</a:t>
            </a:r>
          </a:p>
        </p:txBody>
      </p:sp>
      <p:sp>
        <p:nvSpPr>
          <p:cNvPr id="5" name="مربع نص 5"/>
          <p:cNvSpPr txBox="1">
            <a:spLocks noChangeArrowheads="1"/>
          </p:cNvSpPr>
          <p:nvPr/>
        </p:nvSpPr>
        <p:spPr bwMode="auto">
          <a:xfrm>
            <a:off x="850900" y="1714500"/>
            <a:ext cx="54943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Char char="•"/>
            </a:pPr>
            <a:r>
              <a:rPr lang="ar-SA" sz="2400" dirty="0"/>
              <a:t>وسيلة من وسائل الأعمال الدولية المباشرة </a:t>
            </a:r>
          </a:p>
        </p:txBody>
      </p:sp>
      <p:sp>
        <p:nvSpPr>
          <p:cNvPr id="6" name="مربع نص 6"/>
          <p:cNvSpPr txBox="1">
            <a:spLocks noChangeArrowheads="1"/>
          </p:cNvSpPr>
          <p:nvPr/>
        </p:nvSpPr>
        <p:spPr bwMode="auto">
          <a:xfrm>
            <a:off x="960438" y="2714625"/>
            <a:ext cx="7042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عموما تكون البداية بمشاريع مشتركة  </a:t>
            </a:r>
            <a:r>
              <a:rPr lang="fr-FR" sz="2400"/>
              <a:t>Joint Venture</a:t>
            </a:r>
            <a:endParaRPr lang="ar-SA" sz="2400"/>
          </a:p>
        </p:txBody>
      </p:sp>
      <p:sp>
        <p:nvSpPr>
          <p:cNvPr id="7" name="مربع نص 7"/>
          <p:cNvSpPr txBox="1">
            <a:spLocks noChangeArrowheads="1"/>
          </p:cNvSpPr>
          <p:nvPr/>
        </p:nvSpPr>
        <p:spPr bwMode="auto">
          <a:xfrm>
            <a:off x="465138" y="3143250"/>
            <a:ext cx="6191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000"/>
              <a:t>استثمار مباشر على أساس ملكية مشتركة وتقاسم المخاطر والتكاليف بنسب متفق عليها بين شركة أجنبية وأخرى محلية</a:t>
            </a:r>
          </a:p>
        </p:txBody>
      </p:sp>
      <p:sp>
        <p:nvSpPr>
          <p:cNvPr id="8" name="مربع نص 8"/>
          <p:cNvSpPr txBox="1">
            <a:spLocks noChangeArrowheads="1"/>
          </p:cNvSpPr>
          <p:nvPr/>
        </p:nvSpPr>
        <p:spPr bwMode="auto">
          <a:xfrm>
            <a:off x="850900" y="4071938"/>
            <a:ext cx="7119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400"/>
              <a:t>الفروع المستقلة للشركات </a:t>
            </a:r>
            <a:r>
              <a:rPr lang="fr-FR" sz="2400"/>
              <a:t>Subsidiary</a:t>
            </a:r>
            <a:endParaRPr lang="ar-SA" sz="2400"/>
          </a:p>
        </p:txBody>
      </p:sp>
      <p:sp>
        <p:nvSpPr>
          <p:cNvPr id="9" name="مربع نص 10"/>
          <p:cNvSpPr txBox="1">
            <a:spLocks noChangeArrowheads="1"/>
          </p:cNvSpPr>
          <p:nvPr/>
        </p:nvSpPr>
        <p:spPr bwMode="auto">
          <a:xfrm>
            <a:off x="465138" y="4643438"/>
            <a:ext cx="6191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ar-SA" sz="2000"/>
              <a:t>يكون فرع الشركة في سوق أجنبية مستقلا ومملوكا للشركة الأم </a:t>
            </a:r>
          </a:p>
        </p:txBody>
      </p:sp>
      <p:cxnSp>
        <p:nvCxnSpPr>
          <p:cNvPr id="10" name="رابط مستقيم 12"/>
          <p:cNvCxnSpPr>
            <a:cxnSpLocks noChangeShapeType="1"/>
          </p:cNvCxnSpPr>
          <p:nvPr/>
        </p:nvCxnSpPr>
        <p:spPr bwMode="auto">
          <a:xfrm rot="5400000">
            <a:off x="7025481" y="2713832"/>
            <a:ext cx="3286125" cy="158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" name="رابط كسهم مستقيم 15"/>
          <p:cNvCxnSpPr>
            <a:cxnSpLocks noChangeShapeType="1"/>
          </p:cNvCxnSpPr>
          <p:nvPr/>
        </p:nvCxnSpPr>
        <p:spPr bwMode="auto">
          <a:xfrm rot="10800000" flipV="1">
            <a:off x="7970838" y="2928938"/>
            <a:ext cx="696912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2" name="رابط كسهم مستقيم 33"/>
          <p:cNvCxnSpPr>
            <a:cxnSpLocks noChangeShapeType="1"/>
          </p:cNvCxnSpPr>
          <p:nvPr/>
        </p:nvCxnSpPr>
        <p:spPr bwMode="auto">
          <a:xfrm rot="10800000" flipV="1">
            <a:off x="7970838" y="4357688"/>
            <a:ext cx="696912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3" name="مربع نص 2"/>
          <p:cNvSpPr txBox="1">
            <a:spLocks noChangeArrowheads="1"/>
          </p:cNvSpPr>
          <p:nvPr/>
        </p:nvSpPr>
        <p:spPr bwMode="auto">
          <a:xfrm>
            <a:off x="4643438" y="500063"/>
            <a:ext cx="48752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ar-SA" sz="2400" dirty="0">
                <a:solidFill>
                  <a:schemeClr val="tx2"/>
                </a:solidFill>
              </a:rPr>
              <a:t>إستراتيجيات الاستثمار المباشر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1696</TotalTime>
  <Words>900</Words>
  <Application>Microsoft Office PowerPoint</Application>
  <PresentationFormat>A4 Paper (210x297 mm)</PresentationFormat>
  <Paragraphs>253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Slide 1</vt:lpstr>
      <vt:lpstr> المحاضرة الثالثة: البيئة وثقافة المنظمة</vt:lpstr>
      <vt:lpstr>الأهداف</vt:lpstr>
      <vt:lpstr>المحتوى</vt:lpstr>
      <vt:lpstr>بـيئة المنظمة</vt:lpstr>
      <vt:lpstr>البيئة والعولمة</vt:lpstr>
      <vt:lpstr>البيئة الخارجية </vt:lpstr>
      <vt:lpstr>Slide 8</vt:lpstr>
      <vt:lpstr>Slide 9</vt:lpstr>
      <vt:lpstr>Slide 10</vt:lpstr>
      <vt:lpstr>Slide 11</vt:lpstr>
      <vt:lpstr>البيئة الثقافية والاجتماعية</vt:lpstr>
      <vt:lpstr>البيئة الطبيعية</vt:lpstr>
      <vt:lpstr>البيئة الدولية</vt:lpstr>
      <vt:lpstr>Slide 15</vt:lpstr>
      <vt:lpstr>Slide 16</vt:lpstr>
      <vt:lpstr>Slide 17</vt:lpstr>
      <vt:lpstr>Slide 18</vt:lpstr>
      <vt:lpstr>العلاقة بين البيئة والمنظمة</vt:lpstr>
      <vt:lpstr>المميزات الحديثة لمنظمات الأعمال</vt:lpstr>
      <vt:lpstr>ثـقافة المنظمة</vt:lpstr>
      <vt:lpstr>Slide 22</vt:lpstr>
      <vt:lpstr>Slide 23</vt:lpstr>
      <vt:lpstr>الإدارة على أساس القيم (الموجهة بالقيم) </vt:lpstr>
      <vt:lpstr>العولمة</vt:lpstr>
      <vt:lpstr>العولمة وإدارة الأعمال الدولية  </vt:lpstr>
      <vt:lpstr>Slide 27</vt:lpstr>
      <vt:lpstr>Slide 28</vt:lpstr>
      <vt:lpstr>Slide 29</vt:lpstr>
      <vt:lpstr>Slide 30</vt:lpstr>
      <vt:lpstr>Slide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120</cp:revision>
  <dcterms:created xsi:type="dcterms:W3CDTF">2009-10-14T19:14:34Z</dcterms:created>
  <dcterms:modified xsi:type="dcterms:W3CDTF">2001-08-27T19:16:00Z</dcterms:modified>
</cp:coreProperties>
</file>