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349" r:id="rId4"/>
    <p:sldId id="380" r:id="rId5"/>
    <p:sldId id="381" r:id="rId6"/>
    <p:sldId id="382" r:id="rId7"/>
    <p:sldId id="383" r:id="rId8"/>
    <p:sldId id="384" r:id="rId9"/>
    <p:sldId id="385" r:id="rId10"/>
    <p:sldId id="386" r:id="rId11"/>
    <p:sldId id="387" r:id="rId12"/>
    <p:sldId id="388" r:id="rId13"/>
    <p:sldId id="389" r:id="rId14"/>
    <p:sldId id="390" r:id="rId15"/>
    <p:sldId id="391" r:id="rId16"/>
    <p:sldId id="392" r:id="rId17"/>
    <p:sldId id="393" r:id="rId18"/>
    <p:sldId id="394" r:id="rId19"/>
    <p:sldId id="396" r:id="rId20"/>
    <p:sldId id="266" r:id="rId21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0099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9" autoAdjust="0"/>
    <p:restoredTop sz="94664" autoAdjust="0"/>
  </p:normalViewPr>
  <p:slideViewPr>
    <p:cSldViewPr>
      <p:cViewPr>
        <p:scale>
          <a:sx n="75" d="100"/>
          <a:sy n="75" d="100"/>
        </p:scale>
        <p:origin x="-1056" y="-7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ACF439D8-447B-45AC-A4E1-8506EA12B622}" type="datetimeFigureOut">
              <a:rPr lang="en-US"/>
              <a:pPr>
                <a:defRPr/>
              </a:pPr>
              <a:t>3/16/2012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004A9884-A639-4855-917B-9388A2F7850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7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fr-FR" smtClean="0">
              <a:latin typeface="Arial" pitchFamily="34" charset="0"/>
            </a:endParaRPr>
          </a:p>
        </p:txBody>
      </p:sp>
      <p:sp>
        <p:nvSpPr>
          <p:cNvPr id="26628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B30FDDE-DC18-482A-B5AA-D1327CF7620C}" type="slidenum">
              <a:rPr lang="en-US" smtClean="0">
                <a:latin typeface="Arial" pitchFamily="34" charset="0"/>
                <a:cs typeface="Arial" pitchFamily="34" charset="0"/>
              </a:rPr>
              <a:pPr/>
              <a:t>3</a:t>
            </a:fld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85988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3E8ACF-59D5-4D4D-A7CA-CEA9D425B57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4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4A9B82-F140-41E8-AD1E-33657428CD58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DDA467-EAFC-4A9B-9E8C-95304A3CD23F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121C0A-9219-4147-9603-2E502028164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B3FF6F-D1E3-4E48-9537-785BFA2DCB0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AA1EB4-2B87-412D-88A0-E6DF96E0D09B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9A4DD3-9270-4BB9-9AFE-ADE53FCD27A6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D3C9A7-6F45-41FE-8612-C9264EA852E1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FA03C1-3293-4342-9551-98FA44DD6844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32F4BE-F623-4E2F-8AE6-74B758F2C928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1BAD75-FBDC-42D5-8698-61D53C982A3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7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0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Rectangle 10"/>
          <p:cNvSpPr/>
          <p:nvPr/>
        </p:nvSpPr>
        <p:spPr>
          <a:xfrm>
            <a:off x="381000" y="6372225"/>
            <a:ext cx="2519363" cy="3381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 [        ] </a:t>
            </a:r>
          </a:p>
        </p:txBody>
      </p:sp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70E15542-67A9-419C-AEE3-D3A3F34D0D55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96" r:id="rId1"/>
    <p:sldLayoutId id="2147483997" r:id="rId2"/>
    <p:sldLayoutId id="2147483988" r:id="rId3"/>
    <p:sldLayoutId id="2147483998" r:id="rId4"/>
    <p:sldLayoutId id="2147483989" r:id="rId5"/>
    <p:sldLayoutId id="2147483990" r:id="rId6"/>
    <p:sldLayoutId id="2147483991" r:id="rId7"/>
    <p:sldLayoutId id="2147483992" r:id="rId8"/>
    <p:sldLayoutId id="2147483993" r:id="rId9"/>
    <p:sldLayoutId id="2147483994" r:id="rId10"/>
    <p:sldLayoutId id="2147483995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mymedina.com/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infofranchising.it/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8165B24-62A9-485A-9162-83DA06F03A6D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562600" y="4800600"/>
            <a:ext cx="400685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EG" sz="2800" b="1" dirty="0">
                <a:solidFill>
                  <a:schemeClr val="accent6">
                    <a:lumMod val="75000"/>
                  </a:schemeClr>
                </a:solidFill>
                <a:latin typeface="Calibri" pitchFamily="34" charset="0"/>
              </a:rPr>
              <a:t>نظام التعليم المطور </a:t>
            </a:r>
            <a:r>
              <a:rPr lang="ar-EG" sz="2800" b="1" dirty="0" smtClean="0">
                <a:solidFill>
                  <a:schemeClr val="accent6">
                    <a:lumMod val="75000"/>
                  </a:schemeClr>
                </a:solidFill>
                <a:latin typeface="Calibri" pitchFamily="34" charset="0"/>
              </a:rPr>
              <a:t>للانتساب</a:t>
            </a:r>
            <a:endParaRPr lang="en-US" sz="2800" b="1" dirty="0">
              <a:solidFill>
                <a:schemeClr val="accent6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95600"/>
            <a:ext cx="509905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lnSpc>
                <a:spcPct val="80000"/>
              </a:lnSpc>
              <a:defRPr/>
            </a:pPr>
            <a:r>
              <a:rPr lang="ar-EG" sz="2200" b="1" dirty="0">
                <a:solidFill>
                  <a:schemeClr val="accent6">
                    <a:lumMod val="75000"/>
                  </a:schemeClr>
                </a:solidFill>
                <a:latin typeface="Calibri" pitchFamily="34" charset="0"/>
                <a:cs typeface="Times New Roman" pitchFamily="18" charset="0"/>
              </a:rPr>
              <a:t>اسم </a:t>
            </a:r>
            <a:r>
              <a:rPr lang="ar-EG" sz="2200" b="1" dirty="0" smtClean="0">
                <a:solidFill>
                  <a:schemeClr val="accent6">
                    <a:lumMod val="75000"/>
                  </a:schemeClr>
                </a:solidFill>
                <a:latin typeface="Calibri" pitchFamily="34" charset="0"/>
                <a:cs typeface="Times New Roman" pitchFamily="18" charset="0"/>
              </a:rPr>
              <a:t>المقرر</a:t>
            </a:r>
            <a:r>
              <a:rPr lang="ar-SA" sz="2200" b="1" dirty="0" smtClean="0">
                <a:solidFill>
                  <a:schemeClr val="accent6">
                    <a:lumMod val="75000"/>
                  </a:schemeClr>
                </a:solidFill>
                <a:latin typeface="Calibri" pitchFamily="34" charset="0"/>
                <a:cs typeface="Times New Roman" pitchFamily="18" charset="0"/>
              </a:rPr>
              <a:t>: </a:t>
            </a:r>
            <a:r>
              <a:rPr lang="ar-SA" sz="2200" b="1" dirty="0">
                <a:solidFill>
                  <a:schemeClr val="accent6">
                    <a:lumMod val="75000"/>
                  </a:schemeClr>
                </a:solidFill>
                <a:latin typeface="Calibri" pitchFamily="34" charset="0"/>
                <a:cs typeface="Times New Roman" pitchFamily="18" charset="0"/>
              </a:rPr>
              <a:t>مبادئ الإدارة</a:t>
            </a:r>
          </a:p>
          <a:p>
            <a:pPr>
              <a:lnSpc>
                <a:spcPct val="80000"/>
              </a:lnSpc>
              <a:defRPr/>
            </a:pPr>
            <a:r>
              <a:rPr lang="ar-EG" sz="2200" b="1" dirty="0">
                <a:solidFill>
                  <a:schemeClr val="accent6">
                    <a:lumMod val="75000"/>
                  </a:schemeClr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sz="2200" b="1" dirty="0">
                <a:solidFill>
                  <a:schemeClr val="accent6">
                    <a:lumMod val="75000"/>
                  </a:schemeClr>
                </a:solidFill>
                <a:latin typeface="Calibri" pitchFamily="34" charset="0"/>
                <a:cs typeface="Times New Roman" pitchFamily="18" charset="0"/>
              </a:rPr>
            </a:br>
            <a:endParaRPr lang="en-US" sz="2200" b="1" dirty="0">
              <a:solidFill>
                <a:schemeClr val="accent6">
                  <a:lumMod val="75000"/>
                </a:schemeClr>
              </a:solidFill>
              <a:latin typeface="Calibri" pitchFamily="34" charset="0"/>
              <a:cs typeface="Times New Roman" pitchFamily="18" charset="0"/>
            </a:endParaRPr>
          </a:p>
          <a:p>
            <a:pPr>
              <a:lnSpc>
                <a:spcPct val="80000"/>
              </a:lnSpc>
              <a:defRPr/>
            </a:pPr>
            <a:endParaRPr lang="en-US" sz="2200" b="1" dirty="0">
              <a:solidFill>
                <a:schemeClr val="accent6">
                  <a:lumMod val="75000"/>
                </a:schemeClr>
              </a:solidFill>
              <a:latin typeface="Calibri" pitchFamily="34" charset="0"/>
              <a:cs typeface="Times New Roman" pitchFamily="18" charset="0"/>
            </a:endParaRPr>
          </a:p>
          <a:p>
            <a:pPr>
              <a:lnSpc>
                <a:spcPct val="80000"/>
              </a:lnSpc>
              <a:defRPr/>
            </a:pPr>
            <a:r>
              <a:rPr lang="ar-SA" sz="3200" b="1" dirty="0">
                <a:solidFill>
                  <a:schemeClr val="accent6">
                    <a:lumMod val="75000"/>
                  </a:schemeClr>
                </a:solidFill>
                <a:latin typeface="Calibri" pitchFamily="34" charset="0"/>
                <a:cs typeface="Times New Roman" pitchFamily="18" charset="0"/>
              </a:rPr>
              <a:t>د. </a:t>
            </a:r>
            <a:r>
              <a:rPr lang="ar-SA" sz="3200" b="1" dirty="0" smtClean="0">
                <a:solidFill>
                  <a:schemeClr val="accent6">
                    <a:lumMod val="75000"/>
                  </a:schemeClr>
                </a:solidFill>
                <a:latin typeface="Calibri" pitchFamily="34" charset="0"/>
                <a:cs typeface="Times New Roman" pitchFamily="18" charset="0"/>
              </a:rPr>
              <a:t>محمد </a:t>
            </a:r>
            <a:r>
              <a:rPr lang="ar-SA" sz="3200" b="1" dirty="0" err="1" smtClean="0">
                <a:solidFill>
                  <a:schemeClr val="accent6">
                    <a:lumMod val="75000"/>
                  </a:schemeClr>
                </a:solidFill>
                <a:latin typeface="Calibri" pitchFamily="34" charset="0"/>
                <a:cs typeface="Times New Roman" pitchFamily="18" charset="0"/>
              </a:rPr>
              <a:t>عبدالرحمن</a:t>
            </a:r>
            <a:r>
              <a:rPr lang="ar-SA" sz="3200" b="1" dirty="0" smtClean="0">
                <a:solidFill>
                  <a:schemeClr val="accent6">
                    <a:lumMod val="75000"/>
                  </a:schemeClr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ar-SA" sz="3200" b="1" dirty="0" err="1" smtClean="0">
                <a:solidFill>
                  <a:schemeClr val="accent6">
                    <a:lumMod val="75000"/>
                  </a:schemeClr>
                </a:solidFill>
                <a:latin typeface="Calibri" pitchFamily="34" charset="0"/>
                <a:cs typeface="Times New Roman" pitchFamily="18" charset="0"/>
              </a:rPr>
              <a:t>الدوغان</a:t>
            </a:r>
            <a:endParaRPr lang="en-US" sz="3200" b="1" dirty="0">
              <a:solidFill>
                <a:schemeClr val="accent6">
                  <a:lumMod val="75000"/>
                </a:schemeClr>
              </a:solidFill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5B5803C4-87B6-4763-AC25-218869A185B2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rtl="1">
              <a:defRPr/>
            </a:pPr>
            <a:r>
              <a:rPr lang="ar-DZ" b="1" dirty="0" err="1" smtClean="0">
                <a:solidFill>
                  <a:schemeClr val="accent6">
                    <a:lumMod val="75000"/>
                  </a:schemeClr>
                </a:solidFill>
              </a:rPr>
              <a:t>ال</a:t>
            </a:r>
            <a:r>
              <a:rPr lang="ar-SA" b="1" dirty="0" smtClean="0">
                <a:solidFill>
                  <a:schemeClr val="accent6">
                    <a:lumMod val="75000"/>
                  </a:schemeClr>
                </a:solidFill>
              </a:rPr>
              <a:t>محاضرة الثانية عشرة</a:t>
            </a:r>
            <a:r>
              <a:rPr lang="ar-DZ" b="1" dirty="0" smtClean="0">
                <a:solidFill>
                  <a:schemeClr val="accent6">
                    <a:lumMod val="75000"/>
                  </a:schemeClr>
                </a:solidFill>
              </a:rPr>
              <a:t>: </a:t>
            </a:r>
            <a:r>
              <a:rPr lang="en-US" sz="3200" b="1" dirty="0" smtClean="0">
                <a:solidFill>
                  <a:schemeClr val="accent6">
                    <a:lumMod val="75000"/>
                  </a:schemeClr>
                </a:solidFill>
                <a:ea typeface="Calibri"/>
                <a:cs typeface="Arial"/>
              </a:rPr>
              <a:t/>
            </a:r>
            <a:br>
              <a:rPr lang="en-US" sz="3200" b="1" dirty="0" smtClean="0">
                <a:solidFill>
                  <a:schemeClr val="accent6">
                    <a:lumMod val="75000"/>
                  </a:schemeClr>
                </a:solidFill>
                <a:ea typeface="Calibri"/>
                <a:cs typeface="Arial"/>
              </a:rPr>
            </a:br>
            <a:endParaRPr lang="ar-SA" sz="3200" b="1" dirty="0" smtClean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7429500" cy="1752600"/>
          </a:xfrm>
        </p:spPr>
        <p:txBody>
          <a:bodyPr/>
          <a:lstStyle/>
          <a:p>
            <a:pPr rtl="1" eaLnBrk="1" hangingPunct="1"/>
            <a:r>
              <a:rPr lang="ar-SA" sz="5400" b="1" smtClean="0">
                <a:solidFill>
                  <a:srgbClr val="E46C0A"/>
                </a:solidFill>
                <a:cs typeface="Calibri" pitchFamily="34" charset="0"/>
              </a:rPr>
              <a:t> الريادة </a:t>
            </a:r>
            <a:br>
              <a:rPr lang="ar-SA" sz="5400" b="1" smtClean="0">
                <a:solidFill>
                  <a:srgbClr val="E46C0A"/>
                </a:solidFill>
                <a:cs typeface="Calibri" pitchFamily="34" charset="0"/>
              </a:rPr>
            </a:br>
            <a:r>
              <a:rPr lang="ar-SA" sz="5400" b="1" smtClean="0">
                <a:solidFill>
                  <a:srgbClr val="E46C0A"/>
                </a:solidFill>
                <a:cs typeface="Calibri" pitchFamily="34" charset="0"/>
              </a:rPr>
              <a:t>والمشروعات الصغيرة</a:t>
            </a:r>
            <a:endParaRPr lang="ar-SA" sz="5400" b="1" smtClean="0">
              <a:solidFill>
                <a:srgbClr val="E46C0A"/>
              </a:solidFill>
              <a:cs typeface="Arial" pitchFamily="34" charset="0"/>
            </a:endParaRPr>
          </a:p>
          <a:p>
            <a:pPr rtl="1" eaLnBrk="1" hangingPunct="1"/>
            <a:endParaRPr lang="en-US" sz="5400" b="1" smtClean="0">
              <a:solidFill>
                <a:srgbClr val="E46C0A"/>
              </a:solidFill>
              <a:cs typeface="Arial" pitchFamily="34" charset="0"/>
            </a:endParaRPr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7848E87-8313-4281-9616-0B394623FF3C}" type="slidenum">
              <a:rPr lang="ar-SA" smtClean="0">
                <a:cs typeface="Arial" pitchFamily="34" charset="0"/>
              </a:rPr>
              <a:pPr/>
              <a:t>2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>
              <a:defRPr/>
            </a:pPr>
            <a:r>
              <a:rPr lang="ar-DZ" b="1" dirty="0" smtClean="0"/>
              <a:t>الأهداف</a:t>
            </a:r>
            <a:endParaRPr lang="fr-FR" b="1" dirty="0" smtClean="0"/>
          </a:p>
        </p:txBody>
      </p:sp>
      <p:sp>
        <p:nvSpPr>
          <p:cNvPr id="7171" name="ZoneTexte 3"/>
          <p:cNvSpPr txBox="1">
            <a:spLocks noChangeArrowheads="1"/>
          </p:cNvSpPr>
          <p:nvPr/>
        </p:nvSpPr>
        <p:spPr bwMode="auto">
          <a:xfrm>
            <a:off x="228600" y="1600200"/>
            <a:ext cx="9144000" cy="3786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ar-SA" sz="4000" b="1" dirty="0">
                <a:solidFill>
                  <a:schemeClr val="accent6">
                    <a:lumMod val="75000"/>
                  </a:schemeClr>
                </a:solidFill>
              </a:rPr>
              <a:t>ت</a:t>
            </a:r>
            <a:r>
              <a:rPr lang="ar-DZ" sz="4000" b="1" dirty="0">
                <a:solidFill>
                  <a:schemeClr val="accent6">
                    <a:lumMod val="75000"/>
                  </a:schemeClr>
                </a:solidFill>
              </a:rPr>
              <a:t>هدف </a:t>
            </a:r>
            <a:r>
              <a:rPr lang="ar-DZ" sz="4000" b="1" dirty="0" err="1">
                <a:solidFill>
                  <a:schemeClr val="accent6">
                    <a:lumMod val="75000"/>
                  </a:schemeClr>
                </a:solidFill>
              </a:rPr>
              <a:t>هذ</a:t>
            </a:r>
            <a:r>
              <a:rPr lang="ar-SA" sz="4000" b="1" dirty="0">
                <a:solidFill>
                  <a:schemeClr val="accent6">
                    <a:lumMod val="75000"/>
                  </a:schemeClr>
                </a:solidFill>
              </a:rPr>
              <a:t>ه المحاضرة</a:t>
            </a:r>
            <a:r>
              <a:rPr lang="ar-DZ" sz="40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ar-SA" sz="4000" b="1" dirty="0">
                <a:solidFill>
                  <a:schemeClr val="accent6">
                    <a:lumMod val="75000"/>
                  </a:schemeClr>
                </a:solidFill>
              </a:rPr>
              <a:t>إلى التعريف </a:t>
            </a:r>
            <a:r>
              <a:rPr lang="ar-SA" sz="4000" b="1" dirty="0" err="1">
                <a:solidFill>
                  <a:schemeClr val="accent6">
                    <a:lumMod val="75000"/>
                  </a:schemeClr>
                </a:solidFill>
              </a:rPr>
              <a:t>بـ</a:t>
            </a:r>
            <a:r>
              <a:rPr lang="ar-DZ" sz="4000" b="1" dirty="0">
                <a:solidFill>
                  <a:schemeClr val="accent6">
                    <a:lumMod val="75000"/>
                  </a:schemeClr>
                </a:solidFill>
              </a:rPr>
              <a:t>: </a:t>
            </a:r>
            <a:endParaRPr lang="ar-SA" sz="4000" b="1" dirty="0">
              <a:solidFill>
                <a:schemeClr val="accent6">
                  <a:lumMod val="75000"/>
                </a:schemeClr>
              </a:solidFill>
            </a:endParaRPr>
          </a:p>
          <a:p>
            <a:pPr>
              <a:defRPr/>
            </a:pPr>
            <a:endParaRPr lang="ar-DZ" sz="4000" b="1" dirty="0">
              <a:solidFill>
                <a:schemeClr val="accent6">
                  <a:lumMod val="75000"/>
                </a:schemeClr>
              </a:solidFill>
            </a:endParaRPr>
          </a:p>
          <a:p>
            <a:pPr marL="26988">
              <a:defRPr/>
            </a:pPr>
            <a:r>
              <a:rPr lang="ar-QA" sz="4000" b="1" dirty="0">
                <a:solidFill>
                  <a:schemeClr val="accent6">
                    <a:lumMod val="75000"/>
                  </a:schemeClr>
                </a:solidFill>
              </a:rPr>
              <a:t>ـ مفهوم </a:t>
            </a:r>
            <a:r>
              <a:rPr lang="ar-SA" sz="4000" b="1" dirty="0" smtClean="0">
                <a:solidFill>
                  <a:schemeClr val="accent6">
                    <a:lumMod val="75000"/>
                  </a:schemeClr>
                </a:solidFill>
              </a:rPr>
              <a:t>المبادرة </a:t>
            </a:r>
            <a:r>
              <a:rPr lang="ar-SA" sz="4000" b="1" dirty="0">
                <a:solidFill>
                  <a:schemeClr val="accent6">
                    <a:lumMod val="75000"/>
                  </a:schemeClr>
                </a:solidFill>
              </a:rPr>
              <a:t>والريادة والمشروعات الصغيرة؛</a:t>
            </a:r>
          </a:p>
          <a:p>
            <a:pPr marL="26988">
              <a:buFontTx/>
              <a:buChar char="-"/>
              <a:defRPr/>
            </a:pPr>
            <a:r>
              <a:rPr lang="ar-SA" sz="4000" b="1" dirty="0">
                <a:solidFill>
                  <a:schemeClr val="accent6">
                    <a:lumMod val="75000"/>
                  </a:schemeClr>
                </a:solidFill>
              </a:rPr>
              <a:t>خصائص الشخصية المبادرة </a:t>
            </a:r>
            <a:r>
              <a:rPr lang="ar-SA" sz="4000" b="1" dirty="0" err="1">
                <a:solidFill>
                  <a:schemeClr val="accent6">
                    <a:lumMod val="75000"/>
                  </a:schemeClr>
                </a:solidFill>
              </a:rPr>
              <a:t>اوالرائدة</a:t>
            </a:r>
            <a:r>
              <a:rPr lang="ar-SA" sz="4000" b="1" dirty="0">
                <a:solidFill>
                  <a:schemeClr val="accent6">
                    <a:lumMod val="75000"/>
                  </a:schemeClr>
                </a:solidFill>
              </a:rPr>
              <a:t>؛</a:t>
            </a:r>
          </a:p>
          <a:p>
            <a:pPr marL="26988">
              <a:buFontTx/>
              <a:buChar char="-"/>
              <a:defRPr/>
            </a:pPr>
            <a:r>
              <a:rPr lang="ar-SA" sz="4000" b="1" dirty="0">
                <a:solidFill>
                  <a:schemeClr val="accent6">
                    <a:lumMod val="75000"/>
                  </a:schemeClr>
                </a:solidFill>
              </a:rPr>
              <a:t> معايير تصنيف الأعمال . </a:t>
            </a:r>
            <a:endParaRPr lang="ar-DZ" sz="4000" b="1" dirty="0">
              <a:solidFill>
                <a:schemeClr val="accent6">
                  <a:lumMod val="75000"/>
                </a:schemeClr>
              </a:solidFill>
            </a:endParaRPr>
          </a:p>
          <a:p>
            <a:pPr>
              <a:defRPr/>
            </a:pPr>
            <a:endParaRPr lang="fr-FR" sz="40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7172" name="عنصر نائب لرقم الشريحة 4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E066917-2FC5-4919-AEED-57DAA0AD661C}" type="slidenum">
              <a:rPr lang="ar-SA" smtClean="0">
                <a:cs typeface="Arial" pitchFamily="34" charset="0"/>
              </a:rPr>
              <a:pPr/>
              <a:t>3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>
              <a:defRPr/>
            </a:pPr>
            <a:r>
              <a:rPr lang="ar-SA" b="1" dirty="0" smtClean="0"/>
              <a:t>المحتوى </a:t>
            </a:r>
            <a:endParaRPr lang="en-US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447800"/>
            <a:ext cx="8915400" cy="4678363"/>
          </a:xfrm>
        </p:spPr>
        <p:txBody>
          <a:bodyPr/>
          <a:lstStyle/>
          <a:p>
            <a:pPr rtl="1">
              <a:defRPr/>
            </a:pPr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مفهوم المبادرات الخاصة</a:t>
            </a:r>
          </a:p>
          <a:p>
            <a:pPr rtl="1">
              <a:defRPr/>
            </a:pPr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خصائص الشخصية المبادرة </a:t>
            </a:r>
          </a:p>
          <a:p>
            <a:pPr rtl="1">
              <a:defRPr/>
            </a:pPr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مفاهيم خاطئة عن الشخصية المبادرة</a:t>
            </a:r>
          </a:p>
          <a:p>
            <a:pPr rtl="1">
              <a:defRPr/>
            </a:pPr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أنواع المبادرات الخاصة</a:t>
            </a:r>
          </a:p>
          <a:p>
            <a:pPr rtl="1">
              <a:defRPr/>
            </a:pPr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معايير تصنيف الأعمال الصغيرة</a:t>
            </a:r>
          </a:p>
          <a:p>
            <a:pPr rtl="1">
              <a:defRPr/>
            </a:pPr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مجالات نشاط الأعمال الصغيرة</a:t>
            </a:r>
          </a:p>
          <a:p>
            <a:pPr rtl="1">
              <a:defRPr/>
            </a:pPr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المبادرة عبر الانترنت والأعمال الصغيرة</a:t>
            </a:r>
          </a:p>
          <a:p>
            <a:pPr rtl="1">
              <a:defRPr/>
            </a:pPr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أسباب نجاح وفشل الأعمال الصغيرة</a:t>
            </a:r>
          </a:p>
          <a:p>
            <a:pPr rtl="1">
              <a:defRPr/>
            </a:pPr>
            <a:endParaRPr lang="ar-SA" sz="2800" b="1" dirty="0" smtClean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rtl="1">
              <a:defRPr/>
            </a:pPr>
            <a:endParaRPr lang="ar-SA" sz="2800" b="1" dirty="0" smtClean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rtl="1">
              <a:defRPr/>
            </a:pPr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endParaRPr lang="en-US" sz="2800" b="1" dirty="0">
              <a:solidFill>
                <a:schemeClr val="accent6">
                  <a:lumMod val="75000"/>
                </a:schemeClr>
              </a:solidFill>
              <a:cs typeface="+mn-cs"/>
            </a:endParaRPr>
          </a:p>
        </p:txBody>
      </p:sp>
      <p:sp>
        <p:nvSpPr>
          <p:cNvPr id="8196" name="عنصر نائب لرقم الشريحة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279E4E9-658B-471A-9D14-3780132B3EEB}" type="slidenum">
              <a:rPr lang="ar-SA" smtClean="0">
                <a:cs typeface="Arial" pitchFamily="34" charset="0"/>
              </a:rPr>
              <a:pPr/>
              <a:t>4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>
              <a:defRPr/>
            </a:pPr>
            <a:r>
              <a:rPr lang="ar-SA" b="1" dirty="0" smtClean="0"/>
              <a:t>مفهوم المبادرات الخاصة </a:t>
            </a:r>
            <a:r>
              <a:rPr lang="it-IT" sz="4000" b="1" dirty="0" smtClean="0">
                <a:latin typeface="Times New Roman" pitchFamily="18" charset="0"/>
                <a:cs typeface="Times New Roman" pitchFamily="18" charset="0"/>
              </a:rPr>
              <a:t>Entrepreneurship</a:t>
            </a:r>
            <a:endParaRPr lang="en-US" sz="4000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>
              <a:defRPr/>
            </a:pPr>
            <a:r>
              <a:rPr lang="ar-SA" b="1" dirty="0" smtClean="0">
                <a:solidFill>
                  <a:schemeClr val="accent6">
                    <a:lumMod val="75000"/>
                  </a:schemeClr>
                </a:solidFill>
                <a:cs typeface="+mj-cs"/>
              </a:rPr>
              <a:t>   		هي خصائص </a:t>
            </a:r>
            <a:r>
              <a:rPr lang="ar-SA" b="1" dirty="0" smtClean="0">
                <a:solidFill>
                  <a:schemeClr val="accent6">
                    <a:lumMod val="75000"/>
                  </a:schemeClr>
                </a:solidFill>
                <a:cs typeface="+mj-cs"/>
              </a:rPr>
              <a:t>وسلوكيات </a:t>
            </a:r>
            <a:r>
              <a:rPr lang="ar-SA" b="1" dirty="0" smtClean="0">
                <a:solidFill>
                  <a:schemeClr val="accent6">
                    <a:lumMod val="75000"/>
                  </a:schemeClr>
                </a:solidFill>
                <a:cs typeface="+mj-cs"/>
              </a:rPr>
              <a:t>تتعلق بالابتداء بعمل </a:t>
            </a:r>
            <a:r>
              <a:rPr lang="ar-SA" b="1" dirty="0" smtClean="0">
                <a:solidFill>
                  <a:schemeClr val="accent6">
                    <a:lumMod val="75000"/>
                  </a:schemeClr>
                </a:solidFill>
                <a:cs typeface="+mj-cs"/>
              </a:rPr>
              <a:t>والتخطيط </a:t>
            </a:r>
            <a:r>
              <a:rPr lang="ar-SA" b="1" dirty="0" smtClean="0">
                <a:solidFill>
                  <a:schemeClr val="accent6">
                    <a:lumMod val="75000"/>
                  </a:schemeClr>
                </a:solidFill>
                <a:cs typeface="+mj-cs"/>
              </a:rPr>
              <a:t>له 	وتنظيمه وتحمل  مخاطره والإبداع في إدارته.</a:t>
            </a:r>
            <a:endParaRPr lang="ar-SA" b="1" dirty="0" smtClean="0">
              <a:solidFill>
                <a:schemeClr val="accent6">
                  <a:lumMod val="75000"/>
                </a:schemeClr>
              </a:solidFill>
              <a:cs typeface="+mj-cs"/>
            </a:endParaRPr>
          </a:p>
          <a:p>
            <a:pPr rtl="1">
              <a:defRPr/>
            </a:pPr>
            <a:endParaRPr lang="ar-SA" b="1" dirty="0" smtClean="0">
              <a:solidFill>
                <a:schemeClr val="accent6">
                  <a:lumMod val="75000"/>
                </a:schemeClr>
              </a:solidFill>
              <a:cs typeface="+mj-cs"/>
            </a:endParaRPr>
          </a:p>
          <a:p>
            <a:pPr marL="26988" rtl="1" eaLnBrk="1" hangingPunct="1">
              <a:defRPr/>
            </a:pPr>
            <a:r>
              <a:rPr lang="ar-SA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+mj-cs"/>
              </a:rPr>
              <a:t>		</a:t>
            </a:r>
            <a:r>
              <a:rPr lang="ar-QA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+mj-cs"/>
              </a:rPr>
              <a:t>المبادر</a:t>
            </a:r>
            <a:r>
              <a:rPr lang="ar-SA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+mj-cs"/>
              </a:rPr>
              <a:t>:</a:t>
            </a:r>
            <a:endParaRPr lang="en-US" b="1" dirty="0" smtClean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+mj-cs"/>
            </a:endParaRPr>
          </a:p>
          <a:p>
            <a:pPr marL="26988" rtl="1" eaLnBrk="1" hangingPunct="1">
              <a:defRPr/>
            </a:pPr>
            <a:r>
              <a:rPr lang="ar-SA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+mj-cs"/>
              </a:rPr>
              <a:t>		</a:t>
            </a:r>
            <a:r>
              <a:rPr lang="ar-QA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+mj-cs"/>
              </a:rPr>
              <a:t>هو فرد يتمتع بقدرات على تحمل المخاطر ورؤية الفرص </a:t>
            </a:r>
            <a:r>
              <a:rPr lang="ar-SA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+mj-cs"/>
              </a:rPr>
              <a:t>	</a:t>
            </a:r>
            <a:r>
              <a:rPr lang="ar-QA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+mj-cs"/>
              </a:rPr>
              <a:t>والتخطيط والإدارة الإبداعية لعمل خاص </a:t>
            </a:r>
            <a:r>
              <a:rPr lang="ar-QA" b="1" dirty="0" err="1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+mj-cs"/>
              </a:rPr>
              <a:t>به</a:t>
            </a:r>
            <a:r>
              <a:rPr lang="ar-SA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+mj-cs"/>
              </a:rPr>
              <a:t>.</a:t>
            </a:r>
            <a:r>
              <a:rPr lang="ar-QA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+mj-cs"/>
              </a:rPr>
              <a:t> </a:t>
            </a:r>
            <a:endParaRPr lang="fr-FR" b="1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+mj-cs"/>
            </a:endParaRPr>
          </a:p>
          <a:p>
            <a:pPr rtl="1">
              <a:defRPr/>
            </a:pPr>
            <a:endParaRPr lang="en-US" b="1" dirty="0">
              <a:solidFill>
                <a:schemeClr val="accent6">
                  <a:lumMod val="75000"/>
                </a:schemeClr>
              </a:solidFill>
              <a:cs typeface="+mj-cs"/>
            </a:endParaRPr>
          </a:p>
        </p:txBody>
      </p:sp>
      <p:sp>
        <p:nvSpPr>
          <p:cNvPr id="9220" name="عنصر نائب لرقم الشريحة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5C75BF1-7A30-4480-AF27-1F80548CE504}" type="slidenum">
              <a:rPr lang="ar-SA" smtClean="0">
                <a:cs typeface="Arial" pitchFamily="34" charset="0"/>
              </a:rPr>
              <a:pPr/>
              <a:t>5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>
              <a:defRPr/>
            </a:pPr>
            <a:r>
              <a:rPr lang="ar-SA" b="1" dirty="0" smtClean="0"/>
              <a:t>خصائص الشخصية المبادرة </a:t>
            </a:r>
            <a:endParaRPr lang="en-US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447800"/>
            <a:ext cx="8915400" cy="4678363"/>
          </a:xfrm>
        </p:spPr>
        <p:txBody>
          <a:bodyPr/>
          <a:lstStyle/>
          <a:p>
            <a:pPr marL="26988" rtl="1" eaLnBrk="1" hangingPunct="1">
              <a:defRPr/>
            </a:pP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ـ القدرة على التحكم الذاتي والاعتقاد بأن مصيرهم يحددونه بأنفسهم ويحبون الاستقلالية</a:t>
            </a:r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؛</a:t>
            </a:r>
            <a:endParaRPr lang="ar-QA" sz="2800" b="1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26988" rtl="1" eaLnBrk="1" hangingPunct="1">
              <a:defRPr/>
            </a:pPr>
            <a:endParaRPr lang="ar-QA" sz="2800" b="1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26988" rtl="1" eaLnBrk="1" hangingPunct="1">
              <a:defRPr/>
            </a:pP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ـ يتمتعون بطاقة عمل هائلة ويعملون بجد واجتهاد ومثابرة ورغبة بالتميز والنجاح</a:t>
            </a:r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؛</a:t>
            </a:r>
            <a:endParaRPr lang="ar-QA" sz="2800" b="1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26988" rtl="1" eaLnBrk="1" hangingPunct="1">
              <a:defRPr/>
            </a:pPr>
            <a:endParaRPr lang="ar-QA" sz="2800" b="1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26988" rtl="1" eaLnBrk="1" hangingPunct="1">
              <a:defRPr/>
            </a:pP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ـ يشعرون بالحاجة إلى تحقيق انجازات متميزة</a:t>
            </a:r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؛</a:t>
            </a:r>
            <a:endParaRPr lang="ar-QA" sz="2800" b="1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26988" rtl="1" eaLnBrk="1" hangingPunct="1">
              <a:defRPr/>
            </a:pPr>
            <a:endParaRPr lang="ar-QA" sz="2800" b="1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26988" rtl="1" eaLnBrk="1" hangingPunct="1">
              <a:defRPr/>
            </a:pP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ـ يسعون وراء تحقيق أهداف فيها نسبة كبيرة من التحدي</a:t>
            </a:r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fr-FR" sz="2800" b="1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en-US" sz="28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0244" name="عنصر نائب لرقم الشريحة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2DB271F-2311-464F-B451-83238D3B57C7}" type="slidenum">
              <a:rPr lang="ar-SA" smtClean="0">
                <a:cs typeface="Arial" pitchFamily="34" charset="0"/>
              </a:rPr>
              <a:pPr/>
              <a:t>6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>
              <a:defRPr/>
            </a:pP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524000"/>
            <a:ext cx="8915400" cy="4602163"/>
          </a:xfrm>
        </p:spPr>
        <p:txBody>
          <a:bodyPr/>
          <a:lstStyle/>
          <a:p>
            <a:pPr marL="26988" rtl="1" eaLnBrk="1" hangingPunct="1">
              <a:defRPr/>
            </a:pPr>
            <a:r>
              <a:rPr lang="ar-QA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ـ يتقبلون حالات الغموض ويتحملون المخاطر</a:t>
            </a:r>
            <a:r>
              <a:rPr lang="ar-SA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؛</a:t>
            </a:r>
            <a:endParaRPr lang="ar-QA" b="1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26988" rtl="1" eaLnBrk="1" hangingPunct="1">
              <a:defRPr/>
            </a:pPr>
            <a:endParaRPr lang="ar-QA" sz="1200" b="1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26988" rtl="1" eaLnBrk="1" hangingPunct="1">
              <a:defRPr/>
            </a:pPr>
            <a:r>
              <a:rPr lang="ar-QA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ـ ثقة عالية بالنفس</a:t>
            </a:r>
            <a:r>
              <a:rPr lang="ar-SA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؛</a:t>
            </a:r>
            <a:r>
              <a:rPr lang="ar-QA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26988" rtl="1" eaLnBrk="1" hangingPunct="1">
              <a:defRPr/>
            </a:pPr>
            <a:endParaRPr lang="ar-QA" sz="1200" b="1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26988" rtl="1" eaLnBrk="1" hangingPunct="1">
              <a:defRPr/>
            </a:pPr>
            <a:r>
              <a:rPr lang="ar-QA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ـ </a:t>
            </a:r>
            <a:r>
              <a:rPr lang="ar-QA" b="1" dirty="0" err="1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ي</a:t>
            </a:r>
            <a:r>
              <a:rPr lang="ar-SA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ت</a:t>
            </a:r>
            <a:r>
              <a:rPr lang="ar-QA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حلون بالصبر</a:t>
            </a:r>
            <a:r>
              <a:rPr lang="ar-SA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؛</a:t>
            </a:r>
            <a:r>
              <a:rPr lang="ar-QA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26988" rtl="1" eaLnBrk="1" hangingPunct="1">
              <a:defRPr/>
            </a:pPr>
            <a:endParaRPr lang="ar-QA" sz="1200" b="1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26988" rtl="1" eaLnBrk="1" hangingPunct="1">
              <a:defRPr/>
            </a:pPr>
            <a:r>
              <a:rPr lang="ar-QA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ـ الاستقلالية وعدم الاتكال على الغير</a:t>
            </a:r>
            <a:r>
              <a:rPr lang="ar-SA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؛</a:t>
            </a:r>
            <a:r>
              <a:rPr lang="ar-QA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26988" rtl="1" eaLnBrk="1" hangingPunct="1">
              <a:defRPr/>
            </a:pPr>
            <a:endParaRPr lang="ar-QA" sz="1200" b="1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26988" rtl="1" eaLnBrk="1" hangingPunct="1">
              <a:defRPr/>
            </a:pPr>
            <a:r>
              <a:rPr lang="ar-QA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ـ القدرة على تقبل الفشل ومن ثم تصحيح الأخطاء</a:t>
            </a:r>
            <a:r>
              <a:rPr lang="ar-SA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ar-QA" b="1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en-U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1268" name="عنصر نائب لرقم الشريحة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1EE4256-A038-4D3C-9A11-8567C2246805}" type="slidenum">
              <a:rPr lang="ar-SA" smtClean="0">
                <a:cs typeface="Arial" pitchFamily="34" charset="0"/>
              </a:rPr>
              <a:pPr/>
              <a:t>7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>
              <a:defRPr/>
            </a:pPr>
            <a:r>
              <a:rPr lang="ar-SA" b="1" dirty="0" smtClean="0"/>
              <a:t>مفاهيم خاطئة عن الشخصية المبادرة  </a:t>
            </a:r>
            <a:endParaRPr lang="en-US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6988" rtl="1" eaLnBrk="1" hangingPunct="1">
              <a:defRPr/>
            </a:pPr>
            <a:r>
              <a:rPr lang="ar-QA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ـ يولدون بموهبة</a:t>
            </a:r>
            <a:r>
              <a:rPr lang="ar-SA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؛</a:t>
            </a:r>
            <a:r>
              <a:rPr lang="ar-QA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26988" rtl="1" eaLnBrk="1" hangingPunct="1">
              <a:defRPr/>
            </a:pPr>
            <a:endParaRPr lang="ar-QA" sz="1200" b="1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26988" rtl="1" eaLnBrk="1" hangingPunct="1">
              <a:defRPr/>
            </a:pPr>
            <a:r>
              <a:rPr lang="ar-QA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ـ المبادر هو شخص مغامر</a:t>
            </a:r>
            <a:r>
              <a:rPr lang="ar-SA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؛</a:t>
            </a:r>
            <a:r>
              <a:rPr lang="ar-QA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26988" rtl="1" eaLnBrk="1" hangingPunct="1">
              <a:defRPr/>
            </a:pPr>
            <a:endParaRPr lang="ar-QA" sz="1200" b="1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26988" rtl="1" eaLnBrk="1" hangingPunct="1">
              <a:defRPr/>
            </a:pPr>
            <a:r>
              <a:rPr lang="ar-QA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ـ المال هو مفتاح نجاح المبادر</a:t>
            </a:r>
            <a:r>
              <a:rPr lang="ar-SA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؛</a:t>
            </a:r>
            <a:endParaRPr lang="ar-QA" b="1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26988" rtl="1" eaLnBrk="1" hangingPunct="1">
              <a:defRPr/>
            </a:pPr>
            <a:endParaRPr lang="ar-QA" sz="1200" b="1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26988" rtl="1" eaLnBrk="1" hangingPunct="1">
              <a:defRPr/>
            </a:pPr>
            <a:r>
              <a:rPr lang="ar-QA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ـ المبادر هو شاب</a:t>
            </a:r>
            <a:r>
              <a:rPr lang="ar-SA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؛</a:t>
            </a:r>
            <a:r>
              <a:rPr lang="ar-QA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26988" rtl="1" eaLnBrk="1" hangingPunct="1">
              <a:defRPr/>
            </a:pPr>
            <a:endParaRPr lang="ar-QA" sz="1200" b="1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26988" rtl="1" eaLnBrk="1" hangingPunct="1">
              <a:defRPr/>
            </a:pPr>
            <a:r>
              <a:rPr lang="ar-QA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ـ يحمل شهادة جامعية</a:t>
            </a:r>
            <a:r>
              <a:rPr lang="ar-SA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ar-QA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fr-FR" b="1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en-U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2292" name="عنصر نائب لرقم الشريحة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0A1EDFA-A84A-4506-8F6D-108F6E09F569}" type="slidenum">
              <a:rPr lang="ar-SA" smtClean="0">
                <a:cs typeface="Arial" pitchFamily="34" charset="0"/>
              </a:rPr>
              <a:pPr/>
              <a:t>8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>
              <a:defRPr/>
            </a:pPr>
            <a:r>
              <a:rPr lang="ar-SA" b="1" dirty="0" smtClean="0"/>
              <a:t>أنواع المبادرات الخاصة</a:t>
            </a:r>
            <a:endParaRPr lang="en-US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>
              <a:defRPr/>
            </a:pPr>
            <a:r>
              <a:rPr lang="ar-SA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+mj-cs"/>
              </a:rPr>
              <a:t>   - </a:t>
            </a:r>
            <a:r>
              <a:rPr lang="ar-SA" b="1" dirty="0" smtClean="0">
                <a:solidFill>
                  <a:schemeClr val="accent6">
                    <a:lumMod val="75000"/>
                  </a:schemeClr>
                </a:solidFill>
                <a:cs typeface="+mj-cs"/>
              </a:rPr>
              <a:t>الأعمال الصغيرة </a:t>
            </a: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  <a:cs typeface="+mj-cs"/>
              </a:rPr>
              <a:t>Small Business</a:t>
            </a:r>
            <a:endParaRPr lang="ar-SA" b="1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+mj-cs"/>
            </a:endParaRPr>
          </a:p>
          <a:p>
            <a:pPr rtl="1">
              <a:defRPr/>
            </a:pPr>
            <a:r>
              <a:rPr lang="ar-QA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+mj-cs"/>
              </a:rPr>
              <a:t>وهو </a:t>
            </a:r>
            <a:r>
              <a:rPr lang="ar-SA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+mj-cs"/>
              </a:rPr>
              <a:t>مشروع </a:t>
            </a:r>
            <a:r>
              <a:rPr lang="ar-QA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+mj-cs"/>
              </a:rPr>
              <a:t>يمتلك ويدار من قبل فرد أو أفراد معدودين وبشكل مستقل ويعمل فيه عدد قليل من العاملين ولا يهيمن بأي شكل من الأشكال على القطاع الذي ينشط فيه</a:t>
            </a:r>
            <a:r>
              <a:rPr lang="ar-SA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+mj-cs"/>
              </a:rPr>
              <a:t>. </a:t>
            </a:r>
            <a:endParaRPr lang="ar-QA" b="1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+mj-cs"/>
            </a:endParaRPr>
          </a:p>
          <a:p>
            <a:pPr rtl="1">
              <a:defRPr/>
            </a:pPr>
            <a:endParaRPr lang="ar-SA" b="1" dirty="0" smtClean="0">
              <a:solidFill>
                <a:schemeClr val="accent6">
                  <a:lumMod val="75000"/>
                </a:schemeClr>
              </a:solidFill>
              <a:cs typeface="+mj-cs"/>
            </a:endParaRPr>
          </a:p>
          <a:p>
            <a:pPr marL="26988" rtl="1" eaLnBrk="1" hangingPunct="1">
              <a:defRPr/>
            </a:pPr>
            <a:r>
              <a:rPr lang="ar-SA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+mj-cs"/>
              </a:rPr>
              <a:t>  </a:t>
            </a:r>
            <a:r>
              <a:rPr lang="ar-QA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+mj-cs"/>
              </a:rPr>
              <a:t>ـ الإعمال الصغيرة جدا </a:t>
            </a:r>
            <a:r>
              <a:rPr lang="it-IT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+mj-cs"/>
              </a:rPr>
              <a:t>Micro Business</a:t>
            </a:r>
            <a:r>
              <a:rPr lang="ar-QA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+mj-cs"/>
              </a:rPr>
              <a:t> </a:t>
            </a:r>
          </a:p>
          <a:p>
            <a:pPr marL="26988" rtl="1" eaLnBrk="1" hangingPunct="1">
              <a:defRPr/>
            </a:pPr>
            <a:r>
              <a:rPr lang="ar-SA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+mj-cs"/>
              </a:rPr>
              <a:t>  </a:t>
            </a:r>
            <a:r>
              <a:rPr lang="ar-QA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+mj-cs"/>
              </a:rPr>
              <a:t>وهي أعمال توجد في مكان واحد ويعمل فيها اقل من خمسة أفراد </a:t>
            </a:r>
            <a:r>
              <a:rPr lang="ar-SA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+mj-cs"/>
              </a:rPr>
              <a:t>  </a:t>
            </a:r>
            <a:r>
              <a:rPr lang="ar-QA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+mj-cs"/>
              </a:rPr>
              <a:t>وغالبا ما تكون أعمالا حرفية</a:t>
            </a:r>
            <a:r>
              <a:rPr lang="ar-SA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+mj-cs"/>
              </a:rPr>
              <a:t>. </a:t>
            </a:r>
            <a:r>
              <a:rPr lang="ar-QA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+mj-cs"/>
              </a:rPr>
              <a:t> </a:t>
            </a:r>
            <a:endParaRPr lang="fr-FR" b="1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+mj-cs"/>
            </a:endParaRPr>
          </a:p>
          <a:p>
            <a:pPr rtl="1">
              <a:defRPr/>
            </a:pPr>
            <a:endParaRPr lang="en-US" b="1" dirty="0">
              <a:solidFill>
                <a:schemeClr val="accent6">
                  <a:lumMod val="75000"/>
                </a:schemeClr>
              </a:solidFill>
              <a:cs typeface="+mj-cs"/>
            </a:endParaRPr>
          </a:p>
        </p:txBody>
      </p:sp>
      <p:sp>
        <p:nvSpPr>
          <p:cNvPr id="13316" name="عنصر نائب لرقم الشريحة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7625CA4-4433-4076-B221-19D45DC90827}" type="slidenum">
              <a:rPr lang="ar-SA" smtClean="0">
                <a:cs typeface="Arial" pitchFamily="34" charset="0"/>
              </a:rPr>
              <a:pPr/>
              <a:t>9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6988" rtl="1" eaLnBrk="1" hangingPunct="1">
              <a:defRPr/>
            </a:pPr>
            <a:r>
              <a:rPr lang="ar-QA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ـ الأعمال العائلية </a:t>
            </a:r>
            <a:r>
              <a:rPr lang="it-IT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Family Business</a:t>
            </a:r>
            <a:r>
              <a:rPr lang="ar-QA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26988" rtl="1" eaLnBrk="1" hangingPunct="1">
              <a:defRPr/>
            </a:pPr>
            <a:r>
              <a:rPr lang="ar-QA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وهي تلك الأعمال الصغيرة التي تمتلك من طرف </a:t>
            </a:r>
            <a:r>
              <a:rPr lang="ar-QA" b="1" dirty="0" err="1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افراد</a:t>
            </a:r>
            <a:r>
              <a:rPr lang="ar-QA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عائلة واحدة لتوفير مصدر رزق لها (محلات تجارية، صيدليات،...)</a:t>
            </a:r>
            <a:r>
              <a:rPr lang="ar-SA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ar-QA" b="1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26988" rtl="1" eaLnBrk="1" hangingPunct="1">
              <a:defRPr/>
            </a:pPr>
            <a:endParaRPr lang="ar-QA" b="1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26988" rtl="1" eaLnBrk="1" hangingPunct="1">
              <a:defRPr/>
            </a:pPr>
            <a:r>
              <a:rPr lang="ar-QA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ـ الأعمال المنزلية </a:t>
            </a:r>
            <a:r>
              <a:rPr lang="it-IT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Home-Based Business</a:t>
            </a:r>
            <a:r>
              <a:rPr lang="ar-QA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26988" rtl="1" eaLnBrk="1" hangingPunct="1">
              <a:defRPr/>
            </a:pPr>
            <a:r>
              <a:rPr lang="ar-QA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وهي أعمال تمارس في المنزل ومملوكة مباشرة من قبل فرد أو </a:t>
            </a:r>
            <a:r>
              <a:rPr lang="ar-SA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أكثر. </a:t>
            </a:r>
            <a:endParaRPr lang="fr-FR" b="1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en-U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4340" name="عنصر نائب لرقم الشريحة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A7361F8-1023-40DD-9A50-13E1C7E5D588}" type="slidenum">
              <a:rPr lang="ar-SA" smtClean="0">
                <a:cs typeface="Arial" pitchFamily="34" charset="0"/>
              </a:rPr>
              <a:pPr/>
              <a:t>10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b="1" dirty="0" smtClean="0"/>
              <a:t>معايير تصنيف الأعمال الصغيرة</a:t>
            </a:r>
            <a:endParaRPr lang="en-US" b="1" dirty="0"/>
          </a:p>
        </p:txBody>
      </p:sp>
      <p:sp>
        <p:nvSpPr>
          <p:cNvPr id="15363" name="عنصر نائب لرقم الشريحة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A34E727-5B37-4820-A28F-9EFBFDCEC8F9}" type="slidenum">
              <a:rPr lang="ar-SA" smtClean="0">
                <a:cs typeface="Arial" pitchFamily="34" charset="0"/>
              </a:rPr>
              <a:pPr/>
              <a:t>11</a:t>
            </a:fld>
            <a:endParaRPr lang="en-US" smtClean="0">
              <a:cs typeface="Arial" pitchFamily="34" charset="0"/>
            </a:endParaRPr>
          </a:p>
        </p:txBody>
      </p:sp>
      <p:graphicFrame>
        <p:nvGraphicFramePr>
          <p:cNvPr id="5" name="Tabella 4"/>
          <p:cNvGraphicFramePr>
            <a:graphicFrameLocks noGrp="1"/>
          </p:cNvGraphicFramePr>
          <p:nvPr/>
        </p:nvGraphicFramePr>
        <p:xfrm>
          <a:off x="1500188" y="1785938"/>
          <a:ext cx="7119966" cy="3627120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3559983"/>
                <a:gridCol w="3559983"/>
              </a:tblGrid>
              <a:tr h="486174">
                <a:tc>
                  <a:txBody>
                    <a:bodyPr/>
                    <a:lstStyle/>
                    <a:p>
                      <a:pPr algn="ctr" rtl="1"/>
                      <a:r>
                        <a:rPr lang="ar-QA" sz="2800" dirty="0" smtClean="0"/>
                        <a:t>معيار عدد العمال</a:t>
                      </a:r>
                      <a:endParaRPr lang="fr-F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QA" sz="2800" dirty="0" smtClean="0"/>
                        <a:t>الدولة</a:t>
                      </a:r>
                      <a:endParaRPr lang="fr-FR" sz="2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486174">
                <a:tc>
                  <a:txBody>
                    <a:bodyPr/>
                    <a:lstStyle/>
                    <a:p>
                      <a:pPr algn="ctr" rtl="1"/>
                      <a:r>
                        <a:rPr lang="ar-QA" sz="2800" dirty="0" smtClean="0"/>
                        <a:t>5</a:t>
                      </a:r>
                      <a:r>
                        <a:rPr lang="ar-QA" sz="2800" baseline="0" dirty="0" smtClean="0"/>
                        <a:t> افراد ـ اقل من 500</a:t>
                      </a:r>
                      <a:endParaRPr lang="fr-F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QA" sz="2800" dirty="0" smtClean="0"/>
                        <a:t>امريكا</a:t>
                      </a:r>
                      <a:endParaRPr lang="fr-FR" sz="2800" dirty="0"/>
                    </a:p>
                  </a:txBody>
                  <a:tcPr/>
                </a:tc>
              </a:tr>
              <a:tr h="486174">
                <a:tc>
                  <a:txBody>
                    <a:bodyPr/>
                    <a:lstStyle/>
                    <a:p>
                      <a:pPr algn="ctr" rtl="1"/>
                      <a:r>
                        <a:rPr lang="ar-QA" sz="2800" dirty="0" smtClean="0"/>
                        <a:t>اقل من 49</a:t>
                      </a:r>
                      <a:endParaRPr lang="fr-F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QA" sz="2800" dirty="0" smtClean="0"/>
                        <a:t>المملكة العربية السعودية</a:t>
                      </a:r>
                      <a:endParaRPr lang="fr-FR" sz="2800" dirty="0"/>
                    </a:p>
                  </a:txBody>
                  <a:tcPr/>
                </a:tc>
              </a:tr>
              <a:tr h="486174">
                <a:tc>
                  <a:txBody>
                    <a:bodyPr/>
                    <a:lstStyle/>
                    <a:p>
                      <a:pPr algn="ctr" rtl="1"/>
                      <a:r>
                        <a:rPr lang="ar-QA" sz="2800" dirty="0" smtClean="0"/>
                        <a:t>  5 ـ 100  </a:t>
                      </a:r>
                      <a:endParaRPr lang="fr-F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QA" sz="2800" dirty="0" smtClean="0"/>
                        <a:t>بريطانيا</a:t>
                      </a:r>
                      <a:endParaRPr lang="fr-FR" sz="2800" dirty="0"/>
                    </a:p>
                  </a:txBody>
                  <a:tcPr/>
                </a:tc>
              </a:tr>
              <a:tr h="486174">
                <a:tc>
                  <a:txBody>
                    <a:bodyPr/>
                    <a:lstStyle/>
                    <a:p>
                      <a:pPr algn="ctr" rtl="1"/>
                      <a:r>
                        <a:rPr lang="ar-QA" sz="2800" dirty="0" smtClean="0"/>
                        <a:t>10ـ اقل من 99 </a:t>
                      </a:r>
                      <a:endParaRPr lang="fr-F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QA" sz="2800" dirty="0" smtClean="0"/>
                        <a:t>الاتحاد</a:t>
                      </a:r>
                      <a:r>
                        <a:rPr lang="ar-QA" sz="2800" baseline="0" dirty="0" smtClean="0"/>
                        <a:t> الاوروبي</a:t>
                      </a:r>
                      <a:endParaRPr lang="fr-FR" sz="2800" dirty="0"/>
                    </a:p>
                  </a:txBody>
                  <a:tcPr/>
                </a:tc>
              </a:tr>
              <a:tr h="486174">
                <a:tc>
                  <a:txBody>
                    <a:bodyPr/>
                    <a:lstStyle/>
                    <a:p>
                      <a:pPr algn="ctr" rtl="1"/>
                      <a:r>
                        <a:rPr lang="ar-QA" sz="2800" dirty="0" smtClean="0"/>
                        <a:t>اقل من 50</a:t>
                      </a:r>
                      <a:endParaRPr lang="fr-F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QA" sz="2800" dirty="0" smtClean="0"/>
                        <a:t>ماليزيا</a:t>
                      </a:r>
                      <a:endParaRPr lang="fr-FR" sz="2800" dirty="0"/>
                    </a:p>
                  </a:txBody>
                  <a:tcPr/>
                </a:tc>
              </a:tr>
              <a:tr h="486174">
                <a:tc>
                  <a:txBody>
                    <a:bodyPr/>
                    <a:lstStyle/>
                    <a:p>
                      <a:pPr algn="ctr" rtl="1"/>
                      <a:endParaRPr lang="fr-F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r-FR" sz="28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>
              <a:defRPr/>
            </a:pPr>
            <a:r>
              <a:rPr lang="ar-SA" b="1" dirty="0" smtClean="0"/>
              <a:t>مجالات نشاط الأعمال الصغيرة</a:t>
            </a:r>
            <a:endParaRPr lang="en-US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6988" rtl="1" eaLnBrk="1" hangingPunct="1">
              <a:defRPr/>
            </a:pPr>
            <a:r>
              <a:rPr lang="ar-QA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ـ أعمال التوزيع بكافة أشكالها (مثل تجارة الجملة والتجزئة والنقل)</a:t>
            </a:r>
            <a:r>
              <a:rPr lang="ar-SA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؛</a:t>
            </a:r>
            <a:endParaRPr lang="ar-QA" b="1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26988" rtl="1" eaLnBrk="1" hangingPunct="1">
              <a:defRPr/>
            </a:pPr>
            <a:endParaRPr lang="ar-QA" sz="1200" b="1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26988" rtl="1" eaLnBrk="1" hangingPunct="1">
              <a:defRPr/>
            </a:pPr>
            <a:r>
              <a:rPr lang="ar-QA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ـ الخدمات الأخرى غير المادية (مثل الخدمات الطبية، المطاعم، التنظيف، ...)</a:t>
            </a:r>
            <a:r>
              <a:rPr lang="ar-SA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؛</a:t>
            </a:r>
            <a:endParaRPr lang="ar-QA" b="1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26988" rtl="1" eaLnBrk="1" hangingPunct="1">
              <a:defRPr/>
            </a:pPr>
            <a:endParaRPr lang="ar-QA" sz="1200" b="1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26988" rtl="1" eaLnBrk="1" hangingPunct="1">
              <a:defRPr/>
            </a:pPr>
            <a:r>
              <a:rPr lang="ar-QA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ـ أعمال البناء (</a:t>
            </a:r>
            <a:r>
              <a:rPr lang="ar-QA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ال</a:t>
            </a:r>
            <a:r>
              <a:rPr lang="ar-SA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مقاولات</a:t>
            </a:r>
            <a:r>
              <a:rPr lang="ar-QA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، </a:t>
            </a:r>
            <a:r>
              <a:rPr lang="ar-QA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الكهرباء ،...)</a:t>
            </a:r>
            <a:r>
              <a:rPr lang="ar-SA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؛</a:t>
            </a:r>
            <a:endParaRPr lang="ar-QA" b="1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26988" rtl="1" eaLnBrk="1" hangingPunct="1">
              <a:defRPr/>
            </a:pPr>
            <a:endParaRPr lang="ar-QA" sz="1200" b="1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26988" rtl="1" eaLnBrk="1" hangingPunct="1">
              <a:defRPr/>
            </a:pPr>
            <a:r>
              <a:rPr lang="ar-QA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ـ التصنيع (مثل الحرفيين)</a:t>
            </a:r>
            <a:r>
              <a:rPr lang="ar-SA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6388" name="عنصر نائب لرقم الشريحة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C410D32-C80D-4B42-AEFD-481B3B80CF9A}" type="slidenum">
              <a:rPr lang="ar-SA" smtClean="0">
                <a:cs typeface="Arial" pitchFamily="34" charset="0"/>
              </a:rPr>
              <a:pPr/>
              <a:t>12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>
              <a:defRPr/>
            </a:pPr>
            <a:r>
              <a:rPr lang="ar-SA" b="1" dirty="0" smtClean="0"/>
              <a:t>أهمية الأعمال الصغيرة</a:t>
            </a:r>
            <a:endParaRPr lang="en-US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6988" rtl="1" eaLnBrk="1" hangingPunct="1">
              <a:defRPr/>
            </a:pP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ـ خلق وظائف (في الكثير من الدول هي المحرك الاقتصادي الاساسي لخلق الوظائف)</a:t>
            </a:r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؛</a:t>
            </a:r>
            <a:endParaRPr lang="ar-QA" sz="2800" b="1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26988" rtl="1" eaLnBrk="1" hangingPunct="1">
              <a:defRPr/>
            </a:pPr>
            <a:endParaRPr lang="ar-QA" sz="1200" b="1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26988" rtl="1" eaLnBrk="1" hangingPunct="1">
              <a:defRPr/>
            </a:pP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ـ مصدر للإبداع التكنولوجي (تلعب دور كبير في تحسين وابتكار المنتجات وعمليات انتاجية جديدة)</a:t>
            </a:r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؛</a:t>
            </a:r>
            <a:endParaRPr lang="ar-QA" sz="2800" b="1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26988" rtl="1" eaLnBrk="1" hangingPunct="1">
              <a:defRPr/>
            </a:pPr>
            <a:endParaRPr lang="ar-QA" sz="1200" b="1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26988" rtl="1" eaLnBrk="1" hangingPunct="1">
              <a:defRPr/>
            </a:pP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ـ المنافسة (تلعب دور ايجابي لخلق ودفع روح المنافسة في السوق وهذا يعد شيئ ايجابي للمستهلك)</a:t>
            </a:r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؛</a:t>
            </a:r>
            <a:endParaRPr lang="ar-QA" sz="2800" b="1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26988" rtl="1" eaLnBrk="1" hangingPunct="1">
              <a:defRPr/>
            </a:pPr>
            <a:endParaRPr lang="ar-QA" sz="1200" b="1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26988" rtl="1" eaLnBrk="1" hangingPunct="1">
              <a:defRPr/>
            </a:pP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ـ إشباع حاجات المجتمع وقطاع الأعمال (مثل صناعة </a:t>
            </a: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ال</a:t>
            </a:r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م</a:t>
            </a: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جوهر</a:t>
            </a:r>
            <a:r>
              <a:rPr lang="ar-SA" sz="2800" b="1" dirty="0" err="1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ات</a:t>
            </a: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ar-QA" sz="2800" b="1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en-US" sz="28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7412" name="عنصر نائب لرقم الشريحة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D859131-E9B7-4EF7-8D21-ED933AF8EF15}" type="slidenum">
              <a:rPr lang="ar-SA" smtClean="0">
                <a:cs typeface="Arial" pitchFamily="34" charset="0"/>
              </a:rPr>
              <a:pPr/>
              <a:t>13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>
              <a:defRPr/>
            </a:pPr>
            <a:r>
              <a:rPr lang="ar-SA" b="1" dirty="0" smtClean="0"/>
              <a:t>المبادرة عبر الانترنت والأعمال الصغيرة</a:t>
            </a:r>
            <a:endParaRPr lang="en-US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>
              <a:defRPr/>
            </a:pPr>
            <a:r>
              <a:rPr lang="ar-QA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لقد فتح الانترنت آفاقا كبيرة أمام المبادرة في إطار الأعمال، فهناك الكثير </a:t>
            </a:r>
            <a:r>
              <a:rPr lang="ar-QA" b="1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من الأعمال </a:t>
            </a:r>
            <a:r>
              <a:rPr lang="ar-QA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الناجحة التي كانت بفضل جهود عدد قليل من الأفراد (مثل </a:t>
            </a:r>
            <a:r>
              <a:rPr lang="it-IT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Google</a:t>
            </a:r>
            <a:r>
              <a:rPr lang="ar-QA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، </a:t>
            </a:r>
            <a:r>
              <a:rPr lang="it-IT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e-Bay</a:t>
            </a:r>
            <a:r>
              <a:rPr lang="ar-QA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ar-SA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rtl="1">
              <a:defRPr/>
            </a:pPr>
            <a:endParaRPr lang="ar-SA" b="1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rtl="1">
              <a:defRPr/>
            </a:pPr>
            <a:r>
              <a:rPr lang="ar-SA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يمكنكم مراجعة موقع انترنت هذه منظمة الأعمال الصغيرة: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  <a:hlinkClick r:id="rId2"/>
              </a:rPr>
              <a:t>www.mymedina.com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b="1" dirty="0" smtClean="0"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 rtl="1">
              <a:defRPr/>
            </a:pPr>
            <a:r>
              <a:rPr lang="ar-SA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كمثال لمبادرات ناجحة في مجال الخدمات السياحة عبر الانترنت. </a:t>
            </a:r>
            <a:endParaRPr lang="ar-QA" b="1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rtl="1">
              <a:defRPr/>
            </a:pPr>
            <a:endParaRPr lang="en-U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8436" name="عنصر نائب لرقم الشريحة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66AB930-4DBF-44F1-B582-EE9BB386C1C0}" type="slidenum">
              <a:rPr lang="ar-SA" smtClean="0">
                <a:cs typeface="Arial" pitchFamily="34" charset="0"/>
              </a:rPr>
              <a:pPr/>
              <a:t>14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>
              <a:defRPr/>
            </a:pPr>
            <a:r>
              <a:rPr lang="ar-SA" b="1" dirty="0" smtClean="0"/>
              <a:t>أسباب نجاح الأعمال الصغيرة</a:t>
            </a:r>
            <a:endParaRPr lang="en-US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6988" rtl="1" eaLnBrk="1" hangingPunct="1">
              <a:defRPr/>
            </a:pPr>
            <a:r>
              <a:rPr lang="ar-QA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ـ فكرة جيدة</a:t>
            </a:r>
            <a:r>
              <a:rPr lang="ar-SA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؛</a:t>
            </a:r>
            <a:r>
              <a:rPr lang="ar-QA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26988" rtl="1" eaLnBrk="1" hangingPunct="1">
              <a:defRPr/>
            </a:pPr>
            <a:endParaRPr lang="ar-QA" sz="1200" b="1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26988" rtl="1" eaLnBrk="1" hangingPunct="1">
              <a:defRPr/>
            </a:pPr>
            <a:r>
              <a:rPr lang="ar-QA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ـ خطة واضحة</a:t>
            </a:r>
            <a:r>
              <a:rPr lang="ar-SA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؛</a:t>
            </a:r>
            <a:r>
              <a:rPr lang="ar-QA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26988" rtl="1" eaLnBrk="1" hangingPunct="1">
              <a:defRPr/>
            </a:pPr>
            <a:endParaRPr lang="ar-QA" sz="1200" b="1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26988" rtl="1" eaLnBrk="1" hangingPunct="1">
              <a:defRPr/>
            </a:pPr>
            <a:r>
              <a:rPr lang="ar-QA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ـ شجاعة وجرأة في التنفيذ</a:t>
            </a:r>
            <a:r>
              <a:rPr lang="ar-SA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؛</a:t>
            </a:r>
            <a:r>
              <a:rPr lang="ar-QA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26988" rtl="1" eaLnBrk="1" hangingPunct="1">
              <a:defRPr/>
            </a:pPr>
            <a:endParaRPr lang="ar-QA" sz="1200" b="1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26988" rtl="1" eaLnBrk="1" hangingPunct="1">
              <a:defRPr/>
            </a:pPr>
            <a:r>
              <a:rPr lang="ar-QA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ـ إتباع إستراتيجية إبداعية قادرة على خلق ميزات تنافسية للمشروع</a:t>
            </a:r>
            <a:r>
              <a:rPr lang="ar-SA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؛</a:t>
            </a:r>
            <a:endParaRPr lang="ar-QA" b="1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26988" rtl="1" eaLnBrk="1" hangingPunct="1">
              <a:defRPr/>
            </a:pPr>
            <a:endParaRPr lang="ar-QA" sz="1200" b="1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26988" rtl="1" eaLnBrk="1" hangingPunct="1">
              <a:defRPr/>
            </a:pPr>
            <a:r>
              <a:rPr lang="ar-QA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ـ تشخيص جزء من السوق الذي لم يخدم بشكل جيد</a:t>
            </a:r>
            <a:r>
              <a:rPr lang="ar-SA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ar-QA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defRPr/>
            </a:pPr>
            <a:endParaRPr lang="en-U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9460" name="عنصر نائب لرقم الشريحة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6062C22-3B45-477F-B451-7BCD6DBA9810}" type="slidenum">
              <a:rPr lang="ar-SA" smtClean="0">
                <a:cs typeface="Arial" pitchFamily="34" charset="0"/>
              </a:rPr>
              <a:pPr/>
              <a:t>15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>
              <a:defRPr/>
            </a:pPr>
            <a:r>
              <a:rPr lang="ar-SA" b="1" dirty="0" smtClean="0"/>
              <a:t>أسباب فشل الأعمال الصغيرة</a:t>
            </a:r>
            <a:endParaRPr lang="en-US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6988" rtl="1" eaLnBrk="1" hangingPunct="1">
              <a:defRPr/>
            </a:pP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ـ نقص الخبرة</a:t>
            </a:r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؛</a:t>
            </a: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26988" rtl="1" eaLnBrk="1" hangingPunct="1">
              <a:defRPr/>
            </a:pPr>
            <a:endParaRPr lang="ar-QA" sz="1200" b="1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26988" rtl="1" eaLnBrk="1" hangingPunct="1">
              <a:defRPr/>
            </a:pP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ـ نقص التجربة</a:t>
            </a:r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؛</a:t>
            </a:r>
            <a:endParaRPr lang="ar-QA" sz="2800" b="1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26988" rtl="1" eaLnBrk="1" hangingPunct="1">
              <a:defRPr/>
            </a:pPr>
            <a:endParaRPr lang="ar-QA" sz="1200" b="1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26988" rtl="1" eaLnBrk="1" hangingPunct="1">
              <a:defRPr/>
            </a:pP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ـ عدم وجود إستراتيجية واضحة للعمل</a:t>
            </a:r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؛</a:t>
            </a:r>
            <a:endParaRPr lang="ar-QA" sz="2800" b="1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26988" rtl="1" eaLnBrk="1" hangingPunct="1">
              <a:defRPr/>
            </a:pPr>
            <a:endParaRPr lang="ar-QA" sz="1200" b="1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26988" rtl="1" eaLnBrk="1" hangingPunct="1">
              <a:defRPr/>
            </a:pP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ـ عدم وجود قيادة </a:t>
            </a: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واعية </a:t>
            </a: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للمحيط البيئي</a:t>
            </a:r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؛</a:t>
            </a: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26988" rtl="1" eaLnBrk="1" hangingPunct="1">
              <a:defRPr/>
            </a:pPr>
            <a:endParaRPr lang="ar-QA" sz="1200" b="1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26988" rtl="1" eaLnBrk="1" hangingPunct="1">
              <a:defRPr/>
            </a:pP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ـ رقابة مالية غير كافية</a:t>
            </a:r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؛</a:t>
            </a:r>
            <a:endParaRPr lang="ar-QA" sz="2800" b="1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26988" rtl="1" eaLnBrk="1" hangingPunct="1">
              <a:defRPr/>
            </a:pPr>
            <a:endParaRPr lang="ar-QA" sz="1200" b="1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26988" rtl="1" eaLnBrk="1" hangingPunct="1">
              <a:defRPr/>
            </a:pP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ـ قلة الالتزام بالعمل</a:t>
            </a:r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ar-QA" sz="2800" b="1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26988" rtl="1" eaLnBrk="1" hangingPunct="1">
              <a:defRPr/>
            </a:pPr>
            <a:endParaRPr lang="ar-QA" sz="2800" b="1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en-US" sz="28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0484" name="عنصر نائب لرقم الشريحة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432E004-E5A1-4C3C-AD6F-2273CA2F1444}" type="slidenum">
              <a:rPr lang="ar-SA" smtClean="0">
                <a:cs typeface="Arial" pitchFamily="34" charset="0"/>
              </a:rPr>
              <a:pPr/>
              <a:t>16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>
              <a:defRPr/>
            </a:pPr>
            <a:r>
              <a:rPr lang="ar-SA" b="1" dirty="0" smtClean="0"/>
              <a:t>آليات </a:t>
            </a:r>
            <a:r>
              <a:rPr lang="ar-SA" b="1" dirty="0" err="1" smtClean="0"/>
              <a:t>تاسيس</a:t>
            </a:r>
            <a:r>
              <a:rPr lang="ar-SA" b="1" dirty="0" smtClean="0"/>
              <a:t> </a:t>
            </a:r>
            <a:r>
              <a:rPr lang="ar-SA" b="1" dirty="0" smtClean="0"/>
              <a:t>الأعمال الصغيرة</a:t>
            </a:r>
            <a:endParaRPr lang="en-US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 eaLnBrk="1" fontAlgn="auto" hangingPunct="1">
              <a:spcAft>
                <a:spcPts val="0"/>
              </a:spcAft>
              <a:defRPr/>
            </a:pP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ـ البدء بعمل جديد تماما</a:t>
            </a:r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؛</a:t>
            </a:r>
            <a:endParaRPr lang="ar-QA" sz="2800" b="1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rtl="1" eaLnBrk="1" fontAlgn="auto" hangingPunct="1">
              <a:spcAft>
                <a:spcPts val="0"/>
              </a:spcAft>
              <a:defRPr/>
            </a:pPr>
            <a:endParaRPr lang="ar-QA" sz="1200" b="1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rtl="1" eaLnBrk="1" fontAlgn="auto" hangingPunct="1">
              <a:spcAft>
                <a:spcPts val="0"/>
              </a:spcAft>
              <a:defRPr/>
            </a:pP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ـ شراء </a:t>
            </a:r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نشاط</a:t>
            </a: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قائم</a:t>
            </a:r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؛</a:t>
            </a: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rtl="1" eaLnBrk="1" fontAlgn="auto" hangingPunct="1">
              <a:spcAft>
                <a:spcPts val="0"/>
              </a:spcAft>
              <a:defRPr/>
            </a:pPr>
            <a:endParaRPr lang="ar-QA" sz="1200" b="1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rtl="1" eaLnBrk="1" fontAlgn="auto" hangingPunct="1">
              <a:spcAft>
                <a:spcPts val="0"/>
              </a:spcAft>
              <a:defRPr/>
            </a:pP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ـ تغيير اختصاص عمل</a:t>
            </a:r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؛</a:t>
            </a: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rtl="1" eaLnBrk="1" fontAlgn="auto" hangingPunct="1">
              <a:spcAft>
                <a:spcPts val="0"/>
              </a:spcAft>
              <a:defRPr/>
            </a:pPr>
            <a:endParaRPr lang="ar-QA" sz="1200" b="1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rtl="1" eaLnBrk="1" fontAlgn="auto" hangingPunct="1">
              <a:spcAft>
                <a:spcPts val="0"/>
              </a:spcAft>
              <a:defRPr/>
            </a:pP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ـ الشراكة مع الآخرين</a:t>
            </a:r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؛</a:t>
            </a:r>
            <a:endParaRPr lang="ar-QA" sz="2800" b="1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rtl="1" eaLnBrk="1" fontAlgn="auto" hangingPunct="1">
              <a:spcAft>
                <a:spcPts val="0"/>
              </a:spcAft>
              <a:defRPr/>
            </a:pPr>
            <a:endParaRPr lang="ar-QA" sz="1200" b="1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rtl="1" eaLnBrk="1" fontAlgn="auto" hangingPunct="1">
              <a:spcAft>
                <a:spcPts val="0"/>
              </a:spcAft>
              <a:defRPr/>
            </a:pP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ـ الامتياز </a:t>
            </a:r>
            <a:r>
              <a:rPr lang="it-IT" sz="2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Franchising</a:t>
            </a: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it-CH" sz="2800" b="1" dirty="0" smtClean="0">
                <a:solidFill>
                  <a:schemeClr val="accent6">
                    <a:lumMod val="75000"/>
                  </a:schemeClr>
                </a:solidFill>
                <a:hlinkClick r:id="rId2"/>
              </a:rPr>
              <a:t>www.infofranchising.it</a:t>
            </a: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ar-QA" sz="2800" b="1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en-US" sz="28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1508" name="عنصر نائب لرقم الشريحة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7B373482-04CF-4C98-94B9-81E47F0F4647}" type="slidenum">
              <a:rPr lang="ar-SA" smtClean="0">
                <a:cs typeface="Arial" pitchFamily="34" charset="0"/>
              </a:rPr>
              <a:pPr/>
              <a:t>17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>
              <a:defRPr/>
            </a:pPr>
            <a:r>
              <a:rPr lang="ar-SA" b="1" dirty="0" smtClean="0"/>
              <a:t>شخصيات ناجحة  بدأت من أعمال صغيرة </a:t>
            </a:r>
            <a:endParaRPr lang="en-US" b="1" dirty="0"/>
          </a:p>
        </p:txBody>
      </p:sp>
      <p:sp>
        <p:nvSpPr>
          <p:cNvPr id="22531" name="عنصر نائب لرقم الشريحة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33977A4-27F0-44F0-917A-64E4259F89A7}" type="slidenum">
              <a:rPr lang="ar-SA" smtClean="0">
                <a:cs typeface="Arial" pitchFamily="34" charset="0"/>
              </a:rPr>
              <a:pPr/>
              <a:t>18</a:t>
            </a:fld>
            <a:endParaRPr lang="en-US" smtClean="0">
              <a:cs typeface="Arial" pitchFamily="34" charset="0"/>
            </a:endParaRPr>
          </a:p>
        </p:txBody>
      </p:sp>
      <p:pic>
        <p:nvPicPr>
          <p:cNvPr id="22532" name="Picture 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1524000"/>
            <a:ext cx="3048000" cy="239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CasellaDiTesto 11"/>
          <p:cNvSpPr txBox="1">
            <a:spLocks noChangeArrowheads="1"/>
          </p:cNvSpPr>
          <p:nvPr/>
        </p:nvSpPr>
        <p:spPr bwMode="auto">
          <a:xfrm>
            <a:off x="304800" y="3962400"/>
            <a:ext cx="3733800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it-IT" sz="2800" b="1" dirty="0">
                <a:solidFill>
                  <a:schemeClr val="accent6">
                    <a:lumMod val="75000"/>
                  </a:schemeClr>
                </a:solidFill>
                <a:latin typeface="Arial" charset="0"/>
                <a:cs typeface="Arial" charset="0"/>
              </a:rPr>
              <a:t>Bill Gates</a:t>
            </a:r>
          </a:p>
          <a:p>
            <a:pPr algn="ctr">
              <a:defRPr/>
            </a:pPr>
            <a:r>
              <a:rPr lang="it-IT" sz="2800" b="1" dirty="0">
                <a:solidFill>
                  <a:schemeClr val="accent6">
                    <a:lumMod val="75000"/>
                  </a:schemeClr>
                </a:solidFill>
                <a:latin typeface="Arial" charset="0"/>
                <a:cs typeface="Arial" charset="0"/>
              </a:rPr>
              <a:t>Microsoft </a:t>
            </a:r>
            <a:endParaRPr lang="fr-FR" sz="2800" b="1" dirty="0">
              <a:solidFill>
                <a:schemeClr val="accent6">
                  <a:lumMod val="75000"/>
                </a:schemeClr>
              </a:solidFill>
              <a:latin typeface="Arial" charset="0"/>
              <a:cs typeface="Arial" charset="0"/>
            </a:endParaRPr>
          </a:p>
        </p:txBody>
      </p:sp>
      <p:pic>
        <p:nvPicPr>
          <p:cNvPr id="2253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486400" y="1524000"/>
            <a:ext cx="3657600" cy="2386013"/>
          </a:xfrm>
          <a:noFill/>
        </p:spPr>
      </p:pic>
      <p:sp>
        <p:nvSpPr>
          <p:cNvPr id="10" name="CasellaDiTesto 5"/>
          <p:cNvSpPr txBox="1">
            <a:spLocks noChangeArrowheads="1"/>
          </p:cNvSpPr>
          <p:nvPr/>
        </p:nvSpPr>
        <p:spPr bwMode="auto">
          <a:xfrm>
            <a:off x="5105400" y="3962400"/>
            <a:ext cx="4500563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  <a:latin typeface="Arial" charset="0"/>
                <a:cs typeface="Arial" charset="0"/>
              </a:rPr>
              <a:t>Sergey </a:t>
            </a:r>
            <a:r>
              <a:rPr lang="en-US" sz="2800" b="1" dirty="0" err="1">
                <a:solidFill>
                  <a:schemeClr val="accent6">
                    <a:lumMod val="75000"/>
                  </a:schemeClr>
                </a:solidFill>
                <a:latin typeface="Arial" charset="0"/>
                <a:cs typeface="Arial" charset="0"/>
              </a:rPr>
              <a:t>Brin</a:t>
            </a: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  <a:latin typeface="Arial" charset="0"/>
                <a:cs typeface="Arial" charset="0"/>
              </a:rPr>
              <a:t> </a:t>
            </a:r>
            <a:r>
              <a:rPr lang="ar-QA" sz="2800" b="1" dirty="0">
                <a:solidFill>
                  <a:schemeClr val="accent6">
                    <a:lumMod val="75000"/>
                  </a:schemeClr>
                </a:solidFill>
                <a:latin typeface="Arial" charset="0"/>
                <a:cs typeface="Arial" charset="0"/>
              </a:rPr>
              <a:t>- </a:t>
            </a: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  <a:latin typeface="Arial" charset="0"/>
                <a:cs typeface="Arial" charset="0"/>
              </a:rPr>
              <a:t> Larry Page</a:t>
            </a:r>
            <a:endParaRPr lang="ar-QA" sz="2800" b="1" dirty="0">
              <a:solidFill>
                <a:schemeClr val="accent6">
                  <a:lumMod val="75000"/>
                </a:schemeClr>
              </a:solidFill>
              <a:latin typeface="Arial" charset="0"/>
              <a:cs typeface="Arial" charset="0"/>
            </a:endParaRPr>
          </a:p>
          <a:p>
            <a:pPr algn="ctr">
              <a:defRPr/>
            </a:pPr>
            <a:r>
              <a:rPr lang="it-IT" sz="2800" b="1" dirty="0">
                <a:solidFill>
                  <a:schemeClr val="accent6">
                    <a:lumMod val="75000"/>
                  </a:schemeClr>
                </a:solidFill>
                <a:latin typeface="Arial" charset="0"/>
                <a:cs typeface="Arial" charset="0"/>
              </a:rPr>
              <a:t>Google</a:t>
            </a:r>
            <a:r>
              <a:rPr lang="ar-QA" sz="2800" b="1" dirty="0">
                <a:solidFill>
                  <a:schemeClr val="accent6">
                    <a:lumMod val="75000"/>
                  </a:schemeClr>
                </a:solidFill>
                <a:latin typeface="Arial" charset="0"/>
                <a:cs typeface="Arial" charset="0"/>
              </a:rPr>
              <a:t> </a:t>
            </a:r>
          </a:p>
          <a:p>
            <a:pPr algn="ctr">
              <a:defRPr/>
            </a:pPr>
            <a:endParaRPr lang="fr-FR" sz="2800" b="1" dirty="0">
              <a:solidFill>
                <a:schemeClr val="accent6">
                  <a:lumMod val="75000"/>
                </a:schemeClr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3555" name="عنصر نائب لرقم الشريحة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12E90D3-5747-4313-BDB2-25C054FBF3F6}" type="slidenum">
              <a:rPr lang="ar-SA" smtClean="0">
                <a:cs typeface="Arial" pitchFamily="34" charset="0"/>
              </a:rPr>
              <a:pPr/>
              <a:t>19</a:t>
            </a:fld>
            <a:endParaRPr lang="en-US" smtClean="0">
              <a:cs typeface="Arial" pitchFamily="34" charset="0"/>
            </a:endParaRPr>
          </a:p>
        </p:txBody>
      </p:sp>
      <p:pic>
        <p:nvPicPr>
          <p:cNvPr id="2355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838200" y="1524000"/>
            <a:ext cx="1743075" cy="2781300"/>
          </a:xfrm>
          <a:noFill/>
        </p:spPr>
      </p:pic>
      <p:sp>
        <p:nvSpPr>
          <p:cNvPr id="6" name="CasellaDiTesto 5"/>
          <p:cNvSpPr txBox="1">
            <a:spLocks noChangeArrowheads="1"/>
          </p:cNvSpPr>
          <p:nvPr/>
        </p:nvSpPr>
        <p:spPr bwMode="auto">
          <a:xfrm>
            <a:off x="228600" y="4343400"/>
            <a:ext cx="2971800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it-IT" sz="2800" b="1" dirty="0">
                <a:solidFill>
                  <a:schemeClr val="accent6">
                    <a:lumMod val="75000"/>
                  </a:schemeClr>
                </a:solidFill>
                <a:latin typeface="Arial" charset="0"/>
                <a:cs typeface="Arial" charset="0"/>
              </a:rPr>
              <a:t>Enzo Ferrari</a:t>
            </a:r>
            <a:r>
              <a:rPr lang="ar-QA" sz="2800" b="1" dirty="0">
                <a:solidFill>
                  <a:schemeClr val="accent6">
                    <a:lumMod val="75000"/>
                  </a:schemeClr>
                </a:solidFill>
                <a:latin typeface="Arial" charset="0"/>
                <a:cs typeface="Arial" charset="0"/>
              </a:rPr>
              <a:t> </a:t>
            </a:r>
          </a:p>
          <a:p>
            <a:pPr algn="ctr">
              <a:defRPr/>
            </a:pPr>
            <a:endParaRPr lang="fr-FR" sz="2800" b="1" dirty="0">
              <a:solidFill>
                <a:schemeClr val="accent6">
                  <a:lumMod val="75000"/>
                </a:schemeClr>
              </a:solidFill>
              <a:latin typeface="Arial" charset="0"/>
              <a:cs typeface="Arial" charset="0"/>
            </a:endParaRPr>
          </a:p>
        </p:txBody>
      </p:sp>
      <p:pic>
        <p:nvPicPr>
          <p:cNvPr id="23558" name="Picture 2" descr="http://t3.gstatic.com/images?q=tbn:Ia63lG06pgZcBM:http://kingdom.com.sa/sysadmin/NewsManagment/articlefiles/280-HRH%2520Prince%2520Alwaleed%2520bin%2520Talal,%2520Apr%25200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29400" y="1600200"/>
            <a:ext cx="1847850" cy="2771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CasellaDiTesto 5"/>
          <p:cNvSpPr txBox="1">
            <a:spLocks noChangeArrowheads="1"/>
          </p:cNvSpPr>
          <p:nvPr/>
        </p:nvSpPr>
        <p:spPr bwMode="auto">
          <a:xfrm>
            <a:off x="5562600" y="4419600"/>
            <a:ext cx="395763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fr-FR" sz="2800" b="1" dirty="0">
                <a:solidFill>
                  <a:schemeClr val="accent6">
                    <a:lumMod val="75000"/>
                  </a:schemeClr>
                </a:solidFill>
                <a:latin typeface="Arial" charset="0"/>
                <a:cs typeface="Arial" charset="0"/>
              </a:rPr>
              <a:t>Al-</a:t>
            </a:r>
            <a:r>
              <a:rPr lang="fr-FR" sz="2800" b="1" dirty="0" err="1">
                <a:solidFill>
                  <a:schemeClr val="accent6">
                    <a:lumMod val="75000"/>
                  </a:schemeClr>
                </a:solidFill>
                <a:latin typeface="Arial" charset="0"/>
                <a:cs typeface="Arial" charset="0"/>
              </a:rPr>
              <a:t>Walīd</a:t>
            </a:r>
            <a:r>
              <a:rPr lang="fr-FR" sz="2800" b="1" dirty="0">
                <a:solidFill>
                  <a:schemeClr val="accent6">
                    <a:lumMod val="75000"/>
                  </a:schemeClr>
                </a:solidFill>
                <a:latin typeface="Arial" charset="0"/>
                <a:cs typeface="Arial" charset="0"/>
              </a:rPr>
              <a:t> </a:t>
            </a:r>
            <a:r>
              <a:rPr lang="fr-FR" sz="2800" b="1" dirty="0" err="1">
                <a:solidFill>
                  <a:schemeClr val="accent6">
                    <a:lumMod val="75000"/>
                  </a:schemeClr>
                </a:solidFill>
                <a:latin typeface="Arial" charset="0"/>
                <a:cs typeface="Arial" charset="0"/>
              </a:rPr>
              <a:t>bin</a:t>
            </a:r>
            <a:r>
              <a:rPr lang="fr-FR" sz="2800" b="1" dirty="0">
                <a:solidFill>
                  <a:schemeClr val="accent6">
                    <a:lumMod val="75000"/>
                  </a:schemeClr>
                </a:solidFill>
                <a:latin typeface="Arial" charset="0"/>
                <a:cs typeface="Arial" charset="0"/>
              </a:rPr>
              <a:t> </a:t>
            </a:r>
            <a:r>
              <a:rPr lang="fr-FR" sz="2800" b="1" dirty="0" err="1">
                <a:solidFill>
                  <a:schemeClr val="accent6">
                    <a:lumMod val="75000"/>
                  </a:schemeClr>
                </a:solidFill>
                <a:latin typeface="Arial" charset="0"/>
                <a:cs typeface="Arial" charset="0"/>
              </a:rPr>
              <a:t>Ṭalāl</a:t>
            </a:r>
            <a:endParaRPr lang="fr-FR" sz="2800" b="1" dirty="0">
              <a:solidFill>
                <a:schemeClr val="accent6">
                  <a:lumMod val="75000"/>
                </a:schemeClr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ED712B3-1B9A-46A9-9FD9-0AF356DAEB6E}" type="slidenum">
              <a:rPr lang="ar-SA" smtClean="0">
                <a:cs typeface="Arial" pitchFamily="34" charset="0"/>
              </a:rPr>
              <a:pPr/>
              <a:t>20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4580" name="Group 5"/>
          <p:cNvGrpSpPr>
            <a:grpSpLocks/>
          </p:cNvGrpSpPr>
          <p:nvPr/>
        </p:nvGrpSpPr>
        <p:grpSpPr bwMode="auto">
          <a:xfrm>
            <a:off x="5181600" y="1981200"/>
            <a:ext cx="2600325" cy="2524125"/>
            <a:chOff x="5210750" y="1066800"/>
            <a:chExt cx="2976900" cy="3130677"/>
          </a:xfrm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2458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4581" name="Rectangle 8"/>
          <p:cNvSpPr>
            <a:spLocks noChangeArrowheads="1"/>
          </p:cNvSpPr>
          <p:nvPr/>
        </p:nvSpPr>
        <p:spPr bwMode="auto">
          <a:xfrm>
            <a:off x="23622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4582" name="Freeform 6"/>
          <p:cNvSpPr>
            <a:spLocks noEditPoints="1"/>
          </p:cNvSpPr>
          <p:nvPr/>
        </p:nvSpPr>
        <p:spPr bwMode="auto">
          <a:xfrm>
            <a:off x="23622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2651</TotalTime>
  <Words>675</Words>
  <Application>Microsoft Office PowerPoint</Application>
  <PresentationFormat>A4 Paper (210x297 mm)</PresentationFormat>
  <Paragraphs>164</Paragraphs>
  <Slides>20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Arial</vt:lpstr>
      <vt:lpstr>Calibri</vt:lpstr>
      <vt:lpstr>Times New Roman</vt:lpstr>
      <vt:lpstr>Office Theme</vt:lpstr>
      <vt:lpstr>Slide 1</vt:lpstr>
      <vt:lpstr>المحاضرة الثانية عشرة:  </vt:lpstr>
      <vt:lpstr>الأهداف</vt:lpstr>
      <vt:lpstr>المحتوى </vt:lpstr>
      <vt:lpstr>مفهوم المبادرات الخاصة Entrepreneurship</vt:lpstr>
      <vt:lpstr>خصائص الشخصية المبادرة </vt:lpstr>
      <vt:lpstr>Slide 7</vt:lpstr>
      <vt:lpstr>مفاهيم خاطئة عن الشخصية المبادرة  </vt:lpstr>
      <vt:lpstr>أنواع المبادرات الخاصة</vt:lpstr>
      <vt:lpstr>Slide 10</vt:lpstr>
      <vt:lpstr>معايير تصنيف الأعمال الصغيرة</vt:lpstr>
      <vt:lpstr>مجالات نشاط الأعمال الصغيرة</vt:lpstr>
      <vt:lpstr>أهمية الأعمال الصغيرة</vt:lpstr>
      <vt:lpstr>المبادرة عبر الانترنت والأعمال الصغيرة</vt:lpstr>
      <vt:lpstr>أسباب نجاح الأعمال الصغيرة</vt:lpstr>
      <vt:lpstr>أسباب فشل الأعمال الصغيرة</vt:lpstr>
      <vt:lpstr>آليات تاسيس الأعمال الصغيرة</vt:lpstr>
      <vt:lpstr>شخصيات ناجحة  بدأت من أعمال صغيرة </vt:lpstr>
      <vt:lpstr>Slide 19</vt:lpstr>
      <vt:lpstr>Slide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dr. nadir aliane</dc:creator>
  <cp:lastModifiedBy>user</cp:lastModifiedBy>
  <cp:revision>152</cp:revision>
  <dcterms:created xsi:type="dcterms:W3CDTF">2009-10-14T19:14:34Z</dcterms:created>
  <dcterms:modified xsi:type="dcterms:W3CDTF">2012-03-15T22:10:11Z</dcterms:modified>
</cp:coreProperties>
</file>