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9" r:id="rId2"/>
    <p:sldId id="314" r:id="rId3"/>
    <p:sldId id="315" r:id="rId4"/>
    <p:sldId id="317" r:id="rId5"/>
    <p:sldId id="318" r:id="rId6"/>
    <p:sldId id="316" r:id="rId7"/>
    <p:sldId id="313" r:id="rId8"/>
    <p:sldId id="257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72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83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4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5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3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مبادىء الرياضيات (1)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أسامة حنفي محمود</a:t>
            </a: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الأستاذ المشارك بقسم الأساليب الكمية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24600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56F3239-7E31-4321-9C45-B29C32B61926}" type="slidenum">
              <a:rPr lang="ar-SA" smtClean="0"/>
              <a:pPr/>
              <a:t>2</a:t>
            </a:fld>
            <a:endParaRPr lang="en-US" dirty="0" smtClean="0"/>
          </a:p>
        </p:txBody>
      </p:sp>
      <p:sp>
        <p:nvSpPr>
          <p:cNvPr id="3277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smtClean="0"/>
              <a:t>تمارين</a:t>
            </a:r>
            <a:r>
              <a:rPr lang="en-US" smtClean="0"/>
              <a:t> </a:t>
            </a:r>
          </a:p>
        </p:txBody>
      </p:sp>
      <p:sp>
        <p:nvSpPr>
          <p:cNvPr id="3277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charset="0"/>
              <a:buNone/>
            </a:pPr>
            <a:r>
              <a:rPr lang="ar-SA" b="1" dirty="0" err="1" smtClean="0"/>
              <a:t>اولاً</a:t>
            </a:r>
            <a:r>
              <a:rPr lang="ar-SA" b="1" dirty="0" smtClean="0"/>
              <a:t>-  أوجد ناتج العمليات التالية:</a:t>
            </a:r>
          </a:p>
          <a:p>
            <a:pPr rtl="1">
              <a:buFont typeface="Arial" charset="0"/>
              <a:buNone/>
            </a:pPr>
            <a:endParaRPr lang="ar-SA" b="1" dirty="0" smtClean="0"/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1143000" y="2362200"/>
          <a:ext cx="6315075" cy="284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Equation" r:id="rId3" imgW="2222280" imgH="1143000" progId="Equation.3">
                  <p:embed/>
                </p:oleObj>
              </mc:Choice>
              <mc:Fallback>
                <p:oleObj name="Equation" r:id="rId3" imgW="2222280" imgH="1143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362200"/>
                        <a:ext cx="6315075" cy="284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18F09F2-7D94-42B7-B902-BD704426A6C3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3379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/>
              <a:t>تمارين</a:t>
            </a:r>
            <a:endParaRPr lang="en-US" smtClean="0"/>
          </a:p>
        </p:txBody>
      </p:sp>
      <p:sp>
        <p:nvSpPr>
          <p:cNvPr id="33796" name="Rectangle 3"/>
          <p:cNvSpPr>
            <a:spLocks noGrp="1"/>
          </p:cNvSpPr>
          <p:nvPr>
            <p:ph type="body" idx="4294967295"/>
          </p:nvPr>
        </p:nvSpPr>
        <p:spPr>
          <a:xfrm>
            <a:off x="990600" y="1600200"/>
            <a:ext cx="8420100" cy="2743200"/>
          </a:xfrm>
        </p:spPr>
        <p:txBody>
          <a:bodyPr/>
          <a:lstStyle/>
          <a:p>
            <a:pPr rtl="1">
              <a:lnSpc>
                <a:spcPct val="80000"/>
              </a:lnSpc>
              <a:buFont typeface="Arial" charset="0"/>
              <a:buNone/>
            </a:pPr>
            <a:r>
              <a:rPr lang="ar-SA" sz="2800" b="1" dirty="0" smtClean="0"/>
              <a:t>ثانياً- أوجد حاصل جمع المقادير الجبرية التالية:</a:t>
            </a:r>
          </a:p>
          <a:p>
            <a:pPr algn="l">
              <a:lnSpc>
                <a:spcPct val="80000"/>
              </a:lnSpc>
              <a:buFont typeface="Arial" charset="0"/>
              <a:buNone/>
            </a:pPr>
            <a:endParaRPr lang="ar-SA" sz="2800" b="1" dirty="0" smtClean="0"/>
          </a:p>
          <a:p>
            <a:pPr rtl="1">
              <a:lnSpc>
                <a:spcPct val="80000"/>
              </a:lnSpc>
              <a:buFont typeface="Arial" charset="0"/>
              <a:buNone/>
            </a:pPr>
            <a:endParaRPr lang="ar-SA" sz="2800" b="1" dirty="0" smtClean="0"/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1752600" y="2451100"/>
          <a:ext cx="66008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Equation" r:id="rId3" imgW="2552400" imgH="203040" progId="Equation.3">
                  <p:embed/>
                </p:oleObj>
              </mc:Choice>
              <mc:Fallback>
                <p:oleObj name="Equation" r:id="rId3" imgW="25524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451100"/>
                        <a:ext cx="6600825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1066800" y="1828800"/>
          <a:ext cx="7683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6" name="Equation" r:id="rId3" imgW="2971800" imgH="203040" progId="Equation.3">
                  <p:embed/>
                </p:oleObj>
              </mc:Choice>
              <mc:Fallback>
                <p:oleObj name="Equation" r:id="rId3" imgW="29718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828800"/>
                        <a:ext cx="76835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2667000" y="1828800"/>
          <a:ext cx="4953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Equation" r:id="rId3" imgW="2108160" imgH="203040" progId="Equation.3">
                  <p:embed/>
                </p:oleObj>
              </mc:Choice>
              <mc:Fallback>
                <p:oleObj name="Equation" r:id="rId3" imgW="210816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828800"/>
                        <a:ext cx="49530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0121E45-35A0-4FD8-9693-BABD09BB2E15}" type="slidenum">
              <a:rPr lang="ar-SA" smtClean="0"/>
              <a:pPr/>
              <a:t>6</a:t>
            </a:fld>
            <a:endParaRPr lang="en-US" smtClean="0"/>
          </a:p>
        </p:txBody>
      </p:sp>
      <p:sp>
        <p:nvSpPr>
          <p:cNvPr id="3481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mtClean="0"/>
              <a:t>تمارين</a:t>
            </a:r>
            <a:endParaRPr lang="en-US" smtClean="0"/>
          </a:p>
        </p:txBody>
      </p:sp>
      <p:sp>
        <p:nvSpPr>
          <p:cNvPr id="3482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ثالثاً- أوجد ناتج العمليات التالية: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(1)  أطرح                   من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r>
              <a:rPr lang="ar-SA" b="1" dirty="0" smtClean="0"/>
              <a:t>(2)  أطرح                        من</a:t>
            </a:r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  <a:p>
            <a:pPr rtl="1">
              <a:lnSpc>
                <a:spcPct val="90000"/>
              </a:lnSpc>
              <a:buFont typeface="Arial" charset="0"/>
              <a:buNone/>
            </a:pPr>
            <a:endParaRPr lang="ar-SA" b="1" dirty="0" smtClean="0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6172200" y="2667000"/>
          <a:ext cx="14081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Equation" r:id="rId3" imgW="495000" imgH="203040" progId="Equation.3">
                  <p:embed/>
                </p:oleObj>
              </mc:Choice>
              <mc:Fallback>
                <p:oleObj name="Equation" r:id="rId3" imgW="4950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667000"/>
                        <a:ext cx="1408112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3810000" y="2667000"/>
          <a:ext cx="1408113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Equation" r:id="rId5" imgW="495000" imgH="203040" progId="Equation.3">
                  <p:embed/>
                </p:oleObj>
              </mc:Choice>
              <mc:Fallback>
                <p:oleObj name="Equation" r:id="rId5" imgW="49500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667000"/>
                        <a:ext cx="1408113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5715000" y="4495800"/>
          <a:ext cx="1912937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0" name="Equation" r:id="rId7" imgW="672840" imgH="177480" progId="Equation.3">
                  <p:embed/>
                </p:oleObj>
              </mc:Choice>
              <mc:Fallback>
                <p:oleObj name="Equation" r:id="rId7" imgW="67284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495800"/>
                        <a:ext cx="1912937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5" name="Object 5"/>
          <p:cNvGraphicFramePr>
            <a:graphicFrameLocks noChangeAspect="1"/>
          </p:cNvGraphicFramePr>
          <p:nvPr/>
        </p:nvGraphicFramePr>
        <p:xfrm>
          <a:off x="2438400" y="4343400"/>
          <a:ext cx="220345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Equation" r:id="rId9" imgW="774360" imgH="177480" progId="Equation.3">
                  <p:embed/>
                </p:oleObj>
              </mc:Choice>
              <mc:Fallback>
                <p:oleObj name="Equation" r:id="rId9" imgW="77436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343400"/>
                        <a:ext cx="2203450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(3)</a:t>
            </a:r>
            <a:r>
              <a:rPr lang="ar-SA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(4)</a:t>
            </a:r>
            <a:endParaRPr lang="ar-SA" dirty="0"/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2057400" y="2057400"/>
          <a:ext cx="3719513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Equation" r:id="rId3" imgW="1307880" imgH="215640" progId="Equation.3">
                  <p:embed/>
                </p:oleObj>
              </mc:Choice>
              <mc:Fallback>
                <p:oleObj name="Equation" r:id="rId3" imgW="130788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57400"/>
                        <a:ext cx="3719513" cy="538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2286000" y="4191000"/>
          <a:ext cx="538003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Equation" r:id="rId5" imgW="1892160" imgH="215640" progId="Equation.3">
                  <p:embed/>
                </p:oleObj>
              </mc:Choice>
              <mc:Fallback>
                <p:oleObj name="Equation" r:id="rId5" imgW="189216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191000"/>
                        <a:ext cx="5380038" cy="538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الثانية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ضرب المقادير الجبرية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A810B8E-49EE-439C-8B20-BC33BC69D26C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126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sz="2800" b="1" dirty="0" smtClean="0">
                <a:cs typeface="Simplified Arabic" pitchFamily="2" charset="-78"/>
              </a:rPr>
              <a:t>ضرب المقادير الجبرية</a:t>
            </a:r>
            <a:endParaRPr lang="en-US" sz="2800" b="1" dirty="0" smtClean="0">
              <a:cs typeface="Simplified Arabic" pitchFamily="2" charset="-78"/>
            </a:endParaRPr>
          </a:p>
        </p:txBody>
      </p:sp>
      <p:sp>
        <p:nvSpPr>
          <p:cNvPr id="11268" name="Rectangle 3"/>
          <p:cNvSpPr>
            <a:spLocks noGrp="1"/>
          </p:cNvSpPr>
          <p:nvPr>
            <p:ph type="body" sz="half" idx="4294967295"/>
          </p:nvPr>
        </p:nvSpPr>
        <p:spPr>
          <a:xfrm>
            <a:off x="1371600" y="1600200"/>
            <a:ext cx="7848600" cy="2590800"/>
          </a:xfrm>
        </p:spPr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عملية الضرب تعرف حسابياً على أنها عدد مرات تكرار الجمع لعدد معين.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فمثلاً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عند ضرب المقادير الجبرية لابد من مراعاة قاعدة الإشارات كما </a:t>
            </a:r>
            <a:r>
              <a:rPr lang="ar-SA" sz="2800" b="1" dirty="0" err="1" smtClean="0">
                <a:cs typeface="Arial" pitchFamily="34" charset="0"/>
              </a:rPr>
              <a:t>فى</a:t>
            </a:r>
            <a:r>
              <a:rPr lang="ar-SA" sz="2800" b="1" dirty="0" smtClean="0">
                <a:cs typeface="Arial" pitchFamily="34" charset="0"/>
              </a:rPr>
              <a:t> الجدول </a:t>
            </a:r>
            <a:r>
              <a:rPr lang="ar-SA" sz="2800" b="1" dirty="0" err="1" smtClean="0">
                <a:cs typeface="Arial" pitchFamily="34" charset="0"/>
              </a:rPr>
              <a:t>التالى</a:t>
            </a:r>
            <a:r>
              <a:rPr lang="ar-SA" sz="2800" b="1" dirty="0" smtClean="0">
                <a:cs typeface="Arial" pitchFamily="34" charset="0"/>
              </a:rPr>
              <a:t>:</a:t>
            </a:r>
            <a:endParaRPr lang="en-US" sz="2800" b="1" dirty="0" smtClean="0">
              <a:cs typeface="Arial" pitchFamily="34" charset="0"/>
            </a:endParaRPr>
          </a:p>
        </p:txBody>
      </p:sp>
      <p:graphicFrame>
        <p:nvGraphicFramePr>
          <p:cNvPr id="57475" name="Group 131"/>
          <p:cNvGraphicFramePr>
            <a:graphicFrameLocks noGrp="1"/>
          </p:cNvGraphicFramePr>
          <p:nvPr>
            <p:ph sz="half" idx="4294967295"/>
          </p:nvPr>
        </p:nvGraphicFramePr>
        <p:xfrm>
          <a:off x="3429000" y="3810000"/>
          <a:ext cx="2743200" cy="1858964"/>
        </p:xfrm>
        <a:graphic>
          <a:graphicData uri="http://schemas.openxmlformats.org/drawingml/2006/table">
            <a:tbl>
              <a:tblPr rtl="1"/>
              <a:tblGrid>
                <a:gridCol w="484187"/>
                <a:gridCol w="496888"/>
                <a:gridCol w="354012"/>
                <a:gridCol w="498475"/>
                <a:gridCol w="909638"/>
              </a:tblGrid>
              <a:tr h="46513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+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+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=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+</a:t>
                      </a:r>
                      <a:endParaRPr kumimoji="0" lang="ar-S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+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-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=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-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-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+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=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-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-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-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=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Simplified Arabic" pitchFamily="2" charset="-78"/>
                        </a:rPr>
                        <a:t>+</a:t>
                      </a:r>
                      <a:endParaRPr kumimoji="0" lang="ar-S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Simplified Arabic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667000" y="2667000"/>
          <a:ext cx="476567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Equation" r:id="rId3" imgW="1676160" imgH="177480" progId="Equation.3">
                  <p:embed/>
                </p:oleObj>
              </mc:Choice>
              <mc:Fallback>
                <p:oleObj name="Equation" r:id="rId3" imgW="167616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667000"/>
                        <a:ext cx="4765675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68991E5-0296-49D8-81F1-83C63641E9A8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229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1229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err="1" smtClean="0">
                <a:cs typeface="Arial" pitchFamily="34" charset="0"/>
              </a:rPr>
              <a:t>أى</a:t>
            </a:r>
            <a:r>
              <a:rPr lang="ar-SA" sz="2800" b="1" dirty="0" smtClean="0">
                <a:cs typeface="Arial" pitchFamily="34" charset="0"/>
              </a:rPr>
              <a:t> أنه إذا اتحدت الإشارات تكون الإشارة " + " أما إذا اختلفت الإشارات تكون "– ”</a:t>
            </a: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مثال:</a:t>
            </a: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نلاحظ أن            </a:t>
            </a:r>
            <a:r>
              <a:rPr lang="ar-SA" sz="2800" b="1" dirty="0" err="1" smtClean="0">
                <a:cs typeface="Arial" pitchFamily="34" charset="0"/>
              </a:rPr>
              <a:t>هى</a:t>
            </a:r>
            <a:r>
              <a:rPr lang="ar-SA" sz="2800" b="1" dirty="0" smtClean="0">
                <a:cs typeface="Arial" pitchFamily="34" charset="0"/>
              </a:rPr>
              <a:t> نفسها            وهى </a:t>
            </a:r>
            <a:r>
              <a:rPr lang="ar-SA" sz="2800" b="1" dirty="0" err="1" smtClean="0">
                <a:cs typeface="Arial" pitchFamily="34" charset="0"/>
              </a:rPr>
              <a:t>إيضاً</a:t>
            </a:r>
            <a:endParaRPr lang="en-US" sz="2800" dirty="0" smtClean="0">
              <a:cs typeface="Arial" pitchFamily="34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295400" y="2362200"/>
          <a:ext cx="3141663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Equation" r:id="rId3" imgW="1104840" imgH="1117440" progId="Equation.3">
                  <p:embed/>
                </p:oleObj>
              </mc:Choice>
              <mc:Fallback>
                <p:oleObj name="Equation" r:id="rId3" imgW="1104840" imgH="1117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362200"/>
                        <a:ext cx="3141663" cy="278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7391400" y="5334000"/>
          <a:ext cx="7937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Equation" r:id="rId5" imgW="279360" imgH="164880" progId="Equation.3">
                  <p:embed/>
                </p:oleObj>
              </mc:Choice>
              <mc:Fallback>
                <p:oleObj name="Equation" r:id="rId5" imgW="279360" imgH="164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5334000"/>
                        <a:ext cx="793750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4953000" y="5334000"/>
          <a:ext cx="97313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Equation" r:id="rId7" imgW="342720" imgH="164880" progId="Equation.3">
                  <p:embed/>
                </p:oleObj>
              </mc:Choice>
              <mc:Fallback>
                <p:oleObj name="Equation" r:id="rId7" imgW="342720" imgH="164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5334000"/>
                        <a:ext cx="973138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2667000" y="5257800"/>
          <a:ext cx="828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9" imgW="291960" imgH="164880" progId="Equation.3">
                  <p:embed/>
                </p:oleObj>
              </mc:Choice>
              <mc:Fallback>
                <p:oleObj name="Equation" r:id="rId9" imgW="291960" imgH="164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257800"/>
                        <a:ext cx="828675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3D367D6-4E91-4DBA-8331-CA30C5333BD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331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  <p:sp>
        <p:nvSpPr>
          <p:cNvPr id="13316" name="Rectangle 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410700" cy="3276600"/>
          </a:xfrm>
        </p:spPr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مثال: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أوجد ناتج                                       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الحل: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752600" y="2133600"/>
          <a:ext cx="5843588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Equation" r:id="rId3" imgW="2057400" imgH="203040" progId="Equation.3">
                  <p:embed/>
                </p:oleObj>
              </mc:Choice>
              <mc:Fallback>
                <p:oleObj name="Equation" r:id="rId3" imgW="20574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133600"/>
                        <a:ext cx="5843588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2133600" y="3352800"/>
          <a:ext cx="5843588" cy="164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Equation" r:id="rId5" imgW="2057400" imgH="660240" progId="Equation.3">
                  <p:embed/>
                </p:oleObj>
              </mc:Choice>
              <mc:Fallback>
                <p:oleObj name="Equation" r:id="rId5" imgW="205740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352800"/>
                        <a:ext cx="5843588" cy="164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833A343-B9C5-4D0B-B467-3CAB1C378E27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433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  <p:sp>
        <p:nvSpPr>
          <p:cNvPr id="1434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مثال: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أوجد ناتج                     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الحل:</a:t>
            </a:r>
          </a:p>
          <a:p>
            <a:pPr rtl="1">
              <a:buFont typeface="Arial" pitchFamily="34" charset="0"/>
              <a:buNone/>
            </a:pPr>
            <a:endParaRPr lang="en-US" b="1" dirty="0" smtClean="0">
              <a:cs typeface="Arial" pitchFamily="34" charset="0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276600" y="2133600"/>
          <a:ext cx="400526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3" imgW="1409400" imgH="203040" progId="Equation.3">
                  <p:embed/>
                </p:oleObj>
              </mc:Choice>
              <mc:Fallback>
                <p:oleObj name="Equation" r:id="rId3" imgW="14094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133600"/>
                        <a:ext cx="4005262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907C4F9-4D82-4536-996E-C6275E04EC45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536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1536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قاعدة هامة:</a:t>
            </a:r>
            <a:endParaRPr lang="en-US" b="1" dirty="0" smtClean="0">
              <a:cs typeface="Arial" pitchFamily="34" charset="0"/>
            </a:endParaRP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إذا اتحدت الأساسات فأنة عند الضرب تجمع الأساس</a:t>
            </a:r>
            <a:r>
              <a:rPr lang="en-US" dirty="0" smtClean="0">
                <a:cs typeface="Arial" pitchFamily="34" charset="0"/>
              </a:rPr>
              <a:t> </a:t>
            </a:r>
            <a:endParaRPr lang="ar-SA" dirty="0" smtClean="0">
              <a:cs typeface="Arial" pitchFamily="34" charset="0"/>
            </a:endParaRPr>
          </a:p>
          <a:p>
            <a:pPr rtl="1">
              <a:buFont typeface="Arial" pitchFamily="34" charset="0"/>
              <a:buNone/>
            </a:pPr>
            <a:endParaRPr lang="ar-SA" dirty="0" smtClean="0">
              <a:cs typeface="Arial" pitchFamily="34" charset="0"/>
            </a:endParaRP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 : إذا كان المقدار         فأن</a:t>
            </a:r>
            <a:r>
              <a:rPr lang="ar-SA" dirty="0" smtClean="0">
                <a:cs typeface="Arial" pitchFamily="34" charset="0"/>
              </a:rPr>
              <a:t> </a:t>
            </a:r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2286000" y="3962400"/>
          <a:ext cx="987494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Equation" r:id="rId3" imgW="177480" imgH="203040" progId="Equation.3">
                  <p:embed/>
                </p:oleObj>
              </mc:Choice>
              <mc:Fallback>
                <p:oleObj name="Equation" r:id="rId3" imgW="1774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962400"/>
                        <a:ext cx="987494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5562601" y="3276600"/>
          <a:ext cx="685800" cy="68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Equation" r:id="rId5" imgW="177480" imgH="203040" progId="Equation.3">
                  <p:embed/>
                </p:oleObj>
              </mc:Choice>
              <mc:Fallback>
                <p:oleObj name="Equation" r:id="rId5" imgW="17748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1" y="3276600"/>
                        <a:ext cx="685800" cy="68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رابط كسهم مستقيم 14"/>
          <p:cNvCxnSpPr/>
          <p:nvPr/>
        </p:nvCxnSpPr>
        <p:spPr>
          <a:xfrm flipH="1" flipV="1">
            <a:off x="3276600" y="4267200"/>
            <a:ext cx="914400" cy="762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H="1" flipV="1">
            <a:off x="2743200" y="4876800"/>
            <a:ext cx="914400" cy="762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 rot="10800000" flipV="1">
            <a:off x="4267200" y="4055105"/>
            <a:ext cx="838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أس</a:t>
            </a:r>
            <a:endParaRPr lang="ar-SA" sz="2800" b="1" dirty="0"/>
          </a:p>
        </p:txBody>
      </p:sp>
      <p:sp>
        <p:nvSpPr>
          <p:cNvPr id="20" name="مربع نص 19"/>
          <p:cNvSpPr txBox="1"/>
          <p:nvPr/>
        </p:nvSpPr>
        <p:spPr>
          <a:xfrm rot="10800000" flipV="1">
            <a:off x="3810000" y="4800600"/>
            <a:ext cx="1219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أساس</a:t>
            </a:r>
            <a:endParaRPr lang="ar-S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2993F26-D3D0-46E7-ABD7-1D76459087E8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638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1638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مثال: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أوجد ناتج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الحل:</a:t>
            </a:r>
            <a:endParaRPr lang="en-US" b="1" dirty="0" smtClean="0">
              <a:cs typeface="Arial" pitchFamily="34" charset="0"/>
            </a:endParaRPr>
          </a:p>
          <a:p>
            <a:pPr rtl="1">
              <a:buFont typeface="Arial" pitchFamily="34" charset="0"/>
              <a:buNone/>
            </a:pPr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5791200" y="2209800"/>
          <a:ext cx="122555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Equation" r:id="rId3" imgW="431640" imgH="203040" progId="Equation.3">
                  <p:embed/>
                </p:oleObj>
              </mc:Choice>
              <mc:Fallback>
                <p:oleObj name="Equation" r:id="rId3" imgW="43164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209800"/>
                        <a:ext cx="1225550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8298D7E-CA00-46A5-8998-5DACCFB09E7C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741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  <p:sp>
        <p:nvSpPr>
          <p:cNvPr id="1741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مثال: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أوجد ناتج     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الحل:  </a:t>
            </a:r>
          </a:p>
          <a:p>
            <a:pPr rtl="1">
              <a:buFont typeface="Arial" pitchFamily="34" charset="0"/>
              <a:buNone/>
            </a:pPr>
            <a:endParaRPr lang="ar-SA" b="1" dirty="0" smtClean="0">
              <a:cs typeface="Arial" pitchFamily="34" charset="0"/>
            </a:endParaRP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 : أوجد ناتج </a:t>
            </a:r>
          </a:p>
          <a:p>
            <a:pPr rtl="1">
              <a:buFont typeface="Arial" pitchFamily="34" charset="0"/>
              <a:buNone/>
            </a:pPr>
            <a:endParaRPr lang="en-US" baseline="30000" dirty="0" smtClean="0">
              <a:cs typeface="Arial" pitchFamily="34" charset="0"/>
            </a:endParaRP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5029200" y="2133600"/>
          <a:ext cx="2198688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Equation" r:id="rId3" imgW="774360" imgH="228600" progId="Equation.3">
                  <p:embed/>
                </p:oleObj>
              </mc:Choice>
              <mc:Fallback>
                <p:oleObj name="Equation" r:id="rId3" imgW="7743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133600"/>
                        <a:ext cx="2198688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3868738" y="4724400"/>
          <a:ext cx="255905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tion" r:id="rId5" imgW="901440" imgH="203040" progId="Equation.3">
                  <p:embed/>
                </p:oleObj>
              </mc:Choice>
              <mc:Fallback>
                <p:oleObj name="Equation" r:id="rId5" imgW="90144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8738" y="4724400"/>
                        <a:ext cx="2559050" cy="58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D69922F-1BAB-40E0-8EB2-6F91F5593B3F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843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  <p:sp>
        <p:nvSpPr>
          <p:cNvPr id="1843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قاعدة هامة:</a:t>
            </a:r>
          </a:p>
          <a:p>
            <a:pPr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أى</a:t>
            </a:r>
            <a:r>
              <a:rPr lang="ar-SA" b="1" dirty="0" smtClean="0">
                <a:cs typeface="Arial" pitchFamily="34" charset="0"/>
              </a:rPr>
              <a:t> مقدار أس صفر = 1</a:t>
            </a:r>
          </a:p>
          <a:p>
            <a:pPr rtl="1">
              <a:buFont typeface="Arial" pitchFamily="34" charset="0"/>
              <a:buNone/>
            </a:pPr>
            <a:endParaRPr lang="ar-SA" b="1" dirty="0" smtClean="0">
              <a:cs typeface="Arial" pitchFamily="34" charset="0"/>
            </a:endParaRP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مثال: 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أوجد ناتج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الحل:</a:t>
            </a:r>
            <a:endParaRPr lang="en-US" b="1" dirty="0" smtClean="0">
              <a:cs typeface="Arial" pitchFamily="34" charset="0"/>
            </a:endParaRP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3581400" y="4724400"/>
          <a:ext cx="35687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Equation" r:id="rId3" imgW="1257120" imgH="190440" progId="Equation.3">
                  <p:embed/>
                </p:oleObj>
              </mc:Choice>
              <mc:Fallback>
                <p:oleObj name="Equation" r:id="rId3" imgW="1257120" imgH="190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724400"/>
                        <a:ext cx="35687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5140325" y="3886200"/>
          <a:ext cx="21272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Equation" r:id="rId5" imgW="749160" imgH="190440" progId="Equation.3">
                  <p:embed/>
                </p:oleObj>
              </mc:Choice>
              <mc:Fallback>
                <p:oleObj name="Equation" r:id="rId5" imgW="749160" imgH="190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0325" y="3886200"/>
                        <a:ext cx="212725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114CEE2-1661-4994-8311-7DE3DE11F9BA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945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19460" name="Rectangle 3"/>
          <p:cNvSpPr>
            <a:spLocks noGrp="1"/>
          </p:cNvSpPr>
          <p:nvPr>
            <p:ph type="body" idx="4294967295"/>
          </p:nvPr>
        </p:nvSpPr>
        <p:spPr>
          <a:xfrm>
            <a:off x="0" y="1524000"/>
            <a:ext cx="9410700" cy="3352800"/>
          </a:xfrm>
        </p:spPr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مثال: 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أوجد ناتج                                     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الحل: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    </a:t>
            </a:r>
            <a:endParaRPr lang="en-US" sz="2800" b="1" dirty="0" smtClean="0">
              <a:cs typeface="Arial" pitchFamily="34" charset="0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981200" y="1981200"/>
          <a:ext cx="5838825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Equation" r:id="rId3" imgW="2057400" imgH="203040" progId="Equation.3">
                  <p:embed/>
                </p:oleObj>
              </mc:Choice>
              <mc:Fallback>
                <p:oleObj name="Equation" r:id="rId3" imgW="20574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981200"/>
                        <a:ext cx="5838825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EAAD16C-071A-41B6-9AB5-229B78156990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048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20484" name="Rectangle 3"/>
          <p:cNvSpPr>
            <a:spLocks noGrp="1"/>
          </p:cNvSpPr>
          <p:nvPr>
            <p:ph type="body" idx="4294967295"/>
          </p:nvPr>
        </p:nvSpPr>
        <p:spPr>
          <a:xfrm>
            <a:off x="228600" y="1600200"/>
            <a:ext cx="9182100" cy="3200400"/>
          </a:xfrm>
        </p:spPr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مثال: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أوجد ناتج                                       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الحل: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    </a:t>
            </a:r>
            <a:endParaRPr lang="en-US" sz="2800" b="1" baseline="30000" dirty="0" smtClean="0">
              <a:cs typeface="Arial" pitchFamily="34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447800" y="2057400"/>
          <a:ext cx="6596063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Equation" r:id="rId3" imgW="2323800" imgH="203040" progId="Equation.3">
                  <p:embed/>
                </p:oleObj>
              </mc:Choice>
              <mc:Fallback>
                <p:oleObj name="Equation" r:id="rId3" imgW="23238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57400"/>
                        <a:ext cx="6596063" cy="58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BD1219A-4826-46D9-A236-9FF318EAC709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150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2150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مثال: 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أوجد ناتج 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الحل: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    </a:t>
            </a:r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4800600" y="2057400"/>
          <a:ext cx="3062287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2" name="Equation" r:id="rId3" imgW="1079280" imgH="203040" progId="Equation.3">
                  <p:embed/>
                </p:oleObj>
              </mc:Choice>
              <mc:Fallback>
                <p:oleObj name="Equation" r:id="rId3" imgW="10792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057400"/>
                        <a:ext cx="3062287" cy="58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01CC5AB-F49A-4845-A60A-04E146A6D520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253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dirty="0" smtClean="0">
              <a:cs typeface="Arial" pitchFamily="34" charset="0"/>
            </a:endParaRPr>
          </a:p>
        </p:txBody>
      </p:sp>
      <p:sp>
        <p:nvSpPr>
          <p:cNvPr id="2253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مثال: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أوجد ناتج 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 الحل:</a:t>
            </a:r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4724400" y="2133600"/>
          <a:ext cx="3027362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Equation" r:id="rId3" imgW="1066680" imgH="203040" progId="Equation.3">
                  <p:embed/>
                </p:oleObj>
              </mc:Choice>
              <mc:Fallback>
                <p:oleObj name="Equation" r:id="rId3" imgW="106668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133600"/>
                        <a:ext cx="3027362" cy="58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9BB475F-D71F-4469-ACFA-9898A4469112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355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2355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مثال:</a:t>
            </a: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أوجد ناتج                    ؟</a:t>
            </a: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الحل:</a:t>
            </a: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  </a:t>
            </a: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endParaRPr lang="ar-SA" sz="2800" b="1" dirty="0" smtClean="0">
              <a:cs typeface="Arial" pitchFamily="34" charset="0"/>
            </a:endParaRP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endParaRPr lang="en-US" sz="2800" dirty="0" smtClean="0">
              <a:cs typeface="Arial" pitchFamily="34" charset="0"/>
            </a:endParaRP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err="1" smtClean="0">
                <a:cs typeface="Arial" pitchFamily="34" charset="0"/>
              </a:rPr>
              <a:t>فى</a:t>
            </a:r>
            <a:r>
              <a:rPr lang="ar-SA" sz="2800" b="1" dirty="0" smtClean="0">
                <a:cs typeface="Arial" pitchFamily="34" charset="0"/>
              </a:rPr>
              <a:t> التمرين السابق كان من الممكن إيجاد الناتج مباشرة بتطبيق القاعدة التالية:</a:t>
            </a:r>
          </a:p>
          <a:p>
            <a:pPr rtl="1">
              <a:lnSpc>
                <a:spcPct val="90000"/>
              </a:lnSpc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الحل =  مربع المقدار الأول + 2× الأول × الثانى + مربع الثانى</a:t>
            </a:r>
            <a:endParaRPr lang="en-US" sz="2800" b="1" dirty="0" smtClean="0">
              <a:cs typeface="Arial" pitchFamily="34" charset="0"/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6400800" y="1981200"/>
          <a:ext cx="1730375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Equation" r:id="rId3" imgW="609480" imgH="228600" progId="Equation.3">
                  <p:embed/>
                </p:oleObj>
              </mc:Choice>
              <mc:Fallback>
                <p:oleObj name="Equation" r:id="rId3" imgW="6094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981200"/>
                        <a:ext cx="1730375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05338FE-9FCC-46B4-8615-24F3418B5F0F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457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2458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مثال :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أوجد ناتج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b="1" dirty="0" smtClean="0">
                <a:cs typeface="Arial" pitchFamily="34" charset="0"/>
              </a:rPr>
              <a:t>الحل:</a:t>
            </a:r>
            <a:endParaRPr lang="en-US" b="1" dirty="0" smtClean="0">
              <a:cs typeface="Arial" pitchFamily="34" charset="0"/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5867400" y="2209800"/>
          <a:ext cx="1658938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name="Equation" r:id="rId3" imgW="583920" imgH="228600" progId="Equation.3">
                  <p:embed/>
                </p:oleObj>
              </mc:Choice>
              <mc:Fallback>
                <p:oleObj name="Equation" r:id="rId3" imgW="58392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209800"/>
                        <a:ext cx="1658938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4EDE00B-4F71-4225-AE4E-F753B5D593DC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>
              <a:cs typeface="Arial" pitchFamily="34" charset="0"/>
            </a:endParaRPr>
          </a:p>
        </p:txBody>
      </p:sp>
      <p:sp>
        <p:nvSpPr>
          <p:cNvPr id="25604" name="Rectangle 3"/>
          <p:cNvSpPr>
            <a:spLocks noGrp="1"/>
          </p:cNvSpPr>
          <p:nvPr>
            <p:ph type="body" idx="4294967295"/>
          </p:nvPr>
        </p:nvSpPr>
        <p:spPr>
          <a:xfrm>
            <a:off x="495300" y="1600200"/>
            <a:ext cx="8915400" cy="3505200"/>
          </a:xfrm>
        </p:spPr>
        <p:txBody>
          <a:bodyPr/>
          <a:lstStyle/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مثال: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أوجد ناتج                                                        ؟</a:t>
            </a:r>
          </a:p>
          <a:p>
            <a:pPr rtl="1">
              <a:buFont typeface="Arial" pitchFamily="34" charset="0"/>
              <a:buNone/>
            </a:pPr>
            <a:r>
              <a:rPr lang="ar-SA" sz="2800" b="1" dirty="0" smtClean="0">
                <a:cs typeface="Arial" pitchFamily="34" charset="0"/>
              </a:rPr>
              <a:t>الحل: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3048000" y="2057400"/>
          <a:ext cx="4795838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8" name="Equation" r:id="rId3" imgW="1688760" imgH="228600" progId="Equation.3">
                  <p:embed/>
                </p:oleObj>
              </mc:Choice>
              <mc:Fallback>
                <p:oleObj name="Equation" r:id="rId3" imgW="16887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057400"/>
                        <a:ext cx="4795838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EE36B5A-7DD7-4409-88DF-E5BE35A94BA6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تمارين</a:t>
            </a:r>
            <a:r>
              <a:rPr lang="en-US" dirty="0" smtClean="0">
                <a:cs typeface="Arial" pitchFamily="34" charset="0"/>
              </a:rPr>
              <a:t> </a:t>
            </a:r>
          </a:p>
        </p:txBody>
      </p:sp>
      <p:sp>
        <p:nvSpPr>
          <p:cNvPr id="2662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 rtl="1">
              <a:buFont typeface="Arial" pitchFamily="34" charset="0"/>
              <a:buNone/>
            </a:pPr>
            <a:r>
              <a:rPr lang="ar-SA" b="1" dirty="0" err="1" smtClean="0">
                <a:cs typeface="Arial" pitchFamily="34" charset="0"/>
              </a:rPr>
              <a:t>اولاً</a:t>
            </a:r>
            <a:r>
              <a:rPr lang="ar-SA" b="1" dirty="0" smtClean="0">
                <a:cs typeface="Arial" pitchFamily="34" charset="0"/>
              </a:rPr>
              <a:t>- أوجد ناتج ما </a:t>
            </a:r>
            <a:r>
              <a:rPr lang="ar-SA" b="1" dirty="0" err="1" smtClean="0">
                <a:cs typeface="Arial" pitchFamily="34" charset="0"/>
              </a:rPr>
              <a:t>يلى</a:t>
            </a:r>
            <a:r>
              <a:rPr lang="ar-SA" b="1" dirty="0" smtClean="0">
                <a:cs typeface="Arial" pitchFamily="34" charset="0"/>
              </a:rPr>
              <a:t>: </a:t>
            </a:r>
          </a:p>
          <a:p>
            <a:pPr marL="609600" indent="-609600" rtl="1"/>
            <a:endParaRPr lang="ar-SA" b="1" dirty="0" smtClean="0">
              <a:cs typeface="Arial" pitchFamily="34" charset="0"/>
            </a:endParaRPr>
          </a:p>
          <a:p>
            <a:pPr marL="609600" indent="-609600" rtl="1"/>
            <a:endParaRPr lang="ar-SA" b="1" dirty="0" smtClean="0">
              <a:cs typeface="Arial" pitchFamily="34" charset="0"/>
            </a:endParaRPr>
          </a:p>
          <a:p>
            <a:pPr marL="609600" indent="-609600" rtl="1"/>
            <a:endParaRPr lang="ar-SA" b="1" dirty="0" smtClean="0">
              <a:cs typeface="Arial" pitchFamily="34" charset="0"/>
            </a:endParaRPr>
          </a:p>
          <a:p>
            <a:pPr marL="609600" indent="-609600" rtl="1"/>
            <a:endParaRPr lang="ar-SA" b="1" dirty="0" smtClean="0">
              <a:cs typeface="Arial" pitchFamily="34" charset="0"/>
            </a:endParaRPr>
          </a:p>
          <a:p>
            <a:pPr marL="609600" indent="-609600" rtl="1">
              <a:buFont typeface="Arial" pitchFamily="34" charset="0"/>
              <a:buAutoNum type="arabicPeriod"/>
            </a:pPr>
            <a:endParaRPr lang="ar-SA" b="1" dirty="0" smtClean="0">
              <a:cs typeface="Arial" pitchFamily="34" charset="0"/>
            </a:endParaRP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6629400" y="2209800"/>
          <a:ext cx="1947862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0" name="Equation" r:id="rId3" imgW="685800" imgH="203040" progId="Equation.3">
                  <p:embed/>
                </p:oleObj>
              </mc:Choice>
              <mc:Fallback>
                <p:oleObj name="Equation" r:id="rId3" imgW="6858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2209800"/>
                        <a:ext cx="1947862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3657600" y="2895600"/>
          <a:ext cx="533558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1" name="Equation" r:id="rId5" imgW="1879560" imgH="203040" progId="Equation.3">
                  <p:embed/>
                </p:oleObj>
              </mc:Choice>
              <mc:Fallback>
                <p:oleObj name="Equation" r:id="rId5" imgW="18795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895600"/>
                        <a:ext cx="5335588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3962400" y="3657600"/>
          <a:ext cx="4795838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name="Equation" r:id="rId7" imgW="1688760" imgH="228600" progId="Equation.3">
                  <p:embed/>
                </p:oleObj>
              </mc:Choice>
              <mc:Fallback>
                <p:oleObj name="Equation" r:id="rId7" imgW="168876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657600"/>
                        <a:ext cx="4795838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5715000" y="4495800"/>
          <a:ext cx="2957512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name="Equation" r:id="rId9" imgW="1041120" imgH="203040" progId="Equation.3">
                  <p:embed/>
                </p:oleObj>
              </mc:Choice>
              <mc:Fallback>
                <p:oleObj name="Equation" r:id="rId9" imgW="104112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495800"/>
                        <a:ext cx="2957512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2971800" y="5181600"/>
          <a:ext cx="5770562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name="Equation" r:id="rId11" imgW="2031840" imgH="203040" progId="Equation.3">
                  <p:embed/>
                </p:oleObj>
              </mc:Choice>
              <mc:Fallback>
                <p:oleObj name="Equation" r:id="rId11" imgW="203184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181600"/>
                        <a:ext cx="5770562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84C5D82-F5AC-4521-A98B-863B91B13800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765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ar-SA" b="1" dirty="0" smtClean="0">
                <a:cs typeface="Arial" pitchFamily="34" charset="0"/>
              </a:rPr>
              <a:t>تمارين</a:t>
            </a:r>
            <a:endParaRPr lang="en-US" b="1" dirty="0" smtClean="0">
              <a:cs typeface="Arial" pitchFamily="34" charset="0"/>
            </a:endParaRPr>
          </a:p>
        </p:txBody>
      </p:sp>
      <p:sp>
        <p:nvSpPr>
          <p:cNvPr id="2765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 rtl="1">
              <a:buFont typeface="Arial" pitchFamily="34" charset="0"/>
              <a:buNone/>
            </a:pPr>
            <a:r>
              <a:rPr lang="en-US" b="1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ثانياً- </a:t>
            </a:r>
            <a:r>
              <a:rPr lang="ar-SA" b="1" dirty="0" err="1" smtClean="0">
                <a:cs typeface="Arial" pitchFamily="34" charset="0"/>
              </a:rPr>
              <a:t>اوجد</a:t>
            </a:r>
            <a:r>
              <a:rPr lang="ar-SA" b="1" dirty="0" smtClean="0">
                <a:cs typeface="Arial" pitchFamily="34" charset="0"/>
              </a:rPr>
              <a:t> ناتج: </a:t>
            </a:r>
            <a:endParaRPr lang="en-US" b="1" dirty="0" smtClean="0">
              <a:cs typeface="Arial" pitchFamily="34" charset="0"/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752600" y="2209800"/>
          <a:ext cx="5483225" cy="342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Equation" r:id="rId3" imgW="1930320" imgH="1193760" progId="Equation.3">
                  <p:embed/>
                </p:oleObj>
              </mc:Choice>
              <mc:Fallback>
                <p:oleObj name="Equation" r:id="rId3" imgW="1930320" imgH="11937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209800"/>
                        <a:ext cx="5483225" cy="3424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324</Words>
  <Application>Microsoft Office PowerPoint</Application>
  <PresentationFormat>A4 Paper (210x297 mm)</PresentationFormat>
  <Paragraphs>146</Paragraphs>
  <Slides>26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8" baseType="lpstr">
      <vt:lpstr>Office Theme</vt:lpstr>
      <vt:lpstr>Equation</vt:lpstr>
      <vt:lpstr>عرض تقديمي في PowerPoint</vt:lpstr>
      <vt:lpstr>تمارين </vt:lpstr>
      <vt:lpstr>تمارين</vt:lpstr>
      <vt:lpstr>عرض تقديمي في PowerPoint</vt:lpstr>
      <vt:lpstr>عرض تقديمي في PowerPoint</vt:lpstr>
      <vt:lpstr>تمارين</vt:lpstr>
      <vt:lpstr>عرض تقديمي في PowerPoint</vt:lpstr>
      <vt:lpstr>المحاضرة   الثانية</vt:lpstr>
      <vt:lpstr>ضرب المقادير الجبرية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تمارين </vt:lpstr>
      <vt:lpstr>تمارين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121</cp:revision>
  <dcterms:created xsi:type="dcterms:W3CDTF">2009-10-14T19:14:34Z</dcterms:created>
  <dcterms:modified xsi:type="dcterms:W3CDTF">2012-02-11T10:42:03Z</dcterms:modified>
</cp:coreProperties>
</file>