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3300"/>
    <a:srgbClr val="0099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66947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إدارة الاعمال-قسم الإقتصاد 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مبادئ الإقتصاد الجزئي </a:t>
            </a:r>
          </a:p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د</a:t>
            </a: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. حسن بن رفدان </a:t>
            </a:r>
            <a:r>
              <a:rPr lang="ar-SA" sz="3700" b="1" dirty="0" err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04801"/>
            <a:ext cx="8420100" cy="1752599"/>
          </a:xfrm>
        </p:spPr>
        <p:txBody>
          <a:bodyPr/>
          <a:lstStyle/>
          <a:p>
            <a:pPr rtl="1"/>
            <a:r>
              <a:rPr lang="ar-SA" sz="9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الفصل الأول</a:t>
            </a:r>
            <a:endParaRPr lang="ar-SA" sz="9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l-Mujahed Classic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7429500" cy="228600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ar-SA" sz="6600" b="1" dirty="0" smtClean="0">
                <a:solidFill>
                  <a:schemeClr val="tx1"/>
                </a:solidFill>
                <a:cs typeface="Arial" pitchFamily="34" charset="0"/>
              </a:rPr>
              <a:t>مفاهيم اقتصادية أساسية </a:t>
            </a:r>
            <a:r>
              <a:rPr lang="en-US" sz="5400" b="1" dirty="0" smtClean="0">
                <a:solidFill>
                  <a:schemeClr val="tx1"/>
                </a:solidFill>
                <a:cs typeface="Arial" pitchFamily="34" charset="0"/>
              </a:rPr>
              <a:t>Basic Economic Concepts</a:t>
            </a:r>
            <a:r>
              <a:rPr lang="ar-SA" sz="5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sz="5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219200" y="4572000"/>
            <a:ext cx="6677025" cy="48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ar-SA" sz="3600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latin typeface="University Roman LE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91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المشكلة الاقتصادية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تعريف علم الإقتصاد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نشوء وتطور علم الإقتصاد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مفاهيم اقتصادية أساسية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سمات علم الإقتصاد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علاقة علم الإقتصاد بالعلوم الأخرى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ثلاثة أسئلة اقتصادية أساسية.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الموارد الاقتصادية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b="1" dirty="0" smtClean="0">
                <a:cs typeface="Arial" pitchFamily="34" charset="0"/>
              </a:rPr>
              <a:t>السياسة الاقتصادية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مفاهيم أساسية </a:t>
            </a:r>
            <a:endParaRPr lang="ar-SA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372600" cy="4678363"/>
          </a:xfrm>
        </p:spPr>
        <p:txBody>
          <a:bodyPr/>
          <a:lstStyle/>
          <a:p>
            <a:pPr eaLnBrk="1" hangingPunct="1"/>
            <a:r>
              <a:rPr lang="ar-SA" b="1" i="1" u="sng" dirty="0" smtClean="0">
                <a:cs typeface="Arabic Transparent" pitchFamily="2" charset="-78"/>
              </a:rPr>
              <a:t>المشكلة الاقتصادية </a:t>
            </a:r>
          </a:p>
          <a:p>
            <a:pPr algn="just" rtl="1" eaLnBrk="1" hangingPunct="1"/>
            <a:r>
              <a:rPr lang="ar-SA" dirty="0" smtClean="0">
                <a:cs typeface="Arabic Transparent" pitchFamily="2" charset="-78"/>
              </a:rPr>
              <a:t>      تعتبر الموارد الاقتصادية</a:t>
            </a:r>
            <a:r>
              <a:rPr lang="ar-BH" dirty="0" smtClean="0">
                <a:cs typeface="Arabic Transparent" pitchFamily="2" charset="-78"/>
              </a:rPr>
              <a:t> محدودة </a:t>
            </a:r>
            <a:r>
              <a:rPr lang="ar-SA" dirty="0" smtClean="0">
                <a:cs typeface="Arabic Transparent" pitchFamily="2" charset="-78"/>
              </a:rPr>
              <a:t>مقارنة بحاجيات ومتطلبات </a:t>
            </a:r>
            <a:endParaRPr lang="en-US" dirty="0" smtClean="0">
              <a:cs typeface="Arabic Transparent" pitchFamily="2" charset="-78"/>
            </a:endParaRPr>
          </a:p>
          <a:p>
            <a:pPr algn="just" rtl="1" eaLnBrk="1" hangingPunct="1"/>
            <a:r>
              <a:rPr lang="en-US" dirty="0" smtClean="0">
                <a:cs typeface="Arabic Transparent" pitchFamily="2" charset="-78"/>
              </a:rPr>
              <a:t>                 </a:t>
            </a:r>
            <a:r>
              <a:rPr lang="ar-SA" dirty="0" smtClean="0">
                <a:cs typeface="Arabic Transparent" pitchFamily="2" charset="-78"/>
              </a:rPr>
              <a:t>المجتمع المتطورة والمتجددة وغير المحدودة .</a:t>
            </a:r>
            <a:endParaRPr lang="fr-MA" dirty="0" smtClean="0">
              <a:cs typeface="Arabic Transparent" pitchFamily="2" charset="-78"/>
            </a:endParaRPr>
          </a:p>
          <a:p>
            <a:pPr eaLnBrk="1" hangingPunct="1"/>
            <a:r>
              <a:rPr lang="en-US" dirty="0" smtClean="0">
                <a:cs typeface="Arabic Transparent" pitchFamily="2" charset="-78"/>
              </a:rPr>
              <a:t>Scarcity</a:t>
            </a:r>
            <a:r>
              <a:rPr lang="ar-SA" dirty="0" smtClean="0">
                <a:cs typeface="Arabic Transparent" pitchFamily="2" charset="-78"/>
              </a:rPr>
              <a:t>      يعبر الاقتصاديون عن هذا المفهوم بمشكلة الندرة </a:t>
            </a:r>
            <a:r>
              <a:rPr lang="en-US" dirty="0" smtClean="0">
                <a:cs typeface="Arabic Transparent" pitchFamily="2" charset="-78"/>
              </a:rPr>
              <a:t> </a:t>
            </a:r>
          </a:p>
          <a:p>
            <a:pPr eaLnBrk="1" hangingPunct="1"/>
            <a:r>
              <a:rPr lang="ar-SA" b="1" i="1" u="sng" dirty="0" smtClean="0">
                <a:cs typeface="Arabic Transparent" pitchFamily="2" charset="-78"/>
              </a:rPr>
              <a:t>تعريف علم الإقتصاد</a:t>
            </a:r>
          </a:p>
          <a:p>
            <a:pPr algn="just" rtl="1" eaLnBrk="1" hangingPunct="1"/>
            <a:r>
              <a:rPr lang="en-US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          </a:t>
            </a:r>
            <a:r>
              <a:rPr lang="ar-BH" dirty="0" smtClean="0">
                <a:cs typeface="Arabic Transparent" pitchFamily="2" charset="-78"/>
              </a:rPr>
              <a:t>الاقتصاد هو العلم الذي يبحث في الطريقة المثلى لاستغلال الموارد النادرة، </a:t>
            </a:r>
            <a:r>
              <a:rPr lang="ar-SA" dirty="0" smtClean="0">
                <a:cs typeface="Arabic Transparent" pitchFamily="2" charset="-78"/>
              </a:rPr>
              <a:t>بهدف </a:t>
            </a:r>
            <a:r>
              <a:rPr lang="ar-BH" dirty="0" smtClean="0">
                <a:cs typeface="Arabic Transparent" pitchFamily="2" charset="-78"/>
              </a:rPr>
              <a:t>تحقيق أكبر قدر من حاجات المجتمع، أي </a:t>
            </a:r>
            <a:r>
              <a:rPr lang="ar-SA" dirty="0" smtClean="0">
                <a:cs typeface="Arabic Transparent" pitchFamily="2" charset="-78"/>
              </a:rPr>
              <a:t>الوصول إلى </a:t>
            </a:r>
            <a:r>
              <a:rPr lang="ar-BH" dirty="0" smtClean="0">
                <a:cs typeface="Arabic Transparent" pitchFamily="2" charset="-78"/>
              </a:rPr>
              <a:t>أعلى مستوى من رفاهية المجتمع.</a:t>
            </a:r>
            <a:endParaRPr lang="fr-MA" dirty="0" smtClean="0">
              <a:cs typeface="Arabic Transparent" pitchFamily="2" charset="-78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9" name="زر إجراء: معلومات 8">
            <a:hlinkClick r:id="" action="ppaction://noaction" highlightClick="1"/>
          </p:cNvPr>
          <p:cNvSpPr/>
          <p:nvPr/>
        </p:nvSpPr>
        <p:spPr>
          <a:xfrm>
            <a:off x="8686800" y="1905000"/>
            <a:ext cx="457200" cy="4572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FFFF"/>
              </a:solidFill>
            </a:endParaRPr>
          </a:p>
        </p:txBody>
      </p:sp>
      <p:sp>
        <p:nvSpPr>
          <p:cNvPr id="11" name="زر إجراء: معلومات 10">
            <a:hlinkClick r:id="" action="ppaction://noaction" highlightClick="1"/>
          </p:cNvPr>
          <p:cNvSpPr/>
          <p:nvPr/>
        </p:nvSpPr>
        <p:spPr>
          <a:xfrm>
            <a:off x="8686800" y="3124200"/>
            <a:ext cx="457200" cy="4572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نشوء </a:t>
            </a:r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تطور علم الإقتصاد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SA" sz="2400" b="1" i="1" u="sng" dirty="0" smtClean="0">
                <a:cs typeface="Arial" pitchFamily="34" charset="0"/>
              </a:rPr>
              <a:t>المدرسة الكلاسكية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400" dirty="0" smtClean="0">
                <a:cs typeface="Arial" pitchFamily="34" charset="0"/>
              </a:rPr>
              <a:t>أهم مؤسسيها </a:t>
            </a: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أدام سميث </a:t>
            </a:r>
            <a:r>
              <a:rPr lang="ar-SA" sz="2400" dirty="0" smtClean="0">
                <a:cs typeface="Arial" pitchFamily="34" charset="0"/>
              </a:rPr>
              <a:t>1723-1790 وأهم أفكارها :</a:t>
            </a:r>
          </a:p>
          <a:p>
            <a:pPr eaLnBrk="1" hangingPunct="1">
              <a:buNone/>
            </a:pPr>
            <a:r>
              <a:rPr lang="ar-SA" sz="2400" dirty="0" smtClean="0">
                <a:cs typeface="Arabic Transparent" pitchFamily="2" charset="-78"/>
              </a:rPr>
              <a:t>*- </a:t>
            </a:r>
            <a:r>
              <a:rPr lang="ar-SA" sz="2400" dirty="0" smtClean="0">
                <a:cs typeface="Arial" pitchFamily="34" charset="0"/>
              </a:rPr>
              <a:t>أن اليد الخفية هي التي تحرك النشاط الاقتصادي</a:t>
            </a:r>
          </a:p>
          <a:p>
            <a:pPr eaLnBrk="1" hangingPunct="1">
              <a:buNone/>
            </a:pPr>
            <a:r>
              <a:rPr lang="ar-SA" sz="2400" dirty="0" smtClean="0">
                <a:cs typeface="Arabic Transparent" pitchFamily="2" charset="-78"/>
              </a:rPr>
              <a:t>*- قانون ساي و التوازن التلقائي للاقتصاد عند التوظف الكامل </a:t>
            </a:r>
          </a:p>
          <a:p>
            <a:pPr eaLnBrk="1" hangingPunct="1">
              <a:buNone/>
            </a:pPr>
            <a:r>
              <a:rPr lang="ar-SA" sz="2400" dirty="0" smtClean="0">
                <a:cs typeface="Arabic Transparent" pitchFamily="2" charset="-78"/>
              </a:rPr>
              <a:t>عدم تدخل الدولة في الإقتصاد من باب الحرية الاقتصادية        </a:t>
            </a:r>
            <a:r>
              <a:rPr lang="en-US" sz="2400" dirty="0" smtClean="0">
                <a:cs typeface="Arabic Transparent" pitchFamily="2" charset="-78"/>
              </a:rPr>
              <a:t> </a:t>
            </a:r>
            <a:r>
              <a:rPr lang="ar-SA" sz="2400" dirty="0" smtClean="0">
                <a:cs typeface="Arabic Transparent" pitchFamily="2" charset="-78"/>
              </a:rPr>
              <a:t>*-</a:t>
            </a:r>
            <a:endParaRPr lang="ar-SA" sz="2400" b="1" i="1" u="sng" dirty="0" smtClean="0">
              <a:cs typeface="Arabic Transparent" pitchFamily="2" charset="-78"/>
            </a:endParaRPr>
          </a:p>
          <a:p>
            <a:pPr eaLnBrk="1" hangingPunct="1">
              <a:buNone/>
            </a:pPr>
            <a:r>
              <a:rPr lang="ar-SA" sz="2400" b="1" i="1" u="sng" dirty="0" smtClean="0">
                <a:cs typeface="Arabic Transparent" pitchFamily="2" charset="-78"/>
              </a:rPr>
              <a:t>المدرسة الكينزية </a:t>
            </a:r>
          </a:p>
          <a:p>
            <a:pPr eaLnBrk="1" hangingPunct="1">
              <a:buNone/>
            </a:pPr>
            <a:r>
              <a:rPr lang="en-US" sz="2400" dirty="0" smtClean="0">
                <a:cs typeface="Arabic Transparent" pitchFamily="2" charset="-78"/>
              </a:rPr>
              <a:t>                                          </a:t>
            </a:r>
            <a:r>
              <a:rPr lang="ar-BH" sz="2400" dirty="0" smtClean="0">
                <a:cs typeface="Arabic Transparent" pitchFamily="2" charset="-78"/>
              </a:rPr>
              <a:t>مؤسسها </a:t>
            </a:r>
            <a:r>
              <a:rPr lang="ar-BH" sz="2400" dirty="0" smtClean="0">
                <a:solidFill>
                  <a:srgbClr val="FF0000"/>
                </a:solidFill>
                <a:cs typeface="Arabic Transparent" pitchFamily="2" charset="-78"/>
              </a:rPr>
              <a:t>جون مينارد كينز </a:t>
            </a:r>
            <a:r>
              <a:rPr lang="ar-BH" sz="2400" dirty="0" smtClean="0">
                <a:cs typeface="Arabic Transparent" pitchFamily="2" charset="-78"/>
              </a:rPr>
              <a:t>(</a:t>
            </a:r>
            <a:r>
              <a:rPr lang="ar-SA" sz="2400" dirty="0" smtClean="0">
                <a:cs typeface="Arabic Transparent" pitchFamily="2" charset="-78"/>
              </a:rPr>
              <a:t>1883-1946</a:t>
            </a:r>
            <a:r>
              <a:rPr lang="ar-BH" sz="2400" dirty="0" smtClean="0">
                <a:cs typeface="Arabic Transparent" pitchFamily="2" charset="-78"/>
              </a:rPr>
              <a:t>)، </a:t>
            </a:r>
            <a:r>
              <a:rPr lang="ar-SA" sz="2400" dirty="0" err="1" smtClean="0">
                <a:cs typeface="Arabic Transparent" pitchFamily="2" charset="-78"/>
              </a:rPr>
              <a:t>وي</a:t>
            </a:r>
            <a:r>
              <a:rPr lang="ar-BH" sz="2400" dirty="0" smtClean="0">
                <a:cs typeface="Arabic Transparent" pitchFamily="2" charset="-78"/>
              </a:rPr>
              <a:t>ت</a:t>
            </a:r>
            <a:r>
              <a:rPr lang="ar-SA" sz="2400" dirty="0" smtClean="0">
                <a:cs typeface="Arabic Transparent" pitchFamily="2" charset="-78"/>
              </a:rPr>
              <a:t>لخ</a:t>
            </a:r>
            <a:r>
              <a:rPr lang="ar-BH" sz="2400" dirty="0" smtClean="0">
                <a:cs typeface="Arabic Transparent" pitchFamily="2" charset="-78"/>
              </a:rPr>
              <a:t>ص فكرها </a:t>
            </a:r>
            <a:r>
              <a:rPr lang="ar-SA" sz="2400" dirty="0" smtClean="0">
                <a:cs typeface="Arabic Transparent" pitchFamily="2" charset="-78"/>
              </a:rPr>
              <a:t>*- </a:t>
            </a:r>
            <a:r>
              <a:rPr lang="ar-BH" sz="2400" dirty="0" smtClean="0">
                <a:cs typeface="Arabic Transparent" pitchFamily="2" charset="-78"/>
              </a:rPr>
              <a:t>توازن الاقتصاد عند مستوى أقل من التوظف الكامل في حالة الكساد.</a:t>
            </a:r>
            <a:endParaRPr lang="fr-MA" sz="2400" dirty="0" smtClean="0">
              <a:cs typeface="Arabic Transparent" pitchFamily="2" charset="-78"/>
            </a:endParaRPr>
          </a:p>
          <a:p>
            <a:pPr eaLnBrk="1" hangingPunct="1">
              <a:buNone/>
            </a:pPr>
            <a:r>
              <a:rPr lang="ar-SA" sz="2400" dirty="0" smtClean="0">
                <a:cs typeface="Arabic Transparent" pitchFamily="2" charset="-78"/>
              </a:rPr>
              <a:t>*- </a:t>
            </a:r>
            <a:r>
              <a:rPr lang="ar-BH" sz="2400" dirty="0" smtClean="0">
                <a:cs typeface="Arabic Transparent" pitchFamily="2" charset="-78"/>
              </a:rPr>
              <a:t>ضرورة تدخل الحكومة باستخدام السياسة المالية لمعالجة الكساد الاقتصادي.</a:t>
            </a:r>
            <a:endParaRPr lang="fr-MA" sz="2400" dirty="0" smtClean="0">
              <a:cs typeface="Arabic Transparent" pitchFamily="2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05400" y="274638"/>
            <a:ext cx="4305300" cy="1143000"/>
          </a:xfrm>
        </p:spPr>
        <p:txBody>
          <a:bodyPr/>
          <a:lstStyle/>
          <a:p>
            <a:r>
              <a:rPr lang="ar-SA" sz="2400" b="1" i="1" u="sng" dirty="0" smtClean="0">
                <a:solidFill>
                  <a:schemeClr val="tx1"/>
                </a:solidFill>
              </a:rPr>
              <a:t>المدرسة النقدية الحديثة</a:t>
            </a:r>
            <a:endParaRPr lang="ar-SA" sz="2400" b="1" i="1" u="sng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352800"/>
          </a:xfrm>
        </p:spPr>
        <p:txBody>
          <a:bodyPr/>
          <a:lstStyle/>
          <a:p>
            <a:r>
              <a:rPr lang="ar-SA" dirty="0" smtClean="0">
                <a:cs typeface="Arabic Transparent" pitchFamily="2" charset="-78"/>
              </a:rPr>
              <a:t>*-</a:t>
            </a:r>
            <a:r>
              <a:rPr lang="ar-BH" dirty="0" smtClean="0">
                <a:cs typeface="Arabic Transparent" pitchFamily="2" charset="-78"/>
              </a:rPr>
              <a:t> </a:t>
            </a:r>
            <a:r>
              <a:rPr lang="ar-BH" sz="2400" dirty="0" smtClean="0">
                <a:cs typeface="Arabic Transparent" pitchFamily="2" charset="-78"/>
              </a:rPr>
              <a:t>مؤسسها ميلتون </a:t>
            </a:r>
            <a:r>
              <a:rPr lang="ar-BH" sz="2400" dirty="0" err="1" smtClean="0">
                <a:cs typeface="Arabic Transparent" pitchFamily="2" charset="-78"/>
              </a:rPr>
              <a:t>فريدمان</a:t>
            </a:r>
            <a:r>
              <a:rPr lang="ar-BH" sz="2400" dirty="0" smtClean="0">
                <a:cs typeface="Arabic Transparent" pitchFamily="2" charset="-78"/>
              </a:rPr>
              <a:t> (</a:t>
            </a:r>
            <a:r>
              <a:rPr lang="ar-SA" sz="2400" dirty="0" smtClean="0">
                <a:cs typeface="Arabic Transparent" pitchFamily="2" charset="-78"/>
              </a:rPr>
              <a:t>1912-2006</a:t>
            </a:r>
            <a:r>
              <a:rPr lang="ar-BH" sz="2400" dirty="0" smtClean="0">
                <a:cs typeface="Arabic Transparent" pitchFamily="2" charset="-78"/>
              </a:rPr>
              <a:t>)، ويتلخص فكرها في:</a:t>
            </a:r>
            <a:endParaRPr lang="fr-MA" sz="2400" dirty="0" smtClean="0">
              <a:cs typeface="Arabic Transparent" pitchFamily="2" charset="-78"/>
            </a:endParaRPr>
          </a:p>
          <a:p>
            <a:r>
              <a:rPr lang="ar-SA" sz="2400" dirty="0" smtClean="0">
                <a:cs typeface="Arabic Transparent" pitchFamily="2" charset="-78"/>
              </a:rPr>
              <a:t>*- </a:t>
            </a:r>
            <a:r>
              <a:rPr lang="ar-BH" sz="2400" dirty="0" smtClean="0">
                <a:cs typeface="Arabic Transparent" pitchFamily="2" charset="-78"/>
              </a:rPr>
              <a:t>السياسة المالية لا فاعلية لها ما لم تدعمها سياسة نقدية.</a:t>
            </a:r>
            <a:endParaRPr lang="en-US" sz="2400" dirty="0" smtClean="0">
              <a:cs typeface="Arabic Transparent" pitchFamily="2" charset="-78"/>
            </a:endParaRPr>
          </a:p>
          <a:p>
            <a:r>
              <a:rPr lang="ar-SA" sz="2400" dirty="0" smtClean="0">
                <a:cs typeface="Arabic Transparent" pitchFamily="2" charset="-78"/>
              </a:rPr>
              <a:t>*- </a:t>
            </a:r>
            <a:r>
              <a:rPr lang="ar-BH" sz="2400" dirty="0" smtClean="0">
                <a:cs typeface="Arabic Transparent" pitchFamily="2" charset="-78"/>
              </a:rPr>
              <a:t>التضخم ظاهرة نقدية.</a:t>
            </a:r>
            <a:endParaRPr lang="ar-SA" sz="2400" dirty="0" smtClean="0">
              <a:cs typeface="Arabic Transparent" pitchFamily="2" charset="-78"/>
            </a:endParaRPr>
          </a:p>
          <a:p>
            <a:r>
              <a:rPr lang="ar-SA" sz="2400" b="1" i="1" u="sng" dirty="0" smtClean="0">
                <a:cs typeface="Arabic Transparent" pitchFamily="2" charset="-78"/>
              </a:rPr>
              <a:t>مدرسة التوقعات الرشيدة</a:t>
            </a:r>
          </a:p>
          <a:p>
            <a:r>
              <a:rPr lang="ar-SA" sz="2400" dirty="0" smtClean="0">
                <a:cs typeface="Arabic Transparent" pitchFamily="2" charset="-78"/>
              </a:rPr>
              <a:t>*- </a:t>
            </a:r>
            <a:r>
              <a:rPr lang="ar-BH" sz="2400" dirty="0" smtClean="0">
                <a:cs typeface="Arabic Transparent" pitchFamily="2" charset="-78"/>
              </a:rPr>
              <a:t>مؤسس</a:t>
            </a:r>
            <a:r>
              <a:rPr lang="ar-SA" sz="2400" dirty="0" smtClean="0">
                <a:cs typeface="Arabic Transparent" pitchFamily="2" charset="-78"/>
              </a:rPr>
              <a:t>و</a:t>
            </a:r>
            <a:r>
              <a:rPr lang="ar-BH" sz="2400" dirty="0" smtClean="0">
                <a:cs typeface="Arabic Transparent" pitchFamily="2" charset="-78"/>
              </a:rPr>
              <a:t>ها روبرت لوكس وتوماس سيرجنت </a:t>
            </a:r>
            <a:r>
              <a:rPr lang="ar-SA" sz="2400" dirty="0" smtClean="0">
                <a:cs typeface="Arabic Transparent" pitchFamily="2" charset="-78"/>
              </a:rPr>
              <a:t>، </a:t>
            </a:r>
            <a:r>
              <a:rPr lang="ar-BH" sz="2400" dirty="0" smtClean="0">
                <a:cs typeface="Arabic Transparent" pitchFamily="2" charset="-78"/>
              </a:rPr>
              <a:t>ويتلخص فكرها في</a:t>
            </a:r>
            <a:r>
              <a:rPr lang="ar-SA" sz="2400" dirty="0" smtClean="0">
                <a:cs typeface="Arabic Transparent" pitchFamily="2" charset="-78"/>
              </a:rPr>
              <a:t> أن</a:t>
            </a:r>
            <a:r>
              <a:rPr lang="ar-BH" sz="2400" dirty="0" smtClean="0">
                <a:cs typeface="Arabic Transparent" pitchFamily="2" charset="-78"/>
              </a:rPr>
              <a:t>:</a:t>
            </a:r>
            <a:endParaRPr lang="ar-SA" sz="2400" dirty="0" smtClean="0">
              <a:cs typeface="Arabic Transparent" pitchFamily="2" charset="-78"/>
            </a:endParaRPr>
          </a:p>
          <a:p>
            <a:r>
              <a:rPr lang="ar-SA" sz="2400" dirty="0" smtClean="0">
                <a:cs typeface="Arabic Transparent" pitchFamily="2" charset="-78"/>
              </a:rPr>
              <a:t>*- </a:t>
            </a:r>
            <a:r>
              <a:rPr lang="ar-SA" sz="2400" dirty="0" err="1" smtClean="0">
                <a:cs typeface="Arabic Transparent" pitchFamily="2" charset="-78"/>
              </a:rPr>
              <a:t>ا</a:t>
            </a:r>
            <a:r>
              <a:rPr lang="ar-BH" sz="2400" dirty="0" smtClean="0">
                <a:cs typeface="Arabic Transparent" pitchFamily="2" charset="-78"/>
              </a:rPr>
              <a:t>لسياسات الاقتصادية غير المتوقعة فقط هي التي تؤثر في المتغيرات الاقتصادية الحقيقية، أي الناتج </a:t>
            </a:r>
            <a:r>
              <a:rPr lang="ar-SA" sz="2400" dirty="0" smtClean="0">
                <a:cs typeface="Arabic Transparent" pitchFamily="2" charset="-78"/>
              </a:rPr>
              <a:t>الإجمالي الخام </a:t>
            </a:r>
            <a:r>
              <a:rPr lang="ar-BH" sz="2400" dirty="0" smtClean="0">
                <a:cs typeface="Arabic Transparent" pitchFamily="2" charset="-78"/>
              </a:rPr>
              <a:t>الحقيقي ومعدل البطالة. </a:t>
            </a:r>
            <a:endParaRPr lang="ar-SA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مفاهيم اقتصادية أساسية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i="1" u="sng" dirty="0" smtClean="0"/>
              <a:t>الإقتصاد الجزئي</a:t>
            </a:r>
            <a:endParaRPr lang="en-US" b="1" i="1" u="sng" dirty="0" smtClean="0"/>
          </a:p>
          <a:p>
            <a:pPr algn="just" rtl="1"/>
            <a:r>
              <a:rPr lang="ar-BH" sz="3600" dirty="0" smtClean="0">
                <a:cs typeface="Arabic Transparent" pitchFamily="2" charset="-78"/>
              </a:rPr>
              <a:t>دراسة الاقتصاد على مستوى وحدة اتخاذ القرار، أي دراسة سلوك المستهلك وسلوك المنشأة في أسواق السلع وفي أسواق عناصر الإنتاج.</a:t>
            </a:r>
            <a:endParaRPr lang="fr-MA" sz="3600" dirty="0" smtClean="0">
              <a:cs typeface="Arabic Transparent" pitchFamily="2" charset="-78"/>
            </a:endParaRPr>
          </a:p>
          <a:p>
            <a:r>
              <a:rPr lang="ar-SA" b="1" i="1" u="sng" dirty="0" smtClean="0"/>
              <a:t>الإقتصاد الكلي</a:t>
            </a:r>
          </a:p>
          <a:p>
            <a:pPr algn="just" rtl="1"/>
            <a:r>
              <a:rPr lang="ar-BH" dirty="0" smtClean="0">
                <a:cs typeface="Arabic Transparent" pitchFamily="2" charset="-78"/>
              </a:rPr>
              <a:t>دراسة الاقتصاد على المستوى الكلي حيث ينصب الاهتمام بالطلب الكلي،والناتج أو العرض الكلي،</a:t>
            </a:r>
            <a:r>
              <a:rPr lang="en-US" dirty="0" smtClean="0">
                <a:cs typeface="Arabic Transparent" pitchFamily="2" charset="-78"/>
              </a:rPr>
              <a:t> </a:t>
            </a:r>
            <a:r>
              <a:rPr lang="ar-BH" dirty="0" smtClean="0">
                <a:cs typeface="Arabic Transparent" pitchFamily="2" charset="-78"/>
              </a:rPr>
              <a:t>والمستوى العام للأسعار والتضخم، ومستوى العمالة والنمو الاقتصادي.</a:t>
            </a:r>
            <a:endParaRPr lang="fr-MA" dirty="0" smtClean="0">
              <a:cs typeface="Arabic Transparent" pitchFamily="2" charset="-78"/>
            </a:endParaRPr>
          </a:p>
          <a:p>
            <a:r>
              <a:rPr lang="en-US" b="1" i="1" u="sng" dirty="0" smtClean="0"/>
              <a:t>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2057400"/>
          </a:xfrm>
        </p:spPr>
        <p:txBody>
          <a:bodyPr/>
          <a:lstStyle/>
          <a:p>
            <a:pPr rtl="1"/>
            <a:r>
              <a:rPr lang="ar-SA" sz="3200" b="1" i="1" u="sng" dirty="0" smtClean="0">
                <a:solidFill>
                  <a:schemeClr val="tx1"/>
                </a:solidFill>
                <a:latin typeface="+mn-lt"/>
              </a:rPr>
              <a:t>الإقتصاد الإيجابي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BH" sz="2800" dirty="0" smtClean="0">
                <a:solidFill>
                  <a:schemeClr val="tx1"/>
                </a:solidFill>
                <a:latin typeface="+mn-lt"/>
                <a:cs typeface="Arabic Transparent" pitchFamily="2" charset="-78"/>
              </a:rPr>
              <a:t>يدرس الظواهر الاقتصادية، ويضع نظريات لتفسيرها، ويستخدم التحليل الإحصائي لاختبار صحتها.</a:t>
            </a:r>
            <a:r>
              <a:rPr lang="fr-MA" dirty="0" smtClean="0">
                <a:cs typeface="Arabic Transparent" pitchFamily="2" charset="-78"/>
              </a:rPr>
              <a:t/>
            </a:r>
            <a:br>
              <a:rPr lang="fr-MA" dirty="0" smtClean="0">
                <a:cs typeface="Arabic Transparent" pitchFamily="2" charset="-78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i="1" u="sng" dirty="0" smtClean="0"/>
              <a:t>الإقتصاد المعياري</a:t>
            </a:r>
          </a:p>
          <a:p>
            <a:pPr algn="just" rtl="1"/>
            <a:r>
              <a:rPr lang="ar-BH" sz="2800" dirty="0" smtClean="0">
                <a:cs typeface="Arabic Transparent" pitchFamily="2" charset="-78"/>
              </a:rPr>
              <a:t>يقدم مقترحات أو سياسات حول ما يجب أن يكون عليه الحال، تعكس قيم ومعتقدات واضع تلك الاقتراحات، ولذلك فهي غير قابلة للاختبار أو الحكم</a:t>
            </a:r>
            <a:r>
              <a:rPr lang="en-US" sz="2800" dirty="0" smtClean="0">
                <a:cs typeface="Arabic Transparent" pitchFamily="2" charset="-78"/>
              </a:rPr>
              <a:t> </a:t>
            </a:r>
            <a:r>
              <a:rPr lang="ar-BH" sz="2800" dirty="0" smtClean="0">
                <a:cs typeface="Arabic Transparent" pitchFamily="2" charset="-78"/>
              </a:rPr>
              <a:t>على صحتها وعدم صحتها.</a:t>
            </a:r>
            <a:endParaRPr lang="fr-MA" sz="2800" dirty="0" smtClean="0">
              <a:cs typeface="Arabic Transparent" pitchFamily="2" charset="-78"/>
            </a:endParaRPr>
          </a:p>
          <a:p>
            <a:r>
              <a:rPr lang="ar-SA" b="1" i="1" u="sng" dirty="0" smtClean="0">
                <a:cs typeface="Arabic Transparent" pitchFamily="2" charset="-78"/>
              </a:rPr>
              <a:t>العلاقة التبادلية بينهما</a:t>
            </a:r>
          </a:p>
          <a:p>
            <a:pPr algn="just" rtl="1"/>
            <a:r>
              <a:rPr lang="ar-BH" sz="2800" dirty="0" smtClean="0">
                <a:cs typeface="Arabic Transparent" pitchFamily="2" charset="-78"/>
              </a:rPr>
              <a:t>يستنير مصممو الاقتصاد المعياري بالحقائق التي تتوصل لها الدراسات في مجال الاقتصاد الإيجابي، ويمدونهم بالمقابل بالموضوعات التي تهم المجتمع وتحتاج للدراسة.</a:t>
            </a:r>
            <a:endParaRPr lang="fr-MA" sz="2800" dirty="0" smtClean="0">
              <a:cs typeface="Arabic Transparent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سمات علم الإقتصاد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525963"/>
          </a:xfrm>
        </p:spPr>
        <p:txBody>
          <a:bodyPr/>
          <a:lstStyle/>
          <a:p>
            <a:pPr algn="just" rtl="1"/>
            <a:r>
              <a:rPr lang="ar-SA" sz="2800" dirty="0" smtClean="0">
                <a:cs typeface="Arabic Transparent" pitchFamily="2" charset="-78"/>
              </a:rPr>
              <a:t>    </a:t>
            </a:r>
            <a:r>
              <a:rPr lang="ar-BH" sz="2800" dirty="0" smtClean="0">
                <a:cs typeface="Arabic Transparent" pitchFamily="2" charset="-78"/>
              </a:rPr>
              <a:t>لعلم الاقتصاد </a:t>
            </a:r>
            <a:r>
              <a:rPr lang="ar-BH" sz="2800" dirty="0" err="1" smtClean="0">
                <a:cs typeface="Arabic Transparent" pitchFamily="2" charset="-78"/>
              </a:rPr>
              <a:t>مصطلحاته</a:t>
            </a:r>
            <a:r>
              <a:rPr lang="ar-BH" sz="2800" dirty="0" smtClean="0">
                <a:cs typeface="Arabic Transparent" pitchFamily="2" charset="-78"/>
              </a:rPr>
              <a:t> ولغته الخاصة به، كالمنفعة والمرونة والطلب والتضخم </a:t>
            </a:r>
            <a:r>
              <a:rPr lang="ar-BH" sz="2800" dirty="0" err="1" smtClean="0">
                <a:cs typeface="Arabic Transparent" pitchFamily="2" charset="-78"/>
              </a:rPr>
              <a:t>السعري</a:t>
            </a:r>
            <a:r>
              <a:rPr lang="ar-BH" sz="2800" dirty="0" smtClean="0">
                <a:cs typeface="Arabic Transparent" pitchFamily="2" charset="-78"/>
              </a:rPr>
              <a:t> وتكلفة الفرص البديلة.</a:t>
            </a:r>
            <a:endParaRPr lang="en-US" sz="2800" dirty="0" smtClean="0">
              <a:cs typeface="Arabic Transparent" pitchFamily="2" charset="-78"/>
            </a:endParaRPr>
          </a:p>
          <a:p>
            <a:pPr algn="just" rtl="1"/>
            <a:r>
              <a:rPr lang="ar-SA" sz="2800" dirty="0" smtClean="0">
                <a:cs typeface="Arabic Transparent" pitchFamily="2" charset="-78"/>
              </a:rPr>
              <a:t>    </a:t>
            </a:r>
            <a:r>
              <a:rPr lang="ar-BH" sz="2800" dirty="0" smtClean="0">
                <a:cs typeface="Arabic Transparent" pitchFamily="2" charset="-78"/>
              </a:rPr>
              <a:t>ينبع في دراسته المنهج العلمي المتبع في باقي العلوم البحتة، من حيث المشاهدة ثم وضع النظريات المفسرة للعلاقات بين المتغيرات.</a:t>
            </a:r>
            <a:endParaRPr lang="en-US" sz="2800" dirty="0" smtClean="0">
              <a:cs typeface="Arabic Transparent" pitchFamily="2" charset="-78"/>
            </a:endParaRPr>
          </a:p>
          <a:p>
            <a:pPr algn="just" rtl="1"/>
            <a:r>
              <a:rPr lang="ar-SA" sz="2800" dirty="0" smtClean="0">
                <a:cs typeface="Arabic Transparent" pitchFamily="2" charset="-78"/>
              </a:rPr>
              <a:t>   </a:t>
            </a:r>
            <a:r>
              <a:rPr lang="ar-BH" sz="2800" dirty="0" smtClean="0">
                <a:cs typeface="Arabic Transparent" pitchFamily="2" charset="-78"/>
              </a:rPr>
              <a:t>الاقتصاد ليس علماً تجريبي، وإنما يعتمد على البيانات الفعلية المستمدة من سلاسل زمنية أو </a:t>
            </a:r>
            <a:r>
              <a:rPr lang="ar-BH" sz="2800" dirty="0" err="1" smtClean="0">
                <a:cs typeface="Arabic Transparent" pitchFamily="2" charset="-78"/>
              </a:rPr>
              <a:t>مسوحات</a:t>
            </a:r>
            <a:r>
              <a:rPr lang="ar-BH" sz="2800" dirty="0" smtClean="0">
                <a:cs typeface="Arabic Transparent" pitchFamily="2" charset="-78"/>
              </a:rPr>
              <a:t> مقطعية، كما في علوم الفلك والتاريخ.</a:t>
            </a:r>
            <a:endParaRPr lang="en-US" sz="2800" dirty="0" smtClean="0">
              <a:cs typeface="Arabic Transparent" pitchFamily="2" charset="-78"/>
            </a:endParaRPr>
          </a:p>
          <a:p>
            <a:pPr algn="just" rtl="1"/>
            <a:r>
              <a:rPr lang="ar-SA" sz="2800" dirty="0" smtClean="0">
                <a:cs typeface="Arabic Transparent" pitchFamily="2" charset="-78"/>
              </a:rPr>
              <a:t>    </a:t>
            </a:r>
            <a:r>
              <a:rPr lang="ar-BH" sz="2800" dirty="0" smtClean="0">
                <a:cs typeface="Arabic Transparent" pitchFamily="2" charset="-78"/>
              </a:rPr>
              <a:t>يعتمد الاقتصاديون على تجريد الواقع عند وضع النظريات، فيركز الباحث على تأثير عامل معين بينما يفترض ثبات باقي العوامل الأخرى المؤثرة.</a:t>
            </a:r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زر إجراء: معلومات 4">
            <a:hlinkClick r:id="" action="ppaction://noaction" highlightClick="1"/>
          </p:cNvPr>
          <p:cNvSpPr/>
          <p:nvPr/>
        </p:nvSpPr>
        <p:spPr>
          <a:xfrm>
            <a:off x="8991600" y="1371600"/>
            <a:ext cx="228600" cy="3048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FFFF"/>
              </a:solidFill>
            </a:endParaRPr>
          </a:p>
        </p:txBody>
      </p:sp>
      <p:sp>
        <p:nvSpPr>
          <p:cNvPr id="6" name="زر إجراء: معلومات 5">
            <a:hlinkClick r:id="" action="ppaction://noaction" highlightClick="1"/>
          </p:cNvPr>
          <p:cNvSpPr/>
          <p:nvPr/>
        </p:nvSpPr>
        <p:spPr>
          <a:xfrm>
            <a:off x="8991600" y="2286000"/>
            <a:ext cx="228600" cy="3048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FFFF"/>
              </a:solidFill>
            </a:endParaRPr>
          </a:p>
        </p:txBody>
      </p:sp>
      <p:sp>
        <p:nvSpPr>
          <p:cNvPr id="7" name="زر إجراء: معلومات 6">
            <a:hlinkClick r:id="" action="ppaction://noaction" highlightClick="1"/>
          </p:cNvPr>
          <p:cNvSpPr/>
          <p:nvPr/>
        </p:nvSpPr>
        <p:spPr>
          <a:xfrm>
            <a:off x="8991600" y="3200400"/>
            <a:ext cx="228600" cy="3048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FFFF"/>
              </a:solidFill>
            </a:endParaRPr>
          </a:p>
        </p:txBody>
      </p:sp>
      <p:sp>
        <p:nvSpPr>
          <p:cNvPr id="8" name="زر إجراء: معلومات 7">
            <a:hlinkClick r:id="" action="ppaction://noaction" highlightClick="1"/>
          </p:cNvPr>
          <p:cNvSpPr/>
          <p:nvPr/>
        </p:nvSpPr>
        <p:spPr>
          <a:xfrm>
            <a:off x="8991600" y="4191000"/>
            <a:ext cx="228600" cy="3048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علاقة علم الإقتصاد بالعلوم الأخرى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BH" sz="2800" b="1" i="1" u="sng" dirty="0" smtClean="0">
                <a:cs typeface="Arabic Transparent" pitchFamily="2" charset="-78"/>
              </a:rPr>
              <a:t>الاقتصاد وعلم الاجتماع</a:t>
            </a:r>
            <a:r>
              <a:rPr lang="ar-BH" sz="2800" b="1" dirty="0" smtClean="0">
                <a:cs typeface="Arabic Transparent" pitchFamily="2" charset="-78"/>
              </a:rPr>
              <a:t>:</a:t>
            </a:r>
            <a:r>
              <a:rPr lang="ar-BH" sz="2800" dirty="0" smtClean="0">
                <a:cs typeface="Arabic Transparent" pitchFamily="2" charset="-78"/>
              </a:rPr>
              <a:t> الاقتصاد علم سلوكي، وثيق الصلة بالسمات الاجتماعية للسكان.</a:t>
            </a:r>
            <a:endParaRPr lang="en-US" sz="2800" dirty="0" smtClean="0">
              <a:cs typeface="Arabic Transparent" pitchFamily="2" charset="-78"/>
            </a:endParaRPr>
          </a:p>
          <a:p>
            <a:r>
              <a:rPr lang="ar-BH" sz="2800" b="1" i="1" u="sng" dirty="0" smtClean="0">
                <a:cs typeface="Arabic Transparent" pitchFamily="2" charset="-78"/>
              </a:rPr>
              <a:t>الاقتصاد وعلم السياسة</a:t>
            </a:r>
            <a:r>
              <a:rPr lang="ar-BH" sz="2800" b="1" dirty="0" smtClean="0">
                <a:cs typeface="Arabic Transparent" pitchFamily="2" charset="-78"/>
              </a:rPr>
              <a:t>:</a:t>
            </a:r>
            <a:r>
              <a:rPr lang="ar-BH" sz="2800" dirty="0" smtClean="0">
                <a:cs typeface="Arabic Transparent" pitchFamily="2" charset="-78"/>
              </a:rPr>
              <a:t> العلاقات السياسة بين الدول تقوم على المصالح الاقتصادية.</a:t>
            </a:r>
            <a:endParaRPr lang="en-US" sz="2800" dirty="0" smtClean="0">
              <a:cs typeface="Arabic Transparent" pitchFamily="2" charset="-78"/>
            </a:endParaRPr>
          </a:p>
          <a:p>
            <a:r>
              <a:rPr lang="ar-BH" sz="2800" b="1" i="1" u="sng" dirty="0" smtClean="0">
                <a:cs typeface="Arabic Transparent" pitchFamily="2" charset="-78"/>
              </a:rPr>
              <a:t>الاقتصاد وعلم التاريخ</a:t>
            </a:r>
            <a:r>
              <a:rPr lang="ar-BH" sz="2800" b="1" dirty="0" smtClean="0">
                <a:cs typeface="Arabic Transparent" pitchFamily="2" charset="-78"/>
              </a:rPr>
              <a:t>:</a:t>
            </a:r>
            <a:r>
              <a:rPr lang="ar-BH" sz="2800" dirty="0" smtClean="0">
                <a:cs typeface="Arabic Transparent" pitchFamily="2" charset="-78"/>
              </a:rPr>
              <a:t> تعتمد الأبحاث الاقتصادية على البيانات التاريخية ذات الصلة.</a:t>
            </a:r>
            <a:endParaRPr lang="en-US" sz="2800" dirty="0" smtClean="0">
              <a:cs typeface="Arabic Transparent" pitchFamily="2" charset="-78"/>
            </a:endParaRPr>
          </a:p>
          <a:p>
            <a:r>
              <a:rPr lang="ar-BH" sz="2800" b="1" i="1" u="sng" dirty="0" smtClean="0">
                <a:cs typeface="Arabic Transparent" pitchFamily="2" charset="-78"/>
              </a:rPr>
              <a:t>الاقتصاد والرياضيات والإحصاء</a:t>
            </a:r>
            <a:r>
              <a:rPr lang="ar-BH" sz="2800" b="1" dirty="0" smtClean="0">
                <a:cs typeface="Arabic Transparent" pitchFamily="2" charset="-78"/>
              </a:rPr>
              <a:t>:</a:t>
            </a:r>
            <a:r>
              <a:rPr lang="ar-BH" sz="2800" dirty="0" smtClean="0">
                <a:cs typeface="Arabic Transparent" pitchFamily="2" charset="-78"/>
              </a:rPr>
              <a:t> يعتمد الاقتصاديون على أساليب وأدوات التحليل الرياضي والإحصائي في دراسة وقياس العلاقات المفسرة للظواهر الاقتصادية.</a:t>
            </a:r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ثلاثة أسئلة </a:t>
            </a:r>
            <a:r>
              <a:rPr lang="ar-SA" dirty="0" err="1" smtClean="0">
                <a:solidFill>
                  <a:srgbClr val="FF0000"/>
                </a:solidFill>
              </a:rPr>
              <a:t>إقتصادية</a:t>
            </a:r>
            <a:r>
              <a:rPr lang="ar-SA" dirty="0" smtClean="0">
                <a:solidFill>
                  <a:srgbClr val="FF0000"/>
                </a:solidFill>
              </a:rPr>
              <a:t> أساسية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43000"/>
            <a:ext cx="8915400" cy="5486400"/>
          </a:xfrm>
        </p:spPr>
        <p:txBody>
          <a:bodyPr/>
          <a:lstStyle/>
          <a:p>
            <a:r>
              <a:rPr lang="ar-SA" b="1" i="1" u="sng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ماذا يجب أن ننتج، وبأي كمية؟</a:t>
            </a:r>
          </a:p>
          <a:p>
            <a:r>
              <a:rPr lang="en-US" sz="2400" dirty="0" smtClean="0">
                <a:cs typeface="Arabic Transparent" pitchFamily="2" charset="-78"/>
              </a:rPr>
              <a:t> </a:t>
            </a:r>
            <a:r>
              <a:rPr lang="ar-BH" sz="2400" dirty="0" smtClean="0">
                <a:cs typeface="Arabic Transparent" pitchFamily="2" charset="-78"/>
              </a:rPr>
              <a:t>يتعلق هذا السؤال مباشرة باختيار السلع والخدمات وتحديد الكميات المطلوب إنتاجها من كل منها. وتتم الإجابة عن هذا السؤال في الاقتصادات الحرة عن طريق آلية السعر.</a:t>
            </a:r>
            <a:endParaRPr lang="en-US" sz="2400" dirty="0" smtClean="0">
              <a:cs typeface="Arabic Transparent" pitchFamily="2" charset="-78"/>
            </a:endParaRPr>
          </a:p>
          <a:p>
            <a:r>
              <a:rPr lang="ar-SA" b="1" i="1" u="sng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ما هي الطريقة المثلى للإنتاج؟</a:t>
            </a:r>
          </a:p>
          <a:p>
            <a:r>
              <a:rPr lang="ar-BH" sz="2400" dirty="0" smtClean="0">
                <a:cs typeface="Arabic Transparent" pitchFamily="2" charset="-78"/>
              </a:rPr>
              <a:t>ينصب هذا السؤال على اختيار تقنية الإنتاج المثلى، أي الأكثر كفاءة، التي يمكن </a:t>
            </a:r>
            <a:r>
              <a:rPr lang="ar-BH" sz="2400" dirty="0" err="1" smtClean="0">
                <a:cs typeface="Arabic Transparent" pitchFamily="2" charset="-78"/>
              </a:rPr>
              <a:t>بها</a:t>
            </a:r>
            <a:r>
              <a:rPr lang="ar-BH" sz="2400" dirty="0" smtClean="0">
                <a:cs typeface="Arabic Transparent" pitchFamily="2" charset="-78"/>
              </a:rPr>
              <a:t> الإنتاج بأقل تكلفة للوحدة. ويتحدد ذلك عن طريق المنافسة في أسواق عناصر الإنتاج.</a:t>
            </a:r>
            <a:endParaRPr lang="en-US" sz="2400" dirty="0" smtClean="0">
              <a:cs typeface="Arabic Transparent" pitchFamily="2" charset="-78"/>
            </a:endParaRPr>
          </a:p>
          <a:p>
            <a:r>
              <a:rPr lang="ar-SA" i="1" u="sng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كيف يتم توزيع الإنتاج؟</a:t>
            </a:r>
          </a:p>
          <a:p>
            <a:r>
              <a:rPr lang="ar-BH" sz="2400" dirty="0" smtClean="0">
                <a:cs typeface="Arabic Transparent" pitchFamily="2" charset="-78"/>
              </a:rPr>
              <a:t>ينصب هذا السؤال على مدى عدالة توزيع الدخل بين أفراد المجتمع وكيفية تحقيق العدالة في توزيع الدخل والثروة.</a:t>
            </a:r>
            <a:endParaRPr lang="ar-SA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782762"/>
          </a:xfrm>
        </p:spPr>
        <p:txBody>
          <a:bodyPr/>
          <a:lstStyle/>
          <a:p>
            <a:r>
              <a:rPr lang="ar-BH" sz="36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abic Transparent" pitchFamily="2" charset="-78"/>
              </a:rPr>
              <a:t>الموارد الاقتصادية هي جميع مستلزمات الإنتاج، وتشمل:</a:t>
            </a:r>
            <a:r>
              <a:rPr lang="fr-MA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abic Transparent" pitchFamily="2" charset="-78"/>
              </a:rPr>
              <a:t/>
            </a:r>
            <a:br>
              <a:rPr lang="fr-MA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abic Transparent" pitchFamily="2" charset="-78"/>
              </a:rPr>
            </a:br>
            <a:r>
              <a:rPr lang="ar-BH" sz="2400" b="1" i="1" u="sng" dirty="0" smtClean="0">
                <a:solidFill>
                  <a:schemeClr val="tx1"/>
                </a:solidFill>
                <a:cs typeface="Arabic Transparent" pitchFamily="2" charset="-78"/>
              </a:rPr>
              <a:t>العمل: </a:t>
            </a:r>
            <a:r>
              <a:rPr lang="ar-BH" sz="2400" dirty="0" smtClean="0">
                <a:solidFill>
                  <a:schemeClr val="tx1"/>
                </a:solidFill>
                <a:cs typeface="Arabic Transparent" pitchFamily="2" charset="-78"/>
              </a:rPr>
              <a:t>القوى العاملة وما تملكه من كفاءات ومهارات وعلم وخبرات علمية.</a:t>
            </a:r>
            <a:r>
              <a:rPr lang="fr-MA" dirty="0" smtClean="0">
                <a:cs typeface="Arabic Transparent" pitchFamily="2" charset="-78"/>
              </a:rPr>
              <a:t/>
            </a:r>
            <a:br>
              <a:rPr lang="fr-MA" dirty="0" smtClean="0">
                <a:cs typeface="Arabic Transparent" pitchFamily="2" charset="-78"/>
              </a:rPr>
            </a:br>
            <a:r>
              <a:rPr lang="ar-BH" sz="2400" b="1" i="1" u="sng" dirty="0" smtClean="0">
                <a:solidFill>
                  <a:schemeClr val="tx1"/>
                </a:solidFill>
                <a:cs typeface="Arabic Transparent" pitchFamily="2" charset="-78"/>
              </a:rPr>
              <a:t>الأرض:</a:t>
            </a:r>
            <a:r>
              <a:rPr lang="ar-BH" sz="2400" dirty="0" smtClean="0">
                <a:solidFill>
                  <a:schemeClr val="tx1"/>
                </a:solidFill>
                <a:cs typeface="Arabic Transparent" pitchFamily="2" charset="-78"/>
              </a:rPr>
              <a:t> جميع الموارد الطبيعية</a:t>
            </a:r>
            <a:r>
              <a:rPr lang="fr-MA" dirty="0" smtClean="0">
                <a:cs typeface="Arabic Transparent" pitchFamily="2" charset="-78"/>
              </a:rPr>
              <a:t/>
            </a:r>
            <a:br>
              <a:rPr lang="fr-MA" dirty="0" smtClean="0">
                <a:cs typeface="Arabic Transparent" pitchFamily="2" charset="-78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BH" sz="2400" b="1" i="1" u="sng" dirty="0" smtClean="0">
                <a:cs typeface="Arabic Transparent" pitchFamily="2" charset="-78"/>
              </a:rPr>
              <a:t>رأس المال: </a:t>
            </a:r>
            <a:r>
              <a:rPr lang="ar-BH" sz="2400" dirty="0" smtClean="0">
                <a:cs typeface="Arabic Transparent" pitchFamily="2" charset="-78"/>
              </a:rPr>
              <a:t>موارد من صنع الإنسان كالآلات والمعدات والمباني.</a:t>
            </a:r>
            <a:endParaRPr lang="fr-MA" sz="2400" dirty="0" smtClean="0">
              <a:cs typeface="Arabic Transparent" pitchFamily="2" charset="-78"/>
            </a:endParaRPr>
          </a:p>
          <a:p>
            <a:r>
              <a:rPr lang="ar-BH" sz="2400" b="1" i="1" u="sng" dirty="0" smtClean="0">
                <a:cs typeface="Arabic Transparent" pitchFamily="2" charset="-78"/>
              </a:rPr>
              <a:t>التنظيم:</a:t>
            </a:r>
            <a:r>
              <a:rPr lang="ar-BH" sz="2400" dirty="0" smtClean="0">
                <a:cs typeface="Arabic Transparent" pitchFamily="2" charset="-78"/>
              </a:rPr>
              <a:t>ويتمثل في القدرة على ابتكار الأعمال والأقدام وتحمل المخاطر وتحقيق النجاحات.</a:t>
            </a:r>
            <a:endParaRPr lang="ar-SA" sz="2400" dirty="0" smtClean="0">
              <a:cs typeface="Arabic Transparent" pitchFamily="2" charset="-78"/>
            </a:endParaRPr>
          </a:p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السياسية الاقتصادية 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just"/>
            <a:r>
              <a:rPr lang="ar-BH" sz="2400" dirty="0" smtClean="0">
                <a:cs typeface="Arabic Transparent" pitchFamily="2" charset="-78"/>
              </a:rPr>
              <a:t>تتمثل السياسة الاقتصادية في استخدام مجموعة من الأدوات، يتم </a:t>
            </a:r>
            <a:r>
              <a:rPr lang="ar-BH" sz="2400" dirty="0" err="1" smtClean="0">
                <a:cs typeface="Arabic Transparent" pitchFamily="2" charset="-78"/>
              </a:rPr>
              <a:t>بها</a:t>
            </a:r>
            <a:r>
              <a:rPr lang="ar-BH" sz="2400" dirty="0" smtClean="0">
                <a:cs typeface="Arabic Transparent" pitchFamily="2" charset="-78"/>
              </a:rPr>
              <a:t> التأثير بطريقة غير</a:t>
            </a:r>
            <a:r>
              <a:rPr lang="en-US" sz="2400" dirty="0" smtClean="0">
                <a:cs typeface="Arabic Transparent" pitchFamily="2" charset="-78"/>
              </a:rPr>
              <a:t> </a:t>
            </a:r>
            <a:r>
              <a:rPr lang="ar-BH" sz="2400" dirty="0" smtClean="0">
                <a:cs typeface="Arabic Transparent" pitchFamily="2" charset="-78"/>
              </a:rPr>
              <a:t>مباشرة على سلوك وحدات صنع القرار بهدف تحقيق أهداف اقتصادية معينة.</a:t>
            </a:r>
            <a:endParaRPr lang="en-US" sz="2400" dirty="0" smtClean="0">
              <a:cs typeface="Arabic Transparent" pitchFamily="2" charset="-78"/>
            </a:endParaRPr>
          </a:p>
          <a:p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العلاقة بين السياسية الاقتصادية وأهدافها</a:t>
            </a:r>
            <a:endParaRPr lang="fr-MA" b="1" dirty="0" smtClean="0">
              <a:cs typeface="Arabic Transparent" pitchFamily="2" charset="-78"/>
            </a:endParaRPr>
          </a:p>
          <a:p>
            <a:pPr algn="just" rtl="1"/>
            <a:r>
              <a:rPr lang="ar-BH" sz="2400" dirty="0" smtClean="0">
                <a:cs typeface="Arabic Transparent" pitchFamily="2" charset="-78"/>
              </a:rPr>
              <a:t>فهدف محاربة الفقر </a:t>
            </a:r>
            <a:r>
              <a:rPr lang="ar-SA" sz="2400" dirty="0" smtClean="0">
                <a:cs typeface="Arabic Transparent" pitchFamily="2" charset="-78"/>
              </a:rPr>
              <a:t>مثلا </a:t>
            </a:r>
            <a:r>
              <a:rPr lang="ar-BH" sz="2400" dirty="0" smtClean="0">
                <a:cs typeface="Arabic Transparent" pitchFamily="2" charset="-78"/>
              </a:rPr>
              <a:t>لا بد له من سياسات لتوفير فرص العمل، ورفع الكفاءة الإنتاجية للعمال. وهدف زيادة معدل</a:t>
            </a:r>
            <a:r>
              <a:rPr lang="ar-BH" sz="2400" dirty="0" smtClean="0"/>
              <a:t> النمو الاقتصادي</a:t>
            </a:r>
            <a:r>
              <a:rPr lang="ar-SA" sz="2400" dirty="0" smtClean="0"/>
              <a:t> مثلا</a:t>
            </a:r>
            <a:r>
              <a:rPr lang="ar-BH" sz="2400" dirty="0" smtClean="0"/>
              <a:t> يحتاج إلى سياسات لتحفيز الاستثمار الحقيقي والاستثمار في البحوث والتطوير. </a:t>
            </a:r>
            <a:endParaRPr lang="en-US" sz="2400" b="1" dirty="0" smtClean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ar-SA" sz="72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1496</TotalTime>
  <Words>763</Words>
  <Application>Microsoft Office PowerPoint</Application>
  <PresentationFormat>A4 Paper (210x297 mm)‎</PresentationFormat>
  <Paragraphs>93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الفصل الأول</vt:lpstr>
      <vt:lpstr>عناصر المحاضرة</vt:lpstr>
      <vt:lpstr>مفاهيم أساسية </vt:lpstr>
      <vt:lpstr>نشوء و تطور علم الإقتصاد</vt:lpstr>
      <vt:lpstr>المدرسة النقدية الحديثة</vt:lpstr>
      <vt:lpstr>مفاهيم اقتصادية أساسية</vt:lpstr>
      <vt:lpstr>الإقتصاد الإيجابي يدرس الظواهر الاقتصادية، ويضع نظريات لتفسيرها، ويستخدم التحليل الإحصائي لاختبار صحتها. </vt:lpstr>
      <vt:lpstr>سمات علم الإقتصاد</vt:lpstr>
      <vt:lpstr>علاقة علم الإقتصاد بالعلوم الأخرى</vt:lpstr>
      <vt:lpstr>ثلاثة أسئلة إقتصادية أساسية</vt:lpstr>
      <vt:lpstr>الموارد الاقتصادية هي جميع مستلزمات الإنتاج، وتشمل: العمل: القوى العاملة وما تملكه من كفاءات ومهارات وعلم وخبرات علمية. الأرض: جميع الموارد الطبيعية </vt:lpstr>
      <vt:lpstr>الشريحة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Start02</cp:lastModifiedBy>
  <cp:revision>107</cp:revision>
  <dcterms:created xsi:type="dcterms:W3CDTF">2009-10-14T19:14:34Z</dcterms:created>
  <dcterms:modified xsi:type="dcterms:W3CDTF">2012-02-04T08:21:57Z</dcterms:modified>
</cp:coreProperties>
</file>