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87" r:id="rId6"/>
    <p:sldId id="295" r:id="rId7"/>
    <p:sldId id="289" r:id="rId8"/>
    <p:sldId id="290" r:id="rId9"/>
    <p:sldId id="296" r:id="rId10"/>
    <p:sldId id="297" r:id="rId11"/>
    <p:sldId id="298" r:id="rId12"/>
    <p:sldId id="292" r:id="rId13"/>
    <p:sldId id="299" r:id="rId14"/>
    <p:sldId id="30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FFFF"/>
    <a:srgbClr val="0099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111" d="100"/>
          <a:sy n="111" d="100"/>
        </p:scale>
        <p:origin x="-1320" y="-7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8957938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D0CFC-C108-4CA2-B2CF-C0F345D11D61}" type="slidenum">
              <a:rPr lang="en-US"/>
              <a:pPr/>
              <a:t>6</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ar-S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C6CE19-C606-434F-B6CE-8E092B69DF47}" type="slidenum">
              <a:rPr lang="en-US"/>
              <a:pPr/>
              <a:t>9</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22AD0F-D5AB-46ED-B2FD-7C266F54F4DB}" type="slidenum">
              <a:rPr lang="en-US"/>
              <a:pPr/>
              <a:t>11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B7AC6-0C81-4EAA-818B-7DCD262E658D}" type="slidenum">
              <a:rPr lang="en-US"/>
              <a:pPr/>
              <a:t>13</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9B61E-181C-4D15-8BD2-3DFEF7DA5DED}" type="slidenum">
              <a:rPr lang="en-US"/>
              <a:pPr/>
              <a:t>14</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إدارة الاعمال-قسم الإقتصاد </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04801"/>
            <a:ext cx="8420100" cy="1752599"/>
          </a:xfrm>
        </p:spPr>
        <p:txBody>
          <a:bodyPr/>
          <a:lstStyle/>
          <a:p>
            <a:pPr rtl="1"/>
            <a:r>
              <a:rPr lang="ar-SA" sz="9600" kern="10" dirty="0" smtClean="0">
                <a:ln w="9525">
                  <a:solidFill>
                    <a:srgbClr val="000000"/>
                  </a:solidFill>
                  <a:round/>
                  <a:headEnd/>
                  <a:tailEnd/>
                </a:ln>
                <a:solidFill>
                  <a:srgbClr val="000000"/>
                </a:solidFill>
                <a:latin typeface="Al-Mujahed Classic"/>
              </a:rPr>
              <a:t>الفصل </a:t>
            </a:r>
            <a:r>
              <a:rPr lang="ar-SA" sz="9600" kern="10" dirty="0" smtClean="0">
                <a:ln w="9525">
                  <a:solidFill>
                    <a:srgbClr val="000000"/>
                  </a:solidFill>
                  <a:round/>
                  <a:headEnd/>
                  <a:tailEnd/>
                </a:ln>
                <a:solidFill>
                  <a:srgbClr val="000000"/>
                </a:solidFill>
                <a:latin typeface="Al-Mujahed Classic"/>
              </a:rPr>
              <a:t>الثاني</a:t>
            </a:r>
            <a:br>
              <a:rPr lang="ar-SA" sz="9600" kern="10" dirty="0" smtClean="0">
                <a:ln w="9525">
                  <a:solidFill>
                    <a:srgbClr val="000000"/>
                  </a:solidFill>
                  <a:round/>
                  <a:headEnd/>
                  <a:tailEnd/>
                </a:ln>
                <a:solidFill>
                  <a:srgbClr val="000000"/>
                </a:solidFill>
                <a:latin typeface="Al-Mujahed Classic"/>
              </a:rPr>
            </a:br>
            <a:r>
              <a:rPr lang="ar-SA" sz="3600" u="sng" kern="10" dirty="0" smtClean="0">
                <a:ln w="9525">
                  <a:solidFill>
                    <a:srgbClr val="000000"/>
                  </a:solidFill>
                  <a:round/>
                  <a:headEnd/>
                  <a:tailEnd/>
                </a:ln>
                <a:solidFill>
                  <a:srgbClr val="000000"/>
                </a:solidFill>
                <a:latin typeface="Al-Mujahed Classic"/>
              </a:rPr>
              <a:t>المحاضرة الثانية</a:t>
            </a:r>
            <a:endParaRPr lang="ar-SA" sz="3600" u="sng" kern="10" dirty="0">
              <a:ln w="9525">
                <a:solidFill>
                  <a:srgbClr val="000000"/>
                </a:solidFill>
                <a:round/>
                <a:headEnd/>
                <a:tailEnd/>
              </a:ln>
              <a:solidFill>
                <a:srgbClr val="000000"/>
              </a:solidFill>
              <a:latin typeface="Al-Mujahed Classic"/>
            </a:endParaRPr>
          </a:p>
        </p:txBody>
      </p:sp>
      <p:sp>
        <p:nvSpPr>
          <p:cNvPr id="6147" name="Subtitle 5"/>
          <p:cNvSpPr>
            <a:spLocks noGrp="1"/>
          </p:cNvSpPr>
          <p:nvPr>
            <p:ph type="subTitle" idx="1"/>
          </p:nvPr>
        </p:nvSpPr>
        <p:spPr>
          <a:xfrm>
            <a:off x="1295400" y="2895600"/>
            <a:ext cx="7429500" cy="2971800"/>
          </a:xfrm>
          <a:solidFill>
            <a:schemeClr val="bg1"/>
          </a:solidFill>
          <a:ln>
            <a:solidFill>
              <a:schemeClr val="accent1"/>
            </a:solidFill>
          </a:ln>
        </p:spPr>
        <p:txBody>
          <a:bodyPr/>
          <a:lstStyle/>
          <a:p>
            <a:pPr eaLnBrk="1" hangingPunct="1"/>
            <a:r>
              <a:rPr lang="ar-SA" sz="6600" b="1" dirty="0" smtClean="0">
                <a:solidFill>
                  <a:schemeClr val="tx1"/>
                </a:solidFill>
                <a:cs typeface="Arial" pitchFamily="34" charset="0"/>
              </a:rPr>
              <a:t>المشكلة الاقتصادية </a:t>
            </a:r>
            <a:endParaRPr lang="en-US" sz="6600" b="1" dirty="0" smtClean="0">
              <a:solidFill>
                <a:schemeClr val="tx1"/>
              </a:solidFill>
              <a:cs typeface="Arial" pitchFamily="34" charset="0"/>
            </a:endParaRPr>
          </a:p>
          <a:p>
            <a:pPr eaLnBrk="1" hangingPunct="1"/>
            <a:r>
              <a:rPr lang="en-US" sz="5400" b="1" dirty="0" smtClean="0">
                <a:solidFill>
                  <a:schemeClr val="tx1"/>
                </a:solidFill>
                <a:cs typeface="Arial" pitchFamily="34" charset="0"/>
              </a:rPr>
              <a:t>The Economic Problem</a:t>
            </a:r>
            <a:r>
              <a:rPr lang="ar-SA" sz="5400" b="1" dirty="0" smtClean="0">
                <a:solidFill>
                  <a:schemeClr val="tx1"/>
                </a:solidFill>
                <a:cs typeface="Arial" pitchFamily="34" charset="0"/>
              </a:rPr>
              <a:t> </a:t>
            </a:r>
            <a:endParaRPr lang="en-US" sz="54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WordArt 4"/>
          <p:cNvSpPr>
            <a:spLocks noChangeArrowheads="1" noChangeShapeType="1" noTextEdit="1"/>
          </p:cNvSpPr>
          <p:nvPr/>
        </p:nvSpPr>
        <p:spPr bwMode="auto">
          <a:xfrm>
            <a:off x="1219200" y="4572000"/>
            <a:ext cx="6677025" cy="482600"/>
          </a:xfrm>
          <a:prstGeom prst="rect">
            <a:avLst/>
          </a:prstGeom>
        </p:spPr>
        <p:txBody>
          <a:bodyPr wrap="none" fromWordArt="1">
            <a:prstTxWarp prst="textPlain">
              <a:avLst>
                <a:gd name="adj" fmla="val 50000"/>
              </a:avLst>
            </a:prstTxWarp>
          </a:bodyPr>
          <a:lstStyle/>
          <a:p>
            <a:pPr algn="ctr"/>
            <a:endParaRPr lang="ar-SA" sz="3600" kern="10" dirty="0">
              <a:ln w="9525">
                <a:solidFill>
                  <a:srgbClr val="FF6600"/>
                </a:solidFill>
                <a:round/>
                <a:headEnd/>
                <a:tailEnd/>
              </a:ln>
              <a:solidFill>
                <a:srgbClr val="FF6600"/>
              </a:solidFill>
              <a:latin typeface="University Roman LE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a:xfrm>
            <a:off x="495300" y="1600201"/>
            <a:ext cx="8915400" cy="4191000"/>
          </a:xfrm>
        </p:spPr>
        <p:txBody>
          <a:bodyPr/>
          <a:lstStyle/>
          <a:p>
            <a:pPr rtl="1" eaLnBrk="1" hangingPunct="1">
              <a:buFont typeface="Arial" pitchFamily="34" charset="0"/>
              <a:buChar char="•"/>
            </a:pPr>
            <a:r>
              <a:rPr lang="ar-SA" sz="2400" b="1" dirty="0" smtClean="0">
                <a:cs typeface="Arial" pitchFamily="34" charset="0"/>
              </a:rPr>
              <a:t>مقدمة</a:t>
            </a:r>
          </a:p>
          <a:p>
            <a:pPr rtl="1" eaLnBrk="1" hangingPunct="1">
              <a:buFont typeface="Arial" pitchFamily="34" charset="0"/>
              <a:buChar char="•"/>
            </a:pPr>
            <a:r>
              <a:rPr lang="ar-SA" sz="2400" b="1" dirty="0" smtClean="0">
                <a:cs typeface="Arial" pitchFamily="34" charset="0"/>
              </a:rPr>
              <a:t>تكلفة الاختيار</a:t>
            </a:r>
          </a:p>
          <a:p>
            <a:pPr rtl="1" eaLnBrk="1" hangingPunct="1">
              <a:buFont typeface="Arial" pitchFamily="34" charset="0"/>
              <a:buChar char="•"/>
            </a:pPr>
            <a:r>
              <a:rPr lang="ar-SA" sz="2400" b="1" dirty="0" smtClean="0">
                <a:cs typeface="Arial" pitchFamily="34" charset="0"/>
              </a:rPr>
              <a:t>منحى إمكانيات الإنتاج</a:t>
            </a:r>
          </a:p>
          <a:p>
            <a:pPr rtl="1" eaLnBrk="1" hangingPunct="1">
              <a:buFont typeface="Arial" pitchFamily="34" charset="0"/>
              <a:buChar char="•"/>
            </a:pPr>
            <a:r>
              <a:rPr lang="ar-SA" sz="2400" b="1" dirty="0" smtClean="0">
                <a:cs typeface="Arial" pitchFamily="34" charset="0"/>
              </a:rPr>
              <a:t>النمو الاقتصادي</a:t>
            </a:r>
          </a:p>
          <a:p>
            <a:pPr rtl="1" eaLnBrk="1" hangingPunct="1">
              <a:buFont typeface="Arial" pitchFamily="34" charset="0"/>
              <a:buChar char="•"/>
            </a:pPr>
            <a:r>
              <a:rPr lang="ar-SA" sz="2400" b="1" dirty="0" smtClean="0">
                <a:cs typeface="Arial" pitchFamily="34" charset="0"/>
              </a:rPr>
              <a:t>التدفق الدائري للإنتاج والدخل</a:t>
            </a:r>
          </a:p>
          <a:p>
            <a:pPr rtl="1" eaLnBrk="1" hangingPunct="1">
              <a:buFont typeface="Arial" pitchFamily="34" charset="0"/>
              <a:buChar char="•"/>
            </a:pPr>
            <a:r>
              <a:rPr lang="ar-SA" sz="2400" b="1" dirty="0" smtClean="0">
                <a:cs typeface="Arial" pitchFamily="34" charset="0"/>
              </a:rPr>
              <a:t>دور القطاع الحكومي</a:t>
            </a:r>
          </a:p>
          <a:p>
            <a:pPr rtl="1" eaLnBrk="1" hangingPunct="1">
              <a:buFont typeface="Arial" pitchFamily="34" charset="0"/>
              <a:buChar char="•"/>
            </a:pPr>
            <a:r>
              <a:rPr lang="ar-SA" sz="2400" b="1" dirty="0" smtClean="0">
                <a:cs typeface="Arial" pitchFamily="34" charset="0"/>
              </a:rPr>
              <a:t>حالة السلع والخدمات العامة</a:t>
            </a:r>
          </a:p>
          <a:p>
            <a:pPr rtl="1" eaLnBrk="1" hangingPunct="1">
              <a:buFont typeface="Arial" pitchFamily="34" charset="0"/>
              <a:buChar char="•"/>
            </a:pPr>
            <a:r>
              <a:rPr lang="ar-SA" sz="2400" b="1" dirty="0" smtClean="0">
                <a:cs typeface="Arial" pitchFamily="34" charset="0"/>
              </a:rPr>
              <a:t>حالة التأثيرات الخارجية</a:t>
            </a:r>
          </a:p>
          <a:p>
            <a:pPr rtl="1" eaLnBrk="1" hangingPunct="1">
              <a:buFont typeface="Arial" pitchFamily="34" charset="0"/>
              <a:buChar char="•"/>
            </a:pPr>
            <a:r>
              <a:rPr lang="ar-SA" sz="2400" b="1" dirty="0" smtClean="0">
                <a:cs typeface="Arial" pitchFamily="34" charset="0"/>
              </a:rPr>
              <a:t>حالة الاحتكار الطبيعي</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SA" kern="10" dirty="0" err="1" smtClean="0">
                <a:ln w="9525">
                  <a:solidFill>
                    <a:srgbClr val="FF6600"/>
                  </a:solidFill>
                  <a:round/>
                  <a:headEnd/>
                  <a:tailEnd/>
                </a:ln>
                <a:solidFill>
                  <a:srgbClr val="FF0000"/>
                </a:solidFill>
                <a:cs typeface="Arabic Transparent"/>
              </a:rPr>
              <a:t>الإختيار</a:t>
            </a:r>
            <a:endParaRPr lang="ar-SA" kern="10" dirty="0">
              <a:ln w="9525">
                <a:solidFill>
                  <a:srgbClr val="FF6600"/>
                </a:solidFill>
                <a:round/>
                <a:headEnd/>
                <a:tailEnd/>
              </a:ln>
              <a:solidFill>
                <a:srgbClr val="FF0000"/>
              </a:solidFill>
              <a:cs typeface="Arabic Transparent"/>
            </a:endParaRPr>
          </a:p>
        </p:txBody>
      </p:sp>
      <p:sp>
        <p:nvSpPr>
          <p:cNvPr id="8195" name="Content Placeholder 2"/>
          <p:cNvSpPr>
            <a:spLocks noGrp="1"/>
          </p:cNvSpPr>
          <p:nvPr>
            <p:ph idx="1"/>
          </p:nvPr>
        </p:nvSpPr>
        <p:spPr>
          <a:xfrm>
            <a:off x="0" y="1295400"/>
            <a:ext cx="9372600" cy="4678363"/>
          </a:xfrm>
        </p:spPr>
        <p:txBody>
          <a:bodyPr/>
          <a:lstStyle/>
          <a:p>
            <a:pPr eaLnBrk="1" hangingPunct="1"/>
            <a:r>
              <a:rPr lang="ar-SA" b="1" i="1" u="sng" dirty="0" smtClean="0">
                <a:cs typeface="Arabic Transparent" pitchFamily="2" charset="-78"/>
              </a:rPr>
              <a:t>تكلفة </a:t>
            </a:r>
            <a:r>
              <a:rPr lang="ar-SA" b="1" i="1" u="sng" dirty="0" err="1" smtClean="0">
                <a:cs typeface="Arabic Transparent" pitchFamily="2" charset="-78"/>
              </a:rPr>
              <a:t>الإختيار</a:t>
            </a:r>
            <a:endParaRPr lang="ar-SA" b="1" i="1" u="sng" dirty="0" smtClean="0">
              <a:cs typeface="Arabic Transparent" pitchFamily="2" charset="-78"/>
            </a:endParaRPr>
          </a:p>
          <a:p>
            <a:pPr algn="just" rtl="1" eaLnBrk="1" hangingPunct="1"/>
            <a:r>
              <a:rPr lang="ar-SA" dirty="0" smtClean="0">
                <a:cs typeface="Arabic Transparent" pitchFamily="2" charset="-78"/>
              </a:rPr>
              <a:t>     </a:t>
            </a:r>
            <a:r>
              <a:rPr lang="ar-BH" sz="2800" dirty="0" smtClean="0">
                <a:cs typeface="Arabic Transparent" pitchFamily="2" charset="-78"/>
              </a:rPr>
              <a:t>التكلفة الحقيقية لاختيار أحد البدائل (أ) مثلاً هي مقدار ما يضحي به من البديل الآخر (ب) في سبيل الحصول على البديل الأول. </a:t>
            </a:r>
            <a:endParaRPr lang="en-US" sz="2800" dirty="0" smtClean="0">
              <a:cs typeface="Arabic Transparent" pitchFamily="2" charset="-78"/>
            </a:endParaRPr>
          </a:p>
          <a:p>
            <a:pPr algn="just" rtl="1" eaLnBrk="1" hangingPunct="1"/>
            <a:r>
              <a:rPr lang="en-US" sz="2800" dirty="0" smtClean="0">
                <a:cs typeface="Arabic Transparent" pitchFamily="2" charset="-78"/>
              </a:rPr>
              <a:t>        </a:t>
            </a:r>
            <a:r>
              <a:rPr lang="ar-BH" sz="2800" dirty="0" smtClean="0">
                <a:cs typeface="Arabic Transparent" pitchFamily="2" charset="-78"/>
              </a:rPr>
              <a:t>تقاس تكلفة الفرص البديلة لأحد الموارد بالعائد الذي يمكن الحصول عليه من استغلال المورد المتاح في أفضل الاستخدامات </a:t>
            </a:r>
            <a:r>
              <a:rPr lang="ar-BH" dirty="0" smtClean="0">
                <a:cs typeface="Arabic Transparent" pitchFamily="2" charset="-78"/>
              </a:rPr>
              <a:t>البديلة.</a:t>
            </a:r>
            <a:endParaRPr lang="en-US" dirty="0" smtClean="0">
              <a:cs typeface="Arabic Transparent" pitchFamily="2" charset="-78"/>
            </a:endParaRPr>
          </a:p>
          <a:p>
            <a:pPr algn="just" rtl="1" eaLnBrk="1" hangingPunct="1"/>
            <a:r>
              <a:rPr lang="ar-SA" b="1" i="1" u="sng" dirty="0" smtClean="0">
                <a:cs typeface="Arabic Transparent" pitchFamily="2" charset="-78"/>
              </a:rPr>
              <a:t>قاعدة </a:t>
            </a:r>
            <a:r>
              <a:rPr lang="ar-SA" b="1" i="1" u="sng" dirty="0" err="1" smtClean="0">
                <a:cs typeface="Arabic Transparent" pitchFamily="2" charset="-78"/>
              </a:rPr>
              <a:t>الإختيار</a:t>
            </a:r>
            <a:endParaRPr lang="ar-SA" b="1" i="1" u="sng" dirty="0" smtClean="0">
              <a:cs typeface="Arabic Transparent" pitchFamily="2" charset="-78"/>
            </a:endParaRPr>
          </a:p>
          <a:p>
            <a:pPr algn="just" rtl="1" eaLnBrk="1" hangingPunct="1"/>
            <a:r>
              <a:rPr lang="ar-BH" sz="2800" dirty="0" smtClean="0">
                <a:cs typeface="Arabic Transparent" pitchFamily="2" charset="-78"/>
              </a:rPr>
              <a:t>يجب التوسع في نشاط معين فقط إذا كانت المنافع الحدية المتوقعة أكبر من التكاليف الحدية المتوقعة، والتوقف عن التوسع في أي نشاط متى ما تعادلت المنفعة الحدية مع التكلفة الحدية.</a:t>
            </a:r>
            <a:endParaRPr lang="fr-MA" sz="2800" dirty="0" smtClean="0">
              <a:cs typeface="Arabic Transparent" pitchFamily="2" charset="-78"/>
            </a:endParaRPr>
          </a:p>
          <a:p>
            <a:pPr algn="just" rtl="1" eaLnBrk="1" hangingPunct="1"/>
            <a:endParaRPr lang="en-US" dirty="0" smtClean="0">
              <a:cs typeface="Arabic Transparent" pitchFamily="2" charset="-78"/>
            </a:endParaRPr>
          </a:p>
          <a:p>
            <a:pPr algn="just" rtl="1" eaLnBrk="1" hangingPunct="1"/>
            <a:endParaRPr lang="fr-MA" dirty="0" smtClean="0">
              <a:cs typeface="Arabic Transparent" pitchFamily="2" charset="-78"/>
            </a:endParaRPr>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dirty="0" smtClean="0">
              <a:cs typeface="Arial" pitchFamily="34" charset="0"/>
            </a:endParaRPr>
          </a:p>
        </p:txBody>
      </p:sp>
      <p:sp>
        <p:nvSpPr>
          <p:cNvPr id="9" name="زر إجراء: معلومات 8">
            <a:hlinkClick r:id="" action="ppaction://noaction" highlightClick="1"/>
          </p:cNvPr>
          <p:cNvSpPr/>
          <p:nvPr/>
        </p:nvSpPr>
        <p:spPr>
          <a:xfrm>
            <a:off x="8686800" y="1905000"/>
            <a:ext cx="457200" cy="457200"/>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FFFFFF"/>
              </a:solidFill>
            </a:endParaRPr>
          </a:p>
        </p:txBody>
      </p:sp>
      <p:sp>
        <p:nvSpPr>
          <p:cNvPr id="11" name="زر إجراء: معلومات 10">
            <a:hlinkClick r:id="" action="ppaction://noaction" highlightClick="1"/>
          </p:cNvPr>
          <p:cNvSpPr/>
          <p:nvPr/>
        </p:nvSpPr>
        <p:spPr>
          <a:xfrm>
            <a:off x="8686800" y="3124200"/>
            <a:ext cx="457200" cy="457200"/>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منحنى إمكانيات الإنتاج</a:t>
            </a:r>
          </a:p>
        </p:txBody>
      </p:sp>
      <p:sp>
        <p:nvSpPr>
          <p:cNvPr id="9219" name="Content Placeholder 2"/>
          <p:cNvSpPr>
            <a:spLocks noGrp="1"/>
          </p:cNvSpPr>
          <p:nvPr>
            <p:ph idx="4294967295"/>
          </p:nvPr>
        </p:nvSpPr>
        <p:spPr>
          <a:xfrm>
            <a:off x="228600" y="1295400"/>
            <a:ext cx="9144000" cy="4678363"/>
          </a:xfrm>
        </p:spPr>
        <p:txBody>
          <a:bodyPr/>
          <a:lstStyle/>
          <a:p>
            <a:pPr algn="just" rtl="1">
              <a:spcBef>
                <a:spcPct val="50000"/>
              </a:spcBef>
              <a:buNone/>
            </a:pPr>
            <a:r>
              <a:rPr lang="ar-BH" sz="2400" dirty="0" smtClean="0">
                <a:cs typeface="Arabic Transparent" pitchFamily="2" charset="-78"/>
              </a:rPr>
              <a:t>يعتبر منحنى إمكانيات الإنتاج أو حدود إمكانيات الإنتاج الممكن من أبسط وأهم النماذج الاقتصادية التي يستخدمها الاقتصاديون لتبسيط شرح وتفهم الكيفية التي تتم </a:t>
            </a:r>
            <a:r>
              <a:rPr lang="ar-BH" sz="2400" dirty="0" err="1" smtClean="0">
                <a:cs typeface="Arabic Transparent" pitchFamily="2" charset="-78"/>
              </a:rPr>
              <a:t>بها</a:t>
            </a:r>
            <a:r>
              <a:rPr lang="ar-BH" sz="2400" dirty="0" smtClean="0">
                <a:cs typeface="Arabic Transparent" pitchFamily="2" charset="-78"/>
              </a:rPr>
              <a:t> المفاضلة والاختيار بين بدائل الإنتاج المتنافسة على الموارد المحدودة في الاقتصاد.</a:t>
            </a:r>
            <a:endParaRPr lang="fr-MA" sz="2400" dirty="0" smtClean="0">
              <a:cs typeface="Arabic Transparent" pitchFamily="2" charset="-78"/>
            </a:endParaRPr>
          </a:p>
          <a:p>
            <a:pPr eaLnBrk="1" hangingPunct="1">
              <a:buNone/>
            </a:pPr>
            <a:r>
              <a:rPr lang="ar-SA" sz="2400" b="1" i="1" u="sng" dirty="0" smtClean="0">
                <a:cs typeface="Arabic Transparent" pitchFamily="2" charset="-78"/>
              </a:rPr>
              <a:t>الفروض الأساسية لنموذج منحى إمكانيات الإنتاج</a:t>
            </a:r>
          </a:p>
          <a:p>
            <a:pPr eaLnBrk="1" hangingPunct="1">
              <a:buNone/>
            </a:pPr>
            <a:r>
              <a:rPr lang="ar-SA" sz="2400" dirty="0" smtClean="0">
                <a:cs typeface="Arabic Transparent" pitchFamily="2" charset="-78"/>
              </a:rPr>
              <a:t>*- </a:t>
            </a:r>
            <a:r>
              <a:rPr lang="ar-BH" sz="2400" dirty="0" smtClean="0"/>
              <a:t>الاقتصاد ينتج سلعتين فقط، الغذاء والكساء.</a:t>
            </a:r>
            <a:endParaRPr lang="fr-MA" sz="2400" dirty="0" smtClean="0"/>
          </a:p>
          <a:p>
            <a:pPr eaLnBrk="1" hangingPunct="1">
              <a:buNone/>
            </a:pPr>
            <a:r>
              <a:rPr lang="ar-SA" sz="2400" dirty="0" smtClean="0">
                <a:cs typeface="Arabic Transparent" pitchFamily="2" charset="-78"/>
              </a:rPr>
              <a:t>*- </a:t>
            </a:r>
            <a:r>
              <a:rPr lang="ar-BH" sz="2400" dirty="0" smtClean="0"/>
              <a:t>الاقتصاد يملك عدد ثابت من العمال وهو المورد الوحيد اللازم للإنتاج. </a:t>
            </a:r>
            <a:r>
              <a:rPr lang="ar-BH" sz="2400" dirty="0" smtClean="0">
                <a:cs typeface="Arabic Transparent" pitchFamily="2" charset="-78"/>
              </a:rPr>
              <a:t>توازن الاقتصاد عند مستوى أقل من التوظف الكامل في حالة الكساد.</a:t>
            </a:r>
            <a:endParaRPr lang="fr-MA" sz="2400" dirty="0" smtClean="0">
              <a:cs typeface="Arabic Transparent" pitchFamily="2" charset="-78"/>
            </a:endParaRPr>
          </a:p>
          <a:p>
            <a:pPr eaLnBrk="1" hangingPunct="1">
              <a:buNone/>
            </a:pPr>
            <a:r>
              <a:rPr lang="ar-SA" sz="2400" dirty="0" smtClean="0">
                <a:cs typeface="Arabic Transparent" pitchFamily="2" charset="-78"/>
              </a:rPr>
              <a:t>*- </a:t>
            </a:r>
            <a:r>
              <a:rPr lang="ar-BH" sz="2400" dirty="0" smtClean="0"/>
              <a:t>المستوى التقني ثابت لا يتغير أي ليس هناك أي تطور تقني.</a:t>
            </a:r>
            <a:endParaRPr lang="fr-MA" sz="2400" dirty="0" smtClean="0"/>
          </a:p>
          <a:p>
            <a:pPr eaLnBrk="1" hangingPunct="1">
              <a:buNone/>
            </a:pPr>
            <a:r>
              <a:rPr lang="ar-SA" sz="2400" dirty="0" smtClean="0">
                <a:cs typeface="Arabic Transparent" pitchFamily="2" charset="-78"/>
              </a:rPr>
              <a:t>*- </a:t>
            </a:r>
            <a:r>
              <a:rPr lang="ar-BH" sz="2400" dirty="0" smtClean="0"/>
              <a:t>مورد العمل يستخدم استخداما كاملاً وكفؤ في الإنتاج.</a:t>
            </a:r>
            <a:endParaRPr lang="fr-MA" sz="2400" dirty="0" smtClean="0"/>
          </a:p>
          <a:p>
            <a:pPr eaLnBrk="1" hangingPunct="1">
              <a:buNone/>
            </a:pPr>
            <a:r>
              <a:rPr lang="ar-SA" sz="2400" b="1" dirty="0" smtClean="0">
                <a:cs typeface="Arabic Transparent" pitchFamily="2" charset="-78"/>
              </a:rPr>
              <a:t>و</a:t>
            </a:r>
            <a:r>
              <a:rPr lang="ar-SA" sz="2400" b="1" dirty="0" smtClean="0">
                <a:cs typeface="Arabic Transparent" pitchFamily="2" charset="-78"/>
                <a:hlinkClick r:id="" action="ppaction://noaction"/>
              </a:rPr>
              <a:t>الشكل (2-1)</a:t>
            </a:r>
            <a:r>
              <a:rPr lang="ar-SA" sz="2400" dirty="0" smtClean="0">
                <a:cs typeface="Arabic Transparent" pitchFamily="2" charset="-78"/>
              </a:rPr>
              <a:t> يصور إمكانيات الإنتاج في هذا الاقتصاد بيانياً بقياس الإنتاج من الغذاء على المحور الأفقي والإنتاج من الكساء على المحور الرأسي.</a:t>
            </a:r>
            <a:endParaRPr lang="en-US" sz="2400" dirty="0" smtClean="0">
              <a:cs typeface="Arabic Transparent" pitchFamily="2" charset="-78"/>
            </a:endParaRPr>
          </a:p>
          <a:p>
            <a:pPr eaLnBrk="1" hangingPunct="1">
              <a:buNone/>
            </a:pPr>
            <a:endParaRPr lang="fr-MA" sz="2400" dirty="0" smtClean="0">
              <a:cs typeface="Arabic Transparent" pitchFamily="2" charset="-78"/>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420784" y="4062414"/>
            <a:ext cx="651802" cy="446087"/>
          </a:xfrm>
          <a:prstGeom prst="rect">
            <a:avLst/>
          </a:prstGeom>
          <a:noFill/>
          <a:ln w="9525">
            <a:noFill/>
            <a:miter lim="800000"/>
            <a:headEnd/>
            <a:tailEnd/>
          </a:ln>
          <a:effectLst/>
        </p:spPr>
        <p:txBody>
          <a:bodyPr lIns="89611" tIns="44806" rIns="89611" bIns="44806"/>
          <a:lstStyle/>
          <a:p>
            <a:pPr rtl="1"/>
            <a:r>
              <a:rPr lang="en-US" altLang="zh-CN" sz="2400" b="1">
                <a:latin typeface="Times New Roman" pitchFamily="18" charset="0"/>
                <a:ea typeface="SimSun" pitchFamily="2" charset="-122"/>
              </a:rPr>
              <a:t>A</a:t>
            </a:r>
          </a:p>
          <a:p>
            <a:pPr algn="r" rtl="1"/>
            <a:endParaRPr lang="en-US"/>
          </a:p>
        </p:txBody>
      </p:sp>
      <p:sp>
        <p:nvSpPr>
          <p:cNvPr id="9219" name="Line 3"/>
          <p:cNvSpPr>
            <a:spLocks noChangeShapeType="1"/>
          </p:cNvSpPr>
          <p:nvPr/>
        </p:nvSpPr>
        <p:spPr bwMode="auto">
          <a:xfrm flipH="1">
            <a:off x="3424106" y="4484688"/>
            <a:ext cx="3236648" cy="0"/>
          </a:xfrm>
          <a:prstGeom prst="line">
            <a:avLst/>
          </a:prstGeom>
          <a:noFill/>
          <a:ln w="28575">
            <a:solidFill>
              <a:srgbClr val="000000"/>
            </a:solidFill>
            <a:round/>
            <a:headEnd/>
            <a:tailEnd/>
          </a:ln>
          <a:effectLst/>
        </p:spPr>
        <p:txBody>
          <a:bodyPr/>
          <a:lstStyle/>
          <a:p>
            <a:endParaRPr lang="ar-SA"/>
          </a:p>
        </p:txBody>
      </p:sp>
      <p:sp>
        <p:nvSpPr>
          <p:cNvPr id="9220" name="Line 4"/>
          <p:cNvSpPr>
            <a:spLocks noChangeShapeType="1"/>
          </p:cNvSpPr>
          <p:nvPr/>
        </p:nvSpPr>
        <p:spPr bwMode="auto">
          <a:xfrm flipV="1">
            <a:off x="3424106" y="704850"/>
            <a:ext cx="0" cy="3779838"/>
          </a:xfrm>
          <a:prstGeom prst="line">
            <a:avLst/>
          </a:prstGeom>
          <a:noFill/>
          <a:ln w="28575">
            <a:solidFill>
              <a:srgbClr val="000000"/>
            </a:solidFill>
            <a:round/>
            <a:headEnd/>
            <a:tailEnd/>
          </a:ln>
          <a:effectLst/>
        </p:spPr>
        <p:txBody>
          <a:bodyPr/>
          <a:lstStyle/>
          <a:p>
            <a:endParaRPr lang="ar-SA"/>
          </a:p>
        </p:txBody>
      </p:sp>
      <p:sp>
        <p:nvSpPr>
          <p:cNvPr id="9221" name="Arc 5"/>
          <p:cNvSpPr>
            <a:spLocks/>
          </p:cNvSpPr>
          <p:nvPr/>
        </p:nvSpPr>
        <p:spPr bwMode="auto">
          <a:xfrm>
            <a:off x="3424106" y="1371600"/>
            <a:ext cx="1998398" cy="31130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9222" name="Line 6"/>
          <p:cNvSpPr>
            <a:spLocks noChangeShapeType="1"/>
          </p:cNvSpPr>
          <p:nvPr/>
        </p:nvSpPr>
        <p:spPr bwMode="auto">
          <a:xfrm>
            <a:off x="3424106" y="2928938"/>
            <a:ext cx="1714632"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9223" name="Line 7"/>
          <p:cNvSpPr>
            <a:spLocks noChangeShapeType="1"/>
          </p:cNvSpPr>
          <p:nvPr/>
        </p:nvSpPr>
        <p:spPr bwMode="auto">
          <a:xfrm>
            <a:off x="5138738" y="2928938"/>
            <a:ext cx="0" cy="1555750"/>
          </a:xfrm>
          <a:prstGeom prst="line">
            <a:avLst/>
          </a:prstGeom>
          <a:noFill/>
          <a:ln w="19050" cap="rnd">
            <a:solidFill>
              <a:srgbClr val="000000"/>
            </a:solidFill>
            <a:prstDash val="sysDot"/>
            <a:round/>
            <a:headEnd/>
            <a:tailEnd/>
          </a:ln>
          <a:effectLst/>
        </p:spPr>
        <p:txBody>
          <a:bodyPr/>
          <a:lstStyle/>
          <a:p>
            <a:endParaRPr lang="ar-SA"/>
          </a:p>
        </p:txBody>
      </p:sp>
      <p:sp>
        <p:nvSpPr>
          <p:cNvPr id="9224" name="Text Box 8"/>
          <p:cNvSpPr txBox="1">
            <a:spLocks noChangeArrowheads="1"/>
          </p:cNvSpPr>
          <p:nvPr/>
        </p:nvSpPr>
        <p:spPr bwMode="auto">
          <a:xfrm>
            <a:off x="2954602" y="260350"/>
            <a:ext cx="949325" cy="666750"/>
          </a:xfrm>
          <a:prstGeom prst="rect">
            <a:avLst/>
          </a:prstGeom>
          <a:noFill/>
          <a:ln w="9525">
            <a:noFill/>
            <a:miter lim="800000"/>
            <a:headEnd/>
            <a:tailEnd/>
          </a:ln>
          <a:effectLst/>
        </p:spPr>
        <p:txBody>
          <a:bodyPr lIns="89611" tIns="44806" rIns="89611" bIns="44806"/>
          <a:lstStyle/>
          <a:p>
            <a:pPr algn="ctr" rtl="1"/>
            <a:r>
              <a:rPr lang="en-US" altLang="zh-CN" sz="2400" b="1">
                <a:latin typeface="Times New Roman" pitchFamily="18" charset="0"/>
                <a:ea typeface="SimSun" pitchFamily="2" charset="-122"/>
              </a:rPr>
              <a:t>C</a:t>
            </a:r>
            <a:endParaRPr lang="en-US" sz="3600"/>
          </a:p>
        </p:txBody>
      </p:sp>
      <p:sp>
        <p:nvSpPr>
          <p:cNvPr id="9225" name="Text Box 9"/>
          <p:cNvSpPr txBox="1">
            <a:spLocks noChangeArrowheads="1"/>
          </p:cNvSpPr>
          <p:nvPr/>
        </p:nvSpPr>
        <p:spPr bwMode="auto">
          <a:xfrm>
            <a:off x="2390511" y="2781300"/>
            <a:ext cx="1045633" cy="668338"/>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1500</a:t>
            </a:r>
            <a:endParaRPr lang="en-US" sz="3600"/>
          </a:p>
        </p:txBody>
      </p:sp>
      <p:sp>
        <p:nvSpPr>
          <p:cNvPr id="9226" name="Text Box 10"/>
          <p:cNvSpPr txBox="1">
            <a:spLocks noChangeArrowheads="1"/>
          </p:cNvSpPr>
          <p:nvPr/>
        </p:nvSpPr>
        <p:spPr bwMode="auto">
          <a:xfrm>
            <a:off x="4108584" y="4456113"/>
            <a:ext cx="2608923" cy="666750"/>
          </a:xfrm>
          <a:prstGeom prst="rect">
            <a:avLst/>
          </a:prstGeom>
          <a:noFill/>
          <a:ln w="9525">
            <a:noFill/>
            <a:miter lim="800000"/>
            <a:headEnd/>
            <a:tailEnd/>
          </a:ln>
          <a:effectLst/>
        </p:spPr>
        <p:txBody>
          <a:bodyPr lIns="89611" tIns="44806" rIns="89611" bIns="44806"/>
          <a:lstStyle/>
          <a:p>
            <a:r>
              <a:rPr lang="en-US" altLang="zh-CN" sz="2400" b="1">
                <a:latin typeface="Times New Roman" pitchFamily="18" charset="0"/>
                <a:ea typeface="SimSun" pitchFamily="2" charset="-122"/>
              </a:rPr>
              <a:t>     1800  2000</a:t>
            </a:r>
          </a:p>
        </p:txBody>
      </p:sp>
      <p:sp>
        <p:nvSpPr>
          <p:cNvPr id="9227" name="Text Box 11"/>
          <p:cNvSpPr txBox="1">
            <a:spLocks noChangeArrowheads="1"/>
          </p:cNvSpPr>
          <p:nvPr/>
        </p:nvSpPr>
        <p:spPr bwMode="auto">
          <a:xfrm>
            <a:off x="5281481" y="4484688"/>
            <a:ext cx="1172898" cy="666750"/>
          </a:xfrm>
          <a:prstGeom prst="rect">
            <a:avLst/>
          </a:prstGeom>
          <a:noFill/>
          <a:ln w="9525">
            <a:noFill/>
            <a:miter lim="800000"/>
            <a:headEnd/>
            <a:tailEnd/>
          </a:ln>
          <a:effectLst/>
        </p:spPr>
        <p:txBody>
          <a:bodyPr lIns="89611" tIns="44806" rIns="89611" bIns="44806"/>
          <a:lstStyle/>
          <a:p>
            <a:pPr algn="r" rtl="1"/>
            <a:endParaRPr lang="ar-SA"/>
          </a:p>
        </p:txBody>
      </p:sp>
      <p:sp>
        <p:nvSpPr>
          <p:cNvPr id="9228" name="Text Box 12"/>
          <p:cNvSpPr txBox="1">
            <a:spLocks noChangeArrowheads="1"/>
          </p:cNvSpPr>
          <p:nvPr/>
        </p:nvSpPr>
        <p:spPr bwMode="auto">
          <a:xfrm>
            <a:off x="2531533" y="1227138"/>
            <a:ext cx="882254"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3000</a:t>
            </a:r>
            <a:endParaRPr lang="en-US" sz="3600"/>
          </a:p>
        </p:txBody>
      </p:sp>
      <p:sp>
        <p:nvSpPr>
          <p:cNvPr id="9229" name="Text Box 13"/>
          <p:cNvSpPr txBox="1">
            <a:spLocks noChangeArrowheads="1"/>
          </p:cNvSpPr>
          <p:nvPr/>
        </p:nvSpPr>
        <p:spPr bwMode="auto">
          <a:xfrm>
            <a:off x="3262445" y="927100"/>
            <a:ext cx="658680"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B</a:t>
            </a:r>
            <a:endParaRPr lang="en-US" sz="3600"/>
          </a:p>
        </p:txBody>
      </p:sp>
      <p:sp>
        <p:nvSpPr>
          <p:cNvPr id="9230" name="Text Box 14"/>
          <p:cNvSpPr txBox="1">
            <a:spLocks noChangeArrowheads="1"/>
          </p:cNvSpPr>
          <p:nvPr/>
        </p:nvSpPr>
        <p:spPr bwMode="auto">
          <a:xfrm>
            <a:off x="4953001" y="2689226"/>
            <a:ext cx="665560" cy="669925"/>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C</a:t>
            </a:r>
            <a:endParaRPr lang="en-US" sz="3600"/>
          </a:p>
        </p:txBody>
      </p:sp>
      <p:sp>
        <p:nvSpPr>
          <p:cNvPr id="9231" name="Text Box 15"/>
          <p:cNvSpPr txBox="1">
            <a:spLocks noChangeArrowheads="1"/>
          </p:cNvSpPr>
          <p:nvPr/>
        </p:nvSpPr>
        <p:spPr bwMode="auto">
          <a:xfrm>
            <a:off x="3776663" y="3595688"/>
            <a:ext cx="885693" cy="665162"/>
          </a:xfrm>
          <a:prstGeom prst="rect">
            <a:avLst/>
          </a:prstGeom>
          <a:noFill/>
          <a:ln w="9525">
            <a:noFill/>
            <a:miter lim="800000"/>
            <a:headEnd/>
            <a:tailEnd/>
          </a:ln>
          <a:effectLst/>
        </p:spPr>
        <p:txBody>
          <a:bodyPr lIns="89611" tIns="44806" rIns="89611" bIns="44806"/>
          <a:lstStyle/>
          <a:p>
            <a:pPr algn="r" rtl="1"/>
            <a:r>
              <a:rPr lang="en-US" altLang="zh-CN" b="1">
                <a:ea typeface="SimSun" pitchFamily="2" charset="-122"/>
              </a:rPr>
              <a:t>D</a:t>
            </a:r>
            <a:r>
              <a:rPr lang="en-US" altLang="zh-CN">
                <a:ea typeface="SimSun" pitchFamily="2" charset="-122"/>
              </a:rPr>
              <a:t> </a:t>
            </a:r>
            <a:r>
              <a:rPr lang="en-US" altLang="zh-CN" sz="1200">
                <a:latin typeface="Times New Roman" pitchFamily="18" charset="0"/>
                <a:ea typeface="SimSun" pitchFamily="2" charset="-122"/>
              </a:rPr>
              <a:t>●</a:t>
            </a:r>
            <a:endParaRPr lang="en-US" sz="1200">
              <a:latin typeface="Times New Roman" pitchFamily="18" charset="0"/>
              <a:ea typeface="SimSun" pitchFamily="2" charset="-122"/>
            </a:endParaRPr>
          </a:p>
        </p:txBody>
      </p:sp>
      <p:sp>
        <p:nvSpPr>
          <p:cNvPr id="9232" name="Text Box 16"/>
          <p:cNvSpPr txBox="1">
            <a:spLocks noChangeArrowheads="1"/>
          </p:cNvSpPr>
          <p:nvPr/>
        </p:nvSpPr>
        <p:spPr bwMode="auto">
          <a:xfrm>
            <a:off x="4270244" y="1057275"/>
            <a:ext cx="1136782" cy="666750"/>
          </a:xfrm>
          <a:prstGeom prst="rect">
            <a:avLst/>
          </a:prstGeom>
          <a:noFill/>
          <a:ln w="9525">
            <a:noFill/>
            <a:miter lim="800000"/>
            <a:headEnd/>
            <a:tailEnd/>
          </a:ln>
          <a:effectLst/>
        </p:spPr>
        <p:txBody>
          <a:bodyPr lIns="89611" tIns="44806" rIns="89611" bIns="44806"/>
          <a:lstStyle/>
          <a:p>
            <a:pPr algn="r" rtl="1"/>
            <a:r>
              <a:rPr lang="en-US" altLang="zh-CN" sz="2400" b="1">
                <a:latin typeface="Times New Roman" pitchFamily="18" charset="0"/>
                <a:ea typeface="SimSun" pitchFamily="2" charset="-122"/>
              </a:rPr>
              <a:t>E</a:t>
            </a:r>
            <a:r>
              <a:rPr lang="en-US" altLang="zh-CN" sz="1200" b="1">
                <a:latin typeface="Times New Roman" pitchFamily="18" charset="0"/>
                <a:ea typeface="SimSun" pitchFamily="2" charset="-122"/>
              </a:rPr>
              <a:t> </a:t>
            </a:r>
            <a:r>
              <a:rPr lang="en-US" altLang="zh-CN" b="1">
                <a:ea typeface="SimSun" pitchFamily="2" charset="-122"/>
              </a:rPr>
              <a:t>●</a:t>
            </a:r>
            <a:endParaRPr lang="en-US" b="1"/>
          </a:p>
        </p:txBody>
      </p:sp>
      <p:sp>
        <p:nvSpPr>
          <p:cNvPr id="9233" name="Text Box 17"/>
          <p:cNvSpPr txBox="1">
            <a:spLocks noChangeArrowheads="1"/>
          </p:cNvSpPr>
          <p:nvPr/>
        </p:nvSpPr>
        <p:spPr bwMode="auto">
          <a:xfrm>
            <a:off x="6567885" y="4346576"/>
            <a:ext cx="515938" cy="669925"/>
          </a:xfrm>
          <a:prstGeom prst="rect">
            <a:avLst/>
          </a:prstGeom>
          <a:noFill/>
          <a:ln w="9525">
            <a:noFill/>
            <a:miter lim="800000"/>
            <a:headEnd/>
            <a:tailEnd/>
          </a:ln>
          <a:effectLst/>
        </p:spPr>
        <p:txBody>
          <a:bodyPr lIns="89611" tIns="44806" rIns="89611" bIns="44806"/>
          <a:lstStyle/>
          <a:p>
            <a:pPr algn="ctr" rtl="1"/>
            <a:r>
              <a:rPr lang="en-US" altLang="zh-CN" sz="2400" b="1">
                <a:latin typeface="Times New Roman" pitchFamily="18" charset="0"/>
                <a:ea typeface="SimSun" pitchFamily="2" charset="-122"/>
              </a:rPr>
              <a:t>F</a:t>
            </a:r>
            <a:endParaRPr lang="en-US" sz="3600"/>
          </a:p>
        </p:txBody>
      </p:sp>
      <p:sp>
        <p:nvSpPr>
          <p:cNvPr id="9234"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9235" name="AutoShape 19">
            <a:hlinkClick r:id="" action="ppaction://noaction"/>
          </p:cNvPr>
          <p:cNvSpPr>
            <a:spLocks noChangeArrowheads="1"/>
          </p:cNvSpPr>
          <p:nvPr/>
        </p:nvSpPr>
        <p:spPr bwMode="auto">
          <a:xfrm>
            <a:off x="74123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9236" name="Text Box 20"/>
          <p:cNvSpPr txBox="1">
            <a:spLocks noChangeArrowheads="1"/>
          </p:cNvSpPr>
          <p:nvPr/>
        </p:nvSpPr>
        <p:spPr bwMode="auto">
          <a:xfrm>
            <a:off x="609600" y="4800600"/>
            <a:ext cx="8001000" cy="1223963"/>
          </a:xfrm>
          <a:prstGeom prst="rect">
            <a:avLst/>
          </a:prstGeom>
          <a:noFill/>
          <a:ln w="28575">
            <a:solidFill>
              <a:srgbClr val="000000"/>
            </a:solidFill>
            <a:miter lim="800000"/>
            <a:headEnd/>
            <a:tailEnd/>
          </a:ln>
          <a:effectLst/>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(2-1):</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منحنى إمكانيات الإنتاج </a:t>
            </a:r>
            <a:r>
              <a:rPr lang="ar-BH" altLang="zh-CN" sz="2400">
                <a:latin typeface="Times New Roman" pitchFamily="18" charset="0"/>
                <a:ea typeface="SimSun" pitchFamily="2" charset="-122"/>
                <a:cs typeface="Times New Roman" pitchFamily="18" charset="0"/>
              </a:rPr>
              <a:t>يوضح </a:t>
            </a:r>
            <a:r>
              <a:rPr lang="ar-SA" altLang="zh-CN" sz="2400">
                <a:latin typeface="Times New Roman" pitchFamily="18" charset="0"/>
                <a:ea typeface="SimSun" pitchFamily="2" charset="-122"/>
                <a:cs typeface="Times New Roman" pitchFamily="18" charset="0"/>
              </a:rPr>
              <a:t>مستويات الإنتاج الممكن والكفء مثل </a:t>
            </a:r>
            <a:r>
              <a:rPr lang="en-US" altLang="zh-CN" sz="2400">
                <a:latin typeface="Times New Roman" pitchFamily="18" charset="0"/>
                <a:ea typeface="SimSun" pitchFamily="2" charset="-122"/>
                <a:cs typeface="Times New Roman" pitchFamily="18" charset="0"/>
              </a:rPr>
              <a:t>C</a:t>
            </a:r>
            <a:r>
              <a:rPr lang="ar-SA" altLang="zh-CN" sz="2400">
                <a:latin typeface="Times New Roman" pitchFamily="18" charset="0"/>
                <a:ea typeface="SimSun" pitchFamily="2" charset="-122"/>
                <a:cs typeface="Times New Roman" pitchFamily="18" charset="0"/>
              </a:rPr>
              <a:t> والإنتاج الممكن وغير الكف</a:t>
            </a:r>
            <a:r>
              <a:rPr lang="ar-BH" altLang="zh-CN" sz="2400">
                <a:latin typeface="Times New Roman" pitchFamily="18" charset="0"/>
                <a:ea typeface="SimSun" pitchFamily="2" charset="-122"/>
                <a:cs typeface="Times New Roman" pitchFamily="18" charset="0"/>
              </a:rPr>
              <a:t>ؤ</a:t>
            </a:r>
            <a:r>
              <a:rPr lang="ar-SA" altLang="zh-CN" sz="2400">
                <a:latin typeface="Times New Roman" pitchFamily="18" charset="0"/>
                <a:ea typeface="SimSun" pitchFamily="2" charset="-122"/>
                <a:cs typeface="Times New Roman" pitchFamily="18" charset="0"/>
              </a:rPr>
              <a:t>  مثل </a:t>
            </a:r>
            <a:r>
              <a:rPr lang="en-US" altLang="zh-CN" sz="2400">
                <a:latin typeface="Times New Roman" pitchFamily="18" charset="0"/>
                <a:ea typeface="SimSun" pitchFamily="2" charset="-122"/>
                <a:cs typeface="Times New Roman" pitchFamily="18" charset="0"/>
              </a:rPr>
              <a:t>D</a:t>
            </a:r>
            <a:r>
              <a:rPr lang="ar-SA" altLang="zh-CN" sz="2400">
                <a:latin typeface="Times New Roman" pitchFamily="18" charset="0"/>
                <a:ea typeface="SimSun" pitchFamily="2" charset="-122"/>
                <a:cs typeface="Times New Roman" pitchFamily="18" charset="0"/>
              </a:rPr>
              <a:t> ومستوى الإنتاج غير الممكن مثل النقطة </a:t>
            </a:r>
            <a:r>
              <a:rPr lang="en-US" altLang="zh-CN" sz="2400">
                <a:latin typeface="Times New Roman" pitchFamily="18" charset="0"/>
                <a:ea typeface="SimSun" pitchFamily="2" charset="-122"/>
                <a:cs typeface="Times New Roman" pitchFamily="18" charset="0"/>
              </a:rPr>
              <a:t>E</a:t>
            </a:r>
            <a:r>
              <a:rPr lang="ar-BH" altLang="zh-CN" sz="2400">
                <a:latin typeface="Times New Roman" pitchFamily="18" charset="0"/>
                <a:ea typeface="SimSun" pitchFamily="2" charset="-122"/>
                <a:cs typeface="Times New Roman" pitchFamily="18" charset="0"/>
              </a:rPr>
              <a:t>.</a:t>
            </a:r>
            <a:endParaRPr lang="en-US" sz="3600">
              <a:ea typeface="SimSun" pitchFamily="2"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solidFill>
                  <a:srgbClr val="FF0000"/>
                </a:solidFill>
                <a:latin typeface="+mn-lt"/>
              </a:rPr>
              <a:t>شرح المنحنى</a:t>
            </a:r>
            <a:endParaRPr lang="ar-SA" sz="3200" b="1" dirty="0">
              <a:solidFill>
                <a:srgbClr val="FF0000"/>
              </a:solidFill>
              <a:latin typeface="+mn-lt"/>
            </a:endParaRPr>
          </a:p>
        </p:txBody>
      </p:sp>
      <p:sp>
        <p:nvSpPr>
          <p:cNvPr id="3" name="عنصر نائب للمحتوى 2"/>
          <p:cNvSpPr>
            <a:spLocks noGrp="1"/>
          </p:cNvSpPr>
          <p:nvPr>
            <p:ph idx="1"/>
          </p:nvPr>
        </p:nvSpPr>
        <p:spPr/>
        <p:txBody>
          <a:bodyPr/>
          <a:lstStyle/>
          <a:p>
            <a:r>
              <a:rPr lang="en-US" sz="2400" dirty="0" smtClean="0"/>
              <a:t>(F)</a:t>
            </a:r>
            <a:r>
              <a:rPr lang="ar-SA" sz="2400" dirty="0" smtClean="0"/>
              <a:t> تمثل أقصى إنتاج ممكن من الأكل </a:t>
            </a:r>
            <a:r>
              <a:rPr lang="en-US" sz="2400" dirty="0" smtClean="0"/>
              <a:t>(A)</a:t>
            </a:r>
          </a:p>
          <a:p>
            <a:r>
              <a:rPr lang="en-US" sz="2400" dirty="0" smtClean="0"/>
              <a:t> (C)</a:t>
            </a:r>
            <a:r>
              <a:rPr lang="ar-SA" sz="2400" dirty="0" smtClean="0"/>
              <a:t> تمثل أقصى إنتاج ممكن من الملابس</a:t>
            </a:r>
            <a:r>
              <a:rPr lang="en-US" sz="2400" dirty="0" smtClean="0"/>
              <a:t>(B)</a:t>
            </a:r>
            <a:r>
              <a:rPr lang="en-US" sz="2400" b="1" i="1" u="sng" dirty="0" smtClean="0"/>
              <a:t> </a:t>
            </a:r>
          </a:p>
          <a:p>
            <a:r>
              <a:rPr lang="ar-SA" sz="2400" dirty="0" smtClean="0"/>
              <a:t>تشير إلى إنتاج ممكن وتتحقق معه الكفاءة في الإنتاج</a:t>
            </a:r>
            <a:r>
              <a:rPr lang="en-US" sz="2400" dirty="0" smtClean="0"/>
              <a:t>(C)</a:t>
            </a:r>
            <a:r>
              <a:rPr lang="ar-SA" sz="2400" dirty="0" smtClean="0"/>
              <a:t> </a:t>
            </a:r>
          </a:p>
          <a:p>
            <a:r>
              <a:rPr lang="ar-BH" sz="2400" dirty="0" smtClean="0"/>
              <a:t>الدليل على تحقق الكفاءة في الإنتاج أن المجتمع في هذه الحالة غير قادر على إعادة تخصيص مورد العمل ليحصل على إنتاج أكبر من أحد السلعتين إلا إذا تم ذلك على حساب خفض إنتاج السلعة الأخرى.</a:t>
            </a:r>
            <a:endParaRPr lang="fr-MA" sz="2400" dirty="0" smtClean="0"/>
          </a:p>
          <a:p>
            <a:r>
              <a:rPr lang="ar-SA" sz="2400" dirty="0" smtClean="0"/>
              <a:t>تشير إلى توليفة إنتاجية ممكنة من السلعتين لا تحقق الكفاءة في الإنتاج ، فعند هذه النقطة</a:t>
            </a:r>
            <a:r>
              <a:rPr lang="en-US" sz="2400" dirty="0" smtClean="0"/>
              <a:t>(D)</a:t>
            </a:r>
            <a:endParaRPr lang="ar-SA" sz="2400" dirty="0" smtClean="0"/>
          </a:p>
          <a:p>
            <a:r>
              <a:rPr lang="ar-SA" sz="2400" dirty="0" smtClean="0"/>
              <a:t>عاطلة من مورد العمل أو أنها مستغلة بالكامل ولكن بطريقة غير كف</a:t>
            </a:r>
            <a:r>
              <a:rPr lang="ar-BH" sz="2400" dirty="0" err="1" smtClean="0"/>
              <a:t>ؤة</a:t>
            </a:r>
            <a:r>
              <a:rPr lang="ar-BH" sz="2400" dirty="0" smtClean="0"/>
              <a:t>.</a:t>
            </a:r>
            <a:r>
              <a:rPr lang="en-US" sz="2400" dirty="0" smtClean="0"/>
              <a:t> </a:t>
            </a:r>
            <a:r>
              <a:rPr lang="ar-SA" sz="2400" dirty="0" smtClean="0"/>
              <a:t>هناك وحدات</a:t>
            </a:r>
          </a:p>
          <a:p>
            <a:r>
              <a:rPr lang="ar-SA" sz="2400" dirty="0" smtClean="0"/>
              <a:t>تشير إلى مستويات من الإنتاج لا يمكن لهذا الإقتصاد تحقيقها النقطة نظرا للفرضيات . </a:t>
            </a:r>
            <a:r>
              <a:rPr lang="en-US" sz="2400" dirty="0" smtClean="0"/>
              <a:t>(E)</a:t>
            </a:r>
            <a:endParaRPr lang="ar-SA"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2057400"/>
          </a:xfrm>
        </p:spPr>
        <p:txBody>
          <a:bodyPr/>
          <a:lstStyle/>
          <a:p>
            <a:pPr rtl="1"/>
            <a:r>
              <a:rPr lang="ar-SA" sz="2400" b="1" dirty="0" smtClean="0">
                <a:solidFill>
                  <a:srgbClr val="000000"/>
                </a:solidFill>
              </a:rPr>
              <a:t/>
            </a:r>
            <a:br>
              <a:rPr lang="ar-SA" sz="2400" b="1" dirty="0" smtClean="0">
                <a:solidFill>
                  <a:srgbClr val="000000"/>
                </a:solidFill>
              </a:rPr>
            </a:br>
            <a:r>
              <a:rPr lang="ar-SA" sz="2400" b="1" smtClean="0">
                <a:solidFill>
                  <a:srgbClr val="000000"/>
                </a:solidFill>
              </a:rPr>
              <a:t/>
            </a:r>
            <a:br>
              <a:rPr lang="ar-SA" sz="2400" b="1" smtClean="0">
                <a:solidFill>
                  <a:srgbClr val="000000"/>
                </a:solidFill>
              </a:rPr>
            </a:br>
            <a:r>
              <a:rPr lang="fr-MA" dirty="0" smtClean="0"/>
              <a:t/>
            </a:r>
            <a:br>
              <a:rPr lang="fr-MA" dirty="0" smtClean="0"/>
            </a:br>
            <a:r>
              <a:rPr lang="fr-MA" dirty="0" smtClean="0">
                <a:cs typeface="Arabic Transparent" pitchFamily="2" charset="-78"/>
              </a:rPr>
              <a:t/>
            </a:r>
            <a:br>
              <a:rPr lang="fr-MA" dirty="0" smtClean="0">
                <a:cs typeface="Arabic Transparent" pitchFamily="2" charset="-78"/>
              </a:rPr>
            </a:br>
            <a:endParaRPr lang="ar-SA" dirty="0"/>
          </a:p>
        </p:txBody>
      </p:sp>
      <p:sp>
        <p:nvSpPr>
          <p:cNvPr id="3" name="عنصر نائب للمحتوى 2"/>
          <p:cNvSpPr>
            <a:spLocks noGrp="1"/>
          </p:cNvSpPr>
          <p:nvPr>
            <p:ph idx="1"/>
          </p:nvPr>
        </p:nvSpPr>
        <p:spPr/>
        <p:txBody>
          <a:bodyPr/>
          <a:lstStyle/>
          <a:p>
            <a:endParaRPr lang="en-US" sz="2800" b="1" dirty="0" smtClean="0"/>
          </a:p>
          <a:p>
            <a:r>
              <a:rPr lang="ar-BH" sz="2800" b="1" dirty="0" smtClean="0"/>
              <a:t>سبب تحدب منحنى إمكانيات الإنتاج هو اختلاف المهارات الإنتاجية للعمال.</a:t>
            </a:r>
            <a:r>
              <a:rPr lang="fr-MA" sz="2800" b="1" dirty="0" smtClean="0"/>
              <a:t/>
            </a:r>
            <a:br>
              <a:rPr lang="fr-MA" sz="2800" b="1" dirty="0" smtClean="0"/>
            </a:br>
            <a:endParaRPr lang="fr-MA" sz="2800" b="1" dirty="0" smtClean="0"/>
          </a:p>
          <a:p>
            <a:pPr algn="just" rtl="1"/>
            <a:r>
              <a:rPr lang="ar-BH" sz="2800" dirty="0" smtClean="0"/>
              <a:t>و</a:t>
            </a:r>
            <a:r>
              <a:rPr lang="ar-BH" sz="2800" b="1" dirty="0" smtClean="0">
                <a:hlinkClick r:id="" action="ppaction://noaction"/>
              </a:rPr>
              <a:t>الجدول</a:t>
            </a:r>
            <a:r>
              <a:rPr lang="ar-BH" sz="2800" dirty="0" smtClean="0">
                <a:hlinkClick r:id="" action="ppaction://noaction"/>
              </a:rPr>
              <a:t> </a:t>
            </a:r>
            <a:r>
              <a:rPr lang="ar-BH" sz="2800" b="1" dirty="0" smtClean="0">
                <a:hlinkClick r:id="" action="ppaction://noaction"/>
              </a:rPr>
              <a:t>(2-1)</a:t>
            </a:r>
            <a:r>
              <a:rPr lang="ar-BH" sz="2800" dirty="0" smtClean="0"/>
              <a:t> يوضح مفهوم تكلفة الفرص البديلة استنادا إلى بيانات افتراضية عن الخيارات المتاحة لإنتاج توليفات مختلفة من السلع الاستهلاكية والسلع الإنتاجية.</a:t>
            </a:r>
            <a:endParaRPr lang="fr-MA" sz="2800" dirty="0" smtClean="0">
              <a:cs typeface="Arabic Transparent" pitchFamily="2" charset="-78"/>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3314" name="Group 2"/>
          <p:cNvGraphicFramePr>
            <a:graphicFrameLocks noGrp="1"/>
          </p:cNvGraphicFramePr>
          <p:nvPr/>
        </p:nvGraphicFramePr>
        <p:xfrm>
          <a:off x="152400" y="76200"/>
          <a:ext cx="9517328" cy="5638800"/>
        </p:xfrm>
        <a:graphic>
          <a:graphicData uri="http://schemas.openxmlformats.org/drawingml/2006/table">
            <a:tbl>
              <a:tblPr rtl="1"/>
              <a:tblGrid>
                <a:gridCol w="3088746"/>
                <a:gridCol w="3730229"/>
                <a:gridCol w="2698353"/>
              </a:tblGrid>
              <a:tr h="696913">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جدول (2-1): إمكانيات الإنتاج البديلة</a:t>
                      </a: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 للسلع الاستهلاكية والإنتاجية</a:t>
                      </a: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 بالمليون وحدة</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hMerge="1">
                  <a:txBody>
                    <a:bodyPr/>
                    <a:lstStyle/>
                    <a:p>
                      <a:pPr rtl="1"/>
                      <a:endParaRPr lang="ar-SA"/>
                    </a:p>
                  </a:txBody>
                  <a:tcPr/>
                </a:tc>
                <a:tc hMerge="1">
                  <a:txBody>
                    <a:bodyPr/>
                    <a:lstStyle/>
                    <a:p>
                      <a:pPr rtl="1"/>
                      <a:endParaRPr lang="ar-SA"/>
                    </a:p>
                  </a:txBody>
                  <a:tcPr/>
                </a:tc>
              </a:tr>
              <a:tr h="1268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الخيارات</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وحدات من السلع الاستهلاكية </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وحدات من السلع</a:t>
                      </a:r>
                      <a:endParaRPr kumimoji="0" lang="en-US" sz="1800" b="1" i="0" u="none" strike="noStrike" cap="none" normalizeH="0" baseline="0" smtClean="0">
                        <a:ln>
                          <a:noFill/>
                        </a:ln>
                        <a:solidFill>
                          <a:srgbClr val="000000"/>
                        </a:solidFill>
                        <a:effectLst/>
                        <a:latin typeface="Arial"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 </a:t>
                      </a:r>
                      <a:r>
                        <a:rPr kumimoji="0" lang="ar-SA" sz="2400" b="1" i="0" u="none" strike="noStrike" cap="none" normalizeH="0" baseline="0" smtClean="0">
                          <a:ln>
                            <a:noFill/>
                          </a:ln>
                          <a:solidFill>
                            <a:srgbClr val="000000"/>
                          </a:solidFill>
                          <a:effectLst/>
                          <a:latin typeface="Arial" pitchFamily="34" charset="0"/>
                          <a:cs typeface="Times New Roman" pitchFamily="18" charset="0"/>
                        </a:rPr>
                        <a:t>الإنتاجية</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1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Arial" pitchFamily="34" charset="0"/>
                          <a:cs typeface="Times New Roman" pitchFamily="18" charset="0"/>
                        </a:rPr>
                        <a:t>ا</a:t>
                      </a:r>
                      <a:endParaRPr kumimoji="0" lang="ar-SA"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10</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3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ب</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1</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9</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3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ج</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2</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7</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71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د</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3</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Arial" pitchFamily="34" charset="0"/>
                          <a:cs typeface="Times New Roman" pitchFamily="18" charset="0"/>
                        </a:rPr>
                        <a:t>4</a:t>
                      </a:r>
                      <a:endParaRPr kumimoji="0" lang="ar-BH"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5841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Arial" pitchFamily="34" charset="0"/>
                          <a:cs typeface="Times New Roman" pitchFamily="18" charset="0"/>
                        </a:rPr>
                        <a:t>م</a:t>
                      </a:r>
                      <a:endParaRPr kumimoji="0" lang="ar-SA" sz="3200" b="1"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Arial" pitchFamily="34" charset="0"/>
                          <a:cs typeface="Times New Roman" pitchFamily="18" charset="0"/>
                        </a:rPr>
                        <a:t>0</a:t>
                      </a:r>
                      <a:endParaRPr kumimoji="0" lang="ar-BH" sz="3200" b="1"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
        <p:nvSpPr>
          <p:cNvPr id="13346" name="AutoShape 3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النمو الاقتصادي</a:t>
            </a:r>
            <a:r>
              <a:rPr lang="ar-SA" dirty="0" smtClean="0">
                <a:solidFill>
                  <a:srgbClr val="FF0000"/>
                </a:solidFill>
              </a:rPr>
              <a:t> </a:t>
            </a:r>
            <a:endParaRPr lang="ar-SA" dirty="0">
              <a:solidFill>
                <a:srgbClr val="FF0000"/>
              </a:solidFill>
            </a:endParaRPr>
          </a:p>
        </p:txBody>
      </p:sp>
      <p:sp>
        <p:nvSpPr>
          <p:cNvPr id="3" name="عنصر نائب للمحتوى 2"/>
          <p:cNvSpPr>
            <a:spLocks noGrp="1"/>
          </p:cNvSpPr>
          <p:nvPr>
            <p:ph idx="1"/>
          </p:nvPr>
        </p:nvSpPr>
        <p:spPr>
          <a:xfrm>
            <a:off x="457200" y="1295400"/>
            <a:ext cx="8915400" cy="4525963"/>
          </a:xfrm>
        </p:spPr>
        <p:txBody>
          <a:bodyPr/>
          <a:lstStyle/>
          <a:p>
            <a:pPr algn="just" rtl="1"/>
            <a:r>
              <a:rPr lang="ar-BH" sz="2800" dirty="0" smtClean="0"/>
              <a:t>إن استمرار النمو الاقتصادي أمر مرهون بإمكانية تحقيق كل من :</a:t>
            </a:r>
            <a:endParaRPr lang="fr-MA" sz="2800" dirty="0" smtClean="0"/>
          </a:p>
          <a:p>
            <a:pPr algn="just" rtl="1"/>
            <a:r>
              <a:rPr lang="ar-BH" sz="2800" dirty="0" smtClean="0"/>
              <a:t> </a:t>
            </a:r>
            <a:r>
              <a:rPr lang="ar-SA" sz="2800" dirty="0" smtClean="0">
                <a:cs typeface="Arabic Transparent" pitchFamily="2" charset="-78"/>
              </a:rPr>
              <a:t>*- </a:t>
            </a:r>
            <a:r>
              <a:rPr lang="ar-BH" sz="2800" dirty="0" smtClean="0"/>
              <a:t>تنمية الموارد باستصلاح الأراضي أو تنمية الموارد النفطية وتنمية كل من رأس المال البشري ورأس المال المادي.</a:t>
            </a:r>
            <a:endParaRPr lang="fr-MA" sz="2800" dirty="0" smtClean="0"/>
          </a:p>
          <a:p>
            <a:pPr algn="just" rtl="1"/>
            <a:r>
              <a:rPr lang="ar-SA" sz="2800" dirty="0" smtClean="0">
                <a:cs typeface="Arabic Transparent" pitchFamily="2" charset="-78"/>
              </a:rPr>
              <a:t>*- </a:t>
            </a:r>
            <a:r>
              <a:rPr lang="ar-BH" sz="2800" dirty="0" smtClean="0"/>
              <a:t>التقدم التقني، ويتم بالاستثمار في البحوث والتطوير بهدف استخدام تقنيات أحدث في الإنتاج.</a:t>
            </a:r>
            <a:endParaRPr lang="ar-SA" sz="2800" dirty="0" smtClean="0"/>
          </a:p>
          <a:p>
            <a:pPr algn="just" rtl="1"/>
            <a:r>
              <a:rPr lang="ar-BH" sz="2800" dirty="0" smtClean="0"/>
              <a:t>ويظهر </a:t>
            </a:r>
            <a:r>
              <a:rPr lang="ar-BH" sz="2800" b="1" dirty="0" smtClean="0">
                <a:solidFill>
                  <a:srgbClr val="FD0903"/>
                </a:solidFill>
                <a:hlinkClick r:id="" action="ppaction://noaction"/>
              </a:rPr>
              <a:t>الشكل (2-2)</a:t>
            </a:r>
            <a:r>
              <a:rPr lang="ar-SA" sz="2800" b="1" dirty="0" smtClean="0">
                <a:solidFill>
                  <a:srgbClr val="FD0903"/>
                </a:solidFill>
              </a:rPr>
              <a:t> </a:t>
            </a:r>
            <a:r>
              <a:rPr lang="ar-BH" sz="2800" dirty="0" smtClean="0"/>
              <a:t>النمو الاقتصادي بيانياً بانتقال منحنى إمكانيات الإنتاج إلى الخارج.</a:t>
            </a:r>
            <a:endParaRPr lang="fr-MA" sz="2800" dirty="0" smtClean="0"/>
          </a:p>
          <a:p>
            <a:pPr algn="just" rtl="1"/>
            <a:r>
              <a:rPr lang="ar-SA" sz="2800" dirty="0" smtClean="0">
                <a:cs typeface="Arabic Transparent" pitchFamily="2" charset="-78"/>
              </a:rPr>
              <a:t> </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478221" y="1846263"/>
            <a:ext cx="4633119"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914400" y="4800600"/>
            <a:ext cx="7723585" cy="1219200"/>
          </a:xfrm>
          <a:prstGeom prst="rect">
            <a:avLst/>
          </a:prstGeom>
          <a:noFill/>
          <a:ln w="28575">
            <a:solidFill>
              <a:srgbClr val="000000"/>
            </a:solidFill>
            <a:miter lim="800000"/>
            <a:headEnd/>
            <a:tailEnd/>
          </a:ln>
        </p:spPr>
        <p:txBody>
          <a:bodyPr lIns="94183" tIns="47092" rIns="94183" bIns="47092"/>
          <a:lstStyle/>
          <a:p>
            <a:pPr algn="just" rtl="1"/>
            <a:r>
              <a:rPr lang="ar-SA" sz="2400" b="1" dirty="0">
                <a:solidFill>
                  <a:srgbClr val="FF6600"/>
                </a:solidFill>
                <a:latin typeface="Times New Roman" pitchFamily="18" charset="0"/>
                <a:ea typeface="SimSun" pitchFamily="2" charset="-122"/>
                <a:cs typeface="Times New Roman" pitchFamily="18" charset="0"/>
              </a:rPr>
              <a:t>الشكل(</a:t>
            </a:r>
            <a:r>
              <a:rPr lang="ar-SA" sz="2400" b="1" dirty="0">
                <a:solidFill>
                  <a:srgbClr val="FF6600"/>
                </a:solidFill>
                <a:latin typeface="Times New Roman" pitchFamily="18" charset="0"/>
                <a:ea typeface="SimSun" pitchFamily="2" charset="-122"/>
                <a:cs typeface="Arabic Transparent" pitchFamily="2" charset="-78"/>
              </a:rPr>
              <a:t>2-2):</a:t>
            </a:r>
            <a:r>
              <a:rPr lang="ar-SA" sz="2400" b="1" dirty="0">
                <a:latin typeface="Times New Roman" pitchFamily="18" charset="0"/>
                <a:ea typeface="SimSun" pitchFamily="2" charset="-122"/>
                <a:cs typeface="Arabic Transparent" pitchFamily="2" charset="-78"/>
              </a:rPr>
              <a:t> </a:t>
            </a:r>
            <a:r>
              <a:rPr lang="ar-SA" sz="2400" dirty="0">
                <a:latin typeface="Times New Roman" pitchFamily="18" charset="0"/>
                <a:ea typeface="SimSun" pitchFamily="2" charset="-122"/>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sz="2400" dirty="0"/>
          </a:p>
        </p:txBody>
      </p:sp>
      <p:sp>
        <p:nvSpPr>
          <p:cNvPr id="17412" name="Line 4"/>
          <p:cNvSpPr>
            <a:spLocks noChangeShapeType="1"/>
          </p:cNvSpPr>
          <p:nvPr/>
        </p:nvSpPr>
        <p:spPr bwMode="auto">
          <a:xfrm flipH="1">
            <a:off x="3549650" y="4518025"/>
            <a:ext cx="2321719"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3549650" y="725489"/>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3549651" y="1395413"/>
            <a:ext cx="1434306"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3549651" y="2957513"/>
            <a:ext cx="1227931"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4777581"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3308879" y="257175"/>
            <a:ext cx="476383" cy="50323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C</a:t>
            </a:r>
            <a:endParaRPr lang="en-US" sz="3600"/>
          </a:p>
        </p:txBody>
      </p:sp>
      <p:sp>
        <p:nvSpPr>
          <p:cNvPr id="17418" name="Text Box 10"/>
          <p:cNvSpPr txBox="1">
            <a:spLocks noChangeArrowheads="1"/>
          </p:cNvSpPr>
          <p:nvPr/>
        </p:nvSpPr>
        <p:spPr bwMode="auto">
          <a:xfrm>
            <a:off x="5759583" y="4292600"/>
            <a:ext cx="596767" cy="444500"/>
          </a:xfrm>
          <a:prstGeom prst="rect">
            <a:avLst/>
          </a:prstGeom>
          <a:noFill/>
          <a:ln w="9525">
            <a:noFill/>
            <a:miter lim="800000"/>
            <a:headEnd/>
            <a:tailEnd/>
          </a:ln>
          <a:effectLst/>
        </p:spPr>
        <p:txBody>
          <a:bodyPr lIns="94183" tIns="47092" rIns="94183" bIns="47092"/>
          <a:lstStyle/>
          <a:p>
            <a:pPr algn="ctr" rtl="1"/>
            <a:r>
              <a:rPr lang="en-US" altLang="zh-CN" sz="2400" b="1" dirty="0" smtClean="0">
                <a:latin typeface="Times New Roman" pitchFamily="18" charset="0"/>
                <a:ea typeface="SimSun" pitchFamily="2" charset="-122"/>
              </a:rPr>
              <a:t>F  </a:t>
            </a:r>
            <a:endParaRPr lang="en-US" sz="3600" dirty="0"/>
          </a:p>
        </p:txBody>
      </p:sp>
      <p:sp>
        <p:nvSpPr>
          <p:cNvPr id="17419" name="Text Box 11"/>
          <p:cNvSpPr txBox="1">
            <a:spLocks noChangeArrowheads="1"/>
          </p:cNvSpPr>
          <p:nvPr/>
        </p:nvSpPr>
        <p:spPr bwMode="auto">
          <a:xfrm>
            <a:off x="2819400" y="762000"/>
            <a:ext cx="738054" cy="2209800"/>
          </a:xfrm>
          <a:prstGeom prst="rect">
            <a:avLst/>
          </a:prstGeom>
          <a:noFill/>
          <a:ln w="9525">
            <a:noFill/>
            <a:miter lim="800000"/>
            <a:headEnd/>
            <a:tailEnd/>
          </a:ln>
          <a:effectLst/>
        </p:spPr>
        <p:txBody>
          <a:bodyPr lIns="94183" tIns="47092" rIns="94183" bIns="47092"/>
          <a:lstStyle/>
          <a:p>
            <a:r>
              <a:rPr lang="en-US" altLang="zh-CN" sz="2000" b="1" dirty="0">
                <a:latin typeface="Times New Roman" pitchFamily="18" charset="0"/>
                <a:ea typeface="SimSun" pitchFamily="2" charset="-122"/>
              </a:rPr>
              <a:t>4000</a:t>
            </a:r>
          </a:p>
          <a:p>
            <a:r>
              <a:rPr lang="en-US" altLang="zh-CN" sz="2000" b="1" dirty="0">
                <a:latin typeface="Times New Roman" pitchFamily="18" charset="0"/>
                <a:ea typeface="SimSun" pitchFamily="2" charset="-122"/>
              </a:rPr>
              <a:t>3000</a:t>
            </a: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endParaRPr lang="en-US" altLang="zh-CN" sz="2000" b="1" dirty="0">
              <a:latin typeface="Times New Roman" pitchFamily="18" charset="0"/>
              <a:ea typeface="SimSun" pitchFamily="2" charset="-122"/>
            </a:endParaRPr>
          </a:p>
          <a:p>
            <a:r>
              <a:rPr lang="en-US" altLang="zh-CN" sz="2000" b="1" dirty="0" smtClean="0">
                <a:latin typeface="Times New Roman" pitchFamily="18" charset="0"/>
                <a:ea typeface="SimSun" pitchFamily="2" charset="-122"/>
              </a:rPr>
              <a:t>1500</a:t>
            </a:r>
            <a:endParaRPr lang="en-US" sz="2000" dirty="0"/>
          </a:p>
        </p:txBody>
      </p:sp>
      <p:sp>
        <p:nvSpPr>
          <p:cNvPr id="17420" name="Text Box 12"/>
          <p:cNvSpPr txBox="1">
            <a:spLocks noChangeArrowheads="1"/>
          </p:cNvSpPr>
          <p:nvPr/>
        </p:nvSpPr>
        <p:spPr bwMode="auto">
          <a:xfrm>
            <a:off x="3960681" y="4518025"/>
            <a:ext cx="954484"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4572927" y="4518025"/>
            <a:ext cx="68275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2858294" y="914401"/>
            <a:ext cx="691356" cy="762000"/>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3549651" y="949325"/>
            <a:ext cx="417910"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B</a:t>
            </a:r>
            <a:endParaRPr lang="en-US" sz="3600"/>
          </a:p>
        </p:txBody>
      </p:sp>
      <p:sp>
        <p:nvSpPr>
          <p:cNvPr id="17424" name="Text Box 16"/>
          <p:cNvSpPr txBox="1">
            <a:spLocks noChangeArrowheads="1"/>
          </p:cNvSpPr>
          <p:nvPr/>
        </p:nvSpPr>
        <p:spPr bwMode="auto">
          <a:xfrm>
            <a:off x="4094825" y="4484689"/>
            <a:ext cx="218413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pitchFamily="2" charset="-122"/>
              </a:rPr>
              <a:t>      1800  2000     3500 </a:t>
            </a:r>
            <a:endParaRPr lang="en-US" sz="2000"/>
          </a:p>
        </p:txBody>
      </p:sp>
      <p:sp>
        <p:nvSpPr>
          <p:cNvPr id="17425" name="Arc 17"/>
          <p:cNvSpPr>
            <a:spLocks/>
          </p:cNvSpPr>
          <p:nvPr/>
        </p:nvSpPr>
        <p:spPr bwMode="auto">
          <a:xfrm>
            <a:off x="3549651" y="950914"/>
            <a:ext cx="2039673"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4958160" y="4073525"/>
            <a:ext cx="417909"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pitchFamily="2" charset="-122"/>
              </a:rPr>
              <a:t>A</a:t>
            </a:r>
            <a:endParaRPr lang="en-US" sz="3600"/>
          </a:p>
        </p:txBody>
      </p:sp>
      <p:sp>
        <p:nvSpPr>
          <p:cNvPr id="17427" name="Line 19"/>
          <p:cNvSpPr>
            <a:spLocks noChangeShapeType="1"/>
          </p:cNvSpPr>
          <p:nvPr/>
        </p:nvSpPr>
        <p:spPr bwMode="auto">
          <a:xfrm flipV="1">
            <a:off x="4906566" y="3422651"/>
            <a:ext cx="596767"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4480058" y="1795464"/>
            <a:ext cx="426508" cy="325437"/>
          </a:xfrm>
          <a:prstGeom prst="line">
            <a:avLst/>
          </a:prstGeom>
          <a:noFill/>
          <a:ln w="19050">
            <a:solidFill>
              <a:srgbClr val="000000"/>
            </a:solidFill>
            <a:round/>
            <a:headEnd/>
            <a:tailEnd type="triangle" w="med" len="med"/>
          </a:ln>
          <a:effectLst/>
        </p:spPr>
        <p:txBody>
          <a:bodyPr/>
          <a:lstStyle/>
          <a:p>
            <a:endParaRPr lang="ar-SA"/>
          </a:p>
        </p:txBody>
      </p:sp>
      <p:sp>
        <p:nvSpPr>
          <p:cNvPr id="17429" name="AutoShape 2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التدفق الدائري للإنتاج والدخل</a:t>
            </a:r>
            <a:endParaRPr lang="ar-SA" dirty="0">
              <a:solidFill>
                <a:srgbClr val="FF0000"/>
              </a:solidFill>
            </a:endParaRPr>
          </a:p>
        </p:txBody>
      </p:sp>
      <p:sp>
        <p:nvSpPr>
          <p:cNvPr id="3" name="عنصر نائب للمحتوى 2"/>
          <p:cNvSpPr>
            <a:spLocks noGrp="1"/>
          </p:cNvSpPr>
          <p:nvPr>
            <p:ph idx="1"/>
          </p:nvPr>
        </p:nvSpPr>
        <p:spPr/>
        <p:txBody>
          <a:bodyPr/>
          <a:lstStyle/>
          <a:p>
            <a:pPr algn="just" rtl="1"/>
            <a:r>
              <a:rPr lang="ar-BH" sz="2800" dirty="0" smtClean="0"/>
              <a:t>يعتمد مستوى الأداء الاقتصادي لبلد معين على تدفق الدخل والإنتاج بين القطاعات الرئيسية الأربعة. ولأجل التبسيط نبدأ باقتصاد افتراضي من قطاعين، قطاع منتجين وقطاع مستهلكين يتم التبادل بينهما عن طريق أسواق عوامل الإنتاج وأسواق السلع والخدمات، بافتراض  عدم الادخار. وتمثل عملية المبادلة هذه القاعدة الأساسية لتدفق الدخل في الاقتصاد القومي، كما يتضح من </a:t>
            </a:r>
            <a:r>
              <a:rPr lang="ar-BH" sz="2800" b="1" dirty="0" smtClean="0">
                <a:solidFill>
                  <a:srgbClr val="FD0903"/>
                </a:solidFill>
                <a:hlinkClick r:id="" action="ppaction://noaction"/>
              </a:rPr>
              <a:t>الشكل (2-3)</a:t>
            </a:r>
            <a:r>
              <a:rPr lang="ar-BH" sz="2800" dirty="0" smtClean="0"/>
              <a:t>.</a:t>
            </a:r>
            <a:endParaRPr lang="fr-MA" sz="2800" dirty="0" smtClean="0"/>
          </a:p>
          <a:p>
            <a:r>
              <a:rPr lang="ar-SA" sz="3600" b="1" dirty="0" smtClean="0">
                <a:solidFill>
                  <a:srgbClr val="FF3300"/>
                </a:solidFill>
              </a:rPr>
              <a:t>دور القطاع الحكومي</a:t>
            </a:r>
            <a:r>
              <a:rPr lang="ar-SA" sz="2800" dirty="0" smtClean="0"/>
              <a:t> </a:t>
            </a:r>
          </a:p>
          <a:p>
            <a:pPr algn="just"/>
            <a:r>
              <a:rPr lang="ar-BH" sz="2800" dirty="0" smtClean="0">
                <a:cs typeface="Arabic Transparent" pitchFamily="2" charset="-78"/>
              </a:rPr>
              <a:t>يتمثل تأثير دور الحكومة في تأثير كل من الإيرادات التي تحصل عليها من الضرائب والرسوم، والإنفاقات التي تقوم </a:t>
            </a:r>
            <a:r>
              <a:rPr lang="ar-BH" sz="2800" dirty="0" err="1" smtClean="0">
                <a:cs typeface="Arabic Transparent" pitchFamily="2" charset="-78"/>
              </a:rPr>
              <a:t>بها</a:t>
            </a:r>
            <a:r>
              <a:rPr lang="ar-BH" sz="2800" dirty="0" smtClean="0">
                <a:cs typeface="Arabic Transparent" pitchFamily="2" charset="-78"/>
              </a:rPr>
              <a:t> في مختلف المجالات.</a:t>
            </a:r>
            <a:endParaRPr lang="fr-MA" sz="2800" dirty="0" smtClean="0">
              <a:cs typeface="Arabic Transparent" pitchFamily="2" charset="-78"/>
            </a:endParaRPr>
          </a:p>
          <a:p>
            <a:endParaRPr lang="ar-SA" sz="3600" b="1" dirty="0" smtClean="0">
              <a:solidFill>
                <a:srgbClr val="FF3300"/>
              </a:solidFill>
            </a:endParaRPr>
          </a:p>
          <a:p>
            <a:endParaRPr lang="ar-SA" sz="3600" b="1" dirty="0" smtClean="0">
              <a:solidFill>
                <a:srgbClr val="FF33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864373" y="660401"/>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الموارد</a:t>
            </a:r>
          </a:p>
          <a:p>
            <a:pPr algn="ctr" rtl="1"/>
            <a:r>
              <a:rPr lang="en-US" sz="1600" b="1">
                <a:latin typeface="Times New Roman" pitchFamily="18" charset="0"/>
                <a:ea typeface="SimSun" pitchFamily="2" charset="-122"/>
                <a:cs typeface="Arabic Transparent" pitchFamily="2" charset="-78"/>
              </a:rPr>
              <a:t>Resource Market</a:t>
            </a:r>
            <a:endParaRPr lang="en-US" sz="1600"/>
          </a:p>
        </p:txBody>
      </p:sp>
      <p:sp>
        <p:nvSpPr>
          <p:cNvPr id="21507" name="Text Box 3"/>
          <p:cNvSpPr txBox="1">
            <a:spLocks noChangeArrowheads="1"/>
          </p:cNvSpPr>
          <p:nvPr/>
        </p:nvSpPr>
        <p:spPr bwMode="auto">
          <a:xfrm>
            <a:off x="3850615" y="4071939"/>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سوق المنتجات</a:t>
            </a:r>
          </a:p>
          <a:p>
            <a:pPr algn="ctr" rtl="1"/>
            <a:r>
              <a:rPr lang="en-US" sz="1600" b="1">
                <a:latin typeface="Times New Roman" pitchFamily="18" charset="0"/>
                <a:ea typeface="SimSun" pitchFamily="2" charset="-122"/>
                <a:cs typeface="Arabic Transparent" pitchFamily="2" charset="-78"/>
              </a:rPr>
              <a:t>Product Market</a:t>
            </a:r>
            <a:endParaRPr lang="en-US" sz="2800"/>
          </a:p>
        </p:txBody>
      </p:sp>
      <p:sp>
        <p:nvSpPr>
          <p:cNvPr id="21508" name="Text Box 4"/>
          <p:cNvSpPr txBox="1">
            <a:spLocks noChangeArrowheads="1"/>
          </p:cNvSpPr>
          <p:nvPr/>
        </p:nvSpPr>
        <p:spPr bwMode="auto">
          <a:xfrm>
            <a:off x="6949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المستهلكين</a:t>
            </a:r>
          </a:p>
          <a:p>
            <a:pPr algn="ctr" rtl="1"/>
            <a:r>
              <a:rPr lang="en-US" altLang="zh-CN" sz="1600" b="1">
                <a:latin typeface="Times New Roman" pitchFamily="18" charset="0"/>
                <a:ea typeface="SimSun" pitchFamily="2" charset="-122"/>
                <a:cs typeface="Times New Roman" pitchFamily="18" charset="0"/>
              </a:rPr>
              <a:t>Customers Sector</a:t>
            </a:r>
            <a:endParaRPr lang="en-US" sz="1600">
              <a:ea typeface="SimSun" pitchFamily="2" charset="-122"/>
            </a:endParaRPr>
          </a:p>
        </p:txBody>
      </p:sp>
      <p:sp>
        <p:nvSpPr>
          <p:cNvPr id="21509" name="Text Box 5"/>
          <p:cNvSpPr txBox="1">
            <a:spLocks noChangeArrowheads="1"/>
          </p:cNvSpPr>
          <p:nvPr/>
        </p:nvSpPr>
        <p:spPr bwMode="auto">
          <a:xfrm>
            <a:off x="1030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pitchFamily="2" charset="-122"/>
                <a:cs typeface="Times New Roman" pitchFamily="18" charset="0"/>
              </a:rPr>
              <a:t>قطاع المنتجين</a:t>
            </a:r>
          </a:p>
          <a:p>
            <a:pPr algn="ctr" rtl="1"/>
            <a:r>
              <a:rPr lang="en-US" altLang="zh-CN" sz="1600" b="1">
                <a:latin typeface="Times New Roman" pitchFamily="18" charset="0"/>
                <a:ea typeface="SimSun" pitchFamily="2" charset="-122"/>
                <a:cs typeface="Times New Roman" pitchFamily="18" charset="0"/>
              </a:rPr>
              <a:t>Producer Sector</a:t>
            </a:r>
            <a:endParaRPr lang="en-US" sz="1600">
              <a:ea typeface="SimSun" pitchFamily="2" charset="-122"/>
            </a:endParaRPr>
          </a:p>
        </p:txBody>
      </p:sp>
      <p:sp>
        <p:nvSpPr>
          <p:cNvPr id="21510" name="Arc 6"/>
          <p:cNvSpPr>
            <a:spLocks/>
          </p:cNvSpPr>
          <p:nvPr/>
        </p:nvSpPr>
        <p:spPr bwMode="auto">
          <a:xfrm>
            <a:off x="1597687" y="884239"/>
            <a:ext cx="3281363" cy="1760537"/>
          </a:xfrm>
          <a:custGeom>
            <a:avLst/>
            <a:gdLst>
              <a:gd name="G0" fmla="+- 20055 0 0"/>
              <a:gd name="G1" fmla="+- 20606 0 0"/>
              <a:gd name="G2" fmla="+- 21600 0 0"/>
              <a:gd name="T0" fmla="*/ 0 w 20055"/>
              <a:gd name="T1" fmla="*/ 12583 h 20606"/>
              <a:gd name="T2" fmla="*/ 13578 w 20055"/>
              <a:gd name="T3" fmla="*/ 0 h 20606"/>
              <a:gd name="T4" fmla="*/ 20055 w 20055"/>
              <a:gd name="T5" fmla="*/ 20606 h 20606"/>
            </a:gdLst>
            <a:ahLst/>
            <a:cxnLst>
              <a:cxn ang="0">
                <a:pos x="T0" y="T1"/>
              </a:cxn>
              <a:cxn ang="0">
                <a:pos x="T2" y="T3"/>
              </a:cxn>
              <a:cxn ang="0">
                <a:pos x="T4" y="T5"/>
              </a:cxn>
            </a:cxnLst>
            <a:rect l="0" t="0" r="r" b="b"/>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21511" name="Arc 7"/>
          <p:cNvSpPr>
            <a:spLocks/>
          </p:cNvSpPr>
          <p:nvPr/>
        </p:nvSpPr>
        <p:spPr bwMode="auto">
          <a:xfrm>
            <a:off x="4875610" y="862013"/>
            <a:ext cx="3264165" cy="1782762"/>
          </a:xfrm>
          <a:custGeom>
            <a:avLst/>
            <a:gdLst>
              <a:gd name="G0" fmla="+- 0 0 0"/>
              <a:gd name="G1" fmla="+- 20855 0 0"/>
              <a:gd name="G2" fmla="+- 21600 0 0"/>
              <a:gd name="T0" fmla="*/ 5625 w 19944"/>
              <a:gd name="T1" fmla="*/ 0 h 20855"/>
              <a:gd name="T2" fmla="*/ 19944 w 19944"/>
              <a:gd name="T3" fmla="*/ 12561 h 20855"/>
              <a:gd name="T4" fmla="*/ 0 w 19944"/>
              <a:gd name="T5" fmla="*/ 20855 h 20855"/>
            </a:gdLst>
            <a:ahLst/>
            <a:cxnLst>
              <a:cxn ang="0">
                <a:pos x="T0" y="T1"/>
              </a:cxn>
              <a:cxn ang="0">
                <a:pos x="T2" y="T3"/>
              </a:cxn>
              <a:cxn ang="0">
                <a:pos x="T4" y="T5"/>
              </a:cxn>
            </a:cxnLst>
            <a:rect l="0" t="0" r="r" b="b"/>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21512" name="Arc 8"/>
          <p:cNvSpPr>
            <a:spLocks/>
          </p:cNvSpPr>
          <p:nvPr/>
        </p:nvSpPr>
        <p:spPr bwMode="auto">
          <a:xfrm>
            <a:off x="4873890" y="2638425"/>
            <a:ext cx="3231489" cy="1754188"/>
          </a:xfrm>
          <a:custGeom>
            <a:avLst/>
            <a:gdLst>
              <a:gd name="G0" fmla="+- 0 0 0"/>
              <a:gd name="G1" fmla="+- 0 0 0"/>
              <a:gd name="G2" fmla="+- 21600 0 0"/>
              <a:gd name="T0" fmla="*/ 19750 w 19750"/>
              <a:gd name="T1" fmla="*/ 8747 h 20514"/>
              <a:gd name="T2" fmla="*/ 6763 w 19750"/>
              <a:gd name="T3" fmla="*/ 20514 h 20514"/>
              <a:gd name="T4" fmla="*/ 0 w 19750"/>
              <a:gd name="T5" fmla="*/ 0 h 20514"/>
            </a:gdLst>
            <a:ahLst/>
            <a:cxnLst>
              <a:cxn ang="0">
                <a:pos x="T0" y="T1"/>
              </a:cxn>
              <a:cxn ang="0">
                <a:pos x="T2" y="T3"/>
              </a:cxn>
              <a:cxn ang="0">
                <a:pos x="T4" y="T5"/>
              </a:cxn>
            </a:cxnLst>
            <a:rect l="0" t="0" r="r" b="b"/>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21513" name="Arc 9"/>
          <p:cNvSpPr>
            <a:spLocks/>
          </p:cNvSpPr>
          <p:nvPr/>
        </p:nvSpPr>
        <p:spPr bwMode="auto">
          <a:xfrm>
            <a:off x="1642402" y="2640013"/>
            <a:ext cx="3236648" cy="1752600"/>
          </a:xfrm>
          <a:custGeom>
            <a:avLst/>
            <a:gdLst>
              <a:gd name="G0" fmla="+- 19773 0 0"/>
              <a:gd name="G1" fmla="+- 0 0 0"/>
              <a:gd name="G2" fmla="+- 21600 0 0"/>
              <a:gd name="T0" fmla="*/ 12914 w 19773"/>
              <a:gd name="T1" fmla="*/ 20482 h 20482"/>
              <a:gd name="T2" fmla="*/ 0 w 19773"/>
              <a:gd name="T3" fmla="*/ 8693 h 20482"/>
              <a:gd name="T4" fmla="*/ 19773 w 19773"/>
              <a:gd name="T5" fmla="*/ 0 h 20482"/>
            </a:gdLst>
            <a:ahLst/>
            <a:cxnLst>
              <a:cxn ang="0">
                <a:pos x="T0" y="T1"/>
              </a:cxn>
              <a:cxn ang="0">
                <a:pos x="T2" y="T3"/>
              </a:cxn>
              <a:cxn ang="0">
                <a:pos x="T4" y="T5"/>
              </a:cxn>
            </a:cxnLst>
            <a:rect l="0" t="0" r="r" b="b"/>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21514" name="Arc 10"/>
          <p:cNvSpPr>
            <a:spLocks/>
          </p:cNvSpPr>
          <p:nvPr/>
        </p:nvSpPr>
        <p:spPr bwMode="auto">
          <a:xfrm flipV="1">
            <a:off x="2430067" y="2673350"/>
            <a:ext cx="2443823" cy="1441450"/>
          </a:xfrm>
          <a:custGeom>
            <a:avLst/>
            <a:gdLst>
              <a:gd name="G0" fmla="+- 19893 0 0"/>
              <a:gd name="G1" fmla="+- 19843 0 0"/>
              <a:gd name="G2" fmla="+- 21600 0 0"/>
              <a:gd name="T0" fmla="*/ 0 w 19893"/>
              <a:gd name="T1" fmla="*/ 11427 h 19843"/>
              <a:gd name="T2" fmla="*/ 11360 w 19893"/>
              <a:gd name="T3" fmla="*/ 0 h 19843"/>
              <a:gd name="T4" fmla="*/ 19893 w 19893"/>
              <a:gd name="T5" fmla="*/ 19843 h 19843"/>
            </a:gdLst>
            <a:ahLst/>
            <a:cxnLst>
              <a:cxn ang="0">
                <a:pos x="T0" y="T1"/>
              </a:cxn>
              <a:cxn ang="0">
                <a:pos x="T2" y="T3"/>
              </a:cxn>
              <a:cxn ang="0">
                <a:pos x="T4" y="T5"/>
              </a:cxn>
            </a:cxnLst>
            <a:rect l="0" t="0" r="r" b="b"/>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21515" name="Arc 11"/>
          <p:cNvSpPr>
            <a:spLocks/>
          </p:cNvSpPr>
          <p:nvPr/>
        </p:nvSpPr>
        <p:spPr bwMode="auto">
          <a:xfrm flipV="1">
            <a:off x="4870450" y="2673350"/>
            <a:ext cx="2491979" cy="1455738"/>
          </a:xfrm>
          <a:custGeom>
            <a:avLst/>
            <a:gdLst>
              <a:gd name="G0" fmla="+- 0 0 0"/>
              <a:gd name="G1" fmla="+- 20024 0 0"/>
              <a:gd name="G2" fmla="+- 21600 0 0"/>
              <a:gd name="T0" fmla="*/ 8100 w 20302"/>
              <a:gd name="T1" fmla="*/ 0 h 20024"/>
              <a:gd name="T2" fmla="*/ 20302 w 20302"/>
              <a:gd name="T3" fmla="*/ 12649 h 20024"/>
              <a:gd name="T4" fmla="*/ 0 w 20302"/>
              <a:gd name="T5" fmla="*/ 20024 h 20024"/>
            </a:gdLst>
            <a:ahLst/>
            <a:cxnLst>
              <a:cxn ang="0">
                <a:pos x="T0" y="T1"/>
              </a:cxn>
              <a:cxn ang="0">
                <a:pos x="T2" y="T3"/>
              </a:cxn>
              <a:cxn ang="0">
                <a:pos x="T4" y="T5"/>
              </a:cxn>
            </a:cxnLst>
            <a:rect l="0" t="0" r="r" b="b"/>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21516" name="Arc 12"/>
          <p:cNvSpPr>
            <a:spLocks/>
          </p:cNvSpPr>
          <p:nvPr/>
        </p:nvSpPr>
        <p:spPr bwMode="auto">
          <a:xfrm flipV="1">
            <a:off x="4870451" y="1214438"/>
            <a:ext cx="2418027" cy="1462087"/>
          </a:xfrm>
          <a:custGeom>
            <a:avLst/>
            <a:gdLst>
              <a:gd name="G0" fmla="+- 0 0 0"/>
              <a:gd name="G1" fmla="+- 0 0 0"/>
              <a:gd name="G2" fmla="+- 21600 0 0"/>
              <a:gd name="T0" fmla="*/ 19701 w 19701"/>
              <a:gd name="T1" fmla="*/ 8856 h 20111"/>
              <a:gd name="T2" fmla="*/ 7881 w 19701"/>
              <a:gd name="T3" fmla="*/ 20111 h 20111"/>
              <a:gd name="T4" fmla="*/ 0 w 19701"/>
              <a:gd name="T5" fmla="*/ 0 h 20111"/>
            </a:gdLst>
            <a:ahLst/>
            <a:cxnLst>
              <a:cxn ang="0">
                <a:pos x="T0" y="T1"/>
              </a:cxn>
              <a:cxn ang="0">
                <a:pos x="T2" y="T3"/>
              </a:cxn>
              <a:cxn ang="0">
                <a:pos x="T4" y="T5"/>
              </a:cxn>
            </a:cxnLst>
            <a:rect l="0" t="0" r="r" b="b"/>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21517" name="Arc 13"/>
          <p:cNvSpPr>
            <a:spLocks/>
          </p:cNvSpPr>
          <p:nvPr/>
        </p:nvSpPr>
        <p:spPr bwMode="auto">
          <a:xfrm flipV="1">
            <a:off x="2457583" y="1220788"/>
            <a:ext cx="2416307" cy="1454150"/>
          </a:xfrm>
          <a:custGeom>
            <a:avLst/>
            <a:gdLst>
              <a:gd name="G0" fmla="+- 19678 0 0"/>
              <a:gd name="G1" fmla="+- 0 0 0"/>
              <a:gd name="G2" fmla="+- 21600 0 0"/>
              <a:gd name="T0" fmla="*/ 11505 w 19678"/>
              <a:gd name="T1" fmla="*/ 19994 h 19994"/>
              <a:gd name="T2" fmla="*/ 0 w 19678"/>
              <a:gd name="T3" fmla="*/ 8906 h 19994"/>
              <a:gd name="T4" fmla="*/ 19678 w 19678"/>
              <a:gd name="T5" fmla="*/ 0 h 19994"/>
            </a:gdLst>
            <a:ahLst/>
            <a:cxnLst>
              <a:cxn ang="0">
                <a:pos x="T0" y="T1"/>
              </a:cxn>
              <a:cxn ang="0">
                <a:pos x="T2" y="T3"/>
              </a:cxn>
              <a:cxn ang="0">
                <a:pos x="T4" y="T5"/>
              </a:cxn>
            </a:cxnLst>
            <a:rect l="0" t="0" r="r" b="b"/>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21518" name="WordArt 14"/>
          <p:cNvSpPr>
            <a:spLocks noChangeArrowheads="1" noChangeShapeType="1" noTextEdit="1"/>
          </p:cNvSpPr>
          <p:nvPr/>
        </p:nvSpPr>
        <p:spPr bwMode="auto">
          <a:xfrm rot="1808473">
            <a:off x="6313356" y="1047750"/>
            <a:ext cx="1707753" cy="260350"/>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عوائد عوامل الانتاج</a:t>
            </a:r>
          </a:p>
        </p:txBody>
      </p:sp>
      <p:sp>
        <p:nvSpPr>
          <p:cNvPr id="21519" name="WordArt 15"/>
          <p:cNvSpPr>
            <a:spLocks noChangeArrowheads="1" noChangeShapeType="1" noTextEdit="1"/>
          </p:cNvSpPr>
          <p:nvPr/>
        </p:nvSpPr>
        <p:spPr bwMode="auto">
          <a:xfrm rot="-2335974">
            <a:off x="6031310"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0" name="WordArt 16"/>
          <p:cNvSpPr>
            <a:spLocks noChangeArrowheads="1" noChangeShapeType="1" noTextEdit="1"/>
          </p:cNvSpPr>
          <p:nvPr/>
        </p:nvSpPr>
        <p:spPr bwMode="auto">
          <a:xfrm rot="-2527024">
            <a:off x="2968361"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21521" name="WordArt 17"/>
          <p:cNvSpPr>
            <a:spLocks noChangeArrowheads="1" noChangeShapeType="1" noTextEdit="1"/>
          </p:cNvSpPr>
          <p:nvPr/>
        </p:nvSpPr>
        <p:spPr bwMode="auto">
          <a:xfrm rot="2165819">
            <a:off x="5965958" y="1697038"/>
            <a:ext cx="1166019" cy="258762"/>
          </a:xfrm>
          <a:prstGeom prst="rect">
            <a:avLst/>
          </a:prstGeom>
        </p:spPr>
        <p:txBody>
          <a:bodyPr spcFirstLastPara="1" wrap="none" fromWordArt="1">
            <a:prstTxWarp prst="textArchUp">
              <a:avLst>
                <a:gd name="adj" fmla="val 10800000"/>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21522" name="WordArt 18"/>
          <p:cNvSpPr>
            <a:spLocks noChangeArrowheads="1" noChangeShapeType="1" noTextEdit="1"/>
          </p:cNvSpPr>
          <p:nvPr/>
        </p:nvSpPr>
        <p:spPr bwMode="auto">
          <a:xfrm rot="-1979459">
            <a:off x="6702029"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21523" name="WordArt 19"/>
          <p:cNvSpPr>
            <a:spLocks noChangeArrowheads="1" noChangeShapeType="1" noTextEdit="1"/>
          </p:cNvSpPr>
          <p:nvPr/>
        </p:nvSpPr>
        <p:spPr bwMode="auto">
          <a:xfrm rot="-2109613">
            <a:off x="1957123"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21524" name="WordArt 20"/>
          <p:cNvSpPr>
            <a:spLocks noChangeArrowheads="1" noChangeShapeType="1" noTextEdit="1"/>
          </p:cNvSpPr>
          <p:nvPr/>
        </p:nvSpPr>
        <p:spPr bwMode="auto">
          <a:xfrm rot="2220869">
            <a:off x="2591727"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21525" name="WordArt 21"/>
          <p:cNvSpPr>
            <a:spLocks noChangeArrowheads="1" noChangeShapeType="1" noTextEdit="1"/>
          </p:cNvSpPr>
          <p:nvPr/>
        </p:nvSpPr>
        <p:spPr bwMode="auto">
          <a:xfrm rot="2042920">
            <a:off x="1936486"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21526" name="Oval 22"/>
          <p:cNvSpPr>
            <a:spLocks noChangeArrowheads="1"/>
          </p:cNvSpPr>
          <p:nvPr/>
        </p:nvSpPr>
        <p:spPr bwMode="auto">
          <a:xfrm>
            <a:off x="7047707" y="1997075"/>
            <a:ext cx="1731831" cy="1276350"/>
          </a:xfrm>
          <a:prstGeom prst="ellipse">
            <a:avLst/>
          </a:prstGeom>
          <a:noFill/>
          <a:ln w="19050">
            <a:solidFill>
              <a:srgbClr val="000000"/>
            </a:solidFill>
            <a:round/>
            <a:headEnd/>
            <a:tailEnd/>
          </a:ln>
        </p:spPr>
        <p:txBody>
          <a:bodyPr/>
          <a:lstStyle/>
          <a:p>
            <a:endParaRPr lang="ar-SA"/>
          </a:p>
        </p:txBody>
      </p:sp>
      <p:sp>
        <p:nvSpPr>
          <p:cNvPr id="21527" name="Oval 23"/>
          <p:cNvSpPr>
            <a:spLocks noChangeArrowheads="1"/>
          </p:cNvSpPr>
          <p:nvPr/>
        </p:nvSpPr>
        <p:spPr bwMode="auto">
          <a:xfrm>
            <a:off x="3960681" y="428625"/>
            <a:ext cx="1731830" cy="1276350"/>
          </a:xfrm>
          <a:prstGeom prst="ellipse">
            <a:avLst/>
          </a:prstGeom>
          <a:noFill/>
          <a:ln w="19050">
            <a:solidFill>
              <a:srgbClr val="000000"/>
            </a:solidFill>
            <a:round/>
            <a:headEnd/>
            <a:tailEnd/>
          </a:ln>
        </p:spPr>
        <p:txBody>
          <a:bodyPr/>
          <a:lstStyle/>
          <a:p>
            <a:endParaRPr lang="ar-SA"/>
          </a:p>
        </p:txBody>
      </p:sp>
      <p:sp>
        <p:nvSpPr>
          <p:cNvPr id="21528" name="Oval 24"/>
          <p:cNvSpPr>
            <a:spLocks noChangeArrowheads="1"/>
          </p:cNvSpPr>
          <p:nvPr/>
        </p:nvSpPr>
        <p:spPr bwMode="auto">
          <a:xfrm>
            <a:off x="1047354" y="2028825"/>
            <a:ext cx="1731830" cy="1276350"/>
          </a:xfrm>
          <a:prstGeom prst="ellipse">
            <a:avLst/>
          </a:prstGeom>
          <a:noFill/>
          <a:ln w="19050">
            <a:solidFill>
              <a:srgbClr val="000000"/>
            </a:solidFill>
            <a:round/>
            <a:headEnd/>
            <a:tailEnd/>
          </a:ln>
        </p:spPr>
        <p:txBody>
          <a:bodyPr/>
          <a:lstStyle/>
          <a:p>
            <a:endParaRPr lang="ar-SA"/>
          </a:p>
        </p:txBody>
      </p:sp>
      <p:sp>
        <p:nvSpPr>
          <p:cNvPr id="21529" name="Oval 25"/>
          <p:cNvSpPr>
            <a:spLocks noChangeArrowheads="1"/>
          </p:cNvSpPr>
          <p:nvPr/>
        </p:nvSpPr>
        <p:spPr bwMode="auto">
          <a:xfrm>
            <a:off x="3962400" y="3657600"/>
            <a:ext cx="1731830" cy="1276350"/>
          </a:xfrm>
          <a:prstGeom prst="ellipse">
            <a:avLst/>
          </a:prstGeom>
          <a:noFill/>
          <a:ln w="19050">
            <a:solidFill>
              <a:srgbClr val="000000"/>
            </a:solidFill>
            <a:round/>
            <a:headEnd/>
            <a:tailEnd/>
          </a:ln>
        </p:spPr>
        <p:txBody>
          <a:bodyPr/>
          <a:lstStyle/>
          <a:p>
            <a:endParaRPr lang="ar-SA"/>
          </a:p>
        </p:txBody>
      </p:sp>
      <p:sp>
        <p:nvSpPr>
          <p:cNvPr id="21530" name="Text Box 26"/>
          <p:cNvSpPr txBox="1">
            <a:spLocks noChangeArrowheads="1"/>
          </p:cNvSpPr>
          <p:nvPr/>
        </p:nvSpPr>
        <p:spPr bwMode="auto">
          <a:xfrm>
            <a:off x="609600" y="5029200"/>
            <a:ext cx="8062383" cy="1101725"/>
          </a:xfrm>
          <a:prstGeom prst="rect">
            <a:avLst/>
          </a:prstGeom>
          <a:noFill/>
          <a:ln w="28575">
            <a:solidFill>
              <a:srgbClr val="000000"/>
            </a:solidFill>
            <a:miter lim="800000"/>
            <a:headEnd/>
            <a:tailEnd/>
          </a:ln>
          <a:effectLst/>
        </p:spPr>
        <p:txBody>
          <a:bodyPr/>
          <a:lstStyle/>
          <a:p>
            <a:pPr algn="just" rtl="1"/>
            <a:r>
              <a:rPr lang="ar-SA" sz="2400" b="1">
                <a:solidFill>
                  <a:srgbClr val="FD0903"/>
                </a:solidFill>
                <a:latin typeface="Times New Roman" pitchFamily="18" charset="0"/>
                <a:ea typeface="SimSun" pitchFamily="2" charset="-122"/>
                <a:cs typeface="Times New Roman" pitchFamily="18" charset="0"/>
              </a:rPr>
              <a:t>الشكل (</a:t>
            </a:r>
            <a:r>
              <a:rPr lang="ar-SA" sz="2400" b="1">
                <a:solidFill>
                  <a:srgbClr val="FD0903"/>
                </a:solidFill>
                <a:latin typeface="Times New Roman" pitchFamily="18" charset="0"/>
                <a:ea typeface="SimSun" pitchFamily="2" charset="-122"/>
                <a:cs typeface="Arabic Transparent" pitchFamily="2" charset="-78"/>
              </a:rPr>
              <a:t>2-3):</a:t>
            </a:r>
            <a:r>
              <a:rPr lang="ar-SA" sz="2400" b="1">
                <a:latin typeface="Times New Roman" pitchFamily="18" charset="0"/>
                <a:ea typeface="SimSun" pitchFamily="2" charset="-122"/>
                <a:cs typeface="Arabic Transparent" pitchFamily="2" charset="-78"/>
              </a:rPr>
              <a:t> </a:t>
            </a:r>
            <a:r>
              <a:rPr lang="ar-SA" sz="2400">
                <a:latin typeface="Times New Roman" pitchFamily="18" charset="0"/>
                <a:ea typeface="SimSun" pitchFamily="2" charset="-122"/>
                <a:cs typeface="Times New Roman" pitchFamily="18" charset="0"/>
              </a:rPr>
              <a:t>التدفق الدائري ل</a:t>
            </a:r>
            <a:r>
              <a:rPr lang="ar-BH" sz="2400">
                <a:latin typeface="Times New Roman" pitchFamily="18" charset="0"/>
                <a:ea typeface="SimSun" pitchFamily="2" charset="-122"/>
                <a:cs typeface="Times New Roman" pitchFamily="18" charset="0"/>
              </a:rPr>
              <a:t>لإ</a:t>
            </a:r>
            <a:r>
              <a:rPr lang="ar-SA" sz="2400">
                <a:latin typeface="Times New Roman" pitchFamily="18" charset="0"/>
                <a:ea typeface="SimSun" pitchFamily="2" charset="-122"/>
                <a:cs typeface="Times New Roman" pitchFamily="18" charset="0"/>
              </a:rPr>
              <a:t>نتاج والدخل، حيث يلاحظ  تعادل الإنفاق الكلي مع الدخل الكلي</a:t>
            </a:r>
            <a:r>
              <a:rPr lang="ar-BH" sz="2400">
                <a:latin typeface="Times New Roman" pitchFamily="18" charset="0"/>
                <a:ea typeface="SimSun" pitchFamily="2" charset="-122"/>
                <a:cs typeface="Times New Roman" pitchFamily="18" charset="0"/>
              </a:rPr>
              <a:t> أو عوائد عوامل الإنتاج</a:t>
            </a:r>
            <a:r>
              <a:rPr lang="ar-SA" sz="2400">
                <a:latin typeface="Times New Roman" pitchFamily="18" charset="0"/>
                <a:ea typeface="SimSun" pitchFamily="2" charset="-122"/>
                <a:cs typeface="Times New Roman" pitchFamily="18" charset="0"/>
              </a:rPr>
              <a:t> (</a:t>
            </a:r>
            <a:r>
              <a:rPr lang="ar-BH" sz="2400">
                <a:latin typeface="Times New Roman" pitchFamily="18" charset="0"/>
                <a:ea typeface="SimSun" pitchFamily="2" charset="-122"/>
                <a:cs typeface="Times New Roman" pitchFamily="18" charset="0"/>
              </a:rPr>
              <a:t>لافتراض عدم الادخار</a:t>
            </a:r>
            <a:r>
              <a:rPr lang="ar-SA" sz="2400">
                <a:latin typeface="Times New Roman" pitchFamily="18" charset="0"/>
                <a:ea typeface="SimSun" pitchFamily="2" charset="-122"/>
                <a:cs typeface="Times New Roman" pitchFamily="18" charset="0"/>
              </a:rPr>
              <a:t>) مع قيمة الناتج المحلي الإجمالي ممثلة بإيرادات قطاع المنتجين</a:t>
            </a:r>
            <a:r>
              <a:rPr lang="ar-SA" sz="2400" b="1">
                <a:latin typeface="Times New Roman" pitchFamily="18" charset="0"/>
                <a:ea typeface="SimSun" pitchFamily="2" charset="-122"/>
                <a:cs typeface="Arabic Transparent" pitchFamily="2" charset="-78"/>
              </a:rPr>
              <a:t>.</a:t>
            </a:r>
            <a:endParaRPr lang="en-US" sz="3600"/>
          </a:p>
        </p:txBody>
      </p:sp>
      <p:sp>
        <p:nvSpPr>
          <p:cNvPr id="21531"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WordArt 2"/>
          <p:cNvSpPr>
            <a:spLocks noChangeArrowheads="1" noChangeShapeType="1" noTextEdit="1"/>
          </p:cNvSpPr>
          <p:nvPr/>
        </p:nvSpPr>
        <p:spPr bwMode="auto">
          <a:xfrm>
            <a:off x="4485217" y="260350"/>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السلع والخدمات العامة</a:t>
            </a:r>
          </a:p>
        </p:txBody>
      </p:sp>
      <p:sp>
        <p:nvSpPr>
          <p:cNvPr id="23555" name="Text Box 3"/>
          <p:cNvSpPr txBox="1">
            <a:spLocks noChangeArrowheads="1"/>
          </p:cNvSpPr>
          <p:nvPr/>
        </p:nvSpPr>
        <p:spPr bwMode="auto">
          <a:xfrm>
            <a:off x="350838" y="1095376"/>
            <a:ext cx="9126935" cy="830997"/>
          </a:xfrm>
          <a:prstGeom prst="rect">
            <a:avLst/>
          </a:prstGeom>
          <a:noFill/>
          <a:ln w="9525">
            <a:noFill/>
            <a:miter lim="800000"/>
            <a:headEnd/>
            <a:tailEnd/>
          </a:ln>
          <a:effectLst/>
        </p:spPr>
        <p:txBody>
          <a:bodyPr>
            <a:spAutoFit/>
          </a:bodyPr>
          <a:lstStyle/>
          <a:p>
            <a:pPr algn="just" rtl="1">
              <a:spcBef>
                <a:spcPct val="50000"/>
              </a:spcBef>
            </a:pPr>
            <a:r>
              <a:rPr lang="ar-BH" sz="2400">
                <a:cs typeface="Arabic Transparent" pitchFamily="2" charset="-78"/>
              </a:rPr>
              <a:t>السلع العامة هي تلك التي تستهلك جماعياً ومتى ما أنتجت تصبح متاحة للجميع بدون مقابل ولا يمكن حرمان أحد من استهلاكها.</a:t>
            </a:r>
            <a:endParaRPr lang="fr-MA" sz="2400">
              <a:cs typeface="Arabic Transparent" pitchFamily="2" charset="-78"/>
            </a:endParaRPr>
          </a:p>
        </p:txBody>
      </p:sp>
      <p:sp>
        <p:nvSpPr>
          <p:cNvPr id="23556" name="WordArt 4"/>
          <p:cNvSpPr>
            <a:spLocks noChangeArrowheads="1" noChangeShapeType="1" noTextEdit="1"/>
          </p:cNvSpPr>
          <p:nvPr/>
        </p:nvSpPr>
        <p:spPr bwMode="auto">
          <a:xfrm>
            <a:off x="4485217" y="2162175"/>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التأثيرات الخارجية</a:t>
            </a:r>
          </a:p>
        </p:txBody>
      </p:sp>
      <p:sp>
        <p:nvSpPr>
          <p:cNvPr id="23557" name="Text Box 5"/>
          <p:cNvSpPr txBox="1">
            <a:spLocks noChangeArrowheads="1"/>
          </p:cNvSpPr>
          <p:nvPr/>
        </p:nvSpPr>
        <p:spPr bwMode="auto">
          <a:xfrm>
            <a:off x="350838" y="3141663"/>
            <a:ext cx="9126935" cy="1200329"/>
          </a:xfrm>
          <a:prstGeom prst="rect">
            <a:avLst/>
          </a:prstGeom>
          <a:noFill/>
          <a:ln w="9525">
            <a:noFill/>
            <a:miter lim="800000"/>
            <a:headEnd/>
            <a:tailEnd/>
          </a:ln>
          <a:effectLst/>
        </p:spPr>
        <p:txBody>
          <a:bodyPr>
            <a:spAutoFit/>
          </a:bodyPr>
          <a:lstStyle/>
          <a:p>
            <a:pPr algn="just" rtl="1">
              <a:spcBef>
                <a:spcPct val="50000"/>
              </a:spcBef>
            </a:pPr>
            <a:r>
              <a:rPr lang="ar-BH" sz="2400">
                <a:cs typeface="Arabic Transparent" pitchFamily="2" charset="-78"/>
              </a:rPr>
              <a:t>هي الحالات التي يترتب على النشاط الإنتاجي أو الاستهلاكي فيها آثار خارجية نافعة كما في حالة التعليم وما يترتب عليه من فوائد للمجتمع، أو آثار خارجية ضارة كما في حالة المصنع الذي يتسبب في التلوث البيئي.</a:t>
            </a:r>
            <a:endParaRPr lang="fr-MA" sz="2400">
              <a:cs typeface="Arabic Transparent" pitchFamily="2" charset="-78"/>
            </a:endParaRPr>
          </a:p>
        </p:txBody>
      </p:sp>
      <p:sp>
        <p:nvSpPr>
          <p:cNvPr id="23558" name="WordArt 6"/>
          <p:cNvSpPr>
            <a:spLocks noChangeArrowheads="1" noChangeShapeType="1" noTextEdit="1"/>
          </p:cNvSpPr>
          <p:nvPr/>
        </p:nvSpPr>
        <p:spPr bwMode="auto">
          <a:xfrm>
            <a:off x="4485217" y="4508500"/>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الاحتكار الطبيعي</a:t>
            </a:r>
          </a:p>
        </p:txBody>
      </p:sp>
      <p:sp>
        <p:nvSpPr>
          <p:cNvPr id="23559" name="Text Box 7"/>
          <p:cNvSpPr txBox="1">
            <a:spLocks noChangeArrowheads="1"/>
          </p:cNvSpPr>
          <p:nvPr/>
        </p:nvSpPr>
        <p:spPr bwMode="auto">
          <a:xfrm>
            <a:off x="350838" y="5257800"/>
            <a:ext cx="9126935" cy="830997"/>
          </a:xfrm>
          <a:prstGeom prst="rect">
            <a:avLst/>
          </a:prstGeom>
          <a:noFill/>
          <a:ln w="9525">
            <a:noFill/>
            <a:miter lim="800000"/>
            <a:headEnd/>
            <a:tailEnd/>
          </a:ln>
          <a:effectLst/>
        </p:spPr>
        <p:txBody>
          <a:bodyPr wrap="square">
            <a:spAutoFit/>
          </a:bodyPr>
          <a:lstStyle/>
          <a:p>
            <a:pPr algn="just" rtl="1">
              <a:spcBef>
                <a:spcPct val="50000"/>
              </a:spcBef>
            </a:pPr>
            <a:r>
              <a:rPr lang="ar-BH" sz="2400" dirty="0">
                <a:cs typeface="Arabic Transparent" pitchFamily="2" charset="-78"/>
              </a:rPr>
              <a:t>وهي حالة انفراد منشأة كبيرة واحدة بالسوق وغياب المنافسين نتيجة لتمتع هذه المنشأة بخاصية تناقص تكلفة إنتاج الوحدة باستمرار مع التوسع في الإنتاج.</a:t>
            </a:r>
            <a:endParaRPr lang="fr-MA" sz="2400" dirty="0">
              <a:cs typeface="Arabic Transparent" pitchFamily="2" charset="-78"/>
            </a:endParaRPr>
          </a:p>
        </p:txBody>
      </p:sp>
      <p:sp>
        <p:nvSpPr>
          <p:cNvPr id="23560"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slide(fromBottom)">
                                      <p:cBhvr>
                                        <p:cTn id="7" dur="500"/>
                                        <p:tgtEl>
                                          <p:spTgt spid="2355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555"/>
                                        </p:tgtEl>
                                        <p:attrNameLst>
                                          <p:attrName>style.visibility</p:attrName>
                                        </p:attrNameLst>
                                      </p:cBhvr>
                                      <p:to>
                                        <p:strVal val="visible"/>
                                      </p:to>
                                    </p:set>
                                    <p:anim calcmode="discrete" valueType="clr">
                                      <p:cBhvr override="childStyle">
                                        <p:cTn id="11" dur="80"/>
                                        <p:tgtEl>
                                          <p:spTgt spid="2355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5"/>
                                        </p:tgtEl>
                                        <p:attrNameLst>
                                          <p:attrName>fillcolor</p:attrName>
                                        </p:attrNameLst>
                                      </p:cBhvr>
                                      <p:tavLst>
                                        <p:tav tm="0">
                                          <p:val>
                                            <p:clrVal>
                                              <a:schemeClr val="accent2"/>
                                            </p:clrVal>
                                          </p:val>
                                        </p:tav>
                                        <p:tav tm="50000">
                                          <p:val>
                                            <p:clrVal>
                                              <a:schemeClr val="hlink"/>
                                            </p:clrVal>
                                          </p:val>
                                        </p:tav>
                                      </p:tavLst>
                                    </p:anim>
                                    <p:set>
                                      <p:cBhvr>
                                        <p:cTn id="13" dur="80"/>
                                        <p:tgtEl>
                                          <p:spTgt spid="2355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slide(fromBottom)">
                                      <p:cBhvr>
                                        <p:cTn id="18" dur="500"/>
                                        <p:tgtEl>
                                          <p:spTgt spid="23556"/>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3557"/>
                                        </p:tgtEl>
                                        <p:attrNameLst>
                                          <p:attrName>style.visibility</p:attrName>
                                        </p:attrNameLst>
                                      </p:cBhvr>
                                      <p:to>
                                        <p:strVal val="visible"/>
                                      </p:to>
                                    </p:set>
                                    <p:anim calcmode="discrete" valueType="clr">
                                      <p:cBhvr override="childStyle">
                                        <p:cTn id="22"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557"/>
                                        </p:tgtEl>
                                        <p:attrNameLst>
                                          <p:attrName>fillcolor</p:attrName>
                                        </p:attrNameLst>
                                      </p:cBhvr>
                                      <p:tavLst>
                                        <p:tav tm="0">
                                          <p:val>
                                            <p:clrVal>
                                              <a:schemeClr val="accent2"/>
                                            </p:clrVal>
                                          </p:val>
                                        </p:tav>
                                        <p:tav tm="50000">
                                          <p:val>
                                            <p:clrVal>
                                              <a:schemeClr val="hlink"/>
                                            </p:clrVal>
                                          </p:val>
                                        </p:tav>
                                      </p:tavLst>
                                    </p:anim>
                                    <p:set>
                                      <p:cBhvr>
                                        <p:cTn id="24" dur="80"/>
                                        <p:tgtEl>
                                          <p:spTgt spid="23557"/>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3558"/>
                                        </p:tgtEl>
                                        <p:attrNameLst>
                                          <p:attrName>style.visibility</p:attrName>
                                        </p:attrNameLst>
                                      </p:cBhvr>
                                      <p:to>
                                        <p:strVal val="visible"/>
                                      </p:to>
                                    </p:set>
                                    <p:animEffect transition="in" filter="slide(fromBottom)">
                                      <p:cBhvr>
                                        <p:cTn id="29" dur="500"/>
                                        <p:tgtEl>
                                          <p:spTgt spid="23558"/>
                                        </p:tgtEl>
                                      </p:cBhvr>
                                    </p:animEffect>
                                  </p:childTnLst>
                                </p:cTn>
                              </p:par>
                            </p:childTnLst>
                          </p:cTn>
                        </p:par>
                        <p:par>
                          <p:cTn id="30" fill="hold">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23559"/>
                                        </p:tgtEl>
                                        <p:attrNameLst>
                                          <p:attrName>style.visibility</p:attrName>
                                        </p:attrNameLst>
                                      </p:cBhvr>
                                      <p:to>
                                        <p:strVal val="visible"/>
                                      </p:to>
                                    </p:set>
                                    <p:anim calcmode="discrete" valueType="clr">
                                      <p:cBhvr override="childStyle">
                                        <p:cTn id="33" dur="80"/>
                                        <p:tgtEl>
                                          <p:spTgt spid="23559"/>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3559"/>
                                        </p:tgtEl>
                                        <p:attrNameLst>
                                          <p:attrName>fillcolor</p:attrName>
                                        </p:attrNameLst>
                                      </p:cBhvr>
                                      <p:tavLst>
                                        <p:tav tm="0">
                                          <p:val>
                                            <p:clrVal>
                                              <a:schemeClr val="accent2"/>
                                            </p:clrVal>
                                          </p:val>
                                        </p:tav>
                                        <p:tav tm="50000">
                                          <p:val>
                                            <p:clrVal>
                                              <a:schemeClr val="hlink"/>
                                            </p:clrVal>
                                          </p:val>
                                        </p:tav>
                                      </p:tavLst>
                                    </p:anim>
                                    <p:set>
                                      <p:cBhvr>
                                        <p:cTn id="35" dur="80"/>
                                        <p:tgtEl>
                                          <p:spTgt spid="235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p:bldP spid="23556" grpId="0" animBg="1"/>
      <p:bldP spid="23557" grpId="0"/>
      <p:bldP spid="23558" grpId="0" animBg="1"/>
      <p:bldP spid="2355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329"/>
          </a:xfrm>
          <a:prstGeom prst="rect">
            <a:avLst/>
          </a:prstGeom>
          <a:noFill/>
          <a:ln w="9525">
            <a:noFill/>
            <a:miter lim="800000"/>
            <a:headEnd/>
            <a:tailEnd/>
          </a:ln>
        </p:spPr>
        <p:txBody>
          <a:bodyPr wrap="square">
            <a:spAutoFit/>
          </a:bodyPr>
          <a:lstStyle/>
          <a:p>
            <a:pPr algn="l" rtl="0"/>
            <a:r>
              <a:rPr lang="ar-EG" sz="7200" dirty="0" smtClean="0">
                <a:solidFill>
                  <a:schemeClr val="bg1"/>
                </a:solidFill>
                <a:latin typeface="Calibri" pitchFamily="34" charset="0"/>
              </a:rPr>
              <a:t>بحمد الله</a:t>
            </a:r>
            <a:endParaRPr lang="ar-SA" sz="7200" dirty="0" smtClean="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1614</TotalTime>
  <Words>856</Words>
  <Application>Microsoft Office PowerPoint</Application>
  <PresentationFormat>A4 Paper (210x297 mm)</PresentationFormat>
  <Paragraphs>140</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الفصل الثاني المحاضرة الثانية</vt:lpstr>
      <vt:lpstr>عناصر المحاضرة</vt:lpstr>
      <vt:lpstr>الإختيار</vt:lpstr>
      <vt:lpstr>منحنى إمكانيات الإنتاج</vt:lpstr>
      <vt:lpstr>PowerPoint Presentation</vt:lpstr>
      <vt:lpstr>شرح المنحنى</vt:lpstr>
      <vt:lpstr>    </vt:lpstr>
      <vt:lpstr>PowerPoint Presentation</vt:lpstr>
      <vt:lpstr>النمو الاقتصادي </vt:lpstr>
      <vt:lpstr>PowerPoint Presentation</vt:lpstr>
      <vt:lpstr>التدفق الدائري للإنتاج والدخل</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138</cp:revision>
  <dcterms:created xsi:type="dcterms:W3CDTF">2009-10-14T19:14:34Z</dcterms:created>
  <dcterms:modified xsi:type="dcterms:W3CDTF">2012-02-04T16:57:23Z</dcterms:modified>
</cp:coreProperties>
</file>