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88" r:id="rId2"/>
    <p:sldId id="289" r:id="rId3"/>
    <p:sldId id="267" r:id="rId4"/>
    <p:sldId id="332" r:id="rId5"/>
    <p:sldId id="334" r:id="rId6"/>
    <p:sldId id="336" r:id="rId7"/>
    <p:sldId id="310" r:id="rId8"/>
    <p:sldId id="312" r:id="rId9"/>
    <p:sldId id="314" r:id="rId10"/>
    <p:sldId id="316" r:id="rId11"/>
    <p:sldId id="318" r:id="rId12"/>
    <p:sldId id="320" r:id="rId13"/>
    <p:sldId id="322" r:id="rId14"/>
    <p:sldId id="324" r:id="rId15"/>
    <p:sldId id="326" r:id="rId16"/>
    <p:sldId id="328" r:id="rId17"/>
    <p:sldId id="330"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619" autoAdjust="0"/>
    <p:restoredTop sz="82716" autoAdjust="0"/>
  </p:normalViewPr>
  <p:slideViewPr>
    <p:cSldViewPr>
      <p:cViewPr>
        <p:scale>
          <a:sx n="75" d="100"/>
          <a:sy n="75" d="100"/>
        </p:scale>
        <p:origin x="372" y="-6"/>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2/18/2012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32417035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E7EF14-5BE3-4DD4-BD36-5EB3BEE5857F}" type="slidenum">
              <a:rPr lang="en-US"/>
              <a:pPr/>
              <a:t>2</a:t>
            </a:fld>
            <a:endParaRPr lang="en-US"/>
          </a:p>
        </p:txBody>
      </p:sp>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B4F884-95D1-44A1-B127-F9A0EC515315}" type="slidenum">
              <a:rPr lang="en-US"/>
              <a:pPr/>
              <a:t>4</a:t>
            </a:fld>
            <a:endParaRPr lang="en-US"/>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A61EB2-8054-4188-8289-ABDD8E583749}" type="slidenum">
              <a:rPr lang="en-US"/>
              <a:pPr/>
              <a:t>5</a:t>
            </a:fld>
            <a:endParaRPr lang="en-US"/>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67121D-B82C-4443-9D55-F0D80A5D99F0}" type="slidenum">
              <a:rPr lang="en-US"/>
              <a:pPr/>
              <a:t>6</a:t>
            </a:fld>
            <a:endParaRPr lang="en-US"/>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89E76B-733B-488D-B3C4-8D12931E9AA9}" type="slidenum">
              <a:rPr lang="en-US"/>
              <a:pPr/>
              <a:t>7</a:t>
            </a:fld>
            <a:endParaRPr lang="en-US"/>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E1675B-FA6C-4F1E-B4D3-18D21025F5BD}" type="slidenum">
              <a:rPr lang="en-US"/>
              <a:pPr/>
              <a:t>8</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7E98C5-65E7-47B2-9257-FB1ED31E3A5E}" type="slidenum">
              <a:rPr lang="en-US"/>
              <a:pPr/>
              <a:t>9</a:t>
            </a:fld>
            <a:endParaRPr lang="en-US"/>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FC8872-F947-42A6-8907-E7CC68E5B259}" type="slidenum">
              <a:rPr lang="en-US"/>
              <a:pPr/>
              <a:t>10</a:t>
            </a:fld>
            <a:endParaRPr lang="en-US"/>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FE8FDB-6E3A-4F96-B477-5763BDF485FE}" type="slidenum">
              <a:rPr lang="en-US"/>
              <a:pPr/>
              <a:t>11</a:t>
            </a:fld>
            <a:endParaRPr lang="en-US"/>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BCC7B8-9DA5-4712-ACE4-8F6EA302CCAF}" type="slidenum">
              <a:rPr lang="en-US"/>
              <a:pPr/>
              <a:t>12</a:t>
            </a:fld>
            <a:endParaRPr lang="en-US"/>
          </a:p>
        </p:txBody>
      </p:sp>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B4EBC2B-810B-4F7A-A60E-CC2453626345}" type="slidenum">
              <a:rPr lang="en-US"/>
              <a:pPr/>
              <a:t>13</a:t>
            </a:fld>
            <a:endParaRPr lang="en-US"/>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33F8E2-9D21-427D-ABE5-C54C37CBB45E}" type="slidenum">
              <a:rPr lang="en-US"/>
              <a:pPr/>
              <a:t>14</a:t>
            </a:fld>
            <a:endParaRPr lang="en-US"/>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1B530C-EE10-451C-91C9-49BAA9E9AB9F}" type="slidenum">
              <a:rPr lang="en-US"/>
              <a:pPr/>
              <a:t>15</a:t>
            </a:fld>
            <a:endParaRPr lang="en-US"/>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A76A3E-8706-4416-86A0-F6908A40EF68}" type="slidenum">
              <a:rPr lang="en-US"/>
              <a:pPr/>
              <a:t>16</a:t>
            </a:fld>
            <a:endParaRPr lang="en-US"/>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5501C3-1B0A-4B4C-83A5-DDA112B0C850}" type="slidenum">
              <a:rPr lang="en-US"/>
              <a:pPr/>
              <a:t>17</a:t>
            </a:fld>
            <a:endParaRPr lang="en-US"/>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p:txBody>
          <a:bodyPr/>
          <a:lstStyle/>
          <a:p>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rtl="0">
              <a:spcBef>
                <a:spcPct val="20000"/>
              </a:spcBef>
              <a:buFont typeface="Arial" pitchFamily="34" charset="0"/>
              <a:buNone/>
            </a:pPr>
            <a:r>
              <a:rPr lang="ar-EG" sz="2600" dirty="0" smtClean="0">
                <a:solidFill>
                  <a:srgbClr val="898989"/>
                </a:solidFill>
                <a:latin typeface="Calibri" pitchFamily="34" charset="0"/>
              </a:rPr>
              <a:t>كلية </a:t>
            </a:r>
            <a:r>
              <a:rPr lang="ar-SA" sz="2600" smtClean="0">
                <a:solidFill>
                  <a:srgbClr val="898989"/>
                </a:solidFill>
                <a:latin typeface="Calibri" pitchFamily="34" charset="0"/>
              </a:rPr>
              <a:t>ادارة الاعمال-قسم </a:t>
            </a:r>
            <a:r>
              <a:rPr lang="ar-SA" sz="2600" dirty="0" smtClean="0">
                <a:solidFill>
                  <a:srgbClr val="898989"/>
                </a:solidFill>
                <a:latin typeface="Calibri" pitchFamily="34" charset="0"/>
              </a:rPr>
              <a:t>الإقتصاد </a:t>
            </a:r>
            <a:endParaRPr lang="en-US" sz="2600" dirty="0">
              <a:solidFill>
                <a:srgbClr val="898989"/>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dirty="0" smtClean="0">
                <a:solidFill>
                  <a:srgbClr val="376092"/>
                </a:solidFill>
                <a:latin typeface="AYM Wadiy S_U normal."/>
                <a:cs typeface="Times New Roman" pitchFamily="18" charset="0"/>
              </a:rPr>
              <a:t>مبادئ الإقتصاد الجزئي </a:t>
            </a:r>
          </a:p>
          <a:p>
            <a:pPr algn="l">
              <a:lnSpc>
                <a:spcPct val="80000"/>
              </a:lnSpc>
            </a:pPr>
            <a:r>
              <a:rPr lang="ar-SA" sz="3700" b="1" dirty="0" smtClean="0">
                <a:solidFill>
                  <a:srgbClr val="376092"/>
                </a:solidFill>
                <a:latin typeface="AYM Wadiy S_U normal."/>
                <a:cs typeface="Times New Roman" pitchFamily="18" charset="0"/>
              </a:rPr>
              <a:t>د. حسن بن رفدان </a:t>
            </a:r>
            <a:r>
              <a:rPr lang="ar-SA" sz="3700" b="1" dirty="0" err="1" smtClean="0">
                <a:solidFill>
                  <a:srgbClr val="376092"/>
                </a:solidFill>
                <a:latin typeface="AYM Wadiy S_U normal."/>
                <a:cs typeface="Times New Roman" pitchFamily="18" charset="0"/>
              </a:rPr>
              <a:t>الهجهوج</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WordArt 2"/>
          <p:cNvSpPr>
            <a:spLocks noChangeArrowheads="1" noChangeShapeType="1" noTextEdit="1"/>
          </p:cNvSpPr>
          <p:nvPr/>
        </p:nvSpPr>
        <p:spPr bwMode="auto">
          <a:xfrm>
            <a:off x="3486019" y="914401"/>
            <a:ext cx="2870332" cy="1063625"/>
          </a:xfrm>
          <a:prstGeom prst="rect">
            <a:avLst/>
          </a:prstGeom>
        </p:spPr>
        <p:txBody>
          <a:bodyPr wrap="none" fromWordArt="1">
            <a:prstTxWarp prst="textPlain">
              <a:avLst>
                <a:gd name="adj" fmla="val 50000"/>
              </a:avLst>
            </a:prstTxWarp>
          </a:bodyPr>
          <a:lstStyle/>
          <a:p>
            <a:pPr algn="ctr" rtl="1"/>
            <a:r>
              <a:rPr lang="ar-SA" sz="3600" kern="10" dirty="0">
                <a:ln w="9525">
                  <a:solidFill>
                    <a:srgbClr val="000000"/>
                  </a:solidFill>
                  <a:round/>
                  <a:headEnd/>
                  <a:tailEnd/>
                </a:ln>
                <a:solidFill>
                  <a:srgbClr val="000000"/>
                </a:solidFill>
                <a:latin typeface="Al-Mujahed Classic"/>
              </a:rPr>
              <a:t>الفصل </a:t>
            </a:r>
            <a:r>
              <a:rPr lang="ar-SA" sz="3600" kern="10" dirty="0" smtClean="0">
                <a:ln w="9525">
                  <a:solidFill>
                    <a:srgbClr val="000000"/>
                  </a:solidFill>
                  <a:round/>
                  <a:headEnd/>
                  <a:tailEnd/>
                </a:ln>
                <a:solidFill>
                  <a:srgbClr val="000000"/>
                </a:solidFill>
                <a:latin typeface="Al-Mujahed Classic"/>
              </a:rPr>
              <a:t>الرابع</a:t>
            </a:r>
          </a:p>
          <a:p>
            <a:pPr algn="ctr" rtl="1"/>
            <a:endParaRPr lang="ar-SA" sz="3600" kern="10" dirty="0" smtClean="0">
              <a:ln w="9525">
                <a:solidFill>
                  <a:srgbClr val="000000"/>
                </a:solidFill>
                <a:round/>
                <a:headEnd/>
                <a:tailEnd/>
              </a:ln>
              <a:solidFill>
                <a:srgbClr val="000000"/>
              </a:solidFill>
              <a:latin typeface="Al-Mujahed Classic"/>
            </a:endParaRPr>
          </a:p>
          <a:p>
            <a:pPr algn="ctr" rtl="1"/>
            <a:r>
              <a:rPr lang="ar-SA" sz="3600" u="sng" kern="10" dirty="0" smtClean="0">
                <a:ln w="9525">
                  <a:solidFill>
                    <a:srgbClr val="000000"/>
                  </a:solidFill>
                  <a:round/>
                  <a:headEnd/>
                  <a:tailEnd/>
                </a:ln>
                <a:solidFill>
                  <a:srgbClr val="000000"/>
                </a:solidFill>
                <a:latin typeface="Al-Mujahed Classic"/>
              </a:rPr>
              <a:t>المحاضرة الخامسة</a:t>
            </a:r>
            <a:endParaRPr lang="ar-SA" sz="3600" u="sng" kern="10" dirty="0">
              <a:ln w="9525">
                <a:solidFill>
                  <a:srgbClr val="000000"/>
                </a:solidFill>
                <a:round/>
                <a:headEnd/>
                <a:tailEnd/>
              </a:ln>
              <a:solidFill>
                <a:srgbClr val="000000"/>
              </a:solidFill>
              <a:latin typeface="Al-Mujahed Classic"/>
            </a:endParaRPr>
          </a:p>
        </p:txBody>
      </p:sp>
      <p:sp>
        <p:nvSpPr>
          <p:cNvPr id="3075" name="WordArt 3"/>
          <p:cNvSpPr>
            <a:spLocks noChangeArrowheads="1" noChangeShapeType="1" noTextEdit="1"/>
          </p:cNvSpPr>
          <p:nvPr/>
        </p:nvSpPr>
        <p:spPr bwMode="auto">
          <a:xfrm>
            <a:off x="1874573" y="2819400"/>
            <a:ext cx="5964238" cy="979488"/>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latin typeface="Al-Mujahed Free"/>
              </a:rPr>
              <a:t>الطلب والعرض وتوازن السوق</a:t>
            </a:r>
          </a:p>
        </p:txBody>
      </p:sp>
      <p:sp>
        <p:nvSpPr>
          <p:cNvPr id="3076" name="WordArt 4"/>
          <p:cNvSpPr>
            <a:spLocks noChangeArrowheads="1" noChangeShapeType="1" noTextEdit="1"/>
          </p:cNvSpPr>
          <p:nvPr/>
        </p:nvSpPr>
        <p:spPr bwMode="auto">
          <a:xfrm>
            <a:off x="1336279" y="4325938"/>
            <a:ext cx="7233444" cy="931862"/>
          </a:xfrm>
          <a:prstGeom prst="rect">
            <a:avLst/>
          </a:prstGeom>
        </p:spPr>
        <p:txBody>
          <a:bodyPr wrap="none" fromWordArt="1">
            <a:prstTxWarp prst="textPlain">
              <a:avLst>
                <a:gd name="adj" fmla="val 50000"/>
              </a:avLst>
            </a:prstTxWarp>
          </a:bodyPr>
          <a:lstStyle/>
          <a:p>
            <a:pPr algn="ctr"/>
            <a:r>
              <a:rPr lang="fr-MA" sz="3600" kern="10">
                <a:ln w="9525">
                  <a:solidFill>
                    <a:srgbClr val="FF6600"/>
                  </a:solidFill>
                  <a:round/>
                  <a:headEnd/>
                  <a:tailEnd/>
                </a:ln>
                <a:solidFill>
                  <a:srgbClr val="FF6600"/>
                </a:solidFill>
                <a:latin typeface="University Roman LET"/>
              </a:rPr>
              <a:t>Demand, Supply &amp; Market Equilibrium</a:t>
            </a:r>
            <a:endParaRPr lang="ar-SA" sz="3600" kern="10">
              <a:ln w="9525">
                <a:solidFill>
                  <a:srgbClr val="FF6600"/>
                </a:solidFill>
                <a:round/>
                <a:headEnd/>
                <a:tailEnd/>
              </a:ln>
              <a:solidFill>
                <a:srgbClr val="FF6600"/>
              </a:solidFill>
              <a:latin typeface="University Roman LET"/>
            </a:endParaRPr>
          </a:p>
        </p:txBody>
      </p:sp>
      <p:sp>
        <p:nvSpPr>
          <p:cNvPr id="3077" name="AutoShape 5">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عناصر المحاضرة</a:t>
            </a:r>
            <a:endParaRPr lang="en-US" dirty="0"/>
          </a:p>
        </p:txBody>
      </p:sp>
      <p:sp>
        <p:nvSpPr>
          <p:cNvPr id="7171" name="Text Placeholder 5"/>
          <p:cNvSpPr>
            <a:spLocks noGrp="1"/>
          </p:cNvSpPr>
          <p:nvPr>
            <p:ph idx="1"/>
          </p:nvPr>
        </p:nvSpPr>
        <p:spPr/>
        <p:txBody>
          <a:bodyPr/>
          <a:lstStyle/>
          <a:p>
            <a:pPr rtl="1" eaLnBrk="1" hangingPunct="1">
              <a:buFont typeface="Arial" pitchFamily="34" charset="0"/>
              <a:buChar char="•"/>
            </a:pPr>
            <a:r>
              <a:rPr lang="ar-SA" sz="2000" b="1" dirty="0" smtClean="0">
                <a:cs typeface="Arial" pitchFamily="34" charset="0"/>
              </a:rPr>
              <a:t>مقدمة</a:t>
            </a:r>
          </a:p>
          <a:p>
            <a:pPr rtl="1" eaLnBrk="1" hangingPunct="1">
              <a:buFont typeface="Arial" pitchFamily="34" charset="0"/>
              <a:buChar char="•"/>
            </a:pPr>
            <a:r>
              <a:rPr lang="ar-SA" sz="2000" b="1" dirty="0" smtClean="0">
                <a:cs typeface="Arial" pitchFamily="34" charset="0"/>
              </a:rPr>
              <a:t>العرض</a:t>
            </a:r>
          </a:p>
          <a:p>
            <a:pPr rtl="1" eaLnBrk="1" hangingPunct="1">
              <a:buFont typeface="Arial" pitchFamily="34" charset="0"/>
              <a:buChar char="•"/>
            </a:pPr>
            <a:r>
              <a:rPr lang="ar-SA" sz="2000" b="1" dirty="0" smtClean="0">
                <a:cs typeface="Arial" pitchFamily="34" charset="0"/>
              </a:rPr>
              <a:t>جدول العرض</a:t>
            </a:r>
          </a:p>
          <a:p>
            <a:pPr rtl="1" eaLnBrk="1" hangingPunct="1">
              <a:buFont typeface="Arial" pitchFamily="34" charset="0"/>
              <a:buChar char="•"/>
            </a:pPr>
            <a:r>
              <a:rPr lang="ar-SA" sz="2000" b="1" dirty="0" smtClean="0">
                <a:cs typeface="Arial" pitchFamily="34" charset="0"/>
              </a:rPr>
              <a:t>منحى العرض</a:t>
            </a:r>
          </a:p>
          <a:p>
            <a:pPr rtl="1" eaLnBrk="1" hangingPunct="1">
              <a:buFont typeface="Arial" pitchFamily="34" charset="0"/>
              <a:buChar char="•"/>
            </a:pPr>
            <a:r>
              <a:rPr lang="ar-SA" sz="2000" b="1" dirty="0" smtClean="0">
                <a:cs typeface="Arial" pitchFamily="34" charset="0"/>
              </a:rPr>
              <a:t>قانون العرض</a:t>
            </a:r>
          </a:p>
          <a:p>
            <a:pPr rtl="1" eaLnBrk="1" hangingPunct="1">
              <a:buFont typeface="Arial" pitchFamily="34" charset="0"/>
              <a:buChar char="•"/>
            </a:pPr>
            <a:r>
              <a:rPr lang="ar-SA" sz="2000" b="1" dirty="0" smtClean="0">
                <a:cs typeface="Arial" pitchFamily="34" charset="0"/>
              </a:rPr>
              <a:t>العوامل المحددة للعرض</a:t>
            </a:r>
          </a:p>
          <a:p>
            <a:pPr rtl="1" eaLnBrk="1" hangingPunct="1">
              <a:buFont typeface="Arial" pitchFamily="34" charset="0"/>
              <a:buChar char="•"/>
            </a:pPr>
            <a:r>
              <a:rPr lang="ar-SA" sz="2000" b="1" dirty="0" smtClean="0">
                <a:cs typeface="Arial" pitchFamily="34" charset="0"/>
              </a:rPr>
              <a:t>توازن السوق</a:t>
            </a:r>
          </a:p>
          <a:p>
            <a:pPr rtl="1" eaLnBrk="1" hangingPunct="1">
              <a:buFont typeface="Arial" pitchFamily="34" charset="0"/>
              <a:buChar char="•"/>
            </a:pPr>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2"/>
          <p:cNvSpPr txBox="1">
            <a:spLocks noChangeArrowheads="1"/>
          </p:cNvSpPr>
          <p:nvPr/>
        </p:nvSpPr>
        <p:spPr bwMode="auto">
          <a:xfrm>
            <a:off x="428229" y="1196975"/>
            <a:ext cx="9126934" cy="1200329"/>
          </a:xfrm>
          <a:prstGeom prst="rect">
            <a:avLst/>
          </a:prstGeom>
          <a:noFill/>
          <a:ln w="9525">
            <a:noFill/>
            <a:miter lim="800000"/>
            <a:headEnd/>
            <a:tailEnd/>
          </a:ln>
          <a:effectLst/>
        </p:spPr>
        <p:txBody>
          <a:bodyPr>
            <a:spAutoFit/>
          </a:bodyPr>
          <a:lstStyle/>
          <a:p>
            <a:pPr algn="just" rtl="1">
              <a:spcBef>
                <a:spcPct val="50000"/>
              </a:spcBef>
            </a:pPr>
            <a:r>
              <a:rPr lang="ar-SA" sz="2400"/>
              <a:t>يعبر العرض </a:t>
            </a:r>
            <a:r>
              <a:rPr lang="en-US" sz="2400"/>
              <a:t>(Supply)</a:t>
            </a:r>
            <a:r>
              <a:rPr lang="ar-SA" sz="2400"/>
              <a:t> عن رغبة و</a:t>
            </a:r>
            <a:r>
              <a:rPr lang="ar-BH" sz="2400"/>
              <a:t>استعداد المنتجين لتزويد السوق بالكميات المختلفة من السلعة استجابة لمستويات السعر السائدة في السوق، عند ثبات باقي العوامل المؤثرة في العرض.</a:t>
            </a:r>
            <a:endParaRPr lang="en-US" sz="2400"/>
          </a:p>
        </p:txBody>
      </p:sp>
      <p:sp>
        <p:nvSpPr>
          <p:cNvPr id="22531" name="WordArt 3"/>
          <p:cNvSpPr>
            <a:spLocks noChangeArrowheads="1" noChangeShapeType="1" noTextEdit="1"/>
          </p:cNvSpPr>
          <p:nvPr/>
        </p:nvSpPr>
        <p:spPr bwMode="auto">
          <a:xfrm>
            <a:off x="7512050" y="404813"/>
            <a:ext cx="2146300"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العرض</a:t>
            </a:r>
          </a:p>
        </p:txBody>
      </p:sp>
      <p:sp>
        <p:nvSpPr>
          <p:cNvPr id="22532" name="Text Box 4"/>
          <p:cNvSpPr txBox="1">
            <a:spLocks noChangeArrowheads="1"/>
          </p:cNvSpPr>
          <p:nvPr/>
        </p:nvSpPr>
        <p:spPr bwMode="auto">
          <a:xfrm>
            <a:off x="428229" y="5300664"/>
            <a:ext cx="9126934" cy="830997"/>
          </a:xfrm>
          <a:prstGeom prst="rect">
            <a:avLst/>
          </a:prstGeom>
          <a:noFill/>
          <a:ln w="9525">
            <a:noFill/>
            <a:miter lim="800000"/>
            <a:headEnd/>
            <a:tailEnd/>
          </a:ln>
          <a:effectLst/>
        </p:spPr>
        <p:txBody>
          <a:bodyPr>
            <a:spAutoFit/>
          </a:bodyPr>
          <a:lstStyle/>
          <a:p>
            <a:pPr algn="just" rtl="1">
              <a:spcBef>
                <a:spcPct val="50000"/>
              </a:spcBef>
            </a:pPr>
            <a:r>
              <a:rPr lang="ar-SA" sz="2400"/>
              <a:t>يمكننا تمثيل الأرقام الواردة بالجدول بيانياً بمنحنى العرض </a:t>
            </a:r>
            <a:r>
              <a:rPr lang="en-US" sz="2400"/>
              <a:t>(S)</a:t>
            </a:r>
            <a:r>
              <a:rPr lang="ar-SA" sz="2400"/>
              <a:t> الذي يتجه من أسفل جهة اليسار إلى أعلى جهة اليمين كما في </a:t>
            </a:r>
            <a:r>
              <a:rPr lang="ar-SA" sz="2400" b="1">
                <a:solidFill>
                  <a:srgbClr val="FD0903"/>
                </a:solidFill>
                <a:hlinkClick r:id="" action="ppaction://noaction"/>
              </a:rPr>
              <a:t>الشكل (</a:t>
            </a:r>
            <a:r>
              <a:rPr lang="ar-BH" sz="2400" b="1">
                <a:solidFill>
                  <a:srgbClr val="FD0903"/>
                </a:solidFill>
                <a:hlinkClick r:id="" action="ppaction://noaction"/>
              </a:rPr>
              <a:t>4-4)</a:t>
            </a:r>
            <a:r>
              <a:rPr lang="ar-BH" sz="2400"/>
              <a:t>.</a:t>
            </a:r>
            <a:endParaRPr lang="en-US" sz="2400"/>
          </a:p>
        </p:txBody>
      </p:sp>
      <p:sp>
        <p:nvSpPr>
          <p:cNvPr id="22533" name="WordArt 5"/>
          <p:cNvSpPr>
            <a:spLocks noChangeArrowheads="1" noChangeShapeType="1" noTextEdit="1"/>
          </p:cNvSpPr>
          <p:nvPr/>
        </p:nvSpPr>
        <p:spPr bwMode="auto">
          <a:xfrm>
            <a:off x="6669353" y="4508500"/>
            <a:ext cx="2988998"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منحنى العرض</a:t>
            </a:r>
          </a:p>
        </p:txBody>
      </p:sp>
      <p:sp>
        <p:nvSpPr>
          <p:cNvPr id="22534" name="Text Box 6"/>
          <p:cNvSpPr txBox="1">
            <a:spLocks noChangeArrowheads="1"/>
          </p:cNvSpPr>
          <p:nvPr/>
        </p:nvSpPr>
        <p:spPr bwMode="auto">
          <a:xfrm>
            <a:off x="428229" y="3470276"/>
            <a:ext cx="9126934" cy="830997"/>
          </a:xfrm>
          <a:prstGeom prst="rect">
            <a:avLst/>
          </a:prstGeom>
          <a:noFill/>
          <a:ln w="9525">
            <a:noFill/>
            <a:miter lim="800000"/>
            <a:headEnd/>
            <a:tailEnd/>
          </a:ln>
          <a:effectLst/>
        </p:spPr>
        <p:txBody>
          <a:bodyPr>
            <a:spAutoFit/>
          </a:bodyPr>
          <a:lstStyle/>
          <a:p>
            <a:pPr algn="just" rtl="1">
              <a:spcBef>
                <a:spcPct val="50000"/>
              </a:spcBef>
            </a:pPr>
            <a:r>
              <a:rPr lang="ar-BH" sz="2400"/>
              <a:t>هو جدول يضم مستويات مختلفة من أسعار السلعة أو الخدمة تقابلها الكميات المعروضة بواسطة المنتجين عند كل منها، كما في </a:t>
            </a:r>
            <a:r>
              <a:rPr lang="ar-BH" sz="2400" b="1">
                <a:solidFill>
                  <a:srgbClr val="FD0903"/>
                </a:solidFill>
                <a:hlinkClick r:id="" action="ppaction://noaction"/>
              </a:rPr>
              <a:t>الجدول (4-3)</a:t>
            </a:r>
            <a:r>
              <a:rPr lang="ar-BH" sz="2400"/>
              <a:t>.</a:t>
            </a:r>
            <a:endParaRPr lang="fr-MA" sz="2400"/>
          </a:p>
        </p:txBody>
      </p:sp>
      <p:sp>
        <p:nvSpPr>
          <p:cNvPr id="22535" name="WordArt 7"/>
          <p:cNvSpPr>
            <a:spLocks noChangeArrowheads="1" noChangeShapeType="1" noTextEdit="1"/>
          </p:cNvSpPr>
          <p:nvPr/>
        </p:nvSpPr>
        <p:spPr bwMode="auto">
          <a:xfrm>
            <a:off x="6669353" y="2565400"/>
            <a:ext cx="2988998"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جدول العرض</a:t>
            </a:r>
          </a:p>
        </p:txBody>
      </p:sp>
      <p:sp>
        <p:nvSpPr>
          <p:cNvPr id="22536" name="AutoShape 8">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735" name="Group 159"/>
          <p:cNvGraphicFramePr>
            <a:graphicFrameLocks noGrp="1"/>
          </p:cNvGraphicFramePr>
          <p:nvPr/>
        </p:nvGraphicFramePr>
        <p:xfrm>
          <a:off x="1286405" y="260351"/>
          <a:ext cx="7099299" cy="5607048"/>
        </p:xfrm>
        <a:graphic>
          <a:graphicData uri="http://schemas.openxmlformats.org/drawingml/2006/table">
            <a:tbl>
              <a:tblPr rtl="1"/>
              <a:tblGrid>
                <a:gridCol w="2366433"/>
                <a:gridCol w="2366433"/>
                <a:gridCol w="2366433"/>
              </a:tblGrid>
              <a:tr h="519454">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rPr>
                        <a:t>الجدول رقم</a:t>
                      </a:r>
                      <a:r>
                        <a:rPr kumimoji="0" lang="ar-BH" sz="24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rPr>
                        <a:t> (4-3</a:t>
                      </a:r>
                      <a:r>
                        <a:rPr kumimoji="0" lang="ar-SA" sz="24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rPr>
                        <a:t>): جدول العرض</a:t>
                      </a:r>
                      <a:endParaRPr kumimoji="0" lang="ar-SA" sz="2400" b="0" i="0" u="none" strike="noStrike" cap="none" normalizeH="0" baseline="0" dirty="0" smtClean="0">
                        <a:ln>
                          <a:noFill/>
                        </a:ln>
                        <a:solidFill>
                          <a:srgbClr val="FD0903"/>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c hMerge="1">
                  <a:txBody>
                    <a:bodyPr/>
                    <a:lstStyle/>
                    <a:p>
                      <a:pPr rtl="1"/>
                      <a:endParaRPr lang="ar-SA"/>
                    </a:p>
                  </a:txBody>
                  <a:tcPr/>
                </a:tc>
              </a:tr>
              <a:tr h="196809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النقاط</a:t>
                      </a:r>
                      <a:endParaRPr kumimoji="0" lang="ar-BH" sz="24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السعر </a:t>
                      </a:r>
                      <a:endParaRPr kumimoji="0" lang="ar-BH"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P</a:t>
                      </a:r>
                      <a:endParaRPr kumimoji="0" lang="en-US" sz="24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بالدينار</a:t>
                      </a:r>
                      <a:endParaRPr kumimoji="0" lang="ar-SA" sz="24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الكمية المعروضة</a:t>
                      </a:r>
                      <a:endPar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 </a:t>
                      </a: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Q</a:t>
                      </a:r>
                      <a:endParaRPr kumimoji="0" lang="en-US" sz="24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بالكيلوجرامات</a:t>
                      </a:r>
                      <a:endParaRPr kumimoji="0" lang="ar-SA" sz="24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2084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A</a:t>
                      </a:r>
                      <a:endParaRPr kumimoji="0" lang="en-US" sz="24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a:t>
                      </a:r>
                      <a:endParaRPr kumimoji="0" lang="en-US" sz="24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10</a:t>
                      </a:r>
                      <a:endParaRPr kumimoji="0" lang="en-US" sz="24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1945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B</a:t>
                      </a:r>
                      <a:endParaRPr kumimoji="0" lang="en-US" sz="24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2</a:t>
                      </a:r>
                      <a:endParaRPr kumimoji="0" lang="en-US" sz="24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20</a:t>
                      </a:r>
                      <a:endParaRPr kumimoji="0" lang="en-US" sz="24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1945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C</a:t>
                      </a:r>
                      <a:endParaRPr kumimoji="0" lang="en-US" sz="24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3</a:t>
                      </a:r>
                      <a:endParaRPr kumimoji="0" lang="en-US" sz="24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30</a:t>
                      </a:r>
                      <a:endParaRPr kumimoji="0" lang="en-US" sz="24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1945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D</a:t>
                      </a:r>
                      <a:endParaRPr kumimoji="0" lang="en-US" sz="24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4</a:t>
                      </a:r>
                      <a:endParaRPr kumimoji="0" lang="en-US" sz="24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40</a:t>
                      </a:r>
                      <a:endParaRPr kumimoji="0" lang="en-US" sz="24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2084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E</a:t>
                      </a:r>
                      <a:endParaRPr kumimoji="0" lang="en-US" sz="24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5</a:t>
                      </a:r>
                      <a:endParaRPr kumimoji="0" lang="en-US" sz="24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50</a:t>
                      </a:r>
                      <a:endParaRPr kumimoji="0" lang="en-US" sz="24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1945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F</a:t>
                      </a:r>
                      <a:endParaRPr kumimoji="0" lang="en-US" sz="24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6</a:t>
                      </a:r>
                      <a:endParaRPr kumimoji="0" lang="en-US" sz="24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60</a:t>
                      </a:r>
                      <a:endParaRPr kumimoji="0" lang="en-US" sz="24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
        <p:nvSpPr>
          <p:cNvPr id="24614" name="AutoShape 38">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Text Box 3"/>
          <p:cNvSpPr txBox="1">
            <a:spLocks noChangeArrowheads="1"/>
          </p:cNvSpPr>
          <p:nvPr/>
        </p:nvSpPr>
        <p:spPr bwMode="auto">
          <a:xfrm>
            <a:off x="5451740" y="2163764"/>
            <a:ext cx="765308" cy="592137"/>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E</a:t>
            </a:r>
            <a:endParaRPr lang="en-US" sz="3600"/>
          </a:p>
        </p:txBody>
      </p:sp>
      <p:sp>
        <p:nvSpPr>
          <p:cNvPr id="26628" name="Text Box 4"/>
          <p:cNvSpPr txBox="1">
            <a:spLocks noChangeArrowheads="1"/>
          </p:cNvSpPr>
          <p:nvPr/>
        </p:nvSpPr>
        <p:spPr bwMode="auto">
          <a:xfrm>
            <a:off x="3902208" y="3495676"/>
            <a:ext cx="765307" cy="588963"/>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A</a:t>
            </a:r>
            <a:endParaRPr lang="en-US" sz="3600"/>
          </a:p>
        </p:txBody>
      </p:sp>
      <p:sp>
        <p:nvSpPr>
          <p:cNvPr id="26629" name="Text Box 5"/>
          <p:cNvSpPr txBox="1">
            <a:spLocks noChangeArrowheads="1"/>
          </p:cNvSpPr>
          <p:nvPr/>
        </p:nvSpPr>
        <p:spPr bwMode="auto">
          <a:xfrm>
            <a:off x="2067190" y="2098675"/>
            <a:ext cx="608806" cy="414338"/>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  5</a:t>
            </a:r>
            <a:endParaRPr lang="en-US"/>
          </a:p>
        </p:txBody>
      </p:sp>
      <p:sp>
        <p:nvSpPr>
          <p:cNvPr id="26630" name="Line 6"/>
          <p:cNvSpPr>
            <a:spLocks noChangeShapeType="1"/>
          </p:cNvSpPr>
          <p:nvPr/>
        </p:nvSpPr>
        <p:spPr bwMode="auto">
          <a:xfrm>
            <a:off x="2739629" y="995363"/>
            <a:ext cx="15478" cy="3878262"/>
          </a:xfrm>
          <a:prstGeom prst="line">
            <a:avLst/>
          </a:prstGeom>
          <a:noFill/>
          <a:ln w="38100">
            <a:solidFill>
              <a:srgbClr val="000000"/>
            </a:solidFill>
            <a:round/>
            <a:headEnd/>
            <a:tailEnd/>
          </a:ln>
        </p:spPr>
        <p:txBody>
          <a:bodyPr/>
          <a:lstStyle/>
          <a:p>
            <a:endParaRPr lang="ar-SA"/>
          </a:p>
        </p:txBody>
      </p:sp>
      <p:sp>
        <p:nvSpPr>
          <p:cNvPr id="26631" name="Line 7"/>
          <p:cNvSpPr>
            <a:spLocks noChangeShapeType="1"/>
          </p:cNvSpPr>
          <p:nvPr/>
        </p:nvSpPr>
        <p:spPr bwMode="auto">
          <a:xfrm>
            <a:off x="2755107" y="4873625"/>
            <a:ext cx="4777581" cy="0"/>
          </a:xfrm>
          <a:prstGeom prst="line">
            <a:avLst/>
          </a:prstGeom>
          <a:noFill/>
          <a:ln w="38100">
            <a:solidFill>
              <a:srgbClr val="000000"/>
            </a:solidFill>
            <a:round/>
            <a:headEnd/>
            <a:tailEnd/>
          </a:ln>
          <a:effectLst/>
        </p:spPr>
        <p:txBody>
          <a:bodyPr/>
          <a:lstStyle/>
          <a:p>
            <a:endParaRPr lang="ar-SA"/>
          </a:p>
        </p:txBody>
      </p:sp>
      <p:sp>
        <p:nvSpPr>
          <p:cNvPr id="26632" name="Text Box 8"/>
          <p:cNvSpPr txBox="1">
            <a:spLocks noChangeArrowheads="1"/>
          </p:cNvSpPr>
          <p:nvPr/>
        </p:nvSpPr>
        <p:spPr bwMode="auto">
          <a:xfrm>
            <a:off x="7377906" y="4575175"/>
            <a:ext cx="765308" cy="592138"/>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endParaRPr lang="en-US" sz="3600"/>
          </a:p>
        </p:txBody>
      </p:sp>
      <p:sp>
        <p:nvSpPr>
          <p:cNvPr id="26633" name="Line 9"/>
          <p:cNvSpPr>
            <a:spLocks noChangeShapeType="1"/>
          </p:cNvSpPr>
          <p:nvPr/>
        </p:nvSpPr>
        <p:spPr bwMode="auto">
          <a:xfrm>
            <a:off x="2755107" y="2312988"/>
            <a:ext cx="2866893" cy="0"/>
          </a:xfrm>
          <a:prstGeom prst="line">
            <a:avLst/>
          </a:prstGeom>
          <a:noFill/>
          <a:ln w="28575">
            <a:solidFill>
              <a:srgbClr val="000000"/>
            </a:solidFill>
            <a:prstDash val="dashDot"/>
            <a:round/>
            <a:headEnd/>
            <a:tailEnd/>
          </a:ln>
        </p:spPr>
        <p:txBody>
          <a:bodyPr/>
          <a:lstStyle/>
          <a:p>
            <a:endParaRPr lang="ar-SA"/>
          </a:p>
        </p:txBody>
      </p:sp>
      <p:sp>
        <p:nvSpPr>
          <p:cNvPr id="26634" name="Line 10"/>
          <p:cNvSpPr>
            <a:spLocks noChangeShapeType="1"/>
          </p:cNvSpPr>
          <p:nvPr/>
        </p:nvSpPr>
        <p:spPr bwMode="auto">
          <a:xfrm>
            <a:off x="4093104" y="3692525"/>
            <a:ext cx="0" cy="1181100"/>
          </a:xfrm>
          <a:prstGeom prst="line">
            <a:avLst/>
          </a:prstGeom>
          <a:noFill/>
          <a:ln w="28575">
            <a:solidFill>
              <a:srgbClr val="000000"/>
            </a:solidFill>
            <a:prstDash val="dashDot"/>
            <a:round/>
            <a:headEnd/>
            <a:tailEnd/>
          </a:ln>
        </p:spPr>
        <p:txBody>
          <a:bodyPr/>
          <a:lstStyle/>
          <a:p>
            <a:endParaRPr lang="ar-SA"/>
          </a:p>
        </p:txBody>
      </p:sp>
      <p:sp>
        <p:nvSpPr>
          <p:cNvPr id="26635" name="Line 11"/>
          <p:cNvSpPr>
            <a:spLocks noChangeShapeType="1"/>
          </p:cNvSpPr>
          <p:nvPr/>
        </p:nvSpPr>
        <p:spPr bwMode="auto">
          <a:xfrm>
            <a:off x="2755107" y="3692525"/>
            <a:ext cx="1337998" cy="0"/>
          </a:xfrm>
          <a:prstGeom prst="line">
            <a:avLst/>
          </a:prstGeom>
          <a:noFill/>
          <a:ln w="28575">
            <a:solidFill>
              <a:srgbClr val="000000"/>
            </a:solidFill>
            <a:prstDash val="dashDot"/>
            <a:round/>
            <a:headEnd/>
            <a:tailEnd/>
          </a:ln>
        </p:spPr>
        <p:txBody>
          <a:bodyPr/>
          <a:lstStyle/>
          <a:p>
            <a:endParaRPr lang="ar-SA"/>
          </a:p>
        </p:txBody>
      </p:sp>
      <p:sp>
        <p:nvSpPr>
          <p:cNvPr id="26636" name="Line 12"/>
          <p:cNvSpPr>
            <a:spLocks noChangeShapeType="1"/>
          </p:cNvSpPr>
          <p:nvPr/>
        </p:nvSpPr>
        <p:spPr bwMode="auto">
          <a:xfrm>
            <a:off x="5622000" y="2312989"/>
            <a:ext cx="0" cy="2560637"/>
          </a:xfrm>
          <a:prstGeom prst="line">
            <a:avLst/>
          </a:prstGeom>
          <a:noFill/>
          <a:ln w="28575">
            <a:solidFill>
              <a:srgbClr val="000000"/>
            </a:solidFill>
            <a:prstDash val="dashDot"/>
            <a:round/>
            <a:headEnd/>
            <a:tailEnd/>
          </a:ln>
        </p:spPr>
        <p:txBody>
          <a:bodyPr/>
          <a:lstStyle/>
          <a:p>
            <a:endParaRPr lang="ar-SA"/>
          </a:p>
        </p:txBody>
      </p:sp>
      <p:sp>
        <p:nvSpPr>
          <p:cNvPr id="26637" name="Text Box 13"/>
          <p:cNvSpPr txBox="1">
            <a:spLocks noChangeArrowheads="1"/>
          </p:cNvSpPr>
          <p:nvPr/>
        </p:nvSpPr>
        <p:spPr bwMode="auto">
          <a:xfrm>
            <a:off x="685800" y="5181601"/>
            <a:ext cx="8267039" cy="990600"/>
          </a:xfrm>
          <a:prstGeom prst="rect">
            <a:avLst/>
          </a:prstGeom>
          <a:noFill/>
          <a:ln w="28575">
            <a:solidFill>
              <a:srgbClr val="000000"/>
            </a:solidFill>
            <a:miter lim="800000"/>
            <a:headEnd/>
            <a:tailEnd/>
          </a:ln>
        </p:spPr>
        <p:txBody>
          <a:bodyPr/>
          <a:lstStyle/>
          <a:p>
            <a:pPr algn="just" rtl="1"/>
            <a:r>
              <a:rPr lang="ar-SA" altLang="zh-CN" sz="2400" b="1">
                <a:solidFill>
                  <a:srgbClr val="FF6600"/>
                </a:solidFill>
                <a:latin typeface="Times New Roman" pitchFamily="18" charset="0"/>
                <a:ea typeface="SimSun" pitchFamily="2" charset="-122"/>
                <a:cs typeface="Times New Roman" pitchFamily="18" charset="0"/>
              </a:rPr>
              <a:t>الشكل رقم (</a:t>
            </a:r>
            <a:r>
              <a:rPr lang="ar-BH" altLang="zh-CN" sz="2400" b="1">
                <a:solidFill>
                  <a:srgbClr val="FF6600"/>
                </a:solidFill>
                <a:latin typeface="Times New Roman" pitchFamily="18" charset="0"/>
                <a:ea typeface="SimSun" pitchFamily="2" charset="-122"/>
                <a:cs typeface="Times New Roman" pitchFamily="18" charset="0"/>
              </a:rPr>
              <a:t>4</a:t>
            </a:r>
            <a:r>
              <a:rPr lang="ar-SA" altLang="zh-CN" sz="2400" b="1">
                <a:solidFill>
                  <a:srgbClr val="FF6600"/>
                </a:solidFill>
                <a:latin typeface="Times New Roman" pitchFamily="18" charset="0"/>
                <a:ea typeface="SimSun" pitchFamily="2" charset="-122"/>
                <a:cs typeface="Times New Roman" pitchFamily="18" charset="0"/>
              </a:rPr>
              <a:t>-4):</a:t>
            </a:r>
            <a:r>
              <a:rPr lang="ar-SA" altLang="zh-CN" sz="2400" b="1">
                <a:latin typeface="Times New Roman" pitchFamily="18" charset="0"/>
                <a:ea typeface="SimSun" pitchFamily="2" charset="-122"/>
                <a:cs typeface="Times New Roman" pitchFamily="18" charset="0"/>
              </a:rPr>
              <a:t> </a:t>
            </a:r>
            <a:r>
              <a:rPr lang="ar-SA" altLang="zh-CN" sz="2400">
                <a:latin typeface="Times New Roman" pitchFamily="18" charset="0"/>
                <a:ea typeface="SimSun" pitchFamily="2" charset="-122"/>
                <a:cs typeface="Times New Roman" pitchFamily="18" charset="0"/>
              </a:rPr>
              <a:t>يصور منحنى العرض العلاقة الموجبة بين السعر والكمية المعروضة، حيث تؤدي زيادة (نقصان) السعر إلى زيادة (نقصان) الكمية المعروضة. </a:t>
            </a:r>
            <a:endParaRPr lang="en-US" sz="3600">
              <a:ea typeface="SimSun" pitchFamily="2" charset="-122"/>
              <a:cs typeface="Times New Roman" pitchFamily="18" charset="0"/>
            </a:endParaRPr>
          </a:p>
        </p:txBody>
      </p:sp>
      <p:sp>
        <p:nvSpPr>
          <p:cNvPr id="26638" name="Text Box 14"/>
          <p:cNvSpPr txBox="1">
            <a:spLocks noChangeArrowheads="1"/>
          </p:cNvSpPr>
          <p:nvPr/>
        </p:nvSpPr>
        <p:spPr bwMode="auto">
          <a:xfrm>
            <a:off x="2357835" y="404813"/>
            <a:ext cx="763588" cy="5905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sz="3600"/>
          </a:p>
        </p:txBody>
      </p:sp>
      <p:sp>
        <p:nvSpPr>
          <p:cNvPr id="26639" name="Line 15"/>
          <p:cNvSpPr>
            <a:spLocks noChangeShapeType="1"/>
          </p:cNvSpPr>
          <p:nvPr/>
        </p:nvSpPr>
        <p:spPr bwMode="auto">
          <a:xfrm flipV="1">
            <a:off x="3312319" y="1306514"/>
            <a:ext cx="3436144" cy="3038475"/>
          </a:xfrm>
          <a:prstGeom prst="line">
            <a:avLst/>
          </a:prstGeom>
          <a:noFill/>
          <a:ln w="28575">
            <a:solidFill>
              <a:srgbClr val="000000"/>
            </a:solidFill>
            <a:round/>
            <a:headEnd/>
            <a:tailEnd/>
          </a:ln>
        </p:spPr>
        <p:txBody>
          <a:bodyPr/>
          <a:lstStyle/>
          <a:p>
            <a:endParaRPr lang="ar-SA"/>
          </a:p>
        </p:txBody>
      </p:sp>
      <p:sp>
        <p:nvSpPr>
          <p:cNvPr id="26640" name="Text Box 16"/>
          <p:cNvSpPr txBox="1">
            <a:spLocks noChangeArrowheads="1"/>
          </p:cNvSpPr>
          <p:nvPr/>
        </p:nvSpPr>
        <p:spPr bwMode="auto">
          <a:xfrm>
            <a:off x="6524890" y="900114"/>
            <a:ext cx="765308" cy="592137"/>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endParaRPr lang="en-US" sz="3600"/>
          </a:p>
        </p:txBody>
      </p:sp>
      <p:sp>
        <p:nvSpPr>
          <p:cNvPr id="26641" name="Text Box 17"/>
          <p:cNvSpPr txBox="1">
            <a:spLocks noChangeArrowheads="1"/>
          </p:cNvSpPr>
          <p:nvPr/>
        </p:nvSpPr>
        <p:spPr bwMode="auto">
          <a:xfrm>
            <a:off x="2067190" y="3486150"/>
            <a:ext cx="608806" cy="414338"/>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  1</a:t>
            </a:r>
            <a:endParaRPr lang="en-US"/>
          </a:p>
        </p:txBody>
      </p:sp>
      <p:sp>
        <p:nvSpPr>
          <p:cNvPr id="26642" name="Text Box 18"/>
          <p:cNvSpPr txBox="1">
            <a:spLocks noChangeArrowheads="1"/>
          </p:cNvSpPr>
          <p:nvPr/>
        </p:nvSpPr>
        <p:spPr bwMode="auto">
          <a:xfrm>
            <a:off x="5026951" y="4819650"/>
            <a:ext cx="858176" cy="414338"/>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  50</a:t>
            </a:r>
            <a:endParaRPr lang="en-US"/>
          </a:p>
        </p:txBody>
      </p:sp>
      <p:sp>
        <p:nvSpPr>
          <p:cNvPr id="26643" name="Text Box 19"/>
          <p:cNvSpPr txBox="1">
            <a:spLocks noChangeArrowheads="1"/>
          </p:cNvSpPr>
          <p:nvPr/>
        </p:nvSpPr>
        <p:spPr bwMode="auto">
          <a:xfrm>
            <a:off x="3513535" y="4811714"/>
            <a:ext cx="858176" cy="414337"/>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10</a:t>
            </a:r>
            <a:endParaRPr lang="en-US"/>
          </a:p>
        </p:txBody>
      </p:sp>
      <p:sp>
        <p:nvSpPr>
          <p:cNvPr id="26644" name="AutoShape 20">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428229" y="1125538"/>
            <a:ext cx="9126934" cy="1200329"/>
          </a:xfrm>
          <a:prstGeom prst="rect">
            <a:avLst/>
          </a:prstGeom>
          <a:noFill/>
          <a:ln w="9525">
            <a:noFill/>
            <a:miter lim="800000"/>
            <a:headEnd/>
            <a:tailEnd/>
          </a:ln>
          <a:effectLst/>
        </p:spPr>
        <p:txBody>
          <a:bodyPr>
            <a:spAutoFit/>
          </a:bodyPr>
          <a:lstStyle/>
          <a:p>
            <a:pPr algn="just" rtl="1">
              <a:spcBef>
                <a:spcPct val="50000"/>
              </a:spcBef>
            </a:pPr>
            <a:r>
              <a:rPr lang="ar-SA" sz="2400"/>
              <a:t>ينص قانون العرض </a:t>
            </a:r>
            <a:r>
              <a:rPr lang="en-US" sz="2400"/>
              <a:t>(The Law of Supply)</a:t>
            </a:r>
            <a:r>
              <a:rPr lang="ar-SA" sz="2400"/>
              <a:t> على أن المنتجون يعرضون كميات أكبر من السلعة عند زيادة السعر، وكميات أقل عند </a:t>
            </a:r>
            <a:r>
              <a:rPr lang="ar-BH" sz="2400"/>
              <a:t>انخفاض السعر، وذلك عندما تكون باقي العوامل المؤثرة في العرض ثابتة دون تغيير.</a:t>
            </a:r>
            <a:endParaRPr lang="en-US" sz="2400"/>
          </a:p>
        </p:txBody>
      </p:sp>
      <p:sp>
        <p:nvSpPr>
          <p:cNvPr id="28675" name="WordArt 3"/>
          <p:cNvSpPr>
            <a:spLocks noChangeArrowheads="1" noChangeShapeType="1" noTextEdit="1"/>
          </p:cNvSpPr>
          <p:nvPr/>
        </p:nvSpPr>
        <p:spPr bwMode="auto">
          <a:xfrm>
            <a:off x="6512852" y="333375"/>
            <a:ext cx="3145498"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قانون العرض</a:t>
            </a:r>
          </a:p>
        </p:txBody>
      </p:sp>
      <p:sp>
        <p:nvSpPr>
          <p:cNvPr id="28676" name="WordArt 4"/>
          <p:cNvSpPr>
            <a:spLocks noChangeArrowheads="1" noChangeShapeType="1" noTextEdit="1"/>
          </p:cNvSpPr>
          <p:nvPr/>
        </p:nvSpPr>
        <p:spPr bwMode="auto">
          <a:xfrm>
            <a:off x="5030392" y="2420938"/>
            <a:ext cx="4548848"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العوامل المحددة للعرض</a:t>
            </a:r>
          </a:p>
        </p:txBody>
      </p:sp>
      <p:sp>
        <p:nvSpPr>
          <p:cNvPr id="28677" name="Text Box 5"/>
          <p:cNvSpPr txBox="1">
            <a:spLocks noChangeArrowheads="1"/>
          </p:cNvSpPr>
          <p:nvPr/>
        </p:nvSpPr>
        <p:spPr bwMode="auto">
          <a:xfrm>
            <a:off x="6669352" y="3213100"/>
            <a:ext cx="2808420" cy="457200"/>
          </a:xfrm>
          <a:prstGeom prst="rect">
            <a:avLst/>
          </a:prstGeom>
          <a:noFill/>
          <a:ln w="9525">
            <a:noFill/>
            <a:miter lim="800000"/>
            <a:headEnd/>
            <a:tailEnd/>
          </a:ln>
          <a:effectLst/>
        </p:spPr>
        <p:txBody>
          <a:bodyPr>
            <a:spAutoFit/>
          </a:bodyPr>
          <a:lstStyle/>
          <a:p>
            <a:pPr marL="342900" indent="-342900" algn="just" rtl="1">
              <a:spcBef>
                <a:spcPct val="50000"/>
              </a:spcBef>
            </a:pPr>
            <a:r>
              <a:rPr lang="ar-BH" sz="2400">
                <a:cs typeface="Arabic Transparent" pitchFamily="2" charset="-78"/>
              </a:rPr>
              <a:t>1. سعر السلعة</a:t>
            </a:r>
            <a:endParaRPr lang="fr-MA" sz="2400">
              <a:cs typeface="Arabic Transparent" pitchFamily="2" charset="-78"/>
            </a:endParaRPr>
          </a:p>
        </p:txBody>
      </p:sp>
      <p:sp>
        <p:nvSpPr>
          <p:cNvPr id="28678" name="Text Box 6"/>
          <p:cNvSpPr txBox="1">
            <a:spLocks noChangeArrowheads="1"/>
          </p:cNvSpPr>
          <p:nvPr/>
        </p:nvSpPr>
        <p:spPr bwMode="auto">
          <a:xfrm>
            <a:off x="6045068" y="3644900"/>
            <a:ext cx="3432704" cy="457200"/>
          </a:xfrm>
          <a:prstGeom prst="rect">
            <a:avLst/>
          </a:prstGeom>
          <a:noFill/>
          <a:ln w="9525">
            <a:noFill/>
            <a:miter lim="800000"/>
            <a:headEnd/>
            <a:tailEnd/>
          </a:ln>
          <a:effectLst/>
        </p:spPr>
        <p:txBody>
          <a:bodyPr>
            <a:spAutoFit/>
          </a:bodyPr>
          <a:lstStyle/>
          <a:p>
            <a:pPr marL="342900" indent="-342900" algn="just" rtl="1">
              <a:spcBef>
                <a:spcPct val="50000"/>
              </a:spcBef>
            </a:pPr>
            <a:r>
              <a:rPr lang="ar-BH" sz="2400">
                <a:cs typeface="Arabic Transparent" pitchFamily="2" charset="-78"/>
              </a:rPr>
              <a:t>2. أسعار مدخلات الإنتاج</a:t>
            </a:r>
            <a:endParaRPr lang="fr-MA" sz="2400">
              <a:cs typeface="Arabic Transparent" pitchFamily="2" charset="-78"/>
            </a:endParaRPr>
          </a:p>
        </p:txBody>
      </p:sp>
      <p:sp>
        <p:nvSpPr>
          <p:cNvPr id="28679" name="Text Box 7"/>
          <p:cNvSpPr txBox="1">
            <a:spLocks noChangeArrowheads="1"/>
          </p:cNvSpPr>
          <p:nvPr/>
        </p:nvSpPr>
        <p:spPr bwMode="auto">
          <a:xfrm>
            <a:off x="6045068" y="4076700"/>
            <a:ext cx="3432704" cy="457200"/>
          </a:xfrm>
          <a:prstGeom prst="rect">
            <a:avLst/>
          </a:prstGeom>
          <a:noFill/>
          <a:ln w="9525">
            <a:noFill/>
            <a:miter lim="800000"/>
            <a:headEnd/>
            <a:tailEnd/>
          </a:ln>
          <a:effectLst/>
        </p:spPr>
        <p:txBody>
          <a:bodyPr>
            <a:spAutoFit/>
          </a:bodyPr>
          <a:lstStyle/>
          <a:p>
            <a:pPr marL="342900" indent="-342900" algn="just" rtl="1">
              <a:spcBef>
                <a:spcPct val="50000"/>
              </a:spcBef>
            </a:pPr>
            <a:r>
              <a:rPr lang="ar-BH" sz="2400">
                <a:cs typeface="Arabic Transparent" pitchFamily="2" charset="-78"/>
              </a:rPr>
              <a:t>3. التقدم التقني</a:t>
            </a:r>
            <a:endParaRPr lang="fr-MA" sz="2400">
              <a:cs typeface="Arabic Transparent" pitchFamily="2" charset="-78"/>
            </a:endParaRPr>
          </a:p>
        </p:txBody>
      </p:sp>
      <p:sp>
        <p:nvSpPr>
          <p:cNvPr id="28680" name="Text Box 8"/>
          <p:cNvSpPr txBox="1">
            <a:spLocks noChangeArrowheads="1"/>
          </p:cNvSpPr>
          <p:nvPr/>
        </p:nvSpPr>
        <p:spPr bwMode="auto">
          <a:xfrm>
            <a:off x="6045068" y="4508500"/>
            <a:ext cx="3432704" cy="457200"/>
          </a:xfrm>
          <a:prstGeom prst="rect">
            <a:avLst/>
          </a:prstGeom>
          <a:noFill/>
          <a:ln w="9525">
            <a:noFill/>
            <a:miter lim="800000"/>
            <a:headEnd/>
            <a:tailEnd/>
          </a:ln>
          <a:effectLst/>
        </p:spPr>
        <p:txBody>
          <a:bodyPr>
            <a:spAutoFit/>
          </a:bodyPr>
          <a:lstStyle/>
          <a:p>
            <a:pPr marL="342900" indent="-342900" algn="just" rtl="1">
              <a:spcBef>
                <a:spcPct val="50000"/>
              </a:spcBef>
            </a:pPr>
            <a:r>
              <a:rPr lang="ar-BH" sz="2400" b="1">
                <a:cs typeface="Arabic Transparent" pitchFamily="2" charset="-78"/>
              </a:rPr>
              <a:t>4. أسعار السلع الأخرى:</a:t>
            </a:r>
            <a:endParaRPr lang="fr-MA" sz="2400" b="1">
              <a:cs typeface="Arabic Transparent" pitchFamily="2" charset="-78"/>
            </a:endParaRPr>
          </a:p>
        </p:txBody>
      </p:sp>
      <p:sp>
        <p:nvSpPr>
          <p:cNvPr id="28681" name="WordArt 9"/>
          <p:cNvSpPr>
            <a:spLocks noChangeArrowheads="1" noChangeShapeType="1" noTextEdit="1"/>
          </p:cNvSpPr>
          <p:nvPr/>
        </p:nvSpPr>
        <p:spPr bwMode="auto">
          <a:xfrm>
            <a:off x="5257800" y="4876800"/>
            <a:ext cx="3123142" cy="649287"/>
          </a:xfrm>
          <a:prstGeom prst="rect">
            <a:avLst/>
          </a:prstGeom>
        </p:spPr>
        <p:txBody>
          <a:bodyPr wrap="none" fromWordArt="1">
            <a:prstTxWarp prst="textPlain">
              <a:avLst>
                <a:gd name="adj" fmla="val 50000"/>
              </a:avLst>
            </a:prstTxWarp>
          </a:bodyPr>
          <a:lstStyle/>
          <a:p>
            <a:pPr algn="ctr" rtl="1"/>
            <a:r>
              <a:rPr lang="ar-SA" sz="3600" kern="10" dirty="0">
                <a:ln w="9525">
                  <a:solidFill>
                    <a:srgbClr val="FF6600"/>
                  </a:solidFill>
                  <a:round/>
                  <a:headEnd/>
                  <a:tailEnd/>
                </a:ln>
                <a:solidFill>
                  <a:srgbClr val="FF6600"/>
                </a:solidFill>
                <a:cs typeface="Arabic Transparent"/>
              </a:rPr>
              <a:t>السلع البديلة في الإنتاج</a:t>
            </a:r>
          </a:p>
        </p:txBody>
      </p:sp>
      <p:sp>
        <p:nvSpPr>
          <p:cNvPr id="28682" name="WordArt 10"/>
          <p:cNvSpPr>
            <a:spLocks noChangeArrowheads="1" noChangeShapeType="1" noTextEdit="1"/>
          </p:cNvSpPr>
          <p:nvPr/>
        </p:nvSpPr>
        <p:spPr bwMode="auto">
          <a:xfrm>
            <a:off x="1447800" y="4800600"/>
            <a:ext cx="3123142" cy="649287"/>
          </a:xfrm>
          <a:prstGeom prst="rect">
            <a:avLst/>
          </a:prstGeom>
        </p:spPr>
        <p:txBody>
          <a:bodyPr wrap="none" fromWordArt="1">
            <a:prstTxWarp prst="textPlain">
              <a:avLst>
                <a:gd name="adj" fmla="val 50000"/>
              </a:avLst>
            </a:prstTxWarp>
          </a:bodyPr>
          <a:lstStyle/>
          <a:p>
            <a:pPr algn="ctr" rtl="1"/>
            <a:r>
              <a:rPr lang="ar-SA" sz="3600" kern="10" dirty="0">
                <a:ln w="9525">
                  <a:solidFill>
                    <a:srgbClr val="FF6600"/>
                  </a:solidFill>
                  <a:round/>
                  <a:headEnd/>
                  <a:tailEnd/>
                </a:ln>
                <a:solidFill>
                  <a:srgbClr val="FF6600"/>
                </a:solidFill>
                <a:cs typeface="Arabic Transparent"/>
              </a:rPr>
              <a:t>و  السلع المتكاملة في الإنتاج</a:t>
            </a:r>
          </a:p>
        </p:txBody>
      </p:sp>
      <p:sp>
        <p:nvSpPr>
          <p:cNvPr id="28683" name="Text Box 11"/>
          <p:cNvSpPr txBox="1">
            <a:spLocks noChangeArrowheads="1"/>
          </p:cNvSpPr>
          <p:nvPr/>
        </p:nvSpPr>
        <p:spPr bwMode="auto">
          <a:xfrm>
            <a:off x="6019800" y="5486400"/>
            <a:ext cx="3432704" cy="457200"/>
          </a:xfrm>
          <a:prstGeom prst="rect">
            <a:avLst/>
          </a:prstGeom>
          <a:noFill/>
          <a:ln w="9525">
            <a:noFill/>
            <a:miter lim="800000"/>
            <a:headEnd/>
            <a:tailEnd/>
          </a:ln>
          <a:effectLst/>
        </p:spPr>
        <p:txBody>
          <a:bodyPr>
            <a:spAutoFit/>
          </a:bodyPr>
          <a:lstStyle/>
          <a:p>
            <a:pPr marL="342900" indent="-342900" algn="just" rtl="1">
              <a:spcBef>
                <a:spcPct val="50000"/>
              </a:spcBef>
            </a:pPr>
            <a:r>
              <a:rPr lang="ar-BH" sz="2400" dirty="0">
                <a:cs typeface="Arabic Transparent" pitchFamily="2" charset="-78"/>
              </a:rPr>
              <a:t>5. توقعات المنتجين</a:t>
            </a:r>
            <a:endParaRPr lang="fr-MA" sz="2400" dirty="0">
              <a:cs typeface="Arabic Transparent" pitchFamily="2" charset="-78"/>
            </a:endParaRPr>
          </a:p>
        </p:txBody>
      </p:sp>
      <p:sp>
        <p:nvSpPr>
          <p:cNvPr id="28684" name="Text Box 12"/>
          <p:cNvSpPr txBox="1">
            <a:spLocks noChangeArrowheads="1"/>
          </p:cNvSpPr>
          <p:nvPr/>
        </p:nvSpPr>
        <p:spPr bwMode="auto">
          <a:xfrm>
            <a:off x="3505200" y="5562600"/>
            <a:ext cx="3432704" cy="457200"/>
          </a:xfrm>
          <a:prstGeom prst="rect">
            <a:avLst/>
          </a:prstGeom>
          <a:noFill/>
          <a:ln w="9525">
            <a:noFill/>
            <a:miter lim="800000"/>
            <a:headEnd/>
            <a:tailEnd/>
          </a:ln>
          <a:effectLst/>
        </p:spPr>
        <p:txBody>
          <a:bodyPr>
            <a:spAutoFit/>
          </a:bodyPr>
          <a:lstStyle/>
          <a:p>
            <a:pPr marL="342900" indent="-342900" algn="just" rtl="1">
              <a:spcBef>
                <a:spcPct val="50000"/>
              </a:spcBef>
            </a:pPr>
            <a:r>
              <a:rPr lang="ar-BH" sz="2400" dirty="0">
                <a:cs typeface="Arabic Transparent" pitchFamily="2" charset="-78"/>
              </a:rPr>
              <a:t>6. عدد المنتجين</a:t>
            </a:r>
            <a:endParaRPr lang="fr-MA" sz="2400" dirty="0">
              <a:cs typeface="Arabic Transparent" pitchFamily="2" charset="-78"/>
            </a:endParaRPr>
          </a:p>
        </p:txBody>
      </p:sp>
      <p:sp>
        <p:nvSpPr>
          <p:cNvPr id="28685" name="AutoShape 13">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428229" y="1382713"/>
            <a:ext cx="9126934" cy="1200329"/>
          </a:xfrm>
          <a:prstGeom prst="rect">
            <a:avLst/>
          </a:prstGeom>
          <a:noFill/>
          <a:ln w="9525">
            <a:noFill/>
            <a:miter lim="800000"/>
            <a:headEnd/>
            <a:tailEnd/>
          </a:ln>
          <a:effectLst/>
        </p:spPr>
        <p:txBody>
          <a:bodyPr>
            <a:spAutoFit/>
          </a:bodyPr>
          <a:lstStyle/>
          <a:p>
            <a:pPr algn="just" rtl="1">
              <a:spcBef>
                <a:spcPct val="50000"/>
              </a:spcBef>
            </a:pPr>
            <a:r>
              <a:rPr lang="ar-BH" sz="2400" b="1"/>
              <a:t>التغير في الكمية المعروضة :</a:t>
            </a:r>
            <a:r>
              <a:rPr lang="ar-BH" sz="2400"/>
              <a:t> ينشأ التغير في الكمية المعروضة نتيجة للتغير في سعر السلعة ذاتها، ويصور بيانياً بالتحرك على طول منحنى العرض من نقطة إلى أخرى، كما في </a:t>
            </a:r>
            <a:r>
              <a:rPr lang="ar-BH" sz="2400" b="1">
                <a:solidFill>
                  <a:srgbClr val="FD0903"/>
                </a:solidFill>
                <a:hlinkClick r:id="" action="ppaction://noaction"/>
              </a:rPr>
              <a:t>الشكل (4-5)</a:t>
            </a:r>
            <a:r>
              <a:rPr lang="ar-BH" sz="2400"/>
              <a:t>.</a:t>
            </a:r>
            <a:endParaRPr lang="fr-MA" sz="2400"/>
          </a:p>
        </p:txBody>
      </p:sp>
      <p:sp>
        <p:nvSpPr>
          <p:cNvPr id="30723" name="WordArt 3"/>
          <p:cNvSpPr>
            <a:spLocks noChangeArrowheads="1" noChangeShapeType="1" noTextEdit="1"/>
          </p:cNvSpPr>
          <p:nvPr/>
        </p:nvSpPr>
        <p:spPr bwMode="auto">
          <a:xfrm>
            <a:off x="2349236" y="374651"/>
            <a:ext cx="7309115" cy="830263"/>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التغير في الكمية المعروضة والتغير في العرض</a:t>
            </a:r>
          </a:p>
        </p:txBody>
      </p:sp>
      <p:sp>
        <p:nvSpPr>
          <p:cNvPr id="30724" name="Text Box 4"/>
          <p:cNvSpPr txBox="1">
            <a:spLocks noChangeArrowheads="1"/>
          </p:cNvSpPr>
          <p:nvPr/>
        </p:nvSpPr>
        <p:spPr bwMode="auto">
          <a:xfrm>
            <a:off x="428229" y="2749550"/>
            <a:ext cx="9126934" cy="1200329"/>
          </a:xfrm>
          <a:prstGeom prst="rect">
            <a:avLst/>
          </a:prstGeom>
          <a:noFill/>
          <a:ln w="9525">
            <a:noFill/>
            <a:miter lim="800000"/>
            <a:headEnd/>
            <a:tailEnd/>
          </a:ln>
          <a:effectLst/>
        </p:spPr>
        <p:txBody>
          <a:bodyPr>
            <a:spAutoFit/>
          </a:bodyPr>
          <a:lstStyle/>
          <a:p>
            <a:pPr algn="just" rtl="1">
              <a:spcBef>
                <a:spcPct val="50000"/>
              </a:spcBef>
            </a:pPr>
            <a:r>
              <a:rPr lang="ar-BH" sz="2400" b="1"/>
              <a:t>التغير في العرض :</a:t>
            </a:r>
            <a:r>
              <a:rPr lang="ar-BH" sz="2400"/>
              <a:t> ينشأ التغير في العرض عن التغير في أحد العوامل الأخرى المؤثرة في العرض بخلاف سعر السلعة ذاتها. ويؤدي إلى انتقال منحنى العرض بأكمله إلى اليسار في حالة انخفاض العرض.</a:t>
            </a:r>
            <a:endParaRPr lang="fr-MA" sz="2400"/>
          </a:p>
        </p:txBody>
      </p:sp>
      <p:sp>
        <p:nvSpPr>
          <p:cNvPr id="30725" name="Text Box 5"/>
          <p:cNvSpPr txBox="1">
            <a:spLocks noChangeArrowheads="1"/>
          </p:cNvSpPr>
          <p:nvPr/>
        </p:nvSpPr>
        <p:spPr bwMode="auto">
          <a:xfrm>
            <a:off x="350838" y="5199064"/>
            <a:ext cx="9126935" cy="830997"/>
          </a:xfrm>
          <a:prstGeom prst="rect">
            <a:avLst/>
          </a:prstGeom>
          <a:noFill/>
          <a:ln w="9525">
            <a:noFill/>
            <a:miter lim="800000"/>
            <a:headEnd/>
            <a:tailEnd/>
          </a:ln>
          <a:effectLst/>
        </p:spPr>
        <p:txBody>
          <a:bodyPr>
            <a:spAutoFit/>
          </a:bodyPr>
          <a:lstStyle/>
          <a:p>
            <a:pPr algn="just" rtl="1">
              <a:spcBef>
                <a:spcPct val="50000"/>
              </a:spcBef>
            </a:pPr>
            <a:r>
              <a:rPr lang="ar-BH" sz="2400"/>
              <a:t>يتحقق توازن السوق عندما تكون الكمية المطلوبة وحدات مساوية للكمية المعروضة تماماً، عند سعر توازن السوق، كما في </a:t>
            </a:r>
            <a:r>
              <a:rPr lang="ar-BH" sz="2400" b="1">
                <a:solidFill>
                  <a:srgbClr val="FD0903"/>
                </a:solidFill>
                <a:hlinkClick r:id="" action="ppaction://noaction"/>
              </a:rPr>
              <a:t>الشكل (4-6)</a:t>
            </a:r>
            <a:r>
              <a:rPr lang="ar-BH" sz="2400"/>
              <a:t>.</a:t>
            </a:r>
            <a:endParaRPr lang="fr-MA" sz="2400"/>
          </a:p>
        </p:txBody>
      </p:sp>
      <p:sp>
        <p:nvSpPr>
          <p:cNvPr id="30726" name="WordArt 6"/>
          <p:cNvSpPr>
            <a:spLocks noChangeArrowheads="1" noChangeShapeType="1" noTextEdit="1"/>
          </p:cNvSpPr>
          <p:nvPr/>
        </p:nvSpPr>
        <p:spPr bwMode="auto">
          <a:xfrm>
            <a:off x="6746743" y="4191000"/>
            <a:ext cx="2834217"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توازن السوق</a:t>
            </a:r>
          </a:p>
        </p:txBody>
      </p:sp>
      <p:sp>
        <p:nvSpPr>
          <p:cNvPr id="30727" name="AutoShape 7">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Line 3"/>
          <p:cNvSpPr>
            <a:spLocks noChangeShapeType="1"/>
          </p:cNvSpPr>
          <p:nvPr/>
        </p:nvSpPr>
        <p:spPr bwMode="auto">
          <a:xfrm flipH="1">
            <a:off x="2443825" y="876300"/>
            <a:ext cx="18917" cy="4059238"/>
          </a:xfrm>
          <a:prstGeom prst="line">
            <a:avLst/>
          </a:prstGeom>
          <a:noFill/>
          <a:ln w="28575">
            <a:solidFill>
              <a:srgbClr val="000000"/>
            </a:solidFill>
            <a:round/>
            <a:headEnd/>
            <a:tailEnd/>
          </a:ln>
        </p:spPr>
        <p:txBody>
          <a:bodyPr/>
          <a:lstStyle/>
          <a:p>
            <a:endParaRPr lang="ar-SA"/>
          </a:p>
        </p:txBody>
      </p:sp>
      <p:sp>
        <p:nvSpPr>
          <p:cNvPr id="32772" name="Line 4"/>
          <p:cNvSpPr>
            <a:spLocks noChangeShapeType="1"/>
          </p:cNvSpPr>
          <p:nvPr/>
        </p:nvSpPr>
        <p:spPr bwMode="auto">
          <a:xfrm>
            <a:off x="2454143" y="4935539"/>
            <a:ext cx="5131858" cy="34925"/>
          </a:xfrm>
          <a:prstGeom prst="line">
            <a:avLst/>
          </a:prstGeom>
          <a:noFill/>
          <a:ln w="28575">
            <a:solidFill>
              <a:srgbClr val="000000"/>
            </a:solidFill>
            <a:round/>
            <a:headEnd/>
            <a:tailEnd/>
          </a:ln>
        </p:spPr>
        <p:txBody>
          <a:bodyPr/>
          <a:lstStyle/>
          <a:p>
            <a:endParaRPr lang="ar-SA"/>
          </a:p>
        </p:txBody>
      </p:sp>
      <p:sp>
        <p:nvSpPr>
          <p:cNvPr id="32773" name="Text Box 5"/>
          <p:cNvSpPr txBox="1">
            <a:spLocks noChangeArrowheads="1"/>
          </p:cNvSpPr>
          <p:nvPr/>
        </p:nvSpPr>
        <p:spPr bwMode="auto">
          <a:xfrm>
            <a:off x="5565247" y="387351"/>
            <a:ext cx="803143" cy="66357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1</a:t>
            </a:r>
            <a:endParaRPr lang="en-US" sz="3600"/>
          </a:p>
        </p:txBody>
      </p:sp>
      <p:sp>
        <p:nvSpPr>
          <p:cNvPr id="32774" name="Line 6"/>
          <p:cNvSpPr>
            <a:spLocks noChangeShapeType="1"/>
          </p:cNvSpPr>
          <p:nvPr/>
        </p:nvSpPr>
        <p:spPr bwMode="auto">
          <a:xfrm rot="5962087">
            <a:off x="4627894" y="1826618"/>
            <a:ext cx="3486150" cy="2471341"/>
          </a:xfrm>
          <a:prstGeom prst="line">
            <a:avLst/>
          </a:prstGeom>
          <a:noFill/>
          <a:ln w="28575">
            <a:solidFill>
              <a:srgbClr val="000000"/>
            </a:solidFill>
            <a:round/>
            <a:headEnd/>
            <a:tailEnd/>
          </a:ln>
        </p:spPr>
        <p:txBody>
          <a:bodyPr/>
          <a:lstStyle/>
          <a:p>
            <a:endParaRPr lang="ar-SA"/>
          </a:p>
        </p:txBody>
      </p:sp>
      <p:sp>
        <p:nvSpPr>
          <p:cNvPr id="32775" name="Text Box 7"/>
          <p:cNvSpPr txBox="1">
            <a:spLocks noChangeArrowheads="1"/>
          </p:cNvSpPr>
          <p:nvPr/>
        </p:nvSpPr>
        <p:spPr bwMode="auto">
          <a:xfrm>
            <a:off x="7582562" y="1125538"/>
            <a:ext cx="803142" cy="6032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2</a:t>
            </a:r>
            <a:endParaRPr lang="en-US" sz="3600"/>
          </a:p>
        </p:txBody>
      </p:sp>
      <p:sp>
        <p:nvSpPr>
          <p:cNvPr id="32776" name="Text Box 8"/>
          <p:cNvSpPr txBox="1">
            <a:spLocks noChangeArrowheads="1"/>
          </p:cNvSpPr>
          <p:nvPr/>
        </p:nvSpPr>
        <p:spPr bwMode="auto">
          <a:xfrm>
            <a:off x="7448419" y="4730751"/>
            <a:ext cx="703394" cy="487363"/>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endParaRPr lang="en-US" sz="3600"/>
          </a:p>
        </p:txBody>
      </p:sp>
      <p:sp>
        <p:nvSpPr>
          <p:cNvPr id="32777" name="Line 9"/>
          <p:cNvSpPr>
            <a:spLocks noChangeShapeType="1"/>
          </p:cNvSpPr>
          <p:nvPr/>
        </p:nvSpPr>
        <p:spPr bwMode="auto">
          <a:xfrm rot="5962087">
            <a:off x="2525449" y="1092333"/>
            <a:ext cx="3486150" cy="2473060"/>
          </a:xfrm>
          <a:prstGeom prst="line">
            <a:avLst/>
          </a:prstGeom>
          <a:noFill/>
          <a:ln w="28575">
            <a:solidFill>
              <a:srgbClr val="000000"/>
            </a:solidFill>
            <a:round/>
            <a:headEnd/>
            <a:tailEnd/>
          </a:ln>
        </p:spPr>
        <p:txBody>
          <a:bodyPr/>
          <a:lstStyle/>
          <a:p>
            <a:endParaRPr lang="ar-SA"/>
          </a:p>
        </p:txBody>
      </p:sp>
      <p:sp>
        <p:nvSpPr>
          <p:cNvPr id="32778" name="Line 10"/>
          <p:cNvSpPr>
            <a:spLocks noChangeShapeType="1"/>
          </p:cNvSpPr>
          <p:nvPr/>
        </p:nvSpPr>
        <p:spPr bwMode="auto">
          <a:xfrm rot="5962087">
            <a:off x="3378862" y="1088629"/>
            <a:ext cx="4383087" cy="3167856"/>
          </a:xfrm>
          <a:prstGeom prst="line">
            <a:avLst/>
          </a:prstGeom>
          <a:noFill/>
          <a:ln w="28575">
            <a:solidFill>
              <a:srgbClr val="000000"/>
            </a:solidFill>
            <a:round/>
            <a:headEnd/>
            <a:tailEnd/>
          </a:ln>
        </p:spPr>
        <p:txBody>
          <a:bodyPr/>
          <a:lstStyle/>
          <a:p>
            <a:endParaRPr lang="ar-SA"/>
          </a:p>
        </p:txBody>
      </p:sp>
      <p:sp>
        <p:nvSpPr>
          <p:cNvPr id="32779" name="Text Box 11"/>
          <p:cNvSpPr txBox="1">
            <a:spLocks noChangeArrowheads="1"/>
          </p:cNvSpPr>
          <p:nvPr/>
        </p:nvSpPr>
        <p:spPr bwMode="auto">
          <a:xfrm>
            <a:off x="6805216" y="2276476"/>
            <a:ext cx="878813" cy="714375"/>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E</a:t>
            </a:r>
            <a:endParaRPr lang="en-US" sz="3600"/>
          </a:p>
        </p:txBody>
      </p:sp>
      <p:sp>
        <p:nvSpPr>
          <p:cNvPr id="32780" name="Text Box 12"/>
          <p:cNvSpPr txBox="1">
            <a:spLocks noChangeArrowheads="1"/>
          </p:cNvSpPr>
          <p:nvPr/>
        </p:nvSpPr>
        <p:spPr bwMode="auto">
          <a:xfrm>
            <a:off x="6199850" y="1035051"/>
            <a:ext cx="880533" cy="71437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B</a:t>
            </a:r>
            <a:endParaRPr lang="en-US" sz="3600"/>
          </a:p>
        </p:txBody>
      </p:sp>
      <p:sp>
        <p:nvSpPr>
          <p:cNvPr id="32781" name="Text Box 13"/>
          <p:cNvSpPr txBox="1">
            <a:spLocks noChangeArrowheads="1"/>
          </p:cNvSpPr>
          <p:nvPr/>
        </p:nvSpPr>
        <p:spPr bwMode="auto">
          <a:xfrm>
            <a:off x="1754188" y="1228725"/>
            <a:ext cx="703395" cy="534988"/>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1</a:t>
            </a:r>
          </a:p>
        </p:txBody>
      </p:sp>
      <p:sp>
        <p:nvSpPr>
          <p:cNvPr id="32782" name="Text Box 14"/>
          <p:cNvSpPr txBox="1">
            <a:spLocks noChangeArrowheads="1"/>
          </p:cNvSpPr>
          <p:nvPr/>
        </p:nvSpPr>
        <p:spPr bwMode="auto">
          <a:xfrm>
            <a:off x="3513535" y="2058989"/>
            <a:ext cx="878813" cy="714375"/>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F</a:t>
            </a:r>
            <a:endParaRPr lang="en-US" sz="3600"/>
          </a:p>
        </p:txBody>
      </p:sp>
      <p:sp>
        <p:nvSpPr>
          <p:cNvPr id="32783" name="Text Box 15"/>
          <p:cNvSpPr txBox="1">
            <a:spLocks noChangeArrowheads="1"/>
          </p:cNvSpPr>
          <p:nvPr/>
        </p:nvSpPr>
        <p:spPr bwMode="auto">
          <a:xfrm>
            <a:off x="4569487" y="3357563"/>
            <a:ext cx="878813" cy="715962"/>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C</a:t>
            </a:r>
            <a:endParaRPr lang="en-US" sz="3600"/>
          </a:p>
        </p:txBody>
      </p:sp>
      <p:sp>
        <p:nvSpPr>
          <p:cNvPr id="32784" name="Text Box 16"/>
          <p:cNvSpPr txBox="1">
            <a:spLocks noChangeArrowheads="1"/>
          </p:cNvSpPr>
          <p:nvPr/>
        </p:nvSpPr>
        <p:spPr bwMode="auto">
          <a:xfrm>
            <a:off x="5097463" y="2032001"/>
            <a:ext cx="878814" cy="715963"/>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A</a:t>
            </a:r>
            <a:endParaRPr lang="en-US" sz="3600"/>
          </a:p>
        </p:txBody>
      </p:sp>
      <p:sp>
        <p:nvSpPr>
          <p:cNvPr id="32785" name="Text Box 17"/>
          <p:cNvSpPr txBox="1">
            <a:spLocks noChangeArrowheads="1"/>
          </p:cNvSpPr>
          <p:nvPr/>
        </p:nvSpPr>
        <p:spPr bwMode="auto">
          <a:xfrm>
            <a:off x="7104460" y="150814"/>
            <a:ext cx="969963" cy="719137"/>
          </a:xfrm>
          <a:prstGeom prst="rect">
            <a:avLst/>
          </a:prstGeom>
          <a:noFill/>
          <a:ln w="9525">
            <a:noFill/>
            <a:miter lim="800000"/>
            <a:headEnd/>
            <a:tailEnd/>
          </a:ln>
        </p:spPr>
        <p:txBody>
          <a:bodyPr/>
          <a:lstStyle/>
          <a:p>
            <a:pPr algn="ctr" rtl="1"/>
            <a:endParaRPr lang="en-US" altLang="zh-CN" sz="1200" b="1">
              <a:latin typeface="Times New Roman" pitchFamily="18" charset="0"/>
              <a:ea typeface="SimSun" pitchFamily="2" charset="-122"/>
            </a:endParaRPr>
          </a:p>
          <a:p>
            <a:pPr algn="ctr" rtl="1"/>
            <a:r>
              <a:rPr lang="ar-SA" altLang="zh-CN" sz="1200" b="1">
                <a:latin typeface="Times New Roman" pitchFamily="18" charset="0"/>
                <a:ea typeface="SimSun" pitchFamily="2" charset="-122"/>
                <a:cs typeface="Times New Roman" pitchFamily="18" charset="0"/>
              </a:rPr>
              <a:t>ٍ</a:t>
            </a:r>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0</a:t>
            </a:r>
            <a:endParaRPr lang="en-US" sz="3600"/>
          </a:p>
        </p:txBody>
      </p:sp>
      <p:sp>
        <p:nvSpPr>
          <p:cNvPr id="32786" name="Line 18"/>
          <p:cNvSpPr>
            <a:spLocks noChangeShapeType="1"/>
          </p:cNvSpPr>
          <p:nvPr/>
        </p:nvSpPr>
        <p:spPr bwMode="auto">
          <a:xfrm flipV="1">
            <a:off x="2457583" y="1489076"/>
            <a:ext cx="4399227" cy="15875"/>
          </a:xfrm>
          <a:prstGeom prst="line">
            <a:avLst/>
          </a:prstGeom>
          <a:noFill/>
          <a:ln w="28575">
            <a:solidFill>
              <a:srgbClr val="000000"/>
            </a:solidFill>
            <a:prstDash val="dashDot"/>
            <a:round/>
            <a:headEnd/>
            <a:tailEnd/>
          </a:ln>
        </p:spPr>
        <p:txBody>
          <a:bodyPr/>
          <a:lstStyle/>
          <a:p>
            <a:endParaRPr lang="ar-SA"/>
          </a:p>
        </p:txBody>
      </p:sp>
      <p:sp>
        <p:nvSpPr>
          <p:cNvPr id="32787" name="Line 19"/>
          <p:cNvSpPr>
            <a:spLocks noChangeShapeType="1"/>
          </p:cNvSpPr>
          <p:nvPr/>
        </p:nvSpPr>
        <p:spPr bwMode="auto">
          <a:xfrm>
            <a:off x="2457583" y="3605214"/>
            <a:ext cx="2287323" cy="9525"/>
          </a:xfrm>
          <a:prstGeom prst="line">
            <a:avLst/>
          </a:prstGeom>
          <a:noFill/>
          <a:ln w="28575">
            <a:solidFill>
              <a:srgbClr val="000000"/>
            </a:solidFill>
            <a:prstDash val="dashDot"/>
            <a:round/>
            <a:headEnd/>
            <a:tailEnd/>
          </a:ln>
        </p:spPr>
        <p:txBody>
          <a:bodyPr/>
          <a:lstStyle/>
          <a:p>
            <a:endParaRPr lang="ar-SA"/>
          </a:p>
        </p:txBody>
      </p:sp>
      <p:sp>
        <p:nvSpPr>
          <p:cNvPr id="32788" name="Line 20"/>
          <p:cNvSpPr>
            <a:spLocks noChangeShapeType="1"/>
          </p:cNvSpPr>
          <p:nvPr/>
        </p:nvSpPr>
        <p:spPr bwMode="auto">
          <a:xfrm flipH="1">
            <a:off x="2457583" y="2493963"/>
            <a:ext cx="1583928" cy="0"/>
          </a:xfrm>
          <a:prstGeom prst="line">
            <a:avLst/>
          </a:prstGeom>
          <a:noFill/>
          <a:ln w="28575">
            <a:solidFill>
              <a:srgbClr val="000000"/>
            </a:solidFill>
            <a:prstDash val="dashDot"/>
            <a:round/>
            <a:headEnd/>
            <a:tailEnd/>
          </a:ln>
        </p:spPr>
        <p:txBody>
          <a:bodyPr/>
          <a:lstStyle/>
          <a:p>
            <a:endParaRPr lang="ar-SA"/>
          </a:p>
        </p:txBody>
      </p:sp>
      <p:sp>
        <p:nvSpPr>
          <p:cNvPr id="32789" name="Text Box 21"/>
          <p:cNvSpPr txBox="1">
            <a:spLocks noChangeArrowheads="1"/>
          </p:cNvSpPr>
          <p:nvPr/>
        </p:nvSpPr>
        <p:spPr bwMode="auto">
          <a:xfrm>
            <a:off x="381000" y="5105400"/>
            <a:ext cx="8991600" cy="1066800"/>
          </a:xfrm>
          <a:prstGeom prst="rect">
            <a:avLst/>
          </a:prstGeom>
          <a:noFill/>
          <a:ln w="28575">
            <a:solidFill>
              <a:srgbClr val="000000"/>
            </a:solidFill>
            <a:miter lim="800000"/>
            <a:headEnd/>
            <a:tailEnd/>
          </a:ln>
        </p:spPr>
        <p:txBody>
          <a:bodyPr/>
          <a:lstStyle/>
          <a:p>
            <a:pPr algn="just" rtl="1"/>
            <a:r>
              <a:rPr lang="ar-SA" altLang="zh-CN" sz="2000" b="1">
                <a:solidFill>
                  <a:srgbClr val="FF6600"/>
                </a:solidFill>
                <a:latin typeface="Times New Roman" pitchFamily="18" charset="0"/>
                <a:ea typeface="SimSun" pitchFamily="2" charset="-122"/>
                <a:cs typeface="Times New Roman" pitchFamily="18" charset="0"/>
              </a:rPr>
              <a:t>الشكل (</a:t>
            </a:r>
            <a:r>
              <a:rPr lang="ar-BH" altLang="zh-CN" sz="2000" b="1">
                <a:solidFill>
                  <a:srgbClr val="FF6600"/>
                </a:solidFill>
                <a:latin typeface="Times New Roman" pitchFamily="18" charset="0"/>
                <a:ea typeface="SimSun" pitchFamily="2" charset="-122"/>
                <a:cs typeface="Times New Roman" pitchFamily="18" charset="0"/>
              </a:rPr>
              <a:t>4</a:t>
            </a:r>
            <a:r>
              <a:rPr lang="ar-SA" altLang="zh-CN" sz="2000" b="1">
                <a:solidFill>
                  <a:srgbClr val="FF6600"/>
                </a:solidFill>
                <a:latin typeface="Times New Roman" pitchFamily="18" charset="0"/>
                <a:ea typeface="SimSun" pitchFamily="2" charset="-122"/>
                <a:cs typeface="Times New Roman" pitchFamily="18" charset="0"/>
              </a:rPr>
              <a:t>-5):</a:t>
            </a:r>
            <a:r>
              <a:rPr lang="ar-SA" altLang="zh-CN" sz="2000" b="1">
                <a:latin typeface="Times New Roman" pitchFamily="18" charset="0"/>
                <a:ea typeface="SimSun" pitchFamily="2" charset="-122"/>
                <a:cs typeface="Times New Roman" pitchFamily="18" charset="0"/>
              </a:rPr>
              <a:t> </a:t>
            </a:r>
            <a:r>
              <a:rPr lang="ar-SA" altLang="zh-CN" sz="2000">
                <a:latin typeface="Times New Roman" pitchFamily="18" charset="0"/>
                <a:ea typeface="SimSun" pitchFamily="2" charset="-122"/>
                <a:cs typeface="Times New Roman" pitchFamily="18" charset="0"/>
              </a:rPr>
              <a:t>يوضح التغير في الكمية المعروضة كحركة على طول منحنى العرض، وينتج عن التغير في سعر السلعة المعروضة. بينما يصور التغير في العرض بانتقال منحنى العرض إلى جهة اليمين أو إلى جهة الشمال وينتج ذلك عن التغير في العوامل الأخرى المؤثرة في العرض بخلاف سلع السلعة المعروضة.</a:t>
            </a:r>
            <a:endParaRPr lang="en-US" sz="2000">
              <a:ea typeface="SimSun" pitchFamily="2" charset="-122"/>
              <a:cs typeface="Times New Roman" pitchFamily="18" charset="0"/>
            </a:endParaRPr>
          </a:p>
        </p:txBody>
      </p:sp>
      <p:sp>
        <p:nvSpPr>
          <p:cNvPr id="32790" name="Text Box 22"/>
          <p:cNvSpPr txBox="1">
            <a:spLocks noChangeArrowheads="1"/>
          </p:cNvSpPr>
          <p:nvPr/>
        </p:nvSpPr>
        <p:spPr bwMode="auto">
          <a:xfrm>
            <a:off x="1754188" y="3332164"/>
            <a:ext cx="703395" cy="534987"/>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2</a:t>
            </a:r>
          </a:p>
        </p:txBody>
      </p:sp>
      <p:sp>
        <p:nvSpPr>
          <p:cNvPr id="32791" name="Text Box 23"/>
          <p:cNvSpPr txBox="1">
            <a:spLocks noChangeArrowheads="1"/>
          </p:cNvSpPr>
          <p:nvPr/>
        </p:nvSpPr>
        <p:spPr bwMode="auto">
          <a:xfrm>
            <a:off x="1707754" y="2214564"/>
            <a:ext cx="703394" cy="534987"/>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altLang="zh-CN" sz="2400" b="1" baseline="-25000">
              <a:latin typeface="Times New Roman" pitchFamily="18" charset="0"/>
              <a:ea typeface="SimSun" pitchFamily="2" charset="-122"/>
            </a:endParaRPr>
          </a:p>
        </p:txBody>
      </p:sp>
      <p:sp>
        <p:nvSpPr>
          <p:cNvPr id="32792" name="Line 24"/>
          <p:cNvSpPr>
            <a:spLocks noChangeShapeType="1"/>
          </p:cNvSpPr>
          <p:nvPr/>
        </p:nvSpPr>
        <p:spPr bwMode="auto">
          <a:xfrm flipH="1">
            <a:off x="4094825" y="2492375"/>
            <a:ext cx="2885810" cy="0"/>
          </a:xfrm>
          <a:prstGeom prst="line">
            <a:avLst/>
          </a:prstGeom>
          <a:noFill/>
          <a:ln w="28575">
            <a:solidFill>
              <a:srgbClr val="000000"/>
            </a:solidFill>
            <a:prstDash val="dashDot"/>
            <a:round/>
            <a:headEnd type="stealth" w="lg" len="lg"/>
            <a:tailEnd type="stealth" w="lg" len="lg"/>
          </a:ln>
        </p:spPr>
        <p:txBody>
          <a:bodyPr/>
          <a:lstStyle/>
          <a:p>
            <a:endParaRPr lang="ar-SA"/>
          </a:p>
        </p:txBody>
      </p:sp>
      <p:sp>
        <p:nvSpPr>
          <p:cNvPr id="32793" name="AutoShape 25">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ext Box 3"/>
          <p:cNvSpPr txBox="1">
            <a:spLocks noChangeArrowheads="1"/>
          </p:cNvSpPr>
          <p:nvPr/>
        </p:nvSpPr>
        <p:spPr bwMode="auto">
          <a:xfrm>
            <a:off x="7128537" y="4406901"/>
            <a:ext cx="734351"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endParaRPr lang="en-US" sz="3600"/>
          </a:p>
        </p:txBody>
      </p:sp>
      <p:sp>
        <p:nvSpPr>
          <p:cNvPr id="34820" name="Text Box 4"/>
          <p:cNvSpPr txBox="1">
            <a:spLocks noChangeArrowheads="1"/>
          </p:cNvSpPr>
          <p:nvPr/>
        </p:nvSpPr>
        <p:spPr bwMode="auto">
          <a:xfrm>
            <a:off x="6946240" y="1027114"/>
            <a:ext cx="732631"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endParaRPr lang="en-US" sz="3600"/>
          </a:p>
        </p:txBody>
      </p:sp>
      <p:sp>
        <p:nvSpPr>
          <p:cNvPr id="34821" name="Text Box 5"/>
          <p:cNvSpPr txBox="1">
            <a:spLocks noChangeArrowheads="1"/>
          </p:cNvSpPr>
          <p:nvPr/>
        </p:nvSpPr>
        <p:spPr bwMode="auto">
          <a:xfrm>
            <a:off x="5295239" y="2665414"/>
            <a:ext cx="734351"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E</a:t>
            </a:r>
            <a:endParaRPr lang="en-US" sz="3600"/>
          </a:p>
        </p:txBody>
      </p:sp>
      <p:sp>
        <p:nvSpPr>
          <p:cNvPr id="34822" name="Text Box 6"/>
          <p:cNvSpPr txBox="1">
            <a:spLocks noChangeArrowheads="1"/>
          </p:cNvSpPr>
          <p:nvPr/>
        </p:nvSpPr>
        <p:spPr bwMode="auto">
          <a:xfrm>
            <a:off x="1989799" y="1944688"/>
            <a:ext cx="935567" cy="469900"/>
          </a:xfrm>
          <a:prstGeom prst="rect">
            <a:avLst/>
          </a:prstGeom>
          <a:noFill/>
          <a:ln w="9525">
            <a:noFill/>
            <a:miter lim="800000"/>
            <a:headEnd/>
            <a:tailEnd/>
          </a:ln>
        </p:spPr>
        <p:txBody>
          <a:bodyPr/>
          <a:lstStyle/>
          <a:p>
            <a:pPr algn="ctr"/>
            <a:r>
              <a:rPr lang="en-US" sz="2400" b="1">
                <a:latin typeface="Times New Roman" pitchFamily="18" charset="0"/>
                <a:cs typeface="Times New Roman" pitchFamily="18" charset="0"/>
              </a:rPr>
              <a:t>8</a:t>
            </a:r>
          </a:p>
        </p:txBody>
      </p:sp>
      <p:sp>
        <p:nvSpPr>
          <p:cNvPr id="34823" name="Line 7"/>
          <p:cNvSpPr>
            <a:spLocks noChangeShapeType="1"/>
          </p:cNvSpPr>
          <p:nvPr/>
        </p:nvSpPr>
        <p:spPr bwMode="auto">
          <a:xfrm>
            <a:off x="2729310" y="881064"/>
            <a:ext cx="0" cy="4232275"/>
          </a:xfrm>
          <a:prstGeom prst="line">
            <a:avLst/>
          </a:prstGeom>
          <a:noFill/>
          <a:ln w="38100">
            <a:solidFill>
              <a:srgbClr val="000000"/>
            </a:solidFill>
            <a:round/>
            <a:headEnd/>
            <a:tailEnd/>
          </a:ln>
        </p:spPr>
        <p:txBody>
          <a:bodyPr/>
          <a:lstStyle/>
          <a:p>
            <a:endParaRPr lang="ar-SA"/>
          </a:p>
        </p:txBody>
      </p:sp>
      <p:sp>
        <p:nvSpPr>
          <p:cNvPr id="34824" name="Line 8"/>
          <p:cNvSpPr>
            <a:spLocks noChangeShapeType="1"/>
          </p:cNvSpPr>
          <p:nvPr/>
        </p:nvSpPr>
        <p:spPr bwMode="auto">
          <a:xfrm>
            <a:off x="2729311" y="5113338"/>
            <a:ext cx="4583244" cy="0"/>
          </a:xfrm>
          <a:prstGeom prst="line">
            <a:avLst/>
          </a:prstGeom>
          <a:noFill/>
          <a:ln w="28575">
            <a:solidFill>
              <a:srgbClr val="000000"/>
            </a:solidFill>
            <a:round/>
            <a:headEnd/>
            <a:tailEnd/>
          </a:ln>
          <a:effectLst/>
        </p:spPr>
        <p:txBody>
          <a:bodyPr/>
          <a:lstStyle/>
          <a:p>
            <a:endParaRPr lang="ar-SA"/>
          </a:p>
        </p:txBody>
      </p:sp>
      <p:sp>
        <p:nvSpPr>
          <p:cNvPr id="34825" name="Text Box 9"/>
          <p:cNvSpPr txBox="1">
            <a:spLocks noChangeArrowheads="1"/>
          </p:cNvSpPr>
          <p:nvPr/>
        </p:nvSpPr>
        <p:spPr bwMode="auto">
          <a:xfrm>
            <a:off x="7168092" y="4835526"/>
            <a:ext cx="732631"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endParaRPr lang="en-US" sz="3600"/>
          </a:p>
        </p:txBody>
      </p:sp>
      <p:sp>
        <p:nvSpPr>
          <p:cNvPr id="34826" name="Line 10"/>
          <p:cNvSpPr>
            <a:spLocks noChangeShapeType="1"/>
          </p:cNvSpPr>
          <p:nvPr/>
        </p:nvSpPr>
        <p:spPr bwMode="auto">
          <a:xfrm rot="6361919">
            <a:off x="2981987" y="1535510"/>
            <a:ext cx="4103687" cy="3105944"/>
          </a:xfrm>
          <a:prstGeom prst="line">
            <a:avLst/>
          </a:prstGeom>
          <a:noFill/>
          <a:ln w="28575">
            <a:solidFill>
              <a:srgbClr val="000000"/>
            </a:solidFill>
            <a:round/>
            <a:headEnd/>
            <a:tailEnd/>
          </a:ln>
        </p:spPr>
        <p:txBody>
          <a:bodyPr/>
          <a:lstStyle/>
          <a:p>
            <a:endParaRPr lang="ar-SA"/>
          </a:p>
        </p:txBody>
      </p:sp>
      <p:sp>
        <p:nvSpPr>
          <p:cNvPr id="34827" name="Line 11"/>
          <p:cNvSpPr>
            <a:spLocks noChangeShapeType="1"/>
          </p:cNvSpPr>
          <p:nvPr/>
        </p:nvSpPr>
        <p:spPr bwMode="auto">
          <a:xfrm>
            <a:off x="3279644" y="1258888"/>
            <a:ext cx="4032911" cy="3333750"/>
          </a:xfrm>
          <a:prstGeom prst="line">
            <a:avLst/>
          </a:prstGeom>
          <a:noFill/>
          <a:ln w="28575">
            <a:solidFill>
              <a:srgbClr val="000000"/>
            </a:solidFill>
            <a:round/>
            <a:headEnd/>
            <a:tailEnd/>
          </a:ln>
        </p:spPr>
        <p:txBody>
          <a:bodyPr/>
          <a:lstStyle/>
          <a:p>
            <a:endParaRPr lang="ar-SA"/>
          </a:p>
        </p:txBody>
      </p:sp>
      <p:sp>
        <p:nvSpPr>
          <p:cNvPr id="34828" name="Line 12"/>
          <p:cNvSpPr>
            <a:spLocks noChangeShapeType="1"/>
          </p:cNvSpPr>
          <p:nvPr/>
        </p:nvSpPr>
        <p:spPr bwMode="auto">
          <a:xfrm flipH="1">
            <a:off x="2729310" y="2925763"/>
            <a:ext cx="2565929" cy="0"/>
          </a:xfrm>
          <a:prstGeom prst="line">
            <a:avLst/>
          </a:prstGeom>
          <a:noFill/>
          <a:ln w="19050">
            <a:solidFill>
              <a:srgbClr val="000000"/>
            </a:solidFill>
            <a:prstDash val="dashDot"/>
            <a:round/>
            <a:headEnd/>
            <a:tailEnd/>
          </a:ln>
        </p:spPr>
        <p:txBody>
          <a:bodyPr/>
          <a:lstStyle/>
          <a:p>
            <a:endParaRPr lang="ar-SA"/>
          </a:p>
        </p:txBody>
      </p:sp>
      <p:sp>
        <p:nvSpPr>
          <p:cNvPr id="34829" name="Line 13"/>
          <p:cNvSpPr>
            <a:spLocks noChangeShapeType="1"/>
          </p:cNvSpPr>
          <p:nvPr/>
        </p:nvSpPr>
        <p:spPr bwMode="auto">
          <a:xfrm>
            <a:off x="5295239" y="2925764"/>
            <a:ext cx="0" cy="2224087"/>
          </a:xfrm>
          <a:prstGeom prst="line">
            <a:avLst/>
          </a:prstGeom>
          <a:noFill/>
          <a:ln w="28575">
            <a:solidFill>
              <a:srgbClr val="000000"/>
            </a:solidFill>
            <a:prstDash val="dashDot"/>
            <a:round/>
            <a:headEnd/>
            <a:tailEnd/>
          </a:ln>
        </p:spPr>
        <p:txBody>
          <a:bodyPr/>
          <a:lstStyle/>
          <a:p>
            <a:endParaRPr lang="ar-SA"/>
          </a:p>
        </p:txBody>
      </p:sp>
      <p:sp>
        <p:nvSpPr>
          <p:cNvPr id="34830" name="Text Box 14"/>
          <p:cNvSpPr txBox="1">
            <a:spLocks noChangeArrowheads="1"/>
          </p:cNvSpPr>
          <p:nvPr/>
        </p:nvSpPr>
        <p:spPr bwMode="auto">
          <a:xfrm>
            <a:off x="2362994" y="404814"/>
            <a:ext cx="732631"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sz="3600"/>
          </a:p>
        </p:txBody>
      </p:sp>
      <p:sp>
        <p:nvSpPr>
          <p:cNvPr id="34831" name="Line 15"/>
          <p:cNvSpPr>
            <a:spLocks noChangeShapeType="1"/>
          </p:cNvSpPr>
          <p:nvPr/>
        </p:nvSpPr>
        <p:spPr bwMode="auto">
          <a:xfrm>
            <a:off x="2729310" y="2185988"/>
            <a:ext cx="3482578" cy="0"/>
          </a:xfrm>
          <a:prstGeom prst="line">
            <a:avLst/>
          </a:prstGeom>
          <a:noFill/>
          <a:ln w="28575">
            <a:solidFill>
              <a:srgbClr val="000000"/>
            </a:solidFill>
            <a:prstDash val="dashDot"/>
            <a:round/>
            <a:headEnd/>
            <a:tailEnd/>
          </a:ln>
        </p:spPr>
        <p:txBody>
          <a:bodyPr/>
          <a:lstStyle/>
          <a:p>
            <a:endParaRPr lang="ar-SA"/>
          </a:p>
        </p:txBody>
      </p:sp>
      <p:sp>
        <p:nvSpPr>
          <p:cNvPr id="34832" name="Line 16"/>
          <p:cNvSpPr>
            <a:spLocks noChangeShapeType="1"/>
          </p:cNvSpPr>
          <p:nvPr/>
        </p:nvSpPr>
        <p:spPr bwMode="auto">
          <a:xfrm>
            <a:off x="6211888" y="2370139"/>
            <a:ext cx="0" cy="2776537"/>
          </a:xfrm>
          <a:prstGeom prst="line">
            <a:avLst/>
          </a:prstGeom>
          <a:noFill/>
          <a:ln w="28575">
            <a:solidFill>
              <a:srgbClr val="000000"/>
            </a:solidFill>
            <a:prstDash val="dashDot"/>
            <a:round/>
            <a:headEnd/>
            <a:tailEnd/>
          </a:ln>
        </p:spPr>
        <p:txBody>
          <a:bodyPr/>
          <a:lstStyle/>
          <a:p>
            <a:endParaRPr lang="ar-SA"/>
          </a:p>
        </p:txBody>
      </p:sp>
      <p:sp>
        <p:nvSpPr>
          <p:cNvPr id="34833" name="Line 17"/>
          <p:cNvSpPr>
            <a:spLocks noChangeShapeType="1"/>
          </p:cNvSpPr>
          <p:nvPr/>
        </p:nvSpPr>
        <p:spPr bwMode="auto">
          <a:xfrm>
            <a:off x="2729311" y="4406900"/>
            <a:ext cx="4399227" cy="0"/>
          </a:xfrm>
          <a:prstGeom prst="line">
            <a:avLst/>
          </a:prstGeom>
          <a:noFill/>
          <a:ln w="28575">
            <a:solidFill>
              <a:srgbClr val="000000"/>
            </a:solidFill>
            <a:prstDash val="dashDot"/>
            <a:round/>
            <a:headEnd/>
            <a:tailEnd/>
          </a:ln>
        </p:spPr>
        <p:txBody>
          <a:bodyPr/>
          <a:lstStyle/>
          <a:p>
            <a:endParaRPr lang="ar-SA"/>
          </a:p>
        </p:txBody>
      </p:sp>
      <p:sp>
        <p:nvSpPr>
          <p:cNvPr id="34834" name="Line 18"/>
          <p:cNvSpPr>
            <a:spLocks noChangeShapeType="1"/>
          </p:cNvSpPr>
          <p:nvPr/>
        </p:nvSpPr>
        <p:spPr bwMode="auto">
          <a:xfrm>
            <a:off x="7128537" y="4406900"/>
            <a:ext cx="0" cy="742950"/>
          </a:xfrm>
          <a:prstGeom prst="line">
            <a:avLst/>
          </a:prstGeom>
          <a:noFill/>
          <a:ln w="28575">
            <a:solidFill>
              <a:srgbClr val="000000"/>
            </a:solidFill>
            <a:prstDash val="dashDot"/>
            <a:round/>
            <a:headEnd/>
            <a:tailEnd/>
          </a:ln>
        </p:spPr>
        <p:txBody>
          <a:bodyPr/>
          <a:lstStyle/>
          <a:p>
            <a:endParaRPr lang="ar-SA"/>
          </a:p>
        </p:txBody>
      </p:sp>
      <p:sp>
        <p:nvSpPr>
          <p:cNvPr id="34835" name="Line 19"/>
          <p:cNvSpPr>
            <a:spLocks noChangeShapeType="1"/>
          </p:cNvSpPr>
          <p:nvPr/>
        </p:nvSpPr>
        <p:spPr bwMode="auto">
          <a:xfrm>
            <a:off x="3279643" y="4406900"/>
            <a:ext cx="0" cy="742950"/>
          </a:xfrm>
          <a:prstGeom prst="line">
            <a:avLst/>
          </a:prstGeom>
          <a:noFill/>
          <a:ln w="28575">
            <a:solidFill>
              <a:srgbClr val="000000"/>
            </a:solidFill>
            <a:prstDash val="dashDot"/>
            <a:round/>
            <a:headEnd/>
            <a:tailEnd/>
          </a:ln>
        </p:spPr>
        <p:txBody>
          <a:bodyPr/>
          <a:lstStyle/>
          <a:p>
            <a:endParaRPr lang="ar-SA"/>
          </a:p>
        </p:txBody>
      </p:sp>
      <p:sp>
        <p:nvSpPr>
          <p:cNvPr id="34836" name="Line 20"/>
          <p:cNvSpPr>
            <a:spLocks noChangeShapeType="1"/>
          </p:cNvSpPr>
          <p:nvPr/>
        </p:nvSpPr>
        <p:spPr bwMode="auto">
          <a:xfrm>
            <a:off x="4378590" y="2185989"/>
            <a:ext cx="0" cy="2776537"/>
          </a:xfrm>
          <a:prstGeom prst="line">
            <a:avLst/>
          </a:prstGeom>
          <a:noFill/>
          <a:ln w="28575">
            <a:solidFill>
              <a:srgbClr val="000000"/>
            </a:solidFill>
            <a:prstDash val="dashDot"/>
            <a:round/>
            <a:headEnd/>
            <a:tailEnd/>
          </a:ln>
        </p:spPr>
        <p:txBody>
          <a:bodyPr/>
          <a:lstStyle/>
          <a:p>
            <a:endParaRPr lang="ar-SA"/>
          </a:p>
        </p:txBody>
      </p:sp>
      <p:sp>
        <p:nvSpPr>
          <p:cNvPr id="34837" name="Text Box 21"/>
          <p:cNvSpPr txBox="1">
            <a:spLocks noChangeArrowheads="1"/>
          </p:cNvSpPr>
          <p:nvPr/>
        </p:nvSpPr>
        <p:spPr bwMode="auto">
          <a:xfrm>
            <a:off x="1066800" y="5562600"/>
            <a:ext cx="7967795" cy="722313"/>
          </a:xfrm>
          <a:prstGeom prst="rect">
            <a:avLst/>
          </a:prstGeom>
          <a:noFill/>
          <a:ln w="28575">
            <a:solidFill>
              <a:srgbClr val="000000"/>
            </a:solidFill>
            <a:miter lim="800000"/>
            <a:headEnd/>
            <a:tailEnd/>
          </a:ln>
        </p:spPr>
        <p:txBody>
          <a:bodyPr/>
          <a:lstStyle/>
          <a:p>
            <a:pPr algn="just" rtl="1"/>
            <a:r>
              <a:rPr lang="ar-SA" altLang="zh-CN" sz="2000" b="1">
                <a:solidFill>
                  <a:srgbClr val="FF6600"/>
                </a:solidFill>
                <a:latin typeface="Times New Roman" pitchFamily="18" charset="0"/>
                <a:ea typeface="SimSun" pitchFamily="2" charset="-122"/>
                <a:cs typeface="Times New Roman" pitchFamily="18" charset="0"/>
              </a:rPr>
              <a:t>الشكل (</a:t>
            </a:r>
            <a:r>
              <a:rPr lang="ar-BH" altLang="zh-CN" sz="2000" b="1">
                <a:solidFill>
                  <a:srgbClr val="FF6600"/>
                </a:solidFill>
                <a:latin typeface="Times New Roman" pitchFamily="18" charset="0"/>
                <a:ea typeface="SimSun" pitchFamily="2" charset="-122"/>
                <a:cs typeface="Times New Roman" pitchFamily="18" charset="0"/>
              </a:rPr>
              <a:t>4</a:t>
            </a:r>
            <a:r>
              <a:rPr lang="ar-SA" altLang="zh-CN" sz="2000" b="1">
                <a:solidFill>
                  <a:srgbClr val="FF6600"/>
                </a:solidFill>
                <a:latin typeface="Times New Roman" pitchFamily="18" charset="0"/>
                <a:ea typeface="SimSun" pitchFamily="2" charset="-122"/>
                <a:cs typeface="Times New Roman" pitchFamily="18" charset="0"/>
              </a:rPr>
              <a:t>-6):</a:t>
            </a:r>
            <a:r>
              <a:rPr lang="ar-SA" altLang="zh-CN" sz="2000">
                <a:solidFill>
                  <a:srgbClr val="000000"/>
                </a:solidFill>
                <a:latin typeface="Times New Roman" pitchFamily="18" charset="0"/>
                <a:ea typeface="SimSun" pitchFamily="2" charset="-122"/>
                <a:cs typeface="Times New Roman" pitchFamily="18" charset="0"/>
              </a:rPr>
              <a:t> يتحقق توازن السوق عندما تتعادل الكمية المطلوبة من السلعة مع الكمية المعروضة منها عند سعر معين يطلق عليه سعر التوازن </a:t>
            </a:r>
            <a:r>
              <a:rPr lang="en-US" altLang="zh-CN" sz="2000">
                <a:solidFill>
                  <a:srgbClr val="000000"/>
                </a:solidFill>
                <a:latin typeface="Times New Roman" pitchFamily="18" charset="0"/>
                <a:ea typeface="SimSun" pitchFamily="2" charset="-122"/>
                <a:cs typeface="Times New Roman" pitchFamily="18" charset="0"/>
              </a:rPr>
              <a:t>P</a:t>
            </a:r>
            <a:r>
              <a:rPr lang="en-US" altLang="zh-CN" sz="2000" baseline="-25000">
                <a:solidFill>
                  <a:srgbClr val="000000"/>
                </a:solidFill>
                <a:latin typeface="Times New Roman" pitchFamily="18" charset="0"/>
                <a:ea typeface="SimSun" pitchFamily="2" charset="-122"/>
                <a:cs typeface="Times New Roman" pitchFamily="18" charset="0"/>
              </a:rPr>
              <a:t>e</a:t>
            </a:r>
            <a:r>
              <a:rPr lang="ar-BH" altLang="zh-CN" sz="2000">
                <a:solidFill>
                  <a:srgbClr val="000000"/>
                </a:solidFill>
                <a:latin typeface="Times New Roman" pitchFamily="18" charset="0"/>
                <a:ea typeface="SimSun" pitchFamily="2" charset="-122"/>
                <a:cs typeface="Times New Roman" pitchFamily="18" charset="0"/>
              </a:rPr>
              <a:t>. </a:t>
            </a:r>
            <a:endParaRPr lang="en-US" sz="3200">
              <a:ea typeface="SimSun" pitchFamily="2" charset="-122"/>
            </a:endParaRPr>
          </a:p>
        </p:txBody>
      </p:sp>
      <p:sp>
        <p:nvSpPr>
          <p:cNvPr id="34838" name="Text Box 22"/>
          <p:cNvSpPr txBox="1">
            <a:spLocks noChangeArrowheads="1"/>
          </p:cNvSpPr>
          <p:nvPr/>
        </p:nvSpPr>
        <p:spPr bwMode="auto">
          <a:xfrm>
            <a:off x="1630363" y="2636838"/>
            <a:ext cx="1092068" cy="576262"/>
          </a:xfrm>
          <a:prstGeom prst="rect">
            <a:avLst/>
          </a:prstGeom>
          <a:noFill/>
          <a:ln w="9525">
            <a:noFill/>
            <a:miter lim="800000"/>
            <a:headEnd/>
            <a:tailEnd/>
          </a:ln>
        </p:spPr>
        <p:txBody>
          <a:bodyPr/>
          <a:lstStyle/>
          <a:p>
            <a:pPr algn="ctr"/>
            <a:r>
              <a:rPr lang="en-US" sz="2400" b="1">
                <a:latin typeface="Times New Roman" pitchFamily="18" charset="0"/>
                <a:cs typeface="Times New Roman" pitchFamily="18" charset="0"/>
              </a:rPr>
              <a:t>P</a:t>
            </a:r>
            <a:r>
              <a:rPr lang="en-US" sz="2400" b="1" baseline="-25000">
                <a:latin typeface="Times New Roman" pitchFamily="18" charset="0"/>
                <a:cs typeface="Times New Roman" pitchFamily="18" charset="0"/>
              </a:rPr>
              <a:t>e</a:t>
            </a:r>
            <a:r>
              <a:rPr lang="en-US" sz="2400" b="1">
                <a:latin typeface="Times New Roman" pitchFamily="18" charset="0"/>
                <a:cs typeface="Times New Roman" pitchFamily="18" charset="0"/>
              </a:rPr>
              <a:t> = 6</a:t>
            </a:r>
          </a:p>
        </p:txBody>
      </p:sp>
      <p:sp>
        <p:nvSpPr>
          <p:cNvPr id="34839" name="Text Box 23"/>
          <p:cNvSpPr txBox="1">
            <a:spLocks noChangeArrowheads="1"/>
          </p:cNvSpPr>
          <p:nvPr/>
        </p:nvSpPr>
        <p:spPr bwMode="auto">
          <a:xfrm>
            <a:off x="1989799" y="4149725"/>
            <a:ext cx="935567" cy="469900"/>
          </a:xfrm>
          <a:prstGeom prst="rect">
            <a:avLst/>
          </a:prstGeom>
          <a:noFill/>
          <a:ln w="9525">
            <a:noFill/>
            <a:miter lim="800000"/>
            <a:headEnd/>
            <a:tailEnd/>
          </a:ln>
        </p:spPr>
        <p:txBody>
          <a:bodyPr/>
          <a:lstStyle/>
          <a:p>
            <a:pPr algn="ctr"/>
            <a:r>
              <a:rPr lang="en-US" sz="2400" b="1">
                <a:latin typeface="Times New Roman" pitchFamily="18" charset="0"/>
                <a:cs typeface="Times New Roman" pitchFamily="18" charset="0"/>
              </a:rPr>
              <a:t>2</a:t>
            </a:r>
          </a:p>
        </p:txBody>
      </p:sp>
      <p:sp>
        <p:nvSpPr>
          <p:cNvPr id="34840" name="Text Box 24"/>
          <p:cNvSpPr txBox="1">
            <a:spLocks noChangeArrowheads="1"/>
          </p:cNvSpPr>
          <p:nvPr/>
        </p:nvSpPr>
        <p:spPr bwMode="auto">
          <a:xfrm>
            <a:off x="2691475" y="5084763"/>
            <a:ext cx="1092067" cy="576262"/>
          </a:xfrm>
          <a:prstGeom prst="rect">
            <a:avLst/>
          </a:prstGeom>
          <a:noFill/>
          <a:ln w="9525">
            <a:noFill/>
            <a:miter lim="800000"/>
            <a:headEnd/>
            <a:tailEnd/>
          </a:ln>
        </p:spPr>
        <p:txBody>
          <a:bodyPr/>
          <a:lstStyle/>
          <a:p>
            <a:pPr algn="ctr"/>
            <a:r>
              <a:rPr lang="en-US" sz="2400" b="1">
                <a:latin typeface="Times New Roman" pitchFamily="18" charset="0"/>
                <a:cs typeface="Times New Roman" pitchFamily="18" charset="0"/>
              </a:rPr>
              <a:t>2</a:t>
            </a:r>
          </a:p>
        </p:txBody>
      </p:sp>
      <p:sp>
        <p:nvSpPr>
          <p:cNvPr id="34841" name="Text Box 25"/>
          <p:cNvSpPr txBox="1">
            <a:spLocks noChangeArrowheads="1"/>
          </p:cNvSpPr>
          <p:nvPr/>
        </p:nvSpPr>
        <p:spPr bwMode="auto">
          <a:xfrm>
            <a:off x="3862653" y="5084763"/>
            <a:ext cx="1092068" cy="576262"/>
          </a:xfrm>
          <a:prstGeom prst="rect">
            <a:avLst/>
          </a:prstGeom>
          <a:noFill/>
          <a:ln w="9525">
            <a:noFill/>
            <a:miter lim="800000"/>
            <a:headEnd/>
            <a:tailEnd/>
          </a:ln>
        </p:spPr>
        <p:txBody>
          <a:bodyPr/>
          <a:lstStyle/>
          <a:p>
            <a:pPr algn="ctr"/>
            <a:r>
              <a:rPr lang="en-US" sz="2400" b="1">
                <a:latin typeface="Times New Roman" pitchFamily="18" charset="0"/>
                <a:cs typeface="Times New Roman" pitchFamily="18" charset="0"/>
              </a:rPr>
              <a:t>6</a:t>
            </a:r>
          </a:p>
        </p:txBody>
      </p:sp>
      <p:sp>
        <p:nvSpPr>
          <p:cNvPr id="34842" name="Text Box 26"/>
          <p:cNvSpPr txBox="1">
            <a:spLocks noChangeArrowheads="1"/>
          </p:cNvSpPr>
          <p:nvPr/>
        </p:nvSpPr>
        <p:spPr bwMode="auto">
          <a:xfrm>
            <a:off x="4658917" y="5084763"/>
            <a:ext cx="1246848" cy="576262"/>
          </a:xfrm>
          <a:prstGeom prst="rect">
            <a:avLst/>
          </a:prstGeom>
          <a:noFill/>
          <a:ln w="9525">
            <a:noFill/>
            <a:miter lim="800000"/>
            <a:headEnd/>
            <a:tailEnd/>
          </a:ln>
        </p:spPr>
        <p:txBody>
          <a:bodyPr/>
          <a:lstStyle/>
          <a:p>
            <a:pPr algn="ctr"/>
            <a:r>
              <a:rPr lang="en-US" sz="2400" b="1">
                <a:latin typeface="Times New Roman" pitchFamily="18" charset="0"/>
                <a:cs typeface="Times New Roman" pitchFamily="18" charset="0"/>
              </a:rPr>
              <a:t>10 = Q</a:t>
            </a:r>
            <a:r>
              <a:rPr lang="en-US" sz="2400" b="1" baseline="-25000">
                <a:latin typeface="Times New Roman" pitchFamily="18" charset="0"/>
                <a:cs typeface="Times New Roman" pitchFamily="18" charset="0"/>
              </a:rPr>
              <a:t>e</a:t>
            </a:r>
          </a:p>
        </p:txBody>
      </p:sp>
      <p:sp>
        <p:nvSpPr>
          <p:cNvPr id="34843" name="Text Box 27"/>
          <p:cNvSpPr txBox="1">
            <a:spLocks noChangeArrowheads="1"/>
          </p:cNvSpPr>
          <p:nvPr/>
        </p:nvSpPr>
        <p:spPr bwMode="auto">
          <a:xfrm>
            <a:off x="5656395" y="5084763"/>
            <a:ext cx="1092067" cy="576262"/>
          </a:xfrm>
          <a:prstGeom prst="rect">
            <a:avLst/>
          </a:prstGeom>
          <a:noFill/>
          <a:ln w="9525">
            <a:noFill/>
            <a:miter lim="800000"/>
            <a:headEnd/>
            <a:tailEnd/>
          </a:ln>
        </p:spPr>
        <p:txBody>
          <a:bodyPr/>
          <a:lstStyle/>
          <a:p>
            <a:pPr algn="ctr"/>
            <a:r>
              <a:rPr lang="en-US" sz="2400" b="1">
                <a:latin typeface="Times New Roman" pitchFamily="18" charset="0"/>
                <a:cs typeface="Times New Roman" pitchFamily="18" charset="0"/>
              </a:rPr>
              <a:t>14</a:t>
            </a:r>
          </a:p>
        </p:txBody>
      </p:sp>
      <p:sp>
        <p:nvSpPr>
          <p:cNvPr id="34844" name="Text Box 28"/>
          <p:cNvSpPr txBox="1">
            <a:spLocks noChangeArrowheads="1"/>
          </p:cNvSpPr>
          <p:nvPr/>
        </p:nvSpPr>
        <p:spPr bwMode="auto">
          <a:xfrm>
            <a:off x="6591962" y="5084763"/>
            <a:ext cx="1092067" cy="576262"/>
          </a:xfrm>
          <a:prstGeom prst="rect">
            <a:avLst/>
          </a:prstGeom>
          <a:noFill/>
          <a:ln w="9525">
            <a:noFill/>
            <a:miter lim="800000"/>
            <a:headEnd/>
            <a:tailEnd/>
          </a:ln>
        </p:spPr>
        <p:txBody>
          <a:bodyPr/>
          <a:lstStyle/>
          <a:p>
            <a:pPr algn="ctr"/>
            <a:r>
              <a:rPr lang="en-US" sz="2400" b="1">
                <a:latin typeface="Times New Roman" pitchFamily="18" charset="0"/>
                <a:cs typeface="Times New Roman" pitchFamily="18" charset="0"/>
              </a:rPr>
              <a:t>4</a:t>
            </a:r>
          </a:p>
        </p:txBody>
      </p:sp>
      <p:sp>
        <p:nvSpPr>
          <p:cNvPr id="34845" name="AutoShape 29">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2"/>
          <p:cNvSpPr txBox="1">
            <a:spLocks noChangeArrowheads="1"/>
          </p:cNvSpPr>
          <p:nvPr/>
        </p:nvSpPr>
        <p:spPr bwMode="auto">
          <a:xfrm>
            <a:off x="350838" y="1373189"/>
            <a:ext cx="9126935" cy="1569660"/>
          </a:xfrm>
          <a:prstGeom prst="rect">
            <a:avLst/>
          </a:prstGeom>
          <a:noFill/>
          <a:ln w="9525">
            <a:noFill/>
            <a:miter lim="800000"/>
            <a:headEnd/>
            <a:tailEnd/>
          </a:ln>
          <a:effectLst/>
        </p:spPr>
        <p:txBody>
          <a:bodyPr>
            <a:spAutoFit/>
          </a:bodyPr>
          <a:lstStyle/>
          <a:p>
            <a:pPr algn="just" rtl="1">
              <a:spcBef>
                <a:spcPct val="50000"/>
              </a:spcBef>
            </a:pPr>
            <a:r>
              <a:rPr lang="ar-SA" sz="2400"/>
              <a:t>يوضح </a:t>
            </a:r>
            <a:r>
              <a:rPr lang="ar-SA" sz="2400" b="1">
                <a:solidFill>
                  <a:srgbClr val="FD0903"/>
                </a:solidFill>
                <a:hlinkClick r:id="" action="ppaction://noaction"/>
              </a:rPr>
              <a:t>الشكل (</a:t>
            </a:r>
            <a:r>
              <a:rPr lang="ar-BH" sz="2400" b="1">
                <a:solidFill>
                  <a:srgbClr val="FD0903"/>
                </a:solidFill>
                <a:hlinkClick r:id="" action="ppaction://noaction"/>
              </a:rPr>
              <a:t>4-7)</a:t>
            </a:r>
            <a:r>
              <a:rPr lang="ar-BH" sz="2400"/>
              <a:t> سوق السمك في مدينة المنامة في حالة توازن عند السعر </a:t>
            </a:r>
            <a:r>
              <a:rPr lang="en-US" sz="2400"/>
              <a:t>(P</a:t>
            </a:r>
            <a:r>
              <a:rPr lang="en-US" sz="2400" baseline="-25000"/>
              <a:t>1</a:t>
            </a:r>
            <a:r>
              <a:rPr lang="en-US" sz="2400"/>
              <a:t>)</a:t>
            </a:r>
            <a:r>
              <a:rPr lang="ar-SA" sz="2400"/>
              <a:t> والكمية </a:t>
            </a:r>
            <a:r>
              <a:rPr lang="en-US" sz="2400"/>
              <a:t>(Q</a:t>
            </a:r>
            <a:r>
              <a:rPr lang="en-US" sz="2400" baseline="-25000"/>
              <a:t>1</a:t>
            </a:r>
            <a:r>
              <a:rPr lang="en-US" sz="2400"/>
              <a:t>)</a:t>
            </a:r>
            <a:r>
              <a:rPr lang="ar-SA" sz="2400"/>
              <a:t> يومياً. لنفرض أن الطلب على الأسماك قد زاد نتيجة لزيادة متوسط دخل الأسرة أو بسبب إرتفاع أسعار اللحوم كسلعة بديلة، فما هو الأثر المتوقع على سعر وكمية التوازن في سوق السمك؟</a:t>
            </a:r>
            <a:endParaRPr lang="en-US" sz="2400"/>
          </a:p>
        </p:txBody>
      </p:sp>
      <p:sp>
        <p:nvSpPr>
          <p:cNvPr id="36867" name="WordArt 3"/>
          <p:cNvSpPr>
            <a:spLocks noChangeArrowheads="1" noChangeShapeType="1" noTextEdit="1"/>
          </p:cNvSpPr>
          <p:nvPr/>
        </p:nvSpPr>
        <p:spPr bwMode="auto">
          <a:xfrm>
            <a:off x="5030392" y="333376"/>
            <a:ext cx="4550569" cy="936625"/>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أثر التغير في الطلب</a:t>
            </a:r>
          </a:p>
        </p:txBody>
      </p:sp>
      <p:sp>
        <p:nvSpPr>
          <p:cNvPr id="36868" name="Text Box 4"/>
          <p:cNvSpPr txBox="1">
            <a:spLocks noChangeArrowheads="1"/>
          </p:cNvSpPr>
          <p:nvPr/>
        </p:nvSpPr>
        <p:spPr bwMode="auto">
          <a:xfrm>
            <a:off x="350838" y="4252914"/>
            <a:ext cx="9126935" cy="1569660"/>
          </a:xfrm>
          <a:prstGeom prst="rect">
            <a:avLst/>
          </a:prstGeom>
          <a:noFill/>
          <a:ln w="9525">
            <a:noFill/>
            <a:miter lim="800000"/>
            <a:headEnd/>
            <a:tailEnd/>
          </a:ln>
          <a:effectLst/>
        </p:spPr>
        <p:txBody>
          <a:bodyPr>
            <a:spAutoFit/>
          </a:bodyPr>
          <a:lstStyle/>
          <a:p>
            <a:pPr algn="just" rtl="1">
              <a:spcBef>
                <a:spcPct val="50000"/>
              </a:spcBef>
            </a:pPr>
            <a:r>
              <a:rPr lang="ar-SA" sz="2400"/>
              <a:t>يوضح </a:t>
            </a:r>
            <a:r>
              <a:rPr lang="ar-SA" sz="2400" b="1">
                <a:solidFill>
                  <a:srgbClr val="FD0903"/>
                </a:solidFill>
                <a:hlinkClick r:id="" action="ppaction://noaction"/>
              </a:rPr>
              <a:t>الشكل (</a:t>
            </a:r>
            <a:r>
              <a:rPr lang="ar-BH" sz="2400" b="1">
                <a:solidFill>
                  <a:srgbClr val="FD0903"/>
                </a:solidFill>
                <a:hlinkClick r:id="" action="ppaction://noaction"/>
              </a:rPr>
              <a:t>4-8)</a:t>
            </a:r>
            <a:r>
              <a:rPr lang="ar-BH" sz="2400"/>
              <a:t> سوق السمك في مدينة المنامة في حالة توازن عند السعر </a:t>
            </a:r>
            <a:r>
              <a:rPr lang="en-US" sz="2400"/>
              <a:t>(P</a:t>
            </a:r>
            <a:r>
              <a:rPr lang="en-US" sz="2400" baseline="-25000"/>
              <a:t>1</a:t>
            </a:r>
            <a:r>
              <a:rPr lang="en-US" sz="2400"/>
              <a:t>)</a:t>
            </a:r>
            <a:r>
              <a:rPr lang="ar-SA" sz="2400"/>
              <a:t> والكمية </a:t>
            </a:r>
            <a:r>
              <a:rPr lang="en-US" sz="2400"/>
              <a:t>(Q</a:t>
            </a:r>
            <a:r>
              <a:rPr lang="en-US" sz="2400" baseline="-25000"/>
              <a:t>1</a:t>
            </a:r>
            <a:r>
              <a:rPr lang="en-US" sz="2400"/>
              <a:t>)</a:t>
            </a:r>
            <a:r>
              <a:rPr lang="ar-SA" sz="2400"/>
              <a:t> يومياً. لنفرض أن عرض الأسماك قد زاد نتيجة لزيادة أعداد الصيادين أو بسبب التقدم التقني في صناعة صيد الأسماك، فما هو الأثر المتوقع على سعر وكمية التوازن في سوق السمك؟</a:t>
            </a:r>
            <a:endParaRPr lang="en-US" sz="2400"/>
          </a:p>
        </p:txBody>
      </p:sp>
      <p:sp>
        <p:nvSpPr>
          <p:cNvPr id="36869" name="WordArt 5"/>
          <p:cNvSpPr>
            <a:spLocks noChangeArrowheads="1" noChangeShapeType="1" noTextEdit="1"/>
          </p:cNvSpPr>
          <p:nvPr/>
        </p:nvSpPr>
        <p:spPr bwMode="auto">
          <a:xfrm>
            <a:off x="5030392" y="3100389"/>
            <a:ext cx="4550569" cy="936625"/>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أثر التغير في العرض</a:t>
            </a:r>
          </a:p>
        </p:txBody>
      </p:sp>
      <p:sp>
        <p:nvSpPr>
          <p:cNvPr id="36870" name="AutoShape 6">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Text Box 3"/>
          <p:cNvSpPr txBox="1">
            <a:spLocks noChangeArrowheads="1"/>
          </p:cNvSpPr>
          <p:nvPr/>
        </p:nvSpPr>
        <p:spPr bwMode="auto">
          <a:xfrm>
            <a:off x="7372747" y="3149600"/>
            <a:ext cx="701675" cy="53340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2</a:t>
            </a:r>
            <a:endParaRPr lang="en-US" sz="3600"/>
          </a:p>
        </p:txBody>
      </p:sp>
      <p:sp>
        <p:nvSpPr>
          <p:cNvPr id="38916" name="Text Box 4"/>
          <p:cNvSpPr txBox="1">
            <a:spLocks noChangeArrowheads="1"/>
          </p:cNvSpPr>
          <p:nvPr/>
        </p:nvSpPr>
        <p:spPr bwMode="auto">
          <a:xfrm>
            <a:off x="4897967" y="5122863"/>
            <a:ext cx="629444" cy="531812"/>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1</a:t>
            </a:r>
            <a:endParaRPr lang="en-US" sz="3600" baseline="-25000"/>
          </a:p>
        </p:txBody>
      </p:sp>
      <p:sp>
        <p:nvSpPr>
          <p:cNvPr id="38917" name="Text Box 5"/>
          <p:cNvSpPr txBox="1">
            <a:spLocks noChangeArrowheads="1"/>
          </p:cNvSpPr>
          <p:nvPr/>
        </p:nvSpPr>
        <p:spPr bwMode="auto">
          <a:xfrm>
            <a:off x="5922963" y="1738313"/>
            <a:ext cx="703395" cy="53181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2</a:t>
            </a:r>
            <a:endParaRPr lang="en-US" sz="3600"/>
          </a:p>
        </p:txBody>
      </p:sp>
      <p:sp>
        <p:nvSpPr>
          <p:cNvPr id="38918" name="Text Box 6"/>
          <p:cNvSpPr txBox="1">
            <a:spLocks noChangeArrowheads="1"/>
          </p:cNvSpPr>
          <p:nvPr/>
        </p:nvSpPr>
        <p:spPr bwMode="auto">
          <a:xfrm>
            <a:off x="6626358" y="939800"/>
            <a:ext cx="701675" cy="53340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endParaRPr lang="en-US" sz="3600"/>
          </a:p>
        </p:txBody>
      </p:sp>
      <p:sp>
        <p:nvSpPr>
          <p:cNvPr id="38919" name="Text Box 7"/>
          <p:cNvSpPr txBox="1">
            <a:spLocks noChangeArrowheads="1"/>
          </p:cNvSpPr>
          <p:nvPr/>
        </p:nvSpPr>
        <p:spPr bwMode="auto">
          <a:xfrm>
            <a:off x="7061465" y="4135438"/>
            <a:ext cx="701675" cy="53181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1</a:t>
            </a:r>
            <a:endParaRPr lang="en-US" sz="3600"/>
          </a:p>
        </p:txBody>
      </p:sp>
      <p:sp>
        <p:nvSpPr>
          <p:cNvPr id="38920" name="Text Box 8"/>
          <p:cNvSpPr txBox="1">
            <a:spLocks noChangeArrowheads="1"/>
          </p:cNvSpPr>
          <p:nvPr/>
        </p:nvSpPr>
        <p:spPr bwMode="auto">
          <a:xfrm>
            <a:off x="5252244" y="2386013"/>
            <a:ext cx="701675" cy="53181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1</a:t>
            </a:r>
            <a:endParaRPr lang="en-US" sz="3600"/>
          </a:p>
        </p:txBody>
      </p:sp>
      <p:sp>
        <p:nvSpPr>
          <p:cNvPr id="38921" name="Text Box 9"/>
          <p:cNvSpPr txBox="1">
            <a:spLocks noChangeArrowheads="1"/>
          </p:cNvSpPr>
          <p:nvPr/>
        </p:nvSpPr>
        <p:spPr bwMode="auto">
          <a:xfrm>
            <a:off x="2206493" y="1746250"/>
            <a:ext cx="701675" cy="509588"/>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2</a:t>
            </a:r>
            <a:endParaRPr lang="en-US" sz="3600" baseline="-25000"/>
          </a:p>
        </p:txBody>
      </p:sp>
      <p:sp>
        <p:nvSpPr>
          <p:cNvPr id="38922" name="Line 10"/>
          <p:cNvSpPr>
            <a:spLocks noChangeShapeType="1"/>
          </p:cNvSpPr>
          <p:nvPr/>
        </p:nvSpPr>
        <p:spPr bwMode="auto">
          <a:xfrm>
            <a:off x="2939125" y="1081089"/>
            <a:ext cx="0" cy="4054475"/>
          </a:xfrm>
          <a:prstGeom prst="line">
            <a:avLst/>
          </a:prstGeom>
          <a:noFill/>
          <a:ln w="38100">
            <a:solidFill>
              <a:srgbClr val="000000"/>
            </a:solidFill>
            <a:round/>
            <a:headEnd/>
            <a:tailEnd/>
          </a:ln>
        </p:spPr>
        <p:txBody>
          <a:bodyPr/>
          <a:lstStyle/>
          <a:p>
            <a:endParaRPr lang="ar-SA"/>
          </a:p>
        </p:txBody>
      </p:sp>
      <p:sp>
        <p:nvSpPr>
          <p:cNvPr id="38923" name="Line 11"/>
          <p:cNvSpPr>
            <a:spLocks noChangeShapeType="1"/>
          </p:cNvSpPr>
          <p:nvPr/>
        </p:nvSpPr>
        <p:spPr bwMode="auto">
          <a:xfrm>
            <a:off x="2939125" y="5135563"/>
            <a:ext cx="4388908" cy="0"/>
          </a:xfrm>
          <a:prstGeom prst="line">
            <a:avLst/>
          </a:prstGeom>
          <a:noFill/>
          <a:ln w="38100">
            <a:solidFill>
              <a:srgbClr val="000000"/>
            </a:solidFill>
            <a:round/>
            <a:headEnd/>
            <a:tailEnd/>
          </a:ln>
          <a:effectLst/>
        </p:spPr>
        <p:txBody>
          <a:bodyPr/>
          <a:lstStyle/>
          <a:p>
            <a:endParaRPr lang="ar-SA"/>
          </a:p>
        </p:txBody>
      </p:sp>
      <p:sp>
        <p:nvSpPr>
          <p:cNvPr id="38924" name="Text Box 12"/>
          <p:cNvSpPr txBox="1">
            <a:spLocks noChangeArrowheads="1"/>
          </p:cNvSpPr>
          <p:nvPr/>
        </p:nvSpPr>
        <p:spPr bwMode="auto">
          <a:xfrm>
            <a:off x="7328033" y="4667250"/>
            <a:ext cx="701675" cy="53340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endParaRPr lang="en-US" sz="3600"/>
          </a:p>
        </p:txBody>
      </p:sp>
      <p:sp>
        <p:nvSpPr>
          <p:cNvPr id="38925" name="Line 13"/>
          <p:cNvSpPr>
            <a:spLocks noChangeShapeType="1"/>
          </p:cNvSpPr>
          <p:nvPr/>
        </p:nvSpPr>
        <p:spPr bwMode="auto">
          <a:xfrm rot="6361919">
            <a:off x="3000904" y="1689366"/>
            <a:ext cx="4392613" cy="2201333"/>
          </a:xfrm>
          <a:prstGeom prst="line">
            <a:avLst/>
          </a:prstGeom>
          <a:noFill/>
          <a:ln w="28575">
            <a:solidFill>
              <a:srgbClr val="000000"/>
            </a:solidFill>
            <a:round/>
            <a:headEnd/>
            <a:tailEnd/>
          </a:ln>
        </p:spPr>
        <p:txBody>
          <a:bodyPr/>
          <a:lstStyle/>
          <a:p>
            <a:endParaRPr lang="ar-SA"/>
          </a:p>
        </p:txBody>
      </p:sp>
      <p:sp>
        <p:nvSpPr>
          <p:cNvPr id="38926" name="Line 14"/>
          <p:cNvSpPr>
            <a:spLocks noChangeShapeType="1"/>
          </p:cNvSpPr>
          <p:nvPr/>
        </p:nvSpPr>
        <p:spPr bwMode="auto">
          <a:xfrm>
            <a:off x="3465381" y="1473200"/>
            <a:ext cx="3687233" cy="2724150"/>
          </a:xfrm>
          <a:prstGeom prst="line">
            <a:avLst/>
          </a:prstGeom>
          <a:noFill/>
          <a:ln w="28575">
            <a:solidFill>
              <a:srgbClr val="000000"/>
            </a:solidFill>
            <a:round/>
            <a:headEnd/>
            <a:tailEnd/>
          </a:ln>
        </p:spPr>
        <p:txBody>
          <a:bodyPr/>
          <a:lstStyle/>
          <a:p>
            <a:endParaRPr lang="ar-SA"/>
          </a:p>
        </p:txBody>
      </p:sp>
      <p:sp>
        <p:nvSpPr>
          <p:cNvPr id="38927" name="Line 15"/>
          <p:cNvSpPr>
            <a:spLocks noChangeShapeType="1"/>
          </p:cNvSpPr>
          <p:nvPr/>
        </p:nvSpPr>
        <p:spPr bwMode="auto">
          <a:xfrm flipH="1" flipV="1">
            <a:off x="2939124" y="2781301"/>
            <a:ext cx="4038071" cy="47625"/>
          </a:xfrm>
          <a:prstGeom prst="line">
            <a:avLst/>
          </a:prstGeom>
          <a:noFill/>
          <a:ln w="28575">
            <a:solidFill>
              <a:srgbClr val="000000"/>
            </a:solidFill>
            <a:prstDash val="dashDot"/>
            <a:round/>
            <a:headEnd/>
            <a:tailEnd/>
          </a:ln>
        </p:spPr>
        <p:txBody>
          <a:bodyPr/>
          <a:lstStyle/>
          <a:p>
            <a:endParaRPr lang="ar-SA"/>
          </a:p>
        </p:txBody>
      </p:sp>
      <p:sp>
        <p:nvSpPr>
          <p:cNvPr id="38928" name="Line 16"/>
          <p:cNvSpPr>
            <a:spLocks noChangeShapeType="1"/>
          </p:cNvSpPr>
          <p:nvPr/>
        </p:nvSpPr>
        <p:spPr bwMode="auto">
          <a:xfrm>
            <a:off x="5221288" y="2781300"/>
            <a:ext cx="0" cy="2306638"/>
          </a:xfrm>
          <a:prstGeom prst="line">
            <a:avLst/>
          </a:prstGeom>
          <a:noFill/>
          <a:ln w="28575">
            <a:solidFill>
              <a:srgbClr val="000000"/>
            </a:solidFill>
            <a:prstDash val="dashDot"/>
            <a:round/>
            <a:headEnd/>
            <a:tailEnd/>
          </a:ln>
        </p:spPr>
        <p:txBody>
          <a:bodyPr/>
          <a:lstStyle/>
          <a:p>
            <a:endParaRPr lang="ar-SA"/>
          </a:p>
        </p:txBody>
      </p:sp>
      <p:sp>
        <p:nvSpPr>
          <p:cNvPr id="38929" name="Text Box 17"/>
          <p:cNvSpPr txBox="1">
            <a:spLocks noChangeArrowheads="1"/>
          </p:cNvSpPr>
          <p:nvPr/>
        </p:nvSpPr>
        <p:spPr bwMode="auto">
          <a:xfrm>
            <a:off x="2588287" y="476251"/>
            <a:ext cx="701675" cy="531813"/>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sz="3600"/>
          </a:p>
        </p:txBody>
      </p:sp>
      <p:sp>
        <p:nvSpPr>
          <p:cNvPr id="38930" name="Line 18"/>
          <p:cNvSpPr>
            <a:spLocks noChangeShapeType="1"/>
          </p:cNvSpPr>
          <p:nvPr/>
        </p:nvSpPr>
        <p:spPr bwMode="auto">
          <a:xfrm>
            <a:off x="4344194" y="771526"/>
            <a:ext cx="3159258" cy="2474913"/>
          </a:xfrm>
          <a:prstGeom prst="line">
            <a:avLst/>
          </a:prstGeom>
          <a:noFill/>
          <a:ln w="28575">
            <a:solidFill>
              <a:srgbClr val="000000"/>
            </a:solidFill>
            <a:round/>
            <a:headEnd/>
            <a:tailEnd/>
          </a:ln>
        </p:spPr>
        <p:txBody>
          <a:bodyPr/>
          <a:lstStyle/>
          <a:p>
            <a:endParaRPr lang="ar-SA"/>
          </a:p>
        </p:txBody>
      </p:sp>
      <p:sp>
        <p:nvSpPr>
          <p:cNvPr id="38931" name="Line 19"/>
          <p:cNvSpPr>
            <a:spLocks noChangeShapeType="1"/>
          </p:cNvSpPr>
          <p:nvPr/>
        </p:nvSpPr>
        <p:spPr bwMode="auto">
          <a:xfrm>
            <a:off x="5922963" y="2016125"/>
            <a:ext cx="0" cy="3016250"/>
          </a:xfrm>
          <a:prstGeom prst="line">
            <a:avLst/>
          </a:prstGeom>
          <a:noFill/>
          <a:ln w="28575">
            <a:solidFill>
              <a:srgbClr val="000000"/>
            </a:solidFill>
            <a:prstDash val="dashDot"/>
            <a:round/>
            <a:headEnd/>
            <a:tailEnd/>
          </a:ln>
        </p:spPr>
        <p:txBody>
          <a:bodyPr/>
          <a:lstStyle/>
          <a:p>
            <a:endParaRPr lang="ar-SA"/>
          </a:p>
        </p:txBody>
      </p:sp>
      <p:sp>
        <p:nvSpPr>
          <p:cNvPr id="38932" name="Line 20"/>
          <p:cNvSpPr>
            <a:spLocks noChangeShapeType="1"/>
          </p:cNvSpPr>
          <p:nvPr/>
        </p:nvSpPr>
        <p:spPr bwMode="auto">
          <a:xfrm flipH="1">
            <a:off x="2939125" y="2016125"/>
            <a:ext cx="2983838" cy="0"/>
          </a:xfrm>
          <a:prstGeom prst="line">
            <a:avLst/>
          </a:prstGeom>
          <a:noFill/>
          <a:ln w="28575">
            <a:solidFill>
              <a:srgbClr val="000000"/>
            </a:solidFill>
            <a:prstDash val="dashDot"/>
            <a:round/>
            <a:headEnd/>
            <a:tailEnd/>
          </a:ln>
        </p:spPr>
        <p:txBody>
          <a:bodyPr/>
          <a:lstStyle/>
          <a:p>
            <a:endParaRPr lang="ar-SA"/>
          </a:p>
        </p:txBody>
      </p:sp>
      <p:sp>
        <p:nvSpPr>
          <p:cNvPr id="38933" name="Text Box 21"/>
          <p:cNvSpPr txBox="1">
            <a:spLocks noChangeArrowheads="1"/>
          </p:cNvSpPr>
          <p:nvPr/>
        </p:nvSpPr>
        <p:spPr bwMode="auto">
          <a:xfrm>
            <a:off x="1524000" y="5562600"/>
            <a:ext cx="7162800" cy="761999"/>
          </a:xfrm>
          <a:prstGeom prst="rect">
            <a:avLst/>
          </a:prstGeom>
          <a:noFill/>
          <a:ln w="28575">
            <a:solidFill>
              <a:srgbClr val="000000"/>
            </a:solidFill>
            <a:miter lim="800000"/>
            <a:headEnd/>
            <a:tailEnd/>
          </a:ln>
        </p:spPr>
        <p:txBody>
          <a:bodyPr/>
          <a:lstStyle/>
          <a:p>
            <a:pPr algn="just" rtl="1"/>
            <a:r>
              <a:rPr lang="ar-SA" altLang="zh-CN" sz="2400" b="1">
                <a:solidFill>
                  <a:srgbClr val="FF6600"/>
                </a:solidFill>
                <a:latin typeface="Times New Roman" pitchFamily="18" charset="0"/>
                <a:ea typeface="SimSun" pitchFamily="2" charset="-122"/>
                <a:cs typeface="Times New Roman" pitchFamily="18" charset="0"/>
              </a:rPr>
              <a:t>الشكل (</a:t>
            </a:r>
            <a:r>
              <a:rPr lang="ar-BH" altLang="zh-CN" sz="2400" b="1">
                <a:solidFill>
                  <a:srgbClr val="FF6600"/>
                </a:solidFill>
                <a:latin typeface="Times New Roman" pitchFamily="18" charset="0"/>
                <a:ea typeface="SimSun" pitchFamily="2" charset="-122"/>
                <a:cs typeface="Times New Roman" pitchFamily="18" charset="0"/>
              </a:rPr>
              <a:t>4</a:t>
            </a:r>
            <a:r>
              <a:rPr lang="ar-SA" altLang="zh-CN" sz="2400" b="1">
                <a:solidFill>
                  <a:srgbClr val="FF6600"/>
                </a:solidFill>
                <a:latin typeface="Times New Roman" pitchFamily="18" charset="0"/>
                <a:ea typeface="SimSun" pitchFamily="2" charset="-122"/>
                <a:cs typeface="Times New Roman" pitchFamily="18" charset="0"/>
              </a:rPr>
              <a:t>-7):</a:t>
            </a:r>
            <a:r>
              <a:rPr lang="ar-SA" altLang="zh-CN" sz="2400" b="1">
                <a:latin typeface="Times New Roman" pitchFamily="18" charset="0"/>
                <a:ea typeface="SimSun" pitchFamily="2" charset="-122"/>
                <a:cs typeface="Times New Roman" pitchFamily="18" charset="0"/>
              </a:rPr>
              <a:t> </a:t>
            </a:r>
            <a:r>
              <a:rPr lang="ar-SA" altLang="zh-CN" sz="2400">
                <a:latin typeface="Times New Roman" pitchFamily="18" charset="0"/>
                <a:ea typeface="SimSun" pitchFamily="2" charset="-122"/>
                <a:cs typeface="Times New Roman" pitchFamily="18" charset="0"/>
              </a:rPr>
              <a:t>زيادة الطلب تؤدي إلى زيادة كمية التوازن وارتفاع سعر التوازن.</a:t>
            </a:r>
            <a:endParaRPr lang="en-US" sz="3600">
              <a:ea typeface="SimSun" pitchFamily="2" charset="-122"/>
              <a:cs typeface="Times New Roman" pitchFamily="18" charset="0"/>
            </a:endParaRPr>
          </a:p>
        </p:txBody>
      </p:sp>
      <p:sp>
        <p:nvSpPr>
          <p:cNvPr id="38934" name="Line 22"/>
          <p:cNvSpPr>
            <a:spLocks noChangeShapeType="1"/>
          </p:cNvSpPr>
          <p:nvPr/>
        </p:nvSpPr>
        <p:spPr bwMode="auto">
          <a:xfrm>
            <a:off x="6977195" y="2828925"/>
            <a:ext cx="5159" cy="2293938"/>
          </a:xfrm>
          <a:prstGeom prst="line">
            <a:avLst/>
          </a:prstGeom>
          <a:noFill/>
          <a:ln w="28575">
            <a:solidFill>
              <a:srgbClr val="000000"/>
            </a:solidFill>
            <a:prstDash val="dashDot"/>
            <a:round/>
            <a:headEnd/>
            <a:tailEnd/>
          </a:ln>
          <a:effectLst/>
        </p:spPr>
        <p:txBody>
          <a:bodyPr/>
          <a:lstStyle/>
          <a:p>
            <a:endParaRPr lang="ar-SA"/>
          </a:p>
        </p:txBody>
      </p:sp>
      <p:sp>
        <p:nvSpPr>
          <p:cNvPr id="38935" name="Text Box 23"/>
          <p:cNvSpPr txBox="1">
            <a:spLocks noChangeArrowheads="1"/>
          </p:cNvSpPr>
          <p:nvPr/>
        </p:nvSpPr>
        <p:spPr bwMode="auto">
          <a:xfrm>
            <a:off x="2223691" y="2530475"/>
            <a:ext cx="701675" cy="509588"/>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1</a:t>
            </a:r>
            <a:endParaRPr lang="en-US" sz="3600" baseline="-25000"/>
          </a:p>
        </p:txBody>
      </p:sp>
      <p:sp>
        <p:nvSpPr>
          <p:cNvPr id="38936" name="Text Box 24"/>
          <p:cNvSpPr txBox="1">
            <a:spLocks noChangeArrowheads="1"/>
          </p:cNvSpPr>
          <p:nvPr/>
        </p:nvSpPr>
        <p:spPr bwMode="auto">
          <a:xfrm>
            <a:off x="5609961" y="5122863"/>
            <a:ext cx="629444" cy="531812"/>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3</a:t>
            </a:r>
            <a:endParaRPr lang="en-US" sz="3600" baseline="-25000"/>
          </a:p>
        </p:txBody>
      </p:sp>
      <p:sp>
        <p:nvSpPr>
          <p:cNvPr id="38937" name="Text Box 25"/>
          <p:cNvSpPr txBox="1">
            <a:spLocks noChangeArrowheads="1"/>
          </p:cNvSpPr>
          <p:nvPr/>
        </p:nvSpPr>
        <p:spPr bwMode="auto">
          <a:xfrm>
            <a:off x="6664194" y="5122863"/>
            <a:ext cx="629444" cy="531812"/>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2</a:t>
            </a:r>
            <a:endParaRPr lang="en-US" sz="3600" baseline="-25000"/>
          </a:p>
        </p:txBody>
      </p:sp>
      <p:sp>
        <p:nvSpPr>
          <p:cNvPr id="38938" name="AutoShape 26">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Text Box 3"/>
          <p:cNvSpPr txBox="1">
            <a:spLocks noChangeArrowheads="1"/>
          </p:cNvSpPr>
          <p:nvPr/>
        </p:nvSpPr>
        <p:spPr bwMode="auto">
          <a:xfrm>
            <a:off x="1447800" y="5715001"/>
            <a:ext cx="7646194" cy="609600"/>
          </a:xfrm>
          <a:prstGeom prst="rect">
            <a:avLst/>
          </a:prstGeom>
          <a:noFill/>
          <a:ln w="28575">
            <a:solidFill>
              <a:srgbClr val="000000"/>
            </a:solidFill>
            <a:miter lim="800000"/>
            <a:headEnd/>
            <a:tailEnd/>
          </a:ln>
        </p:spPr>
        <p:txBody>
          <a:bodyPr/>
          <a:lstStyle/>
          <a:p>
            <a:pPr algn="just" rtl="1"/>
            <a:r>
              <a:rPr lang="ar-SA" altLang="zh-CN" sz="2400" b="1">
                <a:solidFill>
                  <a:srgbClr val="FF6600"/>
                </a:solidFill>
                <a:latin typeface="Times New Roman" pitchFamily="18" charset="0"/>
                <a:ea typeface="SimSun" pitchFamily="2" charset="-122"/>
                <a:cs typeface="Times New Roman" pitchFamily="18" charset="0"/>
              </a:rPr>
              <a:t>الشكل (</a:t>
            </a:r>
            <a:r>
              <a:rPr lang="ar-BH" altLang="zh-CN" sz="2400" b="1">
                <a:solidFill>
                  <a:srgbClr val="FF6600"/>
                </a:solidFill>
                <a:latin typeface="Times New Roman" pitchFamily="18" charset="0"/>
                <a:ea typeface="SimSun" pitchFamily="2" charset="-122"/>
                <a:cs typeface="Times New Roman" pitchFamily="18" charset="0"/>
              </a:rPr>
              <a:t>4</a:t>
            </a:r>
            <a:r>
              <a:rPr lang="ar-SA" altLang="zh-CN" sz="2400" b="1">
                <a:solidFill>
                  <a:srgbClr val="FF6600"/>
                </a:solidFill>
                <a:latin typeface="Times New Roman" pitchFamily="18" charset="0"/>
                <a:ea typeface="SimSun" pitchFamily="2" charset="-122"/>
                <a:cs typeface="Times New Roman" pitchFamily="18" charset="0"/>
              </a:rPr>
              <a:t>-8):</a:t>
            </a:r>
            <a:r>
              <a:rPr lang="ar-SA" altLang="zh-CN" sz="2400" b="1">
                <a:latin typeface="Times New Roman" pitchFamily="18" charset="0"/>
                <a:ea typeface="SimSun" pitchFamily="2" charset="-122"/>
                <a:cs typeface="Times New Roman" pitchFamily="18" charset="0"/>
              </a:rPr>
              <a:t> </a:t>
            </a:r>
            <a:r>
              <a:rPr lang="ar-SA" altLang="zh-CN" sz="2400">
                <a:latin typeface="Times New Roman" pitchFamily="18" charset="0"/>
                <a:ea typeface="SimSun" pitchFamily="2" charset="-122"/>
                <a:cs typeface="Times New Roman" pitchFamily="18" charset="0"/>
              </a:rPr>
              <a:t>زيادة العرض تؤدي إلى زيادة كمية التوازن وانخفاض السعر.</a:t>
            </a:r>
            <a:endParaRPr lang="en-US" sz="3600">
              <a:ea typeface="SimSun" pitchFamily="2" charset="-122"/>
              <a:cs typeface="Times New Roman" pitchFamily="18" charset="0"/>
            </a:endParaRPr>
          </a:p>
        </p:txBody>
      </p:sp>
      <p:sp>
        <p:nvSpPr>
          <p:cNvPr id="40964" name="Line 4"/>
          <p:cNvSpPr>
            <a:spLocks noChangeShapeType="1"/>
          </p:cNvSpPr>
          <p:nvPr/>
        </p:nvSpPr>
        <p:spPr bwMode="auto">
          <a:xfrm>
            <a:off x="6659034" y="2044701"/>
            <a:ext cx="1720" cy="3275013"/>
          </a:xfrm>
          <a:prstGeom prst="line">
            <a:avLst/>
          </a:prstGeom>
          <a:noFill/>
          <a:ln w="28575">
            <a:solidFill>
              <a:srgbClr val="000000"/>
            </a:solidFill>
            <a:prstDash val="dashDot"/>
            <a:round/>
            <a:headEnd/>
            <a:tailEnd/>
          </a:ln>
          <a:effectLst/>
        </p:spPr>
        <p:txBody>
          <a:bodyPr/>
          <a:lstStyle/>
          <a:p>
            <a:endParaRPr lang="ar-SA"/>
          </a:p>
        </p:txBody>
      </p:sp>
      <p:sp>
        <p:nvSpPr>
          <p:cNvPr id="40965" name="Line 5"/>
          <p:cNvSpPr>
            <a:spLocks noChangeShapeType="1"/>
          </p:cNvSpPr>
          <p:nvPr/>
        </p:nvSpPr>
        <p:spPr bwMode="auto">
          <a:xfrm rot="6361919">
            <a:off x="3412927" y="1786930"/>
            <a:ext cx="4292600" cy="2595166"/>
          </a:xfrm>
          <a:prstGeom prst="line">
            <a:avLst/>
          </a:prstGeom>
          <a:noFill/>
          <a:ln w="28575">
            <a:solidFill>
              <a:srgbClr val="000000"/>
            </a:solidFill>
            <a:round/>
            <a:headEnd/>
            <a:tailEnd/>
          </a:ln>
        </p:spPr>
        <p:txBody>
          <a:bodyPr/>
          <a:lstStyle/>
          <a:p>
            <a:endParaRPr lang="ar-SA"/>
          </a:p>
        </p:txBody>
      </p:sp>
      <p:sp>
        <p:nvSpPr>
          <p:cNvPr id="40966" name="Text Box 6"/>
          <p:cNvSpPr txBox="1">
            <a:spLocks noChangeArrowheads="1"/>
          </p:cNvSpPr>
          <p:nvPr/>
        </p:nvSpPr>
        <p:spPr bwMode="auto">
          <a:xfrm>
            <a:off x="4230687" y="5300663"/>
            <a:ext cx="675879" cy="5778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1</a:t>
            </a:r>
            <a:endParaRPr lang="en-US" sz="3600" baseline="-25000"/>
          </a:p>
        </p:txBody>
      </p:sp>
      <p:sp>
        <p:nvSpPr>
          <p:cNvPr id="40967" name="Text Box 7"/>
          <p:cNvSpPr txBox="1">
            <a:spLocks noChangeArrowheads="1"/>
          </p:cNvSpPr>
          <p:nvPr/>
        </p:nvSpPr>
        <p:spPr bwMode="auto">
          <a:xfrm>
            <a:off x="6148257" y="187325"/>
            <a:ext cx="834098" cy="5778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1</a:t>
            </a:r>
            <a:endParaRPr lang="en-US" sz="3600"/>
          </a:p>
        </p:txBody>
      </p:sp>
      <p:sp>
        <p:nvSpPr>
          <p:cNvPr id="40968" name="Text Box 8"/>
          <p:cNvSpPr txBox="1">
            <a:spLocks noChangeArrowheads="1"/>
          </p:cNvSpPr>
          <p:nvPr/>
        </p:nvSpPr>
        <p:spPr bwMode="auto">
          <a:xfrm>
            <a:off x="8120857" y="5049838"/>
            <a:ext cx="835819" cy="5778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endParaRPr lang="en-US" sz="3600"/>
          </a:p>
        </p:txBody>
      </p:sp>
      <p:sp>
        <p:nvSpPr>
          <p:cNvPr id="40969" name="Text Box 9"/>
          <p:cNvSpPr txBox="1">
            <a:spLocks noChangeArrowheads="1"/>
          </p:cNvSpPr>
          <p:nvPr/>
        </p:nvSpPr>
        <p:spPr bwMode="auto">
          <a:xfrm>
            <a:off x="2277005" y="1768476"/>
            <a:ext cx="835819" cy="542925"/>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1</a:t>
            </a:r>
            <a:endParaRPr lang="en-US" sz="3600" baseline="-25000"/>
          </a:p>
        </p:txBody>
      </p:sp>
      <p:sp>
        <p:nvSpPr>
          <p:cNvPr id="40970" name="Text Box 10"/>
          <p:cNvSpPr txBox="1">
            <a:spLocks noChangeArrowheads="1"/>
          </p:cNvSpPr>
          <p:nvPr/>
        </p:nvSpPr>
        <p:spPr bwMode="auto">
          <a:xfrm>
            <a:off x="5824935" y="2600325"/>
            <a:ext cx="835819" cy="5778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2</a:t>
            </a:r>
            <a:endParaRPr lang="en-US" sz="3600"/>
          </a:p>
        </p:txBody>
      </p:sp>
      <p:sp>
        <p:nvSpPr>
          <p:cNvPr id="40971" name="Text Box 11"/>
          <p:cNvSpPr txBox="1">
            <a:spLocks noChangeArrowheads="1"/>
          </p:cNvSpPr>
          <p:nvPr/>
        </p:nvSpPr>
        <p:spPr bwMode="auto">
          <a:xfrm>
            <a:off x="7216246" y="979488"/>
            <a:ext cx="835819" cy="5778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2</a:t>
            </a:r>
            <a:endParaRPr lang="en-US" sz="3600"/>
          </a:p>
        </p:txBody>
      </p:sp>
      <p:sp>
        <p:nvSpPr>
          <p:cNvPr id="40972" name="Text Box 12"/>
          <p:cNvSpPr txBox="1">
            <a:spLocks noChangeArrowheads="1"/>
          </p:cNvSpPr>
          <p:nvPr/>
        </p:nvSpPr>
        <p:spPr bwMode="auto">
          <a:xfrm>
            <a:off x="7498292" y="4011614"/>
            <a:ext cx="835819" cy="579437"/>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endParaRPr lang="en-US" sz="3600"/>
          </a:p>
        </p:txBody>
      </p:sp>
      <p:sp>
        <p:nvSpPr>
          <p:cNvPr id="40973" name="Text Box 13"/>
          <p:cNvSpPr txBox="1">
            <a:spLocks noChangeArrowheads="1"/>
          </p:cNvSpPr>
          <p:nvPr/>
        </p:nvSpPr>
        <p:spPr bwMode="auto">
          <a:xfrm>
            <a:off x="4820577" y="1557338"/>
            <a:ext cx="834098" cy="5778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1</a:t>
            </a:r>
            <a:endParaRPr lang="en-US" sz="3600"/>
          </a:p>
        </p:txBody>
      </p:sp>
      <p:sp>
        <p:nvSpPr>
          <p:cNvPr id="40974" name="Line 14"/>
          <p:cNvSpPr>
            <a:spLocks noChangeShapeType="1"/>
          </p:cNvSpPr>
          <p:nvPr/>
        </p:nvSpPr>
        <p:spPr bwMode="auto">
          <a:xfrm>
            <a:off x="3111104" y="892176"/>
            <a:ext cx="0" cy="4405313"/>
          </a:xfrm>
          <a:prstGeom prst="line">
            <a:avLst/>
          </a:prstGeom>
          <a:noFill/>
          <a:ln w="38100">
            <a:solidFill>
              <a:srgbClr val="000000"/>
            </a:solidFill>
            <a:round/>
            <a:headEnd/>
            <a:tailEnd/>
          </a:ln>
        </p:spPr>
        <p:txBody>
          <a:bodyPr/>
          <a:lstStyle/>
          <a:p>
            <a:endParaRPr lang="ar-SA"/>
          </a:p>
        </p:txBody>
      </p:sp>
      <p:sp>
        <p:nvSpPr>
          <p:cNvPr id="40975" name="Line 15"/>
          <p:cNvSpPr>
            <a:spLocks noChangeShapeType="1"/>
          </p:cNvSpPr>
          <p:nvPr/>
        </p:nvSpPr>
        <p:spPr bwMode="auto">
          <a:xfrm>
            <a:off x="3111104" y="5297488"/>
            <a:ext cx="5219567" cy="0"/>
          </a:xfrm>
          <a:prstGeom prst="line">
            <a:avLst/>
          </a:prstGeom>
          <a:noFill/>
          <a:ln w="38100">
            <a:solidFill>
              <a:srgbClr val="000000"/>
            </a:solidFill>
            <a:round/>
            <a:headEnd/>
            <a:tailEnd/>
          </a:ln>
          <a:effectLst/>
        </p:spPr>
        <p:txBody>
          <a:bodyPr/>
          <a:lstStyle/>
          <a:p>
            <a:endParaRPr lang="ar-SA"/>
          </a:p>
        </p:txBody>
      </p:sp>
      <p:sp>
        <p:nvSpPr>
          <p:cNvPr id="40976" name="Line 16"/>
          <p:cNvSpPr>
            <a:spLocks noChangeShapeType="1"/>
          </p:cNvSpPr>
          <p:nvPr/>
        </p:nvSpPr>
        <p:spPr bwMode="auto">
          <a:xfrm>
            <a:off x="3737108" y="1443038"/>
            <a:ext cx="3967559" cy="2698750"/>
          </a:xfrm>
          <a:prstGeom prst="line">
            <a:avLst/>
          </a:prstGeom>
          <a:noFill/>
          <a:ln w="28575">
            <a:solidFill>
              <a:srgbClr val="000000"/>
            </a:solidFill>
            <a:round/>
            <a:headEnd/>
            <a:tailEnd/>
          </a:ln>
        </p:spPr>
        <p:txBody>
          <a:bodyPr/>
          <a:lstStyle/>
          <a:p>
            <a:endParaRPr lang="ar-SA"/>
          </a:p>
        </p:txBody>
      </p:sp>
      <p:sp>
        <p:nvSpPr>
          <p:cNvPr id="40977" name="Line 17"/>
          <p:cNvSpPr>
            <a:spLocks noChangeShapeType="1"/>
          </p:cNvSpPr>
          <p:nvPr/>
        </p:nvSpPr>
        <p:spPr bwMode="auto">
          <a:xfrm flipH="1">
            <a:off x="3111104" y="2862263"/>
            <a:ext cx="2713831" cy="0"/>
          </a:xfrm>
          <a:prstGeom prst="line">
            <a:avLst/>
          </a:prstGeom>
          <a:noFill/>
          <a:ln w="28575">
            <a:solidFill>
              <a:srgbClr val="000000"/>
            </a:solidFill>
            <a:prstDash val="dashDot"/>
            <a:round/>
            <a:headEnd/>
            <a:tailEnd/>
          </a:ln>
        </p:spPr>
        <p:txBody>
          <a:bodyPr/>
          <a:lstStyle/>
          <a:p>
            <a:endParaRPr lang="ar-SA"/>
          </a:p>
        </p:txBody>
      </p:sp>
      <p:sp>
        <p:nvSpPr>
          <p:cNvPr id="40978" name="Line 18"/>
          <p:cNvSpPr>
            <a:spLocks noChangeShapeType="1"/>
          </p:cNvSpPr>
          <p:nvPr/>
        </p:nvSpPr>
        <p:spPr bwMode="auto">
          <a:xfrm>
            <a:off x="5824935" y="2862264"/>
            <a:ext cx="0" cy="2505075"/>
          </a:xfrm>
          <a:prstGeom prst="line">
            <a:avLst/>
          </a:prstGeom>
          <a:noFill/>
          <a:ln w="28575">
            <a:solidFill>
              <a:srgbClr val="000000"/>
            </a:solidFill>
            <a:prstDash val="dashDot"/>
            <a:round/>
            <a:headEnd/>
            <a:tailEnd/>
          </a:ln>
        </p:spPr>
        <p:txBody>
          <a:bodyPr/>
          <a:lstStyle/>
          <a:p>
            <a:endParaRPr lang="ar-SA"/>
          </a:p>
        </p:txBody>
      </p:sp>
      <p:sp>
        <p:nvSpPr>
          <p:cNvPr id="40979" name="Text Box 19"/>
          <p:cNvSpPr txBox="1">
            <a:spLocks noChangeArrowheads="1"/>
          </p:cNvSpPr>
          <p:nvPr/>
        </p:nvSpPr>
        <p:spPr bwMode="auto">
          <a:xfrm>
            <a:off x="2693194" y="436563"/>
            <a:ext cx="835819" cy="5778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sz="3600"/>
          </a:p>
        </p:txBody>
      </p:sp>
      <p:sp>
        <p:nvSpPr>
          <p:cNvPr id="40980" name="Line 20"/>
          <p:cNvSpPr>
            <a:spLocks noChangeShapeType="1"/>
          </p:cNvSpPr>
          <p:nvPr/>
        </p:nvSpPr>
        <p:spPr bwMode="auto">
          <a:xfrm rot="5826212">
            <a:off x="3294593" y="444898"/>
            <a:ext cx="3082925" cy="2713831"/>
          </a:xfrm>
          <a:prstGeom prst="line">
            <a:avLst/>
          </a:prstGeom>
          <a:noFill/>
          <a:ln w="28575">
            <a:solidFill>
              <a:srgbClr val="000000"/>
            </a:solidFill>
            <a:round/>
            <a:headEnd/>
            <a:tailEnd/>
          </a:ln>
        </p:spPr>
        <p:txBody>
          <a:bodyPr/>
          <a:lstStyle/>
          <a:p>
            <a:endParaRPr lang="ar-SA"/>
          </a:p>
        </p:txBody>
      </p:sp>
      <p:sp>
        <p:nvSpPr>
          <p:cNvPr id="40981" name="Line 21"/>
          <p:cNvSpPr>
            <a:spLocks noChangeShapeType="1"/>
          </p:cNvSpPr>
          <p:nvPr/>
        </p:nvSpPr>
        <p:spPr bwMode="auto">
          <a:xfrm flipH="1">
            <a:off x="3111104" y="2027238"/>
            <a:ext cx="3549650" cy="4762"/>
          </a:xfrm>
          <a:prstGeom prst="line">
            <a:avLst/>
          </a:prstGeom>
          <a:noFill/>
          <a:ln w="28575">
            <a:solidFill>
              <a:srgbClr val="000000"/>
            </a:solidFill>
            <a:prstDash val="dashDot"/>
            <a:round/>
            <a:headEnd/>
            <a:tailEnd/>
          </a:ln>
        </p:spPr>
        <p:txBody>
          <a:bodyPr/>
          <a:lstStyle/>
          <a:p>
            <a:endParaRPr lang="ar-SA"/>
          </a:p>
        </p:txBody>
      </p:sp>
      <p:sp>
        <p:nvSpPr>
          <p:cNvPr id="40982" name="Line 22"/>
          <p:cNvSpPr>
            <a:spLocks noChangeShapeType="1"/>
          </p:cNvSpPr>
          <p:nvPr/>
        </p:nvSpPr>
        <p:spPr bwMode="auto">
          <a:xfrm>
            <a:off x="4572927" y="2020888"/>
            <a:ext cx="0" cy="3276600"/>
          </a:xfrm>
          <a:prstGeom prst="line">
            <a:avLst/>
          </a:prstGeom>
          <a:noFill/>
          <a:ln w="28575">
            <a:solidFill>
              <a:srgbClr val="000000"/>
            </a:solidFill>
            <a:prstDash val="dashDot"/>
            <a:round/>
            <a:headEnd/>
            <a:tailEnd/>
          </a:ln>
        </p:spPr>
        <p:txBody>
          <a:bodyPr/>
          <a:lstStyle/>
          <a:p>
            <a:endParaRPr lang="ar-SA"/>
          </a:p>
        </p:txBody>
      </p:sp>
      <p:sp>
        <p:nvSpPr>
          <p:cNvPr id="40983" name="Text Box 23"/>
          <p:cNvSpPr txBox="1">
            <a:spLocks noChangeArrowheads="1"/>
          </p:cNvSpPr>
          <p:nvPr/>
        </p:nvSpPr>
        <p:spPr bwMode="auto">
          <a:xfrm>
            <a:off x="2301082" y="2584451"/>
            <a:ext cx="835819" cy="542925"/>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2</a:t>
            </a:r>
            <a:endParaRPr lang="en-US" sz="3600" baseline="-25000"/>
          </a:p>
        </p:txBody>
      </p:sp>
      <p:sp>
        <p:nvSpPr>
          <p:cNvPr id="40984" name="Text Box 24"/>
          <p:cNvSpPr txBox="1">
            <a:spLocks noChangeArrowheads="1"/>
          </p:cNvSpPr>
          <p:nvPr/>
        </p:nvSpPr>
        <p:spPr bwMode="auto">
          <a:xfrm>
            <a:off x="5472377" y="5300663"/>
            <a:ext cx="675879" cy="5778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2</a:t>
            </a:r>
            <a:endParaRPr lang="en-US" sz="3600" baseline="-25000"/>
          </a:p>
        </p:txBody>
      </p:sp>
      <p:sp>
        <p:nvSpPr>
          <p:cNvPr id="40985" name="Text Box 25"/>
          <p:cNvSpPr txBox="1">
            <a:spLocks noChangeArrowheads="1"/>
          </p:cNvSpPr>
          <p:nvPr/>
        </p:nvSpPr>
        <p:spPr bwMode="auto">
          <a:xfrm>
            <a:off x="6309917" y="5300663"/>
            <a:ext cx="675878" cy="5778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3</a:t>
            </a:r>
            <a:endParaRPr lang="en-US" sz="3600" baseline="-25000"/>
          </a:p>
        </p:txBody>
      </p:sp>
      <p:sp>
        <p:nvSpPr>
          <p:cNvPr id="40986" name="AutoShape 26">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40987" name="AutoShape 27">
            <a:hlinkClick r:id="" action="ppaction://noaction"/>
          </p:cNvPr>
          <p:cNvSpPr>
            <a:spLocks noChangeArrowheads="1"/>
          </p:cNvSpPr>
          <p:nvPr/>
        </p:nvSpPr>
        <p:spPr bwMode="auto">
          <a:xfrm>
            <a:off x="818621" y="6237288"/>
            <a:ext cx="350838"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350838" y="1339851"/>
            <a:ext cx="9126935" cy="1569660"/>
          </a:xfrm>
          <a:prstGeom prst="rect">
            <a:avLst/>
          </a:prstGeom>
          <a:noFill/>
          <a:ln w="9525">
            <a:noFill/>
            <a:miter lim="800000"/>
            <a:headEnd/>
            <a:tailEnd/>
          </a:ln>
          <a:effectLst/>
        </p:spPr>
        <p:txBody>
          <a:bodyPr>
            <a:spAutoFit/>
          </a:bodyPr>
          <a:lstStyle/>
          <a:p>
            <a:pPr algn="just" rtl="1">
              <a:spcBef>
                <a:spcPct val="50000"/>
              </a:spcBef>
            </a:pPr>
            <a:r>
              <a:rPr lang="ar-BH" sz="2400"/>
              <a:t>لنفرض أن الطلب على الأسماك قد زاد نتيجة لزيادة متوسط دخل الأسرة أو بسبب ارتفاع أسعار اللحوم الحمراء، ولنفرض أن عرض الأسماك قد زاد أيضاً في الوقت نفسه نتيجة لزيادة أعداد الصيادين أو بسبب التقدم التقني في صناعة صيد الأسماك، فما هو الأثر المتوقع على سعر وكمية التوازن في سوق السمك؟</a:t>
            </a:r>
            <a:endParaRPr lang="fr-MA" sz="2400"/>
          </a:p>
        </p:txBody>
      </p:sp>
      <p:sp>
        <p:nvSpPr>
          <p:cNvPr id="43011" name="WordArt 3"/>
          <p:cNvSpPr>
            <a:spLocks noChangeArrowheads="1" noChangeShapeType="1" noTextEdit="1"/>
          </p:cNvSpPr>
          <p:nvPr/>
        </p:nvSpPr>
        <p:spPr bwMode="auto">
          <a:xfrm>
            <a:off x="4641718" y="260350"/>
            <a:ext cx="4939242" cy="1081088"/>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أثر التغير في الطلب والعرض معاً</a:t>
            </a:r>
          </a:p>
        </p:txBody>
      </p:sp>
      <p:sp>
        <p:nvSpPr>
          <p:cNvPr id="43012" name="WordArt 4"/>
          <p:cNvSpPr>
            <a:spLocks noChangeArrowheads="1" noChangeShapeType="1" noTextEdit="1"/>
          </p:cNvSpPr>
          <p:nvPr/>
        </p:nvSpPr>
        <p:spPr bwMode="auto">
          <a:xfrm>
            <a:off x="1816100" y="3106738"/>
            <a:ext cx="7720145" cy="1008062"/>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قد تكون الزيادة في العرض أكبر من الزيادة في الطلب كما في الشكل</a:t>
            </a:r>
          </a:p>
        </p:txBody>
      </p:sp>
      <p:sp>
        <p:nvSpPr>
          <p:cNvPr id="43013" name="WordArt 5"/>
          <p:cNvSpPr>
            <a:spLocks noChangeArrowheads="1" noChangeShapeType="1" noTextEdit="1"/>
          </p:cNvSpPr>
          <p:nvPr/>
        </p:nvSpPr>
        <p:spPr bwMode="auto">
          <a:xfrm>
            <a:off x="1676798" y="4221163"/>
            <a:ext cx="7720144" cy="1008062"/>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قد تتساوى الزيادة في كل من العرض والطلب كما في الشكل</a:t>
            </a:r>
          </a:p>
        </p:txBody>
      </p:sp>
      <p:sp>
        <p:nvSpPr>
          <p:cNvPr id="43014" name="WordArt 6"/>
          <p:cNvSpPr>
            <a:spLocks noChangeArrowheads="1" noChangeShapeType="1" noTextEdit="1"/>
          </p:cNvSpPr>
          <p:nvPr/>
        </p:nvSpPr>
        <p:spPr bwMode="auto">
          <a:xfrm>
            <a:off x="1676798" y="5373688"/>
            <a:ext cx="7720144" cy="1008062"/>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قد تكون الزيادة في الطلب أكبر من الزيادة في العرض كما في الشكل</a:t>
            </a:r>
          </a:p>
        </p:txBody>
      </p:sp>
      <p:sp>
        <p:nvSpPr>
          <p:cNvPr id="43015" name="Text Box 7"/>
          <p:cNvSpPr txBox="1">
            <a:spLocks noChangeArrowheads="1"/>
          </p:cNvSpPr>
          <p:nvPr/>
        </p:nvSpPr>
        <p:spPr bwMode="auto">
          <a:xfrm>
            <a:off x="194337" y="5589588"/>
            <a:ext cx="1403350" cy="519112"/>
          </a:xfrm>
          <a:prstGeom prst="rect">
            <a:avLst/>
          </a:prstGeom>
          <a:noFill/>
          <a:ln w="9525">
            <a:noFill/>
            <a:miter lim="800000"/>
            <a:headEnd/>
            <a:tailEnd/>
          </a:ln>
          <a:effectLst/>
        </p:spPr>
        <p:txBody>
          <a:bodyPr>
            <a:spAutoFit/>
          </a:bodyPr>
          <a:lstStyle/>
          <a:p>
            <a:pPr algn="ctr" rtl="1">
              <a:spcBef>
                <a:spcPct val="50000"/>
              </a:spcBef>
            </a:pPr>
            <a:r>
              <a:rPr lang="ar-BH" sz="2800" b="1">
                <a:solidFill>
                  <a:srgbClr val="FD0903"/>
                </a:solidFill>
                <a:hlinkClick r:id="" action="ppaction://noaction"/>
              </a:rPr>
              <a:t>(4-11)</a:t>
            </a:r>
            <a:endParaRPr lang="fr-MA" sz="2800" b="1">
              <a:solidFill>
                <a:srgbClr val="FD0903"/>
              </a:solidFill>
            </a:endParaRPr>
          </a:p>
        </p:txBody>
      </p:sp>
      <p:sp>
        <p:nvSpPr>
          <p:cNvPr id="43016" name="Text Box 8"/>
          <p:cNvSpPr txBox="1">
            <a:spLocks noChangeArrowheads="1"/>
          </p:cNvSpPr>
          <p:nvPr/>
        </p:nvSpPr>
        <p:spPr bwMode="auto">
          <a:xfrm>
            <a:off x="194337" y="4365626"/>
            <a:ext cx="1403350" cy="519113"/>
          </a:xfrm>
          <a:prstGeom prst="rect">
            <a:avLst/>
          </a:prstGeom>
          <a:noFill/>
          <a:ln w="9525">
            <a:noFill/>
            <a:miter lim="800000"/>
            <a:headEnd/>
            <a:tailEnd/>
          </a:ln>
          <a:effectLst/>
        </p:spPr>
        <p:txBody>
          <a:bodyPr>
            <a:spAutoFit/>
          </a:bodyPr>
          <a:lstStyle/>
          <a:p>
            <a:pPr algn="ctr" rtl="1">
              <a:spcBef>
                <a:spcPct val="50000"/>
              </a:spcBef>
            </a:pPr>
            <a:r>
              <a:rPr lang="ar-BH" sz="2800" b="1">
                <a:solidFill>
                  <a:srgbClr val="FD0903"/>
                </a:solidFill>
                <a:hlinkClick r:id="" action="ppaction://noaction"/>
              </a:rPr>
              <a:t>(4-10)</a:t>
            </a:r>
            <a:endParaRPr lang="fr-MA" sz="2800" b="1">
              <a:solidFill>
                <a:srgbClr val="FD0903"/>
              </a:solidFill>
            </a:endParaRPr>
          </a:p>
        </p:txBody>
      </p:sp>
      <p:sp>
        <p:nvSpPr>
          <p:cNvPr id="43017" name="Text Box 9"/>
          <p:cNvSpPr txBox="1">
            <a:spLocks noChangeArrowheads="1"/>
          </p:cNvSpPr>
          <p:nvPr/>
        </p:nvSpPr>
        <p:spPr bwMode="auto">
          <a:xfrm>
            <a:off x="194337" y="3357563"/>
            <a:ext cx="1403350" cy="519112"/>
          </a:xfrm>
          <a:prstGeom prst="rect">
            <a:avLst/>
          </a:prstGeom>
          <a:noFill/>
          <a:ln w="9525">
            <a:noFill/>
            <a:miter lim="800000"/>
            <a:headEnd/>
            <a:tailEnd/>
          </a:ln>
          <a:effectLst/>
        </p:spPr>
        <p:txBody>
          <a:bodyPr>
            <a:spAutoFit/>
          </a:bodyPr>
          <a:lstStyle/>
          <a:p>
            <a:pPr algn="ctr" rtl="1">
              <a:spcBef>
                <a:spcPct val="50000"/>
              </a:spcBef>
            </a:pPr>
            <a:r>
              <a:rPr lang="ar-BH" sz="2800" b="1">
                <a:solidFill>
                  <a:srgbClr val="FD0903"/>
                </a:solidFill>
                <a:hlinkClick r:id="" action="ppaction://noaction"/>
              </a:rPr>
              <a:t>(4-9)</a:t>
            </a:r>
            <a:endParaRPr lang="fr-MA" sz="2800" b="1">
              <a:solidFill>
                <a:srgbClr val="FD0903"/>
              </a:solidFill>
            </a:endParaRPr>
          </a:p>
        </p:txBody>
      </p:sp>
      <p:sp>
        <p:nvSpPr>
          <p:cNvPr id="43018" name="AutoShape 10">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ext Box 3"/>
          <p:cNvSpPr txBox="1">
            <a:spLocks noChangeArrowheads="1"/>
          </p:cNvSpPr>
          <p:nvPr/>
        </p:nvSpPr>
        <p:spPr bwMode="auto">
          <a:xfrm>
            <a:off x="2775744" y="184151"/>
            <a:ext cx="742950" cy="550863"/>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sz="3600"/>
          </a:p>
        </p:txBody>
      </p:sp>
      <p:sp>
        <p:nvSpPr>
          <p:cNvPr id="45060" name="Line 4"/>
          <p:cNvSpPr>
            <a:spLocks noChangeShapeType="1"/>
          </p:cNvSpPr>
          <p:nvPr/>
        </p:nvSpPr>
        <p:spPr bwMode="auto">
          <a:xfrm>
            <a:off x="3117983" y="4841875"/>
            <a:ext cx="4641717" cy="0"/>
          </a:xfrm>
          <a:prstGeom prst="line">
            <a:avLst/>
          </a:prstGeom>
          <a:noFill/>
          <a:ln w="38100">
            <a:solidFill>
              <a:srgbClr val="000000"/>
            </a:solidFill>
            <a:round/>
            <a:headEnd/>
            <a:tailEnd/>
          </a:ln>
          <a:effectLst/>
        </p:spPr>
        <p:txBody>
          <a:bodyPr/>
          <a:lstStyle/>
          <a:p>
            <a:endParaRPr lang="ar-SA"/>
          </a:p>
        </p:txBody>
      </p:sp>
      <p:sp>
        <p:nvSpPr>
          <p:cNvPr id="45061" name="Text Box 5"/>
          <p:cNvSpPr txBox="1">
            <a:spLocks noChangeArrowheads="1"/>
          </p:cNvSpPr>
          <p:nvPr/>
        </p:nvSpPr>
        <p:spPr bwMode="auto">
          <a:xfrm>
            <a:off x="5695950" y="198438"/>
            <a:ext cx="813462" cy="56356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1</a:t>
            </a:r>
            <a:endParaRPr lang="en-US" sz="3600"/>
          </a:p>
        </p:txBody>
      </p:sp>
      <p:sp>
        <p:nvSpPr>
          <p:cNvPr id="45062" name="Text Box 6"/>
          <p:cNvSpPr txBox="1">
            <a:spLocks noChangeArrowheads="1"/>
          </p:cNvSpPr>
          <p:nvPr/>
        </p:nvSpPr>
        <p:spPr bwMode="auto">
          <a:xfrm>
            <a:off x="4251326" y="4822825"/>
            <a:ext cx="603647" cy="496888"/>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1</a:t>
            </a:r>
            <a:endParaRPr lang="en-US" sz="3600" baseline="-25000"/>
          </a:p>
        </p:txBody>
      </p:sp>
      <p:sp>
        <p:nvSpPr>
          <p:cNvPr id="45063" name="Text Box 7"/>
          <p:cNvSpPr txBox="1">
            <a:spLocks noChangeArrowheads="1"/>
          </p:cNvSpPr>
          <p:nvPr/>
        </p:nvSpPr>
        <p:spPr bwMode="auto">
          <a:xfrm>
            <a:off x="6008952" y="1844676"/>
            <a:ext cx="813462" cy="563563"/>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2</a:t>
            </a:r>
            <a:endParaRPr lang="en-US" sz="3600"/>
          </a:p>
        </p:txBody>
      </p:sp>
      <p:sp>
        <p:nvSpPr>
          <p:cNvPr id="45064" name="Text Box 8"/>
          <p:cNvSpPr txBox="1">
            <a:spLocks noChangeArrowheads="1"/>
          </p:cNvSpPr>
          <p:nvPr/>
        </p:nvSpPr>
        <p:spPr bwMode="auto">
          <a:xfrm>
            <a:off x="7138856" y="620713"/>
            <a:ext cx="813461" cy="56356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2</a:t>
            </a:r>
            <a:endParaRPr lang="en-US" sz="3600"/>
          </a:p>
        </p:txBody>
      </p:sp>
      <p:sp>
        <p:nvSpPr>
          <p:cNvPr id="45065" name="Text Box 9"/>
          <p:cNvSpPr txBox="1">
            <a:spLocks noChangeArrowheads="1"/>
          </p:cNvSpPr>
          <p:nvPr/>
        </p:nvSpPr>
        <p:spPr bwMode="auto">
          <a:xfrm>
            <a:off x="7486254" y="3673476"/>
            <a:ext cx="813461" cy="56197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1</a:t>
            </a:r>
            <a:endParaRPr lang="en-US" sz="3600"/>
          </a:p>
        </p:txBody>
      </p:sp>
      <p:sp>
        <p:nvSpPr>
          <p:cNvPr id="45066" name="Text Box 10"/>
          <p:cNvSpPr txBox="1">
            <a:spLocks noChangeArrowheads="1"/>
          </p:cNvSpPr>
          <p:nvPr/>
        </p:nvSpPr>
        <p:spPr bwMode="auto">
          <a:xfrm>
            <a:off x="4569488" y="1428751"/>
            <a:ext cx="813461" cy="56197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1</a:t>
            </a:r>
            <a:endParaRPr lang="en-US" sz="3600"/>
          </a:p>
        </p:txBody>
      </p:sp>
      <p:sp>
        <p:nvSpPr>
          <p:cNvPr id="45067" name="Text Box 11"/>
          <p:cNvSpPr txBox="1">
            <a:spLocks noChangeArrowheads="1"/>
          </p:cNvSpPr>
          <p:nvPr/>
        </p:nvSpPr>
        <p:spPr bwMode="auto">
          <a:xfrm>
            <a:off x="2424906" y="1436689"/>
            <a:ext cx="811742" cy="498475"/>
          </a:xfrm>
          <a:prstGeom prst="rect">
            <a:avLst/>
          </a:prstGeom>
          <a:noFill/>
          <a:ln w="9525">
            <a:noFill/>
            <a:miter lim="800000"/>
            <a:headEnd/>
            <a:tailEnd/>
          </a:ln>
        </p:spPr>
        <p:txBody>
          <a:bodyPr/>
          <a:lstStyle/>
          <a:p>
            <a:pPr>
              <a:lnSpc>
                <a:spcPct val="96000"/>
              </a:lnSpc>
            </a:pPr>
            <a:r>
              <a:rPr lang="en-US" sz="2400" b="1">
                <a:latin typeface="Times New Roman" pitchFamily="18" charset="0"/>
                <a:cs typeface="Times New Roman" pitchFamily="18" charset="0"/>
              </a:rPr>
              <a:t>P</a:t>
            </a:r>
            <a:r>
              <a:rPr lang="en-US" sz="2400" b="1" baseline="-25000">
                <a:latin typeface="Times New Roman" pitchFamily="18" charset="0"/>
                <a:cs typeface="Times New Roman" pitchFamily="18" charset="0"/>
              </a:rPr>
              <a:t>1</a:t>
            </a:r>
          </a:p>
        </p:txBody>
      </p:sp>
      <p:sp>
        <p:nvSpPr>
          <p:cNvPr id="45068" name="Line 12"/>
          <p:cNvSpPr>
            <a:spLocks noChangeShapeType="1"/>
          </p:cNvSpPr>
          <p:nvPr/>
        </p:nvSpPr>
        <p:spPr bwMode="auto">
          <a:xfrm>
            <a:off x="3145500" y="592138"/>
            <a:ext cx="0" cy="4286250"/>
          </a:xfrm>
          <a:prstGeom prst="line">
            <a:avLst/>
          </a:prstGeom>
          <a:noFill/>
          <a:ln w="38100">
            <a:solidFill>
              <a:srgbClr val="000000"/>
            </a:solidFill>
            <a:round/>
            <a:headEnd/>
            <a:tailEnd/>
          </a:ln>
        </p:spPr>
        <p:txBody>
          <a:bodyPr/>
          <a:lstStyle/>
          <a:p>
            <a:endParaRPr lang="ar-SA"/>
          </a:p>
        </p:txBody>
      </p:sp>
      <p:sp>
        <p:nvSpPr>
          <p:cNvPr id="45069" name="Text Box 13"/>
          <p:cNvSpPr txBox="1">
            <a:spLocks noChangeArrowheads="1"/>
          </p:cNvSpPr>
          <p:nvPr/>
        </p:nvSpPr>
        <p:spPr bwMode="auto">
          <a:xfrm>
            <a:off x="7591160" y="4581526"/>
            <a:ext cx="813462" cy="56197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endParaRPr lang="en-US" sz="3600"/>
          </a:p>
        </p:txBody>
      </p:sp>
      <p:sp>
        <p:nvSpPr>
          <p:cNvPr id="45070" name="Line 14"/>
          <p:cNvSpPr>
            <a:spLocks noChangeShapeType="1"/>
          </p:cNvSpPr>
          <p:nvPr/>
        </p:nvSpPr>
        <p:spPr bwMode="auto">
          <a:xfrm rot="6361919">
            <a:off x="3560895" y="1383771"/>
            <a:ext cx="4025900" cy="2490258"/>
          </a:xfrm>
          <a:prstGeom prst="line">
            <a:avLst/>
          </a:prstGeom>
          <a:noFill/>
          <a:ln w="28575">
            <a:solidFill>
              <a:srgbClr val="000000"/>
            </a:solidFill>
            <a:round/>
            <a:headEnd/>
            <a:tailEnd/>
          </a:ln>
        </p:spPr>
        <p:txBody>
          <a:bodyPr/>
          <a:lstStyle/>
          <a:p>
            <a:endParaRPr lang="ar-SA"/>
          </a:p>
        </p:txBody>
      </p:sp>
      <p:sp>
        <p:nvSpPr>
          <p:cNvPr id="45071" name="Line 15"/>
          <p:cNvSpPr>
            <a:spLocks noChangeShapeType="1"/>
          </p:cNvSpPr>
          <p:nvPr/>
        </p:nvSpPr>
        <p:spPr bwMode="auto">
          <a:xfrm>
            <a:off x="3756026" y="1127125"/>
            <a:ext cx="3862652" cy="2628900"/>
          </a:xfrm>
          <a:prstGeom prst="line">
            <a:avLst/>
          </a:prstGeom>
          <a:noFill/>
          <a:ln w="28575">
            <a:solidFill>
              <a:srgbClr val="000000"/>
            </a:solidFill>
            <a:round/>
            <a:headEnd/>
            <a:tailEnd/>
          </a:ln>
        </p:spPr>
        <p:txBody>
          <a:bodyPr/>
          <a:lstStyle/>
          <a:p>
            <a:endParaRPr lang="ar-SA"/>
          </a:p>
        </p:txBody>
      </p:sp>
      <p:sp>
        <p:nvSpPr>
          <p:cNvPr id="45072" name="Line 16"/>
          <p:cNvSpPr>
            <a:spLocks noChangeShapeType="1"/>
          </p:cNvSpPr>
          <p:nvPr/>
        </p:nvSpPr>
        <p:spPr bwMode="auto">
          <a:xfrm flipH="1">
            <a:off x="3145499" y="2066925"/>
            <a:ext cx="2846255" cy="0"/>
          </a:xfrm>
          <a:prstGeom prst="line">
            <a:avLst/>
          </a:prstGeom>
          <a:noFill/>
          <a:ln w="28575">
            <a:solidFill>
              <a:srgbClr val="000000"/>
            </a:solidFill>
            <a:prstDash val="dashDot"/>
            <a:round/>
            <a:headEnd/>
            <a:tailEnd/>
          </a:ln>
        </p:spPr>
        <p:txBody>
          <a:bodyPr/>
          <a:lstStyle/>
          <a:p>
            <a:endParaRPr lang="ar-SA"/>
          </a:p>
        </p:txBody>
      </p:sp>
      <p:sp>
        <p:nvSpPr>
          <p:cNvPr id="45073" name="Line 17"/>
          <p:cNvSpPr>
            <a:spLocks noChangeShapeType="1"/>
          </p:cNvSpPr>
          <p:nvPr/>
        </p:nvSpPr>
        <p:spPr bwMode="auto">
          <a:xfrm>
            <a:off x="6194690" y="2066925"/>
            <a:ext cx="6879" cy="2801938"/>
          </a:xfrm>
          <a:prstGeom prst="line">
            <a:avLst/>
          </a:prstGeom>
          <a:noFill/>
          <a:ln w="28575">
            <a:solidFill>
              <a:srgbClr val="000000"/>
            </a:solidFill>
            <a:prstDash val="dashDot"/>
            <a:round/>
            <a:headEnd/>
            <a:tailEnd/>
          </a:ln>
        </p:spPr>
        <p:txBody>
          <a:bodyPr/>
          <a:lstStyle/>
          <a:p>
            <a:endParaRPr lang="ar-SA"/>
          </a:p>
        </p:txBody>
      </p:sp>
      <p:sp>
        <p:nvSpPr>
          <p:cNvPr id="45074" name="Line 18"/>
          <p:cNvSpPr>
            <a:spLocks noChangeShapeType="1"/>
          </p:cNvSpPr>
          <p:nvPr/>
        </p:nvSpPr>
        <p:spPr bwMode="auto">
          <a:xfrm rot="5826212">
            <a:off x="3230828" y="495169"/>
            <a:ext cx="2625725" cy="2438665"/>
          </a:xfrm>
          <a:prstGeom prst="line">
            <a:avLst/>
          </a:prstGeom>
          <a:noFill/>
          <a:ln w="28575">
            <a:solidFill>
              <a:srgbClr val="000000"/>
            </a:solidFill>
            <a:round/>
            <a:headEnd/>
            <a:tailEnd/>
          </a:ln>
        </p:spPr>
        <p:txBody>
          <a:bodyPr/>
          <a:lstStyle/>
          <a:p>
            <a:endParaRPr lang="ar-SA"/>
          </a:p>
        </p:txBody>
      </p:sp>
      <p:sp>
        <p:nvSpPr>
          <p:cNvPr id="45075" name="Line 19"/>
          <p:cNvSpPr>
            <a:spLocks noChangeShapeType="1"/>
          </p:cNvSpPr>
          <p:nvPr/>
        </p:nvSpPr>
        <p:spPr bwMode="auto">
          <a:xfrm flipH="1">
            <a:off x="3145499" y="1692276"/>
            <a:ext cx="1423988" cy="11113"/>
          </a:xfrm>
          <a:prstGeom prst="line">
            <a:avLst/>
          </a:prstGeom>
          <a:noFill/>
          <a:ln w="28575">
            <a:solidFill>
              <a:srgbClr val="000000"/>
            </a:solidFill>
            <a:prstDash val="dashDot"/>
            <a:round/>
            <a:headEnd/>
            <a:tailEnd/>
          </a:ln>
        </p:spPr>
        <p:txBody>
          <a:bodyPr/>
          <a:lstStyle/>
          <a:p>
            <a:endParaRPr lang="ar-SA"/>
          </a:p>
        </p:txBody>
      </p:sp>
      <p:sp>
        <p:nvSpPr>
          <p:cNvPr id="45076" name="Line 20"/>
          <p:cNvSpPr>
            <a:spLocks noChangeShapeType="1"/>
          </p:cNvSpPr>
          <p:nvPr/>
        </p:nvSpPr>
        <p:spPr bwMode="auto">
          <a:xfrm flipH="1">
            <a:off x="4562608" y="1692275"/>
            <a:ext cx="6879" cy="3176588"/>
          </a:xfrm>
          <a:prstGeom prst="line">
            <a:avLst/>
          </a:prstGeom>
          <a:noFill/>
          <a:ln w="28575">
            <a:solidFill>
              <a:srgbClr val="000000"/>
            </a:solidFill>
            <a:prstDash val="dashDot"/>
            <a:round/>
            <a:headEnd/>
            <a:tailEnd/>
          </a:ln>
        </p:spPr>
        <p:txBody>
          <a:bodyPr/>
          <a:lstStyle/>
          <a:p>
            <a:endParaRPr lang="ar-SA"/>
          </a:p>
        </p:txBody>
      </p:sp>
      <p:sp>
        <p:nvSpPr>
          <p:cNvPr id="45077" name="Line 21"/>
          <p:cNvSpPr>
            <a:spLocks noChangeShapeType="1"/>
          </p:cNvSpPr>
          <p:nvPr/>
        </p:nvSpPr>
        <p:spPr bwMode="auto">
          <a:xfrm>
            <a:off x="4161896" y="754063"/>
            <a:ext cx="3862652" cy="2627312"/>
          </a:xfrm>
          <a:prstGeom prst="line">
            <a:avLst/>
          </a:prstGeom>
          <a:noFill/>
          <a:ln w="28575">
            <a:solidFill>
              <a:srgbClr val="000000"/>
            </a:solidFill>
            <a:round/>
            <a:headEnd/>
            <a:tailEnd/>
          </a:ln>
        </p:spPr>
        <p:txBody>
          <a:bodyPr/>
          <a:lstStyle/>
          <a:p>
            <a:endParaRPr lang="ar-SA"/>
          </a:p>
        </p:txBody>
      </p:sp>
      <p:sp>
        <p:nvSpPr>
          <p:cNvPr id="45078" name="Text Box 22"/>
          <p:cNvSpPr txBox="1">
            <a:spLocks noChangeArrowheads="1"/>
          </p:cNvSpPr>
          <p:nvPr/>
        </p:nvSpPr>
        <p:spPr bwMode="auto">
          <a:xfrm>
            <a:off x="7895564" y="3297238"/>
            <a:ext cx="811742" cy="56356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2</a:t>
            </a:r>
            <a:endParaRPr lang="en-US" sz="3600"/>
          </a:p>
        </p:txBody>
      </p:sp>
      <p:sp>
        <p:nvSpPr>
          <p:cNvPr id="45079" name="Text Box 23"/>
          <p:cNvSpPr txBox="1">
            <a:spLocks noChangeArrowheads="1"/>
          </p:cNvSpPr>
          <p:nvPr/>
        </p:nvSpPr>
        <p:spPr bwMode="auto">
          <a:xfrm>
            <a:off x="1066800" y="5257800"/>
            <a:ext cx="8019389" cy="1143000"/>
          </a:xfrm>
          <a:prstGeom prst="rect">
            <a:avLst/>
          </a:prstGeom>
          <a:noFill/>
          <a:ln w="28575">
            <a:solidFill>
              <a:srgbClr val="000000"/>
            </a:solidFill>
            <a:miter lim="800000"/>
            <a:headEnd/>
            <a:tailEnd/>
          </a:ln>
        </p:spPr>
        <p:txBody>
          <a:bodyPr/>
          <a:lstStyle/>
          <a:p>
            <a:pPr algn="just" rtl="1"/>
            <a:r>
              <a:rPr lang="ar-SA" altLang="zh-CN" sz="2400" b="1">
                <a:solidFill>
                  <a:srgbClr val="FF6600"/>
                </a:solidFill>
                <a:latin typeface="Times New Roman" pitchFamily="18" charset="0"/>
                <a:ea typeface="SimSun" pitchFamily="2" charset="-122"/>
                <a:cs typeface="Times New Roman" pitchFamily="18" charset="0"/>
              </a:rPr>
              <a:t>الشكل (</a:t>
            </a:r>
            <a:r>
              <a:rPr lang="ar-BH" altLang="zh-CN" sz="2400" b="1">
                <a:solidFill>
                  <a:srgbClr val="FF6600"/>
                </a:solidFill>
                <a:latin typeface="Times New Roman" pitchFamily="18" charset="0"/>
                <a:ea typeface="SimSun" pitchFamily="2" charset="-122"/>
                <a:cs typeface="Times New Roman" pitchFamily="18" charset="0"/>
              </a:rPr>
              <a:t>4</a:t>
            </a:r>
            <a:r>
              <a:rPr lang="ar-SA" altLang="zh-CN" sz="2400" b="1">
                <a:solidFill>
                  <a:srgbClr val="FF6600"/>
                </a:solidFill>
                <a:latin typeface="Times New Roman" pitchFamily="18" charset="0"/>
                <a:ea typeface="SimSun" pitchFamily="2" charset="-122"/>
                <a:cs typeface="Times New Roman" pitchFamily="18" charset="0"/>
              </a:rPr>
              <a:t>-9):</a:t>
            </a:r>
            <a:r>
              <a:rPr lang="ar-SA" altLang="zh-CN" sz="2400">
                <a:solidFill>
                  <a:srgbClr val="000000"/>
                </a:solidFill>
                <a:latin typeface="Times New Roman" pitchFamily="18" charset="0"/>
                <a:ea typeface="SimSun" pitchFamily="2" charset="-122"/>
                <a:cs typeface="Times New Roman" pitchFamily="18" charset="0"/>
              </a:rPr>
              <a:t> تؤدي</a:t>
            </a:r>
            <a:r>
              <a:rPr lang="ar-SA" altLang="zh-CN" sz="2400" b="1">
                <a:solidFill>
                  <a:srgbClr val="000000"/>
                </a:solidFill>
                <a:latin typeface="Times New Roman" pitchFamily="18" charset="0"/>
                <a:ea typeface="SimSun" pitchFamily="2" charset="-122"/>
                <a:cs typeface="Times New Roman" pitchFamily="18" charset="0"/>
              </a:rPr>
              <a:t> </a:t>
            </a:r>
            <a:r>
              <a:rPr lang="ar-SA" altLang="zh-CN" sz="2400">
                <a:solidFill>
                  <a:srgbClr val="000000"/>
                </a:solidFill>
                <a:latin typeface="Times New Roman" pitchFamily="18" charset="0"/>
                <a:ea typeface="SimSun" pitchFamily="2" charset="-122"/>
                <a:cs typeface="Times New Roman" pitchFamily="18" charset="0"/>
              </a:rPr>
              <a:t> زيادة كل من الطلب والعرض زيادة مؤكدة في كمية التوازن وإلى تغير غير مؤكد في  سعر التوازن يعتمد على الحجم النسبي للزيادة في كل من الطلب والعرض.</a:t>
            </a:r>
            <a:endParaRPr lang="en-US" sz="3600">
              <a:ea typeface="SimSun" pitchFamily="2" charset="-122"/>
              <a:cs typeface="Times New Roman" pitchFamily="18" charset="0"/>
            </a:endParaRPr>
          </a:p>
        </p:txBody>
      </p:sp>
      <p:sp>
        <p:nvSpPr>
          <p:cNvPr id="45080" name="Text Box 24"/>
          <p:cNvSpPr txBox="1">
            <a:spLocks noChangeArrowheads="1"/>
          </p:cNvSpPr>
          <p:nvPr/>
        </p:nvSpPr>
        <p:spPr bwMode="auto">
          <a:xfrm>
            <a:off x="2426626" y="1797051"/>
            <a:ext cx="811742" cy="498475"/>
          </a:xfrm>
          <a:prstGeom prst="rect">
            <a:avLst/>
          </a:prstGeom>
          <a:noFill/>
          <a:ln w="9525">
            <a:noFill/>
            <a:miter lim="800000"/>
            <a:headEnd/>
            <a:tailEnd/>
          </a:ln>
        </p:spPr>
        <p:txBody>
          <a:bodyPr/>
          <a:lstStyle/>
          <a:p>
            <a:pPr>
              <a:lnSpc>
                <a:spcPct val="96000"/>
              </a:lnSpc>
            </a:pPr>
            <a:r>
              <a:rPr lang="en-US" sz="2400" b="1">
                <a:latin typeface="Times New Roman" pitchFamily="18" charset="0"/>
                <a:cs typeface="Times New Roman" pitchFamily="18" charset="0"/>
              </a:rPr>
              <a:t>P</a:t>
            </a:r>
            <a:r>
              <a:rPr lang="en-US" sz="2400" b="1" baseline="-25000">
                <a:latin typeface="Times New Roman" pitchFamily="18" charset="0"/>
                <a:cs typeface="Times New Roman" pitchFamily="18" charset="0"/>
              </a:rPr>
              <a:t>2</a:t>
            </a:r>
          </a:p>
        </p:txBody>
      </p:sp>
      <p:sp>
        <p:nvSpPr>
          <p:cNvPr id="45081" name="Text Box 25"/>
          <p:cNvSpPr txBox="1">
            <a:spLocks noChangeArrowheads="1"/>
          </p:cNvSpPr>
          <p:nvPr/>
        </p:nvSpPr>
        <p:spPr bwMode="auto">
          <a:xfrm>
            <a:off x="5890287" y="4797425"/>
            <a:ext cx="603646" cy="496888"/>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2</a:t>
            </a:r>
            <a:endParaRPr lang="en-US" sz="3600" baseline="-25000"/>
          </a:p>
        </p:txBody>
      </p:sp>
      <p:sp>
        <p:nvSpPr>
          <p:cNvPr id="45082" name="AutoShape 26">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45083" name="AutoShape 27">
            <a:hlinkClick r:id="" action="ppaction://noaction"/>
          </p:cNvPr>
          <p:cNvSpPr>
            <a:spLocks noChangeArrowheads="1"/>
          </p:cNvSpPr>
          <p:nvPr/>
        </p:nvSpPr>
        <p:spPr bwMode="auto">
          <a:xfrm>
            <a:off x="818621" y="6237288"/>
            <a:ext cx="350838"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Line 3"/>
          <p:cNvSpPr>
            <a:spLocks noChangeShapeType="1"/>
          </p:cNvSpPr>
          <p:nvPr/>
        </p:nvSpPr>
        <p:spPr bwMode="auto">
          <a:xfrm>
            <a:off x="3044032" y="4806950"/>
            <a:ext cx="4020873" cy="0"/>
          </a:xfrm>
          <a:prstGeom prst="line">
            <a:avLst/>
          </a:prstGeom>
          <a:noFill/>
          <a:ln w="38100">
            <a:solidFill>
              <a:srgbClr val="000000"/>
            </a:solidFill>
            <a:round/>
            <a:headEnd/>
            <a:tailEnd/>
          </a:ln>
          <a:effectLst/>
        </p:spPr>
        <p:txBody>
          <a:bodyPr/>
          <a:lstStyle/>
          <a:p>
            <a:endParaRPr lang="ar-SA"/>
          </a:p>
        </p:txBody>
      </p:sp>
      <p:sp>
        <p:nvSpPr>
          <p:cNvPr id="47108" name="Line 4"/>
          <p:cNvSpPr>
            <a:spLocks noChangeShapeType="1"/>
          </p:cNvSpPr>
          <p:nvPr/>
        </p:nvSpPr>
        <p:spPr bwMode="auto">
          <a:xfrm>
            <a:off x="3044031" y="1281114"/>
            <a:ext cx="0" cy="3525837"/>
          </a:xfrm>
          <a:prstGeom prst="line">
            <a:avLst/>
          </a:prstGeom>
          <a:noFill/>
          <a:ln w="38100">
            <a:solidFill>
              <a:srgbClr val="000000"/>
            </a:solidFill>
            <a:round/>
            <a:headEnd/>
            <a:tailEnd/>
          </a:ln>
        </p:spPr>
        <p:txBody>
          <a:bodyPr/>
          <a:lstStyle/>
          <a:p>
            <a:endParaRPr lang="ar-SA"/>
          </a:p>
        </p:txBody>
      </p:sp>
      <p:sp>
        <p:nvSpPr>
          <p:cNvPr id="47109" name="Text Box 5"/>
          <p:cNvSpPr txBox="1">
            <a:spLocks noChangeArrowheads="1"/>
          </p:cNvSpPr>
          <p:nvPr/>
        </p:nvSpPr>
        <p:spPr bwMode="auto">
          <a:xfrm>
            <a:off x="6903244" y="4557713"/>
            <a:ext cx="643202" cy="4635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endParaRPr lang="en-US" sz="3600" b="1"/>
          </a:p>
        </p:txBody>
      </p:sp>
      <p:sp>
        <p:nvSpPr>
          <p:cNvPr id="47110" name="Text Box 6"/>
          <p:cNvSpPr txBox="1">
            <a:spLocks noChangeArrowheads="1"/>
          </p:cNvSpPr>
          <p:nvPr/>
        </p:nvSpPr>
        <p:spPr bwMode="auto">
          <a:xfrm>
            <a:off x="4038072" y="4735514"/>
            <a:ext cx="603647" cy="452437"/>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1</a:t>
            </a:r>
            <a:endParaRPr lang="en-US" sz="3600" baseline="-25000"/>
          </a:p>
        </p:txBody>
      </p:sp>
      <p:sp>
        <p:nvSpPr>
          <p:cNvPr id="47111" name="Text Box 7"/>
          <p:cNvSpPr txBox="1">
            <a:spLocks noChangeArrowheads="1"/>
          </p:cNvSpPr>
          <p:nvPr/>
        </p:nvSpPr>
        <p:spPr bwMode="auto">
          <a:xfrm>
            <a:off x="1238250" y="5300664"/>
            <a:ext cx="7759700" cy="1296987"/>
          </a:xfrm>
          <a:prstGeom prst="rect">
            <a:avLst/>
          </a:prstGeom>
          <a:noFill/>
          <a:ln w="28575">
            <a:solidFill>
              <a:srgbClr val="000000"/>
            </a:solidFill>
            <a:miter lim="800000"/>
            <a:headEnd/>
            <a:tailEnd/>
          </a:ln>
        </p:spPr>
        <p:txBody>
          <a:bodyPr/>
          <a:lstStyle/>
          <a:p>
            <a:pPr algn="just" rtl="1"/>
            <a:r>
              <a:rPr lang="ar-SA" altLang="zh-CN" sz="2400" b="1">
                <a:solidFill>
                  <a:srgbClr val="FF6600"/>
                </a:solidFill>
                <a:latin typeface="Times New Roman" pitchFamily="18" charset="0"/>
                <a:ea typeface="SimSun" pitchFamily="2" charset="-122"/>
                <a:cs typeface="Times New Roman" pitchFamily="18" charset="0"/>
              </a:rPr>
              <a:t>الشكل (</a:t>
            </a:r>
            <a:r>
              <a:rPr lang="ar-BH" altLang="zh-CN" sz="2400" b="1">
                <a:solidFill>
                  <a:srgbClr val="FF6600"/>
                </a:solidFill>
                <a:latin typeface="Times New Roman" pitchFamily="18" charset="0"/>
                <a:ea typeface="SimSun" pitchFamily="2" charset="-122"/>
                <a:cs typeface="Times New Roman" pitchFamily="18" charset="0"/>
              </a:rPr>
              <a:t>4</a:t>
            </a:r>
            <a:r>
              <a:rPr lang="ar-SA" altLang="zh-CN" sz="2400" b="1">
                <a:solidFill>
                  <a:srgbClr val="FF6600"/>
                </a:solidFill>
                <a:latin typeface="Times New Roman" pitchFamily="18" charset="0"/>
                <a:ea typeface="SimSun" pitchFamily="2" charset="-122"/>
                <a:cs typeface="Times New Roman" pitchFamily="18" charset="0"/>
              </a:rPr>
              <a:t>-10):</a:t>
            </a:r>
            <a:r>
              <a:rPr lang="ar-SA" altLang="zh-CN" sz="2800" b="1">
                <a:solidFill>
                  <a:srgbClr val="000000"/>
                </a:solidFill>
                <a:latin typeface="Times New Roman" pitchFamily="18" charset="0"/>
                <a:ea typeface="SimSun" pitchFamily="2" charset="-122"/>
                <a:cs typeface="Times New Roman" pitchFamily="18" charset="0"/>
              </a:rPr>
              <a:t> </a:t>
            </a:r>
            <a:r>
              <a:rPr lang="ar-SA" altLang="zh-CN" sz="2400">
                <a:solidFill>
                  <a:srgbClr val="000000"/>
                </a:solidFill>
                <a:latin typeface="Times New Roman" pitchFamily="18" charset="0"/>
                <a:ea typeface="SimSun" pitchFamily="2" charset="-122"/>
                <a:cs typeface="Times New Roman" pitchFamily="18" charset="0"/>
              </a:rPr>
              <a:t>تؤدي زيادة كل من الطلب والعرض بقدر متساوي إلى زيادة مؤكدة في الكمية بينما يبقى سعر التوازن دون أي تغيير.</a:t>
            </a:r>
            <a:endParaRPr lang="en-US" sz="3600">
              <a:ea typeface="SimSun" pitchFamily="2" charset="-122"/>
              <a:cs typeface="Times New Roman" pitchFamily="18" charset="0"/>
            </a:endParaRPr>
          </a:p>
        </p:txBody>
      </p:sp>
      <p:sp>
        <p:nvSpPr>
          <p:cNvPr id="47112" name="Text Box 8"/>
          <p:cNvSpPr txBox="1">
            <a:spLocks noChangeArrowheads="1"/>
          </p:cNvSpPr>
          <p:nvPr/>
        </p:nvSpPr>
        <p:spPr bwMode="auto">
          <a:xfrm>
            <a:off x="5780221" y="549276"/>
            <a:ext cx="703394" cy="487363"/>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1</a:t>
            </a:r>
            <a:endParaRPr lang="en-US" sz="3600"/>
          </a:p>
        </p:txBody>
      </p:sp>
      <p:sp>
        <p:nvSpPr>
          <p:cNvPr id="47113" name="Text Box 9"/>
          <p:cNvSpPr txBox="1">
            <a:spLocks noChangeArrowheads="1"/>
          </p:cNvSpPr>
          <p:nvPr/>
        </p:nvSpPr>
        <p:spPr bwMode="auto">
          <a:xfrm>
            <a:off x="5200650" y="2017713"/>
            <a:ext cx="703395" cy="487362"/>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2</a:t>
            </a:r>
            <a:endParaRPr lang="en-US" sz="3600"/>
          </a:p>
        </p:txBody>
      </p:sp>
      <p:sp>
        <p:nvSpPr>
          <p:cNvPr id="47114" name="Text Box 10"/>
          <p:cNvSpPr txBox="1">
            <a:spLocks noChangeArrowheads="1"/>
          </p:cNvSpPr>
          <p:nvPr/>
        </p:nvSpPr>
        <p:spPr bwMode="auto">
          <a:xfrm>
            <a:off x="6452658" y="661988"/>
            <a:ext cx="703395" cy="48736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2</a:t>
            </a:r>
            <a:endParaRPr lang="en-US" sz="3600"/>
          </a:p>
        </p:txBody>
      </p:sp>
      <p:sp>
        <p:nvSpPr>
          <p:cNvPr id="47115" name="Text Box 11"/>
          <p:cNvSpPr txBox="1">
            <a:spLocks noChangeArrowheads="1"/>
          </p:cNvSpPr>
          <p:nvPr/>
        </p:nvSpPr>
        <p:spPr bwMode="auto">
          <a:xfrm>
            <a:off x="6825854" y="4005263"/>
            <a:ext cx="703394" cy="48736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1</a:t>
            </a:r>
            <a:endParaRPr lang="en-US" sz="3600"/>
          </a:p>
        </p:txBody>
      </p:sp>
      <p:sp>
        <p:nvSpPr>
          <p:cNvPr id="47116" name="Text Box 12"/>
          <p:cNvSpPr txBox="1">
            <a:spLocks noChangeArrowheads="1"/>
          </p:cNvSpPr>
          <p:nvPr/>
        </p:nvSpPr>
        <p:spPr bwMode="auto">
          <a:xfrm>
            <a:off x="3936604" y="1695451"/>
            <a:ext cx="705115" cy="487363"/>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1</a:t>
            </a:r>
            <a:endParaRPr lang="en-US" sz="3600"/>
          </a:p>
        </p:txBody>
      </p:sp>
      <p:sp>
        <p:nvSpPr>
          <p:cNvPr id="47117" name="Text Box 13"/>
          <p:cNvSpPr txBox="1">
            <a:spLocks noChangeArrowheads="1"/>
          </p:cNvSpPr>
          <p:nvPr/>
        </p:nvSpPr>
        <p:spPr bwMode="auto">
          <a:xfrm>
            <a:off x="1516856" y="2089150"/>
            <a:ext cx="1508258" cy="476250"/>
          </a:xfrm>
          <a:prstGeom prst="rect">
            <a:avLst/>
          </a:prstGeom>
          <a:noFill/>
          <a:ln w="9525">
            <a:noFill/>
            <a:miter lim="800000"/>
            <a:headEnd/>
            <a:tailEnd/>
          </a:ln>
        </p:spPr>
        <p:txBody>
          <a:bodyPr/>
          <a:lstStyle/>
          <a:p>
            <a:pPr algn="r" rtl="1">
              <a:lnSpc>
                <a:spcPct val="80000"/>
              </a:lnSpc>
            </a:pPr>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1</a:t>
            </a:r>
            <a:r>
              <a:rPr lang="en-US" altLang="zh-CN" sz="2400" b="1">
                <a:latin typeface="Times New Roman" pitchFamily="18" charset="0"/>
                <a:ea typeface="SimSun" pitchFamily="2" charset="-122"/>
              </a:rPr>
              <a:t> = P</a:t>
            </a:r>
            <a:r>
              <a:rPr lang="en-US" altLang="zh-CN" sz="2400" b="1" baseline="-25000">
                <a:latin typeface="Times New Roman" pitchFamily="18" charset="0"/>
                <a:ea typeface="SimSun" pitchFamily="2" charset="-122"/>
              </a:rPr>
              <a:t>2</a:t>
            </a:r>
            <a:endParaRPr lang="en-US"/>
          </a:p>
        </p:txBody>
      </p:sp>
      <p:sp>
        <p:nvSpPr>
          <p:cNvPr id="47118" name="Line 14"/>
          <p:cNvSpPr>
            <a:spLocks noChangeShapeType="1"/>
          </p:cNvSpPr>
          <p:nvPr/>
        </p:nvSpPr>
        <p:spPr bwMode="auto">
          <a:xfrm rot="6361919">
            <a:off x="3123870" y="1333302"/>
            <a:ext cx="3670300" cy="2337197"/>
          </a:xfrm>
          <a:prstGeom prst="line">
            <a:avLst/>
          </a:prstGeom>
          <a:noFill/>
          <a:ln w="28575">
            <a:solidFill>
              <a:srgbClr val="000000"/>
            </a:solidFill>
            <a:round/>
            <a:headEnd/>
            <a:tailEnd/>
          </a:ln>
        </p:spPr>
        <p:txBody>
          <a:bodyPr/>
          <a:lstStyle/>
          <a:p>
            <a:endParaRPr lang="ar-SA"/>
          </a:p>
        </p:txBody>
      </p:sp>
      <p:sp>
        <p:nvSpPr>
          <p:cNvPr id="47119" name="Line 15"/>
          <p:cNvSpPr>
            <a:spLocks noChangeShapeType="1"/>
          </p:cNvSpPr>
          <p:nvPr/>
        </p:nvSpPr>
        <p:spPr bwMode="auto">
          <a:xfrm>
            <a:off x="3635640" y="1835150"/>
            <a:ext cx="3344995" cy="2274888"/>
          </a:xfrm>
          <a:prstGeom prst="line">
            <a:avLst/>
          </a:prstGeom>
          <a:noFill/>
          <a:ln w="28575">
            <a:solidFill>
              <a:srgbClr val="000000"/>
            </a:solidFill>
            <a:round/>
            <a:headEnd/>
            <a:tailEnd/>
          </a:ln>
        </p:spPr>
        <p:txBody>
          <a:bodyPr/>
          <a:lstStyle/>
          <a:p>
            <a:endParaRPr lang="ar-SA"/>
          </a:p>
        </p:txBody>
      </p:sp>
      <p:sp>
        <p:nvSpPr>
          <p:cNvPr id="47120" name="Line 16"/>
          <p:cNvSpPr>
            <a:spLocks noChangeShapeType="1"/>
          </p:cNvSpPr>
          <p:nvPr/>
        </p:nvSpPr>
        <p:spPr bwMode="auto">
          <a:xfrm>
            <a:off x="5221288" y="2287588"/>
            <a:ext cx="0" cy="2565400"/>
          </a:xfrm>
          <a:prstGeom prst="line">
            <a:avLst/>
          </a:prstGeom>
          <a:noFill/>
          <a:ln w="28575">
            <a:solidFill>
              <a:srgbClr val="000000"/>
            </a:solidFill>
            <a:prstDash val="dashDot"/>
            <a:round/>
            <a:headEnd/>
            <a:tailEnd/>
          </a:ln>
        </p:spPr>
        <p:txBody>
          <a:bodyPr/>
          <a:lstStyle/>
          <a:p>
            <a:endParaRPr lang="ar-SA"/>
          </a:p>
        </p:txBody>
      </p:sp>
      <p:sp>
        <p:nvSpPr>
          <p:cNvPr id="47121" name="Text Box 17"/>
          <p:cNvSpPr txBox="1">
            <a:spLocks noChangeArrowheads="1"/>
          </p:cNvSpPr>
          <p:nvPr/>
        </p:nvSpPr>
        <p:spPr bwMode="auto">
          <a:xfrm>
            <a:off x="2736190" y="836613"/>
            <a:ext cx="703394" cy="48736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sz="3600"/>
          </a:p>
        </p:txBody>
      </p:sp>
      <p:sp>
        <p:nvSpPr>
          <p:cNvPr id="47122" name="Line 18"/>
          <p:cNvSpPr>
            <a:spLocks noChangeShapeType="1"/>
          </p:cNvSpPr>
          <p:nvPr/>
        </p:nvSpPr>
        <p:spPr bwMode="auto">
          <a:xfrm rot="5826212">
            <a:off x="3262445" y="994702"/>
            <a:ext cx="2600325" cy="2287323"/>
          </a:xfrm>
          <a:prstGeom prst="line">
            <a:avLst/>
          </a:prstGeom>
          <a:noFill/>
          <a:ln w="28575">
            <a:solidFill>
              <a:srgbClr val="000000"/>
            </a:solidFill>
            <a:round/>
            <a:headEnd/>
            <a:tailEnd/>
          </a:ln>
        </p:spPr>
        <p:txBody>
          <a:bodyPr/>
          <a:lstStyle/>
          <a:p>
            <a:endParaRPr lang="ar-SA"/>
          </a:p>
        </p:txBody>
      </p:sp>
      <p:sp>
        <p:nvSpPr>
          <p:cNvPr id="47123" name="Line 19"/>
          <p:cNvSpPr>
            <a:spLocks noChangeShapeType="1"/>
          </p:cNvSpPr>
          <p:nvPr/>
        </p:nvSpPr>
        <p:spPr bwMode="auto">
          <a:xfrm flipH="1">
            <a:off x="3107665" y="2287588"/>
            <a:ext cx="2113623" cy="44450"/>
          </a:xfrm>
          <a:prstGeom prst="line">
            <a:avLst/>
          </a:prstGeom>
          <a:noFill/>
          <a:ln w="28575">
            <a:solidFill>
              <a:srgbClr val="000000"/>
            </a:solidFill>
            <a:prstDash val="dashDot"/>
            <a:round/>
            <a:headEnd/>
            <a:tailEnd/>
          </a:ln>
        </p:spPr>
        <p:txBody>
          <a:bodyPr/>
          <a:lstStyle/>
          <a:p>
            <a:endParaRPr lang="ar-SA"/>
          </a:p>
        </p:txBody>
      </p:sp>
      <p:sp>
        <p:nvSpPr>
          <p:cNvPr id="47124" name="Line 20"/>
          <p:cNvSpPr>
            <a:spLocks noChangeShapeType="1"/>
          </p:cNvSpPr>
          <p:nvPr/>
        </p:nvSpPr>
        <p:spPr bwMode="auto">
          <a:xfrm flipH="1">
            <a:off x="4328716" y="2322513"/>
            <a:ext cx="12038" cy="2474912"/>
          </a:xfrm>
          <a:prstGeom prst="line">
            <a:avLst/>
          </a:prstGeom>
          <a:noFill/>
          <a:ln w="28575">
            <a:solidFill>
              <a:srgbClr val="000000"/>
            </a:solidFill>
            <a:prstDash val="dashDot"/>
            <a:round/>
            <a:headEnd/>
            <a:tailEnd/>
          </a:ln>
        </p:spPr>
        <p:txBody>
          <a:bodyPr/>
          <a:lstStyle/>
          <a:p>
            <a:endParaRPr lang="ar-SA"/>
          </a:p>
        </p:txBody>
      </p:sp>
      <p:sp>
        <p:nvSpPr>
          <p:cNvPr id="47125" name="Line 21"/>
          <p:cNvSpPr>
            <a:spLocks noChangeShapeType="1"/>
          </p:cNvSpPr>
          <p:nvPr/>
        </p:nvSpPr>
        <p:spPr bwMode="auto">
          <a:xfrm>
            <a:off x="3988197" y="1511301"/>
            <a:ext cx="3520413" cy="2238375"/>
          </a:xfrm>
          <a:prstGeom prst="line">
            <a:avLst/>
          </a:prstGeom>
          <a:noFill/>
          <a:ln w="28575">
            <a:solidFill>
              <a:srgbClr val="000000"/>
            </a:solidFill>
            <a:round/>
            <a:headEnd/>
            <a:tailEnd/>
          </a:ln>
        </p:spPr>
        <p:txBody>
          <a:bodyPr/>
          <a:lstStyle/>
          <a:p>
            <a:endParaRPr lang="ar-SA"/>
          </a:p>
        </p:txBody>
      </p:sp>
      <p:sp>
        <p:nvSpPr>
          <p:cNvPr id="47126" name="Text Box 22"/>
          <p:cNvSpPr txBox="1">
            <a:spLocks noChangeArrowheads="1"/>
          </p:cNvSpPr>
          <p:nvPr/>
        </p:nvSpPr>
        <p:spPr bwMode="auto">
          <a:xfrm>
            <a:off x="7367588" y="3662363"/>
            <a:ext cx="705115" cy="48736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2</a:t>
            </a:r>
            <a:endParaRPr lang="en-US" sz="3600"/>
          </a:p>
        </p:txBody>
      </p:sp>
      <p:sp>
        <p:nvSpPr>
          <p:cNvPr id="47127" name="Text Box 23"/>
          <p:cNvSpPr txBox="1">
            <a:spLocks noChangeArrowheads="1"/>
          </p:cNvSpPr>
          <p:nvPr/>
        </p:nvSpPr>
        <p:spPr bwMode="auto">
          <a:xfrm>
            <a:off x="4916885" y="4745039"/>
            <a:ext cx="603646" cy="452437"/>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2</a:t>
            </a:r>
            <a:endParaRPr lang="en-US" sz="3600" baseline="-25000"/>
          </a:p>
        </p:txBody>
      </p:sp>
      <p:sp>
        <p:nvSpPr>
          <p:cNvPr id="47128" name="AutoShape 24">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47129" name="AutoShape 25">
            <a:hlinkClick r:id="" action="ppaction://noaction"/>
          </p:cNvPr>
          <p:cNvSpPr>
            <a:spLocks noChangeArrowheads="1"/>
          </p:cNvSpPr>
          <p:nvPr/>
        </p:nvSpPr>
        <p:spPr bwMode="auto">
          <a:xfrm>
            <a:off x="818621" y="6237288"/>
            <a:ext cx="350838"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Text Box 3"/>
          <p:cNvSpPr txBox="1">
            <a:spLocks noChangeArrowheads="1"/>
          </p:cNvSpPr>
          <p:nvPr/>
        </p:nvSpPr>
        <p:spPr bwMode="auto">
          <a:xfrm>
            <a:off x="7417462" y="4991101"/>
            <a:ext cx="734351"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endParaRPr lang="en-US" sz="3600"/>
          </a:p>
        </p:txBody>
      </p:sp>
      <p:sp>
        <p:nvSpPr>
          <p:cNvPr id="49156" name="Text Box 4"/>
          <p:cNvSpPr txBox="1">
            <a:spLocks noChangeArrowheads="1"/>
          </p:cNvSpPr>
          <p:nvPr/>
        </p:nvSpPr>
        <p:spPr bwMode="auto">
          <a:xfrm>
            <a:off x="7673711" y="3233739"/>
            <a:ext cx="732631"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2</a:t>
            </a:r>
            <a:endParaRPr lang="en-US" sz="3600"/>
          </a:p>
        </p:txBody>
      </p:sp>
      <p:sp>
        <p:nvSpPr>
          <p:cNvPr id="49157" name="Text Box 5"/>
          <p:cNvSpPr txBox="1">
            <a:spLocks noChangeArrowheads="1"/>
          </p:cNvSpPr>
          <p:nvPr/>
        </p:nvSpPr>
        <p:spPr bwMode="auto">
          <a:xfrm>
            <a:off x="5701110" y="236539"/>
            <a:ext cx="734351"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1</a:t>
            </a:r>
            <a:endParaRPr lang="en-US" sz="3600"/>
          </a:p>
        </p:txBody>
      </p:sp>
      <p:sp>
        <p:nvSpPr>
          <p:cNvPr id="49158" name="Text Box 6"/>
          <p:cNvSpPr txBox="1">
            <a:spLocks noChangeArrowheads="1"/>
          </p:cNvSpPr>
          <p:nvPr/>
        </p:nvSpPr>
        <p:spPr bwMode="auto">
          <a:xfrm>
            <a:off x="3950362" y="5281613"/>
            <a:ext cx="632883" cy="557212"/>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1</a:t>
            </a:r>
            <a:endParaRPr lang="en-US" sz="3600" baseline="-25000"/>
          </a:p>
        </p:txBody>
      </p:sp>
      <p:sp>
        <p:nvSpPr>
          <p:cNvPr id="49159" name="Text Box 7"/>
          <p:cNvSpPr txBox="1">
            <a:spLocks noChangeArrowheads="1"/>
          </p:cNvSpPr>
          <p:nvPr/>
        </p:nvSpPr>
        <p:spPr bwMode="auto">
          <a:xfrm>
            <a:off x="5420784" y="1379539"/>
            <a:ext cx="734352" cy="555625"/>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2</a:t>
            </a:r>
            <a:endParaRPr lang="en-US" sz="3600"/>
          </a:p>
        </p:txBody>
      </p:sp>
      <p:sp>
        <p:nvSpPr>
          <p:cNvPr id="49160" name="Text Box 8"/>
          <p:cNvSpPr txBox="1">
            <a:spLocks noChangeArrowheads="1"/>
          </p:cNvSpPr>
          <p:nvPr/>
        </p:nvSpPr>
        <p:spPr bwMode="auto">
          <a:xfrm>
            <a:off x="6332274" y="307976"/>
            <a:ext cx="732631"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2</a:t>
            </a:r>
            <a:endParaRPr lang="en-US" sz="3600"/>
          </a:p>
        </p:txBody>
      </p:sp>
      <p:sp>
        <p:nvSpPr>
          <p:cNvPr id="49161" name="Text Box 9"/>
          <p:cNvSpPr txBox="1">
            <a:spLocks noChangeArrowheads="1"/>
          </p:cNvSpPr>
          <p:nvPr/>
        </p:nvSpPr>
        <p:spPr bwMode="auto">
          <a:xfrm>
            <a:off x="6923882" y="4184651"/>
            <a:ext cx="734352"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1</a:t>
            </a:r>
            <a:endParaRPr lang="en-US" sz="3600"/>
          </a:p>
        </p:txBody>
      </p:sp>
      <p:sp>
        <p:nvSpPr>
          <p:cNvPr id="49162" name="Text Box 10"/>
          <p:cNvSpPr txBox="1">
            <a:spLocks noChangeArrowheads="1"/>
          </p:cNvSpPr>
          <p:nvPr/>
        </p:nvSpPr>
        <p:spPr bwMode="auto">
          <a:xfrm>
            <a:off x="4270244" y="1878014"/>
            <a:ext cx="732631"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1</a:t>
            </a:r>
            <a:endParaRPr lang="en-US" sz="3600"/>
          </a:p>
        </p:txBody>
      </p:sp>
      <p:sp>
        <p:nvSpPr>
          <p:cNvPr id="49163" name="Text Box 11"/>
          <p:cNvSpPr txBox="1">
            <a:spLocks noChangeArrowheads="1"/>
          </p:cNvSpPr>
          <p:nvPr/>
        </p:nvSpPr>
        <p:spPr bwMode="auto">
          <a:xfrm>
            <a:off x="2457583" y="1314451"/>
            <a:ext cx="529696" cy="568325"/>
          </a:xfrm>
          <a:prstGeom prst="rect">
            <a:avLst/>
          </a:prstGeom>
          <a:noFill/>
          <a:ln w="9525">
            <a:noFill/>
            <a:miter lim="800000"/>
            <a:headEnd/>
            <a:tailEnd/>
          </a:ln>
        </p:spPr>
        <p:txBody>
          <a:bodyPr/>
          <a:lstStyle/>
          <a:p>
            <a:pPr algn="r" rtl="1">
              <a:lnSpc>
                <a:spcPct val="96000"/>
              </a:lnSpc>
            </a:pPr>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2</a:t>
            </a:r>
            <a:endParaRPr lang="en-US" sz="3600" baseline="-25000"/>
          </a:p>
        </p:txBody>
      </p:sp>
      <p:sp>
        <p:nvSpPr>
          <p:cNvPr id="49164" name="Line 12"/>
          <p:cNvSpPr>
            <a:spLocks noChangeShapeType="1"/>
          </p:cNvSpPr>
          <p:nvPr/>
        </p:nvSpPr>
        <p:spPr bwMode="auto">
          <a:xfrm>
            <a:off x="2987279" y="1127126"/>
            <a:ext cx="0" cy="4232275"/>
          </a:xfrm>
          <a:prstGeom prst="line">
            <a:avLst/>
          </a:prstGeom>
          <a:noFill/>
          <a:ln w="38100">
            <a:solidFill>
              <a:srgbClr val="000000"/>
            </a:solidFill>
            <a:round/>
            <a:headEnd/>
            <a:tailEnd/>
          </a:ln>
        </p:spPr>
        <p:txBody>
          <a:bodyPr/>
          <a:lstStyle/>
          <a:p>
            <a:endParaRPr lang="ar-SA"/>
          </a:p>
        </p:txBody>
      </p:sp>
      <p:sp>
        <p:nvSpPr>
          <p:cNvPr id="49165" name="Line 13"/>
          <p:cNvSpPr>
            <a:spLocks noChangeShapeType="1"/>
          </p:cNvSpPr>
          <p:nvPr/>
        </p:nvSpPr>
        <p:spPr bwMode="auto">
          <a:xfrm>
            <a:off x="2987279" y="5346700"/>
            <a:ext cx="4583244" cy="0"/>
          </a:xfrm>
          <a:prstGeom prst="line">
            <a:avLst/>
          </a:prstGeom>
          <a:noFill/>
          <a:ln w="38100">
            <a:solidFill>
              <a:srgbClr val="000000"/>
            </a:solidFill>
            <a:round/>
            <a:headEnd/>
            <a:tailEnd/>
          </a:ln>
          <a:effectLst/>
        </p:spPr>
        <p:txBody>
          <a:bodyPr/>
          <a:lstStyle/>
          <a:p>
            <a:endParaRPr lang="ar-SA"/>
          </a:p>
        </p:txBody>
      </p:sp>
      <p:sp>
        <p:nvSpPr>
          <p:cNvPr id="49166" name="Line 14"/>
          <p:cNvSpPr>
            <a:spLocks noChangeShapeType="1"/>
          </p:cNvSpPr>
          <p:nvPr/>
        </p:nvSpPr>
        <p:spPr bwMode="auto">
          <a:xfrm rot="6361919">
            <a:off x="2857038" y="1181961"/>
            <a:ext cx="3973512" cy="2247767"/>
          </a:xfrm>
          <a:prstGeom prst="line">
            <a:avLst/>
          </a:prstGeom>
          <a:noFill/>
          <a:ln w="28575">
            <a:solidFill>
              <a:srgbClr val="000000"/>
            </a:solidFill>
            <a:round/>
            <a:headEnd/>
            <a:tailEnd/>
          </a:ln>
        </p:spPr>
        <p:txBody>
          <a:bodyPr/>
          <a:lstStyle/>
          <a:p>
            <a:endParaRPr lang="ar-SA"/>
          </a:p>
        </p:txBody>
      </p:sp>
      <p:sp>
        <p:nvSpPr>
          <p:cNvPr id="49167" name="Line 15"/>
          <p:cNvSpPr>
            <a:spLocks noChangeShapeType="1"/>
          </p:cNvSpPr>
          <p:nvPr/>
        </p:nvSpPr>
        <p:spPr bwMode="auto">
          <a:xfrm>
            <a:off x="3537612" y="1654176"/>
            <a:ext cx="3482578" cy="2593975"/>
          </a:xfrm>
          <a:prstGeom prst="line">
            <a:avLst/>
          </a:prstGeom>
          <a:noFill/>
          <a:ln w="28575">
            <a:solidFill>
              <a:srgbClr val="000000"/>
            </a:solidFill>
            <a:round/>
            <a:headEnd/>
            <a:tailEnd/>
          </a:ln>
        </p:spPr>
        <p:txBody>
          <a:bodyPr/>
          <a:lstStyle/>
          <a:p>
            <a:endParaRPr lang="ar-SA"/>
          </a:p>
        </p:txBody>
      </p:sp>
      <p:sp>
        <p:nvSpPr>
          <p:cNvPr id="49168" name="Line 16"/>
          <p:cNvSpPr>
            <a:spLocks noChangeShapeType="1"/>
          </p:cNvSpPr>
          <p:nvPr/>
        </p:nvSpPr>
        <p:spPr bwMode="auto">
          <a:xfrm flipH="1">
            <a:off x="2987279" y="1616075"/>
            <a:ext cx="2565929" cy="0"/>
          </a:xfrm>
          <a:prstGeom prst="line">
            <a:avLst/>
          </a:prstGeom>
          <a:noFill/>
          <a:ln w="28575">
            <a:solidFill>
              <a:srgbClr val="000000"/>
            </a:solidFill>
            <a:prstDash val="dashDot"/>
            <a:round/>
            <a:headEnd/>
            <a:tailEnd/>
          </a:ln>
        </p:spPr>
        <p:txBody>
          <a:bodyPr/>
          <a:lstStyle/>
          <a:p>
            <a:endParaRPr lang="ar-SA"/>
          </a:p>
        </p:txBody>
      </p:sp>
      <p:sp>
        <p:nvSpPr>
          <p:cNvPr id="49169" name="Line 17"/>
          <p:cNvSpPr>
            <a:spLocks noChangeShapeType="1"/>
          </p:cNvSpPr>
          <p:nvPr/>
        </p:nvSpPr>
        <p:spPr bwMode="auto">
          <a:xfrm>
            <a:off x="5553208" y="1616075"/>
            <a:ext cx="24077" cy="3684588"/>
          </a:xfrm>
          <a:prstGeom prst="line">
            <a:avLst/>
          </a:prstGeom>
          <a:noFill/>
          <a:ln w="28575">
            <a:solidFill>
              <a:srgbClr val="000000"/>
            </a:solidFill>
            <a:prstDash val="dashDot"/>
            <a:round/>
            <a:headEnd/>
            <a:tailEnd/>
          </a:ln>
        </p:spPr>
        <p:txBody>
          <a:bodyPr/>
          <a:lstStyle/>
          <a:p>
            <a:endParaRPr lang="ar-SA"/>
          </a:p>
        </p:txBody>
      </p:sp>
      <p:sp>
        <p:nvSpPr>
          <p:cNvPr id="49170" name="Text Box 18"/>
          <p:cNvSpPr txBox="1">
            <a:spLocks noChangeArrowheads="1"/>
          </p:cNvSpPr>
          <p:nvPr/>
        </p:nvSpPr>
        <p:spPr bwMode="auto">
          <a:xfrm>
            <a:off x="2620963" y="612776"/>
            <a:ext cx="732631"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sz="3600"/>
          </a:p>
        </p:txBody>
      </p:sp>
      <p:sp>
        <p:nvSpPr>
          <p:cNvPr id="49171" name="Line 19"/>
          <p:cNvSpPr>
            <a:spLocks noChangeShapeType="1"/>
          </p:cNvSpPr>
          <p:nvPr/>
        </p:nvSpPr>
        <p:spPr bwMode="auto">
          <a:xfrm rot="5826212">
            <a:off x="3018764" y="760017"/>
            <a:ext cx="2963863" cy="2383631"/>
          </a:xfrm>
          <a:prstGeom prst="line">
            <a:avLst/>
          </a:prstGeom>
          <a:noFill/>
          <a:ln w="28575">
            <a:solidFill>
              <a:srgbClr val="000000"/>
            </a:solidFill>
            <a:round/>
            <a:headEnd/>
            <a:tailEnd/>
          </a:ln>
        </p:spPr>
        <p:txBody>
          <a:bodyPr/>
          <a:lstStyle/>
          <a:p>
            <a:endParaRPr lang="ar-SA"/>
          </a:p>
        </p:txBody>
      </p:sp>
      <p:sp>
        <p:nvSpPr>
          <p:cNvPr id="49172" name="Line 20"/>
          <p:cNvSpPr>
            <a:spLocks noChangeShapeType="1"/>
          </p:cNvSpPr>
          <p:nvPr/>
        </p:nvSpPr>
        <p:spPr bwMode="auto">
          <a:xfrm flipH="1">
            <a:off x="2987279" y="2171701"/>
            <a:ext cx="1282965" cy="9525"/>
          </a:xfrm>
          <a:prstGeom prst="line">
            <a:avLst/>
          </a:prstGeom>
          <a:noFill/>
          <a:ln w="28575">
            <a:solidFill>
              <a:srgbClr val="000000"/>
            </a:solidFill>
            <a:prstDash val="dashDot"/>
            <a:round/>
            <a:headEnd/>
            <a:tailEnd/>
          </a:ln>
        </p:spPr>
        <p:txBody>
          <a:bodyPr/>
          <a:lstStyle/>
          <a:p>
            <a:endParaRPr lang="ar-SA"/>
          </a:p>
        </p:txBody>
      </p:sp>
      <p:sp>
        <p:nvSpPr>
          <p:cNvPr id="49173" name="Line 21"/>
          <p:cNvSpPr>
            <a:spLocks noChangeShapeType="1"/>
          </p:cNvSpPr>
          <p:nvPr/>
        </p:nvSpPr>
        <p:spPr bwMode="auto">
          <a:xfrm>
            <a:off x="4270243" y="2212975"/>
            <a:ext cx="0" cy="3148013"/>
          </a:xfrm>
          <a:prstGeom prst="line">
            <a:avLst/>
          </a:prstGeom>
          <a:noFill/>
          <a:ln w="28575">
            <a:solidFill>
              <a:srgbClr val="000000"/>
            </a:solidFill>
            <a:prstDash val="dashDot"/>
            <a:round/>
            <a:headEnd/>
            <a:tailEnd/>
          </a:ln>
        </p:spPr>
        <p:txBody>
          <a:bodyPr/>
          <a:lstStyle/>
          <a:p>
            <a:endParaRPr lang="ar-SA"/>
          </a:p>
        </p:txBody>
      </p:sp>
      <p:sp>
        <p:nvSpPr>
          <p:cNvPr id="49174" name="Line 22"/>
          <p:cNvSpPr>
            <a:spLocks noChangeShapeType="1"/>
          </p:cNvSpPr>
          <p:nvPr/>
        </p:nvSpPr>
        <p:spPr bwMode="auto">
          <a:xfrm>
            <a:off x="4270244" y="688976"/>
            <a:ext cx="3482578" cy="2593975"/>
          </a:xfrm>
          <a:prstGeom prst="line">
            <a:avLst/>
          </a:prstGeom>
          <a:noFill/>
          <a:ln w="28575">
            <a:solidFill>
              <a:srgbClr val="000000"/>
            </a:solidFill>
            <a:round/>
            <a:headEnd/>
            <a:tailEnd/>
          </a:ln>
        </p:spPr>
        <p:txBody>
          <a:bodyPr/>
          <a:lstStyle/>
          <a:p>
            <a:endParaRPr lang="ar-SA"/>
          </a:p>
        </p:txBody>
      </p:sp>
      <p:sp>
        <p:nvSpPr>
          <p:cNvPr id="49175" name="Text Box 23"/>
          <p:cNvSpPr txBox="1">
            <a:spLocks noChangeArrowheads="1"/>
          </p:cNvSpPr>
          <p:nvPr/>
        </p:nvSpPr>
        <p:spPr bwMode="auto">
          <a:xfrm>
            <a:off x="1520296" y="5734051"/>
            <a:ext cx="7333192" cy="765175"/>
          </a:xfrm>
          <a:prstGeom prst="rect">
            <a:avLst/>
          </a:prstGeom>
          <a:noFill/>
          <a:ln w="28575">
            <a:solidFill>
              <a:srgbClr val="000000"/>
            </a:solidFill>
            <a:miter lim="800000"/>
            <a:headEnd/>
            <a:tailEnd/>
          </a:ln>
        </p:spPr>
        <p:txBody>
          <a:bodyPr/>
          <a:lstStyle/>
          <a:p>
            <a:pPr algn="just" rtl="1"/>
            <a:r>
              <a:rPr lang="ar-SA" altLang="zh-CN" sz="2000" b="1">
                <a:solidFill>
                  <a:srgbClr val="FF6600"/>
                </a:solidFill>
                <a:latin typeface="Times New Roman" pitchFamily="18" charset="0"/>
                <a:ea typeface="SimSun" pitchFamily="2" charset="-122"/>
                <a:cs typeface="Times New Roman" pitchFamily="18" charset="0"/>
              </a:rPr>
              <a:t>الشكل (</a:t>
            </a:r>
            <a:r>
              <a:rPr lang="ar-BH" altLang="zh-CN" sz="2000" b="1">
                <a:solidFill>
                  <a:srgbClr val="FF6600"/>
                </a:solidFill>
                <a:latin typeface="Times New Roman" pitchFamily="18" charset="0"/>
                <a:ea typeface="SimSun" pitchFamily="2" charset="-122"/>
                <a:cs typeface="Times New Roman" pitchFamily="18" charset="0"/>
              </a:rPr>
              <a:t>4</a:t>
            </a:r>
            <a:r>
              <a:rPr lang="ar-SA" altLang="zh-CN" sz="2000" b="1">
                <a:solidFill>
                  <a:srgbClr val="FF6600"/>
                </a:solidFill>
                <a:latin typeface="Times New Roman" pitchFamily="18" charset="0"/>
                <a:ea typeface="SimSun" pitchFamily="2" charset="-122"/>
                <a:cs typeface="Times New Roman" pitchFamily="18" charset="0"/>
              </a:rPr>
              <a:t>-11 ):</a:t>
            </a:r>
            <a:r>
              <a:rPr lang="ar-SA" altLang="zh-CN" sz="2000" b="1">
                <a:solidFill>
                  <a:srgbClr val="000000"/>
                </a:solidFill>
                <a:latin typeface="Times New Roman" pitchFamily="18" charset="0"/>
                <a:ea typeface="SimSun" pitchFamily="2" charset="-122"/>
                <a:cs typeface="Times New Roman" pitchFamily="18" charset="0"/>
              </a:rPr>
              <a:t> </a:t>
            </a:r>
            <a:r>
              <a:rPr lang="ar-SA" altLang="zh-CN" sz="2000">
                <a:solidFill>
                  <a:srgbClr val="000000"/>
                </a:solidFill>
                <a:latin typeface="Times New Roman" pitchFamily="18" charset="0"/>
                <a:ea typeface="SimSun" pitchFamily="2" charset="-122"/>
                <a:cs typeface="Times New Roman" pitchFamily="18" charset="0"/>
              </a:rPr>
              <a:t>إذا كانت الزيادة في الطلب أكبر من الزيادة في العرض أدى ذلك إلى زيادة مؤكدة في كمية التوازن مع ارتفاع سعر التوازن.</a:t>
            </a:r>
            <a:endParaRPr lang="en-US" sz="3200">
              <a:ea typeface="SimSun" pitchFamily="2" charset="-122"/>
              <a:cs typeface="Times New Roman" pitchFamily="18" charset="0"/>
            </a:endParaRPr>
          </a:p>
        </p:txBody>
      </p:sp>
      <p:sp>
        <p:nvSpPr>
          <p:cNvPr id="49176" name="Text Box 24"/>
          <p:cNvSpPr txBox="1">
            <a:spLocks noChangeArrowheads="1"/>
          </p:cNvSpPr>
          <p:nvPr/>
        </p:nvSpPr>
        <p:spPr bwMode="auto">
          <a:xfrm>
            <a:off x="2457583" y="1916114"/>
            <a:ext cx="529696" cy="568325"/>
          </a:xfrm>
          <a:prstGeom prst="rect">
            <a:avLst/>
          </a:prstGeom>
          <a:noFill/>
          <a:ln w="9525">
            <a:noFill/>
            <a:miter lim="800000"/>
            <a:headEnd/>
            <a:tailEnd/>
          </a:ln>
        </p:spPr>
        <p:txBody>
          <a:bodyPr/>
          <a:lstStyle/>
          <a:p>
            <a:pPr algn="r" rtl="1">
              <a:lnSpc>
                <a:spcPct val="96000"/>
              </a:lnSpc>
            </a:pPr>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1</a:t>
            </a:r>
            <a:endParaRPr lang="en-US" sz="3600" baseline="-25000"/>
          </a:p>
        </p:txBody>
      </p:sp>
      <p:sp>
        <p:nvSpPr>
          <p:cNvPr id="49177" name="Text Box 25"/>
          <p:cNvSpPr txBox="1">
            <a:spLocks noChangeArrowheads="1"/>
          </p:cNvSpPr>
          <p:nvPr/>
        </p:nvSpPr>
        <p:spPr bwMode="auto">
          <a:xfrm>
            <a:off x="5255684" y="5281613"/>
            <a:ext cx="632883" cy="557212"/>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2</a:t>
            </a:r>
            <a:endParaRPr lang="en-US" sz="3600" baseline="-25000"/>
          </a:p>
        </p:txBody>
      </p:sp>
      <p:sp>
        <p:nvSpPr>
          <p:cNvPr id="49178" name="AutoShape 26">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49179" name="AutoShape 27">
            <a:hlinkClick r:id="" action="ppaction://noaction"/>
          </p:cNvPr>
          <p:cNvSpPr>
            <a:spLocks noChangeArrowheads="1"/>
          </p:cNvSpPr>
          <p:nvPr/>
        </p:nvSpPr>
        <p:spPr bwMode="auto">
          <a:xfrm>
            <a:off x="818621" y="6237288"/>
            <a:ext cx="350838"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18</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outure">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1299</TotalTime>
  <Words>933</Words>
  <Application>Microsoft Office PowerPoint</Application>
  <PresentationFormat>A4 Paper (210x297 mm)‎</PresentationFormat>
  <Paragraphs>202</Paragraphs>
  <Slides>18</Slides>
  <Notes>15</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Office Theme</vt:lpstr>
      <vt:lpstr>الشريحة 1</vt:lpstr>
      <vt:lpstr>الشريحة 2</vt:lpstr>
      <vt:lpstr>عناصر المحاضرة</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Start02</cp:lastModifiedBy>
  <cp:revision>122</cp:revision>
  <dcterms:created xsi:type="dcterms:W3CDTF">2009-10-14T19:14:34Z</dcterms:created>
  <dcterms:modified xsi:type="dcterms:W3CDTF">2012-02-18T09:09:33Z</dcterms:modified>
</cp:coreProperties>
</file>