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8" r:id="rId2"/>
    <p:sldId id="289" r:id="rId3"/>
    <p:sldId id="267" r:id="rId4"/>
    <p:sldId id="290" r:id="rId5"/>
    <p:sldId id="291" r:id="rId6"/>
    <p:sldId id="293" r:id="rId7"/>
    <p:sldId id="296" r:id="rId8"/>
    <p:sldId id="298" r:id="rId9"/>
    <p:sldId id="300" r:id="rId10"/>
    <p:sldId id="302" r:id="rId11"/>
    <p:sldId id="304" r:id="rId12"/>
    <p:sldId id="306" r:id="rId13"/>
    <p:sldId id="308" r:id="rId14"/>
    <p:sldId id="310" r:id="rId15"/>
    <p:sldId id="312" r:id="rId16"/>
    <p:sldId id="314" r:id="rId17"/>
    <p:sldId id="316" r:id="rId18"/>
    <p:sldId id="318" r:id="rId19"/>
    <p:sldId id="320" r:id="rId20"/>
    <p:sldId id="295"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0476" autoAdjust="0"/>
  </p:normalViewPr>
  <p:slideViewPr>
    <p:cSldViewPr>
      <p:cViewPr>
        <p:scale>
          <a:sx n="78" d="100"/>
          <a:sy n="78" d="100"/>
        </p:scale>
        <p:origin x="-2358" y="-9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3122192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C5B166-DD25-487B-A4D7-5A5C244F737A}" type="slidenum">
              <a:rPr lang="en-US"/>
              <a:pPr/>
              <a:t>2</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91ED1C-7EBC-4A88-A0EE-88F28FA548EC}" type="slidenum">
              <a:rPr lang="en-US"/>
              <a:pPr/>
              <a:t>4</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4DC3EA-1A9F-42F0-8323-78F9D84271A9}"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FC7C39-C353-4E22-8420-CAA0BBC3680B}"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D4DED9-B83E-42BE-8E37-4F7E26A842C8}"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F712D6-F830-41C1-AB80-1342CF0AE8CD}"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4A764-B3BF-419F-B9DE-E49A9B87E7E2}"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52BCD6-9FDC-4004-B228-8314A8F0E043}" type="slidenum">
              <a:rPr lang="en-US"/>
              <a:pPr/>
              <a:t>10</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C2E2BD-5A87-4D19-979D-7E62EB9D24E6}" type="slidenum">
              <a:rPr lang="en-US"/>
              <a:pPr/>
              <a:t>11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58C91C-255E-4B51-B741-EE5F640604AC}" type="slidenum">
              <a:rPr lang="en-US"/>
              <a:pPr/>
              <a:t>12</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278F5-180D-4401-9238-4925874AD98A}" type="slidenum">
              <a:rPr lang="en-US"/>
              <a:pPr/>
              <a:t>13</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233D3A-A962-4BD7-B7CD-08AFF5B1D3FD}" type="slidenum">
              <a:rPr lang="en-US"/>
              <a:pPr/>
              <a:t>14</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B17019-F4D4-483D-B392-3CA157500CB5}" type="slidenum">
              <a:rPr lang="en-US"/>
              <a:pPr/>
              <a:t>15</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67506F-666C-4394-9F34-9808F3B951C4}" type="slidenum">
              <a:rPr lang="en-US"/>
              <a:pPr/>
              <a:t>16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FA7323-5B0F-45F8-8F73-0AA76B130FA1}" type="slidenum">
              <a:rPr lang="en-US"/>
              <a:pPr/>
              <a:t>17</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4E1B99-DCEF-4772-814D-1864F4AB234D}" type="slidenum">
              <a:rPr lang="en-US"/>
              <a:pPr/>
              <a:t>18</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9C2E4-FA48-4A12-9F71-B106F8CE42CA}" type="slidenum">
              <a:rPr lang="en-US"/>
              <a:pPr/>
              <a:t>19</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4.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8.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7.w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0.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9.w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11.wmf"/><Relationship Id="rId4" Type="http://schemas.openxmlformats.org/officeDocument/2006/relationships/oleObject" Target="../embeddings/oleObject8.bin"/></Relationships>
</file>

<file path=ppt/slides/_rels/slide1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smtClean="0">
                <a:solidFill>
                  <a:srgbClr val="898989"/>
                </a:solidFill>
                <a:latin typeface="Calibri" pitchFamily="34" charset="0"/>
              </a:rPr>
              <a:t>ادارة الاعمال</a:t>
            </a:r>
            <a:r>
              <a:rPr lang="ar-SA" sz="2600" smtClean="0">
                <a:solidFill>
                  <a:srgbClr val="898989"/>
                </a:solidFill>
                <a:latin typeface="Calibri" pitchFamily="34" charset="0"/>
              </a:rPr>
              <a:t>-قسم </a:t>
            </a:r>
            <a:r>
              <a:rPr lang="ar-SA" sz="2600" dirty="0" smtClean="0">
                <a:solidFill>
                  <a:srgbClr val="898989"/>
                </a:solidFill>
                <a:latin typeface="Calibri" pitchFamily="34" charset="0"/>
              </a:rPr>
              <a:t>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a:solidFill>
                  <a:srgbClr val="376092"/>
                </a:solidFill>
                <a:latin typeface="AYM Wadiy S_U normal."/>
                <a:cs typeface="Times New Roman" pitchFamily="18" charset="0"/>
              </a:rPr>
              <a:t>مبادئ </a:t>
            </a:r>
            <a:r>
              <a:rPr lang="ar-SA" sz="3700" b="1" dirty="0" err="1">
                <a:solidFill>
                  <a:srgbClr val="376092"/>
                </a:solidFill>
                <a:latin typeface="AYM Wadiy S_U normal."/>
                <a:cs typeface="Times New Roman" pitchFamily="18" charset="0"/>
              </a:rPr>
              <a:t>الإقتصاد</a:t>
            </a:r>
            <a:r>
              <a:rPr lang="ar-SA" sz="3700" b="1" dirty="0">
                <a:solidFill>
                  <a:srgbClr val="376092"/>
                </a:solidFill>
                <a:latin typeface="AYM Wadiy S_U normal."/>
                <a:cs typeface="Times New Roman" pitchFamily="18" charset="0"/>
              </a:rPr>
              <a:t> الجزئي </a:t>
            </a:r>
          </a:p>
          <a:p>
            <a:pPr algn="l">
              <a:lnSpc>
                <a:spcPct val="80000"/>
              </a:lnSpc>
            </a:pPr>
            <a:r>
              <a:rPr lang="ar-SA" sz="3700" b="1" dirty="0">
                <a:solidFill>
                  <a:srgbClr val="376092"/>
                </a:solidFill>
                <a:latin typeface="AYM Wadiy S_U normal."/>
                <a:cs typeface="Times New Roman" pitchFamily="18" charset="0"/>
              </a:rPr>
              <a:t>د. حسن بن رفدان </a:t>
            </a:r>
            <a:r>
              <a:rPr lang="ar-SA" sz="3700" b="1" dirty="0" err="1">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3302000" y="838200"/>
            <a:ext cx="3219450" cy="1516572"/>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الخامس</a:t>
            </a:r>
            <a:endParaRPr lang="en-US" sz="3600" kern="10" dirty="0" smtClean="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السادسة</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1874573" y="2819400"/>
            <a:ext cx="5964238" cy="90805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latin typeface="Al-Mujahed Free"/>
              </a:rPr>
              <a:t>مرونات الطلب والعرض</a:t>
            </a:r>
          </a:p>
        </p:txBody>
      </p:sp>
      <p:sp>
        <p:nvSpPr>
          <p:cNvPr id="3076" name="WordArt 4"/>
          <p:cNvSpPr>
            <a:spLocks noChangeArrowheads="1" noChangeShapeType="1" noTextEdit="1"/>
          </p:cNvSpPr>
          <p:nvPr/>
        </p:nvSpPr>
        <p:spPr bwMode="auto">
          <a:xfrm>
            <a:off x="1336279" y="4254500"/>
            <a:ext cx="7233444" cy="850900"/>
          </a:xfrm>
          <a:prstGeom prst="rect">
            <a:avLst/>
          </a:prstGeom>
        </p:spPr>
        <p:txBody>
          <a:bodyPr wrap="none" fromWordArt="1">
            <a:prstTxWarp prst="textPlain">
              <a:avLst>
                <a:gd name="adj" fmla="val 50000"/>
              </a:avLst>
            </a:prstTxWarp>
          </a:bodyPr>
          <a:lstStyle/>
          <a:p>
            <a:pPr algn="ctr"/>
            <a:r>
              <a:rPr lang="en-US" sz="3600" kern="10">
                <a:ln w="9525">
                  <a:solidFill>
                    <a:srgbClr val="FF9900"/>
                  </a:solidFill>
                  <a:round/>
                  <a:headEnd/>
                  <a:tailEnd/>
                </a:ln>
                <a:solidFill>
                  <a:srgbClr val="FF9900"/>
                </a:solidFill>
                <a:latin typeface="University Roman LET"/>
              </a:rPr>
              <a:t>Elasticities of Demand and Supply</a:t>
            </a:r>
            <a:endParaRPr lang="ar-SA" sz="3600" kern="10">
              <a:ln w="9525">
                <a:solidFill>
                  <a:srgbClr val="FF9900"/>
                </a:solidFill>
                <a:round/>
                <a:headEnd/>
                <a:tailEnd/>
              </a:ln>
              <a:solidFill>
                <a:srgbClr val="FF9900"/>
              </a:solidFill>
              <a:latin typeface="University Roman LET"/>
            </a:endParaRPr>
          </a:p>
        </p:txBody>
      </p:sp>
      <p:sp>
        <p:nvSpPr>
          <p:cNvPr id="3077"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slide(fromBottom)">
                                      <p:cBhvr>
                                        <p:cTn id="7" dur="500"/>
                                        <p:tgtEl>
                                          <p:spTgt spid="3074"/>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down)">
                                      <p:cBhvr>
                                        <p:cTn id="11" dur="580">
                                          <p:stCondLst>
                                            <p:cond delay="0"/>
                                          </p:stCondLst>
                                        </p:cTn>
                                        <p:tgtEl>
                                          <p:spTgt spid="3075"/>
                                        </p:tgtEl>
                                      </p:cBhvr>
                                    </p:animEffect>
                                    <p:anim calcmode="lin" valueType="num">
                                      <p:cBhvr>
                                        <p:cTn id="1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5"/>
                                        </p:tgtEl>
                                      </p:cBhvr>
                                      <p:to x="100000" y="60000"/>
                                    </p:animScale>
                                    <p:animScale>
                                      <p:cBhvr>
                                        <p:cTn id="18" dur="166" decel="50000">
                                          <p:stCondLst>
                                            <p:cond delay="676"/>
                                          </p:stCondLst>
                                        </p:cTn>
                                        <p:tgtEl>
                                          <p:spTgt spid="3075"/>
                                        </p:tgtEl>
                                      </p:cBhvr>
                                      <p:to x="100000" y="100000"/>
                                    </p:animScale>
                                    <p:animScale>
                                      <p:cBhvr>
                                        <p:cTn id="19" dur="26">
                                          <p:stCondLst>
                                            <p:cond delay="1312"/>
                                          </p:stCondLst>
                                        </p:cTn>
                                        <p:tgtEl>
                                          <p:spTgt spid="3075"/>
                                        </p:tgtEl>
                                      </p:cBhvr>
                                      <p:to x="100000" y="80000"/>
                                    </p:animScale>
                                    <p:animScale>
                                      <p:cBhvr>
                                        <p:cTn id="20" dur="166" decel="50000">
                                          <p:stCondLst>
                                            <p:cond delay="1338"/>
                                          </p:stCondLst>
                                        </p:cTn>
                                        <p:tgtEl>
                                          <p:spTgt spid="3075"/>
                                        </p:tgtEl>
                                      </p:cBhvr>
                                      <p:to x="100000" y="100000"/>
                                    </p:animScale>
                                    <p:animScale>
                                      <p:cBhvr>
                                        <p:cTn id="21" dur="26">
                                          <p:stCondLst>
                                            <p:cond delay="1642"/>
                                          </p:stCondLst>
                                        </p:cTn>
                                        <p:tgtEl>
                                          <p:spTgt spid="3075"/>
                                        </p:tgtEl>
                                      </p:cBhvr>
                                      <p:to x="100000" y="90000"/>
                                    </p:animScale>
                                    <p:animScale>
                                      <p:cBhvr>
                                        <p:cTn id="22" dur="166" decel="50000">
                                          <p:stCondLst>
                                            <p:cond delay="1668"/>
                                          </p:stCondLst>
                                        </p:cTn>
                                        <p:tgtEl>
                                          <p:spTgt spid="3075"/>
                                        </p:tgtEl>
                                      </p:cBhvr>
                                      <p:to x="100000" y="100000"/>
                                    </p:animScale>
                                    <p:animScale>
                                      <p:cBhvr>
                                        <p:cTn id="23" dur="26">
                                          <p:stCondLst>
                                            <p:cond delay="1808"/>
                                          </p:stCondLst>
                                        </p:cTn>
                                        <p:tgtEl>
                                          <p:spTgt spid="3075"/>
                                        </p:tgtEl>
                                      </p:cBhvr>
                                      <p:to x="100000" y="95000"/>
                                    </p:animScale>
                                    <p:animScale>
                                      <p:cBhvr>
                                        <p:cTn id="24" dur="166" decel="50000">
                                          <p:stCondLst>
                                            <p:cond delay="1834"/>
                                          </p:stCondLst>
                                        </p:cTn>
                                        <p:tgtEl>
                                          <p:spTgt spid="3075"/>
                                        </p:tgtEl>
                                      </p:cBhvr>
                                      <p:to x="100000" y="100000"/>
                                    </p:animScale>
                                  </p:childTnLst>
                                </p:cTn>
                              </p:par>
                            </p:childTnLst>
                          </p:cTn>
                        </p:par>
                        <p:par>
                          <p:cTn id="25" fill="hold">
                            <p:stCondLst>
                              <p:cond delay="2500"/>
                            </p:stCondLst>
                            <p:childTnLst>
                              <p:par>
                                <p:cTn id="26" presetID="26" presetClass="entr" presetSubtype="0" fill="hold" grpId="0" nodeType="after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wipe(down)">
                                      <p:cBhvr>
                                        <p:cTn id="28" dur="580">
                                          <p:stCondLst>
                                            <p:cond delay="0"/>
                                          </p:stCondLst>
                                        </p:cTn>
                                        <p:tgtEl>
                                          <p:spTgt spid="3076"/>
                                        </p:tgtEl>
                                      </p:cBhvr>
                                    </p:animEffect>
                                    <p:anim calcmode="lin" valueType="num">
                                      <p:cBhvr>
                                        <p:cTn id="29"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34" dur="26">
                                          <p:stCondLst>
                                            <p:cond delay="650"/>
                                          </p:stCondLst>
                                        </p:cTn>
                                        <p:tgtEl>
                                          <p:spTgt spid="3076"/>
                                        </p:tgtEl>
                                      </p:cBhvr>
                                      <p:to x="100000" y="60000"/>
                                    </p:animScale>
                                    <p:animScale>
                                      <p:cBhvr>
                                        <p:cTn id="35" dur="166" decel="50000">
                                          <p:stCondLst>
                                            <p:cond delay="676"/>
                                          </p:stCondLst>
                                        </p:cTn>
                                        <p:tgtEl>
                                          <p:spTgt spid="3076"/>
                                        </p:tgtEl>
                                      </p:cBhvr>
                                      <p:to x="100000" y="100000"/>
                                    </p:animScale>
                                    <p:animScale>
                                      <p:cBhvr>
                                        <p:cTn id="36" dur="26">
                                          <p:stCondLst>
                                            <p:cond delay="1312"/>
                                          </p:stCondLst>
                                        </p:cTn>
                                        <p:tgtEl>
                                          <p:spTgt spid="3076"/>
                                        </p:tgtEl>
                                      </p:cBhvr>
                                      <p:to x="100000" y="80000"/>
                                    </p:animScale>
                                    <p:animScale>
                                      <p:cBhvr>
                                        <p:cTn id="37" dur="166" decel="50000">
                                          <p:stCondLst>
                                            <p:cond delay="1338"/>
                                          </p:stCondLst>
                                        </p:cTn>
                                        <p:tgtEl>
                                          <p:spTgt spid="3076"/>
                                        </p:tgtEl>
                                      </p:cBhvr>
                                      <p:to x="100000" y="100000"/>
                                    </p:animScale>
                                    <p:animScale>
                                      <p:cBhvr>
                                        <p:cTn id="38" dur="26">
                                          <p:stCondLst>
                                            <p:cond delay="1642"/>
                                          </p:stCondLst>
                                        </p:cTn>
                                        <p:tgtEl>
                                          <p:spTgt spid="3076"/>
                                        </p:tgtEl>
                                      </p:cBhvr>
                                      <p:to x="100000" y="90000"/>
                                    </p:animScale>
                                    <p:animScale>
                                      <p:cBhvr>
                                        <p:cTn id="39" dur="166" decel="50000">
                                          <p:stCondLst>
                                            <p:cond delay="1668"/>
                                          </p:stCondLst>
                                        </p:cTn>
                                        <p:tgtEl>
                                          <p:spTgt spid="3076"/>
                                        </p:tgtEl>
                                      </p:cBhvr>
                                      <p:to x="100000" y="100000"/>
                                    </p:animScale>
                                    <p:animScale>
                                      <p:cBhvr>
                                        <p:cTn id="40" dur="26">
                                          <p:stCondLst>
                                            <p:cond delay="1808"/>
                                          </p:stCondLst>
                                        </p:cTn>
                                        <p:tgtEl>
                                          <p:spTgt spid="3076"/>
                                        </p:tgtEl>
                                      </p:cBhvr>
                                      <p:to x="100000" y="95000"/>
                                    </p:animScale>
                                    <p:animScale>
                                      <p:cBhvr>
                                        <p:cTn id="41" dur="166" decel="50000">
                                          <p:stCondLst>
                                            <p:cond delay="1834"/>
                                          </p:stCondLst>
                                        </p:cTn>
                                        <p:tgtEl>
                                          <p:spTgt spid="30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2400" b="1" dirty="0" smtClean="0">
                <a:cs typeface="Arial" pitchFamily="34" charset="0"/>
              </a:rPr>
              <a:t>مقدمة</a:t>
            </a:r>
          </a:p>
          <a:p>
            <a:pPr rtl="1" eaLnBrk="1" hangingPunct="1">
              <a:buFont typeface="Arial" pitchFamily="34" charset="0"/>
              <a:buChar char="•"/>
            </a:pPr>
            <a:r>
              <a:rPr lang="ar-SA" sz="2400" b="1" dirty="0" smtClean="0">
                <a:cs typeface="Arial" pitchFamily="34" charset="0"/>
              </a:rPr>
              <a:t>المرونة </a:t>
            </a:r>
            <a:r>
              <a:rPr lang="ar-SA" sz="2400" b="1" dirty="0" err="1" smtClean="0">
                <a:cs typeface="Arial" pitchFamily="34" charset="0"/>
              </a:rPr>
              <a:t>السعرية</a:t>
            </a:r>
            <a:r>
              <a:rPr lang="ar-SA" sz="2400" b="1" dirty="0" smtClean="0">
                <a:cs typeface="Arial" pitchFamily="34" charset="0"/>
              </a:rPr>
              <a:t> للطلب </a:t>
            </a:r>
          </a:p>
          <a:p>
            <a:pPr rtl="1" eaLnBrk="1" hangingPunct="1">
              <a:buFont typeface="Arial" pitchFamily="34" charset="0"/>
              <a:buChar char="•"/>
            </a:pPr>
            <a:r>
              <a:rPr lang="ar-SA" sz="2400" b="1" dirty="0" smtClean="0">
                <a:cs typeface="Arial" pitchFamily="34" charset="0"/>
              </a:rPr>
              <a:t>قياس المرونة </a:t>
            </a:r>
            <a:r>
              <a:rPr lang="ar-SA" sz="2400" b="1" dirty="0" err="1" smtClean="0">
                <a:cs typeface="Arial" pitchFamily="34" charset="0"/>
              </a:rPr>
              <a:t>السعرية</a:t>
            </a:r>
            <a:r>
              <a:rPr lang="ar-SA" sz="2400" b="1" dirty="0" smtClean="0">
                <a:cs typeface="Arial" pitchFamily="34" charset="0"/>
              </a:rPr>
              <a:t> للطلب</a:t>
            </a:r>
          </a:p>
          <a:p>
            <a:pPr rtl="1" eaLnBrk="1" hangingPunct="1">
              <a:buFont typeface="Arial" pitchFamily="34" charset="0"/>
              <a:buChar char="•"/>
            </a:pPr>
            <a:r>
              <a:rPr lang="ar-SA" sz="2400" b="1" dirty="0" smtClean="0">
                <a:cs typeface="Arial" pitchFamily="34" charset="0"/>
              </a:rPr>
              <a:t>المرونة </a:t>
            </a:r>
            <a:r>
              <a:rPr lang="ar-SA" sz="2400" b="1" dirty="0" err="1" smtClean="0">
                <a:cs typeface="Arial" pitchFamily="34" charset="0"/>
              </a:rPr>
              <a:t>السعرية</a:t>
            </a:r>
            <a:r>
              <a:rPr lang="ar-SA" sz="2400" b="1" dirty="0" smtClean="0">
                <a:cs typeface="Arial" pitchFamily="34" charset="0"/>
              </a:rPr>
              <a:t> عند نقطة</a:t>
            </a:r>
          </a:p>
          <a:p>
            <a:pPr rtl="1" eaLnBrk="1" hangingPunct="1">
              <a:buFont typeface="Arial" pitchFamily="34" charset="0"/>
              <a:buChar char="•"/>
            </a:pPr>
            <a:r>
              <a:rPr lang="ar-SA" sz="2400" b="1" dirty="0" smtClean="0">
                <a:cs typeface="Arial" pitchFamily="34" charset="0"/>
              </a:rPr>
              <a:t>المرونة </a:t>
            </a:r>
            <a:r>
              <a:rPr lang="ar-SA" sz="2400" b="1" dirty="0" err="1" smtClean="0">
                <a:cs typeface="Arial" pitchFamily="34" charset="0"/>
              </a:rPr>
              <a:t>السعرية</a:t>
            </a:r>
            <a:r>
              <a:rPr lang="ar-SA" sz="2400" b="1" dirty="0" smtClean="0">
                <a:cs typeface="Arial" pitchFamily="34" charset="0"/>
              </a:rPr>
              <a:t> للقوس</a:t>
            </a:r>
          </a:p>
          <a:p>
            <a:pPr rtl="1" eaLnBrk="1" hangingPunct="1">
              <a:buFont typeface="Arial" pitchFamily="34" charset="0"/>
              <a:buChar char="•"/>
            </a:pPr>
            <a:r>
              <a:rPr lang="ar-SA" sz="2400" b="1" dirty="0" smtClean="0">
                <a:cs typeface="Arial" pitchFamily="34" charset="0"/>
              </a:rPr>
              <a:t>العوامل المحددة للمرونة </a:t>
            </a:r>
            <a:r>
              <a:rPr lang="ar-SA" sz="2400" b="1" dirty="0" err="1" smtClean="0">
                <a:cs typeface="Arial" pitchFamily="34" charset="0"/>
              </a:rPr>
              <a:t>السعرية</a:t>
            </a:r>
            <a:r>
              <a:rPr lang="ar-SA" sz="2400" b="1" dirty="0" smtClean="0">
                <a:cs typeface="Arial" pitchFamily="34" charset="0"/>
              </a:rPr>
              <a:t> للطلب</a:t>
            </a:r>
          </a:p>
          <a:p>
            <a:pPr rtl="1" eaLnBrk="1" hangingPunct="1">
              <a:buFont typeface="Arial" pitchFamily="34" charset="0"/>
              <a:buChar char="•"/>
            </a:pPr>
            <a:r>
              <a:rPr lang="ar-SA" sz="2400" b="1" dirty="0" smtClean="0">
                <a:cs typeface="Arial" pitchFamily="34" charset="0"/>
              </a:rPr>
              <a:t>منحنيات الطلب ذات المرونة الثابتة</a:t>
            </a:r>
          </a:p>
          <a:p>
            <a:pPr rtl="1" eaLnBrk="1" hangingPunct="1">
              <a:buFont typeface="Arial" pitchFamily="34" charset="0"/>
              <a:buChar char="•"/>
            </a:pPr>
            <a:r>
              <a:rPr lang="ar-SA" sz="2400" b="1" dirty="0" smtClean="0">
                <a:cs typeface="Arial" pitchFamily="34" charset="0"/>
              </a:rPr>
              <a:t>المرونة </a:t>
            </a:r>
            <a:r>
              <a:rPr lang="ar-SA" sz="2400" b="1" dirty="0" err="1" smtClean="0">
                <a:cs typeface="Arial" pitchFamily="34" charset="0"/>
              </a:rPr>
              <a:t>الدخلية</a:t>
            </a:r>
            <a:r>
              <a:rPr lang="ar-SA" sz="2400" b="1" dirty="0" smtClean="0">
                <a:cs typeface="Arial" pitchFamily="34" charset="0"/>
              </a:rPr>
              <a:t> للطلب</a:t>
            </a:r>
          </a:p>
          <a:p>
            <a:pPr rtl="1" eaLnBrk="1" hangingPunct="1">
              <a:buFont typeface="Arial" pitchFamily="34" charset="0"/>
              <a:buChar char="•"/>
            </a:pPr>
            <a:r>
              <a:rPr lang="ar-SA" sz="2400" b="1" dirty="0" smtClean="0">
                <a:cs typeface="Arial" pitchFamily="34" charset="0"/>
              </a:rPr>
              <a:t>المرونة </a:t>
            </a:r>
            <a:r>
              <a:rPr lang="ar-SA" sz="2400" b="1" dirty="0" err="1" smtClean="0">
                <a:cs typeface="Arial" pitchFamily="34" charset="0"/>
              </a:rPr>
              <a:t>السعرية</a:t>
            </a:r>
            <a:r>
              <a:rPr lang="ar-SA" sz="2400" b="1" dirty="0" smtClean="0">
                <a:cs typeface="Arial" pitchFamily="34" charset="0"/>
              </a:rPr>
              <a:t> للعرض</a:t>
            </a:r>
          </a:p>
          <a:p>
            <a:pPr rtl="1" eaLnBrk="1" hangingPunct="1">
              <a:buFont typeface="Arial" pitchFamily="34" charset="0"/>
              <a:buChar char="•"/>
            </a:pPr>
            <a:r>
              <a:rPr lang="ar-SA" sz="2400" b="1" dirty="0" smtClean="0">
                <a:cs typeface="Arial" pitchFamily="34" charset="0"/>
              </a:rPr>
              <a:t>منحنيات العرض ذات المرونة الثابتة  </a:t>
            </a:r>
            <a:r>
              <a:rPr lang="en-US" sz="2400"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50838" y="1527176"/>
            <a:ext cx="9126935" cy="1569660"/>
          </a:xfrm>
          <a:prstGeom prst="rect">
            <a:avLst/>
          </a:prstGeom>
          <a:noFill/>
          <a:ln w="9525">
            <a:noFill/>
            <a:miter lim="800000"/>
            <a:headEnd/>
            <a:tailEnd/>
          </a:ln>
          <a:effectLst/>
        </p:spPr>
        <p:txBody>
          <a:bodyPr>
            <a:spAutoFit/>
          </a:bodyPr>
          <a:lstStyle/>
          <a:p>
            <a:pPr algn="just" rtl="1">
              <a:spcBef>
                <a:spcPct val="50000"/>
              </a:spcBef>
            </a:pPr>
            <a:r>
              <a:rPr lang="ar-BH" sz="2400"/>
              <a:t>يحتاج الاقتصاديون إلى معيار لاستجابة الكمية المطلوبة للتغير في السعر عندما تكون باقي العوامل المؤثرة في الطلب ثابتة، ويعتبر ميل منحنى الطلب أحد هذه المعايير. ويوضح </a:t>
            </a:r>
            <a:r>
              <a:rPr lang="ar-BH" sz="2400" b="1">
                <a:solidFill>
                  <a:srgbClr val="FD0903"/>
                </a:solidFill>
                <a:hlinkClick r:id="" action="ppaction://noaction"/>
              </a:rPr>
              <a:t>الشكل (5-1)</a:t>
            </a:r>
            <a:r>
              <a:rPr lang="ar-BH" sz="2400"/>
              <a:t> أن استجابة الكمية المطلوبة للتغير في السعر تكون أكبر كلما قل انحدار أو ميل منحنى الطلب.</a:t>
            </a:r>
            <a:endParaRPr lang="fr-MA" sz="2400"/>
          </a:p>
        </p:txBody>
      </p:sp>
      <p:sp>
        <p:nvSpPr>
          <p:cNvPr id="6147" name="WordArt 3"/>
          <p:cNvSpPr>
            <a:spLocks noChangeArrowheads="1" noChangeShapeType="1" noTextEdit="1"/>
          </p:cNvSpPr>
          <p:nvPr/>
        </p:nvSpPr>
        <p:spPr bwMode="auto">
          <a:xfrm>
            <a:off x="4768983" y="260350"/>
            <a:ext cx="4811977" cy="865188"/>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latin typeface="Al-Mujahed Free"/>
              </a:rPr>
              <a:t>المرونة السعرية للطلب</a:t>
            </a:r>
          </a:p>
        </p:txBody>
      </p:sp>
      <p:sp>
        <p:nvSpPr>
          <p:cNvPr id="6148" name="Text Box 4"/>
          <p:cNvSpPr txBox="1">
            <a:spLocks noChangeArrowheads="1"/>
          </p:cNvSpPr>
          <p:nvPr/>
        </p:nvSpPr>
        <p:spPr bwMode="auto">
          <a:xfrm>
            <a:off x="350838" y="455136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المرونة السعرية للطلب هي مقياس لدرجة استجابة الكمية المطلوبة للتغير في السعر عند ثبات العوامل الأخرى المؤثرة في الطلب.</a:t>
            </a:r>
            <a:endParaRPr lang="fr-MA" sz="2400"/>
          </a:p>
        </p:txBody>
      </p:sp>
      <p:sp>
        <p:nvSpPr>
          <p:cNvPr id="6149" name="WordArt 5"/>
          <p:cNvSpPr>
            <a:spLocks noChangeArrowheads="1" noChangeShapeType="1" noTextEdit="1"/>
          </p:cNvSpPr>
          <p:nvPr/>
        </p:nvSpPr>
        <p:spPr bwMode="auto">
          <a:xfrm>
            <a:off x="4172215" y="3398839"/>
            <a:ext cx="5408745" cy="865187"/>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latin typeface="Al-Mujahed Free"/>
              </a:rPr>
              <a:t>قياس المرونة السعرية للطلب</a:t>
            </a:r>
          </a:p>
        </p:txBody>
      </p:sp>
      <p:sp>
        <p:nvSpPr>
          <p:cNvPr id="6150"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slide(fromBottom)">
                                      <p:cBhvr>
                                        <p:cTn id="7" dur="500"/>
                                        <p:tgtEl>
                                          <p:spTgt spid="6147"/>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6146"/>
                                        </p:tgtEl>
                                        <p:attrNameLst>
                                          <p:attrName>style.visibility</p:attrName>
                                        </p:attrNameLst>
                                      </p:cBhvr>
                                      <p:to>
                                        <p:strVal val="visible"/>
                                      </p:to>
                                    </p:set>
                                    <p:anim calcmode="discrete" valueType="clr">
                                      <p:cBhvr override="childStyle">
                                        <p:cTn id="11" dur="80"/>
                                        <p:tgtEl>
                                          <p:spTgt spid="6146"/>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146"/>
                                        </p:tgtEl>
                                        <p:attrNameLst>
                                          <p:attrName>fillcolor</p:attrName>
                                        </p:attrNameLst>
                                      </p:cBhvr>
                                      <p:tavLst>
                                        <p:tav tm="0">
                                          <p:val>
                                            <p:clrVal>
                                              <a:schemeClr val="accent2"/>
                                            </p:clrVal>
                                          </p:val>
                                        </p:tav>
                                        <p:tav tm="50000">
                                          <p:val>
                                            <p:clrVal>
                                              <a:schemeClr val="hlink"/>
                                            </p:clrVal>
                                          </p:val>
                                        </p:tav>
                                      </p:tavLst>
                                    </p:anim>
                                    <p:set>
                                      <p:cBhvr>
                                        <p:cTn id="13" dur="80"/>
                                        <p:tgtEl>
                                          <p:spTgt spid="6146"/>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6149"/>
                                        </p:tgtEl>
                                        <p:attrNameLst>
                                          <p:attrName>style.visibility</p:attrName>
                                        </p:attrNameLst>
                                      </p:cBhvr>
                                      <p:to>
                                        <p:strVal val="visible"/>
                                      </p:to>
                                    </p:set>
                                    <p:animEffect transition="in" filter="slide(fromBottom)">
                                      <p:cBhvr>
                                        <p:cTn id="18" dur="500"/>
                                        <p:tgtEl>
                                          <p:spTgt spid="6149"/>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6148"/>
                                        </p:tgtEl>
                                        <p:attrNameLst>
                                          <p:attrName>style.visibility</p:attrName>
                                        </p:attrNameLst>
                                      </p:cBhvr>
                                      <p:to>
                                        <p:strVal val="visible"/>
                                      </p:to>
                                    </p:set>
                                    <p:anim calcmode="discrete" valueType="clr">
                                      <p:cBhvr override="childStyle">
                                        <p:cTn id="22" dur="80"/>
                                        <p:tgtEl>
                                          <p:spTgt spid="6148"/>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6148"/>
                                        </p:tgtEl>
                                        <p:attrNameLst>
                                          <p:attrName>fillcolor</p:attrName>
                                        </p:attrNameLst>
                                      </p:cBhvr>
                                      <p:tavLst>
                                        <p:tav tm="0">
                                          <p:val>
                                            <p:clrVal>
                                              <a:schemeClr val="accent2"/>
                                            </p:clrVal>
                                          </p:val>
                                        </p:tav>
                                        <p:tav tm="50000">
                                          <p:val>
                                            <p:clrVal>
                                              <a:schemeClr val="hlink"/>
                                            </p:clrVal>
                                          </p:val>
                                        </p:tav>
                                      </p:tavLst>
                                    </p:anim>
                                    <p:set>
                                      <p:cBhvr>
                                        <p:cTn id="24" dur="80"/>
                                        <p:tgtEl>
                                          <p:spTgt spid="614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animBg="1"/>
      <p:bldP spid="6148" grpId="0"/>
      <p:bldP spid="61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1530615" y="2379664"/>
            <a:ext cx="1004358" cy="5032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200</a:t>
            </a:r>
            <a:endParaRPr lang="en-US" sz="3600"/>
          </a:p>
        </p:txBody>
      </p:sp>
      <p:sp>
        <p:nvSpPr>
          <p:cNvPr id="8197" name="Text Box 5"/>
          <p:cNvSpPr txBox="1">
            <a:spLocks noChangeArrowheads="1"/>
          </p:cNvSpPr>
          <p:nvPr/>
        </p:nvSpPr>
        <p:spPr bwMode="auto">
          <a:xfrm>
            <a:off x="7847410" y="4165600"/>
            <a:ext cx="803142" cy="546100"/>
          </a:xfrm>
          <a:prstGeom prst="rect">
            <a:avLst/>
          </a:prstGeom>
          <a:noFill/>
          <a:ln w="9525">
            <a:noFill/>
            <a:miter lim="800000"/>
            <a:headEnd/>
            <a:tailEnd/>
          </a:ln>
        </p:spPr>
        <p:txBody>
          <a:bodyPr/>
          <a:lstStyle/>
          <a:p>
            <a:pPr algn="r" rtl="1"/>
            <a:r>
              <a:rPr lang="en-US" altLang="zh-CN" sz="1200" b="1">
                <a:latin typeface="Times New Roman" pitchFamily="18" charset="0"/>
                <a:ea typeface="SimSun" pitchFamily="2" charset="-122"/>
              </a:rPr>
              <a:t> </a:t>
            </a:r>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a:p>
        </p:txBody>
      </p:sp>
      <p:sp>
        <p:nvSpPr>
          <p:cNvPr id="8198" name="Line 6"/>
          <p:cNvSpPr>
            <a:spLocks noChangeShapeType="1"/>
          </p:cNvSpPr>
          <p:nvPr/>
        </p:nvSpPr>
        <p:spPr bwMode="auto">
          <a:xfrm>
            <a:off x="2459302" y="803276"/>
            <a:ext cx="0" cy="4265613"/>
          </a:xfrm>
          <a:prstGeom prst="line">
            <a:avLst/>
          </a:prstGeom>
          <a:noFill/>
          <a:ln w="38100">
            <a:solidFill>
              <a:srgbClr val="000000"/>
            </a:solidFill>
            <a:round/>
            <a:headEnd/>
            <a:tailEnd/>
          </a:ln>
        </p:spPr>
        <p:txBody>
          <a:bodyPr/>
          <a:lstStyle/>
          <a:p>
            <a:endParaRPr lang="ar-SA"/>
          </a:p>
        </p:txBody>
      </p:sp>
      <p:sp>
        <p:nvSpPr>
          <p:cNvPr id="8199" name="Line 7"/>
          <p:cNvSpPr>
            <a:spLocks noChangeShapeType="1"/>
          </p:cNvSpPr>
          <p:nvPr/>
        </p:nvSpPr>
        <p:spPr bwMode="auto">
          <a:xfrm>
            <a:off x="2459303" y="5068888"/>
            <a:ext cx="5623719" cy="0"/>
          </a:xfrm>
          <a:prstGeom prst="line">
            <a:avLst/>
          </a:prstGeom>
          <a:noFill/>
          <a:ln w="38100">
            <a:solidFill>
              <a:srgbClr val="000000"/>
            </a:solidFill>
            <a:round/>
            <a:headEnd/>
            <a:tailEnd/>
          </a:ln>
        </p:spPr>
        <p:txBody>
          <a:bodyPr/>
          <a:lstStyle/>
          <a:p>
            <a:endParaRPr lang="ar-SA"/>
          </a:p>
        </p:txBody>
      </p:sp>
      <p:sp>
        <p:nvSpPr>
          <p:cNvPr id="8200" name="Line 8"/>
          <p:cNvSpPr>
            <a:spLocks noChangeShapeType="1"/>
          </p:cNvSpPr>
          <p:nvPr/>
        </p:nvSpPr>
        <p:spPr bwMode="auto">
          <a:xfrm>
            <a:off x="3463661" y="973138"/>
            <a:ext cx="1405070" cy="3833812"/>
          </a:xfrm>
          <a:prstGeom prst="line">
            <a:avLst/>
          </a:prstGeom>
          <a:noFill/>
          <a:ln w="28575">
            <a:solidFill>
              <a:srgbClr val="000000"/>
            </a:solidFill>
            <a:round/>
            <a:headEnd/>
            <a:tailEnd/>
          </a:ln>
        </p:spPr>
        <p:txBody>
          <a:bodyPr/>
          <a:lstStyle/>
          <a:p>
            <a:endParaRPr lang="ar-SA"/>
          </a:p>
        </p:txBody>
      </p:sp>
      <p:sp>
        <p:nvSpPr>
          <p:cNvPr id="8201" name="Line 9"/>
          <p:cNvSpPr>
            <a:spLocks noChangeShapeType="1"/>
          </p:cNvSpPr>
          <p:nvPr/>
        </p:nvSpPr>
        <p:spPr bwMode="auto">
          <a:xfrm>
            <a:off x="2658798" y="2074863"/>
            <a:ext cx="5424223" cy="2176462"/>
          </a:xfrm>
          <a:prstGeom prst="line">
            <a:avLst/>
          </a:prstGeom>
          <a:noFill/>
          <a:ln w="28575">
            <a:solidFill>
              <a:srgbClr val="000000"/>
            </a:solidFill>
            <a:round/>
            <a:headEnd/>
            <a:tailEnd/>
          </a:ln>
        </p:spPr>
        <p:txBody>
          <a:bodyPr/>
          <a:lstStyle/>
          <a:p>
            <a:endParaRPr lang="ar-SA"/>
          </a:p>
        </p:txBody>
      </p:sp>
      <p:sp>
        <p:nvSpPr>
          <p:cNvPr id="8202" name="Line 10"/>
          <p:cNvSpPr>
            <a:spLocks noChangeShapeType="1"/>
          </p:cNvSpPr>
          <p:nvPr/>
        </p:nvSpPr>
        <p:spPr bwMode="auto">
          <a:xfrm flipH="1">
            <a:off x="2459303" y="2630488"/>
            <a:ext cx="1606285" cy="0"/>
          </a:xfrm>
          <a:prstGeom prst="line">
            <a:avLst/>
          </a:prstGeom>
          <a:noFill/>
          <a:ln w="28575">
            <a:solidFill>
              <a:srgbClr val="000000"/>
            </a:solidFill>
            <a:prstDash val="dashDot"/>
            <a:round/>
            <a:headEnd/>
            <a:tailEnd/>
          </a:ln>
        </p:spPr>
        <p:txBody>
          <a:bodyPr/>
          <a:lstStyle/>
          <a:p>
            <a:endParaRPr lang="ar-SA"/>
          </a:p>
        </p:txBody>
      </p:sp>
      <p:sp>
        <p:nvSpPr>
          <p:cNvPr id="8203" name="Line 11"/>
          <p:cNvSpPr>
            <a:spLocks noChangeShapeType="1"/>
          </p:cNvSpPr>
          <p:nvPr/>
        </p:nvSpPr>
        <p:spPr bwMode="auto">
          <a:xfrm>
            <a:off x="4065588" y="2630488"/>
            <a:ext cx="0" cy="2411412"/>
          </a:xfrm>
          <a:prstGeom prst="line">
            <a:avLst/>
          </a:prstGeom>
          <a:noFill/>
          <a:ln w="28575">
            <a:solidFill>
              <a:srgbClr val="000000"/>
            </a:solidFill>
            <a:prstDash val="dashDot"/>
            <a:round/>
            <a:headEnd/>
            <a:tailEnd/>
          </a:ln>
        </p:spPr>
        <p:txBody>
          <a:bodyPr/>
          <a:lstStyle/>
          <a:p>
            <a:endParaRPr lang="ar-SA"/>
          </a:p>
        </p:txBody>
      </p:sp>
      <p:sp>
        <p:nvSpPr>
          <p:cNvPr id="8204" name="Line 12"/>
          <p:cNvSpPr>
            <a:spLocks noChangeShapeType="1"/>
          </p:cNvSpPr>
          <p:nvPr/>
        </p:nvSpPr>
        <p:spPr bwMode="auto">
          <a:xfrm flipH="1">
            <a:off x="2459302" y="3746500"/>
            <a:ext cx="4418145" cy="0"/>
          </a:xfrm>
          <a:prstGeom prst="line">
            <a:avLst/>
          </a:prstGeom>
          <a:noFill/>
          <a:ln w="28575">
            <a:solidFill>
              <a:srgbClr val="000000"/>
            </a:solidFill>
            <a:prstDash val="dashDot"/>
            <a:round/>
            <a:headEnd/>
            <a:tailEnd/>
          </a:ln>
        </p:spPr>
        <p:txBody>
          <a:bodyPr/>
          <a:lstStyle/>
          <a:p>
            <a:endParaRPr lang="ar-SA"/>
          </a:p>
        </p:txBody>
      </p:sp>
      <p:sp>
        <p:nvSpPr>
          <p:cNvPr id="8205" name="Line 13"/>
          <p:cNvSpPr>
            <a:spLocks noChangeShapeType="1"/>
          </p:cNvSpPr>
          <p:nvPr/>
        </p:nvSpPr>
        <p:spPr bwMode="auto">
          <a:xfrm>
            <a:off x="6877447" y="3746500"/>
            <a:ext cx="0" cy="1296988"/>
          </a:xfrm>
          <a:prstGeom prst="line">
            <a:avLst/>
          </a:prstGeom>
          <a:noFill/>
          <a:ln w="28575">
            <a:solidFill>
              <a:srgbClr val="000000"/>
            </a:solidFill>
            <a:prstDash val="dashDot"/>
            <a:round/>
            <a:headEnd/>
            <a:tailEnd/>
          </a:ln>
        </p:spPr>
        <p:txBody>
          <a:bodyPr/>
          <a:lstStyle/>
          <a:p>
            <a:endParaRPr lang="ar-SA"/>
          </a:p>
        </p:txBody>
      </p:sp>
      <p:sp>
        <p:nvSpPr>
          <p:cNvPr id="8206" name="Text Box 14"/>
          <p:cNvSpPr txBox="1">
            <a:spLocks noChangeArrowheads="1"/>
          </p:cNvSpPr>
          <p:nvPr/>
        </p:nvSpPr>
        <p:spPr bwMode="auto">
          <a:xfrm>
            <a:off x="4639998" y="4586288"/>
            <a:ext cx="804863"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8207" name="Line 15"/>
          <p:cNvSpPr>
            <a:spLocks noChangeShapeType="1"/>
          </p:cNvSpPr>
          <p:nvPr/>
        </p:nvSpPr>
        <p:spPr bwMode="auto">
          <a:xfrm>
            <a:off x="4468019" y="3746500"/>
            <a:ext cx="0" cy="1296988"/>
          </a:xfrm>
          <a:prstGeom prst="line">
            <a:avLst/>
          </a:prstGeom>
          <a:noFill/>
          <a:ln w="28575">
            <a:solidFill>
              <a:srgbClr val="000000"/>
            </a:solidFill>
            <a:prstDash val="dashDot"/>
            <a:round/>
            <a:headEnd/>
            <a:tailEnd/>
          </a:ln>
        </p:spPr>
        <p:txBody>
          <a:bodyPr/>
          <a:lstStyle/>
          <a:p>
            <a:endParaRPr lang="ar-SA"/>
          </a:p>
        </p:txBody>
      </p:sp>
      <p:sp>
        <p:nvSpPr>
          <p:cNvPr id="8208" name="Text Box 16"/>
          <p:cNvSpPr txBox="1">
            <a:spLocks noChangeArrowheads="1"/>
          </p:cNvSpPr>
          <p:nvPr/>
        </p:nvSpPr>
        <p:spPr bwMode="auto">
          <a:xfrm>
            <a:off x="2144581" y="392114"/>
            <a:ext cx="601927"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8209" name="Text Box 17"/>
          <p:cNvSpPr txBox="1">
            <a:spLocks noChangeArrowheads="1"/>
          </p:cNvSpPr>
          <p:nvPr/>
        </p:nvSpPr>
        <p:spPr bwMode="auto">
          <a:xfrm>
            <a:off x="609600" y="5410201"/>
            <a:ext cx="8420100" cy="762000"/>
          </a:xfrm>
          <a:prstGeom prst="rect">
            <a:avLst/>
          </a:prstGeom>
          <a:noFill/>
          <a:ln w="28575">
            <a:solidFill>
              <a:srgbClr val="000000"/>
            </a:solidFill>
            <a:miter lim="800000"/>
            <a:headEnd/>
            <a:tailEnd/>
          </a:ln>
        </p:spPr>
        <p:txBody>
          <a:bodyPr/>
          <a:lstStyle/>
          <a:p>
            <a:pPr algn="just" rtl="1"/>
            <a:r>
              <a:rPr lang="ar-SA" sz="2000" b="1">
                <a:solidFill>
                  <a:srgbClr val="FF9900"/>
                </a:solidFill>
                <a:latin typeface="Times New Roman" pitchFamily="18" charset="0"/>
                <a:ea typeface="SimSun" pitchFamily="2" charset="-122"/>
                <a:cs typeface="Times New Roman" pitchFamily="18" charset="0"/>
              </a:rPr>
              <a:t>الشكل (</a:t>
            </a:r>
            <a:r>
              <a:rPr lang="ar-BH" sz="2000" b="1">
                <a:solidFill>
                  <a:srgbClr val="FF9900"/>
                </a:solidFill>
                <a:latin typeface="Times New Roman" pitchFamily="18" charset="0"/>
                <a:ea typeface="SimSun" pitchFamily="2" charset="-122"/>
                <a:cs typeface="Times New Roman" pitchFamily="18" charset="0"/>
              </a:rPr>
              <a:t>5</a:t>
            </a:r>
            <a:r>
              <a:rPr lang="ar-SA" sz="2000" b="1">
                <a:solidFill>
                  <a:srgbClr val="FF9900"/>
                </a:solidFill>
                <a:latin typeface="Times New Roman" pitchFamily="18" charset="0"/>
                <a:ea typeface="SimSun" pitchFamily="2" charset="-122"/>
                <a:cs typeface="Times New Roman" pitchFamily="18" charset="0"/>
              </a:rPr>
              <a:t>-1): </a:t>
            </a:r>
            <a:r>
              <a:rPr lang="ar-SA" sz="2000">
                <a:latin typeface="Times New Roman" pitchFamily="18" charset="0"/>
                <a:ea typeface="SimSun" pitchFamily="2" charset="-122"/>
                <a:cs typeface="Times New Roman" pitchFamily="18" charset="0"/>
              </a:rPr>
              <a:t>يوضح</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ميل منحنى الطلب ومدى واستجابة الكمية المطلوبة لتغيرات السعر. فاستجابة الكمية المطلوبة للتغير في السعر تكون أكبر كلما قل انحدار منحنى الطلب.</a:t>
            </a:r>
            <a:endParaRPr lang="en-US" sz="3200">
              <a:ea typeface="SimSun" pitchFamily="2" charset="-122"/>
              <a:cs typeface="Times New Roman" pitchFamily="18" charset="0"/>
            </a:endParaRPr>
          </a:p>
        </p:txBody>
      </p:sp>
      <p:sp>
        <p:nvSpPr>
          <p:cNvPr id="8210" name="Text Box 18"/>
          <p:cNvSpPr txBox="1">
            <a:spLocks noChangeArrowheads="1"/>
          </p:cNvSpPr>
          <p:nvPr/>
        </p:nvSpPr>
        <p:spPr bwMode="auto">
          <a:xfrm>
            <a:off x="1520296" y="3500439"/>
            <a:ext cx="1004358" cy="5032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100</a:t>
            </a:r>
            <a:endParaRPr lang="en-US" sz="3600"/>
          </a:p>
        </p:txBody>
      </p:sp>
      <p:sp>
        <p:nvSpPr>
          <p:cNvPr id="8211" name="Text Box 19"/>
          <p:cNvSpPr txBox="1">
            <a:spLocks noChangeArrowheads="1"/>
          </p:cNvSpPr>
          <p:nvPr/>
        </p:nvSpPr>
        <p:spPr bwMode="auto">
          <a:xfrm>
            <a:off x="3547931" y="5072064"/>
            <a:ext cx="1004358" cy="5032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30</a:t>
            </a:r>
            <a:endParaRPr lang="en-US" sz="3600"/>
          </a:p>
        </p:txBody>
      </p:sp>
      <p:sp>
        <p:nvSpPr>
          <p:cNvPr id="8212" name="Text Box 20"/>
          <p:cNvSpPr txBox="1">
            <a:spLocks noChangeArrowheads="1"/>
          </p:cNvSpPr>
          <p:nvPr/>
        </p:nvSpPr>
        <p:spPr bwMode="auto">
          <a:xfrm>
            <a:off x="3969279" y="5072064"/>
            <a:ext cx="1004358" cy="5032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40</a:t>
            </a:r>
            <a:endParaRPr lang="en-US" sz="3600"/>
          </a:p>
        </p:txBody>
      </p:sp>
      <p:sp>
        <p:nvSpPr>
          <p:cNvPr id="8213" name="Text Box 21"/>
          <p:cNvSpPr txBox="1">
            <a:spLocks noChangeArrowheads="1"/>
          </p:cNvSpPr>
          <p:nvPr/>
        </p:nvSpPr>
        <p:spPr bwMode="auto">
          <a:xfrm>
            <a:off x="6356350" y="5072064"/>
            <a:ext cx="1004358" cy="5032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90</a:t>
            </a:r>
            <a:endParaRPr lang="en-US" sz="3600"/>
          </a:p>
        </p:txBody>
      </p:sp>
      <p:sp>
        <p:nvSpPr>
          <p:cNvPr id="8214" name="Text Box 22"/>
          <p:cNvSpPr txBox="1">
            <a:spLocks noChangeArrowheads="1"/>
          </p:cNvSpPr>
          <p:nvPr/>
        </p:nvSpPr>
        <p:spPr bwMode="auto">
          <a:xfrm>
            <a:off x="7696068" y="4779963"/>
            <a:ext cx="803142" cy="546100"/>
          </a:xfrm>
          <a:prstGeom prst="rect">
            <a:avLst/>
          </a:prstGeom>
          <a:noFill/>
          <a:ln w="9525">
            <a:noFill/>
            <a:miter lim="800000"/>
            <a:headEnd/>
            <a:tailEnd/>
          </a:ln>
        </p:spPr>
        <p:txBody>
          <a:bodyPr/>
          <a:lstStyle/>
          <a:p>
            <a:pPr algn="r" rtl="1"/>
            <a:r>
              <a:rPr lang="en-US" altLang="zh-CN" sz="1200" b="1">
                <a:latin typeface="Times New Roman" pitchFamily="18" charset="0"/>
                <a:ea typeface="SimSun" pitchFamily="2" charset="-122"/>
              </a:rPr>
              <a:t> </a:t>
            </a:r>
            <a:r>
              <a:rPr lang="en-US" altLang="zh-CN" sz="2400" b="1">
                <a:latin typeface="Times New Roman" pitchFamily="18" charset="0"/>
                <a:ea typeface="SimSun" pitchFamily="2" charset="-122"/>
              </a:rPr>
              <a:t>Q</a:t>
            </a:r>
            <a:endParaRPr lang="en-US"/>
          </a:p>
        </p:txBody>
      </p:sp>
      <p:sp>
        <p:nvSpPr>
          <p:cNvPr id="8215" name="AutoShape 23">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WordArt 2"/>
          <p:cNvSpPr>
            <a:spLocks noChangeArrowheads="1" noChangeShapeType="1" noTextEdit="1"/>
          </p:cNvSpPr>
          <p:nvPr/>
        </p:nvSpPr>
        <p:spPr bwMode="auto">
          <a:xfrm>
            <a:off x="4953001" y="260350"/>
            <a:ext cx="4627960"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latin typeface="Al-Mujahed Free"/>
              </a:rPr>
              <a:t>المرونة السعرية عند نقطة</a:t>
            </a:r>
          </a:p>
        </p:txBody>
      </p:sp>
      <p:sp>
        <p:nvSpPr>
          <p:cNvPr id="10243" name="Rectangle 3"/>
          <p:cNvSpPr>
            <a:spLocks noChangeArrowheads="1"/>
          </p:cNvSpPr>
          <p:nvPr/>
        </p:nvSpPr>
        <p:spPr bwMode="auto">
          <a:xfrm>
            <a:off x="9721269" y="2839522"/>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10244" name="Object 4"/>
          <p:cNvGraphicFramePr>
            <a:graphicFrameLocks noChangeAspect="1"/>
          </p:cNvGraphicFramePr>
          <p:nvPr/>
        </p:nvGraphicFramePr>
        <p:xfrm>
          <a:off x="908050" y="762000"/>
          <a:ext cx="6220487" cy="1600200"/>
        </p:xfrm>
        <a:graphic>
          <a:graphicData uri="http://schemas.openxmlformats.org/presentationml/2006/ole">
            <mc:AlternateContent xmlns:mc="http://schemas.openxmlformats.org/markup-compatibility/2006">
              <mc:Choice xmlns:v="urn:schemas-microsoft-com:vml" Requires="v">
                <p:oleObj spid="_x0000_s2054" name="Equation" r:id="rId4" imgW="3670300" imgH="812800" progId="Equation.3">
                  <p:embed/>
                </p:oleObj>
              </mc:Choice>
              <mc:Fallback>
                <p:oleObj name="Equation" r:id="rId4" imgW="3670300" imgH="8128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050" y="762000"/>
                        <a:ext cx="6220487"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5" name="Rectangle 5"/>
          <p:cNvSpPr>
            <a:spLocks noChangeArrowheads="1"/>
          </p:cNvSpPr>
          <p:nvPr/>
        </p:nvSpPr>
        <p:spPr bwMode="auto">
          <a:xfrm>
            <a:off x="9721269" y="2668072"/>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10246" name="Object 6"/>
          <p:cNvGraphicFramePr>
            <a:graphicFrameLocks noChangeAspect="1"/>
          </p:cNvGraphicFramePr>
          <p:nvPr/>
        </p:nvGraphicFramePr>
        <p:xfrm>
          <a:off x="2286000" y="4419600"/>
          <a:ext cx="5778500" cy="1828800"/>
        </p:xfrm>
        <a:graphic>
          <a:graphicData uri="http://schemas.openxmlformats.org/presentationml/2006/ole">
            <mc:AlternateContent xmlns:mc="http://schemas.openxmlformats.org/markup-compatibility/2006">
              <mc:Choice xmlns:v="urn:schemas-microsoft-com:vml" Requires="v">
                <p:oleObj spid="_x0000_s2055" name="Equation" r:id="rId6" imgW="2895600" imgH="1155700" progId="Equation.3">
                  <p:embed/>
                </p:oleObj>
              </mc:Choice>
              <mc:Fallback>
                <p:oleObj name="Equation" r:id="rId6" imgW="2895600" imgH="11557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4419600"/>
                        <a:ext cx="5778500"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7" name="WordArt 7"/>
          <p:cNvSpPr>
            <a:spLocks noChangeArrowheads="1" noChangeShapeType="1" noTextEdit="1"/>
          </p:cNvSpPr>
          <p:nvPr/>
        </p:nvSpPr>
        <p:spPr bwMode="auto">
          <a:xfrm>
            <a:off x="5029200" y="1981200"/>
            <a:ext cx="4627960" cy="685800"/>
          </a:xfrm>
          <a:prstGeom prst="rect">
            <a:avLst/>
          </a:prstGeom>
        </p:spPr>
        <p:txBody>
          <a:bodyPr wrap="none" fromWordArt="1">
            <a:prstTxWarp prst="textPlain">
              <a:avLst>
                <a:gd name="adj" fmla="val 50000"/>
              </a:avLst>
            </a:prstTxWarp>
          </a:bodyPr>
          <a:lstStyle/>
          <a:p>
            <a:pPr algn="ctr" rtl="1"/>
            <a:r>
              <a:rPr lang="ar-SA" sz="3600" kern="10" dirty="0">
                <a:ln w="9525">
                  <a:solidFill>
                    <a:srgbClr val="FF9900"/>
                  </a:solidFill>
                  <a:round/>
                  <a:headEnd/>
                  <a:tailEnd/>
                </a:ln>
                <a:solidFill>
                  <a:srgbClr val="FF9900"/>
                </a:solidFill>
                <a:latin typeface="Al-Mujahed Free"/>
              </a:rPr>
              <a:t>المرونة </a:t>
            </a:r>
            <a:r>
              <a:rPr lang="ar-SA" sz="3600" kern="10" dirty="0" err="1">
                <a:ln w="9525">
                  <a:solidFill>
                    <a:srgbClr val="FF9900"/>
                  </a:solidFill>
                  <a:round/>
                  <a:headEnd/>
                  <a:tailEnd/>
                </a:ln>
                <a:solidFill>
                  <a:srgbClr val="FF9900"/>
                </a:solidFill>
                <a:latin typeface="Al-Mujahed Free"/>
              </a:rPr>
              <a:t>السعرية</a:t>
            </a:r>
            <a:r>
              <a:rPr lang="ar-SA" sz="3600" kern="10" dirty="0">
                <a:ln w="9525">
                  <a:solidFill>
                    <a:srgbClr val="FF9900"/>
                  </a:solidFill>
                  <a:round/>
                  <a:headEnd/>
                  <a:tailEnd/>
                </a:ln>
                <a:solidFill>
                  <a:srgbClr val="FF9900"/>
                </a:solidFill>
                <a:latin typeface="Al-Mujahed Free"/>
              </a:rPr>
              <a:t> للقوس</a:t>
            </a:r>
          </a:p>
        </p:txBody>
      </p:sp>
      <p:sp>
        <p:nvSpPr>
          <p:cNvPr id="10248" name="Text Box 8"/>
          <p:cNvSpPr txBox="1">
            <a:spLocks noChangeArrowheads="1"/>
          </p:cNvSpPr>
          <p:nvPr/>
        </p:nvSpPr>
        <p:spPr bwMode="auto">
          <a:xfrm>
            <a:off x="350838" y="2743200"/>
            <a:ext cx="9126935" cy="1569660"/>
          </a:xfrm>
          <a:prstGeom prst="rect">
            <a:avLst/>
          </a:prstGeom>
          <a:noFill/>
          <a:ln w="9525">
            <a:noFill/>
            <a:miter lim="800000"/>
            <a:headEnd/>
            <a:tailEnd/>
          </a:ln>
          <a:effectLst/>
        </p:spPr>
        <p:txBody>
          <a:bodyPr wrap="square">
            <a:spAutoFit/>
          </a:bodyPr>
          <a:lstStyle/>
          <a:p>
            <a:pPr algn="just" rtl="1">
              <a:spcBef>
                <a:spcPct val="50000"/>
              </a:spcBef>
            </a:pPr>
            <a:r>
              <a:rPr lang="ar-SA" sz="2400" dirty="0"/>
              <a:t>في حالة المرونة </a:t>
            </a:r>
            <a:r>
              <a:rPr lang="ar-SA" sz="2400" dirty="0" err="1"/>
              <a:t>السعرية</a:t>
            </a:r>
            <a:r>
              <a:rPr lang="ar-SA" sz="2400" dirty="0"/>
              <a:t> بين نقطتين على منحنى الطلب تحسب المرونة عند النقطة المنصفة للمسافة بين النقطتين على منحنى الطلب. فإذا </a:t>
            </a:r>
            <a:r>
              <a:rPr lang="ar-BH" sz="2400" dirty="0"/>
              <a:t>انخفض سعر السلعة من </a:t>
            </a:r>
            <a:r>
              <a:rPr lang="en-US" sz="2400" dirty="0"/>
              <a:t>(P</a:t>
            </a:r>
            <a:r>
              <a:rPr lang="en-US" sz="2400" baseline="-25000" dirty="0"/>
              <a:t>1</a:t>
            </a:r>
            <a:r>
              <a:rPr lang="en-US" sz="2400" dirty="0"/>
              <a:t>)</a:t>
            </a:r>
            <a:r>
              <a:rPr lang="ar-SA" sz="2400" dirty="0"/>
              <a:t> إلى </a:t>
            </a:r>
            <a:r>
              <a:rPr lang="en-US" sz="2400" dirty="0"/>
              <a:t>(P</a:t>
            </a:r>
            <a:r>
              <a:rPr lang="en-US" sz="2400" baseline="-25000" dirty="0"/>
              <a:t>2</a:t>
            </a:r>
            <a:r>
              <a:rPr lang="en-US" sz="2400" dirty="0"/>
              <a:t>)</a:t>
            </a:r>
            <a:r>
              <a:rPr lang="ar-SA" sz="2400" dirty="0"/>
              <a:t> كما في </a:t>
            </a:r>
            <a:r>
              <a:rPr lang="ar-SA" sz="2400" b="1" dirty="0">
                <a:solidFill>
                  <a:srgbClr val="FD0903"/>
                </a:solidFill>
                <a:hlinkClick r:id="" action="ppaction://noaction"/>
              </a:rPr>
              <a:t>الشكل (</a:t>
            </a:r>
            <a:r>
              <a:rPr lang="ar-BH" sz="2400" b="1" dirty="0">
                <a:solidFill>
                  <a:srgbClr val="FD0903"/>
                </a:solidFill>
                <a:hlinkClick r:id="" action="ppaction://noaction"/>
              </a:rPr>
              <a:t>5-3)</a:t>
            </a:r>
            <a:r>
              <a:rPr lang="ar-BH" sz="2400" dirty="0"/>
              <a:t>، وزادت الكمية المطلوبة نتيجة لذلك من </a:t>
            </a:r>
            <a:r>
              <a:rPr lang="en-US" sz="2400" dirty="0"/>
              <a:t>(Q</a:t>
            </a:r>
            <a:r>
              <a:rPr lang="en-US" sz="2400" baseline="-25000" dirty="0"/>
              <a:t>1</a:t>
            </a:r>
            <a:r>
              <a:rPr lang="en-US" sz="2400" dirty="0"/>
              <a:t>)</a:t>
            </a:r>
            <a:r>
              <a:rPr lang="ar-SA" sz="2400" dirty="0"/>
              <a:t> إلى </a:t>
            </a:r>
            <a:r>
              <a:rPr lang="en-US" sz="2400" dirty="0"/>
              <a:t>(Q</a:t>
            </a:r>
            <a:r>
              <a:rPr lang="en-US" sz="2400" baseline="-25000" dirty="0"/>
              <a:t>2</a:t>
            </a:r>
            <a:r>
              <a:rPr lang="en-US" sz="2400" dirty="0"/>
              <a:t>)</a:t>
            </a:r>
            <a:r>
              <a:rPr lang="ar-SA" sz="2400" dirty="0"/>
              <a:t> يمكن حساب مرونة القوس بين النقطتين </a:t>
            </a:r>
            <a:r>
              <a:rPr lang="en-US" sz="2400" dirty="0"/>
              <a:t>(E</a:t>
            </a:r>
            <a:r>
              <a:rPr lang="en-US" sz="2400" baseline="-25000" dirty="0"/>
              <a:t>1</a:t>
            </a:r>
            <a:r>
              <a:rPr lang="en-US" sz="2400" dirty="0"/>
              <a:t>)</a:t>
            </a:r>
            <a:r>
              <a:rPr lang="ar-SA" sz="2400" dirty="0"/>
              <a:t> و </a:t>
            </a:r>
            <a:r>
              <a:rPr lang="en-US" sz="2400" dirty="0"/>
              <a:t>(E</a:t>
            </a:r>
            <a:r>
              <a:rPr lang="en-US" sz="2400" baseline="-25000" dirty="0"/>
              <a:t>2</a:t>
            </a:r>
            <a:r>
              <a:rPr lang="en-US" sz="2400" dirty="0"/>
              <a:t>)</a:t>
            </a:r>
            <a:r>
              <a:rPr lang="ar-SA" sz="2400" dirty="0"/>
              <a:t> </a:t>
            </a:r>
            <a:r>
              <a:rPr lang="ar-SA" sz="2400" u="sng" dirty="0"/>
              <a:t>ب</a:t>
            </a:r>
            <a:r>
              <a:rPr lang="ar-BH" sz="2400" u="sng" dirty="0"/>
              <a:t>استخدام المعادلة التالية:</a:t>
            </a:r>
            <a:endParaRPr lang="en-US" sz="2400" u="sng" dirty="0"/>
          </a:p>
        </p:txBody>
      </p:sp>
      <p:sp>
        <p:nvSpPr>
          <p:cNvPr id="10249"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slide(fromBottom)">
                                      <p:cBhvr>
                                        <p:cTn id="7" dur="500"/>
                                        <p:tgtEl>
                                          <p:spTgt spid="10242"/>
                                        </p:tgtEl>
                                      </p:cBhvr>
                                    </p:animEffect>
                                  </p:childTnLst>
                                </p:cTn>
                              </p:par>
                            </p:childTnLst>
                          </p:cTn>
                        </p:par>
                        <p:par>
                          <p:cTn id="8" fill="hold">
                            <p:stCondLst>
                              <p:cond delay="500"/>
                            </p:stCondLst>
                            <p:childTnLst>
                              <p:par>
                                <p:cTn id="9" presetID="31" presetClass="entr" presetSubtype="0" fill="hold" nodeType="afterEffect">
                                  <p:stCondLst>
                                    <p:cond delay="0"/>
                                  </p:stCondLst>
                                  <p:iterate type="lt">
                                    <p:tmPct val="5000"/>
                                  </p:iterate>
                                  <p:childTnLst>
                                    <p:set>
                                      <p:cBhvr>
                                        <p:cTn id="10" dur="1" fill="hold">
                                          <p:stCondLst>
                                            <p:cond delay="0"/>
                                          </p:stCondLst>
                                        </p:cTn>
                                        <p:tgtEl>
                                          <p:spTgt spid="10244"/>
                                        </p:tgtEl>
                                        <p:attrNameLst>
                                          <p:attrName>style.visibility</p:attrName>
                                        </p:attrNameLst>
                                      </p:cBhvr>
                                      <p:to>
                                        <p:strVal val="visible"/>
                                      </p:to>
                                    </p:set>
                                    <p:anim calcmode="lin" valueType="num">
                                      <p:cBhvr>
                                        <p:cTn id="11" dur="1000" fill="hold"/>
                                        <p:tgtEl>
                                          <p:spTgt spid="10244"/>
                                        </p:tgtEl>
                                        <p:attrNameLst>
                                          <p:attrName>ppt_w</p:attrName>
                                        </p:attrNameLst>
                                      </p:cBhvr>
                                      <p:tavLst>
                                        <p:tav tm="0">
                                          <p:val>
                                            <p:fltVal val="0"/>
                                          </p:val>
                                        </p:tav>
                                        <p:tav tm="100000">
                                          <p:val>
                                            <p:strVal val="#ppt_w"/>
                                          </p:val>
                                        </p:tav>
                                      </p:tavLst>
                                    </p:anim>
                                    <p:anim calcmode="lin" valueType="num">
                                      <p:cBhvr>
                                        <p:cTn id="12" dur="1000" fill="hold"/>
                                        <p:tgtEl>
                                          <p:spTgt spid="10244"/>
                                        </p:tgtEl>
                                        <p:attrNameLst>
                                          <p:attrName>ppt_h</p:attrName>
                                        </p:attrNameLst>
                                      </p:cBhvr>
                                      <p:tavLst>
                                        <p:tav tm="0">
                                          <p:val>
                                            <p:fltVal val="0"/>
                                          </p:val>
                                        </p:tav>
                                        <p:tav tm="100000">
                                          <p:val>
                                            <p:strVal val="#ppt_h"/>
                                          </p:val>
                                        </p:tav>
                                      </p:tavLst>
                                    </p:anim>
                                    <p:anim calcmode="lin" valueType="num">
                                      <p:cBhvr>
                                        <p:cTn id="13" dur="1000" fill="hold"/>
                                        <p:tgtEl>
                                          <p:spTgt spid="10244"/>
                                        </p:tgtEl>
                                        <p:attrNameLst>
                                          <p:attrName>style.rotation</p:attrName>
                                        </p:attrNameLst>
                                      </p:cBhvr>
                                      <p:tavLst>
                                        <p:tav tm="0">
                                          <p:val>
                                            <p:fltVal val="90"/>
                                          </p:val>
                                        </p:tav>
                                        <p:tav tm="100000">
                                          <p:val>
                                            <p:fltVal val="0"/>
                                          </p:val>
                                        </p:tav>
                                      </p:tavLst>
                                    </p:anim>
                                    <p:animEffect transition="in" filter="fade">
                                      <p:cBhvr>
                                        <p:cTn id="14" dur="1000"/>
                                        <p:tgtEl>
                                          <p:spTgt spid="1024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0247"/>
                                        </p:tgtEl>
                                        <p:attrNameLst>
                                          <p:attrName>style.visibility</p:attrName>
                                        </p:attrNameLst>
                                      </p:cBhvr>
                                      <p:to>
                                        <p:strVal val="visible"/>
                                      </p:to>
                                    </p:set>
                                    <p:animEffect transition="in" filter="slide(fromBottom)">
                                      <p:cBhvr>
                                        <p:cTn id="19" dur="500"/>
                                        <p:tgtEl>
                                          <p:spTgt spid="10247"/>
                                        </p:tgtEl>
                                      </p:cBhvr>
                                    </p:animEffect>
                                  </p:childTnLst>
                                </p:cTn>
                              </p:par>
                            </p:childTnLst>
                          </p:cTn>
                        </p:par>
                        <p:par>
                          <p:cTn id="20" fill="hold">
                            <p:stCondLst>
                              <p:cond delay="500"/>
                            </p:stCondLst>
                            <p:childTnLst>
                              <p:par>
                                <p:cTn id="21" presetID="27" presetClass="entr" presetSubtype="0" fill="hold" nodeType="afterEffect">
                                  <p:stCondLst>
                                    <p:cond delay="0"/>
                                  </p:stCondLst>
                                  <p:iterate type="lt">
                                    <p:tmPct val="50000"/>
                                  </p:iterate>
                                  <p:childTnLst>
                                    <p:set>
                                      <p:cBhvr>
                                        <p:cTn id="22" dur="1" fill="hold">
                                          <p:stCondLst>
                                            <p:cond delay="0"/>
                                          </p:stCondLst>
                                        </p:cTn>
                                        <p:tgtEl>
                                          <p:spTgt spid="10248">
                                            <p:txEl>
                                              <p:pRg st="0" end="0"/>
                                            </p:txEl>
                                          </p:spTgt>
                                        </p:tgtEl>
                                        <p:attrNameLst>
                                          <p:attrName>style.visibility</p:attrName>
                                        </p:attrNameLst>
                                      </p:cBhvr>
                                      <p:to>
                                        <p:strVal val="visible"/>
                                      </p:to>
                                    </p:set>
                                    <p:anim calcmode="discrete" valueType="clr">
                                      <p:cBhvr override="childStyle">
                                        <p:cTn id="23" dur="80"/>
                                        <p:tgtEl>
                                          <p:spTgt spid="1024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0248">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10248">
                                            <p:txEl>
                                              <p:pRg st="0" end="0"/>
                                            </p:txEl>
                                          </p:spTgt>
                                        </p:tgtEl>
                                        <p:attrNameLst>
                                          <p:attrName>fill.type</p:attrName>
                                        </p:attrNameLst>
                                      </p:cBhvr>
                                      <p:to>
                                        <p:strVal val="solid"/>
                                      </p:to>
                                    </p:set>
                                  </p:childTnLst>
                                </p:cTn>
                              </p:par>
                            </p:childTnLst>
                          </p:cTn>
                        </p:par>
                        <p:par>
                          <p:cTn id="26" fill="hold">
                            <p:stCondLst>
                              <p:cond delay="10580"/>
                            </p:stCondLst>
                            <p:childTnLst>
                              <p:par>
                                <p:cTn id="27" presetID="31" presetClass="entr" presetSubtype="0" fill="hold" nodeType="afterEffect">
                                  <p:stCondLst>
                                    <p:cond delay="0"/>
                                  </p:stCondLst>
                                  <p:iterate type="lt">
                                    <p:tmPct val="5000"/>
                                  </p:iterate>
                                  <p:childTnLst>
                                    <p:set>
                                      <p:cBhvr>
                                        <p:cTn id="28" dur="1" fill="hold">
                                          <p:stCondLst>
                                            <p:cond delay="0"/>
                                          </p:stCondLst>
                                        </p:cTn>
                                        <p:tgtEl>
                                          <p:spTgt spid="10246"/>
                                        </p:tgtEl>
                                        <p:attrNameLst>
                                          <p:attrName>style.visibility</p:attrName>
                                        </p:attrNameLst>
                                      </p:cBhvr>
                                      <p:to>
                                        <p:strVal val="visible"/>
                                      </p:to>
                                    </p:set>
                                    <p:anim calcmode="lin" valueType="num">
                                      <p:cBhvr>
                                        <p:cTn id="29" dur="1000" fill="hold"/>
                                        <p:tgtEl>
                                          <p:spTgt spid="10246"/>
                                        </p:tgtEl>
                                        <p:attrNameLst>
                                          <p:attrName>ppt_w</p:attrName>
                                        </p:attrNameLst>
                                      </p:cBhvr>
                                      <p:tavLst>
                                        <p:tav tm="0">
                                          <p:val>
                                            <p:fltVal val="0"/>
                                          </p:val>
                                        </p:tav>
                                        <p:tav tm="100000">
                                          <p:val>
                                            <p:strVal val="#ppt_w"/>
                                          </p:val>
                                        </p:tav>
                                      </p:tavLst>
                                    </p:anim>
                                    <p:anim calcmode="lin" valueType="num">
                                      <p:cBhvr>
                                        <p:cTn id="30" dur="1000" fill="hold"/>
                                        <p:tgtEl>
                                          <p:spTgt spid="10246"/>
                                        </p:tgtEl>
                                        <p:attrNameLst>
                                          <p:attrName>ppt_h</p:attrName>
                                        </p:attrNameLst>
                                      </p:cBhvr>
                                      <p:tavLst>
                                        <p:tav tm="0">
                                          <p:val>
                                            <p:fltVal val="0"/>
                                          </p:val>
                                        </p:tav>
                                        <p:tav tm="100000">
                                          <p:val>
                                            <p:strVal val="#ppt_h"/>
                                          </p:val>
                                        </p:tav>
                                      </p:tavLst>
                                    </p:anim>
                                    <p:anim calcmode="lin" valueType="num">
                                      <p:cBhvr>
                                        <p:cTn id="31" dur="1000" fill="hold"/>
                                        <p:tgtEl>
                                          <p:spTgt spid="10246"/>
                                        </p:tgtEl>
                                        <p:attrNameLst>
                                          <p:attrName>style.rotation</p:attrName>
                                        </p:attrNameLst>
                                      </p:cBhvr>
                                      <p:tavLst>
                                        <p:tav tm="0">
                                          <p:val>
                                            <p:fltVal val="90"/>
                                          </p:val>
                                        </p:tav>
                                        <p:tav tm="100000">
                                          <p:val>
                                            <p:fltVal val="0"/>
                                          </p:val>
                                        </p:tav>
                                      </p:tavLst>
                                    </p:anim>
                                    <p:animEffect transition="in" filter="fade">
                                      <p:cBhvr>
                                        <p:cTn id="32" dur="10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2154899" y="1423989"/>
            <a:ext cx="736071" cy="59848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12292" name="Text Box 4"/>
          <p:cNvSpPr txBox="1">
            <a:spLocks noChangeArrowheads="1"/>
          </p:cNvSpPr>
          <p:nvPr/>
        </p:nvSpPr>
        <p:spPr bwMode="auto">
          <a:xfrm>
            <a:off x="3814498" y="1376363"/>
            <a:ext cx="736071" cy="6016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12293" name="Text Box 5"/>
          <p:cNvSpPr txBox="1">
            <a:spLocks noChangeArrowheads="1"/>
          </p:cNvSpPr>
          <p:nvPr/>
        </p:nvSpPr>
        <p:spPr bwMode="auto">
          <a:xfrm>
            <a:off x="4906567" y="2560638"/>
            <a:ext cx="737790" cy="6016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12294" name="Line 6"/>
          <p:cNvSpPr>
            <a:spLocks noChangeShapeType="1"/>
          </p:cNvSpPr>
          <p:nvPr/>
        </p:nvSpPr>
        <p:spPr bwMode="auto">
          <a:xfrm>
            <a:off x="2906448" y="725489"/>
            <a:ext cx="0" cy="4205287"/>
          </a:xfrm>
          <a:prstGeom prst="line">
            <a:avLst/>
          </a:prstGeom>
          <a:noFill/>
          <a:ln w="38100">
            <a:solidFill>
              <a:srgbClr val="000000"/>
            </a:solidFill>
            <a:round/>
            <a:headEnd/>
            <a:tailEnd/>
          </a:ln>
        </p:spPr>
        <p:txBody>
          <a:bodyPr/>
          <a:lstStyle/>
          <a:p>
            <a:endParaRPr lang="ar-SA"/>
          </a:p>
        </p:txBody>
      </p:sp>
      <p:sp>
        <p:nvSpPr>
          <p:cNvPr id="12295" name="Line 7"/>
          <p:cNvSpPr>
            <a:spLocks noChangeShapeType="1"/>
          </p:cNvSpPr>
          <p:nvPr/>
        </p:nvSpPr>
        <p:spPr bwMode="auto">
          <a:xfrm>
            <a:off x="2906448" y="4930775"/>
            <a:ext cx="4786181" cy="0"/>
          </a:xfrm>
          <a:prstGeom prst="line">
            <a:avLst/>
          </a:prstGeom>
          <a:noFill/>
          <a:ln w="38100">
            <a:solidFill>
              <a:srgbClr val="000000"/>
            </a:solidFill>
            <a:round/>
            <a:headEnd/>
            <a:tailEnd/>
          </a:ln>
        </p:spPr>
        <p:txBody>
          <a:bodyPr/>
          <a:lstStyle/>
          <a:p>
            <a:endParaRPr lang="ar-SA"/>
          </a:p>
        </p:txBody>
      </p:sp>
      <p:sp>
        <p:nvSpPr>
          <p:cNvPr id="12296" name="Line 8"/>
          <p:cNvSpPr>
            <a:spLocks noChangeShapeType="1"/>
          </p:cNvSpPr>
          <p:nvPr/>
        </p:nvSpPr>
        <p:spPr bwMode="auto">
          <a:xfrm>
            <a:off x="3458502" y="1127126"/>
            <a:ext cx="2946003" cy="3203575"/>
          </a:xfrm>
          <a:prstGeom prst="line">
            <a:avLst/>
          </a:prstGeom>
          <a:noFill/>
          <a:ln w="28575">
            <a:solidFill>
              <a:srgbClr val="000000"/>
            </a:solidFill>
            <a:round/>
            <a:headEnd/>
            <a:tailEnd/>
          </a:ln>
        </p:spPr>
        <p:txBody>
          <a:bodyPr/>
          <a:lstStyle/>
          <a:p>
            <a:endParaRPr lang="ar-SA"/>
          </a:p>
        </p:txBody>
      </p:sp>
      <p:sp>
        <p:nvSpPr>
          <p:cNvPr id="12297" name="Text Box 9"/>
          <p:cNvSpPr txBox="1">
            <a:spLocks noChangeArrowheads="1"/>
          </p:cNvSpPr>
          <p:nvPr/>
        </p:nvSpPr>
        <p:spPr bwMode="auto">
          <a:xfrm>
            <a:off x="7460456" y="4619626"/>
            <a:ext cx="736071"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2298" name="Text Box 10"/>
          <p:cNvSpPr txBox="1">
            <a:spLocks noChangeArrowheads="1"/>
          </p:cNvSpPr>
          <p:nvPr/>
        </p:nvSpPr>
        <p:spPr bwMode="auto">
          <a:xfrm>
            <a:off x="6055387" y="4259263"/>
            <a:ext cx="736071" cy="6016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12299" name="Text Box 11"/>
          <p:cNvSpPr txBox="1">
            <a:spLocks noChangeArrowheads="1"/>
          </p:cNvSpPr>
          <p:nvPr/>
        </p:nvSpPr>
        <p:spPr bwMode="auto">
          <a:xfrm>
            <a:off x="2555610" y="300038"/>
            <a:ext cx="736071" cy="6016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2300" name="Line 12"/>
          <p:cNvSpPr>
            <a:spLocks noChangeShapeType="1"/>
          </p:cNvSpPr>
          <p:nvPr/>
        </p:nvSpPr>
        <p:spPr bwMode="auto">
          <a:xfrm>
            <a:off x="2906449" y="1727200"/>
            <a:ext cx="1104106" cy="1588"/>
          </a:xfrm>
          <a:prstGeom prst="line">
            <a:avLst/>
          </a:prstGeom>
          <a:noFill/>
          <a:ln w="28575">
            <a:solidFill>
              <a:srgbClr val="000000"/>
            </a:solidFill>
            <a:prstDash val="dashDot"/>
            <a:round/>
            <a:headEnd/>
            <a:tailEnd/>
          </a:ln>
        </p:spPr>
        <p:txBody>
          <a:bodyPr/>
          <a:lstStyle/>
          <a:p>
            <a:endParaRPr lang="ar-SA"/>
          </a:p>
        </p:txBody>
      </p:sp>
      <p:sp>
        <p:nvSpPr>
          <p:cNvPr id="12301" name="Line 13"/>
          <p:cNvSpPr>
            <a:spLocks noChangeShapeType="1"/>
          </p:cNvSpPr>
          <p:nvPr/>
        </p:nvSpPr>
        <p:spPr bwMode="auto">
          <a:xfrm>
            <a:off x="4010554" y="1727201"/>
            <a:ext cx="0" cy="3203575"/>
          </a:xfrm>
          <a:prstGeom prst="line">
            <a:avLst/>
          </a:prstGeom>
          <a:noFill/>
          <a:ln w="28575">
            <a:solidFill>
              <a:srgbClr val="000000"/>
            </a:solidFill>
            <a:prstDash val="dashDot"/>
            <a:round/>
            <a:headEnd/>
            <a:tailEnd/>
          </a:ln>
        </p:spPr>
        <p:txBody>
          <a:bodyPr/>
          <a:lstStyle/>
          <a:p>
            <a:endParaRPr lang="ar-SA"/>
          </a:p>
        </p:txBody>
      </p:sp>
      <p:sp>
        <p:nvSpPr>
          <p:cNvPr id="12302" name="Line 14"/>
          <p:cNvSpPr>
            <a:spLocks noChangeShapeType="1"/>
          </p:cNvSpPr>
          <p:nvPr/>
        </p:nvSpPr>
        <p:spPr bwMode="auto">
          <a:xfrm>
            <a:off x="2906448" y="2928938"/>
            <a:ext cx="2208213" cy="0"/>
          </a:xfrm>
          <a:prstGeom prst="line">
            <a:avLst/>
          </a:prstGeom>
          <a:noFill/>
          <a:ln w="28575">
            <a:solidFill>
              <a:srgbClr val="000000"/>
            </a:solidFill>
            <a:prstDash val="dashDot"/>
            <a:round/>
            <a:headEnd/>
            <a:tailEnd/>
          </a:ln>
        </p:spPr>
        <p:txBody>
          <a:bodyPr/>
          <a:lstStyle/>
          <a:p>
            <a:endParaRPr lang="ar-SA"/>
          </a:p>
        </p:txBody>
      </p:sp>
      <p:sp>
        <p:nvSpPr>
          <p:cNvPr id="12303" name="Line 15"/>
          <p:cNvSpPr>
            <a:spLocks noChangeShapeType="1"/>
          </p:cNvSpPr>
          <p:nvPr/>
        </p:nvSpPr>
        <p:spPr bwMode="auto">
          <a:xfrm>
            <a:off x="5114660" y="2928939"/>
            <a:ext cx="0" cy="2001837"/>
          </a:xfrm>
          <a:prstGeom prst="line">
            <a:avLst/>
          </a:prstGeom>
          <a:noFill/>
          <a:ln w="28575">
            <a:solidFill>
              <a:srgbClr val="000000"/>
            </a:solidFill>
            <a:prstDash val="dashDot"/>
            <a:round/>
            <a:headEnd/>
            <a:tailEnd/>
          </a:ln>
        </p:spPr>
        <p:txBody>
          <a:bodyPr/>
          <a:lstStyle/>
          <a:p>
            <a:endParaRPr lang="ar-SA"/>
          </a:p>
        </p:txBody>
      </p:sp>
      <p:sp>
        <p:nvSpPr>
          <p:cNvPr id="12304" name="Text Box 16"/>
          <p:cNvSpPr txBox="1">
            <a:spLocks noChangeArrowheads="1"/>
          </p:cNvSpPr>
          <p:nvPr/>
        </p:nvSpPr>
        <p:spPr bwMode="auto">
          <a:xfrm>
            <a:off x="1066800" y="5334000"/>
            <a:ext cx="7723585" cy="974725"/>
          </a:xfrm>
          <a:prstGeom prst="rect">
            <a:avLst/>
          </a:prstGeom>
          <a:noFill/>
          <a:ln w="28575">
            <a:solidFill>
              <a:srgbClr val="000000"/>
            </a:solidFill>
            <a:miter lim="800000"/>
            <a:headEnd/>
            <a:tailEnd/>
          </a:ln>
        </p:spPr>
        <p:txBody>
          <a:bodyPr/>
          <a:lstStyle/>
          <a:p>
            <a:pPr algn="just" rtl="1"/>
            <a:r>
              <a:rPr lang="ar-SA" altLang="zh-CN" sz="2000" b="1">
                <a:latin typeface="Times New Roman" pitchFamily="18" charset="0"/>
                <a:ea typeface="SimSun" pitchFamily="2" charset="-122"/>
                <a:cs typeface="Times New Roman" pitchFamily="18" charset="0"/>
              </a:rPr>
              <a:t>الش</a:t>
            </a:r>
            <a:r>
              <a:rPr lang="ar-BH" altLang="zh-CN" sz="2000" b="1">
                <a:latin typeface="Times New Roman" pitchFamily="18" charset="0"/>
                <a:ea typeface="SimSun" pitchFamily="2" charset="-122"/>
                <a:cs typeface="Times New Roman" pitchFamily="18" charset="0"/>
              </a:rPr>
              <a:t>ك</a:t>
            </a:r>
            <a:r>
              <a:rPr lang="ar-SA" altLang="zh-CN" sz="2000" b="1">
                <a:latin typeface="Times New Roman" pitchFamily="18" charset="0"/>
                <a:ea typeface="SimSun" pitchFamily="2" charset="-122"/>
                <a:cs typeface="Times New Roman" pitchFamily="18" charset="0"/>
              </a:rPr>
              <a:t>ل (</a:t>
            </a:r>
            <a:r>
              <a:rPr lang="ar-BH" altLang="zh-CN" sz="2000" b="1">
                <a:latin typeface="Times New Roman" pitchFamily="18" charset="0"/>
                <a:ea typeface="SimSun" pitchFamily="2" charset="-122"/>
                <a:cs typeface="Times New Roman" pitchFamily="18" charset="0"/>
              </a:rPr>
              <a:t>5</a:t>
            </a:r>
            <a:r>
              <a:rPr lang="ar-SA" altLang="zh-CN" sz="2000" b="1">
                <a:latin typeface="Times New Roman" pitchFamily="18" charset="0"/>
                <a:ea typeface="SimSun" pitchFamily="2" charset="-122"/>
                <a:cs typeface="Times New Roman" pitchFamily="18" charset="0"/>
              </a:rPr>
              <a:t>-3):</a:t>
            </a:r>
            <a:r>
              <a:rPr lang="ar-BH"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تستخدم مرونة القوس لحساب مدى استجابة الكمية المطلوبة لتغير كبير في سعر السلعة كما هو الحال بالنسبة للمرونة بين النقطتين (</a:t>
            </a:r>
            <a:r>
              <a:rPr lang="en-US" altLang="zh-CN" sz="2000">
                <a:latin typeface="Times New Roman" pitchFamily="18" charset="0"/>
                <a:ea typeface="SimSun" pitchFamily="2" charset="-122"/>
                <a:cs typeface="Times New Roman" pitchFamily="18" charset="0"/>
              </a:rPr>
              <a:t>E</a:t>
            </a:r>
            <a:r>
              <a:rPr lang="en-US" altLang="zh-CN" sz="2000" baseline="-25000">
                <a:latin typeface="Times New Roman" pitchFamily="18" charset="0"/>
                <a:ea typeface="SimSun" pitchFamily="2" charset="-122"/>
                <a:cs typeface="Times New Roman" pitchFamily="18" charset="0"/>
              </a:rPr>
              <a:t>1</a:t>
            </a:r>
            <a:r>
              <a:rPr lang="en-US" altLang="zh-CN" sz="2000">
                <a:latin typeface="Times New Roman" pitchFamily="18" charset="0"/>
                <a:ea typeface="SimSun" pitchFamily="2" charset="-122"/>
                <a:cs typeface="Times New Roman" pitchFamily="18" charset="0"/>
              </a:rPr>
              <a:t>E</a:t>
            </a:r>
            <a:r>
              <a:rPr lang="en-US" altLang="zh-CN" sz="2000" baseline="-25000">
                <a:latin typeface="Times New Roman" pitchFamily="18" charset="0"/>
                <a:ea typeface="SimSun" pitchFamily="2" charset="-122"/>
                <a:cs typeface="Times New Roman" pitchFamily="18" charset="0"/>
              </a:rPr>
              <a:t>2</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على طول منحنى الطلب   أعلاه.   </a:t>
            </a:r>
            <a:endParaRPr lang="en-US" sz="3200">
              <a:ea typeface="SimSun" pitchFamily="2" charset="-122"/>
            </a:endParaRPr>
          </a:p>
        </p:txBody>
      </p:sp>
      <p:sp>
        <p:nvSpPr>
          <p:cNvPr id="12305" name="Text Box 17"/>
          <p:cNvSpPr txBox="1">
            <a:spLocks noChangeArrowheads="1"/>
          </p:cNvSpPr>
          <p:nvPr/>
        </p:nvSpPr>
        <p:spPr bwMode="auto">
          <a:xfrm>
            <a:off x="2154899" y="2628900"/>
            <a:ext cx="736071" cy="5984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12306" name="Text Box 18"/>
          <p:cNvSpPr txBox="1">
            <a:spLocks noChangeArrowheads="1"/>
          </p:cNvSpPr>
          <p:nvPr/>
        </p:nvSpPr>
        <p:spPr bwMode="auto">
          <a:xfrm>
            <a:off x="3637360" y="4918075"/>
            <a:ext cx="736071" cy="5984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12307" name="Text Box 19"/>
          <p:cNvSpPr txBox="1">
            <a:spLocks noChangeArrowheads="1"/>
          </p:cNvSpPr>
          <p:nvPr/>
        </p:nvSpPr>
        <p:spPr bwMode="auto">
          <a:xfrm>
            <a:off x="4729427" y="4914900"/>
            <a:ext cx="736071" cy="5984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12308"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WordArt 2"/>
          <p:cNvSpPr>
            <a:spLocks noChangeArrowheads="1" noChangeShapeType="1" noTextEdit="1"/>
          </p:cNvSpPr>
          <p:nvPr/>
        </p:nvSpPr>
        <p:spPr bwMode="auto">
          <a:xfrm>
            <a:off x="4457700" y="304800"/>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العوامل المحددة للمرونة السعرية للطلب</a:t>
            </a:r>
          </a:p>
        </p:txBody>
      </p:sp>
      <p:sp>
        <p:nvSpPr>
          <p:cNvPr id="14339" name="Text Box 3"/>
          <p:cNvSpPr txBox="1">
            <a:spLocks noChangeArrowheads="1"/>
          </p:cNvSpPr>
          <p:nvPr/>
        </p:nvSpPr>
        <p:spPr bwMode="auto">
          <a:xfrm>
            <a:off x="429948" y="1171575"/>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تزيد المرونة السعرية للطلب على السلعة كلما:</a:t>
            </a:r>
            <a:endParaRPr lang="fr-MA" sz="2400"/>
          </a:p>
        </p:txBody>
      </p:sp>
      <p:sp>
        <p:nvSpPr>
          <p:cNvPr id="14340" name="WordArt 4"/>
          <p:cNvSpPr>
            <a:spLocks noChangeArrowheads="1" noChangeShapeType="1" noTextEdit="1"/>
          </p:cNvSpPr>
          <p:nvPr/>
        </p:nvSpPr>
        <p:spPr bwMode="auto">
          <a:xfrm>
            <a:off x="7512050" y="1870076"/>
            <a:ext cx="2031075" cy="492125"/>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توفرت البدائل القريبة</a:t>
            </a:r>
          </a:p>
        </p:txBody>
      </p:sp>
      <p:sp>
        <p:nvSpPr>
          <p:cNvPr id="14341" name="WordArt 5"/>
          <p:cNvSpPr>
            <a:spLocks noChangeArrowheads="1" noChangeShapeType="1" noTextEdit="1"/>
          </p:cNvSpPr>
          <p:nvPr/>
        </p:nvSpPr>
        <p:spPr bwMode="auto">
          <a:xfrm>
            <a:off x="6273800" y="2473326"/>
            <a:ext cx="3276204" cy="498475"/>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زادت نسبة ما ينفق من الدخل على السلعة</a:t>
            </a:r>
          </a:p>
        </p:txBody>
      </p:sp>
      <p:sp>
        <p:nvSpPr>
          <p:cNvPr id="14342" name="WordArt 6"/>
          <p:cNvSpPr>
            <a:spLocks noChangeArrowheads="1" noChangeShapeType="1" noTextEdit="1"/>
          </p:cNvSpPr>
          <p:nvPr/>
        </p:nvSpPr>
        <p:spPr bwMode="auto">
          <a:xfrm>
            <a:off x="6438900" y="3048001"/>
            <a:ext cx="2963202" cy="485775"/>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زادت فترة الإستجابة طولاً</a:t>
            </a:r>
          </a:p>
        </p:txBody>
      </p:sp>
      <p:sp>
        <p:nvSpPr>
          <p:cNvPr id="14343" name="WordArt 7"/>
          <p:cNvSpPr>
            <a:spLocks noChangeArrowheads="1" noChangeShapeType="1" noTextEdit="1"/>
          </p:cNvSpPr>
          <p:nvPr/>
        </p:nvSpPr>
        <p:spPr bwMode="auto">
          <a:xfrm>
            <a:off x="4705350" y="3886200"/>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السعرية على طول منحنى الطلب الخطي</a:t>
            </a:r>
          </a:p>
        </p:txBody>
      </p:sp>
      <p:sp>
        <p:nvSpPr>
          <p:cNvPr id="14344" name="Text Box 8"/>
          <p:cNvSpPr txBox="1">
            <a:spLocks noChangeArrowheads="1"/>
          </p:cNvSpPr>
          <p:nvPr/>
        </p:nvSpPr>
        <p:spPr bwMode="auto">
          <a:xfrm>
            <a:off x="4562608" y="4800600"/>
            <a:ext cx="4992555" cy="457200"/>
          </a:xfrm>
          <a:prstGeom prst="rect">
            <a:avLst/>
          </a:prstGeom>
          <a:noFill/>
          <a:ln w="9525">
            <a:noFill/>
            <a:miter lim="800000"/>
            <a:headEnd/>
            <a:tailEnd/>
          </a:ln>
          <a:effectLst/>
        </p:spPr>
        <p:txBody>
          <a:bodyPr>
            <a:spAutoFit/>
          </a:bodyPr>
          <a:lstStyle/>
          <a:p>
            <a:pPr algn="just" rtl="1">
              <a:spcBef>
                <a:spcPct val="50000"/>
              </a:spcBef>
            </a:pPr>
            <a:r>
              <a:rPr lang="ar-BH" sz="2400"/>
              <a:t>بإستخدام صيغة حساب المرونة عند النقطة</a:t>
            </a:r>
            <a:endParaRPr lang="fr-MA" sz="2400"/>
          </a:p>
        </p:txBody>
      </p:sp>
      <p:sp>
        <p:nvSpPr>
          <p:cNvPr id="14345" name="Rectangle 9"/>
          <p:cNvSpPr>
            <a:spLocks noChangeArrowheads="1"/>
          </p:cNvSpPr>
          <p:nvPr/>
        </p:nvSpPr>
        <p:spPr bwMode="auto">
          <a:xfrm>
            <a:off x="9721269" y="-184666"/>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14346" name="Object 10"/>
          <p:cNvGraphicFramePr>
            <a:graphicFrameLocks noChangeAspect="1"/>
          </p:cNvGraphicFramePr>
          <p:nvPr/>
        </p:nvGraphicFramePr>
        <p:xfrm>
          <a:off x="2806701" y="4572001"/>
          <a:ext cx="1676797" cy="860425"/>
        </p:xfrm>
        <a:graphic>
          <a:graphicData uri="http://schemas.openxmlformats.org/presentationml/2006/ole">
            <mc:AlternateContent xmlns:mc="http://schemas.openxmlformats.org/markup-compatibility/2006">
              <mc:Choice xmlns:v="urn:schemas-microsoft-com:vml" Requires="v">
                <p:oleObj spid="_x0000_s3076" name="Equation" r:id="rId4" imgW="1193282" imgH="545863" progId="Equation.3">
                  <p:embed/>
                </p:oleObj>
              </mc:Choice>
              <mc:Fallback>
                <p:oleObj name="Equation" r:id="rId4" imgW="1193282" imgH="545863"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6701" y="4572001"/>
                        <a:ext cx="1676797" cy="860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7"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4348" name="Text Box 12"/>
          <p:cNvSpPr txBox="1">
            <a:spLocks noChangeArrowheads="1"/>
          </p:cNvSpPr>
          <p:nvPr/>
        </p:nvSpPr>
        <p:spPr bwMode="auto">
          <a:xfrm>
            <a:off x="228600" y="4876800"/>
            <a:ext cx="9283435" cy="830997"/>
          </a:xfrm>
          <a:prstGeom prst="rect">
            <a:avLst/>
          </a:prstGeom>
          <a:noFill/>
          <a:ln w="9525">
            <a:noFill/>
            <a:miter lim="800000"/>
            <a:headEnd/>
            <a:tailEnd/>
          </a:ln>
          <a:effectLst/>
        </p:spPr>
        <p:txBody>
          <a:bodyPr>
            <a:spAutoFit/>
          </a:bodyPr>
          <a:lstStyle/>
          <a:p>
            <a:pPr algn="r" rtl="1"/>
            <a:r>
              <a:rPr lang="ar-BH" sz="2400" dirty="0"/>
              <a:t>					</a:t>
            </a:r>
            <a:r>
              <a:rPr lang="ar-BH" sz="2400" dirty="0" smtClean="0"/>
              <a:t>	</a:t>
            </a:r>
            <a:r>
              <a:rPr lang="ar-BH" sz="2400" dirty="0"/>
              <a:t>	 </a:t>
            </a:r>
            <a:r>
              <a:rPr lang="ar-BH" dirty="0"/>
              <a:t> </a:t>
            </a:r>
            <a:r>
              <a:rPr lang="ar-SA" dirty="0" smtClean="0"/>
              <a:t>  </a:t>
            </a:r>
            <a:r>
              <a:rPr lang="ar-BH" sz="2400" dirty="0" smtClean="0"/>
              <a:t>يمكننا  </a:t>
            </a:r>
            <a:r>
              <a:rPr lang="ar-BH" sz="2400" dirty="0"/>
              <a:t>أن نقارن بين قيمة</a:t>
            </a:r>
            <a:r>
              <a:rPr lang="ar-BH" dirty="0"/>
              <a:t> </a:t>
            </a:r>
            <a:r>
              <a:rPr lang="ar-BH" sz="2400" dirty="0"/>
              <a:t> </a:t>
            </a:r>
            <a:r>
              <a:rPr lang="ar-BH" sz="2400" dirty="0" err="1"/>
              <a:t>مرونات</a:t>
            </a:r>
            <a:r>
              <a:rPr lang="ar-BH" sz="2400" dirty="0"/>
              <a:t> على طول منحنى الطلب الخطي في </a:t>
            </a:r>
            <a:r>
              <a:rPr lang="ar-BH" sz="2400" b="1" dirty="0">
                <a:solidFill>
                  <a:srgbClr val="FD0903"/>
                </a:solidFill>
                <a:hlinkClick r:id="" action="ppaction://noaction"/>
              </a:rPr>
              <a:t>الشكل (5-2)</a:t>
            </a:r>
            <a:r>
              <a:rPr lang="ar-BH" sz="2400" dirty="0"/>
              <a:t>.</a:t>
            </a:r>
            <a:endParaRPr lang="fr-M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slide(fromBottom)">
                                      <p:cBhvr>
                                        <p:cTn id="7" dur="500"/>
                                        <p:tgtEl>
                                          <p:spTgt spid="14338"/>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4339"/>
                                        </p:tgtEl>
                                        <p:attrNameLst>
                                          <p:attrName>style.visibility</p:attrName>
                                        </p:attrNameLst>
                                      </p:cBhvr>
                                      <p:to>
                                        <p:strVal val="visible"/>
                                      </p:to>
                                    </p:set>
                                    <p:anim calcmode="discrete" valueType="clr">
                                      <p:cBhvr override="childStyle">
                                        <p:cTn id="11" dur="80"/>
                                        <p:tgtEl>
                                          <p:spTgt spid="1433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4339"/>
                                        </p:tgtEl>
                                        <p:attrNameLst>
                                          <p:attrName>fillcolor</p:attrName>
                                        </p:attrNameLst>
                                      </p:cBhvr>
                                      <p:tavLst>
                                        <p:tav tm="0">
                                          <p:val>
                                            <p:clrVal>
                                              <a:schemeClr val="accent2"/>
                                            </p:clrVal>
                                          </p:val>
                                        </p:tav>
                                        <p:tav tm="50000">
                                          <p:val>
                                            <p:clrVal>
                                              <a:schemeClr val="hlink"/>
                                            </p:clrVal>
                                          </p:val>
                                        </p:tav>
                                      </p:tavLst>
                                    </p:anim>
                                    <p:set>
                                      <p:cBhvr>
                                        <p:cTn id="13" dur="80"/>
                                        <p:tgtEl>
                                          <p:spTgt spid="14339"/>
                                        </p:tgtEl>
                                        <p:attrNameLst>
                                          <p:attrName>fill.type</p:attrName>
                                        </p:attrNameLst>
                                      </p:cBhvr>
                                      <p:to>
                                        <p:strVal val="solid"/>
                                      </p:to>
                                    </p:set>
                                  </p:childTnLst>
                                </p:cTn>
                              </p:par>
                            </p:childTnLst>
                          </p:cTn>
                        </p:par>
                        <p:par>
                          <p:cTn id="14" fill="hold">
                            <p:stCondLst>
                              <p:cond delay="2020"/>
                            </p:stCondLst>
                            <p:childTnLst>
                              <p:par>
                                <p:cTn id="15" presetID="26" presetClass="entr" presetSubtype="0" fill="hold" grpId="0" nodeType="afterEffect">
                                  <p:stCondLst>
                                    <p:cond delay="0"/>
                                  </p:stCondLst>
                                  <p:childTnLst>
                                    <p:set>
                                      <p:cBhvr>
                                        <p:cTn id="16" dur="1" fill="hold">
                                          <p:stCondLst>
                                            <p:cond delay="0"/>
                                          </p:stCondLst>
                                        </p:cTn>
                                        <p:tgtEl>
                                          <p:spTgt spid="14340"/>
                                        </p:tgtEl>
                                        <p:attrNameLst>
                                          <p:attrName>style.visibility</p:attrName>
                                        </p:attrNameLst>
                                      </p:cBhvr>
                                      <p:to>
                                        <p:strVal val="visible"/>
                                      </p:to>
                                    </p:set>
                                    <p:animEffect transition="in" filter="wipe(down)">
                                      <p:cBhvr>
                                        <p:cTn id="17" dur="580">
                                          <p:stCondLst>
                                            <p:cond delay="0"/>
                                          </p:stCondLst>
                                        </p:cTn>
                                        <p:tgtEl>
                                          <p:spTgt spid="14340"/>
                                        </p:tgtEl>
                                      </p:cBhvr>
                                    </p:animEffect>
                                    <p:anim calcmode="lin" valueType="num">
                                      <p:cBhvr>
                                        <p:cTn id="18" dur="1822" tmFilter="0,0; 0.14,0.36; 0.43,0.73; 0.71,0.91; 1.0,1.0">
                                          <p:stCondLst>
                                            <p:cond delay="0"/>
                                          </p:stCondLst>
                                        </p:cTn>
                                        <p:tgtEl>
                                          <p:spTgt spid="14340"/>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4340"/>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4340"/>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4340"/>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4340"/>
                                        </p:tgtEl>
                                        <p:attrNameLst>
                                          <p:attrName>ppt_y</p:attrName>
                                        </p:attrNameLst>
                                      </p:cBhvr>
                                      <p:tavLst>
                                        <p:tav tm="0" fmla="#ppt_y-sin(pi*$)/81">
                                          <p:val>
                                            <p:fltVal val="0"/>
                                          </p:val>
                                        </p:tav>
                                        <p:tav tm="100000">
                                          <p:val>
                                            <p:fltVal val="1"/>
                                          </p:val>
                                        </p:tav>
                                      </p:tavLst>
                                    </p:anim>
                                    <p:animScale>
                                      <p:cBhvr>
                                        <p:cTn id="23" dur="26">
                                          <p:stCondLst>
                                            <p:cond delay="650"/>
                                          </p:stCondLst>
                                        </p:cTn>
                                        <p:tgtEl>
                                          <p:spTgt spid="14340"/>
                                        </p:tgtEl>
                                      </p:cBhvr>
                                      <p:to x="100000" y="60000"/>
                                    </p:animScale>
                                    <p:animScale>
                                      <p:cBhvr>
                                        <p:cTn id="24" dur="166" decel="50000">
                                          <p:stCondLst>
                                            <p:cond delay="676"/>
                                          </p:stCondLst>
                                        </p:cTn>
                                        <p:tgtEl>
                                          <p:spTgt spid="14340"/>
                                        </p:tgtEl>
                                      </p:cBhvr>
                                      <p:to x="100000" y="100000"/>
                                    </p:animScale>
                                    <p:animScale>
                                      <p:cBhvr>
                                        <p:cTn id="25" dur="26">
                                          <p:stCondLst>
                                            <p:cond delay="1312"/>
                                          </p:stCondLst>
                                        </p:cTn>
                                        <p:tgtEl>
                                          <p:spTgt spid="14340"/>
                                        </p:tgtEl>
                                      </p:cBhvr>
                                      <p:to x="100000" y="80000"/>
                                    </p:animScale>
                                    <p:animScale>
                                      <p:cBhvr>
                                        <p:cTn id="26" dur="166" decel="50000">
                                          <p:stCondLst>
                                            <p:cond delay="1338"/>
                                          </p:stCondLst>
                                        </p:cTn>
                                        <p:tgtEl>
                                          <p:spTgt spid="14340"/>
                                        </p:tgtEl>
                                      </p:cBhvr>
                                      <p:to x="100000" y="100000"/>
                                    </p:animScale>
                                    <p:animScale>
                                      <p:cBhvr>
                                        <p:cTn id="27" dur="26">
                                          <p:stCondLst>
                                            <p:cond delay="1642"/>
                                          </p:stCondLst>
                                        </p:cTn>
                                        <p:tgtEl>
                                          <p:spTgt spid="14340"/>
                                        </p:tgtEl>
                                      </p:cBhvr>
                                      <p:to x="100000" y="90000"/>
                                    </p:animScale>
                                    <p:animScale>
                                      <p:cBhvr>
                                        <p:cTn id="28" dur="166" decel="50000">
                                          <p:stCondLst>
                                            <p:cond delay="1668"/>
                                          </p:stCondLst>
                                        </p:cTn>
                                        <p:tgtEl>
                                          <p:spTgt spid="14340"/>
                                        </p:tgtEl>
                                      </p:cBhvr>
                                      <p:to x="100000" y="100000"/>
                                    </p:animScale>
                                    <p:animScale>
                                      <p:cBhvr>
                                        <p:cTn id="29" dur="26">
                                          <p:stCondLst>
                                            <p:cond delay="1808"/>
                                          </p:stCondLst>
                                        </p:cTn>
                                        <p:tgtEl>
                                          <p:spTgt spid="14340"/>
                                        </p:tgtEl>
                                      </p:cBhvr>
                                      <p:to x="100000" y="95000"/>
                                    </p:animScale>
                                    <p:animScale>
                                      <p:cBhvr>
                                        <p:cTn id="30" dur="166" decel="50000">
                                          <p:stCondLst>
                                            <p:cond delay="1834"/>
                                          </p:stCondLst>
                                        </p:cTn>
                                        <p:tgtEl>
                                          <p:spTgt spid="14340"/>
                                        </p:tgtEl>
                                      </p:cBhvr>
                                      <p:to x="100000" y="100000"/>
                                    </p:animScale>
                                  </p:childTnLst>
                                </p:cTn>
                              </p:par>
                            </p:childTnLst>
                          </p:cTn>
                        </p:par>
                        <p:par>
                          <p:cTn id="31" fill="hold">
                            <p:stCondLst>
                              <p:cond delay="4020"/>
                            </p:stCondLst>
                            <p:childTnLst>
                              <p:par>
                                <p:cTn id="32" presetID="26" presetClass="entr" presetSubtype="0" fill="hold" grpId="0" nodeType="afterEffect">
                                  <p:stCondLst>
                                    <p:cond delay="0"/>
                                  </p:stCondLst>
                                  <p:childTnLst>
                                    <p:set>
                                      <p:cBhvr>
                                        <p:cTn id="33" dur="1" fill="hold">
                                          <p:stCondLst>
                                            <p:cond delay="0"/>
                                          </p:stCondLst>
                                        </p:cTn>
                                        <p:tgtEl>
                                          <p:spTgt spid="14341"/>
                                        </p:tgtEl>
                                        <p:attrNameLst>
                                          <p:attrName>style.visibility</p:attrName>
                                        </p:attrNameLst>
                                      </p:cBhvr>
                                      <p:to>
                                        <p:strVal val="visible"/>
                                      </p:to>
                                    </p:set>
                                    <p:animEffect transition="in" filter="wipe(down)">
                                      <p:cBhvr>
                                        <p:cTn id="34" dur="580">
                                          <p:stCondLst>
                                            <p:cond delay="0"/>
                                          </p:stCondLst>
                                        </p:cTn>
                                        <p:tgtEl>
                                          <p:spTgt spid="14341"/>
                                        </p:tgtEl>
                                      </p:cBhvr>
                                    </p:animEffect>
                                    <p:anim calcmode="lin" valueType="num">
                                      <p:cBhvr>
                                        <p:cTn id="35" dur="1822" tmFilter="0,0; 0.14,0.36; 0.43,0.73; 0.71,0.91; 1.0,1.0">
                                          <p:stCondLst>
                                            <p:cond delay="0"/>
                                          </p:stCondLst>
                                        </p:cTn>
                                        <p:tgtEl>
                                          <p:spTgt spid="14341"/>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4341"/>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4341"/>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4341"/>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4341"/>
                                        </p:tgtEl>
                                        <p:attrNameLst>
                                          <p:attrName>ppt_y</p:attrName>
                                        </p:attrNameLst>
                                      </p:cBhvr>
                                      <p:tavLst>
                                        <p:tav tm="0" fmla="#ppt_y-sin(pi*$)/81">
                                          <p:val>
                                            <p:fltVal val="0"/>
                                          </p:val>
                                        </p:tav>
                                        <p:tav tm="100000">
                                          <p:val>
                                            <p:fltVal val="1"/>
                                          </p:val>
                                        </p:tav>
                                      </p:tavLst>
                                    </p:anim>
                                    <p:animScale>
                                      <p:cBhvr>
                                        <p:cTn id="40" dur="26">
                                          <p:stCondLst>
                                            <p:cond delay="650"/>
                                          </p:stCondLst>
                                        </p:cTn>
                                        <p:tgtEl>
                                          <p:spTgt spid="14341"/>
                                        </p:tgtEl>
                                      </p:cBhvr>
                                      <p:to x="100000" y="60000"/>
                                    </p:animScale>
                                    <p:animScale>
                                      <p:cBhvr>
                                        <p:cTn id="41" dur="166" decel="50000">
                                          <p:stCondLst>
                                            <p:cond delay="676"/>
                                          </p:stCondLst>
                                        </p:cTn>
                                        <p:tgtEl>
                                          <p:spTgt spid="14341"/>
                                        </p:tgtEl>
                                      </p:cBhvr>
                                      <p:to x="100000" y="100000"/>
                                    </p:animScale>
                                    <p:animScale>
                                      <p:cBhvr>
                                        <p:cTn id="42" dur="26">
                                          <p:stCondLst>
                                            <p:cond delay="1312"/>
                                          </p:stCondLst>
                                        </p:cTn>
                                        <p:tgtEl>
                                          <p:spTgt spid="14341"/>
                                        </p:tgtEl>
                                      </p:cBhvr>
                                      <p:to x="100000" y="80000"/>
                                    </p:animScale>
                                    <p:animScale>
                                      <p:cBhvr>
                                        <p:cTn id="43" dur="166" decel="50000">
                                          <p:stCondLst>
                                            <p:cond delay="1338"/>
                                          </p:stCondLst>
                                        </p:cTn>
                                        <p:tgtEl>
                                          <p:spTgt spid="14341"/>
                                        </p:tgtEl>
                                      </p:cBhvr>
                                      <p:to x="100000" y="100000"/>
                                    </p:animScale>
                                    <p:animScale>
                                      <p:cBhvr>
                                        <p:cTn id="44" dur="26">
                                          <p:stCondLst>
                                            <p:cond delay="1642"/>
                                          </p:stCondLst>
                                        </p:cTn>
                                        <p:tgtEl>
                                          <p:spTgt spid="14341"/>
                                        </p:tgtEl>
                                      </p:cBhvr>
                                      <p:to x="100000" y="90000"/>
                                    </p:animScale>
                                    <p:animScale>
                                      <p:cBhvr>
                                        <p:cTn id="45" dur="166" decel="50000">
                                          <p:stCondLst>
                                            <p:cond delay="1668"/>
                                          </p:stCondLst>
                                        </p:cTn>
                                        <p:tgtEl>
                                          <p:spTgt spid="14341"/>
                                        </p:tgtEl>
                                      </p:cBhvr>
                                      <p:to x="100000" y="100000"/>
                                    </p:animScale>
                                    <p:animScale>
                                      <p:cBhvr>
                                        <p:cTn id="46" dur="26">
                                          <p:stCondLst>
                                            <p:cond delay="1808"/>
                                          </p:stCondLst>
                                        </p:cTn>
                                        <p:tgtEl>
                                          <p:spTgt spid="14341"/>
                                        </p:tgtEl>
                                      </p:cBhvr>
                                      <p:to x="100000" y="95000"/>
                                    </p:animScale>
                                    <p:animScale>
                                      <p:cBhvr>
                                        <p:cTn id="47" dur="166" decel="50000">
                                          <p:stCondLst>
                                            <p:cond delay="1834"/>
                                          </p:stCondLst>
                                        </p:cTn>
                                        <p:tgtEl>
                                          <p:spTgt spid="14341"/>
                                        </p:tgtEl>
                                      </p:cBhvr>
                                      <p:to x="100000" y="100000"/>
                                    </p:animScale>
                                  </p:childTnLst>
                                </p:cTn>
                              </p:par>
                            </p:childTnLst>
                          </p:cTn>
                        </p:par>
                        <p:par>
                          <p:cTn id="48" fill="hold">
                            <p:stCondLst>
                              <p:cond delay="6020"/>
                            </p:stCondLst>
                            <p:childTnLst>
                              <p:par>
                                <p:cTn id="49" presetID="26" presetClass="entr" presetSubtype="0" fill="hold" grpId="0" nodeType="afterEffect">
                                  <p:stCondLst>
                                    <p:cond delay="0"/>
                                  </p:stCondLst>
                                  <p:childTnLst>
                                    <p:set>
                                      <p:cBhvr>
                                        <p:cTn id="50" dur="1" fill="hold">
                                          <p:stCondLst>
                                            <p:cond delay="0"/>
                                          </p:stCondLst>
                                        </p:cTn>
                                        <p:tgtEl>
                                          <p:spTgt spid="14342"/>
                                        </p:tgtEl>
                                        <p:attrNameLst>
                                          <p:attrName>style.visibility</p:attrName>
                                        </p:attrNameLst>
                                      </p:cBhvr>
                                      <p:to>
                                        <p:strVal val="visible"/>
                                      </p:to>
                                    </p:set>
                                    <p:animEffect transition="in" filter="wipe(down)">
                                      <p:cBhvr>
                                        <p:cTn id="51" dur="580">
                                          <p:stCondLst>
                                            <p:cond delay="0"/>
                                          </p:stCondLst>
                                        </p:cTn>
                                        <p:tgtEl>
                                          <p:spTgt spid="14342"/>
                                        </p:tgtEl>
                                      </p:cBhvr>
                                    </p:animEffect>
                                    <p:anim calcmode="lin" valueType="num">
                                      <p:cBhvr>
                                        <p:cTn id="52" dur="1822" tmFilter="0,0; 0.14,0.36; 0.43,0.73; 0.71,0.91; 1.0,1.0">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4342"/>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4342"/>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4342"/>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4342"/>
                                        </p:tgtEl>
                                        <p:attrNameLst>
                                          <p:attrName>ppt_y</p:attrName>
                                        </p:attrNameLst>
                                      </p:cBhvr>
                                      <p:tavLst>
                                        <p:tav tm="0" fmla="#ppt_y-sin(pi*$)/81">
                                          <p:val>
                                            <p:fltVal val="0"/>
                                          </p:val>
                                        </p:tav>
                                        <p:tav tm="100000">
                                          <p:val>
                                            <p:fltVal val="1"/>
                                          </p:val>
                                        </p:tav>
                                      </p:tavLst>
                                    </p:anim>
                                    <p:animScale>
                                      <p:cBhvr>
                                        <p:cTn id="57" dur="26">
                                          <p:stCondLst>
                                            <p:cond delay="650"/>
                                          </p:stCondLst>
                                        </p:cTn>
                                        <p:tgtEl>
                                          <p:spTgt spid="14342"/>
                                        </p:tgtEl>
                                      </p:cBhvr>
                                      <p:to x="100000" y="60000"/>
                                    </p:animScale>
                                    <p:animScale>
                                      <p:cBhvr>
                                        <p:cTn id="58" dur="166" decel="50000">
                                          <p:stCondLst>
                                            <p:cond delay="676"/>
                                          </p:stCondLst>
                                        </p:cTn>
                                        <p:tgtEl>
                                          <p:spTgt spid="14342"/>
                                        </p:tgtEl>
                                      </p:cBhvr>
                                      <p:to x="100000" y="100000"/>
                                    </p:animScale>
                                    <p:animScale>
                                      <p:cBhvr>
                                        <p:cTn id="59" dur="26">
                                          <p:stCondLst>
                                            <p:cond delay="1312"/>
                                          </p:stCondLst>
                                        </p:cTn>
                                        <p:tgtEl>
                                          <p:spTgt spid="14342"/>
                                        </p:tgtEl>
                                      </p:cBhvr>
                                      <p:to x="100000" y="80000"/>
                                    </p:animScale>
                                    <p:animScale>
                                      <p:cBhvr>
                                        <p:cTn id="60" dur="166" decel="50000">
                                          <p:stCondLst>
                                            <p:cond delay="1338"/>
                                          </p:stCondLst>
                                        </p:cTn>
                                        <p:tgtEl>
                                          <p:spTgt spid="14342"/>
                                        </p:tgtEl>
                                      </p:cBhvr>
                                      <p:to x="100000" y="100000"/>
                                    </p:animScale>
                                    <p:animScale>
                                      <p:cBhvr>
                                        <p:cTn id="61" dur="26">
                                          <p:stCondLst>
                                            <p:cond delay="1642"/>
                                          </p:stCondLst>
                                        </p:cTn>
                                        <p:tgtEl>
                                          <p:spTgt spid="14342"/>
                                        </p:tgtEl>
                                      </p:cBhvr>
                                      <p:to x="100000" y="90000"/>
                                    </p:animScale>
                                    <p:animScale>
                                      <p:cBhvr>
                                        <p:cTn id="62" dur="166" decel="50000">
                                          <p:stCondLst>
                                            <p:cond delay="1668"/>
                                          </p:stCondLst>
                                        </p:cTn>
                                        <p:tgtEl>
                                          <p:spTgt spid="14342"/>
                                        </p:tgtEl>
                                      </p:cBhvr>
                                      <p:to x="100000" y="100000"/>
                                    </p:animScale>
                                    <p:animScale>
                                      <p:cBhvr>
                                        <p:cTn id="63" dur="26">
                                          <p:stCondLst>
                                            <p:cond delay="1808"/>
                                          </p:stCondLst>
                                        </p:cTn>
                                        <p:tgtEl>
                                          <p:spTgt spid="14342"/>
                                        </p:tgtEl>
                                      </p:cBhvr>
                                      <p:to x="100000" y="95000"/>
                                    </p:animScale>
                                    <p:animScale>
                                      <p:cBhvr>
                                        <p:cTn id="64" dur="166" decel="50000">
                                          <p:stCondLst>
                                            <p:cond delay="1834"/>
                                          </p:stCondLst>
                                        </p:cTn>
                                        <p:tgtEl>
                                          <p:spTgt spid="14342"/>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grpId="0" nodeType="clickEffect">
                                  <p:stCondLst>
                                    <p:cond delay="0"/>
                                  </p:stCondLst>
                                  <p:childTnLst>
                                    <p:set>
                                      <p:cBhvr>
                                        <p:cTn id="68" dur="1" fill="hold">
                                          <p:stCondLst>
                                            <p:cond delay="0"/>
                                          </p:stCondLst>
                                        </p:cTn>
                                        <p:tgtEl>
                                          <p:spTgt spid="14343"/>
                                        </p:tgtEl>
                                        <p:attrNameLst>
                                          <p:attrName>style.visibility</p:attrName>
                                        </p:attrNameLst>
                                      </p:cBhvr>
                                      <p:to>
                                        <p:strVal val="visible"/>
                                      </p:to>
                                    </p:set>
                                    <p:animEffect transition="in" filter="slide(fromBottom)">
                                      <p:cBhvr>
                                        <p:cTn id="69" dur="500"/>
                                        <p:tgtEl>
                                          <p:spTgt spid="14343"/>
                                        </p:tgtEl>
                                      </p:cBhvr>
                                    </p:animEffect>
                                  </p:childTnLst>
                                </p:cTn>
                              </p:par>
                            </p:childTnLst>
                          </p:cTn>
                        </p:par>
                        <p:par>
                          <p:cTn id="70" fill="hold">
                            <p:stCondLst>
                              <p:cond delay="500"/>
                            </p:stCondLst>
                            <p:childTnLst>
                              <p:par>
                                <p:cTn id="71" presetID="27" presetClass="entr" presetSubtype="0" fill="hold" grpId="0" nodeType="afterEffect">
                                  <p:stCondLst>
                                    <p:cond delay="0"/>
                                  </p:stCondLst>
                                  <p:iterate type="lt">
                                    <p:tmPct val="50000"/>
                                  </p:iterate>
                                  <p:childTnLst>
                                    <p:set>
                                      <p:cBhvr>
                                        <p:cTn id="72" dur="1" fill="hold">
                                          <p:stCondLst>
                                            <p:cond delay="0"/>
                                          </p:stCondLst>
                                        </p:cTn>
                                        <p:tgtEl>
                                          <p:spTgt spid="14344"/>
                                        </p:tgtEl>
                                        <p:attrNameLst>
                                          <p:attrName>style.visibility</p:attrName>
                                        </p:attrNameLst>
                                      </p:cBhvr>
                                      <p:to>
                                        <p:strVal val="visible"/>
                                      </p:to>
                                    </p:set>
                                    <p:anim calcmode="discrete" valueType="clr">
                                      <p:cBhvr override="childStyle">
                                        <p:cTn id="73" dur="80"/>
                                        <p:tgtEl>
                                          <p:spTgt spid="14344"/>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14344"/>
                                        </p:tgtEl>
                                        <p:attrNameLst>
                                          <p:attrName>fillcolor</p:attrName>
                                        </p:attrNameLst>
                                      </p:cBhvr>
                                      <p:tavLst>
                                        <p:tav tm="0">
                                          <p:val>
                                            <p:clrVal>
                                              <a:schemeClr val="accent2"/>
                                            </p:clrVal>
                                          </p:val>
                                        </p:tav>
                                        <p:tav tm="50000">
                                          <p:val>
                                            <p:clrVal>
                                              <a:schemeClr val="hlink"/>
                                            </p:clrVal>
                                          </p:val>
                                        </p:tav>
                                      </p:tavLst>
                                    </p:anim>
                                    <p:set>
                                      <p:cBhvr>
                                        <p:cTn id="75" dur="80"/>
                                        <p:tgtEl>
                                          <p:spTgt spid="14344"/>
                                        </p:tgtEl>
                                        <p:attrNameLst>
                                          <p:attrName>fill.type</p:attrName>
                                        </p:attrNameLst>
                                      </p:cBhvr>
                                      <p:to>
                                        <p:strVal val="solid"/>
                                      </p:to>
                                    </p:set>
                                  </p:childTnLst>
                                </p:cTn>
                              </p:par>
                            </p:childTnLst>
                          </p:cTn>
                        </p:par>
                        <p:par>
                          <p:cTn id="76" fill="hold">
                            <p:stCondLst>
                              <p:cond delay="1820"/>
                            </p:stCondLst>
                            <p:childTnLst>
                              <p:par>
                                <p:cTn id="77" presetID="31" presetClass="entr" presetSubtype="0" fill="hold" nodeType="afterEffect">
                                  <p:stCondLst>
                                    <p:cond delay="0"/>
                                  </p:stCondLst>
                                  <p:iterate type="lt">
                                    <p:tmPct val="5000"/>
                                  </p:iterate>
                                  <p:childTnLst>
                                    <p:set>
                                      <p:cBhvr>
                                        <p:cTn id="78" dur="1" fill="hold">
                                          <p:stCondLst>
                                            <p:cond delay="0"/>
                                          </p:stCondLst>
                                        </p:cTn>
                                        <p:tgtEl>
                                          <p:spTgt spid="14346"/>
                                        </p:tgtEl>
                                        <p:attrNameLst>
                                          <p:attrName>style.visibility</p:attrName>
                                        </p:attrNameLst>
                                      </p:cBhvr>
                                      <p:to>
                                        <p:strVal val="visible"/>
                                      </p:to>
                                    </p:set>
                                    <p:anim calcmode="lin" valueType="num">
                                      <p:cBhvr>
                                        <p:cTn id="79" dur="1000" fill="hold"/>
                                        <p:tgtEl>
                                          <p:spTgt spid="14346"/>
                                        </p:tgtEl>
                                        <p:attrNameLst>
                                          <p:attrName>ppt_w</p:attrName>
                                        </p:attrNameLst>
                                      </p:cBhvr>
                                      <p:tavLst>
                                        <p:tav tm="0">
                                          <p:val>
                                            <p:fltVal val="0"/>
                                          </p:val>
                                        </p:tav>
                                        <p:tav tm="100000">
                                          <p:val>
                                            <p:strVal val="#ppt_w"/>
                                          </p:val>
                                        </p:tav>
                                      </p:tavLst>
                                    </p:anim>
                                    <p:anim calcmode="lin" valueType="num">
                                      <p:cBhvr>
                                        <p:cTn id="80" dur="1000" fill="hold"/>
                                        <p:tgtEl>
                                          <p:spTgt spid="14346"/>
                                        </p:tgtEl>
                                        <p:attrNameLst>
                                          <p:attrName>ppt_h</p:attrName>
                                        </p:attrNameLst>
                                      </p:cBhvr>
                                      <p:tavLst>
                                        <p:tav tm="0">
                                          <p:val>
                                            <p:fltVal val="0"/>
                                          </p:val>
                                        </p:tav>
                                        <p:tav tm="100000">
                                          <p:val>
                                            <p:strVal val="#ppt_h"/>
                                          </p:val>
                                        </p:tav>
                                      </p:tavLst>
                                    </p:anim>
                                    <p:anim calcmode="lin" valueType="num">
                                      <p:cBhvr>
                                        <p:cTn id="81" dur="1000" fill="hold"/>
                                        <p:tgtEl>
                                          <p:spTgt spid="14346"/>
                                        </p:tgtEl>
                                        <p:attrNameLst>
                                          <p:attrName>style.rotation</p:attrName>
                                        </p:attrNameLst>
                                      </p:cBhvr>
                                      <p:tavLst>
                                        <p:tav tm="0">
                                          <p:val>
                                            <p:fltVal val="90"/>
                                          </p:val>
                                        </p:tav>
                                        <p:tav tm="100000">
                                          <p:val>
                                            <p:fltVal val="0"/>
                                          </p:val>
                                        </p:tav>
                                      </p:tavLst>
                                    </p:anim>
                                    <p:animEffect transition="in" filter="fade">
                                      <p:cBhvr>
                                        <p:cTn id="82" dur="1000"/>
                                        <p:tgtEl>
                                          <p:spTgt spid="14346"/>
                                        </p:tgtEl>
                                      </p:cBhvr>
                                    </p:animEffect>
                                  </p:childTnLst>
                                </p:cTn>
                              </p:par>
                            </p:childTnLst>
                          </p:cTn>
                        </p:par>
                        <p:par>
                          <p:cTn id="83" fill="hold">
                            <p:stCondLst>
                              <p:cond delay="2820"/>
                            </p:stCondLst>
                            <p:childTnLst>
                              <p:par>
                                <p:cTn id="84" presetID="27" presetClass="entr" presetSubtype="0" fill="hold" grpId="0" nodeType="afterEffect">
                                  <p:stCondLst>
                                    <p:cond delay="0"/>
                                  </p:stCondLst>
                                  <p:iterate type="lt">
                                    <p:tmPct val="50000"/>
                                  </p:iterate>
                                  <p:childTnLst>
                                    <p:set>
                                      <p:cBhvr>
                                        <p:cTn id="85" dur="1" fill="hold">
                                          <p:stCondLst>
                                            <p:cond delay="0"/>
                                          </p:stCondLst>
                                        </p:cTn>
                                        <p:tgtEl>
                                          <p:spTgt spid="14348"/>
                                        </p:tgtEl>
                                        <p:attrNameLst>
                                          <p:attrName>style.visibility</p:attrName>
                                        </p:attrNameLst>
                                      </p:cBhvr>
                                      <p:to>
                                        <p:strVal val="visible"/>
                                      </p:to>
                                    </p:set>
                                    <p:anim calcmode="discrete" valueType="clr">
                                      <p:cBhvr override="childStyle">
                                        <p:cTn id="86" dur="80"/>
                                        <p:tgtEl>
                                          <p:spTgt spid="14348"/>
                                        </p:tgtEl>
                                        <p:attrNameLst>
                                          <p:attrName>style.color</p:attrName>
                                        </p:attrNameLst>
                                      </p:cBhvr>
                                      <p:tavLst>
                                        <p:tav tm="0">
                                          <p:val>
                                            <p:clrVal>
                                              <a:schemeClr val="accent2"/>
                                            </p:clrVal>
                                          </p:val>
                                        </p:tav>
                                        <p:tav tm="50000">
                                          <p:val>
                                            <p:clrVal>
                                              <a:schemeClr val="hlink"/>
                                            </p:clrVal>
                                          </p:val>
                                        </p:tav>
                                      </p:tavLst>
                                    </p:anim>
                                    <p:anim calcmode="discrete" valueType="clr">
                                      <p:cBhvr>
                                        <p:cTn id="87" dur="80"/>
                                        <p:tgtEl>
                                          <p:spTgt spid="14348"/>
                                        </p:tgtEl>
                                        <p:attrNameLst>
                                          <p:attrName>fillcolor</p:attrName>
                                        </p:attrNameLst>
                                      </p:cBhvr>
                                      <p:tavLst>
                                        <p:tav tm="0">
                                          <p:val>
                                            <p:clrVal>
                                              <a:schemeClr val="accent2"/>
                                            </p:clrVal>
                                          </p:val>
                                        </p:tav>
                                        <p:tav tm="50000">
                                          <p:val>
                                            <p:clrVal>
                                              <a:schemeClr val="hlink"/>
                                            </p:clrVal>
                                          </p:val>
                                        </p:tav>
                                      </p:tavLst>
                                    </p:anim>
                                    <p:set>
                                      <p:cBhvr>
                                        <p:cTn id="88" dur="80"/>
                                        <p:tgtEl>
                                          <p:spTgt spid="1434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p:bldP spid="14340" grpId="0" animBg="1"/>
      <p:bldP spid="14341" grpId="0" animBg="1"/>
      <p:bldP spid="14342" grpId="0" animBg="1"/>
      <p:bldP spid="14343" grpId="0" animBg="1"/>
      <p:bldP spid="14344" grpId="0"/>
      <p:bldP spid="143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2925366" y="735014"/>
            <a:ext cx="1470421" cy="554037"/>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E</a:t>
            </a:r>
            <a:r>
              <a:rPr lang="en-US" altLang="zh-CN" sz="2400" b="1" baseline="-25000" dirty="0">
                <a:latin typeface="Times New Roman" pitchFamily="18" charset="0"/>
                <a:ea typeface="SimSun" pitchFamily="2" charset="-122"/>
              </a:rPr>
              <a:t>p</a:t>
            </a:r>
            <a:r>
              <a:rPr lang="en-US" altLang="zh-CN" sz="2400" b="1" dirty="0">
                <a:latin typeface="Times New Roman" pitchFamily="18" charset="0"/>
                <a:ea typeface="SimSun" pitchFamily="2" charset="-122"/>
              </a:rPr>
              <a:t> = ∞</a:t>
            </a:r>
            <a:endParaRPr lang="en-US" sz="3600" dirty="0"/>
          </a:p>
        </p:txBody>
      </p:sp>
      <p:sp>
        <p:nvSpPr>
          <p:cNvPr id="16388" name="Text Box 4"/>
          <p:cNvSpPr txBox="1">
            <a:spLocks noChangeArrowheads="1"/>
          </p:cNvSpPr>
          <p:nvPr/>
        </p:nvSpPr>
        <p:spPr bwMode="auto">
          <a:xfrm>
            <a:off x="5967677" y="4192588"/>
            <a:ext cx="1370675" cy="552450"/>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E</a:t>
            </a:r>
            <a:r>
              <a:rPr lang="en-US" altLang="zh-CN" sz="2400" b="1" baseline="-25000" dirty="0">
                <a:latin typeface="Times New Roman" pitchFamily="18" charset="0"/>
                <a:ea typeface="SimSun" pitchFamily="2" charset="-122"/>
              </a:rPr>
              <a:t>p</a:t>
            </a:r>
            <a:r>
              <a:rPr lang="en-US" altLang="zh-CN" sz="2400" b="1" dirty="0">
                <a:latin typeface="Times New Roman" pitchFamily="18" charset="0"/>
                <a:ea typeface="SimSun" pitchFamily="2" charset="-122"/>
              </a:rPr>
              <a:t> = 0</a:t>
            </a:r>
            <a:endParaRPr lang="en-US" sz="3600" dirty="0"/>
          </a:p>
        </p:txBody>
      </p:sp>
      <p:sp>
        <p:nvSpPr>
          <p:cNvPr id="16389" name="Text Box 5"/>
          <p:cNvSpPr txBox="1">
            <a:spLocks noChangeArrowheads="1"/>
          </p:cNvSpPr>
          <p:nvPr/>
        </p:nvSpPr>
        <p:spPr bwMode="auto">
          <a:xfrm>
            <a:off x="5477537" y="3614739"/>
            <a:ext cx="1348317" cy="554037"/>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E</a:t>
            </a:r>
            <a:r>
              <a:rPr lang="en-US" altLang="zh-CN" sz="2400" b="1" baseline="-25000" dirty="0">
                <a:latin typeface="Times New Roman" pitchFamily="18" charset="0"/>
                <a:ea typeface="SimSun" pitchFamily="2" charset="-122"/>
              </a:rPr>
              <a:t>p</a:t>
            </a:r>
            <a:r>
              <a:rPr lang="en-US" altLang="zh-CN" sz="2400" b="1" dirty="0">
                <a:latin typeface="Times New Roman" pitchFamily="18" charset="0"/>
                <a:ea typeface="SimSun" pitchFamily="2" charset="-122"/>
              </a:rPr>
              <a:t> &lt; 1</a:t>
            </a:r>
            <a:endParaRPr lang="en-US" sz="3600" dirty="0"/>
          </a:p>
        </p:txBody>
      </p:sp>
      <p:sp>
        <p:nvSpPr>
          <p:cNvPr id="16390" name="Rectangle 6"/>
          <p:cNvSpPr>
            <a:spLocks noChangeArrowheads="1"/>
          </p:cNvSpPr>
          <p:nvPr/>
        </p:nvSpPr>
        <p:spPr bwMode="auto">
          <a:xfrm>
            <a:off x="2044833" y="250826"/>
            <a:ext cx="6284119" cy="6132513"/>
          </a:xfrm>
          <a:prstGeom prst="rect">
            <a:avLst/>
          </a:prstGeom>
          <a:noFill/>
          <a:ln w="28575">
            <a:noFill/>
            <a:miter lim="800000"/>
            <a:headEnd/>
            <a:tailEnd/>
          </a:ln>
          <a:effectLst>
            <a:outerShdw dist="107763" dir="18900000" algn="ctr" rotWithShape="0">
              <a:srgbClr val="808080"/>
            </a:outerShdw>
          </a:effectLst>
        </p:spPr>
        <p:txBody>
          <a:bodyPr/>
          <a:lstStyle/>
          <a:p>
            <a:endParaRPr lang="ar-SA"/>
          </a:p>
        </p:txBody>
      </p:sp>
      <p:sp>
        <p:nvSpPr>
          <p:cNvPr id="16391" name="Text Box 7"/>
          <p:cNvSpPr txBox="1">
            <a:spLocks noChangeArrowheads="1"/>
          </p:cNvSpPr>
          <p:nvPr/>
        </p:nvSpPr>
        <p:spPr bwMode="auto">
          <a:xfrm>
            <a:off x="5011473" y="4724400"/>
            <a:ext cx="873654" cy="719138"/>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MR</a:t>
            </a:r>
            <a:endParaRPr lang="en-US" sz="3600" dirty="0"/>
          </a:p>
        </p:txBody>
      </p:sp>
      <p:sp>
        <p:nvSpPr>
          <p:cNvPr id="16392" name="Text Box 8"/>
          <p:cNvSpPr txBox="1">
            <a:spLocks noChangeArrowheads="1"/>
          </p:cNvSpPr>
          <p:nvPr/>
        </p:nvSpPr>
        <p:spPr bwMode="auto">
          <a:xfrm>
            <a:off x="2772305" y="188914"/>
            <a:ext cx="698235" cy="739775"/>
          </a:xfrm>
          <a:prstGeom prst="rect">
            <a:avLst/>
          </a:prstGeom>
          <a:noFill/>
          <a:ln w="9525">
            <a:noFill/>
            <a:miter lim="800000"/>
            <a:headEnd/>
            <a:tailEnd/>
          </a:ln>
        </p:spPr>
        <p:txBody>
          <a:bodyPr/>
          <a:lstStyle/>
          <a:p>
            <a:pPr algn="r" rtl="1"/>
            <a:endParaRPr lang="en-US" altLang="zh-CN" sz="1200" b="1">
              <a:latin typeface="Times New Roman" pitchFamily="18" charset="0"/>
              <a:ea typeface="SimSun" pitchFamily="2" charset="-122"/>
            </a:endParaRPr>
          </a:p>
          <a:p>
            <a:r>
              <a:rPr lang="en-US" sz="2400" b="1">
                <a:latin typeface="Times New Roman" pitchFamily="18" charset="0"/>
                <a:ea typeface="SimSun" pitchFamily="2" charset="-122"/>
              </a:rPr>
              <a:t>  P</a:t>
            </a:r>
            <a:endParaRPr lang="en-US" sz="3600"/>
          </a:p>
        </p:txBody>
      </p:sp>
      <p:sp>
        <p:nvSpPr>
          <p:cNvPr id="16393" name="Text Box 9"/>
          <p:cNvSpPr txBox="1">
            <a:spLocks noChangeArrowheads="1"/>
          </p:cNvSpPr>
          <p:nvPr/>
        </p:nvSpPr>
        <p:spPr bwMode="auto">
          <a:xfrm>
            <a:off x="2144581" y="2944814"/>
            <a:ext cx="871934" cy="73818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P</a:t>
            </a:r>
            <a:r>
              <a:rPr lang="en-US" altLang="zh-CN" sz="2400" b="1" baseline="30000">
                <a:latin typeface="Times New Roman" pitchFamily="18" charset="0"/>
                <a:ea typeface="SimSun" pitchFamily="2" charset="-122"/>
              </a:rPr>
              <a:t>*</a:t>
            </a:r>
            <a:endParaRPr lang="en-US" sz="3600"/>
          </a:p>
        </p:txBody>
      </p:sp>
      <p:sp>
        <p:nvSpPr>
          <p:cNvPr id="16394" name="Text Box 10"/>
          <p:cNvSpPr txBox="1">
            <a:spLocks noChangeArrowheads="1"/>
          </p:cNvSpPr>
          <p:nvPr/>
        </p:nvSpPr>
        <p:spPr bwMode="auto">
          <a:xfrm>
            <a:off x="3704432" y="1739900"/>
            <a:ext cx="1379273" cy="554038"/>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E</a:t>
            </a:r>
            <a:r>
              <a:rPr lang="en-US" altLang="zh-CN" sz="2400" b="1" baseline="-25000" dirty="0">
                <a:latin typeface="Times New Roman" pitchFamily="18" charset="0"/>
                <a:ea typeface="SimSun" pitchFamily="2" charset="-122"/>
              </a:rPr>
              <a:t>p</a:t>
            </a:r>
            <a:r>
              <a:rPr lang="en-US" altLang="zh-CN" sz="2400" b="1" dirty="0">
                <a:latin typeface="Times New Roman" pitchFamily="18" charset="0"/>
                <a:ea typeface="SimSun" pitchFamily="2" charset="-122"/>
              </a:rPr>
              <a:t> &gt; 1</a:t>
            </a:r>
            <a:endParaRPr lang="en-US" sz="3600" dirty="0"/>
          </a:p>
        </p:txBody>
      </p:sp>
      <p:sp>
        <p:nvSpPr>
          <p:cNvPr id="16395" name="Text Box 11"/>
          <p:cNvSpPr txBox="1">
            <a:spLocks noChangeArrowheads="1"/>
          </p:cNvSpPr>
          <p:nvPr/>
        </p:nvSpPr>
        <p:spPr bwMode="auto">
          <a:xfrm>
            <a:off x="4650317" y="2851150"/>
            <a:ext cx="1267487" cy="5540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p</a:t>
            </a:r>
            <a:r>
              <a:rPr lang="en-US" altLang="zh-CN" sz="2400" b="1">
                <a:latin typeface="Times New Roman" pitchFamily="18" charset="0"/>
                <a:ea typeface="SimSun" pitchFamily="2" charset="-122"/>
              </a:rPr>
              <a:t>=1</a:t>
            </a:r>
            <a:endParaRPr lang="en-US" sz="3600"/>
          </a:p>
        </p:txBody>
      </p:sp>
      <p:sp>
        <p:nvSpPr>
          <p:cNvPr id="16396" name="Line 12"/>
          <p:cNvSpPr>
            <a:spLocks noChangeShapeType="1"/>
          </p:cNvSpPr>
          <p:nvPr/>
        </p:nvSpPr>
        <p:spPr bwMode="auto">
          <a:xfrm>
            <a:off x="3092185" y="812801"/>
            <a:ext cx="0" cy="3876675"/>
          </a:xfrm>
          <a:prstGeom prst="line">
            <a:avLst/>
          </a:prstGeom>
          <a:noFill/>
          <a:ln w="28575">
            <a:solidFill>
              <a:srgbClr val="000000"/>
            </a:solidFill>
            <a:round/>
            <a:headEnd/>
            <a:tailEnd/>
          </a:ln>
        </p:spPr>
        <p:txBody>
          <a:bodyPr/>
          <a:lstStyle/>
          <a:p>
            <a:endParaRPr lang="ar-SA"/>
          </a:p>
        </p:txBody>
      </p:sp>
      <p:sp>
        <p:nvSpPr>
          <p:cNvPr id="16397" name="Line 13"/>
          <p:cNvSpPr>
            <a:spLocks noChangeShapeType="1"/>
          </p:cNvSpPr>
          <p:nvPr/>
        </p:nvSpPr>
        <p:spPr bwMode="auto">
          <a:xfrm>
            <a:off x="3092185" y="4689475"/>
            <a:ext cx="4189413" cy="0"/>
          </a:xfrm>
          <a:prstGeom prst="line">
            <a:avLst/>
          </a:prstGeom>
          <a:noFill/>
          <a:ln w="28575">
            <a:solidFill>
              <a:srgbClr val="000000"/>
            </a:solidFill>
            <a:round/>
            <a:headEnd/>
            <a:tailEnd/>
          </a:ln>
        </p:spPr>
        <p:txBody>
          <a:bodyPr/>
          <a:lstStyle/>
          <a:p>
            <a:endParaRPr lang="ar-SA"/>
          </a:p>
        </p:txBody>
      </p:sp>
      <p:sp>
        <p:nvSpPr>
          <p:cNvPr id="16398" name="Line 14"/>
          <p:cNvSpPr>
            <a:spLocks noChangeShapeType="1"/>
          </p:cNvSpPr>
          <p:nvPr/>
        </p:nvSpPr>
        <p:spPr bwMode="auto">
          <a:xfrm>
            <a:off x="3092185" y="1114425"/>
            <a:ext cx="3317479" cy="3575050"/>
          </a:xfrm>
          <a:prstGeom prst="line">
            <a:avLst/>
          </a:prstGeom>
          <a:noFill/>
          <a:ln w="28575">
            <a:solidFill>
              <a:srgbClr val="000000"/>
            </a:solidFill>
            <a:round/>
            <a:headEnd/>
            <a:tailEnd/>
          </a:ln>
        </p:spPr>
        <p:txBody>
          <a:bodyPr/>
          <a:lstStyle/>
          <a:p>
            <a:endParaRPr lang="ar-SA"/>
          </a:p>
        </p:txBody>
      </p:sp>
      <p:sp>
        <p:nvSpPr>
          <p:cNvPr id="16399" name="Line 15"/>
          <p:cNvSpPr>
            <a:spLocks noChangeShapeType="1"/>
          </p:cNvSpPr>
          <p:nvPr/>
        </p:nvSpPr>
        <p:spPr bwMode="auto">
          <a:xfrm>
            <a:off x="5011473" y="3211513"/>
            <a:ext cx="0" cy="1477962"/>
          </a:xfrm>
          <a:prstGeom prst="line">
            <a:avLst/>
          </a:prstGeom>
          <a:noFill/>
          <a:ln w="28575">
            <a:solidFill>
              <a:srgbClr val="000000"/>
            </a:solidFill>
            <a:prstDash val="dashDot"/>
            <a:round/>
            <a:headEnd/>
            <a:tailEnd/>
          </a:ln>
        </p:spPr>
        <p:txBody>
          <a:bodyPr/>
          <a:lstStyle/>
          <a:p>
            <a:endParaRPr lang="ar-SA"/>
          </a:p>
        </p:txBody>
      </p:sp>
      <p:sp>
        <p:nvSpPr>
          <p:cNvPr id="16400" name="Line 16"/>
          <p:cNvSpPr>
            <a:spLocks noChangeShapeType="1"/>
          </p:cNvSpPr>
          <p:nvPr/>
        </p:nvSpPr>
        <p:spPr bwMode="auto">
          <a:xfrm>
            <a:off x="3092186" y="1114426"/>
            <a:ext cx="2094706" cy="3876675"/>
          </a:xfrm>
          <a:prstGeom prst="line">
            <a:avLst/>
          </a:prstGeom>
          <a:noFill/>
          <a:ln w="28575">
            <a:solidFill>
              <a:srgbClr val="000000"/>
            </a:solidFill>
            <a:round/>
            <a:headEnd/>
            <a:tailEnd/>
          </a:ln>
        </p:spPr>
        <p:txBody>
          <a:bodyPr/>
          <a:lstStyle/>
          <a:p>
            <a:endParaRPr lang="ar-SA"/>
          </a:p>
        </p:txBody>
      </p:sp>
      <p:sp>
        <p:nvSpPr>
          <p:cNvPr id="16401" name="Text Box 17"/>
          <p:cNvSpPr txBox="1">
            <a:spLocks noChangeArrowheads="1"/>
          </p:cNvSpPr>
          <p:nvPr/>
        </p:nvSpPr>
        <p:spPr bwMode="auto">
          <a:xfrm>
            <a:off x="7044267" y="4438650"/>
            <a:ext cx="873654" cy="7381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6402" name="Line 18"/>
          <p:cNvSpPr>
            <a:spLocks noChangeShapeType="1"/>
          </p:cNvSpPr>
          <p:nvPr/>
        </p:nvSpPr>
        <p:spPr bwMode="auto">
          <a:xfrm flipH="1">
            <a:off x="3092185" y="3211513"/>
            <a:ext cx="1919288" cy="0"/>
          </a:xfrm>
          <a:prstGeom prst="line">
            <a:avLst/>
          </a:prstGeom>
          <a:noFill/>
          <a:ln w="28575">
            <a:solidFill>
              <a:srgbClr val="000000"/>
            </a:solidFill>
            <a:prstDash val="dashDot"/>
            <a:round/>
            <a:headEnd/>
            <a:tailEnd/>
          </a:ln>
        </p:spPr>
        <p:txBody>
          <a:bodyPr/>
          <a:lstStyle/>
          <a:p>
            <a:endParaRPr lang="ar-SA"/>
          </a:p>
        </p:txBody>
      </p:sp>
      <p:sp>
        <p:nvSpPr>
          <p:cNvPr id="16403" name="Text Box 19"/>
          <p:cNvSpPr txBox="1">
            <a:spLocks noChangeArrowheads="1"/>
          </p:cNvSpPr>
          <p:nvPr/>
        </p:nvSpPr>
        <p:spPr bwMode="auto">
          <a:xfrm>
            <a:off x="533400" y="5181600"/>
            <a:ext cx="8502650" cy="914400"/>
          </a:xfrm>
          <a:prstGeom prst="rect">
            <a:avLst/>
          </a:prstGeom>
          <a:noFill/>
          <a:ln w="28575">
            <a:solidFill>
              <a:srgbClr val="000000"/>
            </a:solidFill>
            <a:miter lim="800000"/>
            <a:headEnd/>
            <a:tailEnd/>
          </a:ln>
        </p:spPr>
        <p:txBody>
          <a:bodyPr/>
          <a:lstStyle/>
          <a:p>
            <a:pPr algn="just" rtl="1"/>
            <a:r>
              <a:rPr lang="ar-SA" altLang="zh-CN" sz="2400" b="1">
                <a:solidFill>
                  <a:srgbClr val="FF9900"/>
                </a:solidFill>
                <a:latin typeface="Times New Roman" pitchFamily="18" charset="0"/>
                <a:ea typeface="SimSun" pitchFamily="2" charset="-122"/>
                <a:cs typeface="Times New Roman" pitchFamily="18" charset="0"/>
              </a:rPr>
              <a:t>الشكل (</a:t>
            </a:r>
            <a:r>
              <a:rPr lang="ar-BH" altLang="zh-CN" sz="2400" b="1">
                <a:solidFill>
                  <a:srgbClr val="FF9900"/>
                </a:solidFill>
                <a:latin typeface="Times New Roman" pitchFamily="18" charset="0"/>
                <a:ea typeface="SimSun" pitchFamily="2" charset="-122"/>
                <a:cs typeface="Times New Roman" pitchFamily="18" charset="0"/>
              </a:rPr>
              <a:t>5</a:t>
            </a:r>
            <a:r>
              <a:rPr lang="ar-SA" altLang="zh-CN" sz="2400" b="1">
                <a:solidFill>
                  <a:srgbClr val="FF9900"/>
                </a:solidFill>
                <a:latin typeface="Times New Roman" pitchFamily="18" charset="0"/>
                <a:ea typeface="SimSun" pitchFamily="2" charset="-122"/>
                <a:cs typeface="Times New Roman" pitchFamily="18" charset="0"/>
              </a:rPr>
              <a:t>-2):</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القيمة المطلقة للمرونة السعرية على طول منحنى الطلب الخطي، حيث تزيد المرونة من الصفر حتى مالا</a:t>
            </a:r>
            <a:r>
              <a:rPr lang="ar-BH" altLang="zh-CN" sz="2400">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نهاية مع ارتفاع السعر ونقصان الكمية.</a:t>
            </a:r>
            <a:endParaRPr lang="en-US" sz="3600">
              <a:ea typeface="SimSun" pitchFamily="2" charset="-122"/>
              <a:cs typeface="Times New Roman" pitchFamily="18" charset="0"/>
            </a:endParaRPr>
          </a:p>
        </p:txBody>
      </p:sp>
      <p:sp>
        <p:nvSpPr>
          <p:cNvPr id="16404"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WordArt 2"/>
          <p:cNvSpPr>
            <a:spLocks noChangeArrowheads="1" noChangeShapeType="1" noTextEdit="1"/>
          </p:cNvSpPr>
          <p:nvPr/>
        </p:nvSpPr>
        <p:spPr bwMode="auto">
          <a:xfrm>
            <a:off x="4622800" y="152400"/>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منحنيات الطلب ذات المرونة الثابتة</a:t>
            </a:r>
          </a:p>
        </p:txBody>
      </p:sp>
      <p:sp>
        <p:nvSpPr>
          <p:cNvPr id="18435" name="Text Box 3"/>
          <p:cNvSpPr txBox="1">
            <a:spLocks noChangeArrowheads="1"/>
          </p:cNvSpPr>
          <p:nvPr/>
        </p:nvSpPr>
        <p:spPr bwMode="auto">
          <a:xfrm>
            <a:off x="429948" y="105251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هناك ثلاث حالات لمنحنيات الطلب التي لا تتغير مرونة الطلب السعرية على طولها. وهي كما يصورها </a:t>
            </a:r>
            <a:r>
              <a:rPr lang="ar-BH" sz="2400" b="1">
                <a:solidFill>
                  <a:srgbClr val="FD0903"/>
                </a:solidFill>
                <a:hlinkClick r:id="" action="ppaction://noaction"/>
              </a:rPr>
              <a:t>الشكل (5-4)</a:t>
            </a:r>
            <a:r>
              <a:rPr lang="ar-BH" sz="2400" b="1">
                <a:solidFill>
                  <a:srgbClr val="FD0903"/>
                </a:solidFill>
              </a:rPr>
              <a:t> </a:t>
            </a:r>
            <a:r>
              <a:rPr lang="ar-BH" sz="2400" b="1"/>
              <a:t>:</a:t>
            </a:r>
            <a:endParaRPr lang="fr-MA" sz="2400" b="1"/>
          </a:p>
        </p:txBody>
      </p:sp>
      <p:sp>
        <p:nvSpPr>
          <p:cNvPr id="18436" name="WordArt 4"/>
          <p:cNvSpPr>
            <a:spLocks noChangeArrowheads="1" noChangeShapeType="1" noTextEdit="1"/>
          </p:cNvSpPr>
          <p:nvPr/>
        </p:nvSpPr>
        <p:spPr bwMode="auto">
          <a:xfrm>
            <a:off x="6223927" y="2463800"/>
            <a:ext cx="3104223" cy="6604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منحنى الطلب تام المرونة</a:t>
            </a:r>
          </a:p>
        </p:txBody>
      </p:sp>
      <p:sp>
        <p:nvSpPr>
          <p:cNvPr id="18437" name="WordArt 5"/>
          <p:cNvSpPr>
            <a:spLocks noChangeArrowheads="1" noChangeShapeType="1" noTextEdit="1"/>
          </p:cNvSpPr>
          <p:nvPr/>
        </p:nvSpPr>
        <p:spPr bwMode="auto">
          <a:xfrm>
            <a:off x="6521450" y="1828801"/>
            <a:ext cx="2806700" cy="650875"/>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منحنى الطلب أحادي المرونة</a:t>
            </a:r>
          </a:p>
        </p:txBody>
      </p:sp>
      <p:sp>
        <p:nvSpPr>
          <p:cNvPr id="18438" name="WordArt 6"/>
          <p:cNvSpPr>
            <a:spLocks noChangeArrowheads="1" noChangeShapeType="1" noTextEdit="1"/>
          </p:cNvSpPr>
          <p:nvPr/>
        </p:nvSpPr>
        <p:spPr bwMode="auto">
          <a:xfrm>
            <a:off x="6141377" y="3136900"/>
            <a:ext cx="3104223" cy="6731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منحنى الطلب عديم المرونة تماماً</a:t>
            </a:r>
          </a:p>
        </p:txBody>
      </p:sp>
      <p:sp>
        <p:nvSpPr>
          <p:cNvPr id="18439" name="WordArt 7"/>
          <p:cNvSpPr>
            <a:spLocks noChangeArrowheads="1" noChangeShapeType="1" noTextEdit="1"/>
          </p:cNvSpPr>
          <p:nvPr/>
        </p:nvSpPr>
        <p:spPr bwMode="auto">
          <a:xfrm>
            <a:off x="4457700" y="3886200"/>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التغير في الإيراد الكلي ومرونة الطلب</a:t>
            </a:r>
          </a:p>
        </p:txBody>
      </p:sp>
      <p:sp>
        <p:nvSpPr>
          <p:cNvPr id="18440" name="Text Box 8"/>
          <p:cNvSpPr txBox="1">
            <a:spLocks noChangeArrowheads="1"/>
          </p:cNvSpPr>
          <p:nvPr/>
        </p:nvSpPr>
        <p:spPr bwMode="auto">
          <a:xfrm>
            <a:off x="428229" y="4711700"/>
            <a:ext cx="9126934" cy="1569660"/>
          </a:xfrm>
          <a:prstGeom prst="rect">
            <a:avLst/>
          </a:prstGeom>
          <a:noFill/>
          <a:ln w="9525">
            <a:noFill/>
            <a:miter lim="800000"/>
            <a:headEnd/>
            <a:tailEnd/>
          </a:ln>
          <a:effectLst/>
        </p:spPr>
        <p:txBody>
          <a:bodyPr>
            <a:spAutoFit/>
          </a:bodyPr>
          <a:lstStyle/>
          <a:p>
            <a:pPr algn="just" rtl="1">
              <a:spcBef>
                <a:spcPct val="50000"/>
              </a:spcBef>
            </a:pPr>
            <a:r>
              <a:rPr lang="ar-BH" sz="2400" dirty="0"/>
              <a:t>يلخص </a:t>
            </a:r>
            <a:r>
              <a:rPr lang="ar-BH" sz="2400" b="1" dirty="0">
                <a:solidFill>
                  <a:srgbClr val="FD0903"/>
                </a:solidFill>
                <a:hlinkClick r:id="" action="ppaction://noaction"/>
              </a:rPr>
              <a:t>الجدول (5-1)</a:t>
            </a:r>
            <a:r>
              <a:rPr lang="ar-BH" sz="2400" dirty="0"/>
              <a:t> أثر تغيرات السعر على الإيراد الكلي في الحالات الثلاث للمرونة. ويوضح </a:t>
            </a:r>
            <a:r>
              <a:rPr lang="ar-BH" sz="2400" b="1" dirty="0">
                <a:solidFill>
                  <a:srgbClr val="FD0903"/>
                </a:solidFill>
                <a:hlinkClick r:id="" action="ppaction://noaction"/>
              </a:rPr>
              <a:t>الشكل (5-5)</a:t>
            </a:r>
            <a:r>
              <a:rPr lang="ar-BH" sz="2400" dirty="0"/>
              <a:t> أن الإيراد الكلي يبدأ من الصفر عندما تكون الكمية المباعة مساوية للصفر، ثم يزيد بمعدل متناقص مع انخفاض السعر وزيادة المبيعات حتى يصل إلى نهايته العظمى، ثم يبدأ في التناقص بعد ذلك حتى يصل إلى الصفر عندما ينخفض السعر إلى الصفر.</a:t>
            </a:r>
            <a:endParaRPr lang="fr-MA" sz="2400" dirty="0"/>
          </a:p>
        </p:txBody>
      </p:sp>
      <p:sp>
        <p:nvSpPr>
          <p:cNvPr id="18441"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slide(fromBottom)">
                                      <p:cBhvr>
                                        <p:cTn id="7" dur="500"/>
                                        <p:tgtEl>
                                          <p:spTgt spid="1843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8435"/>
                                        </p:tgtEl>
                                        <p:attrNameLst>
                                          <p:attrName>style.visibility</p:attrName>
                                        </p:attrNameLst>
                                      </p:cBhvr>
                                      <p:to>
                                        <p:strVal val="visible"/>
                                      </p:to>
                                    </p:set>
                                    <p:anim calcmode="discrete" valueType="clr">
                                      <p:cBhvr override="childStyle">
                                        <p:cTn id="11" dur="80"/>
                                        <p:tgtEl>
                                          <p:spTgt spid="1843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8435"/>
                                        </p:tgtEl>
                                        <p:attrNameLst>
                                          <p:attrName>fillcolor</p:attrName>
                                        </p:attrNameLst>
                                      </p:cBhvr>
                                      <p:tavLst>
                                        <p:tav tm="0">
                                          <p:val>
                                            <p:clrVal>
                                              <a:schemeClr val="accent2"/>
                                            </p:clrVal>
                                          </p:val>
                                        </p:tav>
                                        <p:tav tm="50000">
                                          <p:val>
                                            <p:clrVal>
                                              <a:schemeClr val="hlink"/>
                                            </p:clrVal>
                                          </p:val>
                                        </p:tav>
                                      </p:tavLst>
                                    </p:anim>
                                    <p:set>
                                      <p:cBhvr>
                                        <p:cTn id="13" dur="80"/>
                                        <p:tgtEl>
                                          <p:spTgt spid="18435"/>
                                        </p:tgtEl>
                                        <p:attrNameLst>
                                          <p:attrName>fill.type</p:attrName>
                                        </p:attrNameLst>
                                      </p:cBhvr>
                                      <p:to>
                                        <p:strVal val="solid"/>
                                      </p:to>
                                    </p:set>
                                  </p:childTnLst>
                                </p:cTn>
                              </p:par>
                            </p:childTnLst>
                          </p:cTn>
                        </p:par>
                        <p:par>
                          <p:cTn id="14" fill="hold">
                            <p:stCondLst>
                              <p:cond delay="3980"/>
                            </p:stCondLst>
                            <p:childTnLst>
                              <p:par>
                                <p:cTn id="15" presetID="26" presetClass="entr" presetSubtype="0" fill="hold" grpId="0" nodeType="after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wipe(down)">
                                      <p:cBhvr>
                                        <p:cTn id="17" dur="580">
                                          <p:stCondLst>
                                            <p:cond delay="0"/>
                                          </p:stCondLst>
                                        </p:cTn>
                                        <p:tgtEl>
                                          <p:spTgt spid="18438"/>
                                        </p:tgtEl>
                                      </p:cBhvr>
                                    </p:animEffect>
                                    <p:anim calcmode="lin" valueType="num">
                                      <p:cBhvr>
                                        <p:cTn id="18" dur="1822" tmFilter="0,0; 0.14,0.36; 0.43,0.73; 0.71,0.91; 1.0,1.0">
                                          <p:stCondLst>
                                            <p:cond delay="0"/>
                                          </p:stCondLst>
                                        </p:cTn>
                                        <p:tgtEl>
                                          <p:spTgt spid="18438"/>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8438"/>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8438"/>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8438"/>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8438"/>
                                        </p:tgtEl>
                                        <p:attrNameLst>
                                          <p:attrName>ppt_y</p:attrName>
                                        </p:attrNameLst>
                                      </p:cBhvr>
                                      <p:tavLst>
                                        <p:tav tm="0" fmla="#ppt_y-sin(pi*$)/81">
                                          <p:val>
                                            <p:fltVal val="0"/>
                                          </p:val>
                                        </p:tav>
                                        <p:tav tm="100000">
                                          <p:val>
                                            <p:fltVal val="1"/>
                                          </p:val>
                                        </p:tav>
                                      </p:tavLst>
                                    </p:anim>
                                    <p:animScale>
                                      <p:cBhvr>
                                        <p:cTn id="23" dur="26">
                                          <p:stCondLst>
                                            <p:cond delay="650"/>
                                          </p:stCondLst>
                                        </p:cTn>
                                        <p:tgtEl>
                                          <p:spTgt spid="18438"/>
                                        </p:tgtEl>
                                      </p:cBhvr>
                                      <p:to x="100000" y="60000"/>
                                    </p:animScale>
                                    <p:animScale>
                                      <p:cBhvr>
                                        <p:cTn id="24" dur="166" decel="50000">
                                          <p:stCondLst>
                                            <p:cond delay="676"/>
                                          </p:stCondLst>
                                        </p:cTn>
                                        <p:tgtEl>
                                          <p:spTgt spid="18438"/>
                                        </p:tgtEl>
                                      </p:cBhvr>
                                      <p:to x="100000" y="100000"/>
                                    </p:animScale>
                                    <p:animScale>
                                      <p:cBhvr>
                                        <p:cTn id="25" dur="26">
                                          <p:stCondLst>
                                            <p:cond delay="1312"/>
                                          </p:stCondLst>
                                        </p:cTn>
                                        <p:tgtEl>
                                          <p:spTgt spid="18438"/>
                                        </p:tgtEl>
                                      </p:cBhvr>
                                      <p:to x="100000" y="80000"/>
                                    </p:animScale>
                                    <p:animScale>
                                      <p:cBhvr>
                                        <p:cTn id="26" dur="166" decel="50000">
                                          <p:stCondLst>
                                            <p:cond delay="1338"/>
                                          </p:stCondLst>
                                        </p:cTn>
                                        <p:tgtEl>
                                          <p:spTgt spid="18438"/>
                                        </p:tgtEl>
                                      </p:cBhvr>
                                      <p:to x="100000" y="100000"/>
                                    </p:animScale>
                                    <p:animScale>
                                      <p:cBhvr>
                                        <p:cTn id="27" dur="26">
                                          <p:stCondLst>
                                            <p:cond delay="1642"/>
                                          </p:stCondLst>
                                        </p:cTn>
                                        <p:tgtEl>
                                          <p:spTgt spid="18438"/>
                                        </p:tgtEl>
                                      </p:cBhvr>
                                      <p:to x="100000" y="90000"/>
                                    </p:animScale>
                                    <p:animScale>
                                      <p:cBhvr>
                                        <p:cTn id="28" dur="166" decel="50000">
                                          <p:stCondLst>
                                            <p:cond delay="1668"/>
                                          </p:stCondLst>
                                        </p:cTn>
                                        <p:tgtEl>
                                          <p:spTgt spid="18438"/>
                                        </p:tgtEl>
                                      </p:cBhvr>
                                      <p:to x="100000" y="100000"/>
                                    </p:animScale>
                                    <p:animScale>
                                      <p:cBhvr>
                                        <p:cTn id="29" dur="26">
                                          <p:stCondLst>
                                            <p:cond delay="1808"/>
                                          </p:stCondLst>
                                        </p:cTn>
                                        <p:tgtEl>
                                          <p:spTgt spid="18438"/>
                                        </p:tgtEl>
                                      </p:cBhvr>
                                      <p:to x="100000" y="95000"/>
                                    </p:animScale>
                                    <p:animScale>
                                      <p:cBhvr>
                                        <p:cTn id="30" dur="166" decel="50000">
                                          <p:stCondLst>
                                            <p:cond delay="1834"/>
                                          </p:stCondLst>
                                        </p:cTn>
                                        <p:tgtEl>
                                          <p:spTgt spid="18438"/>
                                        </p:tgtEl>
                                      </p:cBhvr>
                                      <p:to x="100000" y="100000"/>
                                    </p:animScale>
                                  </p:childTnLst>
                                </p:cTn>
                              </p:par>
                            </p:childTnLst>
                          </p:cTn>
                        </p:par>
                        <p:par>
                          <p:cTn id="31" fill="hold">
                            <p:stCondLst>
                              <p:cond delay="5980"/>
                            </p:stCondLst>
                            <p:childTnLst>
                              <p:par>
                                <p:cTn id="32" presetID="26" presetClass="entr" presetSubtype="0" fill="hold" grpId="0" nodeType="afterEffect">
                                  <p:stCondLst>
                                    <p:cond delay="0"/>
                                  </p:stCondLst>
                                  <p:childTnLst>
                                    <p:set>
                                      <p:cBhvr>
                                        <p:cTn id="33" dur="1" fill="hold">
                                          <p:stCondLst>
                                            <p:cond delay="0"/>
                                          </p:stCondLst>
                                        </p:cTn>
                                        <p:tgtEl>
                                          <p:spTgt spid="18436"/>
                                        </p:tgtEl>
                                        <p:attrNameLst>
                                          <p:attrName>style.visibility</p:attrName>
                                        </p:attrNameLst>
                                      </p:cBhvr>
                                      <p:to>
                                        <p:strVal val="visible"/>
                                      </p:to>
                                    </p:set>
                                    <p:animEffect transition="in" filter="wipe(down)">
                                      <p:cBhvr>
                                        <p:cTn id="34" dur="580">
                                          <p:stCondLst>
                                            <p:cond delay="0"/>
                                          </p:stCondLst>
                                        </p:cTn>
                                        <p:tgtEl>
                                          <p:spTgt spid="18436"/>
                                        </p:tgtEl>
                                      </p:cBhvr>
                                    </p:animEffect>
                                    <p:anim calcmode="lin" valueType="num">
                                      <p:cBhvr>
                                        <p:cTn id="35" dur="1822" tmFilter="0,0; 0.14,0.36; 0.43,0.73; 0.71,0.91; 1.0,1.0">
                                          <p:stCondLst>
                                            <p:cond delay="0"/>
                                          </p:stCondLst>
                                        </p:cTn>
                                        <p:tgtEl>
                                          <p:spTgt spid="18436"/>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8436"/>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8436"/>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8436"/>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8436"/>
                                        </p:tgtEl>
                                        <p:attrNameLst>
                                          <p:attrName>ppt_y</p:attrName>
                                        </p:attrNameLst>
                                      </p:cBhvr>
                                      <p:tavLst>
                                        <p:tav tm="0" fmla="#ppt_y-sin(pi*$)/81">
                                          <p:val>
                                            <p:fltVal val="0"/>
                                          </p:val>
                                        </p:tav>
                                        <p:tav tm="100000">
                                          <p:val>
                                            <p:fltVal val="1"/>
                                          </p:val>
                                        </p:tav>
                                      </p:tavLst>
                                    </p:anim>
                                    <p:animScale>
                                      <p:cBhvr>
                                        <p:cTn id="40" dur="26">
                                          <p:stCondLst>
                                            <p:cond delay="650"/>
                                          </p:stCondLst>
                                        </p:cTn>
                                        <p:tgtEl>
                                          <p:spTgt spid="18436"/>
                                        </p:tgtEl>
                                      </p:cBhvr>
                                      <p:to x="100000" y="60000"/>
                                    </p:animScale>
                                    <p:animScale>
                                      <p:cBhvr>
                                        <p:cTn id="41" dur="166" decel="50000">
                                          <p:stCondLst>
                                            <p:cond delay="676"/>
                                          </p:stCondLst>
                                        </p:cTn>
                                        <p:tgtEl>
                                          <p:spTgt spid="18436"/>
                                        </p:tgtEl>
                                      </p:cBhvr>
                                      <p:to x="100000" y="100000"/>
                                    </p:animScale>
                                    <p:animScale>
                                      <p:cBhvr>
                                        <p:cTn id="42" dur="26">
                                          <p:stCondLst>
                                            <p:cond delay="1312"/>
                                          </p:stCondLst>
                                        </p:cTn>
                                        <p:tgtEl>
                                          <p:spTgt spid="18436"/>
                                        </p:tgtEl>
                                      </p:cBhvr>
                                      <p:to x="100000" y="80000"/>
                                    </p:animScale>
                                    <p:animScale>
                                      <p:cBhvr>
                                        <p:cTn id="43" dur="166" decel="50000">
                                          <p:stCondLst>
                                            <p:cond delay="1338"/>
                                          </p:stCondLst>
                                        </p:cTn>
                                        <p:tgtEl>
                                          <p:spTgt spid="18436"/>
                                        </p:tgtEl>
                                      </p:cBhvr>
                                      <p:to x="100000" y="100000"/>
                                    </p:animScale>
                                    <p:animScale>
                                      <p:cBhvr>
                                        <p:cTn id="44" dur="26">
                                          <p:stCondLst>
                                            <p:cond delay="1642"/>
                                          </p:stCondLst>
                                        </p:cTn>
                                        <p:tgtEl>
                                          <p:spTgt spid="18436"/>
                                        </p:tgtEl>
                                      </p:cBhvr>
                                      <p:to x="100000" y="90000"/>
                                    </p:animScale>
                                    <p:animScale>
                                      <p:cBhvr>
                                        <p:cTn id="45" dur="166" decel="50000">
                                          <p:stCondLst>
                                            <p:cond delay="1668"/>
                                          </p:stCondLst>
                                        </p:cTn>
                                        <p:tgtEl>
                                          <p:spTgt spid="18436"/>
                                        </p:tgtEl>
                                      </p:cBhvr>
                                      <p:to x="100000" y="100000"/>
                                    </p:animScale>
                                    <p:animScale>
                                      <p:cBhvr>
                                        <p:cTn id="46" dur="26">
                                          <p:stCondLst>
                                            <p:cond delay="1808"/>
                                          </p:stCondLst>
                                        </p:cTn>
                                        <p:tgtEl>
                                          <p:spTgt spid="18436"/>
                                        </p:tgtEl>
                                      </p:cBhvr>
                                      <p:to x="100000" y="95000"/>
                                    </p:animScale>
                                    <p:animScale>
                                      <p:cBhvr>
                                        <p:cTn id="47" dur="166" decel="50000">
                                          <p:stCondLst>
                                            <p:cond delay="1834"/>
                                          </p:stCondLst>
                                        </p:cTn>
                                        <p:tgtEl>
                                          <p:spTgt spid="18436"/>
                                        </p:tgtEl>
                                      </p:cBhvr>
                                      <p:to x="100000" y="100000"/>
                                    </p:animScale>
                                  </p:childTnLst>
                                </p:cTn>
                              </p:par>
                            </p:childTnLst>
                          </p:cTn>
                        </p:par>
                        <p:par>
                          <p:cTn id="48" fill="hold">
                            <p:stCondLst>
                              <p:cond delay="7980"/>
                            </p:stCondLst>
                            <p:childTnLst>
                              <p:par>
                                <p:cTn id="49" presetID="26" presetClass="entr" presetSubtype="0" fill="hold" grpId="0" nodeType="afterEffect">
                                  <p:stCondLst>
                                    <p:cond delay="0"/>
                                  </p:stCondLst>
                                  <p:childTnLst>
                                    <p:set>
                                      <p:cBhvr>
                                        <p:cTn id="50" dur="1" fill="hold">
                                          <p:stCondLst>
                                            <p:cond delay="0"/>
                                          </p:stCondLst>
                                        </p:cTn>
                                        <p:tgtEl>
                                          <p:spTgt spid="18437"/>
                                        </p:tgtEl>
                                        <p:attrNameLst>
                                          <p:attrName>style.visibility</p:attrName>
                                        </p:attrNameLst>
                                      </p:cBhvr>
                                      <p:to>
                                        <p:strVal val="visible"/>
                                      </p:to>
                                    </p:set>
                                    <p:animEffect transition="in" filter="wipe(down)">
                                      <p:cBhvr>
                                        <p:cTn id="51" dur="580">
                                          <p:stCondLst>
                                            <p:cond delay="0"/>
                                          </p:stCondLst>
                                        </p:cTn>
                                        <p:tgtEl>
                                          <p:spTgt spid="18437"/>
                                        </p:tgtEl>
                                      </p:cBhvr>
                                    </p:animEffect>
                                    <p:anim calcmode="lin" valueType="num">
                                      <p:cBhvr>
                                        <p:cTn id="52" dur="1822" tmFilter="0,0; 0.14,0.36; 0.43,0.73; 0.71,0.91; 1.0,1.0">
                                          <p:stCondLst>
                                            <p:cond delay="0"/>
                                          </p:stCondLst>
                                        </p:cTn>
                                        <p:tgtEl>
                                          <p:spTgt spid="18437"/>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8437"/>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8437"/>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8437"/>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8437"/>
                                        </p:tgtEl>
                                        <p:attrNameLst>
                                          <p:attrName>ppt_y</p:attrName>
                                        </p:attrNameLst>
                                      </p:cBhvr>
                                      <p:tavLst>
                                        <p:tav tm="0" fmla="#ppt_y-sin(pi*$)/81">
                                          <p:val>
                                            <p:fltVal val="0"/>
                                          </p:val>
                                        </p:tav>
                                        <p:tav tm="100000">
                                          <p:val>
                                            <p:fltVal val="1"/>
                                          </p:val>
                                        </p:tav>
                                      </p:tavLst>
                                    </p:anim>
                                    <p:animScale>
                                      <p:cBhvr>
                                        <p:cTn id="57" dur="26">
                                          <p:stCondLst>
                                            <p:cond delay="650"/>
                                          </p:stCondLst>
                                        </p:cTn>
                                        <p:tgtEl>
                                          <p:spTgt spid="18437"/>
                                        </p:tgtEl>
                                      </p:cBhvr>
                                      <p:to x="100000" y="60000"/>
                                    </p:animScale>
                                    <p:animScale>
                                      <p:cBhvr>
                                        <p:cTn id="58" dur="166" decel="50000">
                                          <p:stCondLst>
                                            <p:cond delay="676"/>
                                          </p:stCondLst>
                                        </p:cTn>
                                        <p:tgtEl>
                                          <p:spTgt spid="18437"/>
                                        </p:tgtEl>
                                      </p:cBhvr>
                                      <p:to x="100000" y="100000"/>
                                    </p:animScale>
                                    <p:animScale>
                                      <p:cBhvr>
                                        <p:cTn id="59" dur="26">
                                          <p:stCondLst>
                                            <p:cond delay="1312"/>
                                          </p:stCondLst>
                                        </p:cTn>
                                        <p:tgtEl>
                                          <p:spTgt spid="18437"/>
                                        </p:tgtEl>
                                      </p:cBhvr>
                                      <p:to x="100000" y="80000"/>
                                    </p:animScale>
                                    <p:animScale>
                                      <p:cBhvr>
                                        <p:cTn id="60" dur="166" decel="50000">
                                          <p:stCondLst>
                                            <p:cond delay="1338"/>
                                          </p:stCondLst>
                                        </p:cTn>
                                        <p:tgtEl>
                                          <p:spTgt spid="18437"/>
                                        </p:tgtEl>
                                      </p:cBhvr>
                                      <p:to x="100000" y="100000"/>
                                    </p:animScale>
                                    <p:animScale>
                                      <p:cBhvr>
                                        <p:cTn id="61" dur="26">
                                          <p:stCondLst>
                                            <p:cond delay="1642"/>
                                          </p:stCondLst>
                                        </p:cTn>
                                        <p:tgtEl>
                                          <p:spTgt spid="18437"/>
                                        </p:tgtEl>
                                      </p:cBhvr>
                                      <p:to x="100000" y="90000"/>
                                    </p:animScale>
                                    <p:animScale>
                                      <p:cBhvr>
                                        <p:cTn id="62" dur="166" decel="50000">
                                          <p:stCondLst>
                                            <p:cond delay="1668"/>
                                          </p:stCondLst>
                                        </p:cTn>
                                        <p:tgtEl>
                                          <p:spTgt spid="18437"/>
                                        </p:tgtEl>
                                      </p:cBhvr>
                                      <p:to x="100000" y="100000"/>
                                    </p:animScale>
                                    <p:animScale>
                                      <p:cBhvr>
                                        <p:cTn id="63" dur="26">
                                          <p:stCondLst>
                                            <p:cond delay="1808"/>
                                          </p:stCondLst>
                                        </p:cTn>
                                        <p:tgtEl>
                                          <p:spTgt spid="18437"/>
                                        </p:tgtEl>
                                      </p:cBhvr>
                                      <p:to x="100000" y="95000"/>
                                    </p:animScale>
                                    <p:animScale>
                                      <p:cBhvr>
                                        <p:cTn id="64" dur="166" decel="50000">
                                          <p:stCondLst>
                                            <p:cond delay="1834"/>
                                          </p:stCondLst>
                                        </p:cTn>
                                        <p:tgtEl>
                                          <p:spTgt spid="18437"/>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grpId="0" nodeType="clickEffect">
                                  <p:stCondLst>
                                    <p:cond delay="0"/>
                                  </p:stCondLst>
                                  <p:childTnLst>
                                    <p:set>
                                      <p:cBhvr>
                                        <p:cTn id="68" dur="1" fill="hold">
                                          <p:stCondLst>
                                            <p:cond delay="0"/>
                                          </p:stCondLst>
                                        </p:cTn>
                                        <p:tgtEl>
                                          <p:spTgt spid="18439"/>
                                        </p:tgtEl>
                                        <p:attrNameLst>
                                          <p:attrName>style.visibility</p:attrName>
                                        </p:attrNameLst>
                                      </p:cBhvr>
                                      <p:to>
                                        <p:strVal val="visible"/>
                                      </p:to>
                                    </p:set>
                                    <p:animEffect transition="in" filter="slide(fromBottom)">
                                      <p:cBhvr>
                                        <p:cTn id="69" dur="500"/>
                                        <p:tgtEl>
                                          <p:spTgt spid="18439"/>
                                        </p:tgtEl>
                                      </p:cBhvr>
                                    </p:animEffect>
                                  </p:childTnLst>
                                </p:cTn>
                              </p:par>
                            </p:childTnLst>
                          </p:cTn>
                        </p:par>
                        <p:par>
                          <p:cTn id="70" fill="hold">
                            <p:stCondLst>
                              <p:cond delay="500"/>
                            </p:stCondLst>
                            <p:childTnLst>
                              <p:par>
                                <p:cTn id="71" presetID="27" presetClass="entr" presetSubtype="0" fill="hold" grpId="0" nodeType="afterEffect">
                                  <p:stCondLst>
                                    <p:cond delay="0"/>
                                  </p:stCondLst>
                                  <p:iterate type="lt">
                                    <p:tmPct val="50000"/>
                                  </p:iterate>
                                  <p:childTnLst>
                                    <p:set>
                                      <p:cBhvr>
                                        <p:cTn id="72" dur="1" fill="hold">
                                          <p:stCondLst>
                                            <p:cond delay="0"/>
                                          </p:stCondLst>
                                        </p:cTn>
                                        <p:tgtEl>
                                          <p:spTgt spid="18440"/>
                                        </p:tgtEl>
                                        <p:attrNameLst>
                                          <p:attrName>style.visibility</p:attrName>
                                        </p:attrNameLst>
                                      </p:cBhvr>
                                      <p:to>
                                        <p:strVal val="visible"/>
                                      </p:to>
                                    </p:set>
                                    <p:anim calcmode="discrete" valueType="clr">
                                      <p:cBhvr override="childStyle">
                                        <p:cTn id="73" dur="80"/>
                                        <p:tgtEl>
                                          <p:spTgt spid="18440"/>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18440"/>
                                        </p:tgtEl>
                                        <p:attrNameLst>
                                          <p:attrName>fillcolor</p:attrName>
                                        </p:attrNameLst>
                                      </p:cBhvr>
                                      <p:tavLst>
                                        <p:tav tm="0">
                                          <p:val>
                                            <p:clrVal>
                                              <a:schemeClr val="accent2"/>
                                            </p:clrVal>
                                          </p:val>
                                        </p:tav>
                                        <p:tav tm="50000">
                                          <p:val>
                                            <p:clrVal>
                                              <a:schemeClr val="hlink"/>
                                            </p:clrVal>
                                          </p:val>
                                        </p:tav>
                                      </p:tavLst>
                                    </p:anim>
                                    <p:set>
                                      <p:cBhvr>
                                        <p:cTn id="75" dur="80"/>
                                        <p:tgtEl>
                                          <p:spTgt spid="1844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5" grpId="0"/>
      <p:bldP spid="18436" grpId="0" animBg="1"/>
      <p:bldP spid="18437" grpId="0" animBg="1"/>
      <p:bldP spid="18438" grpId="0" animBg="1"/>
      <p:bldP spid="18439" grpId="0" animBg="1"/>
      <p:bldP spid="184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1422269" y="1270001"/>
            <a:ext cx="443706" cy="6080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a:p>
        </p:txBody>
      </p:sp>
      <p:sp>
        <p:nvSpPr>
          <p:cNvPr id="20484" name="Line 4"/>
          <p:cNvSpPr>
            <a:spLocks noChangeShapeType="1"/>
          </p:cNvSpPr>
          <p:nvPr/>
        </p:nvSpPr>
        <p:spPr bwMode="auto">
          <a:xfrm>
            <a:off x="1618325" y="1747839"/>
            <a:ext cx="1719" cy="3038475"/>
          </a:xfrm>
          <a:prstGeom prst="line">
            <a:avLst/>
          </a:prstGeom>
          <a:noFill/>
          <a:ln w="28575">
            <a:solidFill>
              <a:srgbClr val="000000"/>
            </a:solidFill>
            <a:round/>
            <a:headEnd/>
            <a:tailEnd/>
          </a:ln>
        </p:spPr>
        <p:txBody>
          <a:bodyPr/>
          <a:lstStyle/>
          <a:p>
            <a:endParaRPr lang="ar-SA"/>
          </a:p>
        </p:txBody>
      </p:sp>
      <p:sp>
        <p:nvSpPr>
          <p:cNvPr id="20485" name="Line 5"/>
          <p:cNvSpPr>
            <a:spLocks noChangeShapeType="1"/>
          </p:cNvSpPr>
          <p:nvPr/>
        </p:nvSpPr>
        <p:spPr bwMode="auto">
          <a:xfrm>
            <a:off x="1618325" y="4786314"/>
            <a:ext cx="2154898" cy="1587"/>
          </a:xfrm>
          <a:prstGeom prst="line">
            <a:avLst/>
          </a:prstGeom>
          <a:noFill/>
          <a:ln w="28575">
            <a:solidFill>
              <a:srgbClr val="000000"/>
            </a:solidFill>
            <a:round/>
            <a:headEnd/>
            <a:tailEnd/>
          </a:ln>
          <a:effectLst/>
        </p:spPr>
        <p:txBody>
          <a:bodyPr/>
          <a:lstStyle/>
          <a:p>
            <a:endParaRPr lang="ar-SA"/>
          </a:p>
        </p:txBody>
      </p:sp>
      <p:sp>
        <p:nvSpPr>
          <p:cNvPr id="20486" name="Line 6"/>
          <p:cNvSpPr>
            <a:spLocks noChangeShapeType="1"/>
          </p:cNvSpPr>
          <p:nvPr/>
        </p:nvSpPr>
        <p:spPr bwMode="auto">
          <a:xfrm>
            <a:off x="4165336" y="1544639"/>
            <a:ext cx="1720" cy="3241675"/>
          </a:xfrm>
          <a:prstGeom prst="line">
            <a:avLst/>
          </a:prstGeom>
          <a:noFill/>
          <a:ln w="28575">
            <a:solidFill>
              <a:srgbClr val="000000"/>
            </a:solidFill>
            <a:round/>
            <a:headEnd/>
            <a:tailEnd/>
          </a:ln>
          <a:effectLst/>
        </p:spPr>
        <p:txBody>
          <a:bodyPr/>
          <a:lstStyle/>
          <a:p>
            <a:endParaRPr lang="ar-SA"/>
          </a:p>
        </p:txBody>
      </p:sp>
      <p:sp>
        <p:nvSpPr>
          <p:cNvPr id="20487" name="Line 7"/>
          <p:cNvSpPr>
            <a:spLocks noChangeShapeType="1"/>
          </p:cNvSpPr>
          <p:nvPr/>
        </p:nvSpPr>
        <p:spPr bwMode="auto">
          <a:xfrm>
            <a:off x="4165335" y="4786314"/>
            <a:ext cx="1960563" cy="1587"/>
          </a:xfrm>
          <a:prstGeom prst="line">
            <a:avLst/>
          </a:prstGeom>
          <a:noFill/>
          <a:ln w="28575">
            <a:solidFill>
              <a:srgbClr val="000000"/>
            </a:solidFill>
            <a:round/>
            <a:headEnd/>
            <a:tailEnd/>
          </a:ln>
          <a:effectLst/>
        </p:spPr>
        <p:txBody>
          <a:bodyPr/>
          <a:lstStyle/>
          <a:p>
            <a:endParaRPr lang="ar-SA"/>
          </a:p>
        </p:txBody>
      </p:sp>
      <p:sp>
        <p:nvSpPr>
          <p:cNvPr id="20488" name="Line 8"/>
          <p:cNvSpPr>
            <a:spLocks noChangeShapeType="1"/>
          </p:cNvSpPr>
          <p:nvPr/>
        </p:nvSpPr>
        <p:spPr bwMode="auto">
          <a:xfrm>
            <a:off x="6910123" y="1544639"/>
            <a:ext cx="0" cy="3241675"/>
          </a:xfrm>
          <a:prstGeom prst="line">
            <a:avLst/>
          </a:prstGeom>
          <a:noFill/>
          <a:ln w="28575">
            <a:solidFill>
              <a:srgbClr val="000000"/>
            </a:solidFill>
            <a:round/>
            <a:headEnd/>
            <a:tailEnd/>
          </a:ln>
          <a:effectLst/>
        </p:spPr>
        <p:txBody>
          <a:bodyPr/>
          <a:lstStyle/>
          <a:p>
            <a:endParaRPr lang="ar-SA"/>
          </a:p>
        </p:txBody>
      </p:sp>
      <p:sp>
        <p:nvSpPr>
          <p:cNvPr id="20489" name="Line 9"/>
          <p:cNvSpPr>
            <a:spLocks noChangeShapeType="1"/>
          </p:cNvSpPr>
          <p:nvPr/>
        </p:nvSpPr>
        <p:spPr bwMode="auto">
          <a:xfrm>
            <a:off x="6910123" y="4786314"/>
            <a:ext cx="2154900" cy="1587"/>
          </a:xfrm>
          <a:prstGeom prst="line">
            <a:avLst/>
          </a:prstGeom>
          <a:noFill/>
          <a:ln w="28575">
            <a:solidFill>
              <a:srgbClr val="000000"/>
            </a:solidFill>
            <a:round/>
            <a:headEnd/>
            <a:tailEnd/>
          </a:ln>
          <a:effectLst/>
        </p:spPr>
        <p:txBody>
          <a:bodyPr/>
          <a:lstStyle/>
          <a:p>
            <a:endParaRPr lang="ar-SA"/>
          </a:p>
        </p:txBody>
      </p:sp>
      <p:sp>
        <p:nvSpPr>
          <p:cNvPr id="20490" name="Line 10"/>
          <p:cNvSpPr>
            <a:spLocks noChangeShapeType="1"/>
          </p:cNvSpPr>
          <p:nvPr/>
        </p:nvSpPr>
        <p:spPr bwMode="auto">
          <a:xfrm>
            <a:off x="2402550" y="1747839"/>
            <a:ext cx="0" cy="3038475"/>
          </a:xfrm>
          <a:prstGeom prst="line">
            <a:avLst/>
          </a:prstGeom>
          <a:noFill/>
          <a:ln w="28575">
            <a:solidFill>
              <a:srgbClr val="000000"/>
            </a:solidFill>
            <a:round/>
            <a:headEnd/>
            <a:tailEnd/>
          </a:ln>
          <a:effectLst/>
        </p:spPr>
        <p:txBody>
          <a:bodyPr/>
          <a:lstStyle/>
          <a:p>
            <a:endParaRPr lang="ar-SA"/>
          </a:p>
        </p:txBody>
      </p:sp>
      <p:sp>
        <p:nvSpPr>
          <p:cNvPr id="20491" name="Line 11"/>
          <p:cNvSpPr>
            <a:spLocks noChangeShapeType="1"/>
          </p:cNvSpPr>
          <p:nvPr/>
        </p:nvSpPr>
        <p:spPr bwMode="auto">
          <a:xfrm>
            <a:off x="4165336" y="2962275"/>
            <a:ext cx="1764506" cy="1588"/>
          </a:xfrm>
          <a:prstGeom prst="line">
            <a:avLst/>
          </a:prstGeom>
          <a:noFill/>
          <a:ln w="28575">
            <a:solidFill>
              <a:srgbClr val="000000"/>
            </a:solidFill>
            <a:round/>
            <a:headEnd/>
            <a:tailEnd/>
          </a:ln>
          <a:effectLst/>
        </p:spPr>
        <p:txBody>
          <a:bodyPr/>
          <a:lstStyle/>
          <a:p>
            <a:endParaRPr lang="ar-SA"/>
          </a:p>
        </p:txBody>
      </p:sp>
      <p:sp>
        <p:nvSpPr>
          <p:cNvPr id="20492" name="Arc 12"/>
          <p:cNvSpPr>
            <a:spLocks/>
          </p:cNvSpPr>
          <p:nvPr/>
        </p:nvSpPr>
        <p:spPr bwMode="auto">
          <a:xfrm rot="11062368">
            <a:off x="6903244" y="2346325"/>
            <a:ext cx="1764506" cy="215423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a:effectLst/>
        </p:spPr>
        <p:txBody>
          <a:bodyPr/>
          <a:lstStyle/>
          <a:p>
            <a:endParaRPr lang="ar-SA"/>
          </a:p>
        </p:txBody>
      </p:sp>
      <p:sp>
        <p:nvSpPr>
          <p:cNvPr id="20493" name="Text Box 13"/>
          <p:cNvSpPr txBox="1">
            <a:spLocks noChangeArrowheads="1"/>
          </p:cNvSpPr>
          <p:nvPr/>
        </p:nvSpPr>
        <p:spPr bwMode="auto">
          <a:xfrm>
            <a:off x="3799021" y="1125538"/>
            <a:ext cx="588169" cy="6080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a:p>
        </p:txBody>
      </p:sp>
      <p:sp>
        <p:nvSpPr>
          <p:cNvPr id="20494" name="Text Box 14"/>
          <p:cNvSpPr txBox="1">
            <a:spLocks noChangeArrowheads="1"/>
          </p:cNvSpPr>
          <p:nvPr/>
        </p:nvSpPr>
        <p:spPr bwMode="auto">
          <a:xfrm>
            <a:off x="6571325" y="1125538"/>
            <a:ext cx="588169" cy="6080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a:p>
        </p:txBody>
      </p:sp>
      <p:sp>
        <p:nvSpPr>
          <p:cNvPr id="20495" name="Text Box 15"/>
          <p:cNvSpPr txBox="1">
            <a:spLocks noChangeArrowheads="1"/>
          </p:cNvSpPr>
          <p:nvPr/>
        </p:nvSpPr>
        <p:spPr bwMode="auto">
          <a:xfrm>
            <a:off x="3577167" y="4530726"/>
            <a:ext cx="588169" cy="6080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20496" name="Text Box 16"/>
          <p:cNvSpPr txBox="1">
            <a:spLocks noChangeArrowheads="1"/>
          </p:cNvSpPr>
          <p:nvPr/>
        </p:nvSpPr>
        <p:spPr bwMode="auto">
          <a:xfrm>
            <a:off x="5991755" y="4498976"/>
            <a:ext cx="588169" cy="6080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2400"/>
          </a:p>
        </p:txBody>
      </p:sp>
      <p:sp>
        <p:nvSpPr>
          <p:cNvPr id="20497" name="Text Box 17"/>
          <p:cNvSpPr txBox="1">
            <a:spLocks noChangeArrowheads="1"/>
          </p:cNvSpPr>
          <p:nvPr/>
        </p:nvSpPr>
        <p:spPr bwMode="auto">
          <a:xfrm>
            <a:off x="8889604" y="4524376"/>
            <a:ext cx="588169" cy="6080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20498" name="Text Box 18"/>
          <p:cNvSpPr txBox="1">
            <a:spLocks noChangeArrowheads="1"/>
          </p:cNvSpPr>
          <p:nvPr/>
        </p:nvSpPr>
        <p:spPr bwMode="auto">
          <a:xfrm>
            <a:off x="2046553" y="1268413"/>
            <a:ext cx="588169" cy="6080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20499" name="Text Box 19"/>
          <p:cNvSpPr txBox="1">
            <a:spLocks noChangeArrowheads="1"/>
          </p:cNvSpPr>
          <p:nvPr/>
        </p:nvSpPr>
        <p:spPr bwMode="auto">
          <a:xfrm>
            <a:off x="5775061" y="2722563"/>
            <a:ext cx="588169" cy="6080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20500" name="Text Box 20"/>
          <p:cNvSpPr txBox="1">
            <a:spLocks noChangeArrowheads="1"/>
          </p:cNvSpPr>
          <p:nvPr/>
        </p:nvSpPr>
        <p:spPr bwMode="auto">
          <a:xfrm>
            <a:off x="8394304" y="4308476"/>
            <a:ext cx="588169" cy="6080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20501" name="Text Box 21"/>
          <p:cNvSpPr txBox="1">
            <a:spLocks noChangeArrowheads="1"/>
          </p:cNvSpPr>
          <p:nvPr/>
        </p:nvSpPr>
        <p:spPr bwMode="auto">
          <a:xfrm>
            <a:off x="838200" y="5257800"/>
            <a:ext cx="8301435" cy="762000"/>
          </a:xfrm>
          <a:prstGeom prst="rect">
            <a:avLst/>
          </a:prstGeom>
          <a:noFill/>
          <a:ln w="28575">
            <a:solidFill>
              <a:srgbClr val="000000"/>
            </a:solidFill>
            <a:miter lim="800000"/>
            <a:headEnd/>
            <a:tailEnd/>
          </a:ln>
        </p:spPr>
        <p:txBody>
          <a:bodyPr/>
          <a:lstStyle/>
          <a:p>
            <a:pPr algn="r" rtl="1"/>
            <a:r>
              <a:rPr lang="ar-SA" altLang="zh-CN" sz="2400" b="1" dirty="0">
                <a:latin typeface="Times New Roman" pitchFamily="18" charset="0"/>
                <a:ea typeface="SimSun" pitchFamily="2" charset="-122"/>
                <a:cs typeface="Times New Roman" pitchFamily="18" charset="0"/>
              </a:rPr>
              <a:t>الشكل (</a:t>
            </a:r>
            <a:r>
              <a:rPr lang="ar-BH" altLang="zh-CN" sz="2400" b="1" dirty="0">
                <a:latin typeface="Times New Roman" pitchFamily="18" charset="0"/>
                <a:ea typeface="SimSun" pitchFamily="2" charset="-122"/>
                <a:cs typeface="Times New Roman" pitchFamily="18" charset="0"/>
              </a:rPr>
              <a:t>5</a:t>
            </a:r>
            <a:r>
              <a:rPr lang="ar-SA" altLang="zh-CN" sz="2400" b="1" dirty="0">
                <a:latin typeface="Times New Roman" pitchFamily="18" charset="0"/>
                <a:ea typeface="SimSun" pitchFamily="2" charset="-122"/>
                <a:cs typeface="Times New Roman" pitchFamily="18" charset="0"/>
              </a:rPr>
              <a:t>-4) : </a:t>
            </a:r>
            <a:r>
              <a:rPr lang="ar-SA" altLang="zh-CN" sz="2400" dirty="0">
                <a:latin typeface="Times New Roman" pitchFamily="18" charset="0"/>
                <a:ea typeface="SimSun" pitchFamily="2" charset="-122"/>
                <a:cs typeface="Times New Roman" pitchFamily="18" charset="0"/>
              </a:rPr>
              <a:t>منحنيات الطلب ذات المرونة الثابتة، عديم المرونة (</a:t>
            </a:r>
            <a:r>
              <a:rPr lang="en-US" altLang="zh-CN" sz="2400" dirty="0">
                <a:latin typeface="Times New Roman" pitchFamily="18" charset="0"/>
                <a:ea typeface="SimSun" pitchFamily="2" charset="-122"/>
                <a:cs typeface="Times New Roman" pitchFamily="18" charset="0"/>
              </a:rPr>
              <a:t>A</a:t>
            </a:r>
            <a:r>
              <a:rPr lang="ar-BH" altLang="zh-CN" sz="2400" dirty="0">
                <a:latin typeface="Times New Roman" pitchFamily="18" charset="0"/>
                <a:ea typeface="SimSun" pitchFamily="2" charset="-122"/>
                <a:cs typeface="Times New Roman" pitchFamily="18" charset="0"/>
              </a:rPr>
              <a:t>) </a:t>
            </a:r>
            <a:r>
              <a:rPr lang="ar-SA" altLang="zh-CN" sz="2400" dirty="0">
                <a:latin typeface="Times New Roman" pitchFamily="18" charset="0"/>
                <a:ea typeface="SimSun" pitchFamily="2" charset="-122"/>
                <a:cs typeface="Times New Roman" pitchFamily="18" charset="0"/>
              </a:rPr>
              <a:t>و تمام المرونة (</a:t>
            </a:r>
            <a:r>
              <a:rPr lang="en-US" altLang="zh-CN" sz="2400" dirty="0">
                <a:latin typeface="Times New Roman" pitchFamily="18" charset="0"/>
                <a:ea typeface="SimSun" pitchFamily="2" charset="-122"/>
                <a:cs typeface="Times New Roman" pitchFamily="18" charset="0"/>
              </a:rPr>
              <a:t>B</a:t>
            </a:r>
            <a:r>
              <a:rPr lang="ar-BH" altLang="zh-CN" sz="2400" dirty="0">
                <a:latin typeface="Times New Roman" pitchFamily="18" charset="0"/>
                <a:ea typeface="SimSun" pitchFamily="2" charset="-122"/>
                <a:cs typeface="Times New Roman" pitchFamily="18" charset="0"/>
              </a:rPr>
              <a:t>) </a:t>
            </a:r>
            <a:r>
              <a:rPr lang="ar-SA" altLang="zh-CN" sz="2400" dirty="0">
                <a:latin typeface="Times New Roman" pitchFamily="18" charset="0"/>
                <a:ea typeface="SimSun" pitchFamily="2" charset="-122"/>
                <a:cs typeface="Times New Roman" pitchFamily="18" charset="0"/>
              </a:rPr>
              <a:t>وأحادي المرونة (</a:t>
            </a:r>
            <a:r>
              <a:rPr lang="en-US" altLang="zh-CN" sz="2400" dirty="0">
                <a:latin typeface="Times New Roman" pitchFamily="18" charset="0"/>
                <a:ea typeface="SimSun" pitchFamily="2" charset="-122"/>
                <a:cs typeface="Times New Roman" pitchFamily="18" charset="0"/>
              </a:rPr>
              <a:t>C</a:t>
            </a:r>
            <a:r>
              <a:rPr lang="ar-BH" altLang="zh-CN" sz="2400" dirty="0">
                <a:latin typeface="Times New Roman" pitchFamily="18" charset="0"/>
                <a:ea typeface="SimSun" pitchFamily="2" charset="-122"/>
                <a:cs typeface="Times New Roman" pitchFamily="18" charset="0"/>
              </a:rPr>
              <a:t>).</a:t>
            </a:r>
            <a:endParaRPr lang="en-US" sz="3600" dirty="0">
              <a:ea typeface="SimSun" pitchFamily="2" charset="-122"/>
            </a:endParaRPr>
          </a:p>
        </p:txBody>
      </p:sp>
      <p:sp>
        <p:nvSpPr>
          <p:cNvPr id="20502" name="Text Box 22"/>
          <p:cNvSpPr txBox="1">
            <a:spLocks noChangeArrowheads="1"/>
          </p:cNvSpPr>
          <p:nvPr/>
        </p:nvSpPr>
        <p:spPr bwMode="auto">
          <a:xfrm>
            <a:off x="2402550" y="4800600"/>
            <a:ext cx="784225" cy="860425"/>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(A)</a:t>
            </a:r>
            <a:endParaRPr lang="en-US" sz="3600" dirty="0"/>
          </a:p>
        </p:txBody>
      </p:sp>
      <p:sp>
        <p:nvSpPr>
          <p:cNvPr id="20503" name="Text Box 23"/>
          <p:cNvSpPr txBox="1">
            <a:spLocks noChangeArrowheads="1"/>
          </p:cNvSpPr>
          <p:nvPr/>
        </p:nvSpPr>
        <p:spPr bwMode="auto">
          <a:xfrm>
            <a:off x="4753504" y="4800600"/>
            <a:ext cx="784225" cy="860425"/>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(B)</a:t>
            </a:r>
            <a:endParaRPr lang="en-US" sz="3600" dirty="0"/>
          </a:p>
        </p:txBody>
      </p:sp>
      <p:sp>
        <p:nvSpPr>
          <p:cNvPr id="20504" name="Text Box 24"/>
          <p:cNvSpPr txBox="1">
            <a:spLocks noChangeArrowheads="1"/>
          </p:cNvSpPr>
          <p:nvPr/>
        </p:nvSpPr>
        <p:spPr bwMode="auto">
          <a:xfrm>
            <a:off x="7496572" y="4800600"/>
            <a:ext cx="784225" cy="860425"/>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(C)</a:t>
            </a:r>
            <a:endParaRPr lang="en-US" sz="3600" dirty="0"/>
          </a:p>
        </p:txBody>
      </p:sp>
      <p:sp>
        <p:nvSpPr>
          <p:cNvPr id="20505"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84" name="Group 56"/>
          <p:cNvGraphicFramePr>
            <a:graphicFrameLocks noGrp="1"/>
          </p:cNvGraphicFramePr>
          <p:nvPr/>
        </p:nvGraphicFramePr>
        <p:xfrm>
          <a:off x="822061" y="260350"/>
          <a:ext cx="8474339" cy="5454649"/>
        </p:xfrm>
        <a:graphic>
          <a:graphicData uri="http://schemas.openxmlformats.org/drawingml/2006/table">
            <a:tbl>
              <a:tblPr rtl="1"/>
              <a:tblGrid>
                <a:gridCol w="1741101"/>
                <a:gridCol w="2244413"/>
                <a:gridCol w="2244412"/>
                <a:gridCol w="2244413"/>
              </a:tblGrid>
              <a:tr h="1193804">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Arial" pitchFamily="34" charset="0"/>
                          <a:cs typeface="Times New Roman" pitchFamily="18" charset="0"/>
                        </a:rPr>
                        <a:t>جدول (</a:t>
                      </a:r>
                      <a:r>
                        <a:rPr kumimoji="0" lang="ar-BH" sz="2400" b="1" i="0" u="none" strike="noStrike" cap="none" normalizeH="0" baseline="0" dirty="0" smtClean="0">
                          <a:ln>
                            <a:noFill/>
                          </a:ln>
                          <a:solidFill>
                            <a:srgbClr val="FD0903"/>
                          </a:solidFill>
                          <a:effectLst/>
                          <a:latin typeface="Arial" pitchFamily="34" charset="0"/>
                          <a:cs typeface="Times New Roman" pitchFamily="18" charset="0"/>
                        </a:rPr>
                        <a:t>5</a:t>
                      </a:r>
                      <a:r>
                        <a:rPr kumimoji="0" lang="ar-SA" sz="2400" b="1" i="0" u="none" strike="noStrike" cap="none" normalizeH="0" baseline="0" dirty="0" smtClean="0">
                          <a:ln>
                            <a:noFill/>
                          </a:ln>
                          <a:solidFill>
                            <a:srgbClr val="FD0903"/>
                          </a:solidFill>
                          <a:effectLst/>
                          <a:latin typeface="Arial" pitchFamily="34" charset="0"/>
                          <a:cs typeface="Times New Roman" pitchFamily="18" charset="0"/>
                        </a:rPr>
                        <a:t>-1) : العلاقة بين التغير في السعر والمرونة والإيراد الكلي</a:t>
                      </a:r>
                      <a:endParaRPr kumimoji="0" lang="ar-SA" sz="3600" b="0" i="0" u="none" strike="noStrike" cap="none" normalizeH="0" baseline="0" dirty="0" smtClean="0">
                        <a:ln>
                          <a:noFill/>
                        </a:ln>
                        <a:solidFill>
                          <a:srgbClr val="FD0903"/>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332524">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التغير في السعر</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أثر التغير في السعر على الإيراد الكلي</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1077326">
                <a:tc vMerge="1">
                  <a:txBody>
                    <a:bodyPr/>
                    <a:lstStyle/>
                    <a:p>
                      <a:pPr rtl="1"/>
                      <a:endParaRPr lang="ar-SA"/>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E</a:t>
                      </a:r>
                      <a:r>
                        <a:rPr kumimoji="0" lang="en-US" sz="2400" b="1" i="0" u="none" strike="noStrike" cap="none" normalizeH="0" baseline="-30000" dirty="0" smtClean="0">
                          <a:ln>
                            <a:noFill/>
                          </a:ln>
                          <a:solidFill>
                            <a:srgbClr val="000000"/>
                          </a:solidFill>
                          <a:effectLst/>
                          <a:latin typeface="Arial" pitchFamily="34" charset="0"/>
                          <a:cs typeface="Times New Roman" pitchFamily="18" charset="0"/>
                        </a:rPr>
                        <a:t>p</a:t>
                      </a: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 &gt; 1</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E</a:t>
                      </a:r>
                      <a:r>
                        <a:rPr kumimoji="0" lang="en-US" sz="2400" b="1" i="0" u="none" strike="noStrike" cap="none" normalizeH="0" baseline="-30000" dirty="0" smtClean="0">
                          <a:ln>
                            <a:noFill/>
                          </a:ln>
                          <a:solidFill>
                            <a:srgbClr val="000000"/>
                          </a:solidFill>
                          <a:effectLst/>
                          <a:latin typeface="Arial" pitchFamily="34" charset="0"/>
                          <a:cs typeface="Times New Roman" pitchFamily="18" charset="0"/>
                        </a:rPr>
                        <a:t>p</a:t>
                      </a: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 = 1</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E</a:t>
                      </a:r>
                      <a:r>
                        <a:rPr kumimoji="0" lang="en-US" sz="2400" b="1" i="0" u="none" strike="noStrike" cap="none" normalizeH="0" baseline="-30000" dirty="0" smtClean="0">
                          <a:ln>
                            <a:noFill/>
                          </a:ln>
                          <a:solidFill>
                            <a:srgbClr val="000000"/>
                          </a:solidFill>
                          <a:effectLst/>
                          <a:latin typeface="Arial" pitchFamily="34" charset="0"/>
                          <a:cs typeface="Times New Roman" pitchFamily="18" charset="0"/>
                        </a:rPr>
                        <a:t>p</a:t>
                      </a:r>
                      <a:r>
                        <a:rPr kumimoji="0" lang="en-US" sz="2400" b="1" i="0" u="none" strike="noStrike" cap="none" normalizeH="0" baseline="0" dirty="0" smtClean="0">
                          <a:ln>
                            <a:noFill/>
                          </a:ln>
                          <a:solidFill>
                            <a:srgbClr val="000000"/>
                          </a:solidFill>
                          <a:effectLst/>
                          <a:latin typeface="Arial" pitchFamily="34" charset="0"/>
                          <a:cs typeface="Times New Roman" pitchFamily="18" charset="0"/>
                        </a:rPr>
                        <a:t> &lt; 1</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3076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ارتفاع</a:t>
                      </a:r>
                      <a:endParaRPr kumimoji="0" lang="ar-SA" sz="36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ينقص</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لا يتأثر</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يزيد</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202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انخفاض</a:t>
                      </a:r>
                      <a:endParaRPr kumimoji="0" lang="ar-SA" sz="36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يزيد</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لا يتأثر</a:t>
                      </a:r>
                      <a:endParaRPr kumimoji="0" lang="ar-SA" sz="36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ينقص</a:t>
                      </a:r>
                      <a:endParaRPr kumimoji="0" lang="ar-SA" sz="36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2556" name="AutoShape 2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4474898" y="1806576"/>
            <a:ext cx="1229652" cy="5635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p</a:t>
            </a:r>
            <a:r>
              <a:rPr lang="en-US" altLang="zh-CN" sz="2400" b="1">
                <a:latin typeface="Times New Roman" pitchFamily="18" charset="0"/>
                <a:ea typeface="SimSun" pitchFamily="2" charset="-122"/>
              </a:rPr>
              <a:t> &lt; 1</a:t>
            </a:r>
            <a:endParaRPr lang="en-US" sz="2400"/>
          </a:p>
        </p:txBody>
      </p:sp>
      <p:sp>
        <p:nvSpPr>
          <p:cNvPr id="24580" name="Text Box 4"/>
          <p:cNvSpPr txBox="1">
            <a:spLocks noChangeArrowheads="1"/>
          </p:cNvSpPr>
          <p:nvPr/>
        </p:nvSpPr>
        <p:spPr bwMode="auto">
          <a:xfrm>
            <a:off x="3871252" y="5199064"/>
            <a:ext cx="624284" cy="5032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30000">
                <a:latin typeface="Times New Roman" pitchFamily="18" charset="0"/>
                <a:ea typeface="SimSun" pitchFamily="2" charset="-122"/>
              </a:rPr>
              <a:t>*</a:t>
            </a:r>
            <a:endParaRPr lang="en-US" sz="2400"/>
          </a:p>
        </p:txBody>
      </p:sp>
      <p:sp>
        <p:nvSpPr>
          <p:cNvPr id="24581" name="Text Box 5"/>
          <p:cNvSpPr txBox="1">
            <a:spLocks noChangeArrowheads="1"/>
          </p:cNvSpPr>
          <p:nvPr/>
        </p:nvSpPr>
        <p:spPr bwMode="auto">
          <a:xfrm>
            <a:off x="2602046" y="1362075"/>
            <a:ext cx="863335" cy="4270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P</a:t>
            </a:r>
            <a:r>
              <a:rPr lang="en-US" altLang="zh-CN" sz="2400" b="1" baseline="30000">
                <a:latin typeface="Times New Roman" pitchFamily="18" charset="0"/>
                <a:ea typeface="SimSun" pitchFamily="2" charset="-122"/>
              </a:rPr>
              <a:t>*</a:t>
            </a:r>
            <a:endParaRPr lang="en-US" sz="2400"/>
          </a:p>
        </p:txBody>
      </p:sp>
      <p:sp>
        <p:nvSpPr>
          <p:cNvPr id="24582" name="AutoShape 6"/>
          <p:cNvSpPr>
            <a:spLocks noChangeArrowheads="1"/>
          </p:cNvSpPr>
          <p:nvPr/>
        </p:nvSpPr>
        <p:spPr bwMode="auto">
          <a:xfrm>
            <a:off x="4636559" y="4449763"/>
            <a:ext cx="863335" cy="481012"/>
          </a:xfrm>
          <a:prstGeom prst="wedgeRoundRectCallout">
            <a:avLst>
              <a:gd name="adj1" fmla="val -24102"/>
              <a:gd name="adj2" fmla="val 14028"/>
              <a:gd name="adj3" fmla="val 16667"/>
            </a:avLst>
          </a:prstGeom>
          <a:noFill/>
          <a:ln w="9525">
            <a:noFill/>
            <a:miter lim="800000"/>
            <a:headEnd/>
            <a:tailEnd/>
          </a:ln>
        </p:spPr>
        <p:txBody>
          <a:bodyPr/>
          <a:lstStyle/>
          <a:p>
            <a:r>
              <a:rPr lang="en-US" sz="2400" b="1">
                <a:latin typeface="Times New Roman" pitchFamily="18" charset="0"/>
                <a:ea typeface="SimSun" pitchFamily="2" charset="-122"/>
              </a:rPr>
              <a:t>TR </a:t>
            </a:r>
            <a:endParaRPr lang="en-US" sz="2400"/>
          </a:p>
        </p:txBody>
      </p:sp>
      <p:sp>
        <p:nvSpPr>
          <p:cNvPr id="24583" name="Text Box 7"/>
          <p:cNvSpPr txBox="1">
            <a:spLocks noChangeArrowheads="1"/>
          </p:cNvSpPr>
          <p:nvPr/>
        </p:nvSpPr>
        <p:spPr bwMode="auto">
          <a:xfrm>
            <a:off x="2877212" y="3206750"/>
            <a:ext cx="832379" cy="6540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TR</a:t>
            </a:r>
            <a:endParaRPr lang="en-US" sz="2400"/>
          </a:p>
        </p:txBody>
      </p:sp>
      <p:sp>
        <p:nvSpPr>
          <p:cNvPr id="24584" name="Text Box 8"/>
          <p:cNvSpPr txBox="1">
            <a:spLocks noChangeArrowheads="1"/>
          </p:cNvSpPr>
          <p:nvPr/>
        </p:nvSpPr>
        <p:spPr bwMode="auto">
          <a:xfrm>
            <a:off x="3780102" y="776288"/>
            <a:ext cx="1095508" cy="3222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p</a:t>
            </a:r>
            <a:r>
              <a:rPr lang="en-US" altLang="zh-CN" sz="2400" b="1">
                <a:latin typeface="Times New Roman" pitchFamily="18" charset="0"/>
                <a:ea typeface="SimSun" pitchFamily="2" charset="-122"/>
              </a:rPr>
              <a:t> &gt; 1</a:t>
            </a:r>
            <a:endParaRPr lang="en-US" sz="2400"/>
          </a:p>
        </p:txBody>
      </p:sp>
      <p:sp>
        <p:nvSpPr>
          <p:cNvPr id="24585" name="Text Box 9"/>
          <p:cNvSpPr txBox="1">
            <a:spLocks noChangeArrowheads="1"/>
          </p:cNvSpPr>
          <p:nvPr/>
        </p:nvSpPr>
        <p:spPr bwMode="auto">
          <a:xfrm>
            <a:off x="3529013" y="1404938"/>
            <a:ext cx="1657879" cy="5969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p</a:t>
            </a:r>
            <a:r>
              <a:rPr lang="en-US" altLang="zh-CN" sz="2400" b="1">
                <a:latin typeface="Times New Roman" pitchFamily="18" charset="0"/>
                <a:ea typeface="SimSun" pitchFamily="2" charset="-122"/>
              </a:rPr>
              <a:t>=1</a:t>
            </a:r>
            <a:endParaRPr lang="en-US" sz="2400"/>
          </a:p>
        </p:txBody>
      </p:sp>
      <p:sp>
        <p:nvSpPr>
          <p:cNvPr id="24586" name="Line 10"/>
          <p:cNvSpPr>
            <a:spLocks noChangeShapeType="1"/>
          </p:cNvSpPr>
          <p:nvPr/>
        </p:nvSpPr>
        <p:spPr bwMode="auto">
          <a:xfrm>
            <a:off x="3475700" y="636589"/>
            <a:ext cx="0" cy="1711325"/>
          </a:xfrm>
          <a:prstGeom prst="line">
            <a:avLst/>
          </a:prstGeom>
          <a:noFill/>
          <a:ln w="28575">
            <a:solidFill>
              <a:srgbClr val="000000"/>
            </a:solidFill>
            <a:round/>
            <a:headEnd/>
            <a:tailEnd/>
          </a:ln>
        </p:spPr>
        <p:txBody>
          <a:bodyPr/>
          <a:lstStyle/>
          <a:p>
            <a:endParaRPr lang="ar-SA"/>
          </a:p>
        </p:txBody>
      </p:sp>
      <p:sp>
        <p:nvSpPr>
          <p:cNvPr id="24587" name="Line 11"/>
          <p:cNvSpPr>
            <a:spLocks noChangeShapeType="1"/>
          </p:cNvSpPr>
          <p:nvPr/>
        </p:nvSpPr>
        <p:spPr bwMode="auto">
          <a:xfrm>
            <a:off x="3475699" y="2347913"/>
            <a:ext cx="2227130" cy="0"/>
          </a:xfrm>
          <a:prstGeom prst="line">
            <a:avLst/>
          </a:prstGeom>
          <a:noFill/>
          <a:ln w="28575">
            <a:solidFill>
              <a:srgbClr val="000000"/>
            </a:solidFill>
            <a:round/>
            <a:headEnd/>
            <a:tailEnd/>
          </a:ln>
        </p:spPr>
        <p:txBody>
          <a:bodyPr/>
          <a:lstStyle/>
          <a:p>
            <a:endParaRPr lang="ar-SA"/>
          </a:p>
        </p:txBody>
      </p:sp>
      <p:sp>
        <p:nvSpPr>
          <p:cNvPr id="24588" name="Line 12"/>
          <p:cNvSpPr>
            <a:spLocks noChangeShapeType="1"/>
          </p:cNvSpPr>
          <p:nvPr/>
        </p:nvSpPr>
        <p:spPr bwMode="auto">
          <a:xfrm>
            <a:off x="3475699" y="782638"/>
            <a:ext cx="1518576" cy="1757362"/>
          </a:xfrm>
          <a:prstGeom prst="line">
            <a:avLst/>
          </a:prstGeom>
          <a:noFill/>
          <a:ln w="28575">
            <a:solidFill>
              <a:srgbClr val="000000"/>
            </a:solidFill>
            <a:round/>
            <a:headEnd/>
            <a:tailEnd/>
          </a:ln>
        </p:spPr>
        <p:txBody>
          <a:bodyPr/>
          <a:lstStyle/>
          <a:p>
            <a:endParaRPr lang="ar-SA"/>
          </a:p>
        </p:txBody>
      </p:sp>
      <p:sp>
        <p:nvSpPr>
          <p:cNvPr id="24589" name="Line 13"/>
          <p:cNvSpPr>
            <a:spLocks noChangeShapeType="1"/>
          </p:cNvSpPr>
          <p:nvPr/>
        </p:nvSpPr>
        <p:spPr bwMode="auto">
          <a:xfrm>
            <a:off x="3374231" y="3611563"/>
            <a:ext cx="0" cy="1604962"/>
          </a:xfrm>
          <a:prstGeom prst="line">
            <a:avLst/>
          </a:prstGeom>
          <a:noFill/>
          <a:ln w="28575">
            <a:solidFill>
              <a:srgbClr val="000000"/>
            </a:solidFill>
            <a:round/>
            <a:headEnd/>
            <a:tailEnd/>
          </a:ln>
        </p:spPr>
        <p:txBody>
          <a:bodyPr/>
          <a:lstStyle/>
          <a:p>
            <a:endParaRPr lang="ar-SA"/>
          </a:p>
        </p:txBody>
      </p:sp>
      <p:sp>
        <p:nvSpPr>
          <p:cNvPr id="24590" name="Line 14"/>
          <p:cNvSpPr>
            <a:spLocks noChangeShapeType="1"/>
          </p:cNvSpPr>
          <p:nvPr/>
        </p:nvSpPr>
        <p:spPr bwMode="auto">
          <a:xfrm>
            <a:off x="3374231" y="5214939"/>
            <a:ext cx="2430066" cy="1587"/>
          </a:xfrm>
          <a:prstGeom prst="line">
            <a:avLst/>
          </a:prstGeom>
          <a:noFill/>
          <a:ln w="28575">
            <a:solidFill>
              <a:srgbClr val="000000"/>
            </a:solidFill>
            <a:round/>
            <a:headEnd/>
            <a:tailEnd/>
          </a:ln>
        </p:spPr>
        <p:txBody>
          <a:bodyPr/>
          <a:lstStyle/>
          <a:p>
            <a:endParaRPr lang="ar-SA"/>
          </a:p>
        </p:txBody>
      </p:sp>
      <p:sp>
        <p:nvSpPr>
          <p:cNvPr id="24591" name="Line 15"/>
          <p:cNvSpPr>
            <a:spLocks noChangeShapeType="1"/>
          </p:cNvSpPr>
          <p:nvPr/>
        </p:nvSpPr>
        <p:spPr bwMode="auto">
          <a:xfrm>
            <a:off x="4184254" y="1577975"/>
            <a:ext cx="1719" cy="3638550"/>
          </a:xfrm>
          <a:prstGeom prst="line">
            <a:avLst/>
          </a:prstGeom>
          <a:noFill/>
          <a:ln w="28575">
            <a:solidFill>
              <a:srgbClr val="000000"/>
            </a:solidFill>
            <a:prstDash val="dashDot"/>
            <a:round/>
            <a:headEnd/>
            <a:tailEnd/>
          </a:ln>
        </p:spPr>
        <p:txBody>
          <a:bodyPr/>
          <a:lstStyle/>
          <a:p>
            <a:endParaRPr lang="ar-SA"/>
          </a:p>
        </p:txBody>
      </p:sp>
      <p:sp>
        <p:nvSpPr>
          <p:cNvPr id="24592" name="Line 16"/>
          <p:cNvSpPr>
            <a:spLocks noChangeShapeType="1"/>
          </p:cNvSpPr>
          <p:nvPr/>
        </p:nvSpPr>
        <p:spPr bwMode="auto">
          <a:xfrm>
            <a:off x="3475700" y="809625"/>
            <a:ext cx="911490" cy="1944688"/>
          </a:xfrm>
          <a:prstGeom prst="line">
            <a:avLst/>
          </a:prstGeom>
          <a:noFill/>
          <a:ln w="28575">
            <a:solidFill>
              <a:srgbClr val="000000"/>
            </a:solidFill>
            <a:round/>
            <a:headEnd/>
            <a:tailEnd/>
          </a:ln>
        </p:spPr>
        <p:txBody>
          <a:bodyPr/>
          <a:lstStyle/>
          <a:p>
            <a:endParaRPr lang="ar-SA"/>
          </a:p>
        </p:txBody>
      </p:sp>
      <p:sp>
        <p:nvSpPr>
          <p:cNvPr id="24593" name="Text Box 17"/>
          <p:cNvSpPr txBox="1">
            <a:spLocks noChangeArrowheads="1"/>
          </p:cNvSpPr>
          <p:nvPr/>
        </p:nvSpPr>
        <p:spPr bwMode="auto">
          <a:xfrm>
            <a:off x="5702830" y="2130426"/>
            <a:ext cx="505619" cy="428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2400"/>
          </a:p>
        </p:txBody>
      </p:sp>
      <p:sp>
        <p:nvSpPr>
          <p:cNvPr id="24594" name="Text Box 18"/>
          <p:cNvSpPr txBox="1">
            <a:spLocks noChangeArrowheads="1"/>
          </p:cNvSpPr>
          <p:nvPr/>
        </p:nvSpPr>
        <p:spPr bwMode="auto">
          <a:xfrm>
            <a:off x="3236648" y="44451"/>
            <a:ext cx="663840" cy="752475"/>
          </a:xfrm>
          <a:prstGeom prst="rect">
            <a:avLst/>
          </a:prstGeom>
          <a:noFill/>
          <a:ln w="9525">
            <a:noFill/>
            <a:miter lim="800000"/>
            <a:headEnd/>
            <a:tailEnd/>
          </a:ln>
        </p:spPr>
        <p:txBody>
          <a:bodyPr/>
          <a:lstStyle/>
          <a:p>
            <a:pPr algn="r" rtl="1"/>
            <a:endParaRPr lang="en-US" altLang="zh-CN" sz="1100" b="1">
              <a:latin typeface="Times New Roman" pitchFamily="18" charset="0"/>
              <a:ea typeface="SimSun" pitchFamily="2" charset="-122"/>
            </a:endParaRPr>
          </a:p>
          <a:p>
            <a:r>
              <a:rPr lang="en-US" sz="1100" b="1">
                <a:latin typeface="Times New Roman" pitchFamily="18" charset="0"/>
                <a:ea typeface="SimSun" pitchFamily="2" charset="-122"/>
              </a:rPr>
              <a:t>  </a:t>
            </a:r>
            <a:r>
              <a:rPr lang="en-US" sz="2400" b="1">
                <a:latin typeface="Times New Roman" pitchFamily="18" charset="0"/>
                <a:ea typeface="SimSun" pitchFamily="2" charset="-122"/>
              </a:rPr>
              <a:t>P</a:t>
            </a:r>
            <a:endParaRPr lang="en-US" sz="2400"/>
          </a:p>
        </p:txBody>
      </p:sp>
      <p:sp>
        <p:nvSpPr>
          <p:cNvPr id="24595" name="Text Box 19"/>
          <p:cNvSpPr txBox="1">
            <a:spLocks noChangeArrowheads="1"/>
          </p:cNvSpPr>
          <p:nvPr/>
        </p:nvSpPr>
        <p:spPr bwMode="auto">
          <a:xfrm>
            <a:off x="4094824" y="2684464"/>
            <a:ext cx="901171" cy="5413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MR</a:t>
            </a:r>
            <a:endParaRPr lang="en-US" sz="2400"/>
          </a:p>
        </p:txBody>
      </p:sp>
      <p:sp>
        <p:nvSpPr>
          <p:cNvPr id="24596" name="Text Box 20"/>
          <p:cNvSpPr txBox="1">
            <a:spLocks noChangeArrowheads="1"/>
          </p:cNvSpPr>
          <p:nvPr/>
        </p:nvSpPr>
        <p:spPr bwMode="auto">
          <a:xfrm>
            <a:off x="5773342" y="4953001"/>
            <a:ext cx="505619" cy="428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2400"/>
          </a:p>
        </p:txBody>
      </p:sp>
      <p:sp>
        <p:nvSpPr>
          <p:cNvPr id="24597" name="Text Box 21"/>
          <p:cNvSpPr txBox="1">
            <a:spLocks noChangeArrowheads="1"/>
          </p:cNvSpPr>
          <p:nvPr/>
        </p:nvSpPr>
        <p:spPr bwMode="auto">
          <a:xfrm>
            <a:off x="4719109" y="2478089"/>
            <a:ext cx="918369" cy="719137"/>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endParaRPr lang="en-US" sz="3600"/>
          </a:p>
        </p:txBody>
      </p:sp>
      <p:sp>
        <p:nvSpPr>
          <p:cNvPr id="24598" name="Rectangle 22"/>
          <p:cNvSpPr>
            <a:spLocks noChangeArrowheads="1"/>
          </p:cNvSpPr>
          <p:nvPr/>
        </p:nvSpPr>
        <p:spPr bwMode="auto">
          <a:xfrm>
            <a:off x="2464462" y="314325"/>
            <a:ext cx="3845454" cy="5386388"/>
          </a:xfrm>
          <a:prstGeom prst="rect">
            <a:avLst/>
          </a:prstGeom>
          <a:noFill/>
          <a:ln w="28575">
            <a:noFill/>
            <a:miter lim="800000"/>
            <a:headEnd/>
            <a:tailEnd/>
          </a:ln>
          <a:effectLst>
            <a:outerShdw dist="107763" dir="18900000" algn="ctr" rotWithShape="0">
              <a:srgbClr val="808080"/>
            </a:outerShdw>
          </a:effectLst>
        </p:spPr>
        <p:txBody>
          <a:bodyPr/>
          <a:lstStyle/>
          <a:p>
            <a:endParaRPr lang="ar-SA"/>
          </a:p>
        </p:txBody>
      </p:sp>
      <p:sp>
        <p:nvSpPr>
          <p:cNvPr id="24599" name="Text Box 23"/>
          <p:cNvSpPr txBox="1">
            <a:spLocks noChangeArrowheads="1"/>
          </p:cNvSpPr>
          <p:nvPr/>
        </p:nvSpPr>
        <p:spPr bwMode="auto">
          <a:xfrm>
            <a:off x="685800" y="5562600"/>
            <a:ext cx="7772400" cy="711200"/>
          </a:xfrm>
          <a:prstGeom prst="rect">
            <a:avLst/>
          </a:prstGeom>
          <a:noFill/>
          <a:ln w="28575">
            <a:solidFill>
              <a:srgbClr val="000000"/>
            </a:solidFill>
            <a:miter lim="800000"/>
            <a:headEnd/>
            <a:tailEnd/>
          </a:ln>
        </p:spPr>
        <p:txBody>
          <a:bodyPr/>
          <a:lstStyle/>
          <a:p>
            <a:pPr algn="just" rtl="1"/>
            <a:r>
              <a:rPr lang="ar-SA" sz="2000" b="1">
                <a:latin typeface="Times New Roman" pitchFamily="18" charset="0"/>
                <a:ea typeface="SimSun" pitchFamily="2" charset="-122"/>
                <a:cs typeface="Times New Roman" pitchFamily="18" charset="0"/>
              </a:rPr>
              <a:t>الشكل (</a:t>
            </a:r>
            <a:r>
              <a:rPr lang="ar-BH" sz="2000" b="1">
                <a:latin typeface="Times New Roman" pitchFamily="18" charset="0"/>
                <a:ea typeface="SimSun" pitchFamily="2" charset="-122"/>
                <a:cs typeface="Times New Roman" pitchFamily="18" charset="0"/>
              </a:rPr>
              <a:t>5</a:t>
            </a:r>
            <a:r>
              <a:rPr lang="ar-SA" sz="2000" b="1">
                <a:latin typeface="Times New Roman" pitchFamily="18" charset="0"/>
                <a:ea typeface="SimSun" pitchFamily="2" charset="-122"/>
                <a:cs typeface="Times New Roman" pitchFamily="18" charset="0"/>
              </a:rPr>
              <a:t>-5): </a:t>
            </a:r>
            <a:r>
              <a:rPr lang="ar-SA" sz="2000">
                <a:latin typeface="Times New Roman" pitchFamily="18" charset="0"/>
                <a:ea typeface="SimSun" pitchFamily="2" charset="-122"/>
                <a:cs typeface="Times New Roman" pitchFamily="18" charset="0"/>
              </a:rPr>
              <a:t>يزيد الإيراد الكلي مع انخفاض السعر عبر الجزء المرن من منحنى الطلب وينخفض الإيراد الكلي بعد ذلك مع استمرار انخفاض السعر عندما يصبح الطلب غير مرن.</a:t>
            </a:r>
            <a:endParaRPr lang="en-US" sz="2000">
              <a:ea typeface="SimSun" pitchFamily="2" charset="-122"/>
              <a:cs typeface="Times New Roman" pitchFamily="18" charset="0"/>
            </a:endParaRPr>
          </a:p>
        </p:txBody>
      </p:sp>
      <p:sp>
        <p:nvSpPr>
          <p:cNvPr id="24600" name="Line 24"/>
          <p:cNvSpPr>
            <a:spLocks noChangeShapeType="1"/>
          </p:cNvSpPr>
          <p:nvPr/>
        </p:nvSpPr>
        <p:spPr bwMode="auto">
          <a:xfrm flipH="1">
            <a:off x="3475700" y="1577975"/>
            <a:ext cx="708554" cy="0"/>
          </a:xfrm>
          <a:prstGeom prst="line">
            <a:avLst/>
          </a:prstGeom>
          <a:noFill/>
          <a:ln w="28575">
            <a:solidFill>
              <a:srgbClr val="000000"/>
            </a:solidFill>
            <a:prstDash val="dashDot"/>
            <a:round/>
            <a:headEnd/>
            <a:tailEnd/>
          </a:ln>
        </p:spPr>
        <p:txBody>
          <a:bodyPr/>
          <a:lstStyle/>
          <a:p>
            <a:endParaRPr lang="ar-SA"/>
          </a:p>
        </p:txBody>
      </p:sp>
      <p:sp>
        <p:nvSpPr>
          <p:cNvPr id="24601" name="Freeform 25"/>
          <p:cNvSpPr>
            <a:spLocks/>
          </p:cNvSpPr>
          <p:nvPr/>
        </p:nvSpPr>
        <p:spPr bwMode="auto">
          <a:xfrm>
            <a:off x="3374232" y="4467225"/>
            <a:ext cx="1620044" cy="749300"/>
          </a:xfrm>
          <a:custGeom>
            <a:avLst/>
            <a:gdLst/>
            <a:ahLst/>
            <a:cxnLst>
              <a:cxn ang="0">
                <a:pos x="0" y="1260"/>
              </a:cxn>
              <a:cxn ang="0">
                <a:pos x="1440" y="0"/>
              </a:cxn>
              <a:cxn ang="0">
                <a:pos x="2700" y="1260"/>
              </a:cxn>
            </a:cxnLst>
            <a:rect l="0" t="0" r="r" b="b"/>
            <a:pathLst>
              <a:path w="2700" h="1260">
                <a:moveTo>
                  <a:pt x="0" y="1260"/>
                </a:moveTo>
                <a:cubicBezTo>
                  <a:pt x="495" y="630"/>
                  <a:pt x="990" y="0"/>
                  <a:pt x="1440" y="0"/>
                </a:cubicBezTo>
                <a:cubicBezTo>
                  <a:pt x="1890" y="0"/>
                  <a:pt x="2490" y="1050"/>
                  <a:pt x="2700" y="1260"/>
                </a:cubicBezTo>
              </a:path>
            </a:pathLst>
          </a:custGeom>
          <a:noFill/>
          <a:ln w="28575">
            <a:solidFill>
              <a:srgbClr val="000000"/>
            </a:solidFill>
            <a:round/>
            <a:headEnd/>
            <a:tailEnd/>
          </a:ln>
        </p:spPr>
        <p:txBody>
          <a:bodyPr/>
          <a:lstStyle/>
          <a:p>
            <a:endParaRPr lang="ar-SA"/>
          </a:p>
        </p:txBody>
      </p:sp>
      <p:sp>
        <p:nvSpPr>
          <p:cNvPr id="24602"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WordArt 2"/>
          <p:cNvSpPr>
            <a:spLocks noChangeArrowheads="1" noChangeShapeType="1" noTextEdit="1"/>
          </p:cNvSpPr>
          <p:nvPr/>
        </p:nvSpPr>
        <p:spPr bwMode="auto">
          <a:xfrm>
            <a:off x="5118100" y="228600"/>
            <a:ext cx="4461140"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الدخلية للطلب</a:t>
            </a:r>
          </a:p>
        </p:txBody>
      </p:sp>
      <p:sp>
        <p:nvSpPr>
          <p:cNvPr id="26627" name="Text Box 3"/>
          <p:cNvSpPr txBox="1">
            <a:spLocks noChangeArrowheads="1"/>
          </p:cNvSpPr>
          <p:nvPr/>
        </p:nvSpPr>
        <p:spPr bwMode="auto">
          <a:xfrm>
            <a:off x="350838" y="105251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تقيس المرونة الدخلية للطلب مدى استجابة الكمية المطلوبة للتغير في الدخل عند ثبات باقي العوامل.</a:t>
            </a:r>
            <a:endParaRPr lang="fr-MA" sz="2400"/>
          </a:p>
        </p:txBody>
      </p:sp>
      <p:sp>
        <p:nvSpPr>
          <p:cNvPr id="26628" name="Text Box 4"/>
          <p:cNvSpPr txBox="1">
            <a:spLocks noChangeArrowheads="1"/>
          </p:cNvSpPr>
          <p:nvPr/>
        </p:nvSpPr>
        <p:spPr bwMode="auto">
          <a:xfrm>
            <a:off x="350838" y="2781300"/>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SA" sz="2400"/>
              <a:t> للسلع الرديئة (</a:t>
            </a:r>
            <a:r>
              <a:rPr lang="en-US" sz="2400"/>
              <a:t>Inferior Goods</a:t>
            </a:r>
            <a:r>
              <a:rPr lang="ar-SA" sz="2400"/>
              <a:t>):</a:t>
            </a:r>
            <a:r>
              <a:rPr lang="en-US" sz="2400"/>
              <a:t>E</a:t>
            </a:r>
            <a:r>
              <a:rPr lang="en-US" sz="2400" baseline="-25000"/>
              <a:t>i</a:t>
            </a:r>
            <a:r>
              <a:rPr lang="en-US" sz="2400"/>
              <a:t>&lt; 0          </a:t>
            </a:r>
            <a:endParaRPr lang="ar-SA" sz="2400"/>
          </a:p>
        </p:txBody>
      </p:sp>
      <p:sp>
        <p:nvSpPr>
          <p:cNvPr id="26629" name="WordArt 5"/>
          <p:cNvSpPr>
            <a:spLocks noChangeArrowheads="1" noChangeShapeType="1" noTextEdit="1"/>
          </p:cNvSpPr>
          <p:nvPr/>
        </p:nvSpPr>
        <p:spPr bwMode="auto">
          <a:xfrm>
            <a:off x="6669353" y="1989138"/>
            <a:ext cx="2913327"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قيمة المرونة</a:t>
            </a:r>
          </a:p>
        </p:txBody>
      </p:sp>
      <p:sp>
        <p:nvSpPr>
          <p:cNvPr id="26630"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6631" name="Text Box 7"/>
          <p:cNvSpPr txBox="1">
            <a:spLocks noChangeArrowheads="1"/>
          </p:cNvSpPr>
          <p:nvPr/>
        </p:nvSpPr>
        <p:spPr bwMode="auto">
          <a:xfrm>
            <a:off x="350838" y="3573463"/>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SA" sz="2400"/>
              <a:t> للسلع الضرورية (</a:t>
            </a:r>
            <a:r>
              <a:rPr lang="en-US" sz="2400"/>
              <a:t>Necessary Goods</a:t>
            </a:r>
            <a:r>
              <a:rPr lang="ar-SA" sz="2400"/>
              <a:t>): </a:t>
            </a:r>
            <a:r>
              <a:rPr lang="en-US" sz="2400"/>
              <a:t>0 &lt; E</a:t>
            </a:r>
            <a:r>
              <a:rPr lang="en-US" sz="2400" baseline="-25000"/>
              <a:t>i</a:t>
            </a:r>
            <a:r>
              <a:rPr lang="en-US" sz="2400"/>
              <a:t> &lt; 1</a:t>
            </a:r>
            <a:endParaRPr lang="ar-SA" sz="2400"/>
          </a:p>
        </p:txBody>
      </p:sp>
      <p:sp>
        <p:nvSpPr>
          <p:cNvPr id="26632" name="Text Box 8"/>
          <p:cNvSpPr txBox="1">
            <a:spLocks noChangeArrowheads="1"/>
          </p:cNvSpPr>
          <p:nvPr/>
        </p:nvSpPr>
        <p:spPr bwMode="auto">
          <a:xfrm>
            <a:off x="350838" y="4411663"/>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SA" sz="2400"/>
              <a:t> للسلع الكمالية     (</a:t>
            </a:r>
            <a:r>
              <a:rPr lang="en-US" sz="2400"/>
              <a:t>Luxurious Goods </a:t>
            </a:r>
            <a:r>
              <a:rPr lang="ar-SA" sz="2400"/>
              <a:t>): </a:t>
            </a:r>
            <a:r>
              <a:rPr lang="en-US" sz="2400"/>
              <a:t>E</a:t>
            </a:r>
            <a:r>
              <a:rPr lang="en-US" sz="2400" baseline="-25000"/>
              <a:t>i</a:t>
            </a:r>
            <a:r>
              <a:rPr lang="en-US" sz="2400"/>
              <a:t>&gt;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slide(fromBottom)">
                                      <p:cBhvr>
                                        <p:cTn id="7" dur="500"/>
                                        <p:tgtEl>
                                          <p:spTgt spid="2662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6627"/>
                                        </p:tgtEl>
                                        <p:attrNameLst>
                                          <p:attrName>style.visibility</p:attrName>
                                        </p:attrNameLst>
                                      </p:cBhvr>
                                      <p:to>
                                        <p:strVal val="visible"/>
                                      </p:to>
                                    </p:set>
                                    <p:anim calcmode="discrete" valueType="clr">
                                      <p:cBhvr override="childStyle">
                                        <p:cTn id="11" dur="80"/>
                                        <p:tgtEl>
                                          <p:spTgt spid="2662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6627"/>
                                        </p:tgtEl>
                                        <p:attrNameLst>
                                          <p:attrName>fillcolor</p:attrName>
                                        </p:attrNameLst>
                                      </p:cBhvr>
                                      <p:tavLst>
                                        <p:tav tm="0">
                                          <p:val>
                                            <p:clrVal>
                                              <a:schemeClr val="accent2"/>
                                            </p:clrVal>
                                          </p:val>
                                        </p:tav>
                                        <p:tav tm="50000">
                                          <p:val>
                                            <p:clrVal>
                                              <a:schemeClr val="hlink"/>
                                            </p:clrVal>
                                          </p:val>
                                        </p:tav>
                                      </p:tavLst>
                                    </p:anim>
                                    <p:set>
                                      <p:cBhvr>
                                        <p:cTn id="13" dur="80"/>
                                        <p:tgtEl>
                                          <p:spTgt spid="26627"/>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6629"/>
                                        </p:tgtEl>
                                        <p:attrNameLst>
                                          <p:attrName>style.visibility</p:attrName>
                                        </p:attrNameLst>
                                      </p:cBhvr>
                                      <p:to>
                                        <p:strVal val="visible"/>
                                      </p:to>
                                    </p:set>
                                    <p:animEffect transition="in" filter="slide(fromBottom)">
                                      <p:cBhvr>
                                        <p:cTn id="18" dur="500"/>
                                        <p:tgtEl>
                                          <p:spTgt spid="26629"/>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6628"/>
                                        </p:tgtEl>
                                        <p:attrNameLst>
                                          <p:attrName>style.visibility</p:attrName>
                                        </p:attrNameLst>
                                      </p:cBhvr>
                                      <p:to>
                                        <p:strVal val="visible"/>
                                      </p:to>
                                    </p:set>
                                    <p:anim calcmode="discrete" valueType="clr">
                                      <p:cBhvr override="childStyle">
                                        <p:cTn id="22" dur="80"/>
                                        <p:tgtEl>
                                          <p:spTgt spid="26628"/>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6628"/>
                                        </p:tgtEl>
                                        <p:attrNameLst>
                                          <p:attrName>fillcolor</p:attrName>
                                        </p:attrNameLst>
                                      </p:cBhvr>
                                      <p:tavLst>
                                        <p:tav tm="0">
                                          <p:val>
                                            <p:clrVal>
                                              <a:schemeClr val="accent2"/>
                                            </p:clrVal>
                                          </p:val>
                                        </p:tav>
                                        <p:tav tm="50000">
                                          <p:val>
                                            <p:clrVal>
                                              <a:schemeClr val="hlink"/>
                                            </p:clrVal>
                                          </p:val>
                                        </p:tav>
                                      </p:tavLst>
                                    </p:anim>
                                    <p:set>
                                      <p:cBhvr>
                                        <p:cTn id="24" dur="80"/>
                                        <p:tgtEl>
                                          <p:spTgt spid="26628"/>
                                        </p:tgtEl>
                                        <p:attrNameLst>
                                          <p:attrName>fill.type</p:attrName>
                                        </p:attrNameLst>
                                      </p:cBhvr>
                                      <p:to>
                                        <p:strVal val="solid"/>
                                      </p:to>
                                    </p:set>
                                  </p:childTnLst>
                                </p:cTn>
                              </p:par>
                            </p:childTnLst>
                          </p:cTn>
                        </p:par>
                        <p:par>
                          <p:cTn id="25" fill="hold">
                            <p:stCondLst>
                              <p:cond delay="182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26631"/>
                                        </p:tgtEl>
                                        <p:attrNameLst>
                                          <p:attrName>style.visibility</p:attrName>
                                        </p:attrNameLst>
                                      </p:cBhvr>
                                      <p:to>
                                        <p:strVal val="visible"/>
                                      </p:to>
                                    </p:set>
                                    <p:anim calcmode="discrete" valueType="clr">
                                      <p:cBhvr override="childStyle">
                                        <p:cTn id="28" dur="80"/>
                                        <p:tgtEl>
                                          <p:spTgt spid="26631"/>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6631"/>
                                        </p:tgtEl>
                                        <p:attrNameLst>
                                          <p:attrName>fillcolor</p:attrName>
                                        </p:attrNameLst>
                                      </p:cBhvr>
                                      <p:tavLst>
                                        <p:tav tm="0">
                                          <p:val>
                                            <p:clrVal>
                                              <a:schemeClr val="accent2"/>
                                            </p:clrVal>
                                          </p:val>
                                        </p:tav>
                                        <p:tav tm="50000">
                                          <p:val>
                                            <p:clrVal>
                                              <a:schemeClr val="hlink"/>
                                            </p:clrVal>
                                          </p:val>
                                        </p:tav>
                                      </p:tavLst>
                                    </p:anim>
                                    <p:set>
                                      <p:cBhvr>
                                        <p:cTn id="30" dur="80"/>
                                        <p:tgtEl>
                                          <p:spTgt spid="26631"/>
                                        </p:tgtEl>
                                        <p:attrNameLst>
                                          <p:attrName>fill.type</p:attrName>
                                        </p:attrNameLst>
                                      </p:cBhvr>
                                      <p:to>
                                        <p:strVal val="solid"/>
                                      </p:to>
                                    </p:set>
                                  </p:childTnLst>
                                </p:cTn>
                              </p:par>
                            </p:childTnLst>
                          </p:cTn>
                        </p:par>
                        <p:par>
                          <p:cTn id="31" fill="hold">
                            <p:stCondLst>
                              <p:cond delay="330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26632"/>
                                        </p:tgtEl>
                                        <p:attrNameLst>
                                          <p:attrName>style.visibility</p:attrName>
                                        </p:attrNameLst>
                                      </p:cBhvr>
                                      <p:to>
                                        <p:strVal val="visible"/>
                                      </p:to>
                                    </p:set>
                                    <p:anim calcmode="discrete" valueType="clr">
                                      <p:cBhvr override="childStyle">
                                        <p:cTn id="34" dur="80"/>
                                        <p:tgtEl>
                                          <p:spTgt spid="26632"/>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6632"/>
                                        </p:tgtEl>
                                        <p:attrNameLst>
                                          <p:attrName>fillcolor</p:attrName>
                                        </p:attrNameLst>
                                      </p:cBhvr>
                                      <p:tavLst>
                                        <p:tav tm="0">
                                          <p:val>
                                            <p:clrVal>
                                              <a:schemeClr val="accent2"/>
                                            </p:clrVal>
                                          </p:val>
                                        </p:tav>
                                        <p:tav tm="50000">
                                          <p:val>
                                            <p:clrVal>
                                              <a:schemeClr val="hlink"/>
                                            </p:clrVal>
                                          </p:val>
                                        </p:tav>
                                      </p:tavLst>
                                    </p:anim>
                                    <p:set>
                                      <p:cBhvr>
                                        <p:cTn id="36" dur="80"/>
                                        <p:tgtEl>
                                          <p:spTgt spid="2663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p:bldP spid="26628" grpId="0"/>
      <p:bldP spid="26629" grpId="0" animBg="1"/>
      <p:bldP spid="26631" grpId="0"/>
      <p:bldP spid="266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WordArt 2"/>
          <p:cNvSpPr>
            <a:spLocks noChangeArrowheads="1" noChangeShapeType="1" noTextEdit="1"/>
          </p:cNvSpPr>
          <p:nvPr/>
        </p:nvSpPr>
        <p:spPr bwMode="auto">
          <a:xfrm>
            <a:off x="3797301" y="165100"/>
            <a:ext cx="5721747" cy="9017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الدخلية عند نقطة على منحنى الطلب</a:t>
            </a:r>
          </a:p>
        </p:txBody>
      </p:sp>
      <p:sp>
        <p:nvSpPr>
          <p:cNvPr id="28675" name="WordArt 3"/>
          <p:cNvSpPr>
            <a:spLocks noChangeArrowheads="1" noChangeShapeType="1" noTextEdit="1"/>
          </p:cNvSpPr>
          <p:nvPr/>
        </p:nvSpPr>
        <p:spPr bwMode="auto">
          <a:xfrm>
            <a:off x="3938324" y="3248025"/>
            <a:ext cx="5721747" cy="9017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الدخلية بين نقطتين على منحنى الطلب</a:t>
            </a:r>
          </a:p>
        </p:txBody>
      </p:sp>
      <p:sp>
        <p:nvSpPr>
          <p:cNvPr id="28676" name="Rectangle 4"/>
          <p:cNvSpPr>
            <a:spLocks noChangeArrowheads="1"/>
          </p:cNvSpPr>
          <p:nvPr/>
        </p:nvSpPr>
        <p:spPr bwMode="auto">
          <a:xfrm>
            <a:off x="9721269" y="3034784"/>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28677" name="Object 5"/>
          <p:cNvGraphicFramePr>
            <a:graphicFrameLocks noChangeAspect="1"/>
          </p:cNvGraphicFramePr>
          <p:nvPr/>
        </p:nvGraphicFramePr>
        <p:xfrm>
          <a:off x="230453" y="1905000"/>
          <a:ext cx="9262798" cy="1143000"/>
        </p:xfrm>
        <a:graphic>
          <a:graphicData uri="http://schemas.openxmlformats.org/presentationml/2006/ole">
            <mc:AlternateContent xmlns:mc="http://schemas.openxmlformats.org/markup-compatibility/2006">
              <mc:Choice xmlns:v="urn:schemas-microsoft-com:vml" Requires="v">
                <p:oleObj spid="_x0000_s4102" name="Equation" r:id="rId4" imgW="3505200" imgH="419100" progId="Equation.3">
                  <p:embed/>
                </p:oleObj>
              </mc:Choice>
              <mc:Fallback>
                <p:oleObj name="Equation" r:id="rId4" imgW="3505200" imgH="4191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53" y="1905000"/>
                        <a:ext cx="9262798"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78" name="Rectangle 6"/>
          <p:cNvSpPr>
            <a:spLocks noChangeArrowheads="1"/>
          </p:cNvSpPr>
          <p:nvPr/>
        </p:nvSpPr>
        <p:spPr bwMode="auto">
          <a:xfrm>
            <a:off x="9721269" y="2996684"/>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28679" name="Object 7"/>
          <p:cNvGraphicFramePr>
            <a:graphicFrameLocks noChangeAspect="1"/>
          </p:cNvGraphicFramePr>
          <p:nvPr/>
        </p:nvGraphicFramePr>
        <p:xfrm>
          <a:off x="2141142" y="4557714"/>
          <a:ext cx="4922044" cy="1247775"/>
        </p:xfrm>
        <a:graphic>
          <a:graphicData uri="http://schemas.openxmlformats.org/presentationml/2006/ole">
            <mc:AlternateContent xmlns:mc="http://schemas.openxmlformats.org/markup-compatibility/2006">
              <mc:Choice xmlns:v="urn:schemas-microsoft-com:vml" Requires="v">
                <p:oleObj spid="_x0000_s4103" name="Equation" r:id="rId6" imgW="1803400" imgH="495300" progId="Equation.3">
                  <p:embed/>
                </p:oleObj>
              </mc:Choice>
              <mc:Fallback>
                <p:oleObj name="Equation" r:id="rId6" imgW="1803400" imgH="4953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41142" y="4557714"/>
                        <a:ext cx="4922044" cy="1247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80"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slide(fromBottom)">
                                      <p:cBhvr>
                                        <p:cTn id="7" dur="500"/>
                                        <p:tgtEl>
                                          <p:spTgt spid="28674"/>
                                        </p:tgtEl>
                                      </p:cBhvr>
                                    </p:animEffect>
                                  </p:childTnLst>
                                </p:cTn>
                              </p:par>
                            </p:childTnLst>
                          </p:cTn>
                        </p:par>
                        <p:par>
                          <p:cTn id="8" fill="hold">
                            <p:stCondLst>
                              <p:cond delay="500"/>
                            </p:stCondLst>
                            <p:childTnLst>
                              <p:par>
                                <p:cTn id="9" presetID="31" presetClass="entr" presetSubtype="0" fill="hold" nodeType="afterEffect">
                                  <p:stCondLst>
                                    <p:cond delay="0"/>
                                  </p:stCondLst>
                                  <p:iterate type="lt">
                                    <p:tmPct val="5000"/>
                                  </p:iterate>
                                  <p:childTnLst>
                                    <p:set>
                                      <p:cBhvr>
                                        <p:cTn id="10" dur="1" fill="hold">
                                          <p:stCondLst>
                                            <p:cond delay="0"/>
                                          </p:stCondLst>
                                        </p:cTn>
                                        <p:tgtEl>
                                          <p:spTgt spid="28677"/>
                                        </p:tgtEl>
                                        <p:attrNameLst>
                                          <p:attrName>style.visibility</p:attrName>
                                        </p:attrNameLst>
                                      </p:cBhvr>
                                      <p:to>
                                        <p:strVal val="visible"/>
                                      </p:to>
                                    </p:set>
                                    <p:anim calcmode="lin" valueType="num">
                                      <p:cBhvr>
                                        <p:cTn id="11" dur="1000" fill="hold"/>
                                        <p:tgtEl>
                                          <p:spTgt spid="28677"/>
                                        </p:tgtEl>
                                        <p:attrNameLst>
                                          <p:attrName>ppt_w</p:attrName>
                                        </p:attrNameLst>
                                      </p:cBhvr>
                                      <p:tavLst>
                                        <p:tav tm="0">
                                          <p:val>
                                            <p:fltVal val="0"/>
                                          </p:val>
                                        </p:tav>
                                        <p:tav tm="100000">
                                          <p:val>
                                            <p:strVal val="#ppt_w"/>
                                          </p:val>
                                        </p:tav>
                                      </p:tavLst>
                                    </p:anim>
                                    <p:anim calcmode="lin" valueType="num">
                                      <p:cBhvr>
                                        <p:cTn id="12" dur="1000" fill="hold"/>
                                        <p:tgtEl>
                                          <p:spTgt spid="28677"/>
                                        </p:tgtEl>
                                        <p:attrNameLst>
                                          <p:attrName>ppt_h</p:attrName>
                                        </p:attrNameLst>
                                      </p:cBhvr>
                                      <p:tavLst>
                                        <p:tav tm="0">
                                          <p:val>
                                            <p:fltVal val="0"/>
                                          </p:val>
                                        </p:tav>
                                        <p:tav tm="100000">
                                          <p:val>
                                            <p:strVal val="#ppt_h"/>
                                          </p:val>
                                        </p:tav>
                                      </p:tavLst>
                                    </p:anim>
                                    <p:anim calcmode="lin" valueType="num">
                                      <p:cBhvr>
                                        <p:cTn id="13" dur="1000" fill="hold"/>
                                        <p:tgtEl>
                                          <p:spTgt spid="28677"/>
                                        </p:tgtEl>
                                        <p:attrNameLst>
                                          <p:attrName>style.rotation</p:attrName>
                                        </p:attrNameLst>
                                      </p:cBhvr>
                                      <p:tavLst>
                                        <p:tav tm="0">
                                          <p:val>
                                            <p:fltVal val="90"/>
                                          </p:val>
                                        </p:tav>
                                        <p:tav tm="100000">
                                          <p:val>
                                            <p:fltVal val="0"/>
                                          </p:val>
                                        </p:tav>
                                      </p:tavLst>
                                    </p:anim>
                                    <p:animEffect transition="in" filter="fade">
                                      <p:cBhvr>
                                        <p:cTn id="14" dur="1000"/>
                                        <p:tgtEl>
                                          <p:spTgt spid="28677"/>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8675"/>
                                        </p:tgtEl>
                                        <p:attrNameLst>
                                          <p:attrName>style.visibility</p:attrName>
                                        </p:attrNameLst>
                                      </p:cBhvr>
                                      <p:to>
                                        <p:strVal val="visible"/>
                                      </p:to>
                                    </p:set>
                                    <p:animEffect transition="in" filter="slide(fromBottom)">
                                      <p:cBhvr>
                                        <p:cTn id="19" dur="500"/>
                                        <p:tgtEl>
                                          <p:spTgt spid="28675"/>
                                        </p:tgtEl>
                                      </p:cBhvr>
                                    </p:animEffect>
                                  </p:childTnLst>
                                </p:cTn>
                              </p:par>
                            </p:childTnLst>
                          </p:cTn>
                        </p:par>
                        <p:par>
                          <p:cTn id="20" fill="hold">
                            <p:stCondLst>
                              <p:cond delay="500"/>
                            </p:stCondLst>
                            <p:childTnLst>
                              <p:par>
                                <p:cTn id="21" presetID="31" presetClass="entr" presetSubtype="0" fill="hold" nodeType="afterEffect">
                                  <p:stCondLst>
                                    <p:cond delay="0"/>
                                  </p:stCondLst>
                                  <p:iterate type="lt">
                                    <p:tmPct val="5000"/>
                                  </p:iterate>
                                  <p:childTnLst>
                                    <p:set>
                                      <p:cBhvr>
                                        <p:cTn id="22" dur="1" fill="hold">
                                          <p:stCondLst>
                                            <p:cond delay="0"/>
                                          </p:stCondLst>
                                        </p:cTn>
                                        <p:tgtEl>
                                          <p:spTgt spid="28679"/>
                                        </p:tgtEl>
                                        <p:attrNameLst>
                                          <p:attrName>style.visibility</p:attrName>
                                        </p:attrNameLst>
                                      </p:cBhvr>
                                      <p:to>
                                        <p:strVal val="visible"/>
                                      </p:to>
                                    </p:set>
                                    <p:anim calcmode="lin" valueType="num">
                                      <p:cBhvr>
                                        <p:cTn id="23" dur="1000" fill="hold"/>
                                        <p:tgtEl>
                                          <p:spTgt spid="28679"/>
                                        </p:tgtEl>
                                        <p:attrNameLst>
                                          <p:attrName>ppt_w</p:attrName>
                                        </p:attrNameLst>
                                      </p:cBhvr>
                                      <p:tavLst>
                                        <p:tav tm="0">
                                          <p:val>
                                            <p:fltVal val="0"/>
                                          </p:val>
                                        </p:tav>
                                        <p:tav tm="100000">
                                          <p:val>
                                            <p:strVal val="#ppt_w"/>
                                          </p:val>
                                        </p:tav>
                                      </p:tavLst>
                                    </p:anim>
                                    <p:anim calcmode="lin" valueType="num">
                                      <p:cBhvr>
                                        <p:cTn id="24" dur="1000" fill="hold"/>
                                        <p:tgtEl>
                                          <p:spTgt spid="28679"/>
                                        </p:tgtEl>
                                        <p:attrNameLst>
                                          <p:attrName>ppt_h</p:attrName>
                                        </p:attrNameLst>
                                      </p:cBhvr>
                                      <p:tavLst>
                                        <p:tav tm="0">
                                          <p:val>
                                            <p:fltVal val="0"/>
                                          </p:val>
                                        </p:tav>
                                        <p:tav tm="100000">
                                          <p:val>
                                            <p:strVal val="#ppt_h"/>
                                          </p:val>
                                        </p:tav>
                                      </p:tavLst>
                                    </p:anim>
                                    <p:anim calcmode="lin" valueType="num">
                                      <p:cBhvr>
                                        <p:cTn id="25" dur="1000" fill="hold"/>
                                        <p:tgtEl>
                                          <p:spTgt spid="28679"/>
                                        </p:tgtEl>
                                        <p:attrNameLst>
                                          <p:attrName>style.rotation</p:attrName>
                                        </p:attrNameLst>
                                      </p:cBhvr>
                                      <p:tavLst>
                                        <p:tav tm="0">
                                          <p:val>
                                            <p:fltVal val="90"/>
                                          </p:val>
                                        </p:tav>
                                        <p:tav tm="100000">
                                          <p:val>
                                            <p:fltVal val="0"/>
                                          </p:val>
                                        </p:tav>
                                      </p:tavLst>
                                    </p:anim>
                                    <p:animEffect transition="in" filter="fade">
                                      <p:cBhvr>
                                        <p:cTn id="26" dur="1000"/>
                                        <p:tgtEl>
                                          <p:spTgt spid="28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WordArt 2"/>
          <p:cNvSpPr>
            <a:spLocks noChangeArrowheads="1" noChangeShapeType="1" noTextEdit="1"/>
          </p:cNvSpPr>
          <p:nvPr/>
        </p:nvSpPr>
        <p:spPr bwMode="auto">
          <a:xfrm>
            <a:off x="5283200" y="285750"/>
            <a:ext cx="4395788" cy="85725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السعرية المتقاطعة للطلب</a:t>
            </a:r>
          </a:p>
        </p:txBody>
      </p:sp>
      <p:sp>
        <p:nvSpPr>
          <p:cNvPr id="30723" name="WordArt 3"/>
          <p:cNvSpPr>
            <a:spLocks noChangeArrowheads="1" noChangeShapeType="1" noTextEdit="1"/>
          </p:cNvSpPr>
          <p:nvPr/>
        </p:nvSpPr>
        <p:spPr bwMode="auto">
          <a:xfrm>
            <a:off x="5186892" y="1557338"/>
            <a:ext cx="4509294" cy="720725"/>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المتقاطعة عند نقطة على منحنى الطلب</a:t>
            </a:r>
          </a:p>
        </p:txBody>
      </p:sp>
      <p:sp>
        <p:nvSpPr>
          <p:cNvPr id="30724" name="Rectangle 4"/>
          <p:cNvSpPr>
            <a:spLocks noChangeArrowheads="1"/>
          </p:cNvSpPr>
          <p:nvPr/>
        </p:nvSpPr>
        <p:spPr bwMode="auto">
          <a:xfrm>
            <a:off x="9721269" y="3010972"/>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30725" name="Object 5"/>
          <p:cNvGraphicFramePr>
            <a:graphicFrameLocks noChangeAspect="1"/>
          </p:cNvGraphicFramePr>
          <p:nvPr/>
        </p:nvGraphicFramePr>
        <p:xfrm>
          <a:off x="202936" y="2438401"/>
          <a:ext cx="9455415" cy="1235075"/>
        </p:xfrm>
        <a:graphic>
          <a:graphicData uri="http://schemas.openxmlformats.org/presentationml/2006/ole">
            <mc:AlternateContent xmlns:mc="http://schemas.openxmlformats.org/markup-compatibility/2006">
              <mc:Choice xmlns:v="urn:schemas-microsoft-com:vml" Requires="v">
                <p:oleObj spid="_x0000_s5126" name="Equation" r:id="rId4" imgW="4051300" imgH="469900" progId="Equation.3">
                  <p:embed/>
                </p:oleObj>
              </mc:Choice>
              <mc:Fallback>
                <p:oleObj name="Equation" r:id="rId4" imgW="4051300" imgH="4699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936" y="2438401"/>
                        <a:ext cx="9455415" cy="1235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6" name="WordArt 6"/>
          <p:cNvSpPr>
            <a:spLocks noChangeArrowheads="1" noChangeShapeType="1" noTextEdit="1"/>
          </p:cNvSpPr>
          <p:nvPr/>
        </p:nvSpPr>
        <p:spPr bwMode="auto">
          <a:xfrm>
            <a:off x="5186892" y="3789364"/>
            <a:ext cx="4509294" cy="720725"/>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السعرية المتقاطعة بين نقطتين</a:t>
            </a:r>
          </a:p>
        </p:txBody>
      </p:sp>
      <p:graphicFrame>
        <p:nvGraphicFramePr>
          <p:cNvPr id="30727" name="Object 7"/>
          <p:cNvGraphicFramePr>
            <a:graphicFrameLocks noChangeAspect="1"/>
          </p:cNvGraphicFramePr>
          <p:nvPr/>
        </p:nvGraphicFramePr>
        <p:xfrm>
          <a:off x="1337998" y="4778375"/>
          <a:ext cx="6891206" cy="1530350"/>
        </p:xfrm>
        <a:graphic>
          <a:graphicData uri="http://schemas.openxmlformats.org/presentationml/2006/ole">
            <mc:AlternateContent xmlns:mc="http://schemas.openxmlformats.org/markup-compatibility/2006">
              <mc:Choice xmlns:v="urn:schemas-microsoft-com:vml" Requires="v">
                <p:oleObj spid="_x0000_s5127" name="Equation" r:id="rId6" imgW="2260600" imgH="546100" progId="Equation.3">
                  <p:embed/>
                </p:oleObj>
              </mc:Choice>
              <mc:Fallback>
                <p:oleObj name="Equation" r:id="rId6" imgW="2260600" imgH="5461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7998" y="4778375"/>
                        <a:ext cx="6891206" cy="1530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8"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slide(fromBottom)">
                                      <p:cBhvr>
                                        <p:cTn id="7" dur="500"/>
                                        <p:tgtEl>
                                          <p:spTgt spid="30722"/>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0723"/>
                                        </p:tgtEl>
                                        <p:attrNameLst>
                                          <p:attrName>style.visibility</p:attrName>
                                        </p:attrNameLst>
                                      </p:cBhvr>
                                      <p:to>
                                        <p:strVal val="visible"/>
                                      </p:to>
                                    </p:set>
                                    <p:animEffect transition="in" filter="wipe(down)">
                                      <p:cBhvr>
                                        <p:cTn id="11" dur="580">
                                          <p:stCondLst>
                                            <p:cond delay="0"/>
                                          </p:stCondLst>
                                        </p:cTn>
                                        <p:tgtEl>
                                          <p:spTgt spid="30723"/>
                                        </p:tgtEl>
                                      </p:cBhvr>
                                    </p:animEffect>
                                    <p:anim calcmode="lin" valueType="num">
                                      <p:cBhvr>
                                        <p:cTn id="12" dur="1822" tmFilter="0,0; 0.14,0.36; 0.43,0.73; 0.71,0.91; 1.0,1.0">
                                          <p:stCondLst>
                                            <p:cond delay="0"/>
                                          </p:stCondLst>
                                        </p:cTn>
                                        <p:tgtEl>
                                          <p:spTgt spid="3072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2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2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2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23"/>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23"/>
                                        </p:tgtEl>
                                      </p:cBhvr>
                                      <p:to x="100000" y="60000"/>
                                    </p:animScale>
                                    <p:animScale>
                                      <p:cBhvr>
                                        <p:cTn id="18" dur="166" decel="50000">
                                          <p:stCondLst>
                                            <p:cond delay="676"/>
                                          </p:stCondLst>
                                        </p:cTn>
                                        <p:tgtEl>
                                          <p:spTgt spid="30723"/>
                                        </p:tgtEl>
                                      </p:cBhvr>
                                      <p:to x="100000" y="100000"/>
                                    </p:animScale>
                                    <p:animScale>
                                      <p:cBhvr>
                                        <p:cTn id="19" dur="26">
                                          <p:stCondLst>
                                            <p:cond delay="1312"/>
                                          </p:stCondLst>
                                        </p:cTn>
                                        <p:tgtEl>
                                          <p:spTgt spid="30723"/>
                                        </p:tgtEl>
                                      </p:cBhvr>
                                      <p:to x="100000" y="80000"/>
                                    </p:animScale>
                                    <p:animScale>
                                      <p:cBhvr>
                                        <p:cTn id="20" dur="166" decel="50000">
                                          <p:stCondLst>
                                            <p:cond delay="1338"/>
                                          </p:stCondLst>
                                        </p:cTn>
                                        <p:tgtEl>
                                          <p:spTgt spid="30723"/>
                                        </p:tgtEl>
                                      </p:cBhvr>
                                      <p:to x="100000" y="100000"/>
                                    </p:animScale>
                                    <p:animScale>
                                      <p:cBhvr>
                                        <p:cTn id="21" dur="26">
                                          <p:stCondLst>
                                            <p:cond delay="1642"/>
                                          </p:stCondLst>
                                        </p:cTn>
                                        <p:tgtEl>
                                          <p:spTgt spid="30723"/>
                                        </p:tgtEl>
                                      </p:cBhvr>
                                      <p:to x="100000" y="90000"/>
                                    </p:animScale>
                                    <p:animScale>
                                      <p:cBhvr>
                                        <p:cTn id="22" dur="166" decel="50000">
                                          <p:stCondLst>
                                            <p:cond delay="1668"/>
                                          </p:stCondLst>
                                        </p:cTn>
                                        <p:tgtEl>
                                          <p:spTgt spid="30723"/>
                                        </p:tgtEl>
                                      </p:cBhvr>
                                      <p:to x="100000" y="100000"/>
                                    </p:animScale>
                                    <p:animScale>
                                      <p:cBhvr>
                                        <p:cTn id="23" dur="26">
                                          <p:stCondLst>
                                            <p:cond delay="1808"/>
                                          </p:stCondLst>
                                        </p:cTn>
                                        <p:tgtEl>
                                          <p:spTgt spid="30723"/>
                                        </p:tgtEl>
                                      </p:cBhvr>
                                      <p:to x="100000" y="95000"/>
                                    </p:animScale>
                                    <p:animScale>
                                      <p:cBhvr>
                                        <p:cTn id="24" dur="166" decel="50000">
                                          <p:stCondLst>
                                            <p:cond delay="1834"/>
                                          </p:stCondLst>
                                        </p:cTn>
                                        <p:tgtEl>
                                          <p:spTgt spid="30723"/>
                                        </p:tgtEl>
                                      </p:cBhvr>
                                      <p:to x="100000" y="100000"/>
                                    </p:animScale>
                                  </p:childTnLst>
                                </p:cTn>
                              </p:par>
                            </p:childTnLst>
                          </p:cTn>
                        </p:par>
                        <p:par>
                          <p:cTn id="25" fill="hold">
                            <p:stCondLst>
                              <p:cond delay="2500"/>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30725"/>
                                        </p:tgtEl>
                                        <p:attrNameLst>
                                          <p:attrName>style.visibility</p:attrName>
                                        </p:attrNameLst>
                                      </p:cBhvr>
                                      <p:to>
                                        <p:strVal val="visible"/>
                                      </p:to>
                                    </p:set>
                                    <p:anim calcmode="lin" valueType="num">
                                      <p:cBhvr>
                                        <p:cTn id="28" dur="1000" fill="hold"/>
                                        <p:tgtEl>
                                          <p:spTgt spid="30725"/>
                                        </p:tgtEl>
                                        <p:attrNameLst>
                                          <p:attrName>ppt_w</p:attrName>
                                        </p:attrNameLst>
                                      </p:cBhvr>
                                      <p:tavLst>
                                        <p:tav tm="0">
                                          <p:val>
                                            <p:fltVal val="0"/>
                                          </p:val>
                                        </p:tav>
                                        <p:tav tm="100000">
                                          <p:val>
                                            <p:strVal val="#ppt_w"/>
                                          </p:val>
                                        </p:tav>
                                      </p:tavLst>
                                    </p:anim>
                                    <p:anim calcmode="lin" valueType="num">
                                      <p:cBhvr>
                                        <p:cTn id="29" dur="1000" fill="hold"/>
                                        <p:tgtEl>
                                          <p:spTgt spid="30725"/>
                                        </p:tgtEl>
                                        <p:attrNameLst>
                                          <p:attrName>ppt_h</p:attrName>
                                        </p:attrNameLst>
                                      </p:cBhvr>
                                      <p:tavLst>
                                        <p:tav tm="0">
                                          <p:val>
                                            <p:fltVal val="0"/>
                                          </p:val>
                                        </p:tav>
                                        <p:tav tm="100000">
                                          <p:val>
                                            <p:strVal val="#ppt_h"/>
                                          </p:val>
                                        </p:tav>
                                      </p:tavLst>
                                    </p:anim>
                                    <p:anim calcmode="lin" valueType="num">
                                      <p:cBhvr>
                                        <p:cTn id="30" dur="1000" fill="hold"/>
                                        <p:tgtEl>
                                          <p:spTgt spid="30725"/>
                                        </p:tgtEl>
                                        <p:attrNameLst>
                                          <p:attrName>style.rotation</p:attrName>
                                        </p:attrNameLst>
                                      </p:cBhvr>
                                      <p:tavLst>
                                        <p:tav tm="0">
                                          <p:val>
                                            <p:fltVal val="90"/>
                                          </p:val>
                                        </p:tav>
                                        <p:tav tm="100000">
                                          <p:val>
                                            <p:fltVal val="0"/>
                                          </p:val>
                                        </p:tav>
                                      </p:tavLst>
                                    </p:anim>
                                    <p:animEffect transition="in" filter="fade">
                                      <p:cBhvr>
                                        <p:cTn id="31" dur="1000"/>
                                        <p:tgtEl>
                                          <p:spTgt spid="30725"/>
                                        </p:tgtEl>
                                      </p:cBhvr>
                                    </p:animEffect>
                                  </p:childTnLst>
                                </p:cTn>
                              </p:par>
                            </p:childTnLst>
                          </p:cTn>
                        </p:par>
                        <p:par>
                          <p:cTn id="32" fill="hold">
                            <p:stCondLst>
                              <p:cond delay="3500"/>
                            </p:stCondLst>
                            <p:childTnLst>
                              <p:par>
                                <p:cTn id="33" presetID="26" presetClass="entr" presetSubtype="0" fill="hold" grpId="0" nodeType="afterEffect">
                                  <p:stCondLst>
                                    <p:cond delay="0"/>
                                  </p:stCondLst>
                                  <p:childTnLst>
                                    <p:set>
                                      <p:cBhvr>
                                        <p:cTn id="34" dur="1" fill="hold">
                                          <p:stCondLst>
                                            <p:cond delay="0"/>
                                          </p:stCondLst>
                                        </p:cTn>
                                        <p:tgtEl>
                                          <p:spTgt spid="30726"/>
                                        </p:tgtEl>
                                        <p:attrNameLst>
                                          <p:attrName>style.visibility</p:attrName>
                                        </p:attrNameLst>
                                      </p:cBhvr>
                                      <p:to>
                                        <p:strVal val="visible"/>
                                      </p:to>
                                    </p:set>
                                    <p:animEffect transition="in" filter="wipe(down)">
                                      <p:cBhvr>
                                        <p:cTn id="35" dur="580">
                                          <p:stCondLst>
                                            <p:cond delay="0"/>
                                          </p:stCondLst>
                                        </p:cTn>
                                        <p:tgtEl>
                                          <p:spTgt spid="30726"/>
                                        </p:tgtEl>
                                      </p:cBhvr>
                                    </p:animEffect>
                                    <p:anim calcmode="lin" valueType="num">
                                      <p:cBhvr>
                                        <p:cTn id="36" dur="1822" tmFilter="0,0; 0.14,0.36; 0.43,0.73; 0.71,0.91; 1.0,1.0">
                                          <p:stCondLst>
                                            <p:cond delay="0"/>
                                          </p:stCondLst>
                                        </p:cTn>
                                        <p:tgtEl>
                                          <p:spTgt spid="3072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072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072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072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0726"/>
                                        </p:tgtEl>
                                        <p:attrNameLst>
                                          <p:attrName>ppt_y</p:attrName>
                                        </p:attrNameLst>
                                      </p:cBhvr>
                                      <p:tavLst>
                                        <p:tav tm="0" fmla="#ppt_y-sin(pi*$)/81">
                                          <p:val>
                                            <p:fltVal val="0"/>
                                          </p:val>
                                        </p:tav>
                                        <p:tav tm="100000">
                                          <p:val>
                                            <p:fltVal val="1"/>
                                          </p:val>
                                        </p:tav>
                                      </p:tavLst>
                                    </p:anim>
                                    <p:animScale>
                                      <p:cBhvr>
                                        <p:cTn id="41" dur="26">
                                          <p:stCondLst>
                                            <p:cond delay="650"/>
                                          </p:stCondLst>
                                        </p:cTn>
                                        <p:tgtEl>
                                          <p:spTgt spid="30726"/>
                                        </p:tgtEl>
                                      </p:cBhvr>
                                      <p:to x="100000" y="60000"/>
                                    </p:animScale>
                                    <p:animScale>
                                      <p:cBhvr>
                                        <p:cTn id="42" dur="166" decel="50000">
                                          <p:stCondLst>
                                            <p:cond delay="676"/>
                                          </p:stCondLst>
                                        </p:cTn>
                                        <p:tgtEl>
                                          <p:spTgt spid="30726"/>
                                        </p:tgtEl>
                                      </p:cBhvr>
                                      <p:to x="100000" y="100000"/>
                                    </p:animScale>
                                    <p:animScale>
                                      <p:cBhvr>
                                        <p:cTn id="43" dur="26">
                                          <p:stCondLst>
                                            <p:cond delay="1312"/>
                                          </p:stCondLst>
                                        </p:cTn>
                                        <p:tgtEl>
                                          <p:spTgt spid="30726"/>
                                        </p:tgtEl>
                                      </p:cBhvr>
                                      <p:to x="100000" y="80000"/>
                                    </p:animScale>
                                    <p:animScale>
                                      <p:cBhvr>
                                        <p:cTn id="44" dur="166" decel="50000">
                                          <p:stCondLst>
                                            <p:cond delay="1338"/>
                                          </p:stCondLst>
                                        </p:cTn>
                                        <p:tgtEl>
                                          <p:spTgt spid="30726"/>
                                        </p:tgtEl>
                                      </p:cBhvr>
                                      <p:to x="100000" y="100000"/>
                                    </p:animScale>
                                    <p:animScale>
                                      <p:cBhvr>
                                        <p:cTn id="45" dur="26">
                                          <p:stCondLst>
                                            <p:cond delay="1642"/>
                                          </p:stCondLst>
                                        </p:cTn>
                                        <p:tgtEl>
                                          <p:spTgt spid="30726"/>
                                        </p:tgtEl>
                                      </p:cBhvr>
                                      <p:to x="100000" y="90000"/>
                                    </p:animScale>
                                    <p:animScale>
                                      <p:cBhvr>
                                        <p:cTn id="46" dur="166" decel="50000">
                                          <p:stCondLst>
                                            <p:cond delay="1668"/>
                                          </p:stCondLst>
                                        </p:cTn>
                                        <p:tgtEl>
                                          <p:spTgt spid="30726"/>
                                        </p:tgtEl>
                                      </p:cBhvr>
                                      <p:to x="100000" y="100000"/>
                                    </p:animScale>
                                    <p:animScale>
                                      <p:cBhvr>
                                        <p:cTn id="47" dur="26">
                                          <p:stCondLst>
                                            <p:cond delay="1808"/>
                                          </p:stCondLst>
                                        </p:cTn>
                                        <p:tgtEl>
                                          <p:spTgt spid="30726"/>
                                        </p:tgtEl>
                                      </p:cBhvr>
                                      <p:to x="100000" y="95000"/>
                                    </p:animScale>
                                    <p:animScale>
                                      <p:cBhvr>
                                        <p:cTn id="48" dur="166" decel="50000">
                                          <p:stCondLst>
                                            <p:cond delay="1834"/>
                                          </p:stCondLst>
                                        </p:cTn>
                                        <p:tgtEl>
                                          <p:spTgt spid="30726"/>
                                        </p:tgtEl>
                                      </p:cBhvr>
                                      <p:to x="100000" y="100000"/>
                                    </p:animScale>
                                  </p:childTnLst>
                                </p:cTn>
                              </p:par>
                            </p:childTnLst>
                          </p:cTn>
                        </p:par>
                        <p:par>
                          <p:cTn id="49" fill="hold">
                            <p:stCondLst>
                              <p:cond delay="5500"/>
                            </p:stCondLst>
                            <p:childTnLst>
                              <p:par>
                                <p:cTn id="50" presetID="31" presetClass="entr" presetSubtype="0" fill="hold" nodeType="afterEffect">
                                  <p:stCondLst>
                                    <p:cond delay="0"/>
                                  </p:stCondLst>
                                  <p:iterate type="lt">
                                    <p:tmPct val="5000"/>
                                  </p:iterate>
                                  <p:childTnLst>
                                    <p:set>
                                      <p:cBhvr>
                                        <p:cTn id="51" dur="1" fill="hold">
                                          <p:stCondLst>
                                            <p:cond delay="0"/>
                                          </p:stCondLst>
                                        </p:cTn>
                                        <p:tgtEl>
                                          <p:spTgt spid="30727"/>
                                        </p:tgtEl>
                                        <p:attrNameLst>
                                          <p:attrName>style.visibility</p:attrName>
                                        </p:attrNameLst>
                                      </p:cBhvr>
                                      <p:to>
                                        <p:strVal val="visible"/>
                                      </p:to>
                                    </p:set>
                                    <p:anim calcmode="lin" valueType="num">
                                      <p:cBhvr>
                                        <p:cTn id="52" dur="1000" fill="hold"/>
                                        <p:tgtEl>
                                          <p:spTgt spid="30727"/>
                                        </p:tgtEl>
                                        <p:attrNameLst>
                                          <p:attrName>ppt_w</p:attrName>
                                        </p:attrNameLst>
                                      </p:cBhvr>
                                      <p:tavLst>
                                        <p:tav tm="0">
                                          <p:val>
                                            <p:fltVal val="0"/>
                                          </p:val>
                                        </p:tav>
                                        <p:tav tm="100000">
                                          <p:val>
                                            <p:strVal val="#ppt_w"/>
                                          </p:val>
                                        </p:tav>
                                      </p:tavLst>
                                    </p:anim>
                                    <p:anim calcmode="lin" valueType="num">
                                      <p:cBhvr>
                                        <p:cTn id="53" dur="1000" fill="hold"/>
                                        <p:tgtEl>
                                          <p:spTgt spid="30727"/>
                                        </p:tgtEl>
                                        <p:attrNameLst>
                                          <p:attrName>ppt_h</p:attrName>
                                        </p:attrNameLst>
                                      </p:cBhvr>
                                      <p:tavLst>
                                        <p:tav tm="0">
                                          <p:val>
                                            <p:fltVal val="0"/>
                                          </p:val>
                                        </p:tav>
                                        <p:tav tm="100000">
                                          <p:val>
                                            <p:strVal val="#ppt_h"/>
                                          </p:val>
                                        </p:tav>
                                      </p:tavLst>
                                    </p:anim>
                                    <p:anim calcmode="lin" valueType="num">
                                      <p:cBhvr>
                                        <p:cTn id="54" dur="1000" fill="hold"/>
                                        <p:tgtEl>
                                          <p:spTgt spid="30727"/>
                                        </p:tgtEl>
                                        <p:attrNameLst>
                                          <p:attrName>style.rotation</p:attrName>
                                        </p:attrNameLst>
                                      </p:cBhvr>
                                      <p:tavLst>
                                        <p:tav tm="0">
                                          <p:val>
                                            <p:fltVal val="90"/>
                                          </p:val>
                                        </p:tav>
                                        <p:tav tm="100000">
                                          <p:val>
                                            <p:fltVal val="0"/>
                                          </p:val>
                                        </p:tav>
                                      </p:tavLst>
                                    </p:anim>
                                    <p:animEffect transition="in" filter="fade">
                                      <p:cBhvr>
                                        <p:cTn id="55" dur="10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p:bldP spid="30723" grpId="0" animBg="1"/>
      <p:bldP spid="307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WordArt 2"/>
          <p:cNvSpPr>
            <a:spLocks noChangeArrowheads="1" noChangeShapeType="1" noTextEdit="1"/>
          </p:cNvSpPr>
          <p:nvPr/>
        </p:nvSpPr>
        <p:spPr bwMode="auto">
          <a:xfrm>
            <a:off x="5283200" y="276226"/>
            <a:ext cx="4395788" cy="942975"/>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السعرية للعرض</a:t>
            </a:r>
          </a:p>
        </p:txBody>
      </p:sp>
      <p:sp>
        <p:nvSpPr>
          <p:cNvPr id="32771" name="WordArt 3"/>
          <p:cNvSpPr>
            <a:spLocks noChangeArrowheads="1" noChangeShapeType="1" noTextEdit="1"/>
          </p:cNvSpPr>
          <p:nvPr/>
        </p:nvSpPr>
        <p:spPr bwMode="auto">
          <a:xfrm>
            <a:off x="5186892" y="1493838"/>
            <a:ext cx="4509294" cy="792162"/>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السعرية للعرض عند النقطة</a:t>
            </a:r>
          </a:p>
        </p:txBody>
      </p:sp>
      <p:sp>
        <p:nvSpPr>
          <p:cNvPr id="32772" name="Rectangle 4"/>
          <p:cNvSpPr>
            <a:spLocks noChangeArrowheads="1"/>
          </p:cNvSpPr>
          <p:nvPr/>
        </p:nvSpPr>
        <p:spPr bwMode="auto">
          <a:xfrm>
            <a:off x="9721269" y="2839522"/>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32773" name="Object 5"/>
          <p:cNvGraphicFramePr>
            <a:graphicFrameLocks noChangeAspect="1"/>
          </p:cNvGraphicFramePr>
          <p:nvPr/>
        </p:nvGraphicFramePr>
        <p:xfrm>
          <a:off x="1129904" y="1981200"/>
          <a:ext cx="7582561" cy="1735138"/>
        </p:xfrm>
        <a:graphic>
          <a:graphicData uri="http://schemas.openxmlformats.org/presentationml/2006/ole">
            <mc:AlternateContent xmlns:mc="http://schemas.openxmlformats.org/markup-compatibility/2006">
              <mc:Choice xmlns:v="urn:schemas-microsoft-com:vml" Requires="v">
                <p:oleObj spid="_x0000_s6150" name="Equation" r:id="rId4" imgW="3543300" imgH="812800" progId="Equation.3">
                  <p:embed/>
                </p:oleObj>
              </mc:Choice>
              <mc:Fallback>
                <p:oleObj name="Equation" r:id="rId4" imgW="3543300" imgH="8128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9904" y="1981200"/>
                        <a:ext cx="7582561" cy="1735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4" name="WordArt 6"/>
          <p:cNvSpPr>
            <a:spLocks noChangeArrowheads="1" noChangeShapeType="1" noTextEdit="1"/>
          </p:cNvSpPr>
          <p:nvPr/>
        </p:nvSpPr>
        <p:spPr bwMode="auto">
          <a:xfrm>
            <a:off x="5200650" y="3475038"/>
            <a:ext cx="4509294" cy="792162"/>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المرونة السعرية للعرض بين نقطتين</a:t>
            </a:r>
          </a:p>
        </p:txBody>
      </p:sp>
      <p:sp>
        <p:nvSpPr>
          <p:cNvPr id="32775" name="Rectangle 7"/>
          <p:cNvSpPr>
            <a:spLocks noChangeArrowheads="1"/>
          </p:cNvSpPr>
          <p:nvPr/>
        </p:nvSpPr>
        <p:spPr bwMode="auto">
          <a:xfrm>
            <a:off x="9721269" y="2658547"/>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32776" name="Object 8"/>
          <p:cNvGraphicFramePr>
            <a:graphicFrameLocks noChangeAspect="1"/>
          </p:cNvGraphicFramePr>
          <p:nvPr/>
        </p:nvGraphicFramePr>
        <p:xfrm>
          <a:off x="457200" y="3733800"/>
          <a:ext cx="8294556" cy="2667000"/>
        </p:xfrm>
        <a:graphic>
          <a:graphicData uri="http://schemas.openxmlformats.org/presentationml/2006/ole">
            <mc:AlternateContent xmlns:mc="http://schemas.openxmlformats.org/markup-compatibility/2006">
              <mc:Choice xmlns:v="urn:schemas-microsoft-com:vml" Requires="v">
                <p:oleObj spid="_x0000_s6151" name="Equation" r:id="rId6" imgW="3695700" imgH="1168400" progId="Equation.3">
                  <p:embed/>
                </p:oleObj>
              </mc:Choice>
              <mc:Fallback>
                <p:oleObj name="Equation" r:id="rId6" imgW="3695700" imgH="11684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733800"/>
                        <a:ext cx="8294556"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7"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slide(fromBottom)">
                                      <p:cBhvr>
                                        <p:cTn id="7" dur="500"/>
                                        <p:tgtEl>
                                          <p:spTgt spid="32770"/>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2771"/>
                                        </p:tgtEl>
                                        <p:attrNameLst>
                                          <p:attrName>style.visibility</p:attrName>
                                        </p:attrNameLst>
                                      </p:cBhvr>
                                      <p:to>
                                        <p:strVal val="visible"/>
                                      </p:to>
                                    </p:set>
                                    <p:animEffect transition="in" filter="wipe(down)">
                                      <p:cBhvr>
                                        <p:cTn id="11" dur="580">
                                          <p:stCondLst>
                                            <p:cond delay="0"/>
                                          </p:stCondLst>
                                        </p:cTn>
                                        <p:tgtEl>
                                          <p:spTgt spid="32771"/>
                                        </p:tgtEl>
                                      </p:cBhvr>
                                    </p:animEffect>
                                    <p:anim calcmode="lin" valueType="num">
                                      <p:cBhvr>
                                        <p:cTn id="12" dur="1822" tmFilter="0,0; 0.14,0.36; 0.43,0.73; 0.71,0.91; 1.0,1.0">
                                          <p:stCondLst>
                                            <p:cond delay="0"/>
                                          </p:stCondLst>
                                        </p:cTn>
                                        <p:tgtEl>
                                          <p:spTgt spid="32771"/>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2771"/>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2771"/>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2771"/>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2771"/>
                                        </p:tgtEl>
                                        <p:attrNameLst>
                                          <p:attrName>ppt_y</p:attrName>
                                        </p:attrNameLst>
                                      </p:cBhvr>
                                      <p:tavLst>
                                        <p:tav tm="0" fmla="#ppt_y-sin(pi*$)/81">
                                          <p:val>
                                            <p:fltVal val="0"/>
                                          </p:val>
                                        </p:tav>
                                        <p:tav tm="100000">
                                          <p:val>
                                            <p:fltVal val="1"/>
                                          </p:val>
                                        </p:tav>
                                      </p:tavLst>
                                    </p:anim>
                                    <p:animScale>
                                      <p:cBhvr>
                                        <p:cTn id="17" dur="26">
                                          <p:stCondLst>
                                            <p:cond delay="650"/>
                                          </p:stCondLst>
                                        </p:cTn>
                                        <p:tgtEl>
                                          <p:spTgt spid="32771"/>
                                        </p:tgtEl>
                                      </p:cBhvr>
                                      <p:to x="100000" y="60000"/>
                                    </p:animScale>
                                    <p:animScale>
                                      <p:cBhvr>
                                        <p:cTn id="18" dur="166" decel="50000">
                                          <p:stCondLst>
                                            <p:cond delay="676"/>
                                          </p:stCondLst>
                                        </p:cTn>
                                        <p:tgtEl>
                                          <p:spTgt spid="32771"/>
                                        </p:tgtEl>
                                      </p:cBhvr>
                                      <p:to x="100000" y="100000"/>
                                    </p:animScale>
                                    <p:animScale>
                                      <p:cBhvr>
                                        <p:cTn id="19" dur="26">
                                          <p:stCondLst>
                                            <p:cond delay="1312"/>
                                          </p:stCondLst>
                                        </p:cTn>
                                        <p:tgtEl>
                                          <p:spTgt spid="32771"/>
                                        </p:tgtEl>
                                      </p:cBhvr>
                                      <p:to x="100000" y="80000"/>
                                    </p:animScale>
                                    <p:animScale>
                                      <p:cBhvr>
                                        <p:cTn id="20" dur="166" decel="50000">
                                          <p:stCondLst>
                                            <p:cond delay="1338"/>
                                          </p:stCondLst>
                                        </p:cTn>
                                        <p:tgtEl>
                                          <p:spTgt spid="32771"/>
                                        </p:tgtEl>
                                      </p:cBhvr>
                                      <p:to x="100000" y="100000"/>
                                    </p:animScale>
                                    <p:animScale>
                                      <p:cBhvr>
                                        <p:cTn id="21" dur="26">
                                          <p:stCondLst>
                                            <p:cond delay="1642"/>
                                          </p:stCondLst>
                                        </p:cTn>
                                        <p:tgtEl>
                                          <p:spTgt spid="32771"/>
                                        </p:tgtEl>
                                      </p:cBhvr>
                                      <p:to x="100000" y="90000"/>
                                    </p:animScale>
                                    <p:animScale>
                                      <p:cBhvr>
                                        <p:cTn id="22" dur="166" decel="50000">
                                          <p:stCondLst>
                                            <p:cond delay="1668"/>
                                          </p:stCondLst>
                                        </p:cTn>
                                        <p:tgtEl>
                                          <p:spTgt spid="32771"/>
                                        </p:tgtEl>
                                      </p:cBhvr>
                                      <p:to x="100000" y="100000"/>
                                    </p:animScale>
                                    <p:animScale>
                                      <p:cBhvr>
                                        <p:cTn id="23" dur="26">
                                          <p:stCondLst>
                                            <p:cond delay="1808"/>
                                          </p:stCondLst>
                                        </p:cTn>
                                        <p:tgtEl>
                                          <p:spTgt spid="32771"/>
                                        </p:tgtEl>
                                      </p:cBhvr>
                                      <p:to x="100000" y="95000"/>
                                    </p:animScale>
                                    <p:animScale>
                                      <p:cBhvr>
                                        <p:cTn id="24" dur="166" decel="50000">
                                          <p:stCondLst>
                                            <p:cond delay="1834"/>
                                          </p:stCondLst>
                                        </p:cTn>
                                        <p:tgtEl>
                                          <p:spTgt spid="32771"/>
                                        </p:tgtEl>
                                      </p:cBhvr>
                                      <p:to x="100000" y="100000"/>
                                    </p:animScale>
                                  </p:childTnLst>
                                </p:cTn>
                              </p:par>
                            </p:childTnLst>
                          </p:cTn>
                        </p:par>
                        <p:par>
                          <p:cTn id="25" fill="hold">
                            <p:stCondLst>
                              <p:cond delay="2500"/>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32773"/>
                                        </p:tgtEl>
                                        <p:attrNameLst>
                                          <p:attrName>style.visibility</p:attrName>
                                        </p:attrNameLst>
                                      </p:cBhvr>
                                      <p:to>
                                        <p:strVal val="visible"/>
                                      </p:to>
                                    </p:set>
                                    <p:anim calcmode="lin" valueType="num">
                                      <p:cBhvr>
                                        <p:cTn id="28" dur="1000" fill="hold"/>
                                        <p:tgtEl>
                                          <p:spTgt spid="32773"/>
                                        </p:tgtEl>
                                        <p:attrNameLst>
                                          <p:attrName>ppt_w</p:attrName>
                                        </p:attrNameLst>
                                      </p:cBhvr>
                                      <p:tavLst>
                                        <p:tav tm="0">
                                          <p:val>
                                            <p:fltVal val="0"/>
                                          </p:val>
                                        </p:tav>
                                        <p:tav tm="100000">
                                          <p:val>
                                            <p:strVal val="#ppt_w"/>
                                          </p:val>
                                        </p:tav>
                                      </p:tavLst>
                                    </p:anim>
                                    <p:anim calcmode="lin" valueType="num">
                                      <p:cBhvr>
                                        <p:cTn id="29" dur="1000" fill="hold"/>
                                        <p:tgtEl>
                                          <p:spTgt spid="32773"/>
                                        </p:tgtEl>
                                        <p:attrNameLst>
                                          <p:attrName>ppt_h</p:attrName>
                                        </p:attrNameLst>
                                      </p:cBhvr>
                                      <p:tavLst>
                                        <p:tav tm="0">
                                          <p:val>
                                            <p:fltVal val="0"/>
                                          </p:val>
                                        </p:tav>
                                        <p:tav tm="100000">
                                          <p:val>
                                            <p:strVal val="#ppt_h"/>
                                          </p:val>
                                        </p:tav>
                                      </p:tavLst>
                                    </p:anim>
                                    <p:anim calcmode="lin" valueType="num">
                                      <p:cBhvr>
                                        <p:cTn id="30" dur="1000" fill="hold"/>
                                        <p:tgtEl>
                                          <p:spTgt spid="32773"/>
                                        </p:tgtEl>
                                        <p:attrNameLst>
                                          <p:attrName>style.rotation</p:attrName>
                                        </p:attrNameLst>
                                      </p:cBhvr>
                                      <p:tavLst>
                                        <p:tav tm="0">
                                          <p:val>
                                            <p:fltVal val="90"/>
                                          </p:val>
                                        </p:tav>
                                        <p:tav tm="100000">
                                          <p:val>
                                            <p:fltVal val="0"/>
                                          </p:val>
                                        </p:tav>
                                      </p:tavLst>
                                    </p:anim>
                                    <p:animEffect transition="in" filter="fade">
                                      <p:cBhvr>
                                        <p:cTn id="31" dur="1000"/>
                                        <p:tgtEl>
                                          <p:spTgt spid="32773"/>
                                        </p:tgtEl>
                                      </p:cBhvr>
                                    </p:animEffect>
                                  </p:childTnLst>
                                </p:cTn>
                              </p:par>
                            </p:childTnLst>
                          </p:cTn>
                        </p:par>
                        <p:par>
                          <p:cTn id="32" fill="hold">
                            <p:stCondLst>
                              <p:cond delay="3500"/>
                            </p:stCondLst>
                            <p:childTnLst>
                              <p:par>
                                <p:cTn id="33" presetID="26" presetClass="entr" presetSubtype="0" fill="hold" grpId="0" nodeType="afterEffect">
                                  <p:stCondLst>
                                    <p:cond delay="0"/>
                                  </p:stCondLst>
                                  <p:childTnLst>
                                    <p:set>
                                      <p:cBhvr>
                                        <p:cTn id="34" dur="1" fill="hold">
                                          <p:stCondLst>
                                            <p:cond delay="0"/>
                                          </p:stCondLst>
                                        </p:cTn>
                                        <p:tgtEl>
                                          <p:spTgt spid="32774"/>
                                        </p:tgtEl>
                                        <p:attrNameLst>
                                          <p:attrName>style.visibility</p:attrName>
                                        </p:attrNameLst>
                                      </p:cBhvr>
                                      <p:to>
                                        <p:strVal val="visible"/>
                                      </p:to>
                                    </p:set>
                                    <p:animEffect transition="in" filter="wipe(down)">
                                      <p:cBhvr>
                                        <p:cTn id="35" dur="580">
                                          <p:stCondLst>
                                            <p:cond delay="0"/>
                                          </p:stCondLst>
                                        </p:cTn>
                                        <p:tgtEl>
                                          <p:spTgt spid="32774"/>
                                        </p:tgtEl>
                                      </p:cBhvr>
                                    </p:animEffect>
                                    <p:anim calcmode="lin" valueType="num">
                                      <p:cBhvr>
                                        <p:cTn id="36" dur="1822" tmFilter="0,0; 0.14,0.36; 0.43,0.73; 0.71,0.91; 1.0,1.0">
                                          <p:stCondLst>
                                            <p:cond delay="0"/>
                                          </p:stCondLst>
                                        </p:cTn>
                                        <p:tgtEl>
                                          <p:spTgt spid="32774"/>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2774"/>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2774"/>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2774"/>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2774"/>
                                        </p:tgtEl>
                                        <p:attrNameLst>
                                          <p:attrName>ppt_y</p:attrName>
                                        </p:attrNameLst>
                                      </p:cBhvr>
                                      <p:tavLst>
                                        <p:tav tm="0" fmla="#ppt_y-sin(pi*$)/81">
                                          <p:val>
                                            <p:fltVal val="0"/>
                                          </p:val>
                                        </p:tav>
                                        <p:tav tm="100000">
                                          <p:val>
                                            <p:fltVal val="1"/>
                                          </p:val>
                                        </p:tav>
                                      </p:tavLst>
                                    </p:anim>
                                    <p:animScale>
                                      <p:cBhvr>
                                        <p:cTn id="41" dur="26">
                                          <p:stCondLst>
                                            <p:cond delay="650"/>
                                          </p:stCondLst>
                                        </p:cTn>
                                        <p:tgtEl>
                                          <p:spTgt spid="32774"/>
                                        </p:tgtEl>
                                      </p:cBhvr>
                                      <p:to x="100000" y="60000"/>
                                    </p:animScale>
                                    <p:animScale>
                                      <p:cBhvr>
                                        <p:cTn id="42" dur="166" decel="50000">
                                          <p:stCondLst>
                                            <p:cond delay="676"/>
                                          </p:stCondLst>
                                        </p:cTn>
                                        <p:tgtEl>
                                          <p:spTgt spid="32774"/>
                                        </p:tgtEl>
                                      </p:cBhvr>
                                      <p:to x="100000" y="100000"/>
                                    </p:animScale>
                                    <p:animScale>
                                      <p:cBhvr>
                                        <p:cTn id="43" dur="26">
                                          <p:stCondLst>
                                            <p:cond delay="1312"/>
                                          </p:stCondLst>
                                        </p:cTn>
                                        <p:tgtEl>
                                          <p:spTgt spid="32774"/>
                                        </p:tgtEl>
                                      </p:cBhvr>
                                      <p:to x="100000" y="80000"/>
                                    </p:animScale>
                                    <p:animScale>
                                      <p:cBhvr>
                                        <p:cTn id="44" dur="166" decel="50000">
                                          <p:stCondLst>
                                            <p:cond delay="1338"/>
                                          </p:stCondLst>
                                        </p:cTn>
                                        <p:tgtEl>
                                          <p:spTgt spid="32774"/>
                                        </p:tgtEl>
                                      </p:cBhvr>
                                      <p:to x="100000" y="100000"/>
                                    </p:animScale>
                                    <p:animScale>
                                      <p:cBhvr>
                                        <p:cTn id="45" dur="26">
                                          <p:stCondLst>
                                            <p:cond delay="1642"/>
                                          </p:stCondLst>
                                        </p:cTn>
                                        <p:tgtEl>
                                          <p:spTgt spid="32774"/>
                                        </p:tgtEl>
                                      </p:cBhvr>
                                      <p:to x="100000" y="90000"/>
                                    </p:animScale>
                                    <p:animScale>
                                      <p:cBhvr>
                                        <p:cTn id="46" dur="166" decel="50000">
                                          <p:stCondLst>
                                            <p:cond delay="1668"/>
                                          </p:stCondLst>
                                        </p:cTn>
                                        <p:tgtEl>
                                          <p:spTgt spid="32774"/>
                                        </p:tgtEl>
                                      </p:cBhvr>
                                      <p:to x="100000" y="100000"/>
                                    </p:animScale>
                                    <p:animScale>
                                      <p:cBhvr>
                                        <p:cTn id="47" dur="26">
                                          <p:stCondLst>
                                            <p:cond delay="1808"/>
                                          </p:stCondLst>
                                        </p:cTn>
                                        <p:tgtEl>
                                          <p:spTgt spid="32774"/>
                                        </p:tgtEl>
                                      </p:cBhvr>
                                      <p:to x="100000" y="95000"/>
                                    </p:animScale>
                                    <p:animScale>
                                      <p:cBhvr>
                                        <p:cTn id="48" dur="166" decel="50000">
                                          <p:stCondLst>
                                            <p:cond delay="1834"/>
                                          </p:stCondLst>
                                        </p:cTn>
                                        <p:tgtEl>
                                          <p:spTgt spid="32774"/>
                                        </p:tgtEl>
                                      </p:cBhvr>
                                      <p:to x="100000" y="100000"/>
                                    </p:animScale>
                                  </p:childTnLst>
                                </p:cTn>
                              </p:par>
                            </p:childTnLst>
                          </p:cTn>
                        </p:par>
                        <p:par>
                          <p:cTn id="49" fill="hold">
                            <p:stCondLst>
                              <p:cond delay="5500"/>
                            </p:stCondLst>
                            <p:childTnLst>
                              <p:par>
                                <p:cTn id="50" presetID="31" presetClass="entr" presetSubtype="0" fill="hold" nodeType="afterEffect">
                                  <p:stCondLst>
                                    <p:cond delay="0"/>
                                  </p:stCondLst>
                                  <p:iterate type="lt">
                                    <p:tmPct val="5000"/>
                                  </p:iterate>
                                  <p:childTnLst>
                                    <p:set>
                                      <p:cBhvr>
                                        <p:cTn id="51" dur="1" fill="hold">
                                          <p:stCondLst>
                                            <p:cond delay="0"/>
                                          </p:stCondLst>
                                        </p:cTn>
                                        <p:tgtEl>
                                          <p:spTgt spid="32776"/>
                                        </p:tgtEl>
                                        <p:attrNameLst>
                                          <p:attrName>style.visibility</p:attrName>
                                        </p:attrNameLst>
                                      </p:cBhvr>
                                      <p:to>
                                        <p:strVal val="visible"/>
                                      </p:to>
                                    </p:set>
                                    <p:anim calcmode="lin" valueType="num">
                                      <p:cBhvr>
                                        <p:cTn id="52" dur="1000" fill="hold"/>
                                        <p:tgtEl>
                                          <p:spTgt spid="32776"/>
                                        </p:tgtEl>
                                        <p:attrNameLst>
                                          <p:attrName>ppt_w</p:attrName>
                                        </p:attrNameLst>
                                      </p:cBhvr>
                                      <p:tavLst>
                                        <p:tav tm="0">
                                          <p:val>
                                            <p:fltVal val="0"/>
                                          </p:val>
                                        </p:tav>
                                        <p:tav tm="100000">
                                          <p:val>
                                            <p:strVal val="#ppt_w"/>
                                          </p:val>
                                        </p:tav>
                                      </p:tavLst>
                                    </p:anim>
                                    <p:anim calcmode="lin" valueType="num">
                                      <p:cBhvr>
                                        <p:cTn id="53" dur="1000" fill="hold"/>
                                        <p:tgtEl>
                                          <p:spTgt spid="32776"/>
                                        </p:tgtEl>
                                        <p:attrNameLst>
                                          <p:attrName>ppt_h</p:attrName>
                                        </p:attrNameLst>
                                      </p:cBhvr>
                                      <p:tavLst>
                                        <p:tav tm="0">
                                          <p:val>
                                            <p:fltVal val="0"/>
                                          </p:val>
                                        </p:tav>
                                        <p:tav tm="100000">
                                          <p:val>
                                            <p:strVal val="#ppt_h"/>
                                          </p:val>
                                        </p:tav>
                                      </p:tavLst>
                                    </p:anim>
                                    <p:anim calcmode="lin" valueType="num">
                                      <p:cBhvr>
                                        <p:cTn id="54" dur="1000" fill="hold"/>
                                        <p:tgtEl>
                                          <p:spTgt spid="32776"/>
                                        </p:tgtEl>
                                        <p:attrNameLst>
                                          <p:attrName>style.rotation</p:attrName>
                                        </p:attrNameLst>
                                      </p:cBhvr>
                                      <p:tavLst>
                                        <p:tav tm="0">
                                          <p:val>
                                            <p:fltVal val="90"/>
                                          </p:val>
                                        </p:tav>
                                        <p:tav tm="100000">
                                          <p:val>
                                            <p:fltVal val="0"/>
                                          </p:val>
                                        </p:tav>
                                      </p:tavLst>
                                    </p:anim>
                                    <p:animEffect transition="in" filter="fade">
                                      <p:cBhvr>
                                        <p:cTn id="55" dur="1000"/>
                                        <p:tgtEl>
                                          <p:spTgt spid="3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WordArt 2"/>
          <p:cNvSpPr>
            <a:spLocks noChangeArrowheads="1" noChangeShapeType="1" noTextEdit="1"/>
          </p:cNvSpPr>
          <p:nvPr/>
        </p:nvSpPr>
        <p:spPr bwMode="auto">
          <a:xfrm>
            <a:off x="3962401" y="152400"/>
            <a:ext cx="5644356" cy="685800"/>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منحنيات العرض ذات المرونة الثابتة</a:t>
            </a:r>
          </a:p>
        </p:txBody>
      </p:sp>
      <p:sp>
        <p:nvSpPr>
          <p:cNvPr id="34819" name="Text Box 3"/>
          <p:cNvSpPr txBox="1">
            <a:spLocks noChangeArrowheads="1"/>
          </p:cNvSpPr>
          <p:nvPr/>
        </p:nvSpPr>
        <p:spPr bwMode="auto">
          <a:xfrm>
            <a:off x="429948" y="105251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هناك ثلاث حالات لمنحنيات العرض التي لا تتغير المرونة السعرية على طولها. وهي كما يصورها </a:t>
            </a:r>
            <a:r>
              <a:rPr lang="ar-BH" sz="2400" b="1">
                <a:solidFill>
                  <a:srgbClr val="FD0903"/>
                </a:solidFill>
                <a:hlinkClick r:id="rId3" action="ppaction://hlinksldjump"/>
              </a:rPr>
              <a:t>الشكل (</a:t>
            </a:r>
            <a:r>
              <a:rPr lang="en-US" sz="2400" b="1">
                <a:solidFill>
                  <a:srgbClr val="FD0903"/>
                </a:solidFill>
                <a:hlinkClick r:id="rId3" action="ppaction://hlinksldjump"/>
              </a:rPr>
              <a:t>5</a:t>
            </a:r>
            <a:r>
              <a:rPr lang="ar-BH" sz="2400" b="1">
                <a:solidFill>
                  <a:srgbClr val="FD0903"/>
                </a:solidFill>
                <a:hlinkClick r:id="rId3" action="ppaction://hlinksldjump"/>
              </a:rPr>
              <a:t>-6)</a:t>
            </a:r>
            <a:r>
              <a:rPr lang="ar-BH" sz="2400"/>
              <a:t> :</a:t>
            </a:r>
            <a:endParaRPr lang="fr-MA" sz="2400"/>
          </a:p>
        </p:txBody>
      </p:sp>
      <p:sp>
        <p:nvSpPr>
          <p:cNvPr id="34820" name="WordArt 4"/>
          <p:cNvSpPr>
            <a:spLocks noChangeArrowheads="1" noChangeShapeType="1" noTextEdit="1"/>
          </p:cNvSpPr>
          <p:nvPr/>
        </p:nvSpPr>
        <p:spPr bwMode="auto">
          <a:xfrm>
            <a:off x="6471577" y="3284538"/>
            <a:ext cx="3104223" cy="677862"/>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منحنى العرض تام المرونة</a:t>
            </a:r>
          </a:p>
        </p:txBody>
      </p:sp>
      <p:sp>
        <p:nvSpPr>
          <p:cNvPr id="34821" name="WordArt 5"/>
          <p:cNvSpPr>
            <a:spLocks noChangeArrowheads="1" noChangeShapeType="1" noTextEdit="1"/>
          </p:cNvSpPr>
          <p:nvPr/>
        </p:nvSpPr>
        <p:spPr bwMode="auto">
          <a:xfrm>
            <a:off x="6686550" y="2243138"/>
            <a:ext cx="2806700" cy="652462"/>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منحنى العرض أحادي المرونة</a:t>
            </a:r>
          </a:p>
        </p:txBody>
      </p:sp>
      <p:sp>
        <p:nvSpPr>
          <p:cNvPr id="34822" name="WordArt 6"/>
          <p:cNvSpPr>
            <a:spLocks noChangeArrowheads="1" noChangeShapeType="1" noTextEdit="1"/>
          </p:cNvSpPr>
          <p:nvPr/>
        </p:nvSpPr>
        <p:spPr bwMode="auto">
          <a:xfrm>
            <a:off x="6604000" y="4275138"/>
            <a:ext cx="3104225" cy="677862"/>
          </a:xfrm>
          <a:prstGeom prst="rect">
            <a:avLst/>
          </a:prstGeom>
        </p:spPr>
        <p:txBody>
          <a:bodyPr wrap="none" fromWordArt="1">
            <a:prstTxWarp prst="textPlain">
              <a:avLst>
                <a:gd name="adj" fmla="val 50000"/>
              </a:avLst>
            </a:prstTxWarp>
          </a:bodyPr>
          <a:lstStyle/>
          <a:p>
            <a:pPr algn="ctr" rtl="1"/>
            <a:r>
              <a:rPr lang="ar-SA" sz="3600" kern="10">
                <a:ln w="9525">
                  <a:solidFill>
                    <a:srgbClr val="FF9900"/>
                  </a:solidFill>
                  <a:round/>
                  <a:headEnd/>
                  <a:tailEnd/>
                </a:ln>
                <a:solidFill>
                  <a:srgbClr val="FF9900"/>
                </a:solidFill>
                <a:cs typeface="Arabic Transparent"/>
              </a:rPr>
              <a:t>منحنى العرض عديم المرونة تماماً</a:t>
            </a:r>
          </a:p>
        </p:txBody>
      </p:sp>
      <p:sp>
        <p:nvSpPr>
          <p:cNvPr id="34823"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slide(fromBottom)">
                                      <p:cBhvr>
                                        <p:cTn id="7" dur="500"/>
                                        <p:tgtEl>
                                          <p:spTgt spid="34818"/>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4819"/>
                                        </p:tgtEl>
                                        <p:attrNameLst>
                                          <p:attrName>style.visibility</p:attrName>
                                        </p:attrNameLst>
                                      </p:cBhvr>
                                      <p:to>
                                        <p:strVal val="visible"/>
                                      </p:to>
                                    </p:set>
                                    <p:anim calcmode="discrete" valueType="clr">
                                      <p:cBhvr override="childStyle">
                                        <p:cTn id="11" dur="80"/>
                                        <p:tgtEl>
                                          <p:spTgt spid="3481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4819"/>
                                        </p:tgtEl>
                                        <p:attrNameLst>
                                          <p:attrName>fillcolor</p:attrName>
                                        </p:attrNameLst>
                                      </p:cBhvr>
                                      <p:tavLst>
                                        <p:tav tm="0">
                                          <p:val>
                                            <p:clrVal>
                                              <a:schemeClr val="accent2"/>
                                            </p:clrVal>
                                          </p:val>
                                        </p:tav>
                                        <p:tav tm="50000">
                                          <p:val>
                                            <p:clrVal>
                                              <a:schemeClr val="hlink"/>
                                            </p:clrVal>
                                          </p:val>
                                        </p:tav>
                                      </p:tavLst>
                                    </p:anim>
                                    <p:set>
                                      <p:cBhvr>
                                        <p:cTn id="13" dur="80"/>
                                        <p:tgtEl>
                                          <p:spTgt spid="34819"/>
                                        </p:tgtEl>
                                        <p:attrNameLst>
                                          <p:attrName>fill.type</p:attrName>
                                        </p:attrNameLst>
                                      </p:cBhvr>
                                      <p:to>
                                        <p:strVal val="solid"/>
                                      </p:to>
                                    </p:set>
                                  </p:childTnLst>
                                </p:cTn>
                              </p:par>
                            </p:childTnLst>
                          </p:cTn>
                        </p:par>
                        <p:par>
                          <p:cTn id="14" fill="hold">
                            <p:stCondLst>
                              <p:cond delay="3860"/>
                            </p:stCondLst>
                            <p:childTnLst>
                              <p:par>
                                <p:cTn id="15" presetID="26" presetClass="entr" presetSubtype="0" fill="hold" grpId="0" nodeType="afterEffect">
                                  <p:stCondLst>
                                    <p:cond delay="0"/>
                                  </p:stCondLst>
                                  <p:childTnLst>
                                    <p:set>
                                      <p:cBhvr>
                                        <p:cTn id="16" dur="1" fill="hold">
                                          <p:stCondLst>
                                            <p:cond delay="0"/>
                                          </p:stCondLst>
                                        </p:cTn>
                                        <p:tgtEl>
                                          <p:spTgt spid="34822"/>
                                        </p:tgtEl>
                                        <p:attrNameLst>
                                          <p:attrName>style.visibility</p:attrName>
                                        </p:attrNameLst>
                                      </p:cBhvr>
                                      <p:to>
                                        <p:strVal val="visible"/>
                                      </p:to>
                                    </p:set>
                                    <p:animEffect transition="in" filter="wipe(down)">
                                      <p:cBhvr>
                                        <p:cTn id="17" dur="580">
                                          <p:stCondLst>
                                            <p:cond delay="0"/>
                                          </p:stCondLst>
                                        </p:cTn>
                                        <p:tgtEl>
                                          <p:spTgt spid="34822"/>
                                        </p:tgtEl>
                                      </p:cBhvr>
                                    </p:animEffect>
                                    <p:anim calcmode="lin" valueType="num">
                                      <p:cBhvr>
                                        <p:cTn id="18" dur="1822" tmFilter="0,0; 0.14,0.36; 0.43,0.73; 0.71,0.91; 1.0,1.0">
                                          <p:stCondLst>
                                            <p:cond delay="0"/>
                                          </p:stCondLst>
                                        </p:cTn>
                                        <p:tgtEl>
                                          <p:spTgt spid="3482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482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482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482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4822"/>
                                        </p:tgtEl>
                                        <p:attrNameLst>
                                          <p:attrName>ppt_y</p:attrName>
                                        </p:attrNameLst>
                                      </p:cBhvr>
                                      <p:tavLst>
                                        <p:tav tm="0" fmla="#ppt_y-sin(pi*$)/81">
                                          <p:val>
                                            <p:fltVal val="0"/>
                                          </p:val>
                                        </p:tav>
                                        <p:tav tm="100000">
                                          <p:val>
                                            <p:fltVal val="1"/>
                                          </p:val>
                                        </p:tav>
                                      </p:tavLst>
                                    </p:anim>
                                    <p:animScale>
                                      <p:cBhvr>
                                        <p:cTn id="23" dur="26">
                                          <p:stCondLst>
                                            <p:cond delay="650"/>
                                          </p:stCondLst>
                                        </p:cTn>
                                        <p:tgtEl>
                                          <p:spTgt spid="34822"/>
                                        </p:tgtEl>
                                      </p:cBhvr>
                                      <p:to x="100000" y="60000"/>
                                    </p:animScale>
                                    <p:animScale>
                                      <p:cBhvr>
                                        <p:cTn id="24" dur="166" decel="50000">
                                          <p:stCondLst>
                                            <p:cond delay="676"/>
                                          </p:stCondLst>
                                        </p:cTn>
                                        <p:tgtEl>
                                          <p:spTgt spid="34822"/>
                                        </p:tgtEl>
                                      </p:cBhvr>
                                      <p:to x="100000" y="100000"/>
                                    </p:animScale>
                                    <p:animScale>
                                      <p:cBhvr>
                                        <p:cTn id="25" dur="26">
                                          <p:stCondLst>
                                            <p:cond delay="1312"/>
                                          </p:stCondLst>
                                        </p:cTn>
                                        <p:tgtEl>
                                          <p:spTgt spid="34822"/>
                                        </p:tgtEl>
                                      </p:cBhvr>
                                      <p:to x="100000" y="80000"/>
                                    </p:animScale>
                                    <p:animScale>
                                      <p:cBhvr>
                                        <p:cTn id="26" dur="166" decel="50000">
                                          <p:stCondLst>
                                            <p:cond delay="1338"/>
                                          </p:stCondLst>
                                        </p:cTn>
                                        <p:tgtEl>
                                          <p:spTgt spid="34822"/>
                                        </p:tgtEl>
                                      </p:cBhvr>
                                      <p:to x="100000" y="100000"/>
                                    </p:animScale>
                                    <p:animScale>
                                      <p:cBhvr>
                                        <p:cTn id="27" dur="26">
                                          <p:stCondLst>
                                            <p:cond delay="1642"/>
                                          </p:stCondLst>
                                        </p:cTn>
                                        <p:tgtEl>
                                          <p:spTgt spid="34822"/>
                                        </p:tgtEl>
                                      </p:cBhvr>
                                      <p:to x="100000" y="90000"/>
                                    </p:animScale>
                                    <p:animScale>
                                      <p:cBhvr>
                                        <p:cTn id="28" dur="166" decel="50000">
                                          <p:stCondLst>
                                            <p:cond delay="1668"/>
                                          </p:stCondLst>
                                        </p:cTn>
                                        <p:tgtEl>
                                          <p:spTgt spid="34822"/>
                                        </p:tgtEl>
                                      </p:cBhvr>
                                      <p:to x="100000" y="100000"/>
                                    </p:animScale>
                                    <p:animScale>
                                      <p:cBhvr>
                                        <p:cTn id="29" dur="26">
                                          <p:stCondLst>
                                            <p:cond delay="1808"/>
                                          </p:stCondLst>
                                        </p:cTn>
                                        <p:tgtEl>
                                          <p:spTgt spid="34822"/>
                                        </p:tgtEl>
                                      </p:cBhvr>
                                      <p:to x="100000" y="95000"/>
                                    </p:animScale>
                                    <p:animScale>
                                      <p:cBhvr>
                                        <p:cTn id="30" dur="166" decel="50000">
                                          <p:stCondLst>
                                            <p:cond delay="1834"/>
                                          </p:stCondLst>
                                        </p:cTn>
                                        <p:tgtEl>
                                          <p:spTgt spid="34822"/>
                                        </p:tgtEl>
                                      </p:cBhvr>
                                      <p:to x="100000" y="100000"/>
                                    </p:animScale>
                                  </p:childTnLst>
                                </p:cTn>
                              </p:par>
                            </p:childTnLst>
                          </p:cTn>
                        </p:par>
                        <p:par>
                          <p:cTn id="31" fill="hold">
                            <p:stCondLst>
                              <p:cond delay="5860"/>
                            </p:stCondLst>
                            <p:childTnLst>
                              <p:par>
                                <p:cTn id="32" presetID="26" presetClass="entr" presetSubtype="0" fill="hold" grpId="0" nodeType="afterEffect">
                                  <p:stCondLst>
                                    <p:cond delay="0"/>
                                  </p:stCondLst>
                                  <p:childTnLst>
                                    <p:set>
                                      <p:cBhvr>
                                        <p:cTn id="33" dur="1" fill="hold">
                                          <p:stCondLst>
                                            <p:cond delay="0"/>
                                          </p:stCondLst>
                                        </p:cTn>
                                        <p:tgtEl>
                                          <p:spTgt spid="34820"/>
                                        </p:tgtEl>
                                        <p:attrNameLst>
                                          <p:attrName>style.visibility</p:attrName>
                                        </p:attrNameLst>
                                      </p:cBhvr>
                                      <p:to>
                                        <p:strVal val="visible"/>
                                      </p:to>
                                    </p:set>
                                    <p:animEffect transition="in" filter="wipe(down)">
                                      <p:cBhvr>
                                        <p:cTn id="34" dur="580">
                                          <p:stCondLst>
                                            <p:cond delay="0"/>
                                          </p:stCondLst>
                                        </p:cTn>
                                        <p:tgtEl>
                                          <p:spTgt spid="34820"/>
                                        </p:tgtEl>
                                      </p:cBhvr>
                                    </p:animEffect>
                                    <p:anim calcmode="lin" valueType="num">
                                      <p:cBhvr>
                                        <p:cTn id="35" dur="1822" tmFilter="0,0; 0.14,0.36; 0.43,0.73; 0.71,0.91; 1.0,1.0">
                                          <p:stCondLst>
                                            <p:cond delay="0"/>
                                          </p:stCondLst>
                                        </p:cTn>
                                        <p:tgtEl>
                                          <p:spTgt spid="34820"/>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34820"/>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34820"/>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34820"/>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34820"/>
                                        </p:tgtEl>
                                        <p:attrNameLst>
                                          <p:attrName>ppt_y</p:attrName>
                                        </p:attrNameLst>
                                      </p:cBhvr>
                                      <p:tavLst>
                                        <p:tav tm="0" fmla="#ppt_y-sin(pi*$)/81">
                                          <p:val>
                                            <p:fltVal val="0"/>
                                          </p:val>
                                        </p:tav>
                                        <p:tav tm="100000">
                                          <p:val>
                                            <p:fltVal val="1"/>
                                          </p:val>
                                        </p:tav>
                                      </p:tavLst>
                                    </p:anim>
                                    <p:animScale>
                                      <p:cBhvr>
                                        <p:cTn id="40" dur="26">
                                          <p:stCondLst>
                                            <p:cond delay="650"/>
                                          </p:stCondLst>
                                        </p:cTn>
                                        <p:tgtEl>
                                          <p:spTgt spid="34820"/>
                                        </p:tgtEl>
                                      </p:cBhvr>
                                      <p:to x="100000" y="60000"/>
                                    </p:animScale>
                                    <p:animScale>
                                      <p:cBhvr>
                                        <p:cTn id="41" dur="166" decel="50000">
                                          <p:stCondLst>
                                            <p:cond delay="676"/>
                                          </p:stCondLst>
                                        </p:cTn>
                                        <p:tgtEl>
                                          <p:spTgt spid="34820"/>
                                        </p:tgtEl>
                                      </p:cBhvr>
                                      <p:to x="100000" y="100000"/>
                                    </p:animScale>
                                    <p:animScale>
                                      <p:cBhvr>
                                        <p:cTn id="42" dur="26">
                                          <p:stCondLst>
                                            <p:cond delay="1312"/>
                                          </p:stCondLst>
                                        </p:cTn>
                                        <p:tgtEl>
                                          <p:spTgt spid="34820"/>
                                        </p:tgtEl>
                                      </p:cBhvr>
                                      <p:to x="100000" y="80000"/>
                                    </p:animScale>
                                    <p:animScale>
                                      <p:cBhvr>
                                        <p:cTn id="43" dur="166" decel="50000">
                                          <p:stCondLst>
                                            <p:cond delay="1338"/>
                                          </p:stCondLst>
                                        </p:cTn>
                                        <p:tgtEl>
                                          <p:spTgt spid="34820"/>
                                        </p:tgtEl>
                                      </p:cBhvr>
                                      <p:to x="100000" y="100000"/>
                                    </p:animScale>
                                    <p:animScale>
                                      <p:cBhvr>
                                        <p:cTn id="44" dur="26">
                                          <p:stCondLst>
                                            <p:cond delay="1642"/>
                                          </p:stCondLst>
                                        </p:cTn>
                                        <p:tgtEl>
                                          <p:spTgt spid="34820"/>
                                        </p:tgtEl>
                                      </p:cBhvr>
                                      <p:to x="100000" y="90000"/>
                                    </p:animScale>
                                    <p:animScale>
                                      <p:cBhvr>
                                        <p:cTn id="45" dur="166" decel="50000">
                                          <p:stCondLst>
                                            <p:cond delay="1668"/>
                                          </p:stCondLst>
                                        </p:cTn>
                                        <p:tgtEl>
                                          <p:spTgt spid="34820"/>
                                        </p:tgtEl>
                                      </p:cBhvr>
                                      <p:to x="100000" y="100000"/>
                                    </p:animScale>
                                    <p:animScale>
                                      <p:cBhvr>
                                        <p:cTn id="46" dur="26">
                                          <p:stCondLst>
                                            <p:cond delay="1808"/>
                                          </p:stCondLst>
                                        </p:cTn>
                                        <p:tgtEl>
                                          <p:spTgt spid="34820"/>
                                        </p:tgtEl>
                                      </p:cBhvr>
                                      <p:to x="100000" y="95000"/>
                                    </p:animScale>
                                    <p:animScale>
                                      <p:cBhvr>
                                        <p:cTn id="47" dur="166" decel="50000">
                                          <p:stCondLst>
                                            <p:cond delay="1834"/>
                                          </p:stCondLst>
                                        </p:cTn>
                                        <p:tgtEl>
                                          <p:spTgt spid="34820"/>
                                        </p:tgtEl>
                                      </p:cBhvr>
                                      <p:to x="100000" y="100000"/>
                                    </p:animScale>
                                  </p:childTnLst>
                                </p:cTn>
                              </p:par>
                            </p:childTnLst>
                          </p:cTn>
                        </p:par>
                        <p:par>
                          <p:cTn id="48" fill="hold">
                            <p:stCondLst>
                              <p:cond delay="7860"/>
                            </p:stCondLst>
                            <p:childTnLst>
                              <p:par>
                                <p:cTn id="49" presetID="26" presetClass="entr" presetSubtype="0" fill="hold" grpId="0" nodeType="afterEffect">
                                  <p:stCondLst>
                                    <p:cond delay="0"/>
                                  </p:stCondLst>
                                  <p:childTnLst>
                                    <p:set>
                                      <p:cBhvr>
                                        <p:cTn id="50" dur="1" fill="hold">
                                          <p:stCondLst>
                                            <p:cond delay="0"/>
                                          </p:stCondLst>
                                        </p:cTn>
                                        <p:tgtEl>
                                          <p:spTgt spid="34821"/>
                                        </p:tgtEl>
                                        <p:attrNameLst>
                                          <p:attrName>style.visibility</p:attrName>
                                        </p:attrNameLst>
                                      </p:cBhvr>
                                      <p:to>
                                        <p:strVal val="visible"/>
                                      </p:to>
                                    </p:set>
                                    <p:animEffect transition="in" filter="wipe(down)">
                                      <p:cBhvr>
                                        <p:cTn id="51" dur="580">
                                          <p:stCondLst>
                                            <p:cond delay="0"/>
                                          </p:stCondLst>
                                        </p:cTn>
                                        <p:tgtEl>
                                          <p:spTgt spid="34821"/>
                                        </p:tgtEl>
                                      </p:cBhvr>
                                    </p:animEffect>
                                    <p:anim calcmode="lin" valueType="num">
                                      <p:cBhvr>
                                        <p:cTn id="52" dur="1822" tmFilter="0,0; 0.14,0.36; 0.43,0.73; 0.71,0.91; 1.0,1.0">
                                          <p:stCondLst>
                                            <p:cond delay="0"/>
                                          </p:stCondLst>
                                        </p:cTn>
                                        <p:tgtEl>
                                          <p:spTgt spid="34821"/>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34821"/>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34821"/>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34821"/>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34821"/>
                                        </p:tgtEl>
                                        <p:attrNameLst>
                                          <p:attrName>ppt_y</p:attrName>
                                        </p:attrNameLst>
                                      </p:cBhvr>
                                      <p:tavLst>
                                        <p:tav tm="0" fmla="#ppt_y-sin(pi*$)/81">
                                          <p:val>
                                            <p:fltVal val="0"/>
                                          </p:val>
                                        </p:tav>
                                        <p:tav tm="100000">
                                          <p:val>
                                            <p:fltVal val="1"/>
                                          </p:val>
                                        </p:tav>
                                      </p:tavLst>
                                    </p:anim>
                                    <p:animScale>
                                      <p:cBhvr>
                                        <p:cTn id="57" dur="26">
                                          <p:stCondLst>
                                            <p:cond delay="650"/>
                                          </p:stCondLst>
                                        </p:cTn>
                                        <p:tgtEl>
                                          <p:spTgt spid="34821"/>
                                        </p:tgtEl>
                                      </p:cBhvr>
                                      <p:to x="100000" y="60000"/>
                                    </p:animScale>
                                    <p:animScale>
                                      <p:cBhvr>
                                        <p:cTn id="58" dur="166" decel="50000">
                                          <p:stCondLst>
                                            <p:cond delay="676"/>
                                          </p:stCondLst>
                                        </p:cTn>
                                        <p:tgtEl>
                                          <p:spTgt spid="34821"/>
                                        </p:tgtEl>
                                      </p:cBhvr>
                                      <p:to x="100000" y="100000"/>
                                    </p:animScale>
                                    <p:animScale>
                                      <p:cBhvr>
                                        <p:cTn id="59" dur="26">
                                          <p:stCondLst>
                                            <p:cond delay="1312"/>
                                          </p:stCondLst>
                                        </p:cTn>
                                        <p:tgtEl>
                                          <p:spTgt spid="34821"/>
                                        </p:tgtEl>
                                      </p:cBhvr>
                                      <p:to x="100000" y="80000"/>
                                    </p:animScale>
                                    <p:animScale>
                                      <p:cBhvr>
                                        <p:cTn id="60" dur="166" decel="50000">
                                          <p:stCondLst>
                                            <p:cond delay="1338"/>
                                          </p:stCondLst>
                                        </p:cTn>
                                        <p:tgtEl>
                                          <p:spTgt spid="34821"/>
                                        </p:tgtEl>
                                      </p:cBhvr>
                                      <p:to x="100000" y="100000"/>
                                    </p:animScale>
                                    <p:animScale>
                                      <p:cBhvr>
                                        <p:cTn id="61" dur="26">
                                          <p:stCondLst>
                                            <p:cond delay="1642"/>
                                          </p:stCondLst>
                                        </p:cTn>
                                        <p:tgtEl>
                                          <p:spTgt spid="34821"/>
                                        </p:tgtEl>
                                      </p:cBhvr>
                                      <p:to x="100000" y="90000"/>
                                    </p:animScale>
                                    <p:animScale>
                                      <p:cBhvr>
                                        <p:cTn id="62" dur="166" decel="50000">
                                          <p:stCondLst>
                                            <p:cond delay="1668"/>
                                          </p:stCondLst>
                                        </p:cTn>
                                        <p:tgtEl>
                                          <p:spTgt spid="34821"/>
                                        </p:tgtEl>
                                      </p:cBhvr>
                                      <p:to x="100000" y="100000"/>
                                    </p:animScale>
                                    <p:animScale>
                                      <p:cBhvr>
                                        <p:cTn id="63" dur="26">
                                          <p:stCondLst>
                                            <p:cond delay="1808"/>
                                          </p:stCondLst>
                                        </p:cTn>
                                        <p:tgtEl>
                                          <p:spTgt spid="34821"/>
                                        </p:tgtEl>
                                      </p:cBhvr>
                                      <p:to x="100000" y="95000"/>
                                    </p:animScale>
                                    <p:animScale>
                                      <p:cBhvr>
                                        <p:cTn id="64" dur="166" decel="50000">
                                          <p:stCondLst>
                                            <p:cond delay="1834"/>
                                          </p:stCondLst>
                                        </p:cTn>
                                        <p:tgtEl>
                                          <p:spTgt spid="348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34819" grpId="0"/>
      <p:bldP spid="34820" grpId="0" animBg="1"/>
      <p:bldP spid="34821" grpId="0" animBg="1"/>
      <p:bldP spid="348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3"/>
          <p:cNvSpPr txBox="1">
            <a:spLocks noChangeArrowheads="1"/>
          </p:cNvSpPr>
          <p:nvPr/>
        </p:nvSpPr>
        <p:spPr bwMode="auto">
          <a:xfrm>
            <a:off x="7216247" y="1976438"/>
            <a:ext cx="596768" cy="5953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b="1" baseline="-25000"/>
          </a:p>
        </p:txBody>
      </p:sp>
      <p:sp>
        <p:nvSpPr>
          <p:cNvPr id="36868" name="Text Box 4"/>
          <p:cNvSpPr txBox="1">
            <a:spLocks noChangeArrowheads="1"/>
          </p:cNvSpPr>
          <p:nvPr/>
        </p:nvSpPr>
        <p:spPr bwMode="auto">
          <a:xfrm>
            <a:off x="1422268" y="1196976"/>
            <a:ext cx="562371" cy="5953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b="1"/>
          </a:p>
        </p:txBody>
      </p:sp>
      <p:sp>
        <p:nvSpPr>
          <p:cNvPr id="36869" name="Line 5"/>
          <p:cNvSpPr>
            <a:spLocks noChangeShapeType="1"/>
          </p:cNvSpPr>
          <p:nvPr/>
        </p:nvSpPr>
        <p:spPr bwMode="auto">
          <a:xfrm>
            <a:off x="1738710" y="1649413"/>
            <a:ext cx="0" cy="2976562"/>
          </a:xfrm>
          <a:prstGeom prst="line">
            <a:avLst/>
          </a:prstGeom>
          <a:noFill/>
          <a:ln w="38100">
            <a:solidFill>
              <a:srgbClr val="000000"/>
            </a:solidFill>
            <a:round/>
            <a:headEnd/>
            <a:tailEnd/>
          </a:ln>
        </p:spPr>
        <p:txBody>
          <a:bodyPr/>
          <a:lstStyle/>
          <a:p>
            <a:endParaRPr lang="ar-SA"/>
          </a:p>
        </p:txBody>
      </p:sp>
      <p:sp>
        <p:nvSpPr>
          <p:cNvPr id="36870" name="Line 6"/>
          <p:cNvSpPr>
            <a:spLocks noChangeShapeType="1"/>
          </p:cNvSpPr>
          <p:nvPr/>
        </p:nvSpPr>
        <p:spPr bwMode="auto">
          <a:xfrm>
            <a:off x="1738710" y="4624388"/>
            <a:ext cx="2063750" cy="0"/>
          </a:xfrm>
          <a:prstGeom prst="line">
            <a:avLst/>
          </a:prstGeom>
          <a:noFill/>
          <a:ln w="38100">
            <a:solidFill>
              <a:srgbClr val="000000"/>
            </a:solidFill>
            <a:round/>
            <a:headEnd/>
            <a:tailEnd/>
          </a:ln>
          <a:effectLst/>
        </p:spPr>
        <p:txBody>
          <a:bodyPr/>
          <a:lstStyle/>
          <a:p>
            <a:endParaRPr lang="ar-SA"/>
          </a:p>
        </p:txBody>
      </p:sp>
      <p:sp>
        <p:nvSpPr>
          <p:cNvPr id="36871" name="Line 7"/>
          <p:cNvSpPr>
            <a:spLocks noChangeShapeType="1"/>
          </p:cNvSpPr>
          <p:nvPr/>
        </p:nvSpPr>
        <p:spPr bwMode="auto">
          <a:xfrm>
            <a:off x="4177375" y="1452563"/>
            <a:ext cx="0" cy="3173412"/>
          </a:xfrm>
          <a:prstGeom prst="line">
            <a:avLst/>
          </a:prstGeom>
          <a:noFill/>
          <a:ln w="38100">
            <a:solidFill>
              <a:srgbClr val="000000"/>
            </a:solidFill>
            <a:round/>
            <a:headEnd/>
            <a:tailEnd/>
          </a:ln>
          <a:effectLst/>
        </p:spPr>
        <p:txBody>
          <a:bodyPr/>
          <a:lstStyle/>
          <a:p>
            <a:endParaRPr lang="ar-SA"/>
          </a:p>
        </p:txBody>
      </p:sp>
      <p:sp>
        <p:nvSpPr>
          <p:cNvPr id="36872" name="Line 8"/>
          <p:cNvSpPr>
            <a:spLocks noChangeShapeType="1"/>
          </p:cNvSpPr>
          <p:nvPr/>
        </p:nvSpPr>
        <p:spPr bwMode="auto">
          <a:xfrm>
            <a:off x="4177375" y="4624388"/>
            <a:ext cx="1876292" cy="0"/>
          </a:xfrm>
          <a:prstGeom prst="line">
            <a:avLst/>
          </a:prstGeom>
          <a:noFill/>
          <a:ln w="38100">
            <a:solidFill>
              <a:srgbClr val="000000"/>
            </a:solidFill>
            <a:round/>
            <a:headEnd/>
            <a:tailEnd/>
          </a:ln>
          <a:effectLst/>
        </p:spPr>
        <p:txBody>
          <a:bodyPr/>
          <a:lstStyle/>
          <a:p>
            <a:endParaRPr lang="ar-SA"/>
          </a:p>
        </p:txBody>
      </p:sp>
      <p:sp>
        <p:nvSpPr>
          <p:cNvPr id="36873" name="Line 9"/>
          <p:cNvSpPr>
            <a:spLocks noChangeShapeType="1"/>
          </p:cNvSpPr>
          <p:nvPr/>
        </p:nvSpPr>
        <p:spPr bwMode="auto">
          <a:xfrm>
            <a:off x="6805216" y="1452563"/>
            <a:ext cx="0" cy="3175000"/>
          </a:xfrm>
          <a:prstGeom prst="line">
            <a:avLst/>
          </a:prstGeom>
          <a:noFill/>
          <a:ln w="38100">
            <a:solidFill>
              <a:srgbClr val="000000"/>
            </a:solidFill>
            <a:round/>
            <a:headEnd/>
            <a:tailEnd/>
          </a:ln>
          <a:effectLst/>
        </p:spPr>
        <p:txBody>
          <a:bodyPr/>
          <a:lstStyle/>
          <a:p>
            <a:endParaRPr lang="ar-SA"/>
          </a:p>
        </p:txBody>
      </p:sp>
      <p:sp>
        <p:nvSpPr>
          <p:cNvPr id="36874" name="Line 10"/>
          <p:cNvSpPr>
            <a:spLocks noChangeShapeType="1"/>
          </p:cNvSpPr>
          <p:nvPr/>
        </p:nvSpPr>
        <p:spPr bwMode="auto">
          <a:xfrm>
            <a:off x="6805216" y="4627563"/>
            <a:ext cx="2063750" cy="0"/>
          </a:xfrm>
          <a:prstGeom prst="line">
            <a:avLst/>
          </a:prstGeom>
          <a:noFill/>
          <a:ln w="38100">
            <a:solidFill>
              <a:srgbClr val="000000"/>
            </a:solidFill>
            <a:round/>
            <a:headEnd/>
            <a:tailEnd/>
          </a:ln>
          <a:effectLst/>
        </p:spPr>
        <p:txBody>
          <a:bodyPr/>
          <a:lstStyle/>
          <a:p>
            <a:endParaRPr lang="ar-SA"/>
          </a:p>
        </p:txBody>
      </p:sp>
      <p:sp>
        <p:nvSpPr>
          <p:cNvPr id="36875" name="Line 11"/>
          <p:cNvSpPr>
            <a:spLocks noChangeShapeType="1"/>
          </p:cNvSpPr>
          <p:nvPr/>
        </p:nvSpPr>
        <p:spPr bwMode="auto">
          <a:xfrm>
            <a:off x="2490258" y="1649413"/>
            <a:ext cx="0" cy="2976562"/>
          </a:xfrm>
          <a:prstGeom prst="line">
            <a:avLst/>
          </a:prstGeom>
          <a:noFill/>
          <a:ln w="28575">
            <a:solidFill>
              <a:srgbClr val="000000"/>
            </a:solidFill>
            <a:round/>
            <a:headEnd/>
            <a:tailEnd/>
          </a:ln>
          <a:effectLst/>
        </p:spPr>
        <p:txBody>
          <a:bodyPr/>
          <a:lstStyle/>
          <a:p>
            <a:endParaRPr lang="ar-SA"/>
          </a:p>
        </p:txBody>
      </p:sp>
      <p:sp>
        <p:nvSpPr>
          <p:cNvPr id="36876" name="Line 12"/>
          <p:cNvSpPr>
            <a:spLocks noChangeShapeType="1"/>
          </p:cNvSpPr>
          <p:nvPr/>
        </p:nvSpPr>
        <p:spPr bwMode="auto">
          <a:xfrm>
            <a:off x="4177375" y="2840038"/>
            <a:ext cx="1688835" cy="0"/>
          </a:xfrm>
          <a:prstGeom prst="line">
            <a:avLst/>
          </a:prstGeom>
          <a:noFill/>
          <a:ln w="28575">
            <a:solidFill>
              <a:srgbClr val="000000"/>
            </a:solidFill>
            <a:round/>
            <a:headEnd/>
            <a:tailEnd/>
          </a:ln>
          <a:effectLst/>
        </p:spPr>
        <p:txBody>
          <a:bodyPr/>
          <a:lstStyle/>
          <a:p>
            <a:endParaRPr lang="ar-SA"/>
          </a:p>
        </p:txBody>
      </p:sp>
      <p:sp>
        <p:nvSpPr>
          <p:cNvPr id="36877" name="Text Box 13"/>
          <p:cNvSpPr txBox="1">
            <a:spLocks noChangeArrowheads="1"/>
          </p:cNvSpPr>
          <p:nvPr/>
        </p:nvSpPr>
        <p:spPr bwMode="auto">
          <a:xfrm>
            <a:off x="3843735" y="1052513"/>
            <a:ext cx="564092" cy="5953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b="1"/>
          </a:p>
        </p:txBody>
      </p:sp>
      <p:sp>
        <p:nvSpPr>
          <p:cNvPr id="36878" name="Text Box 14"/>
          <p:cNvSpPr txBox="1">
            <a:spLocks noChangeArrowheads="1"/>
          </p:cNvSpPr>
          <p:nvPr/>
        </p:nvSpPr>
        <p:spPr bwMode="auto">
          <a:xfrm>
            <a:off x="6476736" y="1000126"/>
            <a:ext cx="562372" cy="5953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b="1"/>
          </a:p>
        </p:txBody>
      </p:sp>
      <p:sp>
        <p:nvSpPr>
          <p:cNvPr id="36879" name="Text Box 15"/>
          <p:cNvSpPr txBox="1">
            <a:spLocks noChangeArrowheads="1"/>
          </p:cNvSpPr>
          <p:nvPr/>
        </p:nvSpPr>
        <p:spPr bwMode="auto">
          <a:xfrm>
            <a:off x="3769784" y="4330701"/>
            <a:ext cx="562372" cy="595313"/>
          </a:xfrm>
          <a:prstGeom prst="rect">
            <a:avLst/>
          </a:prstGeom>
          <a:noFill/>
          <a:ln w="9525">
            <a:noFill/>
            <a:miter lim="800000"/>
            <a:headEnd/>
            <a:tailEnd/>
          </a:ln>
        </p:spPr>
        <p:txBody>
          <a:bodyPr/>
          <a:lstStyle/>
          <a:p>
            <a:r>
              <a:rPr lang="en-US" sz="2400" b="1">
                <a:latin typeface="Times New Roman" pitchFamily="18" charset="0"/>
                <a:ea typeface="SimSun" pitchFamily="2" charset="-122"/>
              </a:rPr>
              <a:t>Q</a:t>
            </a:r>
            <a:endParaRPr lang="en-US" sz="3200" b="1"/>
          </a:p>
        </p:txBody>
      </p:sp>
      <p:sp>
        <p:nvSpPr>
          <p:cNvPr id="36880" name="Text Box 16"/>
          <p:cNvSpPr txBox="1">
            <a:spLocks noChangeArrowheads="1"/>
          </p:cNvSpPr>
          <p:nvPr/>
        </p:nvSpPr>
        <p:spPr bwMode="auto">
          <a:xfrm>
            <a:off x="5967677" y="4327526"/>
            <a:ext cx="564092" cy="5953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b="1"/>
          </a:p>
        </p:txBody>
      </p:sp>
      <p:sp>
        <p:nvSpPr>
          <p:cNvPr id="36881" name="Text Box 17"/>
          <p:cNvSpPr txBox="1">
            <a:spLocks noChangeArrowheads="1"/>
          </p:cNvSpPr>
          <p:nvPr/>
        </p:nvSpPr>
        <p:spPr bwMode="auto">
          <a:xfrm>
            <a:off x="8681509" y="4337051"/>
            <a:ext cx="562372" cy="5953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b="1"/>
          </a:p>
        </p:txBody>
      </p:sp>
      <p:sp>
        <p:nvSpPr>
          <p:cNvPr id="36882" name="Text Box 18"/>
          <p:cNvSpPr txBox="1">
            <a:spLocks noChangeArrowheads="1"/>
          </p:cNvSpPr>
          <p:nvPr/>
        </p:nvSpPr>
        <p:spPr bwMode="auto">
          <a:xfrm>
            <a:off x="2132542" y="1223963"/>
            <a:ext cx="564092" cy="5953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endParaRPr lang="en-US" sz="3600" b="1"/>
          </a:p>
        </p:txBody>
      </p:sp>
      <p:sp>
        <p:nvSpPr>
          <p:cNvPr id="36883" name="Text Box 19"/>
          <p:cNvSpPr txBox="1">
            <a:spLocks noChangeArrowheads="1"/>
          </p:cNvSpPr>
          <p:nvPr/>
        </p:nvSpPr>
        <p:spPr bwMode="auto">
          <a:xfrm>
            <a:off x="5658115" y="2587626"/>
            <a:ext cx="562372" cy="5953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endParaRPr lang="en-US" sz="3600" b="1"/>
          </a:p>
        </p:txBody>
      </p:sp>
      <p:sp>
        <p:nvSpPr>
          <p:cNvPr id="36884" name="Line 20"/>
          <p:cNvSpPr>
            <a:spLocks noChangeShapeType="1"/>
          </p:cNvSpPr>
          <p:nvPr/>
        </p:nvSpPr>
        <p:spPr bwMode="auto">
          <a:xfrm flipH="1">
            <a:off x="6805217" y="2444751"/>
            <a:ext cx="1124744" cy="2182813"/>
          </a:xfrm>
          <a:prstGeom prst="line">
            <a:avLst/>
          </a:prstGeom>
          <a:noFill/>
          <a:ln w="28575">
            <a:solidFill>
              <a:srgbClr val="000000"/>
            </a:solidFill>
            <a:round/>
            <a:headEnd/>
            <a:tailEnd/>
          </a:ln>
        </p:spPr>
        <p:txBody>
          <a:bodyPr/>
          <a:lstStyle/>
          <a:p>
            <a:endParaRPr lang="ar-SA"/>
          </a:p>
        </p:txBody>
      </p:sp>
      <p:sp>
        <p:nvSpPr>
          <p:cNvPr id="36885" name="Line 21"/>
          <p:cNvSpPr>
            <a:spLocks noChangeShapeType="1"/>
          </p:cNvSpPr>
          <p:nvPr/>
        </p:nvSpPr>
        <p:spPr bwMode="auto">
          <a:xfrm flipH="1">
            <a:off x="7180131" y="2444751"/>
            <a:ext cx="1126463" cy="2182813"/>
          </a:xfrm>
          <a:prstGeom prst="line">
            <a:avLst/>
          </a:prstGeom>
          <a:noFill/>
          <a:ln w="28575">
            <a:solidFill>
              <a:srgbClr val="000000"/>
            </a:solidFill>
            <a:round/>
            <a:headEnd/>
            <a:tailEnd/>
          </a:ln>
        </p:spPr>
        <p:txBody>
          <a:bodyPr/>
          <a:lstStyle/>
          <a:p>
            <a:endParaRPr lang="ar-SA"/>
          </a:p>
        </p:txBody>
      </p:sp>
      <p:sp>
        <p:nvSpPr>
          <p:cNvPr id="36886" name="Line 22"/>
          <p:cNvSpPr>
            <a:spLocks noChangeShapeType="1"/>
          </p:cNvSpPr>
          <p:nvPr/>
        </p:nvSpPr>
        <p:spPr bwMode="auto">
          <a:xfrm flipH="1">
            <a:off x="6805216" y="2444750"/>
            <a:ext cx="749829" cy="1587500"/>
          </a:xfrm>
          <a:prstGeom prst="line">
            <a:avLst/>
          </a:prstGeom>
          <a:noFill/>
          <a:ln w="28575">
            <a:solidFill>
              <a:srgbClr val="000000"/>
            </a:solidFill>
            <a:round/>
            <a:headEnd/>
            <a:tailEnd/>
          </a:ln>
        </p:spPr>
        <p:txBody>
          <a:bodyPr/>
          <a:lstStyle/>
          <a:p>
            <a:endParaRPr lang="ar-SA"/>
          </a:p>
        </p:txBody>
      </p:sp>
      <p:sp>
        <p:nvSpPr>
          <p:cNvPr id="36887" name="Text Box 23"/>
          <p:cNvSpPr txBox="1">
            <a:spLocks noChangeArrowheads="1"/>
          </p:cNvSpPr>
          <p:nvPr/>
        </p:nvSpPr>
        <p:spPr bwMode="auto">
          <a:xfrm>
            <a:off x="457200" y="5029200"/>
            <a:ext cx="8667750" cy="1389063"/>
          </a:xfrm>
          <a:prstGeom prst="rect">
            <a:avLst/>
          </a:prstGeom>
          <a:noFill/>
          <a:ln w="28575">
            <a:solidFill>
              <a:srgbClr val="000000"/>
            </a:solidFill>
            <a:miter lim="800000"/>
            <a:headEnd/>
            <a:tailEnd/>
          </a:ln>
        </p:spPr>
        <p:txBody>
          <a:bodyPr/>
          <a:lstStyle/>
          <a:p>
            <a:pPr algn="just" rtl="1"/>
            <a:r>
              <a:rPr lang="ar-SA" sz="2400" b="1">
                <a:latin typeface="Times New Roman" pitchFamily="18" charset="0"/>
                <a:ea typeface="SimSun" pitchFamily="2" charset="-122"/>
                <a:cs typeface="Arabic Transparent" pitchFamily="2" charset="-78"/>
              </a:rPr>
              <a:t>الشكل (</a:t>
            </a:r>
            <a:r>
              <a:rPr lang="en-US" sz="2400" b="1">
                <a:latin typeface="Times New Roman" pitchFamily="18" charset="0"/>
                <a:ea typeface="SimSun" pitchFamily="2" charset="-122"/>
                <a:cs typeface="Arabic Transparent" pitchFamily="2" charset="-78"/>
              </a:rPr>
              <a:t>5</a:t>
            </a:r>
            <a:r>
              <a:rPr lang="ar-SA" sz="2400" b="1">
                <a:latin typeface="Times New Roman" pitchFamily="18" charset="0"/>
                <a:ea typeface="SimSun" pitchFamily="2" charset="-122"/>
                <a:cs typeface="Arabic Transparent" pitchFamily="2" charset="-78"/>
              </a:rPr>
              <a:t>-6): </a:t>
            </a:r>
            <a:r>
              <a:rPr lang="ar-SA" sz="2400">
                <a:latin typeface="Times New Roman" pitchFamily="18" charset="0"/>
                <a:ea typeface="SimSun" pitchFamily="2" charset="-122"/>
                <a:cs typeface="Arabic Transparent" pitchFamily="2" charset="-78"/>
              </a:rPr>
              <a:t>منحنيات العرض ذات المرونة الثابتة، عديم المرونة (</a:t>
            </a:r>
            <a:r>
              <a:rPr lang="en-US">
                <a:latin typeface="Times New Roman" pitchFamily="18" charset="0"/>
                <a:ea typeface="SimSun" pitchFamily="2" charset="-122"/>
                <a:cs typeface="Arabic Transparent" pitchFamily="2" charset="-78"/>
              </a:rPr>
              <a:t>A</a:t>
            </a:r>
            <a:r>
              <a:rPr lang="ar-SA" sz="2400">
                <a:latin typeface="Times New Roman" pitchFamily="18" charset="0"/>
                <a:ea typeface="SimSun" pitchFamily="2" charset="-122"/>
                <a:cs typeface="Arabic Transparent" pitchFamily="2" charset="-78"/>
              </a:rPr>
              <a:t>) وتام المرونة (</a:t>
            </a:r>
            <a:r>
              <a:rPr lang="en-US">
                <a:latin typeface="Times New Roman" pitchFamily="18" charset="0"/>
                <a:ea typeface="SimSun" pitchFamily="2" charset="-122"/>
                <a:cs typeface="Arabic Transparent" pitchFamily="2" charset="-78"/>
              </a:rPr>
              <a:t>B</a:t>
            </a:r>
            <a:r>
              <a:rPr lang="ar-SA" sz="2400">
                <a:latin typeface="Times New Roman" pitchFamily="18" charset="0"/>
                <a:ea typeface="SimSun" pitchFamily="2" charset="-122"/>
                <a:cs typeface="Arabic Transparent" pitchFamily="2" charset="-78"/>
              </a:rPr>
              <a:t>) وأحادي المرونة (</a:t>
            </a:r>
            <a:r>
              <a:rPr lang="en-US">
                <a:latin typeface="Times New Roman" pitchFamily="18" charset="0"/>
                <a:ea typeface="SimSun" pitchFamily="2" charset="-122"/>
                <a:cs typeface="Arabic Transparent" pitchFamily="2" charset="-78"/>
              </a:rPr>
              <a:t>C-S</a:t>
            </a:r>
            <a:r>
              <a:rPr lang="en-US" baseline="-25000">
                <a:latin typeface="Times New Roman" pitchFamily="18" charset="0"/>
                <a:ea typeface="SimSun" pitchFamily="2" charset="-122"/>
                <a:cs typeface="Arabic Transparent" pitchFamily="2" charset="-78"/>
              </a:rPr>
              <a:t>2</a:t>
            </a:r>
            <a:r>
              <a:rPr lang="ar-SA" sz="2400">
                <a:latin typeface="Times New Roman" pitchFamily="18" charset="0"/>
                <a:ea typeface="SimSun" pitchFamily="2" charset="-122"/>
                <a:cs typeface="Arabic Transparent" pitchFamily="2" charset="-78"/>
              </a:rPr>
              <a:t>)</a:t>
            </a:r>
            <a:r>
              <a:rPr lang="ar-SA">
                <a:latin typeface="Times New Roman" pitchFamily="18" charset="0"/>
                <a:ea typeface="SimSun" pitchFamily="2" charset="-122"/>
                <a:cs typeface="Arabic Transparent" pitchFamily="2" charset="-78"/>
              </a:rPr>
              <a:t> </a:t>
            </a:r>
            <a:r>
              <a:rPr lang="ar-SA" sz="2400">
                <a:latin typeface="Times New Roman" pitchFamily="18" charset="0"/>
                <a:ea typeface="SimSun" pitchFamily="2" charset="-122"/>
                <a:cs typeface="Arabic Transparent" pitchFamily="2" charset="-78"/>
              </a:rPr>
              <a:t>والعرض المرن (</a:t>
            </a:r>
            <a:r>
              <a:rPr lang="en-US">
                <a:latin typeface="Times New Roman" pitchFamily="18" charset="0"/>
                <a:ea typeface="SimSun" pitchFamily="2" charset="-122"/>
                <a:cs typeface="Arabic Transparent" pitchFamily="2" charset="-78"/>
              </a:rPr>
              <a:t>C-S</a:t>
            </a:r>
            <a:r>
              <a:rPr lang="en-US" baseline="-25000">
                <a:latin typeface="Times New Roman" pitchFamily="18" charset="0"/>
                <a:ea typeface="SimSun" pitchFamily="2" charset="-122"/>
                <a:cs typeface="Arabic Transparent" pitchFamily="2" charset="-78"/>
              </a:rPr>
              <a:t>1</a:t>
            </a:r>
            <a:r>
              <a:rPr lang="ar-SA" sz="2400">
                <a:latin typeface="Times New Roman" pitchFamily="18" charset="0"/>
                <a:ea typeface="SimSun" pitchFamily="2" charset="-122"/>
                <a:cs typeface="Arabic Transparent" pitchFamily="2" charset="-78"/>
              </a:rPr>
              <a:t>) والعرض غير المرن (</a:t>
            </a:r>
            <a:r>
              <a:rPr lang="en-US">
                <a:latin typeface="Times New Roman" pitchFamily="18" charset="0"/>
                <a:ea typeface="SimSun" pitchFamily="2" charset="-122"/>
                <a:cs typeface="Arabic Transparent" pitchFamily="2" charset="-78"/>
              </a:rPr>
              <a:t>C-S</a:t>
            </a:r>
            <a:r>
              <a:rPr lang="en-US" baseline="-25000">
                <a:latin typeface="Times New Roman" pitchFamily="18" charset="0"/>
                <a:ea typeface="SimSun" pitchFamily="2" charset="-122"/>
                <a:cs typeface="Arabic Transparent" pitchFamily="2" charset="-78"/>
              </a:rPr>
              <a:t>3</a:t>
            </a:r>
            <a:r>
              <a:rPr lang="ar-SA" sz="2400">
                <a:latin typeface="Times New Roman" pitchFamily="18" charset="0"/>
                <a:ea typeface="SimSun" pitchFamily="2" charset="-122"/>
                <a:cs typeface="Arabic Transparent" pitchFamily="2" charset="-78"/>
              </a:rPr>
              <a:t>).</a:t>
            </a:r>
            <a:endParaRPr lang="en-US" sz="3200"/>
          </a:p>
        </p:txBody>
      </p:sp>
      <p:sp>
        <p:nvSpPr>
          <p:cNvPr id="36888" name="Text Box 24"/>
          <p:cNvSpPr txBox="1">
            <a:spLocks noChangeArrowheads="1"/>
          </p:cNvSpPr>
          <p:nvPr/>
        </p:nvSpPr>
        <p:spPr bwMode="auto">
          <a:xfrm>
            <a:off x="2490258" y="4652963"/>
            <a:ext cx="749829" cy="595312"/>
          </a:xfrm>
          <a:prstGeom prst="rect">
            <a:avLst/>
          </a:prstGeom>
          <a:noFill/>
          <a:ln w="9525">
            <a:noFill/>
            <a:miter lim="800000"/>
            <a:headEnd/>
            <a:tailEnd/>
          </a:ln>
        </p:spPr>
        <p:txBody>
          <a:bodyPr/>
          <a:lstStyle/>
          <a:p>
            <a:r>
              <a:rPr lang="en-US" sz="2400" b="1">
                <a:latin typeface="Times New Roman" pitchFamily="18" charset="0"/>
                <a:ea typeface="SimSun" pitchFamily="2" charset="-122"/>
              </a:rPr>
              <a:t>(A)</a:t>
            </a:r>
            <a:endParaRPr lang="en-US" sz="3600" b="1"/>
          </a:p>
        </p:txBody>
      </p:sp>
      <p:sp>
        <p:nvSpPr>
          <p:cNvPr id="36889" name="Text Box 25"/>
          <p:cNvSpPr txBox="1">
            <a:spLocks noChangeArrowheads="1"/>
          </p:cNvSpPr>
          <p:nvPr/>
        </p:nvSpPr>
        <p:spPr bwMode="auto">
          <a:xfrm>
            <a:off x="4741466" y="4652963"/>
            <a:ext cx="749829" cy="595312"/>
          </a:xfrm>
          <a:prstGeom prst="rect">
            <a:avLst/>
          </a:prstGeom>
          <a:noFill/>
          <a:ln w="9525">
            <a:noFill/>
            <a:miter lim="800000"/>
            <a:headEnd/>
            <a:tailEnd/>
          </a:ln>
        </p:spPr>
        <p:txBody>
          <a:bodyPr/>
          <a:lstStyle/>
          <a:p>
            <a:r>
              <a:rPr lang="en-US" sz="2400" b="1">
                <a:latin typeface="Times New Roman" pitchFamily="18" charset="0"/>
                <a:ea typeface="SimSun" pitchFamily="2" charset="-122"/>
              </a:rPr>
              <a:t>(B)</a:t>
            </a:r>
            <a:endParaRPr lang="en-US" sz="3600" b="1"/>
          </a:p>
        </p:txBody>
      </p:sp>
      <p:sp>
        <p:nvSpPr>
          <p:cNvPr id="36890" name="Text Box 26"/>
          <p:cNvSpPr txBox="1">
            <a:spLocks noChangeArrowheads="1"/>
          </p:cNvSpPr>
          <p:nvPr/>
        </p:nvSpPr>
        <p:spPr bwMode="auto">
          <a:xfrm>
            <a:off x="7367588" y="4652963"/>
            <a:ext cx="749829" cy="595312"/>
          </a:xfrm>
          <a:prstGeom prst="rect">
            <a:avLst/>
          </a:prstGeom>
          <a:noFill/>
          <a:ln w="9525">
            <a:noFill/>
            <a:miter lim="800000"/>
            <a:headEnd/>
            <a:tailEnd/>
          </a:ln>
        </p:spPr>
        <p:txBody>
          <a:bodyPr/>
          <a:lstStyle/>
          <a:p>
            <a:r>
              <a:rPr lang="en-US" sz="2400" b="1">
                <a:latin typeface="Times New Roman" pitchFamily="18" charset="0"/>
                <a:ea typeface="SimSun" pitchFamily="2" charset="-122"/>
              </a:rPr>
              <a:t>(C)</a:t>
            </a:r>
            <a:endParaRPr lang="en-US" sz="3600" b="1"/>
          </a:p>
        </p:txBody>
      </p:sp>
      <p:sp>
        <p:nvSpPr>
          <p:cNvPr id="36891" name="Text Box 27"/>
          <p:cNvSpPr txBox="1">
            <a:spLocks noChangeArrowheads="1"/>
          </p:cNvSpPr>
          <p:nvPr/>
        </p:nvSpPr>
        <p:spPr bwMode="auto">
          <a:xfrm>
            <a:off x="7604919" y="1976438"/>
            <a:ext cx="596768" cy="5953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b="1" baseline="-25000"/>
          </a:p>
        </p:txBody>
      </p:sp>
      <p:sp>
        <p:nvSpPr>
          <p:cNvPr id="36892" name="Text Box 28"/>
          <p:cNvSpPr txBox="1">
            <a:spLocks noChangeArrowheads="1"/>
          </p:cNvSpPr>
          <p:nvPr/>
        </p:nvSpPr>
        <p:spPr bwMode="auto">
          <a:xfrm>
            <a:off x="7995312" y="1971676"/>
            <a:ext cx="596767" cy="5953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3</a:t>
            </a:r>
            <a:endParaRPr lang="en-US" sz="3600" b="1" baseline="-25000"/>
          </a:p>
        </p:txBody>
      </p:sp>
      <p:sp>
        <p:nvSpPr>
          <p:cNvPr id="36893" name="AutoShape 2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1315</TotalTime>
  <Words>865</Words>
  <Application>Microsoft Office PowerPoint</Application>
  <PresentationFormat>A4 Paper (210x297 mm)</PresentationFormat>
  <Paragraphs>170</Paragraphs>
  <Slides>20</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Equation</vt:lpstr>
      <vt:lpstr>PowerPoint Presentation</vt:lpstr>
      <vt:lpstr>PowerPoint Presentation</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96</cp:revision>
  <dcterms:created xsi:type="dcterms:W3CDTF">2009-10-14T19:14:34Z</dcterms:created>
  <dcterms:modified xsi:type="dcterms:W3CDTF">2012-02-04T17:11:57Z</dcterms:modified>
</cp:coreProperties>
</file>