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notesMasterIdLst>
    <p:notesMasterId r:id="rId20"/>
  </p:notesMasterIdLst>
  <p:sldIdLst>
    <p:sldId id="272" r:id="rId2"/>
    <p:sldId id="257" r:id="rId3"/>
    <p:sldId id="274"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6" r:id="rId1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A249"/>
    <a:srgbClr val="000000"/>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7" d="100"/>
          <a:sy n="67" d="100"/>
        </p:scale>
        <p:origin x="-2904" y="-104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409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1946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8A1E5455-4ED6-4AB3-A7F0-7ED062DC2D07}" type="slidenum">
              <a:rPr lang="en-US"/>
              <a:pPr>
                <a:defRPr/>
              </a:pPr>
              <a:t>‹#›</a:t>
            </a:fld>
            <a:endParaRPr lang="en-US"/>
          </a:p>
        </p:txBody>
      </p:sp>
    </p:spTree>
    <p:extLst>
      <p:ext uri="{BB962C8B-B14F-4D97-AF65-F5344CB8AC3E}">
        <p14:creationId xmlns:p14="http://schemas.microsoft.com/office/powerpoint/2010/main" val="193630691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879B12F1-2A5E-4C0A-8D02-D71742897821}" type="slidenum">
              <a:rPr lang="en-US"/>
              <a:pPr/>
              <a:t>2</a:t>
            </a:fld>
            <a:endParaRPr lang="en-US"/>
          </a:p>
        </p:txBody>
      </p:sp>
      <p:sp>
        <p:nvSpPr>
          <p:cNvPr id="20483" name="Rectangle 2"/>
          <p:cNvSpPr>
            <a:spLocks noGrp="1" noRot="1" noChangeAspect="1" noChangeArrowheads="1" noTextEdit="1"/>
          </p:cNvSpPr>
          <p:nvPr>
            <p:ph type="sldImg"/>
          </p:nvPr>
        </p:nvSpPr>
        <p:spPr>
          <a:xfrm>
            <a:off x="1143000" y="685800"/>
            <a:ext cx="4572000" cy="3429000"/>
          </a:xfrm>
          <a:ln/>
        </p:spPr>
      </p:sp>
      <p:sp>
        <p:nvSpPr>
          <p:cNvPr id="204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A6FCB214-BFB9-4857-ACDA-B3940DE7F89C}" type="slidenum">
              <a:rPr lang="en-US"/>
              <a:pPr/>
              <a:t>4</a:t>
            </a:fld>
            <a:endParaRPr lang="en-US"/>
          </a:p>
        </p:txBody>
      </p:sp>
      <p:sp>
        <p:nvSpPr>
          <p:cNvPr id="21507" name="Rectangle 2"/>
          <p:cNvSpPr>
            <a:spLocks noGrp="1" noRot="1" noChangeAspect="1" noChangeArrowheads="1" noTextEdit="1"/>
          </p:cNvSpPr>
          <p:nvPr>
            <p:ph type="sldImg"/>
          </p:nvPr>
        </p:nvSpPr>
        <p:spPr>
          <a:xfrm>
            <a:off x="1143000" y="685800"/>
            <a:ext cx="4572000" cy="3429000"/>
          </a:xfrm>
          <a:ln/>
        </p:spPr>
      </p:sp>
      <p:sp>
        <p:nvSpPr>
          <p:cNvPr id="215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1F9AEEBE-9EA3-4ED0-BDEA-344E980365C3}" type="slidenum">
              <a:rPr lang="en-US"/>
              <a:pPr/>
              <a:t>5</a:t>
            </a:fld>
            <a:endParaRPr lang="en-US"/>
          </a:p>
        </p:txBody>
      </p:sp>
      <p:sp>
        <p:nvSpPr>
          <p:cNvPr id="22531" name="Rectangle 2"/>
          <p:cNvSpPr>
            <a:spLocks noGrp="1" noRot="1" noChangeAspect="1" noChangeArrowheads="1" noTextEdit="1"/>
          </p:cNvSpPr>
          <p:nvPr>
            <p:ph type="sldImg"/>
          </p:nvPr>
        </p:nvSpPr>
        <p:spPr>
          <a:xfrm>
            <a:off x="1143000" y="685800"/>
            <a:ext cx="4572000" cy="3429000"/>
          </a:xfrm>
          <a:ln/>
        </p:spPr>
      </p:sp>
      <p:sp>
        <p:nvSpPr>
          <p:cNvPr id="225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CD1BF76F-1483-498C-9A08-A29AB908EE89}" type="slidenum">
              <a:rPr lang="en-US"/>
              <a:pPr/>
              <a:t>6</a:t>
            </a:fld>
            <a:endParaRPr lang="en-US"/>
          </a:p>
        </p:txBody>
      </p:sp>
      <p:sp>
        <p:nvSpPr>
          <p:cNvPr id="23555" name="Rectangle 2"/>
          <p:cNvSpPr>
            <a:spLocks noGrp="1" noRot="1" noChangeAspect="1" noChangeArrowheads="1" noTextEdit="1"/>
          </p:cNvSpPr>
          <p:nvPr>
            <p:ph type="sldImg"/>
          </p:nvPr>
        </p:nvSpPr>
        <p:spPr>
          <a:xfrm>
            <a:off x="1143000" y="685800"/>
            <a:ext cx="4572000" cy="3429000"/>
          </a:xfrm>
          <a:ln/>
        </p:spPr>
      </p:sp>
      <p:sp>
        <p:nvSpPr>
          <p:cNvPr id="235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4AF7B11D-D4A9-4FD0-9F95-AD66C028662F}" type="slidenum">
              <a:rPr lang="en-US"/>
              <a:pPr/>
              <a:t>7</a:t>
            </a:fld>
            <a:endParaRPr lang="en-US"/>
          </a:p>
        </p:txBody>
      </p:sp>
      <p:sp>
        <p:nvSpPr>
          <p:cNvPr id="24579" name="Rectangle 2"/>
          <p:cNvSpPr>
            <a:spLocks noGrp="1" noRot="1" noChangeAspect="1" noChangeArrowheads="1" noTextEdit="1"/>
          </p:cNvSpPr>
          <p:nvPr>
            <p:ph type="sldImg"/>
          </p:nvPr>
        </p:nvSpPr>
        <p:spPr>
          <a:xfrm>
            <a:off x="1143000" y="685800"/>
            <a:ext cx="4572000" cy="3429000"/>
          </a:xfrm>
          <a:ln/>
        </p:spPr>
      </p:sp>
      <p:sp>
        <p:nvSpPr>
          <p:cNvPr id="2458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58B4E3A9-0B8F-4205-883B-717D88AD03BD}" type="slidenum">
              <a:rPr lang="en-US"/>
              <a:pPr/>
              <a:t>8</a:t>
            </a:fld>
            <a:endParaRPr lang="en-US"/>
          </a:p>
        </p:txBody>
      </p:sp>
      <p:sp>
        <p:nvSpPr>
          <p:cNvPr id="25603" name="Rectangle 2"/>
          <p:cNvSpPr>
            <a:spLocks noGrp="1" noRot="1" noChangeAspect="1" noChangeArrowheads="1" noTextEdit="1"/>
          </p:cNvSpPr>
          <p:nvPr>
            <p:ph type="sldImg"/>
          </p:nvPr>
        </p:nvSpPr>
        <p:spPr>
          <a:xfrm>
            <a:off x="1143000" y="685800"/>
            <a:ext cx="4572000" cy="3429000"/>
          </a:xfrm>
          <a:ln/>
        </p:spPr>
      </p:sp>
      <p:sp>
        <p:nvSpPr>
          <p:cNvPr id="2560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7A8DDE3B-56DB-48C5-A36B-AFC5062CB40A}" type="slidenum">
              <a:rPr lang="en-US"/>
              <a:pPr/>
              <a:t>9</a:t>
            </a:fld>
            <a:endParaRPr lang="en-US"/>
          </a:p>
        </p:txBody>
      </p:sp>
      <p:sp>
        <p:nvSpPr>
          <p:cNvPr id="26627" name="Rectangle 2"/>
          <p:cNvSpPr>
            <a:spLocks noGrp="1" noRot="1" noChangeAspect="1" noChangeArrowheads="1" noTextEdit="1"/>
          </p:cNvSpPr>
          <p:nvPr>
            <p:ph type="sldImg"/>
          </p:nvPr>
        </p:nvSpPr>
        <p:spPr>
          <a:xfrm>
            <a:off x="1143000" y="685800"/>
            <a:ext cx="4572000" cy="3429000"/>
          </a:xfrm>
          <a:ln/>
        </p:spPr>
      </p:sp>
      <p:sp>
        <p:nvSpPr>
          <p:cNvPr id="266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0FADD37D-54F4-462D-A315-025F46BEF85C}" type="slidenum">
              <a:rPr lang="en-US"/>
              <a:pPr/>
              <a:t>10</a:t>
            </a:fld>
            <a:endParaRPr lang="en-US"/>
          </a:p>
        </p:txBody>
      </p:sp>
      <p:sp>
        <p:nvSpPr>
          <p:cNvPr id="27651" name="Rectangle 2"/>
          <p:cNvSpPr>
            <a:spLocks noGrp="1" noRot="1" noChangeAspect="1" noChangeArrowheads="1" noTextEdit="1"/>
          </p:cNvSpPr>
          <p:nvPr>
            <p:ph type="sldImg"/>
          </p:nvPr>
        </p:nvSpPr>
        <p:spPr>
          <a:xfrm>
            <a:off x="1143000" y="685800"/>
            <a:ext cx="4572000" cy="3429000"/>
          </a:xfrm>
          <a:ln/>
        </p:spPr>
      </p:sp>
      <p:sp>
        <p:nvSpPr>
          <p:cNvPr id="2765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4CCBEBB5-A4F4-4769-9294-C02CD834385C}" type="slidenum">
              <a:rPr lang="en-US"/>
              <a:pPr/>
              <a:t>11</a:t>
            </a:fld>
            <a:endParaRPr lang="en-US"/>
          </a:p>
        </p:txBody>
      </p:sp>
      <p:sp>
        <p:nvSpPr>
          <p:cNvPr id="28675" name="Rectangle 2"/>
          <p:cNvSpPr>
            <a:spLocks noGrp="1" noRot="1" noChangeAspect="1" noChangeArrowheads="1" noTextEdit="1"/>
          </p:cNvSpPr>
          <p:nvPr>
            <p:ph type="sldImg"/>
          </p:nvPr>
        </p:nvSpPr>
        <p:spPr>
          <a:xfrm>
            <a:off x="1143000" y="685800"/>
            <a:ext cx="4572000" cy="3429000"/>
          </a:xfrm>
          <a:ln/>
        </p:spPr>
      </p:sp>
      <p:sp>
        <p:nvSpPr>
          <p:cNvPr id="286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7FD31AE5-B236-4989-8842-358552FF7B68}" type="slidenum">
              <a:rPr lang="en-US"/>
              <a:pPr/>
              <a:t>12</a:t>
            </a:fld>
            <a:endParaRPr lang="en-US"/>
          </a:p>
        </p:txBody>
      </p:sp>
      <p:sp>
        <p:nvSpPr>
          <p:cNvPr id="29699" name="Rectangle 2"/>
          <p:cNvSpPr>
            <a:spLocks noGrp="1" noRot="1" noChangeAspect="1" noChangeArrowheads="1" noTextEdit="1"/>
          </p:cNvSpPr>
          <p:nvPr>
            <p:ph type="sldImg"/>
          </p:nvPr>
        </p:nvSpPr>
        <p:spPr>
          <a:xfrm>
            <a:off x="1143000" y="685800"/>
            <a:ext cx="4572000" cy="3429000"/>
          </a:xfrm>
          <a:ln/>
        </p:spPr>
      </p:sp>
      <p:sp>
        <p:nvSpPr>
          <p:cNvPr id="297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0DEAFCDE-B011-4DC9-A985-2108D69331C1}" type="slidenum">
              <a:rPr lang="en-US"/>
              <a:pPr/>
              <a:t>13</a:t>
            </a:fld>
            <a:endParaRPr lang="en-US"/>
          </a:p>
        </p:txBody>
      </p:sp>
      <p:sp>
        <p:nvSpPr>
          <p:cNvPr id="30723" name="Rectangle 2"/>
          <p:cNvSpPr>
            <a:spLocks noGrp="1" noRot="1" noChangeAspect="1" noChangeArrowheads="1" noTextEdit="1"/>
          </p:cNvSpPr>
          <p:nvPr>
            <p:ph type="sldImg"/>
          </p:nvPr>
        </p:nvSpPr>
        <p:spPr>
          <a:xfrm>
            <a:off x="1143000" y="685800"/>
            <a:ext cx="4572000" cy="3429000"/>
          </a:xfrm>
          <a:ln/>
        </p:spPr>
      </p:sp>
      <p:sp>
        <p:nvSpPr>
          <p:cNvPr id="307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58F37BC1-6543-4547-8F88-50FC615E1422}" type="slidenum">
              <a:rPr lang="en-US"/>
              <a:pPr/>
              <a:t>14</a:t>
            </a:fld>
            <a:endParaRPr lang="en-US"/>
          </a:p>
        </p:txBody>
      </p:sp>
      <p:sp>
        <p:nvSpPr>
          <p:cNvPr id="31747" name="Rectangle 2"/>
          <p:cNvSpPr>
            <a:spLocks noGrp="1" noRot="1" noChangeAspect="1" noChangeArrowheads="1" noTextEdit="1"/>
          </p:cNvSpPr>
          <p:nvPr>
            <p:ph type="sldImg"/>
          </p:nvPr>
        </p:nvSpPr>
        <p:spPr>
          <a:xfrm>
            <a:off x="1143000" y="685800"/>
            <a:ext cx="4572000" cy="3429000"/>
          </a:xfrm>
          <a:ln/>
        </p:spPr>
      </p:sp>
      <p:sp>
        <p:nvSpPr>
          <p:cNvPr id="317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0E7E3FB6-327A-46BB-BDFE-1F6718D0B825}" type="slidenum">
              <a:rPr lang="en-US"/>
              <a:pPr/>
              <a:t>15</a:t>
            </a:fld>
            <a:endParaRPr lang="en-US"/>
          </a:p>
        </p:txBody>
      </p:sp>
      <p:sp>
        <p:nvSpPr>
          <p:cNvPr id="32771" name="Rectangle 2"/>
          <p:cNvSpPr>
            <a:spLocks noGrp="1" noRot="1" noChangeAspect="1" noChangeArrowheads="1" noTextEdit="1"/>
          </p:cNvSpPr>
          <p:nvPr>
            <p:ph type="sldImg"/>
          </p:nvPr>
        </p:nvSpPr>
        <p:spPr>
          <a:xfrm>
            <a:off x="1143000" y="685800"/>
            <a:ext cx="4572000" cy="3429000"/>
          </a:xfrm>
          <a:ln/>
        </p:spPr>
      </p:sp>
      <p:sp>
        <p:nvSpPr>
          <p:cNvPr id="327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1FE47E12-99B6-4366-9C9F-F095743F1A7B}" type="slidenum">
              <a:rPr lang="en-US"/>
              <a:pPr/>
              <a:t>16</a:t>
            </a:fld>
            <a:endParaRPr lang="en-US"/>
          </a:p>
        </p:txBody>
      </p:sp>
      <p:sp>
        <p:nvSpPr>
          <p:cNvPr id="33795" name="Rectangle 2"/>
          <p:cNvSpPr>
            <a:spLocks noGrp="1" noRot="1" noChangeAspect="1" noChangeArrowheads="1" noTextEdit="1"/>
          </p:cNvSpPr>
          <p:nvPr>
            <p:ph type="sldImg"/>
          </p:nvPr>
        </p:nvSpPr>
        <p:spPr>
          <a:xfrm>
            <a:off x="1143000" y="685800"/>
            <a:ext cx="4572000" cy="3429000"/>
          </a:xfrm>
          <a:ln/>
        </p:spPr>
      </p:sp>
      <p:sp>
        <p:nvSpPr>
          <p:cNvPr id="337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7C4E868C-E00A-4C84-A801-582A50C1BAEA}" type="slidenum">
              <a:rPr lang="en-US"/>
              <a:pPr/>
              <a:t>17</a:t>
            </a:fld>
            <a:endParaRPr lang="en-US"/>
          </a:p>
        </p:txBody>
      </p:sp>
      <p:sp>
        <p:nvSpPr>
          <p:cNvPr id="34819" name="Rectangle 2"/>
          <p:cNvSpPr>
            <a:spLocks noGrp="1" noRot="1" noChangeAspect="1" noChangeArrowheads="1" noTextEdit="1"/>
          </p:cNvSpPr>
          <p:nvPr>
            <p:ph type="sldImg"/>
          </p:nvPr>
        </p:nvSpPr>
        <p:spPr>
          <a:xfrm>
            <a:off x="1143000" y="685800"/>
            <a:ext cx="4572000" cy="3429000"/>
          </a:xfrm>
          <a:ln/>
        </p:spPr>
      </p:sp>
      <p:sp>
        <p:nvSpPr>
          <p:cNvPr id="348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461846"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6682154" y="2133600"/>
            <a:ext cx="2461846"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33"/>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017838" y="6356357"/>
            <a:ext cx="445477" cy="365125"/>
          </a:xfrm>
        </p:spPr>
        <p:txBody>
          <a:bodyPr/>
          <a:lstStyle>
            <a:lvl1pPr>
              <a:defRPr/>
            </a:lvl1pPr>
          </a:lstStyle>
          <a:p>
            <a:pPr>
              <a:defRPr/>
            </a:pPr>
            <a:fld id="{B14D382A-0BD0-497F-9BA3-991E907E7F1D}"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7"/>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E00D9D70-0E56-4D1D-BD1D-DC0C0B6EE837}"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0592F3E2-2D2C-42C3-B8D2-48D1F30A2E77}" type="slidenum">
              <a:rPr lang="en-US" smtClean="0"/>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7"/>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6"/>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4" y="1600206"/>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F841175-668D-4688-A035-E93966F82280}"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474E69E7-7777-42A3-AF93-3DB1A27A0D01}"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3218591D-3D9C-44ED-99F4-40235AF3F785}"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A3727683-6A6A-45CB-B4E5-DE89D073AFF3}"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956A0A31-AA34-41D4-9BCB-CE8735861119}"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D901DDB9-E9B5-4B9B-97BA-FBCB7044560D}" type="slidenum">
              <a:rPr lang="en-US" smtClean="0"/>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1519A38E-7189-4325-B610-14E316AC93AC}"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6"/>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3" y="274646"/>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3E30CF58-624F-4E50-A560-D2203F557F38}" type="slidenum">
              <a:rPr lang="en-US" smtClean="0"/>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144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2" name="Group 7"/>
          <p:cNvGrpSpPr>
            <a:grpSpLocks/>
          </p:cNvGrpSpPr>
          <p:nvPr/>
        </p:nvGrpSpPr>
        <p:grpSpPr bwMode="auto">
          <a:xfrm>
            <a:off x="7948249" y="5791200"/>
            <a:ext cx="868974"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51695" y="6372225"/>
            <a:ext cx="2518831"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1943100" y="6376995"/>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D23E676E-09B9-48BF-B785-1CB9CFE68CCB}"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slide" Target="slide14.xml"/><Relationship Id="rId5" Type="http://schemas.openxmlformats.org/officeDocument/2006/relationships/slide" Target="slide13.xml"/><Relationship Id="rId4" Type="http://schemas.openxmlformats.org/officeDocument/2006/relationships/slide" Target="slide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144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134709" y="4648200"/>
            <a:ext cx="3698631" cy="15240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latin typeface="Calibri" pitchFamily="34" charset="0"/>
              </a:rPr>
              <a:t>نظام التعليم المطور للانتساب</a:t>
            </a:r>
            <a:endParaRPr lang="en-US" sz="2800" b="1" dirty="0">
              <a:latin typeface="Calibri" pitchFamily="34" charset="0"/>
            </a:endParaRPr>
          </a:p>
          <a:p>
            <a:pPr algn="ctr">
              <a:spcBef>
                <a:spcPct val="20000"/>
              </a:spcBef>
              <a:buFont typeface="Arial" pitchFamily="34" charset="0"/>
              <a:buNone/>
            </a:pPr>
            <a:r>
              <a:rPr lang="ar-BH" sz="2600" dirty="0" smtClean="0">
                <a:latin typeface="Calibri" pitchFamily="34" charset="0"/>
              </a:rPr>
              <a:t>ك</a:t>
            </a:r>
            <a:r>
              <a:rPr lang="ar-EG" sz="2600" dirty="0" smtClean="0">
                <a:latin typeface="Calibri" pitchFamily="34" charset="0"/>
              </a:rPr>
              <a:t>لية </a:t>
            </a:r>
            <a:r>
              <a:rPr lang="ar-SA" sz="2600" dirty="0" smtClean="0">
                <a:latin typeface="Calibri" pitchFamily="34" charset="0"/>
              </a:rPr>
              <a:t>إدارة الاعمال</a:t>
            </a:r>
            <a:endParaRPr lang="ar-BH" sz="2600" dirty="0" smtClean="0">
              <a:latin typeface="Calibri" pitchFamily="34" charset="0"/>
            </a:endParaRPr>
          </a:p>
          <a:p>
            <a:pPr algn="ctr">
              <a:spcBef>
                <a:spcPct val="20000"/>
              </a:spcBef>
              <a:buFont typeface="Arial" pitchFamily="34" charset="0"/>
              <a:buNone/>
            </a:pPr>
            <a:r>
              <a:rPr lang="ar-EG" sz="2600" dirty="0" smtClean="0">
                <a:latin typeface="Calibri" pitchFamily="34" charset="0"/>
              </a:rPr>
              <a:t>قسم</a:t>
            </a:r>
            <a:r>
              <a:rPr lang="ar-BH" sz="2600" dirty="0" smtClean="0">
                <a:latin typeface="Calibri" pitchFamily="34" charset="0"/>
              </a:rPr>
              <a:t> الاقتصاد</a:t>
            </a:r>
            <a:endParaRPr lang="en-US" sz="2600" dirty="0">
              <a:latin typeface="Calibri" pitchFamily="34" charset="0"/>
            </a:endParaRPr>
          </a:p>
        </p:txBody>
      </p:sp>
      <p:grpSp>
        <p:nvGrpSpPr>
          <p:cNvPr id="2" name="Group 7"/>
          <p:cNvGrpSpPr>
            <a:grpSpLocks/>
          </p:cNvGrpSpPr>
          <p:nvPr/>
        </p:nvGrpSpPr>
        <p:grpSpPr bwMode="auto">
          <a:xfrm>
            <a:off x="5994889" y="1981209"/>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22030" y="2895600"/>
            <a:ext cx="4607170" cy="1470025"/>
          </a:xfrm>
          <a:prstGeom prst="rect">
            <a:avLst/>
          </a:prstGeom>
          <a:noFill/>
          <a:ln w="9525">
            <a:noFill/>
            <a:miter lim="800000"/>
            <a:headEnd/>
            <a:tailEnd/>
          </a:ln>
        </p:spPr>
        <p:txBody>
          <a:bodyPr anchor="ctr"/>
          <a:lstStyle/>
          <a:p>
            <a:pPr algn="ctr">
              <a:lnSpc>
                <a:spcPct val="80000"/>
              </a:lnSpc>
            </a:pPr>
            <a:endParaRPr lang="ar-SA" sz="3200" b="1" dirty="0">
              <a:latin typeface="AYM Wadiy S_U normal."/>
              <a:cs typeface="Times New Roman" pitchFamily="18" charset="0"/>
            </a:endParaRPr>
          </a:p>
          <a:p>
            <a:pPr>
              <a:lnSpc>
                <a:spcPct val="80000"/>
              </a:lnSpc>
            </a:pPr>
            <a:r>
              <a:rPr lang="ar-SA" sz="3200" b="1" dirty="0">
                <a:solidFill>
                  <a:srgbClr val="376092"/>
                </a:solidFill>
                <a:latin typeface="AYM Wadiy S_U normal."/>
                <a:cs typeface="Times New Roman" pitchFamily="18" charset="0"/>
              </a:rPr>
              <a:t>مبادئ </a:t>
            </a:r>
            <a:r>
              <a:rPr lang="ar-SA" sz="3200" b="1" dirty="0" err="1">
                <a:solidFill>
                  <a:srgbClr val="376092"/>
                </a:solidFill>
                <a:latin typeface="AYM Wadiy S_U normal."/>
                <a:cs typeface="Times New Roman" pitchFamily="18" charset="0"/>
              </a:rPr>
              <a:t>الإقتصاد</a:t>
            </a:r>
            <a:r>
              <a:rPr lang="ar-SA" sz="3200" b="1" dirty="0">
                <a:solidFill>
                  <a:srgbClr val="376092"/>
                </a:solidFill>
                <a:latin typeface="AYM Wadiy S_U normal."/>
                <a:cs typeface="Times New Roman" pitchFamily="18" charset="0"/>
              </a:rPr>
              <a:t> الجزئي </a:t>
            </a:r>
          </a:p>
          <a:p>
            <a:pPr>
              <a:lnSpc>
                <a:spcPct val="80000"/>
              </a:lnSpc>
            </a:pPr>
            <a:r>
              <a:rPr lang="ar-SA" sz="3200" b="1" dirty="0">
                <a:solidFill>
                  <a:srgbClr val="376092"/>
                </a:solidFill>
                <a:latin typeface="AYM Wadiy S_U normal."/>
                <a:cs typeface="Times New Roman" pitchFamily="18" charset="0"/>
              </a:rPr>
              <a:t>د. حسن بن رفدان </a:t>
            </a:r>
            <a:r>
              <a:rPr lang="ar-SA" sz="3200" b="1" dirty="0" err="1">
                <a:solidFill>
                  <a:srgbClr val="376092"/>
                </a:solidFill>
                <a:latin typeface="AYM Wadiy S_U normal."/>
                <a:cs typeface="Times New Roman" pitchFamily="18" charset="0"/>
              </a:rPr>
              <a:t>الهجهوج</a:t>
            </a:r>
            <a:endParaRPr lang="en-US" sz="2000" b="1" dirty="0">
              <a:solidFill>
                <a:srgbClr val="7F7F7F"/>
              </a:solidFill>
              <a:latin typeface="Calibri" pitchFamily="34" charset="0"/>
            </a:endParaRPr>
          </a:p>
          <a:p>
            <a:pPr algn="ctr">
              <a:lnSpc>
                <a:spcPct val="80000"/>
              </a:lnSpc>
            </a:pPr>
            <a:endParaRPr lang="en-US" sz="3200" b="1" dirty="0">
              <a:latin typeface="Calibri" pitchFamily="34" charset="0"/>
            </a:endParaRPr>
          </a:p>
        </p:txBody>
      </p:sp>
      <p:sp>
        <p:nvSpPr>
          <p:cNvPr id="5131" name="Slide Number Placeholder 10"/>
          <p:cNvSpPr txBox="1">
            <a:spLocks/>
          </p:cNvSpPr>
          <p:nvPr/>
        </p:nvSpPr>
        <p:spPr bwMode="auto">
          <a:xfrm>
            <a:off x="351692" y="6405572"/>
            <a:ext cx="21336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098" name="WordArt 2"/>
          <p:cNvSpPr>
            <a:spLocks noChangeArrowheads="1" noChangeShapeType="1" noTextEdit="1"/>
          </p:cNvSpPr>
          <p:nvPr/>
        </p:nvSpPr>
        <p:spPr bwMode="auto">
          <a:xfrm>
            <a:off x="2971801" y="838204"/>
            <a:ext cx="2649538" cy="995363"/>
          </a:xfrm>
          <a:prstGeom prst="rect">
            <a:avLst/>
          </a:prstGeom>
        </p:spPr>
        <p:txBody>
          <a:bodyPr wrap="none" fromWordArt="1">
            <a:prstTxWarp prst="textPlain">
              <a:avLst>
                <a:gd name="adj" fmla="val 50000"/>
              </a:avLst>
            </a:prstTxWarp>
          </a:bodyPr>
          <a:lstStyle/>
          <a:p>
            <a:pPr algn="ctr" rtl="1"/>
            <a:r>
              <a:rPr lang="ar-BH" sz="3600" kern="10" dirty="0">
                <a:ln w="9525">
                  <a:solidFill>
                    <a:schemeClr val="tx1"/>
                  </a:solidFill>
                  <a:round/>
                  <a:headEnd/>
                  <a:tailEnd/>
                </a:ln>
                <a:latin typeface="Arial"/>
                <a:cs typeface="Arial"/>
              </a:rPr>
              <a:t>الفصل </a:t>
            </a:r>
            <a:r>
              <a:rPr lang="ar-BH" sz="3600" kern="10" dirty="0" smtClean="0">
                <a:ln w="9525">
                  <a:solidFill>
                    <a:schemeClr val="tx1"/>
                  </a:solidFill>
                  <a:round/>
                  <a:headEnd/>
                  <a:tailEnd/>
                </a:ln>
                <a:latin typeface="Arial"/>
                <a:cs typeface="Arial"/>
              </a:rPr>
              <a:t>السادس</a:t>
            </a:r>
            <a:endParaRPr lang="ar-SA" sz="3600" kern="10" dirty="0" smtClean="0">
              <a:ln w="9525">
                <a:solidFill>
                  <a:schemeClr val="tx1"/>
                </a:solidFill>
                <a:round/>
                <a:headEnd/>
                <a:tailEnd/>
              </a:ln>
              <a:latin typeface="Arial"/>
              <a:cs typeface="Arial"/>
            </a:endParaRPr>
          </a:p>
          <a:p>
            <a:pPr algn="ctr" rtl="1"/>
            <a:endParaRPr lang="ar-SA" sz="3600" kern="10" dirty="0" smtClean="0">
              <a:ln w="9525">
                <a:solidFill>
                  <a:schemeClr val="tx1"/>
                </a:solidFill>
                <a:round/>
                <a:headEnd/>
                <a:tailEnd/>
              </a:ln>
              <a:latin typeface="Arial"/>
              <a:cs typeface="Arial"/>
            </a:endParaRPr>
          </a:p>
          <a:p>
            <a:pPr algn="ctr" rtl="1"/>
            <a:r>
              <a:rPr lang="ar-SA" sz="3600" u="sng" kern="10" dirty="0" smtClean="0">
                <a:ln w="9525">
                  <a:solidFill>
                    <a:schemeClr val="tx1"/>
                  </a:solidFill>
                  <a:round/>
                  <a:headEnd/>
                  <a:tailEnd/>
                </a:ln>
                <a:latin typeface="Arial"/>
                <a:cs typeface="Arial"/>
              </a:rPr>
              <a:t>المحاضرة السابعة</a:t>
            </a:r>
            <a:endParaRPr lang="en-US" sz="3600" u="sng" kern="10" dirty="0">
              <a:ln w="9525">
                <a:solidFill>
                  <a:schemeClr val="tx1"/>
                </a:solidFill>
                <a:round/>
                <a:headEnd/>
                <a:tailEnd/>
              </a:ln>
              <a:latin typeface="Arial"/>
              <a:cs typeface="Arial"/>
            </a:endParaRPr>
          </a:p>
        </p:txBody>
      </p:sp>
      <p:sp>
        <p:nvSpPr>
          <p:cNvPr id="4099" name="WordArt 3"/>
          <p:cNvSpPr>
            <a:spLocks noChangeArrowheads="1" noChangeShapeType="1" noTextEdit="1"/>
          </p:cNvSpPr>
          <p:nvPr/>
        </p:nvSpPr>
        <p:spPr bwMode="auto">
          <a:xfrm>
            <a:off x="1730375" y="2940054"/>
            <a:ext cx="5505450" cy="714375"/>
          </a:xfrm>
          <a:prstGeom prst="rect">
            <a:avLst/>
          </a:prstGeom>
        </p:spPr>
        <p:txBody>
          <a:bodyPr wrap="none" fromWordArt="1">
            <a:prstTxWarp prst="textPlain">
              <a:avLst>
                <a:gd name="adj" fmla="val 50000"/>
              </a:avLst>
            </a:prstTxWarp>
          </a:bodyPr>
          <a:lstStyle/>
          <a:p>
            <a:pPr algn="ctr" rtl="1"/>
            <a:r>
              <a:rPr lang="ar-BH" sz="3600" kern="10" dirty="0">
                <a:ln w="9525">
                  <a:solidFill>
                    <a:schemeClr val="tx1"/>
                  </a:solidFill>
                  <a:round/>
                  <a:headEnd/>
                  <a:tailEnd/>
                </a:ln>
                <a:latin typeface="Arial"/>
                <a:cs typeface="Arial"/>
              </a:rPr>
              <a:t>السياسات الحكومية</a:t>
            </a:r>
            <a:endParaRPr lang="en-US" sz="3600" kern="10" dirty="0">
              <a:ln w="9525">
                <a:solidFill>
                  <a:schemeClr val="tx1"/>
                </a:solidFill>
                <a:round/>
                <a:headEnd/>
                <a:tailEnd/>
              </a:ln>
              <a:latin typeface="Arial"/>
              <a:cs typeface="Arial"/>
            </a:endParaRPr>
          </a:p>
        </p:txBody>
      </p:sp>
      <p:sp>
        <p:nvSpPr>
          <p:cNvPr id="4100" name="WordArt 4"/>
          <p:cNvSpPr>
            <a:spLocks noChangeArrowheads="1" noChangeShapeType="1" noTextEdit="1"/>
          </p:cNvSpPr>
          <p:nvPr/>
        </p:nvSpPr>
        <p:spPr bwMode="auto">
          <a:xfrm>
            <a:off x="1233488" y="4181479"/>
            <a:ext cx="6677025" cy="542925"/>
          </a:xfrm>
          <a:prstGeom prst="rect">
            <a:avLst/>
          </a:prstGeom>
        </p:spPr>
        <p:txBody>
          <a:bodyPr wrap="none" fromWordArt="1">
            <a:prstTxWarp prst="textPlain">
              <a:avLst>
                <a:gd name="adj" fmla="val 50000"/>
              </a:avLst>
            </a:prstTxWarp>
          </a:bodyPr>
          <a:lstStyle/>
          <a:p>
            <a:pPr algn="ctr" rtl="1"/>
            <a:r>
              <a:rPr lang="en-US" sz="3600" kern="10" dirty="0">
                <a:ln w="9525">
                  <a:solidFill>
                    <a:schemeClr val="tx1"/>
                  </a:solidFill>
                  <a:round/>
                  <a:headEnd/>
                  <a:tailEnd/>
                </a:ln>
                <a:latin typeface="Arial"/>
                <a:cs typeface="Arial"/>
              </a:rPr>
              <a:t>Government Policies</a:t>
            </a: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t>عناصر المحاضرة</a:t>
            </a:r>
            <a:endParaRPr lang="en-US" dirty="0"/>
          </a:p>
        </p:txBody>
      </p:sp>
      <p:sp>
        <p:nvSpPr>
          <p:cNvPr id="7171" name="Text Placeholder 5"/>
          <p:cNvSpPr>
            <a:spLocks noGrp="1"/>
          </p:cNvSpPr>
          <p:nvPr>
            <p:ph idx="1"/>
          </p:nvPr>
        </p:nvSpPr>
        <p:spPr>
          <a:xfrm>
            <a:off x="457200" y="1600202"/>
            <a:ext cx="8229600" cy="4419599"/>
          </a:xfrm>
        </p:spPr>
        <p:txBody>
          <a:bodyPr/>
          <a:lstStyle/>
          <a:p>
            <a:pPr rtl="1" eaLnBrk="1" hangingPunct="1">
              <a:buFont typeface="Arial" pitchFamily="34" charset="0"/>
              <a:buChar char="•"/>
            </a:pPr>
            <a:r>
              <a:rPr lang="ar-SA" sz="2400" b="1" dirty="0" smtClean="0">
                <a:cs typeface="Arial" pitchFamily="34" charset="0"/>
              </a:rPr>
              <a:t>مقدمة</a:t>
            </a:r>
          </a:p>
          <a:p>
            <a:pPr rtl="1" eaLnBrk="1" hangingPunct="1">
              <a:buFont typeface="Arial" pitchFamily="34" charset="0"/>
              <a:buChar char="•"/>
            </a:pPr>
            <a:r>
              <a:rPr lang="ar-SA" sz="2400" b="1" dirty="0" smtClean="0">
                <a:cs typeface="Arial" pitchFamily="34" charset="0"/>
              </a:rPr>
              <a:t>سياسات تحديد الأسعار والأجور</a:t>
            </a:r>
          </a:p>
          <a:p>
            <a:pPr rtl="1" eaLnBrk="1" hangingPunct="1">
              <a:buFont typeface="Arial" pitchFamily="34" charset="0"/>
              <a:buChar char="•"/>
            </a:pPr>
            <a:r>
              <a:rPr lang="ar-SA" sz="2400" b="1" dirty="0" smtClean="0">
                <a:cs typeface="Arial" pitchFamily="34" charset="0"/>
              </a:rPr>
              <a:t>تحديد الحد الأعلى للأسعار</a:t>
            </a:r>
          </a:p>
          <a:p>
            <a:pPr rtl="1" eaLnBrk="1" hangingPunct="1">
              <a:buFont typeface="Arial" pitchFamily="34" charset="0"/>
              <a:buChar char="•"/>
            </a:pPr>
            <a:r>
              <a:rPr lang="ar-SA" sz="2400" b="1" dirty="0" smtClean="0">
                <a:cs typeface="Arial" pitchFamily="34" charset="0"/>
              </a:rPr>
              <a:t>تأثير تحديد الحد الأعلى للأسعار</a:t>
            </a:r>
          </a:p>
          <a:p>
            <a:pPr rtl="1" eaLnBrk="1" hangingPunct="1">
              <a:buFont typeface="Arial" pitchFamily="34" charset="0"/>
              <a:buChar char="•"/>
            </a:pPr>
            <a:r>
              <a:rPr lang="ar-SA" sz="2400" b="1" dirty="0" smtClean="0">
                <a:cs typeface="Arial" pitchFamily="34" charset="0"/>
              </a:rPr>
              <a:t>تحديد الحد الأدنى للأسعار</a:t>
            </a:r>
          </a:p>
          <a:p>
            <a:pPr rtl="1" eaLnBrk="1" hangingPunct="1">
              <a:buFont typeface="Arial" pitchFamily="34" charset="0"/>
              <a:buChar char="•"/>
            </a:pPr>
            <a:r>
              <a:rPr lang="ar-SA" sz="2400" b="1" dirty="0" smtClean="0">
                <a:cs typeface="Arial" pitchFamily="34" charset="0"/>
              </a:rPr>
              <a:t>تأثير تحديد الحد الأدنى للأجور </a:t>
            </a:r>
          </a:p>
          <a:p>
            <a:pPr rtl="1" eaLnBrk="1" hangingPunct="1">
              <a:buFont typeface="Arial" pitchFamily="34" charset="0"/>
              <a:buChar char="•"/>
            </a:pPr>
            <a:r>
              <a:rPr lang="ar-SA" sz="2400" b="1" dirty="0" smtClean="0">
                <a:cs typeface="Arial" pitchFamily="34" charset="0"/>
              </a:rPr>
              <a:t>السياسات الضريبية </a:t>
            </a:r>
          </a:p>
          <a:p>
            <a:pPr rtl="1" eaLnBrk="1" hangingPunct="1">
              <a:buFont typeface="Arial" pitchFamily="34" charset="0"/>
              <a:buChar char="•"/>
            </a:pPr>
            <a:r>
              <a:rPr lang="ar-SA" sz="2400" b="1" dirty="0" smtClean="0">
                <a:cs typeface="Arial" pitchFamily="34" charset="0"/>
              </a:rPr>
              <a:t>سياسات استقرار دخول المزارعين </a:t>
            </a:r>
          </a:p>
          <a:p>
            <a:pPr rtl="1" eaLnBrk="1" hangingPunct="1">
              <a:buFont typeface="Arial" pitchFamily="34" charset="0"/>
              <a:buChar char="•"/>
            </a:pPr>
            <a:r>
              <a:rPr lang="ar-SA" sz="2400" b="1" dirty="0" smtClean="0">
                <a:cs typeface="Arial" pitchFamily="34" charset="0"/>
              </a:rPr>
              <a:t>أثر تقلبات الإنتاج على دخول المزارعين  </a:t>
            </a:r>
          </a:p>
          <a:p>
            <a:pPr rtl="1" eaLnBrk="1" hangingPunct="1">
              <a:buFont typeface="Arial" pitchFamily="34" charset="0"/>
              <a:buChar char="•"/>
            </a:pPr>
            <a:r>
              <a:rPr lang="ar-SA" sz="2400" b="1" dirty="0" smtClean="0">
                <a:cs typeface="Arial" pitchFamily="34" charset="0"/>
              </a:rPr>
              <a:t>سياسات استقرار أسعار المنتجات الزراعية </a:t>
            </a:r>
          </a:p>
          <a:p>
            <a:pPr rtl="1" eaLnBrk="1" hangingPunct="1">
              <a:buFont typeface="Arial" pitchFamily="34" charset="0"/>
              <a:buChar char="•"/>
            </a:pPr>
            <a:endParaRPr lang="ar-SA" b="1" i="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122" name="WordArt 2"/>
          <p:cNvSpPr>
            <a:spLocks noChangeArrowheads="1" noChangeShapeType="1" noTextEdit="1"/>
          </p:cNvSpPr>
          <p:nvPr/>
        </p:nvSpPr>
        <p:spPr bwMode="auto">
          <a:xfrm>
            <a:off x="2339977" y="188913"/>
            <a:ext cx="6577013" cy="685800"/>
          </a:xfrm>
          <a:prstGeom prst="rect">
            <a:avLst/>
          </a:prstGeom>
        </p:spPr>
        <p:txBody>
          <a:bodyPr wrap="none" fromWordArt="1">
            <a:prstTxWarp prst="textPlain">
              <a:avLst>
                <a:gd name="adj" fmla="val 50000"/>
              </a:avLst>
            </a:prstTxWarp>
          </a:bodyPr>
          <a:lstStyle/>
          <a:p>
            <a:pPr algn="ctr" rtl="1"/>
            <a:r>
              <a:rPr lang="ar-BH" sz="3600" kern="10" dirty="0">
                <a:ln w="9525">
                  <a:solidFill>
                    <a:schemeClr val="tx1"/>
                  </a:solidFill>
                  <a:round/>
                  <a:headEnd/>
                  <a:tailEnd/>
                </a:ln>
                <a:cs typeface="Arabic Transparent"/>
              </a:rPr>
              <a:t>سياسات تحديد الأسعار والأجور</a:t>
            </a:r>
            <a:endParaRPr lang="en-US" sz="3600" kern="10" dirty="0">
              <a:ln w="9525">
                <a:solidFill>
                  <a:schemeClr val="tx1"/>
                </a:solidFill>
                <a:round/>
                <a:headEnd/>
                <a:tailEnd/>
              </a:ln>
              <a:cs typeface="Arabic Transparent"/>
            </a:endParaRPr>
          </a:p>
        </p:txBody>
      </p:sp>
      <p:sp>
        <p:nvSpPr>
          <p:cNvPr id="5123" name="WordArt 3"/>
          <p:cNvSpPr>
            <a:spLocks noChangeArrowheads="1" noChangeShapeType="1" noTextEdit="1"/>
          </p:cNvSpPr>
          <p:nvPr/>
        </p:nvSpPr>
        <p:spPr bwMode="auto">
          <a:xfrm>
            <a:off x="4800600" y="1066800"/>
            <a:ext cx="4089400" cy="576262"/>
          </a:xfrm>
          <a:prstGeom prst="rect">
            <a:avLst/>
          </a:prstGeom>
        </p:spPr>
        <p:txBody>
          <a:bodyPr wrap="none" fromWordArt="1">
            <a:prstTxWarp prst="textPlain">
              <a:avLst>
                <a:gd name="adj" fmla="val 50000"/>
              </a:avLst>
            </a:prstTxWarp>
          </a:bodyPr>
          <a:lstStyle/>
          <a:p>
            <a:pPr algn="ctr" rtl="1"/>
            <a:r>
              <a:rPr lang="ar-BH" sz="3600" kern="10" dirty="0">
                <a:ln w="9525">
                  <a:solidFill>
                    <a:schemeClr val="tx1"/>
                  </a:solidFill>
                  <a:round/>
                  <a:headEnd/>
                  <a:tailEnd/>
                </a:ln>
                <a:cs typeface="Arabic Transparent"/>
              </a:rPr>
              <a:t>تحديد الحد الأعلى للأسعار</a:t>
            </a:r>
            <a:endParaRPr lang="en-US" sz="3600" kern="10" dirty="0">
              <a:ln w="9525">
                <a:solidFill>
                  <a:schemeClr val="tx1"/>
                </a:solidFill>
                <a:round/>
                <a:headEnd/>
                <a:tailEnd/>
              </a:ln>
              <a:cs typeface="Arabic Transparent"/>
            </a:endParaRPr>
          </a:p>
        </p:txBody>
      </p:sp>
      <p:sp>
        <p:nvSpPr>
          <p:cNvPr id="5124" name="Text Box 4"/>
          <p:cNvSpPr txBox="1">
            <a:spLocks noChangeArrowheads="1"/>
          </p:cNvSpPr>
          <p:nvPr/>
        </p:nvSpPr>
        <p:spPr bwMode="auto">
          <a:xfrm>
            <a:off x="395288" y="1670053"/>
            <a:ext cx="8424862" cy="830997"/>
          </a:xfrm>
          <a:prstGeom prst="rect">
            <a:avLst/>
          </a:prstGeom>
          <a:noFill/>
          <a:ln w="9525">
            <a:noFill/>
            <a:miter lim="800000"/>
            <a:headEnd/>
            <a:tailEnd/>
          </a:ln>
        </p:spPr>
        <p:txBody>
          <a:bodyPr>
            <a:spAutoFit/>
          </a:bodyPr>
          <a:lstStyle/>
          <a:p>
            <a:pPr algn="just" rtl="1">
              <a:spcBef>
                <a:spcPct val="50000"/>
              </a:spcBef>
            </a:pPr>
            <a:r>
              <a:rPr lang="ar-BH" sz="2400"/>
              <a:t>تشريع الحد الأعلى للسعر هو قانون يلزم المتعاملين في سوق سلعة معينة بعدم زيادة السعر عن المستوى المنصوص عليه في القانون.</a:t>
            </a:r>
            <a:endParaRPr lang="en-US" sz="2400"/>
          </a:p>
        </p:txBody>
      </p:sp>
      <p:sp>
        <p:nvSpPr>
          <p:cNvPr id="5125" name="Text Box 5"/>
          <p:cNvSpPr txBox="1">
            <a:spLocks noChangeArrowheads="1"/>
          </p:cNvSpPr>
          <p:nvPr/>
        </p:nvSpPr>
        <p:spPr bwMode="auto">
          <a:xfrm>
            <a:off x="395288" y="2563817"/>
            <a:ext cx="8424862" cy="1200329"/>
          </a:xfrm>
          <a:prstGeom prst="rect">
            <a:avLst/>
          </a:prstGeom>
          <a:noFill/>
          <a:ln w="9525">
            <a:noFill/>
            <a:miter lim="800000"/>
            <a:headEnd/>
            <a:tailEnd/>
          </a:ln>
        </p:spPr>
        <p:txBody>
          <a:bodyPr>
            <a:spAutoFit/>
          </a:bodyPr>
          <a:lstStyle/>
          <a:p>
            <a:pPr algn="just" rtl="1">
              <a:spcBef>
                <a:spcPct val="50000"/>
              </a:spcBef>
            </a:pPr>
            <a:r>
              <a:rPr lang="ar-BH" sz="2400" dirty="0"/>
              <a:t>يوضح </a:t>
            </a:r>
            <a:r>
              <a:rPr lang="ar-BH" sz="2400" dirty="0">
                <a:hlinkClick r:id="rId3" action="ppaction://hlinksldjump"/>
              </a:rPr>
              <a:t>الشكل (5-1)</a:t>
            </a:r>
            <a:r>
              <a:rPr lang="ar-BH" sz="2400" dirty="0"/>
              <a:t> وضع التوازن في سوق استئجار المساكن في إحدى المدن، حيث أن متوسط الإيجار عند التوازن هو </a:t>
            </a:r>
            <a:r>
              <a:rPr lang="en-US" sz="2400" dirty="0"/>
              <a:t>(R</a:t>
            </a:r>
            <a:r>
              <a:rPr lang="en-US" sz="2400" baseline="-25000" dirty="0"/>
              <a:t>1</a:t>
            </a:r>
            <a:r>
              <a:rPr lang="en-US" sz="2400" dirty="0"/>
              <a:t>)</a:t>
            </a:r>
            <a:r>
              <a:rPr lang="ar-BH" sz="2400" dirty="0"/>
              <a:t> وعدد المساكن المطلوبة والمعروضة هو </a:t>
            </a:r>
            <a:r>
              <a:rPr lang="en-US" sz="2400" dirty="0"/>
              <a:t>(Q</a:t>
            </a:r>
            <a:r>
              <a:rPr lang="en-US" sz="2400" baseline="-25000" dirty="0"/>
              <a:t>1</a:t>
            </a:r>
            <a:r>
              <a:rPr lang="en-US" sz="2400" dirty="0"/>
              <a:t>)</a:t>
            </a:r>
            <a:r>
              <a:rPr lang="ar-BH" sz="2400" dirty="0"/>
              <a:t>.</a:t>
            </a:r>
            <a:endParaRPr lang="en-US" sz="2400" dirty="0"/>
          </a:p>
        </p:txBody>
      </p:sp>
      <p:sp>
        <p:nvSpPr>
          <p:cNvPr id="5126" name="WordArt 6"/>
          <p:cNvSpPr>
            <a:spLocks noChangeArrowheads="1" noChangeShapeType="1" noTextEdit="1"/>
          </p:cNvSpPr>
          <p:nvPr/>
        </p:nvSpPr>
        <p:spPr bwMode="auto">
          <a:xfrm>
            <a:off x="4787902" y="3860803"/>
            <a:ext cx="4089400" cy="576263"/>
          </a:xfrm>
          <a:prstGeom prst="rect">
            <a:avLst/>
          </a:prstGeom>
        </p:spPr>
        <p:txBody>
          <a:bodyPr wrap="none" fromWordArt="1">
            <a:prstTxWarp prst="textPlain">
              <a:avLst>
                <a:gd name="adj" fmla="val 50000"/>
              </a:avLst>
            </a:prstTxWarp>
          </a:bodyPr>
          <a:lstStyle/>
          <a:p>
            <a:pPr algn="ctr" rtl="1"/>
            <a:r>
              <a:rPr lang="ar-BH" sz="3600" kern="10" dirty="0">
                <a:ln w="9525">
                  <a:solidFill>
                    <a:schemeClr val="tx1"/>
                  </a:solidFill>
                  <a:round/>
                  <a:headEnd/>
                  <a:tailEnd/>
                </a:ln>
                <a:cs typeface="Arabic Transparent"/>
              </a:rPr>
              <a:t>تأثير تحديد الحد الأعلى للسعر</a:t>
            </a:r>
            <a:endParaRPr lang="en-US" sz="3600" kern="10" dirty="0">
              <a:ln w="9525">
                <a:solidFill>
                  <a:schemeClr val="tx1"/>
                </a:solidFill>
                <a:round/>
                <a:headEnd/>
                <a:tailEnd/>
              </a:ln>
              <a:cs typeface="Arabic Transparent"/>
            </a:endParaRPr>
          </a:p>
        </p:txBody>
      </p:sp>
      <p:sp>
        <p:nvSpPr>
          <p:cNvPr id="5127" name="Text Box 7"/>
          <p:cNvSpPr txBox="1">
            <a:spLocks noChangeArrowheads="1"/>
          </p:cNvSpPr>
          <p:nvPr/>
        </p:nvSpPr>
        <p:spPr bwMode="auto">
          <a:xfrm>
            <a:off x="395288" y="4581525"/>
            <a:ext cx="8424862" cy="457200"/>
          </a:xfrm>
          <a:prstGeom prst="rect">
            <a:avLst/>
          </a:prstGeom>
          <a:noFill/>
          <a:ln w="9525">
            <a:noFill/>
            <a:miter lim="800000"/>
            <a:headEnd/>
            <a:tailEnd/>
          </a:ln>
        </p:spPr>
        <p:txBody>
          <a:bodyPr>
            <a:spAutoFit/>
          </a:bodyPr>
          <a:lstStyle/>
          <a:p>
            <a:pPr algn="just" rtl="1">
              <a:spcBef>
                <a:spcPct val="50000"/>
              </a:spcBef>
              <a:buFontTx/>
              <a:buBlip>
                <a:blip r:embed="rId4"/>
              </a:buBlip>
            </a:pPr>
            <a:r>
              <a:rPr lang="ar-BH" sz="2400"/>
              <a:t> حدوث نقص أو عجز في السلعة.</a:t>
            </a:r>
            <a:endParaRPr lang="en-US" sz="2400"/>
          </a:p>
        </p:txBody>
      </p:sp>
      <p:sp>
        <p:nvSpPr>
          <p:cNvPr id="5128" name="Text Box 8"/>
          <p:cNvSpPr txBox="1">
            <a:spLocks noChangeArrowheads="1"/>
          </p:cNvSpPr>
          <p:nvPr/>
        </p:nvSpPr>
        <p:spPr bwMode="auto">
          <a:xfrm>
            <a:off x="395288" y="5084763"/>
            <a:ext cx="8424862" cy="457200"/>
          </a:xfrm>
          <a:prstGeom prst="rect">
            <a:avLst/>
          </a:prstGeom>
          <a:noFill/>
          <a:ln w="9525">
            <a:noFill/>
            <a:miter lim="800000"/>
            <a:headEnd/>
            <a:tailEnd/>
          </a:ln>
        </p:spPr>
        <p:txBody>
          <a:bodyPr>
            <a:spAutoFit/>
          </a:bodyPr>
          <a:lstStyle/>
          <a:p>
            <a:pPr algn="just" rtl="1">
              <a:spcBef>
                <a:spcPct val="50000"/>
              </a:spcBef>
              <a:buFontTx/>
              <a:buBlip>
                <a:blip r:embed="rId4"/>
              </a:buBlip>
            </a:pPr>
            <a:r>
              <a:rPr lang="ar-BH" sz="2400"/>
              <a:t> هدر الموارد في البحث دون جدوى.</a:t>
            </a:r>
            <a:endParaRPr lang="en-US" sz="2400"/>
          </a:p>
        </p:txBody>
      </p:sp>
      <p:sp>
        <p:nvSpPr>
          <p:cNvPr id="5129" name="Text Box 9"/>
          <p:cNvSpPr txBox="1">
            <a:spLocks noChangeArrowheads="1"/>
          </p:cNvSpPr>
          <p:nvPr/>
        </p:nvSpPr>
        <p:spPr bwMode="auto">
          <a:xfrm>
            <a:off x="395288" y="5516563"/>
            <a:ext cx="8424862" cy="457200"/>
          </a:xfrm>
          <a:prstGeom prst="rect">
            <a:avLst/>
          </a:prstGeom>
          <a:noFill/>
          <a:ln w="9525">
            <a:noFill/>
            <a:miter lim="800000"/>
            <a:headEnd/>
            <a:tailEnd/>
          </a:ln>
        </p:spPr>
        <p:txBody>
          <a:bodyPr>
            <a:spAutoFit/>
          </a:bodyPr>
          <a:lstStyle/>
          <a:p>
            <a:pPr algn="just" rtl="1">
              <a:spcBef>
                <a:spcPct val="50000"/>
              </a:spcBef>
              <a:buFontTx/>
              <a:buBlip>
                <a:blip r:embed="rId4"/>
              </a:buBlip>
            </a:pPr>
            <a:r>
              <a:rPr lang="ar-BH" sz="2400"/>
              <a:t> ظهور السوق السوداء حيث تباع السلعة بأسعار قد تفوق سعر التوازن الأصلي.</a:t>
            </a:r>
            <a:endParaRPr lang="en-US" sz="240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146" name="Text Box 3"/>
          <p:cNvSpPr txBox="1">
            <a:spLocks noChangeArrowheads="1"/>
          </p:cNvSpPr>
          <p:nvPr/>
        </p:nvSpPr>
        <p:spPr bwMode="auto">
          <a:xfrm>
            <a:off x="3017840" y="3484567"/>
            <a:ext cx="747712" cy="560387"/>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B</a:t>
            </a:r>
            <a:endParaRPr lang="en-US" sz="3600"/>
          </a:p>
        </p:txBody>
      </p:sp>
      <p:sp>
        <p:nvSpPr>
          <p:cNvPr id="6147" name="Text Box 4"/>
          <p:cNvSpPr txBox="1">
            <a:spLocks noChangeArrowheads="1"/>
          </p:cNvSpPr>
          <p:nvPr/>
        </p:nvSpPr>
        <p:spPr bwMode="auto">
          <a:xfrm>
            <a:off x="3490915" y="1136650"/>
            <a:ext cx="747712" cy="560388"/>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A</a:t>
            </a:r>
            <a:endParaRPr lang="en-US" sz="3600"/>
          </a:p>
        </p:txBody>
      </p:sp>
      <p:sp>
        <p:nvSpPr>
          <p:cNvPr id="6148" name="Text Box 5"/>
          <p:cNvSpPr txBox="1">
            <a:spLocks noChangeArrowheads="1"/>
          </p:cNvSpPr>
          <p:nvPr/>
        </p:nvSpPr>
        <p:spPr bwMode="auto">
          <a:xfrm>
            <a:off x="1897063" y="4724400"/>
            <a:ext cx="746125" cy="560388"/>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0</a:t>
            </a:r>
            <a:endParaRPr lang="en-US" sz="3600"/>
          </a:p>
        </p:txBody>
      </p:sp>
      <p:sp>
        <p:nvSpPr>
          <p:cNvPr id="6149" name="Text Box 6"/>
          <p:cNvSpPr txBox="1">
            <a:spLocks noChangeArrowheads="1"/>
          </p:cNvSpPr>
          <p:nvPr/>
        </p:nvSpPr>
        <p:spPr bwMode="auto">
          <a:xfrm>
            <a:off x="6659565" y="1062042"/>
            <a:ext cx="747712" cy="560387"/>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S</a:t>
            </a:r>
            <a:endParaRPr lang="en-US" sz="3600"/>
          </a:p>
        </p:txBody>
      </p:sp>
      <p:sp>
        <p:nvSpPr>
          <p:cNvPr id="6150" name="Text Box 7"/>
          <p:cNvSpPr txBox="1">
            <a:spLocks noChangeArrowheads="1"/>
          </p:cNvSpPr>
          <p:nvPr/>
        </p:nvSpPr>
        <p:spPr bwMode="auto">
          <a:xfrm>
            <a:off x="5043490" y="2573342"/>
            <a:ext cx="747712" cy="560387"/>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E</a:t>
            </a:r>
            <a:endParaRPr lang="en-US" sz="3600"/>
          </a:p>
        </p:txBody>
      </p:sp>
      <p:sp>
        <p:nvSpPr>
          <p:cNvPr id="6151" name="Line 8"/>
          <p:cNvSpPr>
            <a:spLocks noChangeShapeType="1"/>
          </p:cNvSpPr>
          <p:nvPr/>
        </p:nvSpPr>
        <p:spPr bwMode="auto">
          <a:xfrm>
            <a:off x="2457450" y="714375"/>
            <a:ext cx="0" cy="4268788"/>
          </a:xfrm>
          <a:prstGeom prst="line">
            <a:avLst/>
          </a:prstGeom>
          <a:noFill/>
          <a:ln w="28575">
            <a:solidFill>
              <a:schemeClr val="tx1"/>
            </a:solidFill>
            <a:round/>
            <a:headEnd/>
            <a:tailEnd/>
          </a:ln>
        </p:spPr>
        <p:txBody>
          <a:bodyPr/>
          <a:lstStyle/>
          <a:p>
            <a:endParaRPr lang="en-US"/>
          </a:p>
        </p:txBody>
      </p:sp>
      <p:sp>
        <p:nvSpPr>
          <p:cNvPr id="6152" name="Line 9"/>
          <p:cNvSpPr>
            <a:spLocks noChangeShapeType="1"/>
          </p:cNvSpPr>
          <p:nvPr/>
        </p:nvSpPr>
        <p:spPr bwMode="auto">
          <a:xfrm>
            <a:off x="2457452" y="4986338"/>
            <a:ext cx="4670425" cy="0"/>
          </a:xfrm>
          <a:prstGeom prst="line">
            <a:avLst/>
          </a:prstGeom>
          <a:noFill/>
          <a:ln w="28575">
            <a:solidFill>
              <a:schemeClr val="tx1"/>
            </a:solidFill>
            <a:round/>
            <a:headEnd/>
            <a:tailEnd/>
          </a:ln>
        </p:spPr>
        <p:txBody>
          <a:bodyPr/>
          <a:lstStyle/>
          <a:p>
            <a:endParaRPr lang="en-US"/>
          </a:p>
        </p:txBody>
      </p:sp>
      <p:sp>
        <p:nvSpPr>
          <p:cNvPr id="6153" name="Text Box 10"/>
          <p:cNvSpPr txBox="1">
            <a:spLocks noChangeArrowheads="1"/>
          </p:cNvSpPr>
          <p:nvPr/>
        </p:nvSpPr>
        <p:spPr bwMode="auto">
          <a:xfrm>
            <a:off x="6937375" y="4699000"/>
            <a:ext cx="747713" cy="560388"/>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endParaRPr lang="en-US" sz="3600"/>
          </a:p>
        </p:txBody>
      </p:sp>
      <p:sp>
        <p:nvSpPr>
          <p:cNvPr id="6154" name="Line 11"/>
          <p:cNvSpPr>
            <a:spLocks noChangeShapeType="1"/>
          </p:cNvSpPr>
          <p:nvPr/>
        </p:nvSpPr>
        <p:spPr bwMode="auto">
          <a:xfrm rot="6361919">
            <a:off x="2749551" y="1398589"/>
            <a:ext cx="4095750" cy="3197225"/>
          </a:xfrm>
          <a:prstGeom prst="line">
            <a:avLst/>
          </a:prstGeom>
          <a:noFill/>
          <a:ln w="28575">
            <a:solidFill>
              <a:srgbClr val="FF0000"/>
            </a:solidFill>
            <a:round/>
            <a:headEnd/>
            <a:tailEnd/>
          </a:ln>
        </p:spPr>
        <p:txBody>
          <a:bodyPr/>
          <a:lstStyle/>
          <a:p>
            <a:endParaRPr lang="en-US"/>
          </a:p>
        </p:txBody>
      </p:sp>
      <p:sp>
        <p:nvSpPr>
          <p:cNvPr id="6155" name="Line 12"/>
          <p:cNvSpPr>
            <a:spLocks noChangeShapeType="1"/>
          </p:cNvSpPr>
          <p:nvPr/>
        </p:nvSpPr>
        <p:spPr bwMode="auto">
          <a:xfrm>
            <a:off x="3390900" y="1308104"/>
            <a:ext cx="3690938" cy="3255963"/>
          </a:xfrm>
          <a:prstGeom prst="line">
            <a:avLst/>
          </a:prstGeom>
          <a:noFill/>
          <a:ln w="28575">
            <a:solidFill>
              <a:schemeClr val="tx1"/>
            </a:solidFill>
            <a:round/>
            <a:headEnd/>
            <a:tailEnd/>
          </a:ln>
        </p:spPr>
        <p:txBody>
          <a:bodyPr/>
          <a:lstStyle/>
          <a:p>
            <a:endParaRPr lang="en-US"/>
          </a:p>
        </p:txBody>
      </p:sp>
      <p:sp>
        <p:nvSpPr>
          <p:cNvPr id="6156" name="Line 13"/>
          <p:cNvSpPr>
            <a:spLocks noChangeShapeType="1"/>
          </p:cNvSpPr>
          <p:nvPr/>
        </p:nvSpPr>
        <p:spPr bwMode="auto">
          <a:xfrm flipH="1">
            <a:off x="2457452" y="2803525"/>
            <a:ext cx="2614613" cy="0"/>
          </a:xfrm>
          <a:prstGeom prst="line">
            <a:avLst/>
          </a:prstGeom>
          <a:noFill/>
          <a:ln w="28575">
            <a:solidFill>
              <a:schemeClr val="tx1"/>
            </a:solidFill>
            <a:prstDash val="dashDot"/>
            <a:round/>
            <a:headEnd/>
            <a:tailEnd/>
          </a:ln>
        </p:spPr>
        <p:txBody>
          <a:bodyPr/>
          <a:lstStyle/>
          <a:p>
            <a:endParaRPr lang="en-US"/>
          </a:p>
        </p:txBody>
      </p:sp>
      <p:sp>
        <p:nvSpPr>
          <p:cNvPr id="6157" name="Line 14"/>
          <p:cNvSpPr>
            <a:spLocks noChangeShapeType="1"/>
          </p:cNvSpPr>
          <p:nvPr/>
        </p:nvSpPr>
        <p:spPr bwMode="auto">
          <a:xfrm flipH="1">
            <a:off x="5065715" y="2811465"/>
            <a:ext cx="6350" cy="2130425"/>
          </a:xfrm>
          <a:prstGeom prst="line">
            <a:avLst/>
          </a:prstGeom>
          <a:noFill/>
          <a:ln w="28575">
            <a:solidFill>
              <a:schemeClr val="tx1"/>
            </a:solidFill>
            <a:prstDash val="dashDot"/>
            <a:round/>
            <a:headEnd/>
            <a:tailEnd/>
          </a:ln>
        </p:spPr>
        <p:txBody>
          <a:bodyPr/>
          <a:lstStyle/>
          <a:p>
            <a:endParaRPr lang="en-US"/>
          </a:p>
        </p:txBody>
      </p:sp>
      <p:sp>
        <p:nvSpPr>
          <p:cNvPr id="6158" name="Text Box 15"/>
          <p:cNvSpPr txBox="1">
            <a:spLocks noChangeArrowheads="1"/>
          </p:cNvSpPr>
          <p:nvPr/>
        </p:nvSpPr>
        <p:spPr bwMode="auto">
          <a:xfrm>
            <a:off x="2116138" y="260350"/>
            <a:ext cx="746125" cy="560388"/>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endParaRPr lang="en-US" sz="3600"/>
          </a:p>
        </p:txBody>
      </p:sp>
      <p:sp>
        <p:nvSpPr>
          <p:cNvPr id="6159" name="Line 16"/>
          <p:cNvSpPr>
            <a:spLocks noChangeShapeType="1"/>
          </p:cNvSpPr>
          <p:nvPr/>
        </p:nvSpPr>
        <p:spPr bwMode="auto">
          <a:xfrm>
            <a:off x="2457452" y="3921127"/>
            <a:ext cx="3922713" cy="55563"/>
          </a:xfrm>
          <a:prstGeom prst="line">
            <a:avLst/>
          </a:prstGeom>
          <a:noFill/>
          <a:ln w="28575">
            <a:solidFill>
              <a:schemeClr val="tx1"/>
            </a:solidFill>
            <a:prstDash val="dashDot"/>
            <a:round/>
            <a:headEnd/>
            <a:tailEnd/>
          </a:ln>
        </p:spPr>
        <p:txBody>
          <a:bodyPr/>
          <a:lstStyle/>
          <a:p>
            <a:endParaRPr lang="en-US"/>
          </a:p>
        </p:txBody>
      </p:sp>
      <p:sp>
        <p:nvSpPr>
          <p:cNvPr id="6160" name="Line 17"/>
          <p:cNvSpPr>
            <a:spLocks noChangeShapeType="1"/>
          </p:cNvSpPr>
          <p:nvPr/>
        </p:nvSpPr>
        <p:spPr bwMode="auto">
          <a:xfrm>
            <a:off x="3578225" y="1495425"/>
            <a:ext cx="0" cy="3549650"/>
          </a:xfrm>
          <a:prstGeom prst="line">
            <a:avLst/>
          </a:prstGeom>
          <a:noFill/>
          <a:ln w="28575">
            <a:solidFill>
              <a:schemeClr val="tx1"/>
            </a:solidFill>
            <a:prstDash val="dashDot"/>
            <a:round/>
            <a:headEnd/>
            <a:tailEnd/>
          </a:ln>
        </p:spPr>
        <p:txBody>
          <a:bodyPr/>
          <a:lstStyle/>
          <a:p>
            <a:endParaRPr lang="en-US"/>
          </a:p>
        </p:txBody>
      </p:sp>
      <p:sp>
        <p:nvSpPr>
          <p:cNvPr id="6161" name="Text Box 18"/>
          <p:cNvSpPr txBox="1">
            <a:spLocks noChangeArrowheads="1"/>
          </p:cNvSpPr>
          <p:nvPr/>
        </p:nvSpPr>
        <p:spPr bwMode="auto">
          <a:xfrm>
            <a:off x="6865940" y="4389442"/>
            <a:ext cx="747712" cy="560387"/>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endParaRPr lang="en-US" sz="3600"/>
          </a:p>
        </p:txBody>
      </p:sp>
      <p:sp>
        <p:nvSpPr>
          <p:cNvPr id="6162" name="Line 19"/>
          <p:cNvSpPr>
            <a:spLocks noChangeShapeType="1"/>
          </p:cNvSpPr>
          <p:nvPr/>
        </p:nvSpPr>
        <p:spPr bwMode="auto">
          <a:xfrm flipH="1">
            <a:off x="2457452" y="1495425"/>
            <a:ext cx="1120775" cy="0"/>
          </a:xfrm>
          <a:prstGeom prst="line">
            <a:avLst/>
          </a:prstGeom>
          <a:noFill/>
          <a:ln w="28575">
            <a:solidFill>
              <a:schemeClr val="tx1"/>
            </a:solidFill>
            <a:prstDash val="dashDot"/>
            <a:round/>
            <a:headEnd/>
            <a:tailEnd/>
          </a:ln>
        </p:spPr>
        <p:txBody>
          <a:bodyPr/>
          <a:lstStyle/>
          <a:p>
            <a:endParaRPr lang="en-US"/>
          </a:p>
        </p:txBody>
      </p:sp>
      <p:sp>
        <p:nvSpPr>
          <p:cNvPr id="6163" name="Line 20"/>
          <p:cNvSpPr>
            <a:spLocks noChangeShapeType="1"/>
          </p:cNvSpPr>
          <p:nvPr/>
        </p:nvSpPr>
        <p:spPr bwMode="auto">
          <a:xfrm>
            <a:off x="6380163" y="3976692"/>
            <a:ext cx="0" cy="985837"/>
          </a:xfrm>
          <a:prstGeom prst="line">
            <a:avLst/>
          </a:prstGeom>
          <a:noFill/>
          <a:ln w="28575">
            <a:solidFill>
              <a:schemeClr val="tx1"/>
            </a:solidFill>
            <a:prstDash val="dashDot"/>
            <a:round/>
            <a:headEnd/>
            <a:tailEnd/>
          </a:ln>
        </p:spPr>
        <p:txBody>
          <a:bodyPr/>
          <a:lstStyle/>
          <a:p>
            <a:endParaRPr lang="en-US"/>
          </a:p>
        </p:txBody>
      </p:sp>
      <p:sp>
        <p:nvSpPr>
          <p:cNvPr id="6164" name="Text Box 21"/>
          <p:cNvSpPr txBox="1">
            <a:spLocks noChangeArrowheads="1"/>
          </p:cNvSpPr>
          <p:nvPr/>
        </p:nvSpPr>
        <p:spPr bwMode="auto">
          <a:xfrm>
            <a:off x="533402" y="5334000"/>
            <a:ext cx="7772398" cy="990600"/>
          </a:xfrm>
          <a:prstGeom prst="rect">
            <a:avLst/>
          </a:prstGeom>
          <a:noFill/>
          <a:ln w="28575">
            <a:solidFill>
              <a:schemeClr val="tx1"/>
            </a:solidFill>
            <a:miter lim="800000"/>
            <a:headEnd/>
            <a:tailEnd/>
          </a:ln>
        </p:spPr>
        <p:txBody>
          <a:bodyPr/>
          <a:lstStyle/>
          <a:p>
            <a:pPr algn="just" rtl="1"/>
            <a:r>
              <a:rPr lang="ar-SA" altLang="zh-CN" sz="2000" b="1" dirty="0">
                <a:latin typeface="Times New Roman" pitchFamily="18" charset="0"/>
                <a:ea typeface="SimSun" pitchFamily="2" charset="-122"/>
                <a:cs typeface="Times New Roman" pitchFamily="18" charset="0"/>
              </a:rPr>
              <a:t>الشكل (</a:t>
            </a:r>
            <a:r>
              <a:rPr lang="ar-BH" altLang="zh-CN" sz="2000" b="1" dirty="0">
                <a:latin typeface="Times New Roman" pitchFamily="18" charset="0"/>
                <a:ea typeface="SimSun" pitchFamily="2" charset="-122"/>
                <a:cs typeface="Times New Roman" pitchFamily="18" charset="0"/>
              </a:rPr>
              <a:t>6</a:t>
            </a:r>
            <a:r>
              <a:rPr lang="ar-SA" altLang="zh-CN" sz="2000" b="1" dirty="0">
                <a:latin typeface="Times New Roman" pitchFamily="18" charset="0"/>
                <a:ea typeface="SimSun" pitchFamily="2" charset="-122"/>
                <a:cs typeface="Times New Roman" pitchFamily="18" charset="0"/>
              </a:rPr>
              <a:t>-1):</a:t>
            </a:r>
            <a:r>
              <a:rPr lang="ar-SA" altLang="zh-CN" sz="2000" dirty="0">
                <a:latin typeface="Times New Roman" pitchFamily="18" charset="0"/>
                <a:ea typeface="SimSun" pitchFamily="2" charset="-122"/>
                <a:cs typeface="Times New Roman" pitchFamily="18" charset="0"/>
              </a:rPr>
              <a:t> وضع حد أعلى للإيجار عند </a:t>
            </a:r>
            <a:r>
              <a:rPr lang="en-US" altLang="zh-CN" sz="2000" dirty="0">
                <a:latin typeface="Times New Roman" pitchFamily="18" charset="0"/>
                <a:ea typeface="SimSun" pitchFamily="2" charset="-122"/>
                <a:cs typeface="Times New Roman" pitchFamily="18" charset="0"/>
              </a:rPr>
              <a:t>R</a:t>
            </a:r>
            <a:r>
              <a:rPr lang="en-US" altLang="zh-CN" sz="2000" baseline="-25000" dirty="0">
                <a:latin typeface="Times New Roman" pitchFamily="18" charset="0"/>
                <a:ea typeface="SimSun" pitchFamily="2" charset="-122"/>
                <a:cs typeface="Times New Roman" pitchFamily="18" charset="0"/>
              </a:rPr>
              <a:t>2</a:t>
            </a:r>
            <a:r>
              <a:rPr lang="ar-SA" altLang="zh-CN" sz="2000" dirty="0">
                <a:latin typeface="Times New Roman" pitchFamily="18" charset="0"/>
                <a:ea typeface="SimSun" pitchFamily="2" charset="-122"/>
                <a:cs typeface="Times New Roman" pitchFamily="18" charset="0"/>
              </a:rPr>
              <a:t> يتسبب في عجز قدره </a:t>
            </a:r>
            <a:r>
              <a:rPr lang="ar-SA" altLang="zh-CN" sz="2000" dirty="0">
                <a:latin typeface="Times New Roman" pitchFamily="18" charset="0"/>
                <a:ea typeface="SimSun" pitchFamily="2" charset="-122"/>
              </a:rPr>
              <a:t>(</a:t>
            </a:r>
            <a:r>
              <a:rPr lang="en-US" altLang="zh-CN" sz="2000" dirty="0">
                <a:latin typeface="Times New Roman" pitchFamily="18" charset="0"/>
                <a:ea typeface="SimSun" pitchFamily="2" charset="-122"/>
              </a:rPr>
              <a:t>Q</a:t>
            </a:r>
            <a:r>
              <a:rPr lang="en-US" altLang="zh-CN" sz="2000" baseline="-25000" dirty="0">
                <a:latin typeface="Times New Roman" pitchFamily="18" charset="0"/>
                <a:ea typeface="SimSun" pitchFamily="2" charset="-122"/>
              </a:rPr>
              <a:t>2</a:t>
            </a:r>
            <a:r>
              <a:rPr lang="en-US" altLang="zh-CN" sz="2000" dirty="0">
                <a:latin typeface="Times New Roman" pitchFamily="18" charset="0"/>
                <a:ea typeface="SimSun" pitchFamily="2" charset="-122"/>
              </a:rPr>
              <a:t>-Q</a:t>
            </a:r>
            <a:r>
              <a:rPr lang="en-US" altLang="zh-CN" sz="2000" baseline="-25000" dirty="0">
                <a:latin typeface="Times New Roman" pitchFamily="18" charset="0"/>
                <a:ea typeface="SimSun" pitchFamily="2" charset="-122"/>
              </a:rPr>
              <a:t>3</a:t>
            </a:r>
            <a:r>
              <a:rPr lang="ar-BH" altLang="zh-CN" sz="2000" dirty="0">
                <a:latin typeface="Times New Roman" pitchFamily="18" charset="0"/>
                <a:cs typeface="Times New Roman" pitchFamily="18" charset="0"/>
              </a:rPr>
              <a:t>) </a:t>
            </a:r>
            <a:r>
              <a:rPr lang="ar-SA" altLang="zh-CN" sz="2000" dirty="0">
                <a:latin typeface="Times New Roman" pitchFamily="18" charset="0"/>
                <a:cs typeface="Times New Roman" pitchFamily="18" charset="0"/>
              </a:rPr>
              <a:t>وارتفاع في إيجارات السوق السوداء قد تفوق إيجار التوازن قبل تدخل الحكومة وقد يصل الإيجار في السوق السوداء  إلى </a:t>
            </a:r>
            <a:r>
              <a:rPr lang="en-US" altLang="zh-CN" sz="2000" dirty="0">
                <a:latin typeface="Times New Roman" pitchFamily="18" charset="0"/>
                <a:ea typeface="SimSun" pitchFamily="2" charset="-122"/>
              </a:rPr>
              <a:t>R</a:t>
            </a:r>
            <a:r>
              <a:rPr lang="en-US" altLang="zh-CN" sz="2000" baseline="-25000" dirty="0">
                <a:latin typeface="Times New Roman" pitchFamily="18" charset="0"/>
                <a:ea typeface="SimSun" pitchFamily="2" charset="-122"/>
              </a:rPr>
              <a:t>3</a:t>
            </a:r>
            <a:r>
              <a:rPr lang="ar-SA" altLang="zh-CN" sz="2000" dirty="0">
                <a:latin typeface="Times New Roman" pitchFamily="18" charset="0"/>
                <a:cs typeface="Times New Roman" pitchFamily="18" charset="0"/>
              </a:rPr>
              <a:t> كحد أقصى.  </a:t>
            </a:r>
            <a:endParaRPr lang="en-US" sz="3200" dirty="0"/>
          </a:p>
        </p:txBody>
      </p:sp>
      <p:sp>
        <p:nvSpPr>
          <p:cNvPr id="6165" name="Text Box 22"/>
          <p:cNvSpPr txBox="1">
            <a:spLocks noChangeArrowheads="1"/>
          </p:cNvSpPr>
          <p:nvPr/>
        </p:nvSpPr>
        <p:spPr bwMode="auto">
          <a:xfrm>
            <a:off x="1719265" y="1214442"/>
            <a:ext cx="746125" cy="560387"/>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R</a:t>
            </a:r>
            <a:r>
              <a:rPr lang="en-US" altLang="zh-CN" sz="2400" b="1" baseline="-25000">
                <a:latin typeface="Times New Roman" pitchFamily="18" charset="0"/>
                <a:ea typeface="SimSun" pitchFamily="2" charset="-122"/>
              </a:rPr>
              <a:t>3</a:t>
            </a:r>
            <a:endParaRPr lang="en-US" sz="3600" baseline="-25000"/>
          </a:p>
        </p:txBody>
      </p:sp>
      <p:sp>
        <p:nvSpPr>
          <p:cNvPr id="6166" name="Text Box 23"/>
          <p:cNvSpPr txBox="1">
            <a:spLocks noChangeArrowheads="1"/>
          </p:cNvSpPr>
          <p:nvPr/>
        </p:nvSpPr>
        <p:spPr bwMode="auto">
          <a:xfrm>
            <a:off x="1728788" y="2476500"/>
            <a:ext cx="746125" cy="560388"/>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R</a:t>
            </a:r>
            <a:r>
              <a:rPr lang="en-US" altLang="zh-CN" sz="2400" b="1" baseline="-25000">
                <a:latin typeface="Times New Roman" pitchFamily="18" charset="0"/>
                <a:ea typeface="SimSun" pitchFamily="2" charset="-122"/>
              </a:rPr>
              <a:t>1</a:t>
            </a:r>
            <a:endParaRPr lang="en-US" sz="3600" baseline="-25000"/>
          </a:p>
        </p:txBody>
      </p:sp>
      <p:sp>
        <p:nvSpPr>
          <p:cNvPr id="6167" name="Text Box 24"/>
          <p:cNvSpPr txBox="1">
            <a:spLocks noChangeArrowheads="1"/>
          </p:cNvSpPr>
          <p:nvPr/>
        </p:nvSpPr>
        <p:spPr bwMode="auto">
          <a:xfrm>
            <a:off x="1727202" y="3643317"/>
            <a:ext cx="746125" cy="560387"/>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R</a:t>
            </a:r>
            <a:r>
              <a:rPr lang="en-US" altLang="zh-CN" sz="2400" b="1" baseline="-25000">
                <a:latin typeface="Times New Roman" pitchFamily="18" charset="0"/>
                <a:ea typeface="SimSun" pitchFamily="2" charset="-122"/>
              </a:rPr>
              <a:t>2</a:t>
            </a:r>
            <a:endParaRPr lang="en-US" sz="3600" baseline="-25000"/>
          </a:p>
        </p:txBody>
      </p:sp>
      <p:sp>
        <p:nvSpPr>
          <p:cNvPr id="6168" name="Text Box 25"/>
          <p:cNvSpPr txBox="1">
            <a:spLocks noChangeArrowheads="1"/>
          </p:cNvSpPr>
          <p:nvPr/>
        </p:nvSpPr>
        <p:spPr bwMode="auto">
          <a:xfrm>
            <a:off x="3203575" y="4960942"/>
            <a:ext cx="747713" cy="560387"/>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3</a:t>
            </a:r>
            <a:endParaRPr lang="en-US" sz="3600" baseline="-25000"/>
          </a:p>
        </p:txBody>
      </p:sp>
      <p:sp>
        <p:nvSpPr>
          <p:cNvPr id="6169" name="Text Box 26"/>
          <p:cNvSpPr txBox="1">
            <a:spLocks noChangeArrowheads="1"/>
          </p:cNvSpPr>
          <p:nvPr/>
        </p:nvSpPr>
        <p:spPr bwMode="auto">
          <a:xfrm>
            <a:off x="4691063" y="4965700"/>
            <a:ext cx="747712" cy="560388"/>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1</a:t>
            </a:r>
            <a:endParaRPr lang="en-US" sz="3600" baseline="-25000"/>
          </a:p>
        </p:txBody>
      </p:sp>
      <p:sp>
        <p:nvSpPr>
          <p:cNvPr id="6170" name="Text Box 27"/>
          <p:cNvSpPr txBox="1">
            <a:spLocks noChangeArrowheads="1"/>
          </p:cNvSpPr>
          <p:nvPr/>
        </p:nvSpPr>
        <p:spPr bwMode="auto">
          <a:xfrm>
            <a:off x="6002338" y="4960942"/>
            <a:ext cx="747712" cy="560387"/>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2</a:t>
            </a:r>
            <a:endParaRPr lang="en-US" sz="3600" baseline="-2500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170" name="WordArt 2"/>
          <p:cNvSpPr>
            <a:spLocks noChangeArrowheads="1" noChangeShapeType="1" noTextEdit="1"/>
          </p:cNvSpPr>
          <p:nvPr/>
        </p:nvSpPr>
        <p:spPr bwMode="auto">
          <a:xfrm>
            <a:off x="5148265" y="260354"/>
            <a:ext cx="3729037" cy="792163"/>
          </a:xfrm>
          <a:prstGeom prst="rect">
            <a:avLst/>
          </a:prstGeom>
        </p:spPr>
        <p:txBody>
          <a:bodyPr wrap="none" fromWordArt="1">
            <a:prstTxWarp prst="textPlain">
              <a:avLst>
                <a:gd name="adj" fmla="val 50000"/>
              </a:avLst>
            </a:prstTxWarp>
          </a:bodyPr>
          <a:lstStyle/>
          <a:p>
            <a:pPr algn="ctr" rtl="1"/>
            <a:r>
              <a:rPr lang="ar-BH" sz="3600" kern="10" dirty="0">
                <a:ln w="9525">
                  <a:solidFill>
                    <a:schemeClr val="tx1"/>
                  </a:solidFill>
                  <a:round/>
                  <a:headEnd/>
                  <a:tailEnd/>
                </a:ln>
                <a:cs typeface="Arabic Transparent"/>
              </a:rPr>
              <a:t>تحديد الحد الأدنى للأسعار</a:t>
            </a:r>
            <a:endParaRPr lang="en-US" sz="3600" kern="10" dirty="0">
              <a:ln w="9525">
                <a:solidFill>
                  <a:schemeClr val="tx1"/>
                </a:solidFill>
                <a:round/>
                <a:headEnd/>
                <a:tailEnd/>
              </a:ln>
              <a:cs typeface="Arabic Transparent"/>
            </a:endParaRPr>
          </a:p>
        </p:txBody>
      </p:sp>
      <p:sp>
        <p:nvSpPr>
          <p:cNvPr id="7171" name="Text Box 3"/>
          <p:cNvSpPr txBox="1">
            <a:spLocks noChangeArrowheads="1"/>
          </p:cNvSpPr>
          <p:nvPr/>
        </p:nvSpPr>
        <p:spPr bwMode="auto">
          <a:xfrm>
            <a:off x="395288" y="1212854"/>
            <a:ext cx="8424862" cy="830263"/>
          </a:xfrm>
          <a:prstGeom prst="rect">
            <a:avLst/>
          </a:prstGeom>
          <a:noFill/>
          <a:ln w="9525">
            <a:noFill/>
            <a:miter lim="800000"/>
            <a:headEnd/>
            <a:tailEnd/>
          </a:ln>
        </p:spPr>
        <p:txBody>
          <a:bodyPr>
            <a:spAutoFit/>
          </a:bodyPr>
          <a:lstStyle/>
          <a:p>
            <a:pPr algn="just" rtl="1">
              <a:spcBef>
                <a:spcPct val="50000"/>
              </a:spcBef>
            </a:pPr>
            <a:r>
              <a:rPr lang="ar-BH" sz="2400"/>
              <a:t>وهو قانون لا يجيز بيع سلعة معينة بأقل من السعر الذي حدده القانون،مثل قانون الحد الأدنى لأجور العمال غيرالمهرة. </a:t>
            </a:r>
            <a:endParaRPr lang="en-US" sz="2400"/>
          </a:p>
        </p:txBody>
      </p:sp>
      <p:sp>
        <p:nvSpPr>
          <p:cNvPr id="7172" name="Text Box 4"/>
          <p:cNvSpPr txBox="1">
            <a:spLocks noChangeArrowheads="1"/>
          </p:cNvSpPr>
          <p:nvPr/>
        </p:nvSpPr>
        <p:spPr bwMode="auto">
          <a:xfrm>
            <a:off x="395288" y="2065338"/>
            <a:ext cx="8424862" cy="830262"/>
          </a:xfrm>
          <a:prstGeom prst="rect">
            <a:avLst/>
          </a:prstGeom>
          <a:noFill/>
          <a:ln w="9525">
            <a:noFill/>
            <a:miter lim="800000"/>
            <a:headEnd/>
            <a:tailEnd/>
          </a:ln>
        </p:spPr>
        <p:txBody>
          <a:bodyPr>
            <a:spAutoFit/>
          </a:bodyPr>
          <a:lstStyle/>
          <a:p>
            <a:pPr algn="just" rtl="1">
              <a:spcBef>
                <a:spcPct val="50000"/>
              </a:spcBef>
            </a:pPr>
            <a:r>
              <a:rPr lang="ar-BH" sz="2400"/>
              <a:t>يوضح </a:t>
            </a:r>
            <a:r>
              <a:rPr lang="ar-BH" sz="2400">
                <a:solidFill>
                  <a:srgbClr val="FD0903"/>
                </a:solidFill>
                <a:hlinkClick r:id="rId3" action="ppaction://hlinksldjump"/>
              </a:rPr>
              <a:t>الشكل (5-2)</a:t>
            </a:r>
            <a:r>
              <a:rPr lang="ar-BH" sz="2400"/>
              <a:t> وضع التوازن في سوق للعمال غير المهرة في غياب التدخل الحكومي، حيث </a:t>
            </a:r>
            <a:r>
              <a:rPr lang="en-US" sz="2400"/>
              <a:t>(W</a:t>
            </a:r>
            <a:r>
              <a:rPr lang="en-US" sz="2400" baseline="-25000"/>
              <a:t>1</a:t>
            </a:r>
            <a:r>
              <a:rPr lang="en-US" sz="2400"/>
              <a:t>)</a:t>
            </a:r>
            <a:r>
              <a:rPr lang="ar-BH" sz="2400"/>
              <a:t> و </a:t>
            </a:r>
            <a:r>
              <a:rPr lang="en-US" sz="2400"/>
              <a:t>(L</a:t>
            </a:r>
            <a:r>
              <a:rPr lang="en-US" sz="2400" baseline="-25000"/>
              <a:t>1</a:t>
            </a:r>
            <a:r>
              <a:rPr lang="en-US" sz="2400"/>
              <a:t>)</a:t>
            </a:r>
            <a:r>
              <a:rPr lang="ar-BH" sz="2400"/>
              <a:t> هما أجر التوازن وعدد العمال عند التوازن.</a:t>
            </a:r>
            <a:endParaRPr lang="en-US" sz="2400"/>
          </a:p>
        </p:txBody>
      </p:sp>
      <p:sp>
        <p:nvSpPr>
          <p:cNvPr id="7173" name="WordArt 5"/>
          <p:cNvSpPr>
            <a:spLocks noChangeArrowheads="1" noChangeShapeType="1" noTextEdit="1"/>
          </p:cNvSpPr>
          <p:nvPr/>
        </p:nvSpPr>
        <p:spPr bwMode="auto">
          <a:xfrm>
            <a:off x="5148265" y="3182938"/>
            <a:ext cx="3729037" cy="792162"/>
          </a:xfrm>
          <a:prstGeom prst="rect">
            <a:avLst/>
          </a:prstGeom>
        </p:spPr>
        <p:txBody>
          <a:bodyPr wrap="none" fromWordArt="1">
            <a:prstTxWarp prst="textPlain">
              <a:avLst>
                <a:gd name="adj" fmla="val 50000"/>
              </a:avLst>
            </a:prstTxWarp>
          </a:bodyPr>
          <a:lstStyle/>
          <a:p>
            <a:pPr algn="ctr" rtl="1"/>
            <a:r>
              <a:rPr lang="ar-BH" sz="3600" kern="10" dirty="0">
                <a:ln w="9525">
                  <a:solidFill>
                    <a:schemeClr val="tx1"/>
                  </a:solidFill>
                  <a:round/>
                  <a:headEnd/>
                  <a:tailEnd/>
                </a:ln>
                <a:cs typeface="Arabic Transparent"/>
              </a:rPr>
              <a:t>تأثير تحديد الحد الأدنى للأجور</a:t>
            </a:r>
            <a:endParaRPr lang="en-US" sz="3600" kern="10" dirty="0">
              <a:ln w="9525">
                <a:solidFill>
                  <a:schemeClr val="tx1"/>
                </a:solidFill>
                <a:round/>
                <a:headEnd/>
                <a:tailEnd/>
              </a:ln>
              <a:cs typeface="Arabic Transparent"/>
            </a:endParaRPr>
          </a:p>
        </p:txBody>
      </p:sp>
      <p:sp>
        <p:nvSpPr>
          <p:cNvPr id="7174" name="Text Box 6"/>
          <p:cNvSpPr txBox="1">
            <a:spLocks noChangeArrowheads="1"/>
          </p:cNvSpPr>
          <p:nvPr/>
        </p:nvSpPr>
        <p:spPr bwMode="auto">
          <a:xfrm>
            <a:off x="395288" y="4119563"/>
            <a:ext cx="8424862" cy="457200"/>
          </a:xfrm>
          <a:prstGeom prst="rect">
            <a:avLst/>
          </a:prstGeom>
          <a:noFill/>
          <a:ln w="9525">
            <a:noFill/>
            <a:miter lim="800000"/>
            <a:headEnd/>
            <a:tailEnd/>
          </a:ln>
        </p:spPr>
        <p:txBody>
          <a:bodyPr>
            <a:spAutoFit/>
          </a:bodyPr>
          <a:lstStyle/>
          <a:p>
            <a:pPr algn="just" rtl="1">
              <a:spcBef>
                <a:spcPct val="50000"/>
              </a:spcBef>
              <a:buFontTx/>
              <a:buBlip>
                <a:blip r:embed="rId4"/>
              </a:buBlip>
            </a:pPr>
            <a:r>
              <a:rPr lang="ar-BH" sz="2400"/>
              <a:t> ظهور البطالة بين العمال غير المهرة.</a:t>
            </a:r>
          </a:p>
        </p:txBody>
      </p:sp>
      <p:sp>
        <p:nvSpPr>
          <p:cNvPr id="7175" name="Text Box 7"/>
          <p:cNvSpPr txBox="1">
            <a:spLocks noChangeArrowheads="1"/>
          </p:cNvSpPr>
          <p:nvPr/>
        </p:nvSpPr>
        <p:spPr bwMode="auto">
          <a:xfrm>
            <a:off x="395288" y="4838700"/>
            <a:ext cx="8424862" cy="457200"/>
          </a:xfrm>
          <a:prstGeom prst="rect">
            <a:avLst/>
          </a:prstGeom>
          <a:noFill/>
          <a:ln w="9525">
            <a:noFill/>
            <a:miter lim="800000"/>
            <a:headEnd/>
            <a:tailEnd/>
          </a:ln>
        </p:spPr>
        <p:txBody>
          <a:bodyPr>
            <a:spAutoFit/>
          </a:bodyPr>
          <a:lstStyle/>
          <a:p>
            <a:pPr algn="just" rtl="1">
              <a:spcBef>
                <a:spcPct val="50000"/>
              </a:spcBef>
              <a:buFontTx/>
              <a:buBlip>
                <a:blip r:embed="rId4"/>
              </a:buBlip>
            </a:pPr>
            <a:r>
              <a:rPr lang="ar-BH" sz="2400"/>
              <a:t> هدر الموارد في البحث عن العمل دون جدوى.</a:t>
            </a:r>
          </a:p>
        </p:txBody>
      </p:sp>
      <p:sp>
        <p:nvSpPr>
          <p:cNvPr id="7176" name="Text Box 8"/>
          <p:cNvSpPr txBox="1">
            <a:spLocks noChangeArrowheads="1"/>
          </p:cNvSpPr>
          <p:nvPr/>
        </p:nvSpPr>
        <p:spPr bwMode="auto">
          <a:xfrm>
            <a:off x="395288" y="5486400"/>
            <a:ext cx="8424862" cy="457200"/>
          </a:xfrm>
          <a:prstGeom prst="rect">
            <a:avLst/>
          </a:prstGeom>
          <a:noFill/>
          <a:ln w="9525">
            <a:noFill/>
            <a:miter lim="800000"/>
            <a:headEnd/>
            <a:tailEnd/>
          </a:ln>
        </p:spPr>
        <p:txBody>
          <a:bodyPr>
            <a:spAutoFit/>
          </a:bodyPr>
          <a:lstStyle/>
          <a:p>
            <a:pPr algn="just" rtl="1">
              <a:spcBef>
                <a:spcPct val="50000"/>
              </a:spcBef>
              <a:buFontTx/>
              <a:buBlip>
                <a:blip r:embed="rId4"/>
              </a:buBlip>
            </a:pPr>
            <a:r>
              <a:rPr lang="ar-BH" sz="2400"/>
              <a:t> ظهور سوق سوداء يقبل العمال فيها بأجور قد تقل عن أجر التوازن الأصلي.</a:t>
            </a: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194" name="Text Box 3"/>
          <p:cNvSpPr txBox="1">
            <a:spLocks noChangeArrowheads="1"/>
          </p:cNvSpPr>
          <p:nvPr/>
        </p:nvSpPr>
        <p:spPr bwMode="auto">
          <a:xfrm>
            <a:off x="6442075" y="993779"/>
            <a:ext cx="700088" cy="525463"/>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S</a:t>
            </a:r>
            <a:endParaRPr lang="en-US" sz="3600"/>
          </a:p>
        </p:txBody>
      </p:sp>
      <p:sp>
        <p:nvSpPr>
          <p:cNvPr id="8195" name="Text Box 4"/>
          <p:cNvSpPr txBox="1">
            <a:spLocks noChangeArrowheads="1"/>
          </p:cNvSpPr>
          <p:nvPr/>
        </p:nvSpPr>
        <p:spPr bwMode="auto">
          <a:xfrm>
            <a:off x="4633915" y="2133604"/>
            <a:ext cx="700087" cy="525463"/>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E</a:t>
            </a:r>
            <a:endParaRPr lang="en-US" sz="3600"/>
          </a:p>
        </p:txBody>
      </p:sp>
      <p:sp>
        <p:nvSpPr>
          <p:cNvPr id="8196" name="Line 5"/>
          <p:cNvSpPr>
            <a:spLocks noChangeShapeType="1"/>
          </p:cNvSpPr>
          <p:nvPr/>
        </p:nvSpPr>
        <p:spPr bwMode="auto">
          <a:xfrm>
            <a:off x="2509838" y="712792"/>
            <a:ext cx="0" cy="4002087"/>
          </a:xfrm>
          <a:prstGeom prst="line">
            <a:avLst/>
          </a:prstGeom>
          <a:noFill/>
          <a:ln w="38100">
            <a:solidFill>
              <a:schemeClr val="tx1"/>
            </a:solidFill>
            <a:round/>
            <a:headEnd/>
            <a:tailEnd/>
          </a:ln>
        </p:spPr>
        <p:txBody>
          <a:bodyPr/>
          <a:lstStyle/>
          <a:p>
            <a:endParaRPr lang="en-US"/>
          </a:p>
        </p:txBody>
      </p:sp>
      <p:sp>
        <p:nvSpPr>
          <p:cNvPr id="8197" name="Line 6"/>
          <p:cNvSpPr>
            <a:spLocks noChangeShapeType="1"/>
          </p:cNvSpPr>
          <p:nvPr/>
        </p:nvSpPr>
        <p:spPr bwMode="auto">
          <a:xfrm>
            <a:off x="2509840" y="4718050"/>
            <a:ext cx="4378325" cy="0"/>
          </a:xfrm>
          <a:prstGeom prst="line">
            <a:avLst/>
          </a:prstGeom>
          <a:noFill/>
          <a:ln w="38100">
            <a:solidFill>
              <a:schemeClr val="tx1"/>
            </a:solidFill>
            <a:round/>
            <a:headEnd/>
            <a:tailEnd/>
          </a:ln>
        </p:spPr>
        <p:txBody>
          <a:bodyPr/>
          <a:lstStyle/>
          <a:p>
            <a:endParaRPr lang="en-US"/>
          </a:p>
        </p:txBody>
      </p:sp>
      <p:sp>
        <p:nvSpPr>
          <p:cNvPr id="8198" name="Text Box 7"/>
          <p:cNvSpPr txBox="1">
            <a:spLocks noChangeArrowheads="1"/>
          </p:cNvSpPr>
          <p:nvPr/>
        </p:nvSpPr>
        <p:spPr bwMode="auto">
          <a:xfrm>
            <a:off x="6705602" y="4495804"/>
            <a:ext cx="701675" cy="525463"/>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endParaRPr lang="en-US" sz="3600"/>
          </a:p>
        </p:txBody>
      </p:sp>
      <p:sp>
        <p:nvSpPr>
          <p:cNvPr id="8199" name="Line 8"/>
          <p:cNvSpPr>
            <a:spLocks noChangeShapeType="1"/>
          </p:cNvSpPr>
          <p:nvPr/>
        </p:nvSpPr>
        <p:spPr bwMode="auto">
          <a:xfrm rot="6361919">
            <a:off x="2784477" y="1319215"/>
            <a:ext cx="3838575" cy="2997200"/>
          </a:xfrm>
          <a:prstGeom prst="line">
            <a:avLst/>
          </a:prstGeom>
          <a:noFill/>
          <a:ln w="28575">
            <a:solidFill>
              <a:srgbClr val="FF0000"/>
            </a:solidFill>
            <a:round/>
            <a:headEnd/>
            <a:tailEnd/>
          </a:ln>
        </p:spPr>
        <p:txBody>
          <a:bodyPr/>
          <a:lstStyle/>
          <a:p>
            <a:endParaRPr lang="en-US"/>
          </a:p>
        </p:txBody>
      </p:sp>
      <p:sp>
        <p:nvSpPr>
          <p:cNvPr id="8200" name="Line 9"/>
          <p:cNvSpPr>
            <a:spLocks noChangeShapeType="1"/>
          </p:cNvSpPr>
          <p:nvPr/>
        </p:nvSpPr>
        <p:spPr bwMode="auto">
          <a:xfrm>
            <a:off x="3384552" y="1222379"/>
            <a:ext cx="3503613" cy="3070225"/>
          </a:xfrm>
          <a:prstGeom prst="line">
            <a:avLst/>
          </a:prstGeom>
          <a:noFill/>
          <a:ln w="28575">
            <a:solidFill>
              <a:schemeClr val="tx1"/>
            </a:solidFill>
            <a:round/>
            <a:headEnd/>
            <a:tailEnd/>
          </a:ln>
        </p:spPr>
        <p:txBody>
          <a:bodyPr/>
          <a:lstStyle/>
          <a:p>
            <a:endParaRPr lang="en-US"/>
          </a:p>
        </p:txBody>
      </p:sp>
      <p:sp>
        <p:nvSpPr>
          <p:cNvPr id="8201" name="Line 10"/>
          <p:cNvSpPr>
            <a:spLocks noChangeShapeType="1"/>
          </p:cNvSpPr>
          <p:nvPr/>
        </p:nvSpPr>
        <p:spPr bwMode="auto">
          <a:xfrm flipH="1">
            <a:off x="2590800" y="2667000"/>
            <a:ext cx="3441700" cy="0"/>
          </a:xfrm>
          <a:prstGeom prst="line">
            <a:avLst/>
          </a:prstGeom>
          <a:noFill/>
          <a:ln w="28575">
            <a:solidFill>
              <a:schemeClr val="tx1"/>
            </a:solidFill>
            <a:prstDash val="dashDot"/>
            <a:round/>
            <a:headEnd/>
            <a:tailEnd/>
          </a:ln>
        </p:spPr>
        <p:txBody>
          <a:bodyPr/>
          <a:lstStyle/>
          <a:p>
            <a:endParaRPr lang="en-US"/>
          </a:p>
        </p:txBody>
      </p:sp>
      <p:sp>
        <p:nvSpPr>
          <p:cNvPr id="8202" name="Line 11"/>
          <p:cNvSpPr>
            <a:spLocks noChangeShapeType="1"/>
          </p:cNvSpPr>
          <p:nvPr/>
        </p:nvSpPr>
        <p:spPr bwMode="auto">
          <a:xfrm>
            <a:off x="4953000" y="2667000"/>
            <a:ext cx="7938" cy="2065340"/>
          </a:xfrm>
          <a:prstGeom prst="line">
            <a:avLst/>
          </a:prstGeom>
          <a:noFill/>
          <a:ln w="28575">
            <a:solidFill>
              <a:schemeClr val="tx1"/>
            </a:solidFill>
            <a:prstDash val="dashDot"/>
            <a:round/>
            <a:headEnd/>
            <a:tailEnd/>
          </a:ln>
        </p:spPr>
        <p:txBody>
          <a:bodyPr/>
          <a:lstStyle/>
          <a:p>
            <a:endParaRPr lang="en-US"/>
          </a:p>
        </p:txBody>
      </p:sp>
      <p:sp>
        <p:nvSpPr>
          <p:cNvPr id="8203" name="Text Box 12"/>
          <p:cNvSpPr txBox="1">
            <a:spLocks noChangeArrowheads="1"/>
          </p:cNvSpPr>
          <p:nvPr/>
        </p:nvSpPr>
        <p:spPr bwMode="auto">
          <a:xfrm>
            <a:off x="2189165" y="304804"/>
            <a:ext cx="700087" cy="525463"/>
          </a:xfrm>
          <a:prstGeom prst="rect">
            <a:avLst/>
          </a:prstGeom>
          <a:noFill/>
          <a:ln w="9525">
            <a:noFill/>
            <a:miter lim="800000"/>
            <a:headEnd/>
            <a:tailEnd/>
          </a:ln>
        </p:spPr>
        <p:txBody>
          <a:bodyPr/>
          <a:lstStyle/>
          <a:p>
            <a:pPr algn="ctr" rtl="1"/>
            <a:r>
              <a:rPr lang="en-US" sz="2800" b="1">
                <a:latin typeface="Times New Roman" pitchFamily="18" charset="0"/>
                <a:cs typeface="Times New Roman" pitchFamily="18" charset="0"/>
              </a:rPr>
              <a:t>w</a:t>
            </a:r>
          </a:p>
        </p:txBody>
      </p:sp>
      <p:sp>
        <p:nvSpPr>
          <p:cNvPr id="8204" name="Line 13"/>
          <p:cNvSpPr>
            <a:spLocks noChangeShapeType="1"/>
          </p:cNvSpPr>
          <p:nvPr/>
        </p:nvSpPr>
        <p:spPr bwMode="auto">
          <a:xfrm>
            <a:off x="2509840" y="1841500"/>
            <a:ext cx="3502025" cy="0"/>
          </a:xfrm>
          <a:prstGeom prst="line">
            <a:avLst/>
          </a:prstGeom>
          <a:noFill/>
          <a:ln w="28575">
            <a:solidFill>
              <a:schemeClr val="tx1"/>
            </a:solidFill>
            <a:prstDash val="dashDot"/>
            <a:round/>
            <a:headEnd/>
            <a:tailEnd/>
          </a:ln>
        </p:spPr>
        <p:txBody>
          <a:bodyPr/>
          <a:lstStyle/>
          <a:p>
            <a:endParaRPr lang="en-US"/>
          </a:p>
        </p:txBody>
      </p:sp>
      <p:sp>
        <p:nvSpPr>
          <p:cNvPr id="8205" name="Line 14"/>
          <p:cNvSpPr>
            <a:spLocks noChangeShapeType="1"/>
          </p:cNvSpPr>
          <p:nvPr/>
        </p:nvSpPr>
        <p:spPr bwMode="auto">
          <a:xfrm>
            <a:off x="4086225" y="1841500"/>
            <a:ext cx="0" cy="2884488"/>
          </a:xfrm>
          <a:prstGeom prst="line">
            <a:avLst/>
          </a:prstGeom>
          <a:noFill/>
          <a:ln w="28575">
            <a:solidFill>
              <a:schemeClr val="tx1"/>
            </a:solidFill>
            <a:prstDash val="dashDot"/>
            <a:round/>
            <a:headEnd/>
            <a:tailEnd/>
          </a:ln>
        </p:spPr>
        <p:txBody>
          <a:bodyPr/>
          <a:lstStyle/>
          <a:p>
            <a:endParaRPr lang="en-US"/>
          </a:p>
        </p:txBody>
      </p:sp>
      <p:sp>
        <p:nvSpPr>
          <p:cNvPr id="8206" name="Text Box 15"/>
          <p:cNvSpPr txBox="1">
            <a:spLocks noChangeArrowheads="1"/>
          </p:cNvSpPr>
          <p:nvPr/>
        </p:nvSpPr>
        <p:spPr bwMode="auto">
          <a:xfrm>
            <a:off x="6553202" y="4038604"/>
            <a:ext cx="701675" cy="525463"/>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endParaRPr lang="en-US" sz="3600"/>
          </a:p>
        </p:txBody>
      </p:sp>
      <p:sp>
        <p:nvSpPr>
          <p:cNvPr id="8207" name="Line 16"/>
          <p:cNvSpPr>
            <a:spLocks noChangeShapeType="1"/>
          </p:cNvSpPr>
          <p:nvPr/>
        </p:nvSpPr>
        <p:spPr bwMode="auto">
          <a:xfrm>
            <a:off x="6011863" y="1841500"/>
            <a:ext cx="0" cy="2884488"/>
          </a:xfrm>
          <a:prstGeom prst="line">
            <a:avLst/>
          </a:prstGeom>
          <a:noFill/>
          <a:ln w="28575">
            <a:solidFill>
              <a:schemeClr val="tx1"/>
            </a:solidFill>
            <a:prstDash val="dashDot"/>
            <a:round/>
            <a:headEnd/>
            <a:tailEnd/>
          </a:ln>
        </p:spPr>
        <p:txBody>
          <a:bodyPr/>
          <a:lstStyle/>
          <a:p>
            <a:endParaRPr lang="en-US"/>
          </a:p>
        </p:txBody>
      </p:sp>
      <p:sp>
        <p:nvSpPr>
          <p:cNvPr id="8208" name="Line 17"/>
          <p:cNvSpPr>
            <a:spLocks noChangeShapeType="1"/>
          </p:cNvSpPr>
          <p:nvPr/>
        </p:nvSpPr>
        <p:spPr bwMode="auto">
          <a:xfrm flipH="1">
            <a:off x="2509840" y="3241675"/>
            <a:ext cx="1576387" cy="0"/>
          </a:xfrm>
          <a:prstGeom prst="line">
            <a:avLst/>
          </a:prstGeom>
          <a:noFill/>
          <a:ln w="28575">
            <a:solidFill>
              <a:schemeClr val="tx1"/>
            </a:solidFill>
            <a:prstDash val="dashDot"/>
            <a:round/>
            <a:headEnd/>
            <a:tailEnd/>
          </a:ln>
        </p:spPr>
        <p:txBody>
          <a:bodyPr/>
          <a:lstStyle/>
          <a:p>
            <a:endParaRPr lang="en-US"/>
          </a:p>
        </p:txBody>
      </p:sp>
      <p:sp>
        <p:nvSpPr>
          <p:cNvPr id="8209" name="Text Box 18"/>
          <p:cNvSpPr txBox="1">
            <a:spLocks noChangeArrowheads="1"/>
          </p:cNvSpPr>
          <p:nvPr/>
        </p:nvSpPr>
        <p:spPr bwMode="auto">
          <a:xfrm>
            <a:off x="228600" y="5257800"/>
            <a:ext cx="7634287" cy="1066800"/>
          </a:xfrm>
          <a:prstGeom prst="rect">
            <a:avLst/>
          </a:prstGeom>
          <a:noFill/>
          <a:ln w="28575">
            <a:solidFill>
              <a:schemeClr val="tx1"/>
            </a:solidFill>
            <a:miter lim="800000"/>
            <a:headEnd/>
            <a:tailEnd/>
          </a:ln>
        </p:spPr>
        <p:txBody>
          <a:bodyPr/>
          <a:lstStyle/>
          <a:p>
            <a:pPr algn="just" rtl="1"/>
            <a:r>
              <a:rPr lang="ar-SA" altLang="zh-CN" sz="2100" b="1">
                <a:latin typeface="Times New Roman" pitchFamily="18" charset="0"/>
                <a:ea typeface="SimSun" pitchFamily="2" charset="-122"/>
                <a:cs typeface="Times New Roman" pitchFamily="18" charset="0"/>
              </a:rPr>
              <a:t>الشكل (</a:t>
            </a:r>
            <a:r>
              <a:rPr lang="ar-BH" altLang="zh-CN" sz="2100" b="1">
                <a:latin typeface="Times New Roman" pitchFamily="18" charset="0"/>
                <a:ea typeface="SimSun" pitchFamily="2" charset="-122"/>
                <a:cs typeface="Times New Roman" pitchFamily="18" charset="0"/>
              </a:rPr>
              <a:t>6</a:t>
            </a:r>
            <a:r>
              <a:rPr lang="ar-SA" altLang="zh-CN" sz="2100" b="1">
                <a:latin typeface="Times New Roman" pitchFamily="18" charset="0"/>
                <a:ea typeface="SimSun" pitchFamily="2" charset="-122"/>
                <a:cs typeface="Times New Roman" pitchFamily="18" charset="0"/>
              </a:rPr>
              <a:t>-2): </a:t>
            </a:r>
            <a:r>
              <a:rPr lang="ar-SA" altLang="zh-CN" sz="2100">
                <a:latin typeface="Times New Roman" pitchFamily="18" charset="0"/>
                <a:ea typeface="SimSun" pitchFamily="2" charset="-122"/>
                <a:cs typeface="Times New Roman" pitchFamily="18" charset="0"/>
              </a:rPr>
              <a:t>وضع حد أعلى لأجور العمال غير المهرة يتسبب في ظهور بطالة قدرها (</a:t>
            </a:r>
            <a:r>
              <a:rPr lang="en-US" altLang="zh-CN" sz="2100">
                <a:latin typeface="Times New Roman" pitchFamily="18" charset="0"/>
                <a:ea typeface="SimSun" pitchFamily="2" charset="-122"/>
                <a:cs typeface="Times New Roman" pitchFamily="18" charset="0"/>
              </a:rPr>
              <a:t>L</a:t>
            </a:r>
            <a:r>
              <a:rPr lang="en-US" altLang="zh-CN" sz="2100" baseline="-25000">
                <a:latin typeface="Times New Roman" pitchFamily="18" charset="0"/>
                <a:ea typeface="SimSun" pitchFamily="2" charset="-122"/>
                <a:cs typeface="Times New Roman" pitchFamily="18" charset="0"/>
              </a:rPr>
              <a:t>2</a:t>
            </a:r>
            <a:r>
              <a:rPr lang="en-US" altLang="zh-CN" sz="2100">
                <a:latin typeface="Times New Roman" pitchFamily="18" charset="0"/>
                <a:ea typeface="SimSun" pitchFamily="2" charset="-122"/>
                <a:cs typeface="Times New Roman" pitchFamily="18" charset="0"/>
              </a:rPr>
              <a:t>-L</a:t>
            </a:r>
            <a:r>
              <a:rPr lang="en-US" altLang="zh-CN" sz="2100" baseline="-25000">
                <a:latin typeface="Times New Roman" pitchFamily="18" charset="0"/>
                <a:ea typeface="SimSun" pitchFamily="2" charset="-122"/>
                <a:cs typeface="Times New Roman" pitchFamily="18" charset="0"/>
              </a:rPr>
              <a:t>3</a:t>
            </a:r>
            <a:r>
              <a:rPr lang="ar-BH" altLang="zh-CN" sz="2100">
                <a:latin typeface="Times New Roman" pitchFamily="18" charset="0"/>
                <a:ea typeface="SimSun" pitchFamily="2" charset="-122"/>
                <a:cs typeface="Times New Roman" pitchFamily="18" charset="0"/>
              </a:rPr>
              <a:t>) </a:t>
            </a:r>
            <a:r>
              <a:rPr lang="ar-SA" altLang="zh-CN" sz="2100">
                <a:latin typeface="Times New Roman" pitchFamily="18" charset="0"/>
                <a:ea typeface="SimSun" pitchFamily="2" charset="-122"/>
                <a:cs typeface="Times New Roman" pitchFamily="18" charset="0"/>
              </a:rPr>
              <a:t>مما يدفع العمال إلى قبول أجور قد تقل عن أجر التوازن قبل التدخل الحكومي، </a:t>
            </a:r>
            <a:r>
              <a:rPr lang="ar-BH" altLang="zh-CN" sz="2100">
                <a:latin typeface="Times New Roman" pitchFamily="18" charset="0"/>
                <a:ea typeface="SimSun" pitchFamily="2" charset="-122"/>
                <a:cs typeface="Times New Roman" pitchFamily="18" charset="0"/>
              </a:rPr>
              <a:t>و</a:t>
            </a:r>
            <a:r>
              <a:rPr lang="ar-SA" altLang="zh-CN" sz="2100">
                <a:latin typeface="Times New Roman" pitchFamily="18" charset="0"/>
                <a:ea typeface="SimSun" pitchFamily="2" charset="-122"/>
                <a:cs typeface="Times New Roman" pitchFamily="18" charset="0"/>
              </a:rPr>
              <a:t>قد تصل إلى </a:t>
            </a:r>
            <a:r>
              <a:rPr lang="en-US" altLang="zh-CN" sz="2100">
                <a:latin typeface="Times New Roman" pitchFamily="18" charset="0"/>
                <a:ea typeface="SimSun" pitchFamily="2" charset="-122"/>
              </a:rPr>
              <a:t>W</a:t>
            </a:r>
            <a:r>
              <a:rPr lang="en-US" altLang="zh-CN" sz="2100" baseline="-25000">
                <a:latin typeface="Times New Roman" pitchFamily="18" charset="0"/>
                <a:ea typeface="SimSun" pitchFamily="2" charset="-122"/>
              </a:rPr>
              <a:t>3</a:t>
            </a:r>
            <a:r>
              <a:rPr lang="ar-SA" altLang="zh-CN" sz="2100">
                <a:latin typeface="Times New Roman" pitchFamily="18" charset="0"/>
                <a:cs typeface="Times New Roman" pitchFamily="18" charset="0"/>
              </a:rPr>
              <a:t> كحد أدنى.</a:t>
            </a:r>
            <a:endParaRPr lang="en-US" sz="3600"/>
          </a:p>
        </p:txBody>
      </p:sp>
      <p:sp>
        <p:nvSpPr>
          <p:cNvPr id="8210" name="Text Box 19"/>
          <p:cNvSpPr txBox="1">
            <a:spLocks noChangeArrowheads="1"/>
          </p:cNvSpPr>
          <p:nvPr/>
        </p:nvSpPr>
        <p:spPr bwMode="auto">
          <a:xfrm>
            <a:off x="1828802" y="1606554"/>
            <a:ext cx="700088" cy="525463"/>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W</a:t>
            </a:r>
            <a:r>
              <a:rPr lang="en-US" altLang="zh-CN" sz="2400" b="1" baseline="-25000">
                <a:latin typeface="Times New Roman" pitchFamily="18" charset="0"/>
                <a:ea typeface="SimSun" pitchFamily="2" charset="-122"/>
              </a:rPr>
              <a:t>2</a:t>
            </a:r>
            <a:endParaRPr lang="en-US" sz="3600" baseline="-25000"/>
          </a:p>
        </p:txBody>
      </p:sp>
      <p:sp>
        <p:nvSpPr>
          <p:cNvPr id="8211" name="Text Box 20"/>
          <p:cNvSpPr txBox="1">
            <a:spLocks noChangeArrowheads="1"/>
          </p:cNvSpPr>
          <p:nvPr/>
        </p:nvSpPr>
        <p:spPr bwMode="auto">
          <a:xfrm>
            <a:off x="1828802" y="2346329"/>
            <a:ext cx="700088" cy="525463"/>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W</a:t>
            </a:r>
            <a:r>
              <a:rPr lang="en-US" altLang="zh-CN" sz="2400" b="1" baseline="-25000">
                <a:latin typeface="Times New Roman" pitchFamily="18" charset="0"/>
                <a:ea typeface="SimSun" pitchFamily="2" charset="-122"/>
              </a:rPr>
              <a:t>1</a:t>
            </a:r>
            <a:endParaRPr lang="en-US" sz="3600" baseline="-25000"/>
          </a:p>
        </p:txBody>
      </p:sp>
      <p:sp>
        <p:nvSpPr>
          <p:cNvPr id="8212" name="Text Box 21"/>
          <p:cNvSpPr txBox="1">
            <a:spLocks noChangeArrowheads="1"/>
          </p:cNvSpPr>
          <p:nvPr/>
        </p:nvSpPr>
        <p:spPr bwMode="auto">
          <a:xfrm>
            <a:off x="1828802" y="2979738"/>
            <a:ext cx="700088" cy="525462"/>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W</a:t>
            </a:r>
            <a:r>
              <a:rPr lang="en-US" altLang="zh-CN" sz="2400" b="1" baseline="-25000">
                <a:latin typeface="Times New Roman" pitchFamily="18" charset="0"/>
                <a:ea typeface="SimSun" pitchFamily="2" charset="-122"/>
              </a:rPr>
              <a:t>3</a:t>
            </a:r>
            <a:endParaRPr lang="en-US" sz="3600" baseline="-25000"/>
          </a:p>
        </p:txBody>
      </p:sp>
      <p:sp>
        <p:nvSpPr>
          <p:cNvPr id="8213" name="Text Box 7"/>
          <p:cNvSpPr txBox="1">
            <a:spLocks noChangeArrowheads="1"/>
          </p:cNvSpPr>
          <p:nvPr/>
        </p:nvSpPr>
        <p:spPr bwMode="auto">
          <a:xfrm>
            <a:off x="3733800" y="4808538"/>
            <a:ext cx="3124200" cy="525462"/>
          </a:xfrm>
          <a:prstGeom prst="rect">
            <a:avLst/>
          </a:prstGeom>
          <a:noFill/>
          <a:ln w="9525">
            <a:noFill/>
            <a:miter lim="800000"/>
            <a:headEnd/>
            <a:tailEnd/>
          </a:ln>
        </p:spPr>
        <p:txBody>
          <a:bodyPr/>
          <a:lstStyle/>
          <a:p>
            <a:pPr rtl="1"/>
            <a:r>
              <a:rPr lang="en-US" sz="2800"/>
              <a:t>  L</a:t>
            </a:r>
            <a:r>
              <a:rPr lang="en-US" sz="2800" baseline="-25000"/>
              <a:t>3 </a:t>
            </a:r>
            <a:r>
              <a:rPr lang="en-US" sz="2800"/>
              <a:t>     L</a:t>
            </a:r>
            <a:r>
              <a:rPr lang="en-US" sz="2800" baseline="-25000"/>
              <a:t>1           </a:t>
            </a:r>
            <a:r>
              <a:rPr lang="en-US" sz="2800"/>
              <a:t>L</a:t>
            </a:r>
            <a:r>
              <a:rPr lang="en-US" sz="2800" baseline="-25000"/>
              <a:t>2   </a:t>
            </a:r>
            <a:endParaRPr lang="en-US" sz="2800"/>
          </a:p>
        </p:txBody>
      </p:sp>
      <p:sp>
        <p:nvSpPr>
          <p:cNvPr id="23" name="Line 17"/>
          <p:cNvSpPr>
            <a:spLocks noChangeShapeType="1"/>
          </p:cNvSpPr>
          <p:nvPr/>
        </p:nvSpPr>
        <p:spPr bwMode="auto">
          <a:xfrm flipH="1">
            <a:off x="4038599" y="3276600"/>
            <a:ext cx="1905000" cy="0"/>
          </a:xfrm>
          <a:prstGeom prst="line">
            <a:avLst/>
          </a:prstGeom>
          <a:noFill/>
          <a:ln w="28575">
            <a:solidFill>
              <a:schemeClr val="tx1"/>
            </a:solidFill>
            <a:prstDash val="dashDot"/>
            <a:round/>
            <a:headEnd/>
            <a:tailEnd/>
          </a:ln>
        </p:spPr>
        <p:txBody>
          <a:bodyPr/>
          <a:lstStyle/>
          <a:p>
            <a:endParaRPr 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218" name="WordArt 2"/>
          <p:cNvSpPr>
            <a:spLocks noChangeArrowheads="1" noChangeShapeType="1" noTextEdit="1"/>
          </p:cNvSpPr>
          <p:nvPr/>
        </p:nvSpPr>
        <p:spPr bwMode="auto">
          <a:xfrm>
            <a:off x="5292727" y="188913"/>
            <a:ext cx="3624263" cy="685800"/>
          </a:xfrm>
          <a:prstGeom prst="rect">
            <a:avLst/>
          </a:prstGeom>
        </p:spPr>
        <p:txBody>
          <a:bodyPr wrap="none" fromWordArt="1">
            <a:prstTxWarp prst="textPlain">
              <a:avLst>
                <a:gd name="adj" fmla="val 50000"/>
              </a:avLst>
            </a:prstTxWarp>
          </a:bodyPr>
          <a:lstStyle/>
          <a:p>
            <a:pPr algn="ctr" rtl="1"/>
            <a:r>
              <a:rPr lang="ar-BH" sz="3600" kern="10" dirty="0">
                <a:ln w="9525">
                  <a:solidFill>
                    <a:schemeClr val="tx1"/>
                  </a:solidFill>
                  <a:round/>
                  <a:headEnd/>
                  <a:tailEnd/>
                </a:ln>
                <a:cs typeface="Arabic Transparent"/>
              </a:rPr>
              <a:t>السياسات الضريبية</a:t>
            </a:r>
            <a:endParaRPr lang="en-US" sz="3600" kern="10" dirty="0">
              <a:ln w="9525">
                <a:solidFill>
                  <a:schemeClr val="tx1"/>
                </a:solidFill>
                <a:round/>
                <a:headEnd/>
                <a:tailEnd/>
              </a:ln>
              <a:cs typeface="Arabic Transparent"/>
            </a:endParaRPr>
          </a:p>
        </p:txBody>
      </p:sp>
      <p:sp>
        <p:nvSpPr>
          <p:cNvPr id="9219" name="WordArt 3"/>
          <p:cNvSpPr>
            <a:spLocks noChangeArrowheads="1" noChangeShapeType="1" noTextEdit="1"/>
          </p:cNvSpPr>
          <p:nvPr/>
        </p:nvSpPr>
        <p:spPr bwMode="auto">
          <a:xfrm>
            <a:off x="6251577" y="1089025"/>
            <a:ext cx="2625725" cy="647700"/>
          </a:xfrm>
          <a:prstGeom prst="rect">
            <a:avLst/>
          </a:prstGeom>
        </p:spPr>
        <p:txBody>
          <a:bodyPr wrap="none" fromWordArt="1">
            <a:prstTxWarp prst="textPlain">
              <a:avLst>
                <a:gd name="adj" fmla="val 50000"/>
              </a:avLst>
            </a:prstTxWarp>
          </a:bodyPr>
          <a:lstStyle/>
          <a:p>
            <a:pPr algn="ctr" rtl="1"/>
            <a:r>
              <a:rPr lang="ar-BH" sz="3600" kern="10" dirty="0">
                <a:ln w="9525">
                  <a:solidFill>
                    <a:schemeClr val="tx1"/>
                  </a:solidFill>
                  <a:round/>
                  <a:headEnd/>
                  <a:tailEnd/>
                </a:ln>
                <a:cs typeface="Arabic Transparent"/>
              </a:rPr>
              <a:t>ضريبة الإنتاج</a:t>
            </a:r>
            <a:endParaRPr lang="en-US" sz="3600" kern="10" dirty="0">
              <a:ln w="9525">
                <a:solidFill>
                  <a:schemeClr val="tx1"/>
                </a:solidFill>
                <a:round/>
                <a:headEnd/>
                <a:tailEnd/>
              </a:ln>
              <a:cs typeface="Arabic Transparent"/>
            </a:endParaRPr>
          </a:p>
        </p:txBody>
      </p:sp>
      <p:sp>
        <p:nvSpPr>
          <p:cNvPr id="9220" name="Text Box 4"/>
          <p:cNvSpPr txBox="1">
            <a:spLocks noChangeArrowheads="1"/>
          </p:cNvSpPr>
          <p:nvPr/>
        </p:nvSpPr>
        <p:spPr bwMode="auto">
          <a:xfrm>
            <a:off x="395288" y="1922463"/>
            <a:ext cx="8424862" cy="1200150"/>
          </a:xfrm>
          <a:prstGeom prst="rect">
            <a:avLst/>
          </a:prstGeom>
          <a:noFill/>
          <a:ln w="9525">
            <a:noFill/>
            <a:miter lim="800000"/>
            <a:headEnd/>
            <a:tailEnd/>
          </a:ln>
        </p:spPr>
        <p:txBody>
          <a:bodyPr>
            <a:spAutoFit/>
          </a:bodyPr>
          <a:lstStyle/>
          <a:p>
            <a:pPr algn="just" rtl="1">
              <a:spcBef>
                <a:spcPct val="50000"/>
              </a:spcBef>
            </a:pPr>
            <a:r>
              <a:rPr lang="ar-BH" sz="2400"/>
              <a:t>ضريبة الإنتاج هي قدر من المال تأخذه الحكومة من المنتج أو البائع مقابل كل وحدة مباعة من السلعة أو الخدمة. وفي </a:t>
            </a:r>
            <a:r>
              <a:rPr lang="ar-BH" sz="2400">
                <a:solidFill>
                  <a:srgbClr val="FD0903"/>
                </a:solidFill>
                <a:hlinkClick r:id="rId3" action="ppaction://hlinksldjump"/>
              </a:rPr>
              <a:t>الشكل (5-3)</a:t>
            </a:r>
            <a:r>
              <a:rPr lang="ar-BH" sz="2400"/>
              <a:t> نفترض أن سوق السلعة </a:t>
            </a:r>
            <a:r>
              <a:rPr lang="en-US" sz="2400"/>
              <a:t>X</a:t>
            </a:r>
            <a:r>
              <a:rPr lang="ar-BH" sz="2400"/>
              <a:t> كان في حالة توازن قبل فرض الضريبة عند </a:t>
            </a:r>
            <a:r>
              <a:rPr lang="en-US" sz="2400"/>
              <a:t>P</a:t>
            </a:r>
            <a:r>
              <a:rPr lang="en-US" sz="2400" baseline="-25000"/>
              <a:t>1</a:t>
            </a:r>
            <a:r>
              <a:rPr lang="en-US" sz="2400"/>
              <a:t>=100) </a:t>
            </a:r>
            <a:r>
              <a:rPr lang="ar-BH" sz="2400"/>
              <a:t> و</a:t>
            </a:r>
            <a:r>
              <a:rPr lang="en-US" sz="2400"/>
              <a:t> (Q</a:t>
            </a:r>
            <a:r>
              <a:rPr lang="en-US" sz="2400" baseline="-25000"/>
              <a:t>1</a:t>
            </a:r>
            <a:r>
              <a:rPr lang="en-US" sz="2400"/>
              <a:t>=50 </a:t>
            </a:r>
          </a:p>
        </p:txBody>
      </p:sp>
      <p:sp>
        <p:nvSpPr>
          <p:cNvPr id="9221" name="WordArt 5"/>
          <p:cNvSpPr>
            <a:spLocks noChangeArrowheads="1" noChangeShapeType="1" noTextEdit="1"/>
          </p:cNvSpPr>
          <p:nvPr/>
        </p:nvSpPr>
        <p:spPr bwMode="auto">
          <a:xfrm>
            <a:off x="5105402" y="3352800"/>
            <a:ext cx="3800475" cy="647700"/>
          </a:xfrm>
          <a:prstGeom prst="rect">
            <a:avLst/>
          </a:prstGeom>
        </p:spPr>
        <p:txBody>
          <a:bodyPr wrap="none" fromWordArt="1">
            <a:prstTxWarp prst="textPlain">
              <a:avLst>
                <a:gd name="adj" fmla="val 50000"/>
              </a:avLst>
            </a:prstTxWarp>
          </a:bodyPr>
          <a:lstStyle/>
          <a:p>
            <a:pPr algn="ctr" rtl="1"/>
            <a:r>
              <a:rPr lang="ar-BH" sz="3600" kern="10" dirty="0">
                <a:ln w="9525">
                  <a:solidFill>
                    <a:schemeClr val="tx1"/>
                  </a:solidFill>
                  <a:round/>
                  <a:headEnd/>
                  <a:tailEnd/>
                </a:ln>
                <a:cs typeface="Arabic Transparent"/>
              </a:rPr>
              <a:t>توزيع العبء الضريبي</a:t>
            </a:r>
            <a:endParaRPr lang="en-US" sz="3600" kern="10" dirty="0">
              <a:ln w="9525">
                <a:solidFill>
                  <a:schemeClr val="tx1"/>
                </a:solidFill>
                <a:round/>
                <a:headEnd/>
                <a:tailEnd/>
              </a:ln>
              <a:cs typeface="Arabic Transparent"/>
            </a:endParaRPr>
          </a:p>
        </p:txBody>
      </p:sp>
      <p:sp>
        <p:nvSpPr>
          <p:cNvPr id="9222" name="Text Box 6"/>
          <p:cNvSpPr txBox="1">
            <a:spLocks noChangeArrowheads="1"/>
          </p:cNvSpPr>
          <p:nvPr/>
        </p:nvSpPr>
        <p:spPr bwMode="auto">
          <a:xfrm>
            <a:off x="323852" y="4329116"/>
            <a:ext cx="8424863" cy="1200329"/>
          </a:xfrm>
          <a:prstGeom prst="rect">
            <a:avLst/>
          </a:prstGeom>
          <a:noFill/>
          <a:ln w="9525">
            <a:noFill/>
            <a:miter lim="800000"/>
            <a:headEnd/>
            <a:tailEnd/>
          </a:ln>
        </p:spPr>
        <p:txBody>
          <a:bodyPr>
            <a:spAutoFit/>
          </a:bodyPr>
          <a:lstStyle/>
          <a:p>
            <a:pPr algn="just" rtl="1">
              <a:spcBef>
                <a:spcPct val="50000"/>
              </a:spcBef>
            </a:pPr>
            <a:r>
              <a:rPr lang="ar-BH" sz="2400"/>
              <a:t>في حالة ضريبة الإنتاج أو المبيعات تقع مسئولية سداد الضريبة على المنتج أو البائع، ولكن هل يسدد البائع الضريبة بالكامل من إيرادات البيع أم أن بإمكانه نقلها كلياً أو جزئياً إلى المستهلكين؟</a:t>
            </a:r>
            <a:endParaRPr lang="en-US" sz="240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42" name="Line 3"/>
          <p:cNvSpPr>
            <a:spLocks noChangeShapeType="1"/>
          </p:cNvSpPr>
          <p:nvPr/>
        </p:nvSpPr>
        <p:spPr bwMode="auto">
          <a:xfrm>
            <a:off x="2800350" y="736604"/>
            <a:ext cx="0" cy="4295775"/>
          </a:xfrm>
          <a:prstGeom prst="line">
            <a:avLst/>
          </a:prstGeom>
          <a:noFill/>
          <a:ln w="28575">
            <a:solidFill>
              <a:schemeClr val="tx1"/>
            </a:solidFill>
            <a:round/>
            <a:headEnd/>
            <a:tailEnd/>
          </a:ln>
        </p:spPr>
        <p:txBody>
          <a:bodyPr/>
          <a:lstStyle/>
          <a:p>
            <a:endParaRPr lang="en-US"/>
          </a:p>
        </p:txBody>
      </p:sp>
      <p:sp>
        <p:nvSpPr>
          <p:cNvPr id="10243" name="Line 4"/>
          <p:cNvSpPr>
            <a:spLocks noChangeShapeType="1"/>
          </p:cNvSpPr>
          <p:nvPr/>
        </p:nvSpPr>
        <p:spPr bwMode="auto">
          <a:xfrm>
            <a:off x="2800352" y="5032375"/>
            <a:ext cx="4835525" cy="0"/>
          </a:xfrm>
          <a:prstGeom prst="line">
            <a:avLst/>
          </a:prstGeom>
          <a:noFill/>
          <a:ln w="28575">
            <a:solidFill>
              <a:schemeClr val="tx1"/>
            </a:solidFill>
            <a:round/>
            <a:headEnd/>
            <a:tailEnd/>
          </a:ln>
        </p:spPr>
        <p:txBody>
          <a:bodyPr/>
          <a:lstStyle/>
          <a:p>
            <a:endParaRPr lang="en-US"/>
          </a:p>
        </p:txBody>
      </p:sp>
      <p:sp>
        <p:nvSpPr>
          <p:cNvPr id="10244" name="Line 5"/>
          <p:cNvSpPr>
            <a:spLocks noChangeShapeType="1"/>
          </p:cNvSpPr>
          <p:nvPr/>
        </p:nvSpPr>
        <p:spPr bwMode="auto">
          <a:xfrm>
            <a:off x="3517900" y="1216029"/>
            <a:ext cx="1968500" cy="3402013"/>
          </a:xfrm>
          <a:prstGeom prst="line">
            <a:avLst/>
          </a:prstGeom>
          <a:noFill/>
          <a:ln w="28575">
            <a:solidFill>
              <a:schemeClr val="tx1"/>
            </a:solidFill>
            <a:round/>
            <a:headEnd/>
            <a:tailEnd/>
          </a:ln>
        </p:spPr>
        <p:txBody>
          <a:bodyPr/>
          <a:lstStyle/>
          <a:p>
            <a:endParaRPr lang="en-US"/>
          </a:p>
        </p:txBody>
      </p:sp>
      <p:sp>
        <p:nvSpPr>
          <p:cNvPr id="10245" name="Line 6"/>
          <p:cNvSpPr>
            <a:spLocks noChangeShapeType="1"/>
          </p:cNvSpPr>
          <p:nvPr/>
        </p:nvSpPr>
        <p:spPr bwMode="auto">
          <a:xfrm flipV="1">
            <a:off x="3338515" y="1631954"/>
            <a:ext cx="3222625" cy="2327275"/>
          </a:xfrm>
          <a:prstGeom prst="line">
            <a:avLst/>
          </a:prstGeom>
          <a:noFill/>
          <a:ln w="28575">
            <a:solidFill>
              <a:srgbClr val="FF0000"/>
            </a:solidFill>
            <a:round/>
            <a:headEnd/>
            <a:tailEnd/>
          </a:ln>
        </p:spPr>
        <p:txBody>
          <a:bodyPr/>
          <a:lstStyle/>
          <a:p>
            <a:endParaRPr lang="en-US"/>
          </a:p>
        </p:txBody>
      </p:sp>
      <p:sp>
        <p:nvSpPr>
          <p:cNvPr id="10246" name="Line 7"/>
          <p:cNvSpPr>
            <a:spLocks noChangeShapeType="1"/>
          </p:cNvSpPr>
          <p:nvPr/>
        </p:nvSpPr>
        <p:spPr bwMode="auto">
          <a:xfrm flipV="1">
            <a:off x="3159125" y="557215"/>
            <a:ext cx="2865438" cy="2327275"/>
          </a:xfrm>
          <a:prstGeom prst="line">
            <a:avLst/>
          </a:prstGeom>
          <a:noFill/>
          <a:ln w="28575">
            <a:solidFill>
              <a:srgbClr val="00B0F0"/>
            </a:solidFill>
            <a:round/>
            <a:headEnd/>
            <a:tailEnd/>
          </a:ln>
        </p:spPr>
        <p:txBody>
          <a:bodyPr/>
          <a:lstStyle/>
          <a:p>
            <a:endParaRPr lang="en-US"/>
          </a:p>
        </p:txBody>
      </p:sp>
      <p:sp>
        <p:nvSpPr>
          <p:cNvPr id="10247" name="Line 8"/>
          <p:cNvSpPr>
            <a:spLocks noChangeShapeType="1"/>
          </p:cNvSpPr>
          <p:nvPr/>
        </p:nvSpPr>
        <p:spPr bwMode="auto">
          <a:xfrm>
            <a:off x="4054475" y="2168525"/>
            <a:ext cx="0" cy="2863850"/>
          </a:xfrm>
          <a:prstGeom prst="line">
            <a:avLst/>
          </a:prstGeom>
          <a:noFill/>
          <a:ln w="28575">
            <a:solidFill>
              <a:schemeClr val="tx1"/>
            </a:solidFill>
            <a:prstDash val="dashDot"/>
            <a:round/>
            <a:headEnd/>
            <a:tailEnd/>
          </a:ln>
        </p:spPr>
        <p:txBody>
          <a:bodyPr/>
          <a:lstStyle/>
          <a:p>
            <a:endParaRPr lang="en-US"/>
          </a:p>
        </p:txBody>
      </p:sp>
      <p:sp>
        <p:nvSpPr>
          <p:cNvPr id="10248" name="Line 9"/>
          <p:cNvSpPr>
            <a:spLocks noChangeShapeType="1"/>
          </p:cNvSpPr>
          <p:nvPr/>
        </p:nvSpPr>
        <p:spPr bwMode="auto">
          <a:xfrm flipH="1">
            <a:off x="2800352" y="3063879"/>
            <a:ext cx="1790700" cy="9525"/>
          </a:xfrm>
          <a:prstGeom prst="line">
            <a:avLst/>
          </a:prstGeom>
          <a:noFill/>
          <a:ln w="28575">
            <a:solidFill>
              <a:schemeClr val="tx1"/>
            </a:solidFill>
            <a:prstDash val="dashDot"/>
            <a:round/>
            <a:headEnd/>
            <a:tailEnd/>
          </a:ln>
        </p:spPr>
        <p:txBody>
          <a:bodyPr/>
          <a:lstStyle/>
          <a:p>
            <a:endParaRPr lang="en-US"/>
          </a:p>
        </p:txBody>
      </p:sp>
      <p:sp>
        <p:nvSpPr>
          <p:cNvPr id="10249" name="Line 10"/>
          <p:cNvSpPr>
            <a:spLocks noChangeShapeType="1"/>
          </p:cNvSpPr>
          <p:nvPr/>
        </p:nvSpPr>
        <p:spPr bwMode="auto">
          <a:xfrm flipH="1">
            <a:off x="2800352" y="2168529"/>
            <a:ext cx="1254125" cy="9525"/>
          </a:xfrm>
          <a:prstGeom prst="line">
            <a:avLst/>
          </a:prstGeom>
          <a:noFill/>
          <a:ln w="28575">
            <a:solidFill>
              <a:schemeClr val="tx1"/>
            </a:solidFill>
            <a:prstDash val="dashDot"/>
            <a:round/>
            <a:headEnd/>
            <a:tailEnd/>
          </a:ln>
        </p:spPr>
        <p:txBody>
          <a:bodyPr/>
          <a:lstStyle/>
          <a:p>
            <a:endParaRPr lang="en-US"/>
          </a:p>
        </p:txBody>
      </p:sp>
      <p:sp>
        <p:nvSpPr>
          <p:cNvPr id="10250" name="Line 11"/>
          <p:cNvSpPr>
            <a:spLocks noChangeShapeType="1"/>
          </p:cNvSpPr>
          <p:nvPr/>
        </p:nvSpPr>
        <p:spPr bwMode="auto">
          <a:xfrm flipH="1">
            <a:off x="2800352" y="3421063"/>
            <a:ext cx="1254125" cy="11112"/>
          </a:xfrm>
          <a:prstGeom prst="line">
            <a:avLst/>
          </a:prstGeom>
          <a:noFill/>
          <a:ln w="28575">
            <a:solidFill>
              <a:schemeClr val="tx1"/>
            </a:solidFill>
            <a:prstDash val="dashDot"/>
            <a:round/>
            <a:headEnd/>
            <a:tailEnd/>
          </a:ln>
        </p:spPr>
        <p:txBody>
          <a:bodyPr/>
          <a:lstStyle/>
          <a:p>
            <a:endParaRPr lang="en-US"/>
          </a:p>
        </p:txBody>
      </p:sp>
      <p:sp>
        <p:nvSpPr>
          <p:cNvPr id="10251" name="Text Box 12"/>
          <p:cNvSpPr txBox="1">
            <a:spLocks noChangeArrowheads="1"/>
          </p:cNvSpPr>
          <p:nvPr/>
        </p:nvSpPr>
        <p:spPr bwMode="auto">
          <a:xfrm>
            <a:off x="2484440" y="333379"/>
            <a:ext cx="536575" cy="536575"/>
          </a:xfrm>
          <a:prstGeom prst="rect">
            <a:avLst/>
          </a:prstGeom>
          <a:noFill/>
          <a:ln w="9525">
            <a:noFill/>
            <a:miter lim="800000"/>
            <a:headEnd/>
            <a:tailEnd/>
          </a:ln>
        </p:spPr>
        <p:txBody>
          <a:bodyPr/>
          <a:lstStyle/>
          <a:p>
            <a:pPr algn="r" rtl="1"/>
            <a:r>
              <a:rPr lang="en-US" altLang="zh-CN" sz="2400" b="1">
                <a:solidFill>
                  <a:srgbClr val="000000"/>
                </a:solidFill>
                <a:latin typeface="Times New Roman" pitchFamily="18" charset="0"/>
                <a:ea typeface="SimSun" pitchFamily="2" charset="-122"/>
              </a:rPr>
              <a:t>P</a:t>
            </a:r>
            <a:endParaRPr lang="en-US" sz="3600"/>
          </a:p>
        </p:txBody>
      </p:sp>
      <p:sp>
        <p:nvSpPr>
          <p:cNvPr id="10252" name="Text Box 13"/>
          <p:cNvSpPr txBox="1">
            <a:spLocks noChangeArrowheads="1"/>
          </p:cNvSpPr>
          <p:nvPr/>
        </p:nvSpPr>
        <p:spPr bwMode="auto">
          <a:xfrm>
            <a:off x="5861050" y="144463"/>
            <a:ext cx="536575" cy="538162"/>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2</a:t>
            </a:r>
            <a:endParaRPr lang="en-US" sz="3600"/>
          </a:p>
        </p:txBody>
      </p:sp>
      <p:sp>
        <p:nvSpPr>
          <p:cNvPr id="10253" name="Text Box 14"/>
          <p:cNvSpPr txBox="1">
            <a:spLocks noChangeArrowheads="1"/>
          </p:cNvSpPr>
          <p:nvPr/>
        </p:nvSpPr>
        <p:spPr bwMode="auto">
          <a:xfrm>
            <a:off x="6407152" y="1192217"/>
            <a:ext cx="536575" cy="536575"/>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1</a:t>
            </a:r>
            <a:endParaRPr lang="en-US" sz="3600"/>
          </a:p>
        </p:txBody>
      </p:sp>
      <p:sp>
        <p:nvSpPr>
          <p:cNvPr id="10254" name="Text Box 15"/>
          <p:cNvSpPr txBox="1">
            <a:spLocks noChangeArrowheads="1"/>
          </p:cNvSpPr>
          <p:nvPr/>
        </p:nvSpPr>
        <p:spPr bwMode="auto">
          <a:xfrm>
            <a:off x="7513640" y="4764092"/>
            <a:ext cx="536575" cy="536575"/>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Q</a:t>
            </a:r>
            <a:endParaRPr lang="en-US" sz="3600"/>
          </a:p>
        </p:txBody>
      </p:sp>
      <p:sp>
        <p:nvSpPr>
          <p:cNvPr id="10255" name="Text Box 16"/>
          <p:cNvSpPr txBox="1">
            <a:spLocks noChangeArrowheads="1"/>
          </p:cNvSpPr>
          <p:nvPr/>
        </p:nvSpPr>
        <p:spPr bwMode="auto">
          <a:xfrm>
            <a:off x="5292727" y="4619629"/>
            <a:ext cx="536575" cy="538163"/>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D</a:t>
            </a:r>
            <a:endParaRPr lang="en-US" sz="3600"/>
          </a:p>
        </p:txBody>
      </p:sp>
      <p:sp>
        <p:nvSpPr>
          <p:cNvPr id="10256" name="Line 17"/>
          <p:cNvSpPr>
            <a:spLocks noChangeShapeType="1"/>
          </p:cNvSpPr>
          <p:nvPr/>
        </p:nvSpPr>
        <p:spPr bwMode="auto">
          <a:xfrm>
            <a:off x="4591050" y="3063875"/>
            <a:ext cx="0" cy="1968500"/>
          </a:xfrm>
          <a:prstGeom prst="line">
            <a:avLst/>
          </a:prstGeom>
          <a:noFill/>
          <a:ln w="28575">
            <a:solidFill>
              <a:schemeClr val="tx1"/>
            </a:solidFill>
            <a:prstDash val="dashDot"/>
            <a:round/>
            <a:headEnd/>
            <a:tailEnd/>
          </a:ln>
        </p:spPr>
        <p:txBody>
          <a:bodyPr/>
          <a:lstStyle/>
          <a:p>
            <a:endParaRPr lang="en-US"/>
          </a:p>
        </p:txBody>
      </p:sp>
      <p:sp>
        <p:nvSpPr>
          <p:cNvPr id="10257" name="Text Box 18"/>
          <p:cNvSpPr txBox="1">
            <a:spLocks noChangeArrowheads="1"/>
          </p:cNvSpPr>
          <p:nvPr/>
        </p:nvSpPr>
        <p:spPr bwMode="auto">
          <a:xfrm>
            <a:off x="533400" y="5334002"/>
            <a:ext cx="8458200" cy="942975"/>
          </a:xfrm>
          <a:prstGeom prst="rect">
            <a:avLst/>
          </a:prstGeom>
          <a:noFill/>
          <a:ln w="28575">
            <a:solidFill>
              <a:schemeClr val="tx1"/>
            </a:solidFill>
            <a:miter lim="800000"/>
            <a:headEnd/>
            <a:tailEnd/>
          </a:ln>
        </p:spPr>
        <p:txBody>
          <a:bodyPr/>
          <a:lstStyle/>
          <a:p>
            <a:pPr algn="just" rtl="1"/>
            <a:r>
              <a:rPr lang="ar-SA" altLang="zh-CN" sz="2000" b="1">
                <a:latin typeface="Times New Roman" pitchFamily="18" charset="0"/>
                <a:ea typeface="SimSun" pitchFamily="2" charset="-122"/>
                <a:cs typeface="Times New Roman" pitchFamily="18" charset="0"/>
              </a:rPr>
              <a:t>الشكل (</a:t>
            </a:r>
            <a:r>
              <a:rPr lang="ar-BH" altLang="zh-CN" sz="2000" b="1">
                <a:latin typeface="Times New Roman" pitchFamily="18" charset="0"/>
                <a:ea typeface="SimSun" pitchFamily="2" charset="-122"/>
                <a:cs typeface="Times New Roman" pitchFamily="18" charset="0"/>
              </a:rPr>
              <a:t>6</a:t>
            </a:r>
            <a:r>
              <a:rPr lang="ar-SA" altLang="zh-CN" sz="2000" b="1">
                <a:latin typeface="Times New Roman" pitchFamily="18" charset="0"/>
                <a:ea typeface="SimSun" pitchFamily="2" charset="-122"/>
                <a:cs typeface="Times New Roman" pitchFamily="18" charset="0"/>
              </a:rPr>
              <a:t>-3): </a:t>
            </a:r>
            <a:r>
              <a:rPr lang="ar-SA" altLang="zh-CN" sz="2000">
                <a:latin typeface="Times New Roman" pitchFamily="18" charset="0"/>
                <a:ea typeface="SimSun" pitchFamily="2" charset="-122"/>
                <a:cs typeface="Times New Roman" pitchFamily="18" charset="0"/>
              </a:rPr>
              <a:t>فرض الضريبة ينقل منحنى العرض من </a:t>
            </a:r>
            <a:r>
              <a:rPr lang="en-US" altLang="zh-CN" sz="2000">
                <a:latin typeface="Times New Roman" pitchFamily="18" charset="0"/>
                <a:ea typeface="SimSun" pitchFamily="2" charset="-122"/>
                <a:cs typeface="Times New Roman" pitchFamily="18" charset="0"/>
              </a:rPr>
              <a:t>S</a:t>
            </a:r>
            <a:r>
              <a:rPr lang="en-US" altLang="zh-CN" sz="2000" baseline="-25000">
                <a:latin typeface="Times New Roman" pitchFamily="18" charset="0"/>
                <a:ea typeface="SimSun" pitchFamily="2" charset="-122"/>
                <a:cs typeface="Times New Roman" pitchFamily="18" charset="0"/>
              </a:rPr>
              <a:t>1</a:t>
            </a:r>
            <a:r>
              <a:rPr lang="ar-SA" altLang="zh-CN" sz="2000" baseline="-25000">
                <a:latin typeface="Times New Roman" pitchFamily="18" charset="0"/>
                <a:ea typeface="SimSun" pitchFamily="2" charset="-122"/>
                <a:cs typeface="Times New Roman" pitchFamily="18" charset="0"/>
              </a:rPr>
              <a:t> </a:t>
            </a:r>
            <a:r>
              <a:rPr lang="ar-SA" altLang="zh-CN" sz="2000">
                <a:latin typeface="Times New Roman" pitchFamily="18" charset="0"/>
                <a:ea typeface="SimSun" pitchFamily="2" charset="-122"/>
                <a:cs typeface="Times New Roman" pitchFamily="18" charset="0"/>
              </a:rPr>
              <a:t>إلى </a:t>
            </a:r>
            <a:r>
              <a:rPr lang="en-US" altLang="zh-CN" sz="2000">
                <a:latin typeface="Times New Roman" pitchFamily="18" charset="0"/>
                <a:ea typeface="SimSun" pitchFamily="2" charset="-122"/>
              </a:rPr>
              <a:t>S</a:t>
            </a:r>
            <a:r>
              <a:rPr lang="en-US" altLang="zh-CN" sz="2000" baseline="-25000">
                <a:latin typeface="Times New Roman" pitchFamily="18" charset="0"/>
                <a:ea typeface="SimSun" pitchFamily="2" charset="-122"/>
              </a:rPr>
              <a:t>2</a:t>
            </a:r>
            <a:r>
              <a:rPr lang="ar-BH" altLang="zh-CN" sz="2000" baseline="-25000">
                <a:latin typeface="Times New Roman" pitchFamily="18" charset="0"/>
                <a:cs typeface="Times New Roman" pitchFamily="18" charset="0"/>
              </a:rPr>
              <a:t>.</a:t>
            </a:r>
            <a:r>
              <a:rPr lang="ar-BH" altLang="zh-CN" sz="2000">
                <a:latin typeface="Times New Roman" pitchFamily="18" charset="0"/>
                <a:cs typeface="Times New Roman" pitchFamily="18" charset="0"/>
              </a:rPr>
              <a:t> </a:t>
            </a:r>
            <a:r>
              <a:rPr lang="ar-SA" altLang="zh-CN" sz="2000">
                <a:latin typeface="Times New Roman" pitchFamily="18" charset="0"/>
                <a:cs typeface="Times New Roman" pitchFamily="18" charset="0"/>
              </a:rPr>
              <a:t>يرتفع سعر المشتري إلى 107 دينار بدلاً عن 1</a:t>
            </a:r>
            <a:r>
              <a:rPr lang="ar-BH" altLang="zh-CN" sz="2000">
                <a:latin typeface="Times New Roman" pitchFamily="18" charset="0"/>
                <a:cs typeface="Times New Roman" pitchFamily="18" charset="0"/>
              </a:rPr>
              <a:t>0</a:t>
            </a:r>
            <a:r>
              <a:rPr lang="ar-SA" altLang="zh-CN" sz="2000">
                <a:latin typeface="Times New Roman" pitchFamily="18" charset="0"/>
                <a:cs typeface="Times New Roman" pitchFamily="18" charset="0"/>
              </a:rPr>
              <a:t>0 دينار ويسهم في سداد الضريبة بمقدار 7 دنانير، بينما ينخفض سعر البائع إلى 97 دينار ويسهم بمقدار 3 دنانير في سداد الضريبة. وتحصل الحكومة على إيراد كلي قدره 350 دينار. </a:t>
            </a:r>
            <a:endParaRPr lang="en-US" sz="2000"/>
          </a:p>
        </p:txBody>
      </p:sp>
      <p:sp>
        <p:nvSpPr>
          <p:cNvPr id="10258" name="Text Box 19"/>
          <p:cNvSpPr txBox="1">
            <a:spLocks noChangeArrowheads="1"/>
          </p:cNvSpPr>
          <p:nvPr/>
        </p:nvSpPr>
        <p:spPr bwMode="auto">
          <a:xfrm>
            <a:off x="1836740" y="1916117"/>
            <a:ext cx="968375" cy="53657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107</a:t>
            </a:r>
            <a:endParaRPr lang="en-US" sz="3600"/>
          </a:p>
        </p:txBody>
      </p:sp>
      <p:sp>
        <p:nvSpPr>
          <p:cNvPr id="10259" name="Text Box 20"/>
          <p:cNvSpPr txBox="1">
            <a:spLocks noChangeArrowheads="1"/>
          </p:cNvSpPr>
          <p:nvPr/>
        </p:nvSpPr>
        <p:spPr bwMode="auto">
          <a:xfrm>
            <a:off x="1619252" y="2781304"/>
            <a:ext cx="1185863" cy="53657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1</a:t>
            </a:r>
            <a:r>
              <a:rPr lang="en-US" altLang="zh-CN" sz="2400" b="1">
                <a:latin typeface="Times New Roman" pitchFamily="18" charset="0"/>
                <a:ea typeface="SimSun" pitchFamily="2" charset="-122"/>
              </a:rPr>
              <a:t>=100</a:t>
            </a:r>
            <a:endParaRPr lang="en-US" sz="3600"/>
          </a:p>
        </p:txBody>
      </p:sp>
      <p:sp>
        <p:nvSpPr>
          <p:cNvPr id="10260" name="Text Box 21"/>
          <p:cNvSpPr txBox="1">
            <a:spLocks noChangeArrowheads="1"/>
          </p:cNvSpPr>
          <p:nvPr/>
        </p:nvSpPr>
        <p:spPr bwMode="auto">
          <a:xfrm>
            <a:off x="1836740" y="3175002"/>
            <a:ext cx="968375" cy="53657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97</a:t>
            </a:r>
            <a:endParaRPr lang="en-US" sz="3600"/>
          </a:p>
        </p:txBody>
      </p:sp>
      <p:sp>
        <p:nvSpPr>
          <p:cNvPr id="10261" name="Text Box 22"/>
          <p:cNvSpPr txBox="1">
            <a:spLocks noChangeArrowheads="1"/>
          </p:cNvSpPr>
          <p:nvPr/>
        </p:nvSpPr>
        <p:spPr bwMode="auto">
          <a:xfrm>
            <a:off x="3563940" y="5008567"/>
            <a:ext cx="968375" cy="536575"/>
          </a:xfrm>
          <a:prstGeom prst="rect">
            <a:avLst/>
          </a:prstGeom>
          <a:noFill/>
          <a:ln w="9525">
            <a:noFill/>
            <a:miter lim="800000"/>
            <a:headEnd/>
            <a:tailEnd/>
          </a:ln>
        </p:spPr>
        <p:txBody>
          <a:bodyPr/>
          <a:lstStyle/>
          <a:p>
            <a:pPr algn="ctr" rtl="1"/>
            <a:r>
              <a:rPr lang="en-US" altLang="zh-CN" sz="1600" b="1">
                <a:latin typeface="Times New Roman" pitchFamily="18" charset="0"/>
                <a:ea typeface="SimSun" pitchFamily="2" charset="-122"/>
              </a:rPr>
              <a:t>35</a:t>
            </a:r>
            <a:endParaRPr lang="en-US" sz="2400"/>
          </a:p>
        </p:txBody>
      </p:sp>
      <p:sp>
        <p:nvSpPr>
          <p:cNvPr id="10262" name="Text Box 23"/>
          <p:cNvSpPr txBox="1">
            <a:spLocks noChangeArrowheads="1"/>
          </p:cNvSpPr>
          <p:nvPr/>
        </p:nvSpPr>
        <p:spPr bwMode="auto">
          <a:xfrm>
            <a:off x="3995738" y="5013329"/>
            <a:ext cx="1185862" cy="536575"/>
          </a:xfrm>
          <a:prstGeom prst="rect">
            <a:avLst/>
          </a:prstGeom>
          <a:noFill/>
          <a:ln w="9525">
            <a:noFill/>
            <a:miter lim="800000"/>
            <a:headEnd/>
            <a:tailEnd/>
          </a:ln>
        </p:spPr>
        <p:txBody>
          <a:bodyPr/>
          <a:lstStyle/>
          <a:p>
            <a:pPr algn="ctr" rtl="1"/>
            <a:r>
              <a:rPr lang="en-US" altLang="zh-CN" sz="1600" b="1">
                <a:latin typeface="Times New Roman" pitchFamily="18" charset="0"/>
                <a:ea typeface="SimSun" pitchFamily="2" charset="-122"/>
              </a:rPr>
              <a:t>Q1=50</a:t>
            </a:r>
            <a:endParaRPr lang="en-US" sz="240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266" name="WordArt 2"/>
          <p:cNvSpPr>
            <a:spLocks noChangeArrowheads="1" noChangeShapeType="1" noTextEdit="1"/>
          </p:cNvSpPr>
          <p:nvPr/>
        </p:nvSpPr>
        <p:spPr bwMode="auto">
          <a:xfrm>
            <a:off x="4716465" y="188916"/>
            <a:ext cx="4200525" cy="503237"/>
          </a:xfrm>
          <a:prstGeom prst="rect">
            <a:avLst/>
          </a:prstGeom>
        </p:spPr>
        <p:txBody>
          <a:bodyPr wrap="none" fromWordArt="1">
            <a:prstTxWarp prst="textPlain">
              <a:avLst>
                <a:gd name="adj" fmla="val 50000"/>
              </a:avLst>
            </a:prstTxWarp>
          </a:bodyPr>
          <a:lstStyle/>
          <a:p>
            <a:pPr algn="ctr" rtl="1"/>
            <a:r>
              <a:rPr lang="ar-BH" sz="3600" kern="10" dirty="0">
                <a:ln w="9525">
                  <a:solidFill>
                    <a:schemeClr val="tx1"/>
                  </a:solidFill>
                  <a:round/>
                  <a:headEnd/>
                  <a:tailEnd/>
                </a:ln>
                <a:cs typeface="Arabic Transparent"/>
              </a:rPr>
              <a:t>الطلب عديم المرونة</a:t>
            </a:r>
            <a:endParaRPr lang="en-US" sz="3600" kern="10" dirty="0">
              <a:ln w="9525">
                <a:solidFill>
                  <a:schemeClr val="tx1"/>
                </a:solidFill>
                <a:round/>
                <a:headEnd/>
                <a:tailEnd/>
              </a:ln>
              <a:cs typeface="Arabic Transparent"/>
            </a:endParaRPr>
          </a:p>
        </p:txBody>
      </p:sp>
      <p:sp>
        <p:nvSpPr>
          <p:cNvPr id="11267" name="Text Box 3"/>
          <p:cNvSpPr txBox="1">
            <a:spLocks noChangeArrowheads="1"/>
          </p:cNvSpPr>
          <p:nvPr/>
        </p:nvSpPr>
        <p:spPr bwMode="auto">
          <a:xfrm>
            <a:off x="395288" y="765178"/>
            <a:ext cx="8424862" cy="1200329"/>
          </a:xfrm>
          <a:prstGeom prst="rect">
            <a:avLst/>
          </a:prstGeom>
          <a:noFill/>
          <a:ln w="9525">
            <a:noFill/>
            <a:miter lim="800000"/>
            <a:headEnd/>
            <a:tailEnd/>
          </a:ln>
        </p:spPr>
        <p:txBody>
          <a:bodyPr>
            <a:spAutoFit/>
          </a:bodyPr>
          <a:lstStyle/>
          <a:p>
            <a:pPr algn="just" rtl="1">
              <a:spcBef>
                <a:spcPct val="50000"/>
              </a:spcBef>
            </a:pPr>
            <a:r>
              <a:rPr lang="ar-BH" sz="2400" dirty="0"/>
              <a:t>يفترض في هذا التحليل أن للسلعة منحنى عرض اعتيادي ذي انحدار موجب، أما الطلب على السلعة فهو غير مرن تماماً، فمنحنى الطلب في هذه الحالة يكون عمودياً كما يتضح من </a:t>
            </a:r>
            <a:r>
              <a:rPr lang="ar-BH" sz="2400" b="1" dirty="0">
                <a:solidFill>
                  <a:srgbClr val="FD0903"/>
                </a:solidFill>
                <a:hlinkClick r:id="rId3" action="ppaction://hlinksldjump"/>
              </a:rPr>
              <a:t>الشكل (5-4)</a:t>
            </a:r>
            <a:r>
              <a:rPr lang="ar-BH" sz="2400" dirty="0"/>
              <a:t>.</a:t>
            </a:r>
            <a:endParaRPr lang="en-US" sz="2400" dirty="0"/>
          </a:p>
        </p:txBody>
      </p:sp>
      <p:sp>
        <p:nvSpPr>
          <p:cNvPr id="11268" name="WordArt 4"/>
          <p:cNvSpPr>
            <a:spLocks noChangeArrowheads="1" noChangeShapeType="1" noTextEdit="1"/>
          </p:cNvSpPr>
          <p:nvPr/>
        </p:nvSpPr>
        <p:spPr bwMode="auto">
          <a:xfrm>
            <a:off x="5435600" y="1989142"/>
            <a:ext cx="3481388" cy="503237"/>
          </a:xfrm>
          <a:prstGeom prst="rect">
            <a:avLst/>
          </a:prstGeom>
        </p:spPr>
        <p:txBody>
          <a:bodyPr wrap="none" fromWordArt="1">
            <a:prstTxWarp prst="textPlain">
              <a:avLst>
                <a:gd name="adj" fmla="val 50000"/>
              </a:avLst>
            </a:prstTxWarp>
          </a:bodyPr>
          <a:lstStyle/>
          <a:p>
            <a:pPr algn="ctr" rtl="1"/>
            <a:r>
              <a:rPr lang="ar-BH" sz="3600" kern="10" dirty="0">
                <a:ln w="9525">
                  <a:solidFill>
                    <a:schemeClr val="tx1"/>
                  </a:solidFill>
                  <a:round/>
                  <a:headEnd/>
                  <a:tailEnd/>
                </a:ln>
                <a:cs typeface="Arabic Transparent"/>
              </a:rPr>
              <a:t>الطلب المرن تماماً</a:t>
            </a:r>
            <a:endParaRPr lang="en-US" sz="3600" kern="10" dirty="0">
              <a:ln w="9525">
                <a:solidFill>
                  <a:schemeClr val="tx1"/>
                </a:solidFill>
                <a:round/>
                <a:headEnd/>
                <a:tailEnd/>
              </a:ln>
              <a:cs typeface="Arabic Transparent"/>
            </a:endParaRPr>
          </a:p>
        </p:txBody>
      </p:sp>
      <p:sp>
        <p:nvSpPr>
          <p:cNvPr id="11269" name="Text Box 5"/>
          <p:cNvSpPr txBox="1">
            <a:spLocks noChangeArrowheads="1"/>
          </p:cNvSpPr>
          <p:nvPr/>
        </p:nvSpPr>
        <p:spPr bwMode="auto">
          <a:xfrm>
            <a:off x="395288" y="2565400"/>
            <a:ext cx="8424862" cy="1200150"/>
          </a:xfrm>
          <a:prstGeom prst="rect">
            <a:avLst/>
          </a:prstGeom>
          <a:noFill/>
          <a:ln w="9525">
            <a:noFill/>
            <a:miter lim="800000"/>
            <a:headEnd/>
            <a:tailEnd/>
          </a:ln>
        </p:spPr>
        <p:txBody>
          <a:bodyPr>
            <a:spAutoFit/>
          </a:bodyPr>
          <a:lstStyle/>
          <a:p>
            <a:pPr algn="just" rtl="1">
              <a:spcBef>
                <a:spcPct val="50000"/>
              </a:spcBef>
            </a:pPr>
            <a:r>
              <a:rPr lang="ar-BH" sz="2400"/>
              <a:t>في هذه الحالة يفترض أن للسلعة منحنى عرض اعتيادي ذي انحدار موجب، أما </a:t>
            </a:r>
            <a:br>
              <a:rPr lang="ar-BH" sz="2400"/>
            </a:br>
            <a:r>
              <a:rPr lang="ar-BH" sz="2400"/>
              <a:t>الطلب على السلعة فهو طلب مرن تماماً كما يتضح من منحنى الطلب الأفقي في </a:t>
            </a:r>
            <a:br>
              <a:rPr lang="ar-BH" sz="2400"/>
            </a:br>
            <a:r>
              <a:rPr lang="ar-BH" sz="2400">
                <a:solidFill>
                  <a:srgbClr val="FD0903"/>
                </a:solidFill>
                <a:hlinkClick r:id="rId4" action="ppaction://hlinksldjump"/>
              </a:rPr>
              <a:t>الشكل (5-5)</a:t>
            </a:r>
            <a:r>
              <a:rPr lang="ar-BH" sz="2400"/>
              <a:t>.</a:t>
            </a:r>
            <a:endParaRPr lang="en-US" sz="2400"/>
          </a:p>
        </p:txBody>
      </p:sp>
      <p:sp>
        <p:nvSpPr>
          <p:cNvPr id="11270" name="WordArt 6"/>
          <p:cNvSpPr>
            <a:spLocks noChangeArrowheads="1" noChangeShapeType="1" noTextEdit="1"/>
          </p:cNvSpPr>
          <p:nvPr/>
        </p:nvSpPr>
        <p:spPr bwMode="auto">
          <a:xfrm>
            <a:off x="4724402" y="3733800"/>
            <a:ext cx="4200525" cy="503238"/>
          </a:xfrm>
          <a:prstGeom prst="rect">
            <a:avLst/>
          </a:prstGeom>
        </p:spPr>
        <p:txBody>
          <a:bodyPr wrap="none" fromWordArt="1">
            <a:prstTxWarp prst="textPlain">
              <a:avLst>
                <a:gd name="adj" fmla="val 50000"/>
              </a:avLst>
            </a:prstTxWarp>
          </a:bodyPr>
          <a:lstStyle/>
          <a:p>
            <a:pPr algn="ctr" rtl="1"/>
            <a:r>
              <a:rPr lang="ar-BH" sz="3600" kern="10" dirty="0">
                <a:ln w="9525">
                  <a:solidFill>
                    <a:schemeClr val="tx1"/>
                  </a:solidFill>
                  <a:round/>
                  <a:headEnd/>
                  <a:tailEnd/>
                </a:ln>
                <a:cs typeface="Arabic Transparent"/>
              </a:rPr>
              <a:t>العرض غير المرن تماماً</a:t>
            </a:r>
            <a:endParaRPr lang="en-US" sz="3600" kern="10" dirty="0">
              <a:ln w="9525">
                <a:solidFill>
                  <a:schemeClr val="tx1"/>
                </a:solidFill>
                <a:round/>
                <a:headEnd/>
                <a:tailEnd/>
              </a:ln>
              <a:cs typeface="Arabic Transparent"/>
            </a:endParaRPr>
          </a:p>
        </p:txBody>
      </p:sp>
      <p:sp>
        <p:nvSpPr>
          <p:cNvPr id="11271" name="Text Box 7"/>
          <p:cNvSpPr txBox="1">
            <a:spLocks noChangeArrowheads="1"/>
          </p:cNvSpPr>
          <p:nvPr/>
        </p:nvSpPr>
        <p:spPr bwMode="auto">
          <a:xfrm>
            <a:off x="395288" y="4292604"/>
            <a:ext cx="8424862" cy="830263"/>
          </a:xfrm>
          <a:prstGeom prst="rect">
            <a:avLst/>
          </a:prstGeom>
          <a:noFill/>
          <a:ln w="9525">
            <a:noFill/>
            <a:miter lim="800000"/>
            <a:headEnd/>
            <a:tailEnd/>
          </a:ln>
        </p:spPr>
        <p:txBody>
          <a:bodyPr>
            <a:spAutoFit/>
          </a:bodyPr>
          <a:lstStyle/>
          <a:p>
            <a:pPr algn="just" rtl="1">
              <a:spcBef>
                <a:spcPct val="50000"/>
              </a:spcBef>
            </a:pPr>
            <a:r>
              <a:rPr lang="ar-BH" sz="2400"/>
              <a:t>يفترض في هذه الحالة أن للسلعة منحنى طلب اعتيادي ذي انحدار سالب، ومنحنى عرض غير مرن تماماً يمثل بخط رأسي في </a:t>
            </a:r>
            <a:r>
              <a:rPr lang="ar-BH" sz="2400">
                <a:solidFill>
                  <a:srgbClr val="FD0903"/>
                </a:solidFill>
                <a:hlinkClick r:id="rId5" action="ppaction://hlinksldjump"/>
              </a:rPr>
              <a:t>الشكل (5-6)</a:t>
            </a:r>
            <a:r>
              <a:rPr lang="ar-BH" sz="2400"/>
              <a:t>.</a:t>
            </a:r>
            <a:endParaRPr lang="en-US" sz="2400"/>
          </a:p>
        </p:txBody>
      </p:sp>
      <p:sp>
        <p:nvSpPr>
          <p:cNvPr id="11272" name="WordArt 8"/>
          <p:cNvSpPr>
            <a:spLocks noChangeArrowheads="1" noChangeShapeType="1" noTextEdit="1"/>
          </p:cNvSpPr>
          <p:nvPr/>
        </p:nvSpPr>
        <p:spPr bwMode="auto">
          <a:xfrm>
            <a:off x="4716465" y="5157792"/>
            <a:ext cx="4200525" cy="503237"/>
          </a:xfrm>
          <a:prstGeom prst="rect">
            <a:avLst/>
          </a:prstGeom>
        </p:spPr>
        <p:txBody>
          <a:bodyPr wrap="none" fromWordArt="1">
            <a:prstTxWarp prst="textPlain">
              <a:avLst>
                <a:gd name="adj" fmla="val 50000"/>
              </a:avLst>
            </a:prstTxWarp>
          </a:bodyPr>
          <a:lstStyle/>
          <a:p>
            <a:pPr algn="ctr" rtl="1"/>
            <a:r>
              <a:rPr lang="ar-BH" sz="3600" kern="10" dirty="0">
                <a:ln w="9525">
                  <a:solidFill>
                    <a:schemeClr val="tx1"/>
                  </a:solidFill>
                  <a:round/>
                  <a:headEnd/>
                  <a:tailEnd/>
                </a:ln>
                <a:cs typeface="Arabic Transparent"/>
              </a:rPr>
              <a:t>العرض المرن تماماً</a:t>
            </a:r>
            <a:endParaRPr lang="en-US" sz="3600" kern="10" dirty="0">
              <a:ln w="9525">
                <a:solidFill>
                  <a:schemeClr val="tx1"/>
                </a:solidFill>
                <a:round/>
                <a:headEnd/>
                <a:tailEnd/>
              </a:ln>
              <a:cs typeface="Arabic Transparent"/>
            </a:endParaRPr>
          </a:p>
        </p:txBody>
      </p:sp>
      <p:sp>
        <p:nvSpPr>
          <p:cNvPr id="11273" name="Text Box 9"/>
          <p:cNvSpPr txBox="1">
            <a:spLocks noChangeArrowheads="1"/>
          </p:cNvSpPr>
          <p:nvPr/>
        </p:nvSpPr>
        <p:spPr bwMode="auto">
          <a:xfrm>
            <a:off x="395288" y="5562603"/>
            <a:ext cx="8424862" cy="830997"/>
          </a:xfrm>
          <a:prstGeom prst="rect">
            <a:avLst/>
          </a:prstGeom>
          <a:noFill/>
          <a:ln w="9525">
            <a:noFill/>
            <a:miter lim="800000"/>
            <a:headEnd/>
            <a:tailEnd/>
          </a:ln>
        </p:spPr>
        <p:txBody>
          <a:bodyPr wrap="square">
            <a:spAutoFit/>
          </a:bodyPr>
          <a:lstStyle/>
          <a:p>
            <a:pPr algn="just" rtl="1">
              <a:spcBef>
                <a:spcPct val="50000"/>
              </a:spcBef>
            </a:pPr>
            <a:r>
              <a:rPr lang="ar-BH" sz="2400" dirty="0"/>
              <a:t>في حالة الطلب الاعتيادي والعرض تام المرونة، يكون منحنى العرض خطاً أفقياً عند سعر التوازن قبل الضريبة كما في </a:t>
            </a:r>
            <a:r>
              <a:rPr lang="ar-BH" sz="2400" b="1" dirty="0">
                <a:solidFill>
                  <a:srgbClr val="FD0903"/>
                </a:solidFill>
                <a:hlinkClick r:id="rId6" action="ppaction://hlinksldjump"/>
              </a:rPr>
              <a:t>ا</a:t>
            </a:r>
            <a:r>
              <a:rPr lang="ar-BH" sz="2400" dirty="0">
                <a:solidFill>
                  <a:srgbClr val="FD0903"/>
                </a:solidFill>
                <a:hlinkClick r:id="rId6" action="ppaction://hlinksldjump"/>
              </a:rPr>
              <a:t>لشكل (5-7)</a:t>
            </a:r>
            <a:r>
              <a:rPr lang="ar-BH" sz="2400" dirty="0"/>
              <a:t>.</a:t>
            </a:r>
            <a:endParaRPr lang="en-US" sz="2400"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290" name="Text Box 4"/>
          <p:cNvSpPr txBox="1">
            <a:spLocks noChangeArrowheads="1"/>
          </p:cNvSpPr>
          <p:nvPr/>
        </p:nvSpPr>
        <p:spPr bwMode="auto">
          <a:xfrm>
            <a:off x="3600452" y="4800600"/>
            <a:ext cx="1069975" cy="641350"/>
          </a:xfrm>
          <a:prstGeom prst="rect">
            <a:avLst/>
          </a:prstGeom>
          <a:noFill/>
          <a:ln w="9525">
            <a:noFill/>
            <a:miter lim="800000"/>
            <a:headEnd/>
            <a:tailEnd/>
          </a:ln>
        </p:spPr>
        <p:txBody>
          <a:bodyPr/>
          <a:lstStyle/>
          <a:p>
            <a:pPr algn="ctr">
              <a:lnSpc>
                <a:spcPct val="96000"/>
              </a:lnSpc>
            </a:pPr>
            <a:r>
              <a:rPr lang="en-US" sz="1200" b="1" dirty="0">
                <a:latin typeface="Times New Roman" pitchFamily="18" charset="0"/>
                <a:ea typeface="SimSun" pitchFamily="2" charset="-122"/>
              </a:rPr>
              <a:t>     </a:t>
            </a:r>
            <a:r>
              <a:rPr lang="en-US" sz="2400" b="1" dirty="0">
                <a:latin typeface="Times New Roman" pitchFamily="18" charset="0"/>
                <a:ea typeface="SimSun" pitchFamily="2" charset="-122"/>
              </a:rPr>
              <a:t>Q</a:t>
            </a:r>
            <a:r>
              <a:rPr lang="en-US" sz="2400" b="1" baseline="-25000" dirty="0">
                <a:latin typeface="Times New Roman" pitchFamily="18" charset="0"/>
                <a:ea typeface="SimSun" pitchFamily="2" charset="-122"/>
              </a:rPr>
              <a:t>1</a:t>
            </a:r>
            <a:endParaRPr lang="en-US" sz="3600" dirty="0"/>
          </a:p>
        </p:txBody>
      </p:sp>
      <p:sp>
        <p:nvSpPr>
          <p:cNvPr id="12291" name="Line 5"/>
          <p:cNvSpPr>
            <a:spLocks noChangeShapeType="1"/>
          </p:cNvSpPr>
          <p:nvPr/>
        </p:nvSpPr>
        <p:spPr bwMode="auto">
          <a:xfrm>
            <a:off x="2490788" y="1023938"/>
            <a:ext cx="0" cy="3865562"/>
          </a:xfrm>
          <a:prstGeom prst="line">
            <a:avLst/>
          </a:prstGeom>
          <a:noFill/>
          <a:ln w="28575">
            <a:solidFill>
              <a:schemeClr val="tx1"/>
            </a:solidFill>
            <a:round/>
            <a:headEnd/>
            <a:tailEnd/>
          </a:ln>
        </p:spPr>
        <p:txBody>
          <a:bodyPr/>
          <a:lstStyle/>
          <a:p>
            <a:endParaRPr lang="en-US"/>
          </a:p>
        </p:txBody>
      </p:sp>
      <p:sp>
        <p:nvSpPr>
          <p:cNvPr id="12292" name="Line 6"/>
          <p:cNvSpPr>
            <a:spLocks noChangeShapeType="1"/>
          </p:cNvSpPr>
          <p:nvPr/>
        </p:nvSpPr>
        <p:spPr bwMode="auto">
          <a:xfrm>
            <a:off x="4203700" y="1670054"/>
            <a:ext cx="0" cy="3211513"/>
          </a:xfrm>
          <a:prstGeom prst="line">
            <a:avLst/>
          </a:prstGeom>
          <a:noFill/>
          <a:ln w="28575">
            <a:solidFill>
              <a:schemeClr val="tx1"/>
            </a:solidFill>
            <a:round/>
            <a:headEnd/>
            <a:tailEnd/>
          </a:ln>
        </p:spPr>
        <p:txBody>
          <a:bodyPr/>
          <a:lstStyle/>
          <a:p>
            <a:endParaRPr lang="en-US"/>
          </a:p>
        </p:txBody>
      </p:sp>
      <p:sp>
        <p:nvSpPr>
          <p:cNvPr id="12293" name="Line 7"/>
          <p:cNvSpPr>
            <a:spLocks noChangeShapeType="1"/>
          </p:cNvSpPr>
          <p:nvPr/>
        </p:nvSpPr>
        <p:spPr bwMode="auto">
          <a:xfrm flipV="1">
            <a:off x="3562352" y="1498604"/>
            <a:ext cx="3852863" cy="3027363"/>
          </a:xfrm>
          <a:prstGeom prst="line">
            <a:avLst/>
          </a:prstGeom>
          <a:noFill/>
          <a:ln w="28575">
            <a:solidFill>
              <a:srgbClr val="FF0000"/>
            </a:solidFill>
            <a:round/>
            <a:headEnd/>
            <a:tailEnd/>
          </a:ln>
        </p:spPr>
        <p:txBody>
          <a:bodyPr/>
          <a:lstStyle/>
          <a:p>
            <a:endParaRPr lang="en-US"/>
          </a:p>
        </p:txBody>
      </p:sp>
      <p:sp>
        <p:nvSpPr>
          <p:cNvPr id="12294" name="Line 8"/>
          <p:cNvSpPr>
            <a:spLocks noChangeShapeType="1"/>
          </p:cNvSpPr>
          <p:nvPr/>
        </p:nvSpPr>
        <p:spPr bwMode="auto">
          <a:xfrm flipV="1">
            <a:off x="3133727" y="1016000"/>
            <a:ext cx="3425825" cy="2782888"/>
          </a:xfrm>
          <a:prstGeom prst="line">
            <a:avLst/>
          </a:prstGeom>
          <a:noFill/>
          <a:ln w="28575">
            <a:solidFill>
              <a:srgbClr val="00A249"/>
            </a:solidFill>
            <a:round/>
            <a:headEnd/>
            <a:tailEnd/>
          </a:ln>
        </p:spPr>
        <p:txBody>
          <a:bodyPr/>
          <a:lstStyle/>
          <a:p>
            <a:endParaRPr lang="en-US"/>
          </a:p>
        </p:txBody>
      </p:sp>
      <p:sp>
        <p:nvSpPr>
          <p:cNvPr id="12295" name="Line 9"/>
          <p:cNvSpPr>
            <a:spLocks noChangeShapeType="1"/>
          </p:cNvSpPr>
          <p:nvPr/>
        </p:nvSpPr>
        <p:spPr bwMode="auto">
          <a:xfrm flipH="1">
            <a:off x="2490788" y="2943225"/>
            <a:ext cx="1712912" cy="0"/>
          </a:xfrm>
          <a:prstGeom prst="line">
            <a:avLst/>
          </a:prstGeom>
          <a:noFill/>
          <a:ln w="28575">
            <a:solidFill>
              <a:schemeClr val="tx1"/>
            </a:solidFill>
            <a:prstDash val="dashDot"/>
            <a:round/>
            <a:headEnd/>
            <a:tailEnd/>
          </a:ln>
        </p:spPr>
        <p:txBody>
          <a:bodyPr/>
          <a:lstStyle/>
          <a:p>
            <a:endParaRPr lang="en-US"/>
          </a:p>
        </p:txBody>
      </p:sp>
      <p:sp>
        <p:nvSpPr>
          <p:cNvPr id="12296" name="Line 10"/>
          <p:cNvSpPr>
            <a:spLocks noChangeShapeType="1"/>
          </p:cNvSpPr>
          <p:nvPr/>
        </p:nvSpPr>
        <p:spPr bwMode="auto">
          <a:xfrm flipH="1">
            <a:off x="2490788" y="4024313"/>
            <a:ext cx="1712912" cy="0"/>
          </a:xfrm>
          <a:prstGeom prst="line">
            <a:avLst/>
          </a:prstGeom>
          <a:noFill/>
          <a:ln w="28575">
            <a:solidFill>
              <a:schemeClr val="tx1"/>
            </a:solidFill>
            <a:prstDash val="dashDot"/>
            <a:round/>
            <a:headEnd/>
            <a:tailEnd/>
          </a:ln>
        </p:spPr>
        <p:txBody>
          <a:bodyPr/>
          <a:lstStyle/>
          <a:p>
            <a:endParaRPr lang="en-US"/>
          </a:p>
        </p:txBody>
      </p:sp>
      <p:sp>
        <p:nvSpPr>
          <p:cNvPr id="12297" name="Text Box 11"/>
          <p:cNvSpPr txBox="1">
            <a:spLocks noChangeArrowheads="1"/>
          </p:cNvSpPr>
          <p:nvPr/>
        </p:nvSpPr>
        <p:spPr bwMode="auto">
          <a:xfrm>
            <a:off x="2071690" y="555625"/>
            <a:ext cx="642937" cy="641350"/>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P</a:t>
            </a:r>
            <a:endParaRPr lang="en-US" sz="3600"/>
          </a:p>
        </p:txBody>
      </p:sp>
      <p:sp>
        <p:nvSpPr>
          <p:cNvPr id="12298" name="Text Box 12"/>
          <p:cNvSpPr txBox="1">
            <a:spLocks noChangeArrowheads="1"/>
          </p:cNvSpPr>
          <p:nvPr/>
        </p:nvSpPr>
        <p:spPr bwMode="auto">
          <a:xfrm>
            <a:off x="6326188" y="627063"/>
            <a:ext cx="641350" cy="641350"/>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2</a:t>
            </a:r>
            <a:endParaRPr lang="en-US" sz="3600"/>
          </a:p>
        </p:txBody>
      </p:sp>
      <p:sp>
        <p:nvSpPr>
          <p:cNvPr id="12299" name="Text Box 13"/>
          <p:cNvSpPr txBox="1">
            <a:spLocks noChangeArrowheads="1"/>
          </p:cNvSpPr>
          <p:nvPr/>
        </p:nvSpPr>
        <p:spPr bwMode="auto">
          <a:xfrm>
            <a:off x="7183440" y="1071567"/>
            <a:ext cx="642937" cy="642937"/>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1</a:t>
            </a:r>
            <a:endParaRPr lang="en-US" sz="3600"/>
          </a:p>
        </p:txBody>
      </p:sp>
      <p:sp>
        <p:nvSpPr>
          <p:cNvPr id="12300" name="Text Box 14"/>
          <p:cNvSpPr txBox="1">
            <a:spLocks noChangeArrowheads="1"/>
          </p:cNvSpPr>
          <p:nvPr/>
        </p:nvSpPr>
        <p:spPr bwMode="auto">
          <a:xfrm>
            <a:off x="3775075" y="1238250"/>
            <a:ext cx="642938" cy="642938"/>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D</a:t>
            </a:r>
            <a:endParaRPr lang="en-US" sz="3600"/>
          </a:p>
        </p:txBody>
      </p:sp>
      <p:sp>
        <p:nvSpPr>
          <p:cNvPr id="12301" name="Line 15"/>
          <p:cNvSpPr>
            <a:spLocks noChangeShapeType="1"/>
          </p:cNvSpPr>
          <p:nvPr/>
        </p:nvSpPr>
        <p:spPr bwMode="auto">
          <a:xfrm>
            <a:off x="2490790" y="4881563"/>
            <a:ext cx="5781675" cy="0"/>
          </a:xfrm>
          <a:prstGeom prst="line">
            <a:avLst/>
          </a:prstGeom>
          <a:noFill/>
          <a:ln w="28575">
            <a:solidFill>
              <a:schemeClr val="tx1"/>
            </a:solidFill>
            <a:round/>
            <a:headEnd/>
            <a:tailEnd/>
          </a:ln>
        </p:spPr>
        <p:txBody>
          <a:bodyPr/>
          <a:lstStyle/>
          <a:p>
            <a:endParaRPr lang="en-US"/>
          </a:p>
        </p:txBody>
      </p:sp>
      <p:sp>
        <p:nvSpPr>
          <p:cNvPr id="12302" name="Text Box 16"/>
          <p:cNvSpPr txBox="1">
            <a:spLocks noChangeArrowheads="1"/>
          </p:cNvSpPr>
          <p:nvPr/>
        </p:nvSpPr>
        <p:spPr bwMode="auto">
          <a:xfrm>
            <a:off x="8047038" y="4557717"/>
            <a:ext cx="641350" cy="642937"/>
          </a:xfrm>
          <a:prstGeom prst="rect">
            <a:avLst/>
          </a:prstGeom>
          <a:noFill/>
          <a:ln w="9525">
            <a:noFill/>
            <a:miter lim="800000"/>
            <a:headEnd/>
            <a:tailEnd/>
          </a:ln>
        </p:spPr>
        <p:txBody>
          <a:bodyPr/>
          <a:lstStyle/>
          <a:p>
            <a:pPr algn="r" rtl="1"/>
            <a:r>
              <a:rPr lang="en-US" altLang="zh-CN" sz="2400" b="1" dirty="0">
                <a:latin typeface="Times New Roman" pitchFamily="18" charset="0"/>
                <a:ea typeface="SimSun" pitchFamily="2" charset="-122"/>
              </a:rPr>
              <a:t>Q</a:t>
            </a:r>
            <a:endParaRPr lang="en-US" sz="3600" dirty="0"/>
          </a:p>
        </p:txBody>
      </p:sp>
      <p:sp>
        <p:nvSpPr>
          <p:cNvPr id="12303" name="Text Box 17"/>
          <p:cNvSpPr txBox="1">
            <a:spLocks noChangeArrowheads="1"/>
          </p:cNvSpPr>
          <p:nvPr/>
        </p:nvSpPr>
        <p:spPr bwMode="auto">
          <a:xfrm>
            <a:off x="228601" y="5181600"/>
            <a:ext cx="7620000" cy="1143000"/>
          </a:xfrm>
          <a:prstGeom prst="rect">
            <a:avLst/>
          </a:prstGeom>
          <a:noFill/>
          <a:ln w="28575">
            <a:solidFill>
              <a:schemeClr val="tx1"/>
            </a:solidFill>
            <a:miter lim="800000"/>
            <a:headEnd/>
            <a:tailEnd/>
          </a:ln>
        </p:spPr>
        <p:txBody>
          <a:bodyPr/>
          <a:lstStyle/>
          <a:p>
            <a:pPr algn="just" rtl="1"/>
            <a:r>
              <a:rPr lang="ar-SA" altLang="zh-CN" sz="2400" b="1">
                <a:latin typeface="Times New Roman" pitchFamily="18" charset="0"/>
                <a:ea typeface="SimSun" pitchFamily="2" charset="-122"/>
                <a:cs typeface="Times New Roman" pitchFamily="18" charset="0"/>
              </a:rPr>
              <a:t>الشكل (</a:t>
            </a:r>
            <a:r>
              <a:rPr lang="ar-BH" altLang="zh-CN" sz="2400" b="1">
                <a:latin typeface="Times New Roman" pitchFamily="18" charset="0"/>
                <a:ea typeface="SimSun" pitchFamily="2" charset="-122"/>
                <a:cs typeface="Times New Roman" pitchFamily="18" charset="0"/>
              </a:rPr>
              <a:t>6</a:t>
            </a:r>
            <a:r>
              <a:rPr lang="ar-SA" altLang="zh-CN" sz="2400" b="1">
                <a:latin typeface="Times New Roman" pitchFamily="18" charset="0"/>
                <a:ea typeface="SimSun" pitchFamily="2" charset="-122"/>
                <a:cs typeface="Times New Roman" pitchFamily="18" charset="0"/>
              </a:rPr>
              <a:t>-4): </a:t>
            </a:r>
            <a:r>
              <a:rPr lang="ar-SA" altLang="zh-CN" sz="2400">
                <a:latin typeface="Times New Roman" pitchFamily="18" charset="0"/>
                <a:ea typeface="SimSun" pitchFamily="2" charset="-122"/>
                <a:cs typeface="Times New Roman" pitchFamily="18" charset="0"/>
              </a:rPr>
              <a:t>في حالة الطلب عديم المرونة يتحمل المشتري الضريبة كاملة ويرتفع سعر المشتري بمقدار الضريبة ولا يسهم البائع في تحمل الضريبة،  كما في حالة الأدوية عديمة البدائل.</a:t>
            </a:r>
            <a:endParaRPr lang="en-US" sz="2400">
              <a:ea typeface="SimSun" pitchFamily="2" charset="-122"/>
              <a:cs typeface="Times New Roman" pitchFamily="18" charset="0"/>
            </a:endParaRPr>
          </a:p>
        </p:txBody>
      </p:sp>
      <p:sp>
        <p:nvSpPr>
          <p:cNvPr id="12304" name="Text Box 18"/>
          <p:cNvSpPr txBox="1">
            <a:spLocks noChangeArrowheads="1"/>
          </p:cNvSpPr>
          <p:nvPr/>
        </p:nvSpPr>
        <p:spPr bwMode="auto">
          <a:xfrm>
            <a:off x="1854200" y="2636838"/>
            <a:ext cx="642938" cy="641350"/>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1</a:t>
            </a:r>
            <a:endParaRPr lang="en-US" sz="3600" baseline="-25000"/>
          </a:p>
        </p:txBody>
      </p:sp>
      <p:sp>
        <p:nvSpPr>
          <p:cNvPr id="12305" name="Text Box 19"/>
          <p:cNvSpPr txBox="1">
            <a:spLocks noChangeArrowheads="1"/>
          </p:cNvSpPr>
          <p:nvPr/>
        </p:nvSpPr>
        <p:spPr bwMode="auto">
          <a:xfrm>
            <a:off x="1854200" y="3706813"/>
            <a:ext cx="642938" cy="641350"/>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2</a:t>
            </a:r>
            <a:endParaRPr lang="en-US" sz="3600" baseline="-2500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314" name="Line 3"/>
          <p:cNvSpPr>
            <a:spLocks noChangeShapeType="1"/>
          </p:cNvSpPr>
          <p:nvPr/>
        </p:nvSpPr>
        <p:spPr bwMode="auto">
          <a:xfrm>
            <a:off x="2462213" y="923925"/>
            <a:ext cx="0" cy="3619500"/>
          </a:xfrm>
          <a:prstGeom prst="line">
            <a:avLst/>
          </a:prstGeom>
          <a:noFill/>
          <a:ln w="38100">
            <a:solidFill>
              <a:schemeClr val="tx1"/>
            </a:solidFill>
            <a:round/>
            <a:headEnd/>
            <a:tailEnd/>
          </a:ln>
        </p:spPr>
        <p:txBody>
          <a:bodyPr/>
          <a:lstStyle/>
          <a:p>
            <a:endParaRPr lang="en-US"/>
          </a:p>
        </p:txBody>
      </p:sp>
      <p:sp>
        <p:nvSpPr>
          <p:cNvPr id="13315" name="Line 4"/>
          <p:cNvSpPr>
            <a:spLocks noChangeShapeType="1"/>
          </p:cNvSpPr>
          <p:nvPr/>
        </p:nvSpPr>
        <p:spPr bwMode="auto">
          <a:xfrm flipH="1">
            <a:off x="2462215" y="2738438"/>
            <a:ext cx="4410075" cy="0"/>
          </a:xfrm>
          <a:prstGeom prst="line">
            <a:avLst/>
          </a:prstGeom>
          <a:noFill/>
          <a:ln w="28575">
            <a:solidFill>
              <a:schemeClr val="tx1"/>
            </a:solidFill>
            <a:round/>
            <a:headEnd/>
            <a:tailEnd/>
          </a:ln>
        </p:spPr>
        <p:txBody>
          <a:bodyPr/>
          <a:lstStyle/>
          <a:p>
            <a:endParaRPr lang="en-US"/>
          </a:p>
        </p:txBody>
      </p:sp>
      <p:sp>
        <p:nvSpPr>
          <p:cNvPr id="13316" name="Line 5"/>
          <p:cNvSpPr>
            <a:spLocks noChangeShapeType="1"/>
          </p:cNvSpPr>
          <p:nvPr/>
        </p:nvSpPr>
        <p:spPr bwMode="auto">
          <a:xfrm flipV="1">
            <a:off x="3463925" y="1327150"/>
            <a:ext cx="3608388" cy="2814638"/>
          </a:xfrm>
          <a:prstGeom prst="line">
            <a:avLst/>
          </a:prstGeom>
          <a:noFill/>
          <a:ln w="28575">
            <a:solidFill>
              <a:srgbClr val="FF0000"/>
            </a:solidFill>
            <a:round/>
            <a:headEnd/>
            <a:tailEnd/>
          </a:ln>
        </p:spPr>
        <p:txBody>
          <a:bodyPr/>
          <a:lstStyle/>
          <a:p>
            <a:endParaRPr lang="en-US"/>
          </a:p>
        </p:txBody>
      </p:sp>
      <p:sp>
        <p:nvSpPr>
          <p:cNvPr id="13317" name="Line 6"/>
          <p:cNvSpPr>
            <a:spLocks noChangeShapeType="1"/>
          </p:cNvSpPr>
          <p:nvPr/>
        </p:nvSpPr>
        <p:spPr bwMode="auto">
          <a:xfrm flipV="1">
            <a:off x="3062288" y="915992"/>
            <a:ext cx="3208337" cy="2605087"/>
          </a:xfrm>
          <a:prstGeom prst="line">
            <a:avLst/>
          </a:prstGeom>
          <a:noFill/>
          <a:ln w="28575">
            <a:solidFill>
              <a:srgbClr val="00A249"/>
            </a:solidFill>
            <a:round/>
            <a:headEnd/>
            <a:tailEnd/>
          </a:ln>
        </p:spPr>
        <p:txBody>
          <a:bodyPr/>
          <a:lstStyle/>
          <a:p>
            <a:endParaRPr lang="en-US"/>
          </a:p>
        </p:txBody>
      </p:sp>
      <p:sp>
        <p:nvSpPr>
          <p:cNvPr id="13318" name="Text Box 7"/>
          <p:cNvSpPr txBox="1">
            <a:spLocks noChangeArrowheads="1"/>
          </p:cNvSpPr>
          <p:nvPr/>
        </p:nvSpPr>
        <p:spPr bwMode="auto">
          <a:xfrm>
            <a:off x="2089150" y="474663"/>
            <a:ext cx="601663" cy="601662"/>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P</a:t>
            </a:r>
            <a:endParaRPr lang="en-US" sz="3600"/>
          </a:p>
        </p:txBody>
      </p:sp>
      <p:sp>
        <p:nvSpPr>
          <p:cNvPr id="13319" name="Text Box 8"/>
          <p:cNvSpPr txBox="1">
            <a:spLocks noChangeArrowheads="1"/>
          </p:cNvSpPr>
          <p:nvPr/>
        </p:nvSpPr>
        <p:spPr bwMode="auto">
          <a:xfrm>
            <a:off x="6111875" y="495304"/>
            <a:ext cx="601663" cy="601663"/>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2</a:t>
            </a:r>
            <a:endParaRPr lang="en-US" sz="3600"/>
          </a:p>
        </p:txBody>
      </p:sp>
      <p:sp>
        <p:nvSpPr>
          <p:cNvPr id="13320" name="Text Box 9"/>
          <p:cNvSpPr txBox="1">
            <a:spLocks noChangeArrowheads="1"/>
          </p:cNvSpPr>
          <p:nvPr/>
        </p:nvSpPr>
        <p:spPr bwMode="auto">
          <a:xfrm>
            <a:off x="6875463" y="955679"/>
            <a:ext cx="601662" cy="601663"/>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1</a:t>
            </a:r>
            <a:endParaRPr lang="en-US" sz="3600"/>
          </a:p>
        </p:txBody>
      </p:sp>
      <p:sp>
        <p:nvSpPr>
          <p:cNvPr id="13321" name="Text Box 10"/>
          <p:cNvSpPr txBox="1">
            <a:spLocks noChangeArrowheads="1"/>
          </p:cNvSpPr>
          <p:nvPr/>
        </p:nvSpPr>
        <p:spPr bwMode="auto">
          <a:xfrm>
            <a:off x="6659563" y="2492379"/>
            <a:ext cx="601662" cy="601663"/>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D</a:t>
            </a:r>
            <a:endParaRPr lang="en-US" sz="3600"/>
          </a:p>
        </p:txBody>
      </p:sp>
      <p:sp>
        <p:nvSpPr>
          <p:cNvPr id="13322" name="Line 11"/>
          <p:cNvSpPr>
            <a:spLocks noChangeShapeType="1"/>
          </p:cNvSpPr>
          <p:nvPr/>
        </p:nvSpPr>
        <p:spPr bwMode="auto">
          <a:xfrm>
            <a:off x="2462215" y="4532313"/>
            <a:ext cx="5411787" cy="0"/>
          </a:xfrm>
          <a:prstGeom prst="line">
            <a:avLst/>
          </a:prstGeom>
          <a:noFill/>
          <a:ln w="38100">
            <a:solidFill>
              <a:schemeClr val="tx1"/>
            </a:solidFill>
            <a:round/>
            <a:headEnd/>
            <a:tailEnd/>
          </a:ln>
        </p:spPr>
        <p:txBody>
          <a:bodyPr/>
          <a:lstStyle/>
          <a:p>
            <a:endParaRPr lang="en-US"/>
          </a:p>
        </p:txBody>
      </p:sp>
      <p:sp>
        <p:nvSpPr>
          <p:cNvPr id="13323" name="Text Box 12"/>
          <p:cNvSpPr txBox="1">
            <a:spLocks noChangeArrowheads="1"/>
          </p:cNvSpPr>
          <p:nvPr/>
        </p:nvSpPr>
        <p:spPr bwMode="auto">
          <a:xfrm>
            <a:off x="7667625" y="4267204"/>
            <a:ext cx="601663" cy="601663"/>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Q</a:t>
            </a:r>
            <a:endParaRPr lang="en-US" sz="3600"/>
          </a:p>
        </p:txBody>
      </p:sp>
      <p:sp>
        <p:nvSpPr>
          <p:cNvPr id="13324" name="Text Box 13"/>
          <p:cNvSpPr txBox="1">
            <a:spLocks noChangeArrowheads="1"/>
          </p:cNvSpPr>
          <p:nvPr/>
        </p:nvSpPr>
        <p:spPr bwMode="auto">
          <a:xfrm>
            <a:off x="457200" y="4953000"/>
            <a:ext cx="7467600" cy="1358900"/>
          </a:xfrm>
          <a:prstGeom prst="rect">
            <a:avLst/>
          </a:prstGeom>
          <a:noFill/>
          <a:ln w="28575">
            <a:solidFill>
              <a:schemeClr val="tx1"/>
            </a:solidFill>
            <a:miter lim="800000"/>
            <a:headEnd/>
            <a:tailEnd/>
          </a:ln>
        </p:spPr>
        <p:txBody>
          <a:bodyPr/>
          <a:lstStyle/>
          <a:p>
            <a:pPr algn="just" rtl="1"/>
            <a:r>
              <a:rPr lang="ar-SA" altLang="zh-CN" sz="2100" b="1">
                <a:latin typeface="Times New Roman" pitchFamily="18" charset="0"/>
                <a:ea typeface="SimSun" pitchFamily="2" charset="-122"/>
                <a:cs typeface="Times New Roman" pitchFamily="18" charset="0"/>
              </a:rPr>
              <a:t>الشكل (</a:t>
            </a:r>
            <a:r>
              <a:rPr lang="ar-BH" altLang="zh-CN" sz="2100" b="1">
                <a:latin typeface="Times New Roman" pitchFamily="18" charset="0"/>
                <a:ea typeface="SimSun" pitchFamily="2" charset="-122"/>
                <a:cs typeface="Times New Roman" pitchFamily="18" charset="0"/>
              </a:rPr>
              <a:t>6</a:t>
            </a:r>
            <a:r>
              <a:rPr lang="ar-SA" altLang="zh-CN" sz="2100" b="1">
                <a:latin typeface="Times New Roman" pitchFamily="18" charset="0"/>
                <a:ea typeface="SimSun" pitchFamily="2" charset="-122"/>
                <a:cs typeface="Times New Roman" pitchFamily="18" charset="0"/>
              </a:rPr>
              <a:t>-5): </a:t>
            </a:r>
            <a:r>
              <a:rPr lang="ar-SA" altLang="zh-CN" sz="2100">
                <a:latin typeface="Times New Roman" pitchFamily="18" charset="0"/>
                <a:ea typeface="SimSun" pitchFamily="2" charset="-122"/>
                <a:cs typeface="Times New Roman" pitchFamily="18" charset="0"/>
              </a:rPr>
              <a:t>في حالة الطلب المرن تماماً يتحمل البائع الضريبة كاملة وينخفض سعره بمقدار الضريبة، ولا يسهم المشتري في تحمل الضريبة، كما في حالة السلعة ذات البدائل العديدة، حيث يتمكن المشتري من استهلاك البدائل غير الخاضعة للضريبة  فيتفادى بذلك تحمل عبء الضريبة.</a:t>
            </a:r>
            <a:endParaRPr lang="en-US" sz="3600">
              <a:ea typeface="SimSun" pitchFamily="2" charset="-122"/>
              <a:cs typeface="Times New Roman" pitchFamily="18" charset="0"/>
            </a:endParaRPr>
          </a:p>
        </p:txBody>
      </p:sp>
      <p:sp>
        <p:nvSpPr>
          <p:cNvPr id="13325" name="Line 14"/>
          <p:cNvSpPr>
            <a:spLocks noChangeShapeType="1"/>
          </p:cNvSpPr>
          <p:nvPr/>
        </p:nvSpPr>
        <p:spPr bwMode="auto">
          <a:xfrm>
            <a:off x="4065588" y="2738441"/>
            <a:ext cx="0" cy="1804987"/>
          </a:xfrm>
          <a:prstGeom prst="line">
            <a:avLst/>
          </a:prstGeom>
          <a:noFill/>
          <a:ln w="28575">
            <a:solidFill>
              <a:schemeClr val="tx1"/>
            </a:solidFill>
            <a:prstDash val="dashDot"/>
            <a:round/>
            <a:headEnd/>
            <a:tailEnd/>
          </a:ln>
        </p:spPr>
        <p:txBody>
          <a:bodyPr/>
          <a:lstStyle/>
          <a:p>
            <a:endParaRPr lang="en-US"/>
          </a:p>
        </p:txBody>
      </p:sp>
      <p:sp>
        <p:nvSpPr>
          <p:cNvPr id="13326" name="Line 15"/>
          <p:cNvSpPr>
            <a:spLocks noChangeShapeType="1"/>
          </p:cNvSpPr>
          <p:nvPr/>
        </p:nvSpPr>
        <p:spPr bwMode="auto">
          <a:xfrm>
            <a:off x="5267325" y="2738441"/>
            <a:ext cx="0" cy="1804987"/>
          </a:xfrm>
          <a:prstGeom prst="line">
            <a:avLst/>
          </a:prstGeom>
          <a:noFill/>
          <a:ln w="28575">
            <a:solidFill>
              <a:schemeClr val="tx1"/>
            </a:solidFill>
            <a:prstDash val="dashDot"/>
            <a:round/>
            <a:headEnd/>
            <a:tailEnd/>
          </a:ln>
        </p:spPr>
        <p:txBody>
          <a:bodyPr/>
          <a:lstStyle/>
          <a:p>
            <a:endParaRPr lang="en-US"/>
          </a:p>
        </p:txBody>
      </p:sp>
      <p:sp>
        <p:nvSpPr>
          <p:cNvPr id="13327" name="Line 16"/>
          <p:cNvSpPr>
            <a:spLocks noChangeShapeType="1"/>
          </p:cNvSpPr>
          <p:nvPr/>
        </p:nvSpPr>
        <p:spPr bwMode="auto">
          <a:xfrm flipH="1">
            <a:off x="2462213" y="3733800"/>
            <a:ext cx="2871786" cy="7938"/>
          </a:xfrm>
          <a:prstGeom prst="line">
            <a:avLst/>
          </a:prstGeom>
          <a:noFill/>
          <a:ln w="28575">
            <a:solidFill>
              <a:schemeClr val="tx1"/>
            </a:solidFill>
            <a:prstDash val="dashDot"/>
            <a:round/>
            <a:headEnd/>
            <a:tailEnd/>
          </a:ln>
        </p:spPr>
        <p:txBody>
          <a:bodyPr/>
          <a:lstStyle/>
          <a:p>
            <a:endParaRPr lang="en-US"/>
          </a:p>
        </p:txBody>
      </p:sp>
      <p:sp>
        <p:nvSpPr>
          <p:cNvPr id="13328" name="Text Box 17"/>
          <p:cNvSpPr txBox="1">
            <a:spLocks noChangeArrowheads="1"/>
          </p:cNvSpPr>
          <p:nvPr/>
        </p:nvSpPr>
        <p:spPr bwMode="auto">
          <a:xfrm>
            <a:off x="1835152" y="2420938"/>
            <a:ext cx="601663" cy="601662"/>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1</a:t>
            </a:r>
            <a:endParaRPr lang="en-US" sz="3600" baseline="-25000"/>
          </a:p>
        </p:txBody>
      </p:sp>
      <p:sp>
        <p:nvSpPr>
          <p:cNvPr id="13329" name="Text Box 18"/>
          <p:cNvSpPr txBox="1">
            <a:spLocks noChangeArrowheads="1"/>
          </p:cNvSpPr>
          <p:nvPr/>
        </p:nvSpPr>
        <p:spPr bwMode="auto">
          <a:xfrm>
            <a:off x="1835152" y="3429002"/>
            <a:ext cx="601663" cy="601663"/>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2</a:t>
            </a:r>
            <a:endParaRPr lang="en-US" sz="3600" baseline="-25000"/>
          </a:p>
        </p:txBody>
      </p:sp>
      <p:sp>
        <p:nvSpPr>
          <p:cNvPr id="13330" name="Text Box 19"/>
          <p:cNvSpPr txBox="1">
            <a:spLocks noChangeArrowheads="1"/>
          </p:cNvSpPr>
          <p:nvPr/>
        </p:nvSpPr>
        <p:spPr bwMode="auto">
          <a:xfrm>
            <a:off x="3760790" y="4508504"/>
            <a:ext cx="601662" cy="601663"/>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2</a:t>
            </a:r>
            <a:endParaRPr lang="en-US" sz="3600" baseline="-25000"/>
          </a:p>
        </p:txBody>
      </p:sp>
      <p:sp>
        <p:nvSpPr>
          <p:cNvPr id="13331" name="Text Box 20"/>
          <p:cNvSpPr txBox="1">
            <a:spLocks noChangeArrowheads="1"/>
          </p:cNvSpPr>
          <p:nvPr/>
        </p:nvSpPr>
        <p:spPr bwMode="auto">
          <a:xfrm>
            <a:off x="4960938" y="4508504"/>
            <a:ext cx="601662" cy="601663"/>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1</a:t>
            </a:r>
            <a:endParaRPr lang="en-US" sz="3600" baseline="-2500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338" name="Text Box 3"/>
          <p:cNvSpPr txBox="1">
            <a:spLocks noChangeArrowheads="1"/>
          </p:cNvSpPr>
          <p:nvPr/>
        </p:nvSpPr>
        <p:spPr bwMode="auto">
          <a:xfrm>
            <a:off x="3275014" y="4754567"/>
            <a:ext cx="1128712" cy="676275"/>
          </a:xfrm>
          <a:prstGeom prst="rect">
            <a:avLst/>
          </a:prstGeom>
          <a:noFill/>
          <a:ln w="9525">
            <a:noFill/>
            <a:miter lim="800000"/>
            <a:headEnd/>
            <a:tailEnd/>
          </a:ln>
        </p:spPr>
        <p:txBody>
          <a:bodyPr/>
          <a:lstStyle/>
          <a:p>
            <a:pPr algn="ctr">
              <a:lnSpc>
                <a:spcPct val="96000"/>
              </a:lnSpc>
            </a:pPr>
            <a:r>
              <a:rPr lang="en-US" sz="1200" b="1">
                <a:latin typeface="Times New Roman" pitchFamily="18" charset="0"/>
                <a:ea typeface="SimSun" pitchFamily="2" charset="-122"/>
              </a:rPr>
              <a:t>     </a:t>
            </a:r>
            <a:r>
              <a:rPr lang="en-US" sz="2400" b="1">
                <a:latin typeface="Times New Roman" pitchFamily="18" charset="0"/>
                <a:ea typeface="SimSun" pitchFamily="2" charset="-122"/>
              </a:rPr>
              <a:t>Q</a:t>
            </a:r>
            <a:r>
              <a:rPr lang="en-US" sz="2400" b="1" baseline="-25000">
                <a:latin typeface="Times New Roman" pitchFamily="18" charset="0"/>
                <a:ea typeface="SimSun" pitchFamily="2" charset="-122"/>
              </a:rPr>
              <a:t>1</a:t>
            </a:r>
            <a:endParaRPr lang="en-US" sz="3600"/>
          </a:p>
        </p:txBody>
      </p:sp>
      <p:sp>
        <p:nvSpPr>
          <p:cNvPr id="14339" name="Line 4"/>
          <p:cNvSpPr>
            <a:spLocks noChangeShapeType="1"/>
          </p:cNvSpPr>
          <p:nvPr/>
        </p:nvSpPr>
        <p:spPr bwMode="auto">
          <a:xfrm>
            <a:off x="2038350" y="700088"/>
            <a:ext cx="0" cy="4076700"/>
          </a:xfrm>
          <a:prstGeom prst="line">
            <a:avLst/>
          </a:prstGeom>
          <a:noFill/>
          <a:ln w="38100">
            <a:solidFill>
              <a:schemeClr val="tx1"/>
            </a:solidFill>
            <a:round/>
            <a:headEnd/>
            <a:tailEnd/>
          </a:ln>
        </p:spPr>
        <p:txBody>
          <a:bodyPr/>
          <a:lstStyle/>
          <a:p>
            <a:endParaRPr lang="en-US"/>
          </a:p>
        </p:txBody>
      </p:sp>
      <p:sp>
        <p:nvSpPr>
          <p:cNvPr id="14340" name="Line 5"/>
          <p:cNvSpPr>
            <a:spLocks noChangeShapeType="1"/>
          </p:cNvSpPr>
          <p:nvPr/>
        </p:nvSpPr>
        <p:spPr bwMode="auto">
          <a:xfrm>
            <a:off x="3844925" y="1381125"/>
            <a:ext cx="0" cy="3386138"/>
          </a:xfrm>
          <a:prstGeom prst="line">
            <a:avLst/>
          </a:prstGeom>
          <a:noFill/>
          <a:ln w="28575">
            <a:solidFill>
              <a:srgbClr val="FF0000"/>
            </a:solidFill>
            <a:round/>
            <a:headEnd/>
            <a:tailEnd/>
          </a:ln>
        </p:spPr>
        <p:txBody>
          <a:bodyPr/>
          <a:lstStyle/>
          <a:p>
            <a:endParaRPr lang="en-US"/>
          </a:p>
        </p:txBody>
      </p:sp>
      <p:sp>
        <p:nvSpPr>
          <p:cNvPr id="14341" name="Line 6"/>
          <p:cNvSpPr>
            <a:spLocks noChangeShapeType="1"/>
          </p:cNvSpPr>
          <p:nvPr/>
        </p:nvSpPr>
        <p:spPr bwMode="auto">
          <a:xfrm>
            <a:off x="2490790" y="1841504"/>
            <a:ext cx="3386137" cy="2257425"/>
          </a:xfrm>
          <a:prstGeom prst="line">
            <a:avLst/>
          </a:prstGeom>
          <a:noFill/>
          <a:ln w="28575">
            <a:solidFill>
              <a:schemeClr val="tx1"/>
            </a:solidFill>
            <a:round/>
            <a:headEnd/>
            <a:tailEnd/>
          </a:ln>
        </p:spPr>
        <p:txBody>
          <a:bodyPr/>
          <a:lstStyle/>
          <a:p>
            <a:endParaRPr lang="en-US"/>
          </a:p>
        </p:txBody>
      </p:sp>
      <p:sp>
        <p:nvSpPr>
          <p:cNvPr id="14342" name="Line 7"/>
          <p:cNvSpPr>
            <a:spLocks noChangeShapeType="1"/>
          </p:cNvSpPr>
          <p:nvPr/>
        </p:nvSpPr>
        <p:spPr bwMode="auto">
          <a:xfrm flipH="1">
            <a:off x="2038352" y="2722563"/>
            <a:ext cx="1806575" cy="0"/>
          </a:xfrm>
          <a:prstGeom prst="line">
            <a:avLst/>
          </a:prstGeom>
          <a:noFill/>
          <a:ln w="28575">
            <a:solidFill>
              <a:schemeClr val="tx1"/>
            </a:solidFill>
            <a:prstDash val="dashDot"/>
            <a:round/>
            <a:headEnd/>
            <a:tailEnd/>
          </a:ln>
        </p:spPr>
        <p:txBody>
          <a:bodyPr/>
          <a:lstStyle/>
          <a:p>
            <a:endParaRPr lang="en-US"/>
          </a:p>
        </p:txBody>
      </p:sp>
      <p:sp>
        <p:nvSpPr>
          <p:cNvPr id="14343" name="Line 8"/>
          <p:cNvSpPr>
            <a:spLocks noChangeShapeType="1"/>
          </p:cNvSpPr>
          <p:nvPr/>
        </p:nvSpPr>
        <p:spPr bwMode="auto">
          <a:xfrm flipH="1">
            <a:off x="2038350" y="3810000"/>
            <a:ext cx="3295649" cy="50800"/>
          </a:xfrm>
          <a:prstGeom prst="line">
            <a:avLst/>
          </a:prstGeom>
          <a:noFill/>
          <a:ln w="28575">
            <a:solidFill>
              <a:schemeClr val="tx1"/>
            </a:solidFill>
            <a:prstDash val="dashDot"/>
            <a:round/>
            <a:headEnd/>
            <a:tailEnd/>
          </a:ln>
        </p:spPr>
        <p:txBody>
          <a:bodyPr/>
          <a:lstStyle/>
          <a:p>
            <a:endParaRPr lang="en-US"/>
          </a:p>
        </p:txBody>
      </p:sp>
      <p:sp>
        <p:nvSpPr>
          <p:cNvPr id="14344" name="Text Box 9"/>
          <p:cNvSpPr txBox="1">
            <a:spLocks noChangeArrowheads="1"/>
          </p:cNvSpPr>
          <p:nvPr/>
        </p:nvSpPr>
        <p:spPr bwMode="auto">
          <a:xfrm>
            <a:off x="1576388" y="295279"/>
            <a:ext cx="677862" cy="676275"/>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P</a:t>
            </a:r>
            <a:endParaRPr lang="en-US" sz="3600"/>
          </a:p>
        </p:txBody>
      </p:sp>
      <p:sp>
        <p:nvSpPr>
          <p:cNvPr id="14345" name="Text Box 10"/>
          <p:cNvSpPr txBox="1">
            <a:spLocks noChangeArrowheads="1"/>
          </p:cNvSpPr>
          <p:nvPr/>
        </p:nvSpPr>
        <p:spPr bwMode="auto">
          <a:xfrm>
            <a:off x="3416302" y="889004"/>
            <a:ext cx="676275" cy="676275"/>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1</a:t>
            </a:r>
            <a:endParaRPr lang="en-US" sz="3600"/>
          </a:p>
        </p:txBody>
      </p:sp>
      <p:sp>
        <p:nvSpPr>
          <p:cNvPr id="14346" name="Text Box 11"/>
          <p:cNvSpPr txBox="1">
            <a:spLocks noChangeArrowheads="1"/>
          </p:cNvSpPr>
          <p:nvPr/>
        </p:nvSpPr>
        <p:spPr bwMode="auto">
          <a:xfrm>
            <a:off x="5634039" y="3956054"/>
            <a:ext cx="677862" cy="677863"/>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D</a:t>
            </a:r>
            <a:endParaRPr lang="en-US" sz="3600"/>
          </a:p>
        </p:txBody>
      </p:sp>
      <p:sp>
        <p:nvSpPr>
          <p:cNvPr id="14347" name="Line 12"/>
          <p:cNvSpPr>
            <a:spLocks noChangeShapeType="1"/>
          </p:cNvSpPr>
          <p:nvPr/>
        </p:nvSpPr>
        <p:spPr bwMode="auto">
          <a:xfrm>
            <a:off x="2038350" y="4764088"/>
            <a:ext cx="5418138" cy="12700"/>
          </a:xfrm>
          <a:prstGeom prst="line">
            <a:avLst/>
          </a:prstGeom>
          <a:noFill/>
          <a:ln w="38100">
            <a:solidFill>
              <a:schemeClr val="tx1"/>
            </a:solidFill>
            <a:round/>
            <a:headEnd/>
            <a:tailEnd/>
          </a:ln>
        </p:spPr>
        <p:txBody>
          <a:bodyPr/>
          <a:lstStyle/>
          <a:p>
            <a:endParaRPr lang="en-US"/>
          </a:p>
        </p:txBody>
      </p:sp>
      <p:sp>
        <p:nvSpPr>
          <p:cNvPr id="14348" name="Text Box 13"/>
          <p:cNvSpPr txBox="1">
            <a:spLocks noChangeArrowheads="1"/>
          </p:cNvSpPr>
          <p:nvPr/>
        </p:nvSpPr>
        <p:spPr bwMode="auto">
          <a:xfrm>
            <a:off x="7237415" y="4541838"/>
            <a:ext cx="676275" cy="677862"/>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Q</a:t>
            </a:r>
            <a:endParaRPr lang="en-US" sz="3600"/>
          </a:p>
        </p:txBody>
      </p:sp>
      <p:sp>
        <p:nvSpPr>
          <p:cNvPr id="14349" name="Text Box 14"/>
          <p:cNvSpPr txBox="1">
            <a:spLocks noChangeArrowheads="1"/>
          </p:cNvSpPr>
          <p:nvPr/>
        </p:nvSpPr>
        <p:spPr bwMode="auto">
          <a:xfrm>
            <a:off x="457201" y="5168900"/>
            <a:ext cx="7391400" cy="1155700"/>
          </a:xfrm>
          <a:prstGeom prst="rect">
            <a:avLst/>
          </a:prstGeom>
          <a:noFill/>
          <a:ln w="28575">
            <a:solidFill>
              <a:schemeClr val="tx1"/>
            </a:solidFill>
            <a:miter lim="800000"/>
            <a:headEnd/>
            <a:tailEnd/>
          </a:ln>
        </p:spPr>
        <p:txBody>
          <a:bodyPr/>
          <a:lstStyle/>
          <a:p>
            <a:pPr algn="just" rtl="1"/>
            <a:r>
              <a:rPr lang="ar-SA" altLang="zh-CN" sz="2400" b="1" dirty="0">
                <a:latin typeface="Times New Roman" pitchFamily="18" charset="0"/>
                <a:ea typeface="SimSun" pitchFamily="2" charset="-122"/>
                <a:cs typeface="Times New Roman" pitchFamily="18" charset="0"/>
              </a:rPr>
              <a:t>الشكل(</a:t>
            </a:r>
            <a:r>
              <a:rPr lang="ar-BH" altLang="zh-CN" sz="2400" b="1" dirty="0">
                <a:latin typeface="Times New Roman" pitchFamily="18" charset="0"/>
                <a:ea typeface="SimSun" pitchFamily="2" charset="-122"/>
                <a:cs typeface="Times New Roman" pitchFamily="18" charset="0"/>
              </a:rPr>
              <a:t>6</a:t>
            </a:r>
            <a:r>
              <a:rPr lang="ar-SA" altLang="zh-CN" sz="2400" b="1" dirty="0">
                <a:latin typeface="Times New Roman" pitchFamily="18" charset="0"/>
                <a:ea typeface="SimSun" pitchFamily="2" charset="-122"/>
                <a:cs typeface="Times New Roman" pitchFamily="18" charset="0"/>
              </a:rPr>
              <a:t>-6): </a:t>
            </a:r>
            <a:r>
              <a:rPr lang="ar-SA" altLang="zh-CN" sz="2400" dirty="0">
                <a:latin typeface="Times New Roman" pitchFamily="18" charset="0"/>
                <a:ea typeface="SimSun" pitchFamily="2" charset="-122"/>
                <a:cs typeface="Times New Roman" pitchFamily="18" charset="0"/>
              </a:rPr>
              <a:t>في حالة العرض عديم المرونة يتحمل البائع الضريبة كاملة وينخفض سعر البائع بمقدار الضريبة  </a:t>
            </a:r>
            <a:r>
              <a:rPr lang="ar-BH" altLang="zh-CN" sz="2400" dirty="0" smtClean="0">
                <a:latin typeface="Times New Roman" pitchFamily="18" charset="0"/>
                <a:ea typeface="SimSun" pitchFamily="2" charset="-122"/>
                <a:cs typeface="Times New Roman" pitchFamily="18" charset="0"/>
              </a:rPr>
              <a:t>لع</a:t>
            </a:r>
            <a:r>
              <a:rPr lang="ar-SA" altLang="zh-CN" sz="2400" dirty="0" smtClean="0">
                <a:latin typeface="Times New Roman" pitchFamily="18" charset="0"/>
                <a:ea typeface="SimSun" pitchFamily="2" charset="-122"/>
                <a:cs typeface="Times New Roman" pitchFamily="18" charset="0"/>
              </a:rPr>
              <a:t>جز</a:t>
            </a:r>
            <a:r>
              <a:rPr lang="ar-BH" altLang="zh-CN" sz="2400" dirty="0" smtClean="0">
                <a:latin typeface="Times New Roman" pitchFamily="18" charset="0"/>
                <a:ea typeface="SimSun" pitchFamily="2" charset="-122"/>
                <a:cs typeface="Times New Roman" pitchFamily="18" charset="0"/>
              </a:rPr>
              <a:t>ه</a:t>
            </a:r>
            <a:r>
              <a:rPr lang="ar-SA" altLang="zh-CN" sz="2400" dirty="0" smtClean="0">
                <a:latin typeface="Times New Roman" pitchFamily="18" charset="0"/>
                <a:ea typeface="SimSun" pitchFamily="2" charset="-122"/>
                <a:cs typeface="Times New Roman" pitchFamily="18" charset="0"/>
              </a:rPr>
              <a:t> </a:t>
            </a:r>
            <a:r>
              <a:rPr lang="ar-BH" altLang="zh-CN" sz="2400" dirty="0" smtClean="0">
                <a:latin typeface="Times New Roman" pitchFamily="18" charset="0"/>
                <a:ea typeface="SimSun" pitchFamily="2" charset="-122"/>
                <a:cs typeface="Times New Roman" pitchFamily="18" charset="0"/>
              </a:rPr>
              <a:t>ع</a:t>
            </a:r>
            <a:r>
              <a:rPr lang="ar-SA" altLang="zh-CN" sz="2400" dirty="0" smtClean="0">
                <a:latin typeface="Times New Roman" pitchFamily="18" charset="0"/>
                <a:ea typeface="SimSun" pitchFamily="2" charset="-122"/>
                <a:cs typeface="Times New Roman" pitchFamily="18" charset="0"/>
              </a:rPr>
              <a:t>ن </a:t>
            </a:r>
            <a:r>
              <a:rPr lang="ar-SA" altLang="zh-CN" sz="2400" dirty="0">
                <a:latin typeface="Times New Roman" pitchFamily="18" charset="0"/>
                <a:ea typeface="SimSun" pitchFamily="2" charset="-122"/>
                <a:cs typeface="Times New Roman" pitchFamily="18" charset="0"/>
              </a:rPr>
              <a:t>تفادي الضريبة بالتحول إلى السلع البديلة في الإنتاج</a:t>
            </a:r>
            <a:r>
              <a:rPr lang="ar-BH" altLang="zh-CN" sz="2400" dirty="0">
                <a:latin typeface="Times New Roman" pitchFamily="18" charset="0"/>
                <a:ea typeface="SimSun" pitchFamily="2" charset="-122"/>
                <a:cs typeface="Times New Roman" pitchFamily="18" charset="0"/>
              </a:rPr>
              <a:t>، غير الخاضعة للضريبة</a:t>
            </a:r>
            <a:r>
              <a:rPr lang="ar-SA" altLang="zh-CN" sz="2400" dirty="0">
                <a:latin typeface="Times New Roman" pitchFamily="18" charset="0"/>
                <a:ea typeface="SimSun" pitchFamily="2" charset="-122"/>
                <a:cs typeface="Times New Roman" pitchFamily="18" charset="0"/>
              </a:rPr>
              <a:t>.</a:t>
            </a:r>
            <a:endParaRPr lang="en-US" sz="2400" dirty="0">
              <a:ea typeface="SimSun" pitchFamily="2" charset="-122"/>
              <a:cs typeface="Times New Roman" pitchFamily="18" charset="0"/>
            </a:endParaRPr>
          </a:p>
        </p:txBody>
      </p:sp>
      <p:sp>
        <p:nvSpPr>
          <p:cNvPr id="14350" name="Text Box 15"/>
          <p:cNvSpPr txBox="1">
            <a:spLocks noChangeArrowheads="1"/>
          </p:cNvSpPr>
          <p:nvPr/>
        </p:nvSpPr>
        <p:spPr bwMode="auto">
          <a:xfrm>
            <a:off x="973138" y="2382842"/>
            <a:ext cx="1128712" cy="676275"/>
          </a:xfrm>
          <a:prstGeom prst="rect">
            <a:avLst/>
          </a:prstGeom>
          <a:noFill/>
          <a:ln w="9525">
            <a:noFill/>
            <a:miter lim="800000"/>
            <a:headEnd/>
            <a:tailEnd/>
          </a:ln>
        </p:spPr>
        <p:txBody>
          <a:bodyPr/>
          <a:lstStyle/>
          <a:p>
            <a:pPr algn="ctr">
              <a:lnSpc>
                <a:spcPct val="96000"/>
              </a:lnSpc>
            </a:pPr>
            <a:r>
              <a:rPr lang="en-US" sz="1200" b="1">
                <a:latin typeface="Times New Roman" pitchFamily="18" charset="0"/>
                <a:ea typeface="SimSun" pitchFamily="2" charset="-122"/>
              </a:rPr>
              <a:t>     </a:t>
            </a:r>
            <a:r>
              <a:rPr lang="en-US" sz="2400" b="1">
                <a:latin typeface="Times New Roman" pitchFamily="18" charset="0"/>
                <a:ea typeface="SimSun" pitchFamily="2" charset="-122"/>
              </a:rPr>
              <a:t>P</a:t>
            </a:r>
            <a:r>
              <a:rPr lang="en-US" sz="2400" b="1" baseline="-25000">
                <a:latin typeface="Times New Roman" pitchFamily="18" charset="0"/>
                <a:ea typeface="SimSun" pitchFamily="2" charset="-122"/>
              </a:rPr>
              <a:t>1</a:t>
            </a:r>
            <a:endParaRPr lang="en-US" sz="3600"/>
          </a:p>
        </p:txBody>
      </p:sp>
      <p:sp>
        <p:nvSpPr>
          <p:cNvPr id="14351" name="Text Box 16"/>
          <p:cNvSpPr txBox="1">
            <a:spLocks noChangeArrowheads="1"/>
          </p:cNvSpPr>
          <p:nvPr/>
        </p:nvSpPr>
        <p:spPr bwMode="auto">
          <a:xfrm>
            <a:off x="973138" y="3535367"/>
            <a:ext cx="1128712" cy="676275"/>
          </a:xfrm>
          <a:prstGeom prst="rect">
            <a:avLst/>
          </a:prstGeom>
          <a:noFill/>
          <a:ln w="9525">
            <a:noFill/>
            <a:miter lim="800000"/>
            <a:headEnd/>
            <a:tailEnd/>
          </a:ln>
        </p:spPr>
        <p:txBody>
          <a:bodyPr/>
          <a:lstStyle/>
          <a:p>
            <a:pPr algn="ctr">
              <a:lnSpc>
                <a:spcPct val="96000"/>
              </a:lnSpc>
            </a:pPr>
            <a:r>
              <a:rPr lang="en-US" sz="1200" b="1">
                <a:latin typeface="Times New Roman" pitchFamily="18" charset="0"/>
                <a:ea typeface="SimSun" pitchFamily="2" charset="-122"/>
              </a:rPr>
              <a:t>     </a:t>
            </a:r>
            <a:r>
              <a:rPr lang="en-US" sz="2400" b="1">
                <a:latin typeface="Times New Roman" pitchFamily="18" charset="0"/>
                <a:ea typeface="SimSun" pitchFamily="2" charset="-122"/>
              </a:rPr>
              <a:t>P</a:t>
            </a:r>
            <a:r>
              <a:rPr lang="en-US" sz="2400" b="1" baseline="-25000">
                <a:latin typeface="Times New Roman" pitchFamily="18" charset="0"/>
                <a:ea typeface="SimSun" pitchFamily="2" charset="-122"/>
              </a:rPr>
              <a:t>2</a:t>
            </a:r>
            <a:endParaRPr lang="en-US" sz="3600"/>
          </a:p>
        </p:txBody>
      </p:sp>
      <p:sp>
        <p:nvSpPr>
          <p:cNvPr id="16" name="مربع نص 15"/>
          <p:cNvSpPr txBox="1"/>
          <p:nvPr/>
        </p:nvSpPr>
        <p:spPr>
          <a:xfrm>
            <a:off x="2971800" y="6324600"/>
            <a:ext cx="4648200" cy="369332"/>
          </a:xfrm>
          <a:prstGeom prst="rect">
            <a:avLst/>
          </a:prstGeom>
          <a:noFill/>
        </p:spPr>
        <p:txBody>
          <a:bodyPr wrap="square" rtlCol="1">
            <a:spAutoFit/>
          </a:bodyPr>
          <a:lstStyle/>
          <a:p>
            <a:r>
              <a:rPr lang="ar-SA" b="1" dirty="0" smtClean="0"/>
              <a:t>جميع الحقوق محفوظة للدكتور عبد اللطيف موسى بلغرسة </a:t>
            </a:r>
            <a:endParaRPr lang="ar-SA" b="1"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362" name="Text Box 3"/>
          <p:cNvSpPr txBox="1">
            <a:spLocks noChangeArrowheads="1"/>
          </p:cNvSpPr>
          <p:nvPr/>
        </p:nvSpPr>
        <p:spPr bwMode="auto">
          <a:xfrm>
            <a:off x="6007102" y="3454400"/>
            <a:ext cx="636588" cy="635000"/>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D</a:t>
            </a:r>
            <a:endParaRPr lang="en-US" sz="3600"/>
          </a:p>
        </p:txBody>
      </p:sp>
      <p:sp>
        <p:nvSpPr>
          <p:cNvPr id="15363" name="Line 4"/>
          <p:cNvSpPr>
            <a:spLocks noChangeShapeType="1"/>
          </p:cNvSpPr>
          <p:nvPr/>
        </p:nvSpPr>
        <p:spPr bwMode="auto">
          <a:xfrm>
            <a:off x="1951038" y="773117"/>
            <a:ext cx="0" cy="3825875"/>
          </a:xfrm>
          <a:prstGeom prst="line">
            <a:avLst/>
          </a:prstGeom>
          <a:noFill/>
          <a:ln w="28575">
            <a:solidFill>
              <a:schemeClr val="tx1"/>
            </a:solidFill>
            <a:round/>
            <a:headEnd/>
            <a:tailEnd/>
          </a:ln>
        </p:spPr>
        <p:txBody>
          <a:bodyPr/>
          <a:lstStyle/>
          <a:p>
            <a:endParaRPr lang="en-US"/>
          </a:p>
        </p:txBody>
      </p:sp>
      <p:sp>
        <p:nvSpPr>
          <p:cNvPr id="15364" name="Line 5"/>
          <p:cNvSpPr>
            <a:spLocks noChangeShapeType="1"/>
          </p:cNvSpPr>
          <p:nvPr/>
        </p:nvSpPr>
        <p:spPr bwMode="auto">
          <a:xfrm flipH="1" flipV="1">
            <a:off x="2587627" y="1128713"/>
            <a:ext cx="3605213" cy="2430462"/>
          </a:xfrm>
          <a:prstGeom prst="line">
            <a:avLst/>
          </a:prstGeom>
          <a:noFill/>
          <a:ln w="28575">
            <a:solidFill>
              <a:schemeClr val="tx1"/>
            </a:solidFill>
            <a:round/>
            <a:headEnd/>
            <a:tailEnd/>
          </a:ln>
        </p:spPr>
        <p:txBody>
          <a:bodyPr/>
          <a:lstStyle/>
          <a:p>
            <a:endParaRPr lang="en-US"/>
          </a:p>
        </p:txBody>
      </p:sp>
      <p:sp>
        <p:nvSpPr>
          <p:cNvPr id="15365" name="Line 6"/>
          <p:cNvSpPr>
            <a:spLocks noChangeShapeType="1"/>
          </p:cNvSpPr>
          <p:nvPr/>
        </p:nvSpPr>
        <p:spPr bwMode="auto">
          <a:xfrm flipV="1">
            <a:off x="1951040" y="2825750"/>
            <a:ext cx="5091112" cy="0"/>
          </a:xfrm>
          <a:prstGeom prst="line">
            <a:avLst/>
          </a:prstGeom>
          <a:noFill/>
          <a:ln w="28575">
            <a:solidFill>
              <a:srgbClr val="FF0000"/>
            </a:solidFill>
            <a:round/>
            <a:headEnd/>
            <a:tailEnd/>
          </a:ln>
        </p:spPr>
        <p:txBody>
          <a:bodyPr/>
          <a:lstStyle/>
          <a:p>
            <a:endParaRPr lang="en-US"/>
          </a:p>
        </p:txBody>
      </p:sp>
      <p:sp>
        <p:nvSpPr>
          <p:cNvPr id="15366" name="Text Box 7"/>
          <p:cNvSpPr txBox="1">
            <a:spLocks noChangeArrowheads="1"/>
          </p:cNvSpPr>
          <p:nvPr/>
        </p:nvSpPr>
        <p:spPr bwMode="auto">
          <a:xfrm>
            <a:off x="1536700" y="333375"/>
            <a:ext cx="636588" cy="636588"/>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P</a:t>
            </a:r>
            <a:endParaRPr lang="en-US" sz="3600"/>
          </a:p>
        </p:txBody>
      </p:sp>
      <p:sp>
        <p:nvSpPr>
          <p:cNvPr id="15367" name="Text Box 8"/>
          <p:cNvSpPr txBox="1">
            <a:spLocks noChangeArrowheads="1"/>
          </p:cNvSpPr>
          <p:nvPr/>
        </p:nvSpPr>
        <p:spPr bwMode="auto">
          <a:xfrm>
            <a:off x="6831015" y="1733550"/>
            <a:ext cx="636587" cy="635000"/>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2</a:t>
            </a:r>
            <a:endParaRPr lang="en-US" sz="3600"/>
          </a:p>
        </p:txBody>
      </p:sp>
      <p:sp>
        <p:nvSpPr>
          <p:cNvPr id="15368" name="Text Box 9"/>
          <p:cNvSpPr txBox="1">
            <a:spLocks noChangeArrowheads="1"/>
          </p:cNvSpPr>
          <p:nvPr/>
        </p:nvSpPr>
        <p:spPr bwMode="auto">
          <a:xfrm>
            <a:off x="6838952" y="2579692"/>
            <a:ext cx="636588" cy="636587"/>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1</a:t>
            </a:r>
            <a:endParaRPr lang="en-US" sz="3600"/>
          </a:p>
        </p:txBody>
      </p:sp>
      <p:sp>
        <p:nvSpPr>
          <p:cNvPr id="15369" name="Line 10"/>
          <p:cNvSpPr>
            <a:spLocks noChangeShapeType="1"/>
          </p:cNvSpPr>
          <p:nvPr/>
        </p:nvSpPr>
        <p:spPr bwMode="auto">
          <a:xfrm>
            <a:off x="1951038" y="4591050"/>
            <a:ext cx="5727700" cy="0"/>
          </a:xfrm>
          <a:prstGeom prst="line">
            <a:avLst/>
          </a:prstGeom>
          <a:noFill/>
          <a:ln w="28575">
            <a:solidFill>
              <a:schemeClr val="tx1"/>
            </a:solidFill>
            <a:round/>
            <a:headEnd/>
            <a:tailEnd/>
          </a:ln>
        </p:spPr>
        <p:txBody>
          <a:bodyPr/>
          <a:lstStyle/>
          <a:p>
            <a:endParaRPr lang="en-US"/>
          </a:p>
        </p:txBody>
      </p:sp>
      <p:sp>
        <p:nvSpPr>
          <p:cNvPr id="15370" name="Text Box 11"/>
          <p:cNvSpPr txBox="1">
            <a:spLocks noChangeArrowheads="1"/>
          </p:cNvSpPr>
          <p:nvPr/>
        </p:nvSpPr>
        <p:spPr bwMode="auto">
          <a:xfrm>
            <a:off x="7466015" y="4337050"/>
            <a:ext cx="635000" cy="636588"/>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Q</a:t>
            </a:r>
            <a:endParaRPr lang="en-US" sz="3600"/>
          </a:p>
        </p:txBody>
      </p:sp>
      <p:sp>
        <p:nvSpPr>
          <p:cNvPr id="15371" name="Text Box 12"/>
          <p:cNvSpPr txBox="1">
            <a:spLocks noChangeArrowheads="1"/>
          </p:cNvSpPr>
          <p:nvPr/>
        </p:nvSpPr>
        <p:spPr bwMode="auto">
          <a:xfrm>
            <a:off x="900115" y="4994277"/>
            <a:ext cx="6948487" cy="1273175"/>
          </a:xfrm>
          <a:prstGeom prst="rect">
            <a:avLst/>
          </a:prstGeom>
          <a:noFill/>
          <a:ln w="28575">
            <a:solidFill>
              <a:schemeClr val="tx1"/>
            </a:solidFill>
            <a:miter lim="800000"/>
            <a:headEnd/>
            <a:tailEnd/>
          </a:ln>
        </p:spPr>
        <p:txBody>
          <a:bodyPr/>
          <a:lstStyle/>
          <a:p>
            <a:pPr algn="just" rtl="1"/>
            <a:r>
              <a:rPr lang="ar-SA" altLang="zh-CN" sz="2000" b="1">
                <a:latin typeface="Times New Roman" pitchFamily="18" charset="0"/>
                <a:ea typeface="SimSun" pitchFamily="2" charset="-122"/>
                <a:cs typeface="Times New Roman" pitchFamily="18" charset="0"/>
              </a:rPr>
              <a:t>الشكل (</a:t>
            </a:r>
            <a:r>
              <a:rPr lang="ar-BH" altLang="zh-CN" sz="2000" b="1">
                <a:latin typeface="Times New Roman" pitchFamily="18" charset="0"/>
                <a:ea typeface="SimSun" pitchFamily="2" charset="-122"/>
                <a:cs typeface="Times New Roman" pitchFamily="18" charset="0"/>
              </a:rPr>
              <a:t>6</a:t>
            </a:r>
            <a:r>
              <a:rPr lang="ar-SA" altLang="zh-CN" sz="2000" b="1">
                <a:latin typeface="Times New Roman" pitchFamily="18" charset="0"/>
                <a:ea typeface="SimSun" pitchFamily="2" charset="-122"/>
                <a:cs typeface="Times New Roman" pitchFamily="18" charset="0"/>
              </a:rPr>
              <a:t>-7): </a:t>
            </a:r>
            <a:r>
              <a:rPr lang="ar-SA" altLang="zh-CN" sz="2000">
                <a:latin typeface="Times New Roman" pitchFamily="18" charset="0"/>
                <a:ea typeface="SimSun" pitchFamily="2" charset="-122"/>
                <a:cs typeface="Times New Roman" pitchFamily="18" charset="0"/>
              </a:rPr>
              <a:t>في حالة العرض المرن تماماً يتحمل المشتري الضريبة كاملة ويرتفع سعر المشتري بمقدار الضريبة، ولا يسهم البائع في تحمل الضريبة، حيث يتمكن البائع من التحول إلى إنتاج أو بيع البدائل غير الخاضعة للضريبة لتفادى تحمل عبء الضريبة.</a:t>
            </a:r>
            <a:endParaRPr lang="en-US" sz="2000">
              <a:ea typeface="SimSun" pitchFamily="2" charset="-122"/>
              <a:cs typeface="Times New Roman" pitchFamily="18" charset="0"/>
            </a:endParaRPr>
          </a:p>
        </p:txBody>
      </p:sp>
      <p:sp>
        <p:nvSpPr>
          <p:cNvPr id="15372" name="Line 13"/>
          <p:cNvSpPr>
            <a:spLocks noChangeShapeType="1"/>
          </p:cNvSpPr>
          <p:nvPr/>
        </p:nvSpPr>
        <p:spPr bwMode="auto">
          <a:xfrm>
            <a:off x="3859213" y="1978029"/>
            <a:ext cx="0" cy="2620963"/>
          </a:xfrm>
          <a:prstGeom prst="line">
            <a:avLst/>
          </a:prstGeom>
          <a:noFill/>
          <a:ln w="28575">
            <a:solidFill>
              <a:schemeClr val="tx1"/>
            </a:solidFill>
            <a:prstDash val="dashDot"/>
            <a:round/>
            <a:headEnd/>
            <a:tailEnd/>
          </a:ln>
        </p:spPr>
        <p:txBody>
          <a:bodyPr/>
          <a:lstStyle/>
          <a:p>
            <a:endParaRPr lang="en-US"/>
          </a:p>
        </p:txBody>
      </p:sp>
      <p:sp>
        <p:nvSpPr>
          <p:cNvPr id="15373" name="Line 14"/>
          <p:cNvSpPr>
            <a:spLocks noChangeShapeType="1"/>
          </p:cNvSpPr>
          <p:nvPr/>
        </p:nvSpPr>
        <p:spPr bwMode="auto">
          <a:xfrm>
            <a:off x="5132388" y="2825750"/>
            <a:ext cx="0" cy="1773238"/>
          </a:xfrm>
          <a:prstGeom prst="line">
            <a:avLst/>
          </a:prstGeom>
          <a:noFill/>
          <a:ln w="28575">
            <a:solidFill>
              <a:schemeClr val="tx1"/>
            </a:solidFill>
            <a:prstDash val="dashDot"/>
            <a:round/>
            <a:headEnd/>
            <a:tailEnd/>
          </a:ln>
        </p:spPr>
        <p:txBody>
          <a:bodyPr/>
          <a:lstStyle/>
          <a:p>
            <a:endParaRPr lang="en-US"/>
          </a:p>
        </p:txBody>
      </p:sp>
      <p:sp>
        <p:nvSpPr>
          <p:cNvPr id="15374" name="Line 15"/>
          <p:cNvSpPr>
            <a:spLocks noChangeShapeType="1"/>
          </p:cNvSpPr>
          <p:nvPr/>
        </p:nvSpPr>
        <p:spPr bwMode="auto">
          <a:xfrm flipV="1">
            <a:off x="1974852" y="1982788"/>
            <a:ext cx="5091113" cy="0"/>
          </a:xfrm>
          <a:prstGeom prst="line">
            <a:avLst/>
          </a:prstGeom>
          <a:noFill/>
          <a:ln w="28575">
            <a:solidFill>
              <a:srgbClr val="00A249"/>
            </a:solidFill>
            <a:round/>
            <a:headEnd/>
            <a:tailEnd/>
          </a:ln>
        </p:spPr>
        <p:txBody>
          <a:bodyPr/>
          <a:lstStyle/>
          <a:p>
            <a:endParaRPr lang="en-US"/>
          </a:p>
        </p:txBody>
      </p:sp>
      <p:sp>
        <p:nvSpPr>
          <p:cNvPr id="15375" name="Text Box 16"/>
          <p:cNvSpPr txBox="1">
            <a:spLocks noChangeArrowheads="1"/>
          </p:cNvSpPr>
          <p:nvPr/>
        </p:nvSpPr>
        <p:spPr bwMode="auto">
          <a:xfrm>
            <a:off x="3533775" y="4495800"/>
            <a:ext cx="635000" cy="636588"/>
          </a:xfrm>
          <a:prstGeom prst="rect">
            <a:avLst/>
          </a:prstGeom>
          <a:noFill/>
          <a:ln w="9525">
            <a:noFill/>
            <a:miter lim="800000"/>
            <a:headEnd/>
            <a:tailEnd/>
          </a:ln>
        </p:spPr>
        <p:txBody>
          <a:bodyPr/>
          <a:lstStyle/>
          <a:p>
            <a:pPr algn="ctr" rtl="1"/>
            <a:r>
              <a:rPr lang="en-US" altLang="zh-CN" sz="2400" b="1" dirty="0">
                <a:latin typeface="Times New Roman" pitchFamily="18" charset="0"/>
                <a:ea typeface="SimSun" pitchFamily="2" charset="-122"/>
              </a:rPr>
              <a:t>Q</a:t>
            </a:r>
            <a:r>
              <a:rPr lang="en-US" altLang="zh-CN" sz="2400" b="1" baseline="-25000" dirty="0">
                <a:latin typeface="Times New Roman" pitchFamily="18" charset="0"/>
                <a:ea typeface="SimSun" pitchFamily="2" charset="-122"/>
              </a:rPr>
              <a:t>2</a:t>
            </a:r>
            <a:endParaRPr lang="en-US" sz="3600" baseline="-25000" dirty="0"/>
          </a:p>
        </p:txBody>
      </p:sp>
      <p:sp>
        <p:nvSpPr>
          <p:cNvPr id="15376" name="Text Box 17"/>
          <p:cNvSpPr txBox="1">
            <a:spLocks noChangeArrowheads="1"/>
          </p:cNvSpPr>
          <p:nvPr/>
        </p:nvSpPr>
        <p:spPr bwMode="auto">
          <a:xfrm>
            <a:off x="4811714" y="4495804"/>
            <a:ext cx="635000" cy="636587"/>
          </a:xfrm>
          <a:prstGeom prst="rect">
            <a:avLst/>
          </a:prstGeom>
          <a:noFill/>
          <a:ln w="9525">
            <a:noFill/>
            <a:miter lim="800000"/>
            <a:headEnd/>
            <a:tailEnd/>
          </a:ln>
        </p:spPr>
        <p:txBody>
          <a:bodyPr/>
          <a:lstStyle/>
          <a:p>
            <a:pPr algn="ctr" rtl="1"/>
            <a:r>
              <a:rPr lang="en-US" altLang="zh-CN" sz="2400" b="1" dirty="0">
                <a:latin typeface="Times New Roman" pitchFamily="18" charset="0"/>
                <a:ea typeface="SimSun" pitchFamily="2" charset="-122"/>
              </a:rPr>
              <a:t>Q</a:t>
            </a:r>
            <a:r>
              <a:rPr lang="en-US" altLang="zh-CN" sz="2400" b="1" baseline="-25000" dirty="0">
                <a:latin typeface="Times New Roman" pitchFamily="18" charset="0"/>
                <a:ea typeface="SimSun" pitchFamily="2" charset="-122"/>
              </a:rPr>
              <a:t>1</a:t>
            </a:r>
            <a:endParaRPr lang="en-US" sz="3600" baseline="-25000" dirty="0"/>
          </a:p>
        </p:txBody>
      </p:sp>
      <p:sp>
        <p:nvSpPr>
          <p:cNvPr id="15377" name="Text Box 18"/>
          <p:cNvSpPr txBox="1">
            <a:spLocks noChangeArrowheads="1"/>
          </p:cNvSpPr>
          <p:nvPr/>
        </p:nvSpPr>
        <p:spPr bwMode="auto">
          <a:xfrm>
            <a:off x="1331915" y="1657350"/>
            <a:ext cx="635000" cy="636588"/>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2</a:t>
            </a:r>
            <a:endParaRPr lang="en-US" sz="3600" baseline="-25000"/>
          </a:p>
        </p:txBody>
      </p:sp>
      <p:sp>
        <p:nvSpPr>
          <p:cNvPr id="15378" name="Text Box 19"/>
          <p:cNvSpPr txBox="1">
            <a:spLocks noChangeArrowheads="1"/>
          </p:cNvSpPr>
          <p:nvPr/>
        </p:nvSpPr>
        <p:spPr bwMode="auto">
          <a:xfrm>
            <a:off x="1331915" y="2492375"/>
            <a:ext cx="635000" cy="636588"/>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1</a:t>
            </a:r>
            <a:endParaRPr lang="en-US" sz="3600" baseline="-2500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386" name="WordArt 2"/>
          <p:cNvSpPr>
            <a:spLocks noChangeArrowheads="1" noChangeShapeType="1" noTextEdit="1"/>
          </p:cNvSpPr>
          <p:nvPr/>
        </p:nvSpPr>
        <p:spPr bwMode="auto">
          <a:xfrm>
            <a:off x="3124200" y="152400"/>
            <a:ext cx="5792788" cy="649287"/>
          </a:xfrm>
          <a:prstGeom prst="rect">
            <a:avLst/>
          </a:prstGeom>
        </p:spPr>
        <p:txBody>
          <a:bodyPr wrap="none" fromWordArt="1">
            <a:prstTxWarp prst="textPlain">
              <a:avLst>
                <a:gd name="adj" fmla="val 50000"/>
              </a:avLst>
            </a:prstTxWarp>
          </a:bodyPr>
          <a:lstStyle/>
          <a:p>
            <a:pPr algn="ctr" rtl="1"/>
            <a:r>
              <a:rPr lang="ar-BH" sz="3600" kern="10" dirty="0">
                <a:ln w="9525">
                  <a:solidFill>
                    <a:schemeClr val="tx1"/>
                  </a:solidFill>
                  <a:round/>
                  <a:headEnd/>
                  <a:tailEnd/>
                </a:ln>
                <a:cs typeface="Arabic Transparent"/>
              </a:rPr>
              <a:t>ساسيات إستقرار دخول المزارعين</a:t>
            </a:r>
            <a:endParaRPr lang="en-US" sz="3600" kern="10" dirty="0">
              <a:ln w="9525">
                <a:solidFill>
                  <a:schemeClr val="tx1"/>
                </a:solidFill>
                <a:round/>
                <a:headEnd/>
                <a:tailEnd/>
              </a:ln>
              <a:cs typeface="Arabic Transparent"/>
            </a:endParaRPr>
          </a:p>
        </p:txBody>
      </p:sp>
      <p:sp>
        <p:nvSpPr>
          <p:cNvPr id="16387" name="Text Box 3"/>
          <p:cNvSpPr txBox="1">
            <a:spLocks noChangeArrowheads="1"/>
          </p:cNvSpPr>
          <p:nvPr/>
        </p:nvSpPr>
        <p:spPr bwMode="auto">
          <a:xfrm>
            <a:off x="323852" y="1166815"/>
            <a:ext cx="8424863" cy="1569660"/>
          </a:xfrm>
          <a:prstGeom prst="rect">
            <a:avLst/>
          </a:prstGeom>
          <a:noFill/>
          <a:ln w="9525">
            <a:noFill/>
            <a:miter lim="800000"/>
            <a:headEnd/>
            <a:tailEnd/>
          </a:ln>
        </p:spPr>
        <p:txBody>
          <a:bodyPr>
            <a:spAutoFit/>
          </a:bodyPr>
          <a:lstStyle/>
          <a:p>
            <a:pPr algn="just" rtl="1">
              <a:spcBef>
                <a:spcPct val="50000"/>
              </a:spcBef>
            </a:pPr>
            <a:r>
              <a:rPr lang="ar-BH" sz="2400"/>
              <a:t>تتقلب أسعار المنتجات الزراعية بدرجة كبيرة في الأمد القصير. ولما كان لتقلبات الأسعار أثر مباشر على تقلبات دخول المزارعين، لذلك فقد لجأت بعض الدول إلى إتباع سياسات اقتصادية تستهدف المحافظة على استقرار أسعار المنتجات الزراعية، وبالتالي دخول المزارعين.</a:t>
            </a:r>
            <a:endParaRPr lang="en-US" sz="2400"/>
          </a:p>
        </p:txBody>
      </p:sp>
      <p:sp>
        <p:nvSpPr>
          <p:cNvPr id="16388" name="Text Box 4"/>
          <p:cNvSpPr txBox="1">
            <a:spLocks noChangeArrowheads="1"/>
          </p:cNvSpPr>
          <p:nvPr/>
        </p:nvSpPr>
        <p:spPr bwMode="auto">
          <a:xfrm>
            <a:off x="323852" y="2895604"/>
            <a:ext cx="8424863" cy="830263"/>
          </a:xfrm>
          <a:prstGeom prst="rect">
            <a:avLst/>
          </a:prstGeom>
          <a:noFill/>
          <a:ln w="9525">
            <a:noFill/>
            <a:miter lim="800000"/>
            <a:headEnd/>
            <a:tailEnd/>
          </a:ln>
        </p:spPr>
        <p:txBody>
          <a:bodyPr>
            <a:spAutoFit/>
          </a:bodyPr>
          <a:lstStyle/>
          <a:p>
            <a:pPr algn="just" rtl="1">
              <a:spcBef>
                <a:spcPct val="50000"/>
              </a:spcBef>
            </a:pPr>
            <a:r>
              <a:rPr lang="ar-BH" sz="2400"/>
              <a:t>ويوضح </a:t>
            </a:r>
            <a:r>
              <a:rPr lang="ar-BH" sz="2400">
                <a:solidFill>
                  <a:srgbClr val="FD0903"/>
                </a:solidFill>
                <a:hlinkClick r:id="rId3" action="ppaction://hlinksldjump"/>
              </a:rPr>
              <a:t>الشكل (5-8)</a:t>
            </a:r>
            <a:r>
              <a:rPr lang="ar-BH" sz="2400"/>
              <a:t> وضع التوازن المتوقع في سوق إحدى المنتجات الزراعية وليكن القمح في إحدى الدول. </a:t>
            </a:r>
            <a:endParaRPr lang="en-US" sz="2400"/>
          </a:p>
        </p:txBody>
      </p:sp>
      <p:sp>
        <p:nvSpPr>
          <p:cNvPr id="16389" name="WordArt 5"/>
          <p:cNvSpPr>
            <a:spLocks noChangeArrowheads="1" noChangeShapeType="1" noTextEdit="1"/>
          </p:cNvSpPr>
          <p:nvPr/>
        </p:nvSpPr>
        <p:spPr bwMode="auto">
          <a:xfrm>
            <a:off x="3048000" y="3962400"/>
            <a:ext cx="5868988" cy="673100"/>
          </a:xfrm>
          <a:prstGeom prst="rect">
            <a:avLst/>
          </a:prstGeom>
        </p:spPr>
        <p:txBody>
          <a:bodyPr wrap="none" fromWordArt="1">
            <a:prstTxWarp prst="textPlain">
              <a:avLst>
                <a:gd name="adj" fmla="val 50000"/>
              </a:avLst>
            </a:prstTxWarp>
          </a:bodyPr>
          <a:lstStyle/>
          <a:p>
            <a:pPr algn="ctr" rtl="1"/>
            <a:r>
              <a:rPr lang="ar-BH" sz="3600" kern="10" dirty="0">
                <a:ln w="9525">
                  <a:solidFill>
                    <a:schemeClr val="tx1"/>
                  </a:solidFill>
                  <a:round/>
                  <a:headEnd/>
                  <a:tailEnd/>
                </a:ln>
                <a:cs typeface="Arabic Transparent"/>
              </a:rPr>
              <a:t>أثر تقلبات الإنتاج على دخول</a:t>
            </a:r>
            <a:r>
              <a:rPr lang="ar-BH" sz="3600" kern="10" dirty="0">
                <a:ln w="9525">
                  <a:solidFill>
                    <a:srgbClr val="FF6600"/>
                  </a:solidFill>
                  <a:round/>
                  <a:headEnd/>
                  <a:tailEnd/>
                </a:ln>
                <a:cs typeface="Arabic Transparent"/>
              </a:rPr>
              <a:t> </a:t>
            </a:r>
            <a:r>
              <a:rPr lang="ar-BH" sz="3600" kern="10" dirty="0">
                <a:ln w="9525">
                  <a:solidFill>
                    <a:schemeClr val="tx1"/>
                  </a:solidFill>
                  <a:round/>
                  <a:headEnd/>
                  <a:tailEnd/>
                </a:ln>
                <a:cs typeface="Arabic Transparent"/>
              </a:rPr>
              <a:t>المزارعين</a:t>
            </a:r>
            <a:endParaRPr lang="en-US" sz="3600" kern="10" dirty="0">
              <a:ln w="9525">
                <a:solidFill>
                  <a:schemeClr val="tx1"/>
                </a:solidFill>
                <a:round/>
                <a:headEnd/>
                <a:tailEnd/>
              </a:ln>
              <a:cs typeface="Arabic Transparent"/>
            </a:endParaRPr>
          </a:p>
        </p:txBody>
      </p:sp>
      <p:sp>
        <p:nvSpPr>
          <p:cNvPr id="16390" name="Text Box 6"/>
          <p:cNvSpPr txBox="1">
            <a:spLocks noChangeArrowheads="1"/>
          </p:cNvSpPr>
          <p:nvPr/>
        </p:nvSpPr>
        <p:spPr bwMode="auto">
          <a:xfrm>
            <a:off x="323852" y="5054604"/>
            <a:ext cx="8424863" cy="830997"/>
          </a:xfrm>
          <a:prstGeom prst="rect">
            <a:avLst/>
          </a:prstGeom>
          <a:noFill/>
          <a:ln w="9525">
            <a:noFill/>
            <a:miter lim="800000"/>
            <a:headEnd/>
            <a:tailEnd/>
          </a:ln>
        </p:spPr>
        <p:txBody>
          <a:bodyPr>
            <a:spAutoFit/>
          </a:bodyPr>
          <a:lstStyle/>
          <a:p>
            <a:pPr algn="just" rtl="1">
              <a:spcBef>
                <a:spcPct val="50000"/>
              </a:spcBef>
            </a:pPr>
            <a:r>
              <a:rPr lang="ar-BH" sz="2400"/>
              <a:t>تؤدي المواسم الزراعية الجيدة إلى انخفاض دخول المزارعين، في حين تؤدي المواسم الزراعية السيئة إلى زيادة دخولهم.</a:t>
            </a:r>
            <a:endParaRPr lang="en-US" sz="240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410" name="Text Box 3"/>
          <p:cNvSpPr txBox="1">
            <a:spLocks noChangeArrowheads="1"/>
          </p:cNvSpPr>
          <p:nvPr/>
        </p:nvSpPr>
        <p:spPr bwMode="auto">
          <a:xfrm>
            <a:off x="4278315" y="390525"/>
            <a:ext cx="554037" cy="554038"/>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2</a:t>
            </a:r>
            <a:endParaRPr lang="en-US" sz="3600"/>
          </a:p>
        </p:txBody>
      </p:sp>
      <p:sp>
        <p:nvSpPr>
          <p:cNvPr id="17411" name="Text Box 4"/>
          <p:cNvSpPr txBox="1">
            <a:spLocks noChangeArrowheads="1"/>
          </p:cNvSpPr>
          <p:nvPr/>
        </p:nvSpPr>
        <p:spPr bwMode="auto">
          <a:xfrm>
            <a:off x="4481513" y="2803525"/>
            <a:ext cx="863600" cy="554038"/>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cs typeface="Times New Roman" pitchFamily="18" charset="0"/>
              </a:rPr>
              <a:t>E</a:t>
            </a:r>
            <a:endParaRPr lang="en-US" sz="3600">
              <a:ea typeface="SimSun" pitchFamily="2" charset="-122"/>
              <a:cs typeface="Times New Roman" pitchFamily="18" charset="0"/>
            </a:endParaRPr>
          </a:p>
        </p:txBody>
      </p:sp>
      <p:sp>
        <p:nvSpPr>
          <p:cNvPr id="17412" name="Line 5"/>
          <p:cNvSpPr>
            <a:spLocks noChangeShapeType="1"/>
          </p:cNvSpPr>
          <p:nvPr/>
        </p:nvSpPr>
        <p:spPr bwMode="auto">
          <a:xfrm>
            <a:off x="2586038" y="574679"/>
            <a:ext cx="0" cy="4437063"/>
          </a:xfrm>
          <a:prstGeom prst="line">
            <a:avLst/>
          </a:prstGeom>
          <a:noFill/>
          <a:ln w="28575">
            <a:solidFill>
              <a:schemeClr val="tx1"/>
            </a:solidFill>
            <a:round/>
            <a:headEnd/>
            <a:tailEnd/>
          </a:ln>
        </p:spPr>
        <p:txBody>
          <a:bodyPr/>
          <a:lstStyle/>
          <a:p>
            <a:endParaRPr lang="en-US"/>
          </a:p>
        </p:txBody>
      </p:sp>
      <p:sp>
        <p:nvSpPr>
          <p:cNvPr id="17413" name="Line 6"/>
          <p:cNvSpPr>
            <a:spLocks noChangeShapeType="1"/>
          </p:cNvSpPr>
          <p:nvPr/>
        </p:nvSpPr>
        <p:spPr bwMode="auto">
          <a:xfrm>
            <a:off x="2586038" y="5040313"/>
            <a:ext cx="4991100" cy="0"/>
          </a:xfrm>
          <a:prstGeom prst="line">
            <a:avLst/>
          </a:prstGeom>
          <a:noFill/>
          <a:ln w="28575">
            <a:solidFill>
              <a:schemeClr val="tx1"/>
            </a:solidFill>
            <a:round/>
            <a:headEnd/>
            <a:tailEnd/>
          </a:ln>
        </p:spPr>
        <p:txBody>
          <a:bodyPr/>
          <a:lstStyle/>
          <a:p>
            <a:endParaRPr lang="en-US"/>
          </a:p>
        </p:txBody>
      </p:sp>
      <p:sp>
        <p:nvSpPr>
          <p:cNvPr id="30728" name="Line 8"/>
          <p:cNvSpPr>
            <a:spLocks noChangeShapeType="1"/>
          </p:cNvSpPr>
          <p:nvPr/>
        </p:nvSpPr>
        <p:spPr bwMode="auto">
          <a:xfrm flipV="1">
            <a:off x="3140075" y="1498604"/>
            <a:ext cx="3513138" cy="2549525"/>
          </a:xfrm>
          <a:prstGeom prst="line">
            <a:avLst/>
          </a:prstGeom>
          <a:noFill/>
          <a:ln w="28575">
            <a:solidFill>
              <a:schemeClr val="bg2">
                <a:lumMod val="20000"/>
                <a:lumOff val="80000"/>
              </a:schemeClr>
            </a:solidFill>
            <a:round/>
            <a:headEnd/>
            <a:tailEnd/>
          </a:ln>
        </p:spPr>
        <p:txBody>
          <a:bodyPr/>
          <a:lstStyle/>
          <a:p>
            <a:pPr>
              <a:defRPr/>
            </a:pPr>
            <a:endParaRPr lang="en-US"/>
          </a:p>
        </p:txBody>
      </p:sp>
      <p:sp>
        <p:nvSpPr>
          <p:cNvPr id="17416" name="Line 9"/>
          <p:cNvSpPr>
            <a:spLocks noChangeShapeType="1"/>
          </p:cNvSpPr>
          <p:nvPr/>
        </p:nvSpPr>
        <p:spPr bwMode="auto">
          <a:xfrm flipH="1">
            <a:off x="2586040" y="2979738"/>
            <a:ext cx="2033587" cy="0"/>
          </a:xfrm>
          <a:prstGeom prst="line">
            <a:avLst/>
          </a:prstGeom>
          <a:noFill/>
          <a:ln w="28575">
            <a:solidFill>
              <a:schemeClr val="tx1"/>
            </a:solidFill>
            <a:prstDash val="dashDot"/>
            <a:round/>
            <a:headEnd/>
            <a:tailEnd/>
          </a:ln>
        </p:spPr>
        <p:txBody>
          <a:bodyPr/>
          <a:lstStyle/>
          <a:p>
            <a:endParaRPr lang="en-US"/>
          </a:p>
        </p:txBody>
      </p:sp>
      <p:sp>
        <p:nvSpPr>
          <p:cNvPr id="17417" name="Text Box 10"/>
          <p:cNvSpPr txBox="1">
            <a:spLocks noChangeArrowheads="1"/>
          </p:cNvSpPr>
          <p:nvPr/>
        </p:nvSpPr>
        <p:spPr bwMode="auto">
          <a:xfrm>
            <a:off x="2065340" y="160342"/>
            <a:ext cx="1104900"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endParaRPr lang="en-US" sz="3600"/>
          </a:p>
        </p:txBody>
      </p:sp>
      <p:sp>
        <p:nvSpPr>
          <p:cNvPr id="17418" name="Text Box 11"/>
          <p:cNvSpPr txBox="1">
            <a:spLocks noChangeArrowheads="1"/>
          </p:cNvSpPr>
          <p:nvPr/>
        </p:nvSpPr>
        <p:spPr bwMode="auto">
          <a:xfrm>
            <a:off x="6488115" y="1128717"/>
            <a:ext cx="554037" cy="555625"/>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1</a:t>
            </a:r>
            <a:endParaRPr lang="en-US" sz="3600"/>
          </a:p>
        </p:txBody>
      </p:sp>
      <p:sp>
        <p:nvSpPr>
          <p:cNvPr id="17419" name="Text Box 12"/>
          <p:cNvSpPr txBox="1">
            <a:spLocks noChangeArrowheads="1"/>
          </p:cNvSpPr>
          <p:nvPr/>
        </p:nvSpPr>
        <p:spPr bwMode="auto">
          <a:xfrm>
            <a:off x="7462840" y="4789492"/>
            <a:ext cx="555625" cy="555625"/>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Q</a:t>
            </a:r>
            <a:endParaRPr lang="en-US" sz="3600"/>
          </a:p>
        </p:txBody>
      </p:sp>
      <p:sp>
        <p:nvSpPr>
          <p:cNvPr id="17420" name="Text Box 13"/>
          <p:cNvSpPr txBox="1">
            <a:spLocks noChangeArrowheads="1"/>
          </p:cNvSpPr>
          <p:nvPr/>
        </p:nvSpPr>
        <p:spPr bwMode="auto">
          <a:xfrm>
            <a:off x="5292727" y="4459292"/>
            <a:ext cx="739775" cy="554037"/>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1</a:t>
            </a:r>
            <a:endParaRPr lang="en-US" sz="3600"/>
          </a:p>
        </p:txBody>
      </p:sp>
      <p:sp>
        <p:nvSpPr>
          <p:cNvPr id="17421" name="Line 14"/>
          <p:cNvSpPr>
            <a:spLocks noChangeShapeType="1"/>
          </p:cNvSpPr>
          <p:nvPr/>
        </p:nvSpPr>
        <p:spPr bwMode="auto">
          <a:xfrm>
            <a:off x="4619625" y="2979738"/>
            <a:ext cx="0" cy="2033587"/>
          </a:xfrm>
          <a:prstGeom prst="line">
            <a:avLst/>
          </a:prstGeom>
          <a:noFill/>
          <a:ln w="28575">
            <a:solidFill>
              <a:schemeClr val="tx1"/>
            </a:solidFill>
            <a:prstDash val="dashDot"/>
            <a:round/>
            <a:headEnd/>
            <a:tailEnd/>
          </a:ln>
        </p:spPr>
        <p:txBody>
          <a:bodyPr/>
          <a:lstStyle/>
          <a:p>
            <a:endParaRPr lang="en-US"/>
          </a:p>
        </p:txBody>
      </p:sp>
      <p:sp>
        <p:nvSpPr>
          <p:cNvPr id="17422" name="Text Box 15"/>
          <p:cNvSpPr txBox="1">
            <a:spLocks noChangeArrowheads="1"/>
          </p:cNvSpPr>
          <p:nvPr/>
        </p:nvSpPr>
        <p:spPr bwMode="auto">
          <a:xfrm>
            <a:off x="762000" y="5257801"/>
            <a:ext cx="7924800" cy="1066800"/>
          </a:xfrm>
          <a:prstGeom prst="rect">
            <a:avLst/>
          </a:prstGeom>
          <a:noFill/>
          <a:ln w="28575">
            <a:solidFill>
              <a:schemeClr val="tx1"/>
            </a:solidFill>
            <a:miter lim="800000"/>
            <a:headEnd/>
            <a:tailEnd/>
          </a:ln>
        </p:spPr>
        <p:txBody>
          <a:bodyPr/>
          <a:lstStyle/>
          <a:p>
            <a:pPr algn="just" rtl="1"/>
            <a:r>
              <a:rPr lang="ar-SA" altLang="zh-CN" sz="2100" b="1" dirty="0">
                <a:latin typeface="Times New Roman" pitchFamily="18" charset="0"/>
                <a:ea typeface="SimSun" pitchFamily="2" charset="-122"/>
                <a:cs typeface="Times New Roman" pitchFamily="18" charset="0"/>
              </a:rPr>
              <a:t>الشكل (</a:t>
            </a:r>
            <a:r>
              <a:rPr lang="en-US" altLang="zh-CN" sz="2100" b="1" dirty="0">
                <a:latin typeface="Times New Roman" pitchFamily="18" charset="0"/>
                <a:ea typeface="SimSun" pitchFamily="2" charset="-122"/>
                <a:cs typeface="Times New Roman" pitchFamily="18" charset="0"/>
              </a:rPr>
              <a:t>6</a:t>
            </a:r>
            <a:r>
              <a:rPr lang="ar-SA" altLang="zh-CN" sz="2100" b="1" dirty="0">
                <a:latin typeface="Times New Roman" pitchFamily="18" charset="0"/>
                <a:ea typeface="SimSun" pitchFamily="2" charset="-122"/>
                <a:cs typeface="Times New Roman" pitchFamily="18" charset="0"/>
              </a:rPr>
              <a:t>-8): </a:t>
            </a:r>
            <a:r>
              <a:rPr lang="ar-SA" altLang="zh-CN" sz="2100" dirty="0">
                <a:latin typeface="Times New Roman" pitchFamily="18" charset="0"/>
                <a:ea typeface="SimSun" pitchFamily="2" charset="-122"/>
                <a:cs typeface="Times New Roman" pitchFamily="18" charset="0"/>
              </a:rPr>
              <a:t>تؤدي تقلبات الإنتاج الزراعي إلى تقلبات في أسعار المنتجات الزراعية ولكن في الاتجاه المعاكس. وكلما انخفضت مرونة الطلب على السلع الزراعية كان أثر تقلبات الإنتاج على الأسعار أكبر. </a:t>
            </a:r>
            <a:endParaRPr lang="en-US" sz="3600" dirty="0">
              <a:ea typeface="SimSun" pitchFamily="2" charset="-122"/>
              <a:cs typeface="Times New Roman" pitchFamily="18" charset="0"/>
            </a:endParaRPr>
          </a:p>
        </p:txBody>
      </p:sp>
      <p:sp>
        <p:nvSpPr>
          <p:cNvPr id="17423" name="Line 16"/>
          <p:cNvSpPr>
            <a:spLocks noChangeShapeType="1"/>
          </p:cNvSpPr>
          <p:nvPr/>
        </p:nvSpPr>
        <p:spPr bwMode="auto">
          <a:xfrm>
            <a:off x="3695700" y="1460500"/>
            <a:ext cx="0" cy="3513138"/>
          </a:xfrm>
          <a:prstGeom prst="line">
            <a:avLst/>
          </a:prstGeom>
          <a:noFill/>
          <a:ln w="28575">
            <a:solidFill>
              <a:schemeClr val="tx1"/>
            </a:solidFill>
            <a:prstDash val="dashDot"/>
            <a:round/>
            <a:headEnd/>
            <a:tailEnd/>
          </a:ln>
        </p:spPr>
        <p:txBody>
          <a:bodyPr/>
          <a:lstStyle/>
          <a:p>
            <a:endParaRPr lang="en-US"/>
          </a:p>
        </p:txBody>
      </p:sp>
      <p:sp>
        <p:nvSpPr>
          <p:cNvPr id="17424" name="Line 17"/>
          <p:cNvSpPr>
            <a:spLocks noChangeShapeType="1"/>
          </p:cNvSpPr>
          <p:nvPr/>
        </p:nvSpPr>
        <p:spPr bwMode="auto">
          <a:xfrm flipH="1">
            <a:off x="2586038" y="1460500"/>
            <a:ext cx="1109662" cy="0"/>
          </a:xfrm>
          <a:prstGeom prst="line">
            <a:avLst/>
          </a:prstGeom>
          <a:noFill/>
          <a:ln w="28575">
            <a:solidFill>
              <a:schemeClr val="tx1"/>
            </a:solidFill>
            <a:prstDash val="dashDot"/>
            <a:round/>
            <a:headEnd/>
            <a:tailEnd/>
          </a:ln>
        </p:spPr>
        <p:txBody>
          <a:bodyPr/>
          <a:lstStyle/>
          <a:p>
            <a:endParaRPr lang="en-US"/>
          </a:p>
        </p:txBody>
      </p:sp>
      <p:sp>
        <p:nvSpPr>
          <p:cNvPr id="17425" name="Text Box 18"/>
          <p:cNvSpPr txBox="1">
            <a:spLocks noChangeArrowheads="1"/>
          </p:cNvSpPr>
          <p:nvPr/>
        </p:nvSpPr>
        <p:spPr bwMode="auto">
          <a:xfrm>
            <a:off x="6661152" y="3954467"/>
            <a:ext cx="739775" cy="554037"/>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2</a:t>
            </a:r>
            <a:endParaRPr lang="en-US" sz="3600"/>
          </a:p>
        </p:txBody>
      </p:sp>
      <p:sp>
        <p:nvSpPr>
          <p:cNvPr id="17426" name="Line 19"/>
          <p:cNvSpPr>
            <a:spLocks noChangeShapeType="1"/>
          </p:cNvSpPr>
          <p:nvPr/>
        </p:nvSpPr>
        <p:spPr bwMode="auto">
          <a:xfrm flipH="1">
            <a:off x="2586038" y="4300538"/>
            <a:ext cx="2773362" cy="0"/>
          </a:xfrm>
          <a:prstGeom prst="line">
            <a:avLst/>
          </a:prstGeom>
          <a:noFill/>
          <a:ln w="28575">
            <a:solidFill>
              <a:schemeClr val="tx1"/>
            </a:solidFill>
            <a:prstDash val="dashDot"/>
            <a:round/>
            <a:headEnd/>
            <a:tailEnd/>
          </a:ln>
        </p:spPr>
        <p:txBody>
          <a:bodyPr/>
          <a:lstStyle/>
          <a:p>
            <a:endParaRPr lang="en-US"/>
          </a:p>
        </p:txBody>
      </p:sp>
      <p:sp>
        <p:nvSpPr>
          <p:cNvPr id="17427" name="Line 20"/>
          <p:cNvSpPr>
            <a:spLocks noChangeShapeType="1"/>
          </p:cNvSpPr>
          <p:nvPr/>
        </p:nvSpPr>
        <p:spPr bwMode="auto">
          <a:xfrm flipV="1">
            <a:off x="4433888" y="2773367"/>
            <a:ext cx="2959100" cy="2217737"/>
          </a:xfrm>
          <a:prstGeom prst="line">
            <a:avLst/>
          </a:prstGeom>
          <a:noFill/>
          <a:ln w="28575">
            <a:solidFill>
              <a:srgbClr val="FF0000"/>
            </a:solidFill>
            <a:round/>
            <a:headEnd/>
            <a:tailEnd/>
          </a:ln>
        </p:spPr>
        <p:txBody>
          <a:bodyPr/>
          <a:lstStyle/>
          <a:p>
            <a:endParaRPr lang="en-US"/>
          </a:p>
        </p:txBody>
      </p:sp>
      <p:sp>
        <p:nvSpPr>
          <p:cNvPr id="17428" name="Line 21"/>
          <p:cNvSpPr>
            <a:spLocks noChangeShapeType="1"/>
          </p:cNvSpPr>
          <p:nvPr/>
        </p:nvSpPr>
        <p:spPr bwMode="auto">
          <a:xfrm flipV="1">
            <a:off x="2713040" y="838200"/>
            <a:ext cx="1725612" cy="1447800"/>
          </a:xfrm>
          <a:prstGeom prst="line">
            <a:avLst/>
          </a:prstGeom>
          <a:noFill/>
          <a:ln w="28575">
            <a:solidFill>
              <a:srgbClr val="00A249"/>
            </a:solidFill>
            <a:round/>
            <a:headEnd/>
            <a:tailEnd/>
          </a:ln>
        </p:spPr>
        <p:txBody>
          <a:bodyPr/>
          <a:lstStyle/>
          <a:p>
            <a:endParaRPr lang="en-US"/>
          </a:p>
        </p:txBody>
      </p:sp>
      <p:sp>
        <p:nvSpPr>
          <p:cNvPr id="17429" name="Text Box 22"/>
          <p:cNvSpPr txBox="1">
            <a:spLocks noChangeArrowheads="1"/>
          </p:cNvSpPr>
          <p:nvPr/>
        </p:nvSpPr>
        <p:spPr bwMode="auto">
          <a:xfrm>
            <a:off x="7245352" y="2374900"/>
            <a:ext cx="555625" cy="554038"/>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3</a:t>
            </a:r>
            <a:endParaRPr lang="en-US" sz="3600"/>
          </a:p>
        </p:txBody>
      </p:sp>
      <p:sp>
        <p:nvSpPr>
          <p:cNvPr id="17430" name="Line 23"/>
          <p:cNvSpPr>
            <a:spLocks noChangeShapeType="1"/>
          </p:cNvSpPr>
          <p:nvPr/>
        </p:nvSpPr>
        <p:spPr bwMode="auto">
          <a:xfrm>
            <a:off x="5340350" y="4289429"/>
            <a:ext cx="0" cy="739775"/>
          </a:xfrm>
          <a:prstGeom prst="line">
            <a:avLst/>
          </a:prstGeom>
          <a:noFill/>
          <a:ln w="28575">
            <a:solidFill>
              <a:schemeClr val="tx1"/>
            </a:solidFill>
            <a:prstDash val="dashDot"/>
            <a:round/>
            <a:headEnd/>
            <a:tailEnd/>
          </a:ln>
        </p:spPr>
        <p:txBody>
          <a:bodyPr/>
          <a:lstStyle/>
          <a:p>
            <a:endParaRPr lang="en-US"/>
          </a:p>
        </p:txBody>
      </p:sp>
      <p:sp>
        <p:nvSpPr>
          <p:cNvPr id="17431" name="Text Box 24"/>
          <p:cNvSpPr txBox="1">
            <a:spLocks noChangeArrowheads="1"/>
          </p:cNvSpPr>
          <p:nvPr/>
        </p:nvSpPr>
        <p:spPr bwMode="auto">
          <a:xfrm>
            <a:off x="1908177" y="1177929"/>
            <a:ext cx="720725"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2</a:t>
            </a:r>
            <a:endParaRPr lang="en-US" sz="3600" baseline="-25000"/>
          </a:p>
        </p:txBody>
      </p:sp>
      <p:sp>
        <p:nvSpPr>
          <p:cNvPr id="17432" name="Text Box 25"/>
          <p:cNvSpPr txBox="1">
            <a:spLocks noChangeArrowheads="1"/>
          </p:cNvSpPr>
          <p:nvPr/>
        </p:nvSpPr>
        <p:spPr bwMode="auto">
          <a:xfrm>
            <a:off x="1908177" y="2708279"/>
            <a:ext cx="720725"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1</a:t>
            </a:r>
            <a:endParaRPr lang="en-US" sz="3600" baseline="-25000"/>
          </a:p>
        </p:txBody>
      </p:sp>
      <p:sp>
        <p:nvSpPr>
          <p:cNvPr id="17433" name="Text Box 26"/>
          <p:cNvSpPr txBox="1">
            <a:spLocks noChangeArrowheads="1"/>
          </p:cNvSpPr>
          <p:nvPr/>
        </p:nvSpPr>
        <p:spPr bwMode="auto">
          <a:xfrm>
            <a:off x="1908177" y="4014792"/>
            <a:ext cx="720725"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3</a:t>
            </a:r>
            <a:endParaRPr lang="en-US" sz="3600" baseline="-25000"/>
          </a:p>
        </p:txBody>
      </p:sp>
      <p:sp>
        <p:nvSpPr>
          <p:cNvPr id="17434" name="Text Box 27"/>
          <p:cNvSpPr txBox="1">
            <a:spLocks noChangeArrowheads="1"/>
          </p:cNvSpPr>
          <p:nvPr/>
        </p:nvSpPr>
        <p:spPr bwMode="auto">
          <a:xfrm>
            <a:off x="3328990" y="4930779"/>
            <a:ext cx="720725" cy="555625"/>
          </a:xfrm>
          <a:prstGeom prst="rect">
            <a:avLst/>
          </a:prstGeom>
          <a:noFill/>
          <a:ln w="9525">
            <a:noFill/>
            <a:miter lim="800000"/>
            <a:headEnd/>
            <a:tailEnd/>
          </a:ln>
        </p:spPr>
        <p:txBody>
          <a:bodyPr/>
          <a:lstStyle/>
          <a:p>
            <a:pPr algn="ctr" rtl="1"/>
            <a:r>
              <a:rPr lang="en-US" altLang="zh-CN" sz="2400" b="1" dirty="0">
                <a:latin typeface="Times New Roman" pitchFamily="18" charset="0"/>
                <a:ea typeface="SimSun" pitchFamily="2" charset="-122"/>
              </a:rPr>
              <a:t>Q</a:t>
            </a:r>
            <a:r>
              <a:rPr lang="en-US" altLang="zh-CN" sz="2400" b="1" baseline="-25000" dirty="0">
                <a:latin typeface="Times New Roman" pitchFamily="18" charset="0"/>
                <a:ea typeface="SimSun" pitchFamily="2" charset="-122"/>
              </a:rPr>
              <a:t>2</a:t>
            </a:r>
            <a:endParaRPr lang="en-US" sz="3600" baseline="-25000" dirty="0"/>
          </a:p>
        </p:txBody>
      </p:sp>
      <p:sp>
        <p:nvSpPr>
          <p:cNvPr id="17435" name="Text Box 28"/>
          <p:cNvSpPr txBox="1">
            <a:spLocks noChangeArrowheads="1"/>
          </p:cNvSpPr>
          <p:nvPr/>
        </p:nvSpPr>
        <p:spPr bwMode="auto">
          <a:xfrm>
            <a:off x="4265615" y="4930779"/>
            <a:ext cx="720725" cy="555625"/>
          </a:xfrm>
          <a:prstGeom prst="rect">
            <a:avLst/>
          </a:prstGeom>
          <a:noFill/>
          <a:ln w="9525">
            <a:noFill/>
            <a:miter lim="800000"/>
            <a:headEnd/>
            <a:tailEnd/>
          </a:ln>
        </p:spPr>
        <p:txBody>
          <a:bodyPr/>
          <a:lstStyle/>
          <a:p>
            <a:pPr algn="ctr" rtl="1"/>
            <a:r>
              <a:rPr lang="en-US" altLang="zh-CN" sz="2400" b="1" dirty="0">
                <a:latin typeface="Times New Roman" pitchFamily="18" charset="0"/>
                <a:ea typeface="SimSun" pitchFamily="2" charset="-122"/>
              </a:rPr>
              <a:t>Q</a:t>
            </a:r>
            <a:r>
              <a:rPr lang="en-US" altLang="zh-CN" sz="2400" b="1" baseline="-25000" dirty="0">
                <a:latin typeface="Times New Roman" pitchFamily="18" charset="0"/>
                <a:ea typeface="SimSun" pitchFamily="2" charset="-122"/>
              </a:rPr>
              <a:t>1</a:t>
            </a:r>
            <a:endParaRPr lang="en-US" sz="3600" baseline="-25000" dirty="0"/>
          </a:p>
        </p:txBody>
      </p:sp>
      <p:sp>
        <p:nvSpPr>
          <p:cNvPr id="17436" name="Text Box 29"/>
          <p:cNvSpPr txBox="1">
            <a:spLocks noChangeArrowheads="1"/>
          </p:cNvSpPr>
          <p:nvPr/>
        </p:nvSpPr>
        <p:spPr bwMode="auto">
          <a:xfrm>
            <a:off x="4975227" y="4930779"/>
            <a:ext cx="720725" cy="555625"/>
          </a:xfrm>
          <a:prstGeom prst="rect">
            <a:avLst/>
          </a:prstGeom>
          <a:noFill/>
          <a:ln w="9525">
            <a:noFill/>
            <a:miter lim="800000"/>
            <a:headEnd/>
            <a:tailEnd/>
          </a:ln>
        </p:spPr>
        <p:txBody>
          <a:bodyPr/>
          <a:lstStyle/>
          <a:p>
            <a:pPr algn="ctr" rtl="1"/>
            <a:r>
              <a:rPr lang="en-US" altLang="zh-CN" sz="2400" b="1" dirty="0">
                <a:latin typeface="Times New Roman" pitchFamily="18" charset="0"/>
                <a:ea typeface="SimSun" pitchFamily="2" charset="-122"/>
              </a:rPr>
              <a:t>Q</a:t>
            </a:r>
            <a:r>
              <a:rPr lang="en-US" altLang="zh-CN" sz="2400" b="1" baseline="-25000" dirty="0">
                <a:latin typeface="Times New Roman" pitchFamily="18" charset="0"/>
                <a:ea typeface="SimSun" pitchFamily="2" charset="-122"/>
              </a:rPr>
              <a:t>3</a:t>
            </a:r>
            <a:endParaRPr lang="en-US" sz="3600" baseline="-25000" dirty="0"/>
          </a:p>
        </p:txBody>
      </p:sp>
      <p:sp>
        <p:nvSpPr>
          <p:cNvPr id="17414" name="Line 7"/>
          <p:cNvSpPr>
            <a:spLocks noChangeShapeType="1"/>
          </p:cNvSpPr>
          <p:nvPr/>
        </p:nvSpPr>
        <p:spPr bwMode="auto">
          <a:xfrm>
            <a:off x="3505203" y="1143000"/>
            <a:ext cx="2081214" cy="3498850"/>
          </a:xfrm>
          <a:prstGeom prst="line">
            <a:avLst/>
          </a:prstGeom>
          <a:noFill/>
          <a:ln w="28575">
            <a:solidFill>
              <a:schemeClr val="tx1"/>
            </a:solidFill>
            <a:round/>
            <a:headEnd/>
            <a:tailEnd/>
          </a:ln>
        </p:spPr>
        <p:txBody>
          <a:bodyPr/>
          <a:lstStyle/>
          <a:p>
            <a:endParaRPr 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8434" name="WordArt 2"/>
          <p:cNvSpPr>
            <a:spLocks noChangeArrowheads="1" noChangeShapeType="1" noTextEdit="1"/>
          </p:cNvSpPr>
          <p:nvPr/>
        </p:nvSpPr>
        <p:spPr bwMode="auto">
          <a:xfrm>
            <a:off x="3352800" y="228600"/>
            <a:ext cx="5570538" cy="863600"/>
          </a:xfrm>
          <a:prstGeom prst="rect">
            <a:avLst/>
          </a:prstGeom>
        </p:spPr>
        <p:txBody>
          <a:bodyPr wrap="none" fromWordArt="1">
            <a:prstTxWarp prst="textPlain">
              <a:avLst>
                <a:gd name="adj" fmla="val 50000"/>
              </a:avLst>
            </a:prstTxWarp>
          </a:bodyPr>
          <a:lstStyle/>
          <a:p>
            <a:pPr algn="ctr" rtl="1"/>
            <a:r>
              <a:rPr lang="ar-BH" sz="3600" kern="10" dirty="0">
                <a:ln w="9525">
                  <a:solidFill>
                    <a:schemeClr val="tx1"/>
                  </a:solidFill>
                  <a:round/>
                  <a:headEnd/>
                  <a:tailEnd/>
                </a:ln>
                <a:cs typeface="Arabic Transparent"/>
              </a:rPr>
              <a:t>سياسات إستقرار أسعار المنتجات الزراعية</a:t>
            </a:r>
            <a:endParaRPr lang="en-US" sz="3600" kern="10" dirty="0">
              <a:ln w="9525">
                <a:solidFill>
                  <a:schemeClr val="tx1"/>
                </a:solidFill>
                <a:round/>
                <a:headEnd/>
                <a:tailEnd/>
              </a:ln>
              <a:cs typeface="Arabic Transparent"/>
            </a:endParaRPr>
          </a:p>
        </p:txBody>
      </p:sp>
      <p:sp>
        <p:nvSpPr>
          <p:cNvPr id="18435" name="Text Box 3"/>
          <p:cNvSpPr txBox="1">
            <a:spLocks noChangeArrowheads="1"/>
          </p:cNvSpPr>
          <p:nvPr/>
        </p:nvSpPr>
        <p:spPr bwMode="auto">
          <a:xfrm>
            <a:off x="396877" y="1311275"/>
            <a:ext cx="8424863" cy="457200"/>
          </a:xfrm>
          <a:prstGeom prst="rect">
            <a:avLst/>
          </a:prstGeom>
          <a:noFill/>
          <a:ln w="9525">
            <a:noFill/>
            <a:miter lim="800000"/>
            <a:headEnd/>
            <a:tailEnd/>
          </a:ln>
        </p:spPr>
        <p:txBody>
          <a:bodyPr>
            <a:spAutoFit/>
          </a:bodyPr>
          <a:lstStyle/>
          <a:p>
            <a:pPr algn="just" rtl="1">
              <a:spcBef>
                <a:spcPct val="50000"/>
              </a:spcBef>
            </a:pPr>
            <a:r>
              <a:rPr lang="ar-BH" sz="2400"/>
              <a:t>تتمثل أهم سياسات دعم استقرار الأسعار الزراعية فيما يلي :</a:t>
            </a:r>
            <a:endParaRPr lang="en-US" sz="2400"/>
          </a:p>
        </p:txBody>
      </p:sp>
      <p:sp>
        <p:nvSpPr>
          <p:cNvPr id="18436" name="Text Box 4"/>
          <p:cNvSpPr txBox="1">
            <a:spLocks noChangeArrowheads="1"/>
          </p:cNvSpPr>
          <p:nvPr/>
        </p:nvSpPr>
        <p:spPr bwMode="auto">
          <a:xfrm>
            <a:off x="395288" y="2101854"/>
            <a:ext cx="8424862" cy="830263"/>
          </a:xfrm>
          <a:prstGeom prst="rect">
            <a:avLst/>
          </a:prstGeom>
          <a:noFill/>
          <a:ln w="9525">
            <a:noFill/>
            <a:miter lim="800000"/>
            <a:headEnd/>
            <a:tailEnd/>
          </a:ln>
        </p:spPr>
        <p:txBody>
          <a:bodyPr>
            <a:spAutoFit/>
          </a:bodyPr>
          <a:lstStyle/>
          <a:p>
            <a:pPr algn="just" rtl="1">
              <a:spcBef>
                <a:spcPct val="50000"/>
              </a:spcBef>
              <a:buFontTx/>
              <a:buBlip>
                <a:blip r:embed="rId3"/>
              </a:buBlip>
            </a:pPr>
            <a:r>
              <a:rPr lang="ar-BH" sz="2400" b="1">
                <a:solidFill>
                  <a:srgbClr val="FD0903"/>
                </a:solidFill>
              </a:rPr>
              <a:t> </a:t>
            </a:r>
            <a:r>
              <a:rPr lang="ar-BH" sz="2400" b="1"/>
              <a:t>التعويضات:</a:t>
            </a:r>
            <a:r>
              <a:rPr lang="ar-BH" sz="2400"/>
              <a:t> تعمل الحكومة على الحيلولة دون انخفاض أسعار المحاصيل الزراعية عن طريق خفض الإنتاج، بتعويض المزارعين عن المساحات غير المزروعة.</a:t>
            </a:r>
            <a:endParaRPr lang="en-US" sz="2400"/>
          </a:p>
        </p:txBody>
      </p:sp>
      <p:sp>
        <p:nvSpPr>
          <p:cNvPr id="18437" name="Text Box 5"/>
          <p:cNvSpPr txBox="1">
            <a:spLocks noChangeArrowheads="1"/>
          </p:cNvSpPr>
          <p:nvPr/>
        </p:nvSpPr>
        <p:spPr bwMode="auto">
          <a:xfrm>
            <a:off x="395288" y="3109917"/>
            <a:ext cx="8424862" cy="830997"/>
          </a:xfrm>
          <a:prstGeom prst="rect">
            <a:avLst/>
          </a:prstGeom>
          <a:noFill/>
          <a:ln w="9525">
            <a:noFill/>
            <a:miter lim="800000"/>
            <a:headEnd/>
            <a:tailEnd/>
          </a:ln>
        </p:spPr>
        <p:txBody>
          <a:bodyPr>
            <a:spAutoFit/>
          </a:bodyPr>
          <a:lstStyle/>
          <a:p>
            <a:pPr algn="just" rtl="1">
              <a:spcBef>
                <a:spcPct val="50000"/>
              </a:spcBef>
              <a:buFontTx/>
              <a:buBlip>
                <a:blip r:embed="rId3"/>
              </a:buBlip>
            </a:pPr>
            <a:r>
              <a:rPr lang="ar-BH" sz="2400" b="1">
                <a:solidFill>
                  <a:srgbClr val="FD0903"/>
                </a:solidFill>
              </a:rPr>
              <a:t> </a:t>
            </a:r>
            <a:r>
              <a:rPr lang="ar-BH" sz="2400" b="1"/>
              <a:t>حصص الإنتاج:</a:t>
            </a:r>
            <a:r>
              <a:rPr lang="ar-BH" sz="2400"/>
              <a:t> وهو نظام لتقييد الإنتاج والحد من زيادة العرض إلى مستويات تهدد بانخفاض السعر عن مستواه المستهدف لاستقرار دخول المزارعين.</a:t>
            </a:r>
            <a:endParaRPr lang="en-US" sz="2400"/>
          </a:p>
        </p:txBody>
      </p:sp>
      <p:sp>
        <p:nvSpPr>
          <p:cNvPr id="18438" name="Text Box 6"/>
          <p:cNvSpPr txBox="1">
            <a:spLocks noChangeArrowheads="1"/>
          </p:cNvSpPr>
          <p:nvPr/>
        </p:nvSpPr>
        <p:spPr bwMode="auto">
          <a:xfrm>
            <a:off x="395288" y="4119567"/>
            <a:ext cx="8424862" cy="830997"/>
          </a:xfrm>
          <a:prstGeom prst="rect">
            <a:avLst/>
          </a:prstGeom>
          <a:noFill/>
          <a:ln w="9525">
            <a:noFill/>
            <a:miter lim="800000"/>
            <a:headEnd/>
            <a:tailEnd/>
          </a:ln>
        </p:spPr>
        <p:txBody>
          <a:bodyPr>
            <a:spAutoFit/>
          </a:bodyPr>
          <a:lstStyle/>
          <a:p>
            <a:pPr algn="just" rtl="1">
              <a:spcBef>
                <a:spcPct val="50000"/>
              </a:spcBef>
              <a:buFontTx/>
              <a:buBlip>
                <a:blip r:embed="rId3"/>
              </a:buBlip>
            </a:pPr>
            <a:r>
              <a:rPr lang="ar-BH" sz="2400" b="1" dirty="0">
                <a:solidFill>
                  <a:srgbClr val="FD0903"/>
                </a:solidFill>
              </a:rPr>
              <a:t> </a:t>
            </a:r>
            <a:r>
              <a:rPr lang="ar-BH" sz="2400" b="1" dirty="0"/>
              <a:t>تحديد الحد الأدنى للسعر:</a:t>
            </a:r>
            <a:r>
              <a:rPr lang="ar-BH" sz="2400" dirty="0"/>
              <a:t> تحديد حد أدنى لأسعار المنتجات الزراعية من أجل حماية دخول المنتجين الزراعيين.</a:t>
            </a:r>
            <a:endParaRPr lang="en-US" sz="2400" dirty="0"/>
          </a:p>
        </p:txBody>
      </p:sp>
      <p:sp>
        <p:nvSpPr>
          <p:cNvPr id="18439" name="Text Box 7"/>
          <p:cNvSpPr txBox="1">
            <a:spLocks noChangeArrowheads="1"/>
          </p:cNvSpPr>
          <p:nvPr/>
        </p:nvSpPr>
        <p:spPr bwMode="auto">
          <a:xfrm>
            <a:off x="395288" y="5127625"/>
            <a:ext cx="8424862" cy="1200150"/>
          </a:xfrm>
          <a:prstGeom prst="rect">
            <a:avLst/>
          </a:prstGeom>
          <a:noFill/>
          <a:ln w="9525">
            <a:noFill/>
            <a:miter lim="800000"/>
            <a:headEnd/>
            <a:tailEnd/>
          </a:ln>
        </p:spPr>
        <p:txBody>
          <a:bodyPr>
            <a:spAutoFit/>
          </a:bodyPr>
          <a:lstStyle/>
          <a:p>
            <a:pPr algn="just" rtl="1">
              <a:spcBef>
                <a:spcPct val="50000"/>
              </a:spcBef>
              <a:buFontTx/>
              <a:buBlip>
                <a:blip r:embed="rId3"/>
              </a:buBlip>
            </a:pPr>
            <a:r>
              <a:rPr lang="ar-BH" sz="2400" b="1" dirty="0">
                <a:solidFill>
                  <a:srgbClr val="FD0903"/>
                </a:solidFill>
              </a:rPr>
              <a:t> </a:t>
            </a:r>
            <a:r>
              <a:rPr lang="ar-BH" sz="2400" b="1" dirty="0"/>
              <a:t>مخزون موازنة الأسعار:</a:t>
            </a:r>
            <a:r>
              <a:rPr lang="ar-BH" sz="2400" dirty="0"/>
              <a:t> بناء مخزوم من السلع المراد الحد من تقلبات أسعارها بشراء الفائض في سنوات وفرة المحصول، ثم بيع كميات من هذا المخزون في سنوات انخفاض الإنتاج.</a:t>
            </a:r>
            <a:endParaRPr lang="en-US" sz="2400"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18</a:t>
            </a:fld>
            <a:endParaRPr lang="en-US" smtClean="0">
              <a:cs typeface="Arial" pitchFamily="34" charset="0"/>
            </a:endParaRPr>
          </a:p>
        </p:txBody>
      </p:sp>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4783016" y="1981201"/>
            <a:ext cx="2400300"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180492"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180493"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outure">
      <a:dk1>
        <a:sysClr val="windowText" lastClr="000000"/>
      </a:dk1>
      <a:lt1>
        <a:sysClr val="window" lastClr="FFFFFF"/>
      </a:lt1>
      <a:dk2>
        <a:srgbClr val="37302A"/>
      </a:dk2>
      <a:lt2>
        <a:srgbClr val="D0CCB9"/>
      </a:lt2>
      <a:accent1>
        <a:srgbClr val="9E8E5C"/>
      </a:accent1>
      <a:accent2>
        <a:srgbClr val="A09781"/>
      </a:accent2>
      <a:accent3>
        <a:srgbClr val="85776D"/>
      </a:accent3>
      <a:accent4>
        <a:srgbClr val="AEAFA9"/>
      </a:accent4>
      <a:accent5>
        <a:srgbClr val="8D878B"/>
      </a:accent5>
      <a:accent6>
        <a:srgbClr val="6B6149"/>
      </a:accent6>
      <a:hlink>
        <a:srgbClr val="B6A272"/>
      </a:hlink>
      <a:folHlink>
        <a:srgbClr val="8A784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176</TotalTime>
  <Words>1124</Words>
  <Application>Microsoft Office PowerPoint</Application>
  <PresentationFormat>On-screen Show (4:3)</PresentationFormat>
  <Paragraphs>173</Paragraphs>
  <Slides>18</Slides>
  <Notes>15</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PowerPoint Presentation</vt:lpstr>
      <vt:lpstr>PowerPoint Presentation</vt:lpstr>
      <vt:lpstr>عناصر المحاضرة</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Farid Bashir Taher</dc:creator>
  <cp:lastModifiedBy>Hassan Refdan Alhajhouj</cp:lastModifiedBy>
  <cp:revision>32</cp:revision>
  <dcterms:created xsi:type="dcterms:W3CDTF">2006-07-19T16:34:04Z</dcterms:created>
  <dcterms:modified xsi:type="dcterms:W3CDTF">2012-02-04T17:11:13Z</dcterms:modified>
</cp:coreProperties>
</file>